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8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6T10:43:50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3FA5FF-BECB-4362-A039-444C48B8FF50}" type="datetimeFigureOut">
              <a:rPr lang="en-IN" smtClean="0"/>
              <a:t>06-05-2026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6986A4-1A89-4FF0-B760-337870E99F9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43385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35DAF-AA34-42E7-B0A0-833C135E0C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48D843-14B2-4E5B-A712-7D6546F8A3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F950F-038D-4720-91EE-3F29C337F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648B9-2BEC-4E0E-B36F-5921406CD002}" type="datetime1">
              <a:rPr lang="en-IN" smtClean="0"/>
              <a:t>06-05-2026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728D84-4139-4A66-A497-C185A1F36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161C3-EF71-4F55-8DF5-4A7B0E198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62A4A-E3F0-430E-8D75-B8401781BED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08152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54252-7538-4486-B701-2ABE6DF38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11A663-0781-4E4A-86EF-3E9BC0BF22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3B7D9-9846-4B0A-8301-382EC549A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C4898-F85F-46C8-AE5F-2CF284AC0348}" type="datetime1">
              <a:rPr lang="en-IN" smtClean="0"/>
              <a:t>06-05-2026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D97BA-65CB-4D01-9588-B8D0FF8D7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6898B-A7D0-4F5D-AEEC-8FD131958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62A4A-E3F0-430E-8D75-B8401781BED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51070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20AB0E-727A-4C42-843D-FAC4B94D78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4139A6-679C-4F17-A86F-74E7B77F98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3E4D4-62C0-4F51-ABD6-EACEF50C3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14AE-D251-4A25-99C6-ACE31F224973}" type="datetime1">
              <a:rPr lang="en-IN" smtClean="0"/>
              <a:t>06-05-2026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853F4-4EF6-4CFD-9A9D-D5AEE9DD2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7B8A-845B-48E4-852C-361F43518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62A4A-E3F0-430E-8D75-B8401781BED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5104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D9D16-EC9A-47B4-911C-57D74D16F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4B1C2-EDCE-4454-8DB4-F31B360764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D24FD-9EF1-45D4-B663-BCBEB57EB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4D268-C050-4B4C-814F-71368D089746}" type="datetime1">
              <a:rPr lang="en-IN" smtClean="0"/>
              <a:t>06-05-2026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EA4FC7-F5FC-419B-89CD-24ADDDA96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83D266-CD53-4672-85CB-A1B878E02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62A4A-E3F0-430E-8D75-B8401781BED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4560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8A741-5759-4CDC-9CE5-75F24ED8E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47D51E-C6FD-40BD-B68C-F1E41B69F7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57B27-E247-4027-B31E-381726AEE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E680-598F-4221-9E3D-EB57FE0A7E9F}" type="datetime1">
              <a:rPr lang="en-IN" smtClean="0"/>
              <a:t>06-05-2026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0B37E-19D2-4521-92C6-01256FA5B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C6524C-1BCD-429C-A5EF-AB14E44BA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62A4A-E3F0-430E-8D75-B8401781BED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4710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C2760-B28A-489B-9D49-B79E27013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B3E104-79EB-446C-A9B0-070EAAEC34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63146B-20D6-4676-B4E2-7024CD10DD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6B2B0C-2A75-49BB-8746-0FB422E2D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44344-C227-4A35-A4C9-F116E830D8B2}" type="datetime1">
              <a:rPr lang="en-IN" smtClean="0"/>
              <a:t>06-05-2026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F4ECC6-A6AD-4EF7-BB91-A05660833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54287E-AD72-49D3-91E1-27439E5EF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62A4A-E3F0-430E-8D75-B8401781BED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54775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42896-DA62-427D-B6FE-E731BFDD9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257447-DEA6-46F6-AEF9-06FE94A7EF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4120E0-7604-41CA-A6F3-5FB334EDC8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7F4081-B21A-4268-A256-6CDCCB206F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7F441D-102B-4E5D-AC74-D24D4E61C3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74D2A3-CCF2-45D9-A60D-F520C8FD4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0534-5E3E-48BA-B422-36E3B629A3E6}" type="datetime1">
              <a:rPr lang="en-IN" smtClean="0"/>
              <a:t>06-05-2026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F5B5AE-C997-45A4-85B9-4770B9F7F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9BCF44-AB7A-4E14-8AE2-C57E03962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62A4A-E3F0-430E-8D75-B8401781BED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67222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34B4B-B743-4661-8071-347AB1FFD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2F4791-3662-407A-AFA4-A72A31E1C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79CFA-160F-4472-87D5-B13F9DE5D7C5}" type="datetime1">
              <a:rPr lang="en-IN" smtClean="0"/>
              <a:t>06-05-2026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38B090-933A-4CD2-B5A4-EE49DBA3F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5D533C-859E-4DEF-9A1C-A5C140459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62A4A-E3F0-430E-8D75-B8401781BED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1329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D5270B-692F-4AF0-AD24-637E0A0D1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59AC6-2DF5-4084-B7C6-6EE9A0EF992C}" type="datetime1">
              <a:rPr lang="en-IN" smtClean="0"/>
              <a:t>06-05-2026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1FD845-A41F-4B75-AF94-53205C50C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CB996B-BFBD-48EF-81D9-755E42228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62A4A-E3F0-430E-8D75-B8401781BED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3115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3638B-D308-46E6-B189-9088D2321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D72AF-D9B5-4CF4-9B66-9C5F1B4E4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6A1B9D-81F5-4377-BAB9-36DFE84F78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BC89FE-3DDD-4390-8F11-B47361FC9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3E01C-EAEA-43D0-863A-DF237C77017C}" type="datetime1">
              <a:rPr lang="en-IN" smtClean="0"/>
              <a:t>06-05-2026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F6B161-16FA-49A7-9F53-C8829D58E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551219-3817-4DD5-ABD3-E1E989FC5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62A4A-E3F0-430E-8D75-B8401781BED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34309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61BF3-BCB9-4983-BE26-27594DDEF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50A344-041E-4D1E-A81B-36DF11E8E8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43DD0F-BBF2-4775-BA7C-FA087B1C30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3C6A85-ED2E-4E60-9EAA-CC899FD24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4B261-FF78-4CCF-AEC3-7DE73703B33B}" type="datetime1">
              <a:rPr lang="en-IN" smtClean="0"/>
              <a:t>06-05-2026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9C6B42-6FAE-4555-B230-632022593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8CA3D-BE90-4B02-999B-AD9444405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62A4A-E3F0-430E-8D75-B8401781BED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38710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662E12-6107-456E-A3BF-150769EB6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FF8293-1944-4072-A464-A5BEC70F0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34A77E-7CB5-4F44-9D0F-03A9D213DB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57CB6-BD2E-4240-8A2B-15BE192EFDDE}" type="datetime1">
              <a:rPr lang="en-IN" smtClean="0"/>
              <a:t>06-05-2026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48E90-0C08-491E-A464-6F91DE5BB4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221B16-C329-44ED-B149-7F37EBC207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62A4A-E3F0-430E-8D75-B8401781BED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39898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customXml" Target="../ink/ink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344A1B-CB0D-447C-98BB-BB2AB17FF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49" y="219665"/>
            <a:ext cx="2016793" cy="1067964"/>
          </a:xfrm>
          <a:prstGeom prst="rect">
            <a:avLst/>
          </a:prstGeom>
        </p:spPr>
      </p:pic>
      <p:pic>
        <p:nvPicPr>
          <p:cNvPr id="1028" name="Picture 4" descr="Facultyplus Chennai">
            <a:extLst>
              <a:ext uri="{FF2B5EF4-FFF2-40B4-BE49-F238E27FC236}">
                <a16:creationId xmlns:a16="http://schemas.microsoft.com/office/drawing/2014/main" id="{E454CF20-A3B5-417B-8C67-350CB8275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599" y="0"/>
            <a:ext cx="4288401" cy="160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CAFDF122-FE51-4369-810C-D2F8AE1384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849" y="1607592"/>
            <a:ext cx="11754350" cy="23876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527392"/>
                </a:solidFill>
                <a:latin typeface="+mn-lt"/>
              </a:rPr>
              <a:t>Recharge zone of influence–based evaluation of groundwater recharge efficiency in a semi-arid hard-rock region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5DF24E-5670-431D-B07D-76F773F3B8CD}"/>
              </a:ext>
            </a:extLst>
          </p:cNvPr>
          <p:cNvSpPr txBox="1"/>
          <p:nvPr/>
        </p:nvSpPr>
        <p:spPr>
          <a:xfrm>
            <a:off x="132849" y="626900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0" i="0" dirty="0">
                <a:effectLst/>
                <a:latin typeface="Open Sans" panose="020B0604020202020204" pitchFamily="34" charset="0"/>
              </a:rPr>
              <a:t>EGU26-4410 | Orals | HS8.2.13 |Virtual presentation</a:t>
            </a:r>
            <a:endParaRPr lang="en-IN" dirty="0"/>
          </a:p>
        </p:txBody>
      </p:sp>
      <p:sp>
        <p:nvSpPr>
          <p:cNvPr id="15" name="Untertitel 2">
            <a:extLst>
              <a:ext uri="{FF2B5EF4-FFF2-40B4-BE49-F238E27FC236}">
                <a16:creationId xmlns:a16="http://schemas.microsoft.com/office/drawing/2014/main" id="{6FDB88CF-BEEF-4882-B120-C1761E8A2FFE}"/>
              </a:ext>
            </a:extLst>
          </p:cNvPr>
          <p:cNvSpPr txBox="1">
            <a:spLocks/>
          </p:cNvSpPr>
          <p:nvPr/>
        </p:nvSpPr>
        <p:spPr>
          <a:xfrm>
            <a:off x="2211599" y="4567148"/>
            <a:ext cx="7768802" cy="1366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52739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Vishnuvardan Narayanamurthi</a:t>
            </a:r>
          </a:p>
        </p:txBody>
      </p:sp>
    </p:spTree>
    <p:extLst>
      <p:ext uri="{BB962C8B-B14F-4D97-AF65-F5344CB8AC3E}">
        <p14:creationId xmlns:p14="http://schemas.microsoft.com/office/powerpoint/2010/main" val="3363351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>
            <a:extLst>
              <a:ext uri="{FF2B5EF4-FFF2-40B4-BE49-F238E27FC236}">
                <a16:creationId xmlns:a16="http://schemas.microsoft.com/office/drawing/2014/main" id="{24BD6497-AC72-4BD0-B5DB-BB8982A7B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3368" y="0"/>
            <a:ext cx="3288632" cy="123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C98ED37-AA8C-47BA-AE4A-81D55593C4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296"/>
            <a:ext cx="2016793" cy="106796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8CBFD61-EED5-404A-AC30-9DD3380D91AA}"/>
              </a:ext>
            </a:extLst>
          </p:cNvPr>
          <p:cNvSpPr txBox="1"/>
          <p:nvPr/>
        </p:nvSpPr>
        <p:spPr>
          <a:xfrm>
            <a:off x="132849" y="626900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0" i="0" dirty="0">
                <a:effectLst/>
                <a:latin typeface="Open Sans" panose="020B0604020202020204" pitchFamily="34" charset="0"/>
              </a:rPr>
              <a:t>EGU26-4410 | Orals | HS8.2.13 |Virtual presentation</a:t>
            </a:r>
            <a:endParaRPr lang="en-IN" dirty="0"/>
          </a:p>
        </p:txBody>
      </p:sp>
      <p:sp>
        <p:nvSpPr>
          <p:cNvPr id="17" name="Untertitel 2">
            <a:extLst>
              <a:ext uri="{FF2B5EF4-FFF2-40B4-BE49-F238E27FC236}">
                <a16:creationId xmlns:a16="http://schemas.microsoft.com/office/drawing/2014/main" id="{42F4B6A1-BAC0-4BA9-8844-E186AFE84145}"/>
              </a:ext>
            </a:extLst>
          </p:cNvPr>
          <p:cNvSpPr txBox="1">
            <a:spLocks/>
          </p:cNvSpPr>
          <p:nvPr/>
        </p:nvSpPr>
        <p:spPr>
          <a:xfrm>
            <a:off x="2211599" y="91057"/>
            <a:ext cx="7768802" cy="1366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3400" b="1" i="0" u="none" strike="noStrike" kern="1200" cap="none" spc="0" normalizeH="0" baseline="0" noProof="0" dirty="0">
                <a:ln>
                  <a:noFill/>
                </a:ln>
                <a:solidFill>
                  <a:srgbClr val="52739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Overview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9380A4F-B615-45B9-ADF1-45474811CA2F}"/>
              </a:ext>
            </a:extLst>
          </p:cNvPr>
          <p:cNvSpPr txBox="1"/>
          <p:nvPr/>
        </p:nvSpPr>
        <p:spPr>
          <a:xfrm>
            <a:off x="336885" y="969319"/>
            <a:ext cx="4283244" cy="5261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b="1" dirty="0"/>
              <a:t>Highlights:</a:t>
            </a:r>
            <a:endParaRPr lang="en-US" sz="2000" dirty="0"/>
          </a:p>
          <a:p>
            <a:pPr marL="342900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Groundwater recharge in semi-arid hard-rock areas is mainly controlled by tanks and small reservoirs. </a:t>
            </a:r>
          </a:p>
          <a:p>
            <a:pPr marL="342900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Surface water bodies are critical recharge sources where natural recharge is low. </a:t>
            </a:r>
          </a:p>
          <a:p>
            <a:pPr marL="342900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This study evaluates recharge efficiency using the </a:t>
            </a:r>
            <a:r>
              <a:rPr lang="en-US" sz="2000" b="1" dirty="0"/>
              <a:t>Recharge Zone of Influence (RZOI)</a:t>
            </a:r>
            <a:r>
              <a:rPr lang="en-US" sz="2000" dirty="0"/>
              <a:t> concept. </a:t>
            </a:r>
          </a:p>
          <a:p>
            <a:pPr marL="342900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Numerical simulation was carried out using a </a:t>
            </a:r>
            <a:r>
              <a:rPr lang="en-US" sz="2000" b="1" dirty="0"/>
              <a:t>3D FEFLOW groundwater flow model</a:t>
            </a:r>
            <a:r>
              <a:rPr lang="en-US" sz="2000" dirty="0"/>
              <a:t>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CD28848-9FBF-421C-8BFC-499820D12E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917" y="1393699"/>
            <a:ext cx="6781198" cy="479881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ED33B31-FFFE-43F0-95D0-B71D798A6118}"/>
                  </a:ext>
                </a:extLst>
              </p14:cNvPr>
              <p14:cNvContentPartPr/>
              <p14:nvPr/>
            </p14:nvContentPartPr>
            <p14:xfrm>
              <a:off x="1908815" y="3801638"/>
              <a:ext cx="360" cy="3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ED33B31-FFFE-43F0-95D0-B71D798A611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00175" y="3792998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16AAF18B-FD29-49C6-AE8C-9C7A2A33D13E}"/>
              </a:ext>
            </a:extLst>
          </p:cNvPr>
          <p:cNvSpPr txBox="1"/>
          <p:nvPr/>
        </p:nvSpPr>
        <p:spPr>
          <a:xfrm>
            <a:off x="5582652" y="474837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/>
              <a:t>Study area</a:t>
            </a:r>
            <a:endParaRPr lang="en-US" sz="2800" dirty="0"/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D207B4FC-166E-440B-8AB0-2FAE92B64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62A4A-E3F0-430E-8D75-B8401781BED8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16297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58C17EFF-7B6B-4D6A-98E2-417D9CCB3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3368" y="0"/>
            <a:ext cx="3288632" cy="123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DB1EC1-794E-43F3-B366-FDFF643CCF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296"/>
            <a:ext cx="2016793" cy="10679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191E3C6-C70A-48CD-9D42-FE4C1CC6A608}"/>
              </a:ext>
            </a:extLst>
          </p:cNvPr>
          <p:cNvSpPr txBox="1"/>
          <p:nvPr/>
        </p:nvSpPr>
        <p:spPr>
          <a:xfrm>
            <a:off x="132849" y="626900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0" i="0" dirty="0">
                <a:effectLst/>
                <a:latin typeface="Open Sans" panose="020B0604020202020204" pitchFamily="34" charset="0"/>
              </a:rPr>
              <a:t>EGU26-4410 | Orals | HS8.2.13 |Virtual presentation</a:t>
            </a:r>
            <a:endParaRPr lang="en-IN" dirty="0"/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21C7F220-6A67-4543-97F0-2D2DDDA11DFC}"/>
              </a:ext>
            </a:extLst>
          </p:cNvPr>
          <p:cNvSpPr txBox="1">
            <a:spLocks/>
          </p:cNvSpPr>
          <p:nvPr/>
        </p:nvSpPr>
        <p:spPr>
          <a:xfrm>
            <a:off x="2958662" y="22296"/>
            <a:ext cx="6274675" cy="1366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3400" b="1" i="0" u="none" strike="noStrike" kern="1200" cap="none" spc="0" normalizeH="0" baseline="0" noProof="0" dirty="0">
                <a:ln>
                  <a:noFill/>
                </a:ln>
                <a:solidFill>
                  <a:srgbClr val="52739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Problem Statement and Objective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CCF279-66F5-4CE1-882F-5FA4273D2DA9}"/>
              </a:ext>
            </a:extLst>
          </p:cNvPr>
          <p:cNvSpPr txBox="1"/>
          <p:nvPr/>
        </p:nvSpPr>
        <p:spPr>
          <a:xfrm>
            <a:off x="5576658" y="994008"/>
            <a:ext cx="5893446" cy="5261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52739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Problem Statement</a:t>
            </a:r>
            <a:endParaRPr lang="en-US" sz="2000" dirty="0"/>
          </a:p>
          <a:p>
            <a:pPr marL="342900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Semi-arid hard-rock aquifers usually have limited primary porosity and low natural recharge.</a:t>
            </a:r>
          </a:p>
          <a:p>
            <a:pPr marL="342900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Tanks and reservoirs store monsoon runoff and support groundwater recharge.</a:t>
            </a:r>
          </a:p>
          <a:p>
            <a:pPr marL="342900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Conventional evaluation often depends on:</a:t>
            </a:r>
          </a:p>
          <a:p>
            <a:pPr marL="800100" lvl="1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Tank storage capacity</a:t>
            </a:r>
          </a:p>
          <a:p>
            <a:pPr marL="800100" lvl="1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Water spread area</a:t>
            </a:r>
          </a:p>
          <a:p>
            <a:pPr marL="800100" lvl="1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Surface availability</a:t>
            </a:r>
          </a:p>
          <a:p>
            <a:pPr marL="342900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These indicators do not fully explain how recharge spreads through the aquifer.</a:t>
            </a:r>
          </a:p>
          <a:p>
            <a:pPr marL="342900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Therefore, an aquifer-response-based assessment is needed.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87BEB6-A036-4A10-87B8-1C4D72AF83BA}"/>
              </a:ext>
            </a:extLst>
          </p:cNvPr>
          <p:cNvSpPr txBox="1"/>
          <p:nvPr/>
        </p:nvSpPr>
        <p:spPr>
          <a:xfrm>
            <a:off x="132849" y="1568524"/>
            <a:ext cx="5128962" cy="3083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52739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Objective</a:t>
            </a:r>
            <a:endParaRPr lang="en-US" sz="2000" dirty="0"/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To assess groundwater recharge efficiency of surface water bodies by delineating their Recharge Zone of Influence (RZOI) using a 3D groundwater flow model.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E58DFDC8-5CE8-4007-8EE4-35831570E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62A4A-E3F0-430E-8D75-B8401781BED8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49184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80">
            <a:extLst>
              <a:ext uri="{FF2B5EF4-FFF2-40B4-BE49-F238E27FC236}">
                <a16:creationId xmlns:a16="http://schemas.microsoft.com/office/drawing/2014/main" id="{4993675D-1E4E-458E-BEA1-0B96C51CE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5588" y="833777"/>
            <a:ext cx="4182096" cy="5214272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63EC1E60-63DD-48D8-A5E5-C89546FB8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3368" y="0"/>
            <a:ext cx="3288632" cy="123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A7F351F-638A-4E91-83FC-21500B49AB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296"/>
            <a:ext cx="2016793" cy="10679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A1A1EC-B81C-457C-91FE-9E203A1FDA74}"/>
              </a:ext>
            </a:extLst>
          </p:cNvPr>
          <p:cNvSpPr txBox="1"/>
          <p:nvPr/>
        </p:nvSpPr>
        <p:spPr>
          <a:xfrm>
            <a:off x="132849" y="626900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0" i="0" dirty="0">
                <a:effectLst/>
                <a:latin typeface="Open Sans" panose="020B0604020202020204" pitchFamily="34" charset="0"/>
              </a:rPr>
              <a:t>EGU26-4410 | Orals | HS8.2.13 |Virtual presentation</a:t>
            </a:r>
            <a:endParaRPr lang="en-IN" dirty="0"/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03FFDC1A-98C5-42DF-BCBB-08DF265C6109}"/>
              </a:ext>
            </a:extLst>
          </p:cNvPr>
          <p:cNvSpPr txBox="1">
            <a:spLocks/>
          </p:cNvSpPr>
          <p:nvPr/>
        </p:nvSpPr>
        <p:spPr>
          <a:xfrm>
            <a:off x="2958662" y="22296"/>
            <a:ext cx="6274675" cy="1366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3400" b="1" i="0" u="none" strike="noStrike" kern="1200" cap="none" spc="0" normalizeH="0" baseline="0" noProof="0" dirty="0">
                <a:ln>
                  <a:noFill/>
                </a:ln>
                <a:solidFill>
                  <a:srgbClr val="52739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Methodology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45B7E6D-3A0D-4AB9-88B9-313F2B17F0C6}"/>
              </a:ext>
            </a:extLst>
          </p:cNvPr>
          <p:cNvSpPr txBox="1"/>
          <p:nvPr/>
        </p:nvSpPr>
        <p:spPr>
          <a:xfrm>
            <a:off x="449179" y="1119073"/>
            <a:ext cx="6096001" cy="50353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Field and secondary data were collected: </a:t>
            </a:r>
          </a:p>
          <a:p>
            <a:pPr marL="742950" lvl="1" indent="-2857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Water body area and storage </a:t>
            </a:r>
          </a:p>
          <a:p>
            <a:pPr marL="742950" lvl="1" indent="-2857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Tank bed infiltration characteristics </a:t>
            </a:r>
          </a:p>
          <a:p>
            <a:pPr marL="742950" lvl="1" indent="-2857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Groundwater levels </a:t>
            </a:r>
          </a:p>
          <a:p>
            <a:pPr marL="742950" lvl="1" indent="-2857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Aquifer hydraulic parameters </a:t>
            </a:r>
          </a:p>
          <a:p>
            <a:pPr marL="742950" lvl="1" indent="-2857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Rainfall and recharge inputs 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A </a:t>
            </a:r>
            <a:r>
              <a:rPr lang="en-US" b="1" dirty="0"/>
              <a:t>3D groundwater flow model</a:t>
            </a:r>
            <a:r>
              <a:rPr lang="en-US" dirty="0"/>
              <a:t> was developed in </a:t>
            </a:r>
            <a:r>
              <a:rPr lang="en-US" b="1" dirty="0"/>
              <a:t>FEFLOW</a:t>
            </a:r>
            <a:r>
              <a:rPr lang="en-US" dirty="0"/>
              <a:t>. 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Two simulation scenarios were compared: </a:t>
            </a:r>
          </a:p>
          <a:p>
            <a:pPr marL="742950" lvl="1" indent="-285750">
              <a:lnSpc>
                <a:spcPct val="150000"/>
              </a:lnSpc>
              <a:buFont typeface="+mj-lt"/>
              <a:buAutoNum type="arabicPeriod"/>
            </a:pPr>
            <a:r>
              <a:rPr lang="en-US" b="1" dirty="0"/>
              <a:t>Scenario 1:</a:t>
            </a:r>
            <a:r>
              <a:rPr lang="en-US" dirty="0"/>
              <a:t> With water body recharge </a:t>
            </a:r>
          </a:p>
          <a:p>
            <a:pPr marL="742950" lvl="1" indent="-285750">
              <a:lnSpc>
                <a:spcPct val="150000"/>
              </a:lnSpc>
              <a:buFont typeface="+mj-lt"/>
              <a:buAutoNum type="arabicPeriod"/>
            </a:pPr>
            <a:r>
              <a:rPr lang="en-US" b="1" dirty="0"/>
              <a:t>Scenario 2:</a:t>
            </a:r>
            <a:r>
              <a:rPr lang="en-US" dirty="0"/>
              <a:t> Without water body recharge 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Difference in simulated groundwater head was used to identify the RZOI. </a:t>
            </a:r>
          </a:p>
        </p:txBody>
      </p:sp>
      <p:sp>
        <p:nvSpPr>
          <p:cNvPr id="84" name="AutoShape 2" descr="Download the updated formula box">
            <a:extLst>
              <a:ext uri="{FF2B5EF4-FFF2-40B4-BE49-F238E27FC236}">
                <a16:creationId xmlns:a16="http://schemas.microsoft.com/office/drawing/2014/main" id="{2A935A19-49A1-4B74-BC9D-5EAE0B648A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B48342F5-042B-4D9E-A12F-96586AB5CE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8532" y="5167413"/>
            <a:ext cx="4707805" cy="1538187"/>
          </a:xfrm>
          <a:prstGeom prst="rect">
            <a:avLst/>
          </a:prstGeom>
        </p:spPr>
      </p:pic>
      <p:sp>
        <p:nvSpPr>
          <p:cNvPr id="89" name="Slide Number Placeholder 88">
            <a:extLst>
              <a:ext uri="{FF2B5EF4-FFF2-40B4-BE49-F238E27FC236}">
                <a16:creationId xmlns:a16="http://schemas.microsoft.com/office/drawing/2014/main" id="{02C68FE6-A958-43BF-9014-785FADA56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62A4A-E3F0-430E-8D75-B8401781BED8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77694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BF93BB64-10A9-41BD-A492-F3C1C66DA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3368" y="0"/>
            <a:ext cx="3288632" cy="123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955E0C9-0801-49C5-B017-02687FE427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296"/>
            <a:ext cx="2016793" cy="10679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D3AF05-D046-4486-B1F4-C572AB583F98}"/>
              </a:ext>
            </a:extLst>
          </p:cNvPr>
          <p:cNvSpPr txBox="1"/>
          <p:nvPr/>
        </p:nvSpPr>
        <p:spPr>
          <a:xfrm>
            <a:off x="132849" y="626900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0" i="0" dirty="0">
                <a:effectLst/>
                <a:latin typeface="Open Sans" panose="020B0604020202020204" pitchFamily="34" charset="0"/>
              </a:rPr>
              <a:t>EGU26-4410 | Orals | HS8.2.13 |Virtual presentation</a:t>
            </a:r>
            <a:endParaRPr lang="en-IN" dirty="0"/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FE652089-030A-4891-999D-3E7677B152A3}"/>
              </a:ext>
            </a:extLst>
          </p:cNvPr>
          <p:cNvSpPr txBox="1">
            <a:spLocks/>
          </p:cNvSpPr>
          <p:nvPr/>
        </p:nvSpPr>
        <p:spPr>
          <a:xfrm>
            <a:off x="2958662" y="22296"/>
            <a:ext cx="6274675" cy="1366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52739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RZOI and Recharge Efficiency Concept</a:t>
            </a:r>
            <a:endParaRPr kumimoji="0" lang="de-DE" sz="3400" b="1" i="0" u="none" strike="noStrike" kern="1200" cap="none" spc="0" normalizeH="0" baseline="0" noProof="0" dirty="0">
              <a:ln>
                <a:noFill/>
              </a:ln>
              <a:solidFill>
                <a:srgbClr val="52739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AAEC516-9D94-4EBB-A2B7-3FE093D41FA4}"/>
              </a:ext>
            </a:extLst>
          </p:cNvPr>
          <p:cNvGrpSpPr/>
          <p:nvPr/>
        </p:nvGrpSpPr>
        <p:grpSpPr>
          <a:xfrm>
            <a:off x="269321" y="1232809"/>
            <a:ext cx="4335281" cy="4453569"/>
            <a:chOff x="91117" y="922789"/>
            <a:chExt cx="4557083" cy="5040856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E8ACB0E-A906-4C94-94D9-5125C50B5F41}"/>
                </a:ext>
              </a:extLst>
            </p:cNvPr>
            <p:cNvCxnSpPr>
              <a:cxnSpLocks/>
            </p:cNvCxnSpPr>
            <p:nvPr/>
          </p:nvCxnSpPr>
          <p:spPr>
            <a:xfrm>
              <a:off x="528507" y="4756558"/>
              <a:ext cx="3783435" cy="746620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585EB76-9626-43A4-B052-D987F98A8058}"/>
                </a:ext>
              </a:extLst>
            </p:cNvPr>
            <p:cNvCxnSpPr>
              <a:cxnSpLocks/>
            </p:cNvCxnSpPr>
            <p:nvPr/>
          </p:nvCxnSpPr>
          <p:spPr>
            <a:xfrm>
              <a:off x="91117" y="3792435"/>
              <a:ext cx="4557083" cy="0"/>
            </a:xfrm>
            <a:prstGeom prst="line">
              <a:avLst/>
            </a:prstGeom>
            <a:ln w="28575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31ED55C-8E1F-44F7-840F-BA4E0A982313}"/>
                </a:ext>
              </a:extLst>
            </p:cNvPr>
            <p:cNvSpPr/>
            <p:nvPr/>
          </p:nvSpPr>
          <p:spPr>
            <a:xfrm>
              <a:off x="539632" y="1535186"/>
              <a:ext cx="332823" cy="2072081"/>
            </a:xfrm>
            <a:custGeom>
              <a:avLst/>
              <a:gdLst>
                <a:gd name="connsiteX0" fmla="*/ 332823 w 332823"/>
                <a:gd name="connsiteY0" fmla="*/ 0 h 2072081"/>
                <a:gd name="connsiteX1" fmla="*/ 5653 w 332823"/>
                <a:gd name="connsiteY1" fmla="*/ 872455 h 2072081"/>
                <a:gd name="connsiteX2" fmla="*/ 156654 w 332823"/>
                <a:gd name="connsiteY2" fmla="*/ 2072081 h 2072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2823" h="2072081">
                  <a:moveTo>
                    <a:pt x="332823" y="0"/>
                  </a:moveTo>
                  <a:cubicBezTo>
                    <a:pt x="183918" y="263554"/>
                    <a:pt x="35014" y="527108"/>
                    <a:pt x="5653" y="872455"/>
                  </a:cubicBezTo>
                  <a:cubicBezTo>
                    <a:pt x="-23708" y="1217802"/>
                    <a:pt x="66473" y="1644941"/>
                    <a:pt x="156654" y="2072081"/>
                  </a:cubicBezTo>
                </a:path>
              </a:pathLst>
            </a:custGeom>
            <a:noFill/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F6BCAD0-3FE4-43AD-A2D5-4195ADBD0197}"/>
                </a:ext>
              </a:extLst>
            </p:cNvPr>
            <p:cNvSpPr/>
            <p:nvPr/>
          </p:nvSpPr>
          <p:spPr>
            <a:xfrm>
              <a:off x="1091937" y="1545873"/>
              <a:ext cx="332823" cy="2072081"/>
            </a:xfrm>
            <a:custGeom>
              <a:avLst/>
              <a:gdLst>
                <a:gd name="connsiteX0" fmla="*/ 332823 w 332823"/>
                <a:gd name="connsiteY0" fmla="*/ 0 h 2072081"/>
                <a:gd name="connsiteX1" fmla="*/ 5653 w 332823"/>
                <a:gd name="connsiteY1" fmla="*/ 872455 h 2072081"/>
                <a:gd name="connsiteX2" fmla="*/ 156654 w 332823"/>
                <a:gd name="connsiteY2" fmla="*/ 2072081 h 2072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2823" h="2072081">
                  <a:moveTo>
                    <a:pt x="332823" y="0"/>
                  </a:moveTo>
                  <a:cubicBezTo>
                    <a:pt x="183918" y="263554"/>
                    <a:pt x="35014" y="527108"/>
                    <a:pt x="5653" y="872455"/>
                  </a:cubicBezTo>
                  <a:cubicBezTo>
                    <a:pt x="-23708" y="1217802"/>
                    <a:pt x="66473" y="1644941"/>
                    <a:pt x="156654" y="2072081"/>
                  </a:cubicBezTo>
                </a:path>
              </a:pathLst>
            </a:custGeom>
            <a:noFill/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579780F-0297-4F73-B6D1-75CCD1AEFFE4}"/>
                </a:ext>
              </a:extLst>
            </p:cNvPr>
            <p:cNvSpPr/>
            <p:nvPr/>
          </p:nvSpPr>
          <p:spPr>
            <a:xfrm>
              <a:off x="1695944" y="1545872"/>
              <a:ext cx="332823" cy="2072081"/>
            </a:xfrm>
            <a:custGeom>
              <a:avLst/>
              <a:gdLst>
                <a:gd name="connsiteX0" fmla="*/ 332823 w 332823"/>
                <a:gd name="connsiteY0" fmla="*/ 0 h 2072081"/>
                <a:gd name="connsiteX1" fmla="*/ 5653 w 332823"/>
                <a:gd name="connsiteY1" fmla="*/ 872455 h 2072081"/>
                <a:gd name="connsiteX2" fmla="*/ 156654 w 332823"/>
                <a:gd name="connsiteY2" fmla="*/ 2072081 h 2072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2823" h="2072081">
                  <a:moveTo>
                    <a:pt x="332823" y="0"/>
                  </a:moveTo>
                  <a:cubicBezTo>
                    <a:pt x="183918" y="263554"/>
                    <a:pt x="35014" y="527108"/>
                    <a:pt x="5653" y="872455"/>
                  </a:cubicBezTo>
                  <a:cubicBezTo>
                    <a:pt x="-23708" y="1217802"/>
                    <a:pt x="66473" y="1644941"/>
                    <a:pt x="156654" y="2072081"/>
                  </a:cubicBezTo>
                </a:path>
              </a:pathLst>
            </a:custGeom>
            <a:noFill/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8BB5CFC-F5DD-48D5-9DCF-F337127166C9}"/>
                </a:ext>
              </a:extLst>
            </p:cNvPr>
            <p:cNvSpPr/>
            <p:nvPr/>
          </p:nvSpPr>
          <p:spPr>
            <a:xfrm>
              <a:off x="2312535" y="1479670"/>
              <a:ext cx="332823" cy="2072081"/>
            </a:xfrm>
            <a:custGeom>
              <a:avLst/>
              <a:gdLst>
                <a:gd name="connsiteX0" fmla="*/ 332823 w 332823"/>
                <a:gd name="connsiteY0" fmla="*/ 0 h 2072081"/>
                <a:gd name="connsiteX1" fmla="*/ 5653 w 332823"/>
                <a:gd name="connsiteY1" fmla="*/ 872455 h 2072081"/>
                <a:gd name="connsiteX2" fmla="*/ 156654 w 332823"/>
                <a:gd name="connsiteY2" fmla="*/ 2072081 h 2072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2823" h="2072081">
                  <a:moveTo>
                    <a:pt x="332823" y="0"/>
                  </a:moveTo>
                  <a:cubicBezTo>
                    <a:pt x="183918" y="263554"/>
                    <a:pt x="35014" y="527108"/>
                    <a:pt x="5653" y="872455"/>
                  </a:cubicBezTo>
                  <a:cubicBezTo>
                    <a:pt x="-23708" y="1217802"/>
                    <a:pt x="66473" y="1644941"/>
                    <a:pt x="156654" y="2072081"/>
                  </a:cubicBezTo>
                </a:path>
              </a:pathLst>
            </a:custGeom>
            <a:noFill/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745C5C5-5D67-4CA8-981A-C41B9B27EC73}"/>
                </a:ext>
              </a:extLst>
            </p:cNvPr>
            <p:cNvSpPr/>
            <p:nvPr/>
          </p:nvSpPr>
          <p:spPr>
            <a:xfrm>
              <a:off x="2979460" y="1504837"/>
              <a:ext cx="332823" cy="2072081"/>
            </a:xfrm>
            <a:custGeom>
              <a:avLst/>
              <a:gdLst>
                <a:gd name="connsiteX0" fmla="*/ 332823 w 332823"/>
                <a:gd name="connsiteY0" fmla="*/ 0 h 2072081"/>
                <a:gd name="connsiteX1" fmla="*/ 5653 w 332823"/>
                <a:gd name="connsiteY1" fmla="*/ 872455 h 2072081"/>
                <a:gd name="connsiteX2" fmla="*/ 156654 w 332823"/>
                <a:gd name="connsiteY2" fmla="*/ 2072081 h 2072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2823" h="2072081">
                  <a:moveTo>
                    <a:pt x="332823" y="0"/>
                  </a:moveTo>
                  <a:cubicBezTo>
                    <a:pt x="183918" y="263554"/>
                    <a:pt x="35014" y="527108"/>
                    <a:pt x="5653" y="872455"/>
                  </a:cubicBezTo>
                  <a:cubicBezTo>
                    <a:pt x="-23708" y="1217802"/>
                    <a:pt x="66473" y="1644941"/>
                    <a:pt x="156654" y="2072081"/>
                  </a:cubicBezTo>
                </a:path>
              </a:pathLst>
            </a:custGeom>
            <a:noFill/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869EAE0-2A07-488F-9AF5-FD7A699ECBD9}"/>
                </a:ext>
              </a:extLst>
            </p:cNvPr>
            <p:cNvSpPr/>
            <p:nvPr/>
          </p:nvSpPr>
          <p:spPr>
            <a:xfrm>
              <a:off x="3680535" y="1483865"/>
              <a:ext cx="332823" cy="2072081"/>
            </a:xfrm>
            <a:custGeom>
              <a:avLst/>
              <a:gdLst>
                <a:gd name="connsiteX0" fmla="*/ 332823 w 332823"/>
                <a:gd name="connsiteY0" fmla="*/ 0 h 2072081"/>
                <a:gd name="connsiteX1" fmla="*/ 5653 w 332823"/>
                <a:gd name="connsiteY1" fmla="*/ 872455 h 2072081"/>
                <a:gd name="connsiteX2" fmla="*/ 156654 w 332823"/>
                <a:gd name="connsiteY2" fmla="*/ 2072081 h 2072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2823" h="2072081">
                  <a:moveTo>
                    <a:pt x="332823" y="0"/>
                  </a:moveTo>
                  <a:cubicBezTo>
                    <a:pt x="183918" y="263554"/>
                    <a:pt x="35014" y="527108"/>
                    <a:pt x="5653" y="872455"/>
                  </a:cubicBezTo>
                  <a:cubicBezTo>
                    <a:pt x="-23708" y="1217802"/>
                    <a:pt x="66473" y="1644941"/>
                    <a:pt x="156654" y="2072081"/>
                  </a:cubicBezTo>
                </a:path>
              </a:pathLst>
            </a:custGeom>
            <a:noFill/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7C4AFDD-7B19-4D08-B378-E46083BF8A15}"/>
                </a:ext>
              </a:extLst>
            </p:cNvPr>
            <p:cNvSpPr/>
            <p:nvPr/>
          </p:nvSpPr>
          <p:spPr>
            <a:xfrm>
              <a:off x="1686143" y="2315132"/>
              <a:ext cx="453084" cy="428699"/>
            </a:xfrm>
            <a:custGeom>
              <a:avLst/>
              <a:gdLst>
                <a:gd name="connsiteX0" fmla="*/ 44 w 453084"/>
                <a:gd name="connsiteY0" fmla="*/ 260289 h 428699"/>
                <a:gd name="connsiteX1" fmla="*/ 201380 w 453084"/>
                <a:gd name="connsiteY1" fmla="*/ 230 h 428699"/>
                <a:gd name="connsiteX2" fmla="*/ 453050 w 453084"/>
                <a:gd name="connsiteY2" fmla="*/ 218344 h 428699"/>
                <a:gd name="connsiteX3" fmla="*/ 218158 w 453084"/>
                <a:gd name="connsiteY3" fmla="*/ 428069 h 428699"/>
                <a:gd name="connsiteX4" fmla="*/ 44 w 453084"/>
                <a:gd name="connsiteY4" fmla="*/ 260289 h 42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3084" h="428699">
                  <a:moveTo>
                    <a:pt x="44" y="260289"/>
                  </a:moveTo>
                  <a:cubicBezTo>
                    <a:pt x="-2752" y="188983"/>
                    <a:pt x="125879" y="7221"/>
                    <a:pt x="201380" y="230"/>
                  </a:cubicBezTo>
                  <a:cubicBezTo>
                    <a:pt x="276881" y="-6761"/>
                    <a:pt x="450254" y="147038"/>
                    <a:pt x="453050" y="218344"/>
                  </a:cubicBezTo>
                  <a:cubicBezTo>
                    <a:pt x="455846" y="289650"/>
                    <a:pt x="289465" y="418282"/>
                    <a:pt x="218158" y="428069"/>
                  </a:cubicBezTo>
                  <a:cubicBezTo>
                    <a:pt x="146852" y="437856"/>
                    <a:pt x="2840" y="331595"/>
                    <a:pt x="44" y="260289"/>
                  </a:cubicBezTo>
                  <a:close/>
                </a:path>
              </a:pathLst>
            </a:custGeom>
            <a:noFill/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662D0AE-37B7-4424-AFB7-7084A7088AD2}"/>
                </a:ext>
              </a:extLst>
            </p:cNvPr>
            <p:cNvSpPr/>
            <p:nvPr/>
          </p:nvSpPr>
          <p:spPr>
            <a:xfrm>
              <a:off x="1493219" y="2074502"/>
              <a:ext cx="866861" cy="893359"/>
            </a:xfrm>
            <a:custGeom>
              <a:avLst/>
              <a:gdLst>
                <a:gd name="connsiteX0" fmla="*/ 360748 w 866861"/>
                <a:gd name="connsiteY0" fmla="*/ 22746 h 893359"/>
                <a:gd name="connsiteX1" fmla="*/ 22 w 866861"/>
                <a:gd name="connsiteY1" fmla="*/ 450585 h 893359"/>
                <a:gd name="connsiteX2" fmla="*/ 377526 w 866861"/>
                <a:gd name="connsiteY2" fmla="*/ 886812 h 893359"/>
                <a:gd name="connsiteX3" fmla="*/ 738253 w 866861"/>
                <a:gd name="connsiteY3" fmla="*/ 693866 h 893359"/>
                <a:gd name="connsiteX4" fmla="*/ 864088 w 866861"/>
                <a:gd name="connsiteY4" fmla="*/ 433807 h 893359"/>
                <a:gd name="connsiteX5" fmla="*/ 637585 w 866861"/>
                <a:gd name="connsiteY5" fmla="*/ 98247 h 893359"/>
                <a:gd name="connsiteX6" fmla="*/ 360748 w 866861"/>
                <a:gd name="connsiteY6" fmla="*/ 22746 h 893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6861" h="893359">
                  <a:moveTo>
                    <a:pt x="360748" y="22746"/>
                  </a:moveTo>
                  <a:cubicBezTo>
                    <a:pt x="254487" y="81469"/>
                    <a:pt x="-2774" y="306574"/>
                    <a:pt x="22" y="450585"/>
                  </a:cubicBezTo>
                  <a:cubicBezTo>
                    <a:pt x="2818" y="594596"/>
                    <a:pt x="254488" y="846265"/>
                    <a:pt x="377526" y="886812"/>
                  </a:cubicBezTo>
                  <a:cubicBezTo>
                    <a:pt x="500564" y="927359"/>
                    <a:pt x="657159" y="769367"/>
                    <a:pt x="738253" y="693866"/>
                  </a:cubicBezTo>
                  <a:cubicBezTo>
                    <a:pt x="819347" y="618365"/>
                    <a:pt x="880866" y="533077"/>
                    <a:pt x="864088" y="433807"/>
                  </a:cubicBezTo>
                  <a:cubicBezTo>
                    <a:pt x="847310" y="334537"/>
                    <a:pt x="721475" y="166757"/>
                    <a:pt x="637585" y="98247"/>
                  </a:cubicBezTo>
                  <a:cubicBezTo>
                    <a:pt x="553695" y="29737"/>
                    <a:pt x="467009" y="-35977"/>
                    <a:pt x="360748" y="22746"/>
                  </a:cubicBezTo>
                  <a:close/>
                </a:path>
              </a:pathLst>
            </a:custGeom>
            <a:noFill/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7CD30A2-9E2F-43B3-B1A7-DB660BAF3DAF}"/>
                </a:ext>
              </a:extLst>
            </p:cNvPr>
            <p:cNvSpPr/>
            <p:nvPr/>
          </p:nvSpPr>
          <p:spPr>
            <a:xfrm>
              <a:off x="1304968" y="1835922"/>
              <a:ext cx="1329841" cy="1343504"/>
            </a:xfrm>
            <a:custGeom>
              <a:avLst/>
              <a:gdLst>
                <a:gd name="connsiteX0" fmla="*/ 3715 w 1329841"/>
                <a:gd name="connsiteY0" fmla="*/ 680773 h 1343504"/>
                <a:gd name="connsiteX1" fmla="*/ 188273 w 1329841"/>
                <a:gd name="connsiteY1" fmla="*/ 278102 h 1343504"/>
                <a:gd name="connsiteX2" fmla="*/ 624500 w 1329841"/>
                <a:gd name="connsiteY2" fmla="*/ 1265 h 1343504"/>
                <a:gd name="connsiteX3" fmla="*/ 1203340 w 1329841"/>
                <a:gd name="connsiteY3" fmla="*/ 387159 h 1343504"/>
                <a:gd name="connsiteX4" fmla="*/ 1329175 w 1329841"/>
                <a:gd name="connsiteY4" fmla="*/ 731107 h 1343504"/>
                <a:gd name="connsiteX5" fmla="*/ 1178174 w 1329841"/>
                <a:gd name="connsiteY5" fmla="*/ 1024722 h 1343504"/>
                <a:gd name="connsiteX6" fmla="*/ 565777 w 1329841"/>
                <a:gd name="connsiteY6" fmla="*/ 1343504 h 1343504"/>
                <a:gd name="connsiteX7" fmla="*/ 104383 w 1329841"/>
                <a:gd name="connsiteY7" fmla="*/ 1024722 h 1343504"/>
                <a:gd name="connsiteX8" fmla="*/ 3715 w 1329841"/>
                <a:gd name="connsiteY8" fmla="*/ 680773 h 1343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9841" h="1343504">
                  <a:moveTo>
                    <a:pt x="3715" y="680773"/>
                  </a:moveTo>
                  <a:cubicBezTo>
                    <a:pt x="17697" y="556336"/>
                    <a:pt x="84809" y="391353"/>
                    <a:pt x="188273" y="278102"/>
                  </a:cubicBezTo>
                  <a:cubicBezTo>
                    <a:pt x="291737" y="164851"/>
                    <a:pt x="455322" y="-16911"/>
                    <a:pt x="624500" y="1265"/>
                  </a:cubicBezTo>
                  <a:cubicBezTo>
                    <a:pt x="793678" y="19441"/>
                    <a:pt x="1085894" y="265519"/>
                    <a:pt x="1203340" y="387159"/>
                  </a:cubicBezTo>
                  <a:cubicBezTo>
                    <a:pt x="1320786" y="508799"/>
                    <a:pt x="1333369" y="624847"/>
                    <a:pt x="1329175" y="731107"/>
                  </a:cubicBezTo>
                  <a:cubicBezTo>
                    <a:pt x="1324981" y="837367"/>
                    <a:pt x="1305407" y="922656"/>
                    <a:pt x="1178174" y="1024722"/>
                  </a:cubicBezTo>
                  <a:cubicBezTo>
                    <a:pt x="1050941" y="1126788"/>
                    <a:pt x="744742" y="1343504"/>
                    <a:pt x="565777" y="1343504"/>
                  </a:cubicBezTo>
                  <a:cubicBezTo>
                    <a:pt x="386812" y="1343504"/>
                    <a:pt x="195264" y="1129585"/>
                    <a:pt x="104383" y="1024722"/>
                  </a:cubicBezTo>
                  <a:cubicBezTo>
                    <a:pt x="13502" y="919860"/>
                    <a:pt x="-10267" y="805210"/>
                    <a:pt x="3715" y="680773"/>
                  </a:cubicBezTo>
                  <a:close/>
                </a:path>
              </a:pathLst>
            </a:custGeom>
            <a:noFill/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05076E8-0C35-4EE5-855B-153896FCCACB}"/>
                </a:ext>
              </a:extLst>
            </p:cNvPr>
            <p:cNvSpPr/>
            <p:nvPr/>
          </p:nvSpPr>
          <p:spPr>
            <a:xfrm>
              <a:off x="1785761" y="1194447"/>
              <a:ext cx="1085045" cy="2555429"/>
            </a:xfrm>
            <a:custGeom>
              <a:avLst/>
              <a:gdLst>
                <a:gd name="connsiteX0" fmla="*/ 26261 w 1085045"/>
                <a:gd name="connsiteY0" fmla="*/ 2835479 h 2835479"/>
                <a:gd name="connsiteX1" fmla="*/ 84984 w 1085045"/>
                <a:gd name="connsiteY1" fmla="*/ 2432807 h 2835479"/>
                <a:gd name="connsiteX2" fmla="*/ 730936 w 1085045"/>
                <a:gd name="connsiteY2" fmla="*/ 2097248 h 2835479"/>
                <a:gd name="connsiteX3" fmla="*/ 1083274 w 1085045"/>
                <a:gd name="connsiteY3" fmla="*/ 1686187 h 2835479"/>
                <a:gd name="connsiteX4" fmla="*/ 848382 w 1085045"/>
                <a:gd name="connsiteY4" fmla="*/ 872455 h 2835479"/>
                <a:gd name="connsiteX5" fmla="*/ 437322 w 1085045"/>
                <a:gd name="connsiteY5" fmla="*/ 377505 h 2835479"/>
                <a:gd name="connsiteX6" fmla="*/ 496045 w 1085045"/>
                <a:gd name="connsiteY6" fmla="*/ 0 h 283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5045" h="2835479">
                  <a:moveTo>
                    <a:pt x="26261" y="2835479"/>
                  </a:moveTo>
                  <a:cubicBezTo>
                    <a:pt x="-3101" y="2695662"/>
                    <a:pt x="-32462" y="2555845"/>
                    <a:pt x="84984" y="2432807"/>
                  </a:cubicBezTo>
                  <a:cubicBezTo>
                    <a:pt x="202430" y="2309769"/>
                    <a:pt x="564554" y="2221685"/>
                    <a:pt x="730936" y="2097248"/>
                  </a:cubicBezTo>
                  <a:cubicBezTo>
                    <a:pt x="897318" y="1972811"/>
                    <a:pt x="1063700" y="1890319"/>
                    <a:pt x="1083274" y="1686187"/>
                  </a:cubicBezTo>
                  <a:cubicBezTo>
                    <a:pt x="1102848" y="1482055"/>
                    <a:pt x="956041" y="1090569"/>
                    <a:pt x="848382" y="872455"/>
                  </a:cubicBezTo>
                  <a:cubicBezTo>
                    <a:pt x="740723" y="654341"/>
                    <a:pt x="496045" y="522914"/>
                    <a:pt x="437322" y="377505"/>
                  </a:cubicBezTo>
                  <a:cubicBezTo>
                    <a:pt x="378599" y="232096"/>
                    <a:pt x="437322" y="116048"/>
                    <a:pt x="496045" y="0"/>
                  </a:cubicBezTo>
                </a:path>
              </a:pathLst>
            </a:custGeom>
            <a:noFill/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26E37E9-3DFD-4E6D-B801-9A071D210B9E}"/>
                </a:ext>
              </a:extLst>
            </p:cNvPr>
            <p:cNvSpPr/>
            <p:nvPr/>
          </p:nvSpPr>
          <p:spPr>
            <a:xfrm>
              <a:off x="3022984" y="1298905"/>
              <a:ext cx="752062" cy="2541156"/>
            </a:xfrm>
            <a:custGeom>
              <a:avLst/>
              <a:gdLst>
                <a:gd name="connsiteX0" fmla="*/ 752062 w 752062"/>
                <a:gd name="connsiteY0" fmla="*/ 0 h 2709644"/>
                <a:gd name="connsiteX1" fmla="*/ 240334 w 752062"/>
                <a:gd name="connsiteY1" fmla="*/ 1308682 h 2709644"/>
                <a:gd name="connsiteX2" fmla="*/ 30609 w 752062"/>
                <a:gd name="connsiteY2" fmla="*/ 2130804 h 2709644"/>
                <a:gd name="connsiteX3" fmla="*/ 5442 w 752062"/>
                <a:gd name="connsiteY3" fmla="*/ 2709644 h 2709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2062" h="2709644">
                  <a:moveTo>
                    <a:pt x="752062" y="0"/>
                  </a:moveTo>
                  <a:cubicBezTo>
                    <a:pt x="556319" y="476774"/>
                    <a:pt x="360576" y="953548"/>
                    <a:pt x="240334" y="1308682"/>
                  </a:cubicBezTo>
                  <a:cubicBezTo>
                    <a:pt x="120092" y="1663816"/>
                    <a:pt x="69758" y="1897310"/>
                    <a:pt x="30609" y="2130804"/>
                  </a:cubicBezTo>
                  <a:cubicBezTo>
                    <a:pt x="-8540" y="2364298"/>
                    <a:pt x="-1549" y="2536971"/>
                    <a:pt x="5442" y="2709644"/>
                  </a:cubicBezTo>
                </a:path>
              </a:pathLst>
            </a:custGeom>
            <a:noFill/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602240B-19D5-4063-89C6-F7FE73C53811}"/>
                </a:ext>
              </a:extLst>
            </p:cNvPr>
            <p:cNvSpPr/>
            <p:nvPr/>
          </p:nvSpPr>
          <p:spPr>
            <a:xfrm>
              <a:off x="2466364" y="1269947"/>
              <a:ext cx="696286" cy="2570113"/>
            </a:xfrm>
            <a:custGeom>
              <a:avLst/>
              <a:gdLst>
                <a:gd name="connsiteX0" fmla="*/ 696286 w 696286"/>
                <a:gd name="connsiteY0" fmla="*/ 0 h 3204595"/>
                <a:gd name="connsiteX1" fmla="*/ 478172 w 696286"/>
                <a:gd name="connsiteY1" fmla="*/ 906011 h 3204595"/>
                <a:gd name="connsiteX2" fmla="*/ 562062 w 696286"/>
                <a:gd name="connsiteY2" fmla="*/ 1937857 h 3204595"/>
                <a:gd name="connsiteX3" fmla="*/ 176168 w 696286"/>
                <a:gd name="connsiteY3" fmla="*/ 2533475 h 3204595"/>
                <a:gd name="connsiteX4" fmla="*/ 0 w 696286"/>
                <a:gd name="connsiteY4" fmla="*/ 3204595 h 3204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6286" h="3204595">
                  <a:moveTo>
                    <a:pt x="696286" y="0"/>
                  </a:moveTo>
                  <a:cubicBezTo>
                    <a:pt x="598414" y="291517"/>
                    <a:pt x="500543" y="583035"/>
                    <a:pt x="478172" y="906011"/>
                  </a:cubicBezTo>
                  <a:cubicBezTo>
                    <a:pt x="455801" y="1228987"/>
                    <a:pt x="612396" y="1666613"/>
                    <a:pt x="562062" y="1937857"/>
                  </a:cubicBezTo>
                  <a:cubicBezTo>
                    <a:pt x="511728" y="2209101"/>
                    <a:pt x="269845" y="2322352"/>
                    <a:pt x="176168" y="2533475"/>
                  </a:cubicBezTo>
                  <a:cubicBezTo>
                    <a:pt x="82491" y="2744598"/>
                    <a:pt x="41245" y="2974596"/>
                    <a:pt x="0" y="3204595"/>
                  </a:cubicBezTo>
                </a:path>
              </a:pathLst>
            </a:custGeom>
            <a:noFill/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5ADBB25-4B43-4B9E-BB6F-65364E44F766}"/>
                </a:ext>
              </a:extLst>
            </p:cNvPr>
            <p:cNvSpPr/>
            <p:nvPr/>
          </p:nvSpPr>
          <p:spPr>
            <a:xfrm>
              <a:off x="1096376" y="1269948"/>
              <a:ext cx="556255" cy="2348005"/>
            </a:xfrm>
            <a:custGeom>
              <a:avLst/>
              <a:gdLst>
                <a:gd name="connsiteX0" fmla="*/ 170362 w 556255"/>
                <a:gd name="connsiteY0" fmla="*/ 2852257 h 2852257"/>
                <a:gd name="connsiteX1" fmla="*/ 19360 w 556255"/>
                <a:gd name="connsiteY1" fmla="*/ 1686187 h 2852257"/>
                <a:gd name="connsiteX2" fmla="*/ 556255 w 556255"/>
                <a:gd name="connsiteY2" fmla="*/ 0 h 285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6255" h="2852257">
                  <a:moveTo>
                    <a:pt x="170362" y="2852257"/>
                  </a:moveTo>
                  <a:cubicBezTo>
                    <a:pt x="62703" y="2506910"/>
                    <a:pt x="-44956" y="2161563"/>
                    <a:pt x="19360" y="1686187"/>
                  </a:cubicBezTo>
                  <a:cubicBezTo>
                    <a:pt x="83676" y="1210811"/>
                    <a:pt x="319965" y="605405"/>
                    <a:pt x="556255" y="0"/>
                  </a:cubicBezTo>
                </a:path>
              </a:pathLst>
            </a:custGeom>
            <a:noFill/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9F869AB-9BC7-4DDE-9D88-0B6D4CCF4FAA}"/>
                </a:ext>
              </a:extLst>
            </p:cNvPr>
            <p:cNvSpPr/>
            <p:nvPr/>
          </p:nvSpPr>
          <p:spPr>
            <a:xfrm>
              <a:off x="1308177" y="1853765"/>
              <a:ext cx="1914693" cy="1391714"/>
            </a:xfrm>
            <a:custGeom>
              <a:avLst/>
              <a:gdLst>
                <a:gd name="connsiteX0" fmla="*/ 506 w 1846698"/>
                <a:gd name="connsiteY0" fmla="*/ 699820 h 1391878"/>
                <a:gd name="connsiteX1" fmla="*/ 268953 w 1846698"/>
                <a:gd name="connsiteY1" fmla="*/ 162925 h 1391878"/>
                <a:gd name="connsiteX2" fmla="*/ 654847 w 1846698"/>
                <a:gd name="connsiteY2" fmla="*/ 3534 h 1391878"/>
                <a:gd name="connsiteX3" fmla="*/ 1334355 w 1846698"/>
                <a:gd name="connsiteY3" fmla="*/ 280371 h 1391878"/>
                <a:gd name="connsiteX4" fmla="*/ 1627970 w 1846698"/>
                <a:gd name="connsiteY4" fmla="*/ 540429 h 1391878"/>
                <a:gd name="connsiteX5" fmla="*/ 1846084 w 1846698"/>
                <a:gd name="connsiteY5" fmla="*/ 968268 h 1391878"/>
                <a:gd name="connsiteX6" fmla="*/ 1560858 w 1846698"/>
                <a:gd name="connsiteY6" fmla="*/ 1253494 h 1391878"/>
                <a:gd name="connsiteX7" fmla="*/ 940073 w 1846698"/>
                <a:gd name="connsiteY7" fmla="*/ 1387717 h 1391878"/>
                <a:gd name="connsiteX8" fmla="*/ 529012 w 1846698"/>
                <a:gd name="connsiteY8" fmla="*/ 1337384 h 1391878"/>
                <a:gd name="connsiteX9" fmla="*/ 210230 w 1846698"/>
                <a:gd name="connsiteY9" fmla="*/ 1136048 h 1391878"/>
                <a:gd name="connsiteX10" fmla="*/ 506 w 1846698"/>
                <a:gd name="connsiteY10" fmla="*/ 699820 h 1391878"/>
                <a:gd name="connsiteX0" fmla="*/ 506 w 1850345"/>
                <a:gd name="connsiteY0" fmla="*/ 699820 h 1391878"/>
                <a:gd name="connsiteX1" fmla="*/ 268953 w 1850345"/>
                <a:gd name="connsiteY1" fmla="*/ 162925 h 1391878"/>
                <a:gd name="connsiteX2" fmla="*/ 654847 w 1850345"/>
                <a:gd name="connsiteY2" fmla="*/ 3534 h 1391878"/>
                <a:gd name="connsiteX3" fmla="*/ 1334355 w 1850345"/>
                <a:gd name="connsiteY3" fmla="*/ 280371 h 1391878"/>
                <a:gd name="connsiteX4" fmla="*/ 1704170 w 1850345"/>
                <a:gd name="connsiteY4" fmla="*/ 445179 h 1391878"/>
                <a:gd name="connsiteX5" fmla="*/ 1846084 w 1850345"/>
                <a:gd name="connsiteY5" fmla="*/ 968268 h 1391878"/>
                <a:gd name="connsiteX6" fmla="*/ 1560858 w 1850345"/>
                <a:gd name="connsiteY6" fmla="*/ 1253494 h 1391878"/>
                <a:gd name="connsiteX7" fmla="*/ 940073 w 1850345"/>
                <a:gd name="connsiteY7" fmla="*/ 1387717 h 1391878"/>
                <a:gd name="connsiteX8" fmla="*/ 529012 w 1850345"/>
                <a:gd name="connsiteY8" fmla="*/ 1337384 h 1391878"/>
                <a:gd name="connsiteX9" fmla="*/ 210230 w 1850345"/>
                <a:gd name="connsiteY9" fmla="*/ 1136048 h 1391878"/>
                <a:gd name="connsiteX10" fmla="*/ 506 w 1850345"/>
                <a:gd name="connsiteY10" fmla="*/ 699820 h 1391878"/>
                <a:gd name="connsiteX0" fmla="*/ 506 w 1850538"/>
                <a:gd name="connsiteY0" fmla="*/ 696488 h 1388546"/>
                <a:gd name="connsiteX1" fmla="*/ 268953 w 1850538"/>
                <a:gd name="connsiteY1" fmla="*/ 159593 h 1388546"/>
                <a:gd name="connsiteX2" fmla="*/ 654847 w 1850538"/>
                <a:gd name="connsiteY2" fmla="*/ 202 h 1388546"/>
                <a:gd name="connsiteX3" fmla="*/ 1305780 w 1850538"/>
                <a:gd name="connsiteY3" fmla="*/ 181789 h 1388546"/>
                <a:gd name="connsiteX4" fmla="*/ 1704170 w 1850538"/>
                <a:gd name="connsiteY4" fmla="*/ 441847 h 1388546"/>
                <a:gd name="connsiteX5" fmla="*/ 1846084 w 1850538"/>
                <a:gd name="connsiteY5" fmla="*/ 964936 h 1388546"/>
                <a:gd name="connsiteX6" fmla="*/ 1560858 w 1850538"/>
                <a:gd name="connsiteY6" fmla="*/ 1250162 h 1388546"/>
                <a:gd name="connsiteX7" fmla="*/ 940073 w 1850538"/>
                <a:gd name="connsiteY7" fmla="*/ 1384385 h 1388546"/>
                <a:gd name="connsiteX8" fmla="*/ 529012 w 1850538"/>
                <a:gd name="connsiteY8" fmla="*/ 1334052 h 1388546"/>
                <a:gd name="connsiteX9" fmla="*/ 210230 w 1850538"/>
                <a:gd name="connsiteY9" fmla="*/ 1132716 h 1388546"/>
                <a:gd name="connsiteX10" fmla="*/ 506 w 1850538"/>
                <a:gd name="connsiteY10" fmla="*/ 696488 h 1388546"/>
                <a:gd name="connsiteX0" fmla="*/ 506 w 1915606"/>
                <a:gd name="connsiteY0" fmla="*/ 696488 h 1388546"/>
                <a:gd name="connsiteX1" fmla="*/ 268953 w 1915606"/>
                <a:gd name="connsiteY1" fmla="*/ 159593 h 1388546"/>
                <a:gd name="connsiteX2" fmla="*/ 654847 w 1915606"/>
                <a:gd name="connsiteY2" fmla="*/ 202 h 1388546"/>
                <a:gd name="connsiteX3" fmla="*/ 1305780 w 1915606"/>
                <a:gd name="connsiteY3" fmla="*/ 181789 h 1388546"/>
                <a:gd name="connsiteX4" fmla="*/ 1704170 w 1915606"/>
                <a:gd name="connsiteY4" fmla="*/ 441847 h 1388546"/>
                <a:gd name="connsiteX5" fmla="*/ 1912759 w 1915606"/>
                <a:gd name="connsiteY5" fmla="*/ 812536 h 1388546"/>
                <a:gd name="connsiteX6" fmla="*/ 1560858 w 1915606"/>
                <a:gd name="connsiteY6" fmla="*/ 1250162 h 1388546"/>
                <a:gd name="connsiteX7" fmla="*/ 940073 w 1915606"/>
                <a:gd name="connsiteY7" fmla="*/ 1384385 h 1388546"/>
                <a:gd name="connsiteX8" fmla="*/ 529012 w 1915606"/>
                <a:gd name="connsiteY8" fmla="*/ 1334052 h 1388546"/>
                <a:gd name="connsiteX9" fmla="*/ 210230 w 1915606"/>
                <a:gd name="connsiteY9" fmla="*/ 1132716 h 1388546"/>
                <a:gd name="connsiteX10" fmla="*/ 506 w 1915606"/>
                <a:gd name="connsiteY10" fmla="*/ 696488 h 1388546"/>
                <a:gd name="connsiteX0" fmla="*/ 506 w 1914693"/>
                <a:gd name="connsiteY0" fmla="*/ 696488 h 1391714"/>
                <a:gd name="connsiteX1" fmla="*/ 268953 w 1914693"/>
                <a:gd name="connsiteY1" fmla="*/ 159593 h 1391714"/>
                <a:gd name="connsiteX2" fmla="*/ 654847 w 1914693"/>
                <a:gd name="connsiteY2" fmla="*/ 202 h 1391714"/>
                <a:gd name="connsiteX3" fmla="*/ 1305780 w 1914693"/>
                <a:gd name="connsiteY3" fmla="*/ 181789 h 1391714"/>
                <a:gd name="connsiteX4" fmla="*/ 1704170 w 1914693"/>
                <a:gd name="connsiteY4" fmla="*/ 441847 h 1391714"/>
                <a:gd name="connsiteX5" fmla="*/ 1912759 w 1914693"/>
                <a:gd name="connsiteY5" fmla="*/ 812536 h 1391714"/>
                <a:gd name="connsiteX6" fmla="*/ 1589433 w 1914693"/>
                <a:gd name="connsiteY6" fmla="*/ 1202537 h 1391714"/>
                <a:gd name="connsiteX7" fmla="*/ 940073 w 1914693"/>
                <a:gd name="connsiteY7" fmla="*/ 1384385 h 1391714"/>
                <a:gd name="connsiteX8" fmla="*/ 529012 w 1914693"/>
                <a:gd name="connsiteY8" fmla="*/ 1334052 h 1391714"/>
                <a:gd name="connsiteX9" fmla="*/ 210230 w 1914693"/>
                <a:gd name="connsiteY9" fmla="*/ 1132716 h 1391714"/>
                <a:gd name="connsiteX10" fmla="*/ 506 w 1914693"/>
                <a:gd name="connsiteY10" fmla="*/ 696488 h 1391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14693" h="1391714">
                  <a:moveTo>
                    <a:pt x="506" y="696488"/>
                  </a:moveTo>
                  <a:cubicBezTo>
                    <a:pt x="10293" y="534301"/>
                    <a:pt x="159896" y="275641"/>
                    <a:pt x="268953" y="159593"/>
                  </a:cubicBezTo>
                  <a:cubicBezTo>
                    <a:pt x="378010" y="43545"/>
                    <a:pt x="482043" y="-3497"/>
                    <a:pt x="654847" y="202"/>
                  </a:cubicBezTo>
                  <a:cubicBezTo>
                    <a:pt x="827651" y="3901"/>
                    <a:pt x="1130893" y="108182"/>
                    <a:pt x="1305780" y="181789"/>
                  </a:cubicBezTo>
                  <a:cubicBezTo>
                    <a:pt x="1480667" y="255396"/>
                    <a:pt x="1603007" y="336723"/>
                    <a:pt x="1704170" y="441847"/>
                  </a:cubicBezTo>
                  <a:cubicBezTo>
                    <a:pt x="1805333" y="546971"/>
                    <a:pt x="1931882" y="685754"/>
                    <a:pt x="1912759" y="812536"/>
                  </a:cubicBezTo>
                  <a:cubicBezTo>
                    <a:pt x="1893636" y="939318"/>
                    <a:pt x="1751547" y="1107229"/>
                    <a:pt x="1589433" y="1202537"/>
                  </a:cubicBezTo>
                  <a:cubicBezTo>
                    <a:pt x="1427319" y="1297845"/>
                    <a:pt x="1116810" y="1362466"/>
                    <a:pt x="940073" y="1384385"/>
                  </a:cubicBezTo>
                  <a:cubicBezTo>
                    <a:pt x="763336" y="1406304"/>
                    <a:pt x="650652" y="1375997"/>
                    <a:pt x="529012" y="1334052"/>
                  </a:cubicBezTo>
                  <a:cubicBezTo>
                    <a:pt x="407372" y="1292107"/>
                    <a:pt x="295518" y="1234782"/>
                    <a:pt x="210230" y="1132716"/>
                  </a:cubicBezTo>
                  <a:cubicBezTo>
                    <a:pt x="124942" y="1030650"/>
                    <a:pt x="-9281" y="858675"/>
                    <a:pt x="506" y="696488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57150">
              <a:solidFill>
                <a:srgbClr val="2F5597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145336A-92C1-45DB-9E6A-3A98F90C98AF}"/>
                </a:ext>
              </a:extLst>
            </p:cNvPr>
            <p:cNvCxnSpPr>
              <a:cxnSpLocks/>
            </p:cNvCxnSpPr>
            <p:nvPr/>
          </p:nvCxnSpPr>
          <p:spPr>
            <a:xfrm>
              <a:off x="1304968" y="989901"/>
              <a:ext cx="0" cy="4345497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ECAEFCE-99B4-45D5-9DFC-39DA0B253482}"/>
                </a:ext>
              </a:extLst>
            </p:cNvPr>
            <p:cNvCxnSpPr>
              <a:cxnSpLocks/>
            </p:cNvCxnSpPr>
            <p:nvPr/>
          </p:nvCxnSpPr>
          <p:spPr>
            <a:xfrm>
              <a:off x="3145872" y="922789"/>
              <a:ext cx="16778" cy="4611847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B53B95A-5094-447B-B8CF-8DF583CAC63F}"/>
                </a:ext>
              </a:extLst>
            </p:cNvPr>
            <p:cNvSpPr txBox="1"/>
            <p:nvPr/>
          </p:nvSpPr>
          <p:spPr>
            <a:xfrm>
              <a:off x="3255029" y="3932800"/>
              <a:ext cx="1338454" cy="836071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200">
                  <a:latin typeface="Garamond" panose="02020404030301010803" pitchFamily="18" charset="0"/>
                </a:defRPr>
              </a:lvl1pPr>
            </a:lstStyle>
            <a:p>
              <a:r>
                <a:rPr lang="en-US" sz="1400" dirty="0"/>
                <a:t>Head contour without tank recharge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DC2965A-47D0-4D0E-BC4F-0C1799E7CBEB}"/>
                </a:ext>
              </a:extLst>
            </p:cNvPr>
            <p:cNvSpPr txBox="1"/>
            <p:nvPr/>
          </p:nvSpPr>
          <p:spPr>
            <a:xfrm>
              <a:off x="266546" y="3909956"/>
              <a:ext cx="1429398" cy="836071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Garamond" panose="02020404030301010803" pitchFamily="18" charset="0"/>
                </a:rPr>
                <a:t>Head contour with tank recharge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E062530-C435-4786-9AF1-CEE6C0F8AFFB}"/>
                </a:ext>
              </a:extLst>
            </p:cNvPr>
            <p:cNvSpPr txBox="1"/>
            <p:nvPr/>
          </p:nvSpPr>
          <p:spPr>
            <a:xfrm>
              <a:off x="2000360" y="3951013"/>
              <a:ext cx="1006407" cy="592216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Garamond" panose="02020404030301010803" pitchFamily="18" charset="0"/>
                </a:rPr>
                <a:t>Zone of influence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4E19355-37D7-4441-832A-DFADDBB4CAB8}"/>
                </a:ext>
              </a:extLst>
            </p:cNvPr>
            <p:cNvSpPr txBox="1"/>
            <p:nvPr/>
          </p:nvSpPr>
          <p:spPr>
            <a:xfrm>
              <a:off x="318592" y="1064174"/>
              <a:ext cx="986419" cy="6618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Garamond" panose="02020404030301010803" pitchFamily="18" charset="0"/>
                </a:rPr>
                <a:t>Top view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C2EE9AE-8AD0-439E-8FD8-9D6479485D53}"/>
                </a:ext>
              </a:extLst>
            </p:cNvPr>
            <p:cNvSpPr txBox="1"/>
            <p:nvPr/>
          </p:nvSpPr>
          <p:spPr>
            <a:xfrm>
              <a:off x="110210" y="5232083"/>
              <a:ext cx="2071758" cy="73156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Garamond" panose="02020404030301010803" pitchFamily="18" charset="0"/>
                </a:rPr>
                <a:t>Cross section view</a:t>
              </a:r>
            </a:p>
          </p:txBody>
        </p:sp>
        <p:cxnSp>
          <p:nvCxnSpPr>
            <p:cNvPr id="32" name="Connector: Curved 31">
              <a:extLst>
                <a:ext uri="{FF2B5EF4-FFF2-40B4-BE49-F238E27FC236}">
                  <a16:creationId xmlns:a16="http://schemas.microsoft.com/office/drawing/2014/main" id="{DB99F853-5ADB-44E2-BC4A-AF7C98DBDBD7}"/>
                </a:ext>
              </a:extLst>
            </p:cNvPr>
            <p:cNvCxnSpPr>
              <a:cxnSpLocks/>
              <a:stCxn id="28" idx="3"/>
            </p:cNvCxnSpPr>
            <p:nvPr/>
          </p:nvCxnSpPr>
          <p:spPr>
            <a:xfrm flipV="1">
              <a:off x="1695944" y="2878542"/>
              <a:ext cx="390074" cy="1449450"/>
            </a:xfrm>
            <a:prstGeom prst="curvedConnector2">
              <a:avLst/>
            </a:prstGeom>
            <a:ln w="19050">
              <a:prstDash val="lg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Connector: Curved 32">
              <a:extLst>
                <a:ext uri="{FF2B5EF4-FFF2-40B4-BE49-F238E27FC236}">
                  <a16:creationId xmlns:a16="http://schemas.microsoft.com/office/drawing/2014/main" id="{2DF99427-79E5-49AF-99DE-A7E7A8433668}"/>
                </a:ext>
              </a:extLst>
            </p:cNvPr>
            <p:cNvCxnSpPr>
              <a:cxnSpLocks/>
              <a:stCxn id="27" idx="0"/>
              <a:endCxn id="16" idx="2"/>
            </p:cNvCxnSpPr>
            <p:nvPr/>
          </p:nvCxnSpPr>
          <p:spPr>
            <a:xfrm rot="16200000" flipV="1">
              <a:off x="3692296" y="3700839"/>
              <a:ext cx="376853" cy="87068"/>
            </a:xfrm>
            <a:prstGeom prst="curvedConnector4">
              <a:avLst>
                <a:gd name="adj1" fmla="val 50000"/>
                <a:gd name="adj2" fmla="val -175987"/>
              </a:avLst>
            </a:prstGeom>
            <a:ln w="19050">
              <a:prstDash val="lg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Connector: Curved 33">
              <a:extLst>
                <a:ext uri="{FF2B5EF4-FFF2-40B4-BE49-F238E27FC236}">
                  <a16:creationId xmlns:a16="http://schemas.microsoft.com/office/drawing/2014/main" id="{9EB9731B-6A2F-4F78-B2E3-5328F7D8363C}"/>
                </a:ext>
              </a:extLst>
            </p:cNvPr>
            <p:cNvCxnSpPr>
              <a:cxnSpLocks/>
              <a:stCxn id="29" idx="0"/>
              <a:endCxn id="24" idx="6"/>
            </p:cNvCxnSpPr>
            <p:nvPr/>
          </p:nvCxnSpPr>
          <p:spPr>
            <a:xfrm rot="5400000" flipH="1" flipV="1">
              <a:off x="2253231" y="3306635"/>
              <a:ext cx="894711" cy="394046"/>
            </a:xfrm>
            <a:prstGeom prst="curvedConnector4">
              <a:avLst>
                <a:gd name="adj1" fmla="val 39428"/>
                <a:gd name="adj2" fmla="val 160982"/>
              </a:avLst>
            </a:prstGeom>
            <a:ln w="19050">
              <a:prstDash val="lg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Connector: Curved 34">
              <a:extLst>
                <a:ext uri="{FF2B5EF4-FFF2-40B4-BE49-F238E27FC236}">
                  <a16:creationId xmlns:a16="http://schemas.microsoft.com/office/drawing/2014/main" id="{C7ED2708-F29E-4CFD-9E03-29966FEFA3DE}"/>
                </a:ext>
              </a:extLst>
            </p:cNvPr>
            <p:cNvCxnSpPr>
              <a:cxnSpLocks/>
              <a:stCxn id="29" idx="2"/>
            </p:cNvCxnSpPr>
            <p:nvPr/>
          </p:nvCxnSpPr>
          <p:spPr>
            <a:xfrm rot="5400000">
              <a:off x="2313831" y="4602644"/>
              <a:ext cx="249148" cy="130318"/>
            </a:xfrm>
            <a:prstGeom prst="curvedConnector3">
              <a:avLst/>
            </a:prstGeom>
            <a:ln w="19050">
              <a:prstDash val="lg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Connector: Curved 35">
              <a:extLst>
                <a:ext uri="{FF2B5EF4-FFF2-40B4-BE49-F238E27FC236}">
                  <a16:creationId xmlns:a16="http://schemas.microsoft.com/office/drawing/2014/main" id="{5505F07D-90AF-414C-9836-BC520C8A26E7}"/>
                </a:ext>
              </a:extLst>
            </p:cNvPr>
            <p:cNvCxnSpPr>
              <a:cxnSpLocks/>
              <a:stCxn id="27" idx="2"/>
            </p:cNvCxnSpPr>
            <p:nvPr/>
          </p:nvCxnSpPr>
          <p:spPr>
            <a:xfrm rot="5400000">
              <a:off x="3380252" y="4799065"/>
              <a:ext cx="574199" cy="513810"/>
            </a:xfrm>
            <a:prstGeom prst="curvedConnector3">
              <a:avLst/>
            </a:prstGeom>
            <a:ln w="19050">
              <a:prstDash val="lg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F2046E0-A980-4321-A4EA-271873CB88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6546" y="2551562"/>
              <a:ext cx="3912111" cy="245"/>
            </a:xfrm>
            <a:prstGeom prst="line">
              <a:avLst/>
            </a:prstGeom>
            <a:ln w="19050"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163A1C64-7C97-4811-91C8-5C5C8A83FF98}"/>
                </a:ext>
              </a:extLst>
            </p:cNvPr>
            <p:cNvCxnSpPr>
              <a:cxnSpLocks/>
            </p:cNvCxnSpPr>
            <p:nvPr/>
          </p:nvCxnSpPr>
          <p:spPr>
            <a:xfrm>
              <a:off x="4178657" y="2520104"/>
              <a:ext cx="0" cy="36597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E8B48FAF-15C5-4761-B6D0-0CCC518197B9}"/>
                </a:ext>
              </a:extLst>
            </p:cNvPr>
            <p:cNvCxnSpPr>
              <a:cxnSpLocks/>
            </p:cNvCxnSpPr>
            <p:nvPr/>
          </p:nvCxnSpPr>
          <p:spPr>
            <a:xfrm>
              <a:off x="266546" y="2551562"/>
              <a:ext cx="0" cy="33451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224254B3-9FDD-4E5D-869E-96ADAFE9D6A7}"/>
                </a:ext>
              </a:extLst>
            </p:cNvPr>
            <p:cNvGrpSpPr/>
            <p:nvPr/>
          </p:nvGrpSpPr>
          <p:grpSpPr>
            <a:xfrm>
              <a:off x="1124125" y="4551430"/>
              <a:ext cx="2021747" cy="708468"/>
              <a:chOff x="1124125" y="4551430"/>
              <a:chExt cx="2021747" cy="708468"/>
            </a:xfrm>
            <a:solidFill>
              <a:srgbClr val="A1B8E1"/>
            </a:solidFill>
          </p:grpSpPr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72FB9E21-AF6C-4149-AA15-DF2C02502AE1}"/>
                  </a:ext>
                </a:extLst>
              </p:cNvPr>
              <p:cNvSpPr/>
              <p:nvPr/>
            </p:nvSpPr>
            <p:spPr>
              <a:xfrm>
                <a:off x="1124125" y="4551430"/>
                <a:ext cx="2021747" cy="708468"/>
              </a:xfrm>
              <a:custGeom>
                <a:avLst/>
                <a:gdLst>
                  <a:gd name="connsiteX0" fmla="*/ 0 w 2021747"/>
                  <a:gd name="connsiteY0" fmla="*/ 305796 h 708468"/>
                  <a:gd name="connsiteX1" fmla="*/ 335560 w 2021747"/>
                  <a:gd name="connsiteY1" fmla="*/ 330963 h 708468"/>
                  <a:gd name="connsiteX2" fmla="*/ 788565 w 2021747"/>
                  <a:gd name="connsiteY2" fmla="*/ 3792 h 708468"/>
                  <a:gd name="connsiteX3" fmla="*/ 1719743 w 2021747"/>
                  <a:gd name="connsiteY3" fmla="*/ 582633 h 708468"/>
                  <a:gd name="connsiteX4" fmla="*/ 2021747 w 2021747"/>
                  <a:gd name="connsiteY4" fmla="*/ 708468 h 708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21747" h="708468">
                    <a:moveTo>
                      <a:pt x="0" y="305796"/>
                    </a:moveTo>
                    <a:cubicBezTo>
                      <a:pt x="102066" y="343546"/>
                      <a:pt x="204133" y="381297"/>
                      <a:pt x="335560" y="330963"/>
                    </a:cubicBezTo>
                    <a:cubicBezTo>
                      <a:pt x="466987" y="280629"/>
                      <a:pt x="557868" y="-38153"/>
                      <a:pt x="788565" y="3792"/>
                    </a:cubicBezTo>
                    <a:cubicBezTo>
                      <a:pt x="1019262" y="45737"/>
                      <a:pt x="1514213" y="465187"/>
                      <a:pt x="1719743" y="582633"/>
                    </a:cubicBezTo>
                    <a:cubicBezTo>
                      <a:pt x="1925273" y="700079"/>
                      <a:pt x="1973510" y="704273"/>
                      <a:pt x="2021747" y="708468"/>
                    </a:cubicBezTo>
                  </a:path>
                </a:pathLst>
              </a:custGeom>
              <a:grpFill/>
              <a:ln w="571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DD197E44-38D7-44BC-8DC1-04761E6B0F5A}"/>
                  </a:ext>
                </a:extLst>
              </p:cNvPr>
              <p:cNvCxnSpPr>
                <a:stCxn id="41" idx="0"/>
                <a:endCxn id="41" idx="4"/>
              </p:cNvCxnSpPr>
              <p:nvPr/>
            </p:nvCxnSpPr>
            <p:spPr>
              <a:xfrm>
                <a:off x="1124125" y="4857226"/>
                <a:ext cx="2021747" cy="402672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98D57045-9A08-4789-AEEB-4135BDE51FA3}"/>
              </a:ext>
            </a:extLst>
          </p:cNvPr>
          <p:cNvSpPr txBox="1"/>
          <p:nvPr/>
        </p:nvSpPr>
        <p:spPr>
          <a:xfrm>
            <a:off x="5228106" y="1305341"/>
            <a:ext cx="6660441" cy="4723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dirty="0"/>
              <a:t>RZOI definition:</a:t>
            </a:r>
            <a:endParaRPr lang="en-US" dirty="0"/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RZOI represents the subsurface zone affected by recharge from a water body. 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It includes both: </a:t>
            </a: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Lateral spread of groundwater mounding </a:t>
            </a: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Vertical rise in groundwater head </a:t>
            </a:r>
          </a:p>
          <a:p>
            <a:pPr>
              <a:lnSpc>
                <a:spcPct val="120000"/>
              </a:lnSpc>
            </a:pPr>
            <a:r>
              <a:rPr lang="en-US" b="1" dirty="0"/>
              <a:t>RZOI estimation:</a:t>
            </a:r>
            <a:endParaRPr lang="en-US" dirty="0"/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Calculated from the difference between groundwater head contours simulated </a:t>
            </a:r>
            <a:r>
              <a:rPr lang="en-US" b="1" dirty="0"/>
              <a:t>with</a:t>
            </a:r>
            <a:r>
              <a:rPr lang="en-US" dirty="0"/>
              <a:t> and </a:t>
            </a:r>
            <a:r>
              <a:rPr lang="en-US" b="1" dirty="0"/>
              <a:t>without</a:t>
            </a:r>
            <a:r>
              <a:rPr lang="en-US" dirty="0"/>
              <a:t> tank recharge. </a:t>
            </a:r>
          </a:p>
          <a:p>
            <a:pPr>
              <a:lnSpc>
                <a:spcPct val="120000"/>
              </a:lnSpc>
            </a:pPr>
            <a:r>
              <a:rPr lang="en-US" b="1" dirty="0"/>
              <a:t>Recharge efficiency:</a:t>
            </a:r>
            <a:endParaRPr lang="en-US" dirty="0"/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Estimated as the ratio of available water volume in the water body to the corresponding RZOI volume. </a:t>
            </a:r>
          </a:p>
          <a:p>
            <a:pPr>
              <a:lnSpc>
                <a:spcPct val="120000"/>
              </a:lnSpc>
            </a:pPr>
            <a:r>
              <a:rPr lang="en-US" b="1" dirty="0"/>
              <a:t>Equation format:</a:t>
            </a:r>
            <a:br>
              <a:rPr lang="en-US" dirty="0"/>
            </a:br>
            <a:r>
              <a:rPr lang="en-US" b="1" dirty="0"/>
              <a:t>Recharge Efficiency = Water volume available in tank / RZOI volume</a:t>
            </a:r>
            <a:endParaRPr lang="en-US" dirty="0"/>
          </a:p>
        </p:txBody>
      </p:sp>
      <p:sp>
        <p:nvSpPr>
          <p:cNvPr id="47" name="Slide Number Placeholder 46">
            <a:extLst>
              <a:ext uri="{FF2B5EF4-FFF2-40B4-BE49-F238E27FC236}">
                <a16:creationId xmlns:a16="http://schemas.microsoft.com/office/drawing/2014/main" id="{C83603C1-B2CC-45C2-9DE4-71C99298E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62A4A-E3F0-430E-8D75-B8401781BED8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29946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4">
            <a:extLst>
              <a:ext uri="{FF2B5EF4-FFF2-40B4-BE49-F238E27FC236}">
                <a16:creationId xmlns:a16="http://schemas.microsoft.com/office/drawing/2014/main" id="{42CC9EE8-933A-410A-B1AD-8F253A87B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3368" y="0"/>
            <a:ext cx="3288632" cy="123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4A41353-C550-47DD-9218-5AF76197A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296"/>
            <a:ext cx="2016793" cy="1067964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44EFB628-821C-44CC-ADF0-1418A1039626}"/>
              </a:ext>
            </a:extLst>
          </p:cNvPr>
          <p:cNvSpPr txBox="1"/>
          <p:nvPr/>
        </p:nvSpPr>
        <p:spPr>
          <a:xfrm>
            <a:off x="132849" y="626900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0" i="0" dirty="0">
                <a:effectLst/>
                <a:latin typeface="Open Sans" panose="020B0604020202020204" pitchFamily="34" charset="0"/>
              </a:rPr>
              <a:t>EGU26-4410 | Orals | HS8.2.13 |Virtual presentation</a:t>
            </a:r>
            <a:endParaRPr lang="en-IN" dirty="0"/>
          </a:p>
        </p:txBody>
      </p:sp>
      <p:sp>
        <p:nvSpPr>
          <p:cNvPr id="57" name="Untertitel 2">
            <a:extLst>
              <a:ext uri="{FF2B5EF4-FFF2-40B4-BE49-F238E27FC236}">
                <a16:creationId xmlns:a16="http://schemas.microsoft.com/office/drawing/2014/main" id="{472461F3-60F2-4FDB-B5BA-5DD45D3FD272}"/>
              </a:ext>
            </a:extLst>
          </p:cNvPr>
          <p:cNvSpPr txBox="1">
            <a:spLocks/>
          </p:cNvSpPr>
          <p:nvPr/>
        </p:nvSpPr>
        <p:spPr>
          <a:xfrm>
            <a:off x="2958662" y="22296"/>
            <a:ext cx="6274675" cy="1366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52739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Results and Interpretation</a:t>
            </a:r>
            <a:b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52739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52739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Recharge Zone of Influence </a:t>
            </a:r>
            <a:endParaRPr kumimoji="0" lang="de-DE" sz="3400" b="1" i="0" u="none" strike="noStrike" kern="1200" cap="none" spc="0" normalizeH="0" baseline="0" noProof="0" dirty="0">
              <a:ln>
                <a:noFill/>
              </a:ln>
              <a:solidFill>
                <a:srgbClr val="52739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5B1EAD0-98FA-40AC-8300-4DBC60D2BB24}"/>
              </a:ext>
            </a:extLst>
          </p:cNvPr>
          <p:cNvSpPr txBox="1"/>
          <p:nvPr/>
        </p:nvSpPr>
        <p:spPr>
          <a:xfrm>
            <a:off x="352926" y="1428175"/>
            <a:ext cx="6274675" cy="4619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Delineation of Recharge Zone of Influence (RZOI):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RZOI was delineated by comparing simulated groundwater head contours </a:t>
            </a:r>
            <a:r>
              <a:rPr lang="en-US" b="1" dirty="0"/>
              <a:t>with and without tank recharge</a:t>
            </a:r>
            <a:r>
              <a:rPr lang="en-US" dirty="0"/>
              <a:t>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influence zone represents the </a:t>
            </a:r>
            <a:r>
              <a:rPr lang="en-US" b="1" dirty="0"/>
              <a:t>lateral spread and vertical rise</a:t>
            </a:r>
            <a:r>
              <a:rPr lang="en-US" dirty="0"/>
              <a:t> of groundwater mounding around each water body.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RZOI extent varied significantly among the 14 tanks.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Larger tanks generally produced wider influence zones, but the extent was also controlled by aquifer hydraulic properties and infiltration capacity.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largest water body showed an influence zone extending over </a:t>
            </a:r>
            <a:r>
              <a:rPr lang="en-US" b="1" dirty="0"/>
              <a:t>more than 2.5 km²</a:t>
            </a:r>
            <a:r>
              <a:rPr lang="en-US" dirty="0"/>
              <a:t>. </a:t>
            </a: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90B3CD08-98C1-4EF9-A8CB-6019B4ECA5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601" y="1845219"/>
            <a:ext cx="5349657" cy="3785765"/>
          </a:xfrm>
          <a:prstGeom prst="rect">
            <a:avLst/>
          </a:prstGeom>
        </p:spPr>
      </p:pic>
      <p:sp>
        <p:nvSpPr>
          <p:cNvPr id="68" name="Slide Number Placeholder 67">
            <a:extLst>
              <a:ext uri="{FF2B5EF4-FFF2-40B4-BE49-F238E27FC236}">
                <a16:creationId xmlns:a16="http://schemas.microsoft.com/office/drawing/2014/main" id="{013E1B3D-494E-4C53-8472-3C4762F5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62A4A-E3F0-430E-8D75-B8401781BED8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33234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B26E40CD-0D2E-435E-9970-96120C2B6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3368" y="0"/>
            <a:ext cx="3288632" cy="123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52AE211-D134-4476-B380-F40D8DA7F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296"/>
            <a:ext cx="2016793" cy="10679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D78B07-CA6E-4705-B90E-C8DD4E17F7C4}"/>
              </a:ext>
            </a:extLst>
          </p:cNvPr>
          <p:cNvSpPr txBox="1"/>
          <p:nvPr/>
        </p:nvSpPr>
        <p:spPr>
          <a:xfrm>
            <a:off x="132849" y="626900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0" i="0" dirty="0">
                <a:effectLst/>
                <a:latin typeface="Open Sans" panose="020B0604020202020204" pitchFamily="34" charset="0"/>
              </a:rPr>
              <a:t>EGU26-4410 | Orals | HS8.2.13 |Virtual presentation</a:t>
            </a:r>
            <a:endParaRPr lang="en-IN" dirty="0"/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BEC2A486-AD06-4957-8FBF-2E5C71611E03}"/>
              </a:ext>
            </a:extLst>
          </p:cNvPr>
          <p:cNvSpPr txBox="1">
            <a:spLocks/>
          </p:cNvSpPr>
          <p:nvPr/>
        </p:nvSpPr>
        <p:spPr>
          <a:xfrm>
            <a:off x="2958662" y="22296"/>
            <a:ext cx="6274675" cy="1366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52739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Results and Interpretation</a:t>
            </a:r>
            <a:b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52739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52739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Groundwater Recharge Efficiency</a:t>
            </a:r>
            <a:endParaRPr kumimoji="0" lang="de-DE" sz="3400" b="1" i="0" u="none" strike="noStrike" kern="1200" cap="none" spc="0" normalizeH="0" baseline="0" noProof="0" dirty="0">
              <a:ln>
                <a:noFill/>
              </a:ln>
              <a:solidFill>
                <a:srgbClr val="52739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ADE567-680E-4CB5-87ED-76308A7846A1}"/>
              </a:ext>
            </a:extLst>
          </p:cNvPr>
          <p:cNvSpPr txBox="1"/>
          <p:nvPr/>
        </p:nvSpPr>
        <p:spPr>
          <a:xfrm>
            <a:off x="443466" y="1166842"/>
            <a:ext cx="6047747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Groundwater Recharge Efficiency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Recharge efficiency was calculated using the ratio of </a:t>
            </a:r>
            <a:r>
              <a:rPr lang="en-US" b="1" dirty="0"/>
              <a:t>available tank water volume</a:t>
            </a:r>
            <a:r>
              <a:rPr lang="en-US" dirty="0"/>
              <a:t> to </a:t>
            </a:r>
            <a:r>
              <a:rPr lang="en-US" b="1" dirty="0"/>
              <a:t>corresponding RZOI volume</a:t>
            </a:r>
            <a:r>
              <a:rPr lang="en-US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largest water body had a large RZOI but low recharge efficiency of about </a:t>
            </a:r>
            <a:r>
              <a:rPr lang="en-US" b="1" dirty="0"/>
              <a:t>17–18%</a:t>
            </a:r>
            <a:r>
              <a:rPr lang="en-US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smaller water body showed the highest recharge efficiency of about </a:t>
            </a:r>
            <a:r>
              <a:rPr lang="en-US" b="1" dirty="0"/>
              <a:t>38–39%</a:t>
            </a:r>
            <a:r>
              <a:rPr lang="en-US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Higher efficiency was linked to better infiltration conditions, especially vadose zone infiltration capacity of about </a:t>
            </a:r>
            <a:r>
              <a:rPr lang="en-US" b="1" dirty="0"/>
              <a:t>5–6 mm h⁻¹</a:t>
            </a:r>
            <a:r>
              <a:rPr lang="en-US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Results indicate that recharge efficiency is mainly controlled by: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Tank bed infiltration capacity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Vadose zone hydraulic conductivity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Subsurface aquifer condition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Surface water spread area had a relatively minor influence on efficiency.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CFD6778-2806-4C0C-B476-71FC6A35F3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2749294"/>
              </p:ext>
            </p:extLst>
          </p:nvPr>
        </p:nvGraphicFramePr>
        <p:xfrm>
          <a:off x="6821182" y="1255105"/>
          <a:ext cx="4824310" cy="5080635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983830">
                  <a:extLst>
                    <a:ext uri="{9D8B030D-6E8A-4147-A177-3AD203B41FA5}">
                      <a16:colId xmlns:a16="http://schemas.microsoft.com/office/drawing/2014/main" val="303505630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3258033570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613750547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52251513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Cumulative storage (m</a:t>
                      </a:r>
                      <a:r>
                        <a:rPr lang="en-US" sz="1800" b="1" u="none" strike="noStrike" kern="1200" baseline="30000" dirty="0">
                          <a:solidFill>
                            <a:schemeClr val="lt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8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Cumulative recharge zone volume (m</a:t>
                      </a:r>
                      <a:r>
                        <a:rPr lang="en-US" sz="1800" b="1" u="none" strike="noStrike" kern="1200" baseline="30000" dirty="0">
                          <a:solidFill>
                            <a:schemeClr val="lt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8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Garamond" panose="02020404030301010803" pitchFamily="18" charset="0"/>
                        </a:rPr>
                        <a:t>Recharge efficiency (%)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42303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Garamond" panose="02020404030301010803" pitchFamily="18" charset="0"/>
                        </a:rPr>
                        <a:t>Tank 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562740.33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139109.41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24.72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76966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Garamond" panose="02020404030301010803" pitchFamily="18" charset="0"/>
                        </a:rPr>
                        <a:t>Tank 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1404805.68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347408.44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24.73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66884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Garamond" panose="02020404030301010803" pitchFamily="18" charset="0"/>
                        </a:rPr>
                        <a:t>Tank 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326838.08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70270.19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21.50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1078345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Garamond" panose="02020404030301010803" pitchFamily="18" charset="0"/>
                        </a:rPr>
                        <a:t>Tank 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351692.02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68404.10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19.45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37484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Garamond" panose="02020404030301010803" pitchFamily="18" charset="0"/>
                        </a:rPr>
                        <a:t>Tank 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kern="120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4524873.78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758821.33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16.77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39005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Garamond" panose="02020404030301010803" pitchFamily="18" charset="0"/>
                        </a:rPr>
                        <a:t>Tank 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389373.63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68646.57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17.63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412704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Garamond" panose="02020404030301010803" pitchFamily="18" charset="0"/>
                        </a:rPr>
                        <a:t>Tank 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kern="120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538921.13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111933.92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20.77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63309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Garamond" panose="02020404030301010803" pitchFamily="18" charset="0"/>
                        </a:rPr>
                        <a:t>Tank 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5614384.84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kern="120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976902.96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17.40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115595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Garamond" panose="02020404030301010803" pitchFamily="18" charset="0"/>
                        </a:rPr>
                        <a:t>Tank 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111997.24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34495.15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30.80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59815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Garamond" panose="02020404030301010803" pitchFamily="18" charset="0"/>
                        </a:rPr>
                        <a:t>Tank 10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634261.61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245332.39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38.68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94065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Garamond" panose="02020404030301010803" pitchFamily="18" charset="0"/>
                        </a:rPr>
                        <a:t>Tank 11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235082.29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79739.91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33.92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934971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Garamond" panose="02020404030301010803" pitchFamily="18" charset="0"/>
                        </a:rPr>
                        <a:t>Tank 12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140774.44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48595.34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34.52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243779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Garamond" panose="02020404030301010803" pitchFamily="18" charset="0"/>
                        </a:rPr>
                        <a:t>Tank 13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58111.91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15481.01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26.64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40400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Garamond" panose="02020404030301010803" pitchFamily="18" charset="0"/>
                        </a:rPr>
                        <a:t>Tank 14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401588.19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146178.10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36.40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29871238"/>
                  </a:ext>
                </a:extLst>
              </a:tr>
            </a:tbl>
          </a:graphicData>
        </a:graphic>
      </p:graphicFrame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060BF83-B40B-4E20-8C0D-C357E07F9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62A4A-E3F0-430E-8D75-B8401781BED8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89205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4C253F51-D937-4AE5-87EF-60F65BDD8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3368" y="0"/>
            <a:ext cx="3288632" cy="123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A5022D-30B0-49FB-8739-A3620E8013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296"/>
            <a:ext cx="2016793" cy="10679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82D3B8-1E0B-4709-B020-A9085FBA7356}"/>
              </a:ext>
            </a:extLst>
          </p:cNvPr>
          <p:cNvSpPr txBox="1"/>
          <p:nvPr/>
        </p:nvSpPr>
        <p:spPr>
          <a:xfrm>
            <a:off x="132849" y="626900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0" i="0" dirty="0">
                <a:effectLst/>
                <a:latin typeface="Open Sans" panose="020B0604020202020204" pitchFamily="34" charset="0"/>
              </a:rPr>
              <a:t>EGU26-4410 | Orals | HS8.2.13 |Virtual presentation</a:t>
            </a:r>
            <a:endParaRPr lang="en-I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A19A13-3AC6-4E99-B235-8450F92B63CC}"/>
              </a:ext>
            </a:extLst>
          </p:cNvPr>
          <p:cNvSpPr txBox="1"/>
          <p:nvPr/>
        </p:nvSpPr>
        <p:spPr>
          <a:xfrm>
            <a:off x="834190" y="1090260"/>
            <a:ext cx="10796336" cy="2542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Conclusion: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RZOI approach provides a better understanding of recharge effectiveness than surface indicators alone.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Larger water bodies do not necessarily produce higher recharge efficiency.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Smaller tanks with favorable infiltration and vadose zone conditions may perform better.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Recharge efficiency is primarily governed by infiltration capacity and vadose zone hydraulic conductivity.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Aquifer-based assessment is essential for prioritizing recharge structures in semi-arid hard-rock regions.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F5A7F7-AD98-401E-BF37-01043103EAA0}"/>
              </a:ext>
            </a:extLst>
          </p:cNvPr>
          <p:cNvSpPr txBox="1"/>
          <p:nvPr/>
        </p:nvSpPr>
        <p:spPr>
          <a:xfrm>
            <a:off x="745957" y="4025196"/>
            <a:ext cx="10700083" cy="1122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b="1" dirty="0"/>
              <a:t>Closing statement:</a:t>
            </a:r>
            <a:br>
              <a:rPr lang="en-US" dirty="0"/>
            </a:br>
            <a:r>
              <a:rPr lang="en-US" b="1" dirty="0"/>
              <a:t>RZOI-based assessment helps identify not just where water is stored, but where recharge is actually effective.</a:t>
            </a:r>
            <a:endParaRPr lang="en-US" dirty="0"/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94AB9346-6010-4B1D-9128-69F536DAFAA2}"/>
              </a:ext>
            </a:extLst>
          </p:cNvPr>
          <p:cNvSpPr txBox="1">
            <a:spLocks/>
          </p:cNvSpPr>
          <p:nvPr/>
        </p:nvSpPr>
        <p:spPr>
          <a:xfrm>
            <a:off x="2958662" y="22296"/>
            <a:ext cx="6274675" cy="1366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52739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Conclusion and Discussion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8038801-6EE1-4E3F-B2E9-55EA88FBA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62A4A-E3F0-430E-8D75-B8401781BED8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14845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6C41679C-38B5-444B-8F17-C797E90CC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3368" y="0"/>
            <a:ext cx="3288632" cy="123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7724E0C-23FE-4289-89AA-FCA64048A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296"/>
            <a:ext cx="2016793" cy="10679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DE3ECE-D94A-4BAE-874C-8EBCEBD1FB5D}"/>
              </a:ext>
            </a:extLst>
          </p:cNvPr>
          <p:cNvSpPr txBox="1"/>
          <p:nvPr/>
        </p:nvSpPr>
        <p:spPr>
          <a:xfrm>
            <a:off x="132849" y="626900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0" i="0" dirty="0">
                <a:effectLst/>
                <a:latin typeface="Open Sans" panose="020B0604020202020204" pitchFamily="34" charset="0"/>
              </a:rPr>
              <a:t>EGU26-4410 | Orals | HS8.2.13 |Virtual presentation</a:t>
            </a:r>
            <a:endParaRPr lang="en-I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A98D10-560B-426F-8F6D-9C974F7585E6}"/>
              </a:ext>
            </a:extLst>
          </p:cNvPr>
          <p:cNvSpPr txBox="1"/>
          <p:nvPr/>
        </p:nvSpPr>
        <p:spPr>
          <a:xfrm>
            <a:off x="2930770" y="1888467"/>
            <a:ext cx="6096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ush Script MT" panose="03060802040406070304" pitchFamily="66" charset="0"/>
              </a:rPr>
              <a:t>Thank you </a:t>
            </a:r>
            <a:br>
              <a:rPr lang="en-US" sz="6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ush Script MT" panose="03060802040406070304" pitchFamily="66" charset="0"/>
              </a:rPr>
            </a:br>
            <a:r>
              <a:rPr lang="en-US" sz="6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ush Script MT" panose="03060802040406070304" pitchFamily="66" charset="0"/>
              </a:rPr>
              <a:t>and</a:t>
            </a:r>
            <a:br>
              <a:rPr lang="en-US" sz="6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ush Script MT" panose="03060802040406070304" pitchFamily="66" charset="0"/>
              </a:rPr>
            </a:br>
            <a:r>
              <a:rPr lang="en-US" sz="6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ush Script MT" panose="03060802040406070304" pitchFamily="66" charset="0"/>
              </a:rPr>
              <a:t> Discussion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E523764-32BF-4C58-83D9-7B3FED318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62A4A-E3F0-430E-8D75-B8401781BED8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075054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819</Words>
  <Application>Microsoft Office PowerPoint</Application>
  <PresentationFormat>Widescreen</PresentationFormat>
  <Paragraphs>152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Brush Script MT</vt:lpstr>
      <vt:lpstr>Calibri</vt:lpstr>
      <vt:lpstr>Calibri Light</vt:lpstr>
      <vt:lpstr>Garamond</vt:lpstr>
      <vt:lpstr>Open Sans</vt:lpstr>
      <vt:lpstr>Office Theme</vt:lpstr>
      <vt:lpstr>Recharge zone of influence–based evaluation of groundwater recharge efficiency in a semi-arid hard-rock region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Recharge zone of influence–based evaluation of groundwater recharge efficiency in a semi-arid hard-rock region </dc:title>
  <dc:creator>Vishnuvardan Narayanamurthi</dc:creator>
  <cp:lastModifiedBy>Vishnuvardan Narayanamurthi</cp:lastModifiedBy>
  <cp:revision>2</cp:revision>
  <dcterms:created xsi:type="dcterms:W3CDTF">2026-05-06T10:04:41Z</dcterms:created>
  <dcterms:modified xsi:type="dcterms:W3CDTF">2026-05-06T11:27:53Z</dcterms:modified>
</cp:coreProperties>
</file>