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0" r:id="rId2"/>
    <p:sldId id="332" r:id="rId3"/>
    <p:sldId id="461" r:id="rId4"/>
    <p:sldId id="334" r:id="rId5"/>
    <p:sldId id="455" r:id="rId6"/>
    <p:sldId id="402" r:id="rId7"/>
    <p:sldId id="336" r:id="rId8"/>
    <p:sldId id="456" r:id="rId9"/>
    <p:sldId id="452" r:id="rId10"/>
    <p:sldId id="462" r:id="rId11"/>
    <p:sldId id="454" r:id="rId12"/>
    <p:sldId id="433" r:id="rId13"/>
    <p:sldId id="434" r:id="rId14"/>
    <p:sldId id="459" r:id="rId15"/>
    <p:sldId id="436" r:id="rId16"/>
    <p:sldId id="460" r:id="rId17"/>
    <p:sldId id="437" r:id="rId18"/>
    <p:sldId id="463" r:id="rId1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新魏" panose="0201080004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E4F3F4"/>
    <a:srgbClr val="0000FF"/>
    <a:srgbClr val="C00000"/>
    <a:srgbClr val="FF0000"/>
    <a:srgbClr val="001746"/>
    <a:srgbClr val="760000"/>
    <a:srgbClr val="DDDDDD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8" autoAdjust="0"/>
    <p:restoredTop sz="55382" autoAdjust="0"/>
  </p:normalViewPr>
  <p:slideViewPr>
    <p:cSldViewPr showGuides="1">
      <p:cViewPr varScale="1">
        <p:scale>
          <a:sx n="38" d="100"/>
          <a:sy n="38" d="100"/>
        </p:scale>
        <p:origin x="1340" y="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F526EB0-68D7-ECD7-79F1-D46E199AF83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16E152B-5D19-1C23-1E33-252E3059705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F4FE717-1C05-1802-4B55-515EAB00F0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72A2ABB-900E-E5BB-29A8-BDD38EAB16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3C8394B8-B688-B9AA-EFEA-0C2D450724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1BC4C3D9-2B50-7E07-315F-A97DFB0E5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7CEF358-E40B-42B6-913D-D8A828A7C5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07A27218-EC05-F02D-F4A1-418202F7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EB749A-48FC-1D01-4F49-60E4F8FE0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latin typeface="+mn-lt"/>
              <a:ea typeface="+mn-ea"/>
              <a:cs typeface="+mn-cs"/>
            </a:endParaRPr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80B2EF9A-8DB7-B3C4-0A75-812223935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0D0A27F6-2ED1-434C-AFE8-EB4C9DF4557D}" type="slidenum">
              <a:rPr lang="zh-CN" altLang="en-US" b="0" smtClean="0">
                <a:ea typeface="宋体" panose="02010600030101010101" pitchFamily="2" charset="-122"/>
              </a:rPr>
              <a:pPr/>
              <a:t>1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17474-830E-8451-4210-246BDFDFC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AE2E9E7B-EEC7-65AF-B638-137E2B6D5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41807C-1606-FA95-8145-68DA12B03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B47CAFC6-DE63-DCC1-5D2B-521C40B8C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05475CD6-9A15-43F7-A695-F932CE1F644A}" type="slidenum">
              <a:rPr lang="zh-CN" altLang="en-US" b="0" smtClean="0">
                <a:ea typeface="宋体" panose="02010600030101010101" pitchFamily="2" charset="-122"/>
              </a:rPr>
              <a:pPr/>
              <a:t>10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80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D50543D6-A0DF-E4F6-6155-350369AB7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3E3505-DCBF-AAAA-54A8-4518A6E0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8623F3D9-6728-2418-4D14-0E55169F5E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23190B2D-C436-40F9-8E55-6883C2D9F7FC}" type="slidenum">
              <a:rPr lang="zh-CN" altLang="en-US" b="0" smtClean="0">
                <a:ea typeface="宋体" panose="02010600030101010101" pitchFamily="2" charset="-122"/>
              </a:rPr>
              <a:pPr/>
              <a:t>11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49A8BFE8-8182-A68A-4BC1-2D3431754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FF2673-80DE-B7B0-A64A-C8C88EBB0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8A2E481A-C2F9-3B86-C9F5-5B8B253DD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CF754CA5-B692-4B91-B7EC-F29487430427}" type="slidenum">
              <a:rPr lang="zh-CN" altLang="en-US" b="0" smtClean="0">
                <a:ea typeface="宋体" panose="02010600030101010101" pitchFamily="2" charset="-122"/>
              </a:rPr>
              <a:pPr/>
              <a:t>12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58A6955A-CBDD-7344-7E61-644B5C831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D13730-38E1-6CF8-09A7-6C382961C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45211E25-644B-8F4C-A8AD-8B7FA8A14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E928EE7C-7837-43F4-B0EB-1D9EC057DB89}" type="slidenum">
              <a:rPr lang="zh-CN" altLang="en-US" b="0" smtClean="0">
                <a:ea typeface="宋体" panose="02010600030101010101" pitchFamily="2" charset="-122"/>
              </a:rPr>
              <a:pPr/>
              <a:t>13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8B4B5F7B-5E3D-23DC-C2D8-0080673FAD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E583D3-45FF-54E4-12FF-068AD4BED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854539E4-A4D2-F9BA-EF11-BB7888A9A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15E962FD-57A0-4045-B434-820B7287F93A}" type="slidenum">
              <a:rPr lang="zh-CN" altLang="en-US" b="0" smtClean="0">
                <a:ea typeface="宋体" panose="02010600030101010101" pitchFamily="2" charset="-122"/>
              </a:rPr>
              <a:pPr/>
              <a:t>14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046A1C6A-3FD0-645A-9EB5-1C46BD5D63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B80D58-F05E-C2F2-C191-4D46DE441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BB2B7586-A155-BAD6-D1EC-ACD09D754F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B3E1C580-DF65-453E-A646-25A887ECB935}" type="slidenum">
              <a:rPr lang="zh-CN" altLang="en-US" b="0" smtClean="0">
                <a:ea typeface="宋体" panose="02010600030101010101" pitchFamily="2" charset="-122"/>
              </a:rPr>
              <a:pPr/>
              <a:t>15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75DDB77B-EF0C-4504-4F9C-3BC16B83E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7F553E-D630-180C-8D68-51F7EAFF9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393CC733-BD68-DA35-F79E-7C969FEBB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DC3BA3B3-E25C-4664-87D1-0C035ECEE59D}" type="slidenum">
              <a:rPr lang="zh-CN" altLang="en-US" b="0" smtClean="0">
                <a:ea typeface="宋体" panose="02010600030101010101" pitchFamily="2" charset="-122"/>
              </a:rPr>
              <a:pPr/>
              <a:t>16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D9B542A5-4D9A-4048-158E-8B7872461B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1BF9D18-B3BE-C8CF-2496-EA5D9D2D2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415DC7DE-F180-E5DC-CE76-EC7EA39C0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CF22122F-5CC7-4E13-8922-6353E75109D4}" type="slidenum">
              <a:rPr lang="zh-CN" altLang="en-US" b="0" smtClean="0">
                <a:ea typeface="宋体" panose="02010600030101010101" pitchFamily="2" charset="-122"/>
              </a:rPr>
              <a:pPr/>
              <a:t>17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82F6F9EF-0A4A-250D-153A-31819BDE1D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4D3CE5D-479D-D31A-1D2C-9984A6C1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950"/>
              </a:lnSpc>
              <a:spcAft>
                <a:spcPts val="900"/>
              </a:spcAft>
              <a:buFont typeface="+mj-lt"/>
              <a:buNone/>
              <a:defRPr/>
            </a:pPr>
            <a:endParaRPr lang="en-US" altLang="zh-CN" dirty="0">
              <a:latin typeface="inherit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6A193E7F-CE45-6DFE-7E47-F1E41BB1C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2D3A958F-D183-488D-8AF9-EBD53EE45E47}" type="slidenum">
              <a:rPr lang="zh-CN" altLang="en-US" b="0" smtClean="0">
                <a:ea typeface="宋体" panose="02010600030101010101" pitchFamily="2" charset="-122"/>
              </a:rPr>
              <a:pPr/>
              <a:t>18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:a16="http://schemas.microsoft.com/office/drawing/2014/main" id="{43B92EDC-4D8B-F5AB-2697-B7218E7326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6CD52F-7FFD-2E68-148E-752367146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1"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244" name="灯片编号占位符 3">
            <a:extLst>
              <a:ext uri="{FF2B5EF4-FFF2-40B4-BE49-F238E27FC236}">
                <a16:creationId xmlns:a16="http://schemas.microsoft.com/office/drawing/2014/main" id="{A598A13F-D995-8EAB-9A29-B840A7551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8EC901B1-5E92-4E4A-A61F-9D04B3EC2C77}" type="slidenum">
              <a:rPr lang="zh-CN" altLang="en-US" b="0" smtClean="0">
                <a:ea typeface="宋体" panose="02010600030101010101" pitchFamily="2" charset="-122"/>
              </a:rPr>
              <a:pPr/>
              <a:t>2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DFD72-95EC-C423-EADE-3750FDED9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>
            <a:extLst>
              <a:ext uri="{FF2B5EF4-FFF2-40B4-BE49-F238E27FC236}">
                <a16:creationId xmlns:a16="http://schemas.microsoft.com/office/drawing/2014/main" id="{447B52BA-43F7-7793-5D51-1C022FD82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FEAB4C-8595-1220-3982-04FF9B56D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1"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4340" name="灯片编号占位符 3">
            <a:extLst>
              <a:ext uri="{FF2B5EF4-FFF2-40B4-BE49-F238E27FC236}">
                <a16:creationId xmlns:a16="http://schemas.microsoft.com/office/drawing/2014/main" id="{C78A6194-E377-A596-4027-CFAB16F5D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0C2BDBCE-47A7-4311-8AF9-AA93CF52E1B1}" type="slidenum">
              <a:rPr lang="zh-CN" altLang="en-US" b="0" smtClean="0">
                <a:ea typeface="宋体" panose="02010600030101010101" pitchFamily="2" charset="-122"/>
              </a:rPr>
              <a:pPr/>
              <a:t>3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103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id="{F8C91891-5A6D-C220-D3F9-5B7B54E369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CD4A8FD-AF1A-ECDA-8818-08B0AF002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1"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id="{61A3380B-8E4E-EB40-603F-4A8A293B0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2293FE30-60E8-418A-8C1E-ABF4F71DEA6E}" type="slidenum">
              <a:rPr lang="zh-CN" altLang="en-US" b="0" smtClean="0">
                <a:ea typeface="宋体" panose="02010600030101010101" pitchFamily="2" charset="-122"/>
              </a:rPr>
              <a:pPr/>
              <a:t>4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2D2F92C0-27C2-5D54-A7F4-45700487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7D0CCD-0499-B98A-160B-37C635487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1"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68C095A1-34A2-1ED3-4A9A-134B2D001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AF69F347-F51E-4999-9931-31F89176B47A}" type="slidenum">
              <a:rPr lang="zh-CN" altLang="en-US" b="0" smtClean="0">
                <a:ea typeface="宋体" panose="02010600030101010101" pitchFamily="2" charset="-122"/>
              </a:rPr>
              <a:pPr/>
              <a:t>5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92A0ADA0-3FF7-3799-91C2-851120632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4EB45A5-1837-9A9D-73D6-51CFBB258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FD1849AC-2D96-FE3D-C192-AABCC6D06C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AD289D14-2D84-4B02-8C2A-95CC49C6AFF3}" type="slidenum">
              <a:rPr lang="zh-CN" altLang="en-US" b="0" smtClean="0">
                <a:ea typeface="宋体" panose="02010600030101010101" pitchFamily="2" charset="-122"/>
              </a:rPr>
              <a:pPr/>
              <a:t>6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383FB3FB-0D12-60B6-7B7D-495AC6CD1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45A7F5-CB10-74E5-DBC2-6EB4ABFF0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23187678-C5A2-3A4E-9564-56454B7EA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BB273DBA-7DE7-4B21-A9C8-8617B8B84D4E}" type="slidenum">
              <a:rPr lang="zh-CN" altLang="en-US" b="0" smtClean="0">
                <a:ea typeface="宋体" panose="02010600030101010101" pitchFamily="2" charset="-122"/>
              </a:rPr>
              <a:pPr/>
              <a:t>7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EF358-E40B-42B6-913D-D8A828A7C5D3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963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976474B5-0587-6D9E-7C30-5EEC63D7C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E6A315A-AF9A-1AA3-1345-7921ED44A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B8D0EFC8-3C17-DB9B-2BA1-8FD6475B7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fld id="{A367C8AA-1F51-4250-852F-C4F7D292E643}" type="slidenum">
              <a:rPr lang="zh-CN" altLang="en-US" b="0" smtClean="0">
                <a:ea typeface="宋体" panose="02010600030101010101" pitchFamily="2" charset="-122"/>
              </a:rPr>
              <a:pPr/>
              <a:t>9</a:t>
            </a:fld>
            <a:endParaRPr lang="zh-CN" altLang="en-US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112083-CB9D-022A-22EE-B0FE149892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BEDD6-8633-F65A-EC29-445A63668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1A6303-767B-293C-8FC6-3A587A34BA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73F8C-DDFF-4D33-B25E-29C2637090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93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1E5335-37C3-C0A7-F069-68D886CAD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F7C8AE-FD5C-1B8F-2B38-43A8D4819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07DE72-1342-E350-98B5-AEB78B2A0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125DB-F5E0-4234-A22D-B23FA89C56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779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3A29D2-B762-E47B-1C0A-2030F8F73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4CD5B-9ECD-D443-3931-C408FB5FD5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753E09-0A1F-CC13-1A17-571DD69EE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AF9F-23FD-4E87-BD3C-4ADFE89487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945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剪贴画占位符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0D3B6C-53A1-A292-B2D7-C0F83FF1B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06695-4426-8133-B338-8A403AF3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BF3F9-0BEE-92A2-6106-65B4A4A16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27937-4134-4AD1-864F-730283F800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436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2BA9CE0-8151-1EEA-C050-D273C5E3543F}"/>
              </a:ext>
            </a:extLst>
          </p:cNvPr>
          <p:cNvCxnSpPr/>
          <p:nvPr userDrawn="1"/>
        </p:nvCxnSpPr>
        <p:spPr>
          <a:xfrm>
            <a:off x="190500" y="850900"/>
            <a:ext cx="11811000" cy="0"/>
          </a:xfrm>
          <a:prstGeom prst="line">
            <a:avLst/>
          </a:prstGeom>
          <a:ln w="38100" cap="rnd">
            <a:solidFill>
              <a:srgbClr val="1F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28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8FD60-61F6-FED5-506C-7C87F30E0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A32A56-0027-C975-59A4-628267297F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80817A-FC5C-68F1-B42F-D059D133C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297EA-105E-4A95-9ED2-65F9271255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545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9B885E-9501-42CD-411F-403A83A5C1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9F4D9-A39C-9618-6FE4-C5735C19E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D23F20-16BA-499F-97C2-A798344049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1A1C8-C72E-4BD6-8A3A-1B0BB4E042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133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E8A40-ECBF-B528-4B9F-CC88250AD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7A43A-AF2C-7B18-580D-0AAFC4817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63F26-5AB9-1FC4-84AF-DEA6ADAEE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18EDF-A0F3-4836-B30C-E745A019D6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909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80BC02-8030-4A2E-487A-B433D8B02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E98C12-1D42-4904-2F3C-8CE3C094A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0EDEFF-4B4D-C4F0-47C8-C79CE1F71E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242BA-3AEC-48F2-996A-A7321772D6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576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2ED64A-3E9B-3C3B-476C-2B1DD234C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DF67D8-DD89-500B-8665-BC5A11A5A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7D68AB-0127-7E35-CE59-E709DC501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DF0F8-DB2C-4F80-8F66-65942B11DF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88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9A2AF8-2F40-618F-9B29-210747EF8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C7FC2E-6CA7-52F1-9F17-6AE247625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5DE5FC-2287-7D3E-E2A5-294699E3D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95E59-CE30-4D18-AD66-84E78A6012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91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0B6653-BC15-04F4-3832-8FD95C89A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34E5CD-D75D-2070-9355-38998E40C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EA297-B9D0-34B2-A5A0-B1FFD7F90D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7F641-97AD-462D-9544-92BF87356A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270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0148D-25AB-031C-6980-061ECAA80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4D2B-A498-456D-B1D4-A9979DB98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DDA3A-1ADF-3A57-5B09-36DE906E1B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A572-A2FE-4762-A05D-20472444B6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19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24902C-0CF4-C4C4-EB02-773430C7B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3783B0-0980-CFB1-039D-CF442A520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6F8AD3-59AC-C182-8E87-CA56814155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A5B815-DCFB-98FE-B96D-818A473049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0DF10C-170D-4079-AB74-BD5946143C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198C36A-A0C1-4B6B-B138-EE5AC47226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8B97F3-CBF8-D832-0FE2-A7740ABA8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263" y="1474788"/>
            <a:ext cx="10531475" cy="24987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  <a:cs typeface="+mn-ea"/>
                <a:sym typeface="+mn-lt"/>
              </a:rPr>
              <a:t>The impact of forearc serpentinization on the composition of subduction-zone fluids revealed by Mg–Fe isotopes in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  <a:cs typeface="+mn-ea"/>
                <a:sym typeface="+mn-lt"/>
              </a:rPr>
              <a:t>jadeitites</a:t>
            </a:r>
            <a:endParaRPr lang="en-US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171" name="图片 5">
            <a:extLst>
              <a:ext uri="{FF2B5EF4-FFF2-40B4-BE49-F238E27FC236}">
                <a16:creationId xmlns:a16="http://schemas.microsoft.com/office/drawing/2014/main" id="{4C58F036-9F63-95FC-1E10-EEF26C63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36975" b="38698"/>
          <a:stretch>
            <a:fillRect/>
          </a:stretch>
        </p:blipFill>
        <p:spPr bwMode="auto">
          <a:xfrm>
            <a:off x="263525" y="266982"/>
            <a:ext cx="50006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66E32962-ABD4-C962-F4CD-F5DDF7B2210E}"/>
              </a:ext>
            </a:extLst>
          </p:cNvPr>
          <p:cNvSpPr txBox="1">
            <a:spLocks/>
          </p:cNvSpPr>
          <p:nvPr/>
        </p:nvSpPr>
        <p:spPr>
          <a:xfrm>
            <a:off x="830263" y="3810000"/>
            <a:ext cx="10531475" cy="266382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zh-CN" sz="2000" u="sng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Kun Chen*</a:t>
            </a:r>
            <a:r>
              <a:rPr lang="en-US" altLang="zh-CN" sz="20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2000" b="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Yi-Xiang Chen, Tatsuki Tsujimori, Hans-Peter Schertl</a:t>
            </a:r>
            <a:br>
              <a:rPr lang="en-US" altLang="zh-CN" sz="2000" b="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</a:br>
            <a:r>
              <a:rPr lang="en-US" altLang="zh-CN" sz="2000" b="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Naoko Takahashi, Fang Huang, Walter V. Maresch</a:t>
            </a:r>
          </a:p>
          <a:p>
            <a:pPr>
              <a:lnSpc>
                <a:spcPct val="120000"/>
              </a:lnSpc>
              <a:defRPr/>
            </a:pPr>
            <a:endParaRPr lang="en-US" altLang="zh-CN" sz="2000" b="0" dirty="0">
              <a:solidFill>
                <a:srgbClr val="0000FF"/>
              </a:solidFill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000" b="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E-mail: Kun_Chen@mail.ustc.edu.cn</a:t>
            </a:r>
          </a:p>
          <a:p>
            <a:pPr>
              <a:lnSpc>
                <a:spcPct val="120000"/>
              </a:lnSpc>
              <a:defRPr/>
            </a:pPr>
            <a:endParaRPr lang="en-US" altLang="zh-CN" sz="2000" b="0" dirty="0">
              <a:solidFill>
                <a:srgbClr val="002060"/>
              </a:solidFill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EGU 2026 General Assembly, Vienna,</a:t>
            </a:r>
            <a:r>
              <a:rPr lang="zh-CN" altLang="en-US" sz="20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Austria, 8</a:t>
            </a:r>
            <a:r>
              <a:rPr lang="en-US" altLang="zh-CN" sz="2000" baseline="300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th</a:t>
            </a:r>
            <a:r>
              <a:rPr lang="en-US" altLang="zh-CN" sz="20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 May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4780B4D4-5966-62D0-4F52-6760D62CBF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000" y="266982"/>
            <a:ext cx="1949448" cy="8950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391CDB1-9691-EC1B-B955-EFBB40034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31" y="266982"/>
            <a:ext cx="877643" cy="118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4B51E-B00E-ACF9-D984-1D86A924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B132720B-7A57-E9C6-DD2D-2DE5B34226D4}"/>
              </a:ext>
            </a:extLst>
          </p:cNvPr>
          <p:cNvGrpSpPr/>
          <p:nvPr/>
        </p:nvGrpSpPr>
        <p:grpSpPr>
          <a:xfrm>
            <a:off x="9062208" y="1014030"/>
            <a:ext cx="2965487" cy="2353659"/>
            <a:chOff x="-2505074" y="4149810"/>
            <a:chExt cx="3234271" cy="2566988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488D3446-47A8-262A-DA14-BB4FE0F96B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8" r="15572"/>
            <a:stretch>
              <a:fillRect/>
            </a:stretch>
          </p:blipFill>
          <p:spPr bwMode="auto">
            <a:xfrm>
              <a:off x="-2444216" y="4149810"/>
              <a:ext cx="3173413" cy="256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62FFA6E-92E9-F8AC-19B0-273052581744}"/>
                </a:ext>
              </a:extLst>
            </p:cNvPr>
            <p:cNvSpPr/>
            <p:nvPr/>
          </p:nvSpPr>
          <p:spPr>
            <a:xfrm>
              <a:off x="-2505074" y="6324600"/>
              <a:ext cx="295274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3">
            <a:extLst>
              <a:ext uri="{FF2B5EF4-FFF2-40B4-BE49-F238E27FC236}">
                <a16:creationId xmlns:a16="http://schemas.microsoft.com/office/drawing/2014/main" id="{7AFCC749-2B72-12C1-A365-C15F39C1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" y="76200"/>
            <a:ext cx="12504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1.1— 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light Mg isotope &amp; carbonate</a:t>
            </a:r>
          </a:p>
        </p:txBody>
      </p:sp>
      <p:pic>
        <p:nvPicPr>
          <p:cNvPr id="26626" name="图片 16">
            <a:extLst>
              <a:ext uri="{FF2B5EF4-FFF2-40B4-BE49-F238E27FC236}">
                <a16:creationId xmlns:a16="http://schemas.microsoft.com/office/drawing/2014/main" id="{BBF6B4B8-A725-AC8B-48D3-FA106718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4" r="15993"/>
          <a:stretch>
            <a:fillRect/>
          </a:stretch>
        </p:blipFill>
        <p:spPr bwMode="auto">
          <a:xfrm>
            <a:off x="3146413" y="989858"/>
            <a:ext cx="2759424" cy="223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>
            <a:extLst>
              <a:ext uri="{FF2B5EF4-FFF2-40B4-BE49-F238E27FC236}">
                <a16:creationId xmlns:a16="http://schemas.microsoft.com/office/drawing/2014/main" id="{09D18A4E-ABAA-91EC-E692-20B0BBEB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r="15991"/>
          <a:stretch>
            <a:fillRect/>
          </a:stretch>
        </p:blipFill>
        <p:spPr bwMode="auto">
          <a:xfrm>
            <a:off x="164305" y="989858"/>
            <a:ext cx="2853643" cy="225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8">
            <a:extLst>
              <a:ext uri="{FF2B5EF4-FFF2-40B4-BE49-F238E27FC236}">
                <a16:creationId xmlns:a16="http://schemas.microsoft.com/office/drawing/2014/main" id="{C3F842D0-02BF-3716-8234-81D50330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11"/>
          <a:stretch>
            <a:fillRect/>
          </a:stretch>
        </p:blipFill>
        <p:spPr bwMode="auto">
          <a:xfrm>
            <a:off x="164305" y="3830330"/>
            <a:ext cx="2719455" cy="220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9">
            <a:extLst>
              <a:ext uri="{FF2B5EF4-FFF2-40B4-BE49-F238E27FC236}">
                <a16:creationId xmlns:a16="http://schemas.microsoft.com/office/drawing/2014/main" id="{5226482D-7861-57A6-00D7-C8DF8625E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r="55661"/>
          <a:stretch>
            <a:fillRect/>
          </a:stretch>
        </p:blipFill>
        <p:spPr bwMode="auto">
          <a:xfrm>
            <a:off x="6132009" y="1008981"/>
            <a:ext cx="30413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D21E83E-271B-DB5A-0181-ABEC8270BB1B}"/>
              </a:ext>
            </a:extLst>
          </p:cNvPr>
          <p:cNvSpPr/>
          <p:nvPr/>
        </p:nvSpPr>
        <p:spPr>
          <a:xfrm>
            <a:off x="575761" y="1065072"/>
            <a:ext cx="242888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69B746F-C38E-A747-8061-AE8DE75B09FF}"/>
              </a:ext>
            </a:extLst>
          </p:cNvPr>
          <p:cNvSpPr/>
          <p:nvPr/>
        </p:nvSpPr>
        <p:spPr>
          <a:xfrm>
            <a:off x="8718035" y="1085561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0131447-9F71-2357-96DB-D9AA354F3CD3}"/>
              </a:ext>
            </a:extLst>
          </p:cNvPr>
          <p:cNvSpPr/>
          <p:nvPr/>
        </p:nvSpPr>
        <p:spPr>
          <a:xfrm>
            <a:off x="9118008" y="3892410"/>
            <a:ext cx="2696336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AOC-derived fluids </a:t>
            </a: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are potential source rather than sediments. 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EBCEEF5-74C9-37B5-F833-3A226273E5B6}"/>
              </a:ext>
            </a:extLst>
          </p:cNvPr>
          <p:cNvSpPr/>
          <p:nvPr/>
        </p:nvSpPr>
        <p:spPr>
          <a:xfrm>
            <a:off x="10972800" y="1110636"/>
            <a:ext cx="241300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  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811BC01-72D8-DBA3-7EED-1C6A84C6DBA9}"/>
              </a:ext>
            </a:extLst>
          </p:cNvPr>
          <p:cNvSpPr/>
          <p:nvPr/>
        </p:nvSpPr>
        <p:spPr>
          <a:xfrm>
            <a:off x="3495708" y="1065073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639" name="文本框 40">
            <a:extLst>
              <a:ext uri="{FF2B5EF4-FFF2-40B4-BE49-F238E27FC236}">
                <a16:creationId xmlns:a16="http://schemas.microsoft.com/office/drawing/2014/main" id="{D7F6D676-D4D2-29A0-62D3-0C615CDF8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0075" y="6467475"/>
            <a:ext cx="12695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A-G. Chen et al., 2025.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8EABFC-32DD-C870-FB26-B00DF3653E12}"/>
              </a:ext>
            </a:extLst>
          </p:cNvPr>
          <p:cNvSpPr/>
          <p:nvPr/>
        </p:nvSpPr>
        <p:spPr>
          <a:xfrm>
            <a:off x="9535600" y="1110637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F1B30D-9D32-52EB-4863-B35CF91F274A}"/>
              </a:ext>
            </a:extLst>
          </p:cNvPr>
          <p:cNvSpPr/>
          <p:nvPr/>
        </p:nvSpPr>
        <p:spPr>
          <a:xfrm>
            <a:off x="5295105" y="3554273"/>
            <a:ext cx="396875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    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647" name="矩形 18">
            <a:extLst>
              <a:ext uri="{FF2B5EF4-FFF2-40B4-BE49-F238E27FC236}">
                <a16:creationId xmlns:a16="http://schemas.microsoft.com/office/drawing/2014/main" id="{F7555D42-311D-C8EB-5C7E-88F8A699B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85" y="3355340"/>
            <a:ext cx="6350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algn="just"/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Heavy Si derived from </a:t>
            </a:r>
            <a:r>
              <a:rPr lang="en-US" altLang="zh-CN" sz="2000" dirty="0" err="1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Jdt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-forming fluids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FA31CDC-0C33-04C6-79E1-211B819B5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79" y="3810000"/>
            <a:ext cx="5735666" cy="2299808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E1F76E31-8D6F-45FA-9AA8-90DB9614F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516" y="3323515"/>
            <a:ext cx="6350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algn="just"/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Not derived from sediment</a:t>
            </a:r>
          </a:p>
        </p:txBody>
      </p:sp>
      <p:sp>
        <p:nvSpPr>
          <p:cNvPr id="17" name="矩形 18">
            <a:extLst>
              <a:ext uri="{FF2B5EF4-FFF2-40B4-BE49-F238E27FC236}">
                <a16:creationId xmlns:a16="http://schemas.microsoft.com/office/drawing/2014/main" id="{F8E18F57-FAB3-9E95-980C-A34BDB089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31" y="6124679"/>
            <a:ext cx="10790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algn="just"/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Evolved altered oceanic crust fluids contribute to heavy Si isotope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83C32E2-245A-6479-0133-19A659004452}"/>
              </a:ext>
            </a:extLst>
          </p:cNvPr>
          <p:cNvSpPr/>
          <p:nvPr/>
        </p:nvSpPr>
        <p:spPr>
          <a:xfrm>
            <a:off x="563331" y="3883986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D1D1FD7-14F2-ACF6-DAB4-4C5120622641}"/>
              </a:ext>
            </a:extLst>
          </p:cNvPr>
          <p:cNvSpPr/>
          <p:nvPr/>
        </p:nvSpPr>
        <p:spPr>
          <a:xfrm>
            <a:off x="3495708" y="3876461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0DE33D0-E012-0D79-9606-AD0B8D05081B}"/>
              </a:ext>
            </a:extLst>
          </p:cNvPr>
          <p:cNvSpPr/>
          <p:nvPr/>
        </p:nvSpPr>
        <p:spPr>
          <a:xfrm>
            <a:off x="6324600" y="3872384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97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图片 22">
            <a:extLst>
              <a:ext uri="{FF2B5EF4-FFF2-40B4-BE49-F238E27FC236}">
                <a16:creationId xmlns:a16="http://schemas.microsoft.com/office/drawing/2014/main" id="{CABEDF9B-9B9C-D66C-1730-8ED6C34E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/>
          <a:stretch>
            <a:fillRect/>
          </a:stretch>
        </p:blipFill>
        <p:spPr bwMode="auto">
          <a:xfrm>
            <a:off x="395954" y="905300"/>
            <a:ext cx="2895513" cy="24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图片 17">
            <a:extLst>
              <a:ext uri="{FF2B5EF4-FFF2-40B4-BE49-F238E27FC236}">
                <a16:creationId xmlns:a16="http://schemas.microsoft.com/office/drawing/2014/main" id="{B4091998-2E12-7AB8-8B6F-EBB0B3F83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37490"/>
            <a:ext cx="2354525" cy="209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6">
            <a:extLst>
              <a:ext uri="{FF2B5EF4-FFF2-40B4-BE49-F238E27FC236}">
                <a16:creationId xmlns:a16="http://schemas.microsoft.com/office/drawing/2014/main" id="{7737B140-185E-2498-70DA-4F8B9F9B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42" y="1112283"/>
            <a:ext cx="3835654" cy="19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37">
            <a:extLst>
              <a:ext uri="{FF2B5EF4-FFF2-40B4-BE49-F238E27FC236}">
                <a16:creationId xmlns:a16="http://schemas.microsoft.com/office/drawing/2014/main" id="{169560D8-3B8E-8EEE-741D-19DA2AB4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8" y="3327400"/>
            <a:ext cx="29495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33">
            <a:extLst>
              <a:ext uri="{FF2B5EF4-FFF2-40B4-BE49-F238E27FC236}">
                <a16:creationId xmlns:a16="http://schemas.microsoft.com/office/drawing/2014/main" id="{93CE5E49-1F6E-733E-4907-90828A12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34" y="3302000"/>
            <a:ext cx="2832088" cy="236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文本框 3">
            <a:extLst>
              <a:ext uri="{FF2B5EF4-FFF2-40B4-BE49-F238E27FC236}">
                <a16:creationId xmlns:a16="http://schemas.microsoft.com/office/drawing/2014/main" id="{73CFBDE4-D483-69BA-78E6-BDF53345D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1855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1.2— 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light Mg isotope &amp; </a:t>
            </a:r>
            <a:r>
              <a:rPr lang="en-US" altLang="zh-CN" sz="2800" dirty="0" err="1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serpentinizing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fluids</a:t>
            </a:r>
          </a:p>
        </p:txBody>
      </p:sp>
      <p:pic>
        <p:nvPicPr>
          <p:cNvPr id="30737" name="图片 39">
            <a:extLst>
              <a:ext uri="{FF2B5EF4-FFF2-40B4-BE49-F238E27FC236}">
                <a16:creationId xmlns:a16="http://schemas.microsoft.com/office/drawing/2014/main" id="{130D4C4B-933E-D760-6A27-AAA3BE686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73" y="1037757"/>
            <a:ext cx="2765011" cy="227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CB015F0F-39FB-8009-16C1-950BEBC5A532}"/>
              </a:ext>
            </a:extLst>
          </p:cNvPr>
          <p:cNvSpPr/>
          <p:nvPr/>
        </p:nvSpPr>
        <p:spPr>
          <a:xfrm>
            <a:off x="778669" y="5706166"/>
            <a:ext cx="1063466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dirty="0" err="1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Serpentinizing</a:t>
            </a: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 fluids </a:t>
            </a: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(</a:t>
            </a:r>
            <a:r>
              <a:rPr lang="en-US" altLang="zh-CN" sz="2400" dirty="0">
                <a:solidFill>
                  <a:srgbClr val="0000CC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equilibrated with the </a:t>
            </a:r>
            <a:r>
              <a:rPr lang="en-US" altLang="zh-CN" sz="2400" dirty="0" err="1">
                <a:solidFill>
                  <a:srgbClr val="0000CC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serpentinized</a:t>
            </a:r>
            <a:r>
              <a:rPr lang="en-US" altLang="zh-CN" sz="2400" dirty="0">
                <a:solidFill>
                  <a:srgbClr val="0000CC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 peridotite</a:t>
            </a: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) represent </a:t>
            </a: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a potential light Mg isotope source </a:t>
            </a: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for associated rocks.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91EF44-FAEA-AE8A-4B9B-D5D939DBF5AE}"/>
              </a:ext>
            </a:extLst>
          </p:cNvPr>
          <p:cNvSpPr/>
          <p:nvPr/>
        </p:nvSpPr>
        <p:spPr>
          <a:xfrm>
            <a:off x="1021429" y="2178695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C332D2-9252-CFD8-3921-304FBC70A6A9}"/>
              </a:ext>
            </a:extLst>
          </p:cNvPr>
          <p:cNvSpPr/>
          <p:nvPr/>
        </p:nvSpPr>
        <p:spPr>
          <a:xfrm>
            <a:off x="1002909" y="3469023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DCF0D0-AF31-A532-45A2-75382C69845A}"/>
              </a:ext>
            </a:extLst>
          </p:cNvPr>
          <p:cNvSpPr/>
          <p:nvPr/>
        </p:nvSpPr>
        <p:spPr>
          <a:xfrm>
            <a:off x="5783923" y="2678718"/>
            <a:ext cx="223837" cy="1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DAA7478-D3FC-8741-1A95-FD264CA866B8}"/>
              </a:ext>
            </a:extLst>
          </p:cNvPr>
          <p:cNvSpPr/>
          <p:nvPr/>
        </p:nvSpPr>
        <p:spPr>
          <a:xfrm>
            <a:off x="6858000" y="3367137"/>
            <a:ext cx="403225" cy="26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 F 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34" name="文本框 40">
            <a:extLst>
              <a:ext uri="{FF2B5EF4-FFF2-40B4-BE49-F238E27FC236}">
                <a16:creationId xmlns:a16="http://schemas.microsoft.com/office/drawing/2014/main" id="{CE2C7598-3153-6855-6E0B-2402600C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481763"/>
            <a:ext cx="113109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A. Wang et al., 2019; B. Wang et al., 2023; C-F.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Zhao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et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al.,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2023, 2025.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C9EBA6-EA95-9103-92AB-4ECA1DDF4519}"/>
              </a:ext>
            </a:extLst>
          </p:cNvPr>
          <p:cNvSpPr/>
          <p:nvPr/>
        </p:nvSpPr>
        <p:spPr>
          <a:xfrm>
            <a:off x="5941659" y="3403600"/>
            <a:ext cx="225425" cy="1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A756849-AAC0-D78A-645F-86E8F4416531}"/>
              </a:ext>
            </a:extLst>
          </p:cNvPr>
          <p:cNvSpPr/>
          <p:nvPr/>
        </p:nvSpPr>
        <p:spPr>
          <a:xfrm>
            <a:off x="7222204" y="1983437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5">
            <a:extLst>
              <a:ext uri="{FF2B5EF4-FFF2-40B4-BE49-F238E27FC236}">
                <a16:creationId xmlns:a16="http://schemas.microsoft.com/office/drawing/2014/main" id="{715D134F-ADCC-C85F-AFC0-4E00F91E5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982" y="1217160"/>
            <a:ext cx="19460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 err="1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serpentinizing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fluids have light Mg isotopic compositions</a:t>
            </a:r>
            <a:endParaRPr lang="zh-CN" altLang="en-US" sz="2000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0A7AB2CA-2465-7CF6-2F6F-9740EA478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572" y="3345957"/>
            <a:ext cx="24640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Metasomatic rocks (</a:t>
            </a:r>
            <a:r>
              <a:rPr lang="en-US" altLang="zh-CN" sz="2000" dirty="0" err="1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rodingites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associated with serpentinization show low </a:t>
            </a:r>
            <a:r>
              <a:rPr lang="el-GR" altLang="zh-CN" sz="2000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000" baseline="30000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26</a:t>
            </a:r>
            <a:r>
              <a:rPr lang="en-US" altLang="zh-CN" sz="2000" dirty="0"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Mg values </a:t>
            </a:r>
            <a:endParaRPr lang="zh-CN" altLang="en-US" sz="2000" dirty="0"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图片 13">
            <a:extLst>
              <a:ext uri="{FF2B5EF4-FFF2-40B4-BE49-F238E27FC236}">
                <a16:creationId xmlns:a16="http://schemas.microsoft.com/office/drawing/2014/main" id="{A6357868-808E-7D2E-275D-44CDFC073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41173"/>
          <a:stretch>
            <a:fillRect/>
          </a:stretch>
        </p:blipFill>
        <p:spPr bwMode="auto">
          <a:xfrm>
            <a:off x="109538" y="866775"/>
            <a:ext cx="7491412" cy="24876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图片 15">
            <a:extLst>
              <a:ext uri="{FF2B5EF4-FFF2-40B4-BE49-F238E27FC236}">
                <a16:creationId xmlns:a16="http://schemas.microsoft.com/office/drawing/2014/main" id="{90E0EF1E-4C9F-8545-DF57-D9864ED7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r="49948" b="40245"/>
          <a:stretch>
            <a:fillRect/>
          </a:stretch>
        </p:blipFill>
        <p:spPr bwMode="auto">
          <a:xfrm>
            <a:off x="7699375" y="941388"/>
            <a:ext cx="364807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文本框 3">
            <a:extLst>
              <a:ext uri="{FF2B5EF4-FFF2-40B4-BE49-F238E27FC236}">
                <a16:creationId xmlns:a16="http://schemas.microsoft.com/office/drawing/2014/main" id="{550371CA-3E9F-8630-08FA-457F9F677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1855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1.2—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low </a:t>
            </a:r>
            <a:r>
              <a:rPr lang="el-GR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800" baseline="300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26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Mg derived from </a:t>
            </a:r>
            <a:r>
              <a:rPr lang="en-US" altLang="zh-CN" sz="2800" dirty="0" err="1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serpentinizing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fluids</a:t>
            </a:r>
          </a:p>
        </p:txBody>
      </p:sp>
      <p:pic>
        <p:nvPicPr>
          <p:cNvPr id="32771" name="图片 1">
            <a:extLst>
              <a:ext uri="{FF2B5EF4-FFF2-40B4-BE49-F238E27FC236}">
                <a16:creationId xmlns:a16="http://schemas.microsoft.com/office/drawing/2014/main" id="{27F4732B-F822-5506-0F77-C27DC920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3811411"/>
            <a:ext cx="37242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文本框 16">
            <a:extLst>
              <a:ext uri="{FF2B5EF4-FFF2-40B4-BE49-F238E27FC236}">
                <a16:creationId xmlns:a16="http://schemas.microsoft.com/office/drawing/2014/main" id="{90CC3830-5371-2A6E-1C0C-8DEC9750B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33182"/>
            <a:ext cx="1242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Covariations between low </a:t>
            </a:r>
            <a:r>
              <a:rPr lang="el-GR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000" baseline="30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26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Mg and mobile elements during serpentinization (Cr, Ni and MgO)</a:t>
            </a:r>
            <a:endParaRPr lang="zh-CN" altLang="en-US" sz="2000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2776" name="文本框 17">
            <a:extLst>
              <a:ext uri="{FF2B5EF4-FFF2-40B4-BE49-F238E27FC236}">
                <a16:creationId xmlns:a16="http://schemas.microsoft.com/office/drawing/2014/main" id="{47EF7C08-91C4-97C6-67B4-0761D27F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4494213"/>
            <a:ext cx="4144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Positive correlations </a:t>
            </a:r>
          </a:p>
          <a:p>
            <a:r>
              <a:rPr lang="en-US" altLang="zh-CN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among MgO, Cr and Ni</a:t>
            </a:r>
            <a:endParaRPr lang="zh-CN" altLang="en-US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D8AF0284-F389-FA98-AAB5-1BA01857A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9"/>
          <a:stretch>
            <a:fillRect/>
          </a:stretch>
        </p:blipFill>
        <p:spPr bwMode="auto">
          <a:xfrm>
            <a:off x="109538" y="3843720"/>
            <a:ext cx="7491412" cy="23717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6">
            <a:extLst>
              <a:ext uri="{FF2B5EF4-FFF2-40B4-BE49-F238E27FC236}">
                <a16:creationId xmlns:a16="http://schemas.microsoft.com/office/drawing/2014/main" id="{60480C9E-8D78-0302-FA15-97E9B986D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52841"/>
            <a:ext cx="883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Covariations Cr, Ni and MgO in global </a:t>
            </a:r>
            <a:r>
              <a:rPr lang="en-US" altLang="zh-CN" sz="2000" dirty="0" err="1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jadeitites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+ simulation results.</a:t>
            </a:r>
            <a:endParaRPr lang="zh-CN" altLang="en-US" sz="2000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C7E845-402E-37BF-3DA7-E95531E33AB3}"/>
              </a:ext>
            </a:extLst>
          </p:cNvPr>
          <p:cNvSpPr/>
          <p:nvPr/>
        </p:nvSpPr>
        <p:spPr>
          <a:xfrm>
            <a:off x="839234" y="1082919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579AB5C-670D-463A-E359-34BF252F32D6}"/>
              </a:ext>
            </a:extLst>
          </p:cNvPr>
          <p:cNvSpPr/>
          <p:nvPr/>
        </p:nvSpPr>
        <p:spPr>
          <a:xfrm>
            <a:off x="4572000" y="1082105"/>
            <a:ext cx="300038" cy="21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A67179-8F98-BDBB-E89E-041C32314374}"/>
              </a:ext>
            </a:extLst>
          </p:cNvPr>
          <p:cNvSpPr/>
          <p:nvPr/>
        </p:nvSpPr>
        <p:spPr>
          <a:xfrm>
            <a:off x="10896600" y="2610201"/>
            <a:ext cx="300038" cy="21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CB0332-3AC9-8F09-7E1D-0129D812F15A}"/>
              </a:ext>
            </a:extLst>
          </p:cNvPr>
          <p:cNvSpPr/>
          <p:nvPr/>
        </p:nvSpPr>
        <p:spPr>
          <a:xfrm>
            <a:off x="801134" y="3962400"/>
            <a:ext cx="300038" cy="21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E10CF39-92BF-2B0E-199E-F37E1FE729E4}"/>
              </a:ext>
            </a:extLst>
          </p:cNvPr>
          <p:cNvSpPr/>
          <p:nvPr/>
        </p:nvSpPr>
        <p:spPr>
          <a:xfrm>
            <a:off x="4572000" y="3911336"/>
            <a:ext cx="300038" cy="21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3BF511D-3C10-A8FD-5D51-BE6AEC09CDFD}"/>
              </a:ext>
            </a:extLst>
          </p:cNvPr>
          <p:cNvSpPr/>
          <p:nvPr/>
        </p:nvSpPr>
        <p:spPr>
          <a:xfrm>
            <a:off x="9829800" y="5114925"/>
            <a:ext cx="300038" cy="21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5">
            <a:extLst>
              <a:ext uri="{FF2B5EF4-FFF2-40B4-BE49-F238E27FC236}">
                <a16:creationId xmlns:a16="http://schemas.microsoft.com/office/drawing/2014/main" id="{985B1558-8513-FDED-A9B3-54908487B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993" r="48784"/>
          <a:stretch>
            <a:fillRect/>
          </a:stretch>
        </p:blipFill>
        <p:spPr bwMode="auto">
          <a:xfrm>
            <a:off x="609600" y="990600"/>
            <a:ext cx="3619553" cy="237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文本框 6">
            <a:extLst>
              <a:ext uri="{FF2B5EF4-FFF2-40B4-BE49-F238E27FC236}">
                <a16:creationId xmlns:a16="http://schemas.microsoft.com/office/drawing/2014/main" id="{BF2AFD87-431E-A25A-9AA9-2DE22CEDA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1855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2.1— 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contrasting </a:t>
            </a:r>
            <a:r>
              <a:rPr lang="el-GR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800" baseline="300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values &amp;</a:t>
            </a:r>
            <a:r>
              <a:rPr lang="zh-CN" altLang="en-US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fluid</a:t>
            </a:r>
            <a:r>
              <a:rPr lang="zh-CN" altLang="en-US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sources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7B17B71-38DD-8FFB-C264-6299A2AF25C4}"/>
              </a:ext>
            </a:extLst>
          </p:cNvPr>
          <p:cNvSpPr/>
          <p:nvPr/>
        </p:nvSpPr>
        <p:spPr>
          <a:xfrm>
            <a:off x="1197372" y="5710178"/>
            <a:ext cx="9797256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200" dirty="0">
                <a:ea typeface="Microsoft YaHei" panose="020B0503020204020204" pitchFamily="34" charset="-122"/>
                <a:cs typeface="+mn-ea"/>
                <a:sym typeface="+mn-lt"/>
              </a:rPr>
              <a:t>contrasting </a:t>
            </a:r>
            <a:r>
              <a:rPr lang="el-GR" altLang="zh-CN" sz="2200" dirty="0">
                <a:ea typeface="Microsoft YaHei" panose="020B0503020204020204" pitchFamily="34" charset="-122"/>
                <a:cs typeface="+mn-ea"/>
                <a:sym typeface="+mn-lt"/>
              </a:rPr>
              <a:t>δ</a:t>
            </a:r>
            <a:r>
              <a:rPr lang="en-US" altLang="zh-CN" sz="2200" baseline="30000" dirty="0">
                <a:ea typeface="Microsoft YaHei" panose="020B0503020204020204" pitchFamily="34" charset="-122"/>
                <a:cs typeface="+mn-ea"/>
                <a:sym typeface="+mn-lt"/>
              </a:rPr>
              <a:t>56</a:t>
            </a:r>
            <a:r>
              <a:rPr lang="en-US" altLang="zh-CN" sz="2200" dirty="0">
                <a:ea typeface="Microsoft YaHei" panose="020B0503020204020204" pitchFamily="34" charset="-122"/>
                <a:cs typeface="+mn-ea"/>
                <a:sym typeface="+mn-lt"/>
              </a:rPr>
              <a:t>Fe values are related to </a:t>
            </a:r>
            <a:r>
              <a:rPr lang="en-US" altLang="zh-CN" sz="2200" dirty="0" err="1">
                <a:ea typeface="Microsoft YaHei" panose="020B0503020204020204" pitchFamily="34" charset="-122"/>
                <a:cs typeface="+mn-ea"/>
                <a:sym typeface="+mn-lt"/>
              </a:rPr>
              <a:t>Jdts</a:t>
            </a:r>
            <a:r>
              <a:rPr lang="en-US" altLang="zh-CN" sz="2200" dirty="0">
                <a:ea typeface="Microsoft YaHei" panose="020B0503020204020204" pitchFamily="34" charset="-122"/>
                <a:cs typeface="+mn-ea"/>
                <a:sym typeface="+mn-lt"/>
              </a:rPr>
              <a:t> formation.</a:t>
            </a:r>
          </a:p>
          <a:p>
            <a:pPr>
              <a:defRPr/>
            </a:pP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Fluid sources cannot explain this Fe isotope heterogeneity.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E523062-5439-110E-6356-744A296AE2CE}"/>
              </a:ext>
            </a:extLst>
          </p:cNvPr>
          <p:cNvSpPr/>
          <p:nvPr/>
        </p:nvSpPr>
        <p:spPr>
          <a:xfrm>
            <a:off x="3724328" y="2624220"/>
            <a:ext cx="320879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BF0D5F4-A4A0-F39F-FE03-FCDE18B4C8D5}"/>
              </a:ext>
            </a:extLst>
          </p:cNvPr>
          <p:cNvSpPr/>
          <p:nvPr/>
        </p:nvSpPr>
        <p:spPr>
          <a:xfrm>
            <a:off x="2573880" y="4325933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A90339-26FB-50F2-17A5-C96CBC02E207}"/>
              </a:ext>
            </a:extLst>
          </p:cNvPr>
          <p:cNvSpPr/>
          <p:nvPr/>
        </p:nvSpPr>
        <p:spPr>
          <a:xfrm>
            <a:off x="3497805" y="4330695"/>
            <a:ext cx="225425" cy="1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831" name="文本框 24">
            <a:extLst>
              <a:ext uri="{FF2B5EF4-FFF2-40B4-BE49-F238E27FC236}">
                <a16:creationId xmlns:a16="http://schemas.microsoft.com/office/drawing/2014/main" id="{52E04141-698C-08F4-C999-60038C20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323" y="4526457"/>
            <a:ext cx="3521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AOC-derived fluids: </a:t>
            </a:r>
          </a:p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high </a:t>
            </a:r>
            <a:r>
              <a:rPr lang="el-GR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n-US" altLang="zh-CN" sz="2000" baseline="30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values </a:t>
            </a:r>
            <a:endParaRPr lang="zh-CN" altLang="en-US" sz="2000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833" name="文本框 26">
            <a:extLst>
              <a:ext uri="{FF2B5EF4-FFF2-40B4-BE49-F238E27FC236}">
                <a16:creationId xmlns:a16="http://schemas.microsoft.com/office/drawing/2014/main" id="{DA654789-9F93-086B-B6D8-6A926783A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549914"/>
            <a:ext cx="43997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Serpentinite-derived fluids:</a:t>
            </a:r>
          </a:p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low </a:t>
            </a:r>
            <a:r>
              <a:rPr lang="el-GR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n-US" altLang="zh-CN" sz="2000" baseline="30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values</a:t>
            </a:r>
            <a:endParaRPr lang="zh-CN" altLang="en-US" sz="2000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99807E1-278E-10E3-4EA1-F8D85712D451}"/>
              </a:ext>
            </a:extLst>
          </p:cNvPr>
          <p:cNvGrpSpPr/>
          <p:nvPr/>
        </p:nvGrpSpPr>
        <p:grpSpPr>
          <a:xfrm>
            <a:off x="4449366" y="1042013"/>
            <a:ext cx="3181753" cy="3507901"/>
            <a:chOff x="4958940" y="894237"/>
            <a:chExt cx="3181753" cy="350790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FE40C4C-E5D7-7736-5049-F9FCF7928436}"/>
                </a:ext>
              </a:extLst>
            </p:cNvPr>
            <p:cNvGrpSpPr/>
            <p:nvPr/>
          </p:nvGrpSpPr>
          <p:grpSpPr>
            <a:xfrm>
              <a:off x="4958940" y="894237"/>
              <a:ext cx="3181753" cy="3507901"/>
              <a:chOff x="4958940" y="894237"/>
              <a:chExt cx="3181753" cy="3507901"/>
            </a:xfrm>
          </p:grpSpPr>
          <p:pic>
            <p:nvPicPr>
              <p:cNvPr id="34830" name="图片 23">
                <a:extLst>
                  <a:ext uri="{FF2B5EF4-FFF2-40B4-BE49-F238E27FC236}">
                    <a16:creationId xmlns:a16="http://schemas.microsoft.com/office/drawing/2014/main" id="{C8279D98-3115-CAA5-2252-6A3B431B09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8940" y="894237"/>
                <a:ext cx="3181753" cy="3507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A9F06482-D8BF-24FB-417E-BB6558B90A59}"/>
                  </a:ext>
                </a:extLst>
              </p:cNvPr>
              <p:cNvSpPr/>
              <p:nvPr/>
            </p:nvSpPr>
            <p:spPr>
              <a:xfrm>
                <a:off x="5389561" y="2271823"/>
                <a:ext cx="223837" cy="190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3CDF8A4-8800-25BD-6622-7E67C336C207}"/>
                </a:ext>
              </a:extLst>
            </p:cNvPr>
            <p:cNvSpPr/>
            <p:nvPr/>
          </p:nvSpPr>
          <p:spPr>
            <a:xfrm>
              <a:off x="5389561" y="3796902"/>
              <a:ext cx="309909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C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EF2CBCF-0F65-26B7-EFB1-A24A2D1EC28D}"/>
              </a:ext>
            </a:extLst>
          </p:cNvPr>
          <p:cNvGrpSpPr/>
          <p:nvPr/>
        </p:nvGrpSpPr>
        <p:grpSpPr>
          <a:xfrm>
            <a:off x="7867894" y="1135623"/>
            <a:ext cx="3672326" cy="3414291"/>
            <a:chOff x="7986274" y="955387"/>
            <a:chExt cx="3672326" cy="3414291"/>
          </a:xfrm>
        </p:grpSpPr>
        <p:pic>
          <p:nvPicPr>
            <p:cNvPr id="34828" name="图片 18">
              <a:extLst>
                <a:ext uri="{FF2B5EF4-FFF2-40B4-BE49-F238E27FC236}">
                  <a16:creationId xmlns:a16="http://schemas.microsoft.com/office/drawing/2014/main" id="{86584FB9-EE4C-4BF5-BD92-3FE773C73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274" y="955387"/>
              <a:ext cx="3672326" cy="341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424F194-E75A-B6D5-2DFF-2EF310662C9B}"/>
                </a:ext>
              </a:extLst>
            </p:cNvPr>
            <p:cNvSpPr/>
            <p:nvPr/>
          </p:nvSpPr>
          <p:spPr>
            <a:xfrm>
              <a:off x="8602159" y="1105491"/>
              <a:ext cx="314709" cy="1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D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4840" name="文本框 40">
            <a:extLst>
              <a:ext uri="{FF2B5EF4-FFF2-40B4-BE49-F238E27FC236}">
                <a16:creationId xmlns:a16="http://schemas.microsoft.com/office/drawing/2014/main" id="{D37887BA-2B2C-A980-CBAC-E5D0BDD75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481763"/>
            <a:ext cx="113109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C. Huang et al., 2020; D.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Chen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et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al.,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2023.</a:t>
            </a: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55647196-43AE-3728-B623-E8B2B2443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5" t="29993"/>
          <a:stretch>
            <a:fillRect/>
          </a:stretch>
        </p:blipFill>
        <p:spPr bwMode="auto">
          <a:xfrm>
            <a:off x="612007" y="3303282"/>
            <a:ext cx="3523339" cy="237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7E008D1-E308-1A14-0256-78FDF9390A09}"/>
              </a:ext>
            </a:extLst>
          </p:cNvPr>
          <p:cNvSpPr/>
          <p:nvPr/>
        </p:nvSpPr>
        <p:spPr>
          <a:xfrm>
            <a:off x="1325311" y="4907469"/>
            <a:ext cx="304800" cy="187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3">
            <a:extLst>
              <a:ext uri="{FF2B5EF4-FFF2-40B4-BE49-F238E27FC236}">
                <a16:creationId xmlns:a16="http://schemas.microsoft.com/office/drawing/2014/main" id="{9EE497D3-D7C9-624A-AEB5-A96499848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b="-673"/>
          <a:stretch>
            <a:fillRect/>
          </a:stretch>
        </p:blipFill>
        <p:spPr bwMode="auto">
          <a:xfrm>
            <a:off x="354772" y="1027497"/>
            <a:ext cx="7341428" cy="48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文本框 5">
            <a:extLst>
              <a:ext uri="{FF2B5EF4-FFF2-40B4-BE49-F238E27FC236}">
                <a16:creationId xmlns:a16="http://schemas.microsoft.com/office/drawing/2014/main" id="{0BACAE48-0013-14C4-6D99-8841EFB0D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279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2.2—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heterogeneous </a:t>
            </a:r>
            <a:r>
              <a:rPr lang="el-GR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800" baseline="300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values &amp;</a:t>
            </a:r>
            <a:r>
              <a:rPr lang="zh-CN" altLang="en-US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redox variation</a:t>
            </a:r>
          </a:p>
        </p:txBody>
      </p:sp>
      <p:sp>
        <p:nvSpPr>
          <p:cNvPr id="36868" name="文本框 1">
            <a:extLst>
              <a:ext uri="{FF2B5EF4-FFF2-40B4-BE49-F238E27FC236}">
                <a16:creationId xmlns:a16="http://schemas.microsoft.com/office/drawing/2014/main" id="{F703858E-F591-F0AA-34B0-53AB9BFED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504510"/>
            <a:ext cx="424578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isotopic differences is related to the redox-sensitive proxies.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Dominican </a:t>
            </a:r>
            <a:r>
              <a:rPr lang="en-US" altLang="zh-CN" sz="2000" dirty="0" err="1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jadeitites</a:t>
            </a:r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stable oxidized condition</a:t>
            </a:r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Myanmar </a:t>
            </a:r>
            <a:r>
              <a:rPr lang="en-US" altLang="zh-CN" sz="2000" dirty="0" err="1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jadeitites</a:t>
            </a:r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 relatively reduced condition.</a:t>
            </a:r>
            <a:endParaRPr lang="zh-CN" altLang="en-US" sz="2000" dirty="0"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06FE9A-07BA-4A35-CEC3-24ACBBCFD598}"/>
              </a:ext>
            </a:extLst>
          </p:cNvPr>
          <p:cNvSpPr/>
          <p:nvPr/>
        </p:nvSpPr>
        <p:spPr>
          <a:xfrm>
            <a:off x="1176538" y="6056129"/>
            <a:ext cx="983892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Observed heterogeneous </a:t>
            </a:r>
            <a:r>
              <a:rPr lang="el-GR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δ</a:t>
            </a:r>
            <a:r>
              <a:rPr lang="en-US" altLang="zh-CN" sz="2400" baseline="30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56</a:t>
            </a: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Fe </a:t>
            </a: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is related to </a:t>
            </a: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redox variations.</a:t>
            </a:r>
            <a:endParaRPr lang="en-US" altLang="zh-CN" sz="2400" dirty="0"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6872" name="图片 2">
            <a:extLst>
              <a:ext uri="{FF2B5EF4-FFF2-40B4-BE49-F238E27FC236}">
                <a16:creationId xmlns:a16="http://schemas.microsoft.com/office/drawing/2014/main" id="{58F4842C-4559-A894-8444-D3F4558C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58807"/>
          <a:stretch>
            <a:fillRect/>
          </a:stretch>
        </p:blipFill>
        <p:spPr bwMode="auto">
          <a:xfrm>
            <a:off x="7696200" y="969923"/>
            <a:ext cx="3658427" cy="24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1B645F3-CB98-E40C-6537-F00B1F901378}"/>
              </a:ext>
            </a:extLst>
          </p:cNvPr>
          <p:cNvSpPr/>
          <p:nvPr/>
        </p:nvSpPr>
        <p:spPr>
          <a:xfrm>
            <a:off x="1016099" y="1089074"/>
            <a:ext cx="279302" cy="20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150B61-0C31-DD7C-2DA4-0DEE05D1D78E}"/>
              </a:ext>
            </a:extLst>
          </p:cNvPr>
          <p:cNvSpPr/>
          <p:nvPr/>
        </p:nvSpPr>
        <p:spPr>
          <a:xfrm>
            <a:off x="4724400" y="1089073"/>
            <a:ext cx="279302" cy="28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4D8EF5-F21E-476A-BEB0-E938D47DAD5C}"/>
              </a:ext>
            </a:extLst>
          </p:cNvPr>
          <p:cNvSpPr/>
          <p:nvPr/>
        </p:nvSpPr>
        <p:spPr>
          <a:xfrm>
            <a:off x="1016099" y="3504510"/>
            <a:ext cx="279302" cy="28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E73EF9-85A7-BAA1-21F2-9DBEC84C2EA4}"/>
              </a:ext>
            </a:extLst>
          </p:cNvPr>
          <p:cNvSpPr/>
          <p:nvPr/>
        </p:nvSpPr>
        <p:spPr>
          <a:xfrm>
            <a:off x="4711701" y="3504510"/>
            <a:ext cx="279302" cy="28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216335-E7C5-0A97-84D7-B9862FFA7D25}"/>
              </a:ext>
            </a:extLst>
          </p:cNvPr>
          <p:cNvSpPr/>
          <p:nvPr/>
        </p:nvSpPr>
        <p:spPr>
          <a:xfrm>
            <a:off x="8382000" y="2514600"/>
            <a:ext cx="279302" cy="28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775A9EA-B5EB-9366-33B8-B35262CD0697}"/>
              </a:ext>
            </a:extLst>
          </p:cNvPr>
          <p:cNvGrpSpPr/>
          <p:nvPr/>
        </p:nvGrpSpPr>
        <p:grpSpPr>
          <a:xfrm>
            <a:off x="3408157" y="3427703"/>
            <a:ext cx="2736454" cy="2119071"/>
            <a:chOff x="3408157" y="3427703"/>
            <a:chExt cx="2736454" cy="2119071"/>
          </a:xfrm>
        </p:grpSpPr>
        <p:grpSp>
          <p:nvGrpSpPr>
            <p:cNvPr id="38917" name="组合 8">
              <a:extLst>
                <a:ext uri="{FF2B5EF4-FFF2-40B4-BE49-F238E27FC236}">
                  <a16:creationId xmlns:a16="http://schemas.microsoft.com/office/drawing/2014/main" id="{D2BD0976-7A03-5BA3-C818-1A500B042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157" y="3427703"/>
              <a:ext cx="2736454" cy="2119071"/>
              <a:chOff x="8973155" y="3295844"/>
              <a:chExt cx="3054842" cy="2365620"/>
            </a:xfrm>
          </p:grpSpPr>
          <p:pic>
            <p:nvPicPr>
              <p:cNvPr id="38943" name="图片 38">
                <a:extLst>
                  <a:ext uri="{FF2B5EF4-FFF2-40B4-BE49-F238E27FC236}">
                    <a16:creationId xmlns:a16="http://schemas.microsoft.com/office/drawing/2014/main" id="{9E7E2DE3-131F-8D84-BD6A-E2C4DDBE44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366"/>
              <a:stretch>
                <a:fillRect/>
              </a:stretch>
            </p:blipFill>
            <p:spPr bwMode="auto">
              <a:xfrm>
                <a:off x="8973155" y="3295844"/>
                <a:ext cx="2865924" cy="2365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44" name="图片 40">
                <a:extLst>
                  <a:ext uri="{FF2B5EF4-FFF2-40B4-BE49-F238E27FC236}">
                    <a16:creationId xmlns:a16="http://schemas.microsoft.com/office/drawing/2014/main" id="{8B10D069-F7A6-4488-E081-59018D518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5227" y="3320470"/>
                <a:ext cx="1712770" cy="30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5591FE-9D64-E7B6-6961-36475DE64E4D}"/>
                </a:ext>
              </a:extLst>
            </p:cNvPr>
            <p:cNvSpPr/>
            <p:nvPr/>
          </p:nvSpPr>
          <p:spPr>
            <a:xfrm>
              <a:off x="3950740" y="3484355"/>
              <a:ext cx="273291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13525DC-67E8-B5FB-F677-FAA18B894062}"/>
              </a:ext>
            </a:extLst>
          </p:cNvPr>
          <p:cNvGrpSpPr/>
          <p:nvPr/>
        </p:nvGrpSpPr>
        <p:grpSpPr>
          <a:xfrm>
            <a:off x="3079545" y="966084"/>
            <a:ext cx="3446462" cy="1857375"/>
            <a:chOff x="42863" y="3460750"/>
            <a:chExt cx="3446462" cy="1857375"/>
          </a:xfrm>
        </p:grpSpPr>
        <p:pic>
          <p:nvPicPr>
            <p:cNvPr id="38926" name="图片 25">
              <a:extLst>
                <a:ext uri="{FF2B5EF4-FFF2-40B4-BE49-F238E27FC236}">
                  <a16:creationId xmlns:a16="http://schemas.microsoft.com/office/drawing/2014/main" id="{00EA84E5-75CC-082B-73A9-7F78380C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3" y="3460750"/>
              <a:ext cx="3446462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FC812CEC-0EDF-7040-2809-A5B478003DB2}"/>
                </a:ext>
              </a:extLst>
            </p:cNvPr>
            <p:cNvSpPr/>
            <p:nvPr/>
          </p:nvSpPr>
          <p:spPr>
            <a:xfrm>
              <a:off x="371475" y="4922838"/>
              <a:ext cx="142875" cy="1444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A044AA0-1638-3E93-AAB0-D97FD6DAF81A}"/>
                </a:ext>
              </a:extLst>
            </p:cNvPr>
            <p:cNvSpPr/>
            <p:nvPr/>
          </p:nvSpPr>
          <p:spPr>
            <a:xfrm>
              <a:off x="1630363" y="4922838"/>
              <a:ext cx="142875" cy="1444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A5069FD-B63A-8490-219D-67A5D88F1338}"/>
                </a:ext>
              </a:extLst>
            </p:cNvPr>
            <p:cNvSpPr/>
            <p:nvPr/>
          </p:nvSpPr>
          <p:spPr>
            <a:xfrm>
              <a:off x="531813" y="4922838"/>
              <a:ext cx="142875" cy="1444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38914" name="图片 7">
            <a:extLst>
              <a:ext uri="{FF2B5EF4-FFF2-40B4-BE49-F238E27FC236}">
                <a16:creationId xmlns:a16="http://schemas.microsoft.com/office/drawing/2014/main" id="{3CBA6A57-60FF-F1C8-95AA-47114532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984" y="3417032"/>
            <a:ext cx="2811463" cy="20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文本框 40">
            <a:extLst>
              <a:ext uri="{FF2B5EF4-FFF2-40B4-BE49-F238E27FC236}">
                <a16:creationId xmlns:a16="http://schemas.microsoft.com/office/drawing/2014/main" id="{23F91ABC-EEB3-C7F5-C08D-203C266F6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481763"/>
            <a:ext cx="113109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A. Klein et al., 2020; B-D.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Deschamps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et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al.,</a:t>
            </a:r>
            <a:r>
              <a:rPr kumimoji="0" lang="en-US" altLang="en-US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2010; E-G. Debret et al., 2024; H. Deng et al., 2022.</a:t>
            </a:r>
          </a:p>
        </p:txBody>
      </p:sp>
      <p:pic>
        <p:nvPicPr>
          <p:cNvPr id="38918" name="图片 27">
            <a:extLst>
              <a:ext uri="{FF2B5EF4-FFF2-40B4-BE49-F238E27FC236}">
                <a16:creationId xmlns:a16="http://schemas.microsoft.com/office/drawing/2014/main" id="{1C14FF28-7630-D6CD-2106-040E9AFB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64" y="3314824"/>
            <a:ext cx="2500264" cy="214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图片 29">
            <a:extLst>
              <a:ext uri="{FF2B5EF4-FFF2-40B4-BE49-F238E27FC236}">
                <a16:creationId xmlns:a16="http://schemas.microsoft.com/office/drawing/2014/main" id="{A01C60BD-C1C6-CC46-5BE9-8B91368B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4819022"/>
            <a:ext cx="19145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图片 14">
            <a:extLst>
              <a:ext uri="{FF2B5EF4-FFF2-40B4-BE49-F238E27FC236}">
                <a16:creationId xmlns:a16="http://schemas.microsoft.com/office/drawing/2014/main" id="{F92657B0-1227-085E-2488-932FB5620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6"/>
          <a:stretch>
            <a:fillRect/>
          </a:stretch>
        </p:blipFill>
        <p:spPr bwMode="auto">
          <a:xfrm>
            <a:off x="6496329" y="884019"/>
            <a:ext cx="281463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F3325B6-C130-C0F5-6A77-68845CFC50B6}"/>
              </a:ext>
            </a:extLst>
          </p:cNvPr>
          <p:cNvGrpSpPr/>
          <p:nvPr/>
        </p:nvGrpSpPr>
        <p:grpSpPr>
          <a:xfrm>
            <a:off x="88900" y="907671"/>
            <a:ext cx="2971800" cy="2271712"/>
            <a:chOff x="88900" y="944562"/>
            <a:chExt cx="2971800" cy="2271712"/>
          </a:xfrm>
        </p:grpSpPr>
        <p:pic>
          <p:nvPicPr>
            <p:cNvPr id="38922" name="图片 15">
              <a:extLst>
                <a:ext uri="{FF2B5EF4-FFF2-40B4-BE49-F238E27FC236}">
                  <a16:creationId xmlns:a16="http://schemas.microsoft.com/office/drawing/2014/main" id="{8009B2D3-9AE3-8905-7F02-4B5A92B62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9"/>
            <a:stretch>
              <a:fillRect/>
            </a:stretch>
          </p:blipFill>
          <p:spPr bwMode="auto">
            <a:xfrm>
              <a:off x="88900" y="944562"/>
              <a:ext cx="2971800" cy="22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3" name="图片 17">
              <a:extLst>
                <a:ext uri="{FF2B5EF4-FFF2-40B4-BE49-F238E27FC236}">
                  <a16:creationId xmlns:a16="http://schemas.microsoft.com/office/drawing/2014/main" id="{22446161-EB8B-382C-F2BA-5F446515B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1708150"/>
              <a:ext cx="768350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4" name="图片 23">
            <a:extLst>
              <a:ext uri="{FF2B5EF4-FFF2-40B4-BE49-F238E27FC236}">
                <a16:creationId xmlns:a16="http://schemas.microsoft.com/office/drawing/2014/main" id="{6D622B6F-FF2F-D0EE-765A-15DDCA00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7"/>
          <a:stretch>
            <a:fillRect/>
          </a:stretch>
        </p:blipFill>
        <p:spPr bwMode="auto">
          <a:xfrm>
            <a:off x="9309100" y="838200"/>
            <a:ext cx="281622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文本框 21">
            <a:extLst>
              <a:ext uri="{FF2B5EF4-FFF2-40B4-BE49-F238E27FC236}">
                <a16:creationId xmlns:a16="http://schemas.microsoft.com/office/drawing/2014/main" id="{D9FA21E8-2B8D-9471-C0CD-696A090D6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74" y="2993640"/>
            <a:ext cx="12939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Ol/</a:t>
            </a:r>
            <a:r>
              <a:rPr lang="en-US" altLang="zh-CN" sz="2000" dirty="0" err="1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Opx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proportions control the content of Mg, Ca, Sb, As, Ce and REEs partition.  </a:t>
            </a:r>
            <a:endParaRPr lang="zh-CN" altLang="en-US" sz="2000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202016-1AC2-57C9-925D-F988F69223ED}"/>
              </a:ext>
            </a:extLst>
          </p:cNvPr>
          <p:cNvSpPr/>
          <p:nvPr/>
        </p:nvSpPr>
        <p:spPr>
          <a:xfrm>
            <a:off x="728435" y="5771192"/>
            <a:ext cx="1142228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zh-CN" sz="2400" dirty="0">
                <a:ea typeface="微软雅黑" panose="020B0503020204020204" pitchFamily="34" charset="-122"/>
                <a:sym typeface="+mn-lt"/>
              </a:rPr>
              <a:t>Ol-dominant: higher Mg/Ca, constant REEs, relatively reduced condition.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zh-CN" sz="2400" dirty="0" err="1">
                <a:ea typeface="微软雅黑" panose="020B0503020204020204" pitchFamily="34" charset="-122"/>
                <a:sym typeface="+mn-lt"/>
              </a:rPr>
              <a:t>Opx</a:t>
            </a:r>
            <a:r>
              <a:rPr kumimoji="0" lang="en-US" altLang="zh-CN" sz="2400" dirty="0">
                <a:ea typeface="微软雅黑" panose="020B0503020204020204" pitchFamily="34" charset="-122"/>
                <a:sym typeface="+mn-lt"/>
              </a:rPr>
              <a:t>-involved: lower Mg/Ca and REEs, relatively oxidized conditions.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AB111BE-2668-86F0-83A8-3A94B869EFF3}"/>
              </a:ext>
            </a:extLst>
          </p:cNvPr>
          <p:cNvSpPr/>
          <p:nvPr/>
        </p:nvSpPr>
        <p:spPr>
          <a:xfrm>
            <a:off x="556684" y="1007507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8448EE1-D959-D79A-6F53-99762655B450}"/>
              </a:ext>
            </a:extLst>
          </p:cNvPr>
          <p:cNvSpPr/>
          <p:nvPr/>
        </p:nvSpPr>
        <p:spPr>
          <a:xfrm>
            <a:off x="4878424" y="1035934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201F879-DEE2-002B-D028-BA859BA7604D}"/>
              </a:ext>
            </a:extLst>
          </p:cNvPr>
          <p:cNvSpPr/>
          <p:nvPr/>
        </p:nvSpPr>
        <p:spPr>
          <a:xfrm>
            <a:off x="6864743" y="899162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D588F2A-04FE-EAE9-E776-E69843F82808}"/>
              </a:ext>
            </a:extLst>
          </p:cNvPr>
          <p:cNvSpPr/>
          <p:nvPr/>
        </p:nvSpPr>
        <p:spPr>
          <a:xfrm>
            <a:off x="9649703" y="948135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90CDBB2-88CA-BE26-10C8-FB8473D09950}"/>
              </a:ext>
            </a:extLst>
          </p:cNvPr>
          <p:cNvGrpSpPr/>
          <p:nvPr/>
        </p:nvGrpSpPr>
        <p:grpSpPr>
          <a:xfrm>
            <a:off x="267292" y="3465829"/>
            <a:ext cx="2446872" cy="1922106"/>
            <a:chOff x="267292" y="3387685"/>
            <a:chExt cx="2546350" cy="2000250"/>
          </a:xfrm>
        </p:grpSpPr>
        <p:pic>
          <p:nvPicPr>
            <p:cNvPr id="38919" name="图片 36">
              <a:extLst>
                <a:ext uri="{FF2B5EF4-FFF2-40B4-BE49-F238E27FC236}">
                  <a16:creationId xmlns:a16="http://schemas.microsoft.com/office/drawing/2014/main" id="{0AB00805-ED97-77DC-19FD-FAC19F0B4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92" y="3387685"/>
              <a:ext cx="2546350" cy="20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A42E7FA-CBA8-138D-8ED7-8FB6EDBCC6DD}"/>
                </a:ext>
              </a:extLst>
            </p:cNvPr>
            <p:cNvSpPr/>
            <p:nvPr/>
          </p:nvSpPr>
          <p:spPr>
            <a:xfrm>
              <a:off x="2565379" y="3387685"/>
              <a:ext cx="223837" cy="1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F15F9418-4882-92CF-6B6C-E8F13D882220}"/>
              </a:ext>
            </a:extLst>
          </p:cNvPr>
          <p:cNvSpPr/>
          <p:nvPr/>
        </p:nvSpPr>
        <p:spPr>
          <a:xfrm>
            <a:off x="7761288" y="4570413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6D8D749-46B9-D52E-5AA9-883B294BF699}"/>
              </a:ext>
            </a:extLst>
          </p:cNvPr>
          <p:cNvSpPr/>
          <p:nvPr/>
        </p:nvSpPr>
        <p:spPr>
          <a:xfrm>
            <a:off x="5433060" y="3758065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D421DF28-8295-F9A5-C62D-974C116AFF45}"/>
              </a:ext>
            </a:extLst>
          </p:cNvPr>
          <p:cNvSpPr/>
          <p:nvPr/>
        </p:nvSpPr>
        <p:spPr>
          <a:xfrm>
            <a:off x="9729295" y="4921615"/>
            <a:ext cx="2254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H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28EB2BCE-3A0E-ADA5-54F4-FB16ADCDB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279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2.3—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serpentinization mediate redox and </a:t>
            </a:r>
            <a:r>
              <a:rPr lang="el-GR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800" baseline="300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654FE79-6FCA-48A3-A38D-A34819FCE8E3}"/>
              </a:ext>
            </a:extLst>
          </p:cNvPr>
          <p:cNvSpPr/>
          <p:nvPr/>
        </p:nvSpPr>
        <p:spPr>
          <a:xfrm>
            <a:off x="556684" y="4976424"/>
            <a:ext cx="223837" cy="1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3D5A33F1-79FC-43A8-8922-F2BA6779F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7" y="5368778"/>
            <a:ext cx="12939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l-GR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n-US" altLang="zh-CN" sz="2000" baseline="30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000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values, redox state and redox-sensitive proxies  vary during serpentinization. </a:t>
            </a:r>
            <a:endParaRPr lang="zh-CN" altLang="en-US" sz="2000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图片 8">
            <a:extLst>
              <a:ext uri="{FF2B5EF4-FFF2-40B4-BE49-F238E27FC236}">
                <a16:creationId xmlns:a16="http://schemas.microsoft.com/office/drawing/2014/main" id="{5D404EE7-1C02-1371-AAF4-5AA3BB14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1108074"/>
            <a:ext cx="4880229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17B615D-3047-2D57-C4B0-68C0E07B5ACF}"/>
              </a:ext>
            </a:extLst>
          </p:cNvPr>
          <p:cNvSpPr/>
          <p:nvPr/>
        </p:nvSpPr>
        <p:spPr>
          <a:xfrm>
            <a:off x="1181100" y="5570538"/>
            <a:ext cx="98298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Heterogeneous Fe isotopic compositions in </a:t>
            </a:r>
            <a:r>
              <a:rPr lang="en-US" altLang="zh-CN" sz="2400" dirty="0" err="1">
                <a:ea typeface="Microsoft YaHei" panose="020B0503020204020204" pitchFamily="34" charset="-122"/>
                <a:cs typeface="+mn-ea"/>
                <a:sym typeface="+mn-lt"/>
              </a:rPr>
              <a:t>jadeitites</a:t>
            </a: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 is related to redox variations driven by diverse serpentinization environment.</a:t>
            </a:r>
          </a:p>
        </p:txBody>
      </p:sp>
      <p:pic>
        <p:nvPicPr>
          <p:cNvPr id="40966" name="图片 4">
            <a:extLst>
              <a:ext uri="{FF2B5EF4-FFF2-40B4-BE49-F238E27FC236}">
                <a16:creationId xmlns:a16="http://schemas.microsoft.com/office/drawing/2014/main" id="{AA2B0A2E-F804-D16D-4E72-26BBE9E3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/>
          <a:stretch>
            <a:fillRect/>
          </a:stretch>
        </p:blipFill>
        <p:spPr bwMode="auto">
          <a:xfrm>
            <a:off x="0" y="1108075"/>
            <a:ext cx="6378575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5">
            <a:extLst>
              <a:ext uri="{FF2B5EF4-FFF2-40B4-BE49-F238E27FC236}">
                <a16:creationId xmlns:a16="http://schemas.microsoft.com/office/drawing/2014/main" id="{C9CC73FB-0246-D9C5-0B2A-FD78FD77C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279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2.3—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serpentinization mediate redox and </a:t>
            </a:r>
            <a:r>
              <a:rPr lang="el-GR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δ</a:t>
            </a:r>
            <a:r>
              <a:rPr lang="el-GR" altLang="zh-CN" sz="2800" baseline="300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56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Fe 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53CE65-64B4-AB7A-349B-D402653ADFF4}"/>
              </a:ext>
            </a:extLst>
          </p:cNvPr>
          <p:cNvSpPr/>
          <p:nvPr/>
        </p:nvSpPr>
        <p:spPr>
          <a:xfrm>
            <a:off x="2780506" y="331470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02BA031-7DD3-027C-9D7E-359EB1FF750A}"/>
              </a:ext>
            </a:extLst>
          </p:cNvPr>
          <p:cNvSpPr/>
          <p:nvPr/>
        </p:nvSpPr>
        <p:spPr>
          <a:xfrm>
            <a:off x="2780506" y="121920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0E83BD-E175-6E1C-9A70-8DA5270BC1B2}"/>
              </a:ext>
            </a:extLst>
          </p:cNvPr>
          <p:cNvSpPr/>
          <p:nvPr/>
        </p:nvSpPr>
        <p:spPr>
          <a:xfrm>
            <a:off x="3810000" y="120015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E0DBF27-3599-1F09-9611-AD3F1085D7F0}"/>
              </a:ext>
            </a:extLst>
          </p:cNvPr>
          <p:cNvSpPr/>
          <p:nvPr/>
        </p:nvSpPr>
        <p:spPr>
          <a:xfrm>
            <a:off x="3784600" y="330835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8B7F80-104C-3F17-63DE-6FFA136FEB86}"/>
              </a:ext>
            </a:extLst>
          </p:cNvPr>
          <p:cNvSpPr/>
          <p:nvPr/>
        </p:nvSpPr>
        <p:spPr>
          <a:xfrm>
            <a:off x="7210424" y="118745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205E63-A622-85FC-391F-907648B4B373}"/>
              </a:ext>
            </a:extLst>
          </p:cNvPr>
          <p:cNvSpPr/>
          <p:nvPr/>
        </p:nvSpPr>
        <p:spPr>
          <a:xfrm>
            <a:off x="7223124" y="3177381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1">
            <a:extLst>
              <a:ext uri="{FF2B5EF4-FFF2-40B4-BE49-F238E27FC236}">
                <a16:creationId xmlns:a16="http://schemas.microsoft.com/office/drawing/2014/main" id="{3CDD56F6-39B5-D97D-06A9-DE653DBA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76200"/>
            <a:ext cx="11855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Conclusions</a:t>
            </a:r>
            <a:endParaRPr lang="en-US" altLang="zh-CN" sz="2800">
              <a:solidFill>
                <a:srgbClr val="002060"/>
              </a:solidFill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内容占位符 4">
            <a:extLst>
              <a:ext uri="{FF2B5EF4-FFF2-40B4-BE49-F238E27FC236}">
                <a16:creationId xmlns:a16="http://schemas.microsoft.com/office/drawing/2014/main" id="{18490D1B-A838-3223-1105-17C3F902F605}"/>
              </a:ext>
            </a:extLst>
          </p:cNvPr>
          <p:cNvSpPr txBox="1">
            <a:spLocks/>
          </p:cNvSpPr>
          <p:nvPr/>
        </p:nvSpPr>
        <p:spPr>
          <a:xfrm>
            <a:off x="171450" y="1066800"/>
            <a:ext cx="5903913" cy="5327650"/>
          </a:xfrm>
          <a:prstGeom prst="rect">
            <a:avLst/>
          </a:prstGeom>
          <a:solidFill>
            <a:srgbClr val="E4F3F4">
              <a:alpha val="40000"/>
            </a:srgbClr>
          </a:solidFill>
          <a:ln>
            <a:solidFill>
              <a:srgbClr val="E4F3F4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Fluid sources: dominantly derived from AOC-fluids commonly mixing with </a:t>
            </a:r>
            <a:r>
              <a:rPr lang="en-US" altLang="zh-CN" sz="2000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serpentinizing</a:t>
            </a: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fluids.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Serpentinizing</a:t>
            </a: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fluids contribute to the light Mg isotopic compositions.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Diverse serpentinization environment mediate the redox state and produces the heterogeneity of Fe isotopes observed in </a:t>
            </a:r>
            <a:r>
              <a:rPr lang="en-US" altLang="zh-CN" sz="2000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jadeitites</a:t>
            </a: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The mixtures of above fluids either directly precipitate as P-type </a:t>
            </a:r>
            <a:r>
              <a:rPr lang="en-US" altLang="zh-CN" sz="2000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jadeitites</a:t>
            </a: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or metasomatize igneous precursors to form R-type </a:t>
            </a:r>
            <a:r>
              <a:rPr lang="en-US" altLang="zh-CN" sz="2000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jadeitites</a:t>
            </a:r>
            <a:r>
              <a:rPr lang="en-US" altLang="zh-CN" sz="2000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43012" name="图片 4">
            <a:extLst>
              <a:ext uri="{FF2B5EF4-FFF2-40B4-BE49-F238E27FC236}">
                <a16:creationId xmlns:a16="http://schemas.microsoft.com/office/drawing/2014/main" id="{807282D0-0EA5-9D78-2C8D-D29FEF22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5946775" y="1123950"/>
            <a:ext cx="60737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DCF34A3-5484-37D6-B265-3487F41C34A3}"/>
              </a:ext>
            </a:extLst>
          </p:cNvPr>
          <p:cNvSpPr/>
          <p:nvPr/>
        </p:nvSpPr>
        <p:spPr>
          <a:xfrm>
            <a:off x="6324600" y="114300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02865F-74A7-3EAD-6EAD-EAB58DE2D462}"/>
              </a:ext>
            </a:extLst>
          </p:cNvPr>
          <p:cNvSpPr/>
          <p:nvPr/>
        </p:nvSpPr>
        <p:spPr>
          <a:xfrm>
            <a:off x="6324599" y="426720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9DEA367-79CB-2974-1FFE-A48000EF3E28}"/>
              </a:ext>
            </a:extLst>
          </p:cNvPr>
          <p:cNvSpPr/>
          <p:nvPr/>
        </p:nvSpPr>
        <p:spPr>
          <a:xfrm>
            <a:off x="9220200" y="4267200"/>
            <a:ext cx="30162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4FC6828-D312-7984-4EB8-71AA6254DA66}"/>
              </a:ext>
            </a:extLst>
          </p:cNvPr>
          <p:cNvSpPr/>
          <p:nvPr/>
        </p:nvSpPr>
        <p:spPr>
          <a:xfrm>
            <a:off x="17" y="6757332"/>
            <a:ext cx="12191983" cy="100668"/>
          </a:xfrm>
          <a:prstGeom prst="rect">
            <a:avLst/>
          </a:prstGeom>
          <a:gradFill flip="none" rotWithShape="1">
            <a:gsLst>
              <a:gs pos="0">
                <a:srgbClr val="1F3F88">
                  <a:shade val="30000"/>
                  <a:satMod val="115000"/>
                </a:srgbClr>
              </a:gs>
              <a:gs pos="50000">
                <a:srgbClr val="1F3F88">
                  <a:shade val="67500"/>
                  <a:satMod val="115000"/>
                </a:srgbClr>
              </a:gs>
              <a:gs pos="100000">
                <a:srgbClr val="1F3F88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39941" name="图片 4">
            <a:extLst>
              <a:ext uri="{FF2B5EF4-FFF2-40B4-BE49-F238E27FC236}">
                <a16:creationId xmlns:a16="http://schemas.microsoft.com/office/drawing/2014/main" id="{CF7BEB7C-B91D-5295-1C15-CE5DBFE7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04640"/>
            <a:ext cx="465613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EA201BA9-1E2C-977B-9457-BF081766C534}"/>
              </a:ext>
            </a:extLst>
          </p:cNvPr>
          <p:cNvSpPr txBox="1"/>
          <p:nvPr/>
        </p:nvSpPr>
        <p:spPr>
          <a:xfrm>
            <a:off x="5159375" y="2366962"/>
            <a:ext cx="6713538" cy="21240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lang="en-US" altLang="zh-CN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THANK YOU</a:t>
            </a:r>
          </a:p>
          <a:p>
            <a:pPr algn="dist">
              <a:defRPr/>
            </a:pPr>
            <a:r>
              <a:rPr lang="en-US" altLang="zh-CN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VERY MUCH !</a:t>
            </a:r>
            <a:endParaRPr lang="zh-CN" altLang="en-US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9AD6AB-F0BE-6C2E-7B21-7342F3CCA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7" y="3571760"/>
            <a:ext cx="3463159" cy="28513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26">
            <a:extLst>
              <a:ext uri="{FF2B5EF4-FFF2-40B4-BE49-F238E27FC236}">
                <a16:creationId xmlns:a16="http://schemas.microsoft.com/office/drawing/2014/main" id="{6E48F0A4-F16A-58B4-D9EF-E44220565351}"/>
              </a:ext>
            </a:extLst>
          </p:cNvPr>
          <p:cNvGrpSpPr>
            <a:grpSpLocks/>
          </p:cNvGrpSpPr>
          <p:nvPr/>
        </p:nvGrpSpPr>
        <p:grpSpPr bwMode="auto">
          <a:xfrm>
            <a:off x="-7088" y="1002363"/>
            <a:ext cx="4241336" cy="4012550"/>
            <a:chOff x="-150490" y="1277877"/>
            <a:chExt cx="4590306" cy="4342952"/>
          </a:xfrm>
        </p:grpSpPr>
        <p:grpSp>
          <p:nvGrpSpPr>
            <p:cNvPr id="9230" name="组合 19">
              <a:extLst>
                <a:ext uri="{FF2B5EF4-FFF2-40B4-BE49-F238E27FC236}">
                  <a16:creationId xmlns:a16="http://schemas.microsoft.com/office/drawing/2014/main" id="{FDDE1CF3-64DD-A3A6-9B02-FB282F110B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50490" y="1277877"/>
              <a:ext cx="4590306" cy="4342952"/>
              <a:chOff x="-143770" y="1277877"/>
              <a:chExt cx="4590306" cy="4342952"/>
            </a:xfrm>
          </p:grpSpPr>
          <p:pic>
            <p:nvPicPr>
              <p:cNvPr id="9233" name="图片 16">
                <a:extLst>
                  <a:ext uri="{FF2B5EF4-FFF2-40B4-BE49-F238E27FC236}">
                    <a16:creationId xmlns:a16="http://schemas.microsoft.com/office/drawing/2014/main" id="{FD92DE00-9EB4-65AE-9D3F-6031FE0DCD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74" y="1277877"/>
                <a:ext cx="4001158" cy="4115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0CB3BE0-9E8D-4AAA-B967-1EDD0F786D89}"/>
                  </a:ext>
                </a:extLst>
              </p:cNvPr>
              <p:cNvSpPr/>
              <p:nvPr/>
            </p:nvSpPr>
            <p:spPr>
              <a:xfrm>
                <a:off x="3870366" y="4936687"/>
                <a:ext cx="576170" cy="5904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>
                    <a:ea typeface="Microsoft YaHei" panose="020B0503020204020204" pitchFamily="34" charset="-122"/>
                  </a:rPr>
                  <a:t>v</a:t>
                </a:r>
                <a:endParaRPr lang="zh-CN" altLang="en-US"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8EC1BBE-59EB-F757-F6CE-FD685B15D883}"/>
                  </a:ext>
                </a:extLst>
              </p:cNvPr>
              <p:cNvSpPr/>
              <p:nvPr/>
            </p:nvSpPr>
            <p:spPr>
              <a:xfrm>
                <a:off x="-143770" y="5030340"/>
                <a:ext cx="576169" cy="5904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dirty="0">
                    <a:ea typeface="Microsoft YaHei" panose="020B0503020204020204" pitchFamily="34" charset="-122"/>
                  </a:rPr>
                  <a:t>v</a:t>
                </a:r>
                <a:endParaRPr lang="zh-CN" altLang="en-US" dirty="0"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B744DD-FD06-23B5-848A-D6C244EEE9F7}"/>
                </a:ext>
              </a:extLst>
            </p:cNvPr>
            <p:cNvSpPr/>
            <p:nvPr/>
          </p:nvSpPr>
          <p:spPr>
            <a:xfrm>
              <a:off x="3811268" y="2281074"/>
              <a:ext cx="320623" cy="5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ea typeface="Microsoft YaHei" panose="020B0503020204020204" pitchFamily="34" charset="-122"/>
                </a:rPr>
                <a:t>v</a:t>
              </a:r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134E311-A891-C2B8-C4E1-4281FD171A3A}"/>
              </a:ext>
            </a:extLst>
          </p:cNvPr>
          <p:cNvGrpSpPr/>
          <p:nvPr/>
        </p:nvGrpSpPr>
        <p:grpSpPr>
          <a:xfrm>
            <a:off x="3505200" y="1178597"/>
            <a:ext cx="3941533" cy="3396323"/>
            <a:chOff x="3505200" y="1686087"/>
            <a:chExt cx="3941533" cy="3396323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C0194323-5F47-9308-9759-6E34A9CD99B7}"/>
                </a:ext>
              </a:extLst>
            </p:cNvPr>
            <p:cNvGrpSpPr/>
            <p:nvPr/>
          </p:nvGrpSpPr>
          <p:grpSpPr>
            <a:xfrm>
              <a:off x="3663470" y="1686087"/>
              <a:ext cx="3783263" cy="3396323"/>
              <a:chOff x="3692509" y="1694435"/>
              <a:chExt cx="3783263" cy="3396323"/>
            </a:xfrm>
          </p:grpSpPr>
          <p:grpSp>
            <p:nvGrpSpPr>
              <p:cNvPr id="9220" name="组合 12">
                <a:extLst>
                  <a:ext uri="{FF2B5EF4-FFF2-40B4-BE49-F238E27FC236}">
                    <a16:creationId xmlns:a16="http://schemas.microsoft.com/office/drawing/2014/main" id="{05FE42D1-3776-45AB-DDB7-8C47DE7DA4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2509" y="1694435"/>
                <a:ext cx="3783263" cy="3396323"/>
                <a:chOff x="-69372" y="1563146"/>
                <a:chExt cx="4061322" cy="3647252"/>
              </a:xfrm>
            </p:grpSpPr>
            <p:pic>
              <p:nvPicPr>
                <p:cNvPr id="9227" name="图片 30">
                  <a:extLst>
                    <a:ext uri="{FF2B5EF4-FFF2-40B4-BE49-F238E27FC236}">
                      <a16:creationId xmlns:a16="http://schemas.microsoft.com/office/drawing/2014/main" id="{8532C055-BB83-4031-464A-ABA4543E0F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9372" y="1563146"/>
                  <a:ext cx="4061322" cy="35338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259A148D-A6FC-225F-8F07-173D8D4598BE}"/>
                    </a:ext>
                  </a:extLst>
                </p:cNvPr>
                <p:cNvSpPr/>
                <p:nvPr/>
              </p:nvSpPr>
              <p:spPr>
                <a:xfrm>
                  <a:off x="0" y="4711253"/>
                  <a:ext cx="381087" cy="468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latin typeface="Times New Roman" panose="02020603050405020304" pitchFamily="18" charset="0"/>
                    <a:ea typeface="Adobe Heiti Std R" panose="020B0400000000000000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97981FA5-8C31-DD33-DC0C-568E329B3D82}"/>
                    </a:ext>
                  </a:extLst>
                </p:cNvPr>
                <p:cNvSpPr/>
                <p:nvPr/>
              </p:nvSpPr>
              <p:spPr>
                <a:xfrm>
                  <a:off x="1865064" y="4741945"/>
                  <a:ext cx="381087" cy="468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latin typeface="Times New Roman" panose="02020603050405020304" pitchFamily="18" charset="0"/>
                    <a:ea typeface="Adobe Heiti Std R" panose="020B0400000000000000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E863E56-F438-71E8-3F89-88598759DBA6}"/>
                  </a:ext>
                </a:extLst>
              </p:cNvPr>
              <p:cNvSpPr/>
              <p:nvPr/>
            </p:nvSpPr>
            <p:spPr>
              <a:xfrm>
                <a:off x="5432622" y="3365268"/>
                <a:ext cx="241300" cy="206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B</a:t>
                </a:r>
                <a:endParaRPr lang="zh-CN" altLang="en-US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6627B5A6-CACB-EE04-AC38-4C1E276C66C4}"/>
                </a:ext>
              </a:extLst>
            </p:cNvPr>
            <p:cNvSpPr/>
            <p:nvPr/>
          </p:nvSpPr>
          <p:spPr>
            <a:xfrm>
              <a:off x="3505200" y="4725988"/>
              <a:ext cx="364045" cy="304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4F0317D-456D-5BF4-D45A-B5C20D9AF323}"/>
              </a:ext>
            </a:extLst>
          </p:cNvPr>
          <p:cNvSpPr txBox="1"/>
          <p:nvPr/>
        </p:nvSpPr>
        <p:spPr>
          <a:xfrm>
            <a:off x="144463" y="76200"/>
            <a:ext cx="103076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Introduction— 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subduction zone fluids(SZFs)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D3E23B5-7D37-2B74-1815-5C97EFBE4AE4}"/>
              </a:ext>
            </a:extLst>
          </p:cNvPr>
          <p:cNvSpPr/>
          <p:nvPr/>
        </p:nvSpPr>
        <p:spPr>
          <a:xfrm>
            <a:off x="1064986" y="5340793"/>
            <a:ext cx="10062027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Bridge of material and energy exchange.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Critical for understanding geological processes: cycle and evolution of crust-mantle system, earthquake, volcanism…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93A652B-7910-3B9A-D152-E5F5D83BBCB5}"/>
              </a:ext>
            </a:extLst>
          </p:cNvPr>
          <p:cNvSpPr/>
          <p:nvPr/>
        </p:nvSpPr>
        <p:spPr>
          <a:xfrm>
            <a:off x="609600" y="1178597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40">
            <a:extLst>
              <a:ext uri="{FF2B5EF4-FFF2-40B4-BE49-F238E27FC236}">
                <a16:creationId xmlns:a16="http://schemas.microsoft.com/office/drawing/2014/main" id="{C133956C-30D9-CC45-B13C-16630E69D669}"/>
              </a:ext>
            </a:extLst>
          </p:cNvPr>
          <p:cNvSpPr txBox="1"/>
          <p:nvPr/>
        </p:nvSpPr>
        <p:spPr>
          <a:xfrm>
            <a:off x="1993421" y="6505920"/>
            <a:ext cx="10169525" cy="375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zh-CN" sz="1400" noProof="1"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14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Manning and Frezzotti, 2020</a:t>
            </a:r>
            <a:r>
              <a:rPr lang="en-US" altLang="zh-CN" sz="1400" noProof="1"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;</a:t>
            </a:r>
            <a:r>
              <a:rPr lang="zh-CN" altLang="en-US" sz="1400" noProof="1"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400" noProof="1"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14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Schmidt and Poli, 2014; C-D. Pearson, 2017;  E-F. Bebout, 2014 </a:t>
            </a:r>
            <a:endParaRPr lang="en-US" altLang="zh-CN" sz="1400" noProof="1"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2" name="组合 34">
            <a:extLst>
              <a:ext uri="{FF2B5EF4-FFF2-40B4-BE49-F238E27FC236}">
                <a16:creationId xmlns:a16="http://schemas.microsoft.com/office/drawing/2014/main" id="{4AB4050E-0193-761F-5972-FA682DB51109}"/>
              </a:ext>
            </a:extLst>
          </p:cNvPr>
          <p:cNvGrpSpPr>
            <a:grpSpLocks/>
          </p:cNvGrpSpPr>
          <p:nvPr/>
        </p:nvGrpSpPr>
        <p:grpSpPr bwMode="auto">
          <a:xfrm>
            <a:off x="7692843" y="1411043"/>
            <a:ext cx="1535113" cy="1719263"/>
            <a:chOff x="437561" y="1498283"/>
            <a:chExt cx="1487556" cy="1666366"/>
          </a:xfrm>
        </p:grpSpPr>
        <p:pic>
          <p:nvPicPr>
            <p:cNvPr id="13" name="图片 32">
              <a:extLst>
                <a:ext uri="{FF2B5EF4-FFF2-40B4-BE49-F238E27FC236}">
                  <a16:creationId xmlns:a16="http://schemas.microsoft.com/office/drawing/2014/main" id="{C5FC41FE-7F8F-2DC8-6926-48076FFEC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61" y="1498283"/>
              <a:ext cx="1382501" cy="166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588CEB8-3937-A111-CA36-13F2ABFAFA21}"/>
                </a:ext>
              </a:extLst>
            </p:cNvPr>
            <p:cNvSpPr/>
            <p:nvPr/>
          </p:nvSpPr>
          <p:spPr>
            <a:xfrm>
              <a:off x="1728212" y="1530595"/>
              <a:ext cx="196905" cy="36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6" name="Rectangle 14">
            <a:extLst>
              <a:ext uri="{FF2B5EF4-FFF2-40B4-BE49-F238E27FC236}">
                <a16:creationId xmlns:a16="http://schemas.microsoft.com/office/drawing/2014/main" id="{23D7064E-56EF-BB29-2350-346B0AA0A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06" y="3287164"/>
            <a:ext cx="1903413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000" dirty="0">
                <a:solidFill>
                  <a:srgbClr val="0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Earthquake</a:t>
            </a:r>
            <a:endParaRPr lang="zh-CN" altLang="en-US" sz="2000" dirty="0">
              <a:solidFill>
                <a:srgbClr val="000000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8A868BDD-3E8F-FC5E-45CE-91182B119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469" y="982418"/>
            <a:ext cx="19050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000" dirty="0">
                <a:solidFill>
                  <a:srgbClr val="0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Volcano</a:t>
            </a:r>
            <a:endParaRPr lang="zh-CN" altLang="en-US" sz="2000" dirty="0">
              <a:solidFill>
                <a:srgbClr val="000000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6BB552E-7FB9-541A-7045-1E07CE91F2E5}"/>
              </a:ext>
            </a:extLst>
          </p:cNvPr>
          <p:cNvSpPr/>
          <p:nvPr/>
        </p:nvSpPr>
        <p:spPr>
          <a:xfrm>
            <a:off x="7548658" y="1499610"/>
            <a:ext cx="241300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CA56C3F6-DDFA-A038-B744-DDBC43A95C0D}"/>
              </a:ext>
            </a:extLst>
          </p:cNvPr>
          <p:cNvGrpSpPr/>
          <p:nvPr/>
        </p:nvGrpSpPr>
        <p:grpSpPr>
          <a:xfrm>
            <a:off x="7623324" y="3763718"/>
            <a:ext cx="1835150" cy="1508125"/>
            <a:chOff x="7546793" y="3709230"/>
            <a:chExt cx="1835150" cy="1508125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A61F9828-49E3-78F4-3EC5-D222BCD28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6793" y="3709230"/>
              <a:ext cx="1835150" cy="150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F7C6D95-ED34-2A93-645A-85C670B44527}"/>
                </a:ext>
              </a:extLst>
            </p:cNvPr>
            <p:cNvSpPr/>
            <p:nvPr/>
          </p:nvSpPr>
          <p:spPr>
            <a:xfrm>
              <a:off x="7567895" y="5009177"/>
              <a:ext cx="242887" cy="204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D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图片 14">
            <a:extLst>
              <a:ext uri="{FF2B5EF4-FFF2-40B4-BE49-F238E27FC236}">
                <a16:creationId xmlns:a16="http://schemas.microsoft.com/office/drawing/2014/main" id="{036142AE-0AA8-4870-AD7D-3D426F28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7" b="2"/>
          <a:stretch>
            <a:fillRect/>
          </a:stretch>
        </p:blipFill>
        <p:spPr bwMode="auto">
          <a:xfrm>
            <a:off x="10045700" y="1568450"/>
            <a:ext cx="17494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43">
            <a:extLst>
              <a:ext uri="{FF2B5EF4-FFF2-40B4-BE49-F238E27FC236}">
                <a16:creationId xmlns:a16="http://schemas.microsoft.com/office/drawing/2014/main" id="{2F043C2D-F1DA-4C61-C5AC-666EC14A0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035" y="3293057"/>
            <a:ext cx="2257425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000" dirty="0">
                <a:solidFill>
                  <a:srgbClr val="0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Heterogeneity</a:t>
            </a:r>
            <a:endParaRPr lang="zh-CN" altLang="en-US" sz="2000" dirty="0">
              <a:solidFill>
                <a:srgbClr val="000000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43">
            <a:extLst>
              <a:ext uri="{FF2B5EF4-FFF2-40B4-BE49-F238E27FC236}">
                <a16:creationId xmlns:a16="http://schemas.microsoft.com/office/drawing/2014/main" id="{C6EDED3E-4FC3-7072-325C-3A4221AAD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813" y="981961"/>
            <a:ext cx="225742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000" dirty="0">
                <a:solidFill>
                  <a:srgbClr val="0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Material cycle</a:t>
            </a:r>
          </a:p>
        </p:txBody>
      </p:sp>
      <p:pic>
        <p:nvPicPr>
          <p:cNvPr id="31" name="Picture 44">
            <a:extLst>
              <a:ext uri="{FF2B5EF4-FFF2-40B4-BE49-F238E27FC236}">
                <a16:creationId xmlns:a16="http://schemas.microsoft.com/office/drawing/2014/main" id="{FFB0A175-24DA-6545-89BA-7B30AE97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3775075"/>
            <a:ext cx="17049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45">
            <a:extLst>
              <a:ext uri="{FF2B5EF4-FFF2-40B4-BE49-F238E27FC236}">
                <a16:creationId xmlns:a16="http://schemas.microsoft.com/office/drawing/2014/main" id="{77659415-99C0-D172-FB3D-ADE04689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763" y="4541838"/>
            <a:ext cx="12065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dirty="0">
                <a:solidFill>
                  <a:srgbClr val="FFFFFF"/>
                </a:solidFill>
                <a:ea typeface="Microsoft YaHei" panose="020B0503020204020204" pitchFamily="34" charset="-122"/>
                <a:cs typeface="+mn-ea"/>
                <a:sym typeface="+mn-lt"/>
              </a:rPr>
              <a:t>residual</a:t>
            </a:r>
            <a:endParaRPr lang="zh-CN" altLang="en-US" dirty="0">
              <a:solidFill>
                <a:srgbClr val="FFFFFF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Box 46">
            <a:extLst>
              <a:ext uri="{FF2B5EF4-FFF2-40B4-BE49-F238E27FC236}">
                <a16:creationId xmlns:a16="http://schemas.microsoft.com/office/drawing/2014/main" id="{A00060D8-CDB7-73AF-A34C-7B073A31B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1700" y="3925888"/>
            <a:ext cx="8382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dirty="0">
                <a:solidFill>
                  <a:srgbClr val="FFFFFF"/>
                </a:solidFill>
                <a:ea typeface="Microsoft YaHei" panose="020B0503020204020204" pitchFamily="34" charset="-122"/>
                <a:cs typeface="+mn-ea"/>
                <a:sym typeface="+mn-lt"/>
              </a:rPr>
              <a:t>melt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C13417F-0BF5-87A1-ACFC-0B8E2FF40AB3}"/>
              </a:ext>
            </a:extLst>
          </p:cNvPr>
          <p:cNvSpPr/>
          <p:nvPr/>
        </p:nvSpPr>
        <p:spPr>
          <a:xfrm>
            <a:off x="11524364" y="2923673"/>
            <a:ext cx="241300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0A42D3E-9947-F273-670B-C992EFEA536A}"/>
              </a:ext>
            </a:extLst>
          </p:cNvPr>
          <p:cNvSpPr/>
          <p:nvPr/>
        </p:nvSpPr>
        <p:spPr>
          <a:xfrm>
            <a:off x="10050463" y="5014913"/>
            <a:ext cx="241300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2">
            <a:extLst>
              <a:ext uri="{FF2B5EF4-FFF2-40B4-BE49-F238E27FC236}">
                <a16:creationId xmlns:a16="http://schemas.microsoft.com/office/drawing/2014/main" id="{D4EFC7B8-F31E-160A-744D-0C1CC96BE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46" y="4521293"/>
            <a:ext cx="71844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Diverse fluid sources with different compositions: sediment, altered oceanic crust, serpentinite.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8F4E5-1780-5256-27B9-439A221E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50D32AFE-C424-00E1-D768-7057F7B32947}"/>
              </a:ext>
            </a:extLst>
          </p:cNvPr>
          <p:cNvGrpSpPr/>
          <p:nvPr/>
        </p:nvGrpSpPr>
        <p:grpSpPr>
          <a:xfrm>
            <a:off x="4116560" y="1180197"/>
            <a:ext cx="4868058" cy="3562350"/>
            <a:chOff x="4179884" y="1173084"/>
            <a:chExt cx="4868058" cy="3562350"/>
          </a:xfrm>
        </p:grpSpPr>
        <p:pic>
          <p:nvPicPr>
            <p:cNvPr id="13315" name="图片 9">
              <a:extLst>
                <a:ext uri="{FF2B5EF4-FFF2-40B4-BE49-F238E27FC236}">
                  <a16:creationId xmlns:a16="http://schemas.microsoft.com/office/drawing/2014/main" id="{C17EBC28-60AF-3E5C-2384-5ECBBD145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4713" y="1201659"/>
              <a:ext cx="2324100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6" name="图片 10">
              <a:extLst>
                <a:ext uri="{FF2B5EF4-FFF2-40B4-BE49-F238E27FC236}">
                  <a16:creationId xmlns:a16="http://schemas.microsoft.com/office/drawing/2014/main" id="{CEC0BC51-9CAB-E5D2-AF8A-3D4960585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1"/>
            <a:stretch>
              <a:fillRect/>
            </a:stretch>
          </p:blipFill>
          <p:spPr bwMode="auto">
            <a:xfrm>
              <a:off x="4387663" y="2993947"/>
              <a:ext cx="1747838" cy="174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图片 11">
              <a:extLst>
                <a:ext uri="{FF2B5EF4-FFF2-40B4-BE49-F238E27FC236}">
                  <a16:creationId xmlns:a16="http://schemas.microsoft.com/office/drawing/2014/main" id="{ECDBEE35-F55F-3C95-0DC9-78265B67B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91" t="-2" r="-2" b="1823"/>
            <a:stretch>
              <a:fillRect/>
            </a:stretch>
          </p:blipFill>
          <p:spPr bwMode="auto">
            <a:xfrm>
              <a:off x="4386076" y="1195309"/>
              <a:ext cx="1770062" cy="175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图片 12">
              <a:extLst>
                <a:ext uri="{FF2B5EF4-FFF2-40B4-BE49-F238E27FC236}">
                  <a16:creationId xmlns:a16="http://schemas.microsoft.com/office/drawing/2014/main" id="{C0080167-3E95-2AC2-1A55-53C9FE8DC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0"/>
            <a:stretch>
              <a:fillRect/>
            </a:stretch>
          </p:blipFill>
          <p:spPr bwMode="auto">
            <a:xfrm>
              <a:off x="6191063" y="2959022"/>
              <a:ext cx="2312988" cy="175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文本占位符 2">
              <a:extLst>
                <a:ext uri="{FF2B5EF4-FFF2-40B4-BE49-F238E27FC236}">
                  <a16:creationId xmlns:a16="http://schemas.microsoft.com/office/drawing/2014/main" id="{B22DD718-B8CC-0E52-C729-81FD8B73B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1754" y="2496313"/>
              <a:ext cx="24923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2197" tIns="26099" rIns="52197" bIns="26099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685800" indent="-2286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400">
                  <a:solidFill>
                    <a:schemeClr val="bg1"/>
                  </a:solidFill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RSJC</a:t>
              </a:r>
              <a:endParaRPr kumimoji="0" lang="zh-CN" altLang="en-US" sz="140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320" name="文本占位符 2">
              <a:extLst>
                <a:ext uri="{FF2B5EF4-FFF2-40B4-BE49-F238E27FC236}">
                  <a16:creationId xmlns:a16="http://schemas.microsoft.com/office/drawing/2014/main" id="{5A10DD39-065F-C6E6-336F-91D881591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5567" y="4212401"/>
              <a:ext cx="2492375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2197" tIns="26099" rIns="52197" bIns="26099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685800" indent="-2286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Polar Urals</a:t>
              </a:r>
              <a:endParaRPr kumimoji="0" lang="zh-CN" altLang="en-US" sz="1400" dirty="0">
                <a:solidFill>
                  <a:schemeClr val="bg1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13321" name="组合 18">
              <a:extLst>
                <a:ext uri="{FF2B5EF4-FFF2-40B4-BE49-F238E27FC236}">
                  <a16:creationId xmlns:a16="http://schemas.microsoft.com/office/drawing/2014/main" id="{E3AF6374-4BC4-BB92-9EA6-3FEB4FFAF6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9884" y="1312621"/>
              <a:ext cx="2575054" cy="2234617"/>
              <a:chOff x="-553759" y="532400"/>
              <a:chExt cx="2575672" cy="2234049"/>
            </a:xfrm>
          </p:grpSpPr>
          <p:grpSp>
            <p:nvGrpSpPr>
              <p:cNvPr id="13344" name="组合 19">
                <a:extLst>
                  <a:ext uri="{FF2B5EF4-FFF2-40B4-BE49-F238E27FC236}">
                    <a16:creationId xmlns:a16="http://schemas.microsoft.com/office/drawing/2014/main" id="{D7295D32-9986-DBF1-BD5D-21CD57EC1E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53759" y="1661352"/>
                <a:ext cx="2530916" cy="1105097"/>
                <a:chOff x="-6623949" y="1838704"/>
                <a:chExt cx="2530916" cy="1105097"/>
              </a:xfrm>
            </p:grpSpPr>
            <p:sp>
              <p:nvSpPr>
                <p:cNvPr id="13346" name="文本占位符 2">
                  <a:extLst>
                    <a:ext uri="{FF2B5EF4-FFF2-40B4-BE49-F238E27FC236}">
                      <a16:creationId xmlns:a16="http://schemas.microsoft.com/office/drawing/2014/main" id="{5391A330-C9C9-C901-47D7-C0A8865C4B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6457837" y="2724920"/>
                  <a:ext cx="2364804" cy="2188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2197" tIns="26099" rIns="52197" bIns="26099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685800" indent="-22860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0" lang="en-US" altLang="zh-CN" sz="1400">
                      <a:solidFill>
                        <a:schemeClr val="bg1"/>
                      </a:solidFill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Guatemala</a:t>
                  </a:r>
                  <a:endParaRPr kumimoji="0" lang="zh-CN" altLang="en-US" sz="1400">
                    <a:solidFill>
                      <a:schemeClr val="bg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47" name="文本占位符 2">
                  <a:extLst>
                    <a:ext uri="{FF2B5EF4-FFF2-40B4-BE49-F238E27FC236}">
                      <a16:creationId xmlns:a16="http://schemas.microsoft.com/office/drawing/2014/main" id="{669C0968-C86D-0C55-C635-880110C526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6623949" y="1838704"/>
                  <a:ext cx="2492107" cy="230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2197" tIns="26099" rIns="52197" bIns="26099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685800" indent="-22860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0" lang="en-US" altLang="zh-CN" sz="1400">
                      <a:solidFill>
                        <a:schemeClr val="bg1"/>
                      </a:solidFill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New Idria</a:t>
                  </a:r>
                  <a:endParaRPr kumimoji="0" lang="zh-CN" altLang="en-US" sz="1400">
                    <a:solidFill>
                      <a:schemeClr val="bg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345" name="文本占位符 2">
                <a:extLst>
                  <a:ext uri="{FF2B5EF4-FFF2-40B4-BE49-F238E27FC236}">
                    <a16:creationId xmlns:a16="http://schemas.microsoft.com/office/drawing/2014/main" id="{11005175-9668-973F-F738-022593F4F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70194" y="532400"/>
                <a:ext cx="2492107" cy="230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2197" tIns="26099" rIns="52197" bIns="26099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685800" indent="-22860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en-US" altLang="zh-CN" sz="14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blueschist</a:t>
                </a:r>
                <a:endParaRPr kumimoji="0" lang="zh-CN" altLang="en-US" sz="1400" dirty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39C50F4-876D-DF5B-88B8-9D3D7BD559EB}"/>
                </a:ext>
              </a:extLst>
            </p:cNvPr>
            <p:cNvSpPr/>
            <p:nvPr/>
          </p:nvSpPr>
          <p:spPr>
            <a:xfrm>
              <a:off x="4394013" y="1173084"/>
              <a:ext cx="242888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C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7D23045-B106-32EE-6F10-47A165EAC508}"/>
                </a:ext>
              </a:extLst>
            </p:cNvPr>
            <p:cNvSpPr/>
            <p:nvPr/>
          </p:nvSpPr>
          <p:spPr>
            <a:xfrm>
              <a:off x="6218051" y="1223884"/>
              <a:ext cx="242887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D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A8905BD-792D-5512-3858-93053A7FC610}"/>
                </a:ext>
              </a:extLst>
            </p:cNvPr>
            <p:cNvSpPr/>
            <p:nvPr/>
          </p:nvSpPr>
          <p:spPr>
            <a:xfrm>
              <a:off x="4386076" y="2984422"/>
              <a:ext cx="241300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E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38D123-F60C-AE16-B3FD-BBD6FB9BF8A3}"/>
                </a:ext>
              </a:extLst>
            </p:cNvPr>
            <p:cNvSpPr/>
            <p:nvPr/>
          </p:nvSpPr>
          <p:spPr>
            <a:xfrm>
              <a:off x="6216463" y="2973309"/>
              <a:ext cx="242888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F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343" name="文本框 33">
            <a:extLst>
              <a:ext uri="{FF2B5EF4-FFF2-40B4-BE49-F238E27FC236}">
                <a16:creationId xmlns:a16="http://schemas.microsoft.com/office/drawing/2014/main" id="{00C92F23-6D0E-50CD-B2C6-E8676C7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018" y="4674912"/>
            <a:ext cx="33682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250–600 ℃</a:t>
            </a:r>
          </a:p>
          <a:p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0.5–2.5 </a:t>
            </a:r>
            <a:r>
              <a:rPr lang="en-US" altLang="zh-CN" sz="2000" dirty="0" err="1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GPa</a:t>
            </a:r>
            <a:endParaRPr lang="en-US" altLang="zh-CN" sz="2000" dirty="0"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EEA8EF8-DE12-6AB4-6785-B378296B4B65}"/>
              </a:ext>
            </a:extLst>
          </p:cNvPr>
          <p:cNvSpPr/>
          <p:nvPr/>
        </p:nvSpPr>
        <p:spPr>
          <a:xfrm>
            <a:off x="11934825" y="2940050"/>
            <a:ext cx="171450" cy="63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F1EEBD3-DAE1-B0E6-E326-F9E67B948D1A}"/>
              </a:ext>
            </a:extLst>
          </p:cNvPr>
          <p:cNvSpPr/>
          <p:nvPr/>
        </p:nvSpPr>
        <p:spPr>
          <a:xfrm>
            <a:off x="4507759" y="5492299"/>
            <a:ext cx="7286993" cy="8318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dirty="0"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HP-LT </a:t>
            </a:r>
            <a:r>
              <a:rPr lang="en-US" altLang="zh-CN" sz="2400" dirty="0">
                <a:solidFill>
                  <a:srgbClr val="0000FF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blueschist-eclogite facies </a:t>
            </a:r>
            <a:r>
              <a:rPr lang="en-US" altLang="zh-CN" sz="2400" dirty="0"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metamorphic rocks within serpentinite-matrix mélange.</a:t>
            </a:r>
          </a:p>
        </p:txBody>
      </p:sp>
      <p:sp>
        <p:nvSpPr>
          <p:cNvPr id="13326" name="文本框 40">
            <a:extLst>
              <a:ext uri="{FF2B5EF4-FFF2-40B4-BE49-F238E27FC236}">
                <a16:creationId xmlns:a16="http://schemas.microsoft.com/office/drawing/2014/main" id="{C9BCDC40-3129-6DA5-344B-2A953531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86" y="6452303"/>
            <a:ext cx="11310937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14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A-B, G.</a:t>
            </a:r>
            <a:r>
              <a:rPr kumimoji="0" lang="en-US" altLang="en-US" sz="14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modified after </a:t>
            </a:r>
            <a:r>
              <a:rPr kumimoji="0" lang="en-US" altLang="zh-CN" sz="14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Harlow and Tsujimori, 2015; C. Tsujimori et al., 2012; D. Hertwig et al., 2021; E. Goto et al., 2017; F. Meng et al., 2016.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31F07A-0D39-A1D6-F942-053F390B094C}"/>
              </a:ext>
            </a:extLst>
          </p:cNvPr>
          <p:cNvSpPr txBox="1"/>
          <p:nvPr/>
        </p:nvSpPr>
        <p:spPr>
          <a:xfrm>
            <a:off x="144463" y="76200"/>
            <a:ext cx="1117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What is </a:t>
            </a:r>
            <a:r>
              <a:rPr lang="en-US" altLang="zh-CN" sz="4000" dirty="0" err="1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Jadeitite</a:t>
            </a: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?— </a:t>
            </a:r>
            <a:r>
              <a:rPr lang="en-US" altLang="zh-CN" sz="2800" dirty="0" err="1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jadeitite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 (</a:t>
            </a:r>
            <a:r>
              <a:rPr lang="en-US" altLang="zh-CN" sz="2800" dirty="0" err="1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Jdt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C5A098C-2ED2-A0FD-B356-D6E0BC12A98D}"/>
              </a:ext>
            </a:extLst>
          </p:cNvPr>
          <p:cNvGrpSpPr/>
          <p:nvPr/>
        </p:nvGrpSpPr>
        <p:grpSpPr>
          <a:xfrm>
            <a:off x="397248" y="3664450"/>
            <a:ext cx="3643313" cy="2282825"/>
            <a:chOff x="618331" y="3953097"/>
            <a:chExt cx="3643313" cy="2282825"/>
          </a:xfrm>
        </p:grpSpPr>
        <p:grpSp>
          <p:nvGrpSpPr>
            <p:cNvPr id="13324" name="组合 34">
              <a:extLst>
                <a:ext uri="{FF2B5EF4-FFF2-40B4-BE49-F238E27FC236}">
                  <a16:creationId xmlns:a16="http://schemas.microsoft.com/office/drawing/2014/main" id="{BA8AA00E-AC3E-AD19-985D-2674A9FB1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331" y="3953097"/>
              <a:ext cx="3643313" cy="2282825"/>
              <a:chOff x="142474" y="3925257"/>
              <a:chExt cx="3573901" cy="2238402"/>
            </a:xfrm>
          </p:grpSpPr>
          <p:grpSp>
            <p:nvGrpSpPr>
              <p:cNvPr id="13337" name="组合 35">
                <a:extLst>
                  <a:ext uri="{FF2B5EF4-FFF2-40B4-BE49-F238E27FC236}">
                    <a16:creationId xmlns:a16="http://schemas.microsoft.com/office/drawing/2014/main" id="{3DFADB69-A48A-23AD-0DAD-1E9F2880F5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2474" y="3925257"/>
                <a:ext cx="3573901" cy="2238402"/>
                <a:chOff x="-25746" y="997942"/>
                <a:chExt cx="5683239" cy="3559520"/>
              </a:xfrm>
            </p:grpSpPr>
            <p:pic>
              <p:nvPicPr>
                <p:cNvPr id="13339" name="图片 37">
                  <a:extLst>
                    <a:ext uri="{FF2B5EF4-FFF2-40B4-BE49-F238E27FC236}">
                      <a16:creationId xmlns:a16="http://schemas.microsoft.com/office/drawing/2014/main" id="{0AE6F04E-E3E3-36DB-DD3E-4191677E18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5746" y="1668680"/>
                  <a:ext cx="449619" cy="23014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40" name="图片 38">
                  <a:extLst>
                    <a:ext uri="{FF2B5EF4-FFF2-40B4-BE49-F238E27FC236}">
                      <a16:creationId xmlns:a16="http://schemas.microsoft.com/office/drawing/2014/main" id="{1EF410B1-5D24-52E8-50D7-CA60201710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874" y="997942"/>
                  <a:ext cx="5227525" cy="33951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41" name="图片 39">
                  <a:extLst>
                    <a:ext uri="{FF2B5EF4-FFF2-40B4-BE49-F238E27FC236}">
                      <a16:creationId xmlns:a16="http://schemas.microsoft.com/office/drawing/2014/main" id="{25B7E147-355D-9DF2-D38B-8971DD88F4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605" y="4384306"/>
                  <a:ext cx="4999888" cy="173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338" name="图片 36">
                <a:extLst>
                  <a:ext uri="{FF2B5EF4-FFF2-40B4-BE49-F238E27FC236}">
                    <a16:creationId xmlns:a16="http://schemas.microsoft.com/office/drawing/2014/main" id="{BB9616FC-ABCD-6CC6-38CF-52B3F94B7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0856" y="4144623"/>
                <a:ext cx="1102317" cy="344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B34FAA1-FB15-9C6D-D846-906DA1E656A0}"/>
                </a:ext>
              </a:extLst>
            </p:cNvPr>
            <p:cNvSpPr/>
            <p:nvPr/>
          </p:nvSpPr>
          <p:spPr>
            <a:xfrm>
              <a:off x="1121569" y="4037235"/>
              <a:ext cx="242887" cy="204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B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9FF434CB-7AAE-BF7E-3B32-959BC58D98EF}"/>
              </a:ext>
            </a:extLst>
          </p:cNvPr>
          <p:cNvSpPr/>
          <p:nvPr/>
        </p:nvSpPr>
        <p:spPr>
          <a:xfrm>
            <a:off x="9158288" y="1663700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335" name="文本框 1">
            <a:extLst>
              <a:ext uri="{FF2B5EF4-FFF2-40B4-BE49-F238E27FC236}">
                <a16:creationId xmlns:a16="http://schemas.microsoft.com/office/drawing/2014/main" id="{F30B0AFA-4370-F7D3-A921-620A82214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468" y="4704122"/>
            <a:ext cx="40703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10~90+ vol.% jadeite,</a:t>
            </a:r>
          </a:p>
          <a:p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Na-Al-Si rich, variable Mg-Fe-Ca</a:t>
            </a:r>
            <a:endParaRPr lang="zh-CN" altLang="en-US" sz="2000" dirty="0"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336" name="文本框 2">
            <a:extLst>
              <a:ext uri="{FF2B5EF4-FFF2-40B4-BE49-F238E27FC236}">
                <a16:creationId xmlns:a16="http://schemas.microsoft.com/office/drawing/2014/main" id="{DB4BA5E4-5855-7F4B-B46E-FCC069922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0" y="5970043"/>
            <a:ext cx="4543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Rich in Li, Ba, Sr, Pb, U, Th, Zr, Hf</a:t>
            </a:r>
            <a:endParaRPr lang="zh-CN" altLang="en-US" sz="2000" dirty="0"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21DE28-A195-EEB5-8569-C93CA12F9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9" y="1128036"/>
            <a:ext cx="3994196" cy="237925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398867A-5DB3-EB06-0FFE-CBD26B28B299}"/>
              </a:ext>
            </a:extLst>
          </p:cNvPr>
          <p:cNvSpPr/>
          <p:nvPr/>
        </p:nvSpPr>
        <p:spPr>
          <a:xfrm>
            <a:off x="900485" y="2824001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1765D4-90E0-CBEF-4079-E446D5430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924" y="1225861"/>
            <a:ext cx="3597026" cy="327171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2427C00-8C41-AE72-4644-28A2F5DB299F}"/>
              </a:ext>
            </a:extLst>
          </p:cNvPr>
          <p:cNvSpPr/>
          <p:nvPr/>
        </p:nvSpPr>
        <p:spPr>
          <a:xfrm>
            <a:off x="11691937" y="3958978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06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54">
            <a:extLst>
              <a:ext uri="{FF2B5EF4-FFF2-40B4-BE49-F238E27FC236}">
                <a16:creationId xmlns:a16="http://schemas.microsoft.com/office/drawing/2014/main" id="{BDEC1185-055E-1383-7556-C6EA08F9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8" b="33369"/>
          <a:stretch>
            <a:fillRect/>
          </a:stretch>
        </p:blipFill>
        <p:spPr bwMode="auto">
          <a:xfrm>
            <a:off x="2211254" y="3489889"/>
            <a:ext cx="2247614" cy="142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4BC18B28-ED78-24BE-9FB4-E13BA6450272}"/>
              </a:ext>
            </a:extLst>
          </p:cNvPr>
          <p:cNvSpPr/>
          <p:nvPr/>
        </p:nvSpPr>
        <p:spPr>
          <a:xfrm>
            <a:off x="4632522" y="2471972"/>
            <a:ext cx="1913209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dirty="0">
                <a:ea typeface="Microsoft YaHei" panose="020B0503020204020204" pitchFamily="34" charset="-122"/>
                <a:cs typeface="+mn-ea"/>
                <a:sym typeface="+mn-lt"/>
              </a:rPr>
              <a:t>Serve as </a:t>
            </a:r>
            <a:r>
              <a:rPr lang="en-US" altLang="zh-CN" sz="24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Unique archives of subduction-zone fluids</a:t>
            </a:r>
          </a:p>
        </p:txBody>
      </p:sp>
      <p:pic>
        <p:nvPicPr>
          <p:cNvPr id="15365" name="图片 45">
            <a:extLst>
              <a:ext uri="{FF2B5EF4-FFF2-40B4-BE49-F238E27FC236}">
                <a16:creationId xmlns:a16="http://schemas.microsoft.com/office/drawing/2014/main" id="{E2B8FAE1-E8A2-025B-2B23-3F5EF521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1" y="1791027"/>
            <a:ext cx="1840730" cy="139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图片 49">
            <a:extLst>
              <a:ext uri="{FF2B5EF4-FFF2-40B4-BE49-F238E27FC236}">
                <a16:creationId xmlns:a16="http://schemas.microsoft.com/office/drawing/2014/main" id="{A3D6A995-5DA0-9A66-CAE6-C296278E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200" r="966" b="16405"/>
          <a:stretch>
            <a:fillRect/>
          </a:stretch>
        </p:blipFill>
        <p:spPr bwMode="auto">
          <a:xfrm>
            <a:off x="2623121" y="1838403"/>
            <a:ext cx="1840730" cy="136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图片 51">
            <a:extLst>
              <a:ext uri="{FF2B5EF4-FFF2-40B4-BE49-F238E27FC236}">
                <a16:creationId xmlns:a16="http://schemas.microsoft.com/office/drawing/2014/main" id="{DDCCD19C-3198-8F2C-9207-F7D1B70F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6"/>
          <a:stretch>
            <a:fillRect/>
          </a:stretch>
        </p:blipFill>
        <p:spPr bwMode="auto">
          <a:xfrm>
            <a:off x="335656" y="3489889"/>
            <a:ext cx="1608026" cy="14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图片 56">
            <a:extLst>
              <a:ext uri="{FF2B5EF4-FFF2-40B4-BE49-F238E27FC236}">
                <a16:creationId xmlns:a16="http://schemas.microsoft.com/office/drawing/2014/main" id="{1B48597C-B7A2-06B9-A931-BC88E6C4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0" y="4942822"/>
            <a:ext cx="4151048" cy="141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2700CF21-ADA8-D48C-4B92-3DC31BC72858}"/>
              </a:ext>
            </a:extLst>
          </p:cNvPr>
          <p:cNvSpPr/>
          <p:nvPr/>
        </p:nvSpPr>
        <p:spPr>
          <a:xfrm>
            <a:off x="182168" y="962011"/>
            <a:ext cx="568523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Precipitate</a:t>
            </a:r>
            <a:r>
              <a:rPr lang="zh-CN" altLang="en-US" sz="2000" dirty="0"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from</a:t>
            </a:r>
            <a:r>
              <a:rPr lang="zh-CN" altLang="en-US" sz="2000" dirty="0"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Na-Al-Si</a:t>
            </a:r>
            <a:r>
              <a:rPr lang="zh-CN" altLang="en-US" sz="2000" dirty="0"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rich</a:t>
            </a:r>
            <a:r>
              <a:rPr lang="zh-CN" altLang="en-US" sz="2000" dirty="0"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fluids (</a:t>
            </a: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P-type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) </a:t>
            </a:r>
          </a:p>
        </p:txBody>
      </p:sp>
      <p:sp>
        <p:nvSpPr>
          <p:cNvPr id="59" name="内容占位符 2">
            <a:extLst>
              <a:ext uri="{FF2B5EF4-FFF2-40B4-BE49-F238E27FC236}">
                <a16:creationId xmlns:a16="http://schemas.microsoft.com/office/drawing/2014/main" id="{514C6928-1F01-D34A-6935-3A746B6459C2}"/>
              </a:ext>
            </a:extLst>
          </p:cNvPr>
          <p:cNvSpPr txBox="1">
            <a:spLocks/>
          </p:cNvSpPr>
          <p:nvPr/>
        </p:nvSpPr>
        <p:spPr>
          <a:xfrm>
            <a:off x="245204" y="3152387"/>
            <a:ext cx="4551491" cy="1449387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00" indent="-2286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dirty="0">
                <a:ea typeface="微软雅黑" panose="020B0503020204020204" pitchFamily="34" charset="-122"/>
                <a:sym typeface="+mn-lt"/>
              </a:rPr>
              <a:t>Fluid inclusions</a:t>
            </a:r>
          </a:p>
        </p:txBody>
      </p:sp>
      <p:sp>
        <p:nvSpPr>
          <p:cNvPr id="45" name="内容占位符 2">
            <a:extLst>
              <a:ext uri="{FF2B5EF4-FFF2-40B4-BE49-F238E27FC236}">
                <a16:creationId xmlns:a16="http://schemas.microsoft.com/office/drawing/2014/main" id="{10B4E792-1C51-6E0F-162E-D3EB75CE055A}"/>
              </a:ext>
            </a:extLst>
          </p:cNvPr>
          <p:cNvSpPr txBox="1">
            <a:spLocks/>
          </p:cNvSpPr>
          <p:nvPr/>
        </p:nvSpPr>
        <p:spPr>
          <a:xfrm>
            <a:off x="203930" y="1443364"/>
            <a:ext cx="4356822" cy="695325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00" indent="-2286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dirty="0">
                <a:ea typeface="微软雅黑" panose="020B0503020204020204" pitchFamily="34" charset="-122"/>
                <a:sym typeface="+mn-lt"/>
              </a:rPr>
              <a:t>Oscillatory zoned jadeite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E5E621-2C1F-3569-9F56-D0DD1AD2645B}"/>
              </a:ext>
            </a:extLst>
          </p:cNvPr>
          <p:cNvSpPr txBox="1"/>
          <p:nvPr/>
        </p:nvSpPr>
        <p:spPr>
          <a:xfrm>
            <a:off x="144463" y="76200"/>
            <a:ext cx="111712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Controversy— 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1. debates on petrogenesis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EAE03B-E26E-1465-9F99-2481895EC6A8}"/>
              </a:ext>
            </a:extLst>
          </p:cNvPr>
          <p:cNvSpPr/>
          <p:nvPr/>
        </p:nvSpPr>
        <p:spPr>
          <a:xfrm>
            <a:off x="312716" y="1821190"/>
            <a:ext cx="241300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2E5396-12F8-6597-A7E9-2702DE496975}"/>
              </a:ext>
            </a:extLst>
          </p:cNvPr>
          <p:cNvSpPr/>
          <p:nvPr/>
        </p:nvSpPr>
        <p:spPr>
          <a:xfrm>
            <a:off x="2638865" y="1859290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EA3EFC-F6E4-B3CF-DB3B-7F935C4D98F0}"/>
              </a:ext>
            </a:extLst>
          </p:cNvPr>
          <p:cNvSpPr/>
          <p:nvPr/>
        </p:nvSpPr>
        <p:spPr>
          <a:xfrm>
            <a:off x="345919" y="3491037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339DFC1-2F45-0744-1009-01FAF3C00C37}"/>
              </a:ext>
            </a:extLst>
          </p:cNvPr>
          <p:cNvSpPr/>
          <p:nvPr/>
        </p:nvSpPr>
        <p:spPr>
          <a:xfrm>
            <a:off x="2211254" y="3487437"/>
            <a:ext cx="242888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4EA093-9D8F-D5DE-B2BD-6263CFA0AF9F}"/>
              </a:ext>
            </a:extLst>
          </p:cNvPr>
          <p:cNvSpPr/>
          <p:nvPr/>
        </p:nvSpPr>
        <p:spPr>
          <a:xfrm>
            <a:off x="309407" y="4979334"/>
            <a:ext cx="242887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329578-743B-4CAA-E668-3E6F05FAF52D}"/>
              </a:ext>
            </a:extLst>
          </p:cNvPr>
          <p:cNvSpPr/>
          <p:nvPr/>
        </p:nvSpPr>
        <p:spPr>
          <a:xfrm>
            <a:off x="2416019" y="4974166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393" name="文本框 40">
            <a:extLst>
              <a:ext uri="{FF2B5EF4-FFF2-40B4-BE49-F238E27FC236}">
                <a16:creationId xmlns:a16="http://schemas.microsoft.com/office/drawing/2014/main" id="{3487A275-B4DB-B12C-04C0-5B69B0DA5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6445250"/>
            <a:ext cx="1131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CN" sz="12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A, H. Hertwig et al., 2021, 2016;  B, D. Schertl et al., 2012, 2019; C. Kawamoto et al., 2018; E-F.</a:t>
            </a:r>
            <a:r>
              <a:rPr kumimoji="0" lang="en-US" altLang="en-US" sz="12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2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Harlow and Tsujimori, 2015.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CN" sz="12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G. Shigeno et al., 2012; I-J. Compagnoni et al., 2012; K-L. Anhiboust et al., 2020.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9CE162C-70ED-A8E4-12FC-FE2DFAF92250}"/>
              </a:ext>
            </a:extLst>
          </p:cNvPr>
          <p:cNvSpPr/>
          <p:nvPr/>
        </p:nvSpPr>
        <p:spPr>
          <a:xfrm>
            <a:off x="6668951" y="965894"/>
            <a:ext cx="515487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Replace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 igneous precursors  (</a:t>
            </a: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R-type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)   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68396D6-B676-1741-917B-443B7A1B49B0}"/>
              </a:ext>
            </a:extLst>
          </p:cNvPr>
          <p:cNvSpPr/>
          <p:nvPr/>
        </p:nvSpPr>
        <p:spPr>
          <a:xfrm>
            <a:off x="215436" y="1476098"/>
            <a:ext cx="4315548" cy="4928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AA34E10-D88B-5B50-BE32-886AB2897E6C}"/>
              </a:ext>
            </a:extLst>
          </p:cNvPr>
          <p:cNvGrpSpPr/>
          <p:nvPr/>
        </p:nvGrpSpPr>
        <p:grpSpPr>
          <a:xfrm>
            <a:off x="6639371" y="1468659"/>
            <a:ext cx="5184458" cy="4928980"/>
            <a:chOff x="4820412" y="1468659"/>
            <a:chExt cx="5184458" cy="4928980"/>
          </a:xfrm>
        </p:grpSpPr>
        <p:pic>
          <p:nvPicPr>
            <p:cNvPr id="15371" name="图片 61">
              <a:extLst>
                <a:ext uri="{FF2B5EF4-FFF2-40B4-BE49-F238E27FC236}">
                  <a16:creationId xmlns:a16="http://schemas.microsoft.com/office/drawing/2014/main" id="{E83BEC5C-A1CD-D9D0-87EB-004F7BC80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66864"/>
            <a:stretch>
              <a:fillRect/>
            </a:stretch>
          </p:blipFill>
          <p:spPr bwMode="auto">
            <a:xfrm>
              <a:off x="4909311" y="1556654"/>
              <a:ext cx="1794204" cy="135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内容占位符 2">
              <a:extLst>
                <a:ext uri="{FF2B5EF4-FFF2-40B4-BE49-F238E27FC236}">
                  <a16:creationId xmlns:a16="http://schemas.microsoft.com/office/drawing/2014/main" id="{E3AEBBA1-6D2C-7EA0-63C4-506AFA706F91}"/>
                </a:ext>
              </a:extLst>
            </p:cNvPr>
            <p:cNvSpPr txBox="1">
              <a:spLocks/>
            </p:cNvSpPr>
            <p:nvPr/>
          </p:nvSpPr>
          <p:spPr>
            <a:xfrm>
              <a:off x="5104077" y="1468659"/>
              <a:ext cx="2181225" cy="573088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altLang="zh-CN" sz="14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  <p:sp>
          <p:nvSpPr>
            <p:cNvPr id="66" name="内容占位符 2">
              <a:extLst>
                <a:ext uri="{FF2B5EF4-FFF2-40B4-BE49-F238E27FC236}">
                  <a16:creationId xmlns:a16="http://schemas.microsoft.com/office/drawing/2014/main" id="{92C161D5-C14C-28B9-EDF7-1E65F7BC697D}"/>
                </a:ext>
              </a:extLst>
            </p:cNvPr>
            <p:cNvSpPr txBox="1">
              <a:spLocks/>
            </p:cNvSpPr>
            <p:nvPr/>
          </p:nvSpPr>
          <p:spPr>
            <a:xfrm>
              <a:off x="4904386" y="2870353"/>
              <a:ext cx="2181225" cy="382587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dirty="0">
                  <a:ea typeface="Microsoft YaHei" panose="020B0503020204020204" pitchFamily="34" charset="-122"/>
                  <a:cs typeface="+mn-ea"/>
                  <a:sym typeface="+mn-lt"/>
                </a:rPr>
                <a:t>Qtz</a:t>
              </a:r>
              <a:r>
                <a:rPr lang="zh-CN" altLang="en-US" dirty="0">
                  <a:ea typeface="Microsoft YaHei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ea typeface="Microsoft YaHei" panose="020B0503020204020204" pitchFamily="34" charset="-122"/>
                  <a:cs typeface="+mn-ea"/>
                  <a:sym typeface="+mn-lt"/>
                </a:rPr>
                <a:t>inclu</a:t>
              </a:r>
              <a:r>
                <a:rPr lang="en-US" altLang="zh-CN" dirty="0">
                  <a:ea typeface="Microsoft YaHei" panose="020B0503020204020204" pitchFamily="34" charset="-122"/>
                  <a:cs typeface="+mn-ea"/>
                  <a:sym typeface="+mn-lt"/>
                </a:rPr>
                <a:t> in Qtz</a:t>
              </a:r>
              <a:endParaRPr lang="zh-CN" altLang="en-US" dirty="0"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5374" name="图片 66">
              <a:extLst>
                <a:ext uri="{FF2B5EF4-FFF2-40B4-BE49-F238E27FC236}">
                  <a16:creationId xmlns:a16="http://schemas.microsoft.com/office/drawing/2014/main" id="{03DCAFA5-7D43-285E-5E3A-5F1F2962B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151" y="3200400"/>
              <a:ext cx="3768066" cy="148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图片 69">
              <a:extLst>
                <a:ext uri="{FF2B5EF4-FFF2-40B4-BE49-F238E27FC236}">
                  <a16:creationId xmlns:a16="http://schemas.microsoft.com/office/drawing/2014/main" id="{5AD1AEA9-64E8-76CF-E687-90DAD6453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8"/>
            <a:stretch>
              <a:fillRect/>
            </a:stretch>
          </p:blipFill>
          <p:spPr bwMode="auto">
            <a:xfrm>
              <a:off x="6795091" y="1537432"/>
              <a:ext cx="1992810" cy="145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内容占位符 2">
              <a:extLst>
                <a:ext uri="{FF2B5EF4-FFF2-40B4-BE49-F238E27FC236}">
                  <a16:creationId xmlns:a16="http://schemas.microsoft.com/office/drawing/2014/main" id="{B336F7C4-D28D-2E99-D8CE-F1CF49CAF8B7}"/>
                </a:ext>
              </a:extLst>
            </p:cNvPr>
            <p:cNvSpPr txBox="1">
              <a:spLocks/>
            </p:cNvSpPr>
            <p:nvPr/>
          </p:nvSpPr>
          <p:spPr>
            <a:xfrm>
              <a:off x="8746017" y="3227156"/>
              <a:ext cx="814823" cy="1297147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altLang="zh-CN" dirty="0">
                  <a:ea typeface="Microsoft YaHei" panose="020B0503020204020204" pitchFamily="34" charset="-122"/>
                  <a:cs typeface="+mn-ea"/>
                  <a:sym typeface="+mn-lt"/>
                </a:rPr>
                <a:t>Relict </a:t>
              </a:r>
              <a:r>
                <a:rPr lang="en-US" altLang="zh-CN" dirty="0" err="1">
                  <a:ea typeface="Microsoft YaHei" panose="020B0503020204020204" pitchFamily="34" charset="-122"/>
                  <a:cs typeface="+mn-ea"/>
                  <a:sym typeface="+mn-lt"/>
                </a:rPr>
                <a:t>Omp</a:t>
              </a:r>
              <a:r>
                <a:rPr lang="en-US" altLang="zh-CN" dirty="0">
                  <a:ea typeface="Microsoft YaHei" panose="020B0503020204020204" pitchFamily="34" charset="-122"/>
                  <a:cs typeface="+mn-ea"/>
                  <a:sym typeface="+mn-lt"/>
                </a:rPr>
                <a:t> in </a:t>
              </a:r>
              <a:r>
                <a:rPr lang="en-US" altLang="zh-CN" dirty="0" err="1">
                  <a:ea typeface="Microsoft YaHei" panose="020B0503020204020204" pitchFamily="34" charset="-122"/>
                  <a:cs typeface="+mn-ea"/>
                  <a:sym typeface="+mn-lt"/>
                </a:rPr>
                <a:t>Jd</a:t>
              </a:r>
              <a:endParaRPr lang="en-US" altLang="zh-CN" dirty="0"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7" name="内容占位符 2">
              <a:extLst>
                <a:ext uri="{FF2B5EF4-FFF2-40B4-BE49-F238E27FC236}">
                  <a16:creationId xmlns:a16="http://schemas.microsoft.com/office/drawing/2014/main" id="{904DC496-21D9-EFDA-3532-6715B25FEC05}"/>
                </a:ext>
              </a:extLst>
            </p:cNvPr>
            <p:cNvSpPr txBox="1">
              <a:spLocks/>
            </p:cNvSpPr>
            <p:nvPr/>
          </p:nvSpPr>
          <p:spPr>
            <a:xfrm>
              <a:off x="8722823" y="1569769"/>
              <a:ext cx="1282047" cy="1082576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dirty="0">
                  <a:ea typeface="Microsoft YaHei" panose="020B0503020204020204" pitchFamily="34" charset="-122"/>
                  <a:cs typeface="+mn-ea"/>
                  <a:sym typeface="+mn-lt"/>
                </a:rPr>
                <a:t>Inherited magmatic zircons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9A51E6A-CA2A-1041-338A-0F957FAB0CA1}"/>
                </a:ext>
              </a:extLst>
            </p:cNvPr>
            <p:cNvSpPr/>
            <p:nvPr/>
          </p:nvSpPr>
          <p:spPr>
            <a:xfrm>
              <a:off x="4820412" y="1541114"/>
              <a:ext cx="242887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G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23AA489-65C5-4809-C13B-10BE563C6E33}"/>
                </a:ext>
              </a:extLst>
            </p:cNvPr>
            <p:cNvSpPr/>
            <p:nvPr/>
          </p:nvSpPr>
          <p:spPr>
            <a:xfrm>
              <a:off x="6891992" y="1866804"/>
              <a:ext cx="242888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H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FC49C63-F221-A98D-C35C-19649D7A666F}"/>
                </a:ext>
              </a:extLst>
            </p:cNvPr>
            <p:cNvSpPr/>
            <p:nvPr/>
          </p:nvSpPr>
          <p:spPr>
            <a:xfrm>
              <a:off x="4950141" y="3200400"/>
              <a:ext cx="241300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I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5B88368-DF47-7EEB-D50A-84F24230E3A1}"/>
                </a:ext>
              </a:extLst>
            </p:cNvPr>
            <p:cNvSpPr/>
            <p:nvPr/>
          </p:nvSpPr>
          <p:spPr>
            <a:xfrm>
              <a:off x="6874839" y="3200400"/>
              <a:ext cx="242888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J</a:t>
              </a:r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913D9C6-AF59-5C68-821B-239D13E501F3}"/>
                </a:ext>
              </a:extLst>
            </p:cNvPr>
            <p:cNvGrpSpPr/>
            <p:nvPr/>
          </p:nvGrpSpPr>
          <p:grpSpPr>
            <a:xfrm>
              <a:off x="4865650" y="4572000"/>
              <a:ext cx="4867275" cy="1785938"/>
              <a:chOff x="5029436" y="4572000"/>
              <a:chExt cx="4867275" cy="1785938"/>
            </a:xfrm>
          </p:grpSpPr>
          <p:grpSp>
            <p:nvGrpSpPr>
              <p:cNvPr id="15362" name="组合 18">
                <a:extLst>
                  <a:ext uri="{FF2B5EF4-FFF2-40B4-BE49-F238E27FC236}">
                    <a16:creationId xmlns:a16="http://schemas.microsoft.com/office/drawing/2014/main" id="{FDF3E906-1C1D-A6F2-D3BF-4CE7C72FC6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436" y="4572000"/>
                <a:ext cx="4867275" cy="1785938"/>
                <a:chOff x="7119019" y="4055945"/>
                <a:chExt cx="4867136" cy="1786525"/>
              </a:xfrm>
            </p:grpSpPr>
            <p:pic>
              <p:nvPicPr>
                <p:cNvPr id="15394" name="Picture 2">
                  <a:extLst>
                    <a:ext uri="{FF2B5EF4-FFF2-40B4-BE49-F238E27FC236}">
                      <a16:creationId xmlns:a16="http://schemas.microsoft.com/office/drawing/2014/main" id="{05656C8D-E167-1D5B-3C3F-52FE50C76F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19019" y="4055945"/>
                  <a:ext cx="4867136" cy="1786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DAE16E4C-2767-EB3E-713B-55D09630C3E0}"/>
                    </a:ext>
                  </a:extLst>
                </p:cNvPr>
                <p:cNvSpPr/>
                <p:nvPr/>
              </p:nvSpPr>
              <p:spPr>
                <a:xfrm>
                  <a:off x="10498169" y="5396764"/>
                  <a:ext cx="139396" cy="135566"/>
                </a:xfrm>
                <a:prstGeom prst="rect">
                  <a:avLst/>
                </a:prstGeom>
                <a:solidFill>
                  <a:srgbClr val="EDE0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  <a:defRPr/>
                  </a:pPr>
                  <a:endPara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1EFB371-90C1-B6A6-8C68-438062BC31CE}"/>
                  </a:ext>
                </a:extLst>
              </p:cNvPr>
              <p:cNvSpPr/>
              <p:nvPr/>
            </p:nvSpPr>
            <p:spPr>
              <a:xfrm>
                <a:off x="5131353" y="5859517"/>
                <a:ext cx="242887" cy="206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K</a:t>
                </a:r>
                <a:endParaRPr lang="zh-CN" altLang="en-US" dirty="0">
                  <a:solidFill>
                    <a:schemeClr val="tx1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11DD33A-5522-3433-6C57-29DAEEE4D868}"/>
                </a:ext>
              </a:extLst>
            </p:cNvPr>
            <p:cNvSpPr/>
            <p:nvPr/>
          </p:nvSpPr>
          <p:spPr>
            <a:xfrm>
              <a:off x="4845738" y="1472542"/>
              <a:ext cx="5159132" cy="49250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箭头: 左右 21">
            <a:extLst>
              <a:ext uri="{FF2B5EF4-FFF2-40B4-BE49-F238E27FC236}">
                <a16:creationId xmlns:a16="http://schemas.microsoft.com/office/drawing/2014/main" id="{0C41D259-A23C-3F70-3BE7-8DB93F570E4A}"/>
              </a:ext>
            </a:extLst>
          </p:cNvPr>
          <p:cNvSpPr/>
          <p:nvPr/>
        </p:nvSpPr>
        <p:spPr>
          <a:xfrm>
            <a:off x="4623128" y="4541317"/>
            <a:ext cx="1874245" cy="461963"/>
          </a:xfrm>
          <a:prstGeom prst="left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3E2938B-9384-AEB5-E27E-A522CC33B7A2}"/>
              </a:ext>
            </a:extLst>
          </p:cNvPr>
          <p:cNvSpPr/>
          <p:nvPr/>
        </p:nvSpPr>
        <p:spPr bwMode="auto">
          <a:xfrm>
            <a:off x="8913459" y="5892106"/>
            <a:ext cx="152400" cy="150813"/>
          </a:xfrm>
          <a:prstGeom prst="rect">
            <a:avLst/>
          </a:prstGeom>
          <a:solidFill>
            <a:srgbClr val="ED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5A69CF8-47FC-5C25-C975-DF0A58E728C8}"/>
              </a:ext>
            </a:extLst>
          </p:cNvPr>
          <p:cNvSpPr/>
          <p:nvPr/>
        </p:nvSpPr>
        <p:spPr bwMode="auto">
          <a:xfrm>
            <a:off x="7785287" y="5887297"/>
            <a:ext cx="152400" cy="150813"/>
          </a:xfrm>
          <a:prstGeom prst="rect">
            <a:avLst/>
          </a:prstGeom>
          <a:solidFill>
            <a:srgbClr val="ED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4F2A76C-EC39-D9E0-DAF5-4A5E1FA3EA94}"/>
              </a:ext>
            </a:extLst>
          </p:cNvPr>
          <p:cNvSpPr/>
          <p:nvPr/>
        </p:nvSpPr>
        <p:spPr>
          <a:xfrm>
            <a:off x="11302610" y="5848934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L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62">
            <a:extLst>
              <a:ext uri="{FF2B5EF4-FFF2-40B4-BE49-F238E27FC236}">
                <a16:creationId xmlns:a16="http://schemas.microsoft.com/office/drawing/2014/main" id="{19E72658-DF7C-9D57-20CF-55DA28C7A9CF}"/>
              </a:ext>
            </a:extLst>
          </p:cNvPr>
          <p:cNvGrpSpPr>
            <a:grpSpLocks/>
          </p:cNvGrpSpPr>
          <p:nvPr/>
        </p:nvGrpSpPr>
        <p:grpSpPr bwMode="auto">
          <a:xfrm>
            <a:off x="223794" y="989601"/>
            <a:ext cx="3418419" cy="2500312"/>
            <a:chOff x="6360949" y="3838455"/>
            <a:chExt cx="3639259" cy="2661924"/>
          </a:xfrm>
        </p:grpSpPr>
        <p:pic>
          <p:nvPicPr>
            <p:cNvPr id="17450" name="图片 63">
              <a:extLst>
                <a:ext uri="{FF2B5EF4-FFF2-40B4-BE49-F238E27FC236}">
                  <a16:creationId xmlns:a16="http://schemas.microsoft.com/office/drawing/2014/main" id="{BA88338D-AAA3-04DF-8F28-B8EF7A40D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3" t="2078"/>
            <a:stretch>
              <a:fillRect/>
            </a:stretch>
          </p:blipFill>
          <p:spPr bwMode="auto">
            <a:xfrm>
              <a:off x="6508064" y="3838455"/>
              <a:ext cx="3492144" cy="266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1" name="图片 65">
              <a:extLst>
                <a:ext uri="{FF2B5EF4-FFF2-40B4-BE49-F238E27FC236}">
                  <a16:creationId xmlns:a16="http://schemas.microsoft.com/office/drawing/2014/main" id="{4928F450-7111-C7C9-339B-BF462DEA6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7" t="12862" r="94975" b="29819"/>
            <a:stretch>
              <a:fillRect/>
            </a:stretch>
          </p:blipFill>
          <p:spPr bwMode="auto">
            <a:xfrm>
              <a:off x="6360949" y="4155466"/>
              <a:ext cx="205275" cy="155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B792A944-CEAC-A851-20E9-270F41CC969F}"/>
              </a:ext>
            </a:extLst>
          </p:cNvPr>
          <p:cNvSpPr txBox="1"/>
          <p:nvPr/>
        </p:nvSpPr>
        <p:spPr>
          <a:xfrm>
            <a:off x="144463" y="76200"/>
            <a:ext cx="111712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Controversy— 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2. debates on multiple fluid sources</a:t>
            </a:r>
          </a:p>
        </p:txBody>
      </p:sp>
      <p:grpSp>
        <p:nvGrpSpPr>
          <p:cNvPr id="17413" name="组合 20">
            <a:extLst>
              <a:ext uri="{FF2B5EF4-FFF2-40B4-BE49-F238E27FC236}">
                <a16:creationId xmlns:a16="http://schemas.microsoft.com/office/drawing/2014/main" id="{E0EAFC43-6532-D545-2851-431DD562A559}"/>
              </a:ext>
            </a:extLst>
          </p:cNvPr>
          <p:cNvGrpSpPr>
            <a:grpSpLocks/>
          </p:cNvGrpSpPr>
          <p:nvPr/>
        </p:nvGrpSpPr>
        <p:grpSpPr bwMode="auto">
          <a:xfrm>
            <a:off x="3929063" y="992671"/>
            <a:ext cx="1944857" cy="2243241"/>
            <a:chOff x="-25974" y="1206432"/>
            <a:chExt cx="2425550" cy="2797825"/>
          </a:xfrm>
        </p:grpSpPr>
        <p:grpSp>
          <p:nvGrpSpPr>
            <p:cNvPr id="17445" name="组合 24">
              <a:extLst>
                <a:ext uri="{FF2B5EF4-FFF2-40B4-BE49-F238E27FC236}">
                  <a16:creationId xmlns:a16="http://schemas.microsoft.com/office/drawing/2014/main" id="{A33A775D-1AC0-A0B8-B882-B57A9C8DC6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25" y="1206432"/>
              <a:ext cx="2390051" cy="2797825"/>
              <a:chOff x="9363075" y="2585353"/>
              <a:chExt cx="2524125" cy="2954774"/>
            </a:xfrm>
          </p:grpSpPr>
          <p:pic>
            <p:nvPicPr>
              <p:cNvPr id="17447" name="图片 32">
                <a:extLst>
                  <a:ext uri="{FF2B5EF4-FFF2-40B4-BE49-F238E27FC236}">
                    <a16:creationId xmlns:a16="http://schemas.microsoft.com/office/drawing/2014/main" id="{574B20DF-92CB-C232-B6A0-81C15AC6D5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5" b="11717"/>
              <a:stretch>
                <a:fillRect/>
              </a:stretch>
            </p:blipFill>
            <p:spPr bwMode="auto">
              <a:xfrm>
                <a:off x="9363075" y="2585353"/>
                <a:ext cx="2524125" cy="295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2A53506B-6F81-7088-A4CB-A6EF59260453}"/>
                  </a:ext>
                </a:extLst>
              </p:cNvPr>
              <p:cNvSpPr/>
              <p:nvPr/>
            </p:nvSpPr>
            <p:spPr>
              <a:xfrm>
                <a:off x="9525113" y="4572670"/>
                <a:ext cx="1295922" cy="2277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56A1A94-9EF4-310A-8C42-9A172EE0A378}"/>
                  </a:ext>
                </a:extLst>
              </p:cNvPr>
              <p:cNvSpPr/>
              <p:nvPr/>
            </p:nvSpPr>
            <p:spPr>
              <a:xfrm>
                <a:off x="9533175" y="3568934"/>
                <a:ext cx="1295922" cy="2277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7446" name="图片 27">
              <a:extLst>
                <a:ext uri="{FF2B5EF4-FFF2-40B4-BE49-F238E27FC236}">
                  <a16:creationId xmlns:a16="http://schemas.microsoft.com/office/drawing/2014/main" id="{714D32B2-F3DC-17B5-C992-8657ED290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256"/>
            <a:stretch>
              <a:fillRect/>
            </a:stretch>
          </p:blipFill>
          <p:spPr bwMode="auto">
            <a:xfrm>
              <a:off x="-25974" y="1221813"/>
              <a:ext cx="2323056" cy="55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0A491610-9322-BB61-E0F9-90B5B32753B8}"/>
              </a:ext>
            </a:extLst>
          </p:cNvPr>
          <p:cNvSpPr/>
          <p:nvPr/>
        </p:nvSpPr>
        <p:spPr>
          <a:xfrm>
            <a:off x="11283950" y="917575"/>
            <a:ext cx="765175" cy="18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7415" name="组合 5">
            <a:extLst>
              <a:ext uri="{FF2B5EF4-FFF2-40B4-BE49-F238E27FC236}">
                <a16:creationId xmlns:a16="http://schemas.microsoft.com/office/drawing/2014/main" id="{4411A607-6325-E099-238F-AA49A762366C}"/>
              </a:ext>
            </a:extLst>
          </p:cNvPr>
          <p:cNvGrpSpPr>
            <a:grpSpLocks/>
          </p:cNvGrpSpPr>
          <p:nvPr/>
        </p:nvGrpSpPr>
        <p:grpSpPr bwMode="auto">
          <a:xfrm>
            <a:off x="9117013" y="917574"/>
            <a:ext cx="2938566" cy="2471737"/>
            <a:chOff x="3942642" y="1003941"/>
            <a:chExt cx="2945446" cy="2476110"/>
          </a:xfrm>
        </p:grpSpPr>
        <p:grpSp>
          <p:nvGrpSpPr>
            <p:cNvPr id="17441" name="组合 41">
              <a:extLst>
                <a:ext uri="{FF2B5EF4-FFF2-40B4-BE49-F238E27FC236}">
                  <a16:creationId xmlns:a16="http://schemas.microsoft.com/office/drawing/2014/main" id="{1749A8FE-7631-F977-6696-603CB8F282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642" y="1003941"/>
              <a:ext cx="2945446" cy="2476110"/>
              <a:chOff x="4079776" y="1003941"/>
              <a:chExt cx="2945446" cy="2476110"/>
            </a:xfrm>
          </p:grpSpPr>
          <p:pic>
            <p:nvPicPr>
              <p:cNvPr id="17443" name="图片 18">
                <a:extLst>
                  <a:ext uri="{FF2B5EF4-FFF2-40B4-BE49-F238E27FC236}">
                    <a16:creationId xmlns:a16="http://schemas.microsoft.com/office/drawing/2014/main" id="{2C628A24-B8A6-BAE4-B03A-2CE594F13F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58"/>
              <a:stretch>
                <a:fillRect/>
              </a:stretch>
            </p:blipFill>
            <p:spPr bwMode="auto">
              <a:xfrm>
                <a:off x="4079776" y="1041699"/>
                <a:ext cx="2945446" cy="243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FE689F0-F355-E37F-446A-2C9735BFFB46}"/>
                  </a:ext>
                </a:extLst>
              </p:cNvPr>
              <p:cNvSpPr/>
              <p:nvPr/>
            </p:nvSpPr>
            <p:spPr>
              <a:xfrm>
                <a:off x="6270777" y="1003941"/>
                <a:ext cx="668849" cy="81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pic>
          <p:nvPicPr>
            <p:cNvPr id="17442" name="图片 19">
              <a:extLst>
                <a:ext uri="{FF2B5EF4-FFF2-40B4-BE49-F238E27FC236}">
                  <a16:creationId xmlns:a16="http://schemas.microsoft.com/office/drawing/2014/main" id="{00A93064-41A4-7791-A028-B13413CB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976" y="2514620"/>
              <a:ext cx="1781910" cy="3579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16" name="文本框 40">
            <a:extLst>
              <a:ext uri="{FF2B5EF4-FFF2-40B4-BE49-F238E27FC236}">
                <a16:creationId xmlns:a16="http://schemas.microsoft.com/office/drawing/2014/main" id="{2AAEBB4B-BE81-7075-7525-EC1302A1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5619" y="6608539"/>
            <a:ext cx="12695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FontTx/>
              <a:buAutoNum type="alphaUcPeriod"/>
            </a:pPr>
            <a:r>
              <a:rPr kumimoji="0" lang="en-US" altLang="zh-CN" sz="12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Johnson and Harlow, 1999; B. Martin et al., 2016; C. Takahashi et al., 2018; D. Cárdenas-Párraga et al., 2021; E-G. Chen et al., 2018, 2019, 2023.</a:t>
            </a:r>
          </a:p>
        </p:txBody>
      </p:sp>
      <p:pic>
        <p:nvPicPr>
          <p:cNvPr id="17417" name="图片 44">
            <a:extLst>
              <a:ext uri="{FF2B5EF4-FFF2-40B4-BE49-F238E27FC236}">
                <a16:creationId xmlns:a16="http://schemas.microsoft.com/office/drawing/2014/main" id="{E4F74F47-F8C0-E5CF-2706-25E4473B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974097"/>
            <a:ext cx="2985559" cy="231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352810D-E17B-7BB9-3EB4-1F5446EC6729}"/>
              </a:ext>
            </a:extLst>
          </p:cNvPr>
          <p:cNvSpPr/>
          <p:nvPr/>
        </p:nvSpPr>
        <p:spPr>
          <a:xfrm>
            <a:off x="933450" y="1095375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580634-0D0D-CA45-FD5A-5AAECDE0FD65}"/>
              </a:ext>
            </a:extLst>
          </p:cNvPr>
          <p:cNvSpPr/>
          <p:nvPr/>
        </p:nvSpPr>
        <p:spPr>
          <a:xfrm>
            <a:off x="5241925" y="1528762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818D1F-6FF5-F1AE-987E-8F9710471DCC}"/>
              </a:ext>
            </a:extLst>
          </p:cNvPr>
          <p:cNvSpPr/>
          <p:nvPr/>
        </p:nvSpPr>
        <p:spPr>
          <a:xfrm>
            <a:off x="6510338" y="1031875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9879B0-0447-86C0-7E5A-3EBCAF00F271}"/>
              </a:ext>
            </a:extLst>
          </p:cNvPr>
          <p:cNvSpPr/>
          <p:nvPr/>
        </p:nvSpPr>
        <p:spPr>
          <a:xfrm>
            <a:off x="11545093" y="1142591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422" name="图片 1">
            <a:extLst>
              <a:ext uri="{FF2B5EF4-FFF2-40B4-BE49-F238E27FC236}">
                <a16:creationId xmlns:a16="http://schemas.microsoft.com/office/drawing/2014/main" id="{D3EF5270-3261-9875-7D92-B1DCFC1F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78" y="3802683"/>
            <a:ext cx="3143766" cy="255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DECE278-EC92-5B04-C766-11C8BBAFAC92}"/>
              </a:ext>
            </a:extLst>
          </p:cNvPr>
          <p:cNvSpPr/>
          <p:nvPr/>
        </p:nvSpPr>
        <p:spPr>
          <a:xfrm>
            <a:off x="5402752" y="4221272"/>
            <a:ext cx="241300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425" name="图片 28">
            <a:extLst>
              <a:ext uri="{FF2B5EF4-FFF2-40B4-BE49-F238E27FC236}">
                <a16:creationId xmlns:a16="http://schemas.microsoft.com/office/drawing/2014/main" id="{E0A78D2C-28C5-C699-9C37-956FAD9C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82" y="3853594"/>
            <a:ext cx="2659748" cy="24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96AFBE8-6CB3-DEC9-477B-119728E160C2}"/>
              </a:ext>
            </a:extLst>
          </p:cNvPr>
          <p:cNvSpPr/>
          <p:nvPr/>
        </p:nvSpPr>
        <p:spPr>
          <a:xfrm>
            <a:off x="8153400" y="4029779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428" name="图片 46">
            <a:extLst>
              <a:ext uri="{FF2B5EF4-FFF2-40B4-BE49-F238E27FC236}">
                <a16:creationId xmlns:a16="http://schemas.microsoft.com/office/drawing/2014/main" id="{916D1D48-C1BA-7CD6-88E6-033082CD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0" y="3869869"/>
            <a:ext cx="2442017" cy="247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45F504A-D5AE-524E-96F7-5E2866CD3565}"/>
              </a:ext>
            </a:extLst>
          </p:cNvPr>
          <p:cNvSpPr/>
          <p:nvPr/>
        </p:nvSpPr>
        <p:spPr>
          <a:xfrm>
            <a:off x="2213654" y="4603806"/>
            <a:ext cx="242887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431" name="文本框 25">
            <a:extLst>
              <a:ext uri="{FF2B5EF4-FFF2-40B4-BE49-F238E27FC236}">
                <a16:creationId xmlns:a16="http://schemas.microsoft.com/office/drawing/2014/main" id="{8C8A0B32-3D94-ECDA-6521-1041D0BBB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97" y="3373409"/>
            <a:ext cx="5710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Guatemala: </a:t>
            </a:r>
            <a:r>
              <a:rPr lang="en-US" altLang="zh-CN" sz="2000" dirty="0">
                <a:solidFill>
                  <a:srgbClr val="0000CC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Serpentinization + Slab-derived</a:t>
            </a:r>
            <a:endParaRPr lang="zh-CN" altLang="en-US" sz="2000" dirty="0">
              <a:solidFill>
                <a:srgbClr val="C0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3937C94-31F8-0064-8FE0-534BE08A6E97}"/>
              </a:ext>
            </a:extLst>
          </p:cNvPr>
          <p:cNvSpPr/>
          <p:nvPr/>
        </p:nvSpPr>
        <p:spPr>
          <a:xfrm>
            <a:off x="8815910" y="3911511"/>
            <a:ext cx="3221038" cy="2369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2400" dirty="0">
                <a:latin typeface="+mj-lt"/>
                <a:ea typeface="微软雅黑" panose="020B0503020204020204" pitchFamily="34" charset="-122"/>
                <a:sym typeface="+mn-lt"/>
              </a:rPr>
              <a:t>Paradox: 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latin typeface="+mj-lt"/>
                <a:ea typeface="微软雅黑" panose="020B0503020204020204" pitchFamily="34" charset="-122"/>
                <a:sym typeface="+mn-lt"/>
              </a:rPr>
              <a:t>sources &amp; exposures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2400" dirty="0">
                <a:latin typeface="+mj-lt"/>
                <a:ea typeface="微软雅黑" panose="020B0503020204020204" pitchFamily="34" charset="-122"/>
                <a:sym typeface="+mn-lt"/>
              </a:rPr>
              <a:t>Misinterpretation: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latin typeface="+mj-lt"/>
                <a:ea typeface="微软雅黑" panose="020B0503020204020204" pitchFamily="34" charset="-122"/>
                <a:cs typeface="宋体" panose="02010600030101010101" pitchFamily="2" charset="-122"/>
                <a:sym typeface="+mn-lt"/>
              </a:rPr>
              <a:t>single isotope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zh-CN" sz="2000" dirty="0">
                <a:latin typeface="+mj-lt"/>
                <a:ea typeface="微软雅黑" panose="020B0503020204020204" pitchFamily="34" charset="-122"/>
                <a:cs typeface="宋体" panose="02010600030101010101" pitchFamily="2" charset="-122"/>
                <a:sym typeface="+mn-lt"/>
              </a:rPr>
              <a:t>fluid-rock interactions</a:t>
            </a:r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34F2D1E2-884A-4E3C-D884-CF8B79F54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340" y="3373409"/>
            <a:ext cx="529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New </a:t>
            </a:r>
            <a:r>
              <a:rPr lang="en-US" altLang="zh-CN" sz="2000" dirty="0" err="1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Idria</a:t>
            </a:r>
            <a:r>
              <a:rPr lang="zh-CN" altLang="en-US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&amp;</a:t>
            </a:r>
            <a:r>
              <a:rPr lang="zh-CN" altLang="en-US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Cuba: </a:t>
            </a:r>
            <a:r>
              <a:rPr lang="en-US" altLang="zh-CN" sz="2000" dirty="0">
                <a:solidFill>
                  <a:srgbClr val="0000CC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AOC-derived</a:t>
            </a:r>
            <a:endParaRPr lang="zh-CN" altLang="en-US" sz="2000" dirty="0">
              <a:solidFill>
                <a:srgbClr val="C0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25">
            <a:extLst>
              <a:ext uri="{FF2B5EF4-FFF2-40B4-BE49-F238E27FC236}">
                <a16:creationId xmlns:a16="http://schemas.microsoft.com/office/drawing/2014/main" id="{C9CCC5C6-05B1-7092-B34E-5B7B1067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97" y="6249091"/>
            <a:ext cx="7030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Myanmar: </a:t>
            </a:r>
            <a:r>
              <a:rPr lang="en-US" altLang="zh-CN" sz="2000" dirty="0">
                <a:solidFill>
                  <a:srgbClr val="0000CC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Sediment + Ser-derived </a:t>
            </a:r>
            <a:r>
              <a:rPr lang="en-US" altLang="zh-CN" sz="2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fluid</a:t>
            </a:r>
            <a:r>
              <a:rPr lang="zh-CN" altLang="en-US" sz="2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 </a:t>
            </a:r>
            <a:r>
              <a:rPr lang="en-US" altLang="zh-CN" sz="2000" dirty="0">
                <a:solidFill>
                  <a:srgbClr val="0000CC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Carbonate</a:t>
            </a:r>
            <a:endParaRPr lang="zh-CN" altLang="en-US" sz="2000" dirty="0">
              <a:solidFill>
                <a:srgbClr val="C0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4">
            <a:extLst>
              <a:ext uri="{FF2B5EF4-FFF2-40B4-BE49-F238E27FC236}">
                <a16:creationId xmlns:a16="http://schemas.microsoft.com/office/drawing/2014/main" id="{8AF4F954-D025-5F74-99BF-CBF46A1D3E76}"/>
              </a:ext>
            </a:extLst>
          </p:cNvPr>
          <p:cNvSpPr txBox="1">
            <a:spLocks/>
          </p:cNvSpPr>
          <p:nvPr/>
        </p:nvSpPr>
        <p:spPr>
          <a:xfrm>
            <a:off x="369888" y="3213100"/>
            <a:ext cx="11415712" cy="3168650"/>
          </a:xfrm>
          <a:prstGeom prst="rect">
            <a:avLst/>
          </a:prstGeom>
          <a:solidFill>
            <a:srgbClr val="E4F3F4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Goals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Stable isotopic compositions of </a:t>
            </a:r>
            <a:r>
              <a:rPr lang="en-US" altLang="zh-CN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Jdt</a:t>
            </a:r>
            <a:r>
              <a:rPr lang="en-US" altLang="zh-CN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-forming fluids.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Constraints on potential fluid sources.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Implications on petrogenesis of </a:t>
            </a:r>
            <a:r>
              <a:rPr lang="en-US" altLang="zh-CN" dirty="0" err="1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Jdts</a:t>
            </a:r>
            <a:r>
              <a:rPr lang="en-US" altLang="zh-CN" dirty="0"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 and chemical heterogeneity of the mantle.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0558E1-119C-7C13-8EEC-C5BEB56EA9F6}"/>
              </a:ext>
            </a:extLst>
          </p:cNvPr>
          <p:cNvSpPr txBox="1"/>
          <p:nvPr/>
        </p:nvSpPr>
        <p:spPr>
          <a:xfrm>
            <a:off x="144463" y="76200"/>
            <a:ext cx="118300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Methods and goals</a:t>
            </a:r>
            <a:endParaRPr lang="en-US" altLang="zh-CN" sz="2800" dirty="0">
              <a:solidFill>
                <a:srgbClr val="002060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内容占位符 4">
            <a:extLst>
              <a:ext uri="{FF2B5EF4-FFF2-40B4-BE49-F238E27FC236}">
                <a16:creationId xmlns:a16="http://schemas.microsoft.com/office/drawing/2014/main" id="{50F197DA-CB94-7D4E-7818-AF5A9F7E457E}"/>
              </a:ext>
            </a:extLst>
          </p:cNvPr>
          <p:cNvSpPr txBox="1">
            <a:spLocks/>
          </p:cNvSpPr>
          <p:nvPr/>
        </p:nvSpPr>
        <p:spPr>
          <a:xfrm>
            <a:off x="406400" y="1168400"/>
            <a:ext cx="11379200" cy="1755775"/>
          </a:xfrm>
          <a:prstGeom prst="rect">
            <a:avLst/>
          </a:prstGeom>
          <a:solidFill>
            <a:srgbClr val="E4F3F4"/>
          </a:solidFill>
        </p:spPr>
        <p:txBody>
          <a:bodyPr anchor="ctr"/>
          <a:lstStyle>
            <a:lvl1pPr marL="228600" indent="-228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00" indent="-2286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en-US" altLang="zh-CN" sz="2800" dirty="0">
                <a:latin typeface="+mn-lt"/>
                <a:ea typeface="微软雅黑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Methods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+mn-lt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Integrated stable isotopic investigations (</a:t>
            </a:r>
            <a:r>
              <a:rPr lang="en-US" altLang="zh-CN" sz="2400" dirty="0">
                <a:solidFill>
                  <a:srgbClr val="0000FF"/>
                </a:solidFill>
                <a:latin typeface="+mn-lt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Sr-Nd-O-Si-Mg-Fe</a:t>
            </a:r>
            <a:r>
              <a:rPr lang="en-US" altLang="zh-CN" sz="2400" dirty="0">
                <a:latin typeface="+mn-lt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…).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+mn-lt"/>
                <a:ea typeface="Microsoft YaHei" panose="020B0503020204020204" pitchFamily="34" charset="-122"/>
                <a:cs typeface="Tahoma" panose="020B0604030504040204" pitchFamily="34" charset="0"/>
                <a:sym typeface="Arial" panose="020B0604020202020204" pitchFamily="34" charset="0"/>
              </a:rPr>
              <a:t>Comparative analyses.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8">
            <a:extLst>
              <a:ext uri="{FF2B5EF4-FFF2-40B4-BE49-F238E27FC236}">
                <a16:creationId xmlns:a16="http://schemas.microsoft.com/office/drawing/2014/main" id="{D7BF9B22-3AEC-5699-2B96-F4ACE842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33463"/>
            <a:ext cx="5491163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A7F54AB-13B2-6F0F-0C0F-47E5BA7B81A7}"/>
              </a:ext>
            </a:extLst>
          </p:cNvPr>
          <p:cNvSpPr txBox="1"/>
          <p:nvPr/>
        </p:nvSpPr>
        <p:spPr>
          <a:xfrm>
            <a:off x="144463" y="76200"/>
            <a:ext cx="120475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Samples</a:t>
            </a:r>
            <a:r>
              <a:rPr lang="en-US" altLang="zh-CN" sz="28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 — </a:t>
            </a:r>
            <a:r>
              <a:rPr lang="en-US" altLang="zh-CN" sz="2800" dirty="0" err="1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jadeitites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 from the Dominica Republic</a:t>
            </a:r>
          </a:p>
        </p:txBody>
      </p:sp>
      <p:pic>
        <p:nvPicPr>
          <p:cNvPr id="21508" name="图片 48">
            <a:extLst>
              <a:ext uri="{FF2B5EF4-FFF2-40B4-BE49-F238E27FC236}">
                <a16:creationId xmlns:a16="http://schemas.microsoft.com/office/drawing/2014/main" id="{4C83DE09-7DF4-2C63-8A47-7ED84A85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4138613"/>
            <a:ext cx="378618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919AE4C0-C1D0-0BFA-2495-EC349C760BF6}"/>
              </a:ext>
            </a:extLst>
          </p:cNvPr>
          <p:cNvSpPr txBox="1"/>
          <p:nvPr/>
        </p:nvSpPr>
        <p:spPr>
          <a:xfrm>
            <a:off x="3627438" y="5645150"/>
            <a:ext cx="11176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rPr>
              <a:t>Blueschist</a:t>
            </a:r>
            <a:endParaRPr lang="zh-CN" altLang="en-US" sz="160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C9D5CFD-8DC1-3236-E127-96EF4A367B0E}"/>
              </a:ext>
            </a:extLst>
          </p:cNvPr>
          <p:cNvSpPr txBox="1"/>
          <p:nvPr/>
        </p:nvSpPr>
        <p:spPr>
          <a:xfrm>
            <a:off x="3665538" y="6103938"/>
            <a:ext cx="9477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 err="1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rPr>
              <a:t>Jadeitite</a:t>
            </a:r>
            <a:endParaRPr lang="zh-CN" altLang="en-US" sz="160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A170C36-C33A-E84A-AF53-61D6DF6E1AD6}"/>
              </a:ext>
            </a:extLst>
          </p:cNvPr>
          <p:cNvSpPr txBox="1"/>
          <p:nvPr/>
        </p:nvSpPr>
        <p:spPr>
          <a:xfrm>
            <a:off x="3675063" y="4344988"/>
            <a:ext cx="7985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 err="1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rPr>
              <a:t>Chl</a:t>
            </a:r>
            <a:r>
              <a:rPr lang="en-US" altLang="zh-CN" sz="16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rPr>
              <a:t>/Ep</a:t>
            </a:r>
            <a:endParaRPr lang="zh-CN" altLang="en-US" sz="1600" dirty="0">
              <a:solidFill>
                <a:schemeClr val="bg1"/>
              </a:solidFill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C7D2FFF9-CE20-0A3E-12F2-F4049B219F54}"/>
              </a:ext>
            </a:extLst>
          </p:cNvPr>
          <p:cNvCxnSpPr>
            <a:cxnSpLocks/>
          </p:cNvCxnSpPr>
          <p:nvPr/>
        </p:nvCxnSpPr>
        <p:spPr>
          <a:xfrm>
            <a:off x="4186238" y="4687888"/>
            <a:ext cx="0" cy="15875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13" name="组合 49">
            <a:extLst>
              <a:ext uri="{FF2B5EF4-FFF2-40B4-BE49-F238E27FC236}">
                <a16:creationId xmlns:a16="http://schemas.microsoft.com/office/drawing/2014/main" id="{B5511824-BDA8-2CD9-9F07-2C764C483E51}"/>
              </a:ext>
            </a:extLst>
          </p:cNvPr>
          <p:cNvGrpSpPr>
            <a:grpSpLocks/>
          </p:cNvGrpSpPr>
          <p:nvPr/>
        </p:nvGrpSpPr>
        <p:grpSpPr bwMode="auto">
          <a:xfrm>
            <a:off x="6610350" y="998538"/>
            <a:ext cx="3717925" cy="3425825"/>
            <a:chOff x="6188323" y="1095698"/>
            <a:chExt cx="4053081" cy="3735012"/>
          </a:xfrm>
        </p:grpSpPr>
        <p:pic>
          <p:nvPicPr>
            <p:cNvPr id="21538" name="图片 50">
              <a:extLst>
                <a:ext uri="{FF2B5EF4-FFF2-40B4-BE49-F238E27FC236}">
                  <a16:creationId xmlns:a16="http://schemas.microsoft.com/office/drawing/2014/main" id="{5F7D8675-687F-5182-772C-83A9DDCFD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3"/>
            <a:stretch>
              <a:fillRect/>
            </a:stretch>
          </p:blipFill>
          <p:spPr bwMode="auto">
            <a:xfrm>
              <a:off x="7330224" y="2953328"/>
              <a:ext cx="2273184" cy="152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文本占位符 2">
              <a:extLst>
                <a:ext uri="{FF2B5EF4-FFF2-40B4-BE49-F238E27FC236}">
                  <a16:creationId xmlns:a16="http://schemas.microsoft.com/office/drawing/2014/main" id="{AF6A37E7-274A-FF09-9817-5987B80FFB31}"/>
                </a:ext>
              </a:extLst>
            </p:cNvPr>
            <p:cNvSpPr txBox="1">
              <a:spLocks/>
            </p:cNvSpPr>
            <p:nvPr/>
          </p:nvSpPr>
          <p:spPr>
            <a:xfrm>
              <a:off x="7557233" y="3172628"/>
              <a:ext cx="2684171" cy="249232"/>
            </a:xfrm>
            <a:prstGeom prst="rect">
              <a:avLst/>
            </a:prstGeom>
          </p:spPr>
          <p:txBody>
            <a:bodyPr lIns="52197" tIns="26099" rIns="52197" bIns="2609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Blueschist</a:t>
              </a:r>
              <a:endParaRPr lang="zh-CN" altLang="en-US" sz="14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1540" name="图片 53">
              <a:extLst>
                <a:ext uri="{FF2B5EF4-FFF2-40B4-BE49-F238E27FC236}">
                  <a16:creationId xmlns:a16="http://schemas.microsoft.com/office/drawing/2014/main" id="{768A812C-2A09-FF68-3B6C-E7BAB5550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3" t="27995" r="24324"/>
            <a:stretch>
              <a:fillRect/>
            </a:stretch>
          </p:blipFill>
          <p:spPr bwMode="auto">
            <a:xfrm>
              <a:off x="6191124" y="1095698"/>
              <a:ext cx="3169695" cy="1857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1" name="图片 54">
              <a:extLst>
                <a:ext uri="{FF2B5EF4-FFF2-40B4-BE49-F238E27FC236}">
                  <a16:creationId xmlns:a16="http://schemas.microsoft.com/office/drawing/2014/main" id="{6CE9231B-BDD9-4C8E-6310-B08CBB052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6"/>
            <a:stretch>
              <a:fillRect/>
            </a:stretch>
          </p:blipFill>
          <p:spPr bwMode="auto">
            <a:xfrm>
              <a:off x="6188323" y="2940628"/>
              <a:ext cx="1162641" cy="189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文本占位符 2">
              <a:extLst>
                <a:ext uri="{FF2B5EF4-FFF2-40B4-BE49-F238E27FC236}">
                  <a16:creationId xmlns:a16="http://schemas.microsoft.com/office/drawing/2014/main" id="{020BD534-0988-F4AF-576E-87DB2F6EF5EB}"/>
                </a:ext>
              </a:extLst>
            </p:cNvPr>
            <p:cNvSpPr txBox="1">
              <a:spLocks/>
            </p:cNvSpPr>
            <p:nvPr/>
          </p:nvSpPr>
          <p:spPr>
            <a:xfrm rot="18593600">
              <a:off x="6255714" y="3525715"/>
              <a:ext cx="2101161" cy="193828"/>
            </a:xfrm>
            <a:prstGeom prst="rect">
              <a:avLst/>
            </a:prstGeom>
          </p:spPr>
          <p:txBody>
            <a:bodyPr lIns="52197" tIns="26099" rIns="52197" bIns="2609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Blueschist</a:t>
              </a:r>
              <a:endParaRPr lang="zh-CN" altLang="en-US" sz="14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文本占位符 2">
              <a:extLst>
                <a:ext uri="{FF2B5EF4-FFF2-40B4-BE49-F238E27FC236}">
                  <a16:creationId xmlns:a16="http://schemas.microsoft.com/office/drawing/2014/main" id="{27FE07D2-D5B1-4DBA-6E2B-555888DC7A01}"/>
                </a:ext>
              </a:extLst>
            </p:cNvPr>
            <p:cNvSpPr txBox="1">
              <a:spLocks/>
            </p:cNvSpPr>
            <p:nvPr/>
          </p:nvSpPr>
          <p:spPr>
            <a:xfrm rot="18593600">
              <a:off x="5883634" y="3041098"/>
              <a:ext cx="2099429" cy="195559"/>
            </a:xfrm>
            <a:prstGeom prst="rect">
              <a:avLst/>
            </a:prstGeom>
          </p:spPr>
          <p:txBody>
            <a:bodyPr lIns="52197" tIns="26099" rIns="52197" bIns="2609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14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Jadeitite</a:t>
              </a:r>
              <a:endParaRPr lang="zh-CN" altLang="en-US" sz="14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20DF94B4-8935-F4E6-9578-D35B021D6B80}"/>
              </a:ext>
            </a:extLst>
          </p:cNvPr>
          <p:cNvCxnSpPr/>
          <p:nvPr/>
        </p:nvCxnSpPr>
        <p:spPr>
          <a:xfrm flipH="1">
            <a:off x="8385175" y="1928813"/>
            <a:ext cx="1225550" cy="904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 135">
            <a:extLst>
              <a:ext uri="{FF2B5EF4-FFF2-40B4-BE49-F238E27FC236}">
                <a16:creationId xmlns:a16="http://schemas.microsoft.com/office/drawing/2014/main" id="{2ADE0112-50EF-5822-7ADC-1B48BB26FD99}"/>
              </a:ext>
            </a:extLst>
          </p:cNvPr>
          <p:cNvSpPr/>
          <p:nvPr/>
        </p:nvSpPr>
        <p:spPr>
          <a:xfrm rot="16200000">
            <a:off x="-72449" y="4823618"/>
            <a:ext cx="1292662" cy="919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eaVert" wrap="square">
            <a:spAutoFit/>
          </a:bodyPr>
          <a:lstStyle/>
          <a:p>
            <a:pPr algn="ctr">
              <a:defRPr/>
            </a:pPr>
            <a:r>
              <a:rPr lang="en-US" altLang="zh-CN" dirty="0">
                <a:ea typeface="Microsoft YaHei" panose="020B0503020204020204" pitchFamily="34" charset="-122"/>
                <a:cs typeface="+mn-ea"/>
                <a:sym typeface="+mn-lt"/>
              </a:rPr>
              <a:t>Matrix-quartz-free</a:t>
            </a:r>
          </a:p>
          <a:p>
            <a:pPr algn="ctr">
              <a:defRPr/>
            </a:pPr>
            <a:r>
              <a:rPr lang="en-US" altLang="zh-CN" dirty="0">
                <a:ea typeface="Microsoft YaHei" panose="020B0503020204020204" pitchFamily="34" charset="-122"/>
                <a:cs typeface="+mn-ea"/>
                <a:sym typeface="+mn-lt"/>
              </a:rPr>
              <a:t>suite</a:t>
            </a: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1AF8573B-C378-93FB-A897-CE044A4F0D00}"/>
              </a:ext>
            </a:extLst>
          </p:cNvPr>
          <p:cNvSpPr/>
          <p:nvPr/>
        </p:nvSpPr>
        <p:spPr>
          <a:xfrm rot="16200000">
            <a:off x="4676964" y="4802188"/>
            <a:ext cx="1569660" cy="1017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CN" altLang="en-US" dirty="0">
                <a:ea typeface="Microsoft YaHei" panose="020B0503020204020204" pitchFamily="34" charset="-122"/>
                <a:cs typeface="+mn-ea"/>
                <a:sym typeface="+mn-lt"/>
              </a:rPr>
              <a:t>②</a:t>
            </a:r>
            <a:r>
              <a:rPr lang="en-US" altLang="zh-CN" dirty="0">
                <a:ea typeface="Microsoft YaHei" panose="020B0503020204020204" pitchFamily="34" charset="-122"/>
                <a:cs typeface="+mn-ea"/>
                <a:sym typeface="+mn-lt"/>
              </a:rPr>
              <a:t>Matrix-quartz-bearing</a:t>
            </a:r>
          </a:p>
          <a:p>
            <a:pPr algn="ctr">
              <a:defRPr/>
            </a:pPr>
            <a:r>
              <a:rPr lang="en-US" altLang="zh-CN" dirty="0">
                <a:ea typeface="Microsoft YaHei" panose="020B0503020204020204" pitchFamily="34" charset="-122"/>
                <a:cs typeface="+mn-ea"/>
                <a:sym typeface="+mn-lt"/>
              </a:rPr>
              <a:t> suite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A3A85A6-B174-EAC8-3A7F-5DADCF4D3CA9}"/>
              </a:ext>
            </a:extLst>
          </p:cNvPr>
          <p:cNvSpPr/>
          <p:nvPr/>
        </p:nvSpPr>
        <p:spPr>
          <a:xfrm>
            <a:off x="9712325" y="4240213"/>
            <a:ext cx="2365375" cy="1939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dirty="0">
                <a:ea typeface="Microsoft YaHei" panose="020B0503020204020204" pitchFamily="34" charset="-122"/>
                <a:cs typeface="+mn-ea"/>
                <a:sym typeface="+mn-lt"/>
              </a:rPr>
              <a:t>③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RSJC hosts </a:t>
            </a:r>
            <a:r>
              <a:rPr lang="en-US" altLang="zh-CN" sz="2000" dirty="0" err="1">
                <a:ea typeface="Microsoft YaHei" panose="020B0503020204020204" pitchFamily="34" charset="-122"/>
                <a:cs typeface="+mn-ea"/>
                <a:sym typeface="+mn-lt"/>
              </a:rPr>
              <a:t>jadeitite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 and jadeite-rich quartzite of </a:t>
            </a: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both P- and R-type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origins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BB11935E-88BC-C021-B227-DDEA76CBBE66}"/>
              </a:ext>
            </a:extLst>
          </p:cNvPr>
          <p:cNvSpPr/>
          <p:nvPr/>
        </p:nvSpPr>
        <p:spPr>
          <a:xfrm>
            <a:off x="9674225" y="1100138"/>
            <a:ext cx="2365375" cy="1631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ea typeface="Microsoft YaHei" panose="020B0503020204020204" pitchFamily="34" charset="-122"/>
                <a:cs typeface="+mn-ea"/>
                <a:sym typeface="+mn-lt"/>
              </a:rPr>
              <a:t>①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direct contact with blueschist (country rock is serpentinite)-</a:t>
            </a: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HP metamorphism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E8A1BDE-1DE0-112E-6841-72CFBA0F6A37}"/>
              </a:ext>
            </a:extLst>
          </p:cNvPr>
          <p:cNvSpPr/>
          <p:nvPr/>
        </p:nvSpPr>
        <p:spPr>
          <a:xfrm>
            <a:off x="954088" y="1238250"/>
            <a:ext cx="241300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B41495-D980-2EFD-4531-F716ACF9BF90}"/>
              </a:ext>
            </a:extLst>
          </p:cNvPr>
          <p:cNvSpPr/>
          <p:nvPr/>
        </p:nvSpPr>
        <p:spPr>
          <a:xfrm>
            <a:off x="6619875" y="1062038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E2161F-0A3D-C902-CA1A-599FE0C41C45}"/>
              </a:ext>
            </a:extLst>
          </p:cNvPr>
          <p:cNvSpPr/>
          <p:nvPr/>
        </p:nvSpPr>
        <p:spPr>
          <a:xfrm>
            <a:off x="7407275" y="2717800"/>
            <a:ext cx="2428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5CEC58-903C-C7C6-61C6-BCBCB58B66C6}"/>
              </a:ext>
            </a:extLst>
          </p:cNvPr>
          <p:cNvSpPr/>
          <p:nvPr/>
        </p:nvSpPr>
        <p:spPr>
          <a:xfrm>
            <a:off x="7699375" y="2725738"/>
            <a:ext cx="242888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1523" name="组合 2">
            <a:extLst>
              <a:ext uri="{FF2B5EF4-FFF2-40B4-BE49-F238E27FC236}">
                <a16:creationId xmlns:a16="http://schemas.microsoft.com/office/drawing/2014/main" id="{CF219B2D-9BDF-F0E8-9B31-959D8EC80A32}"/>
              </a:ext>
            </a:extLst>
          </p:cNvPr>
          <p:cNvGrpSpPr>
            <a:grpSpLocks/>
          </p:cNvGrpSpPr>
          <p:nvPr/>
        </p:nvGrpSpPr>
        <p:grpSpPr bwMode="auto">
          <a:xfrm>
            <a:off x="6018213" y="4191000"/>
            <a:ext cx="3532187" cy="2563813"/>
            <a:chOff x="5499733" y="4191089"/>
            <a:chExt cx="3533348" cy="2563409"/>
          </a:xfrm>
        </p:grpSpPr>
        <p:pic>
          <p:nvPicPr>
            <p:cNvPr id="21532" name="图片 58">
              <a:extLst>
                <a:ext uri="{FF2B5EF4-FFF2-40B4-BE49-F238E27FC236}">
                  <a16:creationId xmlns:a16="http://schemas.microsoft.com/office/drawing/2014/main" id="{754E4EEA-8D08-1C03-F0FD-7DE8DE1F5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733" y="4191089"/>
              <a:ext cx="3533348" cy="256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BABD46E-BD28-7285-7876-5D2BA6AB0E11}"/>
                </a:ext>
              </a:extLst>
            </p:cNvPr>
            <p:cNvSpPr txBox="1"/>
            <p:nvPr/>
          </p:nvSpPr>
          <p:spPr>
            <a:xfrm>
              <a:off x="5893562" y="4746626"/>
              <a:ext cx="906760" cy="3380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Jdt</a:t>
              </a:r>
              <a:r>
                <a:rPr lang="en-US" altLang="zh-CN" sz="1600" dirty="0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16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s.str</a:t>
              </a:r>
              <a:endParaRPr lang="zh-CN" altLang="en-US" sz="16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AEB82361-50D4-CC9D-45BA-4C0DCDAC6130}"/>
                </a:ext>
              </a:extLst>
            </p:cNvPr>
            <p:cNvSpPr txBox="1"/>
            <p:nvPr/>
          </p:nvSpPr>
          <p:spPr>
            <a:xfrm>
              <a:off x="5664887" y="4333941"/>
              <a:ext cx="1117967" cy="3380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Blueschist</a:t>
              </a:r>
              <a:endParaRPr lang="zh-CN" altLang="en-US" sz="16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3F0AF5D5-2672-400A-DFDF-40565CC333BF}"/>
                </a:ext>
              </a:extLst>
            </p:cNvPr>
            <p:cNvSpPr txBox="1"/>
            <p:nvPr/>
          </p:nvSpPr>
          <p:spPr>
            <a:xfrm>
              <a:off x="7640386" y="5868813"/>
              <a:ext cx="1019510" cy="3380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Quartzite</a:t>
              </a:r>
              <a:endParaRPr lang="zh-CN" altLang="en-US" sz="16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4E7C4AEF-31CD-BB1C-1805-9827665F6F38}"/>
                </a:ext>
              </a:extLst>
            </p:cNvPr>
            <p:cNvSpPr txBox="1"/>
            <p:nvPr/>
          </p:nvSpPr>
          <p:spPr>
            <a:xfrm>
              <a:off x="7611802" y="4211724"/>
              <a:ext cx="1289474" cy="3380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Gln-Jd</a:t>
              </a:r>
              <a:r>
                <a:rPr lang="en-US" altLang="zh-CN" sz="1600" dirty="0">
                  <a:solidFill>
                    <a:schemeClr val="bg1"/>
                  </a:solidFill>
                  <a:ea typeface="Microsoft YaHei" panose="020B0503020204020204" pitchFamily="34" charset="-122"/>
                  <a:cs typeface="+mn-ea"/>
                  <a:sym typeface="+mn-lt"/>
                </a:rPr>
                <a:t> layer</a:t>
              </a:r>
              <a:endParaRPr lang="zh-CN" altLang="en-US" sz="1600" dirty="0">
                <a:solidFill>
                  <a:schemeClr val="bg1"/>
                </a:solidFill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A9D5B218-CB92-19C2-6152-51FB8544F201}"/>
                </a:ext>
              </a:extLst>
            </p:cNvPr>
            <p:cNvCxnSpPr>
              <a:cxnSpLocks/>
            </p:cNvCxnSpPr>
            <p:nvPr/>
          </p:nvCxnSpPr>
          <p:spPr>
            <a:xfrm>
              <a:off x="8088209" y="4527586"/>
              <a:ext cx="0" cy="16031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CD893800-F423-EF64-CF51-5810DFC15345}"/>
              </a:ext>
            </a:extLst>
          </p:cNvPr>
          <p:cNvSpPr/>
          <p:nvPr/>
        </p:nvSpPr>
        <p:spPr>
          <a:xfrm>
            <a:off x="1074738" y="4230688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A218E7-34E0-BD9B-ABA3-08CF02325FDA}"/>
              </a:ext>
            </a:extLst>
          </p:cNvPr>
          <p:cNvSpPr/>
          <p:nvPr/>
        </p:nvSpPr>
        <p:spPr>
          <a:xfrm>
            <a:off x="1074738" y="5435600"/>
            <a:ext cx="242887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CE5977-D273-225E-2863-AD7D3130DB8B}"/>
              </a:ext>
            </a:extLst>
          </p:cNvPr>
          <p:cNvSpPr/>
          <p:nvPr/>
        </p:nvSpPr>
        <p:spPr>
          <a:xfrm>
            <a:off x="3151188" y="4230688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D45B1B-B539-C469-092A-311C4FC1D187}"/>
              </a:ext>
            </a:extLst>
          </p:cNvPr>
          <p:cNvSpPr/>
          <p:nvPr/>
        </p:nvSpPr>
        <p:spPr>
          <a:xfrm>
            <a:off x="3151188" y="5472113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H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D5067C4-E41D-5A06-0915-41FBE7A237B7}"/>
              </a:ext>
            </a:extLst>
          </p:cNvPr>
          <p:cNvSpPr/>
          <p:nvPr/>
        </p:nvSpPr>
        <p:spPr>
          <a:xfrm>
            <a:off x="5976938" y="4221163"/>
            <a:ext cx="241300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I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6F45ABE-187C-3060-413E-BBB577933C82}"/>
              </a:ext>
            </a:extLst>
          </p:cNvPr>
          <p:cNvSpPr/>
          <p:nvPr/>
        </p:nvSpPr>
        <p:spPr>
          <a:xfrm>
            <a:off x="6018213" y="5653088"/>
            <a:ext cx="241300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J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F1607FD-8BB5-A48F-FD38-40C3AE1052C0}"/>
              </a:ext>
            </a:extLst>
          </p:cNvPr>
          <p:cNvSpPr/>
          <p:nvPr/>
        </p:nvSpPr>
        <p:spPr>
          <a:xfrm>
            <a:off x="7926388" y="4268788"/>
            <a:ext cx="242887" cy="20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K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5714A4A-DD41-1B08-67D7-420AFADE9506}"/>
              </a:ext>
            </a:extLst>
          </p:cNvPr>
          <p:cNvSpPr/>
          <p:nvPr/>
        </p:nvSpPr>
        <p:spPr>
          <a:xfrm>
            <a:off x="8062913" y="5600700"/>
            <a:ext cx="242887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L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>
            <a:extLst>
              <a:ext uri="{FF2B5EF4-FFF2-40B4-BE49-F238E27FC236}">
                <a16:creationId xmlns:a16="http://schemas.microsoft.com/office/drawing/2014/main" id="{51311BD3-E36D-16C5-5AEF-BA61AB357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/>
          <a:stretch>
            <a:fillRect/>
          </a:stretch>
        </p:blipFill>
        <p:spPr bwMode="auto">
          <a:xfrm>
            <a:off x="102206" y="914400"/>
            <a:ext cx="775869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E16B35A-78E1-70BE-F42D-A683FE17B203}"/>
              </a:ext>
            </a:extLst>
          </p:cNvPr>
          <p:cNvSpPr txBox="1"/>
          <p:nvPr/>
        </p:nvSpPr>
        <p:spPr>
          <a:xfrm>
            <a:off x="144463" y="76200"/>
            <a:ext cx="120475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Results</a:t>
            </a:r>
            <a:r>
              <a:rPr lang="en-US" altLang="zh-CN" sz="28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—</a:t>
            </a:r>
            <a:r>
              <a:rPr lang="en-US" altLang="zh-CN" sz="2800" dirty="0">
                <a:solidFill>
                  <a:srgbClr val="002060"/>
                </a:solidFill>
                <a:ea typeface="Microsoft YaHei" panose="020B0503020204020204" pitchFamily="34" charset="-122"/>
                <a:cs typeface="+mn-ea"/>
                <a:sym typeface="+mn-lt"/>
              </a:rPr>
              <a:t> light Mg and heterogeneous  Fe isotopic compositions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40DC8D-9A0A-BF62-27DE-B2378C02A132}"/>
              </a:ext>
            </a:extLst>
          </p:cNvPr>
          <p:cNvSpPr/>
          <p:nvPr/>
        </p:nvSpPr>
        <p:spPr>
          <a:xfrm>
            <a:off x="8153400" y="990600"/>
            <a:ext cx="3698686" cy="5107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kumimoji="0" lang="en-US" altLang="zh-CN" sz="2200" dirty="0">
                <a:solidFill>
                  <a:srgbClr val="0000FF"/>
                </a:solidFill>
                <a:ea typeface="微软雅黑" panose="020B0503020204020204" pitchFamily="34" charset="-122"/>
                <a:sym typeface="+mn-lt"/>
              </a:rPr>
              <a:t>Consistent light Mg </a:t>
            </a:r>
            <a:r>
              <a:rPr kumimoji="0" lang="en-US" altLang="zh-CN" sz="2200" dirty="0">
                <a:ea typeface="微软雅黑" panose="020B0503020204020204" pitchFamily="34" charset="-122"/>
                <a:sym typeface="+mn-lt"/>
              </a:rPr>
              <a:t>isotopes with different deviation from the mantle are </a:t>
            </a:r>
            <a:r>
              <a:rPr kumimoji="0" lang="en-US" altLang="zh-CN" sz="2200" dirty="0">
                <a:solidFill>
                  <a:srgbClr val="C00000"/>
                </a:solidFill>
                <a:ea typeface="微软雅黑" panose="020B0503020204020204" pitchFamily="34" charset="-122"/>
                <a:sym typeface="+mn-lt"/>
              </a:rPr>
              <a:t>related to </a:t>
            </a:r>
            <a:r>
              <a:rPr kumimoji="0" lang="en-US" altLang="zh-CN" sz="2200" dirty="0" err="1">
                <a:solidFill>
                  <a:srgbClr val="C00000"/>
                </a:solidFill>
                <a:ea typeface="微软雅黑" panose="020B0503020204020204" pitchFamily="34" charset="-122"/>
                <a:sym typeface="+mn-lt"/>
              </a:rPr>
              <a:t>Jdt</a:t>
            </a:r>
            <a:r>
              <a:rPr kumimoji="0" lang="en-US" altLang="zh-CN" sz="2200" dirty="0">
                <a:solidFill>
                  <a:srgbClr val="C00000"/>
                </a:solidFill>
                <a:ea typeface="微软雅黑" panose="020B0503020204020204" pitchFamily="34" charset="-122"/>
                <a:sym typeface="+mn-lt"/>
              </a:rPr>
              <a:t> formation process</a:t>
            </a:r>
            <a:r>
              <a:rPr kumimoji="0" lang="en-US" altLang="zh-CN" sz="2200" dirty="0">
                <a:ea typeface="微软雅黑" panose="020B0503020204020204" pitchFamily="34" charset="-122"/>
                <a:sym typeface="+mn-lt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kumimoji="0" lang="en-US" altLang="zh-CN" sz="2200" dirty="0">
                <a:solidFill>
                  <a:srgbClr val="0000FF"/>
                </a:solidFill>
                <a:ea typeface="微软雅黑" panose="020B0503020204020204" pitchFamily="34" charset="-122"/>
                <a:sym typeface="+mn-lt"/>
              </a:rPr>
              <a:t>Heterogeneous Fe </a:t>
            </a:r>
            <a:r>
              <a:rPr kumimoji="0" lang="en-US" altLang="zh-CN" sz="2200" dirty="0">
                <a:ea typeface="微软雅黑" panose="020B0503020204020204" pitchFamily="34" charset="-122"/>
                <a:sym typeface="+mn-lt"/>
              </a:rPr>
              <a:t>isotope.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kumimoji="0" lang="en-US" altLang="zh-CN" sz="2200" dirty="0">
                <a:ea typeface="微软雅黑" panose="020B0503020204020204" pitchFamily="34" charset="-122"/>
                <a:sym typeface="+mn-lt"/>
              </a:rPr>
              <a:t>High Fe content and</a:t>
            </a:r>
            <a:r>
              <a:rPr kumimoji="0" lang="en-US" altLang="zh-CN" sz="2200" dirty="0">
                <a:solidFill>
                  <a:srgbClr val="C00000"/>
                </a:solidFill>
                <a:ea typeface="微软雅黑" panose="020B0503020204020204" pitchFamily="34" charset="-122"/>
                <a:sym typeface="+mn-lt"/>
              </a:rPr>
              <a:t> </a:t>
            </a:r>
            <a:r>
              <a:rPr kumimoji="0" lang="en-US" altLang="zh-CN" sz="2200" dirty="0">
                <a:solidFill>
                  <a:srgbClr val="0000FF"/>
                </a:solidFill>
                <a:ea typeface="微软雅黑" panose="020B0503020204020204" pitchFamily="34" charset="-122"/>
                <a:sym typeface="+mn-lt"/>
              </a:rPr>
              <a:t>contrasting Fe</a:t>
            </a:r>
            <a:r>
              <a:rPr kumimoji="0" lang="en-US" altLang="zh-CN" sz="2200" baseline="30000" dirty="0">
                <a:solidFill>
                  <a:srgbClr val="0000FF"/>
                </a:solidFill>
                <a:ea typeface="微软雅黑" panose="020B0503020204020204" pitchFamily="34" charset="-122"/>
                <a:sym typeface="+mn-lt"/>
              </a:rPr>
              <a:t>3+</a:t>
            </a:r>
            <a:r>
              <a:rPr kumimoji="0" lang="en-US" altLang="zh-CN" sz="2200" dirty="0">
                <a:solidFill>
                  <a:srgbClr val="0000FF"/>
                </a:solidFill>
                <a:ea typeface="微软雅黑" panose="020B0503020204020204" pitchFamily="34" charset="-122"/>
                <a:sym typeface="+mn-lt"/>
              </a:rPr>
              <a:t>/∑Fe </a:t>
            </a:r>
            <a:r>
              <a:rPr kumimoji="0" lang="en-US" altLang="zh-CN" sz="2200" dirty="0">
                <a:solidFill>
                  <a:srgbClr val="C00000"/>
                </a:solidFill>
                <a:ea typeface="微软雅黑" panose="020B0503020204020204" pitchFamily="34" charset="-122"/>
                <a:sym typeface="+mn-lt"/>
              </a:rPr>
              <a:t>ratios</a:t>
            </a:r>
            <a:r>
              <a:rPr kumimoji="0" lang="en-US" altLang="zh-CN" sz="2200" dirty="0">
                <a:ea typeface="微软雅黑" panose="020B0503020204020204" pitchFamily="34" charset="-122"/>
                <a:sym typeface="+mn-lt"/>
              </a:rPr>
              <a:t>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BB1E8C8-C44F-5724-38F9-34E97E17E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b="83588"/>
          <a:stretch>
            <a:fillRect/>
          </a:stretch>
        </p:blipFill>
        <p:spPr bwMode="auto">
          <a:xfrm>
            <a:off x="685800" y="6068205"/>
            <a:ext cx="5562600" cy="7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D9648BD-3821-79F6-3051-2ED7054A3A72}"/>
              </a:ext>
            </a:extLst>
          </p:cNvPr>
          <p:cNvSpPr/>
          <p:nvPr/>
        </p:nvSpPr>
        <p:spPr>
          <a:xfrm>
            <a:off x="3505200" y="2622550"/>
            <a:ext cx="317500" cy="28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ACB2E4B-D9DC-5D29-6FEF-CAC3D0D50FF9}"/>
              </a:ext>
            </a:extLst>
          </p:cNvPr>
          <p:cNvSpPr/>
          <p:nvPr/>
        </p:nvSpPr>
        <p:spPr>
          <a:xfrm>
            <a:off x="4648200" y="2622550"/>
            <a:ext cx="317500" cy="28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3F4724-8328-0D86-62D0-7316674CBBA2}"/>
              </a:ext>
            </a:extLst>
          </p:cNvPr>
          <p:cNvSpPr/>
          <p:nvPr/>
        </p:nvSpPr>
        <p:spPr>
          <a:xfrm>
            <a:off x="3467100" y="5181600"/>
            <a:ext cx="317500" cy="28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C8C3D71-E42C-7079-6025-9F2DEAD59F71}"/>
              </a:ext>
            </a:extLst>
          </p:cNvPr>
          <p:cNvSpPr/>
          <p:nvPr/>
        </p:nvSpPr>
        <p:spPr>
          <a:xfrm>
            <a:off x="4648200" y="5181600"/>
            <a:ext cx="317500" cy="28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994205-1917-26B8-F493-372AC6ABB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b="50000"/>
          <a:stretch>
            <a:fillRect/>
          </a:stretch>
        </p:blipFill>
        <p:spPr>
          <a:xfrm>
            <a:off x="42863" y="1992628"/>
            <a:ext cx="2843963" cy="2960371"/>
          </a:xfrm>
          <a:prstGeom prst="rect">
            <a:avLst/>
          </a:prstGeom>
        </p:spPr>
      </p:pic>
      <p:pic>
        <p:nvPicPr>
          <p:cNvPr id="24590" name="图片 21">
            <a:extLst>
              <a:ext uri="{FF2B5EF4-FFF2-40B4-BE49-F238E27FC236}">
                <a16:creationId xmlns:a16="http://schemas.microsoft.com/office/drawing/2014/main" id="{7588DF48-B5FF-9B69-2BAC-0309A949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/>
          <a:stretch>
            <a:fillRect/>
          </a:stretch>
        </p:blipFill>
        <p:spPr bwMode="auto">
          <a:xfrm>
            <a:off x="5945748" y="1595520"/>
            <a:ext cx="6150919" cy="418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本框 3">
            <a:extLst>
              <a:ext uri="{FF2B5EF4-FFF2-40B4-BE49-F238E27FC236}">
                <a16:creationId xmlns:a16="http://schemas.microsoft.com/office/drawing/2014/main" id="{1DA78E89-C464-DDD0-BF70-089644015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" y="76200"/>
            <a:ext cx="12504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z="40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Discussion 1.1 — </a:t>
            </a:r>
            <a:r>
              <a:rPr lang="en-US" altLang="zh-CN" sz="2800" dirty="0">
                <a:solidFill>
                  <a:srgbClr val="00206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light Mg isotope &amp; carbonate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88F0B59-BBB7-4FE3-356D-078AB735C631}"/>
              </a:ext>
            </a:extLst>
          </p:cNvPr>
          <p:cNvSpPr/>
          <p:nvPr/>
        </p:nvSpPr>
        <p:spPr>
          <a:xfrm>
            <a:off x="193676" y="5849938"/>
            <a:ext cx="605472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Low </a:t>
            </a:r>
            <a:r>
              <a:rPr lang="el-GR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δ</a:t>
            </a:r>
            <a:r>
              <a:rPr lang="el-GR" altLang="zh-CN" sz="2000" baseline="30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26</a:t>
            </a: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Mg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are usually ascribed to  </a:t>
            </a: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carbonates.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FF"/>
                </a:solidFill>
                <a:ea typeface="Microsoft YaHei" panose="020B0503020204020204" pitchFamily="34" charset="-122"/>
                <a:cs typeface="+mn-ea"/>
                <a:sym typeface="+mn-lt"/>
              </a:rPr>
              <a:t>Covariations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 in Mg, Ca and Na </a:t>
            </a:r>
            <a:r>
              <a:rPr lang="en-US" altLang="zh-CN" sz="2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controlled by </a:t>
            </a:r>
            <a:r>
              <a:rPr lang="en-US" altLang="zh-CN" sz="2000" dirty="0" err="1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Jd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40F6CDA-16A4-8E38-2616-A20B97029E46}"/>
              </a:ext>
            </a:extLst>
          </p:cNvPr>
          <p:cNvSpPr/>
          <p:nvPr/>
        </p:nvSpPr>
        <p:spPr>
          <a:xfrm>
            <a:off x="228600" y="4343400"/>
            <a:ext cx="3143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A 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584" name="文本框 40">
            <a:extLst>
              <a:ext uri="{FF2B5EF4-FFF2-40B4-BE49-F238E27FC236}">
                <a16:creationId xmlns:a16="http://schemas.microsoft.com/office/drawing/2014/main" id="{5CD65988-5BE4-9F84-65FF-D912EE97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481763"/>
            <a:ext cx="113109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1600" b="0" noProof="1"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A. Modified after Teng et al., 2017; D-G. Chen et al., 2026.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73024CE-5DBB-B2FB-E8DE-6055A8F668F3}"/>
              </a:ext>
            </a:extLst>
          </p:cNvPr>
          <p:cNvSpPr/>
          <p:nvPr/>
        </p:nvSpPr>
        <p:spPr>
          <a:xfrm>
            <a:off x="6362700" y="5875338"/>
            <a:ext cx="5797550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000" dirty="0">
                <a:solidFill>
                  <a:srgbClr val="C00000"/>
                </a:solidFill>
                <a:ea typeface="Microsoft YaHei" panose="020B0503020204020204" pitchFamily="34" charset="-122"/>
                <a:cs typeface="+mn-ea"/>
                <a:sym typeface="+mn-lt"/>
              </a:rPr>
              <a:t>No correlations 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between low </a:t>
            </a:r>
            <a:r>
              <a:rPr lang="el-GR" altLang="zh-CN" sz="2000" dirty="0">
                <a:ea typeface="Microsoft YaHei" panose="020B0503020204020204" pitchFamily="34" charset="-122"/>
                <a:cs typeface="+mn-ea"/>
                <a:sym typeface="+mn-lt"/>
              </a:rPr>
              <a:t>δ</a:t>
            </a:r>
            <a:r>
              <a:rPr lang="en-US" altLang="zh-CN" sz="2000" baseline="30000" dirty="0">
                <a:ea typeface="Microsoft YaHei" panose="020B0503020204020204" pitchFamily="34" charset="-122"/>
                <a:cs typeface="+mn-ea"/>
                <a:sym typeface="+mn-lt"/>
              </a:rPr>
              <a:t>26</a:t>
            </a:r>
            <a:r>
              <a:rPr lang="en-US" altLang="zh-CN" sz="2000" dirty="0">
                <a:ea typeface="Microsoft YaHei" panose="020B0503020204020204" pitchFamily="34" charset="-122"/>
                <a:cs typeface="+mn-ea"/>
                <a:sym typeface="+mn-lt"/>
              </a:rPr>
              <a:t>Mg values and carbonate signals.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721FC0-9930-C666-E2A1-605E7CE34F6C}"/>
              </a:ext>
            </a:extLst>
          </p:cNvPr>
          <p:cNvSpPr/>
          <p:nvPr/>
        </p:nvSpPr>
        <p:spPr>
          <a:xfrm>
            <a:off x="95333" y="3344933"/>
            <a:ext cx="1941513" cy="3421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6B07E40-B59F-B6B1-872F-428DE8D65D2C}"/>
              </a:ext>
            </a:extLst>
          </p:cNvPr>
          <p:cNvSpPr/>
          <p:nvPr/>
        </p:nvSpPr>
        <p:spPr>
          <a:xfrm>
            <a:off x="5257800" y="1805253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内容占位符 4">
            <a:extLst>
              <a:ext uri="{FF2B5EF4-FFF2-40B4-BE49-F238E27FC236}">
                <a16:creationId xmlns:a16="http://schemas.microsoft.com/office/drawing/2014/main" id="{B4A32023-352C-43DE-E389-3E7BA6097100}"/>
              </a:ext>
            </a:extLst>
          </p:cNvPr>
          <p:cNvSpPr txBox="1">
            <a:spLocks/>
          </p:cNvSpPr>
          <p:nvPr/>
        </p:nvSpPr>
        <p:spPr>
          <a:xfrm>
            <a:off x="193675" y="965200"/>
            <a:ext cx="7883525" cy="641351"/>
          </a:xfrm>
          <a:prstGeom prst="rect">
            <a:avLst/>
          </a:prstGeom>
          <a:noFill/>
        </p:spPr>
        <p:txBody>
          <a:bodyPr anchor="ctr"/>
          <a:lstStyle>
            <a:lvl1pPr marL="228600" indent="-228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00" indent="-2286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preclude contribution from carbonate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6E9D8A-B53B-2461-5D25-FAF3D32515C0}"/>
              </a:ext>
            </a:extLst>
          </p:cNvPr>
          <p:cNvSpPr/>
          <p:nvPr/>
        </p:nvSpPr>
        <p:spPr>
          <a:xfrm>
            <a:off x="6516064" y="3054509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E29ACE-7F56-77E2-F8E2-92A66DD43CC3}"/>
              </a:ext>
            </a:extLst>
          </p:cNvPr>
          <p:cNvSpPr/>
          <p:nvPr/>
        </p:nvSpPr>
        <p:spPr>
          <a:xfrm>
            <a:off x="9627924" y="3069820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E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013795-B6FE-2349-1E62-D07F5A348940}"/>
              </a:ext>
            </a:extLst>
          </p:cNvPr>
          <p:cNvSpPr/>
          <p:nvPr/>
        </p:nvSpPr>
        <p:spPr>
          <a:xfrm>
            <a:off x="6528050" y="5104064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F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6139F0-DF61-A7F3-5128-903C28ED0913}"/>
              </a:ext>
            </a:extLst>
          </p:cNvPr>
          <p:cNvSpPr/>
          <p:nvPr/>
        </p:nvSpPr>
        <p:spPr>
          <a:xfrm>
            <a:off x="9630585" y="5088741"/>
            <a:ext cx="22383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G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5132C375-BB8C-CEE4-681E-5ED27D25A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9" r="49107" b="40502"/>
          <a:stretch>
            <a:fillRect/>
          </a:stretch>
        </p:blipFill>
        <p:spPr bwMode="auto">
          <a:xfrm>
            <a:off x="2894045" y="1699635"/>
            <a:ext cx="3128538" cy="20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5A444113-4E81-2DDE-4109-FBB6EFFEE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0" t="17769" b="40502"/>
          <a:stretch>
            <a:fillRect/>
          </a:stretch>
        </p:blipFill>
        <p:spPr bwMode="auto">
          <a:xfrm>
            <a:off x="2953906" y="3725095"/>
            <a:ext cx="2924761" cy="200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FD5312D-4D14-BECF-5F97-2CA8CE830701}"/>
              </a:ext>
            </a:extLst>
          </p:cNvPr>
          <p:cNvSpPr/>
          <p:nvPr/>
        </p:nvSpPr>
        <p:spPr>
          <a:xfrm>
            <a:off x="3470879" y="3085253"/>
            <a:ext cx="3143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B 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86E04DB-0BFD-6B28-7B88-143820F38121}"/>
              </a:ext>
            </a:extLst>
          </p:cNvPr>
          <p:cNvSpPr/>
          <p:nvPr/>
        </p:nvSpPr>
        <p:spPr>
          <a:xfrm>
            <a:off x="3470878" y="5080335"/>
            <a:ext cx="3143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rPr>
              <a:t>C </a:t>
            </a:r>
            <a:endParaRPr lang="zh-CN" altLang="en-US" dirty="0">
              <a:solidFill>
                <a:schemeClr val="tx1"/>
              </a:solidFill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45853</TotalTime>
  <Words>1228</Words>
  <Application>Microsoft Office PowerPoint</Application>
  <PresentationFormat>宽屏</PresentationFormat>
  <Paragraphs>259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inherit</vt:lpstr>
      <vt:lpstr>微软雅黑</vt:lpstr>
      <vt:lpstr>微软雅黑</vt:lpstr>
      <vt:lpstr>宋体</vt:lpstr>
      <vt:lpstr>Arial</vt:lpstr>
      <vt:lpstr>Times New Roman</vt:lpstr>
      <vt:lpstr>Wingdings</vt:lpstr>
      <vt:lpstr>默认设计模板</vt:lpstr>
      <vt:lpstr>The impact of forearc serpentinization on the composition of subduction-zone fluids revealed by Mg–Fe isotopes in jadeitites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chen kun</cp:lastModifiedBy>
  <cp:revision>4965</cp:revision>
  <cp:lastPrinted>1601-01-01T00:00:00Z</cp:lastPrinted>
  <dcterms:created xsi:type="dcterms:W3CDTF">2013-06-26T14:19:09Z</dcterms:created>
  <dcterms:modified xsi:type="dcterms:W3CDTF">2026-05-06T18:33:26Z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