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3" r:id="rId1"/>
  </p:sldMasterIdLst>
  <p:notesMasterIdLst>
    <p:notesMasterId r:id="rId4"/>
  </p:notesMasterIdLst>
  <p:sldIdLst>
    <p:sldId id="768" r:id="rId2"/>
    <p:sldId id="7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Matus" initials="FM" lastIdx="4" clrIdx="0">
    <p:extLst>
      <p:ext uri="{19B8F6BF-5375-455C-9EA6-DF929625EA0E}">
        <p15:presenceInfo xmlns:p15="http://schemas.microsoft.com/office/powerpoint/2012/main" userId="Francisco Mat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723"/>
    <a:srgbClr val="A4C6FF"/>
    <a:srgbClr val="F0B4EA"/>
    <a:srgbClr val="FFD8B6"/>
    <a:srgbClr val="F0DC7A"/>
    <a:srgbClr val="FFE39F"/>
    <a:srgbClr val="DACFF0"/>
    <a:srgbClr val="F0D0EE"/>
    <a:srgbClr val="F0DFE4"/>
    <a:srgbClr val="CD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6"/>
    <p:restoredTop sz="76901" autoAdjust="0"/>
  </p:normalViewPr>
  <p:slideViewPr>
    <p:cSldViewPr snapToGrid="0" snapToObjects="1">
      <p:cViewPr>
        <p:scale>
          <a:sx n="79" d="100"/>
          <a:sy n="79" d="100"/>
        </p:scale>
        <p:origin x="1472" y="50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>
        <p:scale>
          <a:sx n="141" d="100"/>
          <a:sy n="141" d="100"/>
        </p:scale>
        <p:origin x="1808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iscomatus/Desktop/Pendrive%202025/EGU%202026/Presentacio&#769;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iscomatus/Desktop/Pendrive%202025/EGU%202026/Presentacio&#769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0700665749309E-2"/>
          <c:y val="8.9398148148148143E-2"/>
          <c:w val="0.85622216020964526"/>
          <c:h val="0.7717769842167093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Hoja1!$C$16</c:f>
              <c:numCache>
                <c:formatCode>0</c:formatCode>
                <c:ptCount val="1"/>
                <c:pt idx="0">
                  <c:v>134.39095230869572</c:v>
                </c:pt>
              </c:numCache>
            </c:numRef>
          </c:xVal>
          <c:yVal>
            <c:numRef>
              <c:f>Hoja1!$C$21</c:f>
              <c:numCache>
                <c:formatCode>0</c:formatCode>
                <c:ptCount val="1"/>
                <c:pt idx="0">
                  <c:v>111.54449041621744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11-3242-90A7-FF5A74D6343A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E711-3242-90A7-FF5A74D6343A}"/>
              </c:ext>
            </c:extLst>
          </c:dPt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Hoja1!$D$16</c:f>
              <c:numCache>
                <c:formatCode>0</c:formatCode>
                <c:ptCount val="1"/>
                <c:pt idx="0">
                  <c:v>268.78190461739143</c:v>
                </c:pt>
              </c:numCache>
            </c:numRef>
          </c:xVal>
          <c:yVal>
            <c:numRef>
              <c:f>Hoja1!$D$21</c:f>
              <c:numCache>
                <c:formatCode>0</c:formatCode>
                <c:ptCount val="1"/>
                <c:pt idx="0">
                  <c:v>223.08898083243488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711-3242-90A7-FF5A74D6343A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Hoja1!$E$16</c:f>
              <c:numCache>
                <c:formatCode>0</c:formatCode>
                <c:ptCount val="1"/>
                <c:pt idx="0">
                  <c:v>403.17285692608721</c:v>
                </c:pt>
              </c:numCache>
            </c:numRef>
          </c:xVal>
          <c:yVal>
            <c:numRef>
              <c:f>Hoja1!$E$21</c:f>
              <c:numCache>
                <c:formatCode>0</c:formatCode>
                <c:ptCount val="1"/>
                <c:pt idx="0">
                  <c:v>334.63347124865237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711-3242-90A7-FF5A74D6343A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902080765188804E-2"/>
                  <c:y val="-9.49260681621178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700" baseline="0" dirty="0"/>
                      <a:t>SOC</a:t>
                    </a:r>
                  </a:p>
                  <a:p>
                    <a:pPr>
                      <a:defRPr sz="700"/>
                    </a:pPr>
                    <a:r>
                      <a:rPr lang="en-US" sz="700" baseline="0" dirty="0"/>
                      <a:t>POC</a:t>
                    </a:r>
                  </a:p>
                  <a:p>
                    <a:pPr>
                      <a:defRPr sz="700"/>
                    </a:pPr>
                    <a:r>
                      <a:rPr lang="en-US" sz="700" baseline="0" dirty="0"/>
                      <a:t>  MAOC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5482662763552"/>
                      <c:h val="0.3433030779205775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E711-3242-90A7-FF5A74D63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Hoja1!$F$16</c:f>
              <c:numCache>
                <c:formatCode>0</c:formatCode>
                <c:ptCount val="1"/>
                <c:pt idx="0">
                  <c:v>492.76682513188422</c:v>
                </c:pt>
              </c:numCache>
            </c:numRef>
          </c:xVal>
          <c:yVal>
            <c:numRef>
              <c:f>Hoja1!$F$21</c:f>
              <c:numCache>
                <c:formatCode>0</c:formatCode>
                <c:ptCount val="1"/>
                <c:pt idx="0">
                  <c:v>369.57511884891318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711-3242-90A7-FF5A74D6343A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backward val="130"/>
            <c:dispRSqr val="0"/>
            <c:dispEq val="0"/>
          </c:trendline>
          <c:xVal>
            <c:numRef>
              <c:f>Hoja1!$C$16:$F$16</c:f>
              <c:numCache>
                <c:formatCode>0</c:formatCode>
                <c:ptCount val="4"/>
                <c:pt idx="0">
                  <c:v>134.39095230869572</c:v>
                </c:pt>
                <c:pt idx="1">
                  <c:v>268.78190461739143</c:v>
                </c:pt>
                <c:pt idx="2">
                  <c:v>403.17285692608721</c:v>
                </c:pt>
                <c:pt idx="3">
                  <c:v>492.76682513188422</c:v>
                </c:pt>
              </c:numCache>
            </c:numRef>
          </c:xVal>
          <c:yVal>
            <c:numRef>
              <c:f>Hoja1!$C$16:$F$16</c:f>
              <c:numCache>
                <c:formatCode>0</c:formatCode>
                <c:ptCount val="4"/>
                <c:pt idx="0">
                  <c:v>134.39095230869572</c:v>
                </c:pt>
                <c:pt idx="1">
                  <c:v>268.78190461739143</c:v>
                </c:pt>
                <c:pt idx="2">
                  <c:v>403.17285692608721</c:v>
                </c:pt>
                <c:pt idx="3">
                  <c:v>492.76682513188422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711-3242-90A7-FF5A74D6343A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E711-3242-90A7-FF5A74D6343A}"/>
              </c:ext>
            </c:extLst>
          </c:dPt>
          <c:trendline>
            <c:spPr>
              <a:ln w="952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0.24928143552936999"/>
                  <c:y val="0.3429971785709019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err="1"/>
                      <a:t>MOC</a:t>
                    </a:r>
                    <a:r>
                      <a:rPr lang="en-US" baseline="-25000" dirty="0" err="1"/>
                      <a:t>max</a:t>
                    </a:r>
                    <a:r>
                      <a:rPr lang="en-US" dirty="0"/>
                      <a:t>/SOC = 0.83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Hoja1!$C$16:$E$16</c:f>
              <c:numCache>
                <c:formatCode>0</c:formatCode>
                <c:ptCount val="3"/>
                <c:pt idx="0">
                  <c:v>134.39095230869572</c:v>
                </c:pt>
                <c:pt idx="1">
                  <c:v>268.78190461739143</c:v>
                </c:pt>
                <c:pt idx="2">
                  <c:v>403.17285692608721</c:v>
                </c:pt>
              </c:numCache>
            </c:numRef>
          </c:xVal>
          <c:yVal>
            <c:numRef>
              <c:f>Hoja1!$C$21:$E$21</c:f>
              <c:numCache>
                <c:formatCode>0</c:formatCode>
                <c:ptCount val="3"/>
                <c:pt idx="0">
                  <c:v>111.54449041621744</c:v>
                </c:pt>
                <c:pt idx="1">
                  <c:v>223.08898083243488</c:v>
                </c:pt>
                <c:pt idx="2">
                  <c:v>334.63347124865237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711-3242-90A7-FF5A74D6343A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Hoja1!$E$16:$F$16</c:f>
              <c:numCache>
                <c:formatCode>0</c:formatCode>
                <c:ptCount val="2"/>
                <c:pt idx="0">
                  <c:v>403.17285692608721</c:v>
                </c:pt>
                <c:pt idx="1">
                  <c:v>492.76682513188422</c:v>
                </c:pt>
              </c:numCache>
            </c:numRef>
          </c:xVal>
          <c:yVal>
            <c:numRef>
              <c:f>Hoja1!$E$21:$F$21</c:f>
              <c:numCache>
                <c:formatCode>0</c:formatCode>
                <c:ptCount val="2"/>
                <c:pt idx="0">
                  <c:v>334.63347124865237</c:v>
                </c:pt>
                <c:pt idx="1">
                  <c:v>369.57511884891318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711-3242-90A7-FF5A74D63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038256"/>
        <c:axId val="1425980847"/>
      </c:scatterChart>
      <c:valAx>
        <c:axId val="1680038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MX" dirty="0"/>
                  <a:t>SOC</a:t>
                </a:r>
              </a:p>
            </c:rich>
          </c:tx>
          <c:layout>
            <c:manualLayout>
              <c:xMode val="edge"/>
              <c:yMode val="edge"/>
              <c:x val="0.80148950131233598"/>
              <c:y val="0.879212962962962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L"/>
            </a:p>
          </c:txPr>
        </c:title>
        <c:numFmt formatCode="0" sourceLinked="1"/>
        <c:majorTickMark val="none"/>
        <c:minorTickMark val="none"/>
        <c:tickLblPos val="none"/>
        <c:spPr>
          <a:noFill/>
          <a:ln w="317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425980847"/>
        <c:crosses val="autoZero"/>
        <c:crossBetween val="midCat"/>
      </c:valAx>
      <c:valAx>
        <c:axId val="1425980847"/>
        <c:scaling>
          <c:orientation val="minMax"/>
          <c:max val="520"/>
          <c:min val="0"/>
        </c:scaling>
        <c:delete val="0"/>
        <c:axPos val="l"/>
        <c:numFmt formatCode="0" sourceLinked="1"/>
        <c:majorTickMark val="none"/>
        <c:minorTickMark val="none"/>
        <c:tickLblPos val="none"/>
        <c:spPr>
          <a:noFill/>
          <a:ln w="317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680038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3321562546116"/>
          <c:y val="9.7222222222222224E-2"/>
          <c:w val="0.80754849193260958"/>
          <c:h val="0.76347222222222222"/>
        </c:manualLayout>
      </c:layout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Hoja1!$B$4:$B$18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</c:numCache>
            </c:numRef>
          </c:xVal>
          <c:yVal>
            <c:numRef>
              <c:f>Hoja1!$C$4:$C$18</c:f>
              <c:numCache>
                <c:formatCode>0</c:formatCode>
                <c:ptCount val="15"/>
                <c:pt idx="0" formatCode="General">
                  <c:v>30</c:v>
                </c:pt>
                <c:pt idx="1">
                  <c:v>53.598835831996603</c:v>
                </c:pt>
                <c:pt idx="2">
                  <c:v>72.162337586180826</c:v>
                </c:pt>
                <c:pt idx="3">
                  <c:v>86.764905264979973</c:v>
                </c:pt>
                <c:pt idx="4">
                  <c:v>98.251691844233335</c:v>
                </c:pt>
                <c:pt idx="5">
                  <c:v>107.2875182015994</c:v>
                </c:pt>
                <c:pt idx="6">
                  <c:v>114.39535096206305</c:v>
                </c:pt>
                <c:pt idx="7">
                  <c:v>119.98657024324535</c:v>
                </c:pt>
                <c:pt idx="8">
                  <c:v>124.38477910715585</c:v>
                </c:pt>
                <c:pt idx="9">
                  <c:v>127.84453273829773</c:v>
                </c:pt>
                <c:pt idx="10">
                  <c:v>130.56607133698012</c:v>
                </c:pt>
                <c:pt idx="11">
                  <c:v>132.7069094236717</c:v>
                </c:pt>
                <c:pt idx="12">
                  <c:v>134.39095230869572</c:v>
                </c:pt>
                <c:pt idx="13">
                  <c:v>135.71566736128651</c:v>
                </c:pt>
                <c:pt idx="14">
                  <c:v>136.75772512962865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DD-4248-B37B-901CD4EBDA50}"/>
            </c:ext>
          </c:extLst>
        </c:ser>
        <c:ser>
          <c:idx val="1"/>
          <c:order val="1"/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Hoja1!$B$4:$B$18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</c:numCache>
            </c:numRef>
          </c:xVal>
          <c:yVal>
            <c:numRef>
              <c:f>Hoja1!$D$4:$D$18</c:f>
              <c:numCache>
                <c:formatCode>0</c:formatCode>
                <c:ptCount val="15"/>
                <c:pt idx="0" formatCode="General">
                  <c:v>60</c:v>
                </c:pt>
                <c:pt idx="1">
                  <c:v>107.19767166399321</c:v>
                </c:pt>
                <c:pt idx="2">
                  <c:v>144.32467517236165</c:v>
                </c:pt>
                <c:pt idx="3">
                  <c:v>173.52981052995995</c:v>
                </c:pt>
                <c:pt idx="4">
                  <c:v>196.50338368846667</c:v>
                </c:pt>
                <c:pt idx="5">
                  <c:v>214.57503640319879</c:v>
                </c:pt>
                <c:pt idx="6">
                  <c:v>228.7907019241261</c:v>
                </c:pt>
                <c:pt idx="7">
                  <c:v>239.97314048649071</c:v>
                </c:pt>
                <c:pt idx="8">
                  <c:v>248.7695582143117</c:v>
                </c:pt>
                <c:pt idx="9">
                  <c:v>255.68906547659546</c:v>
                </c:pt>
                <c:pt idx="10">
                  <c:v>261.13214267396023</c:v>
                </c:pt>
                <c:pt idx="11">
                  <c:v>265.41381884734341</c:v>
                </c:pt>
                <c:pt idx="12">
                  <c:v>268.78190461739143</c:v>
                </c:pt>
                <c:pt idx="13">
                  <c:v>271.43133472257301</c:v>
                </c:pt>
                <c:pt idx="14">
                  <c:v>273.51545025925731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FDD-4248-B37B-901CD4EBDA50}"/>
            </c:ext>
          </c:extLst>
        </c:ser>
        <c:ser>
          <c:idx val="2"/>
          <c:order val="2"/>
          <c:spPr>
            <a:ln w="95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Hoja1!$B$4:$B$18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</c:numCache>
            </c:numRef>
          </c:xVal>
          <c:yVal>
            <c:numRef>
              <c:f>Hoja1!$E$4:$E$18</c:f>
              <c:numCache>
                <c:formatCode>0</c:formatCode>
                <c:ptCount val="15"/>
                <c:pt idx="0" formatCode="General">
                  <c:v>90</c:v>
                </c:pt>
                <c:pt idx="1">
                  <c:v>160.79650749598983</c:v>
                </c:pt>
                <c:pt idx="2">
                  <c:v>216.48701275854251</c:v>
                </c:pt>
                <c:pt idx="3">
                  <c:v>260.29471579493998</c:v>
                </c:pt>
                <c:pt idx="4">
                  <c:v>294.75507553270006</c:v>
                </c:pt>
                <c:pt idx="5">
                  <c:v>321.86255460479828</c:v>
                </c:pt>
                <c:pt idx="6">
                  <c:v>343.18605288618926</c:v>
                </c:pt>
                <c:pt idx="7">
                  <c:v>359.95971072973617</c:v>
                </c:pt>
                <c:pt idx="8">
                  <c:v>373.15433732146766</c:v>
                </c:pt>
                <c:pt idx="9">
                  <c:v>383.53359821489329</c:v>
                </c:pt>
                <c:pt idx="10">
                  <c:v>391.69821401094043</c:v>
                </c:pt>
                <c:pt idx="11">
                  <c:v>398.1207282710152</c:v>
                </c:pt>
                <c:pt idx="12">
                  <c:v>403.17285692608721</c:v>
                </c:pt>
                <c:pt idx="13">
                  <c:v>407.14700208385955</c:v>
                </c:pt>
                <c:pt idx="14">
                  <c:v>410.27317538888605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FDD-4248-B37B-901CD4EBDA50}"/>
            </c:ext>
          </c:extLst>
        </c:ser>
        <c:ser>
          <c:idx val="3"/>
          <c:order val="3"/>
          <c:spPr>
            <a:ln w="95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Hoja1!$B$4:$B$18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</c:numCache>
            </c:numRef>
          </c:xVal>
          <c:yVal>
            <c:numRef>
              <c:f>Hoja1!$F$4:$F$18</c:f>
              <c:numCache>
                <c:formatCode>0</c:formatCode>
                <c:ptCount val="15"/>
                <c:pt idx="0" formatCode="General">
                  <c:v>110</c:v>
                </c:pt>
                <c:pt idx="1">
                  <c:v>196.52906471732086</c:v>
                </c:pt>
                <c:pt idx="2">
                  <c:v>264.59523781599637</c:v>
                </c:pt>
                <c:pt idx="3">
                  <c:v>318.13798597159325</c:v>
                </c:pt>
                <c:pt idx="4">
                  <c:v>360.2562034288556</c:v>
                </c:pt>
                <c:pt idx="5">
                  <c:v>393.38756673919784</c:v>
                </c:pt>
                <c:pt idx="6">
                  <c:v>419.44962019423122</c:v>
                </c:pt>
                <c:pt idx="7">
                  <c:v>439.95075755856629</c:v>
                </c:pt>
                <c:pt idx="8">
                  <c:v>456.07752339290482</c:v>
                </c:pt>
                <c:pt idx="9">
                  <c:v>468.76328670709171</c:v>
                </c:pt>
                <c:pt idx="10">
                  <c:v>478.74226156892706</c:v>
                </c:pt>
                <c:pt idx="11">
                  <c:v>486.59200122012953</c:v>
                </c:pt>
                <c:pt idx="12">
                  <c:v>492.76682513188422</c:v>
                </c:pt>
                <c:pt idx="13">
                  <c:v>497.62411365805042</c:v>
                </c:pt>
                <c:pt idx="14">
                  <c:v>501.44499214197168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FDD-4248-B37B-901CD4EBDA50}"/>
            </c:ext>
          </c:extLst>
        </c:ser>
        <c:ser>
          <c:idx val="4"/>
          <c:order val="4"/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6.70442886296243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C-input</a:t>
                    </a:r>
                    <a:r>
                      <a:rPr lang="en-US" baseline="0" dirty="0"/>
                      <a:t> I</a:t>
                    </a:r>
                    <a:r>
                      <a:rPr lang="en-US" dirty="0"/>
                      <a:t>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20290455393117"/>
                      <c:h val="0.170157258271624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5FDD-4248-B37B-901CD4EBD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Hoja1!$B$16</c:f>
              <c:numCache>
                <c:formatCode>General</c:formatCode>
                <c:ptCount val="1"/>
                <c:pt idx="0">
                  <c:v>24</c:v>
                </c:pt>
              </c:numCache>
            </c:numRef>
          </c:xVal>
          <c:yVal>
            <c:numRef>
              <c:f>Hoja1!$C$16</c:f>
              <c:numCache>
                <c:formatCode>0</c:formatCode>
                <c:ptCount val="1"/>
                <c:pt idx="0">
                  <c:v>134.39095230869572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FDD-4248-B37B-901CD4EBDA50}"/>
            </c:ext>
          </c:extLst>
        </c:ser>
        <c:ser>
          <c:idx val="5"/>
          <c:order val="5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5173447069116459E-2"/>
                  <c:y val="-6.96525955088947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FDD-4248-B37B-901CD4EBD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Hoja1!$B$16</c:f>
              <c:numCache>
                <c:formatCode>General</c:formatCode>
                <c:ptCount val="1"/>
                <c:pt idx="0">
                  <c:v>24</c:v>
                </c:pt>
              </c:numCache>
            </c:numRef>
          </c:xVal>
          <c:yVal>
            <c:numRef>
              <c:f>Hoja1!$D$16</c:f>
              <c:numCache>
                <c:formatCode>0</c:formatCode>
                <c:ptCount val="1"/>
                <c:pt idx="0">
                  <c:v>268.78190461739143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FDD-4248-B37B-901CD4EBDA50}"/>
            </c:ext>
          </c:extLst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0062335958005251E-2"/>
                  <c:y val="-5.576370662000583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70C0"/>
                        </a:solidFill>
                      </a:rPr>
                      <a:t>I3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FDD-4248-B37B-901CD4EBD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70C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Hoja1!$B$16</c:f>
              <c:numCache>
                <c:formatCode>General</c:formatCode>
                <c:ptCount val="1"/>
                <c:pt idx="0">
                  <c:v>24</c:v>
                </c:pt>
              </c:numCache>
            </c:numRef>
          </c:xVal>
          <c:yVal>
            <c:numRef>
              <c:f>Hoja1!$E$16</c:f>
              <c:numCache>
                <c:formatCode>0</c:formatCode>
                <c:ptCount val="1"/>
                <c:pt idx="0">
                  <c:v>403.17285692608721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FDD-4248-B37B-901CD4EBDA50}"/>
            </c:ext>
          </c:extLst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5617891513560804E-2"/>
                  <c:y val="-7.891185476815400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In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FDD-4248-B37B-901CD4EBD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C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Hoja1!$B$16</c:f>
              <c:numCache>
                <c:formatCode>General</c:formatCode>
                <c:ptCount val="1"/>
                <c:pt idx="0">
                  <c:v>24</c:v>
                </c:pt>
              </c:numCache>
            </c:numRef>
          </c:xVal>
          <c:yVal>
            <c:numRef>
              <c:f>Hoja1!$F$16</c:f>
              <c:numCache>
                <c:formatCode>0</c:formatCode>
                <c:ptCount val="1"/>
                <c:pt idx="0">
                  <c:v>492.76682513188422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FDD-4248-B37B-901CD4EBD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038256"/>
        <c:axId val="1425980847"/>
      </c:scatterChart>
      <c:valAx>
        <c:axId val="1680038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MX" sz="700"/>
                  <a:t>Years</a:t>
                </a:r>
              </a:p>
            </c:rich>
          </c:tx>
          <c:layout>
            <c:manualLayout>
              <c:xMode val="edge"/>
              <c:yMode val="edge"/>
              <c:x val="0.76669444444444435"/>
              <c:y val="0.865324074074074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317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425980847"/>
        <c:crosses val="autoZero"/>
        <c:crossBetween val="midCat"/>
      </c:valAx>
      <c:valAx>
        <c:axId val="1425980847"/>
        <c:scaling>
          <c:orientation val="minMax"/>
          <c:max val="5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MX" sz="700"/>
                  <a:t>SOC</a:t>
                </a:r>
              </a:p>
            </c:rich>
          </c:tx>
          <c:layout>
            <c:manualLayout>
              <c:xMode val="edge"/>
              <c:yMode val="edge"/>
              <c:x val="0"/>
              <c:y val="0.15941927312678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317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L"/>
          </a:p>
        </c:txPr>
        <c:crossAx val="1680038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0.6399</cdr:x>
      <cdr:y>0.39599</cdr:y>
    </cdr:from>
    <cdr:to>
      <cdr:x>0.97282</cdr:x>
      <cdr:y>0.60973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1FE685AB-052C-A29F-7204-2BED441C87AA}"/>
            </a:ext>
          </a:extLst>
        </cdr:cNvPr>
        <cdr:cNvSpPr txBox="1"/>
      </cdr:nvSpPr>
      <cdr:spPr>
        <a:xfrm xmlns:a="http://schemas.openxmlformats.org/drawingml/2006/main">
          <a:off x="1396485" y="627235"/>
          <a:ext cx="72654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800" dirty="0" err="1">
              <a:latin typeface="Arial" panose="020B0604020202020204" pitchFamily="34" charset="0"/>
              <a:cs typeface="Arial" panose="020B0604020202020204" pitchFamily="34" charset="0"/>
            </a:rPr>
            <a:t>Not</a:t>
          </a:r>
          <a:r>
            <a:rPr lang="es-CL" sz="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L" sz="800" dirty="0" err="1">
              <a:latin typeface="Arial" panose="020B0604020202020204" pitchFamily="34" charset="0"/>
              <a:cs typeface="Arial" panose="020B0604020202020204" pitchFamily="34" charset="0"/>
            </a:rPr>
            <a:t>observed</a:t>
          </a:r>
          <a:endParaRPr lang="es-CL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0.77908</cdr:x>
      <cdr:y>0.33288</cdr:y>
    </cdr:from>
    <cdr:to>
      <cdr:x>0.81362</cdr:x>
      <cdr:y>0.44787</cdr:y>
    </cdr:to>
    <cdr:sp macro="" textlink="">
      <cdr:nvSpPr>
        <cdr:cNvPr id="4" name="Flecha derecha 3">
          <a:extLst xmlns:a="http://schemas.openxmlformats.org/drawingml/2006/main">
            <a:ext uri="{FF2B5EF4-FFF2-40B4-BE49-F238E27FC236}">
              <a16:creationId xmlns:a16="http://schemas.microsoft.com/office/drawing/2014/main" id="{E4D54D93-4544-1CB8-D217-BE2A933C821E}"/>
            </a:ext>
          </a:extLst>
        </cdr:cNvPr>
        <cdr:cNvSpPr/>
      </cdr:nvSpPr>
      <cdr:spPr>
        <a:xfrm xmlns:a="http://schemas.openxmlformats.org/drawingml/2006/main" rot="14442795">
          <a:off x="1668823" y="597119"/>
          <a:ext cx="187145" cy="76459"/>
        </a:xfrm>
        <a:prstGeom xmlns:a="http://schemas.openxmlformats.org/drawingml/2006/main" prst="rightArrow">
          <a:avLst/>
        </a:prstGeom>
        <a:ln xmlns:a="http://schemas.openxmlformats.org/drawingml/2006/main" w="15875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0.7531</cdr:x>
      <cdr:y>0.13887</cdr:y>
    </cdr:from>
    <cdr:to>
      <cdr:x>0.7531</cdr:x>
      <cdr:y>0.29553</cdr:y>
    </cdr:to>
    <cdr:cxnSp macro="">
      <cdr:nvCxnSpPr>
        <cdr:cNvPr id="6" name="Conector recto de flecha 5">
          <a:extLst xmlns:a="http://schemas.openxmlformats.org/drawingml/2006/main">
            <a:ext uri="{FF2B5EF4-FFF2-40B4-BE49-F238E27FC236}">
              <a16:creationId xmlns:a16="http://schemas.microsoft.com/office/drawing/2014/main" id="{5E3FD4A2-EE0A-FB1C-06C0-5829EAE4DEB4}"/>
            </a:ext>
          </a:extLst>
        </cdr:cNvPr>
        <cdr:cNvCxnSpPr/>
      </cdr:nvCxnSpPr>
      <cdr:spPr>
        <a:xfrm xmlns:a="http://schemas.openxmlformats.org/drawingml/2006/main">
          <a:off x="1623854" y="219967"/>
          <a:ext cx="0" cy="24814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1A416-19DB-6F47-A01D-D752B51DE8DE}" type="datetimeFigureOut">
              <a:rPr lang="es-CL" smtClean="0"/>
              <a:t>03-05-26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89CD4-D8C3-B34C-A76D-AEB1CF996A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26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F7A48-F394-F6F4-8322-8FED18701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C47430-0B19-200C-32A3-4AB6A9D56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F15819-0939-8E71-2F84-D3E9BC1D9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the opportunity: 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 err="1"/>
              <a:t>For</a:t>
            </a:r>
            <a:r>
              <a:rPr lang="es-CL" b="1" dirty="0"/>
              <a:t> </a:t>
            </a:r>
            <a:r>
              <a:rPr lang="es-CL" b="1" dirty="0" err="1"/>
              <a:t>decades</a:t>
            </a:r>
            <a:r>
              <a:rPr lang="es-CL" b="1" dirty="0"/>
              <a:t>, mineral-</a:t>
            </a:r>
            <a:r>
              <a:rPr lang="es-CL" b="1" dirty="0" err="1"/>
              <a:t>associated</a:t>
            </a:r>
            <a:r>
              <a:rPr lang="es-CL" b="1" dirty="0"/>
              <a:t> </a:t>
            </a:r>
            <a:r>
              <a:rPr lang="es-CL" b="1" dirty="0" err="1"/>
              <a:t>organic</a:t>
            </a:r>
            <a:r>
              <a:rPr lang="es-CL" b="1" dirty="0"/>
              <a:t> </a:t>
            </a:r>
            <a:r>
              <a:rPr lang="es-CL" b="1" dirty="0" err="1"/>
              <a:t>carbon</a:t>
            </a:r>
            <a:r>
              <a:rPr lang="es-CL" b="1" dirty="0"/>
              <a:t> has </a:t>
            </a:r>
            <a:r>
              <a:rPr lang="es-CL" b="1" dirty="0" err="1"/>
              <a:t>been</a:t>
            </a:r>
            <a:r>
              <a:rPr lang="es-CL" b="1" dirty="0"/>
              <a:t> </a:t>
            </a:r>
            <a:r>
              <a:rPr lang="es-CL" b="1" dirty="0" err="1"/>
              <a:t>interpreted</a:t>
            </a:r>
            <a:r>
              <a:rPr lang="es-CL" b="1" dirty="0"/>
              <a:t> as </a:t>
            </a:r>
            <a:r>
              <a:rPr lang="es-CL" b="1" dirty="0" err="1"/>
              <a:t>evidence</a:t>
            </a:r>
            <a:r>
              <a:rPr lang="es-CL" b="1" dirty="0"/>
              <a:t> </a:t>
            </a:r>
            <a:r>
              <a:rPr lang="es-CL" b="1" dirty="0" err="1"/>
              <a:t>of</a:t>
            </a:r>
            <a:r>
              <a:rPr lang="es-CL" b="1" dirty="0"/>
              <a:t> </a:t>
            </a:r>
            <a:r>
              <a:rPr lang="es-CL" b="1" dirty="0" err="1"/>
              <a:t>carbon</a:t>
            </a:r>
            <a:r>
              <a:rPr lang="es-CL" b="1" dirty="0"/>
              <a:t> </a:t>
            </a:r>
            <a:r>
              <a:rPr lang="es-CL" b="1" dirty="0" err="1"/>
              <a:t>saturation</a:t>
            </a:r>
            <a:r>
              <a:rPr lang="es-CL" b="1" dirty="0"/>
              <a:t>. Here, I show </a:t>
            </a:r>
            <a:r>
              <a:rPr lang="es-CL" b="1" dirty="0" err="1"/>
              <a:t>that</a:t>
            </a:r>
            <a:r>
              <a:rPr lang="es-CL" b="1" dirty="0"/>
              <a:t> </a:t>
            </a: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same</a:t>
            </a:r>
            <a:r>
              <a:rPr lang="es-CL" b="1" dirty="0"/>
              <a:t> </a:t>
            </a:r>
            <a:r>
              <a:rPr lang="es-CL" b="1" dirty="0" err="1"/>
              <a:t>relationship</a:t>
            </a:r>
            <a:r>
              <a:rPr lang="es-CL" b="1" dirty="0"/>
              <a:t> </a:t>
            </a:r>
            <a:r>
              <a:rPr lang="es-CL" b="1" dirty="0" err="1"/>
              <a:t>may</a:t>
            </a:r>
            <a:r>
              <a:rPr lang="es-CL" b="1" dirty="0"/>
              <a:t> </a:t>
            </a:r>
            <a:r>
              <a:rPr lang="es-CL" b="1" dirty="0" err="1"/>
              <a:t>instead</a:t>
            </a:r>
            <a:r>
              <a:rPr lang="es-CL" b="1" dirty="0"/>
              <a:t> emerge </a:t>
            </a:r>
            <a:r>
              <a:rPr lang="es-CL" b="1" dirty="0" err="1"/>
              <a:t>from</a:t>
            </a:r>
            <a:r>
              <a:rPr lang="es-CL" b="1" dirty="0"/>
              <a:t> </a:t>
            </a:r>
            <a:r>
              <a:rPr lang="es-CL" b="1" dirty="0" err="1"/>
              <a:t>steady-state</a:t>
            </a:r>
            <a:r>
              <a:rPr lang="es-CL" b="1" dirty="0"/>
              <a:t> </a:t>
            </a:r>
            <a:r>
              <a:rPr lang="es-CL" b="1" dirty="0" err="1"/>
              <a:t>dynamics</a:t>
            </a:r>
            <a:r>
              <a:rPr lang="es-CL" b="1" dirty="0"/>
              <a:t>.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8496A9-C4B4-A7C9-BAC8-CD94FEA05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9CD4-D8C3-B34C-A76D-AEB1CF996ACD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586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persistence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of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soil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organic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remains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debated</a:t>
            </a:r>
            <a:r>
              <a:rPr lang="es-CL" b="1" dirty="0">
                <a:solidFill>
                  <a:srgbClr val="FF0000"/>
                </a:solidFill>
              </a:rPr>
              <a:t>. </a:t>
            </a:r>
            <a:r>
              <a:rPr lang="es-CL" b="1" dirty="0" err="1">
                <a:solidFill>
                  <a:srgbClr val="FF0000"/>
                </a:solidFill>
              </a:rPr>
              <a:t>One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hypothesis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proposes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that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soils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approach</a:t>
            </a:r>
            <a:r>
              <a:rPr lang="es-CL" b="1" dirty="0">
                <a:solidFill>
                  <a:srgbClr val="FF0000"/>
                </a:solidFill>
              </a:rPr>
              <a:t> a </a:t>
            </a:r>
            <a:r>
              <a:rPr lang="es-CL" b="1" dirty="0" err="1">
                <a:solidFill>
                  <a:srgbClr val="FF0000"/>
                </a:solidFill>
              </a:rPr>
              <a:t>steady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state</a:t>
            </a:r>
            <a:r>
              <a:rPr lang="es-CL" b="1" dirty="0">
                <a:solidFill>
                  <a:srgbClr val="FF0000"/>
                </a:solidFill>
              </a:rPr>
              <a:t>, </a:t>
            </a:r>
            <a:r>
              <a:rPr lang="es-CL" b="1" dirty="0" err="1">
                <a:solidFill>
                  <a:srgbClr val="FF0000"/>
                </a:solidFill>
              </a:rPr>
              <a:t>where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 inputs balance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losses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rather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than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saturation</a:t>
            </a:r>
            <a:r>
              <a:rPr lang="es-CL" b="1" dirty="0">
                <a:solidFill>
                  <a:srgbClr val="FF0000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 err="1">
                <a:solidFill>
                  <a:srgbClr val="FF0000"/>
                </a:solidFill>
              </a:rPr>
              <a:t>If</a:t>
            </a:r>
            <a:r>
              <a:rPr lang="es-CL" b="1" dirty="0">
                <a:solidFill>
                  <a:srgbClr val="FF0000"/>
                </a:solidFill>
              </a:rPr>
              <a:t> MAOC </a:t>
            </a:r>
            <a:r>
              <a:rPr lang="es-CL" b="1" dirty="0" err="1">
                <a:solidFill>
                  <a:srgbClr val="FF0000"/>
                </a:solidFill>
              </a:rPr>
              <a:t>truly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becomes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saturated</a:t>
            </a:r>
            <a:r>
              <a:rPr lang="es-CL" b="1" dirty="0">
                <a:solidFill>
                  <a:srgbClr val="FF0000"/>
                </a:solidFill>
              </a:rPr>
              <a:t>, </a:t>
            </a:r>
            <a:r>
              <a:rPr lang="es-CL" b="1" dirty="0" err="1">
                <a:solidFill>
                  <a:srgbClr val="FF0000"/>
                </a:solidFill>
              </a:rPr>
              <a:t>an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inflexion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point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should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appear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when</a:t>
            </a:r>
            <a:r>
              <a:rPr lang="es-CL" b="1" dirty="0">
                <a:solidFill>
                  <a:srgbClr val="FF0000"/>
                </a:solidFill>
              </a:rPr>
              <a:t> SOC </a:t>
            </a:r>
            <a:r>
              <a:rPr lang="es-CL" b="1" dirty="0" err="1">
                <a:solidFill>
                  <a:srgbClr val="FF0000"/>
                </a:solidFill>
              </a:rPr>
              <a:t>is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used</a:t>
            </a:r>
            <a:r>
              <a:rPr lang="es-CL" b="1" dirty="0">
                <a:solidFill>
                  <a:srgbClr val="FF0000"/>
                </a:solidFill>
              </a:rPr>
              <a:t> as a proxy </a:t>
            </a:r>
            <a:r>
              <a:rPr lang="es-CL" b="1" dirty="0" err="1">
                <a:solidFill>
                  <a:srgbClr val="FF0000"/>
                </a:solidFill>
              </a:rPr>
              <a:t>for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 input.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>
                <a:solidFill>
                  <a:srgbClr val="FF0000"/>
                </a:solidFill>
              </a:rPr>
              <a:t>Here, </a:t>
            </a:r>
            <a:r>
              <a:rPr lang="es-CL" b="1" dirty="0" err="1">
                <a:solidFill>
                  <a:srgbClr val="FF0000"/>
                </a:solidFill>
              </a:rPr>
              <a:t>we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tested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whether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saturation</a:t>
            </a:r>
            <a:r>
              <a:rPr lang="es-CL" b="1" dirty="0">
                <a:solidFill>
                  <a:srgbClr val="FF0000"/>
                </a:solidFill>
              </a:rPr>
              <a:t> concept </a:t>
            </a:r>
            <a:r>
              <a:rPr lang="es-CL" b="1" dirty="0" err="1">
                <a:solidFill>
                  <a:srgbClr val="FF0000"/>
                </a:solidFill>
              </a:rPr>
              <a:t>is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supported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by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data </a:t>
            </a:r>
            <a:r>
              <a:rPr lang="es-CL" b="1" dirty="0" err="1">
                <a:solidFill>
                  <a:srgbClr val="FF0000"/>
                </a:solidFill>
              </a:rPr>
              <a:t>using</a:t>
            </a:r>
            <a:r>
              <a:rPr lang="es-CL" b="1" dirty="0">
                <a:solidFill>
                  <a:srgbClr val="FF0000"/>
                </a:solidFill>
              </a:rPr>
              <a:t> a global meta-</a:t>
            </a:r>
            <a:r>
              <a:rPr lang="es-CL" b="1" dirty="0" err="1">
                <a:solidFill>
                  <a:srgbClr val="FF0000"/>
                </a:solidFill>
              </a:rPr>
              <a:t>analysis</a:t>
            </a:r>
            <a:r>
              <a:rPr lang="es-CL" b="1" dirty="0">
                <a:solidFill>
                  <a:srgbClr val="FF0000"/>
                </a:solidFill>
              </a:rPr>
              <a:t>. As </a:t>
            </a:r>
            <a:r>
              <a:rPr lang="es-CL" b="1" dirty="0" err="1">
                <a:solidFill>
                  <a:srgbClr val="FF0000"/>
                </a:solidFill>
              </a:rPr>
              <a:t>shown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for</a:t>
            </a:r>
            <a:r>
              <a:rPr lang="es-CL" b="1" dirty="0">
                <a:solidFill>
                  <a:srgbClr val="FF0000"/>
                </a:solidFill>
              </a:rPr>
              <a:t> tropical and </a:t>
            </a:r>
            <a:r>
              <a:rPr lang="es-CL" b="1" dirty="0" err="1">
                <a:solidFill>
                  <a:srgbClr val="FF0000"/>
                </a:solidFill>
              </a:rPr>
              <a:t>temperate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soils</a:t>
            </a:r>
            <a:r>
              <a:rPr lang="es-CL" b="1" dirty="0">
                <a:solidFill>
                  <a:srgbClr val="FF0000"/>
                </a:solidFill>
              </a:rPr>
              <a:t>, no </a:t>
            </a:r>
            <a:r>
              <a:rPr lang="es-CL" b="1" dirty="0" err="1">
                <a:solidFill>
                  <a:srgbClr val="FF0000"/>
                </a:solidFill>
              </a:rPr>
              <a:t>inflexion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point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appears</a:t>
            </a:r>
            <a:r>
              <a:rPr lang="es-CL" b="1" dirty="0">
                <a:solidFill>
                  <a:srgbClr val="FF0000"/>
                </a:solidFill>
              </a:rPr>
              <a:t>; </a:t>
            </a:r>
            <a:r>
              <a:rPr lang="es-CL" b="1" dirty="0" err="1">
                <a:solidFill>
                  <a:srgbClr val="FF0000"/>
                </a:solidFill>
              </a:rPr>
              <a:t>instead</a:t>
            </a:r>
            <a:r>
              <a:rPr lang="es-CL" b="1" dirty="0">
                <a:solidFill>
                  <a:srgbClr val="FF0000"/>
                </a:solidFill>
              </a:rPr>
              <a:t>, </a:t>
            </a:r>
            <a:r>
              <a:rPr lang="es-CL" b="1" dirty="0" err="1">
                <a:solidFill>
                  <a:srgbClr val="FF0000"/>
                </a:solidFill>
              </a:rPr>
              <a:t>we</a:t>
            </a:r>
            <a:r>
              <a:rPr lang="es-CL" b="1" dirty="0">
                <a:solidFill>
                  <a:srgbClr val="FF0000"/>
                </a:solidFill>
              </a:rPr>
              <a:t> observe a </a:t>
            </a:r>
            <a:r>
              <a:rPr lang="es-CL" b="1" dirty="0" err="1">
                <a:solidFill>
                  <a:srgbClr val="FF0000"/>
                </a:solidFill>
              </a:rPr>
              <a:t>highly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significant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relationship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with</a:t>
            </a:r>
            <a:r>
              <a:rPr lang="es-CL" b="1" dirty="0">
                <a:solidFill>
                  <a:srgbClr val="FF0000"/>
                </a:solidFill>
              </a:rPr>
              <a:t> a </a:t>
            </a:r>
            <a:r>
              <a:rPr lang="es-CL" b="1" dirty="0" err="1">
                <a:solidFill>
                  <a:srgbClr val="FF0000"/>
                </a:solidFill>
              </a:rPr>
              <a:t>common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slope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across</a:t>
            </a:r>
            <a:r>
              <a:rPr lang="es-CL" b="1" dirty="0">
                <a:solidFill>
                  <a:srgbClr val="FF0000"/>
                </a:solidFill>
              </a:rPr>
              <a:t> a </a:t>
            </a:r>
            <a:r>
              <a:rPr lang="es-CL" b="1" dirty="0" err="1">
                <a:solidFill>
                  <a:srgbClr val="FF0000"/>
                </a:solidFill>
              </a:rPr>
              <a:t>wide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range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of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soils</a:t>
            </a:r>
            <a:r>
              <a:rPr lang="es-CL" b="1" dirty="0">
                <a:solidFill>
                  <a:srgbClr val="FF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 err="1">
                <a:solidFill>
                  <a:srgbClr val="FF0000"/>
                </a:solidFill>
              </a:rPr>
              <a:t>Since</a:t>
            </a:r>
            <a:r>
              <a:rPr lang="es-CL" b="1" dirty="0">
                <a:solidFill>
                  <a:srgbClr val="FF0000"/>
                </a:solidFill>
              </a:rPr>
              <a:t> Christensen in 1985,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enrichment</a:t>
            </a:r>
            <a:r>
              <a:rPr lang="es-CL" b="1" dirty="0">
                <a:solidFill>
                  <a:srgbClr val="FF0000"/>
                </a:solidFill>
              </a:rPr>
              <a:t> factor,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concentration</a:t>
            </a:r>
            <a:r>
              <a:rPr lang="es-CL" b="1" dirty="0">
                <a:solidFill>
                  <a:srgbClr val="FF0000"/>
                </a:solidFill>
              </a:rPr>
              <a:t> in MAOC </a:t>
            </a:r>
            <a:r>
              <a:rPr lang="es-CL" b="1" dirty="0" err="1">
                <a:solidFill>
                  <a:srgbClr val="FF0000"/>
                </a:solidFill>
              </a:rPr>
              <a:t>divided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by</a:t>
            </a:r>
            <a:r>
              <a:rPr lang="es-CL" b="1" dirty="0">
                <a:solidFill>
                  <a:srgbClr val="FF0000"/>
                </a:solidFill>
              </a:rPr>
              <a:t> total SOC, has </a:t>
            </a:r>
            <a:r>
              <a:rPr lang="es-CL" b="1" dirty="0" err="1">
                <a:solidFill>
                  <a:srgbClr val="FF0000"/>
                </a:solidFill>
              </a:rPr>
              <a:t>been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interpreted</a:t>
            </a:r>
            <a:r>
              <a:rPr lang="es-CL" b="1" dirty="0">
                <a:solidFill>
                  <a:srgbClr val="FF0000"/>
                </a:solidFill>
              </a:rPr>
              <a:t> as </a:t>
            </a:r>
            <a:r>
              <a:rPr lang="es-CL" b="1" dirty="0" err="1">
                <a:solidFill>
                  <a:srgbClr val="FF0000"/>
                </a:solidFill>
              </a:rPr>
              <a:t>evidence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of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saturation</a:t>
            </a:r>
            <a:r>
              <a:rPr lang="es-CL" b="1" dirty="0">
                <a:solidFill>
                  <a:srgbClr val="FF0000"/>
                </a:solidFill>
              </a:rPr>
              <a:t> and </a:t>
            </a:r>
            <a:r>
              <a:rPr lang="es-CL" b="1" dirty="0" err="1">
                <a:solidFill>
                  <a:srgbClr val="FF0000"/>
                </a:solidFill>
              </a:rPr>
              <a:t>later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incorporated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into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Hassink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saturation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framework</a:t>
            </a:r>
            <a:r>
              <a:rPr lang="es-CL" b="1" dirty="0">
                <a:solidFill>
                  <a:srgbClr val="FF0000"/>
                </a:solidFill>
              </a:rPr>
              <a:t>. </a:t>
            </a:r>
            <a:r>
              <a:rPr lang="es-CL" b="1" dirty="0" err="1">
                <a:solidFill>
                  <a:srgbClr val="FF0000"/>
                </a:solidFill>
              </a:rPr>
              <a:t>However</a:t>
            </a:r>
            <a:r>
              <a:rPr lang="es-CL" b="1" dirty="0">
                <a:solidFill>
                  <a:srgbClr val="FF0000"/>
                </a:solidFill>
              </a:rPr>
              <a:t>, </a:t>
            </a:r>
            <a:r>
              <a:rPr lang="es-CL" b="1" dirty="0" err="1">
                <a:solidFill>
                  <a:srgbClr val="FF0000"/>
                </a:solidFill>
              </a:rPr>
              <a:t>solving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equation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considering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fitting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coefficient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close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to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one</a:t>
            </a:r>
            <a:r>
              <a:rPr lang="es-CL" b="1" dirty="0">
                <a:solidFill>
                  <a:srgbClr val="FF0000"/>
                </a:solidFill>
              </a:rPr>
              <a:t>,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same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common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slope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is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obtained</a:t>
            </a:r>
            <a:r>
              <a:rPr lang="es-CL" b="1" dirty="0">
                <a:solidFill>
                  <a:srgbClr val="FF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 err="1">
                <a:solidFill>
                  <a:srgbClr val="FF0000"/>
                </a:solidFill>
              </a:rPr>
              <a:t>We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further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tested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this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by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modelling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dataset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of</a:t>
            </a:r>
            <a:r>
              <a:rPr lang="es-CL" b="1" dirty="0">
                <a:solidFill>
                  <a:srgbClr val="FF0000"/>
                </a:solidFill>
              </a:rPr>
              <a:t> West and </a:t>
            </a:r>
            <a:r>
              <a:rPr lang="es-CL" b="1" dirty="0" err="1">
                <a:solidFill>
                  <a:srgbClr val="FF0000"/>
                </a:solidFill>
              </a:rPr>
              <a:t>Six</a:t>
            </a:r>
            <a:r>
              <a:rPr lang="es-CL" b="1" dirty="0">
                <a:solidFill>
                  <a:srgbClr val="FF0000"/>
                </a:solidFill>
              </a:rPr>
              <a:t> in </a:t>
            </a:r>
            <a:r>
              <a:rPr lang="es-CL" b="1" dirty="0" err="1">
                <a:solidFill>
                  <a:srgbClr val="FF0000"/>
                </a:solidFill>
              </a:rPr>
              <a:t>several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biomes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where</a:t>
            </a:r>
            <a:r>
              <a:rPr lang="es-CL" b="1" dirty="0">
                <a:solidFill>
                  <a:srgbClr val="FF0000"/>
                </a:solidFill>
              </a:rPr>
              <a:t> time and </a:t>
            </a:r>
            <a:r>
              <a:rPr lang="es-CL" b="1" dirty="0" err="1">
                <a:solidFill>
                  <a:srgbClr val="FF0000"/>
                </a:solidFill>
              </a:rPr>
              <a:t>percentage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of</a:t>
            </a:r>
            <a:r>
              <a:rPr lang="es-CL" b="1" dirty="0">
                <a:solidFill>
                  <a:srgbClr val="FF0000"/>
                </a:solidFill>
              </a:rPr>
              <a:t> SOC </a:t>
            </a:r>
            <a:r>
              <a:rPr lang="es-CL" b="1" dirty="0" err="1">
                <a:solidFill>
                  <a:srgbClr val="FF0000"/>
                </a:solidFill>
              </a:rPr>
              <a:t>change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for</a:t>
            </a:r>
            <a:r>
              <a:rPr lang="es-CL" b="1" dirty="0">
                <a:solidFill>
                  <a:srgbClr val="FF0000"/>
                </a:solidFill>
              </a:rPr>
              <a:t> a new </a:t>
            </a:r>
            <a:r>
              <a:rPr lang="es-CL" b="1" dirty="0" err="1">
                <a:solidFill>
                  <a:srgbClr val="FF0000"/>
                </a:solidFill>
              </a:rPr>
              <a:t>equilibrium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were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measured</a:t>
            </a:r>
            <a:r>
              <a:rPr lang="es-CL" b="1" dirty="0">
                <a:solidFill>
                  <a:srgbClr val="FF0000"/>
                </a:solidFill>
              </a:rPr>
              <a:t>. Here, in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upper</a:t>
            </a:r>
            <a:r>
              <a:rPr lang="es-CL" b="1" dirty="0">
                <a:solidFill>
                  <a:srgbClr val="FF0000"/>
                </a:solidFill>
              </a:rPr>
              <a:t> panel,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common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slope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decreases</a:t>
            </a:r>
            <a:r>
              <a:rPr lang="es-CL" b="1" dirty="0">
                <a:solidFill>
                  <a:srgbClr val="FF0000"/>
                </a:solidFill>
              </a:rPr>
              <a:t> as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C </a:t>
            </a:r>
            <a:r>
              <a:rPr lang="es-CL" b="1" dirty="0" err="1">
                <a:solidFill>
                  <a:srgbClr val="FF0000"/>
                </a:solidFill>
              </a:rPr>
              <a:t>equilibrium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increases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because</a:t>
            </a:r>
            <a:r>
              <a:rPr lang="es-CL" b="1" dirty="0">
                <a:solidFill>
                  <a:srgbClr val="FF0000"/>
                </a:solidFill>
              </a:rPr>
              <a:t> MAOC </a:t>
            </a:r>
            <a:r>
              <a:rPr lang="es-CL" b="1" dirty="0" err="1">
                <a:solidFill>
                  <a:srgbClr val="FF0000"/>
                </a:solidFill>
              </a:rPr>
              <a:t>decomposes</a:t>
            </a:r>
            <a:r>
              <a:rPr lang="es-CL" b="1" dirty="0">
                <a:solidFill>
                  <a:srgbClr val="FF0000"/>
                </a:solidFill>
              </a:rPr>
              <a:t> more </a:t>
            </a:r>
            <a:r>
              <a:rPr lang="es-CL" b="1" dirty="0" err="1">
                <a:solidFill>
                  <a:srgbClr val="FF0000"/>
                </a:solidFill>
              </a:rPr>
              <a:t>slowly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than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particulate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organic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. In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lower</a:t>
            </a:r>
            <a:r>
              <a:rPr lang="es-CL" b="1" dirty="0">
                <a:solidFill>
                  <a:srgbClr val="FF0000"/>
                </a:solidFill>
              </a:rPr>
              <a:t> panel, MAOC </a:t>
            </a:r>
            <a:r>
              <a:rPr lang="es-CL" b="1" dirty="0" err="1">
                <a:solidFill>
                  <a:srgbClr val="FF0000"/>
                </a:solidFill>
              </a:rPr>
              <a:t>still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does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not</a:t>
            </a:r>
            <a:r>
              <a:rPr lang="es-CL" b="1" dirty="0">
                <a:solidFill>
                  <a:srgbClr val="FF0000"/>
                </a:solidFill>
              </a:rPr>
              <a:t> show </a:t>
            </a:r>
            <a:r>
              <a:rPr lang="es-CL" b="1" dirty="0" err="1">
                <a:solidFill>
                  <a:srgbClr val="FF0000"/>
                </a:solidFill>
              </a:rPr>
              <a:t>evidence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of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saturation</a:t>
            </a:r>
            <a:r>
              <a:rPr lang="es-CL" b="1" dirty="0">
                <a:solidFill>
                  <a:srgbClr val="FF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>
                <a:solidFill>
                  <a:srgbClr val="FF0000"/>
                </a:solidFill>
              </a:rPr>
              <a:t>In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right</a:t>
            </a:r>
            <a:r>
              <a:rPr lang="es-CL" b="1" dirty="0">
                <a:solidFill>
                  <a:srgbClr val="FF0000"/>
                </a:solidFill>
              </a:rPr>
              <a:t> panel, </a:t>
            </a:r>
            <a:r>
              <a:rPr lang="es-CL" b="1" dirty="0" err="1">
                <a:solidFill>
                  <a:srgbClr val="FF0000"/>
                </a:solidFill>
              </a:rPr>
              <a:t>an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algorithm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for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soil</a:t>
            </a:r>
            <a:r>
              <a:rPr lang="es-CL" b="1" dirty="0">
                <a:solidFill>
                  <a:srgbClr val="FF0000"/>
                </a:solidFill>
              </a:rPr>
              <a:t> C </a:t>
            </a:r>
            <a:r>
              <a:rPr lang="es-CL" b="1" dirty="0" err="1">
                <a:solidFill>
                  <a:srgbClr val="FF0000"/>
                </a:solidFill>
              </a:rPr>
              <a:t>sequestration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is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presented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using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common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slope</a:t>
            </a:r>
            <a:r>
              <a:rPr lang="es-CL" b="1" dirty="0">
                <a:solidFill>
                  <a:srgbClr val="FF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dirty="0" err="1">
                <a:solidFill>
                  <a:srgbClr val="FF0000"/>
                </a:solidFill>
              </a:rPr>
              <a:t>Overall</a:t>
            </a:r>
            <a:r>
              <a:rPr lang="es-CL" b="1" dirty="0">
                <a:solidFill>
                  <a:srgbClr val="FF0000"/>
                </a:solidFill>
              </a:rPr>
              <a:t>, </a:t>
            </a:r>
            <a:r>
              <a:rPr lang="es-CL" b="1" dirty="0" err="1">
                <a:solidFill>
                  <a:srgbClr val="FF0000"/>
                </a:solidFill>
              </a:rPr>
              <a:t>these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results</a:t>
            </a:r>
            <a:r>
              <a:rPr lang="es-CL" b="1" dirty="0">
                <a:solidFill>
                  <a:srgbClr val="FF0000"/>
                </a:solidFill>
              </a:rPr>
              <a:t> are more </a:t>
            </a:r>
            <a:r>
              <a:rPr lang="es-CL" b="1" dirty="0" err="1">
                <a:solidFill>
                  <a:srgbClr val="FF0000"/>
                </a:solidFill>
              </a:rPr>
              <a:t>consistent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with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steady-state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dynamics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than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with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direct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evidence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for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carbon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b="1" dirty="0" err="1">
                <a:solidFill>
                  <a:srgbClr val="FF0000"/>
                </a:solidFill>
              </a:rPr>
              <a:t>saturation</a:t>
            </a:r>
            <a:r>
              <a:rPr lang="es-CL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9CD4-D8C3-B34C-A76D-AEB1CF996ACD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5136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74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512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8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044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399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9673C2A-AEE2-F344-AE56-93272E0694C4}" type="datetimeFigureOut">
              <a:rPr lang="en-US" smtClean="0"/>
              <a:t>5/3/26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507ADC8E-54BB-EE40-9A45-2FBB7107F5C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11" Type="http://schemas.openxmlformats.org/officeDocument/2006/relationships/image" Target="../media/image9.png"/><Relationship Id="rId5" Type="http://schemas.openxmlformats.org/officeDocument/2006/relationships/chart" Target="../charts/chart1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48B0C-9B7C-DC4E-0286-DCD9CA4C8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57A3C-560E-8C73-692C-12762F627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067" y="1831087"/>
            <a:ext cx="7399865" cy="1597913"/>
          </a:xfrm>
          <a:solidFill>
            <a:schemeClr val="accent4">
              <a:alpha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MINERAL-ASSOCIATED CARBON PERSISTENCE ARISES FROM STEADY-STATE DYNAMICS, NOT SATURATION</a:t>
            </a:r>
            <a:endParaRPr lang="en-US" sz="2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6CAF5C-F533-7BCC-38A0-47C7CAA0B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94" y="3722320"/>
            <a:ext cx="8704162" cy="2787086"/>
          </a:xfrm>
        </p:spPr>
        <p:txBody>
          <a:bodyPr>
            <a:noAutofit/>
          </a:bodyPr>
          <a:lstStyle/>
          <a:p>
            <a:r>
              <a:rPr lang="en-US" sz="1800" noProof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J. Matus</a:t>
            </a:r>
          </a:p>
          <a:p>
            <a:r>
              <a:rPr lang="en-US" sz="1800" noProof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francisco.matus@ufrontera.cl </a:t>
            </a:r>
          </a:p>
          <a:p>
            <a:endParaRPr lang="en-US" sz="1800" noProof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noProof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of Conservation and Dynamics of Volcanic Soils</a:t>
            </a:r>
          </a:p>
          <a:p>
            <a:r>
              <a:rPr lang="en-US" sz="1800" noProof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La Frontera</a:t>
            </a:r>
          </a:p>
          <a:p>
            <a:r>
              <a:rPr lang="en-US" sz="1800" noProof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Temuco-Chile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F78645-5DAF-6327-A4FC-8309E6407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244" y="486527"/>
            <a:ext cx="1138430" cy="1138430"/>
          </a:xfrm>
          <a:prstGeom prst="rect">
            <a:avLst/>
          </a:prstGeom>
          <a:noFill/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8451897A-EB6A-8C65-6FE6-941E4D00B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89" y="603708"/>
            <a:ext cx="1320538" cy="113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B2E67F1-F19D-E087-73C5-EF1C8597CC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176" t="15400" r="72824" b="73395"/>
          <a:stretch>
            <a:fillRect/>
          </a:stretch>
        </p:blipFill>
        <p:spPr>
          <a:xfrm>
            <a:off x="3614370" y="401897"/>
            <a:ext cx="1695080" cy="7710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B6B86-DA61-400C-47BC-947524656D7E}"/>
              </a:ext>
            </a:extLst>
          </p:cNvPr>
          <p:cNvSpPr txBox="1"/>
          <p:nvPr/>
        </p:nvSpPr>
        <p:spPr>
          <a:xfrm>
            <a:off x="2092301" y="1261872"/>
            <a:ext cx="5172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i="0" dirty="0" err="1">
                <a:solidFill>
                  <a:srgbClr val="0072BC"/>
                </a:solidFill>
                <a:effectLst/>
                <a:latin typeface="Open Sans" panose="020B0606030504020204" pitchFamily="34" charset="0"/>
              </a:rPr>
              <a:t>Vienna</a:t>
            </a:r>
            <a:r>
              <a:rPr lang="es-CL" b="1" i="0" dirty="0">
                <a:solidFill>
                  <a:srgbClr val="0072BC"/>
                </a:solidFill>
                <a:effectLst/>
                <a:latin typeface="Open Sans" panose="020B0606030504020204" pitchFamily="34" charset="0"/>
              </a:rPr>
              <a:t>, Austria &amp; Online | 3–8 May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1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n 202">
            <a:extLst>
              <a:ext uri="{FF2B5EF4-FFF2-40B4-BE49-F238E27FC236}">
                <a16:creationId xmlns:a16="http://schemas.microsoft.com/office/drawing/2014/main" id="{89CF4BBE-0B60-7A3E-4751-DBD9F7F21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30" y="2689839"/>
            <a:ext cx="2312321" cy="15552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2D88F204-B44C-B199-FC20-A7B26C0FB591}"/>
              </a:ext>
            </a:extLst>
          </p:cNvPr>
          <p:cNvSpPr txBox="1">
            <a:spLocks/>
          </p:cNvSpPr>
          <p:nvPr/>
        </p:nvSpPr>
        <p:spPr>
          <a:xfrm>
            <a:off x="550881" y="163471"/>
            <a:ext cx="8379079" cy="249252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noProof="1">
                <a:latin typeface="Arial" panose="020B0604020202020204" pitchFamily="34" charset="0"/>
                <a:cs typeface="Arial" panose="020B0604020202020204" pitchFamily="34" charset="0"/>
              </a:rPr>
              <a:t>MINERAL-ASSOCIATED CARBON PERSISTENCE ARISES FROM STEADY-STATE DYNAMICS, NOT SATURATION</a:t>
            </a:r>
            <a:endParaRPr lang="en-US" sz="12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8D922DE-E8CC-0A5A-9942-0E1B86D71511}"/>
              </a:ext>
            </a:extLst>
          </p:cNvPr>
          <p:cNvSpPr txBox="1"/>
          <p:nvPr/>
        </p:nvSpPr>
        <p:spPr>
          <a:xfrm>
            <a:off x="775080" y="401290"/>
            <a:ext cx="7901559" cy="52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 </a:t>
            </a:r>
          </a:p>
          <a:p>
            <a:pPr algn="ctr">
              <a:lnSpc>
                <a:spcPts val="1540"/>
              </a:lnSpc>
              <a:spcAft>
                <a:spcPts val="1200"/>
              </a:spcAft>
              <a:buNone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Soil organic carbon (SOC) debated </a:t>
            </a:r>
            <a:r>
              <a:rPr lang="en-US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mineral-associated organic carbon (MAOC)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saturation or steady state:</a:t>
            </a:r>
            <a:endParaRPr lang="es-CL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1D1AF75-1AAF-6245-A2DF-3A66A9BE0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148062"/>
              </p:ext>
            </p:extLst>
          </p:nvPr>
        </p:nvGraphicFramePr>
        <p:xfrm>
          <a:off x="2904223" y="1070020"/>
          <a:ext cx="2182353" cy="159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Elipse 28">
            <a:extLst>
              <a:ext uri="{FF2B5EF4-FFF2-40B4-BE49-F238E27FC236}">
                <a16:creationId xmlns:a16="http://schemas.microsoft.com/office/drawing/2014/main" id="{4575928F-3BA1-0131-ED49-DF599E107EAA}"/>
              </a:ext>
            </a:extLst>
          </p:cNvPr>
          <p:cNvSpPr/>
          <p:nvPr/>
        </p:nvSpPr>
        <p:spPr>
          <a:xfrm rot="19639355">
            <a:off x="3151617" y="1858537"/>
            <a:ext cx="1337157" cy="187045"/>
          </a:xfrm>
          <a:prstGeom prst="ellipse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B092DBE7-6BDC-4C97-25FB-BD6F833A9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380752"/>
              </p:ext>
            </p:extLst>
          </p:nvPr>
        </p:nvGraphicFramePr>
        <p:xfrm>
          <a:off x="568933" y="1070020"/>
          <a:ext cx="2317602" cy="159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riángulo 37">
            <a:extLst>
              <a:ext uri="{FF2B5EF4-FFF2-40B4-BE49-F238E27FC236}">
                <a16:creationId xmlns:a16="http://schemas.microsoft.com/office/drawing/2014/main" id="{9A55CF88-B107-9D4B-1077-E962F131E21D}"/>
              </a:ext>
            </a:extLst>
          </p:cNvPr>
          <p:cNvSpPr/>
          <p:nvPr/>
        </p:nvSpPr>
        <p:spPr>
          <a:xfrm>
            <a:off x="1901961" y="1243280"/>
            <a:ext cx="256674" cy="917355"/>
          </a:xfrm>
          <a:prstGeom prst="triangle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B340CF83-4455-9981-7FE5-3CE8AA7390A2}"/>
              </a:ext>
            </a:extLst>
          </p:cNvPr>
          <p:cNvGrpSpPr/>
          <p:nvPr/>
        </p:nvGrpSpPr>
        <p:grpSpPr>
          <a:xfrm>
            <a:off x="2337598" y="1287627"/>
            <a:ext cx="2170754" cy="836918"/>
            <a:chOff x="3442380" y="4449645"/>
            <a:chExt cx="3078557" cy="833496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2E67882A-D7AA-8943-ADBA-7D0279657F6B}"/>
                </a:ext>
              </a:extLst>
            </p:cNvPr>
            <p:cNvCxnSpPr>
              <a:cxnSpLocks/>
            </p:cNvCxnSpPr>
            <p:nvPr/>
          </p:nvCxnSpPr>
          <p:spPr>
            <a:xfrm>
              <a:off x="3552187" y="4449645"/>
              <a:ext cx="2968750" cy="1748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503DD34C-2339-A94B-B85F-26B002BE255B}"/>
                </a:ext>
              </a:extLst>
            </p:cNvPr>
            <p:cNvCxnSpPr>
              <a:cxnSpLocks/>
            </p:cNvCxnSpPr>
            <p:nvPr/>
          </p:nvCxnSpPr>
          <p:spPr>
            <a:xfrm>
              <a:off x="3642729" y="4651882"/>
              <a:ext cx="2468648" cy="8494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6AB6C96C-ECF2-B73C-7641-6E5234FE80DA}"/>
                </a:ext>
              </a:extLst>
            </p:cNvPr>
            <p:cNvCxnSpPr>
              <a:cxnSpLocks/>
            </p:cNvCxnSpPr>
            <p:nvPr/>
          </p:nvCxnSpPr>
          <p:spPr>
            <a:xfrm>
              <a:off x="3464744" y="4978632"/>
              <a:ext cx="2079355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97CC1878-5D34-9BC8-75B3-2BBC6F5659E0}"/>
                </a:ext>
              </a:extLst>
            </p:cNvPr>
            <p:cNvCxnSpPr>
              <a:cxnSpLocks/>
            </p:cNvCxnSpPr>
            <p:nvPr/>
          </p:nvCxnSpPr>
          <p:spPr>
            <a:xfrm>
              <a:off x="3442380" y="5283141"/>
              <a:ext cx="151841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D40A5426-A4A2-0363-DF36-D22B0B3CC988}"/>
                  </a:ext>
                </a:extLst>
              </p:cNvPr>
              <p:cNvSpPr txBox="1"/>
              <p:nvPr/>
            </p:nvSpPr>
            <p:spPr>
              <a:xfrm>
                <a:off x="5113408" y="1064611"/>
                <a:ext cx="3989390" cy="142648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Hypothesis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1100" b="1" i="1">
                              <a:latin typeface="Cambria Math" panose="02040503050406030204" pitchFamily="18" charset="0"/>
                            </a:rPr>
                            <m:t>𝐒𝐎𝐂</m:t>
                          </m:r>
                        </m:e>
                        <m:sub>
                          <m:r>
                            <a:rPr lang="es-419" sz="1100" b="1" i="1">
                              <a:latin typeface="Cambria Math" panose="02040503050406030204" pitchFamily="18" charset="0"/>
                            </a:rPr>
                            <m:t>𝐞𝐪</m:t>
                          </m:r>
                        </m:sub>
                      </m:sSub>
                      <m:r>
                        <a:rPr lang="en-US" sz="11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1100" b="1" i="1">
                              <a:latin typeface="Cambria Math" panose="02040503050406030204" pitchFamily="18" charset="0"/>
                            </a:rPr>
                            <m:t>𝐏𝐎𝐂</m:t>
                          </m:r>
                        </m:e>
                        <m:sub>
                          <m:r>
                            <a:rPr lang="es-419" sz="1100" b="1" i="1">
                              <a:latin typeface="Cambria Math" panose="02040503050406030204" pitchFamily="18" charset="0"/>
                            </a:rPr>
                            <m:t>𝐞𝐪</m:t>
                          </m:r>
                        </m:sub>
                      </m:sSub>
                      <m:r>
                        <a:rPr lang="en-US" sz="11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1100" b="1" i="1">
                              <a:latin typeface="Cambria Math" panose="02040503050406030204" pitchFamily="18" charset="0"/>
                            </a:rPr>
                            <m:t>𝐌𝐀𝐎𝐂</m:t>
                          </m:r>
                        </m:e>
                        <m:sub>
                          <m:r>
                            <a:rPr lang="es-419" sz="1100" b="1" i="1">
                              <a:latin typeface="Cambria Math" panose="02040503050406030204" pitchFamily="18" charset="0"/>
                            </a:rPr>
                            <m:t>𝐞𝐪</m:t>
                          </m:r>
                        </m:sub>
                      </m:sSub>
                    </m:oMath>
                  </m:oMathPara>
                </a14:m>
                <a:endPara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Meta-analysis</a:t>
                </a:r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en-US" sz="1100" dirty="0">
                    <a:solidFill>
                      <a:srgbClr val="0070C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(Matus, 2021 [Sci. Rep.11]</a:t>
                </a:r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: 1975-2020POC+MAOC partitioning full dispersion: 116 size MAOC &lt;20 </a:t>
                </a:r>
                <a:r>
                  <a:rPr lang="el-GR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μ</a:t>
                </a:r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m and 103 &lt;63 </a:t>
                </a:r>
                <a:r>
                  <a:rPr lang="el-GR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μ</a:t>
                </a:r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m (</a:t>
                </a:r>
                <a:r>
                  <a:rPr lang="en-US" sz="1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Euope</a:t>
                </a:r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, North (South) America, Africa, Australia…).</a:t>
                </a:r>
              </a:p>
            </p:txBody>
          </p:sp>
        </mc:Choice>
        <mc:Fallback xmlns="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D40A5426-A4A2-0363-DF36-D22B0B3CC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08" y="1064611"/>
                <a:ext cx="3989390" cy="1426481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uadroTexto 89">
            <a:extLst>
              <a:ext uri="{FF2B5EF4-FFF2-40B4-BE49-F238E27FC236}">
                <a16:creationId xmlns:a16="http://schemas.microsoft.com/office/drawing/2014/main" id="{C3A4B2F0-8CD4-77B8-E1CA-3580C08FDA3E}"/>
              </a:ext>
            </a:extLst>
          </p:cNvPr>
          <p:cNvSpPr txBox="1"/>
          <p:nvPr/>
        </p:nvSpPr>
        <p:spPr>
          <a:xfrm>
            <a:off x="586219" y="4381553"/>
            <a:ext cx="1598801" cy="209230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Model Validation </a:t>
            </a:r>
          </a:p>
          <a:p>
            <a:pPr algn="ctr">
              <a:buNone/>
            </a:pP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Review (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Matus, 2025 [Soil Sci &amp; Plant 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Nutr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. 1-11]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: SOC and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teq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 experiments (cropland to grassland)  climate (warm, cold, tropical)  new steady state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(West &amp; Six, 2007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uadroTexto 13">
                <a:extLst>
                  <a:ext uri="{FF2B5EF4-FFF2-40B4-BE49-F238E27FC236}">
                    <a16:creationId xmlns:a16="http://schemas.microsoft.com/office/drawing/2014/main" id="{51022BC1-AECB-A945-AEDD-B5F8C4424AB5}"/>
                  </a:ext>
                </a:extLst>
              </p:cNvPr>
              <p:cNvSpPr txBox="1"/>
              <p:nvPr/>
            </p:nvSpPr>
            <p:spPr>
              <a:xfrm>
                <a:off x="5124471" y="2556844"/>
                <a:ext cx="3989390" cy="736223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marL="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419" sz="11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Enrichment factor</a:t>
                </a:r>
              </a:p>
              <a:p>
                <a:pPr algn="ctr"/>
                <a:endParaRPr lang="es-419" sz="95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s-419" sz="1100" b="0" i="1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EFc</a:t>
                </a:r>
                <a:r>
                  <a:rPr lang="es-419" sz="1100" b="0" i="1" baseline="0" dirty="0">
                    <a:solidFill>
                      <a:srgbClr val="7030A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419" sz="1100" b="0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1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11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s-419" sz="11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den>
                        </m:f>
                      </m:num>
                      <m:den>
                        <m:r>
                          <a:rPr lang="es-419" sz="11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𝑆𝑂𝐶</m:t>
                        </m:r>
                      </m:den>
                    </m:f>
                  </m:oMath>
                </a14:m>
                <a:r>
                  <a:rPr lang="en-US" sz="11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419" sz="11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1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𝑔𝐶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s-419" sz="1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𝑠𝑜𝑖𝑙</m:t>
                        </m:r>
                      </m:num>
                      <m:den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𝑔𝐶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𝑠𝑜𝑖𝑙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∙1000</m:t>
                        </m:r>
                      </m:den>
                    </m:f>
                    <m:r>
                      <a:rPr lang="es-419" sz="1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∙1000</m:t>
                        </m:r>
                      </m:num>
                      <m:den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419" sz="1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𝑠𝑜𝑖𝑙</m:t>
                        </m:r>
                      </m:den>
                    </m:f>
                    <m:r>
                      <m:rPr>
                        <m:nor/>
                      </m:rPr>
                      <a:rPr lang="en-US" sz="11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sz="11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419" sz="11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𝑴𝑨𝑶𝑪</m:t>
                        </m:r>
                      </m:num>
                      <m:den>
                        <m:r>
                          <a:rPr lang="es-419" sz="11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𝑺𝑶𝑪</m:t>
                        </m:r>
                      </m:den>
                    </m:f>
                  </m:oMath>
                </a14:m>
                <a:endParaRPr lang="en-US" sz="11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95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CuadroTexto 13">
                <a:extLst>
                  <a:ext uri="{FF2B5EF4-FFF2-40B4-BE49-F238E27FC236}">
                    <a16:creationId xmlns:a16="http://schemas.microsoft.com/office/drawing/2014/main" id="{51022BC1-AECB-A945-AEDD-B5F8C4424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71" y="2556844"/>
                <a:ext cx="3989390" cy="736223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uadroTexto 108">
                <a:extLst>
                  <a:ext uri="{FF2B5EF4-FFF2-40B4-BE49-F238E27FC236}">
                    <a16:creationId xmlns:a16="http://schemas.microsoft.com/office/drawing/2014/main" id="{1EA41F94-1E0B-7D89-B1BD-C0558F153C4C}"/>
                  </a:ext>
                </a:extLst>
              </p:cNvPr>
              <p:cNvSpPr txBox="1"/>
              <p:nvPr/>
            </p:nvSpPr>
            <p:spPr>
              <a:xfrm>
                <a:off x="5131522" y="3352138"/>
                <a:ext cx="3995402" cy="83612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320"/>
                  </a:lnSpc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Steady state</a:t>
                </a:r>
              </a:p>
              <a:p>
                <a:pPr algn="ctr">
                  <a:lnSpc>
                    <a:spcPts val="1320"/>
                  </a:lnSpc>
                  <a:buNone/>
                </a:pPr>
                <a:endParaRPr lang="en-US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algn="ctr">
                  <a:lnSpc>
                    <a:spcPts val="1320"/>
                  </a:lnSpc>
                  <a:buNone/>
                </a:pPr>
                <a:endParaRPr lang="en-US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algn="just">
                  <a:lnSpc>
                    <a:spcPts val="132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s-419" sz="1000" b="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  <m:t>𝑑𝐶</m:t>
                          </m:r>
                        </m:num>
                        <m:den>
                          <m:r>
                            <a:rPr lang="es-419" sz="1000" b="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  <m:t>𝑑𝑡</m:t>
                          </m:r>
                        </m:den>
                      </m:f>
                      <m:r>
                        <a:rPr lang="es-419" sz="10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=</m:t>
                      </m:r>
                      <m:r>
                        <a:rPr lang="es-419" sz="1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𝐼</m:t>
                      </m:r>
                      <m:r>
                        <a:rPr lang="es-419" sz="1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−</m:t>
                      </m:r>
                      <m:r>
                        <a:rPr lang="es-419" sz="1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𝑘𝐶</m:t>
                      </m:r>
                      <m:r>
                        <a:rPr lang="en-US" sz="100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→</m:t>
                      </m:r>
                      <m:sSub>
                        <m:sSubPr>
                          <m:ctrlPr>
                            <a:rPr lang="en-US" sz="10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s-419" sz="1000" b="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  <m:t>𝐶</m:t>
                          </m:r>
                        </m:e>
                        <m:sub>
                          <m:r>
                            <a:rPr lang="es-419" sz="1000" b="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  <m:t>𝑒𝑞</m:t>
                          </m:r>
                        </m:sub>
                      </m:sSub>
                      <m:r>
                        <a:rPr lang="es-419" sz="10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0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s-419" sz="1000" b="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  <m:t>𝐼</m:t>
                          </m:r>
                        </m:num>
                        <m:den>
                          <m:r>
                            <a:rPr lang="es-419" sz="1000" b="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  <m:t>𝑘</m:t>
                          </m:r>
                        </m:den>
                      </m:f>
                      <m:r>
                        <a:rPr lang="en-US" sz="1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→</m:t>
                      </m:r>
                      <m:r>
                        <a:rPr lang="es-419" sz="1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 </m:t>
                      </m:r>
                      <m:r>
                        <a:rPr lang="en-US" sz="1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s-419" sz="1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000" b="1" i="1" dirty="0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00" b="1" i="1" dirty="0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s-419" sz="1000" b="1" i="1" dirty="0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itchFamily="2" charset="2"/>
                                </a:rPr>
                                <m:t>𝑴𝑨𝑶𝑪</m:t>
                              </m:r>
                            </m:e>
                            <m:sub>
                              <m:r>
                                <a:rPr lang="es-419" sz="1000" b="1" i="1" dirty="0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itchFamily="2" charset="2"/>
                                </a:rPr>
                                <m:t>𝒎𝒂𝒙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000" b="1" i="1" dirty="0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s-419" sz="1000" b="1" i="1" dirty="0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itchFamily="2" charset="2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s-419" sz="1000" b="1" i="1" dirty="0" smtClean="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itchFamily="2" charset="2"/>
                                </a:rPr>
                                <m:t>𝒆𝒒</m:t>
                              </m:r>
                            </m:sub>
                          </m:sSub>
                        </m:den>
                      </m:f>
                      <m:r>
                        <a:rPr lang="es-419" sz="1000" b="1" i="1" dirty="0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; </m:t>
                      </m:r>
                      <m:r>
                        <a:rPr lang="en-US" sz="10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∆</m:t>
                      </m:r>
                      <m:r>
                        <a:rPr lang="es-419" sz="10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𝑺𝑶𝑪</m:t>
                      </m:r>
                      <m:r>
                        <a:rPr lang="es-419" sz="10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s-419" sz="1000" b="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419" sz="1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419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419" sz="1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419" sz="1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es-419" sz="1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419" sz="1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419" sz="1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419" sz="1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419" sz="1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419" sz="1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419" sz="1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  <a:sym typeface="Wingdings" pitchFamily="2" charset="2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419" sz="1000" b="0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Wingdings" pitchFamily="2" charset="2"/>
                        </a:rPr>
                        <m:t>100</m:t>
                      </m:r>
                    </m:oMath>
                  </m:oMathPara>
                </a14:m>
                <a:endParaRPr lang="en-US" sz="1000" i="1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09" name="CuadroTexto 108">
                <a:extLst>
                  <a:ext uri="{FF2B5EF4-FFF2-40B4-BE49-F238E27FC236}">
                    <a16:creationId xmlns:a16="http://schemas.microsoft.com/office/drawing/2014/main" id="{1EA41F94-1E0B-7D89-B1BD-C0558F153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22" y="3352138"/>
                <a:ext cx="3995402" cy="836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6" name="Imagen 125">
            <a:extLst>
              <a:ext uri="{FF2B5EF4-FFF2-40B4-BE49-F238E27FC236}">
                <a16:creationId xmlns:a16="http://schemas.microsoft.com/office/drawing/2014/main" id="{4737C634-4C2B-381F-2239-A5DBBD8474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299" y="4269026"/>
            <a:ext cx="1851481" cy="2572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887BDD-8470-80DB-8BC0-5E1F2ED63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1705" y="2692778"/>
            <a:ext cx="2169318" cy="1555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CF0E7F4C-CEF8-C93B-BD83-A6D1EC32DA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2650" y="4266725"/>
            <a:ext cx="1871211" cy="25751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3" name="Grupo 92">
            <a:extLst>
              <a:ext uri="{FF2B5EF4-FFF2-40B4-BE49-F238E27FC236}">
                <a16:creationId xmlns:a16="http://schemas.microsoft.com/office/drawing/2014/main" id="{34788022-4A07-2A2D-3F32-8D4EDFA2EFC5}"/>
              </a:ext>
            </a:extLst>
          </p:cNvPr>
          <p:cNvGrpSpPr/>
          <p:nvPr/>
        </p:nvGrpSpPr>
        <p:grpSpPr>
          <a:xfrm>
            <a:off x="2237664" y="4390600"/>
            <a:ext cx="2993839" cy="2083256"/>
            <a:chOff x="2518734" y="4667471"/>
            <a:chExt cx="3132005" cy="209230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9F1A680-7D6B-39E1-2133-3EA70D99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518734" y="4667471"/>
              <a:ext cx="3132005" cy="20923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65DDFB50-2D3A-26F3-9601-2F855A6BCDE2}"/>
                </a:ext>
              </a:extLst>
            </p:cNvPr>
            <p:cNvSpPr txBox="1"/>
            <p:nvPr/>
          </p:nvSpPr>
          <p:spPr>
            <a:xfrm>
              <a:off x="3249792" y="6455494"/>
              <a:ext cx="13761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900" dirty="0">
                  <a:solidFill>
                    <a:srgbClr val="00B050"/>
                  </a:solidFill>
                </a:rPr>
                <a:t>Green: </a:t>
              </a:r>
              <a:r>
                <a:rPr lang="en-US" sz="900" noProof="1">
                  <a:solidFill>
                    <a:srgbClr val="00B050"/>
                  </a:solidFill>
                </a:rPr>
                <a:t>measured</a:t>
              </a:r>
              <a:endParaRPr lang="es-CL" sz="900" dirty="0">
                <a:solidFill>
                  <a:srgbClr val="00B05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93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29" grpId="0" animBg="1"/>
      <p:bldP spid="38" grpId="0" animBg="1"/>
      <p:bldP spid="47" grpId="0" animBg="1"/>
      <p:bldP spid="47" grpId="1" animBg="1"/>
      <p:bldP spid="90" grpId="0" animBg="1"/>
      <p:bldP spid="96" grpId="0" animBg="1"/>
      <p:bldP spid="10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118464</TotalTime>
  <Words>523</Words>
  <Application>Microsoft Macintosh PowerPoint</Application>
  <PresentationFormat>Presentación en pantalla (4:3)</PresentationFormat>
  <Paragraphs>53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 Math</vt:lpstr>
      <vt:lpstr>Franklin Gothic Book</vt:lpstr>
      <vt:lpstr>Open Sans</vt:lpstr>
      <vt:lpstr>Recorte</vt:lpstr>
      <vt:lpstr>MINERAL-ASSOCIATED CARBON PERSISTENCE ARISES FROM STEADY-STATE DYNAMICS, NOT SATURATION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Microscale self-organisation of mineral-associated organic carbon for global macro-scale prediction</dc:title>
  <dc:creator>Francisco Matus</dc:creator>
  <cp:lastModifiedBy>francisco.matus</cp:lastModifiedBy>
  <cp:revision>1118</cp:revision>
  <cp:lastPrinted>2026-04-07T21:21:00Z</cp:lastPrinted>
  <dcterms:created xsi:type="dcterms:W3CDTF">2024-06-04T18:31:47Z</dcterms:created>
  <dcterms:modified xsi:type="dcterms:W3CDTF">2026-05-05T17:47:16Z</dcterms:modified>
</cp:coreProperties>
</file>