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365" cy="685800"/>
          </a:xfrm>
          <a:prstGeom prst="rect">
            <a:avLst/>
          </a:prstGeom>
          <a:solidFill>
            <a:srgbClr val="072041"/>
          </a:solidFill>
          <a:ln>
            <a:solidFill>
              <a:srgbClr val="072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47472" y="73152"/>
            <a:ext cx="11496421" cy="4937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2300" b="1">
                <a:solidFill>
                  <a:srgbClr val="FFFFFF"/>
                </a:solidFill>
                <a:latin typeface="Times New Roman" panose="02020603050405020304"/>
              </a:rPr>
              <a:t>Impacts of Stratospheric Ozone on Antarctic Spring Sea Ice: Based on WACCM6</a:t>
            </a:r>
            <a:endParaRPr sz="23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868680"/>
            <a:ext cx="10911205" cy="7772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250" b="1">
                <a:solidFill>
                  <a:srgbClr val="0A192D"/>
                </a:solidFill>
                <a:latin typeface="Times New Roman" panose="02020603050405020304"/>
              </a:rPr>
              <a:t>Shujie Chang¹, Zhenfeng Chen¹, Wuhu Feng², Ren Ci³, Ting Xu⁴, Haotian He¹</a:t>
            </a:r>
            <a:br>
              <a:rPr sz="1250" b="1">
                <a:solidFill>
                  <a:srgbClr val="0A192D"/>
                </a:solidFill>
                <a:latin typeface="Times New Roman" panose="02020603050405020304"/>
              </a:rPr>
            </a:br>
            <a:r>
              <a:t>¹College of Ocean and Meteorology, Guangdong Ocean University, China; ²National Centre for Atmospheric Science (NCAS), University of Leeds, UK;</a:t>
            </a:r>
            <a:br/>
            <a:r>
              <a:t>³School of Ecology and Environment, Tibet University, China; ⁴Shenzhen Meteorological Bureau, China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680" y="2103120"/>
            <a:ext cx="2651760" cy="566928"/>
          </a:xfrm>
          <a:prstGeom prst="roundRect">
            <a:avLst/>
          </a:prstGeom>
          <a:solidFill>
            <a:srgbClr val="2D70B9"/>
          </a:solidFill>
          <a:ln>
            <a:solidFill>
              <a:srgbClr val="2D70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Times New Roman" panose="02020603050405020304"/>
              </a:rPr>
              <a:t>Sea-ice response</a:t>
            </a:r>
            <a:endParaRPr sz="18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0480" y="2103120"/>
            <a:ext cx="2651760" cy="566928"/>
          </a:xfrm>
          <a:prstGeom prst="roundRect">
            <a:avLst/>
          </a:prstGeom>
          <a:solidFill>
            <a:srgbClr val="318870"/>
          </a:solidFill>
          <a:ln>
            <a:solidFill>
              <a:srgbClr val="3188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Times New Roman" panose="02020603050405020304"/>
              </a:rPr>
              <a:t>Surface warming / cooling</a:t>
            </a:r>
            <a:endParaRPr sz="18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2103120"/>
            <a:ext cx="2651760" cy="566928"/>
          </a:xfrm>
          <a:prstGeom prst="roundRect">
            <a:avLst/>
          </a:prstGeom>
          <a:solidFill>
            <a:srgbClr val="6950AA"/>
          </a:solidFill>
          <a:ln>
            <a:solidFill>
              <a:srgbClr val="6950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Times New Roman" panose="02020603050405020304"/>
              </a:rPr>
              <a:t>Wind + Ekman changes</a:t>
            </a:r>
            <a:endParaRPr sz="18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560" y="3154680"/>
            <a:ext cx="10088245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2300" b="1">
                <a:solidFill>
                  <a:srgbClr val="072041"/>
                </a:solidFill>
                <a:latin typeface="Times New Roman" panose="02020603050405020304"/>
              </a:rPr>
              <a:t>2-minute PICO introduction</a:t>
            </a:r>
            <a:br>
              <a:rPr sz="2300" b="1">
                <a:solidFill>
                  <a:srgbClr val="072041"/>
                </a:solidFill>
                <a:latin typeface="Times New Roman" panose="02020603050405020304"/>
              </a:rPr>
            </a:br>
            <a:r>
              <a:t>High-ozone years minus low-ozone years · Antarctic spring (SON)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4251960"/>
            <a:ext cx="9996805" cy="384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900" b="1">
                <a:solidFill>
                  <a:srgbClr val="0A192D"/>
                </a:solidFill>
                <a:latin typeface="Times New Roman" panose="02020603050405020304"/>
              </a:rPr>
              <a:t>Main message: ABS loses sea ice, while the Weddell Sea gains sea ice.</a:t>
            </a:r>
            <a:endParaRPr sz="1900" b="1">
              <a:solidFill>
                <a:srgbClr val="0A192D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365" cy="585216"/>
          </a:xfrm>
          <a:prstGeom prst="rect">
            <a:avLst/>
          </a:prstGeom>
          <a:solidFill>
            <a:srgbClr val="072041"/>
          </a:solidFill>
          <a:ln>
            <a:solidFill>
              <a:srgbClr val="072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10896" y="73152"/>
            <a:ext cx="1115568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Times New Roman" panose="02020603050405020304"/>
              </a:rPr>
              <a:t>Sea ice response in Antarctic spring</a:t>
            </a:r>
            <a:endParaRPr sz="22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566928"/>
            <a:ext cx="676656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300" b="1">
                <a:solidFill>
                  <a:srgbClr val="192A46"/>
                </a:solidFill>
                <a:latin typeface="Times New Roman" panose="02020603050405020304"/>
              </a:rPr>
              <a:t>Question: where is the sea-ice response strongest?</a:t>
            </a:r>
            <a:endParaRPr sz="1300" b="1">
              <a:solidFill>
                <a:srgbClr val="192A46"/>
              </a:solidFill>
              <a:latin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3879" y="566928"/>
            <a:ext cx="324612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200" b="0">
                <a:solidFill>
                  <a:srgbClr val="555555"/>
                </a:solidFill>
                <a:latin typeface="Times New Roman" panose="02020603050405020304"/>
              </a:rPr>
              <a:t>High-ozone years minus low-ozone years</a:t>
            </a:r>
            <a:endParaRPr sz="1200" b="0">
              <a:solidFill>
                <a:srgbClr val="555555"/>
              </a:solidFill>
              <a:latin typeface="Times New Roman" panose="02020603050405020304"/>
            </a:endParaRP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384048" y="914400"/>
            <a:ext cx="5349240" cy="4315968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5961888" y="914400"/>
            <a:ext cx="5349240" cy="4315968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9279" y="1033271"/>
            <a:ext cx="4669633" cy="4041648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97119" y="1033271"/>
            <a:ext cx="4669633" cy="4041648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548640" y="932688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000" b="1">
                <a:solidFill>
                  <a:srgbClr val="3C3C3C"/>
                </a:solidFill>
                <a:latin typeface="Times New Roman" panose="02020603050405020304"/>
              </a:rPr>
              <a:t>WACCM6</a:t>
            </a:r>
            <a:endParaRPr sz="1000" b="1">
              <a:solidFill>
                <a:srgbClr val="3C3C3C"/>
              </a:solidFill>
              <a:latin typeface="Times New Roman" panose="02020603050405020304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6231255" y="1033018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000" b="1">
                <a:solidFill>
                  <a:srgbClr val="3C3C3C"/>
                </a:solidFill>
                <a:latin typeface="Times New Roman" panose="02020603050405020304"/>
              </a:rPr>
              <a:t>HadISST</a:t>
            </a:r>
            <a:endParaRPr sz="1000" b="1">
              <a:solidFill>
                <a:srgbClr val="3C3C3C"/>
              </a:solidFill>
              <a:latin typeface="Times New Roman" panose="020206030504050203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8368" y="5431536"/>
            <a:ext cx="2240280" cy="512064"/>
          </a:xfrm>
          <a:prstGeom prst="roundRect">
            <a:avLst/>
          </a:prstGeom>
          <a:solidFill>
            <a:srgbClr val="384869"/>
          </a:solidFill>
          <a:ln>
            <a:solidFill>
              <a:srgbClr val="3848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Times New Roman" panose="02020603050405020304"/>
              </a:rPr>
              <a:t>Seasonal ice zone
60–70°S</a:t>
            </a:r>
            <a:endParaRPr sz="13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18688" y="5431536"/>
            <a:ext cx="1874519" cy="512064"/>
          </a:xfrm>
          <a:prstGeom prst="roundRect">
            <a:avLst/>
          </a:prstGeom>
          <a:solidFill>
            <a:srgbClr val="2D77BE"/>
          </a:solidFill>
          <a:ln>
            <a:solidFill>
              <a:srgbClr val="2D77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Times New Roman" panose="02020603050405020304"/>
              </a:rPr>
              <a:t>ABS
less ice</a:t>
            </a:r>
            <a:endParaRPr sz="15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13248" y="5431536"/>
            <a:ext cx="2148840" cy="512064"/>
          </a:xfrm>
          <a:prstGeom prst="roundRect">
            <a:avLst/>
          </a:prstGeom>
          <a:solidFill>
            <a:srgbClr val="2C8971"/>
          </a:solidFill>
          <a:ln>
            <a:solidFill>
              <a:srgbClr val="2C89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Times New Roman" panose="02020603050405020304"/>
              </a:rPr>
              <a:t>Weddell Sea
more ice</a:t>
            </a:r>
            <a:endParaRPr sz="15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82127" y="5431536"/>
            <a:ext cx="1920240" cy="512064"/>
          </a:xfrm>
          <a:prstGeom prst="roundRect">
            <a:avLst/>
          </a:prstGeom>
          <a:solidFill>
            <a:srgbClr val="664CA6"/>
          </a:solidFill>
          <a:ln>
            <a:solidFill>
              <a:srgbClr val="664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Times New Roman" panose="02020603050405020304"/>
              </a:rPr>
              <a:t>Magnitude
5–20%</a:t>
            </a:r>
            <a:endParaRPr sz="15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" y="5998464"/>
            <a:ext cx="9144000" cy="2194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200" b="0">
                <a:solidFill>
                  <a:srgbClr val="414141"/>
                </a:solidFill>
                <a:latin typeface="Times New Roman" panose="02020603050405020304"/>
              </a:rPr>
              <a:t>The model result and observation show a similar regional contrast.</a:t>
            </a:r>
            <a:endParaRPr sz="1200" b="0">
              <a:solidFill>
                <a:srgbClr val="414141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0" y="0"/>
            <a:ext cx="12191365" cy="585216"/>
          </a:xfrm>
          <a:prstGeom prst="rect">
            <a:avLst/>
          </a:prstGeom>
          <a:solidFill>
            <a:srgbClr val="072041"/>
          </a:solidFill>
          <a:ln>
            <a:solidFill>
              <a:srgbClr val="072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10896" y="73152"/>
            <a:ext cx="1115568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100" b="1">
                <a:solidFill>
                  <a:schemeClr val="bg1"/>
                </a:solidFill>
                <a:latin typeface="Times New Roman" panose="02020603050405020304"/>
              </a:rPr>
              <a:t>Surface and wind changes support the regional contrast</a:t>
            </a:r>
            <a:endParaRPr sz="2100" b="1">
              <a:solidFill>
                <a:schemeClr val="bg1"/>
              </a:solidFill>
              <a:latin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566928"/>
            <a:ext cx="9601200" cy="256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300" b="1">
                <a:solidFill>
                  <a:srgbClr val="192A46"/>
                </a:solidFill>
                <a:latin typeface="Times New Roman" panose="02020603050405020304"/>
              </a:rPr>
              <a:t>Question: do surface and wind fields point to the same regional pattern?</a:t>
            </a:r>
            <a:endParaRPr sz="1300" b="1">
              <a:solidFill>
                <a:srgbClr val="192A46"/>
              </a:solidFill>
              <a:latin typeface="Times New Roman" panose="020206030504050203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8912" y="960120"/>
            <a:ext cx="2578608" cy="3913632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21792" y="1069848"/>
            <a:ext cx="2212848" cy="310896"/>
          </a:xfrm>
          <a:prstGeom prst="roundRect">
            <a:avLst/>
          </a:prstGeom>
          <a:solidFill>
            <a:srgbClr val="2D77BE"/>
          </a:solidFill>
          <a:ln>
            <a:solidFill>
              <a:srgbClr val="2D77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Times New Roman" panose="02020603050405020304"/>
              </a:rPr>
              <a:t>SST anomaly</a:t>
            </a:r>
            <a:endParaRPr sz="12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18688" y="960120"/>
            <a:ext cx="2578608" cy="3913632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401568" y="1069848"/>
            <a:ext cx="2212848" cy="310896"/>
          </a:xfrm>
          <a:prstGeom prst="roundRect">
            <a:avLst/>
          </a:prstGeom>
          <a:solidFill>
            <a:srgbClr val="2C8971"/>
          </a:solidFill>
          <a:ln>
            <a:solidFill>
              <a:srgbClr val="2C89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Times New Roman" panose="02020603050405020304"/>
              </a:rPr>
              <a:t>Surface energy</a:t>
            </a:r>
            <a:endParaRPr sz="12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8464" y="960120"/>
            <a:ext cx="2578608" cy="3913632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181344" y="1069848"/>
            <a:ext cx="2212848" cy="310896"/>
          </a:xfrm>
          <a:prstGeom prst="roundRect">
            <a:avLst/>
          </a:prstGeom>
          <a:solidFill>
            <a:srgbClr val="664CA6"/>
          </a:solidFill>
          <a:ln>
            <a:solidFill>
              <a:srgbClr val="664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Times New Roman" panose="02020603050405020304"/>
              </a:rPr>
              <a:t>Pressure + wind</a:t>
            </a:r>
            <a:endParaRPr sz="12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78240" y="960120"/>
            <a:ext cx="2578608" cy="3913632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E1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961120" y="1069848"/>
            <a:ext cx="2212848" cy="310896"/>
          </a:xfrm>
          <a:prstGeom prst="roundRect">
            <a:avLst/>
          </a:prstGeom>
          <a:solidFill>
            <a:srgbClr val="664CA6"/>
          </a:solidFill>
          <a:ln>
            <a:solidFill>
              <a:srgbClr val="664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Times New Roman" panose="02020603050405020304"/>
              </a:rPr>
              <a:t>Ekman transport</a:t>
            </a:r>
            <a:endParaRPr sz="12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" y="5230368"/>
            <a:ext cx="2880360" cy="566928"/>
          </a:xfrm>
          <a:prstGeom prst="roundRect">
            <a:avLst/>
          </a:prstGeom>
          <a:solidFill>
            <a:srgbClr val="2D77BE"/>
          </a:solidFill>
          <a:ln>
            <a:solidFill>
              <a:srgbClr val="2D77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Times New Roman" panose="02020603050405020304"/>
              </a:rPr>
              <a:t>ABS:
warmer SST + more energy</a:t>
            </a:r>
            <a:endParaRPr sz="13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9039" y="5230368"/>
            <a:ext cx="2971800" cy="566928"/>
          </a:xfrm>
          <a:prstGeom prst="roundRect">
            <a:avLst/>
          </a:prstGeom>
          <a:solidFill>
            <a:srgbClr val="2C8971"/>
          </a:solidFill>
          <a:ln>
            <a:solidFill>
              <a:srgbClr val="2C89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Times New Roman" panose="02020603050405020304"/>
              </a:rPr>
              <a:t>Weddell Sea:
cooling + less heating</a:t>
            </a:r>
            <a:endParaRPr sz="13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03720" y="5230368"/>
            <a:ext cx="2834640" cy="566928"/>
          </a:xfrm>
          <a:prstGeom prst="roundRect">
            <a:avLst/>
          </a:prstGeom>
          <a:solidFill>
            <a:srgbClr val="664CA6"/>
          </a:solidFill>
          <a:ln>
            <a:solidFill>
              <a:srgbClr val="664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27432" rIns="54864" bIns="27432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Times New Roman" panose="02020603050405020304"/>
              </a:rPr>
              <a:t>Wind / Ekman:
supports the contrast</a:t>
            </a:r>
            <a:endParaRPr sz="1300" b="1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1560" y="5961888"/>
            <a:ext cx="9052560" cy="2194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200" b="1">
                <a:solidFill>
                  <a:srgbClr val="192A46"/>
                </a:solidFill>
                <a:latin typeface="Times New Roman" panose="02020603050405020304"/>
              </a:rPr>
              <a:t>Together, these fields explain why ABS loses ice while the Weddell Sea gains ice.</a:t>
            </a:r>
            <a:endParaRPr sz="1200" b="1">
              <a:solidFill>
                <a:srgbClr val="192A46"/>
              </a:solidFill>
              <a:latin typeface="Times New Roman" panose="02020603050405020304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1882775"/>
            <a:ext cx="2457450" cy="20910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40" y="1882775"/>
            <a:ext cx="2457450" cy="209105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845" y="1882775"/>
            <a:ext cx="2298700" cy="226758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605" y="1878965"/>
            <a:ext cx="2689860" cy="20948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ags/tag2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ags/tag3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ags/tag4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ags/tag5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ags/tag6.xml><?xml version="1.0" encoding="utf-8"?>
<p:tagLst xmlns:p="http://schemas.openxmlformats.org/presentationml/2006/main">
  <p:tag name="KSO_WM_DIAGRAM_VIRTUALLY_FRAME" val="{&quot;height&quot;:339.84,&quot;left&quot;:30.24,&quot;top&quot;:72,&quot;width&quot;:860.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On-screen Show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Arial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Z</cp:lastModifiedBy>
  <cp:revision>3</cp:revision>
  <dcterms:created xsi:type="dcterms:W3CDTF">2013-01-27T09:14:00Z</dcterms:created>
  <dcterms:modified xsi:type="dcterms:W3CDTF">2026-05-04T13:21:40Z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69EA2E4FF5E24F90B46D734D6B1204D6_12</vt:lpwstr>
  </property>
  <property fmtid="{D5CDD505-2E9C-101B-9397-08002B2CF9AE}" pid="3" name="KSOProductBuildVer">
    <vt:lpwstr>2052-12.1.0.25865</vt:lpwstr>
  </property>
</Properties>
</file>