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heme/theme2.xml" ContentType="application/vnd.openxmlformats-officedocument.them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heme/theme3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81" r:id="rId3"/>
    <p:sldId id="386" r:id="rId4"/>
    <p:sldId id="365" r:id="rId5"/>
    <p:sldId id="380" r:id="rId6"/>
    <p:sldId id="370" r:id="rId7"/>
    <p:sldId id="367" r:id="rId8"/>
    <p:sldId id="342" r:id="rId9"/>
    <p:sldId id="383" r:id="rId10"/>
    <p:sldId id="372" r:id="rId11"/>
    <p:sldId id="375" r:id="rId12"/>
    <p:sldId id="377" r:id="rId13"/>
    <p:sldId id="348" r:id="rId14"/>
    <p:sldId id="292" r:id="rId15"/>
    <p:sldId id="341" r:id="rId16"/>
    <p:sldId id="311" r:id="rId17"/>
    <p:sldId id="343" r:id="rId18"/>
    <p:sldId id="373" r:id="rId19"/>
    <p:sldId id="378" r:id="rId20"/>
    <p:sldId id="382" r:id="rId21"/>
    <p:sldId id="387" r:id="rId22"/>
    <p:sldId id="385" r:id="rId23"/>
    <p:sldId id="374" r:id="rId24"/>
    <p:sldId id="368" r:id="rId25"/>
  </p:sldIdLst>
  <p:sldSz cx="12192000" cy="6858000"/>
  <p:notesSz cx="6858000" cy="9144000"/>
  <p:embeddedFontLst>
    <p:embeddedFont>
      <p:font typeface="Cambria Math" panose="02040503050406030204" pitchFamily="18" charset="0"/>
      <p:regular r:id="rId28"/>
    </p:embeddedFont>
  </p:embeddedFontLst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GU" id="{54CF9CB4-6EDB-4AC2-9AFB-EFC6E4817A6D}">
          <p14:sldIdLst>
            <p14:sldId id="257"/>
            <p14:sldId id="381"/>
            <p14:sldId id="386"/>
            <p14:sldId id="365"/>
            <p14:sldId id="380"/>
            <p14:sldId id="370"/>
            <p14:sldId id="367"/>
            <p14:sldId id="342"/>
            <p14:sldId id="383"/>
            <p14:sldId id="372"/>
            <p14:sldId id="375"/>
            <p14:sldId id="377"/>
            <p14:sldId id="348"/>
            <p14:sldId id="292"/>
          </p14:sldIdLst>
        </p14:section>
        <p14:section name="Backup" id="{CF6173F2-33D7-4DF8-A195-45C8DEBF9542}">
          <p14:sldIdLst>
            <p14:sldId id="341"/>
            <p14:sldId id="311"/>
            <p14:sldId id="343"/>
            <p14:sldId id="373"/>
            <p14:sldId id="378"/>
            <p14:sldId id="382"/>
            <p14:sldId id="387"/>
            <p14:sldId id="385"/>
            <p14:sldId id="374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rimmel" initials="CD" lastIdx="132" clrIdx="0">
    <p:extLst>
      <p:ext uri="{19B8F6BF-5375-455C-9EA6-DF929625EA0E}">
        <p15:presenceInfo xmlns:p15="http://schemas.microsoft.com/office/powerpoint/2012/main" userId="Christina Drimmel" providerId="None"/>
      </p:ext>
    </p:extLst>
  </p:cmAuthor>
  <p:cmAuthor id="2" name="Springer" initials="S" lastIdx="18" clrIdx="1">
    <p:extLst>
      <p:ext uri="{19B8F6BF-5375-455C-9EA6-DF929625EA0E}">
        <p15:presenceInfo xmlns:p15="http://schemas.microsoft.com/office/powerpoint/2012/main" userId="Springer" providerId="None"/>
      </p:ext>
    </p:extLst>
  </p:cmAuthor>
  <p:cmAuthor id="3" name="Sebastian" initials="S" lastIdx="33" clrIdx="2">
    <p:extLst>
      <p:ext uri="{19B8F6BF-5375-455C-9EA6-DF929625EA0E}">
        <p15:presenceInfo xmlns:p15="http://schemas.microsoft.com/office/powerpoint/2012/main" userId="Sebastian" providerId="None"/>
      </p:ext>
    </p:extLst>
  </p:cmAuthor>
  <p:cmAuthor id="4" name="Gregor Möller" initials="GM" lastIdx="3" clrIdx="3">
    <p:extLst>
      <p:ext uri="{19B8F6BF-5375-455C-9EA6-DF929625EA0E}">
        <p15:presenceInfo xmlns:p15="http://schemas.microsoft.com/office/powerpoint/2012/main" userId="S-1-5-21-291838471-313668777-1136263860-10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21F"/>
    <a:srgbClr val="7E2F8E"/>
    <a:srgbClr val="9F0000"/>
    <a:srgbClr val="067B0B"/>
    <a:srgbClr val="262626"/>
    <a:srgbClr val="FF6929"/>
    <a:srgbClr val="003399"/>
    <a:srgbClr val="006699"/>
    <a:srgbClr val="C0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90" autoAdjust="0"/>
    <p:restoredTop sz="95028" autoAdjust="0"/>
  </p:normalViewPr>
  <p:slideViewPr>
    <p:cSldViewPr snapToGrid="0" showGuides="1">
      <p:cViewPr varScale="1">
        <p:scale>
          <a:sx n="113" d="100"/>
          <a:sy n="113" d="100"/>
        </p:scale>
        <p:origin x="570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698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03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heme" Target="../theme/theme3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6B62FD-DEA5-4016-A686-92BD436E4AF0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D031BE-D109-46DC-97CA-86C8CC80DEF3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2F50-EEFB-414C-A5B9-E53AB6640962}" type="datetimeFigureOut">
              <a:rPr lang="de-AT" smtClean="0">
                <a:latin typeface="Arial" panose="020B0604020202020204" pitchFamily="34" charset="0"/>
              </a:rPr>
              <a:t>05.05.2026</a:t>
            </a:fld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E70E89-9D63-4AE7-AA10-359BADF98E1C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848377-D64A-4E24-83A8-537299BF9731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C977-CDE1-48A9-8E7D-2B9A79EDCF35}" type="slidenum">
              <a:rPr lang="de-AT" smtClean="0">
                <a:latin typeface="Arial" panose="020B0604020202020204" pitchFamily="34" charset="0"/>
              </a:rPr>
              <a:t>‹#›</a:t>
            </a:fld>
            <a:endParaRPr lang="de-A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7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heme" Target="../theme/theme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AT" dirty="0">
                <a:latin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16C0E1-FA71-4E92-9BA0-377972D4F09A}" type="datetimeFigureOut">
              <a:rPr lang="de-AT" smtClean="0"/>
              <a:pPr/>
              <a:t>05.05.2026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AT" dirty="0">
                <a:latin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8BEB3B-C5EA-45F3-97F0-E17E2A187F46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051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DD8BEB3B-C5EA-45F3-97F0-E17E2A187F46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298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DD8BEB3B-C5EA-45F3-97F0-E17E2A187F46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93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2.svg"/><Relationship Id="rId5" Type="http://schemas.openxmlformats.org/officeDocument/2006/relationships/tags" Target="../tags/tag59.xml"/><Relationship Id="rId10" Type="http://schemas.openxmlformats.org/officeDocument/2006/relationships/image" Target="../media/image1.png"/><Relationship Id="rId4" Type="http://schemas.openxmlformats.org/officeDocument/2006/relationships/tags" Target="../tags/tag58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5.xml"/><Relationship Id="rId7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0.xml"/><Relationship Id="rId7" Type="http://schemas.openxmlformats.org/officeDocument/2006/relationships/image" Target="../media/image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.sv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9.xml"/><Relationship Id="rId7" Type="http://schemas.openxmlformats.org/officeDocument/2006/relationships/image" Target="../media/image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5.svg"/><Relationship Id="rId4" Type="http://schemas.openxmlformats.org/officeDocument/2006/relationships/tags" Target="../tags/tag14.xml"/><Relationship Id="rId9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7.sv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7.sv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10" Type="http://schemas.openxmlformats.org/officeDocument/2006/relationships/image" Target="../media/image7.svg"/><Relationship Id="rId4" Type="http://schemas.openxmlformats.org/officeDocument/2006/relationships/tags" Target="../tags/tag126.xml"/><Relationship Id="rId9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10" Type="http://schemas.openxmlformats.org/officeDocument/2006/relationships/image" Target="../media/image7.svg"/><Relationship Id="rId4" Type="http://schemas.openxmlformats.org/officeDocument/2006/relationships/tags" Target="../tags/tag133.xml"/><Relationship Id="rId9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7.svg"/><Relationship Id="rId5" Type="http://schemas.openxmlformats.org/officeDocument/2006/relationships/tags" Target="../tags/tag141.xml"/><Relationship Id="rId10" Type="http://schemas.openxmlformats.org/officeDocument/2006/relationships/image" Target="../media/image6.png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47.xml"/><Relationship Id="rId7" Type="http://schemas.openxmlformats.org/officeDocument/2006/relationships/image" Target="../media/image6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52.xml"/><Relationship Id="rId7" Type="http://schemas.openxmlformats.org/officeDocument/2006/relationships/image" Target="../media/image6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7.sv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61.xml"/><Relationship Id="rId7" Type="http://schemas.openxmlformats.org/officeDocument/2006/relationships/image" Target="../media/image6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sv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2.svg"/><Relationship Id="rId4" Type="http://schemas.openxmlformats.org/officeDocument/2006/relationships/tags" Target="../tags/tag43.xml"/><Relationship Id="rId9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2.svg"/><Relationship Id="rId5" Type="http://schemas.openxmlformats.org/officeDocument/2006/relationships/tags" Target="../tags/tag51.xml"/><Relationship Id="rId10" Type="http://schemas.openxmlformats.org/officeDocument/2006/relationships/image" Target="../media/image1.png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4F515961-5FE0-48A5-A350-239B3180909B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308100" y="2276475"/>
            <a:ext cx="9577388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308100" y="3971926"/>
            <a:ext cx="9577388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7A5D3C4D-4D39-4C8C-BFBF-C7829831878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5103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2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099E51E9-DC66-419A-A177-526841A9308B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B3A894-6582-4131-8E80-1DD0D8D21934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2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4" name="Titel 43">
            <a:extLst>
              <a:ext uri="{FF2B5EF4-FFF2-40B4-BE49-F238E27FC236}">
                <a16:creationId xmlns:a16="http://schemas.microsoft.com/office/drawing/2014/main" id="{F963C0A1-5171-448F-A988-DE64FAB9600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4"/>
            </p:custDataLst>
          </p:nvPr>
        </p:nvSpPr>
        <p:spPr>
          <a:xfrm>
            <a:off x="1308100" y="2628900"/>
            <a:ext cx="4464051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F036BFB8-13F4-45C1-A152-0C4BA80C11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A6531-1A5C-4E36-808F-D401F287FC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 bwMode="gray">
          <a:xfrm>
            <a:off x="6419849" y="1549401"/>
            <a:ext cx="4464000" cy="82867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Titel kurz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419849" y="2628900"/>
            <a:ext cx="4464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EDFB22B7-5CFA-40C9-876A-2EEB5D5B9329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1645802-C8CA-46DF-993F-A4B3CBA5C1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990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 descr="Logo der Technischen Universität Wien">
            <a:extLst>
              <a:ext uri="{FF2B5EF4-FFF2-40B4-BE49-F238E27FC236}">
                <a16:creationId xmlns:a16="http://schemas.microsoft.com/office/drawing/2014/main" id="{6F6E8048-A8A6-40D6-9F76-8C1F76FD6D30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818965-B1EA-4BB7-B603-FBD6BFB823F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466724"/>
            <a:ext cx="5292725" cy="5257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D7E7DD6B-7A49-46D6-9B77-F3D80A663AC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98FEE5-0E49-40F0-A7F3-0900FB3D07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3C87CB-D750-4CCA-B59C-9E8CA4942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214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8255916F-C74A-4F99-B096-58397C68C15E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A681F0-FCE5-4B65-9CC1-B94D7109D7C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2455862"/>
          </a:xfrm>
        </p:spPr>
        <p:txBody>
          <a:bodyPr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1549400"/>
            <a:ext cx="5292725" cy="3527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3C366575-A0E1-435D-B2F7-A633BB9BA970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139015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AF7C3B0-C23A-4FDF-A6AF-F0A70F5867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F37747-6725-4A2E-9A78-7D0CB46DB2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013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01CD9B7C-68E1-417F-A205-77F00F0A1E1F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257E20E4-5915-449A-9EAF-02177CB5A4F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16875FCD-3D13-4E90-B3E6-1E014D587D9B}"/>
              </a:ext>
            </a:extLst>
          </p:cNvPr>
          <p:cNvSpPr>
            <a:spLocks noGrp="1"/>
          </p:cNvSpPr>
          <p:nvPr>
            <p:ph type="tbl" sz="quarter" idx="11"/>
            <p:custDataLst>
              <p:tags r:id="rId3"/>
            </p:custDataLst>
          </p:nvPr>
        </p:nvSpPr>
        <p:spPr>
          <a:xfrm>
            <a:off x="1307069" y="2628900"/>
            <a:ext cx="10405506" cy="3103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AT" dirty="0"/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77C37F3-41FF-4F9C-879D-61D49123C46A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1040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144BF2-C4EA-4914-B417-C39C639448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67494-E528-4F3B-BF5C-BED8288A09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74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>
            <a:extLst>
              <a:ext uri="{FF2B5EF4-FFF2-40B4-BE49-F238E27FC236}">
                <a16:creationId xmlns:a16="http://schemas.microsoft.com/office/drawing/2014/main" id="{A3C39FBE-5949-4D36-BF84-EE4617A28BE0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C00A8C0-0C94-4283-B6B6-E3602A0E62F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2E0DB4B-5F1B-42DD-83CB-F2653DB6A8BB}"/>
              </a:ext>
            </a:extLst>
          </p:cNvPr>
          <p:cNvSpPr>
            <a:spLocks noGrp="1"/>
          </p:cNvSpPr>
          <p:nvPr>
            <p:ph type="chart" sz="quarter" idx="14"/>
            <p:custDataLst>
              <p:tags r:id="rId4"/>
            </p:custDataLst>
          </p:nvPr>
        </p:nvSpPr>
        <p:spPr>
          <a:xfrm>
            <a:off x="6419850" y="1209674"/>
            <a:ext cx="5292725" cy="45148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C2ADED94-8356-4555-85DB-EBCA122F7F78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AF8834E-16B1-4EE9-8DF7-FA1E2F51D0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6AD5D1-50CA-4899-9199-1E0698A407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991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9DB15156-AFEA-490A-9AB3-282980DCE6BB}"/>
              </a:ext>
            </a:extLst>
          </p:cNvPr>
          <p:cNvSpPr>
            <a:spLocks noGrp="1"/>
          </p:cNvSpPr>
          <p:nvPr>
            <p:ph type="media" sz="quarter" idx="11"/>
            <p:custDataLst>
              <p:tags r:id="rId2"/>
            </p:custDataLst>
          </p:nvPr>
        </p:nvSpPr>
        <p:spPr>
          <a:xfrm>
            <a:off x="838200" y="860793"/>
            <a:ext cx="10454640" cy="51798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23AC317-B486-4CC7-B5B5-23C174489D1B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6422935" y="6082240"/>
            <a:ext cx="4869905" cy="100013"/>
          </a:xfrm>
        </p:spPr>
        <p:txBody>
          <a:bodyPr anchor="b"/>
          <a:lstStyle>
            <a:lvl1pPr marL="0" indent="0"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093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etc.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8100" y="1209676"/>
            <a:ext cx="9577388" cy="3099778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6E97C2-5489-4CD9-873E-EF97AACF8A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2525" y="4503737"/>
            <a:ext cx="4652963" cy="57308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4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62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88835D5-7CB1-4717-895C-F6ACBDD1151E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0633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42">
            <a:extLst>
              <a:ext uri="{FF2B5EF4-FFF2-40B4-BE49-F238E27FC236}">
                <a16:creationId xmlns:a16="http://schemas.microsoft.com/office/drawing/2014/main" id="{B15E41F2-9F0D-4C90-B6D3-88903F9FBD2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225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nhaltsplatzhalter 50">
            <a:extLst>
              <a:ext uri="{FF2B5EF4-FFF2-40B4-BE49-F238E27FC236}">
                <a16:creationId xmlns:a16="http://schemas.microsoft.com/office/drawing/2014/main" id="{FA616A29-9F54-4E04-A2B1-9CBD31AC3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308100" y="2276475"/>
            <a:ext cx="9288464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308100" y="3971926"/>
            <a:ext cx="9288464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11F96F86-EC1A-4E1A-B16C-1B22A6CC3DC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60397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und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C768571-8F27-4801-BE51-98B18A00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sp>
        <p:nvSpPr>
          <p:cNvPr id="10" name="Inhaltsplatzhalter 50">
            <a:extLst>
              <a:ext uri="{FF2B5EF4-FFF2-40B4-BE49-F238E27FC236}">
                <a16:creationId xmlns:a16="http://schemas.microsoft.com/office/drawing/2014/main" id="{36BC36E0-5BB3-4FF7-91BE-F08527FA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 bwMode="gray"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8F59B5-2786-498C-82D3-0A9C1CD89FA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1963" y="4301639"/>
            <a:ext cx="10134599" cy="117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336A329-ED2F-4460-87B8-2E6D5936410D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 (Datum, Ort, Name, …)</a:t>
            </a:r>
          </a:p>
        </p:txBody>
      </p:sp>
      <p:sp>
        <p:nvSpPr>
          <p:cNvPr id="6" name="Textplatzhalter 42">
            <a:extLst>
              <a:ext uri="{FF2B5EF4-FFF2-40B4-BE49-F238E27FC236}">
                <a16:creationId xmlns:a16="http://schemas.microsoft.com/office/drawing/2014/main" id="{A5A954F1-45CA-4DB2-A03D-24CC2A505886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C4669611-45BF-4E01-AE99-8C851B6E8EC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4004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BB5D645-0874-4ED8-A93C-F4A358067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pic>
        <p:nvPicPr>
          <p:cNvPr id="50" name="Grafik 49" descr="Logo der Technischen Universität Wien">
            <a:extLst>
              <a:ext uri="{FF2B5EF4-FFF2-40B4-BE49-F238E27FC236}">
                <a16:creationId xmlns:a16="http://schemas.microsoft.com/office/drawing/2014/main" id="{B9752043-E0A7-4A49-ABCE-FA89B17A8BB8}"/>
              </a:ext>
            </a:extLst>
          </p:cNvPr>
          <p:cNvPicPr/>
          <p:nvPr userDrawn="1">
            <p:custDataLst>
              <p:tags r:id="rId2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8287" y="467692"/>
            <a:ext cx="1939882" cy="732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701E1D-9FD1-42AD-91DE-DF5BA9B4DB6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white">
          <a:xfrm>
            <a:off x="461963" y="4438899"/>
            <a:ext cx="10134599" cy="1039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29DDD8-08D2-4AD9-B5F0-E6CCC5954B07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6" name="Textplatzhalter 42">
            <a:extLst>
              <a:ext uri="{FF2B5EF4-FFF2-40B4-BE49-F238E27FC236}">
                <a16:creationId xmlns:a16="http://schemas.microsoft.com/office/drawing/2014/main" id="{065FC1A0-E07C-4B15-AC25-3575EBB8EEAA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48" name="Textplatzhalter 4">
            <a:extLst>
              <a:ext uri="{FF2B5EF4-FFF2-40B4-BE49-F238E27FC236}">
                <a16:creationId xmlns:a16="http://schemas.microsoft.com/office/drawing/2014/main" id="{178BDD75-53A6-43C6-8C0C-26F0514FCFC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529687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Abschnittsüb. mit Sub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50">
            <a:extLst>
              <a:ext uri="{FF2B5EF4-FFF2-40B4-BE49-F238E27FC236}">
                <a16:creationId xmlns:a16="http://schemas.microsoft.com/office/drawing/2014/main" id="{9543D4FD-C269-424C-BFF1-0CC337668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45" name="Titel 44">
            <a:extLst>
              <a:ext uri="{FF2B5EF4-FFF2-40B4-BE49-F238E27FC236}">
                <a16:creationId xmlns:a16="http://schemas.microsoft.com/office/drawing/2014/main" id="{3516091C-A315-4CB3-88CE-6B9EB554E55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9" y="1549399"/>
            <a:ext cx="9288463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08100" y="2628900"/>
            <a:ext cx="92884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8FA552-E20A-45D6-9466-06CF509E5F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824437-7701-4594-9DE8-06D5133A3A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915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CC3861D-6A0E-4D97-BCA6-9F478718F38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468438"/>
            <a:ext cx="9289498" cy="828675"/>
          </a:xfrm>
        </p:spPr>
        <p:txBody>
          <a:bodyPr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1549400"/>
            <a:ext cx="9288463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CF8E267-CD9A-43BB-A12F-82C2525191D3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647B48-DCA4-45E1-9B45-2653E61736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E5224C-410D-4B9F-BF59-7C006D98BA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132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Fließtext 2-spa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1A36E86-3263-4D48-BFCA-E26CD9DAB5A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468438"/>
            <a:ext cx="928949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1549400"/>
            <a:ext cx="9288463" cy="4175125"/>
          </a:xfrm>
        </p:spPr>
        <p:txBody>
          <a:bodyPr numCol="2" spcCol="54000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A40535DB-D4B5-42FC-8954-8DE1710FC3A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D9E9D-7157-4CE0-BAAB-69ABA24A65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198BD7-791A-4FCA-B55B-36A5C4823C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8214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D6CEAC0-C944-4C35-85FE-DD880493D9E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29669C5-6473-4DB6-A3D0-5DBCA391D29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308101" y="1549400"/>
            <a:ext cx="446405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CA906227-8E2A-4CC2-9512-40B18BC7BB01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67B23B-DD93-4CED-BBFA-9278E3AD67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419849" y="1549400"/>
            <a:ext cx="446400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183A7FE6-F5FB-4D55-918B-53D8A0E35A7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C6A98-6ABC-499D-9FF6-E10D60E3C1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5B48A5-FBFD-449D-B880-FBE3EBB24E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7704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5653598-50F2-40CF-AC84-D7A01191F27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03719867-2AF1-4E31-B21C-CB92983E16A5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6419850" y="1549400"/>
            <a:ext cx="4465638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209EDC04-5C25-482D-BDF6-9F99E0B14BD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49CA1-FA2C-4221-B4C1-B59C1E0F7B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4A1E6C-0A49-4AE4-B97A-06341D143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125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 mit 2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F39A128-B7D5-4E74-A458-2046F7EE6F8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2B4ADB-90A0-4C80-9CEF-4EA65EC7BC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4458966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A3FB2859-A54E-4049-8E23-3E9B56B21315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A6531-1A5C-4E36-808F-D401F287FC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6419848" y="468438"/>
            <a:ext cx="4465639" cy="828674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/>
              <a:t>Titel kurz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6"/>
            </p:custDataLst>
          </p:nvPr>
        </p:nvSpPr>
        <p:spPr>
          <a:xfrm>
            <a:off x="6419848" y="1549400"/>
            <a:ext cx="4465639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9987B4A-92C0-46CA-8956-DD82D63D821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DF6979-56D6-4B18-BAB7-8591907307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CF1862D-E8F4-4C35-877A-4230D6BD9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8276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 mit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CD57A74-8557-43E6-AA11-A9EA05D72C3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2B4ADB-90A0-4C80-9CEF-4EA65EC7BC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C7294D-AB76-4F34-AE16-B8A53315B53B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3"/>
            </p:custDataLst>
          </p:nvPr>
        </p:nvSpPr>
        <p:spPr>
          <a:xfrm>
            <a:off x="1306513" y="1547243"/>
            <a:ext cx="9578975" cy="338138"/>
          </a:xfrm>
        </p:spPr>
        <p:txBody>
          <a:bodyPr vert="horz" lIns="0" tIns="0" rIns="0" bIns="0" rtlCol="0">
            <a:noAutofit/>
          </a:bodyPr>
          <a:lstStyle>
            <a:lvl1pPr>
              <a:defRPr lang="de-DE" b="1" smtClean="0">
                <a:solidFill>
                  <a:schemeClr val="accent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EF57B5E7-3EEC-4208-A7DF-F23A38D8C492}"/>
              </a:ext>
            </a:extLst>
          </p:cNvPr>
          <p:cNvSpPr>
            <a:spLocks noGrp="1"/>
          </p:cNvSpPr>
          <p:nvPr>
            <p:ph sz="half" idx="18" hasCustomPrompt="1"/>
            <p:custDataLst>
              <p:tags r:id="rId4"/>
            </p:custDataLst>
          </p:nvPr>
        </p:nvSpPr>
        <p:spPr>
          <a:xfrm>
            <a:off x="1308100" y="1956817"/>
            <a:ext cx="4464051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A54B1CBB-2721-4614-885C-583E3BDC6D59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C28CA6E3-ADBB-46D6-A1FC-9C929E9483AA}"/>
              </a:ext>
            </a:extLst>
          </p:cNvPr>
          <p:cNvSpPr>
            <a:spLocks noGrp="1"/>
          </p:cNvSpPr>
          <p:nvPr>
            <p:ph sz="half" idx="19" hasCustomPrompt="1"/>
            <p:custDataLst>
              <p:tags r:id="rId6"/>
            </p:custDataLst>
          </p:nvPr>
        </p:nvSpPr>
        <p:spPr>
          <a:xfrm>
            <a:off x="6419848" y="1956817"/>
            <a:ext cx="4465639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5F649EA5-E092-4F48-89BC-59787C8A4B08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DF6979-56D6-4B18-BAB7-8591907307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CF1862D-E8F4-4C35-877A-4230D6BD9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4983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1A0C5AC3-D69A-452C-8ADE-D933E076B90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5B81E50-C817-4FBC-803F-285AF00E8A2C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36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6DACEAC-FE72-4485-BA61-32B70B55C30B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4269F25B-1382-4303-B158-37D6475FFA54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65602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69E1E176-0BF8-48FB-9C78-4D3C31917A0F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F17CFAD3-D27F-4386-BB6A-DA7CD5FCD531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7"/>
            </p:custDataLst>
          </p:nvPr>
        </p:nvSpPr>
        <p:spPr>
          <a:xfrm>
            <a:off x="8004683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ECD8C927-8B97-4C3A-A82C-BD0BF859A3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49CA1-FA2C-4221-B4C1-B59C1E0F7B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4A1E6C-0A49-4AE4-B97A-06341D143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8406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80B18DB-87A6-4902-B08F-EEEF6A4C490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24605-8FAF-42C4-8B55-1E41E515CBD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4464050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466725"/>
            <a:ext cx="5292725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AA324F2-230D-45D1-9B3D-460855588C8F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EB1758-E825-49FE-BFC8-D85EC09665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8B308E-9401-4426-8362-E403648191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5947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Bild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641D741-C485-431B-AB18-BF0A3F576B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11301B-9B7A-4FC8-899A-DA9F10DE5C8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10404474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1549400"/>
            <a:ext cx="5292725" cy="3527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F5C7B036-BA63-4EF3-A22E-A1F0AF81DC5D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14191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68A473-3BB1-4067-8830-F9B01DC508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E5E550-2AEE-40CC-B9A5-572A524B8A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037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98735E1B-0541-4A0E-9FE3-B087FEBC9257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8949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2628900"/>
            <a:ext cx="9288463" cy="3095625"/>
          </a:xfrm>
        </p:spPr>
        <p:txBody>
          <a:bodyPr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AB39C453-1E66-49C6-A96C-112E158D898D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B606A-DCE3-4B26-81CB-18C2E897C8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75537-0A25-4CFA-A3B7-13DE6D8B98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496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A680E4C-E350-49CA-B362-D5E27C2C708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84F57D3-A4C9-4846-A645-1B4E4C67FEE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10404475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16875FCD-3D13-4E90-B3E6-1E014D587D9B}"/>
              </a:ext>
            </a:extLst>
          </p:cNvPr>
          <p:cNvSpPr>
            <a:spLocks noGrp="1"/>
          </p:cNvSpPr>
          <p:nvPr>
            <p:ph type="tbl" sz="quarter" idx="11"/>
            <p:custDataLst>
              <p:tags r:id="rId3"/>
            </p:custDataLst>
          </p:nvPr>
        </p:nvSpPr>
        <p:spPr>
          <a:xfrm>
            <a:off x="1308100" y="1549400"/>
            <a:ext cx="10404475" cy="417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7D854DD-9F1E-4B53-A47D-AD1BCFA810A8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100" y="5795962"/>
            <a:ext cx="10406836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46B341-2E3B-48DF-8934-61B25EEE75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6012AB-A28A-4A12-888B-75D0EE4CAC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1445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D72A57A-0B88-47A5-963A-6E6CF2A2A79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9EF57-E6AB-4B93-AF12-7986543DEC8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423" y="468438"/>
            <a:ext cx="4458966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2E0DB4B-5F1B-42DD-83CB-F2653DB6A8BB}"/>
              </a:ext>
            </a:extLst>
          </p:cNvPr>
          <p:cNvSpPr>
            <a:spLocks noGrp="1"/>
          </p:cNvSpPr>
          <p:nvPr>
            <p:ph type="chart" sz="quarter" idx="14"/>
            <p:custDataLst>
              <p:tags r:id="rId4"/>
            </p:custDataLst>
          </p:nvPr>
        </p:nvSpPr>
        <p:spPr>
          <a:xfrm>
            <a:off x="6419850" y="468438"/>
            <a:ext cx="5292725" cy="5256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AT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88F954D-4AA6-43D6-B116-7A4DEFDE530D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1A9BF-3AED-4EFD-900F-A1F61F946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9AEF1F5-9CB9-45A4-A9BB-5CC1F835C7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6032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83392F52-F053-4B37-81F1-B63D0DE99D51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12C0C97-07D5-4F96-8247-518187567D1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307069" y="1549399"/>
            <a:ext cx="9289494" cy="82867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Kontaktinformationen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307070" y="3429000"/>
            <a:ext cx="9289494" cy="2455545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Kontaktdaten eingeben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E00CB-9CCC-4A9D-A758-DD7AA927D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0ABF1-0BD3-4A46-9EEF-0778B9A7D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4354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99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2-spa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A4D9C9F8-301E-4CFC-8B8A-DEDA2C5FE76E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8949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2628900"/>
            <a:ext cx="9288463" cy="3095625"/>
          </a:xfrm>
        </p:spPr>
        <p:txBody>
          <a:bodyPr numCol="2" spcCol="540000"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E46D94CB-4BAE-48DA-827F-D9056A475D34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547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 descr="Logo der Technischen Universität Wien">
            <a:extLst>
              <a:ext uri="{FF2B5EF4-FFF2-40B4-BE49-F238E27FC236}">
                <a16:creationId xmlns:a16="http://schemas.microsoft.com/office/drawing/2014/main" id="{A7466A94-84E9-488D-9FEA-54A799BB8F63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7994A365-AC87-4177-BCC2-611ADD06E3C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8" y="1549399"/>
            <a:ext cx="9578419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29669C5-6473-4DB6-A3D0-5DBCA391D29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307069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914CD1B9-8EAD-4E64-B937-2191518FA7B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67B23B-DD93-4CED-BBFA-9278E3AD67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418246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40AACBD9-D144-47D8-BF22-75B6B84380F3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34CED7-D00E-4574-8CD5-1FA88AC3EA9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125049-6367-4C75-8FB6-5DE528AB6A1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866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F00D7A92-5520-4010-997D-C3C16905376F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41BC17-C220-4886-BD60-87072EB6111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69084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08100" y="2628900"/>
            <a:ext cx="92690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03E22A-F459-43A1-AB6C-BD735B41F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833629F-A04C-410B-858F-2375C6E7F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71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>
            <a:extLst>
              <a:ext uri="{FF2B5EF4-FFF2-40B4-BE49-F238E27FC236}">
                <a16:creationId xmlns:a16="http://schemas.microsoft.com/office/drawing/2014/main" id="{6EA20A8E-3CA3-4F5D-8861-97A51D3F6533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069" y="2628900"/>
            <a:ext cx="4465082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DBDE5BD8-2226-45B1-BEC6-F35C7B6AF32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6424937" y="2628900"/>
            <a:ext cx="4459997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701ADA35-279E-492B-B021-30E7C8352F7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369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 descr="Logo der Technischen Universität Wien">
            <a:extLst>
              <a:ext uri="{FF2B5EF4-FFF2-40B4-BE49-F238E27FC236}">
                <a16:creationId xmlns:a16="http://schemas.microsoft.com/office/drawing/2014/main" id="{0070AC2A-BF7C-4825-9DC2-F4E94C492039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EDB697-75F4-40C0-9433-E49B99644D2C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1306513" y="2635386"/>
            <a:ext cx="9578975" cy="412400"/>
          </a:xfrm>
        </p:spPr>
        <p:txBody>
          <a:bodyPr vert="horz" lIns="0" tIns="0" rIns="0" bIns="0" rtlCol="0">
            <a:noAutofit/>
          </a:bodyPr>
          <a:lstStyle>
            <a:lvl1pPr>
              <a:defRPr lang="de-DE" b="1" smtClean="0">
                <a:solidFill>
                  <a:schemeClr val="accent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</a:lstStyle>
          <a:p>
            <a:pPr marL="0" lvl="0" indent="0">
              <a:buNone/>
            </a:pPr>
            <a:r>
              <a:rPr lang="de-AT" dirty="0"/>
              <a:t>Zwischentitel</a:t>
            </a:r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9824CDBD-05FF-44D6-AFB9-1597F69DA601}"/>
              </a:ext>
            </a:extLst>
          </p:cNvPr>
          <p:cNvSpPr>
            <a:spLocks noGrp="1"/>
          </p:cNvSpPr>
          <p:nvPr>
            <p:ph sz="half" idx="21" hasCustomPrompt="1"/>
            <p:custDataLst>
              <p:tags r:id="rId4"/>
            </p:custDataLst>
          </p:nvPr>
        </p:nvSpPr>
        <p:spPr>
          <a:xfrm>
            <a:off x="1307069" y="3047786"/>
            <a:ext cx="4465082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BC4CB93-0EDA-40F6-A82A-7933C7369F6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6" name="Inhaltsplatzhalter 3">
            <a:extLst>
              <a:ext uri="{FF2B5EF4-FFF2-40B4-BE49-F238E27FC236}">
                <a16:creationId xmlns:a16="http://schemas.microsoft.com/office/drawing/2014/main" id="{CF7679A8-5D7D-4C63-A562-FF2DD8258D52}"/>
              </a:ext>
            </a:extLst>
          </p:cNvPr>
          <p:cNvSpPr>
            <a:spLocks noGrp="1"/>
          </p:cNvSpPr>
          <p:nvPr>
            <p:ph sz="half" idx="22" hasCustomPrompt="1"/>
            <p:custDataLst>
              <p:tags r:id="rId6"/>
            </p:custDataLst>
          </p:nvPr>
        </p:nvSpPr>
        <p:spPr>
          <a:xfrm>
            <a:off x="6424937" y="3047786"/>
            <a:ext cx="4459997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049E4546-1F5E-4098-86E2-2AC2D673901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299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04A85C70-7CAB-4F95-9075-BECE02272E9D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364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6BCE82C1-419A-452A-A896-A11CD5E44833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65602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60062EA2-CEBE-4CD2-886F-E7499AFB7832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4" name="Inhaltsplatzhalter 3">
            <a:extLst>
              <a:ext uri="{FF2B5EF4-FFF2-40B4-BE49-F238E27FC236}">
                <a16:creationId xmlns:a16="http://schemas.microsoft.com/office/drawing/2014/main" id="{835A0ABB-9EF3-4E9D-B6E8-3A64CA54EFA3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7"/>
            </p:custDataLst>
          </p:nvPr>
        </p:nvSpPr>
        <p:spPr>
          <a:xfrm>
            <a:off x="800468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8A0E8162-B812-4DFA-A815-61AA72E5C1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903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EE1EB9-F30E-41CC-A5EA-1BB4036EAE50}"/>
              </a:ext>
            </a:extLst>
          </p:cNvPr>
          <p:cNvSpPr>
            <a:spLocks noGrp="1"/>
          </p:cNvSpPr>
          <p:nvPr userDrawn="1">
            <p:ph type="title"/>
            <p:custDataLst>
              <p:tags r:id="rId35"/>
            </p:custDataLst>
          </p:nvPr>
        </p:nvSpPr>
        <p:spPr bwMode="gray">
          <a:xfrm>
            <a:off x="1307069" y="1549399"/>
            <a:ext cx="10405506" cy="8286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01E79-C3C6-4E96-894F-E05A4B90D1FF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36"/>
            </p:custDataLst>
          </p:nvPr>
        </p:nvSpPr>
        <p:spPr bwMode="gray">
          <a:xfrm>
            <a:off x="1308100" y="2628901"/>
            <a:ext cx="10404474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 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B4FDE39-4A0A-4D44-BA64-FAA4243A1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777435-05C2-4B0D-8378-14DDFE4E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 bwMode="white">
          <a:xfrm>
            <a:off x="461963" y="6385768"/>
            <a:ext cx="101346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DA86F-8392-48F1-84B2-3D91C8489FAC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39"/>
            </p:custDataLst>
          </p:nvPr>
        </p:nvSpPr>
        <p:spPr bwMode="white">
          <a:xfrm>
            <a:off x="10885488" y="6385768"/>
            <a:ext cx="827086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27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7" r:id="rId4"/>
    <p:sldLayoutId id="2147483708" r:id="rId5"/>
    <p:sldLayoutId id="2147483651" r:id="rId6"/>
    <p:sldLayoutId id="2147483652" r:id="rId7"/>
    <p:sldLayoutId id="2147483752" r:id="rId8"/>
    <p:sldLayoutId id="2147483744" r:id="rId9"/>
    <p:sldLayoutId id="2147483666" r:id="rId10"/>
    <p:sldLayoutId id="2147483668" r:id="rId11"/>
    <p:sldLayoutId id="2147483669" r:id="rId12"/>
    <p:sldLayoutId id="2147483670" r:id="rId13"/>
    <p:sldLayoutId id="2147483671" r:id="rId14"/>
    <p:sldLayoutId id="2147483673" r:id="rId15"/>
    <p:sldLayoutId id="2147483745" r:id="rId16"/>
    <p:sldLayoutId id="2147483738" r:id="rId17"/>
    <p:sldLayoutId id="2147483735" r:id="rId18"/>
    <p:sldLayoutId id="2147483736" r:id="rId19"/>
    <p:sldLayoutId id="2147483737" r:id="rId20"/>
    <p:sldLayoutId id="2147483725" r:id="rId21"/>
    <p:sldLayoutId id="2147483726" r:id="rId22"/>
    <p:sldLayoutId id="2147483727" r:id="rId23"/>
    <p:sldLayoutId id="2147483729" r:id="rId24"/>
    <p:sldLayoutId id="2147483730" r:id="rId25"/>
    <p:sldLayoutId id="2147483751" r:id="rId26"/>
    <p:sldLayoutId id="2147483746" r:id="rId27"/>
    <p:sldLayoutId id="2147483731" r:id="rId28"/>
    <p:sldLayoutId id="2147483732" r:id="rId29"/>
    <p:sldLayoutId id="2147483733" r:id="rId30"/>
    <p:sldLayoutId id="2147483734" r:id="rId31"/>
    <p:sldLayoutId id="2147483707" r:id="rId32"/>
    <p:sldLayoutId id="2147483655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1463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291" userDrawn="1">
          <p15:clr>
            <a:srgbClr val="F26B43"/>
          </p15:clr>
        </p15:guide>
        <p15:guide id="6" orient="horz" pos="976" userDrawn="1">
          <p15:clr>
            <a:srgbClr val="F26B43"/>
          </p15:clr>
        </p15:guide>
        <p15:guide id="7" orient="horz" pos="3198" userDrawn="1">
          <p15:clr>
            <a:srgbClr val="F26B43"/>
          </p15:clr>
        </p15:guide>
        <p15:guide id="8" orient="horz" pos="3451" userDrawn="1">
          <p15:clr>
            <a:srgbClr val="F26B43"/>
          </p15:clr>
        </p15:guide>
        <p15:guide id="9" orient="horz" pos="3714" userDrawn="1">
          <p15:clr>
            <a:srgbClr val="F26B43"/>
          </p15:clr>
        </p15:guide>
        <p15:guide id="10" pos="4044" userDrawn="1">
          <p15:clr>
            <a:srgbClr val="F26B43"/>
          </p15:clr>
        </p15:guide>
        <p15:guide id="11" pos="3636" userDrawn="1">
          <p15:clr>
            <a:srgbClr val="F26B43"/>
          </p15:clr>
        </p15:guide>
        <p15:guide id="12" orient="horz" pos="1114" userDrawn="1">
          <p15:clr>
            <a:srgbClr val="F26B43"/>
          </p15:clr>
        </p15:guide>
        <p15:guide id="13" orient="horz" pos="1498" userDrawn="1">
          <p15:clr>
            <a:srgbClr val="F26B43"/>
          </p15:clr>
        </p15:guide>
        <p15:guide id="14" orient="horz" pos="294" userDrawn="1">
          <p15:clr>
            <a:srgbClr val="F26B43"/>
          </p15:clr>
        </p15:guide>
        <p15:guide id="15" orient="horz" pos="531" userDrawn="1">
          <p15:clr>
            <a:srgbClr val="F26B43"/>
          </p15:clr>
        </p15:guide>
        <p15:guide id="16" orient="horz" pos="762" userDrawn="1">
          <p15:clr>
            <a:srgbClr val="F26B43"/>
          </p15:clr>
        </p15:guide>
        <p15:guide id="17" orient="horz" pos="1651" userDrawn="1">
          <p15:clr>
            <a:srgbClr val="F26B43"/>
          </p15:clr>
        </p15:guide>
        <p15:guide id="18" pos="824" userDrawn="1">
          <p15:clr>
            <a:srgbClr val="F26B43"/>
          </p15:clr>
        </p15:guide>
        <p15:guide id="19" pos="6675" userDrawn="1">
          <p15:clr>
            <a:srgbClr val="F26B43"/>
          </p15:clr>
        </p15:guide>
        <p15:guide id="20" orient="horz" pos="3606" userDrawn="1">
          <p15:clr>
            <a:srgbClr val="F26B43"/>
          </p15:clr>
        </p15:guide>
        <p15:guide id="21" pos="68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9.xml"/><Relationship Id="rId7" Type="http://schemas.openxmlformats.org/officeDocument/2006/relationships/image" Target="../media/image9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9.xml"/><Relationship Id="rId5" Type="http://schemas.openxmlformats.org/officeDocument/2006/relationships/image" Target="../media/image24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0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hyperlink" Target="https://doi.org/10.1007/s10291-024-01738-z" TargetMode="Externa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hyperlink" Target="https://doi.org/10.1007/s00190-021-01510-y" TargetMode="External"/><Relationship Id="rId5" Type="http://schemas.openxmlformats.org/officeDocument/2006/relationships/hyperlink" Target="https://doi.org/10.1007/s10291-023-01488-4" TargetMode="External"/><Relationship Id="rId4" Type="http://schemas.openxmlformats.org/officeDocument/2006/relationships/hyperlink" Target="https://doi.org/10.1007/s00190-022-01602-3" TargetMode="Externa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vievswiki.geo.tuwien.ac.at/en/raPPPid" TargetMode="External"/><Relationship Id="rId13" Type="http://schemas.openxmlformats.org/officeDocument/2006/relationships/image" Target="../media/image10.png"/><Relationship Id="rId3" Type="http://schemas.openxmlformats.org/officeDocument/2006/relationships/tags" Target="../tags/tag206.xml"/><Relationship Id="rId7" Type="http://schemas.openxmlformats.org/officeDocument/2006/relationships/hyperlink" Target="https://github.com/TUW-VieVS/raPPPid" TargetMode="External"/><Relationship Id="rId12" Type="http://schemas.openxmlformats.org/officeDocument/2006/relationships/image" Target="../media/image11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6.png"/><Relationship Id="rId4" Type="http://schemas.openxmlformats.org/officeDocument/2006/relationships/tags" Target="../tags/tag207.xml"/><Relationship Id="rId9" Type="http://schemas.openxmlformats.org/officeDocument/2006/relationships/image" Target="../media/image20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emf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5.xml"/><Relationship Id="rId5" Type="http://schemas.openxmlformats.org/officeDocument/2006/relationships/image" Target="../media/image28.jp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6.xml"/><Relationship Id="rId5" Type="http://schemas.openxmlformats.org/officeDocument/2006/relationships/image" Target="../media/image29.jp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1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8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51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9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hyperlink" Target="https://github.com/TUW-VieVS/raPPPi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85F2F-BC66-4BFE-9993-10CD568B5EB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3011" y="1902413"/>
            <a:ext cx="11429886" cy="1524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dirty="0"/>
              <a:t>Instantaneous PPP convergence </a:t>
            </a:r>
            <a:br>
              <a:rPr lang="en-US" sz="3200" dirty="0"/>
            </a:br>
            <a:r>
              <a:rPr lang="en-US" sz="3200" dirty="0"/>
              <a:t>with a Decoupled Clock Model</a:t>
            </a:r>
            <a:endParaRPr lang="de-AT" sz="32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EBBC48B-484D-472E-91AC-ADA8035C69B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589520" y="6433767"/>
            <a:ext cx="4123055" cy="233552"/>
          </a:xfrm>
        </p:spPr>
        <p:txBody>
          <a:bodyPr/>
          <a:lstStyle/>
          <a:p>
            <a:pPr lvl="0"/>
            <a:r>
              <a:rPr lang="de-AT" dirty="0"/>
              <a:t>marcus.glaner@geo.tuwien.ac.at</a:t>
            </a:r>
          </a:p>
        </p:txBody>
      </p:sp>
      <p:pic>
        <p:nvPicPr>
          <p:cNvPr id="4098" name="Picture 2" descr="https://cdn.egu.eu/static/fefc8604/logos/egu/egu_ga/egu_g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492125"/>
            <a:ext cx="1920875" cy="8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21594" y="3963944"/>
            <a:ext cx="9577388" cy="11049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de-AT" sz="2000" dirty="0"/>
              <a:t>Marcus Franz Wareyka-Glaner</a:t>
            </a:r>
            <a:r>
              <a:rPr lang="de-AT" sz="2000" baseline="30000" dirty="0"/>
              <a:t>1</a:t>
            </a:r>
            <a:r>
              <a:rPr lang="de-AT" sz="2000" dirty="0"/>
              <a:t>, Gregor Möller</a:t>
            </a:r>
            <a:r>
              <a:rPr lang="de-AT" sz="2000" baseline="30000" dirty="0"/>
              <a:t>1</a:t>
            </a:r>
            <a:endParaRPr lang="de-AT" sz="2000" dirty="0"/>
          </a:p>
          <a:p>
            <a:pPr algn="ctr">
              <a:lnSpc>
                <a:spcPct val="200000"/>
              </a:lnSpc>
            </a:pPr>
            <a:r>
              <a:rPr lang="de-AT" sz="1600" baseline="30000" dirty="0"/>
              <a:t>1</a:t>
            </a:r>
            <a:r>
              <a:rPr lang="de-CH" sz="1600" dirty="0">
                <a:latin typeface="Arial" pitchFamily="18"/>
                <a:ea typeface="Microsoft YaHei" pitchFamily="2"/>
                <a:cs typeface="Arial" pitchFamily="2"/>
              </a:rPr>
              <a:t> Department </a:t>
            </a:r>
            <a:r>
              <a:rPr lang="de-CH" sz="1600" dirty="0" err="1">
                <a:latin typeface="Arial" pitchFamily="18"/>
                <a:ea typeface="Microsoft YaHei" pitchFamily="2"/>
                <a:cs typeface="Arial" pitchFamily="2"/>
              </a:rPr>
              <a:t>of</a:t>
            </a:r>
            <a:r>
              <a:rPr lang="de-CH" sz="1600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CH" sz="1600" dirty="0" err="1">
                <a:latin typeface="Arial" pitchFamily="18"/>
                <a:ea typeface="Microsoft YaHei" pitchFamily="2"/>
                <a:cs typeface="Arial" pitchFamily="2"/>
              </a:rPr>
              <a:t>Geodesy</a:t>
            </a:r>
            <a:r>
              <a:rPr lang="de-CH" sz="1600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CH" sz="1600" dirty="0" err="1">
                <a:latin typeface="Arial" pitchFamily="18"/>
                <a:ea typeface="Microsoft YaHei" pitchFamily="2"/>
                <a:cs typeface="Arial" pitchFamily="2"/>
              </a:rPr>
              <a:t>and</a:t>
            </a:r>
            <a:r>
              <a:rPr lang="de-CH" sz="1600" dirty="0">
                <a:latin typeface="Arial" pitchFamily="18"/>
                <a:ea typeface="Microsoft YaHei" pitchFamily="2"/>
                <a:cs typeface="Arial" pitchFamily="2"/>
              </a:rPr>
              <a:t> Geoinformation, Technische Universität Wien, Austria</a:t>
            </a:r>
          </a:p>
          <a:p>
            <a:pPr algn="ctr"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BEBBC48B-484D-472E-91AC-ADA8035C69B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118184" y="6433767"/>
            <a:ext cx="4123055" cy="2335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3400" indent="-271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dirty="0"/>
              <a:t>06 Mai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996CB-30D8-5057-C040-5A07982D1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1494" y="5105612"/>
            <a:ext cx="961403" cy="961403"/>
          </a:xfrm>
          <a:prstGeom prst="rect">
            <a:avLst/>
          </a:prstGeom>
        </p:spPr>
      </p:pic>
      <p:pic>
        <p:nvPicPr>
          <p:cNvPr id="3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2CC86D42-A82D-C9F8-6FFC-EB01088C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E0DE5-85C3-FCD1-EF08-443F0D679A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6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DD1F5B-04A7-3528-4DA6-42BD95A12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7945" y="3120942"/>
            <a:ext cx="7590454" cy="236342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5E338-F429-7C2F-5F27-D3C10BD75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05A03A-68C7-5144-6FBB-E45988A36837}"/>
              </a:ext>
            </a:extLst>
          </p:cNvPr>
          <p:cNvSpPr txBox="1">
            <a:spLocks/>
          </p:cNvSpPr>
          <p:nvPr/>
        </p:nvSpPr>
        <p:spPr bwMode="gray">
          <a:xfrm>
            <a:off x="7243235" y="437664"/>
            <a:ext cx="4664072" cy="1602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71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missing E6 antenna calibration:</a:t>
            </a:r>
            <a:br>
              <a:rPr lang="en-US" sz="2000" dirty="0"/>
            </a:br>
            <a:r>
              <a:rPr lang="en-US" sz="2000" dirty="0"/>
              <a:t>→ PCV: take nearest available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→ PCO: linear interpolation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DF756-3884-091B-32B1-1F68594225C4}"/>
              </a:ext>
            </a:extLst>
          </p:cNvPr>
          <p:cNvSpPr/>
          <p:nvPr/>
        </p:nvSpPr>
        <p:spPr>
          <a:xfrm>
            <a:off x="4614335" y="3886200"/>
            <a:ext cx="355598" cy="3471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3152FC-662A-9F39-1AC0-17D984F6764F}"/>
              </a:ext>
            </a:extLst>
          </p:cNvPr>
          <p:cNvSpPr/>
          <p:nvPr/>
        </p:nvSpPr>
        <p:spPr>
          <a:xfrm>
            <a:off x="5977468" y="3877733"/>
            <a:ext cx="355598" cy="347133"/>
          </a:xfrm>
          <a:prstGeom prst="rect">
            <a:avLst/>
          </a:prstGeom>
          <a:noFill/>
          <a:ln w="38100">
            <a:solidFill>
              <a:srgbClr val="007E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542030-7D46-64A9-C3DB-A9746096A488}"/>
              </a:ext>
            </a:extLst>
          </p:cNvPr>
          <p:cNvSpPr/>
          <p:nvPr/>
        </p:nvSpPr>
        <p:spPr>
          <a:xfrm>
            <a:off x="4207935" y="3886199"/>
            <a:ext cx="355598" cy="347133"/>
          </a:xfrm>
          <a:prstGeom prst="rect">
            <a:avLst/>
          </a:prstGeom>
          <a:noFill/>
          <a:ln w="38100">
            <a:solidFill>
              <a:srgbClr val="007E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350291-DB04-E9D3-D977-FB186FC1E0B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5C8F6-B322-44DA-F912-C2B1D2E9E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2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0FC2F0E3-F8F1-4FE2-CEC5-5E814B18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F508CB-35C7-D912-B69A-73593872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65" y="1549399"/>
            <a:ext cx="5026001" cy="828675"/>
          </a:xfrm>
        </p:spPr>
        <p:txBody>
          <a:bodyPr/>
          <a:lstStyle/>
          <a:p>
            <a:r>
              <a:rPr lang="en-US" dirty="0"/>
              <a:t>ANTEX Corrections</a:t>
            </a:r>
            <a:endParaRPr lang="de-A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6D42F-7ADF-BC35-1720-3AD5BFC0690E}"/>
              </a:ext>
            </a:extLst>
          </p:cNvPr>
          <p:cNvSpPr txBox="1"/>
          <p:nvPr/>
        </p:nvSpPr>
        <p:spPr>
          <a:xfrm>
            <a:off x="8677057" y="3886199"/>
            <a:ext cx="303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 processed frequencies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423743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7B90-75A9-6848-622E-6356877A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Results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B8D6-AAA2-4977-7A19-5B8A1B1C06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AC76EB40-7805-A6A8-03C1-7039B41090C4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EF02AF-8977-B03B-DD4A-BE25C4F84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2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F8A5E6F1-5496-7FBB-5691-5057274F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CF4C59-12D4-04C9-75C2-6A0120C4B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201" y="1297113"/>
            <a:ext cx="8732052" cy="34089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AAEF4E-261A-A950-B8EE-213ADCA2F4A2}"/>
              </a:ext>
            </a:extLst>
          </p:cNvPr>
          <p:cNvSpPr/>
          <p:nvPr/>
        </p:nvSpPr>
        <p:spPr>
          <a:xfrm>
            <a:off x="7489155" y="4013786"/>
            <a:ext cx="331308" cy="6929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31D629-7CA6-0EC5-540F-D71FA56475E2}"/>
              </a:ext>
            </a:extLst>
          </p:cNvPr>
          <p:cNvSpPr/>
          <p:nvPr/>
        </p:nvSpPr>
        <p:spPr>
          <a:xfrm>
            <a:off x="9317955" y="4017146"/>
            <a:ext cx="331308" cy="6929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03426-37F0-6FAB-0A56-B20C48D51ADC}"/>
              </a:ext>
            </a:extLst>
          </p:cNvPr>
          <p:cNvSpPr/>
          <p:nvPr/>
        </p:nvSpPr>
        <p:spPr>
          <a:xfrm>
            <a:off x="5973369" y="3990066"/>
            <a:ext cx="331308" cy="6929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1885E2-1B96-265B-5050-64C17318ED84}"/>
              </a:ext>
            </a:extLst>
          </p:cNvPr>
          <p:cNvSpPr/>
          <p:nvPr/>
        </p:nvSpPr>
        <p:spPr>
          <a:xfrm>
            <a:off x="5347622" y="3915546"/>
            <a:ext cx="331308" cy="7912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619F63-99CB-9C6B-029D-65F17A45446D}"/>
              </a:ext>
            </a:extLst>
          </p:cNvPr>
          <p:cNvSpPr/>
          <p:nvPr/>
        </p:nvSpPr>
        <p:spPr>
          <a:xfrm>
            <a:off x="8403555" y="3964665"/>
            <a:ext cx="331308" cy="7912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0344DD-BB5F-11A2-EBD7-571E37C076C1}"/>
              </a:ext>
            </a:extLst>
          </p:cNvPr>
          <p:cNvSpPr/>
          <p:nvPr/>
        </p:nvSpPr>
        <p:spPr>
          <a:xfrm>
            <a:off x="4758276" y="3915546"/>
            <a:ext cx="331308" cy="8286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70BB62-14BD-8210-598B-8358DA64875F}"/>
              </a:ext>
            </a:extLst>
          </p:cNvPr>
          <p:cNvSpPr/>
          <p:nvPr/>
        </p:nvSpPr>
        <p:spPr>
          <a:xfrm>
            <a:off x="3537397" y="3953647"/>
            <a:ext cx="331308" cy="7905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8E6278-BAA9-FE4F-4825-39CC5D03B687}"/>
              </a:ext>
            </a:extLst>
          </p:cNvPr>
          <p:cNvSpPr/>
          <p:nvPr/>
        </p:nvSpPr>
        <p:spPr>
          <a:xfrm>
            <a:off x="7182597" y="5299183"/>
            <a:ext cx="4767724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AT" dirty="0"/>
              <a:t>TTCF … time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correct</a:t>
            </a:r>
            <a:r>
              <a:rPr lang="de-AT" dirty="0"/>
              <a:t> fix, </a:t>
            </a:r>
            <a:r>
              <a:rPr lang="de-AT" dirty="0" err="1"/>
              <a:t>achieved</a:t>
            </a:r>
            <a:r>
              <a:rPr lang="de-AT" dirty="0"/>
              <a:t> </a:t>
            </a:r>
            <a:r>
              <a:rPr lang="de-AT" dirty="0" err="1"/>
              <a:t>when</a:t>
            </a:r>
            <a:r>
              <a:rPr lang="de-AT" dirty="0"/>
              <a:t> 2D &lt; 5 cm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complete</a:t>
            </a:r>
            <a:r>
              <a:rPr lang="de-AT" dirty="0"/>
              <a:t> </a:t>
            </a:r>
            <a:r>
              <a:rPr lang="de-AT" dirty="0" err="1"/>
              <a:t>remaining</a:t>
            </a:r>
            <a:r>
              <a:rPr lang="de-AT" dirty="0"/>
              <a:t> </a:t>
            </a:r>
            <a:r>
              <a:rPr lang="de-AT" dirty="0" err="1"/>
              <a:t>period</a:t>
            </a:r>
            <a:endParaRPr lang="de-AT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7D0D25-2DDB-97B0-EBDF-45A0121A74AF}"/>
              </a:ext>
            </a:extLst>
          </p:cNvPr>
          <p:cNvCxnSpPr>
            <a:cxnSpLocks/>
          </p:cNvCxnSpPr>
          <p:nvPr/>
        </p:nvCxnSpPr>
        <p:spPr>
          <a:xfrm>
            <a:off x="1898650" y="3293533"/>
            <a:ext cx="7575550" cy="0"/>
          </a:xfrm>
          <a:prstGeom prst="line">
            <a:avLst/>
          </a:prstGeom>
          <a:ln w="38100">
            <a:solidFill>
              <a:srgbClr val="F7921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7B90-75A9-6848-622E-6356877A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station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B8D6-AAA2-4977-7A19-5B8A1B1C06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5B2B33-C3C2-4EB3-43E9-693FDD10F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210" y="1488106"/>
            <a:ext cx="8105192" cy="2589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B4753-8F90-2581-ACB5-F9A7A30CD000}"/>
              </a:ext>
            </a:extLst>
          </p:cNvPr>
          <p:cNvSpPr txBox="1"/>
          <p:nvPr/>
        </p:nvSpPr>
        <p:spPr>
          <a:xfrm>
            <a:off x="8711527" y="4519424"/>
            <a:ext cx="2571750" cy="139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kern="1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fixed solution</a:t>
            </a: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3D </a:t>
            </a:r>
            <a:r>
              <a:rPr lang="en-US" kern="1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&lt;</a:t>
            </a:r>
            <a:r>
              <a:rPr lang="en-US" sz="1800" kern="1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10 cm:  99.65%</a:t>
            </a: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3D &lt; 5 cm:    98.04%</a:t>
            </a:r>
            <a:endParaRPr lang="de-AT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de-AT" dirty="0">
              <a:latin typeface="+mj-lt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1B46EC6E-7250-3E2D-1AB9-39342FB11BC1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BA55D-D061-8F8B-90E8-FBD304194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38579F97-1B1E-E6FB-240C-FC80486D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FC971-DE4C-1B39-EA2D-7BE1E1F033A8}"/>
              </a:ext>
            </a:extLst>
          </p:cNvPr>
          <p:cNvSpPr txBox="1"/>
          <p:nvPr/>
        </p:nvSpPr>
        <p:spPr>
          <a:xfrm>
            <a:off x="2551740" y="4303980"/>
            <a:ext cx="4268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kern="1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AREG (Arequipa, Peru) </a:t>
            </a:r>
            <a:endParaRPr lang="de-AT" sz="22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40D9-BCB5-9802-B47F-2F35364B08F6}"/>
              </a:ext>
            </a:extLst>
          </p:cNvPr>
          <p:cNvSpPr txBox="1"/>
          <p:nvPr/>
        </p:nvSpPr>
        <p:spPr>
          <a:xfrm>
            <a:off x="212725" y="5159571"/>
            <a:ext cx="7686675" cy="918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more results and details: </a:t>
            </a:r>
            <a:br>
              <a:rPr lang="en-US" dirty="0"/>
            </a:br>
            <a:r>
              <a:rPr lang="en-US" sz="1400" dirty="0" err="1"/>
              <a:t>Wareyka</a:t>
            </a:r>
            <a:r>
              <a:rPr lang="en-US" sz="1400" dirty="0"/>
              <a:t>-Glaner, M. F. (under review). Instantaneous PPP convergence with a decoupled clock model, triple-frequency multi-GNSS observations, and integer ambiguity fixing. GPS Solutions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43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65" y="1198638"/>
            <a:ext cx="5217560" cy="828675"/>
          </a:xfrm>
        </p:spPr>
        <p:txBody>
          <a:bodyPr/>
          <a:lstStyle/>
          <a:p>
            <a:r>
              <a:rPr lang="de-AT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2191055"/>
            <a:ext cx="7626121" cy="3095625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DCM is an elegant and innovative approach for PPP-AR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instantaneous convergence with rapid satellite products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future work: 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3+ frequencies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real-time processing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13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BEA2-ED22-2564-084F-79ED483F3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545" y="2921464"/>
            <a:ext cx="953552" cy="1015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9B803-C45B-1D43-4BB1-A8DF83FBD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908" y="4543561"/>
            <a:ext cx="1355286" cy="1015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473F2-217E-9821-8244-C71355D03F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2225" y="4543560"/>
            <a:ext cx="951629" cy="101507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476962-5C58-98C0-4F31-844F924E4B42}"/>
              </a:ext>
            </a:extLst>
          </p:cNvPr>
          <p:cNvCxnSpPr/>
          <p:nvPr/>
        </p:nvCxnSpPr>
        <p:spPr>
          <a:xfrm>
            <a:off x="10832614" y="4105893"/>
            <a:ext cx="256032" cy="4075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CDE259-8C48-8AD7-9B60-5DCA46CB50E3}"/>
              </a:ext>
            </a:extLst>
          </p:cNvPr>
          <p:cNvCxnSpPr>
            <a:cxnSpLocks/>
          </p:cNvCxnSpPr>
          <p:nvPr/>
        </p:nvCxnSpPr>
        <p:spPr>
          <a:xfrm flipH="1">
            <a:off x="9962102" y="4103016"/>
            <a:ext cx="256032" cy="4075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8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3131" y="1686581"/>
            <a:ext cx="10402335" cy="27596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dirty="0"/>
              <a:t>Geng, J., Wen, Q., Zhang, Q., Li, G., &amp; Zhang, K. (2022). GNSS observable-specific phase biases for all-frequency PPP ambiguity resolution. Journal of Geodesy, 96(2), 11. </a:t>
            </a:r>
            <a:r>
              <a:rPr lang="en-US" sz="1600" dirty="0">
                <a:hlinkClick r:id="rId4"/>
              </a:rPr>
              <a:t>https://doi.org/10.1007/s00190-022-01602-3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Glaner, M. F., &amp; Weber, R. (2023). An open-source software package for Precise Point Positioning: raPPPid. GPS Solutions, 27(4), 174. </a:t>
            </a:r>
            <a:r>
              <a:rPr lang="en-US" sz="1600" dirty="0">
                <a:hlinkClick r:id="rId5"/>
              </a:rPr>
              <a:t>https://doi.org/10.1007/s10291-023-01488-4</a:t>
            </a:r>
            <a:r>
              <a:rPr lang="en-US" sz="16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/>
              <a:t>Naciri</a:t>
            </a:r>
            <a:r>
              <a:rPr lang="en-US" sz="1600" dirty="0"/>
              <a:t>, N., &amp; </a:t>
            </a:r>
            <a:r>
              <a:rPr lang="en-US" sz="1600" dirty="0" err="1"/>
              <a:t>Bisnath</a:t>
            </a:r>
            <a:r>
              <a:rPr lang="en-US" sz="1600" dirty="0"/>
              <a:t>, S. (2021). An uncombined triple-frequency user implementation of the decoupled clock model for PPP-AR. Journal of Geodesy, 95(5), 60. </a:t>
            </a:r>
            <a:r>
              <a:rPr lang="en-US" sz="1600" dirty="0">
                <a:hlinkClick r:id="rId6"/>
              </a:rPr>
              <a:t>https://doi.org/10.1007/s00190-021-01510-y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 err="1"/>
              <a:t>Massarweh</a:t>
            </a:r>
            <a:r>
              <a:rPr lang="en-US" sz="1600" dirty="0"/>
              <a:t>, L., </a:t>
            </a:r>
            <a:r>
              <a:rPr lang="en-US" sz="1600" dirty="0" err="1"/>
              <a:t>Verhagen</a:t>
            </a:r>
            <a:r>
              <a:rPr lang="en-US" sz="1600" dirty="0"/>
              <a:t>, S., &amp; </a:t>
            </a:r>
            <a:r>
              <a:rPr lang="en-US" sz="1600" dirty="0" err="1"/>
              <a:t>Teunissen</a:t>
            </a:r>
            <a:r>
              <a:rPr lang="en-US" sz="1600" dirty="0"/>
              <a:t>, P. J. G. (2024). New LAMBDA toolbox for mixed-integer models: Estimation and evaluation. GPS Solutions, 29(1), 14. </a:t>
            </a:r>
            <a:r>
              <a:rPr lang="en-US" sz="1600" dirty="0">
                <a:hlinkClick r:id="rId7"/>
              </a:rPr>
              <a:t>https://doi.org/10.1007/s10291-024-01738-z</a:t>
            </a:r>
            <a:r>
              <a:rPr lang="en-US" sz="1600" dirty="0"/>
              <a:t> 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-US" sz="1600" dirty="0"/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-US" sz="1600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>
          <a:xfrm>
            <a:off x="10885488" y="6385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14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4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100" y="1848106"/>
            <a:ext cx="9577388" cy="1524000"/>
          </a:xfrm>
        </p:spPr>
        <p:txBody>
          <a:bodyPr/>
          <a:lstStyle/>
          <a:p>
            <a:pPr algn="ctr"/>
            <a:r>
              <a:rPr lang="de-AT" sz="4400" dirty="0" err="1"/>
              <a:t>Supplementary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566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D41DA-FED0-4223-98E0-D80C7864AC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de-AT" dirty="0"/>
              <a:t>raPPPid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60C585-AA06-45B0-809E-6929B6CC6AF3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308101" y="2620963"/>
            <a:ext cx="4464050" cy="32750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open-source PPP software </a:t>
            </a:r>
          </a:p>
          <a:p>
            <a:pPr>
              <a:lnSpc>
                <a:spcPct val="120000"/>
              </a:lnSpc>
            </a:pPr>
            <a:r>
              <a:rPr lang="en-US" dirty="0"/>
              <a:t>GitHub:                </a:t>
            </a:r>
            <a:r>
              <a:rPr lang="en-US" sz="1600" dirty="0">
                <a:hlinkClick r:id="rId7"/>
              </a:rPr>
              <a:t>https://github.com/TUW-VieVS/raPPPid</a:t>
            </a:r>
            <a:r>
              <a:rPr lang="en-US" sz="1600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documentation: </a:t>
            </a:r>
            <a:r>
              <a:rPr lang="en-US" sz="1600" dirty="0">
                <a:hlinkClick r:id="rId8"/>
              </a:rPr>
              <a:t>https://vievswiki.geo.tuwien.ac.at/en/raPPPid</a:t>
            </a:r>
            <a:r>
              <a:rPr lang="en-US" dirty="0"/>
              <a:t>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16</a:t>
            </a:fld>
            <a:endParaRPr lang="de-A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0" y="165100"/>
            <a:ext cx="1759393" cy="1759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3" y="420575"/>
            <a:ext cx="2955539" cy="879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 b="58845"/>
          <a:stretch>
            <a:fillRect/>
          </a:stretch>
        </p:blipFill>
        <p:spPr>
          <a:xfrm>
            <a:off x="1308101" y="1729052"/>
            <a:ext cx="2365561" cy="665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6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F56B3-90C3-06AF-6311-F747AED6D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5528" y="2174233"/>
            <a:ext cx="54249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3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1206166"/>
            <a:ext cx="9351433" cy="5067636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Software 			</a:t>
            </a:r>
            <a:r>
              <a:rPr lang="en-US" sz="1400" dirty="0"/>
              <a:t>raPPPid (</a:t>
            </a:r>
            <a:r>
              <a:rPr lang="en-US" sz="1400" dirty="0" err="1"/>
              <a:t>VieVS</a:t>
            </a:r>
            <a:r>
              <a:rPr lang="en-US" sz="1400" dirty="0"/>
              <a:t> PPP</a:t>
            </a:r>
            <a:r>
              <a:rPr lang="en-US" sz="1400"/>
              <a:t>) (Glaner </a:t>
            </a:r>
            <a:r>
              <a:rPr lang="en-US" sz="1400" dirty="0"/>
              <a:t>&amp; Weber</a:t>
            </a:r>
            <a:r>
              <a:rPr lang="en-US" sz="1400"/>
              <a:t>, 2023)</a:t>
            </a: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Data 			</a:t>
            </a:r>
            <a:r>
              <a:rPr lang="en-US" sz="1400" dirty="0"/>
              <a:t>26 globally distributed IGS MGEX stations (June 29, 2025)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1400" b="1" dirty="0"/>
              <a:t>Observations 		</a:t>
            </a:r>
            <a:r>
              <a:rPr lang="pt-BR" sz="1400" dirty="0"/>
              <a:t>GPS: L1+L2+L5, GLONASS: G1+G2, Galileo: E1+E5a+E6, BeiDou-3: B1+B2a+B3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Observation ranking 		</a:t>
            </a:r>
            <a:r>
              <a:rPr lang="en-US" sz="1400" dirty="0"/>
              <a:t>GPS: WC, GLONASS: PC, Galileo: CQX, BeiDou: IPDX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Observation interval 		</a:t>
            </a:r>
            <a:r>
              <a:rPr lang="en-US" sz="1400" dirty="0"/>
              <a:t>1 sec, reset of solution: every 15 min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Processing mode 		</a:t>
            </a:r>
            <a:r>
              <a:rPr lang="en-US" sz="1400" dirty="0"/>
              <a:t>post-processing, uncombined DCM, static-kinematic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400" b="1" dirty="0"/>
              <a:t>Raw observation noise 	</a:t>
            </a:r>
            <a:r>
              <a:rPr lang="fr-FR" sz="1400" dirty="0"/>
              <a:t>code 30cm, phase 2mm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Observation weighting 	</a:t>
            </a:r>
            <a:r>
              <a:rPr lang="en-US" sz="1400" dirty="0"/>
              <a:t>elevation weighted, sin²(</a:t>
            </a:r>
            <a:r>
              <a:rPr lang="en-US" sz="1400" dirty="0" err="1"/>
              <a:t>elev</a:t>
            </a:r>
            <a:r>
              <a:rPr lang="en-US" sz="1400" dirty="0"/>
              <a:t>), cutoff angle 5°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Correction models 		</a:t>
            </a:r>
            <a:r>
              <a:rPr lang="en-US" sz="1400" dirty="0"/>
              <a:t>Phase Wind-Up, solid Earth tides, relativistic effects, PCO + PCV, ocean loading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Troposphere model 		</a:t>
            </a:r>
            <a:r>
              <a:rPr lang="en-US" sz="1400" dirty="0"/>
              <a:t>VMF3 + GRAD, residual zenith wet delay is estimated, process noise 5mm /√h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Float ambiguities 		</a:t>
            </a:r>
            <a:r>
              <a:rPr lang="en-US" sz="1400" dirty="0"/>
              <a:t>constant, zero-difference, cycle-slip detection: </a:t>
            </a:r>
            <a:r>
              <a:rPr lang="en-US" sz="1400" dirty="0" err="1"/>
              <a:t>dLi-dLj</a:t>
            </a:r>
            <a:r>
              <a:rPr lang="en-US" sz="1400" dirty="0"/>
              <a:t> + HMW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PPP-AR 			</a:t>
            </a:r>
            <a:r>
              <a:rPr lang="en-US" sz="1400" dirty="0"/>
              <a:t>fixing cutoff 10°, reference satellite = highest satellite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Fixing 			</a:t>
            </a:r>
            <a:r>
              <a:rPr lang="en-US" sz="1400" dirty="0"/>
              <a:t>LAMBDA 4.0 (</a:t>
            </a:r>
            <a:r>
              <a:rPr lang="en-US" sz="1400" dirty="0" err="1"/>
              <a:t>Massarweh</a:t>
            </a:r>
            <a:r>
              <a:rPr lang="en-US" sz="1400" dirty="0"/>
              <a:t> et al., 2024)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Orbits, Clocks, Biases, Attitude 	</a:t>
            </a:r>
            <a:r>
              <a:rPr lang="da-DK" sz="1400" dirty="0"/>
              <a:t>WUM MGEX rapid (Geng et al., 2022)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9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</p:spTree>
    <p:extLst>
      <p:ext uri="{BB962C8B-B14F-4D97-AF65-F5344CB8AC3E}">
        <p14:creationId xmlns:p14="http://schemas.microsoft.com/office/powerpoint/2010/main" val="427661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DD1F5B-04A7-3528-4DA6-42BD95A12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7945" y="3120942"/>
            <a:ext cx="7590454" cy="236342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5E338-F429-7C2F-5F27-D3C10BD75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05A03A-68C7-5144-6FBB-E45988A36837}"/>
              </a:ext>
            </a:extLst>
          </p:cNvPr>
          <p:cNvSpPr txBox="1">
            <a:spLocks/>
          </p:cNvSpPr>
          <p:nvPr/>
        </p:nvSpPr>
        <p:spPr bwMode="gray">
          <a:xfrm>
            <a:off x="7243235" y="437664"/>
            <a:ext cx="4664072" cy="1602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71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lang="de-A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missing antenna calibration:</a:t>
            </a:r>
            <a:br>
              <a:rPr lang="en-US" sz="2000" dirty="0"/>
            </a:br>
            <a:r>
              <a:rPr lang="en-US" sz="2000" dirty="0"/>
              <a:t>→ PCV: take nearest available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→ PCO: linear interpolation (or nearest)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DF756-3884-091B-32B1-1F68594225C4}"/>
              </a:ext>
            </a:extLst>
          </p:cNvPr>
          <p:cNvSpPr/>
          <p:nvPr/>
        </p:nvSpPr>
        <p:spPr>
          <a:xfrm>
            <a:off x="1515535" y="3200401"/>
            <a:ext cx="524932" cy="10244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C83E95-2369-F12A-DF5E-A24032E4896C}"/>
              </a:ext>
            </a:extLst>
          </p:cNvPr>
          <p:cNvSpPr txBox="1"/>
          <p:nvPr/>
        </p:nvSpPr>
        <p:spPr>
          <a:xfrm>
            <a:off x="2057401" y="3577836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E5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B2a+b</a:t>
            </a:r>
            <a:endParaRPr lang="de-A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3152FC-662A-9F39-1AC0-17D984F6764F}"/>
              </a:ext>
            </a:extLst>
          </p:cNvPr>
          <p:cNvSpPr/>
          <p:nvPr/>
        </p:nvSpPr>
        <p:spPr>
          <a:xfrm>
            <a:off x="2095586" y="3622451"/>
            <a:ext cx="740744" cy="599134"/>
          </a:xfrm>
          <a:prstGeom prst="rect">
            <a:avLst/>
          </a:prstGeom>
          <a:noFill/>
          <a:ln w="38100">
            <a:solidFill>
              <a:srgbClr val="007E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7F89C403-72FC-E7B0-4E9A-1DF7FAF27068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3D890-BCB0-7AB4-6086-AFF20C2C6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2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4A1390D6-3474-132E-5949-21E03D2C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5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E457-AF79-B006-C375-9B66DDDF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Calibrations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F0DA1-75FE-F8B1-2603-382DB2E0F2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953BABF-757C-8DA4-3981-7FC64DD8050E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0C50A-A9CA-B2FE-478F-CE7C84A29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6627C8F2-BA6B-B941-5F46-F867427D6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FCAFA6-5621-54CB-4856-EE85C0D90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50290"/>
              </p:ext>
            </p:extLst>
          </p:nvPr>
        </p:nvGraphicFramePr>
        <p:xfrm>
          <a:off x="1307065" y="1297113"/>
          <a:ext cx="6539549" cy="324598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894529">
                  <a:extLst>
                    <a:ext uri="{9D8B030D-6E8A-4147-A177-3AD203B41FA5}">
                      <a16:colId xmlns:a16="http://schemas.microsoft.com/office/drawing/2014/main" val="317826099"/>
                    </a:ext>
                  </a:extLst>
                </a:gridCol>
                <a:gridCol w="2519265">
                  <a:extLst>
                    <a:ext uri="{9D8B030D-6E8A-4147-A177-3AD203B41FA5}">
                      <a16:colId xmlns:a16="http://schemas.microsoft.com/office/drawing/2014/main" val="196197325"/>
                    </a:ext>
                  </a:extLst>
                </a:gridCol>
                <a:gridCol w="3125755">
                  <a:extLst>
                    <a:ext uri="{9D8B030D-6E8A-4147-A177-3AD203B41FA5}">
                      <a16:colId xmlns:a16="http://schemas.microsoft.com/office/drawing/2014/main" val="2018398142"/>
                    </a:ext>
                  </a:extLst>
                </a:gridCol>
              </a:tblGrid>
              <a:tr h="4574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Station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Antenna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Missing calibrations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extLst>
                  <a:ext uri="{0D108BD9-81ED-4DB2-BD59-A6C34878D82A}">
                    <a16:rowId xmlns:a16="http://schemas.microsoft.com/office/drawing/2014/main" val="534096863"/>
                  </a:ext>
                </a:extLst>
              </a:tr>
              <a:tr h="330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MAW1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AOAD/M_T AUST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</a:rPr>
                        <a:t>GPS, GLONASS, Galileo, BeiDou</a:t>
                      </a:r>
                      <a:endParaRPr lang="de-AT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extLst>
                  <a:ext uri="{0D108BD9-81ED-4DB2-BD59-A6C34878D82A}">
                    <a16:rowId xmlns:a16="http://schemas.microsoft.com/office/drawing/2014/main" val="171431830"/>
                  </a:ext>
                </a:extLst>
              </a:tr>
              <a:tr h="346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MIZU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SEPCHOKE_B3E6 NONE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AT" sz="1400" kern="100" dirty="0">
                          <a:effectLst/>
                        </a:rPr>
                        <a:t>Galileo E6, </a:t>
                      </a:r>
                      <a:r>
                        <a:rPr lang="de-AT" sz="1400" kern="100" dirty="0" err="1">
                          <a:effectLst/>
                        </a:rPr>
                        <a:t>BeiDou</a:t>
                      </a:r>
                      <a:r>
                        <a:rPr lang="de-AT" sz="1400" kern="100" dirty="0">
                          <a:effectLst/>
                        </a:rPr>
                        <a:t> B1, B3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extLst>
                  <a:ext uri="{0D108BD9-81ED-4DB2-BD59-A6C34878D82A}">
                    <a16:rowId xmlns:a16="http://schemas.microsoft.com/office/drawing/2014/main" val="2648973182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NNOR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SEPCHOKE_B3E6 NONE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AT" sz="1400" kern="100" dirty="0">
                          <a:effectLst/>
                        </a:rPr>
                        <a:t>Galileo E6, </a:t>
                      </a:r>
                      <a:r>
                        <a:rPr lang="de-AT" sz="1400" kern="100" dirty="0" err="1">
                          <a:effectLst/>
                        </a:rPr>
                        <a:t>BeiDou</a:t>
                      </a:r>
                      <a:r>
                        <a:rPr lang="de-AT" sz="1400" kern="100" dirty="0">
                          <a:effectLst/>
                        </a:rPr>
                        <a:t> B1, B3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extLst>
                  <a:ext uri="{0D108BD9-81ED-4DB2-BD59-A6C34878D82A}">
                    <a16:rowId xmlns:a16="http://schemas.microsoft.com/office/drawing/2014/main" val="657823100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OWMG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</a:rPr>
                        <a:t>TRM159900.00 NONE</a:t>
                      </a:r>
                      <a:endParaRPr lang="de-AT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GPS L5, Galileo, </a:t>
                      </a:r>
                      <a:r>
                        <a:rPr lang="en-US" sz="1400" kern="100" dirty="0" err="1">
                          <a:effectLst/>
                        </a:rPr>
                        <a:t>BeiDou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extLst>
                  <a:ext uri="{0D108BD9-81ED-4DB2-BD59-A6C34878D82A}">
                    <a16:rowId xmlns:a16="http://schemas.microsoft.com/office/drawing/2014/main" val="64720316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QUIN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</a:rPr>
                        <a:t>ASH701945E_M SNOW</a:t>
                      </a:r>
                      <a:endParaRPr lang="de-AT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GPS L5, GLONASS, Galileo, </a:t>
                      </a:r>
                      <a:r>
                        <a:rPr lang="en-US" sz="1400" kern="100" dirty="0" err="1">
                          <a:effectLst/>
                        </a:rPr>
                        <a:t>BeiDou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extLst>
                  <a:ext uri="{0D108BD9-81ED-4DB2-BD59-A6C34878D82A}">
                    <a16:rowId xmlns:a16="http://schemas.microsoft.com/office/drawing/2014/main" val="1912960768"/>
                  </a:ext>
                </a:extLst>
              </a:tr>
              <a:tr h="2614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YKRO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ASH701945C_M NONE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effectLst/>
                        </a:rPr>
                        <a:t>BeiDou</a:t>
                      </a:r>
                      <a:r>
                        <a:rPr lang="en-US" sz="1400" kern="100" dirty="0">
                          <a:effectLst/>
                        </a:rPr>
                        <a:t> B2a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extLst>
                  <a:ext uri="{0D108BD9-81ED-4DB2-BD59-A6C34878D82A}">
                    <a16:rowId xmlns:a16="http://schemas.microsoft.com/office/drawing/2014/main" val="3273634462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ZAMB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</a:rPr>
                        <a:t>AOAD/M_T        NONE</a:t>
                      </a:r>
                      <a:endParaRPr lang="de-AT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GPS L5, Galileo, BeiDou </a:t>
                      </a:r>
                      <a:endParaRPr lang="de-AT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296" marR="51296" marT="0" marB="0" anchor="ctr"/>
                </a:tc>
                <a:extLst>
                  <a:ext uri="{0D108BD9-81ED-4DB2-BD59-A6C34878D82A}">
                    <a16:rowId xmlns:a16="http://schemas.microsoft.com/office/drawing/2014/main" val="18201897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A2E64F-059F-85A8-2926-3A83C1A4FA8E}"/>
              </a:ext>
            </a:extLst>
          </p:cNvPr>
          <p:cNvSpPr txBox="1"/>
          <p:nvPr/>
        </p:nvSpPr>
        <p:spPr>
          <a:xfrm>
            <a:off x="1221340" y="4782742"/>
            <a:ext cx="70082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stations of the test case lacking antenna calibrations</a:t>
            </a:r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360858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Decoupled</a:t>
            </a:r>
            <a:r>
              <a:rPr lang="de-AT" dirty="0"/>
              <a:t> Clock Model (DCM)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2628901"/>
            <a:ext cx="6528308" cy="2580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idea: code and phase measurements are not synchronized with the same level of precision </a:t>
            </a:r>
          </a:p>
          <a:p>
            <a:pPr>
              <a:lnSpc>
                <a:spcPct val="150000"/>
              </a:lnSpc>
            </a:pPr>
            <a:r>
              <a:rPr lang="en-US" dirty="0"/>
              <a:t>separate receiver code and phase clock error </a:t>
            </a:r>
          </a:p>
          <a:p>
            <a:pPr>
              <a:lnSpc>
                <a:spcPct val="150000"/>
              </a:lnSpc>
            </a:pPr>
            <a:r>
              <a:rPr lang="en-US" dirty="0"/>
              <a:t>uncommon parameterization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>
          <a:xfrm>
            <a:off x="10885488" y="6385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4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BDDF7-FE5D-6C42-8A3A-89052BA2F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3011" y="1732376"/>
            <a:ext cx="953552" cy="1015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734AE-2C85-9A75-390D-56A939A31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841" y="3647834"/>
            <a:ext cx="1355286" cy="1015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22D79E-21A9-2A67-3E16-C269E4B77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8158" y="3647833"/>
            <a:ext cx="951629" cy="1015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16D32A-B8EE-9DF1-A4EF-FC68D1573F26}"/>
              </a:ext>
            </a:extLst>
          </p:cNvPr>
          <p:cNvSpPr txBox="1"/>
          <p:nvPr/>
        </p:nvSpPr>
        <p:spPr>
          <a:xfrm>
            <a:off x="9097901" y="2770966"/>
            <a:ext cx="221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receiver clock error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599A1D-C53C-DD47-2B1D-4F4F81114EA7}"/>
              </a:ext>
            </a:extLst>
          </p:cNvPr>
          <p:cNvSpPr txBox="1"/>
          <p:nvPr/>
        </p:nvSpPr>
        <p:spPr>
          <a:xfrm>
            <a:off x="8551584" y="4662904"/>
            <a:ext cx="1654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67B0B"/>
                </a:solidFill>
              </a:rPr>
              <a:t>receiver code </a:t>
            </a:r>
            <a:br>
              <a:rPr lang="en-US" dirty="0">
                <a:solidFill>
                  <a:srgbClr val="067B0B"/>
                </a:solidFill>
              </a:rPr>
            </a:br>
            <a:r>
              <a:rPr lang="en-US" dirty="0">
                <a:solidFill>
                  <a:srgbClr val="067B0B"/>
                </a:solidFill>
              </a:rPr>
              <a:t>clock error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959D0-97E7-9A87-925F-33EC261F26A6}"/>
              </a:ext>
            </a:extLst>
          </p:cNvPr>
          <p:cNvSpPr txBox="1"/>
          <p:nvPr/>
        </p:nvSpPr>
        <p:spPr>
          <a:xfrm>
            <a:off x="10206258" y="4662903"/>
            <a:ext cx="1698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F0000"/>
                </a:solidFill>
              </a:rPr>
              <a:t>receiver phase </a:t>
            </a:r>
            <a:br>
              <a:rPr lang="en-US" dirty="0">
                <a:solidFill>
                  <a:srgbClr val="9F0000"/>
                </a:solidFill>
              </a:rPr>
            </a:br>
            <a:r>
              <a:rPr lang="en-US" dirty="0">
                <a:solidFill>
                  <a:srgbClr val="9F0000"/>
                </a:solidFill>
              </a:rPr>
              <a:t>clock error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7F6FB7-9965-5BEC-1D1E-923AC1F063C7}"/>
              </a:ext>
            </a:extLst>
          </p:cNvPr>
          <p:cNvCxnSpPr/>
          <p:nvPr/>
        </p:nvCxnSpPr>
        <p:spPr>
          <a:xfrm>
            <a:off x="10468547" y="3210166"/>
            <a:ext cx="256032" cy="4075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3A783D-FC85-75B9-3CF4-231BBC3A71E5}"/>
              </a:ext>
            </a:extLst>
          </p:cNvPr>
          <p:cNvCxnSpPr>
            <a:cxnSpLocks/>
          </p:cNvCxnSpPr>
          <p:nvPr/>
        </p:nvCxnSpPr>
        <p:spPr>
          <a:xfrm flipH="1">
            <a:off x="9598035" y="3207289"/>
            <a:ext cx="256032" cy="4075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6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E457-AF79-B006-C375-9B66DDDF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F0DA1-75FE-F8B1-2603-382DB2E0F2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953BABF-757C-8DA4-3981-7FC64DD8050E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0C50A-A9CA-B2FE-478F-CE7C84A29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6627C8F2-BA6B-B941-5F46-F867427D6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CFCD68-FE21-3C28-AF6F-B91F312A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82925"/>
              </p:ext>
            </p:extLst>
          </p:nvPr>
        </p:nvGraphicFramePr>
        <p:xfrm>
          <a:off x="1726742" y="1122940"/>
          <a:ext cx="340489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327">
                  <a:extLst>
                    <a:ext uri="{9D8B030D-6E8A-4147-A177-3AD203B41FA5}">
                      <a16:colId xmlns:a16="http://schemas.microsoft.com/office/drawing/2014/main" val="2783921035"/>
                    </a:ext>
                  </a:extLst>
                </a:gridCol>
                <a:gridCol w="910261">
                  <a:extLst>
                    <a:ext uri="{9D8B030D-6E8A-4147-A177-3AD203B41FA5}">
                      <a16:colId xmlns:a16="http://schemas.microsoft.com/office/drawing/2014/main" val="674509408"/>
                    </a:ext>
                  </a:extLst>
                </a:gridCol>
                <a:gridCol w="573306">
                  <a:extLst>
                    <a:ext uri="{9D8B030D-6E8A-4147-A177-3AD203B41FA5}">
                      <a16:colId xmlns:a16="http://schemas.microsoft.com/office/drawing/2014/main" val="130786588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sz="1800" dirty="0"/>
                        <a:t>FIXED</a:t>
                      </a:r>
                      <a:endParaRPr lang="en-US" sz="18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9702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Ø TTCF</a:t>
                      </a:r>
                      <a:r>
                        <a:rPr lang="en-US" b="1" baseline="30000" dirty="0"/>
                        <a:t>1</a:t>
                      </a:r>
                      <a:r>
                        <a:rPr lang="en-US" b="1" dirty="0"/>
                        <a:t> </a:t>
                      </a:r>
                      <a:r>
                        <a:rPr lang="en-US" sz="1100" b="1" dirty="0"/>
                        <a:t>(2D &lt; 5</a:t>
                      </a:r>
                      <a:r>
                        <a:rPr lang="en-US" sz="1000" b="1" dirty="0"/>
                        <a:t> </a:t>
                      </a:r>
                      <a:r>
                        <a:rPr lang="en-US" sz="1100" b="1" dirty="0"/>
                        <a:t>cm)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 correct fix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8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Ø</a:t>
                      </a:r>
                      <a:r>
                        <a:rPr lang="de-DE" b="1" dirty="0"/>
                        <a:t> 2D </a:t>
                      </a:r>
                      <a:r>
                        <a:rPr lang="de-DE" b="1" dirty="0" err="1"/>
                        <a:t>error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/>
                        <a:t>cm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205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Ø</a:t>
                      </a:r>
                      <a:r>
                        <a:rPr lang="de-DE" b="1" dirty="0"/>
                        <a:t> 3D </a:t>
                      </a:r>
                      <a:r>
                        <a:rPr lang="de-DE" b="1" dirty="0" err="1"/>
                        <a:t>error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/>
                        <a:t>cm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00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stdev</a:t>
                      </a:r>
                      <a:r>
                        <a:rPr lang="en-US" b="1" dirty="0"/>
                        <a:t> 3D error after 15</a:t>
                      </a:r>
                      <a:r>
                        <a:rPr lang="en-US" sz="1000" b="1" dirty="0"/>
                        <a:t> </a:t>
                      </a:r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/>
                        <a:t>cm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11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2D &lt; 5 cm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99.78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39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3D &lt; 5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96.59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66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Ø ZTD 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75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6113D4D-1B13-FE37-66EB-62D80F76E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28689"/>
              </p:ext>
            </p:extLst>
          </p:nvPr>
        </p:nvGraphicFramePr>
        <p:xfrm>
          <a:off x="7324701" y="1122940"/>
          <a:ext cx="3554524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61">
                  <a:extLst>
                    <a:ext uri="{9D8B030D-6E8A-4147-A177-3AD203B41FA5}">
                      <a16:colId xmlns:a16="http://schemas.microsoft.com/office/drawing/2014/main" val="2783921035"/>
                    </a:ext>
                  </a:extLst>
                </a:gridCol>
                <a:gridCol w="950263">
                  <a:extLst>
                    <a:ext uri="{9D8B030D-6E8A-4147-A177-3AD203B41FA5}">
                      <a16:colId xmlns:a16="http://schemas.microsoft.com/office/drawing/2014/main" val="674509408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130786588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sz="1800" dirty="0"/>
                        <a:t>FLOAT</a:t>
                      </a:r>
                      <a:endParaRPr lang="en-US" sz="18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9702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Ø convergence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dirty="0"/>
                        <a:t> </a:t>
                      </a:r>
                      <a:r>
                        <a:rPr lang="en-US" sz="1200" b="1" dirty="0"/>
                        <a:t>(2D &lt; 10</a:t>
                      </a:r>
                      <a:r>
                        <a:rPr lang="en-US" sz="1050" b="1" dirty="0"/>
                        <a:t> </a:t>
                      </a:r>
                      <a:r>
                        <a:rPr lang="en-US" sz="1200" b="1" dirty="0"/>
                        <a:t>cm)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 convergence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8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Ø</a:t>
                      </a:r>
                      <a:r>
                        <a:rPr lang="de-DE" b="1" dirty="0"/>
                        <a:t> 2D </a:t>
                      </a:r>
                      <a:r>
                        <a:rPr lang="de-DE" b="1" dirty="0" err="1"/>
                        <a:t>error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/>
                        <a:t>cm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205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Ø</a:t>
                      </a:r>
                      <a:r>
                        <a:rPr lang="de-DE" b="1" dirty="0"/>
                        <a:t> 3D </a:t>
                      </a:r>
                      <a:r>
                        <a:rPr lang="de-DE" b="1" dirty="0" err="1"/>
                        <a:t>error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/>
                        <a:t>cm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00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stdev</a:t>
                      </a:r>
                      <a:r>
                        <a:rPr lang="en-US" b="1" dirty="0"/>
                        <a:t> 3D error after 15</a:t>
                      </a:r>
                      <a:r>
                        <a:rPr lang="en-US" sz="1000" b="1" dirty="0"/>
                        <a:t> </a:t>
                      </a:r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/>
                        <a:t>cm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11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Ø ZTD 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753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2BDE278-7802-957D-6DC5-D59795C86D48}"/>
              </a:ext>
            </a:extLst>
          </p:cNvPr>
          <p:cNvSpPr/>
          <p:nvPr/>
        </p:nvSpPr>
        <p:spPr>
          <a:xfrm>
            <a:off x="1643615" y="5116837"/>
            <a:ext cx="4019002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baseline="30000" dirty="0"/>
              <a:t>1</a:t>
            </a:r>
            <a:r>
              <a:rPr lang="de-AT" sz="1400" dirty="0"/>
              <a:t> … time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correct</a:t>
            </a:r>
            <a:r>
              <a:rPr lang="de-AT" sz="1400" dirty="0"/>
              <a:t> fix, </a:t>
            </a:r>
            <a:r>
              <a:rPr lang="de-AT" sz="1400" dirty="0" err="1"/>
              <a:t>achieved</a:t>
            </a:r>
            <a:r>
              <a:rPr lang="de-AT" sz="1400" dirty="0"/>
              <a:t> </a:t>
            </a:r>
            <a:r>
              <a:rPr lang="de-AT" sz="1400" dirty="0" err="1"/>
              <a:t>when</a:t>
            </a:r>
            <a:r>
              <a:rPr lang="de-AT" sz="1400" dirty="0"/>
              <a:t> 2D &lt; 5</a:t>
            </a:r>
            <a:r>
              <a:rPr lang="de-AT" sz="900" dirty="0"/>
              <a:t> </a:t>
            </a:r>
            <a:r>
              <a:rPr lang="de-AT" sz="1400" dirty="0"/>
              <a:t>cm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complete</a:t>
            </a:r>
            <a:r>
              <a:rPr lang="de-AT" sz="1400" dirty="0"/>
              <a:t> </a:t>
            </a:r>
            <a:r>
              <a:rPr lang="de-AT" sz="1400" dirty="0" err="1"/>
              <a:t>remaining</a:t>
            </a:r>
            <a:r>
              <a:rPr lang="de-AT" sz="1400" dirty="0"/>
              <a:t> </a:t>
            </a:r>
            <a:r>
              <a:rPr lang="de-AT" sz="1400" dirty="0" err="1"/>
              <a:t>period</a:t>
            </a:r>
            <a:endParaRPr lang="de-AT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2EFED6-3B70-D788-1264-8456D1E26036}"/>
              </a:ext>
            </a:extLst>
          </p:cNvPr>
          <p:cNvSpPr txBox="1"/>
          <p:nvPr/>
        </p:nvSpPr>
        <p:spPr>
          <a:xfrm>
            <a:off x="7727160" y="5116837"/>
            <a:ext cx="2886075" cy="58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…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achieved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when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2D &lt; 10</a:t>
            </a:r>
            <a:r>
              <a:rPr kumimoji="0" lang="de-A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cm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complete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remaining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period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6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7B90-75A9-6848-622E-6356877A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Results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B8D6-AAA2-4977-7A19-5B8A1B1C06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AC76EB40-7805-A6A8-03C1-7039B41090C4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EF02AF-8977-B03B-DD4A-BE25C4F84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2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F8A5E6F1-5496-7FBB-5691-5057274F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CF4C59-12D4-04C9-75C2-6A0120C4B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201" y="1297113"/>
            <a:ext cx="8732053" cy="34089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AAEF4E-261A-A950-B8EE-213ADCA2F4A2}"/>
              </a:ext>
            </a:extLst>
          </p:cNvPr>
          <p:cNvSpPr/>
          <p:nvPr/>
        </p:nvSpPr>
        <p:spPr>
          <a:xfrm>
            <a:off x="7489155" y="4013786"/>
            <a:ext cx="331308" cy="6929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31D629-7CA6-0EC5-540F-D71FA56475E2}"/>
              </a:ext>
            </a:extLst>
          </p:cNvPr>
          <p:cNvSpPr/>
          <p:nvPr/>
        </p:nvSpPr>
        <p:spPr>
          <a:xfrm>
            <a:off x="9317955" y="4017146"/>
            <a:ext cx="331308" cy="6929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03426-37F0-6FAB-0A56-B20C48D51ADC}"/>
              </a:ext>
            </a:extLst>
          </p:cNvPr>
          <p:cNvSpPr/>
          <p:nvPr/>
        </p:nvSpPr>
        <p:spPr>
          <a:xfrm>
            <a:off x="5973369" y="3990066"/>
            <a:ext cx="331308" cy="6929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1885E2-1B96-265B-5050-64C17318ED84}"/>
              </a:ext>
            </a:extLst>
          </p:cNvPr>
          <p:cNvSpPr/>
          <p:nvPr/>
        </p:nvSpPr>
        <p:spPr>
          <a:xfrm>
            <a:off x="5347622" y="3915546"/>
            <a:ext cx="331308" cy="7912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619F63-99CB-9C6B-029D-65F17A45446D}"/>
              </a:ext>
            </a:extLst>
          </p:cNvPr>
          <p:cNvSpPr/>
          <p:nvPr/>
        </p:nvSpPr>
        <p:spPr>
          <a:xfrm>
            <a:off x="8403555" y="3964665"/>
            <a:ext cx="331308" cy="7912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0344DD-BB5F-11A2-EBD7-571E37C076C1}"/>
              </a:ext>
            </a:extLst>
          </p:cNvPr>
          <p:cNvSpPr/>
          <p:nvPr/>
        </p:nvSpPr>
        <p:spPr>
          <a:xfrm>
            <a:off x="4758276" y="3915546"/>
            <a:ext cx="331308" cy="8286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70BB62-14BD-8210-598B-8358DA64875F}"/>
              </a:ext>
            </a:extLst>
          </p:cNvPr>
          <p:cNvSpPr/>
          <p:nvPr/>
        </p:nvSpPr>
        <p:spPr>
          <a:xfrm>
            <a:off x="3537397" y="3953647"/>
            <a:ext cx="331308" cy="7905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8E6278-BAA9-FE4F-4825-39CC5D03B687}"/>
              </a:ext>
            </a:extLst>
          </p:cNvPr>
          <p:cNvSpPr/>
          <p:nvPr/>
        </p:nvSpPr>
        <p:spPr>
          <a:xfrm>
            <a:off x="7182597" y="5299183"/>
            <a:ext cx="4767724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AT" dirty="0"/>
              <a:t>TTCF … time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correct</a:t>
            </a:r>
            <a:r>
              <a:rPr lang="de-AT" dirty="0"/>
              <a:t> fix, </a:t>
            </a:r>
            <a:r>
              <a:rPr lang="de-AT" dirty="0" err="1"/>
              <a:t>achieved</a:t>
            </a:r>
            <a:r>
              <a:rPr lang="de-AT" dirty="0"/>
              <a:t> </a:t>
            </a:r>
            <a:r>
              <a:rPr lang="de-AT" dirty="0" err="1"/>
              <a:t>when</a:t>
            </a:r>
            <a:r>
              <a:rPr lang="de-AT" dirty="0"/>
              <a:t> 2D &lt; 5 cm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complete</a:t>
            </a:r>
            <a:r>
              <a:rPr lang="de-AT" dirty="0"/>
              <a:t> </a:t>
            </a:r>
            <a:r>
              <a:rPr lang="de-AT" dirty="0" err="1"/>
              <a:t>remaining</a:t>
            </a:r>
            <a:r>
              <a:rPr lang="de-AT" dirty="0"/>
              <a:t> </a:t>
            </a:r>
            <a:r>
              <a:rPr lang="de-AT" dirty="0" err="1"/>
              <a:t>period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3611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E457-AF79-B006-C375-9B66DDDF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of TTCF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F0DA1-75FE-F8B1-2603-382DB2E0F2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953BABF-757C-8DA4-3981-7FC64DD8050E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0C50A-A9CA-B2FE-478F-CE7C84A29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6627C8F2-BA6B-B941-5F46-F867427D6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graph showing a number of different levels&#10;&#10;AI-generated content may be incorrect.">
            <a:extLst>
              <a:ext uri="{FF2B5EF4-FFF2-40B4-BE49-F238E27FC236}">
                <a16:creationId xmlns:a16="http://schemas.microsoft.com/office/drawing/2014/main" id="{014EC429-25AA-2374-2376-55498EAB7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5" y="1723760"/>
            <a:ext cx="3909060" cy="234315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EFC5B98-8116-6EA7-DE64-538B0EB0CBD9}"/>
              </a:ext>
            </a:extLst>
          </p:cNvPr>
          <p:cNvSpPr txBox="1">
            <a:spLocks/>
          </p:cNvSpPr>
          <p:nvPr/>
        </p:nvSpPr>
        <p:spPr>
          <a:xfrm>
            <a:off x="5598561" y="2023090"/>
            <a:ext cx="5616574" cy="123534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71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dirty="0" err="1"/>
              <a:t>grey</a:t>
            </a:r>
            <a:r>
              <a:rPr lang="de-DE" dirty="0"/>
              <a:t>: </a:t>
            </a:r>
            <a:r>
              <a:rPr lang="de-DE" dirty="0" err="1"/>
              <a:t>cumulative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/>
              <a:t>green</a:t>
            </a:r>
            <a:r>
              <a:rPr lang="de-DE" dirty="0"/>
              <a:t>: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		</a:t>
            </a:r>
            <a:endParaRPr lang="de-A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6080C-3123-2C23-D33F-45E38EEDB406}"/>
              </a:ext>
            </a:extLst>
          </p:cNvPr>
          <p:cNvSpPr txBox="1"/>
          <p:nvPr/>
        </p:nvSpPr>
        <p:spPr>
          <a:xfrm>
            <a:off x="5598561" y="4261015"/>
            <a:ext cx="6096000" cy="11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90000"/>
            </a:pPr>
            <a:r>
              <a:rPr lang="de-DE" sz="2200" dirty="0"/>
              <a:t>TTCF </a:t>
            </a:r>
            <a:r>
              <a:rPr lang="de-DE" sz="2200" dirty="0" err="1"/>
              <a:t>within</a:t>
            </a:r>
            <a:r>
              <a:rPr lang="de-DE" sz="2200" dirty="0"/>
              <a:t> 3 </a:t>
            </a:r>
            <a:r>
              <a:rPr lang="de-DE" sz="2200" dirty="0" err="1"/>
              <a:t>seconds</a:t>
            </a:r>
            <a:r>
              <a:rPr lang="de-DE" sz="2200" dirty="0"/>
              <a:t>:	91.82 %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90000"/>
            </a:pPr>
            <a:r>
              <a:rPr lang="de-DE" sz="2200" dirty="0"/>
              <a:t>TTCF </a:t>
            </a:r>
            <a:r>
              <a:rPr lang="de-DE" sz="2200" dirty="0" err="1"/>
              <a:t>within</a:t>
            </a:r>
            <a:r>
              <a:rPr lang="de-DE" sz="2200" dirty="0"/>
              <a:t> 4 </a:t>
            </a:r>
            <a:r>
              <a:rPr lang="de-DE" sz="2200" dirty="0" err="1"/>
              <a:t>seconds</a:t>
            </a:r>
            <a:r>
              <a:rPr lang="de-DE" sz="2200" dirty="0"/>
              <a:t>:	99.32 %</a:t>
            </a:r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242295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26B1-B29A-AE21-36DA-E688A1D9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Datum Satellite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10D1A9AB-02F1-DD65-76AA-4CD5AAB8F73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096000" y="1972155"/>
                <a:ext cx="5753100" cy="372109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de-DE" dirty="0" err="1"/>
                  <a:t>change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DS after </a:t>
                </a:r>
                <a:r>
                  <a:rPr lang="de-DE" dirty="0" err="1"/>
                  <a:t>about</a:t>
                </a:r>
                <a:r>
                  <a:rPr lang="de-DE" dirty="0"/>
                  <a:t> 1.5 </a:t>
                </a:r>
                <a:r>
                  <a:rPr lang="de-DE" dirty="0" err="1"/>
                  <a:t>hours</a:t>
                </a:r>
                <a:r>
                  <a:rPr lang="de-DE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dirty="0">
                    <a:solidFill>
                      <a:srgbClr val="262626"/>
                    </a:solidFill>
                  </a:rPr>
                  <a:t>affects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kern="10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kern="10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i="1" kern="10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00" smtClean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i="1" kern="10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i="1" kern="10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262626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kern="10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i="1" kern="10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0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i="1" kern="10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 kern="10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262626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kern="10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i="1" kern="10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0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i="1" kern="10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 kern="10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,3</m:t>
                        </m:r>
                      </m:sub>
                    </m:sSub>
                  </m:oMath>
                </a14:m>
                <a:endParaRPr lang="de-DE" dirty="0"/>
              </a:p>
              <a:p>
                <a:pPr>
                  <a:lnSpc>
                    <a:spcPct val="150000"/>
                  </a:lnSpc>
                </a:pP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affect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𝐼𝐹𝐵</m:t>
                        </m:r>
                      </m:e>
                      <m:sub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de-AT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de-AT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AT" dirty="0"/>
                  <a:t>→ </a:t>
                </a:r>
                <a:r>
                  <a:rPr lang="de-AT" dirty="0" err="1"/>
                  <a:t>consider</a:t>
                </a:r>
                <a:r>
                  <a:rPr lang="de-AT" dirty="0"/>
                  <a:t> </a:t>
                </a:r>
                <a:r>
                  <a:rPr lang="de-AT" dirty="0" err="1"/>
                  <a:t>change</a:t>
                </a:r>
                <a:r>
                  <a:rPr lang="de-AT" dirty="0"/>
                  <a:t> </a:t>
                </a:r>
                <a:r>
                  <a:rPr lang="de-AT" dirty="0" err="1"/>
                  <a:t>of</a:t>
                </a:r>
                <a:r>
                  <a:rPr lang="de-AT" dirty="0"/>
                  <a:t> DS in </a:t>
                </a:r>
                <a:r>
                  <a:rPr lang="de-AT" dirty="0" err="1"/>
                  <a:t>parameter</a:t>
                </a:r>
                <a:r>
                  <a:rPr lang="de-AT" dirty="0"/>
                  <a:t> </a:t>
                </a:r>
                <a:r>
                  <a:rPr lang="de-AT" dirty="0" err="1"/>
                  <a:t>vector</a:t>
                </a:r>
                <a:endParaRPr lang="de-AT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10D1A9AB-02F1-DD65-76AA-4CD5AAB8F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096000" y="1972155"/>
                <a:ext cx="5753100" cy="3721098"/>
              </a:xfrm>
              <a:blipFill>
                <a:blip r:embed="rId3"/>
                <a:stretch>
                  <a:fillRect l="-2966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54D9-2EF1-13B5-EF7C-1397991E98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23</a:t>
            </a:fld>
            <a:endParaRPr lang="de-AT" dirty="0"/>
          </a:p>
        </p:txBody>
      </p:sp>
      <p:pic>
        <p:nvPicPr>
          <p:cNvPr id="21" name="Picture 20" descr="A graph of a signal error&#10;&#10;AI-generated content may be incorrect.">
            <a:extLst>
              <a:ext uri="{FF2B5EF4-FFF2-40B4-BE49-F238E27FC236}">
                <a16:creationId xmlns:a16="http://schemas.microsoft.com/office/drawing/2014/main" id="{E5CAF86E-EDA2-3C53-E12F-7C4F7C0B1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6" y="1718155"/>
            <a:ext cx="4262019" cy="3933344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784B41-D690-87E1-E1BF-5CB8A77C0325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64994-2ED2-5FB7-AE5E-93E1A9E1F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7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21C963A3-E59D-D8C4-EBBD-18F1F98A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45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D500-4AFF-8D5C-8A8A-755BF180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Variables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F284-4E29-1309-F01F-BAF2BB8A6E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24</a:t>
            </a:fld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54E8EF-024B-0007-5755-6A050A5AD764}"/>
                  </a:ext>
                </a:extLst>
              </p:cNvPr>
              <p:cNvSpPr txBox="1"/>
              <p:nvPr/>
            </p:nvSpPr>
            <p:spPr>
              <a:xfrm>
                <a:off x="1307065" y="1355868"/>
                <a:ext cx="6904300" cy="3494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AT" sz="180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/>
                    </m:acc>
                  </m:oMath>
                </a14:m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	</a:t>
                </a:r>
                <a:r>
                  <a:rPr lang="en-US" kern="100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reparametrized </a:t>
                </a:r>
                <a:endParaRPr lang="en-US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/>
                      <m:sub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	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frequency</a:t>
                </a:r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geometric distance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speed of light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wet mapping function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/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noise and negligible errors</a:t>
                </a:r>
              </a:p>
              <a:p>
                <a:pPr>
                  <a:lnSpc>
                    <a:spcPct val="150000"/>
                  </a:lnSpc>
                </a:pPr>
                <a:endParaRPr lang="en-US" sz="1800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i</m:t>
                        </m:r>
                      </m:sub>
                    </m:sSub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/</m:t>
                    </m:r>
                    <m:sSubSup>
                      <m:sSub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AT" kern="100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54E8EF-024B-0007-5755-6A050A5AD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65" y="1355868"/>
                <a:ext cx="6904300" cy="3494226"/>
              </a:xfrm>
              <a:prstGeom prst="rect">
                <a:avLst/>
              </a:prstGeom>
              <a:blipFill>
                <a:blip r:embed="rId3"/>
                <a:stretch>
                  <a:fillRect l="-2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B6436-CFCA-8293-45E9-62064E066B46}"/>
                  </a:ext>
                </a:extLst>
              </p:cNvPr>
              <p:cNvSpPr txBox="1"/>
              <p:nvPr/>
            </p:nvSpPr>
            <p:spPr>
              <a:xfrm>
                <a:off x="7297468" y="1358055"/>
                <a:ext cx="6096000" cy="336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receiver code clock error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de-AT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	receiver </a:t>
                </a:r>
                <a:r>
                  <a:rPr lang="de-AT" sz="18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phase</a:t>
                </a:r>
                <a:r>
                  <a:rPr lang="de-AT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AT" sz="18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clock</a:t>
                </a:r>
                <a:r>
                  <a:rPr lang="de-AT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AT" sz="18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error</a:t>
                </a: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𝐼𝐹𝐵</m:t>
                    </m:r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i="1" kern="100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kern="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Inter-Frequency Bias</a:t>
                </a:r>
                <a:r>
                  <a:rPr lang="en-US" sz="1800" i="1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e-AT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	</a:t>
                </a:r>
                <a:r>
                  <a:rPr lang="de-AT" sz="18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receiver</a:t>
                </a:r>
                <a:r>
                  <a:rPr lang="de-AT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AT" sz="18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phase</a:t>
                </a:r>
                <a:r>
                  <a:rPr lang="de-AT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AT" sz="18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biases</a:t>
                </a:r>
                <a:r>
                  <a:rPr lang="de-AT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de-AT" kern="100" dirty="0"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zenith wet delay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i="1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ionospheric delay</a:t>
                </a: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B6436-CFCA-8293-45E9-62064E066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468" y="1358055"/>
                <a:ext cx="6096000" cy="336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635FC7-68D8-3B5E-978C-2B24F00C1803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68949-F2B3-1BD7-A3B2-A69A188B87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9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7B87C79C-7C33-7C0C-8C2F-69CA39FB1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8A5FD2-21BA-2855-54FD-17C7F8EFD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0737" y="1307293"/>
                <a:ext cx="6904299" cy="3389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4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ZWD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DE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𝐼𝐹𝐵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−</m:t>
                    </m:r>
                    <m:r>
                      <a:rPr lang="en-US" sz="14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800" b="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−</m:t>
                    </m:r>
                    <m:sSub>
                      <m:sSubPr>
                        <m:ctrlPr>
                          <a:rPr lang="de-AT" sz="14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  <m:r>
                      <a:rPr lang="de-DE" sz="1800" b="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−</m:t>
                    </m:r>
                    <m:sSub>
                      <m:sSubPr>
                        <m:ctrlPr>
                          <a:rPr lang="de-AT" sz="14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+</m:t>
                    </m:r>
                    <m:r>
                      <a:rPr lang="de-DE" sz="1800" b="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solidFill>
                      <a:schemeClr val="accent6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8A5FD2-21BA-2855-54FD-17C7F8EFD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37" y="1307293"/>
                <a:ext cx="6904299" cy="3389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Uncombined</a:t>
            </a:r>
            <a:r>
              <a:rPr lang="de-AT" dirty="0"/>
              <a:t> </a:t>
            </a:r>
            <a:r>
              <a:rPr lang="de-AT" dirty="0" err="1"/>
              <a:t>Decoupled</a:t>
            </a:r>
            <a:r>
              <a:rPr lang="de-AT" dirty="0"/>
              <a:t> Clock Model</a:t>
            </a:r>
            <a:endParaRPr lang="en-US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>
          <a:xfrm>
            <a:off x="10885488" y="6385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09C8A3-BCD1-6D55-7800-47118AB03876}"/>
              </a:ext>
            </a:extLst>
          </p:cNvPr>
          <p:cNvSpPr txBox="1"/>
          <p:nvPr/>
        </p:nvSpPr>
        <p:spPr>
          <a:xfrm rot="16200000">
            <a:off x="1082240" y="20281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Code</a:t>
            </a:r>
            <a:endParaRPr lang="de-A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F5F54-1249-A39A-04F0-0976A384CA04}"/>
              </a:ext>
            </a:extLst>
          </p:cNvPr>
          <p:cNvSpPr txBox="1"/>
          <p:nvPr/>
        </p:nvSpPr>
        <p:spPr>
          <a:xfrm rot="16200000">
            <a:off x="1013693" y="37449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Phase</a:t>
            </a:r>
            <a:endParaRPr lang="de-A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23178BC-2082-933E-E2C7-F1C8AD49767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white">
          <a:xfrm>
            <a:off x="5326067" y="6385768"/>
            <a:ext cx="480218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Wareyka-Glaner, 06/05/2026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044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Uncombined</a:t>
            </a:r>
            <a:r>
              <a:rPr lang="de-AT" dirty="0"/>
              <a:t> </a:t>
            </a:r>
            <a:r>
              <a:rPr lang="de-AT" dirty="0" err="1"/>
              <a:t>Decoupled</a:t>
            </a:r>
            <a:r>
              <a:rPr lang="de-AT" dirty="0"/>
              <a:t> Clock Model</a:t>
            </a:r>
            <a:endParaRPr lang="en-US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>
          <a:xfrm>
            <a:off x="10885488" y="6385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4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09C8A3-BCD1-6D55-7800-47118AB03876}"/>
              </a:ext>
            </a:extLst>
          </p:cNvPr>
          <p:cNvSpPr txBox="1"/>
          <p:nvPr/>
        </p:nvSpPr>
        <p:spPr>
          <a:xfrm rot="16200000">
            <a:off x="1082240" y="20281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Code</a:t>
            </a:r>
            <a:endParaRPr lang="de-A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F5F54-1249-A39A-04F0-0976A384CA04}"/>
              </a:ext>
            </a:extLst>
          </p:cNvPr>
          <p:cNvSpPr txBox="1"/>
          <p:nvPr/>
        </p:nvSpPr>
        <p:spPr>
          <a:xfrm rot="16200000">
            <a:off x="1013693" y="37449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Phase</a:t>
            </a:r>
            <a:endParaRPr lang="de-AT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8A5FD2-21BA-2855-54FD-17C7F8EFD4CA}"/>
                  </a:ext>
                </a:extLst>
              </p:cNvPr>
              <p:cNvSpPr txBox="1"/>
              <p:nvPr/>
            </p:nvSpPr>
            <p:spPr>
              <a:xfrm>
                <a:off x="1850737" y="1307293"/>
                <a:ext cx="6904299" cy="3389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de-AT" sz="1800" i="1" kern="100" smtClean="0">
                            <a:solidFill>
                              <a:srgbClr val="067B0B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rgbClr val="067B0B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rgbClr val="067B0B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rgbClr val="067B0B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rgbClr val="067B0B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4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de-AT" sz="1800" i="1" kern="100" smtClean="0">
                            <a:solidFill>
                              <a:srgbClr val="067B0B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rgbClr val="067B0B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rgbClr val="067B0B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rgbClr val="067B0B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rgbClr val="067B0B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ZWD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DE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de-AT" sz="1800" i="1" kern="100" smtClean="0">
                            <a:solidFill>
                              <a:srgbClr val="067B0B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rgbClr val="067B0B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rgbClr val="067B0B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rgbClr val="067B0B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rgbClr val="067B0B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𝐼𝐹𝐵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 smtClean="0">
                            <a:solidFill>
                              <a:srgbClr val="9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rgbClr val="9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rgbClr val="9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800" i="1" kern="100">
                                <a:solidFill>
                                  <a:srgbClr val="9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rgbClr val="9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solidFill>
                          <a:srgbClr val="9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−</m:t>
                    </m:r>
                    <m:r>
                      <a:rPr lang="en-US" sz="14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800" b="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 smtClean="0">
                            <a:solidFill>
                              <a:srgbClr val="9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rgbClr val="9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rgbClr val="9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800" i="1" kern="100">
                                <a:solidFill>
                                  <a:srgbClr val="9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rgbClr val="9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−</m:t>
                    </m:r>
                    <m:sSub>
                      <m:sSubPr>
                        <m:ctrlPr>
                          <a:rPr lang="de-AT" sz="14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  <m:r>
                      <a:rPr lang="de-DE" sz="1800" b="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 smtClean="0">
                            <a:solidFill>
                              <a:srgbClr val="9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rgbClr val="9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rgbClr val="9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800" i="1" kern="100">
                                <a:solidFill>
                                  <a:srgbClr val="9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rgbClr val="9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solidFill>
                          <a:srgbClr val="9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−</m:t>
                    </m:r>
                    <m:sSub>
                      <m:sSubPr>
                        <m:ctrlPr>
                          <a:rPr lang="de-AT" sz="14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+</m:t>
                    </m:r>
                    <m:r>
                      <a:rPr lang="de-DE" sz="1800" b="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solidFill>
                      <a:schemeClr val="accent6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8A5FD2-21BA-2855-54FD-17C7F8EFD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37" y="1307293"/>
                <a:ext cx="6904299" cy="3389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7EE32-8B7A-5542-DEB8-1E0B5AF0B98D}"/>
                  </a:ext>
                </a:extLst>
              </p:cNvPr>
              <p:cNvSpPr txBox="1"/>
              <p:nvPr/>
            </p:nvSpPr>
            <p:spPr>
              <a:xfrm>
                <a:off x="8571856" y="5161237"/>
                <a:ext cx="3611264" cy="822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 kern="100" smtClean="0">
                            <a:solidFill>
                              <a:srgbClr val="067B0B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solidFill>
                              <a:srgbClr val="067B0B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600" i="1" kern="100">
                                <a:solidFill>
                                  <a:srgbClr val="067B0B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kern="100">
                                <a:solidFill>
                                  <a:srgbClr val="067B0B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600" i="1" kern="100">
                            <a:solidFill>
                              <a:srgbClr val="067B0B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600" i="1" kern="100" dirty="0">
                    <a:solidFill>
                      <a:srgbClr val="067B0B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1600" kern="100" dirty="0">
                    <a:solidFill>
                      <a:srgbClr val="067B0B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receiver code clock error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 kern="100" smtClean="0">
                            <a:solidFill>
                              <a:srgbClr val="9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600" i="1" kern="100">
                                <a:solidFill>
                                  <a:srgbClr val="9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kern="100">
                                <a:solidFill>
                                  <a:srgbClr val="9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600" i="1" kern="100">
                                <a:solidFill>
                                  <a:srgbClr val="9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600" i="1" kern="100">
                            <a:solidFill>
                              <a:srgbClr val="9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i="1" kern="100">
                        <a:solidFill>
                          <a:srgbClr val="9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1600" kern="100" dirty="0">
                    <a:solidFill>
                      <a:srgbClr val="9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:r>
                  <a:rPr lang="de-AT" sz="1600" kern="100" dirty="0">
                    <a:solidFill>
                      <a:srgbClr val="9F0000"/>
                    </a:solidFill>
                    <a:effectLst/>
                    <a:latin typeface="+mj-lt"/>
                    <a:ea typeface="SimSun" panose="02010600030101010101" pitchFamily="2" charset="-122"/>
                    <a:cs typeface="Arial" panose="020B0604020202020204" pitchFamily="34" charset="0"/>
                  </a:rPr>
                  <a:t>receiver </a:t>
                </a:r>
                <a:r>
                  <a:rPr lang="de-AT" sz="1600" kern="100" dirty="0" err="1">
                    <a:solidFill>
                      <a:srgbClr val="9F0000"/>
                    </a:solidFill>
                    <a:effectLst/>
                    <a:latin typeface="+mj-lt"/>
                    <a:ea typeface="SimSun" panose="02010600030101010101" pitchFamily="2" charset="-122"/>
                    <a:cs typeface="Arial" panose="020B0604020202020204" pitchFamily="34" charset="0"/>
                  </a:rPr>
                  <a:t>phase</a:t>
                </a:r>
                <a:r>
                  <a:rPr lang="de-AT" sz="1600" kern="100" dirty="0">
                    <a:solidFill>
                      <a:srgbClr val="9F0000"/>
                    </a:solidFill>
                    <a:effectLst/>
                    <a:latin typeface="+mj-lt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AT" sz="1600" kern="100" dirty="0" err="1">
                    <a:solidFill>
                      <a:srgbClr val="9F0000"/>
                    </a:solidFill>
                    <a:effectLst/>
                    <a:latin typeface="+mj-lt"/>
                    <a:ea typeface="SimSun" panose="02010600030101010101" pitchFamily="2" charset="-122"/>
                    <a:cs typeface="Arial" panose="020B0604020202020204" pitchFamily="34" charset="0"/>
                  </a:rPr>
                  <a:t>clock</a:t>
                </a:r>
                <a:r>
                  <a:rPr lang="de-AT" sz="1600" kern="100" dirty="0">
                    <a:solidFill>
                      <a:srgbClr val="9F0000"/>
                    </a:solidFill>
                    <a:effectLst/>
                    <a:latin typeface="+mj-lt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AT" sz="1600" kern="100" dirty="0" err="1">
                    <a:solidFill>
                      <a:srgbClr val="9F0000"/>
                    </a:solidFill>
                    <a:effectLst/>
                    <a:latin typeface="+mj-lt"/>
                    <a:ea typeface="SimSun" panose="02010600030101010101" pitchFamily="2" charset="-122"/>
                    <a:cs typeface="Arial" panose="020B0604020202020204" pitchFamily="34" charset="0"/>
                  </a:rPr>
                  <a:t>error</a:t>
                </a:r>
                <a:endParaRPr lang="de-AT" sz="1600" kern="100" dirty="0">
                  <a:solidFill>
                    <a:srgbClr val="9F0000"/>
                  </a:solidFill>
                  <a:effectLst/>
                  <a:latin typeface="+mj-lt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7EE32-8B7A-5542-DEB8-1E0B5AF0B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856" y="5161237"/>
                <a:ext cx="3611264" cy="822276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27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8A5FD2-21BA-2855-54FD-17C7F8EFD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0737" y="1307293"/>
                <a:ext cx="6904299" cy="3389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4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ZWD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DE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𝐼𝐹𝐵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−</m:t>
                    </m:r>
                    <m:r>
                      <a:rPr lang="en-US" sz="14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800" b="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−</m:t>
                    </m:r>
                    <m:sSub>
                      <m:sSubPr>
                        <m:ctrlPr>
                          <a:rPr lang="de-AT" sz="14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  <m:r>
                      <a:rPr lang="de-DE" sz="1800" b="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𝑚𝑓</m:t>
                    </m:r>
                    <m:r>
                      <a:rPr lang="en-US" sz="1800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−</m:t>
                    </m:r>
                    <m:sSub>
                      <m:sSubPr>
                        <m:ctrlPr>
                          <a:rPr lang="de-AT" sz="14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400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+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+</m:t>
                    </m:r>
                    <m:r>
                      <a:rPr lang="de-DE" sz="1800" b="0" i="1" kern="10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de-AT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 kern="1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800" i="1" kern="1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solidFill>
                      <a:schemeClr val="accent6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8A5FD2-21BA-2855-54FD-17C7F8EFD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37" y="1307293"/>
                <a:ext cx="6904299" cy="3389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Uncombined</a:t>
            </a:r>
            <a:r>
              <a:rPr lang="de-AT" dirty="0"/>
              <a:t> </a:t>
            </a:r>
            <a:r>
              <a:rPr lang="de-AT" dirty="0" err="1"/>
              <a:t>Decoupled</a:t>
            </a:r>
            <a:r>
              <a:rPr lang="de-AT" dirty="0"/>
              <a:t> Clock Model</a:t>
            </a:r>
            <a:endParaRPr lang="en-US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>
          <a:xfrm>
            <a:off x="10885488" y="6385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09C8A3-BCD1-6D55-7800-47118AB03876}"/>
              </a:ext>
            </a:extLst>
          </p:cNvPr>
          <p:cNvSpPr txBox="1"/>
          <p:nvPr/>
        </p:nvSpPr>
        <p:spPr>
          <a:xfrm rot="16200000">
            <a:off x="1082240" y="20281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Code</a:t>
            </a:r>
            <a:endParaRPr lang="de-A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F5F54-1249-A39A-04F0-0976A384CA04}"/>
              </a:ext>
            </a:extLst>
          </p:cNvPr>
          <p:cNvSpPr txBox="1"/>
          <p:nvPr/>
        </p:nvSpPr>
        <p:spPr>
          <a:xfrm rot="16200000">
            <a:off x="1013693" y="37449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Phase</a:t>
            </a:r>
            <a:endParaRPr lang="de-A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CD85F6-1464-05A9-D704-65F84947B703}"/>
              </a:ext>
            </a:extLst>
          </p:cNvPr>
          <p:cNvSpPr/>
          <p:nvPr/>
        </p:nvSpPr>
        <p:spPr>
          <a:xfrm>
            <a:off x="2889846" y="1297113"/>
            <a:ext cx="672861" cy="1748012"/>
          </a:xfrm>
          <a:prstGeom prst="ellipse">
            <a:avLst/>
          </a:prstGeom>
          <a:noFill/>
          <a:ln w="38100">
            <a:solidFill>
              <a:srgbClr val="7E2F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9D85B6-6CBE-3C22-2170-BBB3EAD85180}"/>
              </a:ext>
            </a:extLst>
          </p:cNvPr>
          <p:cNvSpPr/>
          <p:nvPr/>
        </p:nvSpPr>
        <p:spPr>
          <a:xfrm>
            <a:off x="2889846" y="3148917"/>
            <a:ext cx="672861" cy="1748012"/>
          </a:xfrm>
          <a:prstGeom prst="ellipse">
            <a:avLst/>
          </a:prstGeom>
          <a:noFill/>
          <a:ln w="38100">
            <a:solidFill>
              <a:srgbClr val="7E2F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91F3CF-B37B-D6BE-357C-B81C5616FE06}"/>
              </a:ext>
            </a:extLst>
          </p:cNvPr>
          <p:cNvSpPr/>
          <p:nvPr/>
        </p:nvSpPr>
        <p:spPr>
          <a:xfrm>
            <a:off x="5302886" y="1384153"/>
            <a:ext cx="445005" cy="1573931"/>
          </a:xfrm>
          <a:prstGeom prst="ellipse">
            <a:avLst/>
          </a:prstGeom>
          <a:noFill/>
          <a:ln w="38100">
            <a:solidFill>
              <a:srgbClr val="7E2F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13CE66-3404-1DF5-34C4-9DD4E9A3E459}"/>
              </a:ext>
            </a:extLst>
          </p:cNvPr>
          <p:cNvSpPr/>
          <p:nvPr/>
        </p:nvSpPr>
        <p:spPr>
          <a:xfrm>
            <a:off x="5302885" y="3222939"/>
            <a:ext cx="445005" cy="1573931"/>
          </a:xfrm>
          <a:prstGeom prst="ellipse">
            <a:avLst/>
          </a:prstGeom>
          <a:noFill/>
          <a:ln w="38100">
            <a:solidFill>
              <a:srgbClr val="7E2F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990E64-6278-C03B-6782-F727BEAB8F52}"/>
              </a:ext>
            </a:extLst>
          </p:cNvPr>
          <p:cNvSpPr/>
          <p:nvPr/>
        </p:nvSpPr>
        <p:spPr>
          <a:xfrm>
            <a:off x="6887271" y="3683479"/>
            <a:ext cx="522820" cy="1113391"/>
          </a:xfrm>
          <a:prstGeom prst="ellipse">
            <a:avLst/>
          </a:prstGeom>
          <a:noFill/>
          <a:ln w="38100">
            <a:solidFill>
              <a:srgbClr val="7E2F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3DB03-E7D5-C8AF-C9FA-8647218355D4}"/>
              </a:ext>
            </a:extLst>
          </p:cNvPr>
          <p:cNvSpPr txBox="1"/>
          <p:nvPr/>
        </p:nvSpPr>
        <p:spPr>
          <a:xfrm>
            <a:off x="8755036" y="4896929"/>
            <a:ext cx="3163738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kern="100" dirty="0">
                <a:solidFill>
                  <a:srgbClr val="7E2F8E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reparametrized</a:t>
            </a:r>
            <a:r>
              <a:rPr lang="en-US" kern="1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details:</a:t>
            </a:r>
            <a:r>
              <a:rPr lang="en-US" sz="2000" kern="1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000" i="1" kern="100" dirty="0">
              <a:effectLst/>
              <a:latin typeface="Cambria Math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723D0-9381-7A41-3C33-1DACEDFAB88A}"/>
              </a:ext>
            </a:extLst>
          </p:cNvPr>
          <p:cNvSpPr txBox="1"/>
          <p:nvPr/>
        </p:nvSpPr>
        <p:spPr>
          <a:xfrm>
            <a:off x="8755036" y="5401002"/>
            <a:ext cx="3454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Naciri</a:t>
            </a:r>
            <a:r>
              <a:rPr lang="en-US" dirty="0"/>
              <a:t> &amp; </a:t>
            </a:r>
            <a:r>
              <a:rPr lang="en-US" dirty="0" err="1"/>
              <a:t>Bisnath</a:t>
            </a:r>
            <a:r>
              <a:rPr lang="en-US" dirty="0"/>
              <a:t> (2021)</a:t>
            </a:r>
            <a:endParaRPr lang="de-AT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B5D96B-051F-8C4F-5649-D347D3B51D3B}"/>
              </a:ext>
            </a:extLst>
          </p:cNvPr>
          <p:cNvSpPr/>
          <p:nvPr/>
        </p:nvSpPr>
        <p:spPr>
          <a:xfrm>
            <a:off x="5963671" y="2371725"/>
            <a:ext cx="608579" cy="504825"/>
          </a:xfrm>
          <a:prstGeom prst="ellipse">
            <a:avLst/>
          </a:prstGeom>
          <a:noFill/>
          <a:ln w="38100">
            <a:solidFill>
              <a:srgbClr val="7E2F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23178BC-2082-933E-E2C7-F1C8AD49767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white">
          <a:xfrm>
            <a:off x="5326067" y="6385768"/>
            <a:ext cx="480218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Wareyka-Glaner, 06/05/2026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10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7" grpId="0"/>
      <p:bldP spid="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D500-4AFF-8D5C-8A8A-755BF180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Parameters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F284-4E29-1309-F01F-BAF2BB8A6E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6</a:t>
            </a:fld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54E8EF-024B-0007-5755-6A050A5AD764}"/>
                  </a:ext>
                </a:extLst>
              </p:cNvPr>
              <p:cNvSpPr txBox="1"/>
              <p:nvPr/>
            </p:nvSpPr>
            <p:spPr>
              <a:xfrm>
                <a:off x="1307065" y="1296559"/>
                <a:ext cx="8422341" cy="1335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1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[</m:t>
                    </m:r>
                    <m:sSub>
                      <m:sSubPr>
                        <m:ctrlP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𝑍𝑊𝐷</m:t>
                    </m:r>
                    <m:sSub>
                      <m:sSubPr>
                        <m:ctrlPr>
                          <a:rPr lang="de-AT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en-US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de-AT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acc>
                      </m:e>
                      <m:sub>
                        <m:r>
                          <a:rPr lang="en-US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i="1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i="1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</m:t>
                    </m:r>
                    <m:sSub>
                      <m:sSubPr>
                        <m:ctrlPr>
                          <a:rPr lang="de-AT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𝐼𝐹𝐵</m:t>
                        </m:r>
                      </m:e>
                      <m:sub>
                        <m:r>
                          <a:rPr lang="en-US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i="1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1800" i="1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AT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,3</m:t>
                        </m:r>
                      </m:sub>
                    </m:sSub>
                    <m:r>
                      <a:rPr lang="de-DE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1800" i="1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+ ambiguities + ionospheric delays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de-AT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54E8EF-024B-0007-5755-6A050A5AD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65" y="1296559"/>
                <a:ext cx="8422341" cy="1335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D9D93D-1C06-33BD-F15C-F08BE09337A1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660BFE-02C1-4D35-1E9D-ACC0602FB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9" name="Picture 2" descr="https://cdn.egu.eu/static/fefc8604/logos/egu/egu_plain_yellow/egu_plain_yellow.png">
            <a:extLst>
              <a:ext uri="{FF2B5EF4-FFF2-40B4-BE49-F238E27FC236}">
                <a16:creationId xmlns:a16="http://schemas.microsoft.com/office/drawing/2014/main" id="{5DF543B6-A3BD-5E8E-5FA5-BCDB2C08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3BE393-B7EA-7003-D0B3-DEAA3613C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064" y="2496741"/>
            <a:ext cx="9160911" cy="34299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datum of the phase observations was lost (decoupling receiver clock)</a:t>
            </a:r>
          </a:p>
          <a:p>
            <a:pPr>
              <a:lnSpc>
                <a:spcPct val="150000"/>
              </a:lnSpc>
            </a:pPr>
            <a:r>
              <a:rPr lang="en-US" dirty="0"/>
              <a:t>define datum of ambiguities with a datum satellite (DS):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ambiguities of DS are not estimated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set ambiguities of DS to zero</a:t>
            </a:r>
          </a:p>
          <a:p>
            <a:pPr lvl="1">
              <a:lnSpc>
                <a:spcPct val="150000"/>
              </a:lnSpc>
            </a:pPr>
            <a:endParaRPr lang="en-US" sz="50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→ float ambiguities are free of any delays or biases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→ </a:t>
            </a:r>
            <a:r>
              <a:rPr lang="it-IT" dirty="0"/>
              <a:t>LAMBDA 4.0 </a:t>
            </a:r>
            <a:r>
              <a:rPr lang="it-IT" sz="1600" dirty="0"/>
              <a:t>(</a:t>
            </a:r>
            <a:r>
              <a:rPr lang="it-IT" sz="1600" dirty="0" err="1"/>
              <a:t>Massarweh</a:t>
            </a:r>
            <a:r>
              <a:rPr lang="it-IT" sz="1600" dirty="0"/>
              <a:t> et al., 2024)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>
          <a:xfrm>
            <a:off x="10885488" y="6385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966771-2D1D-3F00-E2DF-E06778347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4"/>
          <a:stretch/>
        </p:blipFill>
        <p:spPr>
          <a:xfrm>
            <a:off x="7053605" y="2052616"/>
            <a:ext cx="4727457" cy="2539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A6AA36-2C40-B051-4AEE-2EAD5E3CB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357" y="1486581"/>
            <a:ext cx="4727457" cy="31059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1ACC24-6D1B-2183-BDC0-69D388271503}"/>
              </a:ext>
            </a:extLst>
          </p:cNvPr>
          <p:cNvCxnSpPr>
            <a:cxnSpLocks/>
          </p:cNvCxnSpPr>
          <p:nvPr/>
        </p:nvCxnSpPr>
        <p:spPr>
          <a:xfrm>
            <a:off x="5658827" y="2172381"/>
            <a:ext cx="1239833" cy="0"/>
          </a:xfrm>
          <a:prstGeom prst="straightConnector1">
            <a:avLst/>
          </a:prstGeom>
          <a:ln w="1079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684" y="1038426"/>
            <a:ext cx="1134619" cy="828675"/>
          </a:xfrm>
        </p:spPr>
        <p:txBody>
          <a:bodyPr/>
          <a:lstStyle/>
          <a:p>
            <a:r>
              <a:rPr lang="de-AT" sz="3200" dirty="0" err="1"/>
              <a:t>Float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31BCED-A546-4339-A753-33059026C33C}"/>
              </a:ext>
            </a:extLst>
          </p:cNvPr>
          <p:cNvSpPr txBox="1">
            <a:spLocks/>
          </p:cNvSpPr>
          <p:nvPr/>
        </p:nvSpPr>
        <p:spPr bwMode="gray">
          <a:xfrm>
            <a:off x="9368176" y="1055743"/>
            <a:ext cx="1134619" cy="828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dirty="0"/>
              <a:t>Fixed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89EB38-BD8F-7B0C-3EB4-86F23418BA73}"/>
                  </a:ext>
                </a:extLst>
              </p:cNvPr>
              <p:cNvSpPr txBox="1"/>
              <p:nvPr/>
            </p:nvSpPr>
            <p:spPr>
              <a:xfrm>
                <a:off x="3295932" y="1410838"/>
                <a:ext cx="6096000" cy="409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AT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de-AT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de-AT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AT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AT" b="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de-AT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AT" b="1" i="0">
                                  <a:latin typeface="Cambria Math" panose="02040503050406030204" pitchFamily="18" charset="0"/>
                                </a:rPr>
                                <m:t>𝐱𝐍</m:t>
                              </m:r>
                            </m:e>
                          </m:acc>
                        </m:sub>
                      </m:sSub>
                      <m:r>
                        <a:rPr lang="de-AT" b="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AT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AT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AT" b="0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de-AT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AT" b="1" i="0">
                                      <a:latin typeface="Cambria Math" panose="02040503050406030204" pitchFamily="18" charset="0"/>
                                    </a:rPr>
                                    <m:t>𝐍𝐍</m:t>
                                  </m:r>
                                </m:e>
                              </m:acc>
                            </m:sub>
                          </m:sSub>
                        </m:e>
                        <m:sup>
                          <m:r>
                            <a:rPr lang="de-AT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AT" b="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de-AT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AT" b="1" i="0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</m:acc>
                          <m:r>
                            <a:rPr lang="de-AT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de-AT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AT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89EB38-BD8F-7B0C-3EB4-86F23418B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32" y="1410838"/>
                <a:ext cx="6096000" cy="409471"/>
              </a:xfrm>
              <a:prstGeom prst="rect">
                <a:avLst/>
              </a:prstGeom>
              <a:blipFill>
                <a:blip r:embed="rId8"/>
                <a:stretch>
                  <a:fillRect t="-2941" b="-58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64CB36-3918-C346-4933-9C1B848B003C}"/>
                  </a:ext>
                </a:extLst>
              </p:cNvPr>
              <p:cNvSpPr txBox="1"/>
              <p:nvPr/>
            </p:nvSpPr>
            <p:spPr>
              <a:xfrm>
                <a:off x="8966515" y="5220697"/>
                <a:ext cx="3225485" cy="1370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AT" sz="1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de-AT" sz="1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de-AT" sz="1400" dirty="0"/>
                  <a:t> 	   </a:t>
                </a:r>
                <a:r>
                  <a:rPr lang="de-AT" sz="1400" dirty="0" err="1"/>
                  <a:t>float</a:t>
                </a:r>
                <a:r>
                  <a:rPr lang="de-AT" sz="1400" dirty="0"/>
                  <a:t>, </a:t>
                </a:r>
                <a:r>
                  <a:rPr lang="de-AT" sz="1400" dirty="0" err="1"/>
                  <a:t>fixed</a:t>
                </a:r>
                <a:r>
                  <a:rPr lang="de-AT" sz="1400" dirty="0"/>
                  <a:t> </a:t>
                </a:r>
                <a:r>
                  <a:rPr lang="de-AT" sz="1400" dirty="0" err="1"/>
                  <a:t>parameters</a:t>
                </a:r>
                <a:endParaRPr lang="de-AT" sz="1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AT" sz="1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1400" b="1" i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acc>
                  </m:oMath>
                </a14:m>
                <a:r>
                  <a:rPr lang="de-AT" sz="1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1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  <m:r>
                      <a:rPr lang="de-AT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1400" dirty="0"/>
                  <a:t>	   </a:t>
                </a:r>
                <a:r>
                  <a:rPr lang="de-AT" sz="1400" dirty="0" err="1"/>
                  <a:t>float</a:t>
                </a:r>
                <a:r>
                  <a:rPr lang="de-AT" sz="1400" dirty="0"/>
                  <a:t>, </a:t>
                </a:r>
                <a:r>
                  <a:rPr lang="de-AT" sz="1400" dirty="0" err="1"/>
                  <a:t>fixed</a:t>
                </a:r>
                <a:r>
                  <a:rPr lang="de-AT" sz="1400" dirty="0"/>
                  <a:t> </a:t>
                </a:r>
                <a:r>
                  <a:rPr lang="de-AT" sz="1400" dirty="0" err="1"/>
                  <a:t>ambiguities</a:t>
                </a:r>
                <a:endParaRPr lang="de-AT" sz="1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sz="14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de-AT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AT" sz="1400" b="1">
                                <a:latin typeface="Cambria Math" panose="02040503050406030204" pitchFamily="18" charset="0"/>
                              </a:rPr>
                              <m:t>𝐱𝐍</m:t>
                            </m:r>
                          </m:e>
                        </m:acc>
                      </m:sub>
                    </m:sSub>
                  </m:oMath>
                </a14:m>
                <a:r>
                  <a:rPr lang="de-AT" sz="1400" dirty="0"/>
                  <a:t>,</a:t>
                </a:r>
                <a:r>
                  <a:rPr lang="de-AT" sz="14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sz="14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de-AT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AT" sz="1400" b="1">
                                <a:latin typeface="Cambria Math" panose="02040503050406030204" pitchFamily="18" charset="0"/>
                              </a:rPr>
                              <m:t>𝐍𝐍</m:t>
                            </m:r>
                          </m:e>
                        </m:acc>
                      </m:sub>
                    </m:sSub>
                  </m:oMath>
                </a14:m>
                <a:r>
                  <a:rPr lang="de-AT" sz="1400" dirty="0"/>
                  <a:t>	   </a:t>
                </a:r>
                <a:r>
                  <a:rPr lang="de-AT" sz="1400" dirty="0" err="1"/>
                  <a:t>covariance</a:t>
                </a:r>
                <a:r>
                  <a:rPr lang="de-AT" sz="1400" dirty="0"/>
                  <a:t> </a:t>
                </a:r>
                <a:r>
                  <a:rPr lang="de-AT" sz="1400" dirty="0" err="1"/>
                  <a:t>matrices</a:t>
                </a:r>
                <a:endParaRPr lang="de-AT" sz="1400" dirty="0"/>
              </a:p>
              <a:p>
                <a:pPr>
                  <a:lnSpc>
                    <a:spcPct val="120000"/>
                  </a:lnSpc>
                </a:pPr>
                <a:endParaRPr lang="de-AT" sz="1400" dirty="0"/>
              </a:p>
              <a:p>
                <a:pPr>
                  <a:lnSpc>
                    <a:spcPct val="120000"/>
                  </a:lnSpc>
                </a:pPr>
                <a:endParaRPr lang="de-AT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64CB36-3918-C346-4933-9C1B848B0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15" y="5220697"/>
                <a:ext cx="3225485" cy="13705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86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45" y="1409356"/>
            <a:ext cx="4464050" cy="828675"/>
          </a:xfrm>
        </p:spPr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case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17772"/>
              </p:ext>
            </p:extLst>
          </p:nvPr>
        </p:nvGraphicFramePr>
        <p:xfrm>
          <a:off x="875869" y="2513050"/>
          <a:ext cx="7120122" cy="2999641"/>
        </p:xfrm>
        <a:graphic>
          <a:graphicData uri="http://schemas.openxmlformats.org/drawingml/2006/table">
            <a:tbl>
              <a:tblPr firstCol="1" bandRow="1">
                <a:tableStyleId>{69012ECD-51FC-41F1-AA8D-1B2483CD663E}</a:tableStyleId>
              </a:tblPr>
              <a:tblGrid>
                <a:gridCol w="2180551">
                  <a:extLst>
                    <a:ext uri="{9D8B030D-6E8A-4147-A177-3AD203B41FA5}">
                      <a16:colId xmlns:a16="http://schemas.microsoft.com/office/drawing/2014/main" val="4245477286"/>
                    </a:ext>
                  </a:extLst>
                </a:gridCol>
                <a:gridCol w="4939571">
                  <a:extLst>
                    <a:ext uri="{9D8B030D-6E8A-4147-A177-3AD203B41FA5}">
                      <a16:colId xmlns:a16="http://schemas.microsoft.com/office/drawing/2014/main" val="707829937"/>
                    </a:ext>
                  </a:extLst>
                </a:gridCol>
              </a:tblGrid>
              <a:tr h="4492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effectLst/>
                        </a:rPr>
                        <a:t> Software</a:t>
                      </a:r>
                      <a:endParaRPr lang="en-US" sz="18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50" dirty="0">
                          <a:effectLst/>
                        </a:rPr>
                        <a:t>                          </a:t>
                      </a:r>
                      <a:r>
                        <a:rPr lang="en-US" sz="1200" kern="150" dirty="0">
                          <a:effectLst/>
                        </a:rPr>
                        <a:t>(</a:t>
                      </a:r>
                      <a:r>
                        <a:rPr lang="en-US" sz="1200" dirty="0">
                          <a:hlinkClick r:id="rId4"/>
                        </a:rPr>
                        <a:t>https://github.com/TUW-VieVS/raPPPid</a:t>
                      </a:r>
                      <a:r>
                        <a:rPr lang="en-US" sz="1200" dirty="0"/>
                        <a:t>)</a:t>
                      </a:r>
                      <a:r>
                        <a:rPr lang="en-US" sz="1600" dirty="0"/>
                        <a:t> </a:t>
                      </a:r>
                      <a:endParaRPr lang="en-US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867371900"/>
                  </a:ext>
                </a:extLst>
              </a:tr>
              <a:tr h="40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effectLst/>
                        </a:rPr>
                        <a:t> Data</a:t>
                      </a:r>
                      <a:endParaRPr lang="en-US" sz="18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50" dirty="0">
                          <a:solidFill>
                            <a:schemeClr val="tx1"/>
                          </a:solidFill>
                          <a:effectLst/>
                        </a:rPr>
                        <a:t>26 IGS MGEX stations, June 29, 2025</a:t>
                      </a:r>
                      <a:endParaRPr lang="en-US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743110782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effectLst/>
                        </a:rPr>
                        <a:t> Observations</a:t>
                      </a:r>
                      <a:endParaRPr lang="en-US" sz="18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50" dirty="0">
                          <a:solidFill>
                            <a:schemeClr val="tx1"/>
                          </a:solidFill>
                          <a:effectLst/>
                        </a:rPr>
                        <a:t>GPS: L1 + L2 + L5,          GLONASS: G1 + G2</a:t>
                      </a:r>
                      <a:r>
                        <a:rPr lang="it-IT" sz="1600" kern="15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it-IT" sz="1600" kern="15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600" kern="150" dirty="0">
                          <a:solidFill>
                            <a:schemeClr val="tx1"/>
                          </a:solidFill>
                          <a:effectLst/>
                        </a:rPr>
                        <a:t>Galileo: E1 + E5a + E6,    BeiDou-3: B1 + B2a + B3</a:t>
                      </a:r>
                      <a:br>
                        <a:rPr lang="it-IT" sz="1600" kern="15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kern="150" dirty="0">
                          <a:solidFill>
                            <a:schemeClr val="tx1"/>
                          </a:solidFill>
                          <a:effectLst/>
                        </a:rPr>
                        <a:t>1 sec interval, reset of solution: every 15 min</a:t>
                      </a:r>
                      <a:endParaRPr lang="en-US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117574485"/>
                  </a:ext>
                </a:extLst>
              </a:tr>
              <a:tr h="40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effectLst/>
                        </a:rPr>
                        <a:t> Satellite products</a:t>
                      </a:r>
                      <a:endParaRPr lang="en-US" sz="18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baseline="0" dirty="0">
                          <a:effectLst/>
                        </a:rPr>
                        <a:t>WUM MGEX rapid (Geng et al., 2022)</a:t>
                      </a:r>
                      <a:br>
                        <a:rPr lang="en-US" sz="1600" kern="150" baseline="0" dirty="0">
                          <a:effectLst/>
                        </a:rPr>
                      </a:br>
                      <a:r>
                        <a:rPr lang="en-US" sz="1600" kern="150" baseline="0" dirty="0">
                          <a:effectLst/>
                        </a:rPr>
                        <a:t>orbits, clocks, biases, attitude</a:t>
                      </a:r>
                      <a:endParaRPr lang="en-U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533905088"/>
                  </a:ext>
                </a:extLst>
              </a:tr>
              <a:tr h="40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Processing mode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static-kinematic, post-processing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4164419078"/>
                  </a:ext>
                </a:extLst>
              </a:tr>
            </a:tbl>
          </a:graphicData>
        </a:graphic>
      </p:graphicFrame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>
          <a:xfrm flipH="1">
            <a:off x="7825946" y="6385768"/>
            <a:ext cx="3059542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3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97" y="318498"/>
            <a:ext cx="1604847" cy="16048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lum/>
            <a:alphaModFix/>
          </a:blip>
          <a:srcRect t="7749" b="65459"/>
          <a:stretch/>
        </p:blipFill>
        <p:spPr>
          <a:xfrm>
            <a:off x="3057524" y="2619375"/>
            <a:ext cx="1451238" cy="2658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2934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FEC5B-7875-5D40-1372-F0D32FE07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" y="2330558"/>
            <a:ext cx="5827447" cy="2967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508" y="1073151"/>
            <a:ext cx="4464050" cy="828675"/>
          </a:xfrm>
        </p:spPr>
        <p:txBody>
          <a:bodyPr/>
          <a:lstStyle/>
          <a:p>
            <a:r>
              <a:rPr lang="de-AT" dirty="0" err="1"/>
              <a:t>Stations</a:t>
            </a:r>
            <a:endParaRPr lang="en-US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>
          <a:xfrm flipH="1">
            <a:off x="7825946" y="6385768"/>
            <a:ext cx="3059542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3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Wareyka</a:t>
            </a:r>
            <a:r>
              <a:rPr lang="de-AT" dirty="0"/>
              <a:t>-Glaner, 06/05/2026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24AD2-EA3A-CE75-B131-97AB46F12F9B}"/>
              </a:ext>
            </a:extLst>
          </p:cNvPr>
          <p:cNvSpPr/>
          <p:nvPr/>
        </p:nvSpPr>
        <p:spPr>
          <a:xfrm>
            <a:off x="3890862" y="4832370"/>
            <a:ext cx="667068" cy="2329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CEC91-0BD3-9680-3DAE-9C42EABA2EC5}"/>
              </a:ext>
            </a:extLst>
          </p:cNvPr>
          <p:cNvSpPr/>
          <p:nvPr/>
        </p:nvSpPr>
        <p:spPr>
          <a:xfrm>
            <a:off x="5671974" y="3211437"/>
            <a:ext cx="667068" cy="2329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B9ABF0-B8B7-DBB1-3A67-919B505C8E2F}"/>
              </a:ext>
            </a:extLst>
          </p:cNvPr>
          <p:cNvSpPr/>
          <p:nvPr/>
        </p:nvSpPr>
        <p:spPr>
          <a:xfrm>
            <a:off x="4855999" y="4220603"/>
            <a:ext cx="667068" cy="2329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E7339-8272-322B-BA5B-45536B2CD00B}"/>
              </a:ext>
            </a:extLst>
          </p:cNvPr>
          <p:cNvSpPr/>
          <p:nvPr/>
        </p:nvSpPr>
        <p:spPr>
          <a:xfrm>
            <a:off x="1295365" y="4337055"/>
            <a:ext cx="774955" cy="2329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94C1E8-B812-C18B-6C93-4BC8808A5204}"/>
              </a:ext>
            </a:extLst>
          </p:cNvPr>
          <p:cNvSpPr/>
          <p:nvPr/>
        </p:nvSpPr>
        <p:spPr>
          <a:xfrm>
            <a:off x="1404769" y="3094985"/>
            <a:ext cx="637558" cy="2329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73DC4F-DA6E-F411-4906-AA27EEB485DB}"/>
              </a:ext>
            </a:extLst>
          </p:cNvPr>
          <p:cNvSpPr/>
          <p:nvPr/>
        </p:nvSpPr>
        <p:spPr>
          <a:xfrm>
            <a:off x="3747702" y="3427216"/>
            <a:ext cx="667069" cy="2329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B95176-EDB7-8EFF-B3B6-7DBE598059C9}"/>
              </a:ext>
            </a:extLst>
          </p:cNvPr>
          <p:cNvSpPr/>
          <p:nvPr/>
        </p:nvSpPr>
        <p:spPr>
          <a:xfrm>
            <a:off x="4338734" y="3937596"/>
            <a:ext cx="572685" cy="2329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31D0-7ED4-473A-0A94-2774F0A4AEA4}"/>
              </a:ext>
            </a:extLst>
          </p:cNvPr>
          <p:cNvSpPr txBox="1">
            <a:spLocks/>
          </p:cNvSpPr>
          <p:nvPr/>
        </p:nvSpPr>
        <p:spPr>
          <a:xfrm>
            <a:off x="7773900" y="2025404"/>
            <a:ext cx="4267397" cy="2311651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71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rgbClr val="262626"/>
                </a:solidFill>
              </a:rPr>
              <a:t>	</a:t>
            </a:r>
            <a:r>
              <a:rPr lang="de-DE" u="sng" dirty="0" err="1">
                <a:solidFill>
                  <a:srgbClr val="262626"/>
                </a:solidFill>
              </a:rPr>
              <a:t>receiver</a:t>
            </a:r>
            <a:r>
              <a:rPr lang="de-DE" u="sng" dirty="0">
                <a:solidFill>
                  <a:srgbClr val="262626"/>
                </a:solidFill>
              </a:rPr>
              <a:t> type: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rgbClr val="7E2F8E"/>
                </a:solidFill>
              </a:rPr>
              <a:t>	</a:t>
            </a:r>
            <a:r>
              <a:rPr lang="de-DE" dirty="0" err="1">
                <a:solidFill>
                  <a:srgbClr val="7E2F8E"/>
                </a:solidFill>
              </a:rPr>
              <a:t>Septentrio</a:t>
            </a:r>
            <a:r>
              <a:rPr lang="de-DE" dirty="0">
                <a:solidFill>
                  <a:srgbClr val="7E2F8E"/>
                </a:solidFill>
              </a:rPr>
              <a:t> PolaRx5</a:t>
            </a:r>
            <a:r>
              <a:rPr lang="de-DE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rgbClr val="FF6929"/>
                </a:solidFill>
              </a:rPr>
              <a:t>	Javad TRE-3 Delta</a:t>
            </a:r>
            <a:r>
              <a:rPr lang="de-DE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rgbClr val="262626"/>
                </a:solidFill>
              </a:rPr>
              <a:t>	Trimble</a:t>
            </a:r>
            <a:r>
              <a:rPr lang="de-DE" dirty="0"/>
              <a:t> </a:t>
            </a:r>
            <a:r>
              <a:rPr lang="de-DE" dirty="0" err="1">
                <a:solidFill>
                  <a:srgbClr val="262626"/>
                </a:solidFill>
              </a:rPr>
              <a:t>Alloy</a:t>
            </a:r>
            <a:endParaRPr lang="de-DE" dirty="0">
              <a:solidFill>
                <a:srgbClr val="26262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DE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de-AT" dirty="0"/>
          </a:p>
          <a:p>
            <a:pPr>
              <a:lnSpc>
                <a:spcPct val="150000"/>
              </a:lnSpc>
            </a:pPr>
            <a:endParaRPr lang="de-AT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AT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D5D4F4-23EC-DD61-F6C3-99BD62F88A82}"/>
              </a:ext>
            </a:extLst>
          </p:cNvPr>
          <p:cNvSpPr/>
          <p:nvPr/>
        </p:nvSpPr>
        <p:spPr>
          <a:xfrm>
            <a:off x="6956904" y="5108793"/>
            <a:ext cx="667068" cy="2329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EAA6BB-F697-4E56-9E6B-C7BE72DA00C6}"/>
              </a:ext>
            </a:extLst>
          </p:cNvPr>
          <p:cNvSpPr txBox="1"/>
          <p:nvPr/>
        </p:nvSpPr>
        <p:spPr>
          <a:xfrm>
            <a:off x="7837488" y="4948822"/>
            <a:ext cx="6096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262626"/>
                </a:solidFill>
              </a:rPr>
              <a:t>… missing antenna calibrations </a:t>
            </a:r>
            <a:br>
              <a:rPr lang="en-US" sz="2200" dirty="0">
                <a:solidFill>
                  <a:srgbClr val="262626"/>
                </a:solidFill>
              </a:rPr>
            </a:br>
            <a:r>
              <a:rPr lang="en-US" sz="2200" dirty="0">
                <a:solidFill>
                  <a:srgbClr val="262626"/>
                </a:solidFill>
              </a:rPr>
              <a:t>     for some GNSS frequencies</a:t>
            </a:r>
          </a:p>
        </p:txBody>
      </p:sp>
    </p:spTree>
    <p:extLst>
      <p:ext uri="{BB962C8B-B14F-4D97-AF65-F5344CB8AC3E}">
        <p14:creationId xmlns:p14="http://schemas.microsoft.com/office/powerpoint/2010/main" val="10308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7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LANG_DEF" val="3079"/>
  <p:tag name="LANG_NAME" val="German Austria"/>
  <p:tag name="MASTCOUNT" val="1"/>
  <p:tag name="DES1LAYOUTCOUNT" val="33"/>
  <p:tag name="LINGO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TU Wien">
  <a:themeElements>
    <a:clrScheme name="TU Wien">
      <a:dk1>
        <a:srgbClr val="000000"/>
      </a:dk1>
      <a:lt1>
        <a:srgbClr val="FFFFFF"/>
      </a:lt1>
      <a:dk2>
        <a:srgbClr val="006699"/>
      </a:dk2>
      <a:lt2>
        <a:srgbClr val="DFF2FD"/>
      </a:lt2>
      <a:accent1>
        <a:srgbClr val="006699"/>
      </a:accent1>
      <a:accent2>
        <a:srgbClr val="72ADD5"/>
      </a:accent2>
      <a:accent3>
        <a:srgbClr val="A6D5EC"/>
      </a:accent3>
      <a:accent4>
        <a:srgbClr val="DFF2FD"/>
      </a:accent4>
      <a:accent5>
        <a:srgbClr val="646363"/>
      </a:accent5>
      <a:accent6>
        <a:srgbClr val="5485A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5485AB"/>
    </a:custClr>
    <a:custClr name="Blau 2">
      <a:srgbClr val="72ADD5"/>
    </a:custClr>
    <a:custClr name="Blau 3">
      <a:srgbClr val="A6D5EC"/>
    </a:custClr>
    <a:custClr name="Blau 4">
      <a:srgbClr val="DFF2FD"/>
    </a:custClr>
    <a:custClr name="Grün 1">
      <a:srgbClr val="007E71"/>
    </a:custClr>
    <a:custClr name="Grün 2">
      <a:srgbClr val="6AAAA5"/>
    </a:custClr>
    <a:custClr name="Grün 3">
      <a:srgbClr val="A2C6C2"/>
    </a:custClr>
    <a:custClr name="Grün 4">
      <a:srgbClr val="E9F1F0"/>
    </a:custClr>
    <a:custClr name="Magenta 1">
      <a:srgbClr val="BA4682"/>
    </a:custClr>
    <a:custClr name="Magenta 2">
      <a:srgbClr val="CD81A8"/>
    </a:custClr>
    <a:custClr name="Magenta 3">
      <a:srgbClr val="DFAFCA"/>
    </a:custClr>
    <a:custClr name="Magenta 4">
      <a:srgbClr val="F5E5EF"/>
    </a:custClr>
    <a:custClr name="Orange 1">
      <a:srgbClr val="E18922"/>
    </a:custClr>
    <a:custClr name="Orange 2">
      <a:srgbClr val="EEB473"/>
    </a:custClr>
    <a:custClr name="Orange 3">
      <a:srgbClr val="F5D0A8"/>
    </a:custClr>
    <a:custClr name="Orange 4">
      <a:srgbClr val="FDEFE1"/>
    </a:custClr>
    <a:custClr name="Grau 1">
      <a:srgbClr val="646363"/>
    </a:custClr>
    <a:custClr name="Grau 2">
      <a:srgbClr val="9D9D9C"/>
    </a:custClr>
    <a:custClr name="Grau 3">
      <a:srgbClr val="D0D0D0"/>
    </a:custClr>
    <a:custClr name="Grau 4">
      <a:srgbClr val="EDEDED"/>
    </a:custClr>
  </a:custClrLst>
  <a:extLst>
    <a:ext uri="{05A4C25C-085E-4340-85A3-A5531E510DB2}">
      <thm15:themeFamily xmlns:thm15="http://schemas.microsoft.com/office/thememl/2012/main" name="TUW_Musterpraesentation.potx" id="{2E710E09-D0C1-444E-9EE2-99D6F66FD162}" vid="{BCCD5661-7924-46E1-AD3D-9AC2BD2CC4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TUW_Musterpraesentation</Template>
  <TotalTime>0</TotalTime>
  <Words>1718</Words>
  <Application>Microsoft Office PowerPoint</Application>
  <PresentationFormat>Widescreen</PresentationFormat>
  <Paragraphs>285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Times New Roman</vt:lpstr>
      <vt:lpstr>Cambria Math</vt:lpstr>
      <vt:lpstr>Arial</vt:lpstr>
      <vt:lpstr>TU Wien</vt:lpstr>
      <vt:lpstr>Instantaneous PPP convergence  with a Decoupled Clock Model</vt:lpstr>
      <vt:lpstr>Decoupled Clock Model (DCM)</vt:lpstr>
      <vt:lpstr>Uncombined Decoupled Clock Model</vt:lpstr>
      <vt:lpstr>Uncombined Decoupled Clock Model</vt:lpstr>
      <vt:lpstr>Uncombined Decoupled Clock Model</vt:lpstr>
      <vt:lpstr>Parameters</vt:lpstr>
      <vt:lpstr>Float</vt:lpstr>
      <vt:lpstr>Test case</vt:lpstr>
      <vt:lpstr>Stations</vt:lpstr>
      <vt:lpstr>ANTEX Corrections</vt:lpstr>
      <vt:lpstr>Fixed Results</vt:lpstr>
      <vt:lpstr>Single station</vt:lpstr>
      <vt:lpstr>Summary</vt:lpstr>
      <vt:lpstr>References</vt:lpstr>
      <vt:lpstr>Supplementary</vt:lpstr>
      <vt:lpstr>raPPPid</vt:lpstr>
      <vt:lpstr>PowerPoint Presentation</vt:lpstr>
      <vt:lpstr>PowerPoint Presentation</vt:lpstr>
      <vt:lpstr>Missing Calibrations</vt:lpstr>
      <vt:lpstr>Statistics</vt:lpstr>
      <vt:lpstr>Fixed Results</vt:lpstr>
      <vt:lpstr>Histogram of TTCF</vt:lpstr>
      <vt:lpstr>Datum Satellite</vt:lpstr>
      <vt:lpstr>Variables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</dc:title>
  <dc:creator>mglaner</dc:creator>
  <cp:lastModifiedBy>Marcus Glaner</cp:lastModifiedBy>
  <cp:revision>236</cp:revision>
  <dcterms:created xsi:type="dcterms:W3CDTF">2023-03-06T09:53:14Z</dcterms:created>
  <dcterms:modified xsi:type="dcterms:W3CDTF">2026-05-05T12:06:14Z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0x01010047F7283A7873274F8E189EC753F03E5A</vt:lpwstr>
  </property>
</Properties>
</file>