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24" r:id="rId6"/>
    <p:sldId id="30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5EDA-B337-498C-A48B-7EF140A7C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2D51A-D398-45F2-B221-B767A0CB3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E82A-918C-481A-B08D-BDFEA627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DFA20-AB41-4737-A22F-76C2757B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38A5-6190-49DA-84F2-4711BBF7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8B2C-79A3-4BA9-ADE8-10485451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8AA12-B54D-4EA4-9B64-AA1B20E42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878D2-F9E6-45DB-8515-66449F1E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597E4-EF78-4456-8B95-E2459AA9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5635-8A08-49F9-B77F-3A8B5A62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D7BDF-2CC9-4486-84D0-5F68CB713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A6487-B8F3-4C5A-8546-0C1D8CBD4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B5DE-06A4-44CB-B461-D1935FB8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E68C-9002-4D60-B967-D7767F5F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A7FC-9AC2-4121-92BF-2221F6DE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6A5A-E03B-4C3B-9410-8317056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655D-85A5-462F-A8ED-70F38F72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ACEA-8568-4076-B6E9-9063750B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78A7-C098-46BE-872A-B50ED968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7F97-3171-4B60-98D4-35D6856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2F82-C7D8-40AE-BCC0-0F9EBC66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1EF6-2730-4186-A578-D10FE092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84D4-D8D7-4E5F-BCE3-C5473A85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232A2-C7BB-48B4-875B-31B9BDE8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88E8-C8D4-4093-8B74-0840B1C7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3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C0FB-D2FF-4254-83E1-A6748515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3F423-63E2-4C3D-9039-F59CB0DB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BAAEE-4C9A-42F6-AB2A-881368572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84752-96EA-4A42-B52A-143C081C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99883-610A-4ABF-8432-B5578F1A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7EEA2-9808-4912-B448-8B084417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4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A01A-77F8-4BE0-8100-ACD6E49D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3E68-F00A-4DD8-9DC7-B3B64374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9FF8-DABA-4C3F-AB0B-4E504AFDC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F3596-B213-4FF9-BE81-8F08ACD73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BC20D-D4BF-45EE-9CF9-E1C079F01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C0EB5-5268-4137-ABE7-72853CF6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8C3EA-762D-4B6C-A84A-0CB9EC9E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E96BD-4935-4266-9CC6-710AAC8F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3949-57FC-4084-841B-93EF9883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E1E12-16A3-4BD6-BF33-B6CDB692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2952A-9EB4-4E23-AF74-A9F2573E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2DBC6-60E8-41A7-BEB2-478F4F9B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3E487-F119-404C-8345-C920FFED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8B2CC-B5A3-4082-A97A-C47551D2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EF65B-71CF-42A7-9CFE-128C2B6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B419-7982-4212-B00F-BC72FE81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B626-21AA-41EF-8718-B2395D59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E1259-EA68-4660-9A98-690C1783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B5374-97C3-446F-B663-04D11C89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C711A-B5F2-45D4-9722-8E4EF5D8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9FFE3-5C54-4C4C-B31F-103558E7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C45A-38E0-4F78-9D87-E85343D2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77915-909B-4D35-B4EE-747D18991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91D54-D3FE-4C0C-B438-62AF492D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0F82-E834-411E-9BE8-4C38E73E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9BF33-D7D1-44E5-A0D4-76C2458D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12634-4733-49FB-967C-F62E548F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11ED7-ADCA-41DA-9C2F-26FED4AA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F7C68-C009-4047-93F5-D4A31F55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11D5-356F-4C8E-8944-C7827DE4B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8D80-8A8C-4E23-84BE-D88A52EB7D2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94AE-470D-4257-80F4-C52024D40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926C-3C8A-4DCD-A430-43A2501D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3571-C4C9-4CED-AB9A-4D9E4D83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B54FB-3922-4028-B9F1-47EE6B40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BD537-20B9-46D6-BE1A-68BE1FBF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865" y="2011487"/>
            <a:ext cx="9638270" cy="1198648"/>
          </a:xfrm>
        </p:spPr>
        <p:txBody>
          <a:bodyPr>
            <a:noAutofit/>
          </a:bodyPr>
          <a:lstStyle/>
          <a:p>
            <a:r>
              <a:rPr lang="en-GB" sz="3600" i="0" dirty="0">
                <a:solidFill>
                  <a:srgbClr val="212529"/>
                </a:solidFill>
                <a:effectLst/>
                <a:latin typeface="+mn-lt"/>
              </a:rPr>
              <a:t>Plio-Pleistocene and modern erosion rates in the Himalaya from paired cosmogenic radionuclides</a:t>
            </a:r>
            <a:br>
              <a:rPr lang="en-GB" sz="3600" i="0" dirty="0">
                <a:solidFill>
                  <a:srgbClr val="212529"/>
                </a:solidFill>
                <a:effectLst/>
                <a:latin typeface="+mn-lt"/>
              </a:rPr>
            </a:br>
            <a:r>
              <a:rPr lang="en-GB" sz="3600" b="1" i="1" dirty="0">
                <a:solidFill>
                  <a:srgbClr val="212529"/>
                </a:solidFill>
                <a:effectLst/>
                <a:latin typeface="+mn-lt"/>
              </a:rPr>
              <a:t>Supplementary slides</a:t>
            </a:r>
            <a:endParaRPr lang="en-GB" sz="3600" b="1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0BAF8-57A1-4D5C-9EB8-20E096FEA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659" y="3447164"/>
            <a:ext cx="9144000" cy="1655762"/>
          </a:xfrm>
        </p:spPr>
        <p:txBody>
          <a:bodyPr/>
          <a:lstStyle/>
          <a:p>
            <a:r>
              <a:rPr lang="en-GB" sz="2800" b="1" dirty="0"/>
              <a:t>Sohini Bhattacharjee</a:t>
            </a:r>
            <a:r>
              <a:rPr lang="en-GB" sz="2800" b="1" baseline="30000" dirty="0"/>
              <a:t>1</a:t>
            </a:r>
            <a:r>
              <a:rPr lang="en-GB" sz="2800" b="1" dirty="0"/>
              <a:t>,</a:t>
            </a:r>
            <a:r>
              <a:rPr lang="en-GB" sz="2800" dirty="0"/>
              <a:t> Bodo Bookhagen</a:t>
            </a:r>
            <a:r>
              <a:rPr lang="en-GB" sz="2800" baseline="30000" dirty="0"/>
              <a:t>1</a:t>
            </a:r>
            <a:r>
              <a:rPr lang="en-GB" sz="2800" dirty="0"/>
              <a:t>, Rajiv Sinha</a:t>
            </a:r>
            <a:r>
              <a:rPr lang="en-GB" sz="2800" baseline="30000" dirty="0"/>
              <a:t>2</a:t>
            </a:r>
          </a:p>
          <a:p>
            <a:endParaRPr lang="en-GB" baseline="30000" dirty="0"/>
          </a:p>
          <a:p>
            <a:r>
              <a:rPr lang="en-GB" sz="2000" i="1" baseline="30000" dirty="0"/>
              <a:t>1</a:t>
            </a:r>
            <a:r>
              <a:rPr lang="en-GB" sz="2000" i="1" dirty="0"/>
              <a:t>University of Potsdam, Germany,  </a:t>
            </a:r>
            <a:r>
              <a:rPr lang="en-GB" sz="2000" i="1" baseline="30000" dirty="0"/>
              <a:t>2</a:t>
            </a:r>
            <a:r>
              <a:rPr lang="en-GB" sz="2000" i="1" dirty="0"/>
              <a:t>Indian Institute of Technology Kanpur, India</a:t>
            </a:r>
            <a:endParaRPr lang="en-GB" sz="2000" i="1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41D5F-27D8-4CFC-93CB-568CAF77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02" y="370563"/>
            <a:ext cx="1066290" cy="10710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C8FC68-065E-490A-93D8-D9C1C17979A7}"/>
              </a:ext>
            </a:extLst>
          </p:cNvPr>
          <p:cNvCxnSpPr>
            <a:cxnSpLocks/>
          </p:cNvCxnSpPr>
          <p:nvPr/>
        </p:nvCxnSpPr>
        <p:spPr>
          <a:xfrm>
            <a:off x="6134447" y="458416"/>
            <a:ext cx="0" cy="10314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7B388D-C7E5-405E-8F94-6FEAE0E5ABCF}"/>
              </a:ext>
            </a:extLst>
          </p:cNvPr>
          <p:cNvSpPr txBox="1"/>
          <p:nvPr/>
        </p:nvSpPr>
        <p:spPr>
          <a:xfrm>
            <a:off x="6923144" y="420912"/>
            <a:ext cx="409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effectLst/>
              </a:rPr>
              <a:t>EGU26-5053</a:t>
            </a:r>
            <a:r>
              <a:rPr lang="en-GB" sz="2400" b="1" i="0" dirty="0">
                <a:effectLst/>
                <a:latin typeface="Open Sans" panose="020B0606030504020204" pitchFamily="34" charset="0"/>
              </a:rPr>
              <a:t> </a:t>
            </a:r>
            <a:endParaRPr lang="en-GB" sz="2400" b="1" dirty="0">
              <a:latin typeface="Open Sans" panose="020B0606030504020204" pitchFamily="34" charset="0"/>
            </a:endParaRPr>
          </a:p>
          <a:p>
            <a:r>
              <a:rPr lang="en-GB" sz="2400" b="1" dirty="0">
                <a:latin typeface="Open Sans" panose="020B0606030504020204" pitchFamily="34" charset="0"/>
              </a:rPr>
              <a:t>s</a:t>
            </a:r>
            <a:r>
              <a:rPr lang="en-GB" sz="2400" b="1" dirty="0"/>
              <a:t>ession GM5.2 </a:t>
            </a:r>
          </a:p>
          <a:p>
            <a:r>
              <a:rPr lang="en-GB" sz="2400" b="1" dirty="0"/>
              <a:t>08.05.2026</a:t>
            </a:r>
            <a:endParaRPr lang="en-GB" b="1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9EE4D3-3DE4-4C06-80AE-08E661BB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885-49A1-495C-8B73-434B526EA94D}" type="slidenum">
              <a:rPr lang="en-GB" smtClean="0"/>
              <a:t>1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801835-4485-4CBD-9EB9-DA681F73A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0" y="5236759"/>
            <a:ext cx="1333333" cy="13333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61DD0A-DA0F-4920-9161-3C3B702E291A}"/>
              </a:ext>
            </a:extLst>
          </p:cNvPr>
          <p:cNvSpPr txBox="1"/>
          <p:nvPr/>
        </p:nvSpPr>
        <p:spPr>
          <a:xfrm>
            <a:off x="4986584" y="4777041"/>
            <a:ext cx="229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Scan for the abstract</a:t>
            </a:r>
          </a:p>
        </p:txBody>
      </p:sp>
    </p:spTree>
    <p:extLst>
      <p:ext uri="{BB962C8B-B14F-4D97-AF65-F5344CB8AC3E}">
        <p14:creationId xmlns:p14="http://schemas.microsoft.com/office/powerpoint/2010/main" val="307756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EE43-ADA3-4EA4-8346-F48B3581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885-49A1-495C-8B73-434B526EA94D}" type="slidenum">
              <a:rPr lang="en-GB" smtClean="0"/>
              <a:t>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090108-D49F-4004-952D-CD1CB79AB6E6}"/>
              </a:ext>
            </a:extLst>
          </p:cNvPr>
          <p:cNvSpPr txBox="1">
            <a:spLocks/>
          </p:cNvSpPr>
          <p:nvPr/>
        </p:nvSpPr>
        <p:spPr bwMode="black">
          <a:xfrm>
            <a:off x="0" y="51567"/>
            <a:ext cx="12192000" cy="73938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none" dirty="0" err="1">
                <a:solidFill>
                  <a:schemeClr val="tx1"/>
                </a:solidFill>
                <a:cs typeface="Arial" panose="020B0604020202020204" pitchFamily="34" charset="0"/>
              </a:rPr>
              <a:t>Lithologs</a:t>
            </a:r>
            <a:r>
              <a:rPr lang="en-US" sz="2800" b="1" cap="none" dirty="0">
                <a:solidFill>
                  <a:schemeClr val="tx1"/>
                </a:solidFill>
                <a:cs typeface="Arial" panose="020B0604020202020204" pitchFamily="34" charset="0"/>
              </a:rPr>
              <a:t> of the drill cores </a:t>
            </a:r>
            <a:endParaRPr kumimoji="0" lang="en-US" sz="28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01EE0-31A8-4B64-8774-76DE4435D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" r="6112" b="63205"/>
          <a:stretch/>
        </p:blipFill>
        <p:spPr>
          <a:xfrm>
            <a:off x="0" y="1248103"/>
            <a:ext cx="6681195" cy="356773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17A44FB-C239-44FA-8A34-94C6AF6B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3" r="3787"/>
          <a:stretch/>
        </p:blipFill>
        <p:spPr>
          <a:xfrm>
            <a:off x="6452766" y="1248103"/>
            <a:ext cx="5575948" cy="5420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96875F-75B8-40CA-A87C-659829DE91C4}"/>
              </a:ext>
            </a:extLst>
          </p:cNvPr>
          <p:cNvSpPr txBox="1"/>
          <p:nvPr/>
        </p:nvSpPr>
        <p:spPr>
          <a:xfrm>
            <a:off x="64168" y="4729198"/>
            <a:ext cx="638859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total 56 samples from 14 cores are dated with OSL and IRSL dating techniques.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dates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considered as the samples’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depositional age (in kyr)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coring location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9154D6-7A1A-4196-9AE6-DD6E1F59E0CE}"/>
              </a:ext>
            </a:extLst>
          </p:cNvPr>
          <p:cNvSpPr/>
          <p:nvPr/>
        </p:nvSpPr>
        <p:spPr>
          <a:xfrm>
            <a:off x="362465" y="1248103"/>
            <a:ext cx="848497" cy="333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707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Sutlej</a:t>
            </a:r>
          </a:p>
        </p:txBody>
      </p:sp>
    </p:spTree>
    <p:extLst>
      <p:ext uri="{BB962C8B-B14F-4D97-AF65-F5344CB8AC3E}">
        <p14:creationId xmlns:p14="http://schemas.microsoft.com/office/powerpoint/2010/main" val="93298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98D58A-66B7-1BBB-5F15-C26612D8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493" r="4962" b="1712"/>
          <a:stretch/>
        </p:blipFill>
        <p:spPr>
          <a:xfrm>
            <a:off x="122395" y="927152"/>
            <a:ext cx="8726965" cy="56156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D8FDB-9C8D-650B-B284-3577AC6A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5CBC-652A-4BAA-B72A-C65C27D6A632}" type="slidenum">
              <a:rPr kumimoji="0" lang="en-I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A20852-E316-4611-84E2-53CDA9469A17}"/>
              </a:ext>
            </a:extLst>
          </p:cNvPr>
          <p:cNvSpPr txBox="1">
            <a:spLocks/>
          </p:cNvSpPr>
          <p:nvPr/>
        </p:nvSpPr>
        <p:spPr bwMode="black">
          <a:xfrm>
            <a:off x="0" y="172160"/>
            <a:ext cx="12192000" cy="50278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none" dirty="0">
                <a:solidFill>
                  <a:schemeClr val="tx1"/>
                </a:solidFill>
                <a:cs typeface="Arial" panose="020B0604020202020204" pitchFamily="34" charset="0"/>
              </a:rPr>
              <a:t>Ratio of the samples and their minimum burial durations</a:t>
            </a:r>
            <a:endParaRPr kumimoji="0" lang="en-US" sz="24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9EE56-05C2-4F57-A2E2-A08E450BCE24}"/>
              </a:ext>
            </a:extLst>
          </p:cNvPr>
          <p:cNvSpPr/>
          <p:nvPr/>
        </p:nvSpPr>
        <p:spPr>
          <a:xfrm>
            <a:off x="7414055" y="6356350"/>
            <a:ext cx="111210" cy="17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9BE3E4-3F43-4C02-A03A-8A151D85AA4C}"/>
              </a:ext>
            </a:extLst>
          </p:cNvPr>
          <p:cNvGrpSpPr/>
          <p:nvPr/>
        </p:nvGrpSpPr>
        <p:grpSpPr>
          <a:xfrm>
            <a:off x="3048469" y="1886465"/>
            <a:ext cx="10362731" cy="4685128"/>
            <a:chOff x="3048469" y="1886465"/>
            <a:chExt cx="10362731" cy="46851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8AE5AB-1118-45C4-9C1C-9D107134E7A0}"/>
                </a:ext>
              </a:extLst>
            </p:cNvPr>
            <p:cNvSpPr/>
            <p:nvPr/>
          </p:nvSpPr>
          <p:spPr>
            <a:xfrm>
              <a:off x="3542271" y="1886465"/>
              <a:ext cx="74140" cy="107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FE8E42-C967-4F57-A6DB-71AA319287AB}"/>
                </a:ext>
              </a:extLst>
            </p:cNvPr>
            <p:cNvSpPr/>
            <p:nvPr/>
          </p:nvSpPr>
          <p:spPr>
            <a:xfrm>
              <a:off x="3760573" y="2031292"/>
              <a:ext cx="74140" cy="107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32623-F04C-4BC6-8E03-FE2D5B777163}"/>
                </a:ext>
              </a:extLst>
            </p:cNvPr>
            <p:cNvSpPr/>
            <p:nvPr/>
          </p:nvSpPr>
          <p:spPr>
            <a:xfrm>
              <a:off x="3842951" y="2164995"/>
              <a:ext cx="74140" cy="107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CEDE5C-8A68-41C0-9D70-D127EDCD4E8A}"/>
                </a:ext>
              </a:extLst>
            </p:cNvPr>
            <p:cNvSpPr/>
            <p:nvPr/>
          </p:nvSpPr>
          <p:spPr>
            <a:xfrm>
              <a:off x="3118022" y="6302803"/>
              <a:ext cx="111210" cy="172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8DC2A0-043F-4956-B1D0-00DD361E26BE}"/>
                </a:ext>
              </a:extLst>
            </p:cNvPr>
            <p:cNvSpPr txBox="1"/>
            <p:nvPr/>
          </p:nvSpPr>
          <p:spPr>
            <a:xfrm>
              <a:off x="3048469" y="6234983"/>
              <a:ext cx="111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DACF4B-95BD-42D5-AEA1-B5F7B5E309E9}"/>
                </a:ext>
              </a:extLst>
            </p:cNvPr>
            <p:cNvSpPr txBox="1"/>
            <p:nvPr/>
          </p:nvSpPr>
          <p:spPr>
            <a:xfrm>
              <a:off x="7298724" y="6263816"/>
              <a:ext cx="611247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22759B-61A2-4B0B-BCB3-64AF767582D9}"/>
              </a:ext>
            </a:extLst>
          </p:cNvPr>
          <p:cNvSpPr txBox="1"/>
          <p:nvPr/>
        </p:nvSpPr>
        <p:spPr>
          <a:xfrm>
            <a:off x="7752932" y="6386948"/>
            <a:ext cx="433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Modified after Bhattacharjee et al., 2023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D941E69-4055-4C20-8C40-4C0EAE8A89DB}"/>
              </a:ext>
            </a:extLst>
          </p:cNvPr>
          <p:cNvSpPr/>
          <p:nvPr/>
        </p:nvSpPr>
        <p:spPr>
          <a:xfrm>
            <a:off x="1017283" y="1268625"/>
            <a:ext cx="369202" cy="7626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0E849-21DA-47FC-B2F1-7489B18D4973}"/>
              </a:ext>
            </a:extLst>
          </p:cNvPr>
          <p:cNvSpPr txBox="1"/>
          <p:nvPr/>
        </p:nvSpPr>
        <p:spPr>
          <a:xfrm>
            <a:off x="1371060" y="1519153"/>
            <a:ext cx="1248571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Riverbed samples</a:t>
            </a:r>
          </a:p>
        </p:txBody>
      </p:sp>
    </p:spTree>
    <p:extLst>
      <p:ext uri="{BB962C8B-B14F-4D97-AF65-F5344CB8AC3E}">
        <p14:creationId xmlns:p14="http://schemas.microsoft.com/office/powerpoint/2010/main" val="178363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EBAE0-D63E-425A-A7B1-CD935594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885-49A1-495C-8B73-434B526EA94D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D989D-DE19-43A1-A2D1-048B3F7E1338}"/>
                  </a:ext>
                </a:extLst>
              </p:cNvPr>
              <p:cNvSpPr txBox="1"/>
              <p:nvPr/>
            </p:nvSpPr>
            <p:spPr>
              <a:xfrm>
                <a:off x="304801" y="1822074"/>
                <a:ext cx="5037106" cy="11441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𝐴𝑙</m:t>
                          </m:r>
                        </m:sub>
                      </m:sSub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de-DE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𝐴𝑙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𝑛𝑢𝑐𝑙𝑖𝑑𝑒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+ 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𝑛𝑢𝑐𝑙𝑖𝑑𝑒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D989D-DE19-43A1-A2D1-048B3F7E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822074"/>
                <a:ext cx="5037106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18E90-BFEB-4ABF-BD77-5AD650621E57}"/>
                  </a:ext>
                </a:extLst>
              </p:cNvPr>
              <p:cNvSpPr txBox="1"/>
              <p:nvPr/>
            </p:nvSpPr>
            <p:spPr>
              <a:xfrm>
                <a:off x="304801" y="3279947"/>
                <a:ext cx="5037106" cy="11441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𝐵𝑒</m:t>
                          </m:r>
                        </m:sub>
                      </m:sSub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de-DE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𝐵𝑒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𝑛𝑢𝑐𝑙𝑖𝑑𝑒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+ 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𝑛𝑢𝑐𝑙𝑖𝑑𝑒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18E90-BFEB-4ABF-BD77-5AD65062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279947"/>
                <a:ext cx="5037106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BD87F713-9335-4F43-9A5E-5CAFBC2550C0}"/>
              </a:ext>
            </a:extLst>
          </p:cNvPr>
          <p:cNvSpPr txBox="1">
            <a:spLocks/>
          </p:cNvSpPr>
          <p:nvPr/>
        </p:nvSpPr>
        <p:spPr bwMode="black">
          <a:xfrm>
            <a:off x="0" y="51567"/>
            <a:ext cx="12192000" cy="73938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none" dirty="0">
                <a:solidFill>
                  <a:schemeClr val="tx1"/>
                </a:solidFill>
                <a:cs typeface="Arial" panose="020B0604020202020204" pitchFamily="34" charset="0"/>
              </a:rPr>
              <a:t>Principle equations</a:t>
            </a:r>
            <a:endParaRPr kumimoji="0" lang="en-US" sz="28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59303-7F2D-4D27-8AA7-18E390F21AF3}"/>
              </a:ext>
            </a:extLst>
          </p:cNvPr>
          <p:cNvSpPr txBox="1"/>
          <p:nvPr/>
        </p:nvSpPr>
        <p:spPr>
          <a:xfrm>
            <a:off x="304801" y="4590535"/>
            <a:ext cx="350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Granger and </a:t>
            </a:r>
            <a:r>
              <a:rPr lang="en-GB" dirty="0" err="1"/>
              <a:t>Muzikar</a:t>
            </a:r>
            <a:r>
              <a:rPr lang="en-GB" dirty="0"/>
              <a:t>, 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A8A78-1559-4E9C-B81E-CA523426E3C4}"/>
                  </a:ext>
                </a:extLst>
              </p:cNvPr>
              <p:cNvSpPr txBox="1"/>
              <p:nvPr/>
            </p:nvSpPr>
            <p:spPr>
              <a:xfrm>
                <a:off x="5687042" y="1487568"/>
                <a:ext cx="6492934" cy="4172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𝑛𝑢𝑐𝑙𝑖𝑑𝑒</m:t>
                        </m:r>
                      </m:sub>
                    </m:sSub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concentration of any nuclide (atoms/g)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𝑛𝑢𝑐𝑙𝑖𝑑𝑒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= surface production rate of any nuclide (atoms/g/yr) for a given latitude and altitude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= inherited erosion rate (cm/y)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= effective attenuation length (g/cm ²)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𝑛𝑢𝑐𝑙𝑖𝑑𝑒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= mean life of CRN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h𝑎𝑙𝑓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𝑙𝑖𝑓𝑒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𝑡h𝑒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𝑛𝑢𝑐𝑙𝑖𝑑𝑒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0.693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(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yr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=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minimum burial duration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A8A78-1559-4E9C-B81E-CA523426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42" y="1487568"/>
                <a:ext cx="6492934" cy="4172168"/>
              </a:xfrm>
              <a:prstGeom prst="rect">
                <a:avLst/>
              </a:prstGeom>
              <a:blipFill>
                <a:blip r:embed="rId4"/>
                <a:stretch>
                  <a:fillRect l="-1033" t="-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2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14bacd-0e0d-42ff-b1b6-4dae2328f0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CA1FC0BB40214AB14A640BCA41A7B7" ma:contentTypeVersion="6" ma:contentTypeDescription="Ein neues Dokument erstellen." ma:contentTypeScope="" ma:versionID="aaac283bf41979619491a228340fed53">
  <xsd:schema xmlns:xsd="http://www.w3.org/2001/XMLSchema" xmlns:xs="http://www.w3.org/2001/XMLSchema" xmlns:p="http://schemas.microsoft.com/office/2006/metadata/properties" xmlns:ns3="2214bacd-0e0d-42ff-b1b6-4dae2328f0e9" targetNamespace="http://schemas.microsoft.com/office/2006/metadata/properties" ma:root="true" ma:fieldsID="58d36f01dade597b7cfdcc01781040f0" ns3:_="">
    <xsd:import namespace="2214bacd-0e0d-42ff-b1b6-4dae2328f0e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4bacd-0e0d-42ff-b1b6-4dae2328f0e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B3A2C-F83E-48ED-9C2F-38E6470E5685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2214bacd-0e0d-42ff-b1b6-4dae2328f0e9"/>
  </ds:schemaRefs>
</ds:datastoreItem>
</file>

<file path=customXml/itemProps2.xml><?xml version="1.0" encoding="utf-8"?>
<ds:datastoreItem xmlns:ds="http://schemas.openxmlformats.org/officeDocument/2006/customXml" ds:itemID="{9B5A2EFA-D7D5-4012-9E48-4A04FAFC4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BE9C59-FCBB-4947-B7F2-7681D7BF0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4bacd-0e0d-42ff-b1b6-4dae2328f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Open Sans</vt:lpstr>
      <vt:lpstr>Office Theme</vt:lpstr>
      <vt:lpstr>Plio-Pleistocene and modern erosion rates in the Himalaya from paired cosmogenic radionuclides Supplementary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Plio-Pleistocene and modern erosion rates in the Himalaya from paired cosmogenic radionuclides Supplementary slides</dc:title>
  <dc:creator>Sohini Bhattacharjee</dc:creator>
  <cp:lastModifiedBy>Sohini Bhattacharjee</cp:lastModifiedBy>
  <cp:revision>1</cp:revision>
  <dcterms:created xsi:type="dcterms:W3CDTF">2026-05-01T13:23:51Z</dcterms:created>
  <dcterms:modified xsi:type="dcterms:W3CDTF">2026-05-03T08:33:39Z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0x010100FBCA1FC0BB40214AB14A640BCA41A7B7</vt:lpwstr>
  </property>
</Properties>
</file>