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7947da3e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e7947da3e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e7947da3e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3e7947da3e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Transitioning to the “top down” aspect of our repurposing work at ACPET, our goal was to create a framework and methodology to evaluate suitable post-mining land uses in India using a systems-thinking, mixed-methods, and stakeholder-driven approach drawing on biophysical and socioeconomic data.</a:t>
            </a:r>
            <a:endParaRPr/>
          </a:p>
        </p:txBody>
      </p:sp>
      <p:sp>
        <p:nvSpPr>
          <p:cNvPr id="68" name="Google Shape;68;g3e7947da3e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7947da3e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e7947da3e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e7947da3e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e7947da3e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e7947da3e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e7947da3e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7947da3e5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e7947da3e5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7947da3e5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e7947da3e5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Following the addition of GIS/remote sensing data and community/stakeholder weights to the model, we use multi objective land allocation or MOLA to create a visualization of where the potential PMLUs may be located. </a:t>
            </a:r>
            <a:endParaRPr/>
          </a:p>
        </p:txBody>
      </p:sp>
      <p:sp>
        <p:nvSpPr>
          <p:cNvPr id="106" name="Google Shape;106;g3e7947da3e5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flipH="1" rot="10800000">
            <a:off x="7977278" y="4872037"/>
            <a:ext cx="1166061" cy="271463"/>
          </a:xfrm>
          <a:custGeom>
            <a:rect b="b" l="l" r="r" t="t"/>
            <a:pathLst>
              <a:path extrusionOk="0" h="361950" w="2120111">
                <a:moveTo>
                  <a:pt x="668700" y="361950"/>
                </a:moveTo>
                <a:cubicBezTo>
                  <a:pt x="668700" y="361950"/>
                  <a:pt x="668700" y="361950"/>
                  <a:pt x="1765990" y="361950"/>
                </a:cubicBezTo>
                <a:lnTo>
                  <a:pt x="2116500" y="361950"/>
                </a:lnTo>
                <a:lnTo>
                  <a:pt x="2120111" y="361950"/>
                </a:lnTo>
                <a:lnTo>
                  <a:pt x="2120111" y="0"/>
                </a:lnTo>
                <a:lnTo>
                  <a:pt x="2113480" y="0"/>
                </a:lnTo>
                <a:cubicBezTo>
                  <a:pt x="2030697" y="0"/>
                  <a:pt x="1912437" y="0"/>
                  <a:pt x="1743494" y="0"/>
                </a:cubicBezTo>
                <a:lnTo>
                  <a:pt x="1447800" y="0"/>
                </a:lnTo>
                <a:lnTo>
                  <a:pt x="1333525" y="0"/>
                </a:lnTo>
                <a:cubicBezTo>
                  <a:pt x="1009154" y="0"/>
                  <a:pt x="576660" y="0"/>
                  <a:pt x="0" y="0"/>
                </a:cubicBezTo>
                <a:cubicBezTo>
                  <a:pt x="315566" y="350639"/>
                  <a:pt x="668700" y="361950"/>
                  <a:pt x="668700" y="361950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 rot="5400000">
            <a:off x="-2071165" y="2798833"/>
            <a:ext cx="4584644" cy="104690"/>
          </a:xfrm>
          <a:custGeom>
            <a:rect b="b" l="l" r="r" t="t"/>
            <a:pathLst>
              <a:path extrusionOk="0" h="139586" w="6112859">
                <a:moveTo>
                  <a:pt x="0" y="69793"/>
                </a:moveTo>
                <a:cubicBezTo>
                  <a:pt x="0" y="31247"/>
                  <a:pt x="31247" y="0"/>
                  <a:pt x="69793" y="0"/>
                </a:cubicBezTo>
                <a:lnTo>
                  <a:pt x="6112859" y="0"/>
                </a:lnTo>
                <a:lnTo>
                  <a:pt x="6112859" y="139586"/>
                </a:lnTo>
                <a:lnTo>
                  <a:pt x="69793" y="139586"/>
                </a:lnTo>
                <a:cubicBezTo>
                  <a:pt x="31247" y="139586"/>
                  <a:pt x="0" y="108339"/>
                  <a:pt x="0" y="69793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 rot="5400000">
            <a:off x="137645" y="296301"/>
            <a:ext cx="167100" cy="170100"/>
          </a:xfrm>
          <a:prstGeom prst="roundRect">
            <a:avLst>
              <a:gd fmla="val 50000" name="adj"/>
            </a:avLst>
          </a:prstGeom>
          <a:solidFill>
            <a:srgbClr val="0D386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hance this slide"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12706" y="866081"/>
            <a:ext cx="77187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Goals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Create an India-specific framework to assess the suitability of post mining land uses (PMLUs) on closed and abandoned mine lands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Develop a flexible methodology to operationalize the framework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Create outputs (e.g., analyses, tools) to demonstrate the framework and methodology</a:t>
            </a:r>
            <a:endParaRPr sz="1100"/>
          </a:p>
          <a:p>
            <a:pPr indent="0" lvl="1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Guiding Principles</a:t>
            </a:r>
            <a:endParaRPr b="1" i="0" sz="1400" u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1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Systems thinking </a:t>
            </a: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to re-conceptualize coal mines from isolated parcels of land to areas embedded in a surrounding social-ecological system (SES)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1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Mixed-Methods approach</a:t>
            </a: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 to balance biophysical constraints of the landscape with regional socioeconomic needs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1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Stakeholder-oriented framework</a:t>
            </a: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 based in multi-stage consultations with communities, district, state, and central decision makers and experts</a:t>
            </a:r>
            <a:endParaRPr b="0" i="0" sz="1500" u="none" cap="none" strike="noStrike">
              <a:solidFill>
                <a:srgbClr val="143C6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463175" y="225844"/>
            <a:ext cx="7718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Building a Post-Mining Decision Support System</a:t>
            </a:r>
            <a:endParaRPr sz="1100"/>
          </a:p>
        </p:txBody>
      </p:sp>
      <p:cxnSp>
        <p:nvCxnSpPr>
          <p:cNvPr id="72" name="Google Shape;72;p16"/>
          <p:cNvCxnSpPr/>
          <p:nvPr/>
        </p:nvCxnSpPr>
        <p:spPr>
          <a:xfrm>
            <a:off x="535256" y="700166"/>
            <a:ext cx="6181800" cy="0"/>
          </a:xfrm>
          <a:prstGeom prst="straightConnector1">
            <a:avLst/>
          </a:prstGeom>
          <a:noFill/>
          <a:ln cap="flat" cmpd="sng" w="214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5037" y="2111"/>
            <a:ext cx="1948964" cy="793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712706" y="753431"/>
            <a:ext cx="77187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Decision support tool based on user input of: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Site characteristics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Environmental conditions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Resources &amp; budget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Community priorities (RECLAIM framework)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127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143C6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1" lang="en" sz="14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ACPET’s contributions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Increased the number of Post Mining Land Uses (PMLUs) listed in the tool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Added relevant biophysical and socioeconomic criteria and thresholds for each PMLU based on available literature</a:t>
            </a:r>
            <a:endParaRPr sz="1100"/>
          </a:p>
          <a:p>
            <a:pPr indent="-2159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43C64"/>
                </a:solidFill>
                <a:latin typeface="Georgia"/>
                <a:ea typeface="Georgia"/>
                <a:cs typeface="Georgia"/>
                <a:sym typeface="Georgia"/>
              </a:rPr>
              <a:t>Created a resource library for each PMLU (~500 case studies, RfPs/Tenders)</a:t>
            </a:r>
            <a:endParaRPr sz="1100"/>
          </a:p>
          <a:p>
            <a:pPr indent="-127000" lvl="1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27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63175" y="225844"/>
            <a:ext cx="7718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Contributions to CCO’s SUVIKALP Tool</a:t>
            </a:r>
            <a:endParaRPr sz="1100"/>
          </a:p>
        </p:txBody>
      </p:sp>
      <p:cxnSp>
        <p:nvCxnSpPr>
          <p:cNvPr id="81" name="Google Shape;81;p17"/>
          <p:cNvCxnSpPr/>
          <p:nvPr/>
        </p:nvCxnSpPr>
        <p:spPr>
          <a:xfrm>
            <a:off x="535256" y="700166"/>
            <a:ext cx="6181800" cy="0"/>
          </a:xfrm>
          <a:prstGeom prst="straightConnector1">
            <a:avLst/>
          </a:prstGeom>
          <a:noFill/>
          <a:ln cap="flat" cmpd="sng" w="214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358" y="1001628"/>
            <a:ext cx="3970422" cy="244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481965" y="207055"/>
            <a:ext cx="6300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SECL Pilot Analysis: North Chirimiri</a:t>
            </a:r>
            <a:endParaRPr b="1"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14111" t="0"/>
          <a:stretch/>
        </p:blipFill>
        <p:spPr>
          <a:xfrm>
            <a:off x="692052" y="1283132"/>
            <a:ext cx="4888263" cy="249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052" y="1334208"/>
            <a:ext cx="1679428" cy="23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460864" y="3881646"/>
            <a:ext cx="5275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8925" spcFirstLastPara="1" rIns="98925" wrap="square" tIns="494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Figure: Chirimiri Coalfield and North Chirimiri UG delineated in yellow; Insert: Map of Chhattisgarh </a:t>
            </a:r>
            <a:endParaRPr sz="1500"/>
          </a:p>
        </p:txBody>
      </p:sp>
      <p:sp>
        <p:nvSpPr>
          <p:cNvPr id="92" name="Google Shape;92;p18"/>
          <p:cNvSpPr txBox="1"/>
          <p:nvPr/>
        </p:nvSpPr>
        <p:spPr>
          <a:xfrm>
            <a:off x="238087" y="930075"/>
            <a:ext cx="4882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8925" spcFirstLastPara="1" rIns="98925" wrap="square" tIns="49450">
            <a:spAutoFit/>
          </a:bodyPr>
          <a:lstStyle/>
          <a:p>
            <a:pPr indent="0" lvl="1" marL="495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Identify pilot site</a:t>
            </a:r>
            <a:endParaRPr sz="1500"/>
          </a:p>
        </p:txBody>
      </p:sp>
      <p:sp>
        <p:nvSpPr>
          <p:cNvPr id="93" name="Google Shape;93;p18"/>
          <p:cNvSpPr/>
          <p:nvPr/>
        </p:nvSpPr>
        <p:spPr>
          <a:xfrm>
            <a:off x="481969" y="968906"/>
            <a:ext cx="5254500" cy="3197700"/>
          </a:xfrm>
          <a:prstGeom prst="rect">
            <a:avLst/>
          </a:prstGeom>
          <a:noFill/>
          <a:ln cap="flat" cmpd="sng" w="1430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b="0" l="3100" r="4075" t="2477"/>
          <a:stretch/>
        </p:blipFill>
        <p:spPr>
          <a:xfrm>
            <a:off x="6077119" y="1184353"/>
            <a:ext cx="2801121" cy="2774794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4288">
              <a:srgbClr val="000000">
                <a:alpha val="50000"/>
              </a:srgbClr>
            </a:outerShdw>
          </a:effectLst>
        </p:spPr>
      </p:pic>
      <p:sp>
        <p:nvSpPr>
          <p:cNvPr id="95" name="Google Shape;95;p18"/>
          <p:cNvSpPr txBox="1"/>
          <p:nvPr/>
        </p:nvSpPr>
        <p:spPr>
          <a:xfrm>
            <a:off x="300431" y="4328775"/>
            <a:ext cx="8992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Shortlisting PMLUs: Bringing the GIS/remote sensing data about the mine site together with community inputs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81038" y="37713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Methodology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43169" y="1490588"/>
            <a:ext cx="83148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Identify post-mining land uses (PMLUs) from stakeholder consultations + needs assessment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Match GIS/remote sensing datasets to selected PMLUs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Assign weights to PMLUs based on community priorities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Map suitability of each PMLU within North Chirmiri UG mine site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813" y="0"/>
            <a:ext cx="2051187" cy="7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481965" y="207055"/>
            <a:ext cx="630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Multi-Objective Land Allocation (MOLA)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 black background with blue text&#10;&#10;AI-generated content may be incorrect."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148" y="0"/>
            <a:ext cx="2100503" cy="700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0"/>
          <p:cNvCxnSpPr/>
          <p:nvPr/>
        </p:nvCxnSpPr>
        <p:spPr>
          <a:xfrm>
            <a:off x="535256" y="700166"/>
            <a:ext cx="6181800" cy="0"/>
          </a:xfrm>
          <a:prstGeom prst="straightConnector1">
            <a:avLst/>
          </a:prstGeom>
          <a:noFill/>
          <a:ln cap="flat" cmpd="sng" w="214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Beautify this slide"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0" r="0" t="17376"/>
          <a:stretch/>
        </p:blipFill>
        <p:spPr>
          <a:xfrm>
            <a:off x="535256" y="930206"/>
            <a:ext cx="8068124" cy="3858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5542765" y="930199"/>
            <a:ext cx="4682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