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50399950" cy="30132338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01"/>
    <p:restoredTop sz="95846"/>
  </p:normalViewPr>
  <p:slideViewPr>
    <p:cSldViewPr snapToGrid="0">
      <p:cViewPr varScale="1">
        <p:scale>
          <a:sx n="25" d="100"/>
          <a:sy n="25" d="100"/>
        </p:scale>
        <p:origin x="16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61" d="100"/>
          <a:sy n="161" d="100"/>
        </p:scale>
        <p:origin x="30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13B841A-4C7E-C29E-9AA2-CFE5C8173A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AEF1602-FCE6-048D-EE44-A1DF558E1A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E1F27-6453-8C44-84DD-E0A5C79B16EE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07839ED-4ACC-7C62-695D-93BCD0E6BF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20ACFB-7A28-7589-9037-2A36F09D10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5E8CB-A4D4-F142-BB17-B265914DB3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371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C8970-842D-B547-9AFC-7371246B02AF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636838" y="857250"/>
            <a:ext cx="38703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F9425-FD6E-2E49-9696-D6AF86E238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2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1pPr>
    <a:lvl2pPr marL="1932767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2pPr>
    <a:lvl3pPr marL="3865535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3pPr>
    <a:lvl4pPr marL="5798302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4pPr>
    <a:lvl5pPr marL="7731069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5pPr>
    <a:lvl6pPr marL="9663836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6pPr>
    <a:lvl7pPr marL="11596604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7pPr>
    <a:lvl8pPr marL="13529371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8pPr>
    <a:lvl9pPr marL="15462138" algn="l" defTabSz="3865535" rtl="0" eaLnBrk="1" latinLnBrk="0" hangingPunct="1">
      <a:defRPr sz="507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F9425-FD6E-2E49-9696-D6AF86E2384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08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9994" y="4931382"/>
            <a:ext cx="37799963" cy="10490518"/>
          </a:xfrm>
        </p:spPr>
        <p:txBody>
          <a:bodyPr anchor="b"/>
          <a:lstStyle>
            <a:lvl1pPr algn="ctr">
              <a:defRPr sz="2480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9994" y="15826455"/>
            <a:ext cx="37799963" cy="7275004"/>
          </a:xfrm>
        </p:spPr>
        <p:txBody>
          <a:bodyPr/>
          <a:lstStyle>
            <a:lvl1pPr marL="0" indent="0" algn="ctr">
              <a:buNone/>
              <a:defRPr sz="9921"/>
            </a:lvl1pPr>
            <a:lvl2pPr marL="1890019" indent="0" algn="ctr">
              <a:buNone/>
              <a:defRPr sz="8268"/>
            </a:lvl2pPr>
            <a:lvl3pPr marL="3780038" indent="0" algn="ctr">
              <a:buNone/>
              <a:defRPr sz="7441"/>
            </a:lvl3pPr>
            <a:lvl4pPr marL="5670057" indent="0" algn="ctr">
              <a:buNone/>
              <a:defRPr sz="6614"/>
            </a:lvl4pPr>
            <a:lvl5pPr marL="7560076" indent="0" algn="ctr">
              <a:buNone/>
              <a:defRPr sz="6614"/>
            </a:lvl5pPr>
            <a:lvl6pPr marL="9450095" indent="0" algn="ctr">
              <a:buNone/>
              <a:defRPr sz="6614"/>
            </a:lvl6pPr>
            <a:lvl7pPr marL="11340114" indent="0" algn="ctr">
              <a:buNone/>
              <a:defRPr sz="6614"/>
            </a:lvl7pPr>
            <a:lvl8pPr marL="13230134" indent="0" algn="ctr">
              <a:buNone/>
              <a:defRPr sz="6614"/>
            </a:lvl8pPr>
            <a:lvl9pPr marL="15120153" indent="0" algn="ctr">
              <a:buNone/>
              <a:defRPr sz="661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97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490" userDrawn="1">
          <p15:clr>
            <a:srgbClr val="FBAE40"/>
          </p15:clr>
        </p15:guide>
        <p15:guide id="2" pos="158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45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067464" y="1604268"/>
            <a:ext cx="10867489" cy="2553576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4997" y="1604268"/>
            <a:ext cx="31972468" cy="2553576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8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45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747" y="7512164"/>
            <a:ext cx="43469957" cy="12534213"/>
          </a:xfrm>
        </p:spPr>
        <p:txBody>
          <a:bodyPr anchor="b"/>
          <a:lstStyle>
            <a:lvl1pPr>
              <a:defRPr sz="2480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8747" y="20164955"/>
            <a:ext cx="43469957" cy="6591447"/>
          </a:xfrm>
        </p:spPr>
        <p:txBody>
          <a:bodyPr/>
          <a:lstStyle>
            <a:lvl1pPr marL="0" indent="0">
              <a:buNone/>
              <a:defRPr sz="9921">
                <a:solidFill>
                  <a:schemeClr val="tx1">
                    <a:tint val="82000"/>
                  </a:schemeClr>
                </a:solidFill>
              </a:defRPr>
            </a:lvl1pPr>
            <a:lvl2pPr marL="1890019" indent="0">
              <a:buNone/>
              <a:defRPr sz="8268">
                <a:solidFill>
                  <a:schemeClr val="tx1">
                    <a:tint val="82000"/>
                  </a:schemeClr>
                </a:solidFill>
              </a:defRPr>
            </a:lvl2pPr>
            <a:lvl3pPr marL="3780038" indent="0">
              <a:buNone/>
              <a:defRPr sz="7441">
                <a:solidFill>
                  <a:schemeClr val="tx1">
                    <a:tint val="82000"/>
                  </a:schemeClr>
                </a:solidFill>
              </a:defRPr>
            </a:lvl3pPr>
            <a:lvl4pPr marL="5670057" indent="0">
              <a:buNone/>
              <a:defRPr sz="6614">
                <a:solidFill>
                  <a:schemeClr val="tx1">
                    <a:tint val="82000"/>
                  </a:schemeClr>
                </a:solidFill>
              </a:defRPr>
            </a:lvl4pPr>
            <a:lvl5pPr marL="7560076" indent="0">
              <a:buNone/>
              <a:defRPr sz="6614">
                <a:solidFill>
                  <a:schemeClr val="tx1">
                    <a:tint val="82000"/>
                  </a:schemeClr>
                </a:solidFill>
              </a:defRPr>
            </a:lvl5pPr>
            <a:lvl6pPr marL="9450095" indent="0">
              <a:buNone/>
              <a:defRPr sz="6614">
                <a:solidFill>
                  <a:schemeClr val="tx1">
                    <a:tint val="82000"/>
                  </a:schemeClr>
                </a:solidFill>
              </a:defRPr>
            </a:lvl6pPr>
            <a:lvl7pPr marL="11340114" indent="0">
              <a:buNone/>
              <a:defRPr sz="6614">
                <a:solidFill>
                  <a:schemeClr val="tx1">
                    <a:tint val="82000"/>
                  </a:schemeClr>
                </a:solidFill>
              </a:defRPr>
            </a:lvl7pPr>
            <a:lvl8pPr marL="13230134" indent="0">
              <a:buNone/>
              <a:defRPr sz="6614">
                <a:solidFill>
                  <a:schemeClr val="tx1">
                    <a:tint val="82000"/>
                  </a:schemeClr>
                </a:solidFill>
              </a:defRPr>
            </a:lvl8pPr>
            <a:lvl9pPr marL="15120153" indent="0">
              <a:buNone/>
              <a:defRPr sz="661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62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4996" y="8021340"/>
            <a:ext cx="21419979" cy="1911869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14975" y="8021340"/>
            <a:ext cx="21419979" cy="1911869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9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1" y="1604270"/>
            <a:ext cx="43469957" cy="582419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563" y="7386610"/>
            <a:ext cx="21321539" cy="3620063"/>
          </a:xfrm>
        </p:spPr>
        <p:txBody>
          <a:bodyPr anchor="b"/>
          <a:lstStyle>
            <a:lvl1pPr marL="0" indent="0">
              <a:buNone/>
              <a:defRPr sz="9921" b="1"/>
            </a:lvl1pPr>
            <a:lvl2pPr marL="1890019" indent="0">
              <a:buNone/>
              <a:defRPr sz="8268" b="1"/>
            </a:lvl2pPr>
            <a:lvl3pPr marL="3780038" indent="0">
              <a:buNone/>
              <a:defRPr sz="7441" b="1"/>
            </a:lvl3pPr>
            <a:lvl4pPr marL="5670057" indent="0">
              <a:buNone/>
              <a:defRPr sz="6614" b="1"/>
            </a:lvl4pPr>
            <a:lvl5pPr marL="7560076" indent="0">
              <a:buNone/>
              <a:defRPr sz="6614" b="1"/>
            </a:lvl5pPr>
            <a:lvl6pPr marL="9450095" indent="0">
              <a:buNone/>
              <a:defRPr sz="6614" b="1"/>
            </a:lvl6pPr>
            <a:lvl7pPr marL="11340114" indent="0">
              <a:buNone/>
              <a:defRPr sz="6614" b="1"/>
            </a:lvl7pPr>
            <a:lvl8pPr marL="13230134" indent="0">
              <a:buNone/>
              <a:defRPr sz="6614" b="1"/>
            </a:lvl8pPr>
            <a:lvl9pPr marL="15120153" indent="0">
              <a:buNone/>
              <a:defRPr sz="661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563" y="11006673"/>
            <a:ext cx="21321539" cy="161891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14975" y="7386610"/>
            <a:ext cx="21426543" cy="3620063"/>
          </a:xfrm>
        </p:spPr>
        <p:txBody>
          <a:bodyPr anchor="b"/>
          <a:lstStyle>
            <a:lvl1pPr marL="0" indent="0">
              <a:buNone/>
              <a:defRPr sz="9921" b="1"/>
            </a:lvl1pPr>
            <a:lvl2pPr marL="1890019" indent="0">
              <a:buNone/>
              <a:defRPr sz="8268" b="1"/>
            </a:lvl2pPr>
            <a:lvl3pPr marL="3780038" indent="0">
              <a:buNone/>
              <a:defRPr sz="7441" b="1"/>
            </a:lvl3pPr>
            <a:lvl4pPr marL="5670057" indent="0">
              <a:buNone/>
              <a:defRPr sz="6614" b="1"/>
            </a:lvl4pPr>
            <a:lvl5pPr marL="7560076" indent="0">
              <a:buNone/>
              <a:defRPr sz="6614" b="1"/>
            </a:lvl5pPr>
            <a:lvl6pPr marL="9450095" indent="0">
              <a:buNone/>
              <a:defRPr sz="6614" b="1"/>
            </a:lvl6pPr>
            <a:lvl7pPr marL="11340114" indent="0">
              <a:buNone/>
              <a:defRPr sz="6614" b="1"/>
            </a:lvl7pPr>
            <a:lvl8pPr marL="13230134" indent="0">
              <a:buNone/>
              <a:defRPr sz="6614" b="1"/>
            </a:lvl8pPr>
            <a:lvl9pPr marL="15120153" indent="0">
              <a:buNone/>
              <a:defRPr sz="661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14975" y="11006673"/>
            <a:ext cx="21426543" cy="161891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27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11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1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3" y="2008822"/>
            <a:ext cx="16255294" cy="7030879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6543" y="4338501"/>
            <a:ext cx="25514975" cy="21413490"/>
          </a:xfrm>
        </p:spPr>
        <p:txBody>
          <a:bodyPr/>
          <a:lstStyle>
            <a:lvl1pPr>
              <a:defRPr sz="13228"/>
            </a:lvl1pPr>
            <a:lvl2pPr>
              <a:defRPr sz="11575"/>
            </a:lvl2pPr>
            <a:lvl3pPr>
              <a:defRPr sz="9921"/>
            </a:lvl3pPr>
            <a:lvl4pPr>
              <a:defRPr sz="8268"/>
            </a:lvl4pPr>
            <a:lvl5pPr>
              <a:defRPr sz="8268"/>
            </a:lvl5pPr>
            <a:lvl6pPr>
              <a:defRPr sz="8268"/>
            </a:lvl6pPr>
            <a:lvl7pPr>
              <a:defRPr sz="8268"/>
            </a:lvl7pPr>
            <a:lvl8pPr>
              <a:defRPr sz="8268"/>
            </a:lvl8pPr>
            <a:lvl9pPr>
              <a:defRPr sz="826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563" y="9039701"/>
            <a:ext cx="16255294" cy="16747165"/>
          </a:xfrm>
        </p:spPr>
        <p:txBody>
          <a:bodyPr/>
          <a:lstStyle>
            <a:lvl1pPr marL="0" indent="0">
              <a:buNone/>
              <a:defRPr sz="6614"/>
            </a:lvl1pPr>
            <a:lvl2pPr marL="1890019" indent="0">
              <a:buNone/>
              <a:defRPr sz="5787"/>
            </a:lvl2pPr>
            <a:lvl3pPr marL="3780038" indent="0">
              <a:buNone/>
              <a:defRPr sz="4961"/>
            </a:lvl3pPr>
            <a:lvl4pPr marL="5670057" indent="0">
              <a:buNone/>
              <a:defRPr sz="4134"/>
            </a:lvl4pPr>
            <a:lvl5pPr marL="7560076" indent="0">
              <a:buNone/>
              <a:defRPr sz="4134"/>
            </a:lvl5pPr>
            <a:lvl6pPr marL="9450095" indent="0">
              <a:buNone/>
              <a:defRPr sz="4134"/>
            </a:lvl6pPr>
            <a:lvl7pPr marL="11340114" indent="0">
              <a:buNone/>
              <a:defRPr sz="4134"/>
            </a:lvl7pPr>
            <a:lvl8pPr marL="13230134" indent="0">
              <a:buNone/>
              <a:defRPr sz="4134"/>
            </a:lvl8pPr>
            <a:lvl9pPr marL="15120153" indent="0">
              <a:buNone/>
              <a:defRPr sz="413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04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3" y="2008822"/>
            <a:ext cx="16255294" cy="7030879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426543" y="4338501"/>
            <a:ext cx="25514975" cy="21413490"/>
          </a:xfrm>
        </p:spPr>
        <p:txBody>
          <a:bodyPr anchor="t"/>
          <a:lstStyle>
            <a:lvl1pPr marL="0" indent="0">
              <a:buNone/>
              <a:defRPr sz="13228"/>
            </a:lvl1pPr>
            <a:lvl2pPr marL="1890019" indent="0">
              <a:buNone/>
              <a:defRPr sz="11575"/>
            </a:lvl2pPr>
            <a:lvl3pPr marL="3780038" indent="0">
              <a:buNone/>
              <a:defRPr sz="9921"/>
            </a:lvl3pPr>
            <a:lvl4pPr marL="5670057" indent="0">
              <a:buNone/>
              <a:defRPr sz="8268"/>
            </a:lvl4pPr>
            <a:lvl5pPr marL="7560076" indent="0">
              <a:buNone/>
              <a:defRPr sz="8268"/>
            </a:lvl5pPr>
            <a:lvl6pPr marL="9450095" indent="0">
              <a:buNone/>
              <a:defRPr sz="8268"/>
            </a:lvl6pPr>
            <a:lvl7pPr marL="11340114" indent="0">
              <a:buNone/>
              <a:defRPr sz="8268"/>
            </a:lvl7pPr>
            <a:lvl8pPr marL="13230134" indent="0">
              <a:buNone/>
              <a:defRPr sz="8268"/>
            </a:lvl8pPr>
            <a:lvl9pPr marL="15120153" indent="0">
              <a:buNone/>
              <a:defRPr sz="826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563" y="9039701"/>
            <a:ext cx="16255294" cy="16747165"/>
          </a:xfrm>
        </p:spPr>
        <p:txBody>
          <a:bodyPr/>
          <a:lstStyle>
            <a:lvl1pPr marL="0" indent="0">
              <a:buNone/>
              <a:defRPr sz="6614"/>
            </a:lvl1pPr>
            <a:lvl2pPr marL="1890019" indent="0">
              <a:buNone/>
              <a:defRPr sz="5787"/>
            </a:lvl2pPr>
            <a:lvl3pPr marL="3780038" indent="0">
              <a:buNone/>
              <a:defRPr sz="4961"/>
            </a:lvl3pPr>
            <a:lvl4pPr marL="5670057" indent="0">
              <a:buNone/>
              <a:defRPr sz="4134"/>
            </a:lvl4pPr>
            <a:lvl5pPr marL="7560076" indent="0">
              <a:buNone/>
              <a:defRPr sz="4134"/>
            </a:lvl5pPr>
            <a:lvl6pPr marL="9450095" indent="0">
              <a:buNone/>
              <a:defRPr sz="4134"/>
            </a:lvl6pPr>
            <a:lvl7pPr marL="11340114" indent="0">
              <a:buNone/>
              <a:defRPr sz="4134"/>
            </a:lvl7pPr>
            <a:lvl8pPr marL="13230134" indent="0">
              <a:buNone/>
              <a:defRPr sz="4134"/>
            </a:lvl8pPr>
            <a:lvl9pPr marL="15120153" indent="0">
              <a:buNone/>
              <a:defRPr sz="413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20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4997" y="1604270"/>
            <a:ext cx="43469957" cy="582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4997" y="8021340"/>
            <a:ext cx="43469957" cy="19118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4996" y="27928215"/>
            <a:ext cx="11339989" cy="1604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6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8874CD-4FBA-6C4D-B3E6-F4656A1D2BC2}" type="datetimeFigureOut">
              <a:rPr lang="it-IT" smtClean="0"/>
              <a:t>30/04/26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94984" y="27928215"/>
            <a:ext cx="17009983" cy="1604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6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94965" y="27928215"/>
            <a:ext cx="11339989" cy="1604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6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E8727D-7DF5-6F4C-B237-70FFE5AA56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780038" rtl="0" eaLnBrk="1" latinLnBrk="0" hangingPunct="1">
        <a:lnSpc>
          <a:spcPct val="90000"/>
        </a:lnSpc>
        <a:spcBef>
          <a:spcPct val="0"/>
        </a:spcBef>
        <a:buNone/>
        <a:defRPr sz="181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5010" indent="-945010" algn="l" defTabSz="3780038" rtl="0" eaLnBrk="1" latinLnBrk="0" hangingPunct="1">
        <a:lnSpc>
          <a:spcPct val="90000"/>
        </a:lnSpc>
        <a:spcBef>
          <a:spcPts val="4134"/>
        </a:spcBef>
        <a:buFont typeface="Arial" panose="020B0604020202020204" pitchFamily="34" charset="0"/>
        <a:buChar char="•"/>
        <a:defRPr sz="11575" kern="1200">
          <a:solidFill>
            <a:schemeClr val="tx1"/>
          </a:solidFill>
          <a:latin typeface="+mn-lt"/>
          <a:ea typeface="+mn-ea"/>
          <a:cs typeface="+mn-cs"/>
        </a:defRPr>
      </a:lvl1pPr>
      <a:lvl2pPr marL="2835029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2pPr>
      <a:lvl3pPr marL="4725048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8268" kern="1200">
          <a:solidFill>
            <a:schemeClr val="tx1"/>
          </a:solidFill>
          <a:latin typeface="+mn-lt"/>
          <a:ea typeface="+mn-ea"/>
          <a:cs typeface="+mn-cs"/>
        </a:defRPr>
      </a:lvl3pPr>
      <a:lvl4pPr marL="6615067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4pPr>
      <a:lvl5pPr marL="8505086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5pPr>
      <a:lvl6pPr marL="10395105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6pPr>
      <a:lvl7pPr marL="12285124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7pPr>
      <a:lvl8pPr marL="14175143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8pPr>
      <a:lvl9pPr marL="16065162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1pPr>
      <a:lvl2pPr marL="1890019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2pPr>
      <a:lvl3pPr marL="3780038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3pPr>
      <a:lvl4pPr marL="5670057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4pPr>
      <a:lvl5pPr marL="7560076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5pPr>
      <a:lvl6pPr marL="9450095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6pPr>
      <a:lvl7pPr marL="11340114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7pPr>
      <a:lvl8pPr marL="13230134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8pPr>
      <a:lvl9pPr marL="15120153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03B07882-7A99-53DF-E795-EDA80CB40EE7}"/>
              </a:ext>
            </a:extLst>
          </p:cNvPr>
          <p:cNvSpPr/>
          <p:nvPr/>
        </p:nvSpPr>
        <p:spPr>
          <a:xfrm>
            <a:off x="33917319" y="25862480"/>
            <a:ext cx="16032793" cy="3852245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ttangolo con angoli arrotondati 99">
            <a:extLst>
              <a:ext uri="{FF2B5EF4-FFF2-40B4-BE49-F238E27FC236}">
                <a16:creationId xmlns:a16="http://schemas.microsoft.com/office/drawing/2014/main" id="{72CF8FC6-C9F8-E555-C609-8BC3731FA694}"/>
              </a:ext>
            </a:extLst>
          </p:cNvPr>
          <p:cNvSpPr/>
          <p:nvPr/>
        </p:nvSpPr>
        <p:spPr>
          <a:xfrm>
            <a:off x="33843609" y="21310859"/>
            <a:ext cx="16106504" cy="4157818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A29584-CD21-222C-8AFE-E02FC69C8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4578" y="823922"/>
            <a:ext cx="27179877" cy="2141834"/>
          </a:xfrm>
        </p:spPr>
        <p:txBody>
          <a:bodyPr>
            <a:noAutofit/>
          </a:bodyPr>
          <a:lstStyle/>
          <a:p>
            <a:pPr marL="34925" indent="-34925"/>
            <a:r>
              <a:rPr lang="en-US" sz="7200" b="1" dirty="0"/>
              <a:t>Multi-parameter seismic attenuation tomography</a:t>
            </a:r>
            <a:br>
              <a:rPr lang="en-US" sz="7200" b="1" dirty="0"/>
            </a:br>
            <a:r>
              <a:rPr lang="en-US" sz="7200" b="1" dirty="0"/>
              <a:t> of the Calabrian crust (Italy) using MuRAT3D</a:t>
            </a:r>
            <a:endParaRPr lang="en-US" sz="40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96E0DB-EB77-9CCE-CA5D-C31E74FE6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0718" y="823922"/>
            <a:ext cx="6316839" cy="2914571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3A56DCB0-6A8A-995D-88FC-11EB1AF8B98B}"/>
              </a:ext>
            </a:extLst>
          </p:cNvPr>
          <p:cNvSpPr/>
          <p:nvPr/>
        </p:nvSpPr>
        <p:spPr>
          <a:xfrm>
            <a:off x="509986" y="5249803"/>
            <a:ext cx="14893668" cy="3949301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CED8B072-E194-A741-BC6E-A681697F2FD5}"/>
              </a:ext>
            </a:extLst>
          </p:cNvPr>
          <p:cNvSpPr/>
          <p:nvPr/>
        </p:nvSpPr>
        <p:spPr>
          <a:xfrm>
            <a:off x="533002" y="21158427"/>
            <a:ext cx="14910413" cy="8556298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537C4544-7A45-15A3-372B-7CFA009B47DB}"/>
              </a:ext>
            </a:extLst>
          </p:cNvPr>
          <p:cNvSpPr/>
          <p:nvPr/>
        </p:nvSpPr>
        <p:spPr>
          <a:xfrm>
            <a:off x="33853318" y="5249804"/>
            <a:ext cx="16098856" cy="12206953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1D8DCEF-F322-BE3C-69A3-54D867AEA1E0}"/>
              </a:ext>
            </a:extLst>
          </p:cNvPr>
          <p:cNvSpPr/>
          <p:nvPr/>
        </p:nvSpPr>
        <p:spPr>
          <a:xfrm>
            <a:off x="15828355" y="5405017"/>
            <a:ext cx="17600263" cy="9801117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946638D6-D07D-09AD-4942-3CACE3104682}"/>
              </a:ext>
            </a:extLst>
          </p:cNvPr>
          <p:cNvSpPr/>
          <p:nvPr/>
        </p:nvSpPr>
        <p:spPr>
          <a:xfrm>
            <a:off x="15872762" y="15685038"/>
            <a:ext cx="17555856" cy="14029687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hape 7">
            <a:extLst>
              <a:ext uri="{FF2B5EF4-FFF2-40B4-BE49-F238E27FC236}">
                <a16:creationId xmlns:a16="http://schemas.microsoft.com/office/drawing/2014/main" id="{64DF0EE8-63E8-8CA5-37EE-39F83042E80A}"/>
              </a:ext>
            </a:extLst>
          </p:cNvPr>
          <p:cNvSpPr/>
          <p:nvPr/>
        </p:nvSpPr>
        <p:spPr>
          <a:xfrm>
            <a:off x="466028" y="5267500"/>
            <a:ext cx="14987097" cy="1274937"/>
          </a:xfrm>
          <a:prstGeom prst="roundRect">
            <a:avLst>
              <a:gd name="adj" fmla="val 8421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C4DA2"/>
            </a:solidFill>
            <a:prstDash val="solid"/>
          </a:ln>
        </p:spPr>
        <p:txBody>
          <a:bodyPr/>
          <a:lstStyle/>
          <a:p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5D53147-2267-7420-57A7-D9712FCCA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198" y="5434074"/>
            <a:ext cx="457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1. Aim </a:t>
            </a:r>
            <a:endParaRPr kumimoji="0" 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5602916A-9530-D26D-0735-29F5F7111C32}"/>
              </a:ext>
            </a:extLst>
          </p:cNvPr>
          <p:cNvSpPr/>
          <p:nvPr/>
        </p:nvSpPr>
        <p:spPr>
          <a:xfrm>
            <a:off x="509986" y="9475983"/>
            <a:ext cx="14893668" cy="1335990"/>
          </a:xfrm>
          <a:prstGeom prst="roundRect">
            <a:avLst>
              <a:gd name="adj" fmla="val 8421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C4DA2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058FD9D1-1F42-B5EB-2B7F-D13CE88F86EB}"/>
              </a:ext>
            </a:extLst>
          </p:cNvPr>
          <p:cNvSpPr/>
          <p:nvPr/>
        </p:nvSpPr>
        <p:spPr>
          <a:xfrm>
            <a:off x="509986" y="9491900"/>
            <a:ext cx="14893668" cy="11167828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9A3F0E7-9224-8BDE-45CC-5574E790A4AE}"/>
              </a:ext>
            </a:extLst>
          </p:cNvPr>
          <p:cNvSpPr txBox="1"/>
          <p:nvPr/>
        </p:nvSpPr>
        <p:spPr>
          <a:xfrm>
            <a:off x="799682" y="6710809"/>
            <a:ext cx="14307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Seismic attenuation is a key parameter for investigating crustal heterogeneity, fracturing, and fluid distribution. In this study, we use a relocated local-earthquake dataset and the MuRAT3D framework to image scattering and attenuation patterns in the Calabrian crust.</a:t>
            </a:r>
          </a:p>
        </p:txBody>
      </p:sp>
      <p:sp>
        <p:nvSpPr>
          <p:cNvPr id="13" name="Shape 7">
            <a:extLst>
              <a:ext uri="{FF2B5EF4-FFF2-40B4-BE49-F238E27FC236}">
                <a16:creationId xmlns:a16="http://schemas.microsoft.com/office/drawing/2014/main" id="{6CD4E5D3-A97B-228B-8151-C18F47A74D06}"/>
              </a:ext>
            </a:extLst>
          </p:cNvPr>
          <p:cNvSpPr/>
          <p:nvPr/>
        </p:nvSpPr>
        <p:spPr>
          <a:xfrm>
            <a:off x="15829966" y="5206447"/>
            <a:ext cx="17598652" cy="1335990"/>
          </a:xfrm>
          <a:prstGeom prst="roundRect">
            <a:avLst>
              <a:gd name="adj" fmla="val 8421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C4DA2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Shape 7">
            <a:extLst>
              <a:ext uri="{FF2B5EF4-FFF2-40B4-BE49-F238E27FC236}">
                <a16:creationId xmlns:a16="http://schemas.microsoft.com/office/drawing/2014/main" id="{CF5506BC-1DDD-5F94-4C9D-FD4115A8746B}"/>
              </a:ext>
            </a:extLst>
          </p:cNvPr>
          <p:cNvSpPr/>
          <p:nvPr/>
        </p:nvSpPr>
        <p:spPr>
          <a:xfrm>
            <a:off x="539324" y="21113126"/>
            <a:ext cx="14913801" cy="1335990"/>
          </a:xfrm>
          <a:prstGeom prst="roundRect">
            <a:avLst>
              <a:gd name="adj" fmla="val 8421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C4DA2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Shape 7">
            <a:extLst>
              <a:ext uri="{FF2B5EF4-FFF2-40B4-BE49-F238E27FC236}">
                <a16:creationId xmlns:a16="http://schemas.microsoft.com/office/drawing/2014/main" id="{DBF975FA-A1C9-368C-C5C4-C35E1237BB38}"/>
              </a:ext>
            </a:extLst>
          </p:cNvPr>
          <p:cNvSpPr/>
          <p:nvPr/>
        </p:nvSpPr>
        <p:spPr>
          <a:xfrm>
            <a:off x="15874093" y="15647791"/>
            <a:ext cx="17554525" cy="1268038"/>
          </a:xfrm>
          <a:prstGeom prst="roundRect">
            <a:avLst>
              <a:gd name="adj" fmla="val 8421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C4DA2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C06C0E4D-F152-7274-CD8B-E99ECA849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198" y="9576964"/>
            <a:ext cx="121089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2. Study Area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D638680-A4DC-1598-1D0E-E0C5BB556201}"/>
              </a:ext>
            </a:extLst>
          </p:cNvPr>
          <p:cNvSpPr txBox="1"/>
          <p:nvPr/>
        </p:nvSpPr>
        <p:spPr>
          <a:xfrm>
            <a:off x="16152475" y="5405017"/>
            <a:ext cx="10659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4. What we measure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A7CC58A-7F93-28D8-A613-F7FEF8FBB834}"/>
              </a:ext>
            </a:extLst>
          </p:cNvPr>
          <p:cNvSpPr txBox="1"/>
          <p:nvPr/>
        </p:nvSpPr>
        <p:spPr>
          <a:xfrm>
            <a:off x="16147414" y="15811469"/>
            <a:ext cx="905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5. Preliminary results</a:t>
            </a: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70F74183-BE5F-EECC-C074-BABB0A178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318" y="23069798"/>
            <a:ext cx="675617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The dataset includes about:</a:t>
            </a:r>
          </a:p>
          <a:p>
            <a:pPr marL="571500" marR="0" lvl="0" indent="-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490 local earthquakes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 recorded between </a:t>
            </a:r>
            <a:r>
              <a:rPr kumimoji="0" lang="en-US" sz="280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2016 and 2024</a:t>
            </a: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;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  <a:p>
            <a:pPr marL="571500" marR="0" lvl="0" indent="-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ntegrating: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 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local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+mn-lt"/>
              </a:rPr>
              <a:t>(UNICAL)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national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n-lt"/>
              </a:rPr>
              <a:t>(INGV)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and temporary seismic networks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. 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464741CA-8FA3-C402-4970-7F79F4CB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2475" y="6928969"/>
            <a:ext cx="165554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MuRAT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provides a 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multi-parameter description of seismic energy loss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. 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Peak Delay (PD)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 is mainly related to scattering, 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Q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 describes total attenuation, and 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Qc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 mainly reflects intrinsic attenuation.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These parameters provide complementary information on crustal heterogeneity and wave propagation.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E332E14B-F4BA-ADFA-DB16-DA70B567D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3110" y="17650060"/>
            <a:ext cx="1680894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sz="3200" i="1" dirty="0">
                <a:latin typeface="+mn-lt"/>
              </a:rPr>
              <a:t>Preliminary </a:t>
            </a:r>
            <a:r>
              <a:rPr lang="it-IT" sz="3200" i="1" dirty="0" err="1">
                <a:latin typeface="+mn-lt"/>
              </a:rPr>
              <a:t>attenuation</a:t>
            </a:r>
            <a:r>
              <a:rPr lang="it-IT" sz="3200" i="1" dirty="0">
                <a:latin typeface="+mn-lt"/>
              </a:rPr>
              <a:t> images </a:t>
            </a:r>
            <a:r>
              <a:rPr lang="it-IT" sz="3200" i="1" dirty="0" err="1">
                <a:latin typeface="+mn-lt"/>
              </a:rPr>
              <a:t>reveal</a:t>
            </a:r>
            <a:r>
              <a:rPr lang="it-IT" sz="3200" i="1" dirty="0">
                <a:latin typeface="+mn-lt"/>
              </a:rPr>
              <a:t> </a:t>
            </a:r>
            <a:r>
              <a:rPr lang="it-IT" sz="3200" i="1" dirty="0" err="1">
                <a:latin typeface="+mn-lt"/>
              </a:rPr>
              <a:t>marked</a:t>
            </a:r>
            <a:r>
              <a:rPr lang="it-IT" sz="3200" i="1" dirty="0">
                <a:latin typeface="+mn-lt"/>
              </a:rPr>
              <a:t> </a:t>
            </a:r>
            <a:r>
              <a:rPr lang="it-IT" sz="3200" i="1" dirty="0" err="1">
                <a:latin typeface="+mn-lt"/>
              </a:rPr>
              <a:t>lateral</a:t>
            </a:r>
            <a:r>
              <a:rPr lang="it-IT" sz="3200" i="1" dirty="0">
                <a:latin typeface="+mn-lt"/>
              </a:rPr>
              <a:t> </a:t>
            </a:r>
            <a:r>
              <a:rPr lang="it-IT" sz="3200" i="1" dirty="0" err="1">
                <a:latin typeface="+mn-lt"/>
              </a:rPr>
              <a:t>variability</a:t>
            </a:r>
            <a:r>
              <a:rPr lang="it-IT" sz="3200" i="1" dirty="0">
                <a:latin typeface="+mn-lt"/>
              </a:rPr>
              <a:t> </a:t>
            </a:r>
            <a:r>
              <a:rPr lang="it-IT" sz="3200" i="1" dirty="0" err="1">
                <a:latin typeface="+mn-lt"/>
              </a:rPr>
              <a:t>across</a:t>
            </a:r>
            <a:r>
              <a:rPr lang="it-IT" sz="3200" i="1" dirty="0">
                <a:latin typeface="+mn-lt"/>
              </a:rPr>
              <a:t> the </a:t>
            </a:r>
            <a:r>
              <a:rPr lang="it-IT" sz="3200" i="1" dirty="0" err="1">
                <a:latin typeface="+mn-lt"/>
              </a:rPr>
              <a:t>Calabrian</a:t>
            </a:r>
            <a:r>
              <a:rPr lang="it-IT" sz="3200" i="1" dirty="0">
                <a:latin typeface="+mn-lt"/>
              </a:rPr>
              <a:t> </a:t>
            </a:r>
            <a:r>
              <a:rPr lang="it-IT" sz="3200" i="1" dirty="0" err="1">
                <a:latin typeface="+mn-lt"/>
              </a:rPr>
              <a:t>Arc</a:t>
            </a:r>
            <a:r>
              <a:rPr lang="it-IT" sz="3200" i="1" dirty="0">
                <a:latin typeface="+mn-lt"/>
              </a:rPr>
              <a:t>, </a:t>
            </a:r>
            <a:r>
              <a:rPr lang="it-IT" sz="3200" dirty="0">
                <a:latin typeface="+mn-lt"/>
              </a:rPr>
              <a:t>with strong </a:t>
            </a:r>
            <a:r>
              <a:rPr lang="it-IT" sz="3200" dirty="0" err="1">
                <a:latin typeface="+mn-lt"/>
              </a:rPr>
              <a:t>contrasts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between</a:t>
            </a:r>
            <a:r>
              <a:rPr lang="it-IT" sz="3200" dirty="0">
                <a:latin typeface="+mn-lt"/>
              </a:rPr>
              <a:t> offshore and onshore domains and </a:t>
            </a:r>
            <a:r>
              <a:rPr lang="it-IT" sz="3200" dirty="0" err="1">
                <a:latin typeface="+mn-lt"/>
              </a:rPr>
              <a:t>localized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anomalies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related</a:t>
            </a:r>
            <a:r>
              <a:rPr lang="it-IT" sz="3200" dirty="0">
                <a:latin typeface="+mn-lt"/>
              </a:rPr>
              <a:t> to </a:t>
            </a:r>
            <a:r>
              <a:rPr lang="it-IT" sz="3200" dirty="0" err="1">
                <a:latin typeface="+mn-lt"/>
              </a:rPr>
              <a:t>significant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crustal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heterogeneity</a:t>
            </a:r>
            <a:r>
              <a:rPr lang="it-IT" sz="3200" dirty="0">
                <a:latin typeface="+mn-lt"/>
              </a:rPr>
              <a:t>. </a:t>
            </a:r>
            <a:r>
              <a:rPr lang="it-IT" sz="3200" dirty="0" err="1">
                <a:latin typeface="+mn-lt"/>
              </a:rPr>
              <a:t>Horizontal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maps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at</a:t>
            </a:r>
            <a:r>
              <a:rPr lang="it-IT" sz="3200" dirty="0">
                <a:latin typeface="+mn-lt"/>
              </a:rPr>
              <a:t> 6 Hz highlight </a:t>
            </a:r>
            <a:r>
              <a:rPr lang="it-IT" sz="3200" dirty="0" err="1">
                <a:latin typeface="+mn-lt"/>
              </a:rPr>
              <a:t>consistent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spatial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variations</a:t>
            </a:r>
            <a:r>
              <a:rPr lang="it-IT" sz="3200" dirty="0">
                <a:latin typeface="+mn-lt"/>
              </a:rPr>
              <a:t> in </a:t>
            </a:r>
            <a:r>
              <a:rPr lang="it-IT" sz="3200" b="1" dirty="0">
                <a:latin typeface="+mn-lt"/>
              </a:rPr>
              <a:t>Peak Delay (PD),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total</a:t>
            </a:r>
            <a:r>
              <a:rPr lang="it-IT" sz="3200" dirty="0">
                <a:latin typeface="+mn-lt"/>
              </a:rPr>
              <a:t> </a:t>
            </a:r>
            <a:r>
              <a:rPr lang="it-IT" sz="3200" dirty="0" err="1">
                <a:latin typeface="+mn-lt"/>
              </a:rPr>
              <a:t>attenuation</a:t>
            </a:r>
            <a:r>
              <a:rPr lang="it-IT" sz="3200" dirty="0">
                <a:latin typeface="+mn-lt"/>
              </a:rPr>
              <a:t> </a:t>
            </a:r>
            <a:r>
              <a:rPr lang="it-IT" sz="3200" b="1" dirty="0">
                <a:latin typeface="+mn-lt"/>
              </a:rPr>
              <a:t>(</a:t>
            </a:r>
            <a:r>
              <a:rPr lang="it-IT" sz="3200" b="1" dirty="0" err="1">
                <a:latin typeface="+mn-lt"/>
              </a:rPr>
              <a:t>Q</a:t>
            </a:r>
            <a:r>
              <a:rPr lang="it-IT" sz="3200" b="1" dirty="0">
                <a:latin typeface="+mn-lt"/>
              </a:rPr>
              <a:t>)</a:t>
            </a:r>
            <a:r>
              <a:rPr lang="it-IT" sz="3200" dirty="0">
                <a:latin typeface="+mn-lt"/>
              </a:rPr>
              <a:t>, and coda </a:t>
            </a:r>
            <a:r>
              <a:rPr lang="it-IT" sz="3200" dirty="0" err="1">
                <a:latin typeface="+mn-lt"/>
              </a:rPr>
              <a:t>attenuation</a:t>
            </a:r>
            <a:r>
              <a:rPr lang="it-IT" sz="3200" dirty="0">
                <a:latin typeface="+mn-lt"/>
              </a:rPr>
              <a:t> </a:t>
            </a:r>
            <a:r>
              <a:rPr lang="it-IT" sz="3200" b="1" dirty="0">
                <a:latin typeface="+mn-lt"/>
              </a:rPr>
              <a:t>(</a:t>
            </a:r>
            <a:r>
              <a:rPr lang="it-IT" sz="3200" b="1" dirty="0" err="1">
                <a:latin typeface="+mn-lt"/>
              </a:rPr>
              <a:t>Qc</a:t>
            </a:r>
            <a:r>
              <a:rPr lang="it-IT" sz="3200" b="1" dirty="0">
                <a:latin typeface="+mn-lt"/>
              </a:rPr>
              <a:t>)</a:t>
            </a:r>
            <a:r>
              <a:rPr lang="it-IT" sz="3200" dirty="0">
                <a:latin typeface="+mn-lt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AC49BDBC-1DC0-A5EA-AA74-CB78ABCAB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15275" y="19300599"/>
            <a:ext cx="1567147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Current work is focused on refining the multi-frequency attenuation patterns, improving the geological interpretation of the anomalies, and testing methodological updates introduced in 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MuRAT4</a:t>
            </a:r>
            <a:r>
              <a:rPr lang="en-US" sz="3200" dirty="0">
                <a:solidFill>
                  <a:srgbClr val="000000"/>
                </a:solidFill>
                <a:latin typeface="-webkit-standard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</p:txBody>
      </p:sp>
      <p:pic>
        <p:nvPicPr>
          <p:cNvPr id="62" name="Picture 2" descr="q_figure_final.png">
            <a:extLst>
              <a:ext uri="{FF2B5EF4-FFF2-40B4-BE49-F238E27FC236}">
                <a16:creationId xmlns:a16="http://schemas.microsoft.com/office/drawing/2014/main" id="{05AB4B54-C341-E6EC-944A-1ECCED95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98"/>
          <a:stretch>
            <a:fillRect/>
          </a:stretch>
        </p:blipFill>
        <p:spPr>
          <a:xfrm>
            <a:off x="21586778" y="10718292"/>
            <a:ext cx="5596125" cy="2862323"/>
          </a:xfrm>
          <a:prstGeom prst="rect">
            <a:avLst/>
          </a:prstGeom>
        </p:spPr>
      </p:pic>
      <p:grpSp>
        <p:nvGrpSpPr>
          <p:cNvPr id="63" name="object 6">
            <a:extLst>
              <a:ext uri="{FF2B5EF4-FFF2-40B4-BE49-F238E27FC236}">
                <a16:creationId xmlns:a16="http://schemas.microsoft.com/office/drawing/2014/main" id="{41E18D8E-ACA2-8B9E-22DC-DBC698EA64A9}"/>
              </a:ext>
            </a:extLst>
          </p:cNvPr>
          <p:cNvGrpSpPr/>
          <p:nvPr/>
        </p:nvGrpSpPr>
        <p:grpSpPr>
          <a:xfrm>
            <a:off x="15926482" y="10867368"/>
            <a:ext cx="5486180" cy="2306302"/>
            <a:chOff x="241918" y="3119247"/>
            <a:chExt cx="7057384" cy="3119012"/>
          </a:xfrm>
        </p:grpSpPr>
        <p:pic>
          <p:nvPicPr>
            <p:cNvPr id="64" name="object 7">
              <a:extLst>
                <a:ext uri="{FF2B5EF4-FFF2-40B4-BE49-F238E27FC236}">
                  <a16:creationId xmlns:a16="http://schemas.microsoft.com/office/drawing/2014/main" id="{ACE6E884-9C35-7D65-ED4A-49BFD313028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918" y="3119247"/>
              <a:ext cx="7057384" cy="3119012"/>
            </a:xfrm>
            <a:prstGeom prst="rect">
              <a:avLst/>
            </a:prstGeom>
            <a:ln w="15875">
              <a:solidFill>
                <a:schemeClr val="dk1"/>
              </a:solidFill>
            </a:ln>
          </p:spPr>
        </p:pic>
        <p:sp>
          <p:nvSpPr>
            <p:cNvPr id="65" name="object 8">
              <a:extLst>
                <a:ext uri="{FF2B5EF4-FFF2-40B4-BE49-F238E27FC236}">
                  <a16:creationId xmlns:a16="http://schemas.microsoft.com/office/drawing/2014/main" id="{C082CF35-A222-C82E-ED2F-0AFC129813BA}"/>
                </a:ext>
              </a:extLst>
            </p:cNvPr>
            <p:cNvSpPr/>
            <p:nvPr/>
          </p:nvSpPr>
          <p:spPr>
            <a:xfrm>
              <a:off x="1466848" y="3733800"/>
              <a:ext cx="0" cy="541020"/>
            </a:xfrm>
            <a:custGeom>
              <a:avLst/>
              <a:gdLst/>
              <a:ahLst/>
              <a:cxnLst/>
              <a:rect l="l" t="t" r="r" b="b"/>
              <a:pathLst>
                <a:path h="541020">
                  <a:moveTo>
                    <a:pt x="1" y="0"/>
                  </a:moveTo>
                  <a:lnTo>
                    <a:pt x="0" y="512277"/>
                  </a:lnTo>
                  <a:lnTo>
                    <a:pt x="0" y="540852"/>
                  </a:lnTo>
                </a:path>
              </a:pathLst>
            </a:custGeom>
            <a:ln w="15875">
              <a:solidFill>
                <a:schemeClr val="dk1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66" name="object 9">
              <a:extLst>
                <a:ext uri="{FF2B5EF4-FFF2-40B4-BE49-F238E27FC236}">
                  <a16:creationId xmlns:a16="http://schemas.microsoft.com/office/drawing/2014/main" id="{C285DBB3-5ABD-A5B7-F28C-F318F6204C37}"/>
                </a:ext>
              </a:extLst>
            </p:cNvPr>
            <p:cNvSpPr/>
            <p:nvPr/>
          </p:nvSpPr>
          <p:spPr>
            <a:xfrm>
              <a:off x="1382204" y="4278883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4" h="169545">
                  <a:moveTo>
                    <a:pt x="169291" y="0"/>
                  </a:moveTo>
                  <a:lnTo>
                    <a:pt x="0" y="0"/>
                  </a:lnTo>
                  <a:lnTo>
                    <a:pt x="84645" y="169291"/>
                  </a:lnTo>
                  <a:lnTo>
                    <a:pt x="169291" y="0"/>
                  </a:lnTo>
                  <a:close/>
                </a:path>
              </a:pathLst>
            </a:custGeom>
            <a:solidFill>
              <a:srgbClr val="704A3D"/>
            </a:solidFill>
            <a:ln w="15875">
              <a:solidFill>
                <a:schemeClr val="dk1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1F005738-749A-D0C9-0A2A-E7D781B6A0C8}"/>
              </a:ext>
            </a:extLst>
          </p:cNvPr>
          <p:cNvSpPr txBox="1"/>
          <p:nvPr/>
        </p:nvSpPr>
        <p:spPr>
          <a:xfrm flipH="1">
            <a:off x="16567131" y="10836887"/>
            <a:ext cx="49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</a:t>
            </a:r>
            <a:endParaRPr lang="en-US" sz="5400" dirty="0"/>
          </a:p>
        </p:txBody>
      </p:sp>
      <p:cxnSp>
        <p:nvCxnSpPr>
          <p:cNvPr id="68" name="Connettore diritto a freccia 67">
            <a:extLst>
              <a:ext uri="{FF2B5EF4-FFF2-40B4-BE49-F238E27FC236}">
                <a16:creationId xmlns:a16="http://schemas.microsoft.com/office/drawing/2014/main" id="{C346088F-7BBD-893B-FEBB-DEAC7A653C8C}"/>
              </a:ext>
            </a:extLst>
          </p:cNvPr>
          <p:cNvCxnSpPr>
            <a:cxnSpLocks/>
          </p:cNvCxnSpPr>
          <p:nvPr/>
        </p:nvCxnSpPr>
        <p:spPr>
          <a:xfrm flipV="1">
            <a:off x="16903338" y="10486962"/>
            <a:ext cx="326723" cy="351309"/>
          </a:xfrm>
          <a:prstGeom prst="straightConnector1">
            <a:avLst/>
          </a:prstGeom>
          <a:ln w="444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Rectangle 13">
            <a:extLst>
              <a:ext uri="{FF2B5EF4-FFF2-40B4-BE49-F238E27FC236}">
                <a16:creationId xmlns:a16="http://schemas.microsoft.com/office/drawing/2014/main" id="{16E030ED-CC5E-CD47-53B9-F3BB393A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4624" y="27194096"/>
            <a:ext cx="15964095" cy="258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De Siena, L.,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Margerin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, L., &amp;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Calvet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, M., 2014. </a:t>
            </a:r>
            <a:r>
              <a:rPr lang="en-US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Seismic energy envelopes in volcanic media: Towards quantitative scattering and absorption imaging. Physics of the Earth and Planetary Interiors, 222, 1–15;</a:t>
            </a:r>
            <a:endParaRPr lang="it-IT" sz="1400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Lavecchia, G., De Nardis,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., Visini,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., Ferrarini,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., &amp; De Matteis,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., 2020. </a:t>
            </a:r>
            <a:r>
              <a:rPr lang="en-US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Active faulting and </a:t>
            </a:r>
            <a:r>
              <a:rPr lang="en-US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seismotectonics</a:t>
            </a:r>
            <a:r>
              <a:rPr lang="en-US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 in Southern Italy. Journal of Geodynamics, 136, 101710.</a:t>
            </a: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Locati, M., Rovida, A.,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Camassi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., Ercolani, E., Bernardini,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., Castelli, V., Caracciolo, C. H., &amp; </a:t>
            </a:r>
            <a:r>
              <a:rPr lang="it-IT" sz="1600" dirty="0" err="1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Tertulliani</a:t>
            </a:r>
            <a:r>
              <a:rPr lang="it-IT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, A., 2021. </a:t>
            </a:r>
            <a:r>
              <a:rPr lang="en-US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The Italian earthquake catalogue CPTI15, from the 1st millennium to the present. Seismological Research Letters, 92(1), 379–390.</a:t>
            </a:r>
            <a:endParaRPr lang="it-IT" sz="1400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Schweitzer, J. (2001). HYPOSAT – An enhanced routine to locate seismic events. Pure and Applied Geophysics, 158(1), 277–289.</a:t>
            </a:r>
            <a:endParaRPr lang="it-IT" sz="1400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F245A7-58AE-EDF4-D8FE-59E557E8363C}"/>
              </a:ext>
            </a:extLst>
          </p:cNvPr>
          <p:cNvSpPr txBox="1"/>
          <p:nvPr/>
        </p:nvSpPr>
        <p:spPr>
          <a:xfrm>
            <a:off x="691836" y="11075795"/>
            <a:ext cx="144158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cs typeface="Arial" panose="020B0604020202020204" pitchFamily="34" charset="0"/>
              </a:rPr>
              <a:t>Historically, </a:t>
            </a:r>
            <a:r>
              <a:rPr lang="en-US" sz="3200" i="1" dirty="0">
                <a:cs typeface="Arial" panose="020B0604020202020204" pitchFamily="34" charset="0"/>
              </a:rPr>
              <a:t>Calabria has been struck by several large and destructive earthquakes, some of which also generated tsunamis</a:t>
            </a:r>
            <a:r>
              <a:rPr lang="en-US" sz="3200" dirty="0">
                <a:cs typeface="Arial" panose="020B0604020202020204" pitchFamily="34" charset="0"/>
              </a:rPr>
              <a:t>. This makes the region a natural laboratory for investigating the links between active faulting, earthquake generation, and seismic hazard.</a:t>
            </a:r>
          </a:p>
        </p:txBody>
      </p:sp>
      <p:pic>
        <p:nvPicPr>
          <p:cNvPr id="25" name="Immagine 24" descr="Immagine che contiene testo, mappa, atlante, schermata&#10;&#10;Il contenuto generato dall'IA potrebbe non essere corretto.">
            <a:extLst>
              <a:ext uri="{FF2B5EF4-FFF2-40B4-BE49-F238E27FC236}">
                <a16:creationId xmlns:a16="http://schemas.microsoft.com/office/drawing/2014/main" id="{7FAE5792-79C8-2F90-6BA9-5B206BB0C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925" y="13665752"/>
            <a:ext cx="5336995" cy="6658033"/>
          </a:xfrm>
          <a:prstGeom prst="rect">
            <a:avLst/>
          </a:prstGeom>
        </p:spPr>
      </p:pic>
      <p:pic>
        <p:nvPicPr>
          <p:cNvPr id="30" name="Immagine 29" descr="Immagine che contiene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6355709F-FE04-E77C-DCE2-5FEE62ED8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8301" y="13666172"/>
            <a:ext cx="5465307" cy="6795679"/>
          </a:xfrm>
          <a:prstGeom prst="rect">
            <a:avLst/>
          </a:prstGeom>
        </p:spPr>
      </p:pic>
      <p:pic>
        <p:nvPicPr>
          <p:cNvPr id="32" name="Immagine 31" descr="Immagine che contiene testo, schermata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4F0E0F2F-BDD5-C017-B735-CFBE8916F4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219" t="38073" r="10568" b="37002"/>
          <a:stretch>
            <a:fillRect/>
          </a:stretch>
        </p:blipFill>
        <p:spPr>
          <a:xfrm>
            <a:off x="1187132" y="15000677"/>
            <a:ext cx="2840634" cy="1176703"/>
          </a:xfrm>
          <a:prstGeom prst="rect">
            <a:avLst/>
          </a:prstGeom>
          <a:ln w="22225">
            <a:solidFill>
              <a:srgbClr val="591E0A"/>
            </a:solidFill>
          </a:ln>
        </p:spPr>
      </p:pic>
      <p:pic>
        <p:nvPicPr>
          <p:cNvPr id="33" name="object 5">
            <a:extLst>
              <a:ext uri="{FF2B5EF4-FFF2-40B4-BE49-F238E27FC236}">
                <a16:creationId xmlns:a16="http://schemas.microsoft.com/office/drawing/2014/main" id="{AC3C7BB5-AC5C-2162-4135-F445879ED4C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98337" y="13913406"/>
            <a:ext cx="839190" cy="1169145"/>
          </a:xfrm>
          <a:prstGeom prst="rect">
            <a:avLst/>
          </a:prstGeom>
        </p:spPr>
      </p:pic>
      <p:pic>
        <p:nvPicPr>
          <p:cNvPr id="35" name="Immagine 3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86EBFFE9-B87D-1F2E-042A-29F963C741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7138" b="30559"/>
          <a:stretch>
            <a:fillRect/>
          </a:stretch>
        </p:blipFill>
        <p:spPr>
          <a:xfrm>
            <a:off x="7498845" y="14919181"/>
            <a:ext cx="2808242" cy="1166403"/>
          </a:xfrm>
          <a:prstGeom prst="rect">
            <a:avLst/>
          </a:prstGeom>
          <a:ln w="19050">
            <a:solidFill>
              <a:srgbClr val="591E0A"/>
            </a:solidFill>
          </a:ln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0B1AA62-7D60-53FF-C364-71537D864361}"/>
              </a:ext>
            </a:extLst>
          </p:cNvPr>
          <p:cNvSpPr txBox="1"/>
          <p:nvPr/>
        </p:nvSpPr>
        <p:spPr>
          <a:xfrm>
            <a:off x="807717" y="21286568"/>
            <a:ext cx="10659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3. Dataset </a:t>
            </a:r>
          </a:p>
        </p:txBody>
      </p:sp>
      <p:pic>
        <p:nvPicPr>
          <p:cNvPr id="38" name="Immagine 37" descr="Immagine che contiene testo, mapp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C2F1CA52-6D3C-2A03-D5A2-D203E2A4D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1383"/>
          <a:stretch>
            <a:fillRect/>
          </a:stretch>
        </p:blipFill>
        <p:spPr>
          <a:xfrm>
            <a:off x="8143877" y="22577257"/>
            <a:ext cx="5394444" cy="6773899"/>
          </a:xfrm>
          <a:prstGeom prst="rect">
            <a:avLst/>
          </a:prstGeom>
        </p:spPr>
      </p:pic>
      <p:sp>
        <p:nvSpPr>
          <p:cNvPr id="46" name="Shape 7">
            <a:extLst>
              <a:ext uri="{FF2B5EF4-FFF2-40B4-BE49-F238E27FC236}">
                <a16:creationId xmlns:a16="http://schemas.microsoft.com/office/drawing/2014/main" id="{71F18F38-07A3-5566-6047-6AF000214A7F}"/>
              </a:ext>
            </a:extLst>
          </p:cNvPr>
          <p:cNvSpPr/>
          <p:nvPr/>
        </p:nvSpPr>
        <p:spPr>
          <a:xfrm>
            <a:off x="33917319" y="25853347"/>
            <a:ext cx="16074504" cy="1134810"/>
          </a:xfrm>
          <a:prstGeom prst="roundRect">
            <a:avLst>
              <a:gd name="adj" fmla="val 8421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C4DA2"/>
            </a:solidFill>
            <a:prstDash val="solid"/>
          </a:ln>
        </p:spPr>
        <p:txBody>
          <a:bodyPr/>
          <a:lstStyle/>
          <a:p>
            <a:r>
              <a:rPr lang="en-US" sz="6000" dirty="0">
                <a:latin typeface="+mj-lt"/>
              </a:rPr>
              <a:t>  8. References</a:t>
            </a:r>
          </a:p>
        </p:txBody>
      </p:sp>
      <p:pic>
        <p:nvPicPr>
          <p:cNvPr id="40" name="Picture 3" descr="qc_figure_final.png">
            <a:extLst>
              <a:ext uri="{FF2B5EF4-FFF2-40B4-BE49-F238E27FC236}">
                <a16:creationId xmlns:a16="http://schemas.microsoft.com/office/drawing/2014/main" id="{159C1710-8911-570D-D712-E80F7E4339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58"/>
          <a:stretch>
            <a:fillRect/>
          </a:stretch>
        </p:blipFill>
        <p:spPr>
          <a:xfrm>
            <a:off x="27301472" y="10718292"/>
            <a:ext cx="5406428" cy="2906925"/>
          </a:xfrm>
          <a:prstGeom prst="rect">
            <a:avLst/>
          </a:prstGeom>
        </p:spPr>
      </p:pic>
      <p:sp>
        <p:nvSpPr>
          <p:cNvPr id="44" name="Segnaposto contenuto 2">
            <a:extLst>
              <a:ext uri="{FF2B5EF4-FFF2-40B4-BE49-F238E27FC236}">
                <a16:creationId xmlns:a16="http://schemas.microsoft.com/office/drawing/2014/main" id="{28E8E504-27FE-9420-00BF-EE6660D91CDE}"/>
              </a:ext>
            </a:extLst>
          </p:cNvPr>
          <p:cNvSpPr txBox="1">
            <a:spLocks/>
          </p:cNvSpPr>
          <p:nvPr/>
        </p:nvSpPr>
        <p:spPr>
          <a:xfrm>
            <a:off x="17314686" y="28338511"/>
            <a:ext cx="13965577" cy="1037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3780038" rtl="0" eaLnBrk="1" latinLnBrk="0" hangingPunct="1">
              <a:lnSpc>
                <a:spcPct val="90000"/>
              </a:lnSpc>
              <a:spcBef>
                <a:spcPts val="4134"/>
              </a:spcBef>
              <a:buFont typeface="Arial" panose="020B0604020202020204" pitchFamily="34" charset="0"/>
              <a:buNone/>
              <a:defRPr sz="9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90019" indent="0" algn="ctr" defTabSz="3780038" rtl="0" eaLnBrk="1" latinLnBrk="0" hangingPunct="1">
              <a:lnSpc>
                <a:spcPct val="90000"/>
              </a:lnSpc>
              <a:spcBef>
                <a:spcPts val="2067"/>
              </a:spcBef>
              <a:buFont typeface="Arial" panose="020B0604020202020204" pitchFamily="34" charset="0"/>
              <a:buNone/>
              <a:defRPr sz="8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0038" indent="0" algn="ctr" defTabSz="3780038" rtl="0" eaLnBrk="1" latinLnBrk="0" hangingPunct="1">
              <a:lnSpc>
                <a:spcPct val="90000"/>
              </a:lnSpc>
              <a:spcBef>
                <a:spcPts val="2067"/>
              </a:spcBef>
              <a:buFont typeface="Arial" panose="020B0604020202020204" pitchFamily="34" charset="0"/>
              <a:buNone/>
              <a:defRPr sz="7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70057" indent="0" algn="ctr" defTabSz="3780038" rtl="0" eaLnBrk="1" latinLnBrk="0" hangingPunct="1">
              <a:lnSpc>
                <a:spcPct val="90000"/>
              </a:lnSpc>
              <a:spcBef>
                <a:spcPts val="2067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76" indent="0" algn="ctr" defTabSz="3780038" rtl="0" eaLnBrk="1" latinLnBrk="0" hangingPunct="1">
              <a:lnSpc>
                <a:spcPct val="90000"/>
              </a:lnSpc>
              <a:spcBef>
                <a:spcPts val="2067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50095" indent="0" algn="ctr" defTabSz="3780038" rtl="0" eaLnBrk="1" latinLnBrk="0" hangingPunct="1">
              <a:lnSpc>
                <a:spcPct val="90000"/>
              </a:lnSpc>
              <a:spcBef>
                <a:spcPts val="2067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340114" indent="0" algn="ctr" defTabSz="3780038" rtl="0" eaLnBrk="1" latinLnBrk="0" hangingPunct="1">
              <a:lnSpc>
                <a:spcPct val="90000"/>
              </a:lnSpc>
              <a:spcBef>
                <a:spcPts val="2067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230134" indent="0" algn="ctr" defTabSz="3780038" rtl="0" eaLnBrk="1" latinLnBrk="0" hangingPunct="1">
              <a:lnSpc>
                <a:spcPct val="90000"/>
              </a:lnSpc>
              <a:spcBef>
                <a:spcPts val="2067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153" indent="0" algn="ctr" defTabSz="3780038" rtl="0" eaLnBrk="1" latinLnBrk="0" hangingPunct="1">
              <a:lnSpc>
                <a:spcPct val="90000"/>
              </a:lnSpc>
              <a:spcBef>
                <a:spcPts val="2067"/>
              </a:spcBef>
              <a:buFont typeface="Arial" panose="020B0604020202020204" pitchFamily="34" charset="0"/>
              <a:buNone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/>
          </a:p>
          <a:p>
            <a:r>
              <a:rPr lang="it-IT" sz="3500" dirty="0"/>
              <a:t>The </a:t>
            </a:r>
            <a:r>
              <a:rPr lang="it-IT" sz="3500" dirty="0" err="1"/>
              <a:t>maps</a:t>
            </a:r>
            <a:r>
              <a:rPr lang="it-IT" sz="3500" dirty="0"/>
              <a:t> include Peak Delay, </a:t>
            </a:r>
            <a:r>
              <a:rPr lang="it-IT" sz="3500" dirty="0" err="1"/>
              <a:t>Q</a:t>
            </a:r>
            <a:r>
              <a:rPr lang="it-IT" sz="3500" dirty="0"/>
              <a:t>, and </a:t>
            </a:r>
            <a:r>
              <a:rPr lang="it-IT" sz="3500" dirty="0" err="1"/>
              <a:t>Qc</a:t>
            </a:r>
            <a:r>
              <a:rPr lang="it-IT" sz="3500" dirty="0"/>
              <a:t> </a:t>
            </a:r>
            <a:r>
              <a:rPr lang="it-IT" sz="3500" dirty="0" err="1"/>
              <a:t>at</a:t>
            </a:r>
            <a:r>
              <a:rPr lang="it-IT" sz="3500" dirty="0"/>
              <a:t> 6 Hz.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C5A389-738B-53BA-D068-22BD1FBFA466}"/>
              </a:ext>
            </a:extLst>
          </p:cNvPr>
          <p:cNvSpPr txBox="1"/>
          <p:nvPr/>
        </p:nvSpPr>
        <p:spPr>
          <a:xfrm>
            <a:off x="16546630" y="3060717"/>
            <a:ext cx="17306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Gaia Caporale</a:t>
            </a:r>
            <a:r>
              <a:rPr lang="it-IT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, Mario La Rocca </a:t>
            </a:r>
            <a:r>
              <a:rPr lang="it-IT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,Rita de Nardis </a:t>
            </a:r>
            <a:r>
              <a:rPr lang="it-IT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, Luca De Siena </a:t>
            </a:r>
            <a:r>
              <a:rPr lang="it-IT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4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A030E0-1BEC-4000-ABC3-CA66396A86A4}"/>
              </a:ext>
            </a:extLst>
          </p:cNvPr>
          <p:cNvSpPr txBox="1"/>
          <p:nvPr/>
        </p:nvSpPr>
        <p:spPr>
          <a:xfrm>
            <a:off x="14381208" y="4023017"/>
            <a:ext cx="2072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 sz="2000" dirty="0">
                <a:ea typeface="Source Serif Pro" panose="02040603050405020204" pitchFamily="18" charset="0"/>
                <a:cs typeface="Arial" panose="020B0604020202020204" pitchFamily="34" charset="0"/>
              </a:rPr>
              <a:t>“G. </a:t>
            </a:r>
            <a:r>
              <a:rPr lang="en-US" sz="2000" dirty="0" err="1">
                <a:ea typeface="Source Serif Pro" panose="02040603050405020204" pitchFamily="18" charset="0"/>
                <a:cs typeface="Arial" panose="020B0604020202020204" pitchFamily="34" charset="0"/>
              </a:rPr>
              <a:t>d’Annunzio</a:t>
            </a:r>
            <a:r>
              <a:rPr lang="en-US" sz="2000" dirty="0">
                <a:ea typeface="Source Serif Pro" panose="02040603050405020204" pitchFamily="18" charset="0"/>
                <a:cs typeface="Arial" panose="020B0604020202020204" pitchFamily="34" charset="0"/>
              </a:rPr>
              <a:t>” University of Chieti–Pescara, Italy; 2.Department of Physics and Astronomy, University of Bologna, Italy; 3.Department of Physics, University of Calabria, Italy</a:t>
            </a:r>
          </a:p>
          <a:p>
            <a:endParaRPr lang="it-IT" dirty="0"/>
          </a:p>
        </p:txBody>
      </p:sp>
      <p:pic>
        <p:nvPicPr>
          <p:cNvPr id="8" name="Immagine 7" descr="Immagine che contiene logo, Carattere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083AC9F-6F41-F35A-C7CD-31091BAE4B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198" y="846194"/>
            <a:ext cx="2904824" cy="2904824"/>
          </a:xfrm>
          <a:prstGeom prst="rect">
            <a:avLst/>
          </a:prstGeom>
        </p:spPr>
      </p:pic>
      <p:pic>
        <p:nvPicPr>
          <p:cNvPr id="19" name="object 18">
            <a:extLst>
              <a:ext uri="{FF2B5EF4-FFF2-40B4-BE49-F238E27FC236}">
                <a16:creationId xmlns:a16="http://schemas.microsoft.com/office/drawing/2014/main" id="{1A173662-F778-F586-1378-D744F961077F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005300" y="13580615"/>
            <a:ext cx="1643038" cy="578946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F7F9857-1F64-41DB-629E-70FCFC6E8B47}"/>
              </a:ext>
            </a:extLst>
          </p:cNvPr>
          <p:cNvSpPr txBox="1"/>
          <p:nvPr/>
        </p:nvSpPr>
        <p:spPr>
          <a:xfrm>
            <a:off x="15926482" y="14151007"/>
            <a:ext cx="487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MuRAT</a:t>
            </a:r>
            <a:r>
              <a:rPr lang="it-IT" sz="2400" dirty="0"/>
              <a:t> – Multi-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seismic</a:t>
            </a:r>
            <a:r>
              <a:rPr lang="it-IT" sz="2400" dirty="0"/>
              <a:t> </a:t>
            </a:r>
            <a:r>
              <a:rPr lang="it-IT" sz="2400" dirty="0" err="1"/>
              <a:t>Attenuation</a:t>
            </a:r>
            <a:r>
              <a:rPr lang="it-IT" sz="2400" dirty="0"/>
              <a:t> </a:t>
            </a:r>
            <a:r>
              <a:rPr lang="it-IT" sz="2400" dirty="0" err="1"/>
              <a:t>Tomography</a:t>
            </a:r>
            <a:r>
              <a:rPr lang="it-IT" sz="2400" dirty="0"/>
              <a:t> 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6BC9238-B573-2677-26A2-9E81F0559EF4}"/>
              </a:ext>
            </a:extLst>
          </p:cNvPr>
          <p:cNvSpPr txBox="1"/>
          <p:nvPr/>
        </p:nvSpPr>
        <p:spPr>
          <a:xfrm>
            <a:off x="17157388" y="10284278"/>
            <a:ext cx="3705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Maximum </a:t>
            </a:r>
            <a:r>
              <a:rPr lang="it-IT" sz="2000" dirty="0" err="1"/>
              <a:t>envelope</a:t>
            </a:r>
            <a:endParaRPr lang="it-IT" sz="2000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903C8008-AF76-5EE7-16D5-10A6240E286E}"/>
              </a:ext>
            </a:extLst>
          </p:cNvPr>
          <p:cNvSpPr txBox="1"/>
          <p:nvPr/>
        </p:nvSpPr>
        <p:spPr>
          <a:xfrm>
            <a:off x="28338074" y="9738745"/>
            <a:ext cx="3705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Coda </a:t>
            </a:r>
            <a:r>
              <a:rPr lang="it-IT" sz="2400" b="1" dirty="0" err="1"/>
              <a:t>quality</a:t>
            </a:r>
            <a:r>
              <a:rPr lang="it-IT" sz="2400" b="1" dirty="0"/>
              <a:t> </a:t>
            </a:r>
            <a:r>
              <a:rPr lang="it-IT" sz="2400" b="1" dirty="0" err="1"/>
              <a:t>factor</a:t>
            </a:r>
            <a:r>
              <a:rPr lang="it-IT" sz="2400" b="1" dirty="0"/>
              <a:t> (</a:t>
            </a:r>
            <a:r>
              <a:rPr lang="it-IT" sz="2400" b="1" dirty="0" err="1"/>
              <a:t>Qc</a:t>
            </a:r>
            <a:r>
              <a:rPr lang="it-IT" sz="2400" b="1" dirty="0"/>
              <a:t>) 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0B2D6BE-BB24-7DBB-8AC8-0100A24B8A1D}"/>
              </a:ext>
            </a:extLst>
          </p:cNvPr>
          <p:cNvSpPr txBox="1"/>
          <p:nvPr/>
        </p:nvSpPr>
        <p:spPr>
          <a:xfrm>
            <a:off x="18854092" y="9738745"/>
            <a:ext cx="262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Peak Delay (PD)</a:t>
            </a:r>
          </a:p>
        </p:txBody>
      </p:sp>
      <p:pic>
        <p:nvPicPr>
          <p:cNvPr id="52" name="Immagine 51" descr="Immagine che contiene diagramma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E0C7D182-7282-13EE-E55D-95EBE9D594B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9522" r="62808"/>
          <a:stretch>
            <a:fillRect/>
          </a:stretch>
        </p:blipFill>
        <p:spPr>
          <a:xfrm>
            <a:off x="16086479" y="21094191"/>
            <a:ext cx="5649521" cy="5929350"/>
          </a:xfrm>
          <a:prstGeom prst="rect">
            <a:avLst/>
          </a:prstGeom>
        </p:spPr>
      </p:pic>
      <p:pic>
        <p:nvPicPr>
          <p:cNvPr id="53" name="Immagine 52" descr="Immagine che contiene diagramma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7C648484-AB16-79C4-9A4F-07CC55DCE0B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7699" t="8955" r="5172" b="8246"/>
          <a:stretch>
            <a:fillRect/>
          </a:stretch>
        </p:blipFill>
        <p:spPr>
          <a:xfrm rot="5400000">
            <a:off x="18066888" y="25775746"/>
            <a:ext cx="1205368" cy="4616216"/>
          </a:xfrm>
          <a:prstGeom prst="rect">
            <a:avLst/>
          </a:prstGeom>
        </p:spPr>
      </p:pic>
      <p:pic>
        <p:nvPicPr>
          <p:cNvPr id="54" name="Immagine 53" descr="Immagine che contiene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430EE9FF-EBB2-874A-3CCA-283A38A07E5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9762" t="3982" r="63878"/>
          <a:stretch>
            <a:fillRect/>
          </a:stretch>
        </p:blipFill>
        <p:spPr>
          <a:xfrm>
            <a:off x="21712498" y="21371936"/>
            <a:ext cx="5344682" cy="5653780"/>
          </a:xfrm>
          <a:prstGeom prst="rect">
            <a:avLst/>
          </a:prstGeom>
        </p:spPr>
      </p:pic>
      <p:pic>
        <p:nvPicPr>
          <p:cNvPr id="55" name="Immagine 54" descr="Immagine che contiene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89B74676-4ADB-A4CD-46C7-56368B413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88058" t="9415" r="4663" b="9025"/>
          <a:stretch>
            <a:fillRect/>
          </a:stretch>
        </p:blipFill>
        <p:spPr>
          <a:xfrm rot="5400000">
            <a:off x="23757948" y="25896385"/>
            <a:ext cx="1253783" cy="4522830"/>
          </a:xfrm>
          <a:prstGeom prst="rect">
            <a:avLst/>
          </a:prstGeom>
        </p:spPr>
      </p:pic>
      <p:pic>
        <p:nvPicPr>
          <p:cNvPr id="56" name="Immagine 55" descr="Immagine che contiene diagramma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011BF418-0FCC-3D32-4348-44BD56DF039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7872" t="4016" r="63261"/>
          <a:stretch>
            <a:fillRect/>
          </a:stretch>
        </p:blipFill>
        <p:spPr>
          <a:xfrm>
            <a:off x="27119587" y="21368549"/>
            <a:ext cx="5963644" cy="5758558"/>
          </a:xfrm>
          <a:prstGeom prst="rect">
            <a:avLst/>
          </a:prstGeom>
        </p:spPr>
      </p:pic>
      <p:pic>
        <p:nvPicPr>
          <p:cNvPr id="57" name="Immagine 56" descr="Immagine che contiene diagramma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BB423901-4A62-5A3E-DBD6-5F7265516B9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87934" t="8996" r="3801" b="7319"/>
          <a:stretch>
            <a:fillRect/>
          </a:stretch>
        </p:blipFill>
        <p:spPr>
          <a:xfrm rot="5400000">
            <a:off x="29421604" y="26038603"/>
            <a:ext cx="1538221" cy="4522831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56FD139E-2F4F-90BE-B409-C8B1E09B1DC5}"/>
              </a:ext>
            </a:extLst>
          </p:cNvPr>
          <p:cNvSpPr txBox="1"/>
          <p:nvPr/>
        </p:nvSpPr>
        <p:spPr>
          <a:xfrm>
            <a:off x="509985" y="3988260"/>
            <a:ext cx="12277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Contact: </a:t>
            </a:r>
            <a:r>
              <a:rPr lang="it-IT" sz="3200" dirty="0" err="1"/>
              <a:t>gaia.caporale@phd.unich.it</a:t>
            </a:r>
            <a:endParaRPr lang="it-IT" sz="3200" dirty="0"/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54243048-BEA0-AB07-74F5-E10CC5176F7F}"/>
              </a:ext>
            </a:extLst>
          </p:cNvPr>
          <p:cNvSpPr/>
          <p:nvPr/>
        </p:nvSpPr>
        <p:spPr>
          <a:xfrm>
            <a:off x="33853319" y="17940182"/>
            <a:ext cx="16096795" cy="3010557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AE43D400-68A2-4A57-C385-560D92EA97BA}"/>
              </a:ext>
            </a:extLst>
          </p:cNvPr>
          <p:cNvSpPr txBox="1"/>
          <p:nvPr/>
        </p:nvSpPr>
        <p:spPr>
          <a:xfrm>
            <a:off x="22839210" y="9730008"/>
            <a:ext cx="3705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Total </a:t>
            </a:r>
            <a:r>
              <a:rPr lang="it-IT" sz="2400" b="1" dirty="0" err="1"/>
              <a:t>attenuation</a:t>
            </a:r>
            <a:r>
              <a:rPr lang="it-IT" sz="2400" b="1" dirty="0"/>
              <a:t> (</a:t>
            </a:r>
            <a:r>
              <a:rPr lang="it-IT" sz="2400" b="1" dirty="0" err="1"/>
              <a:t>Q</a:t>
            </a:r>
            <a:r>
              <a:rPr lang="it-IT" sz="2400" b="1" dirty="0"/>
              <a:t>)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C0DD9BD-5D91-3910-836F-504205DC4729}"/>
              </a:ext>
            </a:extLst>
          </p:cNvPr>
          <p:cNvSpPr txBox="1"/>
          <p:nvPr/>
        </p:nvSpPr>
        <p:spPr>
          <a:xfrm>
            <a:off x="21736000" y="21341796"/>
            <a:ext cx="8071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B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A4CA3DA-89BA-55AF-C3C3-0009B60EBED8}"/>
              </a:ext>
            </a:extLst>
          </p:cNvPr>
          <p:cNvSpPr txBox="1"/>
          <p:nvPr/>
        </p:nvSpPr>
        <p:spPr>
          <a:xfrm>
            <a:off x="27594962" y="21310859"/>
            <a:ext cx="5613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C</a:t>
            </a: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88460B88-DC91-9FBE-312C-6903EEE7BFC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8975" r="4503"/>
          <a:stretch>
            <a:fillRect/>
          </a:stretch>
        </p:blipFill>
        <p:spPr>
          <a:xfrm>
            <a:off x="13883707" y="26781435"/>
            <a:ext cx="1254798" cy="257347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77" name="Immagine 76" descr="Immagine che contiene diagramma, Diagramma, testo, linea&#10;&#10;Il contenuto generato dall'IA potrebbe non essere corretto.">
            <a:extLst>
              <a:ext uri="{FF2B5EF4-FFF2-40B4-BE49-F238E27FC236}">
                <a16:creationId xmlns:a16="http://schemas.microsoft.com/office/drawing/2014/main" id="{A21DC704-A6AD-2A08-8EC7-061326F45E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348847" y="5941905"/>
            <a:ext cx="9100584" cy="4487489"/>
          </a:xfrm>
          <a:prstGeom prst="rect">
            <a:avLst/>
          </a:prstGeom>
        </p:spPr>
      </p:pic>
      <p:pic>
        <p:nvPicPr>
          <p:cNvPr id="81" name="Immagine 80" descr="Immagine che contiene schermata, testo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19B3A933-BD06-8C80-BDF7-364E85C1961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0719" t="26038" b="10096"/>
          <a:stretch>
            <a:fillRect/>
          </a:stretch>
        </p:blipFill>
        <p:spPr>
          <a:xfrm>
            <a:off x="34315039" y="11087937"/>
            <a:ext cx="8520357" cy="35511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5" name="Immagine 84" descr="Immagine che contiene schermata, diagramm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C42609FE-1CCC-CCA9-60FF-0ABD36C8074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75691" t="21487" r="-1110" b="32891"/>
          <a:stretch>
            <a:fillRect/>
          </a:stretch>
        </p:blipFill>
        <p:spPr>
          <a:xfrm>
            <a:off x="41271448" y="11721539"/>
            <a:ext cx="2759439" cy="245741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603F77C9-586D-3F27-6794-16C4123075AE}"/>
              </a:ext>
            </a:extLst>
          </p:cNvPr>
          <p:cNvSpPr txBox="1"/>
          <p:nvPr/>
        </p:nvSpPr>
        <p:spPr>
          <a:xfrm>
            <a:off x="43861031" y="6152116"/>
            <a:ext cx="56392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3200" dirty="0"/>
              <a:t>The </a:t>
            </a:r>
            <a:r>
              <a:rPr lang="it-IT" sz="3200" dirty="0" err="1"/>
              <a:t>selected</a:t>
            </a:r>
            <a:r>
              <a:rPr lang="it-IT" sz="3200" dirty="0"/>
              <a:t> </a:t>
            </a:r>
            <a:r>
              <a:rPr lang="it-IT" sz="3200" dirty="0" err="1"/>
              <a:t>vertical</a:t>
            </a:r>
            <a:r>
              <a:rPr lang="it-IT" sz="3200" dirty="0"/>
              <a:t> PD cross-</a:t>
            </a:r>
            <a:r>
              <a:rPr lang="it-IT" sz="3200" dirty="0" err="1"/>
              <a:t>section</a:t>
            </a:r>
            <a:r>
              <a:rPr lang="it-IT" sz="3200" dirty="0"/>
              <a:t> shows </a:t>
            </a:r>
            <a:r>
              <a:rPr lang="it-IT" sz="3200" dirty="0" err="1"/>
              <a:t>how</a:t>
            </a:r>
            <a:r>
              <a:rPr lang="it-IT" sz="3200" dirty="0"/>
              <a:t> </a:t>
            </a:r>
            <a:r>
              <a:rPr lang="it-IT" sz="3200" dirty="0" err="1"/>
              <a:t>projected</a:t>
            </a:r>
            <a:r>
              <a:rPr lang="it-IT" sz="3200" dirty="0"/>
              <a:t> </a:t>
            </a:r>
            <a:r>
              <a:rPr lang="it-IT" sz="3200" dirty="0" err="1"/>
              <a:t>seismicity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distributed</a:t>
            </a:r>
            <a:r>
              <a:rPr lang="it-IT" sz="3200" dirty="0"/>
              <a:t> </a:t>
            </a:r>
            <a:r>
              <a:rPr lang="it-IT" sz="3200" dirty="0" err="1"/>
              <a:t>along</a:t>
            </a:r>
            <a:r>
              <a:rPr lang="it-IT" sz="3200" dirty="0"/>
              <a:t> the </a:t>
            </a:r>
            <a:r>
              <a:rPr lang="it-IT" sz="3200" dirty="0" err="1"/>
              <a:t>profile</a:t>
            </a:r>
            <a:r>
              <a:rPr lang="it-IT" sz="3200" dirty="0"/>
              <a:t> </a:t>
            </a:r>
            <a:r>
              <a:rPr lang="it-IT" sz="3200" dirty="0" err="1"/>
              <a:t>together</a:t>
            </a:r>
            <a:r>
              <a:rPr lang="it-IT" sz="3200" dirty="0"/>
              <a:t> with </a:t>
            </a:r>
            <a:r>
              <a:rPr lang="it-IT" sz="3200" dirty="0" err="1"/>
              <a:t>surface</a:t>
            </a:r>
            <a:r>
              <a:rPr lang="it-IT" sz="3200" dirty="0"/>
              <a:t> and </a:t>
            </a:r>
            <a:r>
              <a:rPr lang="it-IT" sz="3200" dirty="0" err="1"/>
              <a:t>bathymetric</a:t>
            </a:r>
            <a:r>
              <a:rPr lang="it-IT" sz="3200" dirty="0"/>
              <a:t> </a:t>
            </a:r>
            <a:r>
              <a:rPr lang="it-IT" sz="3200" dirty="0" err="1"/>
              <a:t>variations</a:t>
            </a:r>
            <a:r>
              <a:rPr lang="it-IT" sz="3200" dirty="0"/>
              <a:t>.</a:t>
            </a:r>
            <a:endParaRPr lang="it-IT" sz="4800" dirty="0"/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976391C1-CC78-2A62-873F-BB34B905C451}"/>
              </a:ext>
            </a:extLst>
          </p:cNvPr>
          <p:cNvSpPr txBox="1"/>
          <p:nvPr/>
        </p:nvSpPr>
        <p:spPr>
          <a:xfrm>
            <a:off x="44030887" y="10961131"/>
            <a:ext cx="541202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3200" dirty="0"/>
              <a:t>The </a:t>
            </a:r>
            <a:r>
              <a:rPr lang="it-IT" sz="3200" dirty="0" err="1"/>
              <a:t>accompanying</a:t>
            </a:r>
            <a:r>
              <a:rPr lang="it-IT" sz="3200" dirty="0"/>
              <a:t> 3D </a:t>
            </a:r>
            <a:r>
              <a:rPr lang="it-IT" sz="3200" dirty="0" err="1"/>
              <a:t>view</a:t>
            </a:r>
            <a:r>
              <a:rPr lang="it-IT" sz="3200" dirty="0"/>
              <a:t> </a:t>
            </a:r>
            <a:r>
              <a:rPr lang="it-IT" sz="3200" dirty="0" err="1"/>
              <a:t>provides</a:t>
            </a:r>
            <a:r>
              <a:rPr lang="it-IT" sz="3200" dirty="0"/>
              <a:t> </a:t>
            </a:r>
            <a:r>
              <a:rPr lang="it-IT" sz="3200" dirty="0" err="1"/>
              <a:t>additional</a:t>
            </a:r>
            <a:r>
              <a:rPr lang="it-IT" sz="3200" dirty="0"/>
              <a:t> </a:t>
            </a:r>
            <a:r>
              <a:rPr lang="it-IT" sz="3200" dirty="0" err="1"/>
              <a:t>structural</a:t>
            </a:r>
            <a:r>
              <a:rPr lang="it-IT" sz="3200" dirty="0"/>
              <a:t> </a:t>
            </a:r>
            <a:r>
              <a:rPr lang="it-IT" sz="3200" dirty="0" err="1"/>
              <a:t>context</a:t>
            </a:r>
            <a:r>
              <a:rPr lang="it-IT" sz="3200" dirty="0"/>
              <a:t> by </a:t>
            </a:r>
            <a:r>
              <a:rPr lang="it-IT" sz="3200" dirty="0" err="1"/>
              <a:t>combining</a:t>
            </a:r>
            <a:r>
              <a:rPr lang="it-IT" sz="3200" dirty="0"/>
              <a:t> the </a:t>
            </a:r>
            <a:r>
              <a:rPr lang="it-IT" sz="3200" dirty="0" err="1"/>
              <a:t>attenuation</a:t>
            </a:r>
            <a:r>
              <a:rPr lang="it-IT" sz="3200" dirty="0"/>
              <a:t> pattern with </a:t>
            </a:r>
            <a:r>
              <a:rPr lang="it-IT" sz="3200" dirty="0" err="1"/>
              <a:t>projected</a:t>
            </a:r>
            <a:r>
              <a:rPr lang="it-IT" sz="3200" dirty="0"/>
              <a:t> </a:t>
            </a:r>
            <a:r>
              <a:rPr lang="it-IT" sz="3200" dirty="0" err="1"/>
              <a:t>earthquakes</a:t>
            </a:r>
            <a:r>
              <a:rPr lang="it-IT" sz="3200" dirty="0"/>
              <a:t> and the </a:t>
            </a:r>
            <a:r>
              <a:rPr lang="it-IT" sz="3200" dirty="0" err="1"/>
              <a:t>main</a:t>
            </a:r>
            <a:r>
              <a:rPr lang="it-IT" sz="3200" dirty="0"/>
              <a:t> </a:t>
            </a:r>
            <a:r>
              <a:rPr lang="it-IT" sz="3200" dirty="0" err="1"/>
              <a:t>crustal</a:t>
            </a:r>
            <a:r>
              <a:rPr lang="it-IT" sz="3200" dirty="0"/>
              <a:t> </a:t>
            </a:r>
            <a:r>
              <a:rPr lang="it-IT" sz="3200" dirty="0" err="1"/>
              <a:t>surfaces</a:t>
            </a:r>
            <a:r>
              <a:rPr lang="it-IT" sz="3200" dirty="0"/>
              <a:t> </a:t>
            </a:r>
            <a:r>
              <a:rPr lang="it-IT" sz="3200" dirty="0" err="1"/>
              <a:t>used</a:t>
            </a:r>
            <a:r>
              <a:rPr lang="it-IT" sz="3200" dirty="0"/>
              <a:t> for </a:t>
            </a:r>
            <a:r>
              <a:rPr lang="it-IT" sz="3200" dirty="0" err="1"/>
              <a:t>interpretation</a:t>
            </a:r>
            <a:r>
              <a:rPr lang="it-IT" sz="3200" dirty="0"/>
              <a:t>, </a:t>
            </a:r>
            <a:r>
              <a:rPr lang="it-IT" sz="3200" dirty="0" err="1"/>
              <a:t>including</a:t>
            </a:r>
            <a:r>
              <a:rPr lang="it-IT" sz="3200" dirty="0"/>
              <a:t> the Moho </a:t>
            </a:r>
            <a:r>
              <a:rPr lang="it-IT" sz="3200" dirty="0" err="1"/>
              <a:t>as</a:t>
            </a:r>
            <a:r>
              <a:rPr lang="it-IT" sz="3200" dirty="0"/>
              <a:t> a first-</a:t>
            </a:r>
            <a:r>
              <a:rPr lang="it-IT" sz="3200" dirty="0" err="1"/>
              <a:t>order</a:t>
            </a:r>
            <a:r>
              <a:rPr lang="it-IT" sz="3200" dirty="0"/>
              <a:t> </a:t>
            </a:r>
            <a:r>
              <a:rPr lang="it-IT" sz="3200" dirty="0" err="1"/>
              <a:t>structural</a:t>
            </a:r>
            <a:r>
              <a:rPr lang="it-IT" sz="3200" dirty="0"/>
              <a:t> </a:t>
            </a:r>
            <a:r>
              <a:rPr lang="it-IT" sz="3200" dirty="0" err="1"/>
              <a:t>constraint</a:t>
            </a:r>
            <a:r>
              <a:rPr lang="it-IT" sz="3200" dirty="0"/>
              <a:t>.</a:t>
            </a:r>
            <a:endParaRPr lang="it-IT" sz="4000" dirty="0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F99B43DD-81CF-4B58-AF50-979E3AB1DC2D}"/>
              </a:ext>
            </a:extLst>
          </p:cNvPr>
          <p:cNvSpPr txBox="1"/>
          <p:nvPr/>
        </p:nvSpPr>
        <p:spPr>
          <a:xfrm>
            <a:off x="34154214" y="16238304"/>
            <a:ext cx="154692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sz="3200" dirty="0" err="1"/>
              <a:t>Together</a:t>
            </a:r>
            <a:r>
              <a:rPr lang="it-IT" sz="3200" dirty="0"/>
              <a:t>, </a:t>
            </a:r>
            <a:r>
              <a:rPr lang="it-IT" sz="3200" dirty="0" err="1"/>
              <a:t>these</a:t>
            </a:r>
            <a:r>
              <a:rPr lang="it-IT" sz="3200" dirty="0"/>
              <a:t> </a:t>
            </a:r>
            <a:r>
              <a:rPr lang="it-IT" sz="3200" dirty="0" err="1"/>
              <a:t>observations</a:t>
            </a:r>
            <a:r>
              <a:rPr lang="it-IT" sz="3200" dirty="0"/>
              <a:t> support the </a:t>
            </a:r>
            <a:r>
              <a:rPr lang="it-IT" sz="3200" dirty="0" err="1"/>
              <a:t>presence</a:t>
            </a:r>
            <a:r>
              <a:rPr lang="it-IT" sz="3200" dirty="0"/>
              <a:t> of </a:t>
            </a:r>
            <a:r>
              <a:rPr lang="it-IT" sz="3200" dirty="0" err="1"/>
              <a:t>significant</a:t>
            </a:r>
            <a:r>
              <a:rPr lang="it-IT" sz="3200" dirty="0"/>
              <a:t> </a:t>
            </a:r>
            <a:r>
              <a:rPr lang="it-IT" sz="3200" dirty="0" err="1"/>
              <a:t>structural</a:t>
            </a:r>
            <a:r>
              <a:rPr lang="it-IT" sz="3200" dirty="0"/>
              <a:t> </a:t>
            </a:r>
            <a:r>
              <a:rPr lang="it-IT" sz="3200" dirty="0" err="1"/>
              <a:t>complexity</a:t>
            </a:r>
            <a:r>
              <a:rPr lang="it-IT" sz="3200" dirty="0"/>
              <a:t> </a:t>
            </a:r>
            <a:r>
              <a:rPr lang="it-IT" sz="3200" dirty="0" err="1"/>
              <a:t>within</a:t>
            </a:r>
            <a:r>
              <a:rPr lang="it-IT" sz="3200" dirty="0"/>
              <a:t> the </a:t>
            </a:r>
            <a:r>
              <a:rPr lang="it-IT" sz="3200" dirty="0" err="1"/>
              <a:t>Calabrian</a:t>
            </a:r>
            <a:r>
              <a:rPr lang="it-IT" sz="3200" dirty="0"/>
              <a:t> </a:t>
            </a:r>
            <a:r>
              <a:rPr lang="it-IT" sz="3200" dirty="0" err="1"/>
              <a:t>crust</a:t>
            </a:r>
            <a:r>
              <a:rPr lang="it-IT" sz="3200" dirty="0"/>
              <a:t>.</a:t>
            </a:r>
            <a:endParaRPr lang="it-IT" sz="4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92" name="Immagine 91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8E6D8BC2-C765-3BCB-1382-BB3DF0A800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81200" y="26475072"/>
            <a:ext cx="3474174" cy="2764124"/>
          </a:xfrm>
          <a:prstGeom prst="rect">
            <a:avLst/>
          </a:prstGeom>
        </p:spPr>
      </p:pic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16533174-FE3D-CD44-FE1C-4B399BB50F03}"/>
              </a:ext>
            </a:extLst>
          </p:cNvPr>
          <p:cNvSpPr txBox="1"/>
          <p:nvPr/>
        </p:nvSpPr>
        <p:spPr>
          <a:xfrm>
            <a:off x="1141887" y="26781435"/>
            <a:ext cx="3311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Event relocation: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5E628DC0-A379-CF5E-4CD1-EDCF327D3F83}"/>
              </a:ext>
            </a:extLst>
          </p:cNvPr>
          <p:cNvSpPr txBox="1"/>
          <p:nvPr/>
        </p:nvSpPr>
        <p:spPr>
          <a:xfrm>
            <a:off x="1278031" y="27301543"/>
            <a:ext cx="29614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• 1D </a:t>
            </a:r>
            <a:r>
              <a:rPr lang="it-IT" sz="2800" dirty="0" err="1"/>
              <a:t>velocity</a:t>
            </a:r>
            <a:r>
              <a:rPr lang="it-IT" sz="2800" dirty="0"/>
              <a:t> model </a:t>
            </a:r>
            <a:r>
              <a:rPr lang="it-IT" sz="2800" dirty="0" err="1"/>
              <a:t>validated</a:t>
            </a:r>
            <a:r>
              <a:rPr lang="it-IT" sz="2800" dirty="0"/>
              <a:t> for Calabria</a:t>
            </a:r>
          </a:p>
        </p:txBody>
      </p:sp>
      <p:sp>
        <p:nvSpPr>
          <p:cNvPr id="99" name="Shape 7">
            <a:extLst>
              <a:ext uri="{FF2B5EF4-FFF2-40B4-BE49-F238E27FC236}">
                <a16:creationId xmlns:a16="http://schemas.microsoft.com/office/drawing/2014/main" id="{EB955C0F-DFD3-358D-B4CC-57AB615ADDAF}"/>
              </a:ext>
            </a:extLst>
          </p:cNvPr>
          <p:cNvSpPr/>
          <p:nvPr/>
        </p:nvSpPr>
        <p:spPr>
          <a:xfrm>
            <a:off x="33853319" y="21310859"/>
            <a:ext cx="16106504" cy="1387641"/>
          </a:xfrm>
          <a:prstGeom prst="roundRect">
            <a:avLst>
              <a:gd name="adj" fmla="val 8421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C4DA2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CA90A83B-74C1-C55B-913A-2A841F51503D}"/>
              </a:ext>
            </a:extLst>
          </p:cNvPr>
          <p:cNvSpPr txBox="1"/>
          <p:nvPr/>
        </p:nvSpPr>
        <p:spPr>
          <a:xfrm>
            <a:off x="34217543" y="21577634"/>
            <a:ext cx="905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7. </a:t>
            </a:r>
            <a:r>
              <a:rPr lang="it-IT" sz="6000" dirty="0">
                <a:latin typeface="+mj-lt"/>
              </a:rPr>
              <a:t>Take-home </a:t>
            </a:r>
            <a:r>
              <a:rPr lang="it-IT" sz="6000" dirty="0" err="1">
                <a:latin typeface="+mj-lt"/>
              </a:rPr>
              <a:t>message</a:t>
            </a:r>
            <a:endParaRPr lang="it-IT" dirty="0">
              <a:latin typeface="+mj-lt"/>
            </a:endParaRP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3FEE9A70-98B8-0C66-F015-848BBF9125F1}"/>
              </a:ext>
            </a:extLst>
          </p:cNvPr>
          <p:cNvSpPr txBox="1"/>
          <p:nvPr/>
        </p:nvSpPr>
        <p:spPr>
          <a:xfrm>
            <a:off x="34090888" y="23052537"/>
            <a:ext cx="155958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it-IT" sz="3200" dirty="0"/>
              <a:t>The first </a:t>
            </a:r>
            <a:r>
              <a:rPr lang="it-IT" sz="3200" dirty="0" err="1"/>
              <a:t>MuRAT</a:t>
            </a:r>
            <a:r>
              <a:rPr lang="it-IT" sz="3200" dirty="0"/>
              <a:t> </a:t>
            </a:r>
            <a:r>
              <a:rPr lang="it-IT" sz="3200" dirty="0" err="1"/>
              <a:t>results</a:t>
            </a:r>
            <a:r>
              <a:rPr lang="it-IT" sz="3200" dirty="0"/>
              <a:t> indicate </a:t>
            </a:r>
            <a:r>
              <a:rPr lang="it-IT" sz="3200" dirty="0" err="1"/>
              <a:t>that</a:t>
            </a:r>
            <a:r>
              <a:rPr lang="it-IT" sz="3200" dirty="0"/>
              <a:t> the </a:t>
            </a:r>
            <a:r>
              <a:rPr lang="it-IT" sz="3200" dirty="0" err="1"/>
              <a:t>Calabrian</a:t>
            </a:r>
            <a:r>
              <a:rPr lang="it-IT" sz="3200" dirty="0"/>
              <a:t> </a:t>
            </a:r>
            <a:r>
              <a:rPr lang="it-IT" sz="3200" dirty="0" err="1"/>
              <a:t>crust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characterized</a:t>
            </a:r>
            <a:r>
              <a:rPr lang="it-IT" sz="3200" dirty="0"/>
              <a:t> by </a:t>
            </a:r>
            <a:r>
              <a:rPr lang="it-IT" sz="3200" dirty="0" err="1"/>
              <a:t>significant</a:t>
            </a:r>
            <a:r>
              <a:rPr lang="it-IT" sz="3200" dirty="0"/>
              <a:t> </a:t>
            </a:r>
            <a:r>
              <a:rPr lang="it-IT" sz="3200" dirty="0" err="1"/>
              <a:t>attenuation</a:t>
            </a:r>
            <a:r>
              <a:rPr lang="it-IT" sz="3200" dirty="0"/>
              <a:t> </a:t>
            </a:r>
            <a:r>
              <a:rPr lang="it-IT" sz="3200" dirty="0" err="1"/>
              <a:t>contrasts</a:t>
            </a:r>
            <a:r>
              <a:rPr lang="it-IT" sz="3200" dirty="0"/>
              <a:t>. </a:t>
            </a:r>
            <a:r>
              <a:rPr lang="it-IT" sz="3200" dirty="0" err="1"/>
              <a:t>Even</a:t>
            </a:r>
            <a:r>
              <a:rPr lang="it-IT" sz="3200" dirty="0"/>
              <a:t> </a:t>
            </a:r>
            <a:r>
              <a:rPr lang="it-IT" sz="3200" dirty="0" err="1"/>
              <a:t>at</a:t>
            </a:r>
            <a:r>
              <a:rPr lang="it-IT" sz="3200" dirty="0"/>
              <a:t> </a:t>
            </a:r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preliminary</a:t>
            </a:r>
            <a:r>
              <a:rPr lang="it-IT" sz="3200" dirty="0"/>
              <a:t> stage, the images highlight </a:t>
            </a:r>
            <a:r>
              <a:rPr lang="it-IT" sz="3200" dirty="0" err="1"/>
              <a:t>spatially</a:t>
            </a:r>
            <a:r>
              <a:rPr lang="it-IT" sz="3200" dirty="0"/>
              <a:t> </a:t>
            </a:r>
            <a:r>
              <a:rPr lang="it-IT" sz="3200" dirty="0" err="1"/>
              <a:t>variable</a:t>
            </a:r>
            <a:r>
              <a:rPr lang="it-IT" sz="3200" dirty="0"/>
              <a:t> </a:t>
            </a:r>
            <a:r>
              <a:rPr lang="it-IT" sz="3200" dirty="0" err="1"/>
              <a:t>seismic</a:t>
            </a:r>
            <a:r>
              <a:rPr lang="it-IT" sz="3200" dirty="0"/>
              <a:t> energy </a:t>
            </a:r>
            <a:r>
              <a:rPr lang="it-IT" sz="3200" dirty="0" err="1"/>
              <a:t>loss</a:t>
            </a:r>
            <a:r>
              <a:rPr lang="it-IT" sz="3200" dirty="0"/>
              <a:t>, </a:t>
            </a:r>
            <a:r>
              <a:rPr lang="it-IT" sz="3200" dirty="0" err="1"/>
              <a:t>providing</a:t>
            </a:r>
            <a:r>
              <a:rPr lang="it-IT" sz="3200" dirty="0"/>
              <a:t> a </a:t>
            </a:r>
            <a:r>
              <a:rPr lang="it-IT" sz="3200" dirty="0" err="1"/>
              <a:t>useful</a:t>
            </a:r>
            <a:r>
              <a:rPr lang="it-IT" sz="3200" dirty="0"/>
              <a:t> framework for future </a:t>
            </a:r>
            <a:r>
              <a:rPr lang="it-IT" sz="3200" dirty="0" err="1"/>
              <a:t>geological</a:t>
            </a:r>
            <a:r>
              <a:rPr lang="it-IT" sz="3200" dirty="0"/>
              <a:t> </a:t>
            </a:r>
            <a:r>
              <a:rPr lang="it-IT" sz="3200" dirty="0" err="1"/>
              <a:t>interpretation</a:t>
            </a:r>
            <a:r>
              <a:rPr lang="it-IT" sz="3200" dirty="0"/>
              <a:t>.</a:t>
            </a:r>
            <a:endParaRPr lang="it-IT" sz="7200" dirty="0"/>
          </a:p>
        </p:txBody>
      </p:sp>
      <p:sp>
        <p:nvSpPr>
          <p:cNvPr id="28" name="Shape 7">
            <a:extLst>
              <a:ext uri="{FF2B5EF4-FFF2-40B4-BE49-F238E27FC236}">
                <a16:creationId xmlns:a16="http://schemas.microsoft.com/office/drawing/2014/main" id="{4C93CCBA-D4AD-86E8-03F5-7803E7B36C15}"/>
              </a:ext>
            </a:extLst>
          </p:cNvPr>
          <p:cNvSpPr/>
          <p:nvPr/>
        </p:nvSpPr>
        <p:spPr>
          <a:xfrm>
            <a:off x="33853318" y="17739487"/>
            <a:ext cx="16096797" cy="1278382"/>
          </a:xfrm>
          <a:prstGeom prst="roundRect">
            <a:avLst>
              <a:gd name="adj" fmla="val 8421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C4DA2"/>
            </a:solidFill>
            <a:prstDash val="solid"/>
          </a:ln>
        </p:spPr>
        <p:txBody>
          <a:bodyPr/>
          <a:lstStyle/>
          <a:p>
            <a:r>
              <a:rPr lang="en-US" sz="6000" dirty="0">
                <a:latin typeface="+mj-lt"/>
              </a:rPr>
              <a:t> 6. Ongoing work / Next steps</a:t>
            </a:r>
          </a:p>
        </p:txBody>
      </p:sp>
    </p:spTree>
    <p:extLst>
      <p:ext uri="{BB962C8B-B14F-4D97-AF65-F5344CB8AC3E}">
        <p14:creationId xmlns:p14="http://schemas.microsoft.com/office/powerpoint/2010/main" val="109859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B419D9-6E47-32D7-FAA8-8EC2FF08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Immagine che contiene schermata, testo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38933E1F-035B-E942-F320-BC05BC455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19" t="26038" b="10096"/>
          <a:stretch>
            <a:fillRect/>
          </a:stretch>
        </p:blipFill>
        <p:spPr>
          <a:xfrm>
            <a:off x="5768614" y="6645289"/>
            <a:ext cx="40408495" cy="168417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Connettore dritto 5">
            <a:extLst>
              <a:ext uri="{FF2B5EF4-FFF2-40B4-BE49-F238E27FC236}">
                <a16:creationId xmlns:a16="http://schemas.microsoft.com/office/drawing/2014/main" id="{914420A1-7B2C-7969-8CAB-B4F7F3557065}"/>
              </a:ext>
            </a:extLst>
          </p:cNvPr>
          <p:cNvCxnSpPr/>
          <p:nvPr/>
        </p:nvCxnSpPr>
        <p:spPr>
          <a:xfrm>
            <a:off x="6515100" y="12058650"/>
            <a:ext cx="0" cy="67151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7997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3853</TotalTime>
  <Words>690</Words>
  <Application>Microsoft Macintosh PowerPoint</Application>
  <PresentationFormat>Personalizzato</PresentationFormat>
  <Paragraphs>45</Paragraphs>
  <Slides>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8" baseType="lpstr">
      <vt:lpstr>-webkit-standard</vt:lpstr>
      <vt:lpstr>Aptos</vt:lpstr>
      <vt:lpstr>Aptos Display</vt:lpstr>
      <vt:lpstr>Arial</vt:lpstr>
      <vt:lpstr>Source Serif Pro</vt:lpstr>
      <vt:lpstr>Tema di Office</vt:lpstr>
      <vt:lpstr>Multi-parameter seismic attenuation tomography  of the Calabrian crust (Italy) using MuRAT3D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Ciro Di Dato - ciro.didato3@studio.unibo.it</dc:creator>
  <cp:lastModifiedBy>Gaia Caporale</cp:lastModifiedBy>
  <cp:revision>30</cp:revision>
  <dcterms:created xsi:type="dcterms:W3CDTF">2026-04-10T12:00:28Z</dcterms:created>
  <dcterms:modified xsi:type="dcterms:W3CDTF">2026-04-30T12:01:50Z</dcterms:modified>
</cp:coreProperties>
</file>