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440" r:id="rId2"/>
    <p:sldId id="304" r:id="rId3"/>
    <p:sldId id="281" r:id="rId4"/>
    <p:sldId id="446" r:id="rId5"/>
    <p:sldId id="448" r:id="rId6"/>
    <p:sldId id="441" r:id="rId7"/>
    <p:sldId id="449" r:id="rId8"/>
    <p:sldId id="323" r:id="rId9"/>
    <p:sldId id="450" r:id="rId10"/>
    <p:sldId id="45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brizio" initials="F" lastIdx="19" clrIdx="0">
    <p:extLst>
      <p:ext uri="{19B8F6BF-5375-455C-9EA6-DF929625EA0E}">
        <p15:presenceInfo xmlns:p15="http://schemas.microsoft.com/office/powerpoint/2012/main" userId="72c15e68a0b1c9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5033" autoAdjust="0"/>
  </p:normalViewPr>
  <p:slideViewPr>
    <p:cSldViewPr snapToGrid="0">
      <p:cViewPr varScale="1">
        <p:scale>
          <a:sx n="74" d="100"/>
          <a:sy n="74" d="100"/>
        </p:scale>
        <p:origin x="39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493C3A-ACCF-A2E4-3754-EE99D232CA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1809E-F6CA-244E-E353-951B9C3270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193A6-AD88-401F-9A02-8AE558EE1D78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FFF89-B8B5-6CAD-9917-BF0EA17B08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A2BBB-C38C-4A9A-CCA2-2F59466D52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12924-F9C2-4401-92CF-9569420F7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802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227CD-435D-441A-8CB7-EFB652ABBF79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F14D4-386B-414C-93CC-92F59E086B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13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2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73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85E2F-07D4-69E0-F5C8-D94C3C5B7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649C76-7F11-BA1D-175B-C665083E1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FB1FA-CEC9-EFDC-40E4-E193472D4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FEA63-E9D6-FA0E-FDC3-AAFE3A3E4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731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2C59-0E70-8BD0-2260-A70B99858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E9104-D17B-4AA4-1DCA-B440A6763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4F7B6-DC51-D20D-A9CD-F748B61D4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76556-DADF-6CBD-8AB4-E18DBEC6F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94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9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1E904-D179-7FBB-73D3-7871094F5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E087EE-2664-0C82-3F8D-87855BB55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79903-C0B3-7676-2067-390661F0C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F2216-788D-BE2B-5864-7E7BD3813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2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53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75043-0B79-380D-FB0C-B1FAE2FBD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BC94F-32B2-EE03-E53C-37AE781F9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50DA30-3D2F-E59B-9E3F-9B36F5244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BB1F9-2915-E4AB-EEC0-E53AE578A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21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729B1-5133-BFB2-C02A-A1E1D7A71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C4FC9-279D-C2DF-0C79-6E58C0DFB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8BB38-F42C-52C9-7CDF-91B76FE18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D4DC3-4610-5CC0-67D8-5CE47DFCE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F14D4-386B-414C-93CC-92F59E086B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67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C2367-66B3-40FC-A7B1-865B56ED6A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232228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421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0DAC-0B5D-41D4-A0FA-6D71BC57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AE582-615D-45D6-8DAD-638D7EBED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4D1FC-9F3A-4CA4-A274-75B12DFA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BED86-ECEA-48D5-9278-B7CA80BD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6341E-325A-4F57-8745-7171D71A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496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637E37-6AEF-4045-9ABF-897CF0C3C3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DEBD1-8EED-4CA4-847E-1C75AEF75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D8785-0FD5-473C-9356-6D74C376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82BFB-34A2-4803-9FB4-61025891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06A44-59F6-4D70-9388-D4628446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892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22DB-85D5-4EE4-BEC4-FA9B98285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29FD0-E0E9-4798-AEEB-284A8343D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85F9-1BDC-487E-A771-9272A374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DE0FF-B6B3-4F5E-ACF5-C3EEA2C0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7CF64-9BB4-47AF-8536-7075DEBB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8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CF07-F4C0-4B9D-AFAB-195B0C2C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C7B35-6CAA-4236-AC6A-92C1CE00D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2A60-CF39-47B3-9D2F-678323EE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F4DD-639A-42D1-81E5-ECD5D878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97F0-5EAC-4D07-85C9-E99083B6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68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30E7-0419-4D93-8D1F-1679EA37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C9EC8-BF9B-4AD6-AA5E-5FC0D25A6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78001-8173-4C69-97F4-35544A821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63439-22FE-47EA-93A9-734CCAA1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6B6DB-B4F9-4EEC-808D-293A4E2C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7CDD6-D11C-46D8-BA19-B35A76D8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24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E3A-0BE5-4E1B-A7B1-7655659B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4C69E-0FE2-4296-9D74-B6E39834C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3D1AE-B1E5-4F62-9AEC-8B1DB8CFA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22D22-202F-4E42-9E0C-90FC57D18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8F048-2461-4B63-992E-4606EF4E3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B83FE3-0815-4020-B908-A923A606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04F45-BC89-4F4C-8D04-EB4B13FC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17882E-F6D6-427E-AF43-E09C16C80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942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91368-1B19-4AA6-AE52-97AE0BA7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3EF60-E4C7-402A-985E-3C1B4704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2F7C1-8679-4A7D-A1C5-505AE4A7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28564-FAE7-4AEB-B235-FF810420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28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20C7D-DB98-4B88-A599-050BA078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22A9D-19A5-43B7-8705-0AA4B01F5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E876A-D9B8-4D0A-ADEB-4D57540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38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F6BE-122B-44A7-AB96-74B502D4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375AF-42FD-43DE-B70A-FD4FECDB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50AA7-5D25-4BDA-8E5A-484B0E522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62257-E12D-43A6-926D-14EAA87C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4236C-AA67-4173-AC40-B40FE7FA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8597F-6EC8-4530-804A-EB4C9315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1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B0CFF-BAEC-4DBA-912F-FB722E8B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C86315-AE10-4346-8169-798A05BAEB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E71E1-7FC0-4E78-943A-C0DC054B4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345AD-2FA0-4D95-9D5E-F579028C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F6021-94FC-461C-9DF1-7B596688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4ED4-FD08-40CE-8514-14D90133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232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5766B-C222-4310-8E9C-4C0D47E9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15DA8-42EC-4331-BF11-7E45EB94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9146E-AF5F-4C36-B2C5-5DDAE2F29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3BBD-CC23-4AEE-B527-42639FF64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8E69C-F3C3-430F-909D-AD99D0136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EE256-45AB-423A-96F1-7854272C4B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70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10" Type="http://schemas.openxmlformats.org/officeDocument/2006/relationships/image" Target="../media/image20.png"/><Relationship Id="rId4" Type="http://schemas.openxmlformats.org/officeDocument/2006/relationships/image" Target="../media/image17.tif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5.jpg"/><Relationship Id="rId5" Type="http://schemas.openxmlformats.org/officeDocument/2006/relationships/image" Target="../media/image24.gif"/><Relationship Id="rId10" Type="http://schemas.openxmlformats.org/officeDocument/2006/relationships/image" Target="../media/image28.tiff"/><Relationship Id="rId4" Type="http://schemas.openxmlformats.org/officeDocument/2006/relationships/image" Target="../media/image23.jpg"/><Relationship Id="rId9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F57C21C-191A-07B6-8EA8-81E3EE9CEC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08" b="15183"/>
          <a:stretch/>
        </p:blipFill>
        <p:spPr>
          <a:xfrm>
            <a:off x="5596007" y="5405415"/>
            <a:ext cx="1291804" cy="103186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51FB8E1-34B7-D047-F24E-B0DCF864D766}"/>
              </a:ext>
            </a:extLst>
          </p:cNvPr>
          <p:cNvSpPr/>
          <p:nvPr/>
        </p:nvSpPr>
        <p:spPr>
          <a:xfrm>
            <a:off x="5596007" y="5412945"/>
            <a:ext cx="1290963" cy="101680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logo for a university&#10;&#10;Description automatically generated">
            <a:extLst>
              <a:ext uri="{FF2B5EF4-FFF2-40B4-BE49-F238E27FC236}">
                <a16:creationId xmlns:a16="http://schemas.microsoft.com/office/drawing/2014/main" id="{B4E93E7C-2B5B-CAF8-9511-8E572AB1D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74" y="5560914"/>
            <a:ext cx="1185416" cy="118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FDB6A-08F7-28C6-8581-E04E998A10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437" t="9657" r="4400" b="9355"/>
          <a:stretch/>
        </p:blipFill>
        <p:spPr>
          <a:xfrm>
            <a:off x="10308828" y="4791677"/>
            <a:ext cx="1669894" cy="1387030"/>
          </a:xfrm>
          <a:prstGeom prst="rect">
            <a:avLst/>
          </a:prstGeom>
        </p:spPr>
      </p:pic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4AF6FF07-4631-4403-B914-5F48FCC38590}"/>
              </a:ext>
            </a:extLst>
          </p:cNvPr>
          <p:cNvCxnSpPr>
            <a:cxnSpLocks/>
          </p:cNvCxnSpPr>
          <p:nvPr/>
        </p:nvCxnSpPr>
        <p:spPr>
          <a:xfrm>
            <a:off x="5664139" y="2233865"/>
            <a:ext cx="6314583" cy="0"/>
          </a:xfrm>
          <a:prstGeom prst="line">
            <a:avLst/>
          </a:prstGeom>
          <a:ln w="127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2" name="Rectangle 471">
            <a:extLst>
              <a:ext uri="{FF2B5EF4-FFF2-40B4-BE49-F238E27FC236}">
                <a16:creationId xmlns:a16="http://schemas.microsoft.com/office/drawing/2014/main" id="{EC16199D-6524-43B9-9F0D-87150324D744}"/>
              </a:ext>
            </a:extLst>
          </p:cNvPr>
          <p:cNvSpPr/>
          <p:nvPr/>
        </p:nvSpPr>
        <p:spPr>
          <a:xfrm>
            <a:off x="5752930" y="2402780"/>
            <a:ext cx="64860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Ian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Abdallah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David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Healy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Jeffrey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Hyman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Giacomo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Prosser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Fabrizio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Agosta</a:t>
            </a:r>
            <a:r>
              <a:rPr lang="en-US" sz="14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 lvl="0" algn="ctr">
              <a:lnSpc>
                <a:spcPct val="150000"/>
              </a:lnSpc>
              <a:defRPr/>
            </a:pPr>
            <a:endParaRPr kumimoji="0" lang="en-US" sz="1400" i="0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12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Basilicata, Italy</a:t>
            </a:r>
          </a:p>
          <a:p>
            <a:pPr lvl="0" algn="ctr">
              <a:lnSpc>
                <a:spcPct val="150000"/>
              </a:lnSpc>
              <a:defRPr/>
            </a:pPr>
            <a:r>
              <a:rPr kumimoji="0" lang="en-US" sz="1200" i="0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kumimoji="0" lang="en-US" sz="1200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University of Leeds, UK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12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Los Alamos National Laboratory, USA</a:t>
            </a:r>
            <a:endParaRPr kumimoji="0" lang="en-US" sz="1200" i="0" strike="noStrike" kern="1200" cap="none" spc="0" normalizeH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id="{708E0415-8545-4E83-9FE0-D4989823DF83}"/>
              </a:ext>
            </a:extLst>
          </p:cNvPr>
          <p:cNvSpPr/>
          <p:nvPr/>
        </p:nvSpPr>
        <p:spPr>
          <a:xfrm>
            <a:off x="5453079" y="1101501"/>
            <a:ext cx="68758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defRPr/>
            </a:pPr>
            <a:r>
              <a:rPr lang="en-GB" sz="2400" i="1" dirty="0"/>
              <a:t>Permeability Anisotropy in Fractured Mesozoic Platform Carbonates under Variable </a:t>
            </a:r>
            <a:r>
              <a:rPr lang="en-GB" sz="2400" i="1" dirty="0" err="1"/>
              <a:t>Triaxial</a:t>
            </a:r>
            <a:r>
              <a:rPr lang="en-GB" sz="2400" i="1" dirty="0"/>
              <a:t> Stress Conditions</a:t>
            </a:r>
            <a:endParaRPr lang="en-GB" sz="2400" i="1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i="1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i="1" dirty="0" smtClean="0"/>
          </a:p>
        </p:txBody>
      </p:sp>
      <p:sp>
        <p:nvSpPr>
          <p:cNvPr id="498" name="Rectangle 497">
            <a:extLst>
              <a:ext uri="{FF2B5EF4-FFF2-40B4-BE49-F238E27FC236}">
                <a16:creationId xmlns:a16="http://schemas.microsoft.com/office/drawing/2014/main" id="{1A909E63-E363-4177-879A-2EB3E4A9AF0F}"/>
              </a:ext>
            </a:extLst>
          </p:cNvPr>
          <p:cNvSpPr/>
          <p:nvPr/>
        </p:nvSpPr>
        <p:spPr>
          <a:xfrm>
            <a:off x="5427975" y="6635052"/>
            <a:ext cx="6781955" cy="2527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B325C9-9EF4-AA58-EC00-B899A09AE7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01022" y="4398975"/>
            <a:ext cx="1178390" cy="1779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CBDDC3-E67C-37D3-A591-CE3AF2AB5C48}"/>
              </a:ext>
            </a:extLst>
          </p:cNvPr>
          <p:cNvSpPr txBox="1"/>
          <p:nvPr/>
        </p:nvSpPr>
        <p:spPr>
          <a:xfrm>
            <a:off x="1314450" y="5876678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BF8F0D-4D1D-611D-D2BB-A7CE7183D1F7}"/>
              </a:ext>
            </a:extLst>
          </p:cNvPr>
          <p:cNvSpPr txBox="1"/>
          <p:nvPr/>
        </p:nvSpPr>
        <p:spPr>
          <a:xfrm>
            <a:off x="8128058" y="6631974"/>
            <a:ext cx="1722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May 4</a:t>
            </a:r>
            <a:r>
              <a:rPr lang="en-GB" sz="1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, </a:t>
            </a: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2026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15" name="Picture 14" descr="A high angle view of a rocky area&#10;&#10;AI-generated content may be incorrect.">
            <a:extLst>
              <a:ext uri="{FF2B5EF4-FFF2-40B4-BE49-F238E27FC236}">
                <a16:creationId xmlns:a16="http://schemas.microsoft.com/office/drawing/2014/main" id="{E4FD9621-48E6-901D-658E-7ED89A64C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7" r="48592" b="12742"/>
          <a:stretch>
            <a:fillRect/>
          </a:stretch>
        </p:blipFill>
        <p:spPr>
          <a:xfrm>
            <a:off x="-233680" y="-37707"/>
            <a:ext cx="5643725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CACD9C-F3BA-2CCD-7CB4-5F21B85BAA68}"/>
              </a:ext>
            </a:extLst>
          </p:cNvPr>
          <p:cNvGrpSpPr/>
          <p:nvPr/>
        </p:nvGrpSpPr>
        <p:grpSpPr>
          <a:xfrm>
            <a:off x="6382634" y="4239294"/>
            <a:ext cx="1271478" cy="1104765"/>
            <a:chOff x="1880070" y="4037489"/>
            <a:chExt cx="1381563" cy="1200416"/>
          </a:xfrm>
        </p:grpSpPr>
        <p:pic>
          <p:nvPicPr>
            <p:cNvPr id="27" name="Picture 26" descr="A red circle in the middle of a rock&#10;&#10;Description automatically generated">
              <a:extLst>
                <a:ext uri="{FF2B5EF4-FFF2-40B4-BE49-F238E27FC236}">
                  <a16:creationId xmlns:a16="http://schemas.microsoft.com/office/drawing/2014/main" id="{4A427712-931D-58BF-D1CA-EDCAF0AD9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1" t="4090" r="27038" b="16032"/>
            <a:stretch/>
          </p:blipFill>
          <p:spPr>
            <a:xfrm>
              <a:off x="1880070" y="4037490"/>
              <a:ext cx="1185415" cy="113862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67784B-0BBE-3BAA-CE6F-30D8B712D162}"/>
                </a:ext>
              </a:extLst>
            </p:cNvPr>
            <p:cNvSpPr/>
            <p:nvPr/>
          </p:nvSpPr>
          <p:spPr>
            <a:xfrm>
              <a:off x="1880070" y="4037489"/>
              <a:ext cx="1185415" cy="113862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AF51E-5B10-E140-1F0C-44310B1BAB2B}"/>
                </a:ext>
              </a:extLst>
            </p:cNvPr>
            <p:cNvSpPr txBox="1"/>
            <p:nvPr/>
          </p:nvSpPr>
          <p:spPr>
            <a:xfrm>
              <a:off x="2728233" y="4960906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CSL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FB6BDF8-5DCB-30EF-86F5-1EC895709019}"/>
              </a:ext>
            </a:extLst>
          </p:cNvPr>
          <p:cNvSpPr txBox="1"/>
          <p:nvPr/>
        </p:nvSpPr>
        <p:spPr>
          <a:xfrm>
            <a:off x="6530007" y="6178707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4FDFAD-8516-FFCD-40CF-265BF95AE4A6}"/>
              </a:ext>
            </a:extLst>
          </p:cNvPr>
          <p:cNvSpPr txBox="1"/>
          <p:nvPr/>
        </p:nvSpPr>
        <p:spPr>
          <a:xfrm>
            <a:off x="3663363" y="6628488"/>
            <a:ext cx="23723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dirty="0">
                <a:solidFill>
                  <a:schemeClr val="bg1"/>
                </a:solidFill>
                <a:latin typeface="Calibri" panose="020F0502020204030204"/>
              </a:rPr>
              <a:t>Viggiano Mt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Southern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Italy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 descr="A logo for a university&#10;&#10;Description automatically generated">
            <a:extLst>
              <a:ext uri="{FF2B5EF4-FFF2-40B4-BE49-F238E27FC236}">
                <a16:creationId xmlns:a16="http://schemas.microsoft.com/office/drawing/2014/main" id="{40BB53BC-1067-A9A9-0939-D01FD3ACB2D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376" y="0"/>
            <a:ext cx="1001274" cy="1001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3716A6-D14F-EFF7-E17A-46C0475950E4}"/>
              </a:ext>
            </a:extLst>
          </p:cNvPr>
          <p:cNvCxnSpPr>
            <a:cxnSpLocks/>
          </p:cNvCxnSpPr>
          <p:nvPr/>
        </p:nvCxnSpPr>
        <p:spPr>
          <a:xfrm>
            <a:off x="7600864" y="4740777"/>
            <a:ext cx="1019639" cy="4686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13001E-D604-EE4F-9ADD-0E323861219B}"/>
              </a:ext>
            </a:extLst>
          </p:cNvPr>
          <p:cNvCxnSpPr>
            <a:cxnSpLocks/>
          </p:cNvCxnSpPr>
          <p:nvPr/>
        </p:nvCxnSpPr>
        <p:spPr>
          <a:xfrm>
            <a:off x="9980145" y="5377762"/>
            <a:ext cx="32868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8CA27F-8006-2F4D-CA45-2673C62A6243}"/>
              </a:ext>
            </a:extLst>
          </p:cNvPr>
          <p:cNvCxnSpPr>
            <a:cxnSpLocks/>
          </p:cNvCxnSpPr>
          <p:nvPr/>
        </p:nvCxnSpPr>
        <p:spPr>
          <a:xfrm flipV="1">
            <a:off x="7279012" y="5557808"/>
            <a:ext cx="1111364" cy="233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99F60A9-CEAA-D54A-2228-72CD9B2501D5}"/>
              </a:ext>
            </a:extLst>
          </p:cNvPr>
          <p:cNvCxnSpPr>
            <a:cxnSpLocks/>
          </p:cNvCxnSpPr>
          <p:nvPr/>
        </p:nvCxnSpPr>
        <p:spPr>
          <a:xfrm flipH="1">
            <a:off x="9842578" y="4731462"/>
            <a:ext cx="166521" cy="159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C5D7F9-3097-0E08-0FE0-9C0B7BCE36CD}"/>
              </a:ext>
            </a:extLst>
          </p:cNvPr>
          <p:cNvCxnSpPr>
            <a:cxnSpLocks/>
          </p:cNvCxnSpPr>
          <p:nvPr/>
        </p:nvCxnSpPr>
        <p:spPr>
          <a:xfrm flipH="1" flipV="1">
            <a:off x="9674902" y="5422842"/>
            <a:ext cx="229751" cy="1095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8C7F0F-92FE-7AD6-0651-84B20B39C5DA}"/>
              </a:ext>
            </a:extLst>
          </p:cNvPr>
          <p:cNvCxnSpPr>
            <a:cxnSpLocks/>
          </p:cNvCxnSpPr>
          <p:nvPr/>
        </p:nvCxnSpPr>
        <p:spPr>
          <a:xfrm>
            <a:off x="9511966" y="4709347"/>
            <a:ext cx="0" cy="243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9B93CA-3EEA-51B4-D309-39927D886EC0}"/>
              </a:ext>
            </a:extLst>
          </p:cNvPr>
          <p:cNvSpPr txBox="1"/>
          <p:nvPr/>
        </p:nvSpPr>
        <p:spPr>
          <a:xfrm>
            <a:off x="9886079" y="4521680"/>
            <a:ext cx="719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𝜎</a:t>
            </a:r>
            <a:r>
              <a:rPr lang="en-GB" sz="12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yy</a:t>
            </a:r>
            <a:endParaRPr lang="en-GB" sz="1200" baseline="-25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7EA695-38BE-B598-37DE-0B09A64E6136}"/>
              </a:ext>
            </a:extLst>
          </p:cNvPr>
          <p:cNvSpPr txBox="1"/>
          <p:nvPr/>
        </p:nvSpPr>
        <p:spPr>
          <a:xfrm>
            <a:off x="9316797" y="4434089"/>
            <a:ext cx="719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𝜎</a:t>
            </a:r>
            <a:r>
              <a:rPr lang="en-GB" sz="12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zz</a:t>
            </a:r>
            <a:endParaRPr lang="en-GB" sz="1200" baseline="-250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391E8D-9EC3-D180-4C04-8156010116FA}"/>
              </a:ext>
            </a:extLst>
          </p:cNvPr>
          <p:cNvSpPr txBox="1"/>
          <p:nvPr/>
        </p:nvSpPr>
        <p:spPr>
          <a:xfrm>
            <a:off x="9826572" y="5405415"/>
            <a:ext cx="719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𝜎</a:t>
            </a:r>
            <a:r>
              <a:rPr lang="en-GB" sz="12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xx</a:t>
            </a:r>
            <a:endParaRPr lang="en-GB" sz="1200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2292" y="5287194"/>
            <a:ext cx="1464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Field data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8800181" y="6125206"/>
            <a:ext cx="1464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DFN modelling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10564277" y="6129881"/>
            <a:ext cx="1234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solidFill>
                  <a:prstClr val="black"/>
                </a:solidFill>
              </a:rPr>
              <a:t>Flow simulations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BA2A7-5AC2-51C5-DFCE-6FA93E46F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396D91A-65D3-28BE-0CC6-B95DA5E8D574}"/>
              </a:ext>
            </a:extLst>
          </p:cNvPr>
          <p:cNvSpPr txBox="1"/>
          <p:nvPr/>
        </p:nvSpPr>
        <p:spPr>
          <a:xfrm>
            <a:off x="1524358" y="0"/>
            <a:ext cx="9143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Ongoing work: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DFN Modeling Enhanced by True Aperture Data</a:t>
            </a:r>
            <a:endParaRPr kumimoji="0" lang="en-GB" sz="1100" b="1" i="0" u="none" strike="noStrike" kern="1200" cap="none" spc="0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BFB3C-1D14-080D-5A1E-D3D18D872BEB}"/>
              </a:ext>
            </a:extLst>
          </p:cNvPr>
          <p:cNvSpPr/>
          <p:nvPr/>
        </p:nvSpPr>
        <p:spPr>
          <a:xfrm>
            <a:off x="1569720" y="3482340"/>
            <a:ext cx="316902" cy="14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graph and diagram of a graph&#10;&#10;AI-generated content may be incorrect.">
            <a:extLst>
              <a:ext uri="{FF2B5EF4-FFF2-40B4-BE49-F238E27FC236}">
                <a16:creationId xmlns:a16="http://schemas.microsoft.com/office/drawing/2014/main" id="{43188F99-FB00-6876-71A3-FBFEC25A7F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6" y="1547193"/>
            <a:ext cx="5589187" cy="1739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76EE4-6381-EA94-82F6-D46918E9D429}"/>
              </a:ext>
            </a:extLst>
          </p:cNvPr>
          <p:cNvSpPr txBox="1"/>
          <p:nvPr/>
        </p:nvSpPr>
        <p:spPr>
          <a:xfrm>
            <a:off x="159158" y="3245978"/>
            <a:ext cx="600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data points after field 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inspection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of 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both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well-layered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and 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oolithic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  <a:r>
              <a:rPr lang="it-IT" sz="1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limestone</a:t>
            </a:r>
            <a:r>
              <a:rPr lang="it-IT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rocks  </a:t>
            </a:r>
          </a:p>
        </p:txBody>
      </p:sp>
      <p:sp>
        <p:nvSpPr>
          <p:cNvPr id="7" name="CasellaDiTesto 21">
            <a:extLst>
              <a:ext uri="{FF2B5EF4-FFF2-40B4-BE49-F238E27FC236}">
                <a16:creationId xmlns:a16="http://schemas.microsoft.com/office/drawing/2014/main" id="{C96C4E0F-5EE4-BA13-AF65-C2B57076F653}"/>
              </a:ext>
            </a:extLst>
          </p:cNvPr>
          <p:cNvSpPr txBox="1"/>
          <p:nvPr/>
        </p:nvSpPr>
        <p:spPr>
          <a:xfrm>
            <a:off x="280749" y="1177861"/>
            <a:ext cx="478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problem of fracture aperture </a:t>
            </a:r>
            <a:r>
              <a:rPr kumimoji="0" lang="it-IT" sz="1800" b="0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data:</a:t>
            </a:r>
            <a:endParaRPr kumimoji="0" lang="en-US" sz="18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B916F-0B74-E7AB-8DA4-A8AF26123C39}"/>
              </a:ext>
            </a:extLst>
          </p:cNvPr>
          <p:cNvSpPr txBox="1"/>
          <p:nvPr/>
        </p:nvSpPr>
        <p:spPr>
          <a:xfrm>
            <a:off x="143211" y="4474270"/>
            <a:ext cx="6317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</a:rPr>
              <a:t>1. Field &amp; Lab Workflow: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Collect vein samples systematically (outcrop &amp; core)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Thin section &amp; cathodoluminescence analysis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→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syn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‑fracturing vs. sealing veins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Blocky,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Crack-seal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bands and fibrous textures as paleo‑aperture proxies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</a:rPr>
              <a:t>2. Integration into DFN Models: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Use measured paleo‑aperture distributions for realistic aperture scaling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Distinguish open vs. sealed fractures for hydraulic connectivity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 Improve stress-aperture coupling and permeability anisotropy predictions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DBF8E-9092-6D6D-CA82-9002F373DB43}"/>
              </a:ext>
            </a:extLst>
          </p:cNvPr>
          <p:cNvSpPr txBox="1"/>
          <p:nvPr/>
        </p:nvSpPr>
        <p:spPr>
          <a:xfrm>
            <a:off x="2138393" y="3987631"/>
            <a:ext cx="3024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j-ea"/>
                <a:cs typeface="+mj-cs"/>
              </a:rPr>
              <a:t>Paleo‑Aperture Data </a:t>
            </a:r>
            <a:endParaRPr lang="en-GB" sz="1600" dirty="0">
              <a:latin typeface="Abadi" panose="020B0604020104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A2501F-16DF-DE5F-FC2F-DF7E46A37DA2}"/>
              </a:ext>
            </a:extLst>
          </p:cNvPr>
          <p:cNvCxnSpPr>
            <a:cxnSpLocks/>
          </p:cNvCxnSpPr>
          <p:nvPr/>
        </p:nvCxnSpPr>
        <p:spPr>
          <a:xfrm flipV="1">
            <a:off x="5810590" y="4032557"/>
            <a:ext cx="527519" cy="6699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8C566AD-C9CF-96E7-F2E5-68103B35F173}"/>
              </a:ext>
            </a:extLst>
          </p:cNvPr>
          <p:cNvSpPr/>
          <p:nvPr/>
        </p:nvSpPr>
        <p:spPr>
          <a:xfrm>
            <a:off x="6460829" y="844847"/>
            <a:ext cx="5418724" cy="57093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FDA1B-A1CF-D04C-7B1F-035E17B63947}"/>
              </a:ext>
            </a:extLst>
          </p:cNvPr>
          <p:cNvSpPr txBox="1"/>
          <p:nvPr/>
        </p:nvSpPr>
        <p:spPr>
          <a:xfrm>
            <a:off x="3229158" y="4291449"/>
            <a:ext cx="2866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Within</a:t>
            </a:r>
            <a:r>
              <a: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and </a:t>
            </a:r>
            <a:r>
              <a:rPr lang="it-IT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away</a:t>
            </a:r>
            <a:r>
              <a:rPr lang="it-IT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from fault-zones </a:t>
            </a:r>
          </a:p>
        </p:txBody>
      </p:sp>
      <p:pic>
        <p:nvPicPr>
          <p:cNvPr id="22" name="Picture 21" descr="A pick stuck in a rock&#10;&#10;AI-generated content may be incorrect.">
            <a:extLst>
              <a:ext uri="{FF2B5EF4-FFF2-40B4-BE49-F238E27FC236}">
                <a16:creationId xmlns:a16="http://schemas.microsoft.com/office/drawing/2014/main" id="{0001F035-2840-84C6-838C-4804BB1B41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8274" y="1246011"/>
            <a:ext cx="2837054" cy="2136135"/>
          </a:xfrm>
          <a:prstGeom prst="rect">
            <a:avLst/>
          </a:prstGeom>
        </p:spPr>
      </p:pic>
      <p:pic>
        <p:nvPicPr>
          <p:cNvPr id="24" name="Picture 23" descr="A rock with a ruler and a yellow ruler&#10;&#10;AI-generated content may be incorrect.">
            <a:extLst>
              <a:ext uri="{FF2B5EF4-FFF2-40B4-BE49-F238E27FC236}">
                <a16:creationId xmlns:a16="http://schemas.microsoft.com/office/drawing/2014/main" id="{A527E99C-CA00-F05F-9BB8-A85A44C76E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-1657"/>
          <a:stretch>
            <a:fillRect/>
          </a:stretch>
        </p:blipFill>
        <p:spPr>
          <a:xfrm rot="5400000">
            <a:off x="8218131" y="2148321"/>
            <a:ext cx="2589602" cy="2277038"/>
          </a:xfrm>
          <a:prstGeom prst="rect">
            <a:avLst/>
          </a:prstGeom>
        </p:spPr>
      </p:pic>
      <p:pic>
        <p:nvPicPr>
          <p:cNvPr id="27" name="Picture 26" descr="A piece of rock with a ruler&#10;&#10;AI-generated content may be incorrect.">
            <a:extLst>
              <a:ext uri="{FF2B5EF4-FFF2-40B4-BE49-F238E27FC236}">
                <a16:creationId xmlns:a16="http://schemas.microsoft.com/office/drawing/2014/main" id="{B9BB07D2-0D32-2669-4C95-A06A65612D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2616" y="4071160"/>
            <a:ext cx="2139831" cy="2580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3551A3-16FB-F446-3F2A-5E73A6F29056}"/>
              </a:ext>
            </a:extLst>
          </p:cNvPr>
          <p:cNvSpPr txBox="1"/>
          <p:nvPr/>
        </p:nvSpPr>
        <p:spPr>
          <a:xfrm>
            <a:off x="11421075" y="6410417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10/10</a:t>
            </a:r>
            <a:endParaRPr lang="en-GB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E341F6-DD32-E6D2-81FB-9A039DE57928}"/>
              </a:ext>
            </a:extLst>
          </p:cNvPr>
          <p:cNvSpPr/>
          <p:nvPr/>
        </p:nvSpPr>
        <p:spPr>
          <a:xfrm>
            <a:off x="11447929" y="6443538"/>
            <a:ext cx="687259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AA59E0-C162-5CA8-5627-A8C09730B006}"/>
              </a:ext>
            </a:extLst>
          </p:cNvPr>
          <p:cNvSpPr txBox="1"/>
          <p:nvPr/>
        </p:nvSpPr>
        <p:spPr>
          <a:xfrm>
            <a:off x="6117521" y="4702514"/>
            <a:ext cx="34439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Thank you all </a:t>
            </a:r>
            <a:endParaRPr lang="en-GB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ctr">
              <a:defRPr/>
            </a:pPr>
            <a:r>
              <a:rPr lang="en-GB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for </a:t>
            </a:r>
          </a:p>
          <a:p>
            <a:pPr algn="ctr">
              <a:defRPr/>
            </a:pPr>
            <a:r>
              <a:rPr lang="en-GB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listening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359263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E3F7-68B4-D61B-BD65-014ECA6F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55C462-974D-9CCE-1FCF-E0C263772E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" y="352737"/>
            <a:ext cx="8344230" cy="6285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EF4BCD-48ED-E1BB-8104-5F5E020DBFD2}"/>
              </a:ext>
            </a:extLst>
          </p:cNvPr>
          <p:cNvSpPr txBox="1"/>
          <p:nvPr/>
        </p:nvSpPr>
        <p:spPr>
          <a:xfrm>
            <a:off x="5454118" y="6637774"/>
            <a:ext cx="262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it-IT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modified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after Palladino et al., 2023)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389FC-2BFE-D863-4AA9-8E32FB1AEDE0}"/>
              </a:ext>
            </a:extLst>
          </p:cNvPr>
          <p:cNvSpPr txBox="1"/>
          <p:nvPr/>
        </p:nvSpPr>
        <p:spPr>
          <a:xfrm>
            <a:off x="5063288" y="5666761"/>
            <a:ext cx="160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Platform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carbonates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8CE41-DC3A-4490-0AE3-86400F1CE3FA}"/>
              </a:ext>
            </a:extLst>
          </p:cNvPr>
          <p:cNvSpPr txBox="1"/>
          <p:nvPr/>
        </p:nvSpPr>
        <p:spPr>
          <a:xfrm>
            <a:off x="5686616" y="5943760"/>
            <a:ext cx="160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Basinal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carbonates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ED319-CFDA-C0E9-5C60-0DC042079758}"/>
              </a:ext>
            </a:extLst>
          </p:cNvPr>
          <p:cNvSpPr txBox="1"/>
          <p:nvPr/>
        </p:nvSpPr>
        <p:spPr>
          <a:xfrm>
            <a:off x="1140725" y="-74304"/>
            <a:ext cx="914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Study area of the Viggiano Mt., Southern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Italy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B5F8B-BED4-E885-2EDC-E29B79017953}"/>
              </a:ext>
            </a:extLst>
          </p:cNvPr>
          <p:cNvSpPr txBox="1"/>
          <p:nvPr/>
        </p:nvSpPr>
        <p:spPr>
          <a:xfrm>
            <a:off x="8502838" y="2644748"/>
            <a:ext cx="3677421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Viggiano </a:t>
            </a:r>
            <a:r>
              <a: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t. ~15km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East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Agri Fault System: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N90-120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N20-30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N130-150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Il Monte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ILM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) – U. Cretaceous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Piana Buon Cuore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PBC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)</a:t>
            </a:r>
            <a:r>
              <a: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–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L. Cret/U. Jura.)  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Scarrone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la Macchia (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SLM 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&amp;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SLM II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) – Toarcian</a:t>
            </a:r>
            <a:r>
              <a:rPr lang="en-GB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&amp;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Sinemurian/Pliensbachian 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838F2-59E4-49F4-3A80-D030F00D27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99" y="559261"/>
            <a:ext cx="3700900" cy="1737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8488161-EF98-75CD-5FCF-0EB6FC25AE5E}"/>
              </a:ext>
            </a:extLst>
          </p:cNvPr>
          <p:cNvSpPr txBox="1"/>
          <p:nvPr/>
        </p:nvSpPr>
        <p:spPr>
          <a:xfrm>
            <a:off x="11561447" y="6409022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2/10</a:t>
            </a:r>
            <a:endParaRPr lang="en-GB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954EC1-8D6F-4CAB-A739-24ED832685E5}"/>
              </a:ext>
            </a:extLst>
          </p:cNvPr>
          <p:cNvSpPr/>
          <p:nvPr/>
        </p:nvSpPr>
        <p:spPr>
          <a:xfrm>
            <a:off x="11628631" y="6443538"/>
            <a:ext cx="506557" cy="30968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 rot="1782373">
            <a:off x="2893799" y="3496604"/>
            <a:ext cx="1527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(High </a:t>
            </a:r>
            <a:r>
              <a:rPr lang="en-US" sz="1100" b="1" dirty="0" err="1"/>
              <a:t>Agri</a:t>
            </a:r>
            <a:r>
              <a:rPr lang="en-US" sz="1100" b="1" dirty="0"/>
              <a:t> Valley, HAV)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3456" y="5405151"/>
            <a:ext cx="1527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/>
              <a:t>(High </a:t>
            </a:r>
            <a:r>
              <a:rPr lang="en-US" sz="1100" b="1" dirty="0" err="1"/>
              <a:t>Agri</a:t>
            </a:r>
            <a:r>
              <a:rPr lang="en-US" sz="1100" b="1" dirty="0"/>
              <a:t> Valley, HAV)</a:t>
            </a:r>
          </a:p>
        </p:txBody>
      </p:sp>
    </p:spTree>
    <p:extLst>
      <p:ext uri="{BB962C8B-B14F-4D97-AF65-F5344CB8AC3E}">
        <p14:creationId xmlns:p14="http://schemas.microsoft.com/office/powerpoint/2010/main" val="3958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0A46886-A882-DF0F-FC2B-59698AB894AD}"/>
              </a:ext>
            </a:extLst>
          </p:cNvPr>
          <p:cNvSpPr txBox="1"/>
          <p:nvPr/>
        </p:nvSpPr>
        <p:spPr>
          <a:xfrm>
            <a:off x="95453" y="3034561"/>
            <a:ext cx="549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Massive carbonates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high energy,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deposited along the paleo-slope of the carbonate platform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Cretaceous (Albian – Cenomanian)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ED3683-B5B0-D96F-0D2D-503EE2C89D20}"/>
              </a:ext>
            </a:extLst>
          </p:cNvPr>
          <p:cNvSpPr txBox="1"/>
          <p:nvPr/>
        </p:nvSpPr>
        <p:spPr>
          <a:xfrm>
            <a:off x="5946581" y="5655073"/>
            <a:ext cx="593532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Oolithic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carbonates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high energy depositional settings, carbonate ramp rimmed by sand shoals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(Toarcian</a:t>
            </a:r>
            <a:r>
              <a:rPr kumimoji="0" lang="en-GB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•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Well-layered carbonates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low-medium energy, open lagoonal setting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(Sinemurian-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Pleinsbachian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28623D-10A0-D01E-95D5-03E5643F4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0"/>
          <a:stretch/>
        </p:blipFill>
        <p:spPr>
          <a:xfrm>
            <a:off x="146134" y="62972"/>
            <a:ext cx="5736287" cy="2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9D832E-D174-CEF9-A7F7-15060FF36EDF}"/>
              </a:ext>
            </a:extLst>
          </p:cNvPr>
          <p:cNvSpPr txBox="1"/>
          <p:nvPr/>
        </p:nvSpPr>
        <p:spPr>
          <a:xfrm>
            <a:off x="1419094" y="3444932"/>
            <a:ext cx="22319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Scarrone la macchia (SLM I &amp; II)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E069F-F265-D8ED-A450-B2602BB1772C}"/>
              </a:ext>
            </a:extLst>
          </p:cNvPr>
          <p:cNvSpPr txBox="1"/>
          <p:nvPr/>
        </p:nvSpPr>
        <p:spPr>
          <a:xfrm>
            <a:off x="1096083" y="432985"/>
            <a:ext cx="1514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badi" panose="020B0604020104020204"/>
              </a:rPr>
              <a:t>Il Monte (ILM)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badi" panose="020B0604020104020204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C872F9E-D935-87CA-5DE6-8939D0BE6103}"/>
              </a:ext>
            </a:extLst>
          </p:cNvPr>
          <p:cNvSpPr txBox="1"/>
          <p:nvPr/>
        </p:nvSpPr>
        <p:spPr>
          <a:xfrm>
            <a:off x="5591527" y="-219"/>
            <a:ext cx="64803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Stratigraphic </a:t>
            </a:r>
            <a:r>
              <a:rPr lang="en-US" alt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setting and outcrop-scale structural </a:t>
            </a:r>
            <a:r>
              <a:rPr lang="en-US" alt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elements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EC8307-D8EC-1BB4-D72A-B0FFFD8ADACC}"/>
              </a:ext>
            </a:extLst>
          </p:cNvPr>
          <p:cNvGrpSpPr/>
          <p:nvPr/>
        </p:nvGrpSpPr>
        <p:grpSpPr>
          <a:xfrm>
            <a:off x="11561447" y="6409022"/>
            <a:ext cx="770925" cy="369332"/>
            <a:chOff x="5889812" y="2537012"/>
            <a:chExt cx="770925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EE53FA-2DDC-A9B3-4C6E-970C624D92A7}"/>
                </a:ext>
              </a:extLst>
            </p:cNvPr>
            <p:cNvSpPr txBox="1"/>
            <p:nvPr/>
          </p:nvSpPr>
          <p:spPr>
            <a:xfrm>
              <a:off x="5889812" y="2537012"/>
              <a:ext cx="77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3/10</a:t>
              </a:r>
              <a:endParaRPr lang="en-GB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1EAB3DD-45EB-79A9-9B99-677590F61A06}"/>
                </a:ext>
              </a:extLst>
            </p:cNvPr>
            <p:cNvSpPr/>
            <p:nvPr/>
          </p:nvSpPr>
          <p:spPr>
            <a:xfrm>
              <a:off x="5956996" y="2571528"/>
              <a:ext cx="506557" cy="309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 descr="A collage of different types of rocks&#10;&#10;Description automatically generated">
            <a:extLst>
              <a:ext uri="{FF2B5EF4-FFF2-40B4-BE49-F238E27FC236}">
                <a16:creationId xmlns:a16="http://schemas.microsoft.com/office/drawing/2014/main" id="{A7CF69A8-095F-09BB-6E3E-CB1167168E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29" y="675650"/>
            <a:ext cx="5974980" cy="4403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28623D-10A0-D01E-95D5-03E5643F4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47528"/>
          <a:stretch/>
        </p:blipFill>
        <p:spPr>
          <a:xfrm>
            <a:off x="146134" y="3462693"/>
            <a:ext cx="5710114" cy="32905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EB80D3-FA3E-1657-0AD9-5A15D6301DF5}"/>
              </a:ext>
            </a:extLst>
          </p:cNvPr>
          <p:cNvSpPr txBox="1"/>
          <p:nvPr/>
        </p:nvSpPr>
        <p:spPr>
          <a:xfrm>
            <a:off x="-453792" y="3652869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SLM 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otesque" panose="020B0504020202020204" pitchFamily="34" charset="0"/>
                <a:ea typeface="+mn-ea"/>
                <a:cs typeface="+mn-cs"/>
              </a:rPr>
              <a:t>&amp;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SLM II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79080" y="5527003"/>
            <a:ext cx="335002" cy="283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EB80D3-FA3E-1657-0AD9-5A15D6301DF5}"/>
              </a:ext>
            </a:extLst>
          </p:cNvPr>
          <p:cNvSpPr txBox="1"/>
          <p:nvPr/>
        </p:nvSpPr>
        <p:spPr>
          <a:xfrm>
            <a:off x="5431855" y="5649558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SLM I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otesque" panose="020B0504020202020204" pitchFamily="34" charset="0"/>
                <a:ea typeface="+mn-ea"/>
                <a:cs typeface="+mn-cs"/>
              </a:rPr>
              <a:t>&amp;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SLM II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2969" y="5129096"/>
            <a:ext cx="5754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 b="1" dirty="0" smtClean="0">
                <a:solidFill>
                  <a:srgbClr val="FF0000"/>
                </a:solidFill>
              </a:rPr>
              <a:t>Massive carbonates </a:t>
            </a:r>
            <a:r>
              <a:rPr lang="en-GB" sz="1400" dirty="0" smtClean="0">
                <a:solidFill>
                  <a:prstClr val="black"/>
                </a:solidFill>
              </a:rPr>
              <a:t>high energy, </a:t>
            </a:r>
            <a:r>
              <a:rPr lang="en-GB" sz="1400" dirty="0" err="1" smtClean="0">
                <a:solidFill>
                  <a:prstClr val="black"/>
                </a:solidFill>
              </a:rPr>
              <a:t>oolites</a:t>
            </a:r>
            <a:r>
              <a:rPr lang="en-GB" sz="1400" dirty="0" smtClean="0">
                <a:solidFill>
                  <a:prstClr val="black"/>
                </a:solidFill>
              </a:rPr>
              <a:t>, </a:t>
            </a:r>
            <a:r>
              <a:rPr lang="en-GB" sz="1400" dirty="0" err="1" smtClean="0">
                <a:solidFill>
                  <a:prstClr val="black"/>
                </a:solidFill>
              </a:rPr>
              <a:t>oncolites</a:t>
            </a:r>
            <a:r>
              <a:rPr lang="en-GB" sz="1400" dirty="0" smtClean="0">
                <a:solidFill>
                  <a:prstClr val="black"/>
                </a:solidFill>
              </a:rPr>
              <a:t> and </a:t>
            </a:r>
            <a:r>
              <a:rPr lang="en-GB" sz="1400" dirty="0" err="1" smtClean="0">
                <a:solidFill>
                  <a:prstClr val="black"/>
                </a:solidFill>
              </a:rPr>
              <a:t>intraclasts</a:t>
            </a:r>
            <a:r>
              <a:rPr lang="en-GB" sz="1400" dirty="0" smtClean="0">
                <a:solidFill>
                  <a:prstClr val="black"/>
                </a:solidFill>
              </a:rPr>
              <a:t>, deposited on a </a:t>
            </a:r>
            <a:r>
              <a:rPr lang="en-GB" sz="1400" dirty="0" smtClean="0">
                <a:solidFill>
                  <a:prstClr val="black"/>
                </a:solidFill>
                <a:ea typeface="Calibri" panose="020F0502020204030204" pitchFamily="34" charset="0"/>
              </a:rPr>
              <a:t>platform margin environment </a:t>
            </a:r>
            <a:r>
              <a:rPr lang="en-GB" sz="1400" i="1" dirty="0" smtClean="0">
                <a:solidFill>
                  <a:srgbClr val="000000"/>
                </a:solidFill>
              </a:rPr>
              <a:t> (L. Cretaceous to Upper Jurassic)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4E069F-F265-D8ED-A450-B2602BB1772C}"/>
              </a:ext>
            </a:extLst>
          </p:cNvPr>
          <p:cNvSpPr txBox="1"/>
          <p:nvPr/>
        </p:nvSpPr>
        <p:spPr>
          <a:xfrm>
            <a:off x="8249358" y="4971215"/>
            <a:ext cx="1514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/>
              </a:rPr>
              <a:t>PBC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/>
            </a:endParaRPr>
          </a:p>
        </p:txBody>
      </p:sp>
    </p:spTree>
    <p:extLst>
      <p:ext uri="{BB962C8B-B14F-4D97-AF65-F5344CB8AC3E}">
        <p14:creationId xmlns:p14="http://schemas.microsoft.com/office/powerpoint/2010/main" val="6776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2508F-0C9B-8CB3-099A-6E5B2901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5F81AC6-08B4-CE06-271D-9B4880B09A76}"/>
              </a:ext>
            </a:extLst>
          </p:cNvPr>
          <p:cNvSpPr txBox="1"/>
          <p:nvPr/>
        </p:nvSpPr>
        <p:spPr>
          <a:xfrm>
            <a:off x="839287" y="0"/>
            <a:ext cx="1001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Critically stressed fracture hypothesis 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– High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tendency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to flow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8A141-1BEB-CDA2-0FD0-52B1EA2DA1F2}"/>
              </a:ext>
            </a:extLst>
          </p:cNvPr>
          <p:cNvSpPr txBox="1"/>
          <p:nvPr/>
        </p:nvSpPr>
        <p:spPr>
          <a:xfrm>
            <a:off x="264814" y="478891"/>
            <a:ext cx="111671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Abadi" panose="020B0604020104020204" pitchFamily="34" charset="0"/>
              </a:rPr>
              <a:t>Critically stressed fractures are fractures that are just at the verge of slipping or dilating under the current in-situ stress field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Abadi" panose="020B0604020104020204" pitchFamily="34" charset="0"/>
              </a:rPr>
              <a:t>T</a:t>
            </a:r>
            <a:r>
              <a:rPr lang="en-GB" sz="1400" dirty="0" smtClean="0">
                <a:latin typeface="Abadi" panose="020B0604020104020204" pitchFamily="34" charset="0"/>
              </a:rPr>
              <a:t>he </a:t>
            </a:r>
            <a:r>
              <a:rPr lang="en-GB" sz="1400" dirty="0">
                <a:latin typeface="Abadi" panose="020B0604020104020204" pitchFamily="34" charset="0"/>
              </a:rPr>
              <a:t>shear stress acting on their surfaces is nearly equal to the frictional resistance that holds them closed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When a fracture is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critically stressed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</a:rPr>
              <a:t>, it tends to be hydraulically active</a:t>
            </a:r>
            <a:endParaRPr lang="en-GB" sz="1400" dirty="0">
              <a:solidFill>
                <a:prstClr val="black"/>
              </a:solidFill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400" dirty="0" err="1" smtClean="0">
                <a:latin typeface="Abadi" panose="020B0604020104020204" pitchFamily="34" charset="0"/>
                <a:ea typeface="Aptos" panose="020B0004020202020204" pitchFamily="34" charset="0"/>
              </a:rPr>
              <a:t>Crictically</a:t>
            </a:r>
            <a:r>
              <a:rPr lang="en-GB" sz="1400" dirty="0" smtClean="0">
                <a:latin typeface="Abadi" panose="020B0604020104020204" pitchFamily="34" charset="0"/>
                <a:ea typeface="Aptos" panose="020B0004020202020204" pitchFamily="34" charset="0"/>
              </a:rPr>
              <a:t> </a:t>
            </a:r>
            <a:r>
              <a:rPr lang="en-GB" sz="1400" dirty="0">
                <a:latin typeface="Abadi" panose="020B0604020104020204" pitchFamily="34" charset="0"/>
                <a:ea typeface="Aptos" panose="020B0004020202020204" pitchFamily="34" charset="0"/>
              </a:rPr>
              <a:t>stressed fractures, oriented </a:t>
            </a:r>
            <a:r>
              <a:rPr lang="en-GB" sz="1400" baseline="-25000" dirty="0">
                <a:latin typeface="Abadi" panose="020B0604020104020204" pitchFamily="34" charset="0"/>
                <a:ea typeface="Aptos" panose="020B0004020202020204" pitchFamily="34" charset="0"/>
              </a:rPr>
              <a:t>~ </a:t>
            </a:r>
            <a:r>
              <a:rPr lang="en-GB" sz="1400" dirty="0">
                <a:latin typeface="Abadi" panose="020B0604020104020204" pitchFamily="34" charset="0"/>
                <a:ea typeface="Aptos" panose="020B0004020202020204" pitchFamily="34" charset="0"/>
              </a:rPr>
              <a:t>30 degrees to the maximum horizonal principal stresses are most likely to flow</a:t>
            </a:r>
            <a:endParaRPr lang="en-GB" dirty="0"/>
          </a:p>
        </p:txBody>
      </p:sp>
      <p:pic>
        <p:nvPicPr>
          <p:cNvPr id="20" name="Picture 19" descr="A screenshot of a graph">
            <a:extLst>
              <a:ext uri="{FF2B5EF4-FFF2-40B4-BE49-F238E27FC236}">
                <a16:creationId xmlns:a16="http://schemas.microsoft.com/office/drawing/2014/main" id="{6AABE588-9C5F-ED66-A449-2B0A76517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2302" r="13738" b="14658"/>
          <a:stretch>
            <a:fillRect/>
          </a:stretch>
        </p:blipFill>
        <p:spPr>
          <a:xfrm>
            <a:off x="379610" y="1957574"/>
            <a:ext cx="3132152" cy="46441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38360B-D2DE-1969-9437-6D23568CD698}"/>
              </a:ext>
            </a:extLst>
          </p:cNvPr>
          <p:cNvSpPr txBox="1"/>
          <p:nvPr/>
        </p:nvSpPr>
        <p:spPr>
          <a:xfrm>
            <a:off x="294073" y="6640456"/>
            <a:ext cx="55543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" dirty="0">
                <a:solidFill>
                  <a:srgbClr val="00B0F0"/>
                </a:solidFill>
                <a:ea typeface="Aptos" panose="020B0004020202020204" pitchFamily="34" charset="0"/>
              </a:rPr>
              <a:t>(</a:t>
            </a:r>
            <a:r>
              <a:rPr lang="en-GB" sz="800" dirty="0">
                <a:solidFill>
                  <a:srgbClr val="00B0F0"/>
                </a:solidFill>
              </a:rPr>
              <a:t>Ligtenberg et al., 2005</a:t>
            </a:r>
            <a:r>
              <a:rPr lang="it-IT" sz="800" dirty="0">
                <a:solidFill>
                  <a:srgbClr val="00B0F0"/>
                </a:solidFill>
              </a:rPr>
              <a:t>; </a:t>
            </a:r>
            <a:r>
              <a:rPr lang="en-GB" sz="800" dirty="0">
                <a:solidFill>
                  <a:srgbClr val="00B0F0"/>
                </a:solidFill>
                <a:ea typeface="Aptos" panose="020B0004020202020204" pitchFamily="34" charset="0"/>
              </a:rPr>
              <a:t>Barton et al., 1995; Heffer, et al., 1993, 1995; </a:t>
            </a:r>
            <a:r>
              <a:rPr lang="en-GB" sz="800" dirty="0" err="1">
                <a:solidFill>
                  <a:srgbClr val="00B0F0"/>
                </a:solidFill>
                <a:ea typeface="Aptos" panose="020B0004020202020204" pitchFamily="34" charset="0"/>
              </a:rPr>
              <a:t>Gutmanis</a:t>
            </a:r>
            <a:r>
              <a:rPr lang="en-GB" sz="800" dirty="0">
                <a:solidFill>
                  <a:srgbClr val="00B0F0"/>
                </a:solidFill>
                <a:ea typeface="Aptos" panose="020B0004020202020204" pitchFamily="34" charset="0"/>
              </a:rPr>
              <a:t> et al., 1998; Roger, 2003; Zoback, 2010). </a:t>
            </a:r>
            <a:endParaRPr lang="en-GB" sz="800" dirty="0">
              <a:solidFill>
                <a:srgbClr val="00B0F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6AC5A7-41FC-84D4-3890-124759463AE0}"/>
              </a:ext>
            </a:extLst>
          </p:cNvPr>
          <p:cNvSpPr txBox="1"/>
          <p:nvPr/>
        </p:nvSpPr>
        <p:spPr>
          <a:xfrm>
            <a:off x="7500643" y="1924126"/>
            <a:ext cx="1031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u="sng" dirty="0">
                <a:latin typeface="Times New Roman" panose="02020603050405020304" pitchFamily="18" charset="0"/>
                <a:ea typeface="Aptos" panose="020B0004020202020204" pitchFamily="34" charset="0"/>
              </a:rPr>
              <a:t>Our data</a:t>
            </a:r>
            <a:endParaRPr lang="en-GB" sz="1800" u="sng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84550C-C21F-324B-5C2B-22030B0B90AA}"/>
              </a:ext>
            </a:extLst>
          </p:cNvPr>
          <p:cNvSpPr txBox="1"/>
          <p:nvPr/>
        </p:nvSpPr>
        <p:spPr>
          <a:xfrm>
            <a:off x="4902004" y="6399005"/>
            <a:ext cx="6910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Geologically connected may not be hydrologically connected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AF6767-2F08-16F0-C062-323128CBB1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95" y="2238244"/>
            <a:ext cx="7560259" cy="3937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18275-670A-9810-06A7-D357E0D43D48}"/>
              </a:ext>
            </a:extLst>
          </p:cNvPr>
          <p:cNvSpPr txBox="1"/>
          <p:nvPr/>
        </p:nvSpPr>
        <p:spPr>
          <a:xfrm>
            <a:off x="5387196" y="6117766"/>
            <a:ext cx="62891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13 MPa, 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hmax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10 MPa (NW–SE), and 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hmin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7.6 MPa (NE–SW) 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93E80-36B5-1756-67ED-BEBA72DA176B}"/>
              </a:ext>
            </a:extLst>
          </p:cNvPr>
          <p:cNvSpPr txBox="1"/>
          <p:nvPr/>
        </p:nvSpPr>
        <p:spPr>
          <a:xfrm>
            <a:off x="11561447" y="6409022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6/10</a:t>
            </a:r>
            <a:endParaRPr lang="en-GB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F1378-74BB-5D59-4D3A-A0B4069C1D98}"/>
              </a:ext>
            </a:extLst>
          </p:cNvPr>
          <p:cNvSpPr/>
          <p:nvPr/>
        </p:nvSpPr>
        <p:spPr>
          <a:xfrm>
            <a:off x="11628631" y="6443538"/>
            <a:ext cx="506557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6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FFA06-6627-B89A-11CC-55B5B02A4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A0C2AD1F-F0A5-EE91-4E6D-D37D55915E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" r="55753" b="72266"/>
          <a:stretch>
            <a:fillRect/>
          </a:stretch>
        </p:blipFill>
        <p:spPr>
          <a:xfrm>
            <a:off x="1867184" y="2688854"/>
            <a:ext cx="2322204" cy="13008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C14646D-2EA9-BABD-1150-7F3193EA5554}"/>
              </a:ext>
            </a:extLst>
          </p:cNvPr>
          <p:cNvSpPr txBox="1"/>
          <p:nvPr/>
        </p:nvSpPr>
        <p:spPr>
          <a:xfrm>
            <a:off x="1086873" y="-22318"/>
            <a:ext cx="1001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Methods –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Data Input &amp; DFN model configurations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AFF4E-77D1-1F29-EBAE-0CA5D8CE17AE}"/>
              </a:ext>
            </a:extLst>
          </p:cNvPr>
          <p:cNvSpPr/>
          <p:nvPr/>
        </p:nvSpPr>
        <p:spPr>
          <a:xfrm>
            <a:off x="6551594" y="692199"/>
            <a:ext cx="5490210" cy="40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diagram of a blue cube&#10;&#10;AI-generated content may be incorrect.">
            <a:extLst>
              <a:ext uri="{FF2B5EF4-FFF2-40B4-BE49-F238E27FC236}">
                <a16:creationId xmlns:a16="http://schemas.microsoft.com/office/drawing/2014/main" id="{E037645F-2AE9-DA57-BABF-416C8AA9A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5"/>
          <a:stretch>
            <a:fillRect/>
          </a:stretch>
        </p:blipFill>
        <p:spPr>
          <a:xfrm>
            <a:off x="240229" y="4379482"/>
            <a:ext cx="8297532" cy="2180793"/>
          </a:xfrm>
          <a:prstGeom prst="rect">
            <a:avLst/>
          </a:prstGeom>
        </p:spPr>
      </p:pic>
      <p:pic>
        <p:nvPicPr>
          <p:cNvPr id="9" name="Picture 8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EFE86D57-80F8-3736-BF3A-675F6731AD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3" r="55753" b="48525"/>
          <a:stretch>
            <a:fillRect/>
          </a:stretch>
        </p:blipFill>
        <p:spPr>
          <a:xfrm>
            <a:off x="4388995" y="2667456"/>
            <a:ext cx="2284876" cy="1333543"/>
          </a:xfrm>
          <a:prstGeom prst="rect">
            <a:avLst/>
          </a:prstGeom>
        </p:spPr>
      </p:pic>
      <p:pic>
        <p:nvPicPr>
          <p:cNvPr id="11" name="Picture 10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B91DB11A-4526-D831-3CBF-ABADCD9615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2" r="55753" b="23591"/>
          <a:stretch>
            <a:fillRect/>
          </a:stretch>
        </p:blipFill>
        <p:spPr>
          <a:xfrm>
            <a:off x="6873478" y="2698048"/>
            <a:ext cx="2422008" cy="1389301"/>
          </a:xfrm>
          <a:prstGeom prst="rect">
            <a:avLst/>
          </a:prstGeom>
        </p:spPr>
      </p:pic>
      <p:pic>
        <p:nvPicPr>
          <p:cNvPr id="12" name="Picture 11" descr="A diagram of different colors&#10;&#10;AI-generated content may be incorrect.">
            <a:extLst>
              <a:ext uri="{FF2B5EF4-FFF2-40B4-BE49-F238E27FC236}">
                <a16:creationId xmlns:a16="http://schemas.microsoft.com/office/drawing/2014/main" id="{E9707556-4088-41E2-7676-7B15EB6A47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9" r="55753" b="-1"/>
          <a:stretch>
            <a:fillRect/>
          </a:stretch>
        </p:blipFill>
        <p:spPr>
          <a:xfrm>
            <a:off x="9263254" y="2666095"/>
            <a:ext cx="2389776" cy="13947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D4D3A2-A485-4717-7868-46B078B86DD2}"/>
              </a:ext>
            </a:extLst>
          </p:cNvPr>
          <p:cNvSpPr txBox="1"/>
          <p:nvPr/>
        </p:nvSpPr>
        <p:spPr>
          <a:xfrm>
            <a:off x="7959862" y="4824706"/>
            <a:ext cx="3725400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Unstressed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model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aperture = min 0.1 mm (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prop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. to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length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Stressed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model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aperture= stress vs. aperture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correlation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CDBE25-EDF0-862D-BFEF-7C10BD286B30}"/>
              </a:ext>
            </a:extLst>
          </p:cNvPr>
          <p:cNvSpPr txBox="1"/>
          <p:nvPr/>
        </p:nvSpPr>
        <p:spPr>
          <a:xfrm>
            <a:off x="6186438" y="6327690"/>
            <a:ext cx="6153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731510" algn="l"/>
              </a:tabLst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DFN models for fractures at 500m aquifer equivalent depth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badi" panose="020B06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BDD61-CD7F-D6EE-4F3A-9B54CBF1FB09}"/>
              </a:ext>
            </a:extLst>
          </p:cNvPr>
          <p:cNvSpPr txBox="1"/>
          <p:nvPr/>
        </p:nvSpPr>
        <p:spPr>
          <a:xfrm>
            <a:off x="11561447" y="6409022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4/10</a:t>
            </a:r>
            <a:endParaRPr lang="en-GB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F79D30-DEB4-CBD7-9E4F-4C5D444C68C6}"/>
              </a:ext>
            </a:extLst>
          </p:cNvPr>
          <p:cNvSpPr/>
          <p:nvPr/>
        </p:nvSpPr>
        <p:spPr>
          <a:xfrm>
            <a:off x="11628631" y="6443538"/>
            <a:ext cx="506557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92314" y="471151"/>
            <a:ext cx="10893922" cy="2180793"/>
            <a:chOff x="692314" y="471151"/>
            <a:chExt cx="10893922" cy="21807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6C641F-00CF-90AC-359E-D9CAA6D90689}"/>
                </a:ext>
              </a:extLst>
            </p:cNvPr>
            <p:cNvGrpSpPr/>
            <p:nvPr/>
          </p:nvGrpSpPr>
          <p:grpSpPr>
            <a:xfrm>
              <a:off x="692314" y="471151"/>
              <a:ext cx="10893922" cy="2180793"/>
              <a:chOff x="575284" y="448249"/>
              <a:chExt cx="9381516" cy="1878033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27BE24-F9DD-439D-4BE1-E8353D52FEC1}"/>
                  </a:ext>
                </a:extLst>
              </p:cNvPr>
              <p:cNvSpPr/>
              <p:nvPr/>
            </p:nvSpPr>
            <p:spPr>
              <a:xfrm>
                <a:off x="2596525" y="1334793"/>
                <a:ext cx="337581" cy="97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B9AA333-1E9E-0D24-087A-574540D8F1FE}"/>
                  </a:ext>
                </a:extLst>
              </p:cNvPr>
              <p:cNvSpPr/>
              <p:nvPr/>
            </p:nvSpPr>
            <p:spPr>
              <a:xfrm>
                <a:off x="665938" y="538204"/>
                <a:ext cx="5825907" cy="4071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 descr="A table with a number of letters&#10;&#10;AI-generated content may be incorrect.">
                <a:extLst>
                  <a:ext uri="{FF2B5EF4-FFF2-40B4-BE49-F238E27FC236}">
                    <a16:creationId xmlns:a16="http://schemas.microsoft.com/office/drawing/2014/main" id="{CA28D880-C913-ECE8-1645-2399F89E6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284" y="448249"/>
                <a:ext cx="9381516" cy="1878033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AE3181B-6B55-99FB-5EA5-808233DA45B9}"/>
                  </a:ext>
                </a:extLst>
              </p:cNvPr>
              <p:cNvCxnSpPr/>
              <p:nvPr/>
            </p:nvCxnSpPr>
            <p:spPr>
              <a:xfrm>
                <a:off x="4023360" y="752067"/>
                <a:ext cx="0" cy="14985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6C95DA6-223A-51EF-D7FA-3D17F2E04F00}"/>
                  </a:ext>
                </a:extLst>
              </p:cNvPr>
              <p:cNvCxnSpPr/>
              <p:nvPr/>
            </p:nvCxnSpPr>
            <p:spPr>
              <a:xfrm>
                <a:off x="6825914" y="752067"/>
                <a:ext cx="0" cy="14985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6853701-4826-8893-0650-5A53470C0AD9}"/>
                  </a:ext>
                </a:extLst>
              </p:cNvPr>
              <p:cNvCxnSpPr/>
              <p:nvPr/>
            </p:nvCxnSpPr>
            <p:spPr>
              <a:xfrm>
                <a:off x="8138160" y="752067"/>
                <a:ext cx="0" cy="14985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692314" y="575608"/>
              <a:ext cx="629590" cy="116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00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">
            <a:extLst>
              <a:ext uri="{FF2B5EF4-FFF2-40B4-BE49-F238E27FC236}">
                <a16:creationId xmlns:a16="http://schemas.microsoft.com/office/drawing/2014/main" id="{CABF1654-94E2-3396-3CBB-CAFFF69ADE5A}"/>
              </a:ext>
            </a:extLst>
          </p:cNvPr>
          <p:cNvSpPr txBox="1"/>
          <p:nvPr/>
        </p:nvSpPr>
        <p:spPr>
          <a:xfrm>
            <a:off x="4845575" y="119319"/>
            <a:ext cx="69869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Methods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–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In-situ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stress conditions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D1B92E-1B8C-5BD4-51A5-5A03DAE3D5DE}"/>
              </a:ext>
            </a:extLst>
          </p:cNvPr>
          <p:cNvGrpSpPr/>
          <p:nvPr/>
        </p:nvGrpSpPr>
        <p:grpSpPr>
          <a:xfrm>
            <a:off x="-385878" y="116911"/>
            <a:ext cx="11905617" cy="6624178"/>
            <a:chOff x="6762608" y="534124"/>
            <a:chExt cx="11288773" cy="6280972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35263CD-89DD-FDAA-0CBA-E991C0035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095" y="534124"/>
              <a:ext cx="4373739" cy="62809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D28F8E3-7797-E677-6BB7-C227D2BF8E1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853166" y="3430184"/>
                  <a:ext cx="1869847" cy="48885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it-IT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FVM</m:t>
                      </m:r>
                      <m:r>
                        <a:rPr kumimoji="0" lang="it-IT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 </m:t>
                      </m:r>
                      <m:r>
                        <a:rPr kumimoji="0" lang="en-GB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kumimoji="0" lang="en-GB" sz="1400" b="0" i="1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𝑒𝑓𝑓</m:t>
                      </m:r>
                      <m:r>
                        <a:rPr kumimoji="0" lang="en-GB" sz="1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GB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𝑞</m:t>
                          </m:r>
                          <m:r>
                            <a:rPr kumimoji="0" lang="en-GB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∗ </m:t>
                          </m:r>
                          <m:r>
                            <a:rPr kumimoji="0" lang="en-GB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kumimoji="0" lang="en-GB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𝛻</m:t>
                          </m:r>
                          <m:r>
                            <a:rPr kumimoji="0" lang="en-GB" sz="1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den>
                      </m:f>
                    </m:oMath>
                  </a14:m>
                  <a:r>
                    <a:rPr kumimoji="0" lang="en-GB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endPara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D28F8E3-7797-E677-6BB7-C227D2BF8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3166" y="3430184"/>
                  <a:ext cx="1869847" cy="4888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16FCA0F-97C2-6D51-F263-1F3FF9AE732D}"/>
                    </a:ext>
                  </a:extLst>
                </p:cNvPr>
                <p:cNvSpPr txBox="1"/>
                <p:nvPr/>
              </p:nvSpPr>
              <p:spPr>
                <a:xfrm>
                  <a:off x="6762608" y="5466364"/>
                  <a:ext cx="3399875" cy="21544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𝑑𝑖𝑟𝑒𝑐h𝑙𝑒𝑡</m:t>
                        </m:r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𝑏𝑜𝑢𝑛𝑑𝑎𝑟𝑦</m:t>
                        </m:r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𝑐𝑜𝑛𝑑𝑖𝑡𝑖𝑜𝑛𝑠</m:t>
                        </m:r>
                        <m:r>
                          <a:rPr kumimoji="0" lang="it-IT" sz="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16FCA0F-97C2-6D51-F263-1F3FF9AE7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2608" y="5466364"/>
                  <a:ext cx="3399875" cy="2154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FDDC33A-77B7-D372-E1DA-5B24496435E9}"/>
                    </a:ext>
                  </a:extLst>
                </p:cNvPr>
                <p:cNvSpPr txBox="1"/>
                <p:nvPr/>
              </p:nvSpPr>
              <p:spPr>
                <a:xfrm>
                  <a:off x="11955381" y="1844642"/>
                  <a:ext cx="6096000" cy="3172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sub>
                        </m:sSub>
                        <m:r>
                          <a:rPr kumimoji="0" lang="it-IT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𝐻𝑚𝑎𝑥</m:t>
                            </m:r>
                          </m:sub>
                        </m:sSub>
                        <m:r>
                          <a:rPr kumimoji="0" lang="it-IT" sz="1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a:rPr kumimoji="0" lang="en-GB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it-IT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h𝑚𝑖𝑛</m:t>
                            </m:r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FDDC33A-77B7-D372-E1DA-5B2449643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55381" y="1844642"/>
                  <a:ext cx="6096000" cy="31720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CA6DCD-C311-3FF7-DCEA-8FEBDF7A7CC0}"/>
                </a:ext>
              </a:extLst>
            </p:cNvPr>
            <p:cNvSpPr txBox="1"/>
            <p:nvPr/>
          </p:nvSpPr>
          <p:spPr>
            <a:xfrm>
              <a:off x="10586700" y="6493032"/>
              <a:ext cx="15303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LANL, NM, USA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FE2741-A200-1496-EB4E-D4061FD47D8D}"/>
              </a:ext>
            </a:extLst>
          </p:cNvPr>
          <p:cNvGrpSpPr/>
          <p:nvPr/>
        </p:nvGrpSpPr>
        <p:grpSpPr>
          <a:xfrm>
            <a:off x="5048932" y="2063832"/>
            <a:ext cx="6783565" cy="2596927"/>
            <a:chOff x="6986321" y="3040586"/>
            <a:chExt cx="6783565" cy="259692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829874-B0AF-5A00-8773-90CBC3E7764E}"/>
                </a:ext>
              </a:extLst>
            </p:cNvPr>
            <p:cNvSpPr txBox="1"/>
            <p:nvPr/>
          </p:nvSpPr>
          <p:spPr>
            <a:xfrm>
              <a:off x="8498325" y="3040586"/>
              <a:ext cx="35562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Stress-</a:t>
              </a:r>
              <a:r>
                <a:rPr kumimoji="0" lang="it-IT" sz="16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modulated</a:t>
              </a:r>
              <a:r>
                <a:rPr kumimoji="0" lang="it-IT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aperture </a:t>
              </a:r>
              <a:r>
                <a:rPr kumimoji="0" lang="it-IT" sz="16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values</a:t>
              </a:r>
              <a:r>
                <a:rPr kumimoji="0" lang="it-IT" sz="16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FA60705-9F15-0103-7780-9E1128263453}"/>
                    </a:ext>
                  </a:extLst>
                </p:cNvPr>
                <p:cNvSpPr txBox="1"/>
                <p:nvPr/>
              </p:nvSpPr>
              <p:spPr>
                <a:xfrm>
                  <a:off x="6986321" y="3499224"/>
                  <a:ext cx="609600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GB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  <m:r>
                          <a:rPr kumimoji="0" lang="en-GB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e>
                          <m:sub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</m:t>
                            </m:r>
                          </m:sub>
                        </m:sSub>
                        <m:r>
                          <a:rPr kumimoji="0" lang="en-GB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−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𝑛</m:t>
                            </m:r>
                          </m:sub>
                        </m:sSub>
                        <m:r>
                          <a:rPr kumimoji="0" lang="en-GB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 </m:t>
                        </m:r>
                        <m:sSub>
                          <m:sSubPr>
                            <m:ctrlP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𝑈</m:t>
                            </m:r>
                          </m:e>
                          <m:sub>
                            <m:r>
                              <a:rPr kumimoji="0" lang="en-GB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FA60705-9F15-0103-7780-9E1128263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6321" y="3499224"/>
                  <a:ext cx="6096000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1BB79F2-434D-F971-A5BD-F69B3AE31BFC}"/>
                </a:ext>
              </a:extLst>
            </p:cNvPr>
            <p:cNvSpPr txBox="1"/>
            <p:nvPr/>
          </p:nvSpPr>
          <p:spPr>
            <a:xfrm>
              <a:off x="8377392" y="4276128"/>
              <a:ext cx="35562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b – computed aperture value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b</a:t>
              </a:r>
              <a:r>
                <a:rPr kumimoji="0" lang="en-GB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o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 -​ minimal aperture value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U</a:t>
              </a:r>
              <a:r>
                <a:rPr kumimoji="0" lang="en-GB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n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 - displacement due to normal stresses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U</a:t>
              </a:r>
              <a:r>
                <a:rPr kumimoji="0" lang="en-GB" sz="1400" b="1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d</a:t>
              </a:r>
              <a:r>
                <a:rPr kumimoji="0" lang="en-GB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 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- </a:t>
              </a:r>
              <a:r>
                <a:rPr kumimoji="0" lang="en-GB" sz="1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displacement due to shear stresses</a:t>
              </a:r>
              <a:endPara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350753-9724-4714-8AD6-25E3E5B9C175}"/>
                </a:ext>
              </a:extLst>
            </p:cNvPr>
            <p:cNvSpPr txBox="1"/>
            <p:nvPr/>
          </p:nvSpPr>
          <p:spPr>
            <a:xfrm>
              <a:off x="12219995" y="4160185"/>
              <a:ext cx="154989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Barton, 1982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Bandis</a:t>
              </a: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</a:t>
              </a: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1983</a:t>
              </a:r>
            </a:p>
            <a:p>
              <a:pPr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Lisle et al., 2006 </a:t>
              </a:r>
            </a:p>
            <a:p>
              <a:pPr>
                <a:defRPr/>
              </a:pPr>
              <a:r>
                <a:rPr lang="en-GB" sz="10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Baghbanan</a:t>
              </a:r>
              <a:r>
                <a:rPr lang="en-GB" sz="1000" dirty="0">
                  <a:solidFill>
                    <a:srgbClr val="00B0F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Jing, 2008 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Jaeger and Cook, 2007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Stabile et al., 2021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5057BE4-0AF7-E6E7-AC7D-F0ECE4BCD0C2}"/>
                </a:ext>
              </a:extLst>
            </p:cNvPr>
            <p:cNvSpPr txBox="1"/>
            <p:nvPr/>
          </p:nvSpPr>
          <p:spPr>
            <a:xfrm>
              <a:off x="11196192" y="3530002"/>
              <a:ext cx="195958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After Barton – Bandis model</a:t>
              </a: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A logo for a company&#10;&#10;Description automatically generated">
            <a:extLst>
              <a:ext uri="{FF2B5EF4-FFF2-40B4-BE49-F238E27FC236}">
                <a16:creationId xmlns:a16="http://schemas.microsoft.com/office/drawing/2014/main" id="{245C7233-F41C-580F-11DE-1EC76D8CAB4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40" y="5796706"/>
            <a:ext cx="921033" cy="366580"/>
          </a:xfrm>
          <a:prstGeom prst="rect">
            <a:avLst/>
          </a:prstGeom>
        </p:spPr>
      </p:pic>
      <p:pic>
        <p:nvPicPr>
          <p:cNvPr id="10" name="Picture 9" descr="A blank list with black lines&#10;&#10;AI-generated content may be incorrect.">
            <a:extLst>
              <a:ext uri="{FF2B5EF4-FFF2-40B4-BE49-F238E27FC236}">
                <a16:creationId xmlns:a16="http://schemas.microsoft.com/office/drawing/2014/main" id="{006FA7AB-EF4D-FB2C-6B34-A93CD6CECB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12" y="5400856"/>
            <a:ext cx="5144395" cy="1197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8E37F8-86AD-8C76-30C3-479AD5E3861D}"/>
              </a:ext>
            </a:extLst>
          </p:cNvPr>
          <p:cNvSpPr txBox="1"/>
          <p:nvPr/>
        </p:nvSpPr>
        <p:spPr>
          <a:xfrm>
            <a:off x="7118973" y="5098287"/>
            <a:ext cx="2877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geomechanical parameters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54A6F-A4FC-F68E-22F3-F55E921AA89C}"/>
              </a:ext>
            </a:extLst>
          </p:cNvPr>
          <p:cNvSpPr txBox="1"/>
          <p:nvPr/>
        </p:nvSpPr>
        <p:spPr>
          <a:xfrm>
            <a:off x="5489708" y="981694"/>
            <a:ext cx="63427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At </a:t>
            </a:r>
            <a:r>
              <a:rPr lang="en-GB" sz="1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500m 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depth: </a:t>
            </a:r>
            <a:r>
              <a:rPr lang="en-GB" sz="12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n-GB" sz="1200" b="1" kern="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13 MPa, </a:t>
            </a:r>
            <a:r>
              <a:rPr lang="en-GB" sz="12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n-GB" sz="1200" b="1" kern="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Hmax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10 MPa (NW–SE), and 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hmin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7.6 MPa (NE–SW). 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91F1C4-5EAB-FFED-91C0-33DEB2E59EE8}"/>
              </a:ext>
            </a:extLst>
          </p:cNvPr>
          <p:cNvGrpSpPr/>
          <p:nvPr/>
        </p:nvGrpSpPr>
        <p:grpSpPr>
          <a:xfrm>
            <a:off x="11561447" y="6409022"/>
            <a:ext cx="770925" cy="369332"/>
            <a:chOff x="5889812" y="2537012"/>
            <a:chExt cx="770925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60711B-8EA9-994C-096A-3E4172148C2E}"/>
                </a:ext>
              </a:extLst>
            </p:cNvPr>
            <p:cNvSpPr txBox="1"/>
            <p:nvPr/>
          </p:nvSpPr>
          <p:spPr>
            <a:xfrm>
              <a:off x="5889812" y="2537012"/>
              <a:ext cx="770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5/10</a:t>
              </a:r>
              <a:endParaRPr lang="en-GB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8D9D68-9B50-2F5F-1363-9FDA15F4A523}"/>
                </a:ext>
              </a:extLst>
            </p:cNvPr>
            <p:cNvSpPr/>
            <p:nvPr/>
          </p:nvSpPr>
          <p:spPr>
            <a:xfrm>
              <a:off x="5956996" y="2571528"/>
              <a:ext cx="506557" cy="30968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7107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05E5D-D9DC-5BE7-FA62-9E45404E7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F51FF545-6FE6-C97A-80B6-EFAB6EC00D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97676"/>
            <a:ext cx="921033" cy="366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858D40-0729-42BB-1A37-C8EE5EEC0CA8}"/>
              </a:ext>
            </a:extLst>
          </p:cNvPr>
          <p:cNvSpPr/>
          <p:nvPr/>
        </p:nvSpPr>
        <p:spPr>
          <a:xfrm>
            <a:off x="2301885" y="1497126"/>
            <a:ext cx="337581" cy="97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361BC1-EB29-F84B-5552-85D7D5699101}"/>
              </a:ext>
            </a:extLst>
          </p:cNvPr>
          <p:cNvSpPr txBox="1"/>
          <p:nvPr/>
        </p:nvSpPr>
        <p:spPr>
          <a:xfrm>
            <a:off x="1086873" y="-56159"/>
            <a:ext cx="1001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Results - Graphical results for unstressed &amp; stressed DFN models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44DFFDA-EB2C-D969-93FA-BD05D955B35A}"/>
              </a:ext>
            </a:extLst>
          </p:cNvPr>
          <p:cNvSpPr/>
          <p:nvPr/>
        </p:nvSpPr>
        <p:spPr>
          <a:xfrm>
            <a:off x="371298" y="700537"/>
            <a:ext cx="5825907" cy="40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A10371-3B07-C978-C1FE-676F25D751F4}"/>
              </a:ext>
            </a:extLst>
          </p:cNvPr>
          <p:cNvSpPr/>
          <p:nvPr/>
        </p:nvSpPr>
        <p:spPr>
          <a:xfrm>
            <a:off x="6551594" y="692199"/>
            <a:ext cx="5490210" cy="40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70AE23-C01D-F591-DF6F-3A1EA345D23B}"/>
              </a:ext>
            </a:extLst>
          </p:cNvPr>
          <p:cNvCxnSpPr/>
          <p:nvPr/>
        </p:nvCxnSpPr>
        <p:spPr>
          <a:xfrm>
            <a:off x="5963920" y="556369"/>
            <a:ext cx="0" cy="62078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75EDD768-5E6D-14C5-B67E-1F000CFEFC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" y="6397676"/>
            <a:ext cx="921033" cy="366580"/>
          </a:xfrm>
          <a:prstGeom prst="rect">
            <a:avLst/>
          </a:prstGeom>
        </p:spPr>
      </p:pic>
      <p:pic>
        <p:nvPicPr>
          <p:cNvPr id="8" name="Picture 7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FA3CB22C-075F-9666-161C-64BDF8B15A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74" y="410402"/>
            <a:ext cx="3737455" cy="6215927"/>
          </a:xfrm>
          <a:prstGeom prst="rect">
            <a:avLst/>
          </a:prstGeom>
        </p:spPr>
      </p:pic>
      <p:pic>
        <p:nvPicPr>
          <p:cNvPr id="12" name="Picture 11" descr="A collage of different colors&#10;&#10;AI-generated content may be incorrect.">
            <a:extLst>
              <a:ext uri="{FF2B5EF4-FFF2-40B4-BE49-F238E27FC236}">
                <a16:creationId xmlns:a16="http://schemas.microsoft.com/office/drawing/2014/main" id="{A7ED4B77-74BC-BC8C-2BD0-9C15944535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73" y="347014"/>
            <a:ext cx="3703571" cy="6279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F2AF4-46EE-FF5B-E3C1-65156EAD2997}"/>
              </a:ext>
            </a:extLst>
          </p:cNvPr>
          <p:cNvSpPr txBox="1"/>
          <p:nvPr/>
        </p:nvSpPr>
        <p:spPr>
          <a:xfrm>
            <a:off x="11421075" y="6410417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7/10</a:t>
            </a:r>
            <a:endParaRPr lang="en-GB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C9C84-8BC2-9FFD-4647-EAC83AA2BB12}"/>
              </a:ext>
            </a:extLst>
          </p:cNvPr>
          <p:cNvSpPr/>
          <p:nvPr/>
        </p:nvSpPr>
        <p:spPr>
          <a:xfrm>
            <a:off x="11447929" y="6443538"/>
            <a:ext cx="687259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62790-AEC9-D9DC-77B6-93306267D674}"/>
              </a:ext>
            </a:extLst>
          </p:cNvPr>
          <p:cNvGrpSpPr/>
          <p:nvPr/>
        </p:nvGrpSpPr>
        <p:grpSpPr>
          <a:xfrm>
            <a:off x="5041092" y="1986288"/>
            <a:ext cx="2604464" cy="307777"/>
            <a:chOff x="5915367" y="2782693"/>
            <a:chExt cx="2604464" cy="3077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11EF8B-147C-BDEE-37D1-02F42C378761}"/>
                </a:ext>
              </a:extLst>
            </p:cNvPr>
            <p:cNvSpPr/>
            <p:nvPr/>
          </p:nvSpPr>
          <p:spPr>
            <a:xfrm>
              <a:off x="5915367" y="2858841"/>
              <a:ext cx="1828797" cy="1972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17FDDC-CA2B-4CDF-3247-431D50B5E35C}"/>
                </a:ext>
              </a:extLst>
            </p:cNvPr>
            <p:cNvSpPr txBox="1"/>
            <p:nvPr/>
          </p:nvSpPr>
          <p:spPr>
            <a:xfrm>
              <a:off x="5946960" y="2782693"/>
              <a:ext cx="25728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unstressed &amp; stressed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3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5E1CE-013D-64F0-C647-62FBDCF2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FA6D88C-419F-B7A8-34CB-68C3CE8B0424}"/>
              </a:ext>
            </a:extLst>
          </p:cNvPr>
          <p:cNvGrpSpPr/>
          <p:nvPr/>
        </p:nvGrpSpPr>
        <p:grpSpPr>
          <a:xfrm>
            <a:off x="1941715" y="959672"/>
            <a:ext cx="9293724" cy="2250578"/>
            <a:chOff x="1941715" y="959672"/>
            <a:chExt cx="9293724" cy="22505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174FAB-B426-1AE5-1BA9-CEBF2E7ED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3" b="49310"/>
            <a:stretch>
              <a:fillRect/>
            </a:stretch>
          </p:blipFill>
          <p:spPr>
            <a:xfrm>
              <a:off x="1941715" y="959672"/>
              <a:ext cx="9293724" cy="225057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AD1687-E186-D045-55F3-D1D77E7D090C}"/>
                </a:ext>
              </a:extLst>
            </p:cNvPr>
            <p:cNvSpPr/>
            <p:nvPr/>
          </p:nvSpPr>
          <p:spPr>
            <a:xfrm>
              <a:off x="2473663" y="1625390"/>
              <a:ext cx="815789" cy="326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" name="Picture 40" descr="A comparison of different colors of circles&#10;&#10;AI-generated content may be incorrect.">
            <a:extLst>
              <a:ext uri="{FF2B5EF4-FFF2-40B4-BE49-F238E27FC236}">
                <a16:creationId xmlns:a16="http://schemas.microsoft.com/office/drawing/2014/main" id="{52A08674-A698-1410-265D-374D5030AA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2" r="-188"/>
          <a:stretch>
            <a:fillRect/>
          </a:stretch>
        </p:blipFill>
        <p:spPr>
          <a:xfrm>
            <a:off x="10508218" y="4762428"/>
            <a:ext cx="1482912" cy="1495629"/>
          </a:xfrm>
          <a:prstGeom prst="rect">
            <a:avLst/>
          </a:prstGeom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C0C13F65-0EEC-CFFC-8945-14CD667D4E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4"/>
          <a:stretch>
            <a:fillRect/>
          </a:stretch>
        </p:blipFill>
        <p:spPr>
          <a:xfrm>
            <a:off x="1285971" y="3577918"/>
            <a:ext cx="9208133" cy="163844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3C8E9F1-E901-7387-969B-5343626CA7E0}"/>
              </a:ext>
            </a:extLst>
          </p:cNvPr>
          <p:cNvSpPr txBox="1"/>
          <p:nvPr/>
        </p:nvSpPr>
        <p:spPr>
          <a:xfrm>
            <a:off x="5244870" y="2955358"/>
            <a:ext cx="682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Unstressed DFN  models </a:t>
            </a: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minimum Aperture: 0.1mm Proportional to Length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CD984B-0971-F368-BE0E-328C19AE50BE}"/>
              </a:ext>
            </a:extLst>
          </p:cNvPr>
          <p:cNvSpPr txBox="1"/>
          <p:nvPr/>
        </p:nvSpPr>
        <p:spPr>
          <a:xfrm>
            <a:off x="5688390" y="4942466"/>
            <a:ext cx="5609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Stressed DFN  models </a:t>
            </a: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Aperture: stress – modulated for 500m depth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A comparison of different colors of circles&#10;&#10;AI-generated content may be incorrect.">
            <a:extLst>
              <a:ext uri="{FF2B5EF4-FFF2-40B4-BE49-F238E27FC236}">
                <a16:creationId xmlns:a16="http://schemas.microsoft.com/office/drawing/2014/main" id="{DDA6AF5A-8B4F-DAE0-B41A-FDCE346897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9"/>
          <a:stretch>
            <a:fillRect/>
          </a:stretch>
        </p:blipFill>
        <p:spPr>
          <a:xfrm>
            <a:off x="10611951" y="1771895"/>
            <a:ext cx="1439440" cy="148311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9D4E9DC-C096-1666-1F6A-FBD87105A14A}"/>
              </a:ext>
            </a:extLst>
          </p:cNvPr>
          <p:cNvSpPr txBox="1"/>
          <p:nvPr/>
        </p:nvSpPr>
        <p:spPr>
          <a:xfrm>
            <a:off x="5509038" y="5171536"/>
            <a:ext cx="62891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13 MPa, 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hmax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10 MPa (NW–SE), and σ</a:t>
            </a:r>
            <a:r>
              <a:rPr lang="en-GB" sz="1200" b="1" kern="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hmin</a:t>
            </a:r>
            <a:r>
              <a:rPr lang="en-GB" sz="12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≈ 7.6 MPa (NE–SW) </a:t>
            </a:r>
            <a:endParaRPr lang="en-GB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3504A2-6736-4A16-9FF5-8908F336E7EB}"/>
              </a:ext>
            </a:extLst>
          </p:cNvPr>
          <p:cNvCxnSpPr>
            <a:cxnSpLocks/>
          </p:cNvCxnSpPr>
          <p:nvPr/>
        </p:nvCxnSpPr>
        <p:spPr>
          <a:xfrm>
            <a:off x="1039906" y="3333676"/>
            <a:ext cx="929745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06FC49-EA37-8DBA-CAA0-9A4DEC27D395}"/>
              </a:ext>
            </a:extLst>
          </p:cNvPr>
          <p:cNvSpPr txBox="1"/>
          <p:nvPr/>
        </p:nvSpPr>
        <p:spPr>
          <a:xfrm>
            <a:off x="344724" y="5439927"/>
            <a:ext cx="9510145" cy="135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effectLst/>
                <a:ea typeface="Aptos" panose="020B0004020202020204" pitchFamily="34" charset="0"/>
              </a:rPr>
              <a:t> </a:t>
            </a:r>
            <a:r>
              <a:rPr lang="en-GB" sz="1400" dirty="0" err="1">
                <a:effectLst/>
                <a:ea typeface="Aptos" panose="020B0004020202020204" pitchFamily="34" charset="0"/>
              </a:rPr>
              <a:t>dfnWorks</a:t>
            </a:r>
            <a:r>
              <a:rPr lang="en-GB" sz="1400" dirty="0">
                <a:effectLst/>
                <a:ea typeface="Aptos" panose="020B0004020202020204" pitchFamily="34" charset="0"/>
              </a:rPr>
              <a:t>®- ILM, SLM I, showed reduction in effective permeability, K</a:t>
            </a:r>
            <a:r>
              <a:rPr lang="en-GB" sz="1400" baseline="-25000" dirty="0">
                <a:effectLst/>
                <a:ea typeface="Aptos" panose="020B0004020202020204" pitchFamily="34" charset="0"/>
              </a:rPr>
              <a:t>eff</a:t>
            </a:r>
            <a:r>
              <a:rPr lang="en-GB" sz="1400" dirty="0">
                <a:effectLst/>
                <a:ea typeface="Aptos" panose="020B0004020202020204" pitchFamily="34" charset="0"/>
              </a:rPr>
              <a:t> value due to stress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ea typeface="Aptos" panose="020B0004020202020204" pitchFamily="34" charset="0"/>
              </a:rPr>
              <a:t> </a:t>
            </a:r>
            <a:r>
              <a:rPr lang="en-GB" sz="1400" dirty="0" err="1">
                <a:ea typeface="Aptos" panose="020B0004020202020204" pitchFamily="34" charset="0"/>
              </a:rPr>
              <a:t>dfnWorks</a:t>
            </a:r>
            <a:r>
              <a:rPr lang="en-GB" sz="1400" dirty="0">
                <a:ea typeface="Aptos" panose="020B0004020202020204" pitchFamily="34" charset="0"/>
              </a:rPr>
              <a:t>®- </a:t>
            </a:r>
            <a:r>
              <a:rPr lang="en-GB" sz="1400" dirty="0"/>
              <a:t>PBC, and SLM II, we see combined gain and loss of effective permeability, K</a:t>
            </a:r>
            <a:r>
              <a:rPr lang="en-GB" sz="1400" baseline="-25000" dirty="0"/>
              <a:t>eff</a:t>
            </a:r>
            <a:r>
              <a:rPr lang="en-GB" sz="1400" dirty="0"/>
              <a:t>, </a:t>
            </a:r>
            <a:endParaRPr lang="en-GB" sz="1400" dirty="0">
              <a:ea typeface="Aptos" panose="020B00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ea typeface="Aptos" panose="020B0004020202020204" pitchFamily="34" charset="0"/>
              </a:rPr>
              <a:t> </a:t>
            </a:r>
            <a:r>
              <a:rPr lang="en-GB" sz="1400" dirty="0" err="1">
                <a:ea typeface="Aptos" panose="020B0004020202020204" pitchFamily="34" charset="0"/>
              </a:rPr>
              <a:t>dfnWorks</a:t>
            </a:r>
            <a:r>
              <a:rPr lang="en-GB" sz="1400" dirty="0">
                <a:ea typeface="Aptos" panose="020B0004020202020204" pitchFamily="34" charset="0"/>
              </a:rPr>
              <a:t>®- when subjected to stresses,  ILM, SLM I</a:t>
            </a:r>
            <a:r>
              <a:rPr lang="en-GB" sz="1400" dirty="0"/>
              <a:t>, and SLM I result more isotropic flow, PBC behaves differently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/>
                </a:solidFill>
              </a:rPr>
              <a:t>Fractures at the subsurface may behave differently from what is observed on outcrops – permeability ellipses may differ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748FB-CF9F-C6E2-0EE2-30A063193B4B}"/>
              </a:ext>
            </a:extLst>
          </p:cNvPr>
          <p:cNvSpPr/>
          <p:nvPr/>
        </p:nvSpPr>
        <p:spPr>
          <a:xfrm>
            <a:off x="6894258" y="2752476"/>
            <a:ext cx="3011091" cy="13056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A257FC-C278-16F5-C20D-56F22BA8FFC9}"/>
              </a:ext>
            </a:extLst>
          </p:cNvPr>
          <p:cNvSpPr/>
          <p:nvPr/>
        </p:nvSpPr>
        <p:spPr>
          <a:xfrm>
            <a:off x="6894259" y="1979319"/>
            <a:ext cx="3011091" cy="130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27DD4BC-1321-5D08-FCDA-DF6A6034CB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8" y="1615070"/>
            <a:ext cx="472857" cy="4127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C66E44C-10B8-714E-DB24-DA4320180757}"/>
              </a:ext>
            </a:extLst>
          </p:cNvPr>
          <p:cNvGrpSpPr/>
          <p:nvPr/>
        </p:nvGrpSpPr>
        <p:grpSpPr>
          <a:xfrm>
            <a:off x="2384014" y="2360235"/>
            <a:ext cx="995083" cy="406134"/>
            <a:chOff x="490622" y="2002866"/>
            <a:chExt cx="995083" cy="406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1037FD-D2D8-3DCB-666B-392E87FB2865}"/>
                </a:ext>
              </a:extLst>
            </p:cNvPr>
            <p:cNvSpPr/>
            <p:nvPr/>
          </p:nvSpPr>
          <p:spPr>
            <a:xfrm>
              <a:off x="490622" y="2002866"/>
              <a:ext cx="995083" cy="406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Picture 4" descr="A logo for a company&#10;&#10;Description automatically generated">
              <a:extLst>
                <a:ext uri="{FF2B5EF4-FFF2-40B4-BE49-F238E27FC236}">
                  <a16:creationId xmlns:a16="http://schemas.microsoft.com/office/drawing/2014/main" id="{E3E6E7AD-398C-0BC3-CCFB-F9F26826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95" y="2022643"/>
              <a:ext cx="921033" cy="36658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E5E387-4CA3-7054-527C-F00EF6535A3E}"/>
              </a:ext>
            </a:extLst>
          </p:cNvPr>
          <p:cNvGrpSpPr/>
          <p:nvPr/>
        </p:nvGrpSpPr>
        <p:grpSpPr>
          <a:xfrm>
            <a:off x="1444173" y="4291011"/>
            <a:ext cx="995083" cy="406134"/>
            <a:chOff x="490622" y="2002866"/>
            <a:chExt cx="995083" cy="40613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F8A7ECB-F607-CC2C-19E7-AD0B03E88A95}"/>
                </a:ext>
              </a:extLst>
            </p:cNvPr>
            <p:cNvSpPr/>
            <p:nvPr/>
          </p:nvSpPr>
          <p:spPr>
            <a:xfrm>
              <a:off x="490622" y="2002866"/>
              <a:ext cx="995083" cy="406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2" name="Picture 31" descr="A logo for a company&#10;&#10;Description automatically generated">
              <a:extLst>
                <a:ext uri="{FF2B5EF4-FFF2-40B4-BE49-F238E27FC236}">
                  <a16:creationId xmlns:a16="http://schemas.microsoft.com/office/drawing/2014/main" id="{ED19A448-758E-AB92-7B70-4F6EE67E0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5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395" y="2022643"/>
              <a:ext cx="921033" cy="36658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D81A771-F329-C872-246D-82A4BD9270C7}"/>
              </a:ext>
            </a:extLst>
          </p:cNvPr>
          <p:cNvSpPr/>
          <p:nvPr/>
        </p:nvSpPr>
        <p:spPr>
          <a:xfrm>
            <a:off x="6894258" y="2746593"/>
            <a:ext cx="3011091" cy="149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EA10FE-2258-A590-49C6-B8990649A6DD}"/>
              </a:ext>
            </a:extLst>
          </p:cNvPr>
          <p:cNvSpPr/>
          <p:nvPr/>
        </p:nvSpPr>
        <p:spPr>
          <a:xfrm>
            <a:off x="6894257" y="1978137"/>
            <a:ext cx="3011091" cy="131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8FDE95-E1F5-35A9-F3BC-85AFB1DFCA57}"/>
              </a:ext>
            </a:extLst>
          </p:cNvPr>
          <p:cNvSpPr/>
          <p:nvPr/>
        </p:nvSpPr>
        <p:spPr>
          <a:xfrm>
            <a:off x="7079353" y="4697145"/>
            <a:ext cx="3011091" cy="130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E0A9E-E7B1-5F7B-CEB6-F9460E99A74A}"/>
              </a:ext>
            </a:extLst>
          </p:cNvPr>
          <p:cNvSpPr txBox="1"/>
          <p:nvPr/>
        </p:nvSpPr>
        <p:spPr>
          <a:xfrm>
            <a:off x="11421075" y="6410417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8</a:t>
            </a:r>
            <a:r>
              <a:rPr lang="it-IT" b="1" dirty="0" smtClean="0"/>
              <a:t>/10</a:t>
            </a:r>
            <a:endParaRPr lang="en-GB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2A1061-92E8-16B8-A2EA-C8A80DB43E85}"/>
              </a:ext>
            </a:extLst>
          </p:cNvPr>
          <p:cNvSpPr/>
          <p:nvPr/>
        </p:nvSpPr>
        <p:spPr>
          <a:xfrm>
            <a:off x="11447929" y="6443538"/>
            <a:ext cx="687259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94756" y="3562579"/>
            <a:ext cx="1356635" cy="1287475"/>
            <a:chOff x="10694756" y="3562579"/>
            <a:chExt cx="1356635" cy="1287475"/>
          </a:xfrm>
        </p:grpSpPr>
        <p:pic>
          <p:nvPicPr>
            <p:cNvPr id="23" name="Picture 22" descr="A diagram of a diagram of a building&#10;&#10;Description automatically generated">
              <a:extLst>
                <a:ext uri="{FF2B5EF4-FFF2-40B4-BE49-F238E27FC236}">
                  <a16:creationId xmlns:a16="http://schemas.microsoft.com/office/drawing/2014/main" id="{494F2DF6-1550-7BF5-542D-E5FEC6C62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23" t="82238" r="7965" b="3789"/>
            <a:stretch/>
          </p:blipFill>
          <p:spPr>
            <a:xfrm>
              <a:off x="10694756" y="3562579"/>
              <a:ext cx="1356635" cy="128747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235439" y="3756116"/>
              <a:ext cx="409575" cy="116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6312D0-E3D4-AE5F-CC64-9515B25C4375}"/>
              </a:ext>
            </a:extLst>
          </p:cNvPr>
          <p:cNvGrpSpPr/>
          <p:nvPr/>
        </p:nvGrpSpPr>
        <p:grpSpPr>
          <a:xfrm>
            <a:off x="10323368" y="189743"/>
            <a:ext cx="1826748" cy="1570687"/>
            <a:chOff x="10241311" y="322308"/>
            <a:chExt cx="1826748" cy="157068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4D14C1C-F498-B79F-D02A-1F78C9B72470}"/>
                </a:ext>
              </a:extLst>
            </p:cNvPr>
            <p:cNvGrpSpPr/>
            <p:nvPr/>
          </p:nvGrpSpPr>
          <p:grpSpPr>
            <a:xfrm>
              <a:off x="10241311" y="322308"/>
              <a:ext cx="1826748" cy="1570687"/>
              <a:chOff x="1036367" y="2828639"/>
              <a:chExt cx="2448051" cy="21049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CF0BC4D-3744-707A-E060-BB2B5195B56B}"/>
                  </a:ext>
                </a:extLst>
              </p:cNvPr>
              <p:cNvGrpSpPr/>
              <p:nvPr/>
            </p:nvGrpSpPr>
            <p:grpSpPr>
              <a:xfrm>
                <a:off x="1036367" y="2828639"/>
                <a:ext cx="2448051" cy="2104900"/>
                <a:chOff x="263462" y="2662782"/>
                <a:chExt cx="2448051" cy="210490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13D4D4E-AF72-A6E5-D191-7FB027A23B0F}"/>
                    </a:ext>
                  </a:extLst>
                </p:cNvPr>
                <p:cNvGrpSpPr/>
                <p:nvPr/>
              </p:nvGrpSpPr>
              <p:grpSpPr>
                <a:xfrm>
                  <a:off x="263462" y="2780133"/>
                  <a:ext cx="2448051" cy="1987549"/>
                  <a:chOff x="3546231" y="2786789"/>
                  <a:chExt cx="1503170" cy="1220409"/>
                </a:xfrm>
              </p:grpSpPr>
              <p:pic>
                <p:nvPicPr>
                  <p:cNvPr id="21" name="Picture 20" descr="A diagram of a diagram of a building&#10;&#10;Description automatically generated">
                    <a:extLst>
                      <a:ext uri="{FF2B5EF4-FFF2-40B4-BE49-F238E27FC236}">
                        <a16:creationId xmlns:a16="http://schemas.microsoft.com/office/drawing/2014/main" id="{65F93DF3-5461-DE9C-585D-A38BEBBAD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1623" t="67719" r="7965" b="17538"/>
                  <a:stretch/>
                </p:blipFill>
                <p:spPr>
                  <a:xfrm>
                    <a:off x="3830596" y="2786789"/>
                    <a:ext cx="1218805" cy="1220409"/>
                  </a:xfrm>
                  <a:prstGeom prst="rect">
                    <a:avLst/>
                  </a:prstGeom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61997FFD-262E-3531-E688-41F29ADB1903}"/>
                      </a:ext>
                    </a:extLst>
                  </p:cNvPr>
                  <p:cNvSpPr/>
                  <p:nvPr/>
                </p:nvSpPr>
                <p:spPr>
                  <a:xfrm>
                    <a:off x="3546231" y="3239198"/>
                    <a:ext cx="334107" cy="1618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60153DD-7B88-B24A-49E8-17FB5098D730}"/>
                    </a:ext>
                  </a:extLst>
                </p:cNvPr>
                <p:cNvSpPr/>
                <p:nvPr/>
              </p:nvSpPr>
              <p:spPr>
                <a:xfrm>
                  <a:off x="464820" y="2662782"/>
                  <a:ext cx="419288" cy="8541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D180E66-0F3A-73FE-8DAE-8EE9EFE37B2E}"/>
                  </a:ext>
                </a:extLst>
              </p:cNvPr>
              <p:cNvSpPr/>
              <p:nvPr/>
            </p:nvSpPr>
            <p:spPr>
              <a:xfrm>
                <a:off x="1350604" y="2905767"/>
                <a:ext cx="419288" cy="582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F14846-BB76-190C-CC2E-82BE45377929}"/>
                </a:ext>
              </a:extLst>
            </p:cNvPr>
            <p:cNvSpPr/>
            <p:nvPr/>
          </p:nvSpPr>
          <p:spPr>
            <a:xfrm>
              <a:off x="11171818" y="629599"/>
              <a:ext cx="344632" cy="19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8C6C115-8301-00A3-2196-4D045DD7448B}"/>
              </a:ext>
            </a:extLst>
          </p:cNvPr>
          <p:cNvSpPr txBox="1"/>
          <p:nvPr/>
        </p:nvSpPr>
        <p:spPr>
          <a:xfrm>
            <a:off x="1567982" y="-77146"/>
            <a:ext cx="1001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Results – Stress Dependent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Permeability Anisotropy (kₘₐₓ/kₘᵢₙ)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EF4BCD-48ED-E1BB-8104-5F5E020DBFD2}"/>
              </a:ext>
            </a:extLst>
          </p:cNvPr>
          <p:cNvSpPr txBox="1"/>
          <p:nvPr/>
        </p:nvSpPr>
        <p:spPr>
          <a:xfrm>
            <a:off x="452987" y="1850918"/>
            <a:ext cx="262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(from Abdallah et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</a:t>
            </a: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., 2024; </a:t>
            </a:r>
            <a:r>
              <a:rPr lang="it-IT" sz="1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JSG</a:t>
            </a: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>
            <a:endCxn id="6" idx="1"/>
          </p:cNvCxnSpPr>
          <p:nvPr/>
        </p:nvCxnSpPr>
        <p:spPr>
          <a:xfrm flipV="1">
            <a:off x="1932462" y="1788579"/>
            <a:ext cx="541201" cy="623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6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2C49D-D190-98BA-1818-BE44761CB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698858B-70B1-8410-29DD-2EA568B5C1EF}"/>
              </a:ext>
            </a:extLst>
          </p:cNvPr>
          <p:cNvSpPr txBox="1"/>
          <p:nvPr/>
        </p:nvSpPr>
        <p:spPr>
          <a:xfrm>
            <a:off x="4539932" y="-75800"/>
            <a:ext cx="9143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Summary and Applications</a:t>
            </a:r>
            <a:endParaRPr lang="en-GB" sz="2400" dirty="0">
              <a:latin typeface="Abadi" panose="020B06040201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A0EC6-A9FA-BD82-2718-24AD9D013BBA}"/>
              </a:ext>
            </a:extLst>
          </p:cNvPr>
          <p:cNvSpPr/>
          <p:nvPr/>
        </p:nvSpPr>
        <p:spPr>
          <a:xfrm>
            <a:off x="1569720" y="3482340"/>
            <a:ext cx="316902" cy="14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C7F6F-5878-7E38-EE4A-A0C9A6D0792F}"/>
              </a:ext>
            </a:extLst>
          </p:cNvPr>
          <p:cNvSpPr txBox="1"/>
          <p:nvPr/>
        </p:nvSpPr>
        <p:spPr>
          <a:xfrm>
            <a:off x="2783088" y="648853"/>
            <a:ext cx="167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Summary</a:t>
            </a:r>
            <a:endParaRPr lang="en-GB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28D49-B3D1-78B2-AFCF-A143C62984D1}"/>
              </a:ext>
            </a:extLst>
          </p:cNvPr>
          <p:cNvSpPr txBox="1"/>
          <p:nvPr/>
        </p:nvSpPr>
        <p:spPr>
          <a:xfrm>
            <a:off x="2545460" y="4120799"/>
            <a:ext cx="2885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rPr>
              <a:t>Applications</a:t>
            </a:r>
            <a:endParaRPr lang="en-GB" dirty="0"/>
          </a:p>
        </p:txBody>
      </p:sp>
      <p:pic>
        <p:nvPicPr>
          <p:cNvPr id="19" name="Picture 18" descr="A diagram of oil recovery&#10;&#10;AI-generated content may be incorrect.">
            <a:extLst>
              <a:ext uri="{FF2B5EF4-FFF2-40B4-BE49-F238E27FC236}">
                <a16:creationId xmlns:a16="http://schemas.microsoft.com/office/drawing/2014/main" id="{77FD425A-C3C7-9A65-D2EA-2F8B86530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61" y="3736180"/>
            <a:ext cx="2546690" cy="27594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975635-8D22-3533-3649-AC4BBE7E37E1}"/>
              </a:ext>
            </a:extLst>
          </p:cNvPr>
          <p:cNvSpPr txBox="1">
            <a:spLocks/>
          </p:cNvSpPr>
          <p:nvPr/>
        </p:nvSpPr>
        <p:spPr>
          <a:xfrm>
            <a:off x="192479" y="648853"/>
            <a:ext cx="716675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Geologically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connected may not be hydrologically connected </a:t>
            </a:r>
            <a:endParaRPr kumimoji="0" lang="en-GB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Depositional settings plays a major role in fracture behavior, connectivity and permeability anisotropy – SLM II : Bed interfaces confining fractures may result in laterally or horizontal  longer fractures, </a:t>
            </a:r>
            <a:r>
              <a:rPr lang="en-GB" sz="1400" dirty="0">
                <a:solidFill>
                  <a:prstClr val="black"/>
                </a:solidFill>
              </a:rPr>
              <a:t> - interplay with NSBs could lead to more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connectivity and fluid-flow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dirty="0">
              <a:solidFill>
                <a:prstClr val="black"/>
              </a:solidFill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prstClr val="black"/>
                </a:solidFill>
              </a:rPr>
              <a:t>NSB tend to form longer, more persistent fracture enhancing vertical permeability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Stressed DFN models  </a:t>
            </a:r>
            <a:r>
              <a:rPr lang="en-GB" sz="1400" dirty="0">
                <a:solidFill>
                  <a:prstClr val="black"/>
                </a:solidFill>
              </a:rPr>
              <a:t>→ </a:t>
            </a:r>
            <a:r>
              <a:rPr lang="en-GB" sz="1400" dirty="0"/>
              <a:t>PBC shows</a:t>
            </a:r>
            <a:r>
              <a:rPr lang="en-GB" sz="1400" dirty="0">
                <a:solidFill>
                  <a:prstClr val="black"/>
                </a:solidFill>
              </a:rPr>
              <a:t> increase in</a:t>
            </a:r>
            <a:r>
              <a:rPr lang="en-GB" sz="1400" dirty="0"/>
              <a:t> permeability anisotropy ratio when compared with unstressed models of the same sizes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ILM, SLM I, SLM II  undergoes the opposite effect </a:t>
            </a:r>
            <a:r>
              <a:rPr lang="en-GB" sz="1400" dirty="0">
                <a:solidFill>
                  <a:prstClr val="black"/>
                </a:solidFill>
              </a:rPr>
              <a:t>→ opening of new channels → more isotropic flow at 500m depth</a:t>
            </a:r>
          </a:p>
          <a:p>
            <a:pPr marL="171450" marR="0" lvl="0" indent="-1714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2" name="Picture 31" descr="A graph of a graph and a diagram of a graph&#10;&#10;AI-generated content may be incorrect.">
            <a:extLst>
              <a:ext uri="{FF2B5EF4-FFF2-40B4-BE49-F238E27FC236}">
                <a16:creationId xmlns:a16="http://schemas.microsoft.com/office/drawing/2014/main" id="{40FF9A29-553D-15BA-84E8-D7216131B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2"/>
          <a:stretch>
            <a:fillRect/>
          </a:stretch>
        </p:blipFill>
        <p:spPr>
          <a:xfrm>
            <a:off x="5615752" y="4672444"/>
            <a:ext cx="3854619" cy="18635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12E70A0-089C-B3DC-2498-ABABDCCB8BBF}"/>
              </a:ext>
            </a:extLst>
          </p:cNvPr>
          <p:cNvSpPr txBox="1"/>
          <p:nvPr/>
        </p:nvSpPr>
        <p:spPr>
          <a:xfrm>
            <a:off x="166370" y="4657619"/>
            <a:ext cx="5651443" cy="199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DFNs and geomechanical models translate field data into permeability tensors and flow anisotropy maps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Directional permeability guides well placement, injection design, and reservoir performance prediction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Applications extend to geothermal systems, CO₂ storage, groundwater flow, and environmental risk 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B2C20-C2D5-1AD4-01BF-3FE5AFA5C919}"/>
              </a:ext>
            </a:extLst>
          </p:cNvPr>
          <p:cNvSpPr txBox="1"/>
          <p:nvPr/>
        </p:nvSpPr>
        <p:spPr>
          <a:xfrm>
            <a:off x="11405150" y="6482135"/>
            <a:ext cx="77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9</a:t>
            </a:r>
            <a:r>
              <a:rPr lang="it-IT" b="1" dirty="0" smtClean="0"/>
              <a:t>/10</a:t>
            </a:r>
            <a:endParaRPr lang="en-GB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68FE36-360E-9214-77CB-3883E618DE8D}"/>
              </a:ext>
            </a:extLst>
          </p:cNvPr>
          <p:cNvSpPr/>
          <p:nvPr/>
        </p:nvSpPr>
        <p:spPr>
          <a:xfrm>
            <a:off x="11432004" y="6515256"/>
            <a:ext cx="687259" cy="30968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129" y="753520"/>
            <a:ext cx="4500923" cy="27288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809254" y="2117930"/>
            <a:ext cx="401171" cy="1571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AEF4BCD-48ED-E1BB-8104-5F5E020DBFD2}"/>
              </a:ext>
            </a:extLst>
          </p:cNvPr>
          <p:cNvSpPr txBox="1"/>
          <p:nvPr/>
        </p:nvSpPr>
        <p:spPr>
          <a:xfrm>
            <a:off x="7291423" y="3488600"/>
            <a:ext cx="262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(Abdallah et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al., </a:t>
            </a:r>
            <a:r>
              <a:rPr lang="it-IT" sz="1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revision; GSL</a:t>
            </a: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8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ustom 5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FF00"/>
    </a:accent1>
    <a:accent2>
      <a:srgbClr val="FFFF66"/>
    </a:accent2>
    <a:accent3>
      <a:srgbClr val="99FF33"/>
    </a:accent3>
    <a:accent4>
      <a:srgbClr val="33CC33"/>
    </a:accent4>
    <a:accent5>
      <a:srgbClr val="23093F"/>
    </a:accent5>
    <a:accent6>
      <a:srgbClr val="8E2CC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5774</TotalTime>
  <Words>1009</Words>
  <Application>Microsoft Office PowerPoint</Application>
  <PresentationFormat>Widescreen</PresentationFormat>
  <Paragraphs>145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Abadi</vt:lpstr>
      <vt:lpstr>Aptos</vt:lpstr>
      <vt:lpstr>Arial</vt:lpstr>
      <vt:lpstr>Calibri</vt:lpstr>
      <vt:lpstr>Calibri Light</vt:lpstr>
      <vt:lpstr>Cambria Math</vt:lpstr>
      <vt:lpstr>Grotesque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Ian Abdallah</dc:creator>
  <cp:lastModifiedBy>LENOVO</cp:lastModifiedBy>
  <cp:revision>162</cp:revision>
  <dcterms:created xsi:type="dcterms:W3CDTF">2025-07-22T14:55:42Z</dcterms:created>
  <dcterms:modified xsi:type="dcterms:W3CDTF">2026-05-03T22:55:35Z</dcterms:modified>
</cp:coreProperties>
</file>