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F841-534E-26BB-8C9D-86B49FA7F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8970D-49BE-FD85-6266-66606B59E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BFBE4-8786-B864-2A99-888F730C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6B79B-2425-033E-9B99-759AC19D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32659-C668-2C2D-45D7-B8D51D9E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915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C234-023F-8450-2B44-AEF3221D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5313D-670D-744A-F5FF-96CBBA0FC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FE9D7-F301-E461-817C-2F185E21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66012-62D2-66B3-04C6-CF25AA95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E7DB0-3C4E-46D7-684E-8759AEF4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92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579F9-7023-A80A-8DC1-ED4C8204B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5E187-3542-9959-B515-756C5126E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DF891-B7C0-9F80-90EB-D4AE566B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04F0E-8457-50AE-AACF-9D8748A8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067D8-CC42-C36A-5259-FC29D043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77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79EF-E096-6EEE-4DF9-74E927F2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9E8BE-216D-DE40-F7F9-BBDD456D6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72BA6-D32D-8997-41AE-C0BB4A62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D5C2F-0748-65B7-B216-7626D8CF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3D4B-93FC-5A7A-E599-73982A2C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14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A0F5-64D3-F627-867B-EDB5F560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176AD-5B35-2E8D-06F8-396F83CF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520B-ED5C-6A7D-1B3C-84725AA1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BB96E-E5E7-9099-A8B8-97F9C10C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9AA95-AFD9-81D9-4B68-82944BCB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33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7D12-BBA0-7734-E720-5FD52D0A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6EA35-D92F-2F65-4106-0ABED9B1D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484ED-F487-1D27-7EA5-BEEBBA262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30861-181F-9642-8762-137A45A2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480D9-B3BA-EC2C-48DC-2447CC0F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07098-287E-E683-0836-F9587861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62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5FBF-A0FA-438F-1782-D0D573E6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1BC66-08CD-0210-6304-4B5C44CC5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F0E0F-AADA-F487-282E-E809E835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A6990-2AE3-DFD4-41E5-FFFDED3B0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72648-EDAF-B383-AD15-4BBD9FF0D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C2D20-05DB-4996-6BE4-9228C734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B86968-9AE1-2B75-6D9D-28B4455A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8EA863-8761-E718-6A3F-26194F71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32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078D-94E6-9BE0-6F76-AED526FD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290FE-C916-79DE-0314-E5218C6B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7C149-5D6E-8B21-B014-3E844E88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3F17A-9BEE-B6FE-81CF-1D4EF098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44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5D309-3DF5-5EB6-BF03-BA7AFBBE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CD164-D9C0-59AD-B7CF-8B638658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2F2D0-3640-B58C-94C5-D363A75E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85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E5D3-3E43-958C-468D-38FB72C0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21100-9930-9839-7534-1A1760BD6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33629-E094-5743-E8B0-CC15D5ED5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93FE0-DC42-16F7-2C78-FF58EB47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978AC-3510-55BE-8981-496E742D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B15DD-D2B7-4175-38BF-0E5853EC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94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79C1-87CD-998B-2373-DBD9AE17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8F7A3-A26D-24BF-22C5-1B6651E40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9D9E-BC85-6CB6-9A5A-956AD56EC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5A105-5613-39FD-A04A-02E7B967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73158-47DF-F345-F916-3AFE6FAD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2470D-D5CE-5C31-DAFF-42FC25B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74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A27DE-C873-C816-EAD7-E2A2922E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03C93-9DEE-DBA8-DECF-A2122A6D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2BB2A-635D-BA3D-B68B-DE1BE6B46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6D73A3-690A-43A5-9349-7014A576CCAA}" type="datetimeFigureOut">
              <a:rPr lang="en-IN" smtClean="0"/>
              <a:t>28-04-2026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C6F1E-E3DB-F062-5BE0-43F984384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40B0F-99EB-5131-A776-5347879F1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1DAB04-A869-4506-84DD-5B14D84C06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0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88A6F2-ECF3-9BC0-669B-EECF395A9A0E}"/>
              </a:ext>
            </a:extLst>
          </p:cNvPr>
          <p:cNvSpPr txBox="1"/>
          <p:nvPr/>
        </p:nvSpPr>
        <p:spPr>
          <a:xfrm>
            <a:off x="609601" y="1265224"/>
            <a:ext cx="10982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Hydrographic features in the Tropical Indian Ocean: Insights from coupled and uncoupled CMIP6 models</a:t>
            </a:r>
            <a:endParaRPr lang="en-IN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DF20DD-03F1-5BD6-00D1-02F2D19C9221}"/>
              </a:ext>
            </a:extLst>
          </p:cNvPr>
          <p:cNvSpPr/>
          <p:nvPr/>
        </p:nvSpPr>
        <p:spPr>
          <a:xfrm>
            <a:off x="1768294" y="2181480"/>
            <a:ext cx="932727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514350" algn="l"/>
                <a:tab pos="1028700" algn="l"/>
                <a:tab pos="1543050" algn="l"/>
                <a:tab pos="2057400" algn="l"/>
                <a:tab pos="2571750" algn="l"/>
                <a:tab pos="3086100" algn="l"/>
                <a:tab pos="3600450" algn="l"/>
                <a:tab pos="4114800" algn="l"/>
                <a:tab pos="4629150" algn="l"/>
                <a:tab pos="5143500" algn="l"/>
                <a:tab pos="5657850" algn="l"/>
              </a:tabLst>
            </a:pPr>
            <a:endParaRPr lang="en-IN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Bali Madhu</a:t>
            </a:r>
            <a:r>
              <a:rPr lang="en-IN" sz="2000" b="1" baseline="30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N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Naresh Krishna Vissa</a:t>
            </a:r>
            <a:r>
              <a:rPr lang="en-IN" sz="2000" baseline="30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Tata Venkata Sai Udaya Bhaskar</a:t>
            </a:r>
            <a:r>
              <a:rPr lang="en-IN" sz="2000" baseline="30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IN" sz="16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Department of Earth and Atmospheric Sciences, National Institute of Technology, Rourkela, 769008, India. </a:t>
            </a:r>
          </a:p>
          <a:p>
            <a:pPr algn="ctr"/>
            <a:r>
              <a:rPr lang="en-IN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Indian National Centre for Ocean Information Services (INCOIS), Ministry of Earth Sciences (</a:t>
            </a:r>
            <a:r>
              <a:rPr lang="en-IN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MoES</a:t>
            </a:r>
            <a:r>
              <a:rPr lang="en-IN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Government of India, </a:t>
            </a:r>
            <a:r>
              <a:rPr lang="en-IN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Pragathinagar</a:t>
            </a:r>
            <a:r>
              <a:rPr lang="en-IN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Hyderabad, 500090.</a:t>
            </a:r>
          </a:p>
          <a:p>
            <a:pPr algn="ctr"/>
            <a:r>
              <a:rPr lang="en-I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madhu.ocean5@gmail.com</a:t>
            </a:r>
            <a:endParaRPr lang="en-I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671F3-48A0-BAAD-2DAB-20C7DA703819}"/>
              </a:ext>
            </a:extLst>
          </p:cNvPr>
          <p:cNvSpPr txBox="1"/>
          <p:nvPr/>
        </p:nvSpPr>
        <p:spPr>
          <a:xfrm>
            <a:off x="1113941" y="5392449"/>
            <a:ext cx="426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563"/>
              </a:spcBef>
            </a:pPr>
            <a:r>
              <a:rPr lang="en-US" sz="1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Earth and Atmospheric Sciences,</a:t>
            </a:r>
          </a:p>
          <a:p>
            <a:pPr algn="ctr">
              <a:lnSpc>
                <a:spcPct val="90000"/>
              </a:lnSpc>
              <a:spcBef>
                <a:spcPts val="563"/>
              </a:spcBef>
            </a:pPr>
            <a:r>
              <a:rPr lang="en-US" sz="1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 of Technology Rourkela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8E7A0-1433-7046-132E-101887A6D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232" y="4367327"/>
            <a:ext cx="1905000" cy="857250"/>
          </a:xfrm>
          <a:prstGeom prst="rect">
            <a:avLst/>
          </a:prstGeom>
        </p:spPr>
      </p:pic>
      <p:pic>
        <p:nvPicPr>
          <p:cNvPr id="6" name="Picture 10" descr="NIT Rourkela Logo">
            <a:extLst>
              <a:ext uri="{FF2B5EF4-FFF2-40B4-BE49-F238E27FC236}">
                <a16:creationId xmlns:a16="http://schemas.microsoft.com/office/drawing/2014/main" id="{93B6F219-2D0A-E140-5CF0-7C9B464B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9" y="4367327"/>
            <a:ext cx="9906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C72BF1-DB79-4B2A-C45D-EE1468295C94}"/>
              </a:ext>
            </a:extLst>
          </p:cNvPr>
          <p:cNvSpPr/>
          <p:nvPr/>
        </p:nvSpPr>
        <p:spPr>
          <a:xfrm>
            <a:off x="0" y="0"/>
            <a:ext cx="12192000" cy="1084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" descr="EGU26 - Home">
            <a:extLst>
              <a:ext uri="{FF2B5EF4-FFF2-40B4-BE49-F238E27FC236}">
                <a16:creationId xmlns:a16="http://schemas.microsoft.com/office/drawing/2014/main" id="{D6DB4AED-4C77-EDD4-BE0A-69BB8A5F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26" y="4367327"/>
            <a:ext cx="1080000" cy="10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70AC6B-1CA3-6E41-EE8F-5D7E91D31097}"/>
              </a:ext>
            </a:extLst>
          </p:cNvPr>
          <p:cNvSpPr/>
          <p:nvPr/>
        </p:nvSpPr>
        <p:spPr>
          <a:xfrm>
            <a:off x="0" y="6334125"/>
            <a:ext cx="12192000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21DE7-BF2A-DEBF-A1AC-F99D63EAAB77}"/>
              </a:ext>
            </a:extLst>
          </p:cNvPr>
          <p:cNvSpPr txBox="1"/>
          <p:nvPr/>
        </p:nvSpPr>
        <p:spPr>
          <a:xfrm>
            <a:off x="113002" y="12492"/>
            <a:ext cx="2905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– Ocean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D310B-81B0-BD51-679A-3852BDED3429}"/>
              </a:ext>
            </a:extLst>
          </p:cNvPr>
          <p:cNvSpPr txBox="1"/>
          <p:nvPr/>
        </p:nvSpPr>
        <p:spPr>
          <a:xfrm>
            <a:off x="3336174" y="303013"/>
            <a:ext cx="6771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OS1 – Ocean Circulation and Climate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49256B-F8B5-A769-2BFF-C9C8D39E6E55}"/>
              </a:ext>
            </a:extLst>
          </p:cNvPr>
          <p:cNvSpPr txBox="1"/>
          <p:nvPr/>
        </p:nvSpPr>
        <p:spPr>
          <a:xfrm>
            <a:off x="4259805" y="729136"/>
            <a:ext cx="45222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Future Ocean – CMIP and Beyond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2D2340-0542-09B9-F7D1-2213974EBC00}"/>
              </a:ext>
            </a:extLst>
          </p:cNvPr>
          <p:cNvSpPr txBox="1"/>
          <p:nvPr/>
        </p:nvSpPr>
        <p:spPr>
          <a:xfrm>
            <a:off x="7373568" y="5256980"/>
            <a:ext cx="3105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</a:t>
            </a:r>
            <a:r>
              <a:rPr lang="fr-FR" sz="1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Centre for </a:t>
            </a:r>
            <a:r>
              <a:rPr lang="fr-FR" sz="15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fr-FR" sz="1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Services</a:t>
            </a:r>
            <a:endParaRPr lang="en-IN" sz="15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B747F-6383-6CCE-6DA7-B2E30BBE2C83}"/>
              </a:ext>
            </a:extLst>
          </p:cNvPr>
          <p:cNvSpPr txBox="1"/>
          <p:nvPr/>
        </p:nvSpPr>
        <p:spPr>
          <a:xfrm>
            <a:off x="304801" y="6365229"/>
            <a:ext cx="11753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(EGU) General Assembly 2026, Vienna, Austria| 3–8 May 2026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509B5F2-8FF3-5D09-BF42-EA5A10F1D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074" y="4178779"/>
            <a:ext cx="1440000" cy="20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81F1D2-7BBA-9904-64F9-A4FEC6DBCAEA}"/>
              </a:ext>
            </a:extLst>
          </p:cNvPr>
          <p:cNvSpPr txBox="1"/>
          <p:nvPr/>
        </p:nvSpPr>
        <p:spPr>
          <a:xfrm>
            <a:off x="4597806" y="-65468"/>
            <a:ext cx="3512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materials</a:t>
            </a:r>
          </a:p>
        </p:txBody>
      </p:sp>
    </p:spTree>
    <p:extLst>
      <p:ext uri="{BB962C8B-B14F-4D97-AF65-F5344CB8AC3E}">
        <p14:creationId xmlns:p14="http://schemas.microsoft.com/office/powerpoint/2010/main" val="237756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B4B74-EDE9-4144-E4C2-7BE480E4C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70" y="0"/>
            <a:ext cx="43205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E21656-D24A-0F8A-A37D-855C31E18E2F}"/>
              </a:ext>
            </a:extLst>
          </p:cNvPr>
          <p:cNvSpPr txBox="1"/>
          <p:nvPr/>
        </p:nvSpPr>
        <p:spPr>
          <a:xfrm>
            <a:off x="6922753" y="1838236"/>
            <a:ext cx="3364247" cy="2958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Vertical mean temperature (units: °C) profiles and their biases of CMIP and OMIP2 models with respect to Argo reported for three different regions (BoB, AS, and SIO) in the TIO, from 2004 to 2014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14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0BC9F-6A97-A262-B278-63AB3015D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4" y="0"/>
            <a:ext cx="881961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0BF49-F2FB-8798-CC3B-5C31BD134A0A}"/>
              </a:ext>
            </a:extLst>
          </p:cNvPr>
          <p:cNvSpPr txBox="1"/>
          <p:nvPr/>
        </p:nvSpPr>
        <p:spPr>
          <a:xfrm>
            <a:off x="9248505" y="1478678"/>
            <a:ext cx="2762520" cy="337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Vertical mean temperature (units: °C) profiles and their biases of CMIP and OMIP2 models with respect to Argo reported for three different regions (BoB, AS, and SIO) in the TIO, from 2004 to 2014.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0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3BA22-6102-2DAD-F129-AF301C7B9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0"/>
            <a:ext cx="6737528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77214-580A-D24E-C971-9852ACC1C1FA}"/>
              </a:ext>
            </a:extLst>
          </p:cNvPr>
          <p:cNvSpPr txBox="1"/>
          <p:nvPr/>
        </p:nvSpPr>
        <p:spPr>
          <a:xfrm>
            <a:off x="7600950" y="1346308"/>
            <a:ext cx="3733800" cy="378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S3: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mean D20 isotherm depth bias (Thermocline depth bias) (units: m) has been estimated from both CMIP and OMIP2 models in the TIO from 1965 to 2014. The top panels are for the CMIP (from a-j), and the bottom panels are for the OMIP2 models (from k-t) and WOA23 (u). 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2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13DFA-0524-83DC-95BA-5F8840BB8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" y="99000"/>
            <a:ext cx="5327292" cy="66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BB69C5-1F4D-20C8-A1C0-4B7B3A7A18A9}"/>
              </a:ext>
            </a:extLst>
          </p:cNvPr>
          <p:cNvSpPr/>
          <p:nvPr/>
        </p:nvSpPr>
        <p:spPr>
          <a:xfrm>
            <a:off x="6847205" y="581025"/>
            <a:ext cx="4495800" cy="552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475B6-1063-DE65-E175-59441FE9661E}"/>
              </a:ext>
            </a:extLst>
          </p:cNvPr>
          <p:cNvSpPr txBox="1"/>
          <p:nvPr/>
        </p:nvSpPr>
        <p:spPr>
          <a:xfrm>
            <a:off x="7140437" y="962025"/>
            <a:ext cx="3909335" cy="462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Fig. S6: Taylor diagram elucidates the model’s (both CMIP and OMIP2) proficiency in using the statistical metrics (Pattern correlation; Standard deviation (Normalized); normalized root mean square error (RMSE)) to validate the annual subsurface temperature (top box) and salinity (bottom box) at 100m depth.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statistics are measured with respect to WOA23 for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 regions (BoB, AS, and SIO) from 1965 to 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562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550D02-DDA3-44E5-5157-DC735492F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20" y="98999"/>
            <a:ext cx="5150644" cy="66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EF0BB-60C6-92E8-68D6-559FB537AC4C}"/>
              </a:ext>
            </a:extLst>
          </p:cNvPr>
          <p:cNvSpPr txBox="1"/>
          <p:nvPr/>
        </p:nvSpPr>
        <p:spPr>
          <a:xfrm>
            <a:off x="7391400" y="1337083"/>
            <a:ext cx="3600450" cy="4202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S12: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Monthly variability of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 transport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(measured in petawatts: PW)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(1PW=10</a:t>
            </a:r>
            <a:r>
              <a:rPr lang="en-IN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(left panel) and Salt transport (measured in Kg/s) (right panel) is estimated from observation (ORAS5) at different straits (G1, G2, G3, G4, G5, and G6) for different depth ranges, such as 0-50m, 50-100m, 100-150, and 150-200m averaged from 1965-2014. 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8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A742B-BF61-2161-9BFD-CD8ED2306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113030"/>
            <a:ext cx="5731510" cy="6479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D4236-A3E2-0779-CFF9-EB1FA4477E65}"/>
              </a:ext>
            </a:extLst>
          </p:cNvPr>
          <p:cNvSpPr txBox="1"/>
          <p:nvPr/>
        </p:nvSpPr>
        <p:spPr>
          <a:xfrm>
            <a:off x="7467600" y="1743057"/>
            <a:ext cx="3733800" cy="337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S13: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mean wind speed (m/s) from CMIP models and JRA55 reanalysis at the surface (1000hPa and 10m) with overlying vectors (with reference magnitude 1m/s). The figure shows the left panel (a, d, and g) at 1000hPa and the right panel (b, c, e, f, h, and 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at 10m level winds.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8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533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522er1005 (BALIMADHU BALIMADHU)</dc:creator>
  <cp:lastModifiedBy>522er1005 (BALIMADHU BALIMADHU)</cp:lastModifiedBy>
  <cp:revision>10</cp:revision>
  <dcterms:created xsi:type="dcterms:W3CDTF">2026-04-22T11:06:42Z</dcterms:created>
  <dcterms:modified xsi:type="dcterms:W3CDTF">2026-04-29T04:05:30Z</dcterms:modified>
</cp:coreProperties>
</file>