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jpe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png" ContentType="image/png"/>
  <Override PartName="/ppt/media/image6.png" ContentType="image/png"/>
  <Override PartName="/ppt/media/image9.png" ContentType="image/png"/>
  <Override PartName="/ppt/media/image13.png" ContentType="image/png"/>
  <Override PartName="/ppt/media/image15.png" ContentType="image/png"/>
  <Override PartName="/ppt/media/image16.png" ContentType="image/png"/>
  <Override PartName="/ppt/notesSlides/notesSlide1.xml" ContentType="application/vnd.openxmlformats-officedocument.presentationml.notesSlide+xml"/>
  <Override PartName="/ppt/media/image17.pn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7" r:id="rId11"/>
    <p:sldId id="267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AED"/>
          </a:solidFill>
        </a:fill>
      </a:tcStyle>
    </a:wholeTbl>
    <a:band1H>
      <a:tcStyle>
        <a:tcBdr/>
        <a:fill>
          <a:solidFill>
            <a:srgbClr val="CCD2D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CD2D8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56082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56082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156082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156082"/>
          </a:solidFill>
        </a:fill>
      </a:tcStyle>
    </a:firstRow>
  </a:tblStyle>
  <a:tblStyle styleId="{5940675A-B579-460E-94D1-54222C63F5D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F37FAD-78A6-7248-C83D-7FFBBACF3C7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7A6F5C-4B6D-2990-64C8-3A1E88F4776E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4D8FC911-E173-47B7-B84A-A2F4A1E8A55A}" type="datetime1">
              <a:rPr lang="en-US"/>
              <a:pPr lvl="0"/>
              <a:t>5/7/2026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408958D-E384-E1EC-C143-E78A0D2A7D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070951A-A52E-AC70-A0EF-C5AAE689718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C51D1-62C4-C0B7-CBF0-3ECBC0A6021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42561-A19A-7E7C-53B4-DF682A90948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D60490FD-2CCF-43FE-B077-61B07696528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2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64B4CE-C163-68E1-F2FC-20AF6484B7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D514E4-C5C8-5D93-4FF9-DCDBB40D1FB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Notebooklm 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BBAFD-F054-404C-9E44-D642EEAFDA5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34F6A62-8495-47B9-A793-A68D28561725}" type="slidenum">
              <a:t>10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C0744-6225-C9C3-2404-DE81362BE3E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1AA94-5E35-EABD-7CF4-944BC51FD46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54762-BD77-0231-CB1C-E8F075CCA0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01CDE5-3311-447B-BDE2-E7ECD1C9496C}" type="datetime1">
              <a:rPr lang="en-US"/>
              <a:pPr lvl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1A6D8-4732-F6C5-2771-740B1FC8DEB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94822-881A-AC83-3EC5-2C20ABD436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E4EEAC-B8D2-491E-AA3F-F1EDA173E3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05781"/>
      </p:ext>
    </p:extLst>
  </p:cSld>
  <p:clrMapOvr>
    <a:masterClrMapping/>
  </p:clrMapOvr>
  <p:transition spd="slow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8CAA4-4E09-C9D2-83AE-C6749CF83BD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25AE5D-941F-9028-2209-7AE9E3C43E8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9EC8A-5999-7CFB-DD72-3049D19020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375092-B107-439A-9927-028671144666}" type="datetime1">
              <a:rPr lang="en-US"/>
              <a:pPr lvl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71AC9-E133-7F92-616A-817FEB4E0BC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21705-C992-4D06-98B8-2C7566D4C1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B8CE48-C768-4500-9AD5-3D63326093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5408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375EDE-F964-7ECE-1719-F0351FB22D6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9CBDE-5280-4713-443B-434D769BA5C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B4392-51AE-7812-0B8A-8B1344C49A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277DD2-AC5E-4413-A9D9-8B54F88F0C47}" type="datetime1">
              <a:rPr lang="en-US"/>
              <a:pPr lvl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AAE4F-C81D-FA59-710D-3D110F5F1A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BCFF5-4C6F-2063-7A73-79C1488886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DBE4C4-83D9-4A83-8A01-25AAD2ADFF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1247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8F254-B5ED-7E66-8A51-EE266A98C76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BEA70-2E8D-FAD6-5565-8349102A0A2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CEF4E-1F9D-1D30-ED9A-12B3B2CFC7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7309A5-7DA4-4A43-9D94-CDDFCDDD4959}" type="datetime1">
              <a:rPr lang="en-US"/>
              <a:pPr lvl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32181-D7C8-344B-764D-95435AD3AE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8F4A6-72B6-5153-C6FE-4E8905AA8A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D4A898-6A6A-4038-9949-067222ADC9F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1105"/>
      </p:ext>
    </p:extLst>
  </p:cSld>
  <p:clrMapOvr>
    <a:masterClrMapping/>
  </p:clrMapOvr>
  <p:transition spd="slow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82B4C-5E08-F0E5-1414-EC94D27DCD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68E66-33D3-AA0A-EF1E-CD86B47C6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20719-897A-9DF8-0B70-7FD2106825A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42E4FD-F91D-418C-AFE6-2B6AE0409F1B}" type="datetime1">
              <a:rPr lang="en-US"/>
              <a:pPr lvl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55B46-836B-403D-1A25-72C65FA33DB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F9E70-11E3-3BE3-A05A-89003F4F11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1DFB89-E7BB-41E2-A326-0AC521A872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0950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06B6-5DCB-762D-C3BB-45E07C56EB9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B43FD-D4C9-1935-15CF-5E11DDA0746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03871-FEBE-3E55-D10E-A84B9972950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A2066-DC4D-F551-5688-BE29C16F9B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73D4B2-48D0-42F7-8F45-4F1FCEA4F564}" type="datetime1">
              <a:rPr lang="en-US"/>
              <a:pPr lvl="0"/>
              <a:t>5/7/2026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259CB-DF50-E0FF-889A-B21D69441AC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BE4FD-9F0E-F43A-667F-2792C6911B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F93820-B4B6-4EB4-80D1-4F7D053FB87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8465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2473F-8F1F-80FE-DE5B-AB5D027267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414A4-24DE-CA49-ACE9-AB2A482A84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1F9D7-D500-09BD-0601-1EB5FFE0377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41B67-DB3A-B7BD-A77A-8A06DD13063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4111EB-11CB-5CA6-85F4-018C8BA3AC54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012C5B-E2AA-35E6-7D28-4DC1ABD34FF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8313A3-76A0-494A-A6D3-F046DD802C5B}" type="datetime1">
              <a:rPr lang="en-US"/>
              <a:pPr lvl="0"/>
              <a:t>5/7/2026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F01F7B-8ABD-449A-6367-61D33B2C033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1C634-D1EF-7147-9298-4B91C6B567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28870B-4A64-4D1D-A41B-7E5A0B2B228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2755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6B7F1-CA6D-CF57-047D-082CDB01F0B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117638-08F7-D1FB-9B3B-B6FE3911582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B66CE1-AB26-4B60-8839-34C4BEB40746}" type="datetime1">
              <a:rPr lang="en-US"/>
              <a:pPr lvl="0"/>
              <a:t>5/7/2026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8342F-ECDA-5D30-F835-0904FCF4476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60240-F1F7-0D21-3D50-DCE322CD42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BB97E3-A987-452E-AA93-7A1F7E43D96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470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8CB8-3B5F-8E92-C7BA-C53115D54D9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BBC762-8DCC-42B4-8E5F-F8F2EB28F0DA}" type="datetime1">
              <a:rPr lang="en-US"/>
              <a:pPr lvl="0"/>
              <a:t>5/7/2026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338C66-B361-BBC3-E935-732BAC319D2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C3669-C82E-04F9-9A6C-9B3EE134CA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962DE4-6B3D-4401-86CC-14C2B54F3C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5251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4F5E-1388-AA0D-4004-28A14CE24D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8AAA2-0CBA-9570-0AA5-9DFFDF72904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C2939-9BEA-FF05-6AC8-C38B7E1F35F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115EA-8BD4-2413-5BEC-F034DD6C90C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E7AC34-FF2B-4401-A856-BE7E8C5A8761}" type="datetime1">
              <a:rPr lang="en-US"/>
              <a:pPr lvl="0"/>
              <a:t>5/7/2026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AC58F-006D-C29C-D118-4656C80F6D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655F6-DEBD-C5DC-8132-E6D919D8EC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0EC312-E82C-4A3B-96E3-1BEEDFBB0E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7748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E58A9-CACC-E0A6-1023-8A87FA7556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12F4DD-4FB7-EDFE-0568-B879E22A71F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7D56D5-4898-6391-88D2-B1C44C6E3C0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F0E9F-EF05-6E06-D943-786FADD8D7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FF128D-D0FA-40AE-B0A0-37C9771E152E}" type="datetime1">
              <a:rPr lang="en-US"/>
              <a:pPr lvl="0"/>
              <a:t>5/7/2026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49F38-3E0D-F6C5-1D5A-1D73AF9A6D4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385A0-61D4-219B-43AF-4650A3A2E4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F7AAD5-ECD1-4B2C-B5E7-47D84D143D5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4977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468AA0-BC83-F327-E10A-2A2802B4C5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0B562-30D7-9B8D-4978-1578C33ACF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D4C69-353D-67BC-896B-08A868047A8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E1F8CC83-9F95-4F29-A810-D787D1D99B44}" type="datetime1">
              <a:rPr lang="en-US"/>
              <a:pPr lvl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85FF0-A3B6-D5B7-8FBF-52B9E08E460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68CF5-D157-9D93-FA9A-8EB54C5E4EE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96C2B1C2-E170-4503-830A-8C2FCFF5320C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CE022E1A-2AA1-F798-3835-753AEED79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736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D7C97186-C492-BA06-155D-02053B67B1DC}"/>
              </a:ext>
            </a:extLst>
          </p:cNvPr>
          <p:cNvGrpSpPr/>
          <p:nvPr/>
        </p:nvGrpSpPr>
        <p:grpSpPr>
          <a:xfrm>
            <a:off x="0" y="1216600"/>
            <a:ext cx="731528" cy="673455"/>
            <a:chOff x="0" y="1216600"/>
            <a:chExt cx="731528" cy="673455"/>
          </a:xfrm>
        </p:grpSpPr>
        <p:sp>
          <p:nvSpPr>
            <p:cNvPr id="4" name="Rectangle 34">
              <a:extLst>
                <a:ext uri="{FF2B5EF4-FFF2-40B4-BE49-F238E27FC236}">
                  <a16:creationId xmlns:a16="http://schemas.microsoft.com/office/drawing/2014/main" id="{D8D05044-959D-75A6-1C3F-F15EC4976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Move="1" noResize="1"/>
            </p:cNvSpPr>
            <p:nvPr/>
          </p:nvSpPr>
          <p:spPr>
            <a:xfrm>
              <a:off x="0" y="1216600"/>
              <a:ext cx="195855" cy="673455"/>
            </a:xfrm>
            <a:prstGeom prst="rect">
              <a:avLst/>
            </a:prstGeom>
            <a:solidFill>
              <a:srgbClr val="0F9ED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5" name="Rectangle 14">
              <a:extLst>
                <a:ext uri="{FF2B5EF4-FFF2-40B4-BE49-F238E27FC236}">
                  <a16:creationId xmlns:a16="http://schemas.microsoft.com/office/drawing/2014/main" id="{43DDDE06-CC2D-E59E-C850-238D8CB8E2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Move="1" noResize="1"/>
            </p:cNvSpPr>
            <p:nvPr/>
          </p:nvSpPr>
          <p:spPr>
            <a:xfrm>
              <a:off x="267836" y="1216600"/>
              <a:ext cx="195855" cy="673455"/>
            </a:xfrm>
            <a:prstGeom prst="rect">
              <a:avLst/>
            </a:prstGeom>
            <a:solidFill>
              <a:srgbClr val="0F9ED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6" name="Rectangle 15">
              <a:extLst>
                <a:ext uri="{FF2B5EF4-FFF2-40B4-BE49-F238E27FC236}">
                  <a16:creationId xmlns:a16="http://schemas.microsoft.com/office/drawing/2014/main" id="{D4546F73-334D-44F2-282E-53E71E22B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Move="1" noResize="1"/>
            </p:cNvSpPr>
            <p:nvPr/>
          </p:nvSpPr>
          <p:spPr>
            <a:xfrm>
              <a:off x="535673" y="1216600"/>
              <a:ext cx="195855" cy="673455"/>
            </a:xfrm>
            <a:prstGeom prst="rect">
              <a:avLst/>
            </a:prstGeom>
            <a:solidFill>
              <a:srgbClr val="0F9ED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</p:grpSp>
      <p:sp>
        <p:nvSpPr>
          <p:cNvPr id="7" name="Rectangle 17">
            <a:extLst>
              <a:ext uri="{FF2B5EF4-FFF2-40B4-BE49-F238E27FC236}">
                <a16:creationId xmlns:a16="http://schemas.microsoft.com/office/drawing/2014/main" id="{BCA46C35-6DD5-8DA0-2051-3C6D2067D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640080" y="613955"/>
            <a:ext cx="10907484" cy="1894115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127001" dir="5400000" algn="tl">
              <a:srgbClr val="000000">
                <a:alpha val="1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8976CA9F-D154-741F-5D73-5433D46ADEF6}"/>
              </a:ext>
            </a:extLst>
          </p:cNvPr>
          <p:cNvSpPr txBox="1"/>
          <p:nvPr/>
        </p:nvSpPr>
        <p:spPr>
          <a:xfrm>
            <a:off x="1175753" y="1240429"/>
            <a:ext cx="9810597" cy="11239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5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900" b="1" i="1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Enhancing the performance of data-driven models through preprocessing and feature engineering for the forecasting of landslide displacement </a:t>
            </a:r>
            <a:endParaRPr lang="en-US" sz="29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9" name="Google Shape;323;p25">
            <a:extLst>
              <a:ext uri="{FF2B5EF4-FFF2-40B4-BE49-F238E27FC236}">
                <a16:creationId xmlns:a16="http://schemas.microsoft.com/office/drawing/2014/main" id="{B86ACEAE-48CE-2E09-CD89-35CF0BC1B96C}"/>
              </a:ext>
            </a:extLst>
          </p:cNvPr>
          <p:cNvSpPr txBox="1"/>
          <p:nvPr/>
        </p:nvSpPr>
        <p:spPr>
          <a:xfrm>
            <a:off x="535673" y="2776273"/>
            <a:ext cx="3595503" cy="3124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-2286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PhD student: </a:t>
            </a: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Milad Sabaghi</a:t>
            </a:r>
          </a:p>
          <a:p>
            <a:pPr marL="0" marR="0" lvl="0" indent="-2286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Supervisor: </a:t>
            </a: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Prof. Piernicola Lollino</a:t>
            </a:r>
          </a:p>
          <a:p>
            <a:pPr marL="0" marR="0" lvl="0" indent="-2286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Co-supervisor: </a:t>
            </a: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Prof. Mario Parise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Department of Earth and Environmental Sciences, University of Bari Aldo Moro</a:t>
            </a: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D1517B9B-C453-6A23-5701-C93A09CF42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9485"/>
          <a:stretch>
            <a:fillRect/>
          </a:stretch>
        </p:blipFill>
        <p:spPr>
          <a:xfrm>
            <a:off x="4117561" y="2776273"/>
            <a:ext cx="7440838" cy="3764063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cxnSp>
        <p:nvCxnSpPr>
          <p:cNvPr id="11" name="Straight Connector 19" hidden="1">
            <a:extLst>
              <a:ext uri="{FF2B5EF4-FFF2-40B4-BE49-F238E27FC236}">
                <a16:creationId xmlns:a16="http://schemas.microsoft.com/office/drawing/2014/main" id="{6C68F12F-9E8C-05D2-AD02-3B782103A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Move="1" noResize="1"/>
          </p:cNvCxnSpPr>
          <p:nvPr/>
        </p:nvCxnSpPr>
        <p:spPr>
          <a:xfrm flipH="1">
            <a:off x="838203" y="6485308"/>
            <a:ext cx="10515600" cy="0"/>
          </a:xfrm>
          <a:prstGeom prst="straightConnector1">
            <a:avLst/>
          </a:prstGeom>
          <a:noFill/>
          <a:ln w="57150" cap="flat">
            <a:solidFill>
              <a:srgbClr val="0F9ED5"/>
            </a:solidFill>
            <a:prstDash val="solid"/>
            <a:miter/>
          </a:ln>
        </p:spPr>
      </p:cxnSp>
      <p:pic>
        <p:nvPicPr>
          <p:cNvPr id="12" name="Picture 12">
            <a:extLst>
              <a:ext uri="{FF2B5EF4-FFF2-40B4-BE49-F238E27FC236}">
                <a16:creationId xmlns:a16="http://schemas.microsoft.com/office/drawing/2014/main" id="{FE49F741-A9D5-1D4F-4D43-C3422CE86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232" y="45262"/>
            <a:ext cx="1333332" cy="13333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Graphic 14">
            <a:extLst>
              <a:ext uri="{FF2B5EF4-FFF2-40B4-BE49-F238E27FC236}">
                <a16:creationId xmlns:a16="http://schemas.microsoft.com/office/drawing/2014/main" id="{A05777CE-6601-73B2-C2F7-DA227B06D6F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199" y="51983"/>
            <a:ext cx="2447921" cy="11239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C14EAF3B-B14B-333D-28AA-D4EE0D85C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2" y="-12399"/>
            <a:ext cx="6398367" cy="68477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7">
            <a:extLst>
              <a:ext uri="{FF2B5EF4-FFF2-40B4-BE49-F238E27FC236}">
                <a16:creationId xmlns:a16="http://schemas.microsoft.com/office/drawing/2014/main" id="{515CFD85-A687-2B46-97FB-79BCE192C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875" y="4714655"/>
            <a:ext cx="3709473" cy="2090748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4" name="Table 16">
            <a:extLst>
              <a:ext uri="{FF2B5EF4-FFF2-40B4-BE49-F238E27FC236}">
                <a16:creationId xmlns:a16="http://schemas.microsoft.com/office/drawing/2014/main" id="{FB02D527-07FC-9765-B7A6-183F937FA3BE}"/>
              </a:ext>
            </a:extLst>
          </p:cNvPr>
          <p:cNvGraphicFramePr>
            <a:graphicFrameLocks noGrp="1"/>
          </p:cNvGraphicFramePr>
          <p:nvPr/>
        </p:nvGraphicFramePr>
        <p:xfrm>
          <a:off x="6516444" y="52596"/>
          <a:ext cx="5652939" cy="3304477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1056543">
                  <a:extLst>
                    <a:ext uri="{9D8B030D-6E8A-4147-A177-3AD203B41FA5}">
                      <a16:colId xmlns:a16="http://schemas.microsoft.com/office/drawing/2014/main" val="2318332467"/>
                    </a:ext>
                  </a:extLst>
                </a:gridCol>
                <a:gridCol w="648053">
                  <a:extLst>
                    <a:ext uri="{9D8B030D-6E8A-4147-A177-3AD203B41FA5}">
                      <a16:colId xmlns:a16="http://schemas.microsoft.com/office/drawing/2014/main" val="496082338"/>
                    </a:ext>
                  </a:extLst>
                </a:gridCol>
                <a:gridCol w="625614">
                  <a:extLst>
                    <a:ext uri="{9D8B030D-6E8A-4147-A177-3AD203B41FA5}">
                      <a16:colId xmlns:a16="http://schemas.microsoft.com/office/drawing/2014/main" val="3725799397"/>
                    </a:ext>
                  </a:extLst>
                </a:gridCol>
                <a:gridCol w="667182">
                  <a:extLst>
                    <a:ext uri="{9D8B030D-6E8A-4147-A177-3AD203B41FA5}">
                      <a16:colId xmlns:a16="http://schemas.microsoft.com/office/drawing/2014/main" val="3394646909"/>
                    </a:ext>
                  </a:extLst>
                </a:gridCol>
                <a:gridCol w="653988">
                  <a:extLst>
                    <a:ext uri="{9D8B030D-6E8A-4147-A177-3AD203B41FA5}">
                      <a16:colId xmlns:a16="http://schemas.microsoft.com/office/drawing/2014/main" val="3580320268"/>
                    </a:ext>
                  </a:extLst>
                </a:gridCol>
                <a:gridCol w="692264">
                  <a:extLst>
                    <a:ext uri="{9D8B030D-6E8A-4147-A177-3AD203B41FA5}">
                      <a16:colId xmlns:a16="http://schemas.microsoft.com/office/drawing/2014/main" val="2517097836"/>
                    </a:ext>
                  </a:extLst>
                </a:gridCol>
                <a:gridCol w="650687">
                  <a:extLst>
                    <a:ext uri="{9D8B030D-6E8A-4147-A177-3AD203B41FA5}">
                      <a16:colId xmlns:a16="http://schemas.microsoft.com/office/drawing/2014/main" val="3899334068"/>
                    </a:ext>
                  </a:extLst>
                </a:gridCol>
                <a:gridCol w="658605">
                  <a:extLst>
                    <a:ext uri="{9D8B030D-6E8A-4147-A177-3AD203B41FA5}">
                      <a16:colId xmlns:a16="http://schemas.microsoft.com/office/drawing/2014/main" val="798029180"/>
                    </a:ext>
                  </a:extLst>
                </a:gridCol>
              </a:tblGrid>
              <a:tr h="659428">
                <a:tc>
                  <a:txBody>
                    <a:bodyPr/>
                    <a:lstStyle/>
                    <a:p>
                      <a:pPr marL="5084" marR="3813" lvl="0" algn="ctr">
                        <a:spcBef>
                          <a:spcPts val="790"/>
                        </a:spcBef>
                        <a:buNone/>
                      </a:pPr>
                      <a:r>
                        <a:rPr lang="en-GB" sz="1600" b="1" spc="-10">
                          <a:latin typeface="Times New Roman" pitchFamily="18"/>
                          <a:cs typeface="Times New Roman" pitchFamily="18"/>
                        </a:rPr>
                        <a:t>.model_id</a:t>
                      </a:r>
                      <a:endParaRPr lang="en-US" sz="1600" b="1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3" lvl="0" algn="ctr">
                        <a:spcBef>
                          <a:spcPts val="790"/>
                        </a:spcBef>
                        <a:buNone/>
                      </a:pPr>
                      <a:r>
                        <a:rPr lang="en-GB" sz="1600" b="1" spc="-10">
                          <a:latin typeface="Times New Roman" pitchFamily="18"/>
                          <a:cs typeface="Times New Roman" pitchFamily="18"/>
                        </a:rPr>
                        <a:t>.type</a:t>
                      </a:r>
                      <a:endParaRPr lang="en-US" sz="1600" b="1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45" marR="1901" lvl="0" algn="ctr">
                        <a:spcBef>
                          <a:spcPts val="790"/>
                        </a:spcBef>
                        <a:buNone/>
                      </a:pPr>
                      <a:r>
                        <a:rPr lang="en-GB" sz="1600" b="1" spc="-25">
                          <a:latin typeface="Times New Roman" pitchFamily="18"/>
                          <a:cs typeface="Times New Roman" pitchFamily="18"/>
                        </a:rPr>
                        <a:t>mae</a:t>
                      </a:r>
                      <a:endParaRPr lang="en-US" sz="1600" b="1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16" marR="3813" lvl="0" algn="ctr">
                        <a:spcBef>
                          <a:spcPts val="790"/>
                        </a:spcBef>
                        <a:buNone/>
                      </a:pPr>
                      <a:r>
                        <a:rPr lang="en-GB" sz="1600" b="1" spc="-20">
                          <a:latin typeface="Times New Roman" pitchFamily="18"/>
                          <a:cs typeface="Times New Roman" pitchFamily="18"/>
                        </a:rPr>
                        <a:t>mape</a:t>
                      </a:r>
                      <a:endParaRPr lang="en-US" sz="1600" b="1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2" lvl="0" algn="ctr">
                        <a:spcBef>
                          <a:spcPts val="790"/>
                        </a:spcBef>
                        <a:buNone/>
                      </a:pPr>
                      <a:r>
                        <a:rPr lang="en-GB" sz="1600" b="1" spc="-20">
                          <a:latin typeface="Times New Roman" pitchFamily="18"/>
                          <a:cs typeface="Times New Roman" pitchFamily="18"/>
                        </a:rPr>
                        <a:t>mase</a:t>
                      </a:r>
                      <a:endParaRPr lang="en-US" sz="1600" b="1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45" marR="3813" lvl="0" algn="ctr">
                        <a:spcBef>
                          <a:spcPts val="790"/>
                        </a:spcBef>
                        <a:buNone/>
                      </a:pPr>
                      <a:r>
                        <a:rPr lang="en-GB" sz="1600" b="1" spc="-10">
                          <a:latin typeface="Times New Roman" pitchFamily="18"/>
                          <a:cs typeface="Times New Roman" pitchFamily="18"/>
                        </a:rPr>
                        <a:t>smape</a:t>
                      </a:r>
                      <a:endParaRPr lang="en-US" sz="1600" b="1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3" lvl="0" algn="ctr">
                        <a:spcBef>
                          <a:spcPts val="790"/>
                        </a:spcBef>
                        <a:buNone/>
                      </a:pPr>
                      <a:r>
                        <a:rPr lang="en-GB" sz="1600" b="1" spc="-20">
                          <a:latin typeface="Times New Roman" pitchFamily="18"/>
                          <a:cs typeface="Times New Roman" pitchFamily="18"/>
                        </a:rPr>
                        <a:t>rmse</a:t>
                      </a:r>
                      <a:endParaRPr lang="en-US" sz="1600" b="1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6" lvl="0" algn="ctr">
                        <a:spcBef>
                          <a:spcPts val="790"/>
                        </a:spcBef>
                        <a:buNone/>
                      </a:pPr>
                      <a:r>
                        <a:rPr lang="en-GB" sz="1600" b="1" spc="-25">
                          <a:latin typeface="Times New Roman" pitchFamily="18"/>
                          <a:cs typeface="Times New Roman" pitchFamily="18"/>
                        </a:rPr>
                        <a:t>rsq</a:t>
                      </a:r>
                      <a:endParaRPr lang="en-US" sz="1600" b="1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697736"/>
                  </a:ext>
                </a:extLst>
              </a:tr>
              <a:tr h="663095">
                <a:tc>
                  <a:txBody>
                    <a:bodyPr/>
                    <a:lstStyle/>
                    <a:p>
                      <a:pPr marL="5084" marR="5084" lvl="0" algn="ctr">
                        <a:spcBef>
                          <a:spcPts val="765"/>
                        </a:spcBef>
                        <a:buNone/>
                      </a:pPr>
                      <a:r>
                        <a:rPr lang="en-GB" sz="1000" b="1" spc="-25">
                          <a:latin typeface="Times New Roman" pitchFamily="18"/>
                          <a:cs typeface="Times New Roman" pitchFamily="18"/>
                        </a:rPr>
                        <a:t>LM (</a:t>
                      </a:r>
                      <a:r>
                        <a:rPr lang="en-GB" sz="900" b="1" spc="-25">
                          <a:latin typeface="Times New Roman" pitchFamily="18"/>
                          <a:cs typeface="Times New Roman" pitchFamily="18"/>
                        </a:rPr>
                        <a:t>After Feature engineering</a:t>
                      </a:r>
                      <a:r>
                        <a:rPr lang="en-GB" sz="1000" b="1" spc="-25">
                          <a:latin typeface="Times New Roman" pitchFamily="18"/>
                          <a:cs typeface="Times New Roman" pitchFamily="18"/>
                        </a:rPr>
                        <a:t>)</a:t>
                      </a:r>
                      <a:endParaRPr lang="en-US" sz="1200" b="1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3" lvl="0" algn="ctr">
                        <a:spcBef>
                          <a:spcPts val="765"/>
                        </a:spcBef>
                        <a:buNone/>
                      </a:pPr>
                      <a:r>
                        <a:rPr lang="en-GB" sz="900" spc="-20">
                          <a:latin typeface="Times New Roman" pitchFamily="18"/>
                          <a:cs typeface="Times New Roman" pitchFamily="18"/>
                        </a:rPr>
                        <a:t>Test</a:t>
                      </a:r>
                      <a:endParaRPr lang="en-US" sz="1100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45" lvl="0" algn="ctr">
                        <a:spcBef>
                          <a:spcPts val="765"/>
                        </a:spcBef>
                        <a:buNone/>
                      </a:pPr>
                      <a:r>
                        <a:rPr lang="en-GB" sz="900" spc="-20">
                          <a:latin typeface="Times New Roman" pitchFamily="18"/>
                          <a:cs typeface="Times New Roman" pitchFamily="18"/>
                        </a:rPr>
                        <a:t>2.47</a:t>
                      </a:r>
                      <a:endParaRPr lang="en-US" sz="1100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16" lvl="0" algn="ctr">
                        <a:spcBef>
                          <a:spcPts val="765"/>
                        </a:spcBef>
                        <a:buNone/>
                      </a:pPr>
                      <a:r>
                        <a:rPr lang="en-GB" sz="900" spc="-25">
                          <a:latin typeface="Times New Roman" pitchFamily="18"/>
                          <a:cs typeface="Times New Roman" pitchFamily="18"/>
                        </a:rPr>
                        <a:t>3.70</a:t>
                      </a:r>
                      <a:endParaRPr lang="en-US" sz="1100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2" lvl="0" algn="ctr">
                        <a:spcBef>
                          <a:spcPts val="765"/>
                        </a:spcBef>
                        <a:buNone/>
                      </a:pPr>
                      <a:r>
                        <a:rPr lang="en-GB" sz="900" spc="-20">
                          <a:latin typeface="Times New Roman" pitchFamily="18"/>
                          <a:cs typeface="Times New Roman" pitchFamily="18"/>
                        </a:rPr>
                        <a:t>2.46</a:t>
                      </a:r>
                      <a:endParaRPr lang="en-US" sz="1100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45" lvl="0" algn="ctr">
                        <a:spcBef>
                          <a:spcPts val="765"/>
                        </a:spcBef>
                        <a:buNone/>
                      </a:pPr>
                      <a:r>
                        <a:rPr lang="en-GB" sz="900" spc="-20">
                          <a:latin typeface="Times New Roman" pitchFamily="18"/>
                          <a:cs typeface="Times New Roman" pitchFamily="18"/>
                        </a:rPr>
                        <a:t>3.69</a:t>
                      </a:r>
                      <a:endParaRPr lang="en-US" sz="1100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3" lvl="0" algn="ctr">
                        <a:spcBef>
                          <a:spcPts val="765"/>
                        </a:spcBef>
                        <a:buNone/>
                      </a:pPr>
                      <a:r>
                        <a:rPr lang="en-GB" sz="1800" b="1" spc="-20">
                          <a:solidFill>
                            <a:srgbClr val="4EA72E"/>
                          </a:solidFill>
                          <a:latin typeface="Times New Roman" pitchFamily="18"/>
                          <a:cs typeface="Times New Roman" pitchFamily="18"/>
                        </a:rPr>
                        <a:t>3.17</a:t>
                      </a:r>
                      <a:endParaRPr lang="en-US" sz="1100" b="1">
                        <a:solidFill>
                          <a:srgbClr val="4EA72E"/>
                        </a:solidFill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6" marR="1271" lvl="0" algn="ctr">
                        <a:spcBef>
                          <a:spcPts val="765"/>
                        </a:spcBef>
                        <a:buNone/>
                      </a:pPr>
                      <a:r>
                        <a:rPr lang="en-GB" sz="900" spc="-10">
                          <a:latin typeface="Times New Roman" pitchFamily="18"/>
                          <a:cs typeface="Times New Roman" pitchFamily="18"/>
                        </a:rPr>
                        <a:t>0.912</a:t>
                      </a:r>
                      <a:endParaRPr lang="en-US" sz="1100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373761"/>
                  </a:ext>
                </a:extLst>
              </a:tr>
              <a:tr h="663095">
                <a:tc>
                  <a:txBody>
                    <a:bodyPr/>
                    <a:lstStyle/>
                    <a:p>
                      <a:pPr marL="5084" marR="5084" lvl="0" algn="ctr">
                        <a:spcBef>
                          <a:spcPts val="765"/>
                        </a:spcBef>
                        <a:buNone/>
                      </a:pPr>
                      <a:r>
                        <a:rPr lang="en-GB" sz="1000" b="1" spc="-25">
                          <a:latin typeface="Times New Roman" pitchFamily="18"/>
                          <a:cs typeface="Times New Roman" pitchFamily="18"/>
                        </a:rPr>
                        <a:t>LM (</a:t>
                      </a:r>
                      <a:r>
                        <a:rPr lang="en-GB" sz="900" b="1" spc="-25">
                          <a:latin typeface="Times New Roman" pitchFamily="18"/>
                          <a:cs typeface="Times New Roman" pitchFamily="18"/>
                        </a:rPr>
                        <a:t>before Feature engineering</a:t>
                      </a:r>
                      <a:r>
                        <a:rPr lang="en-GB" sz="1000" b="1" spc="-25">
                          <a:latin typeface="Times New Roman" pitchFamily="18"/>
                          <a:cs typeface="Times New Roman" pitchFamily="18"/>
                        </a:rPr>
                        <a:t>)</a:t>
                      </a:r>
                      <a:endParaRPr lang="en-US" sz="1200" b="1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3" lvl="0" algn="ctr">
                        <a:spcBef>
                          <a:spcPts val="765"/>
                        </a:spcBef>
                        <a:buNone/>
                      </a:pPr>
                      <a:r>
                        <a:rPr lang="en-GB" sz="900" spc="-20">
                          <a:latin typeface="Times New Roman" pitchFamily="18"/>
                          <a:cs typeface="Times New Roman" pitchFamily="18"/>
                        </a:rPr>
                        <a:t>Test</a:t>
                      </a:r>
                      <a:endParaRPr lang="en-US" sz="1100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45" lvl="0" algn="ctr">
                        <a:spcBef>
                          <a:spcPts val="765"/>
                        </a:spcBef>
                        <a:buNone/>
                      </a:pPr>
                      <a:r>
                        <a:rPr lang="en-GB" sz="900" spc="-20">
                          <a:latin typeface="Times New Roman" pitchFamily="18"/>
                          <a:cs typeface="Times New Roman" pitchFamily="18"/>
                        </a:rPr>
                        <a:t>9.02</a:t>
                      </a:r>
                      <a:endParaRPr lang="en-US" sz="1100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16" lvl="0" algn="ctr">
                        <a:spcBef>
                          <a:spcPts val="765"/>
                        </a:spcBef>
                        <a:buNone/>
                      </a:pPr>
                      <a:r>
                        <a:rPr lang="en-GB" sz="900" spc="-25">
                          <a:latin typeface="Times New Roman" pitchFamily="18"/>
                          <a:cs typeface="Times New Roman" pitchFamily="18"/>
                        </a:rPr>
                        <a:t>13.20</a:t>
                      </a:r>
                      <a:endParaRPr lang="en-US" sz="1100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2" lvl="0" algn="ctr">
                        <a:spcBef>
                          <a:spcPts val="765"/>
                        </a:spcBef>
                        <a:buNone/>
                      </a:pPr>
                      <a:r>
                        <a:rPr lang="en-GB" sz="900" spc="-20">
                          <a:latin typeface="Times New Roman" pitchFamily="18"/>
                          <a:cs typeface="Times New Roman" pitchFamily="18"/>
                        </a:rPr>
                        <a:t>9.00</a:t>
                      </a:r>
                      <a:endParaRPr lang="en-US" sz="1100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45" lvl="0" algn="ctr">
                        <a:spcBef>
                          <a:spcPts val="765"/>
                        </a:spcBef>
                        <a:buNone/>
                      </a:pPr>
                      <a:r>
                        <a:rPr lang="en-GB" sz="900" spc="-20">
                          <a:latin typeface="Times New Roman" pitchFamily="18"/>
                          <a:cs typeface="Times New Roman" pitchFamily="18"/>
                        </a:rPr>
                        <a:t>14.2</a:t>
                      </a:r>
                      <a:endParaRPr lang="en-US" sz="1100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3" lvl="0" algn="ctr">
                        <a:spcBef>
                          <a:spcPts val="765"/>
                        </a:spcBef>
                        <a:buNone/>
                      </a:pPr>
                      <a:r>
                        <a:rPr lang="en-GB" sz="2000" b="1" spc="-20">
                          <a:solidFill>
                            <a:srgbClr val="FF0000"/>
                          </a:solidFill>
                          <a:latin typeface="Times New Roman" pitchFamily="18"/>
                          <a:cs typeface="Times New Roman" pitchFamily="18"/>
                        </a:rPr>
                        <a:t>9.80</a:t>
                      </a:r>
                      <a:endParaRPr lang="en-US" sz="1100" b="1">
                        <a:solidFill>
                          <a:srgbClr val="FF0000"/>
                        </a:solidFill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6" marR="1271" lvl="0" algn="ctr">
                        <a:spcBef>
                          <a:spcPts val="765"/>
                        </a:spcBef>
                        <a:buNone/>
                      </a:pPr>
                      <a:r>
                        <a:rPr lang="en-GB" sz="900" spc="-10">
                          <a:latin typeface="Times New Roman" pitchFamily="18"/>
                          <a:cs typeface="Times New Roman" pitchFamily="18"/>
                        </a:rPr>
                        <a:t>0.88</a:t>
                      </a:r>
                      <a:endParaRPr lang="en-US" sz="1100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491676"/>
                  </a:ext>
                </a:extLst>
              </a:tr>
              <a:tr h="659428">
                <a:tc>
                  <a:txBody>
                    <a:bodyPr/>
                    <a:lstStyle/>
                    <a:p>
                      <a:pPr marL="5084" lvl="0" algn="ctr">
                        <a:spcBef>
                          <a:spcPts val="755"/>
                        </a:spcBef>
                        <a:buNone/>
                      </a:pPr>
                      <a:r>
                        <a:rPr lang="en-GB" sz="1000" b="1" spc="-10">
                          <a:latin typeface="Times New Roman" pitchFamily="18"/>
                          <a:cs typeface="Times New Roman" pitchFamily="18"/>
                        </a:rPr>
                        <a:t>PROPHET (</a:t>
                      </a:r>
                      <a:r>
                        <a:rPr lang="en-GB" sz="900" b="1" spc="-10">
                          <a:latin typeface="Times New Roman" pitchFamily="18"/>
                          <a:cs typeface="Times New Roman" pitchFamily="18"/>
                        </a:rPr>
                        <a:t>After Feature engineering</a:t>
                      </a:r>
                      <a:r>
                        <a:rPr lang="en-GB" sz="1000" b="1" spc="-10">
                          <a:latin typeface="Times New Roman" pitchFamily="18"/>
                          <a:cs typeface="Times New Roman" pitchFamily="18"/>
                        </a:rPr>
                        <a:t>)</a:t>
                      </a:r>
                      <a:endParaRPr lang="en-US" sz="1200" b="1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3" lvl="0" algn="ctr">
                        <a:spcBef>
                          <a:spcPts val="755"/>
                        </a:spcBef>
                        <a:buNone/>
                      </a:pPr>
                      <a:r>
                        <a:rPr lang="en-GB" sz="900" spc="-20">
                          <a:latin typeface="Times New Roman" pitchFamily="18"/>
                          <a:cs typeface="Times New Roman" pitchFamily="18"/>
                        </a:rPr>
                        <a:t>Test</a:t>
                      </a:r>
                      <a:endParaRPr lang="en-US" sz="1100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45" lvl="0" algn="ctr">
                        <a:spcBef>
                          <a:spcPts val="755"/>
                        </a:spcBef>
                        <a:buNone/>
                      </a:pPr>
                      <a:r>
                        <a:rPr lang="en-GB" sz="900" spc="-20">
                          <a:latin typeface="Times New Roman" pitchFamily="18"/>
                          <a:cs typeface="Times New Roman" pitchFamily="18"/>
                        </a:rPr>
                        <a:t>1.64</a:t>
                      </a:r>
                      <a:endParaRPr lang="en-US" sz="1100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16" marR="1271" lvl="0" algn="ctr">
                        <a:spcBef>
                          <a:spcPts val="755"/>
                        </a:spcBef>
                        <a:buNone/>
                      </a:pPr>
                      <a:r>
                        <a:rPr lang="en-GB" sz="900" spc="-20">
                          <a:latin typeface="Times New Roman" pitchFamily="18"/>
                          <a:cs typeface="Times New Roman" pitchFamily="18"/>
                        </a:rPr>
                        <a:t>2.44</a:t>
                      </a:r>
                      <a:endParaRPr lang="en-US" sz="1100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2" lvl="0" algn="ctr">
                        <a:spcBef>
                          <a:spcPts val="755"/>
                        </a:spcBef>
                        <a:buNone/>
                      </a:pPr>
                      <a:r>
                        <a:rPr lang="en-GB" sz="900" spc="-20">
                          <a:latin typeface="Times New Roman" pitchFamily="18"/>
                          <a:cs typeface="Times New Roman" pitchFamily="18"/>
                        </a:rPr>
                        <a:t>1.64</a:t>
                      </a:r>
                      <a:endParaRPr lang="en-US" sz="1100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45" lvl="0" algn="ctr">
                        <a:spcBef>
                          <a:spcPts val="755"/>
                        </a:spcBef>
                        <a:buNone/>
                      </a:pPr>
                      <a:r>
                        <a:rPr lang="en-GB" sz="900" spc="-20">
                          <a:latin typeface="Times New Roman" pitchFamily="18"/>
                          <a:cs typeface="Times New Roman" pitchFamily="18"/>
                        </a:rPr>
                        <a:t>2.47</a:t>
                      </a:r>
                      <a:endParaRPr lang="en-US" sz="1100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3" lvl="0" algn="ctr">
                        <a:spcBef>
                          <a:spcPts val="755"/>
                        </a:spcBef>
                        <a:buNone/>
                      </a:pPr>
                      <a:r>
                        <a:rPr lang="en-GB" sz="2000" b="1" spc="-20">
                          <a:solidFill>
                            <a:srgbClr val="4EA72E"/>
                          </a:solidFill>
                          <a:latin typeface="Times New Roman" pitchFamily="18"/>
                          <a:cs typeface="Times New Roman" pitchFamily="18"/>
                        </a:rPr>
                        <a:t>2.02</a:t>
                      </a:r>
                      <a:endParaRPr lang="en-US" sz="1100" b="1">
                        <a:solidFill>
                          <a:srgbClr val="4EA72E"/>
                        </a:solidFill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6" marR="1271" lvl="0" algn="ctr">
                        <a:spcBef>
                          <a:spcPts val="755"/>
                        </a:spcBef>
                        <a:buNone/>
                      </a:pPr>
                      <a:r>
                        <a:rPr lang="en-GB" sz="900" spc="-10">
                          <a:latin typeface="Times New Roman" pitchFamily="18"/>
                          <a:cs typeface="Times New Roman" pitchFamily="18"/>
                        </a:rPr>
                        <a:t>0.929</a:t>
                      </a:r>
                      <a:endParaRPr lang="en-US" sz="1100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169526"/>
                  </a:ext>
                </a:extLst>
              </a:tr>
              <a:tr h="659428">
                <a:tc>
                  <a:txBody>
                    <a:bodyPr/>
                    <a:lstStyle/>
                    <a:p>
                      <a:pPr marL="5084" lvl="0" algn="ctr">
                        <a:spcBef>
                          <a:spcPts val="755"/>
                        </a:spcBef>
                        <a:buNone/>
                      </a:pPr>
                      <a:r>
                        <a:rPr lang="en-GB" sz="1000" b="1" spc="-10">
                          <a:latin typeface="Times New Roman" pitchFamily="18"/>
                          <a:cs typeface="Times New Roman" pitchFamily="18"/>
                        </a:rPr>
                        <a:t>PROPHET (</a:t>
                      </a:r>
                      <a:r>
                        <a:rPr lang="en-GB" sz="900" b="1" spc="-10">
                          <a:latin typeface="Times New Roman" pitchFamily="18"/>
                          <a:cs typeface="Times New Roman" pitchFamily="18"/>
                        </a:rPr>
                        <a:t>Before Feature engineering</a:t>
                      </a:r>
                      <a:r>
                        <a:rPr lang="en-GB" sz="1000" b="1" spc="-10">
                          <a:latin typeface="Times New Roman" pitchFamily="18"/>
                          <a:cs typeface="Times New Roman" pitchFamily="18"/>
                        </a:rPr>
                        <a:t>)</a:t>
                      </a:r>
                      <a:endParaRPr lang="en-US" sz="1200" b="1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3" lvl="0" algn="ctr">
                        <a:spcBef>
                          <a:spcPts val="755"/>
                        </a:spcBef>
                        <a:buNone/>
                      </a:pPr>
                      <a:r>
                        <a:rPr lang="en-GB" sz="900" spc="-20">
                          <a:latin typeface="Times New Roman" pitchFamily="18"/>
                          <a:cs typeface="Times New Roman" pitchFamily="18"/>
                        </a:rPr>
                        <a:t>Test</a:t>
                      </a:r>
                      <a:endParaRPr lang="en-US" sz="1100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45" lvl="0" algn="ctr">
                        <a:spcBef>
                          <a:spcPts val="755"/>
                        </a:spcBef>
                        <a:buNone/>
                      </a:pPr>
                      <a:r>
                        <a:rPr lang="en-GB" sz="900" spc="-20">
                          <a:latin typeface="Times New Roman" pitchFamily="18"/>
                          <a:cs typeface="Times New Roman" pitchFamily="18"/>
                        </a:rPr>
                        <a:t>14.7</a:t>
                      </a:r>
                      <a:endParaRPr lang="en-US" sz="1100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16" marR="1271" lvl="0" algn="ctr">
                        <a:spcBef>
                          <a:spcPts val="755"/>
                        </a:spcBef>
                        <a:buNone/>
                      </a:pPr>
                      <a:r>
                        <a:rPr lang="en-GB" sz="900" spc="-20">
                          <a:latin typeface="Times New Roman" pitchFamily="18"/>
                          <a:cs typeface="Times New Roman" pitchFamily="18"/>
                        </a:rPr>
                        <a:t>18.6</a:t>
                      </a:r>
                      <a:endParaRPr lang="en-US" sz="1100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2" lvl="0" algn="ctr">
                        <a:spcBef>
                          <a:spcPts val="755"/>
                        </a:spcBef>
                        <a:buNone/>
                      </a:pPr>
                      <a:r>
                        <a:rPr lang="en-GB" sz="900" spc="-20">
                          <a:latin typeface="Times New Roman" pitchFamily="18"/>
                          <a:cs typeface="Times New Roman" pitchFamily="18"/>
                        </a:rPr>
                        <a:t>4.27</a:t>
                      </a:r>
                      <a:endParaRPr lang="en-US" sz="1100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45" lvl="0" algn="ctr">
                        <a:spcBef>
                          <a:spcPts val="755"/>
                        </a:spcBef>
                        <a:buNone/>
                      </a:pPr>
                      <a:r>
                        <a:rPr lang="en-GB" sz="900" spc="-20">
                          <a:latin typeface="Times New Roman" pitchFamily="18"/>
                          <a:cs typeface="Times New Roman" pitchFamily="18"/>
                        </a:rPr>
                        <a:t>16.8</a:t>
                      </a:r>
                      <a:endParaRPr lang="en-US" sz="1100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3" lvl="0" algn="ctr">
                        <a:spcBef>
                          <a:spcPts val="755"/>
                        </a:spcBef>
                        <a:buNone/>
                      </a:pPr>
                      <a:r>
                        <a:rPr lang="en-GB" sz="2000" b="1" spc="-20">
                          <a:solidFill>
                            <a:srgbClr val="FF0000"/>
                          </a:solidFill>
                          <a:latin typeface="Times New Roman" pitchFamily="18"/>
                          <a:cs typeface="Times New Roman" pitchFamily="18"/>
                        </a:rPr>
                        <a:t>15.4</a:t>
                      </a:r>
                      <a:endParaRPr lang="en-US" sz="1100" b="1">
                        <a:solidFill>
                          <a:srgbClr val="FF0000"/>
                        </a:solidFill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6" marR="1271" lvl="0" algn="ctr">
                        <a:spcBef>
                          <a:spcPts val="755"/>
                        </a:spcBef>
                        <a:buNone/>
                      </a:pPr>
                      <a:r>
                        <a:rPr lang="en-GB" sz="900" spc="-10">
                          <a:latin typeface="Times New Roman" pitchFamily="18"/>
                          <a:cs typeface="Times New Roman" pitchFamily="18"/>
                        </a:rPr>
                        <a:t>0.38</a:t>
                      </a:r>
                      <a:endParaRPr lang="en-US" sz="1100"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436179"/>
                  </a:ext>
                </a:extLst>
              </a:tr>
            </a:tbl>
          </a:graphicData>
        </a:graphic>
      </p:graphicFrame>
      <p:cxnSp>
        <p:nvCxnSpPr>
          <p:cNvPr id="5" name="Straight Arrow Connector 18">
            <a:extLst>
              <a:ext uri="{FF2B5EF4-FFF2-40B4-BE49-F238E27FC236}">
                <a16:creationId xmlns:a16="http://schemas.microsoft.com/office/drawing/2014/main" id="{E700C1C0-C74E-CCBA-8BE3-A3A53C41F8E7}"/>
              </a:ext>
            </a:extLst>
          </p:cNvPr>
          <p:cNvCxnSpPr/>
          <p:nvPr/>
        </p:nvCxnSpPr>
        <p:spPr>
          <a:xfrm flipV="1">
            <a:off x="11179390" y="1128470"/>
            <a:ext cx="0" cy="434568"/>
          </a:xfrm>
          <a:prstGeom prst="straightConnector1">
            <a:avLst/>
          </a:prstGeom>
          <a:noFill/>
          <a:ln w="57150" cap="flat">
            <a:solidFill>
              <a:srgbClr val="156082"/>
            </a:solidFill>
            <a:prstDash val="solid"/>
            <a:miter/>
            <a:tailEnd type="arrow"/>
          </a:ln>
        </p:spPr>
      </p:cxnSp>
      <p:cxnSp>
        <p:nvCxnSpPr>
          <p:cNvPr id="6" name="Straight Arrow Connector 19">
            <a:extLst>
              <a:ext uri="{FF2B5EF4-FFF2-40B4-BE49-F238E27FC236}">
                <a16:creationId xmlns:a16="http://schemas.microsoft.com/office/drawing/2014/main" id="{3EBA9BA2-6C2D-541C-7C41-DCC1821FADEE}"/>
              </a:ext>
            </a:extLst>
          </p:cNvPr>
          <p:cNvCxnSpPr/>
          <p:nvPr/>
        </p:nvCxnSpPr>
        <p:spPr>
          <a:xfrm flipV="1">
            <a:off x="11269349" y="2473369"/>
            <a:ext cx="0" cy="434569"/>
          </a:xfrm>
          <a:prstGeom prst="straightConnector1">
            <a:avLst/>
          </a:prstGeom>
          <a:noFill/>
          <a:ln w="57150" cap="flat">
            <a:solidFill>
              <a:srgbClr val="156082"/>
            </a:solidFill>
            <a:prstDash val="solid"/>
            <a:miter/>
            <a:tailEnd type="arrow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4B036-DC0D-CEF6-11D6-A3EA9AB02B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055"/>
            <a:ext cx="10515600" cy="1325559"/>
          </a:xfrm>
        </p:spPr>
        <p:txBody>
          <a:bodyPr/>
          <a:lstStyle/>
          <a:p>
            <a:pPr lvl="0"/>
            <a:r>
              <a:rPr lang="en-US"/>
              <a:t>Conclusion:</a:t>
            </a:r>
          </a:p>
        </p:txBody>
      </p:sp>
      <p:pic>
        <p:nvPicPr>
          <p:cNvPr id="3" name="Picture 23">
            <a:extLst>
              <a:ext uri="{FF2B5EF4-FFF2-40B4-BE49-F238E27FC236}">
                <a16:creationId xmlns:a16="http://schemas.microsoft.com/office/drawing/2014/main" id="{1A7CA614-C6EE-5704-6524-978393252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565" y="1032092"/>
            <a:ext cx="10319287" cy="581485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BF9D7D-51A7-3451-8447-979F30F214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8AE6EDB-6C80-734B-70AA-C0C4175C75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3" y="2429323"/>
            <a:ext cx="10515600" cy="1325559"/>
          </a:xfrm>
        </p:spPr>
        <p:txBody>
          <a:bodyPr/>
          <a:lstStyle/>
          <a:p>
            <a:pPr lvl="0"/>
            <a:r>
              <a:rPr lang="en-US">
                <a:latin typeface="Times New Roman" pitchFamily="18"/>
                <a:cs typeface="Times New Roman" pitchFamily="18"/>
              </a:rPr>
              <a:t>Thank you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892ED3-3C84-FB37-4B9C-C94551E8398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3548960"/>
            <a:ext cx="10515600" cy="2628003"/>
          </a:xfrm>
        </p:spPr>
        <p:txBody>
          <a:bodyPr/>
          <a:lstStyle/>
          <a:p>
            <a:pPr marL="0" lvl="0" indent="0">
              <a:buNone/>
            </a:pPr>
            <a:r>
              <a:rPr lang="en-US">
                <a:latin typeface="Times New Roman" pitchFamily="18"/>
                <a:cs typeface="Times New Roman" pitchFamily="18"/>
              </a:rPr>
              <a:t>Question?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Background">
            <a:extLst>
              <a:ext uri="{FF2B5EF4-FFF2-40B4-BE49-F238E27FC236}">
                <a16:creationId xmlns:a16="http://schemas.microsoft.com/office/drawing/2014/main" id="{32D3D754-2FC1-5DBA-88F9-0F1B5100F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692856DD-868C-1B39-AC36-9D6F0B4C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3429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127001" dir="5400000" algn="tl">
              <a:srgbClr val="000000">
                <a:alpha val="2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E8369E-D293-5D41-FB1D-B0FA9AB20761}"/>
              </a:ext>
            </a:extLst>
          </p:cNvPr>
          <p:cNvSpPr txBox="1"/>
          <p:nvPr/>
        </p:nvSpPr>
        <p:spPr>
          <a:xfrm>
            <a:off x="1163930" y="826855"/>
            <a:ext cx="10180060" cy="17533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-2286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Introduction &amp; Motivation</a:t>
            </a:r>
          </a:p>
          <a:p>
            <a:pPr marL="0" marR="0" lvl="0" indent="-2286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1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The Challenge:</a:t>
            </a:r>
          </a:p>
          <a:p>
            <a:pPr marL="0" marR="0" lvl="0" indent="-2286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Slow landslides pose long-term risks to infrastructure and communities.</a:t>
            </a:r>
          </a:p>
          <a:p>
            <a:pPr marL="0" marR="0" lvl="0" indent="-2286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Accurate kinematic prediction is essential for early warning systems (EWS).</a:t>
            </a:r>
          </a:p>
          <a:p>
            <a:pPr marL="0" marR="0" lvl="0" indent="-2286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Complex deep learning models often lack interpretability and require massive datasets.</a:t>
            </a:r>
          </a:p>
          <a:p>
            <a:pPr marL="0" marR="0" lvl="0" indent="-2286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-2286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1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Research Objective:</a:t>
            </a:r>
          </a:p>
          <a:p>
            <a:pPr marL="0" marR="0" lvl="0" indent="-2286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To demonstrate that "smart data" (feature enrichment) is more critical than “complex models”</a:t>
            </a:r>
          </a:p>
          <a:p>
            <a:pPr marL="0" marR="0" lvl="0" indent="-2286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To evaluate the impact of feature engineering on simple regression models for landslide displacement.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5BA6C8E1-F9EE-661D-6CF2-02671A33B5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565" b="1649"/>
          <a:stretch>
            <a:fillRect/>
          </a:stretch>
        </p:blipFill>
        <p:spPr>
          <a:xfrm>
            <a:off x="1280662" y="3947190"/>
            <a:ext cx="5120137" cy="27444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78731E-0F57-76DF-96D1-5563D377E0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6" r="-1" b="-1"/>
          <a:stretch>
            <a:fillRect/>
          </a:stretch>
        </p:blipFill>
        <p:spPr>
          <a:xfrm>
            <a:off x="6620548" y="3924833"/>
            <a:ext cx="5200265" cy="284999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E8BA29E4-DB31-F9B8-8F03-BECD9F923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604" y="0"/>
            <a:ext cx="6531028" cy="6858000"/>
          </a:xfrm>
        </p:spPr>
      </p:pic>
      <p:pic>
        <p:nvPicPr>
          <p:cNvPr id="3" name="Picture 27">
            <a:extLst>
              <a:ext uri="{FF2B5EF4-FFF2-40B4-BE49-F238E27FC236}">
                <a16:creationId xmlns:a16="http://schemas.microsoft.com/office/drawing/2014/main" id="{2FE7598F-4DE6-080B-B7E0-EB6375328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008" y="3900108"/>
            <a:ext cx="5247988" cy="29578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22">
            <a:extLst>
              <a:ext uri="{FF2B5EF4-FFF2-40B4-BE49-F238E27FC236}">
                <a16:creationId xmlns:a16="http://schemas.microsoft.com/office/drawing/2014/main" id="{DF945973-8813-85E3-3787-94D29EC8D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633" y="0"/>
            <a:ext cx="5383877" cy="27106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Arrow: Right 6">
            <a:extLst>
              <a:ext uri="{FF2B5EF4-FFF2-40B4-BE49-F238E27FC236}">
                <a16:creationId xmlns:a16="http://schemas.microsoft.com/office/drawing/2014/main" id="{B0024966-9B48-B1DD-025C-2ADC1A730DDF}"/>
              </a:ext>
            </a:extLst>
          </p:cNvPr>
          <p:cNvSpPr/>
          <p:nvPr/>
        </p:nvSpPr>
        <p:spPr>
          <a:xfrm>
            <a:off x="5420471" y="642795"/>
            <a:ext cx="1170450" cy="516050"/>
          </a:xfrm>
          <a:custGeom>
            <a:avLst>
              <a:gd name="f0" fmla="val 16838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156082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>
            <a:extLst>
              <a:ext uri="{FF2B5EF4-FFF2-40B4-BE49-F238E27FC236}">
                <a16:creationId xmlns:a16="http://schemas.microsoft.com/office/drawing/2014/main" id="{76753A33-90AD-EF64-9674-13067F1B1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438" y="702762"/>
            <a:ext cx="5744205" cy="13225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22">
            <a:extLst>
              <a:ext uri="{FF2B5EF4-FFF2-40B4-BE49-F238E27FC236}">
                <a16:creationId xmlns:a16="http://schemas.microsoft.com/office/drawing/2014/main" id="{56C6C492-0965-2ADF-07C3-37C9E4264E66}"/>
              </a:ext>
            </a:extLst>
          </p:cNvPr>
          <p:cNvSpPr/>
          <p:nvPr/>
        </p:nvSpPr>
        <p:spPr>
          <a:xfrm>
            <a:off x="6419947" y="4050636"/>
            <a:ext cx="5772049" cy="2537030"/>
          </a:xfrm>
          <a:prstGeom prst="rect">
            <a:avLst/>
          </a:prstGeom>
          <a:solidFill>
            <a:srgbClr val="FFFFFF"/>
          </a:solidFill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Feature Engineering </a:t>
            </a: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— extracting, creating,&amp; transforming raw data into features. This is critically done with domain knowledge.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This is where the "art" of feature engineering lies. It involves using Domain Knowledge to synthesize new information that the model might not easily "see" in the raw data.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</a:t>
            </a: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Interaction Features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Temporal Features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Aggregation Features</a:t>
            </a: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7439C854-7E77-4F4C-E854-6ED834386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6531028" cy="6858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408A15CB-4E3D-FABA-DB37-5D291188A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531028" cy="6858000"/>
          </a:xfrm>
        </p:spPr>
      </p:pic>
      <p:pic>
        <p:nvPicPr>
          <p:cNvPr id="3" name="Picture 54">
            <a:extLst>
              <a:ext uri="{FF2B5EF4-FFF2-40B4-BE49-F238E27FC236}">
                <a16:creationId xmlns:a16="http://schemas.microsoft.com/office/drawing/2014/main" id="{3F087A39-1C61-0729-A156-A3263D944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028" y="833429"/>
            <a:ext cx="5564407" cy="3071588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4" name="Straight Arrow Connector 6">
            <a:extLst>
              <a:ext uri="{FF2B5EF4-FFF2-40B4-BE49-F238E27FC236}">
                <a16:creationId xmlns:a16="http://schemas.microsoft.com/office/drawing/2014/main" id="{A7D9DF87-A8DE-77FB-7BEF-48C01A776090}"/>
              </a:ext>
            </a:extLst>
          </p:cNvPr>
          <p:cNvCxnSpPr/>
          <p:nvPr/>
        </p:nvCxnSpPr>
        <p:spPr>
          <a:xfrm>
            <a:off x="4753069" y="1964597"/>
            <a:ext cx="1702055" cy="0"/>
          </a:xfrm>
          <a:prstGeom prst="straightConnector1">
            <a:avLst/>
          </a:prstGeom>
          <a:noFill/>
          <a:ln w="19046" cap="flat">
            <a:solidFill>
              <a:srgbClr val="156082"/>
            </a:solidFill>
            <a:prstDash val="solid"/>
            <a:miter/>
            <a:tailEnd type="arrow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C9B4D612-CB05-422A-425F-B5AAA1245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31028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56">
            <a:extLst>
              <a:ext uri="{FF2B5EF4-FFF2-40B4-BE49-F238E27FC236}">
                <a16:creationId xmlns:a16="http://schemas.microsoft.com/office/drawing/2014/main" id="{84DCD909-3226-CC6C-1CE7-20A6DA86D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371" y="479511"/>
            <a:ext cx="5357625" cy="2949488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4" name="Straight Arrow Connector 6">
            <a:extLst>
              <a:ext uri="{FF2B5EF4-FFF2-40B4-BE49-F238E27FC236}">
                <a16:creationId xmlns:a16="http://schemas.microsoft.com/office/drawing/2014/main" id="{4769E623-37E4-24A9-9FC0-7669490CE239}"/>
              </a:ext>
            </a:extLst>
          </p:cNvPr>
          <p:cNvCxnSpPr/>
          <p:nvPr/>
        </p:nvCxnSpPr>
        <p:spPr>
          <a:xfrm>
            <a:off x="4744016" y="2127561"/>
            <a:ext cx="1910283" cy="0"/>
          </a:xfrm>
          <a:prstGeom prst="straightConnector1">
            <a:avLst/>
          </a:prstGeom>
          <a:noFill/>
          <a:ln w="19046" cap="flat">
            <a:solidFill>
              <a:srgbClr val="156082"/>
            </a:solidFill>
            <a:prstDash val="solid"/>
            <a:miter/>
            <a:tailEnd type="arrow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207729F9-5D78-C08E-FC2F-E98C70B5D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31028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0">
            <a:extLst>
              <a:ext uri="{FF2B5EF4-FFF2-40B4-BE49-F238E27FC236}">
                <a16:creationId xmlns:a16="http://schemas.microsoft.com/office/drawing/2014/main" id="{7FC1580A-2674-D48A-ECA1-2732786A5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929" y="0"/>
            <a:ext cx="5426067" cy="29830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4DBFD3A8-E821-3831-2A7F-1A58820E7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736" y="3059372"/>
            <a:ext cx="5606552" cy="3109225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Arrow Connector 7">
            <a:extLst>
              <a:ext uri="{FF2B5EF4-FFF2-40B4-BE49-F238E27FC236}">
                <a16:creationId xmlns:a16="http://schemas.microsoft.com/office/drawing/2014/main" id="{C16B3AD1-7EB5-3ECE-A4C8-25A319A00A02}"/>
              </a:ext>
            </a:extLst>
          </p:cNvPr>
          <p:cNvCxnSpPr/>
          <p:nvPr/>
        </p:nvCxnSpPr>
        <p:spPr>
          <a:xfrm>
            <a:off x="4739947" y="3564294"/>
            <a:ext cx="1884789" cy="111968"/>
          </a:xfrm>
          <a:prstGeom prst="straightConnector1">
            <a:avLst/>
          </a:prstGeom>
          <a:noFill/>
          <a:ln w="19046" cap="flat">
            <a:solidFill>
              <a:srgbClr val="156082"/>
            </a:solidFill>
            <a:prstDash val="solid"/>
            <a:miter/>
            <a:tailEnd type="arrow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6DE355A0-F7E2-1D35-1E05-6A0953FEB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31028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6">
            <a:extLst>
              <a:ext uri="{FF2B5EF4-FFF2-40B4-BE49-F238E27FC236}">
                <a16:creationId xmlns:a16="http://schemas.microsoft.com/office/drawing/2014/main" id="{1755B763-7AA1-445A-BBAF-D11FE0C07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437" y="1930755"/>
            <a:ext cx="5493568" cy="2996488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4" name="Straight Arrow Connector 6">
            <a:extLst>
              <a:ext uri="{FF2B5EF4-FFF2-40B4-BE49-F238E27FC236}">
                <a16:creationId xmlns:a16="http://schemas.microsoft.com/office/drawing/2014/main" id="{BA698DC0-D4DB-6688-9B5D-B12E206FE11A}"/>
              </a:ext>
            </a:extLst>
          </p:cNvPr>
          <p:cNvCxnSpPr/>
          <p:nvPr/>
        </p:nvCxnSpPr>
        <p:spPr>
          <a:xfrm>
            <a:off x="4861252" y="3806894"/>
            <a:ext cx="1903442" cy="0"/>
          </a:xfrm>
          <a:prstGeom prst="straightConnector1">
            <a:avLst/>
          </a:prstGeom>
          <a:noFill/>
          <a:ln w="19046" cap="flat">
            <a:solidFill>
              <a:srgbClr val="156082"/>
            </a:solidFill>
            <a:prstDash val="solid"/>
            <a:miter/>
            <a:tailEnd type="arrow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C73D00DA-6294-4932-007C-9E432DF6E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2881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C31F32D8-F2F8-57BD-5E37-224D5138E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816" y="3184023"/>
            <a:ext cx="5496028" cy="32529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2734DE06-01CA-8F3D-551F-5C7E6F71AB18}"/>
              </a:ext>
            </a:extLst>
          </p:cNvPr>
          <p:cNvSpPr txBox="1"/>
          <p:nvPr/>
        </p:nvSpPr>
        <p:spPr>
          <a:xfrm>
            <a:off x="6808201" y="2208550"/>
            <a:ext cx="489071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Choosing models: Prophet and LM, and results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268</Words>
  <Application>Microsoft Office PowerPoint</Application>
  <PresentationFormat>Widescreen</PresentationFormat>
  <Paragraphs>67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Conclusion: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Milad</dc:creator>
  <cp:lastModifiedBy>Milad</cp:lastModifiedBy>
  <cp:revision>29</cp:revision>
  <dcterms:created xsi:type="dcterms:W3CDTF">2026-04-03T11:41:42Z</dcterms:created>
  <dcterms:modified xsi:type="dcterms:W3CDTF">2026-05-07T10:58:57Z</dcterms:modified>
</cp:coreProperties>
</file>