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 id="2147483691" r:id="rId2"/>
    <p:sldMasterId id="2147483692" r:id="rId3"/>
  </p:sldMasterIdLst>
  <p:notesMasterIdLst>
    <p:notesMasterId r:id="rId6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788BA-AE9E-420B-B38F-5669B00AA202}" v="12" dt="2026-04-30T15:46:59.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e Izzo" userId="c8f43dc67f3c832a" providerId="LiveId" clId="{2B870C08-CAFA-4F18-B79F-8D8603E73315}"/>
    <pc:docChg chg="custSel modSld">
      <pc:chgData name="Davide Izzo" userId="c8f43dc67f3c832a" providerId="LiveId" clId="{2B870C08-CAFA-4F18-B79F-8D8603E73315}" dt="2026-04-30T15:47:16.242" v="78" actId="1076"/>
      <pc:docMkLst>
        <pc:docMk/>
      </pc:docMkLst>
      <pc:sldChg chg="addSp delSp modSp mod delAnim modAnim modNotes">
        <pc:chgData name="Davide Izzo" userId="c8f43dc67f3c832a" providerId="LiveId" clId="{2B870C08-CAFA-4F18-B79F-8D8603E73315}" dt="2026-04-30T15:21:39.627" v="12" actId="1076"/>
        <pc:sldMkLst>
          <pc:docMk/>
          <pc:sldMk cId="0" sldId="264"/>
        </pc:sldMkLst>
        <pc:picChg chg="add mod">
          <ac:chgData name="Davide Izzo" userId="c8f43dc67f3c832a" providerId="LiveId" clId="{2B870C08-CAFA-4F18-B79F-8D8603E73315}" dt="2026-04-30T15:21:39.627" v="12" actId="1076"/>
          <ac:picMkLst>
            <pc:docMk/>
            <pc:sldMk cId="0" sldId="264"/>
            <ac:picMk id="2" creationId="{796A9952-ACC4-3609-8262-208C47C0CEAE}"/>
          </ac:picMkLst>
        </pc:picChg>
        <pc:picChg chg="del mod">
          <ac:chgData name="Davide Izzo" userId="c8f43dc67f3c832a" providerId="LiveId" clId="{2B870C08-CAFA-4F18-B79F-8D8603E73315}" dt="2026-04-30T15:21:19.484" v="4" actId="478"/>
          <ac:picMkLst>
            <pc:docMk/>
            <pc:sldMk cId="0" sldId="264"/>
            <ac:picMk id="376" creationId="{00000000-0000-0000-0000-000000000000}"/>
          </ac:picMkLst>
        </pc:picChg>
      </pc:sldChg>
      <pc:sldChg chg="addSp delSp modSp mod delAnim modAnim">
        <pc:chgData name="Davide Izzo" userId="c8f43dc67f3c832a" providerId="LiveId" clId="{2B870C08-CAFA-4F18-B79F-8D8603E73315}" dt="2026-04-30T15:43:44.248" v="63" actId="1076"/>
        <pc:sldMkLst>
          <pc:docMk/>
          <pc:sldMk cId="0" sldId="265"/>
        </pc:sldMkLst>
        <pc:picChg chg="add del mod">
          <ac:chgData name="Davide Izzo" userId="c8f43dc67f3c832a" providerId="LiveId" clId="{2B870C08-CAFA-4F18-B79F-8D8603E73315}" dt="2026-04-30T15:39:20.781" v="40" actId="478"/>
          <ac:picMkLst>
            <pc:docMk/>
            <pc:sldMk cId="0" sldId="265"/>
            <ac:picMk id="2" creationId="{B2EA117F-7F0E-F9DB-9088-93441C310BD9}"/>
          </ac:picMkLst>
        </pc:picChg>
        <pc:picChg chg="add mod">
          <ac:chgData name="Davide Izzo" userId="c8f43dc67f3c832a" providerId="LiveId" clId="{2B870C08-CAFA-4F18-B79F-8D8603E73315}" dt="2026-04-30T15:43:44.248" v="63" actId="1076"/>
          <ac:picMkLst>
            <pc:docMk/>
            <pc:sldMk cId="0" sldId="265"/>
            <ac:picMk id="3" creationId="{C7695C14-1F7D-65E8-DB4F-DE306EE5F04E}"/>
          </ac:picMkLst>
        </pc:picChg>
        <pc:picChg chg="del">
          <ac:chgData name="Davide Izzo" userId="c8f43dc67f3c832a" providerId="LiveId" clId="{2B870C08-CAFA-4F18-B79F-8D8603E73315}" dt="2026-04-30T15:29:56.904" v="13" actId="478"/>
          <ac:picMkLst>
            <pc:docMk/>
            <pc:sldMk cId="0" sldId="265"/>
            <ac:picMk id="385" creationId="{00000000-0000-0000-0000-000000000000}"/>
          </ac:picMkLst>
        </pc:picChg>
      </pc:sldChg>
      <pc:sldChg chg="addSp delSp modSp mod delAnim modAnim">
        <pc:chgData name="Davide Izzo" userId="c8f43dc67f3c832a" providerId="LiveId" clId="{2B870C08-CAFA-4F18-B79F-8D8603E73315}" dt="2026-04-30T15:46:34.717" v="70" actId="1076"/>
        <pc:sldMkLst>
          <pc:docMk/>
          <pc:sldMk cId="0" sldId="276"/>
        </pc:sldMkLst>
        <pc:spChg chg="del">
          <ac:chgData name="Davide Izzo" userId="c8f43dc67f3c832a" providerId="LiveId" clId="{2B870C08-CAFA-4F18-B79F-8D8603E73315}" dt="2026-04-30T15:20:09.514" v="0" actId="478"/>
          <ac:spMkLst>
            <pc:docMk/>
            <pc:sldMk cId="0" sldId="276"/>
            <ac:spMk id="564" creationId="{00000000-0000-0000-0000-000000000000}"/>
          </ac:spMkLst>
        </pc:spChg>
        <pc:picChg chg="add del mod">
          <ac:chgData name="Davide Izzo" userId="c8f43dc67f3c832a" providerId="LiveId" clId="{2B870C08-CAFA-4F18-B79F-8D8603E73315}" dt="2026-04-30T15:34:58.395" v="30" actId="478"/>
          <ac:picMkLst>
            <pc:docMk/>
            <pc:sldMk cId="0" sldId="276"/>
            <ac:picMk id="2" creationId="{07E6446A-10A5-E0ED-1F2A-64BBE3C6B909}"/>
          </ac:picMkLst>
        </pc:picChg>
        <pc:picChg chg="add del mod">
          <ac:chgData name="Davide Izzo" userId="c8f43dc67f3c832a" providerId="LiveId" clId="{2B870C08-CAFA-4F18-B79F-8D8603E73315}" dt="2026-04-30T15:46:25.095" v="65" actId="478"/>
          <ac:picMkLst>
            <pc:docMk/>
            <pc:sldMk cId="0" sldId="276"/>
            <ac:picMk id="3" creationId="{4F0891A1-2BDC-AD4A-E456-B815130CF8A4}"/>
          </ac:picMkLst>
        </pc:picChg>
        <pc:picChg chg="add mod">
          <ac:chgData name="Davide Izzo" userId="c8f43dc67f3c832a" providerId="LiveId" clId="{2B870C08-CAFA-4F18-B79F-8D8603E73315}" dt="2026-04-30T15:46:34.717" v="70" actId="1076"/>
          <ac:picMkLst>
            <pc:docMk/>
            <pc:sldMk cId="0" sldId="276"/>
            <ac:picMk id="4" creationId="{6D59CCA6-B54F-B992-10BD-BF723D4962D5}"/>
          </ac:picMkLst>
        </pc:picChg>
        <pc:picChg chg="del">
          <ac:chgData name="Davide Izzo" userId="c8f43dc67f3c832a" providerId="LiveId" clId="{2B870C08-CAFA-4F18-B79F-8D8603E73315}" dt="2026-04-30T15:34:24.034" v="23" actId="478"/>
          <ac:picMkLst>
            <pc:docMk/>
            <pc:sldMk cId="0" sldId="276"/>
            <ac:picMk id="565" creationId="{00000000-0000-0000-0000-000000000000}"/>
          </ac:picMkLst>
        </pc:picChg>
      </pc:sldChg>
      <pc:sldChg chg="addSp delSp modSp mod delAnim modAnim">
        <pc:chgData name="Davide Izzo" userId="c8f43dc67f3c832a" providerId="LiveId" clId="{2B870C08-CAFA-4F18-B79F-8D8603E73315}" dt="2026-04-30T15:47:16.242" v="78" actId="1076"/>
        <pc:sldMkLst>
          <pc:docMk/>
          <pc:sldMk cId="0" sldId="277"/>
        </pc:sldMkLst>
        <pc:spChg chg="del">
          <ac:chgData name="Davide Izzo" userId="c8f43dc67f3c832a" providerId="LiveId" clId="{2B870C08-CAFA-4F18-B79F-8D8603E73315}" dt="2026-04-30T15:20:14.310" v="1" actId="478"/>
          <ac:spMkLst>
            <pc:docMk/>
            <pc:sldMk cId="0" sldId="277"/>
            <ac:spMk id="571" creationId="{00000000-0000-0000-0000-000000000000}"/>
          </ac:spMkLst>
        </pc:spChg>
        <pc:picChg chg="add del mod">
          <ac:chgData name="Davide Izzo" userId="c8f43dc67f3c832a" providerId="LiveId" clId="{2B870C08-CAFA-4F18-B79F-8D8603E73315}" dt="2026-04-30T15:46:37.580" v="71" actId="478"/>
          <ac:picMkLst>
            <pc:docMk/>
            <pc:sldMk cId="0" sldId="277"/>
            <ac:picMk id="2" creationId="{A227AC42-0D38-ACF3-54E2-00A3CB67BB7C}"/>
          </ac:picMkLst>
        </pc:picChg>
        <pc:picChg chg="add mod">
          <ac:chgData name="Davide Izzo" userId="c8f43dc67f3c832a" providerId="LiveId" clId="{2B870C08-CAFA-4F18-B79F-8D8603E73315}" dt="2026-04-30T15:47:16.242" v="78" actId="1076"/>
          <ac:picMkLst>
            <pc:docMk/>
            <pc:sldMk cId="0" sldId="277"/>
            <ac:picMk id="3" creationId="{9472E7D8-D5EE-ED76-2EAA-DEE3291BE23D}"/>
          </ac:picMkLst>
        </pc:picChg>
        <pc:picChg chg="del">
          <ac:chgData name="Davide Izzo" userId="c8f43dc67f3c832a" providerId="LiveId" clId="{2B870C08-CAFA-4F18-B79F-8D8603E73315}" dt="2026-04-30T15:35:32.918" v="34" actId="478"/>
          <ac:picMkLst>
            <pc:docMk/>
            <pc:sldMk cId="0" sldId="277"/>
            <ac:picMk id="572" creationId="{00000000-0000-0000-0000-000000000000}"/>
          </ac:picMkLst>
        </pc:picChg>
      </pc:sldChg>
      <pc:sldChg chg="addSp delSp modSp mod delAnim modAnim modNotes">
        <pc:chgData name="Davide Izzo" userId="c8f43dc67f3c832a" providerId="LiveId" clId="{2B870C08-CAFA-4F18-B79F-8D8603E73315}" dt="2026-04-30T15:43:07.276" v="55" actId="478"/>
        <pc:sldMkLst>
          <pc:docMk/>
          <pc:sldMk cId="0" sldId="288"/>
        </pc:sldMkLst>
        <pc:picChg chg="add mod">
          <ac:chgData name="Davide Izzo" userId="c8f43dc67f3c832a" providerId="LiveId" clId="{2B870C08-CAFA-4F18-B79F-8D8603E73315}" dt="2026-04-30T15:41:39.548" v="46" actId="1076"/>
          <ac:picMkLst>
            <pc:docMk/>
            <pc:sldMk cId="0" sldId="288"/>
            <ac:picMk id="2" creationId="{86188E43-C1F0-1839-79CA-E38922E210C9}"/>
          </ac:picMkLst>
        </pc:picChg>
        <pc:picChg chg="add del mod">
          <ac:chgData name="Davide Izzo" userId="c8f43dc67f3c832a" providerId="LiveId" clId="{2B870C08-CAFA-4F18-B79F-8D8603E73315}" dt="2026-04-30T15:43:07.276" v="55" actId="478"/>
          <ac:picMkLst>
            <pc:docMk/>
            <pc:sldMk cId="0" sldId="288"/>
            <ac:picMk id="3" creationId="{34FFFFEA-DA6D-2D54-1E70-636AC97B9773}"/>
          </ac:picMkLst>
        </pc:picChg>
        <pc:picChg chg="del">
          <ac:chgData name="Davide Izzo" userId="c8f43dc67f3c832a" providerId="LiveId" clId="{2B870C08-CAFA-4F18-B79F-8D8603E73315}" dt="2026-04-30T15:41:27.273" v="42" actId="478"/>
          <ac:picMkLst>
            <pc:docMk/>
            <pc:sldMk cId="0" sldId="288"/>
            <ac:picMk id="689" creationId="{00000000-0000-0000-0000-000000000000}"/>
          </ac:picMkLst>
        </pc:picChg>
      </pc:sldChg>
      <pc:sldChg chg="addSp delSp modSp mod delAnim modAnim">
        <pc:chgData name="Davide Izzo" userId="c8f43dc67f3c832a" providerId="LiveId" clId="{2B870C08-CAFA-4F18-B79F-8D8603E73315}" dt="2026-04-30T15:42:07.729" v="52" actId="1076"/>
        <pc:sldMkLst>
          <pc:docMk/>
          <pc:sldMk cId="0" sldId="289"/>
        </pc:sldMkLst>
        <pc:picChg chg="add mod">
          <ac:chgData name="Davide Izzo" userId="c8f43dc67f3c832a" providerId="LiveId" clId="{2B870C08-CAFA-4F18-B79F-8D8603E73315}" dt="2026-04-30T15:42:07.729" v="52" actId="1076"/>
          <ac:picMkLst>
            <pc:docMk/>
            <pc:sldMk cId="0" sldId="289"/>
            <ac:picMk id="2" creationId="{D8B65393-643D-513F-EBFD-1D5396C945BE}"/>
          </ac:picMkLst>
        </pc:picChg>
        <pc:picChg chg="del">
          <ac:chgData name="Davide Izzo" userId="c8f43dc67f3c832a" providerId="LiveId" clId="{2B870C08-CAFA-4F18-B79F-8D8603E73315}" dt="2026-04-30T15:41:44.167" v="47" actId="478"/>
          <ac:picMkLst>
            <pc:docMk/>
            <pc:sldMk cId="0" sldId="289"/>
            <ac:picMk id="69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d922fdb53d_2_105: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3d922fdb53d_2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g3d922fdb53d_2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d922fdb53d_2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d922fdb53d_2_6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For the convective state, we see many more bumps and changings in the velocity curve, which now we know is directly related to the plumes evolution. In facts, since here we have a bunch of plumes setting-off, each pair of plume that generates correspond to one of those velocity bumps. Also, here the plumes generates much faster.</a:t>
            </a:r>
            <a:endParaRPr/>
          </a:p>
        </p:txBody>
      </p:sp>
      <p:sp>
        <p:nvSpPr>
          <p:cNvPr id="382" name="Google Shape;382;g3d922fdb53d_2_6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d922fdb53d_2_254: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d922fdb53d_2_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Grain size controls viscosity: smaller grains → weaker ice → easier convection.</a:t>
            </a:r>
            <a:endParaRPr/>
          </a:p>
          <a:p>
            <a:pPr marL="0" lvl="0" indent="0" algn="l" rtl="0">
              <a:lnSpc>
                <a:spcPct val="100000"/>
              </a:lnSpc>
              <a:spcBef>
                <a:spcPts val="0"/>
              </a:spcBef>
              <a:spcAft>
                <a:spcPts val="0"/>
              </a:spcAft>
              <a:buSzPts val="1400"/>
              <a:buNone/>
            </a:pPr>
            <a:r>
              <a:rPr lang="it"/>
              <a:t>Here besides the generation of the plume in the median case (G= 1mm) its average temperature profile is the same as the purely conductive case with the biggest grain-size. The case with smaller grain size, on the other hand, correspond to the highly convective case, with a much higher average temperature across the shell. Now, if we take a look at the average temperature plot, we see how it changes at the time of impact.</a:t>
            </a:r>
            <a:endParaRPr/>
          </a:p>
        </p:txBody>
      </p:sp>
      <p:sp>
        <p:nvSpPr>
          <p:cNvPr id="391" name="Google Shape;391;g3d922fdb53d_2_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922fdb53d_2_273: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3d922fdb53d_2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Grain size controls viscosity: smaller grains → weaker ice → easier convection.</a:t>
            </a:r>
            <a:endParaRPr/>
          </a:p>
          <a:p>
            <a:pPr marL="0" lvl="0" indent="0" algn="l" rtl="0">
              <a:lnSpc>
                <a:spcPct val="100000"/>
              </a:lnSpc>
              <a:spcBef>
                <a:spcPts val="0"/>
              </a:spcBef>
              <a:spcAft>
                <a:spcPts val="0"/>
              </a:spcAft>
              <a:buSzPts val="1400"/>
              <a:buNone/>
            </a:pPr>
            <a:r>
              <a:rPr lang="it"/>
              <a:t>Here besides the generation of the plume in the median case (G= 1mm) its average temperature profile is the same as the purely conductive case with the biggest grain-size. The case with smaller grain size, on the other hand, correspond to the highly convective case, with a much higher average temperature across the shell. Now, if we take a look at the average temperature plot, we see how it changes at the time of impact.</a:t>
            </a:r>
            <a:endParaRPr/>
          </a:p>
        </p:txBody>
      </p:sp>
      <p:sp>
        <p:nvSpPr>
          <p:cNvPr id="411" name="Google Shape;411;g3d922fdb53d_2_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d922fdb53d_2_292: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d922fdb53d_2_2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Grain size controls viscosity: smaller grains → weaker ice → easier convection.</a:t>
            </a:r>
            <a:endParaRPr/>
          </a:p>
          <a:p>
            <a:pPr marL="0" lvl="0" indent="0" algn="l" rtl="0">
              <a:lnSpc>
                <a:spcPct val="100000"/>
              </a:lnSpc>
              <a:spcBef>
                <a:spcPts val="0"/>
              </a:spcBef>
              <a:spcAft>
                <a:spcPts val="0"/>
              </a:spcAft>
              <a:buSzPts val="1400"/>
              <a:buNone/>
            </a:pPr>
            <a:r>
              <a:rPr lang="it"/>
              <a:t>Here besides the generation of the plume in the median case (G= 1mm) its average temperature profile is the same as the purely conductive case with the biggest grain-size. The case with smaller grain size, on the other hand, correspond to the highly convective case, with a much higher average temperature across the shell. Now, if we take a look at the average temperature plot, we see how it changes at the time of impact.</a:t>
            </a:r>
            <a:endParaRPr/>
          </a:p>
        </p:txBody>
      </p:sp>
      <p:sp>
        <p:nvSpPr>
          <p:cNvPr id="431" name="Google Shape;431;g3d922fdb53d_2_2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97bd376a5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97bd376a5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d922fdb53d_2_312: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d922fdb53d_2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At the moment of the impact, G = 1cm and G = 1mm still have same average temperature profile and the bumps given by the impact anomaly can be seen. </a:t>
            </a:r>
            <a:endParaRPr/>
          </a:p>
        </p:txBody>
      </p:sp>
      <p:sp>
        <p:nvSpPr>
          <p:cNvPr id="457" name="Google Shape;457;g3d922fdb53d_2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d922fdb53d_2_370: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3d922fdb53d_2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At the moment of the impact, G = 1cm and G = 1mm still have same average temperature profile and the bumps given by the impact anomaly can be seen. </a:t>
            </a:r>
            <a:endParaRPr/>
          </a:p>
        </p:txBody>
      </p:sp>
      <p:sp>
        <p:nvSpPr>
          <p:cNvPr id="481" name="Google Shape;481;g3d922fdb53d_2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d922fdb53d_2_390: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d922fdb53d_2_3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At the moment of the impact, G = 1cm and G = 1mm still have same average temperature profile and the bumps given by the impact anomaly can be seen. </a:t>
            </a:r>
            <a:endParaRPr/>
          </a:p>
        </p:txBody>
      </p:sp>
      <p:sp>
        <p:nvSpPr>
          <p:cNvPr id="504" name="Google Shape;504;g3d922fdb53d_2_3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97bd376a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97bd376a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9a68fc7e8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9a68fc7e8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d922fdb53d_2_651: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3d922fdb53d_2_6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3d922fdb53d_2_6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db118183d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db118183d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db118183d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db118183d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db118183d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db118183d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db118183db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db118183db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db118183db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db118183db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db118183db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db118183db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db118183db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3db118183d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db118183d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db118183d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db118183db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db118183d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db118183db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db118183db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d922fdb53d_2_115:notes"/>
          <p:cNvSpPr>
            <a:spLocks noGrp="1" noRot="1" noChangeAspect="1"/>
          </p:cNvSpPr>
          <p:nvPr>
            <p:ph type="sldImg" idx="2"/>
          </p:nvPr>
        </p:nvSpPr>
        <p:spPr>
          <a:xfrm>
            <a:off x="1714553" y="685800"/>
            <a:ext cx="342889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3d922fdb53d_2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Impact events can play an important role in this active environment, especially for exchange of material within the ice shell and between ice and ocean. Exchange of material is key to ocean habitability since the transport of oxidants from the surface to the ocean can support a chemically active and energy-rich ocean. </a:t>
            </a:r>
            <a:endParaRPr/>
          </a:p>
          <a:p>
            <a:pPr marL="0" lvl="0" indent="0" algn="l" rtl="0">
              <a:lnSpc>
                <a:spcPct val="100000"/>
              </a:lnSpc>
              <a:spcBef>
                <a:spcPts val="0"/>
              </a:spcBef>
              <a:spcAft>
                <a:spcPts val="0"/>
              </a:spcAft>
              <a:buSzPts val="1400"/>
              <a:buNone/>
            </a:pPr>
            <a:r>
              <a:rPr lang="it"/>
              <a:t>Impacts might trigger either direct or indirect exchange via convection.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We have direct exchange when impacts excavate through the ice, possibly creating surface-to-ocean conduits via which two way mass transfer might be achieved. In this project we focus more on the second pathway: do impacts events trigger/enhance convection to move material within the shell? With this in mind these are our main research questions:</a:t>
            </a:r>
            <a:endParaRPr/>
          </a:p>
        </p:txBody>
      </p:sp>
      <p:sp>
        <p:nvSpPr>
          <p:cNvPr id="228" name="Google Shape;228;g3d922fdb53d_2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db118183db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db118183d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d922fdb53d_2_4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3d922fdb53d_2_456: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d922fdb53d_2_468: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3d922fdb53d_2_4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g3d922fdb53d_2_4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d922fdb53d_2_4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g3d922fdb53d_2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d922fdb53d_2_4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g3d922fdb53d_2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d922fdb53d_2_491: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3d922fdb53d_2_4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g3d922fdb53d_2_4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d922fdb53d_2_499: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d922fdb53d_2_4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In terms of velocity and equilibrium this test gave interesting results. For both the conductive and convective cases, the plumes generated seem to reach a steady state at a certain constant velocity, indicating a self-sustained localized convection. This state stays stable at least during the given simulation time of 30Myr and it is thought to remain like this in time until the onset of other anomalies. As expected, the convective case reaches higher velocity than the conductive case with the single plume. Notably, the first seems to take longer time to plateau, around 5 Myr, while the second seems to get around 3 Myr.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It is interesting to understand how those velocity bumps actually relates to the impact anomaly and post-impact evolution. </a:t>
            </a:r>
            <a:endParaRPr/>
          </a:p>
        </p:txBody>
      </p:sp>
      <p:sp>
        <p:nvSpPr>
          <p:cNvPr id="710" name="Google Shape;710;g3d922fdb53d_2_4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d922fdb53d_2_510: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3d922fdb53d_2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For the smaller impactor we see of course how the anomaly acts upon a smaller depth, so the profile remains conductive for longer.</a:t>
            </a:r>
            <a:endParaRPr/>
          </a:p>
        </p:txBody>
      </p:sp>
      <p:sp>
        <p:nvSpPr>
          <p:cNvPr id="722" name="Google Shape;722;g3d922fdb53d_2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d922fdb53d_2_526: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d922fdb53d_2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Here we see the velocity comparison for the case with impactor radius 1.8km and 1.0km for different grain sizes. In dots the average steady state velocity of the convective case (smaller grain size) is plotted: this is because the simulation without impacts that was run for 10Myr was already very convective and did not exactly converge to a value but showed an oscillation around this average velocity. Oscillation that as we can see actually continues, with probably a higher magnitude, after the impact. However, since the shell is already very convective and velocity is already quite high, the effect of the impact on the velocity is not really visible or much distinguishable from the already existing velocity. Differently, for the median case we see what we already saw at the beginning of the presentation: the impacts generates a plume and that plume increases the average velocity of the ice shell to a steady state around 3 cm/yr. For the last case, the purely conductive, the impacts generates a boost in velocity that is only temporary until it smoothes out and reaches a purely conductive steady state with 0 velocity. If look at the 1.0km impactor case, velocity oscillations are a bit smaller than the bigger impactor case, but the velocity behaviour remains similar: many oscillations, a lot of dynamics, effect of the impact alone not clearly distinguishable; the 1mm grain size median case for this smaller impactor does not generate a plume and indeed the velocity approaches zero and a purely conductive state around 6 Myr. For the smallest grain size the velocity is again orders of magnitude smaller, purely conductive apart for the very brief spike given by the impact.</a:t>
            </a:r>
            <a:endParaRPr/>
          </a:p>
        </p:txBody>
      </p:sp>
      <p:sp>
        <p:nvSpPr>
          <p:cNvPr id="739" name="Google Shape;739;g3d922fdb53d_2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d922fdb53d_2_537: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d922fdb53d_2_5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For the convective case, the thermal signature of the impact disappears much faster, hardly distinguishable from the background. In the convective case the background temperature is much warmer already, thus the impact anomaly dissipates faster. We can also see it by comparing the max temperature at 50kyr with the background for both convective and conductive: we observe a difference of 140K for the conductive sims and 80K for the convective sim.</a:t>
            </a:r>
            <a:endParaRPr/>
          </a:p>
          <a:p>
            <a:pPr marL="0" lvl="0" indent="0" algn="l" rtl="0">
              <a:lnSpc>
                <a:spcPct val="100000"/>
              </a:lnSpc>
              <a:spcBef>
                <a:spcPts val="0"/>
              </a:spcBef>
              <a:spcAft>
                <a:spcPts val="0"/>
              </a:spcAft>
              <a:buSzPts val="1400"/>
              <a:buNone/>
            </a:pPr>
            <a:endParaRPr/>
          </a:p>
        </p:txBody>
      </p:sp>
      <p:sp>
        <p:nvSpPr>
          <p:cNvPr id="751" name="Google Shape;751;g3d922fdb53d_2_5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d922fdb53d_2_158:notes"/>
          <p:cNvSpPr>
            <a:spLocks noGrp="1" noRot="1" noChangeAspect="1"/>
          </p:cNvSpPr>
          <p:nvPr>
            <p:ph type="sldImg" idx="2"/>
          </p:nvPr>
        </p:nvSpPr>
        <p:spPr>
          <a:xfrm>
            <a:off x="1714553" y="685800"/>
            <a:ext cx="342889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3d922fdb53d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arenR"/>
            </a:pPr>
            <a:r>
              <a:rPr lang="it"/>
              <a:t>Can an impact locally trigger or enhance convection?</a:t>
            </a:r>
            <a:endParaRPr/>
          </a:p>
          <a:p>
            <a:pPr marL="457200" lvl="0" indent="-317500" algn="l" rtl="0">
              <a:lnSpc>
                <a:spcPct val="100000"/>
              </a:lnSpc>
              <a:spcBef>
                <a:spcPts val="0"/>
              </a:spcBef>
              <a:spcAft>
                <a:spcPts val="0"/>
              </a:spcAft>
              <a:buSzPts val="1400"/>
              <a:buAutoNum type="arabicParenR"/>
            </a:pPr>
            <a:r>
              <a:rPr lang="it"/>
              <a:t>Can impacts mobilize Europa surface or break the stagnant lid?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For my 3 months internship and the thesis work did so far we started to dive into the first of these questions: so explore how impacts-related thermal and compositional anomalies can generate or influence a convective pattern Now we explain the model set-up:</a:t>
            </a:r>
            <a:endParaRPr/>
          </a:p>
        </p:txBody>
      </p:sp>
      <p:sp>
        <p:nvSpPr>
          <p:cNvPr id="272" name="Google Shape;272;g3d922fdb53d_2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d922fdb53d_2_551: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3d922fdb53d_2_5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g3d922fdb53d_2_5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d922fdb53d_2_565: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3d922fdb53d_2_5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From the velocity plot we can observe again how the impactor size strongly controls the velocity, as a consequence of the bigger temperature anomaly. Particularly, from this test we could conclude that: only the largest impact (1.8 km radius) generates long-lasting convective enhancement, with the single plume we already observed previously, thus the evolution to a constant particles velocity around 3 cm/yr; smaller impacts fade quickly and barely affect global shell dynamics, but we can still observe how the 1.0km impactor case has one order of magnitude higher velocity at impact.</a:t>
            </a:r>
            <a:endParaRPr/>
          </a:p>
          <a:p>
            <a:pPr marL="0" lvl="0" indent="0" algn="l" rtl="0">
              <a:lnSpc>
                <a:spcPct val="100000"/>
              </a:lnSpc>
              <a:spcBef>
                <a:spcPts val="0"/>
              </a:spcBef>
              <a:spcAft>
                <a:spcPts val="0"/>
              </a:spcAft>
              <a:buSzPts val="1400"/>
              <a:buNone/>
            </a:pPr>
            <a:endParaRPr/>
          </a:p>
        </p:txBody>
      </p:sp>
      <p:sp>
        <p:nvSpPr>
          <p:cNvPr id="781" name="Google Shape;781;g3d922fdb53d_2_5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d922fdb53d_2_576: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3d922fdb53d_2_5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93" name="Google Shape;793;g3d922fdb53d_2_5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d922fdb53d_2_596: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3d922fdb53d_2_5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14" name="Google Shape;814;g3d922fdb53d_2_5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d922fdb53d_2_606: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3d922fdb53d_2_6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Since the thermal anomaly generated by the impact is in terms of size is the same across the three cases, and the same is also the single plume that is produced, the angular wedge of the shell has an influence in both the average velocities and temperatures. Wider shell will have wider areas at lower temperature and velocity while the impact anomaly and plume stay the same: this explains the yellow line of AR1/15 being the smaller velocity in the comparison. Same reasoning for the other two cases.</a:t>
            </a:r>
            <a:endParaRPr/>
          </a:p>
        </p:txBody>
      </p:sp>
      <p:sp>
        <p:nvSpPr>
          <p:cNvPr id="825" name="Google Shape;825;g3d922fdb53d_2_6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d922fdb53d_2_615: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3d922fdb53d_2_6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We start here comparing two different thermal states at which the impact is set. The impact time is 25ky from the beginning of the evolution, end time is at 30Myr and the grain size for both cases is 1mm.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On the right we see the case in which the shell has already gone through 10Myr evolution after a first random perturbation, and reached a conductive steady state. On the left, the impact is plugged since the very beginning of the evolution, when the shell has yet to evolve to a conductive steady state, thus being in a convective initial state.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On the far left we see the average temperature profiles of both cases, and we might as well easily distinguish the conductive profile from the convective. At the time of the impact, we can see the impact anomaly having an effect on the average temperature until approximately 15km depth, with the conductive case having a bigger shift in the curve, as expected from the lower global temperature over the shell at those depths. At the end time we observe the real change. For the conductive case a single plume is generated from the impact anomaly, while in the convective case a series of plumes is generated: this makes the average temperature of the convective case to strongly increase in those last 15km, far surpassing the average temperature of the conductive case in the last 6-5km of the shell, where previously the conductive temperature was comparatively higher.</a:t>
            </a:r>
            <a:endParaRPr/>
          </a:p>
          <a:p>
            <a:pPr marL="0" lvl="0" indent="0" algn="l" rtl="0">
              <a:lnSpc>
                <a:spcPct val="100000"/>
              </a:lnSpc>
              <a:spcBef>
                <a:spcPts val="0"/>
              </a:spcBef>
              <a:spcAft>
                <a:spcPts val="0"/>
              </a:spcAft>
              <a:buSzPts val="1400"/>
              <a:buNone/>
            </a:pPr>
            <a:r>
              <a:rPr lang="it"/>
              <a:t> </a:t>
            </a:r>
            <a:endParaRPr/>
          </a:p>
        </p:txBody>
      </p:sp>
      <p:sp>
        <p:nvSpPr>
          <p:cNvPr id="835" name="Google Shape;835;g3d922fdb53d_2_6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d922fdb53d_2_6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Starting with thermodynamic parameters we use:</a:t>
            </a:r>
            <a:endParaRPr/>
          </a:p>
          <a:p>
            <a:pPr marL="0" lvl="0" indent="0" algn="l" rtl="0">
              <a:lnSpc>
                <a:spcPct val="100000"/>
              </a:lnSpc>
              <a:spcBef>
                <a:spcPts val="0"/>
              </a:spcBef>
              <a:spcAft>
                <a:spcPts val="0"/>
              </a:spcAft>
              <a:buSzPts val="1400"/>
              <a:buNone/>
            </a:pPr>
            <a:r>
              <a:rPr lang="it"/>
              <a:t>-A temperature dependent thermal conductivity of ice, so conductivity decreases with temperature.</a:t>
            </a:r>
            <a:endParaRPr/>
          </a:p>
          <a:p>
            <a:pPr marL="0" lvl="0" indent="0" algn="l" rtl="0">
              <a:lnSpc>
                <a:spcPct val="100000"/>
              </a:lnSpc>
              <a:spcBef>
                <a:spcPts val="0"/>
              </a:spcBef>
              <a:spcAft>
                <a:spcPts val="0"/>
              </a:spcAft>
              <a:buSzPts val="1400"/>
              <a:buNone/>
            </a:pPr>
            <a:r>
              <a:rPr lang="it"/>
              <a:t>-Expansivity that depends on temperature and pressure. </a:t>
            </a:r>
            <a:endParaRPr/>
          </a:p>
          <a:p>
            <a:pPr marL="0" lvl="0" indent="0" algn="l" rtl="0">
              <a:lnSpc>
                <a:spcPct val="100000"/>
              </a:lnSpc>
              <a:spcBef>
                <a:spcPts val="0"/>
              </a:spcBef>
              <a:spcAft>
                <a:spcPts val="0"/>
              </a:spcAft>
              <a:buSzPts val="1400"/>
              <a:buNone/>
            </a:pPr>
            <a:endParaRPr/>
          </a:p>
        </p:txBody>
      </p:sp>
      <p:sp>
        <p:nvSpPr>
          <p:cNvPr id="855" name="Google Shape;855;g3d922fdb53d_2_665:notes"/>
          <p:cNvSpPr>
            <a:spLocks noGrp="1" noRot="1" noChangeAspect="1"/>
          </p:cNvSpPr>
          <p:nvPr>
            <p:ph type="sldImg" idx="2"/>
          </p:nvPr>
        </p:nvSpPr>
        <p:spPr>
          <a:xfrm>
            <a:off x="1714553" y="685800"/>
            <a:ext cx="342889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d922fdb53d_2_6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We use composite rheology with 3 mechanisms:</a:t>
            </a:r>
            <a:endParaRPr/>
          </a:p>
          <a:p>
            <a:pPr marL="0" lvl="0" indent="0" algn="l" rtl="0">
              <a:lnSpc>
                <a:spcPct val="100000"/>
              </a:lnSpc>
              <a:spcBef>
                <a:spcPts val="0"/>
              </a:spcBef>
              <a:spcAft>
                <a:spcPts val="0"/>
              </a:spcAft>
              <a:buSzPts val="1400"/>
              <a:buNone/>
            </a:pPr>
            <a:r>
              <a:rPr lang="it"/>
              <a:t>-Diffusion creep, which is grain-size dependant</a:t>
            </a:r>
            <a:endParaRPr/>
          </a:p>
          <a:p>
            <a:pPr marL="0" lvl="0" indent="0" algn="l" rtl="0">
              <a:lnSpc>
                <a:spcPct val="100000"/>
              </a:lnSpc>
              <a:spcBef>
                <a:spcPts val="0"/>
              </a:spcBef>
              <a:spcAft>
                <a:spcPts val="0"/>
              </a:spcAft>
              <a:buSzPts val="1400"/>
              <a:buNone/>
            </a:pPr>
            <a:r>
              <a:rPr lang="it"/>
              <a:t>-BS+GBS, which depends both on strain rate and grain size</a:t>
            </a:r>
            <a:endParaRPr/>
          </a:p>
          <a:p>
            <a:pPr marL="0" lvl="0" indent="0" algn="l" rtl="0">
              <a:lnSpc>
                <a:spcPct val="100000"/>
              </a:lnSpc>
              <a:spcBef>
                <a:spcPts val="0"/>
              </a:spcBef>
              <a:spcAft>
                <a:spcPts val="0"/>
              </a:spcAft>
              <a:buSzPts val="1400"/>
              <a:buNone/>
            </a:pPr>
            <a:r>
              <a:rPr lang="it"/>
              <a:t>-Dislocation creep, which is strain-rate dependant</a:t>
            </a:r>
            <a:endParaRPr/>
          </a:p>
          <a:p>
            <a:pPr marL="0" lvl="0" indent="0" algn="l" rtl="0">
              <a:lnSpc>
                <a:spcPct val="100000"/>
              </a:lnSpc>
              <a:spcBef>
                <a:spcPts val="0"/>
              </a:spcBef>
              <a:spcAft>
                <a:spcPts val="0"/>
              </a:spcAft>
              <a:buSzPts val="1400"/>
              <a:buNone/>
            </a:pPr>
            <a:r>
              <a:rPr lang="it"/>
              <a:t>This rheology will determine how our ice shell will respond to impact-induced stresses.</a:t>
            </a:r>
            <a:endParaRPr/>
          </a:p>
        </p:txBody>
      </p:sp>
      <p:sp>
        <p:nvSpPr>
          <p:cNvPr id="870" name="Google Shape;870;g3d922fdb53d_2_679:notes"/>
          <p:cNvSpPr>
            <a:spLocks noGrp="1" noRot="1" noChangeAspect="1"/>
          </p:cNvSpPr>
          <p:nvPr>
            <p:ph type="sldImg" idx="2"/>
          </p:nvPr>
        </p:nvSpPr>
        <p:spPr>
          <a:xfrm>
            <a:off x="1714553" y="685800"/>
            <a:ext cx="342889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d922fdb53d_2_703: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3d922fdb53d_2_7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The next parameter is purely numerical but physically meaningful: the angular ratio. The nominal AR was 1/45, corresponding to an angular wedge of 8 degrees, the median case is AR 1/30 corresponding to an angular wedge of 12 degrees and the last case is AR 1/15 with an angular wedge of 24 degrees. Fixing the grain size and impactor radius, and varying the angular ratio, we obtain a difference in the magnitude anomaly depending on the fact that wider shells imply wider areas of low temperature, thus the average goes down; however, as expected, the impact anomaly depth does not vary with the 3 cases since the ice shell thickness is the same and the impactor radius is fixed.</a:t>
            </a:r>
            <a:endParaRPr/>
          </a:p>
        </p:txBody>
      </p:sp>
      <p:sp>
        <p:nvSpPr>
          <p:cNvPr id="896" name="Google Shape;896;g3d922fdb53d_2_7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d922fdb53d_2_722: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g3d922fdb53d_2_7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Here we see the temperature bump moving towards deeper depths because of the plume formation, and how the small difference because of the wider shells is still present. What we conclude here is that the single plume outcome that was originally generated for the grain size of 1mm and impactor radius of 1.8km, is equally generated for the different tested angular ratios.</a:t>
            </a:r>
            <a:endParaRPr/>
          </a:p>
        </p:txBody>
      </p:sp>
      <p:sp>
        <p:nvSpPr>
          <p:cNvPr id="916" name="Google Shape;916;g3d922fdb53d_2_7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d922fdb53d_2_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We use GAIA geodynamic code solving the eq. in a 2D cylindrical geometry.</a:t>
            </a:r>
            <a:endParaRPr/>
          </a:p>
          <a:p>
            <a:pPr marL="0" lvl="0" indent="0" algn="l" rtl="0">
              <a:lnSpc>
                <a:spcPct val="100000"/>
              </a:lnSpc>
              <a:spcBef>
                <a:spcPts val="0"/>
              </a:spcBef>
              <a:spcAft>
                <a:spcPts val="0"/>
              </a:spcAft>
              <a:buSzPts val="1400"/>
              <a:buNone/>
            </a:pPr>
            <a:r>
              <a:rPr lang="it"/>
              <a:t>-We set as boundary conditions the temperature at surface and ocean-ice interface, both with free slip.</a:t>
            </a:r>
            <a:endParaRPr/>
          </a:p>
          <a:p>
            <a:pPr marL="0" lvl="0" indent="0" algn="l" rtl="0">
              <a:lnSpc>
                <a:spcPct val="100000"/>
              </a:lnSpc>
              <a:spcBef>
                <a:spcPts val="0"/>
              </a:spcBef>
              <a:spcAft>
                <a:spcPts val="0"/>
              </a:spcAft>
              <a:buSzPts val="1400"/>
              <a:buNone/>
            </a:pPr>
            <a:r>
              <a:rPr lang="it"/>
              <a:t>-We use a particle-in-cell methodm to track the compositional variations. This will be especially relevant in a later phase of the project when we want to look at chemical variations.</a:t>
            </a:r>
            <a:endParaRPr/>
          </a:p>
          <a:p>
            <a:pPr marL="0" lvl="0" indent="0" algn="l" rtl="0">
              <a:lnSpc>
                <a:spcPct val="100000"/>
              </a:lnSpc>
              <a:spcBef>
                <a:spcPts val="0"/>
              </a:spcBef>
              <a:spcAft>
                <a:spcPts val="0"/>
              </a:spcAft>
              <a:buSzPts val="1400"/>
              <a:buNone/>
            </a:pPr>
            <a:r>
              <a:rPr lang="it"/>
              <a:t>-The ice shell thickness is fixed at 30km.</a:t>
            </a:r>
            <a:endParaRPr/>
          </a:p>
          <a:p>
            <a:pPr marL="0" lvl="0" indent="0" algn="l" rtl="0">
              <a:lnSpc>
                <a:spcPct val="100000"/>
              </a:lnSpc>
              <a:spcBef>
                <a:spcPts val="0"/>
              </a:spcBef>
              <a:spcAft>
                <a:spcPts val="0"/>
              </a:spcAft>
              <a:buSzPts val="1400"/>
              <a:buNone/>
            </a:pPr>
            <a:r>
              <a:rPr lang="it"/>
              <a:t>The solved equations are for conservation of mass, conservation of momentum and conservation of energy:</a:t>
            </a:r>
            <a:endParaRPr/>
          </a:p>
          <a:p>
            <a:pPr marL="457200" lvl="0" indent="-317500" algn="l" rtl="0">
              <a:lnSpc>
                <a:spcPct val="100000"/>
              </a:lnSpc>
              <a:spcBef>
                <a:spcPts val="0"/>
              </a:spcBef>
              <a:spcAft>
                <a:spcPts val="0"/>
              </a:spcAft>
              <a:buSzPts val="1400"/>
              <a:buAutoNum type="arabicPeriod"/>
            </a:pPr>
            <a:r>
              <a:rPr lang="it"/>
              <a:t>First equation ensures ice behaves as incompressible flow.</a:t>
            </a:r>
            <a:endParaRPr/>
          </a:p>
          <a:p>
            <a:pPr marL="457200" lvl="0" indent="-317500" algn="l" rtl="0">
              <a:lnSpc>
                <a:spcPct val="100000"/>
              </a:lnSpc>
              <a:spcBef>
                <a:spcPts val="0"/>
              </a:spcBef>
              <a:spcAft>
                <a:spcPts val="0"/>
              </a:spcAft>
              <a:buSzPts val="1400"/>
              <a:buAutoNum type="arabicPeriod"/>
            </a:pPr>
            <a:r>
              <a:rPr lang="it"/>
              <a:t>Second controls how the ice flows and deforms in response to viscosity, pressure and buoyancy</a:t>
            </a:r>
            <a:endParaRPr/>
          </a:p>
          <a:p>
            <a:pPr marL="457200" lvl="0" indent="-317500" algn="l" rtl="0">
              <a:lnSpc>
                <a:spcPct val="100000"/>
              </a:lnSpc>
              <a:spcBef>
                <a:spcPts val="0"/>
              </a:spcBef>
              <a:spcAft>
                <a:spcPts val="0"/>
              </a:spcAft>
              <a:buSzPts val="1400"/>
              <a:buAutoNum type="arabicPeriod"/>
            </a:pPr>
            <a:r>
              <a:rPr lang="it"/>
              <a:t>Third tracks how temperature evolves due to several processes: time evolution of temperature, advection of heat, adiabatic heating/cooling, viscous dissipation, thermal diffusion and tidal heat source.</a:t>
            </a:r>
            <a:endParaRPr/>
          </a:p>
        </p:txBody>
      </p:sp>
      <p:sp>
        <p:nvSpPr>
          <p:cNvPr id="283" name="Google Shape;283;g3d922fdb53d_2_169: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3d922fdb53d_2_738: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3d922fdb53d_2_7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Here again, tidal heating occurs in the lower part of the ice shell where the viscosity is close to the viscosity associated with maximum dissipation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For a vigorously convective ice shell where the viscosity in the convective layer is lower than the viscosity associated with maximum dissipation, the maximal tidal dissipation now occurs at the top of the convective sublayer and in cold plumes, where the viscosity value is close to the viscosity associated with maximum dissipation (eta_max)</a:t>
            </a:r>
            <a:endParaRPr/>
          </a:p>
        </p:txBody>
      </p:sp>
      <p:sp>
        <p:nvSpPr>
          <p:cNvPr id="933" name="Google Shape;933;g3d922fdb53d_2_7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d922fdb53d_2_757: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g3d922fdb53d_2_7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it"/>
              <a:t>Tidal heating is amplified at the location of the impact, since the impact locally decreases the viscosity in the upper part of the ice shell, bringing its value close to the viscosity associated with maximum dissipation</a:t>
            </a:r>
            <a:endParaRPr/>
          </a:p>
        </p:txBody>
      </p:sp>
      <p:sp>
        <p:nvSpPr>
          <p:cNvPr id="953" name="Google Shape;953;g3d922fdb53d_2_7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d922fdb53d_2_778: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3d922fdb53d_2_7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it"/>
              <a:t>Here we keep grain size fixed (1 mm) and vary impactor radius. As expected, impactor size strongly controls temperature anomaly depth. and therefore, as we’ll see in a bit, the velocity. From the average temperature profiles plot we can clearly observe this difference: the biggest impactor gives a temperature anomaly (in orange) that reaches about 15-16km depth, the median impactor size gives an anomaly (in blue) that reaches about 9-10km and finally the smallest impactor gives an anomaly (in green) that only affects the first few to 5 km depth. From the temperature snapshots we can in fact see that the anomaly magnitude itself does not really change by varying the impactor radius, rather is its the radius of the anomaly, which gets larger and therefore influence average temperature and the depth at which the bump is obseved.</a:t>
            </a:r>
            <a:endParaRPr/>
          </a:p>
          <a:p>
            <a:pPr marL="0" lvl="0" indent="0" algn="l" rtl="0">
              <a:lnSpc>
                <a:spcPct val="100000"/>
              </a:lnSpc>
              <a:spcBef>
                <a:spcPts val="0"/>
              </a:spcBef>
              <a:spcAft>
                <a:spcPts val="0"/>
              </a:spcAft>
              <a:buSzPts val="1400"/>
              <a:buNone/>
            </a:pPr>
            <a:r>
              <a:rPr lang="it"/>
              <a:t> </a:t>
            </a:r>
            <a:endParaRPr/>
          </a:p>
        </p:txBody>
      </p:sp>
      <p:sp>
        <p:nvSpPr>
          <p:cNvPr id="975" name="Google Shape;975;g3d922fdb53d_2_7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d922fdb53d_2_7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Impacts are implemented using scaling laws from Melosh, assuming a vertical incidence and densities of impactor and target the same -&gt; icy impactor. Later in the project mixtures of salts and dust in the impactor will be also considered.</a:t>
            </a:r>
            <a:endParaRPr/>
          </a:p>
          <a:p>
            <a:pPr marL="0" lvl="0" indent="0" algn="l" rtl="0">
              <a:lnSpc>
                <a:spcPct val="100000"/>
              </a:lnSpc>
              <a:spcBef>
                <a:spcPts val="0"/>
              </a:spcBef>
              <a:spcAft>
                <a:spcPts val="0"/>
              </a:spcAft>
              <a:buSzPts val="1400"/>
              <a:buNone/>
            </a:pPr>
            <a:r>
              <a:rPr lang="it"/>
              <a:t>-We explore different impactor radii, following size constraints given by best-fit studies with multiring surface features and falling within higher impact probabilities on Jovian moons as observed in Nesvorny et al.</a:t>
            </a:r>
            <a:endParaRPr/>
          </a:p>
          <a:p>
            <a:pPr marL="0" lvl="0" indent="0" algn="l" rtl="0">
              <a:lnSpc>
                <a:spcPct val="100000"/>
              </a:lnSpc>
              <a:spcBef>
                <a:spcPts val="0"/>
              </a:spcBef>
              <a:spcAft>
                <a:spcPts val="0"/>
              </a:spcAft>
              <a:buSzPts val="1400"/>
              <a:buNone/>
            </a:pPr>
            <a:r>
              <a:rPr lang="it"/>
              <a:t>-The impact velocity is fixed at 15 km/s, consistent with other numerical modelli studies like Wakita et al., and Cox and Bauer. This velocity is actually les that the estimated velocity of 26.5km/s but is common practice to use this value for computational reasons. Moreover, the chosen velocity remains Europa-relevant as it is assumed that 8% of JFC impact Europa at speeds of 9-15 km/s.</a:t>
            </a:r>
            <a:endParaRPr/>
          </a:p>
          <a:p>
            <a:pPr marL="0" lvl="0" indent="0" algn="l" rtl="0">
              <a:lnSpc>
                <a:spcPct val="100000"/>
              </a:lnSpc>
              <a:spcBef>
                <a:spcPts val="0"/>
              </a:spcBef>
              <a:spcAft>
                <a:spcPts val="0"/>
              </a:spcAft>
              <a:buSzPts val="1400"/>
              <a:buNone/>
            </a:pPr>
            <a:r>
              <a:rPr lang="it"/>
              <a:t>-We test impacts on both conductive and convective pre-impact shells</a:t>
            </a:r>
            <a:endParaRPr/>
          </a:p>
          <a:p>
            <a:pPr marL="0" lvl="0" indent="0" algn="l" rtl="0">
              <a:lnSpc>
                <a:spcPct val="100000"/>
              </a:lnSpc>
              <a:spcBef>
                <a:spcPts val="0"/>
              </a:spcBef>
              <a:spcAft>
                <a:spcPts val="0"/>
              </a:spcAft>
              <a:buSzPts val="1400"/>
              <a:buNone/>
            </a:pPr>
            <a:r>
              <a:rPr lang="it"/>
              <a:t>Finally, the simulated impactors were taken as icy spheres. Actual cometary Impactors would be compositionally heterogeneous and porous.</a:t>
            </a:r>
            <a:endParaRPr/>
          </a:p>
        </p:txBody>
      </p:sp>
      <p:sp>
        <p:nvSpPr>
          <p:cNvPr id="994" name="Google Shape;994;g3d922fdb53d_2_797: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d922fdb53d_2_809: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3d922fdb53d_2_8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Tidal heating occurs in the lower part of the ice shell where the viscosity is close to the viscosity associated with maximum dissipation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Since an impact locally decreases the viscosity in the upper part of the ice shell, tidal heating will be amplified at the location of the impact</a:t>
            </a:r>
            <a:br>
              <a:rPr lang="it"/>
            </a:br>
            <a:br>
              <a:rPr lang="it"/>
            </a:br>
            <a:r>
              <a:rPr lang="it"/>
              <a:t>As plumes emerge and have a warmer temperature that leads to a viscosity close to the viscosity associated with maximum dissipation, maximum tidal heating occurs in such plumes</a:t>
            </a:r>
            <a:endParaRPr/>
          </a:p>
        </p:txBody>
      </p:sp>
      <p:sp>
        <p:nvSpPr>
          <p:cNvPr id="1008" name="Google Shape;1008;g3d922fdb53d_2_8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d922fdb53d_2_837: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g3d922fdb53d_2_8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7" name="Google Shape;1037;g3d922fdb53d_2_8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3d922fdb53d_2_846: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3d922fdb53d_2_8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At the moment of the impact, G = 1cm and G = 1mm still have same average temperature profile and the bumps given by the impact anomaly can be seen. </a:t>
            </a:r>
            <a:endParaRPr/>
          </a:p>
        </p:txBody>
      </p:sp>
      <p:sp>
        <p:nvSpPr>
          <p:cNvPr id="1047" name="Google Shape;1047;g3d922fdb53d_2_8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3d922fdb53d_2_858: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3d922fdb53d_2_8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At the moment of the impact, G = 1cm and G = 1mm still have same average temperature profile and the bumps given by the impact anomaly can be seen. </a:t>
            </a:r>
            <a:endParaRPr/>
          </a:p>
        </p:txBody>
      </p:sp>
      <p:sp>
        <p:nvSpPr>
          <p:cNvPr id="1060" name="Google Shape;1060;g3d922fdb53d_2_8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d922fdb53d_2_870: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3d922fdb53d_2_8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At the moment of the impact, G = 1cm and G = 1mm still have same average temperature profile and the bumps given by the impact anomaly can be seen. </a:t>
            </a:r>
            <a:endParaRPr/>
          </a:p>
        </p:txBody>
      </p:sp>
      <p:sp>
        <p:nvSpPr>
          <p:cNvPr id="1073" name="Google Shape;1073;g3d922fdb53d_2_8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d922fdb53d_2_189: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d922fdb53d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3d922fdb53d_2_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922fdb53d_2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One very important additional element for our model is tidal heating. We include it following Tobie et al. Here volumetric tidal heating rate H depends only on the local viscosity by eta.</a:t>
            </a:r>
            <a:endParaRPr/>
          </a:p>
          <a:p>
            <a:pPr marL="0" lvl="0" indent="0" algn="l" rtl="0">
              <a:lnSpc>
                <a:spcPct val="100000"/>
              </a:lnSpc>
              <a:spcBef>
                <a:spcPts val="0"/>
              </a:spcBef>
              <a:spcAft>
                <a:spcPts val="0"/>
              </a:spcAft>
              <a:buSzPts val="1400"/>
              <a:buNone/>
            </a:pPr>
            <a:r>
              <a:rPr lang="it"/>
              <a:t>Hmax is the max heating and occurs at etamax. From the plot we see that for both higher and lower viscosities the dissipation drops. We choose Hmax and etamax from Tobie et al., so that the peak matches the expected tidal strain rate at equator. In GAIA these are converted to non-dimensional, passed to module TidalHeating which computes H(eta) at every grid cell.</a:t>
            </a:r>
            <a:endParaRPr/>
          </a:p>
        </p:txBody>
      </p:sp>
      <p:sp>
        <p:nvSpPr>
          <p:cNvPr id="313" name="Google Shape;313;g3d922fdb53d_2_197: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d922fdb53d_2_230:notes"/>
          <p:cNvSpPr>
            <a:spLocks noGrp="1" noRot="1" noChangeAspect="1"/>
          </p:cNvSpPr>
          <p:nvPr>
            <p:ph type="sldImg" idx="2"/>
          </p:nvPr>
        </p:nvSpPr>
        <p:spPr>
          <a:xfrm>
            <a:off x="1714553" y="685800"/>
            <a:ext cx="3428895" cy="3429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d922fdb53d_2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We start here comparing two different thermal states at which the impact is set. The impact time is 25ky from the beginning of the evolution, end time is at 30Myr and the grain size for both cases is 1mm.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On the right we see the case in which the shell has already gone through 10Myr evolution after a first random perturbation, and reached a conductive steady state. On the left, the impact is plugged since the very beginning of the evolution, when the shell has yet to evolve to a conductive steady state, thus being in a convective initial state.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
              <a:t>On the far left we see the average temperature profiles of both cases, and we might as well easily distinguish the conductive profile from the convective. At the time of the impact, we can see the impact anomaly having an effect on the average temperature until approximately 15km depth, with the conductive case having a bigger shift in the curve, as expected from the lower global temperature over the shell at those depths. At the end time we observe the real change. For the conductive case a single plume is generated from the impact anomaly, while in the convective case a series of plumes is generated: this makes the average temperature of the convective case to strongly increase in those last 15km, far surpassing the average temperature of the conductive case in the last 6-5km of the shell, where previously the conductive temperature was comparatively higher.</a:t>
            </a:r>
            <a:endParaRPr/>
          </a:p>
          <a:p>
            <a:pPr marL="0" lvl="0" indent="0" algn="l" rtl="0">
              <a:lnSpc>
                <a:spcPct val="100000"/>
              </a:lnSpc>
              <a:spcBef>
                <a:spcPts val="0"/>
              </a:spcBef>
              <a:spcAft>
                <a:spcPts val="0"/>
              </a:spcAft>
              <a:buSzPts val="1400"/>
              <a:buNone/>
            </a:pPr>
            <a:r>
              <a:rPr lang="it"/>
              <a:t> </a:t>
            </a:r>
            <a:endParaRPr/>
          </a:p>
        </p:txBody>
      </p:sp>
      <p:sp>
        <p:nvSpPr>
          <p:cNvPr id="348" name="Google Shape;348;g3d922fdb53d_2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d922fdb53d_2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d922fdb53d_2_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it"/>
              <a:t>After the initial velocity increase given by the impact onset, the conductive case slows down until it starts increasing again after about 400-500 kyr. At approximately 800 kyr, the velocity slows down a bit for few kyr and then starts increasing again slowly approaching the final velocity. This can be nicely related to this video of the thermal evolution, explaining how the velocity is directly linked to the plume evolution. After the impact, the initial thermal peak dissipates, until the plume is generated and the temperature increases again right at the same time when we see the velocity increase. That little decrease in velocity for few kyr is due to the plume that slows and eventually stops its upward motion, after which the plume starts expanding laterally, therefore causing the successive increase in velocity until reaching its final steady state.</a:t>
            </a:r>
            <a:endParaRPr/>
          </a:p>
        </p:txBody>
      </p:sp>
      <p:sp>
        <p:nvSpPr>
          <p:cNvPr id="373" name="Google Shape;373;g3d922fdb53d_2_6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p:cSld name="Titelfoli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58628" y="1179631"/>
            <a:ext cx="8146479" cy="55607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Font typeface="Arial"/>
              <a:buNone/>
              <a:defRPr b="1">
                <a:solidFill>
                  <a:schemeClr val="lt1"/>
                </a:solidFill>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56" name="Google Shape;56;p14"/>
          <p:cNvSpPr txBox="1">
            <a:spLocks noGrp="1"/>
          </p:cNvSpPr>
          <p:nvPr>
            <p:ph type="subTitle" idx="1"/>
          </p:nvPr>
        </p:nvSpPr>
        <p:spPr>
          <a:xfrm>
            <a:off x="658628" y="1822082"/>
            <a:ext cx="8146479" cy="863802"/>
          </a:xfrm>
          <a:prstGeom prst="rect">
            <a:avLst/>
          </a:prstGeom>
          <a:noFill/>
          <a:ln>
            <a:noFill/>
          </a:ln>
        </p:spPr>
        <p:txBody>
          <a:bodyPr spcFirstLastPara="1" wrap="square" lIns="0" tIns="0" rIns="0" bIns="0" anchor="t" anchorCtr="0">
            <a:noAutofit/>
          </a:bodyPr>
          <a:lstStyle>
            <a:lvl1pPr lvl="0" algn="l">
              <a:lnSpc>
                <a:spcPct val="100000"/>
              </a:lnSpc>
              <a:spcBef>
                <a:spcPts val="200"/>
              </a:spcBef>
              <a:spcAft>
                <a:spcPts val="0"/>
              </a:spcAft>
              <a:buClr>
                <a:schemeClr val="lt1"/>
              </a:buClr>
              <a:buSzPts val="1800"/>
              <a:buFont typeface="Arial"/>
              <a:buNone/>
              <a:defRPr sz="1800">
                <a:solidFill>
                  <a:schemeClr val="lt1"/>
                </a:solidFill>
              </a:defRPr>
            </a:lvl1pPr>
            <a:lvl2pPr lvl="1" algn="l">
              <a:lnSpc>
                <a:spcPct val="100000"/>
              </a:lnSpc>
              <a:spcBef>
                <a:spcPts val="0"/>
              </a:spcBef>
              <a:spcAft>
                <a:spcPts val="0"/>
              </a:spcAft>
              <a:buClr>
                <a:schemeClr val="lt1"/>
              </a:buClr>
              <a:buSzPts val="1300"/>
              <a:buChar char="•"/>
              <a:defRPr/>
            </a:lvl2pPr>
            <a:lvl3pPr lvl="2" algn="l">
              <a:lnSpc>
                <a:spcPct val="100000"/>
              </a:lnSpc>
              <a:spcBef>
                <a:spcPts val="0"/>
              </a:spcBef>
              <a:spcAft>
                <a:spcPts val="0"/>
              </a:spcAft>
              <a:buClr>
                <a:schemeClr val="lt1"/>
              </a:buClr>
              <a:buSzPts val="1300"/>
              <a:buChar char="•"/>
              <a:defRPr/>
            </a:lvl3pPr>
            <a:lvl4pPr lvl="3" algn="l">
              <a:lnSpc>
                <a:spcPct val="100000"/>
              </a:lnSpc>
              <a:spcBef>
                <a:spcPts val="0"/>
              </a:spcBef>
              <a:spcAft>
                <a:spcPts val="0"/>
              </a:spcAft>
              <a:buClr>
                <a:schemeClr val="lt1"/>
              </a:buClr>
              <a:buSzPts val="1300"/>
              <a:buChar char="•"/>
              <a:defRPr/>
            </a:lvl4pPr>
            <a:lvl5pPr lvl="4" algn="l">
              <a:lnSpc>
                <a:spcPct val="100000"/>
              </a:lnSpc>
              <a:spcBef>
                <a:spcPts val="0"/>
              </a:spcBef>
              <a:spcAft>
                <a:spcPts val="0"/>
              </a:spcAft>
              <a:buClr>
                <a:schemeClr val="lt1"/>
              </a:buClr>
              <a:buSzPts val="1300"/>
              <a:buChar char="•"/>
              <a:defRPr/>
            </a:lvl5pPr>
            <a:lvl6pPr lvl="5" algn="l">
              <a:lnSpc>
                <a:spcPct val="100000"/>
              </a:lnSpc>
              <a:spcBef>
                <a:spcPts val="300"/>
              </a:spcBef>
              <a:spcAft>
                <a:spcPts val="0"/>
              </a:spcAft>
              <a:buClr>
                <a:schemeClr val="dk1"/>
              </a:buClr>
              <a:buSzPts val="1300"/>
              <a:buChar char="•"/>
              <a:defRPr/>
            </a:lvl6pPr>
            <a:lvl7pPr lvl="6" algn="l">
              <a:lnSpc>
                <a:spcPct val="100000"/>
              </a:lnSpc>
              <a:spcBef>
                <a:spcPts val="300"/>
              </a:spcBef>
              <a:spcAft>
                <a:spcPts val="0"/>
              </a:spcAft>
              <a:buClr>
                <a:schemeClr val="dk1"/>
              </a:buClr>
              <a:buSzPts val="1300"/>
              <a:buChar char="•"/>
              <a:defRPr/>
            </a:lvl7pPr>
            <a:lvl8pPr lvl="7" algn="l">
              <a:lnSpc>
                <a:spcPct val="100000"/>
              </a:lnSpc>
              <a:spcBef>
                <a:spcPts val="300"/>
              </a:spcBef>
              <a:spcAft>
                <a:spcPts val="0"/>
              </a:spcAft>
              <a:buClr>
                <a:schemeClr val="dk1"/>
              </a:buClr>
              <a:buSzPts val="1300"/>
              <a:buChar char="•"/>
              <a:defRPr/>
            </a:lvl8pPr>
            <a:lvl9pPr lvl="8" algn="l">
              <a:lnSpc>
                <a:spcPct val="100000"/>
              </a:lnSpc>
              <a:spcBef>
                <a:spcPts val="300"/>
              </a:spcBef>
              <a:spcAft>
                <a:spcPts val="0"/>
              </a:spcAft>
              <a:buClr>
                <a:schemeClr val="dk1"/>
              </a:buClr>
              <a:buSzPts val="1300"/>
              <a:buChar char="•"/>
              <a:defRPr/>
            </a:lvl9pPr>
          </a:lstStyle>
          <a:p>
            <a:endParaRPr/>
          </a:p>
        </p:txBody>
      </p:sp>
      <p:sp>
        <p:nvSpPr>
          <p:cNvPr id="57" name="Google Shape;57;p14"/>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el und Inhalt" type="obj">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60" name="Google Shape;60;p15"/>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61" name="Google Shape;61;p15"/>
          <p:cNvSpPr txBox="1">
            <a:spLocks noGrp="1"/>
          </p:cNvSpPr>
          <p:nvPr>
            <p:ph type="dt" idx="10"/>
          </p:nvPr>
        </p:nvSpPr>
        <p:spPr>
          <a:xfrm>
            <a:off x="0" y="0"/>
            <a:ext cx="2249414" cy="2249483"/>
          </a:xfrm>
          <a:prstGeom prst="rect">
            <a:avLst/>
          </a:prstGeom>
          <a:noFill/>
          <a:ln>
            <a:noFill/>
          </a:ln>
        </p:spPr>
        <p:txBody>
          <a:bodyPr spcFirstLastPara="1" wrap="square" lIns="68550" tIns="34275" rIns="68550" bIns="34275" anchor="t" anchorCtr="0">
            <a:noAutofit/>
          </a:bodyPr>
          <a:lstStyle>
            <a:lvl1pPr marR="0" lvl="0"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62" name="Google Shape;62;p15"/>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63"/>
        <p:cNvGrpSpPr/>
        <p:nvPr/>
      </p:nvGrpSpPr>
      <p:grpSpPr>
        <a:xfrm>
          <a:off x="0" y="0"/>
          <a:ext cx="0" cy="0"/>
          <a:chOff x="0" y="0"/>
          <a:chExt cx="0" cy="0"/>
        </a:xfrm>
      </p:grpSpPr>
      <p:sp>
        <p:nvSpPr>
          <p:cNvPr id="64" name="Google Shape;64;p16"/>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
        <p:nvSpPr>
          <p:cNvPr id="65" name="Google Shape;65;p16"/>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66" name="Google Shape;66;p16"/>
          <p:cNvSpPr txBox="1">
            <a:spLocks noGrp="1"/>
          </p:cNvSpPr>
          <p:nvPr>
            <p:ph type="body" idx="1"/>
          </p:nvPr>
        </p:nvSpPr>
        <p:spPr>
          <a:xfrm>
            <a:off x="364407"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67" name="Google Shape;67;p16"/>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und Bild">
  <p:cSld name="Titel und Bild">
    <p:spTree>
      <p:nvGrpSpPr>
        <p:cNvPr id="1" name="Shape 68"/>
        <p:cNvGrpSpPr/>
        <p:nvPr/>
      </p:nvGrpSpPr>
      <p:grpSpPr>
        <a:xfrm>
          <a:off x="0" y="0"/>
          <a:ext cx="0" cy="0"/>
          <a:chOff x="0" y="0"/>
          <a:chExt cx="0" cy="0"/>
        </a:xfrm>
      </p:grpSpPr>
      <p:sp>
        <p:nvSpPr>
          <p:cNvPr id="69" name="Google Shape;69;p17"/>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
        <p:nvSpPr>
          <p:cNvPr id="70" name="Google Shape;70;p17"/>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71" name="Google Shape;71;p17"/>
          <p:cNvSpPr txBox="1">
            <a:spLocks noGrp="1"/>
          </p:cNvSpPr>
          <p:nvPr>
            <p:ph type="body" idx="1"/>
          </p:nvPr>
        </p:nvSpPr>
        <p:spPr>
          <a:xfrm>
            <a:off x="364407" y="1193127"/>
            <a:ext cx="411102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72" name="Google Shape;72;p17"/>
          <p:cNvSpPr>
            <a:spLocks noGrp="1"/>
          </p:cNvSpPr>
          <p:nvPr>
            <p:ph type="pic" idx="2"/>
          </p:nvPr>
        </p:nvSpPr>
        <p:spPr>
          <a:xfrm>
            <a:off x="4667087" y="1193127"/>
            <a:ext cx="4111029" cy="3252753"/>
          </a:xfrm>
          <a:prstGeom prst="rect">
            <a:avLst/>
          </a:prstGeom>
          <a:noFill/>
          <a:ln>
            <a:noFill/>
          </a:ln>
        </p:spPr>
      </p:sp>
      <p:sp>
        <p:nvSpPr>
          <p:cNvPr id="73" name="Google Shape;73;p17"/>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in Inhalt links">
  <p:cSld name="Ein Inhalt links">
    <p:spTree>
      <p:nvGrpSpPr>
        <p:cNvPr id="1" name="Shape 74"/>
        <p:cNvGrpSpPr/>
        <p:nvPr/>
      </p:nvGrpSpPr>
      <p:grpSpPr>
        <a:xfrm>
          <a:off x="0" y="0"/>
          <a:ext cx="0" cy="0"/>
          <a:chOff x="0" y="0"/>
          <a:chExt cx="0" cy="0"/>
        </a:xfrm>
      </p:grpSpPr>
      <p:sp>
        <p:nvSpPr>
          <p:cNvPr id="75" name="Google Shape;75;p18"/>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
        <p:nvSpPr>
          <p:cNvPr id="76" name="Google Shape;76;p18"/>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77" name="Google Shape;77;p18"/>
          <p:cNvSpPr txBox="1">
            <a:spLocks noGrp="1"/>
          </p:cNvSpPr>
          <p:nvPr>
            <p:ph type="body" idx="1"/>
          </p:nvPr>
        </p:nvSpPr>
        <p:spPr>
          <a:xfrm>
            <a:off x="364407" y="1193127"/>
            <a:ext cx="411102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78" name="Google Shape;78;p18"/>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Zwei Inhalte">
  <p:cSld name="Zwei Inhalte">
    <p:spTree>
      <p:nvGrpSpPr>
        <p:cNvPr id="1" name="Shape 79"/>
        <p:cNvGrpSpPr/>
        <p:nvPr/>
      </p:nvGrpSpPr>
      <p:grpSpPr>
        <a:xfrm>
          <a:off x="0" y="0"/>
          <a:ext cx="0" cy="0"/>
          <a:chOff x="0" y="0"/>
          <a:chExt cx="0" cy="0"/>
        </a:xfrm>
      </p:grpSpPr>
      <p:sp>
        <p:nvSpPr>
          <p:cNvPr id="80" name="Google Shape;80;p19"/>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
        <p:nvSpPr>
          <p:cNvPr id="81" name="Google Shape;81;p19"/>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82" name="Google Shape;82;p19"/>
          <p:cNvSpPr txBox="1">
            <a:spLocks noGrp="1"/>
          </p:cNvSpPr>
          <p:nvPr>
            <p:ph type="body" idx="1"/>
          </p:nvPr>
        </p:nvSpPr>
        <p:spPr>
          <a:xfrm>
            <a:off x="364407" y="1193127"/>
            <a:ext cx="411102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83" name="Google Shape;83;p19"/>
          <p:cNvSpPr txBox="1">
            <a:spLocks noGrp="1"/>
          </p:cNvSpPr>
          <p:nvPr>
            <p:ph type="body" idx="2"/>
          </p:nvPr>
        </p:nvSpPr>
        <p:spPr>
          <a:xfrm>
            <a:off x="4667087" y="1193127"/>
            <a:ext cx="411102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84" name="Google Shape;84;p19"/>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gleich">
  <p:cSld name="Vergleich">
    <p:spTree>
      <p:nvGrpSpPr>
        <p:cNvPr id="1" name="Shape 85"/>
        <p:cNvGrpSpPr/>
        <p:nvPr/>
      </p:nvGrpSpPr>
      <p:grpSpPr>
        <a:xfrm>
          <a:off x="0" y="0"/>
          <a:ext cx="0" cy="0"/>
          <a:chOff x="0" y="0"/>
          <a:chExt cx="0" cy="0"/>
        </a:xfrm>
      </p:grpSpPr>
      <p:sp>
        <p:nvSpPr>
          <p:cNvPr id="86" name="Google Shape;86;p20"/>
          <p:cNvSpPr txBox="1">
            <a:spLocks noGrp="1"/>
          </p:cNvSpPr>
          <p:nvPr>
            <p:ph type="body" idx="1"/>
          </p:nvPr>
        </p:nvSpPr>
        <p:spPr>
          <a:xfrm>
            <a:off x="364407" y="1193127"/>
            <a:ext cx="4111029" cy="2510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1"/>
              </a:buClr>
              <a:buSzPts val="1300"/>
              <a:buFont typeface="Arial"/>
              <a:buNone/>
              <a:defRPr b="1"/>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87" name="Google Shape;87;p20"/>
          <p:cNvSpPr txBox="1">
            <a:spLocks noGrp="1"/>
          </p:cNvSpPr>
          <p:nvPr>
            <p:ph type="body" idx="2"/>
          </p:nvPr>
        </p:nvSpPr>
        <p:spPr>
          <a:xfrm>
            <a:off x="4667085" y="1193127"/>
            <a:ext cx="4111029" cy="2510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1"/>
              </a:buClr>
              <a:buSzPts val="1300"/>
              <a:buFont typeface="Arial"/>
              <a:buNone/>
              <a:defRPr b="1"/>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88" name="Google Shape;88;p20"/>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89" name="Google Shape;89;p20"/>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
        <p:nvSpPr>
          <p:cNvPr id="90" name="Google Shape;90;p20"/>
          <p:cNvSpPr txBox="1">
            <a:spLocks noGrp="1"/>
          </p:cNvSpPr>
          <p:nvPr>
            <p:ph type="body" idx="3"/>
          </p:nvPr>
        </p:nvSpPr>
        <p:spPr>
          <a:xfrm>
            <a:off x="364407" y="1606130"/>
            <a:ext cx="4111029" cy="2839748"/>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91" name="Google Shape;91;p20"/>
          <p:cNvSpPr txBox="1">
            <a:spLocks noGrp="1"/>
          </p:cNvSpPr>
          <p:nvPr>
            <p:ph type="body" idx="4"/>
          </p:nvPr>
        </p:nvSpPr>
        <p:spPr>
          <a:xfrm>
            <a:off x="4667087" y="1606133"/>
            <a:ext cx="4111029" cy="2839748"/>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92" name="Google Shape;92;p20"/>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95" name="Google Shape;95;p21"/>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
        <p:nvSpPr>
          <p:cNvPr id="96" name="Google Shape;96;p21"/>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97"/>
        <p:cNvGrpSpPr/>
        <p:nvPr/>
      </p:nvGrpSpPr>
      <p:grpSpPr>
        <a:xfrm>
          <a:off x="0" y="0"/>
          <a:ext cx="0" cy="0"/>
          <a:chOff x="0" y="0"/>
          <a:chExt cx="0" cy="0"/>
        </a:xfrm>
      </p:grpSpPr>
      <p:sp>
        <p:nvSpPr>
          <p:cNvPr id="98" name="Google Shape;98;p22"/>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Leer ohne Hintergrund">
  <p:cSld name="Leer ohne Hintergrund">
    <p:spTree>
      <p:nvGrpSpPr>
        <p:cNvPr id="1" name="Shape 99"/>
        <p:cNvGrpSpPr/>
        <p:nvPr/>
      </p:nvGrpSpPr>
      <p:grpSpPr>
        <a:xfrm>
          <a:off x="0" y="0"/>
          <a:ext cx="0" cy="0"/>
          <a:chOff x="0" y="0"/>
          <a:chExt cx="0" cy="0"/>
        </a:xfrm>
      </p:grpSpPr>
      <p:sp>
        <p:nvSpPr>
          <p:cNvPr id="100" name="Google Shape;100;p23"/>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01" name="Google Shape;101;p23"/>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Vergleich">
  <p:cSld name="1_Vergleich">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1143000" y="703048"/>
            <a:ext cx="7342188" cy="74113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04" name="Google Shape;104;p24"/>
          <p:cNvSpPr txBox="1">
            <a:spLocks noGrp="1"/>
          </p:cNvSpPr>
          <p:nvPr>
            <p:ph type="body" idx="1"/>
          </p:nvPr>
        </p:nvSpPr>
        <p:spPr>
          <a:xfrm>
            <a:off x="1143000" y="2184530"/>
            <a:ext cx="3600000" cy="2402831"/>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05" name="Google Shape;105;p24"/>
          <p:cNvSpPr txBox="1">
            <a:spLocks noGrp="1"/>
          </p:cNvSpPr>
          <p:nvPr>
            <p:ph type="body" idx="2"/>
          </p:nvPr>
        </p:nvSpPr>
        <p:spPr>
          <a:xfrm>
            <a:off x="5065713" y="2184530"/>
            <a:ext cx="3771900" cy="2402831"/>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06" name="Google Shape;106;p24"/>
          <p:cNvSpPr txBox="1">
            <a:spLocks noGrp="1"/>
          </p:cNvSpPr>
          <p:nvPr>
            <p:ph type="body" idx="3"/>
          </p:nvPr>
        </p:nvSpPr>
        <p:spPr>
          <a:xfrm>
            <a:off x="1144800" y="1626701"/>
            <a:ext cx="3769200" cy="33332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200"/>
              </a:spcBef>
              <a:spcAft>
                <a:spcPts val="0"/>
              </a:spcAft>
              <a:buClr>
                <a:schemeClr val="lt1"/>
              </a:buClr>
              <a:buSzPts val="1800"/>
              <a:buNone/>
              <a:defRPr sz="1800" b="1"/>
            </a:lvl1pPr>
            <a:lvl2pPr marL="914400" lvl="1" indent="-228600" algn="l">
              <a:lnSpc>
                <a:spcPct val="100000"/>
              </a:lnSpc>
              <a:spcBef>
                <a:spcPts val="0"/>
              </a:spcBef>
              <a:spcAft>
                <a:spcPts val="0"/>
              </a:spcAft>
              <a:buClr>
                <a:schemeClr val="lt1"/>
              </a:buClr>
              <a:buSzPts val="2000"/>
              <a:buNone/>
              <a:defRPr sz="2000" b="1"/>
            </a:lvl2pPr>
            <a:lvl3pPr marL="1371600" lvl="2" indent="-228600" algn="l">
              <a:lnSpc>
                <a:spcPct val="100000"/>
              </a:lnSpc>
              <a:spcBef>
                <a:spcPts val="0"/>
              </a:spcBef>
              <a:spcAft>
                <a:spcPts val="0"/>
              </a:spcAft>
              <a:buClr>
                <a:schemeClr val="lt1"/>
              </a:buClr>
              <a:buSzPts val="1800"/>
              <a:buNone/>
              <a:defRPr sz="1800" b="1"/>
            </a:lvl3pPr>
            <a:lvl4pPr marL="1828800" lvl="3" indent="-228600" algn="l">
              <a:lnSpc>
                <a:spcPct val="100000"/>
              </a:lnSpc>
              <a:spcBef>
                <a:spcPts val="0"/>
              </a:spcBef>
              <a:spcAft>
                <a:spcPts val="0"/>
              </a:spcAft>
              <a:buClr>
                <a:schemeClr val="lt1"/>
              </a:buClr>
              <a:buSzPts val="1600"/>
              <a:buNone/>
              <a:defRPr sz="1600" b="1"/>
            </a:lvl4pPr>
            <a:lvl5pPr marL="2286000" lvl="4" indent="-228600" algn="l">
              <a:lnSpc>
                <a:spcPct val="100000"/>
              </a:lnSpc>
              <a:spcBef>
                <a:spcPts val="0"/>
              </a:spcBef>
              <a:spcAft>
                <a:spcPts val="0"/>
              </a:spcAft>
              <a:buClr>
                <a:schemeClr val="lt1"/>
              </a:buClr>
              <a:buSzPts val="1600"/>
              <a:buNone/>
              <a:defRPr sz="1600" b="1"/>
            </a:lvl5pPr>
            <a:lvl6pPr marL="2743200" lvl="5" indent="-228600" algn="l">
              <a:lnSpc>
                <a:spcPct val="100000"/>
              </a:lnSpc>
              <a:spcBef>
                <a:spcPts val="300"/>
              </a:spcBef>
              <a:spcAft>
                <a:spcPts val="0"/>
              </a:spcAft>
              <a:buClr>
                <a:schemeClr val="dk1"/>
              </a:buClr>
              <a:buSzPts val="1600"/>
              <a:buNone/>
              <a:defRPr sz="1600" b="1"/>
            </a:lvl6pPr>
            <a:lvl7pPr marL="3200400" lvl="6" indent="-228600" algn="l">
              <a:lnSpc>
                <a:spcPct val="100000"/>
              </a:lnSpc>
              <a:spcBef>
                <a:spcPts val="300"/>
              </a:spcBef>
              <a:spcAft>
                <a:spcPts val="0"/>
              </a:spcAft>
              <a:buClr>
                <a:schemeClr val="dk1"/>
              </a:buClr>
              <a:buSzPts val="1600"/>
              <a:buNone/>
              <a:defRPr sz="1600" b="1"/>
            </a:lvl7pPr>
            <a:lvl8pPr marL="3657600" lvl="7" indent="-228600" algn="l">
              <a:lnSpc>
                <a:spcPct val="100000"/>
              </a:lnSpc>
              <a:spcBef>
                <a:spcPts val="300"/>
              </a:spcBef>
              <a:spcAft>
                <a:spcPts val="0"/>
              </a:spcAft>
              <a:buClr>
                <a:schemeClr val="dk1"/>
              </a:buClr>
              <a:buSzPts val="1600"/>
              <a:buNone/>
              <a:defRPr sz="1600" b="1"/>
            </a:lvl8pPr>
            <a:lvl9pPr marL="4114800" lvl="8" indent="-228600" algn="l">
              <a:lnSpc>
                <a:spcPct val="100000"/>
              </a:lnSpc>
              <a:spcBef>
                <a:spcPts val="300"/>
              </a:spcBef>
              <a:spcAft>
                <a:spcPts val="0"/>
              </a:spcAft>
              <a:buClr>
                <a:schemeClr val="dk1"/>
              </a:buClr>
              <a:buSzPts val="1600"/>
              <a:buNone/>
              <a:defRPr sz="1600" b="1"/>
            </a:lvl9pPr>
          </a:lstStyle>
          <a:p>
            <a:endParaRPr/>
          </a:p>
        </p:txBody>
      </p:sp>
      <p:sp>
        <p:nvSpPr>
          <p:cNvPr id="107" name="Google Shape;107;p24"/>
          <p:cNvSpPr txBox="1">
            <a:spLocks noGrp="1"/>
          </p:cNvSpPr>
          <p:nvPr>
            <p:ph type="body" idx="4"/>
          </p:nvPr>
        </p:nvSpPr>
        <p:spPr>
          <a:xfrm>
            <a:off x="5076056" y="1626700"/>
            <a:ext cx="3769200" cy="33469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200"/>
              </a:spcBef>
              <a:spcAft>
                <a:spcPts val="0"/>
              </a:spcAft>
              <a:buClr>
                <a:schemeClr val="lt1"/>
              </a:buClr>
              <a:buSzPts val="1800"/>
              <a:buNone/>
              <a:defRPr sz="1800" b="1"/>
            </a:lvl1pPr>
            <a:lvl2pPr marL="914400" lvl="1" indent="-228600" algn="l">
              <a:lnSpc>
                <a:spcPct val="100000"/>
              </a:lnSpc>
              <a:spcBef>
                <a:spcPts val="0"/>
              </a:spcBef>
              <a:spcAft>
                <a:spcPts val="0"/>
              </a:spcAft>
              <a:buClr>
                <a:schemeClr val="lt1"/>
              </a:buClr>
              <a:buSzPts val="2000"/>
              <a:buNone/>
              <a:defRPr sz="2000" b="1"/>
            </a:lvl2pPr>
            <a:lvl3pPr marL="1371600" lvl="2" indent="-228600" algn="l">
              <a:lnSpc>
                <a:spcPct val="100000"/>
              </a:lnSpc>
              <a:spcBef>
                <a:spcPts val="0"/>
              </a:spcBef>
              <a:spcAft>
                <a:spcPts val="0"/>
              </a:spcAft>
              <a:buClr>
                <a:schemeClr val="lt1"/>
              </a:buClr>
              <a:buSzPts val="1800"/>
              <a:buNone/>
              <a:defRPr sz="1800" b="1"/>
            </a:lvl3pPr>
            <a:lvl4pPr marL="1828800" lvl="3" indent="-228600" algn="l">
              <a:lnSpc>
                <a:spcPct val="100000"/>
              </a:lnSpc>
              <a:spcBef>
                <a:spcPts val="0"/>
              </a:spcBef>
              <a:spcAft>
                <a:spcPts val="0"/>
              </a:spcAft>
              <a:buClr>
                <a:schemeClr val="lt1"/>
              </a:buClr>
              <a:buSzPts val="1600"/>
              <a:buNone/>
              <a:defRPr sz="1600" b="1"/>
            </a:lvl4pPr>
            <a:lvl5pPr marL="2286000" lvl="4" indent="-228600" algn="l">
              <a:lnSpc>
                <a:spcPct val="100000"/>
              </a:lnSpc>
              <a:spcBef>
                <a:spcPts val="0"/>
              </a:spcBef>
              <a:spcAft>
                <a:spcPts val="0"/>
              </a:spcAft>
              <a:buClr>
                <a:schemeClr val="lt1"/>
              </a:buClr>
              <a:buSzPts val="1600"/>
              <a:buNone/>
              <a:defRPr sz="1600" b="1"/>
            </a:lvl5pPr>
            <a:lvl6pPr marL="2743200" lvl="5" indent="-228600" algn="l">
              <a:lnSpc>
                <a:spcPct val="100000"/>
              </a:lnSpc>
              <a:spcBef>
                <a:spcPts val="300"/>
              </a:spcBef>
              <a:spcAft>
                <a:spcPts val="0"/>
              </a:spcAft>
              <a:buClr>
                <a:schemeClr val="dk1"/>
              </a:buClr>
              <a:buSzPts val="1600"/>
              <a:buNone/>
              <a:defRPr sz="1600" b="1"/>
            </a:lvl6pPr>
            <a:lvl7pPr marL="3200400" lvl="6" indent="-228600" algn="l">
              <a:lnSpc>
                <a:spcPct val="100000"/>
              </a:lnSpc>
              <a:spcBef>
                <a:spcPts val="300"/>
              </a:spcBef>
              <a:spcAft>
                <a:spcPts val="0"/>
              </a:spcAft>
              <a:buClr>
                <a:schemeClr val="dk1"/>
              </a:buClr>
              <a:buSzPts val="1600"/>
              <a:buNone/>
              <a:defRPr sz="1600" b="1"/>
            </a:lvl7pPr>
            <a:lvl8pPr marL="3657600" lvl="7" indent="-228600" algn="l">
              <a:lnSpc>
                <a:spcPct val="100000"/>
              </a:lnSpc>
              <a:spcBef>
                <a:spcPts val="300"/>
              </a:spcBef>
              <a:spcAft>
                <a:spcPts val="0"/>
              </a:spcAft>
              <a:buClr>
                <a:schemeClr val="dk1"/>
              </a:buClr>
              <a:buSzPts val="1600"/>
              <a:buNone/>
              <a:defRPr sz="1600" b="1"/>
            </a:lvl8pPr>
            <a:lvl9pPr marL="4114800" lvl="8" indent="-228600" algn="l">
              <a:lnSpc>
                <a:spcPct val="100000"/>
              </a:lnSpc>
              <a:spcBef>
                <a:spcPts val="300"/>
              </a:spcBef>
              <a:spcAft>
                <a:spcPts val="0"/>
              </a:spcAft>
              <a:buClr>
                <a:schemeClr val="dk1"/>
              </a:buClr>
              <a:buSzPts val="1600"/>
              <a:buNone/>
              <a:defRPr sz="1600" b="1"/>
            </a:lvl9pPr>
          </a:lstStyle>
          <a:p>
            <a:endParaRPr/>
          </a:p>
        </p:txBody>
      </p:sp>
      <p:sp>
        <p:nvSpPr>
          <p:cNvPr id="108" name="Google Shape;108;p24"/>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600"/>
              <a:buFont typeface="Arial"/>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09" name="Google Shape;109;p24"/>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www.DLR.de  •  Folie </a:t>
            </a: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12" name="Google Shape;112;p25"/>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13" name="Google Shape;113;p25"/>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14" name="Google Shape;114;p25"/>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17" name="Google Shape;117;p26"/>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18" name="Google Shape;118;p26"/>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19" name="Google Shape;119;p26"/>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2">
  <p:cSld name="Custom 2">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22" name="Google Shape;122;p27"/>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23" name="Google Shape;123;p27"/>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24" name="Google Shape;124;p27"/>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3">
  <p:cSld name="Custom 3">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27" name="Google Shape;127;p28"/>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28" name="Google Shape;128;p28"/>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29" name="Google Shape;129;p28"/>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4">
  <p:cSld name="Custom 4">
    <p:spTree>
      <p:nvGrpSpPr>
        <p:cNvPr id="1" name="Shape 130"/>
        <p:cNvGrpSpPr/>
        <p:nvPr/>
      </p:nvGrpSpPr>
      <p:grpSpPr>
        <a:xfrm>
          <a:off x="0" y="0"/>
          <a:ext cx="0" cy="0"/>
          <a:chOff x="0" y="0"/>
          <a:chExt cx="0" cy="0"/>
        </a:xfrm>
      </p:grpSpPr>
      <p:sp>
        <p:nvSpPr>
          <p:cNvPr id="131" name="Google Shape;131;p29"/>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32" name="Google Shape;132;p29"/>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33" name="Google Shape;133;p29"/>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34" name="Google Shape;134;p29"/>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5">
  <p:cSld name="Custom 5">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37" name="Google Shape;137;p30"/>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38" name="Google Shape;138;p30"/>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39" name="Google Shape;139;p30"/>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6">
  <p:cSld name="Custom 6">
    <p:spTree>
      <p:nvGrpSpPr>
        <p:cNvPr id="1" name="Shape 140"/>
        <p:cNvGrpSpPr/>
        <p:nvPr/>
      </p:nvGrpSpPr>
      <p:grpSpPr>
        <a:xfrm>
          <a:off x="0" y="0"/>
          <a:ext cx="0" cy="0"/>
          <a:chOff x="0" y="0"/>
          <a:chExt cx="0" cy="0"/>
        </a:xfrm>
      </p:grpSpPr>
      <p:sp>
        <p:nvSpPr>
          <p:cNvPr id="141" name="Google Shape;141;p31"/>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42" name="Google Shape;142;p31"/>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43" name="Google Shape;143;p31"/>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44" name="Google Shape;144;p31"/>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7">
  <p:cSld name="Custom 7">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47" name="Google Shape;147;p32"/>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48" name="Google Shape;148;p32"/>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49" name="Google Shape;149;p32"/>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8">
  <p:cSld name="Custom 8">
    <p:spTree>
      <p:nvGrpSpPr>
        <p:cNvPr id="1" name="Shape 150"/>
        <p:cNvGrpSpPr/>
        <p:nvPr/>
      </p:nvGrpSpPr>
      <p:grpSpPr>
        <a:xfrm>
          <a:off x="0" y="0"/>
          <a:ext cx="0" cy="0"/>
          <a:chOff x="0" y="0"/>
          <a:chExt cx="0" cy="0"/>
        </a:xfrm>
      </p:grpSpPr>
      <p:sp>
        <p:nvSpPr>
          <p:cNvPr id="151" name="Google Shape;151;p33"/>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52" name="Google Shape;152;p33"/>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lvl="0" indent="-311150" algn="l">
              <a:lnSpc>
                <a:spcPct val="100000"/>
              </a:lnSpc>
              <a:spcBef>
                <a:spcPts val="200"/>
              </a:spcBef>
              <a:spcAft>
                <a:spcPts val="0"/>
              </a:spcAft>
              <a:buClr>
                <a:schemeClr val="lt1"/>
              </a:buClr>
              <a:buSzPts val="1300"/>
              <a:buChar char="•"/>
              <a:defRPr/>
            </a:lvl1pPr>
            <a:lvl2pPr marL="914400" lvl="1" indent="-311150" algn="l">
              <a:lnSpc>
                <a:spcPct val="100000"/>
              </a:lnSpc>
              <a:spcBef>
                <a:spcPts val="0"/>
              </a:spcBef>
              <a:spcAft>
                <a:spcPts val="0"/>
              </a:spcAft>
              <a:buClr>
                <a:schemeClr val="lt1"/>
              </a:buClr>
              <a:buSzPts val="1300"/>
              <a:buChar char="•"/>
              <a:defRPr/>
            </a:lvl2pPr>
            <a:lvl3pPr marL="1371600" lvl="2" indent="-311150" algn="l">
              <a:lnSpc>
                <a:spcPct val="100000"/>
              </a:lnSpc>
              <a:spcBef>
                <a:spcPts val="0"/>
              </a:spcBef>
              <a:spcAft>
                <a:spcPts val="0"/>
              </a:spcAft>
              <a:buClr>
                <a:schemeClr val="lt1"/>
              </a:buClr>
              <a:buSzPts val="1300"/>
              <a:buChar char="•"/>
              <a:defRPr/>
            </a:lvl3pPr>
            <a:lvl4pPr marL="1828800" lvl="3" indent="-311150" algn="l">
              <a:lnSpc>
                <a:spcPct val="100000"/>
              </a:lnSpc>
              <a:spcBef>
                <a:spcPts val="0"/>
              </a:spcBef>
              <a:spcAft>
                <a:spcPts val="0"/>
              </a:spcAft>
              <a:buClr>
                <a:schemeClr val="lt1"/>
              </a:buClr>
              <a:buSzPts val="1300"/>
              <a:buChar char="•"/>
              <a:defRPr/>
            </a:lvl4pPr>
            <a:lvl5pPr marL="2286000" lvl="4" indent="-311150" algn="l">
              <a:lnSpc>
                <a:spcPct val="100000"/>
              </a:lnSpc>
              <a:spcBef>
                <a:spcPts val="0"/>
              </a:spcBef>
              <a:spcAft>
                <a:spcPts val="0"/>
              </a:spcAft>
              <a:buClr>
                <a:schemeClr val="lt1"/>
              </a:buClr>
              <a:buSzPts val="1300"/>
              <a:buChar char="•"/>
              <a:defRPr/>
            </a:lvl5pPr>
            <a:lvl6pPr marL="2743200" lvl="5" indent="-311150" algn="l">
              <a:lnSpc>
                <a:spcPct val="100000"/>
              </a:lnSpc>
              <a:spcBef>
                <a:spcPts val="300"/>
              </a:spcBef>
              <a:spcAft>
                <a:spcPts val="0"/>
              </a:spcAft>
              <a:buClr>
                <a:schemeClr val="dk1"/>
              </a:buClr>
              <a:buSzPts val="1300"/>
              <a:buChar char="•"/>
              <a:defRPr/>
            </a:lvl6pPr>
            <a:lvl7pPr marL="3200400" lvl="6" indent="-311150" algn="l">
              <a:lnSpc>
                <a:spcPct val="100000"/>
              </a:lnSpc>
              <a:spcBef>
                <a:spcPts val="300"/>
              </a:spcBef>
              <a:spcAft>
                <a:spcPts val="0"/>
              </a:spcAft>
              <a:buClr>
                <a:schemeClr val="dk1"/>
              </a:buClr>
              <a:buSzPts val="1300"/>
              <a:buChar char="•"/>
              <a:defRPr/>
            </a:lvl7pPr>
            <a:lvl8pPr marL="3657600" lvl="7" indent="-311150" algn="l">
              <a:lnSpc>
                <a:spcPct val="100000"/>
              </a:lnSpc>
              <a:spcBef>
                <a:spcPts val="300"/>
              </a:spcBef>
              <a:spcAft>
                <a:spcPts val="0"/>
              </a:spcAft>
              <a:buClr>
                <a:schemeClr val="dk1"/>
              </a:buClr>
              <a:buSzPts val="1300"/>
              <a:buChar char="•"/>
              <a:defRPr/>
            </a:lvl8pPr>
            <a:lvl9pPr marL="4114800" lvl="8" indent="-311150" algn="l">
              <a:lnSpc>
                <a:spcPct val="100000"/>
              </a:lnSpc>
              <a:spcBef>
                <a:spcPts val="300"/>
              </a:spcBef>
              <a:spcAft>
                <a:spcPts val="0"/>
              </a:spcAft>
              <a:buClr>
                <a:schemeClr val="dk1"/>
              </a:buClr>
              <a:buSzPts val="1300"/>
              <a:buChar char="•"/>
              <a:defRPr/>
            </a:lvl9pPr>
          </a:lstStyle>
          <a:p>
            <a:endParaRPr/>
          </a:p>
        </p:txBody>
      </p:sp>
      <p:sp>
        <p:nvSpPr>
          <p:cNvPr id="153" name="Google Shape;153;p33"/>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3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154" name="Google Shape;154;p33"/>
          <p:cNvSpPr txBox="1">
            <a:spLocks noGrp="1"/>
          </p:cNvSpPr>
          <p:nvPr>
            <p:ph type="sldNum" idx="12"/>
          </p:nvPr>
        </p:nvSpPr>
        <p:spPr>
          <a:xfrm>
            <a:off x="364405" y="94478"/>
            <a:ext cx="782796" cy="107975"/>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r>
              <a:rPr lang="it"/>
              <a:t>DLR.de  •  Folie </a:t>
            </a: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9"/>
        <p:cNvGrpSpPr/>
        <p:nvPr/>
      </p:nvGrpSpPr>
      <p:grpSpPr>
        <a:xfrm>
          <a:off x="0" y="0"/>
          <a:ext cx="0" cy="0"/>
          <a:chOff x="0" y="0"/>
          <a:chExt cx="0" cy="0"/>
        </a:xfrm>
      </p:grpSpPr>
      <p:sp>
        <p:nvSpPr>
          <p:cNvPr id="160" name="Google Shape;160;p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1" name="Google Shape;161;p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2" name="Google Shape;16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5" name="Google Shape;16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6"/>
        <p:cNvGrpSpPr/>
        <p:nvPr/>
      </p:nvGrpSpPr>
      <p:grpSpPr>
        <a:xfrm>
          <a:off x="0" y="0"/>
          <a:ext cx="0" cy="0"/>
          <a:chOff x="0" y="0"/>
          <a:chExt cx="0" cy="0"/>
        </a:xfrm>
      </p:grpSpPr>
      <p:sp>
        <p:nvSpPr>
          <p:cNvPr id="167" name="Google Shape;167;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8" name="Google Shape;168;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9" name="Google Shape;169;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0"/>
        <p:cNvGrpSpPr/>
        <p:nvPr/>
      </p:nvGrpSpPr>
      <p:grpSpPr>
        <a:xfrm>
          <a:off x="0" y="0"/>
          <a:ext cx="0" cy="0"/>
          <a:chOff x="0" y="0"/>
          <a:chExt cx="0" cy="0"/>
        </a:xfrm>
      </p:grpSpPr>
      <p:sp>
        <p:nvSpPr>
          <p:cNvPr id="171" name="Google Shape;17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2" name="Google Shape;172;p3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3" name="Google Shape;173;p3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4" name="Google Shape;17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
        <p:cNvGrpSpPr/>
        <p:nvPr/>
      </p:nvGrpSpPr>
      <p:grpSpPr>
        <a:xfrm>
          <a:off x="0" y="0"/>
          <a:ext cx="0" cy="0"/>
          <a:chOff x="0" y="0"/>
          <a:chExt cx="0" cy="0"/>
        </a:xfrm>
      </p:grpSpPr>
      <p:sp>
        <p:nvSpPr>
          <p:cNvPr id="176" name="Google Shape;17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7" name="Google Shape;17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Google Shape;179;p4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4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81" name="Google Shape;18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2"/>
        <p:cNvGrpSpPr/>
        <p:nvPr/>
      </p:nvGrpSpPr>
      <p:grpSpPr>
        <a:xfrm>
          <a:off x="0" y="0"/>
          <a:ext cx="0" cy="0"/>
          <a:chOff x="0" y="0"/>
          <a:chExt cx="0" cy="0"/>
        </a:xfrm>
      </p:grpSpPr>
      <p:sp>
        <p:nvSpPr>
          <p:cNvPr id="183" name="Google Shape;183;p4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84" name="Google Shape;18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5"/>
        <p:cNvGrpSpPr/>
        <p:nvPr/>
      </p:nvGrpSpPr>
      <p:grpSpPr>
        <a:xfrm>
          <a:off x="0" y="0"/>
          <a:ext cx="0" cy="0"/>
          <a:chOff x="0" y="0"/>
          <a:chExt cx="0" cy="0"/>
        </a:xfrm>
      </p:grpSpPr>
      <p:sp>
        <p:nvSpPr>
          <p:cNvPr id="186" name="Google Shape;186;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8" name="Google Shape;188;p4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9" name="Google Shape;189;p4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0" name="Google Shape;19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sp>
        <p:nvSpPr>
          <p:cNvPr id="192" name="Google Shape;192;p4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93" name="Google Shape;19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4"/>
        <p:cNvGrpSpPr/>
        <p:nvPr/>
      </p:nvGrpSpPr>
      <p:grpSpPr>
        <a:xfrm>
          <a:off x="0" y="0"/>
          <a:ext cx="0" cy="0"/>
          <a:chOff x="0" y="0"/>
          <a:chExt cx="0" cy="0"/>
        </a:xfrm>
      </p:grpSpPr>
      <p:sp>
        <p:nvSpPr>
          <p:cNvPr id="195" name="Google Shape;195;p4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6" name="Google Shape;196;p4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97" name="Google Shape;19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64404" y="485888"/>
            <a:ext cx="8413709" cy="55337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3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64404" y="1193127"/>
            <a:ext cx="8413709" cy="3252753"/>
          </a:xfrm>
          <a:prstGeom prst="rect">
            <a:avLst/>
          </a:prstGeom>
          <a:noFill/>
          <a:ln>
            <a:noFill/>
          </a:ln>
        </p:spPr>
        <p:txBody>
          <a:bodyPr spcFirstLastPara="1" wrap="square" lIns="0" tIns="0" rIns="0" bIns="0" anchor="t" anchorCtr="0">
            <a:noAutofit/>
          </a:bodyPr>
          <a:lstStyle>
            <a:lvl1pPr marL="457200" marR="0" lvl="0" indent="-311150" algn="l" rtl="0">
              <a:lnSpc>
                <a:spcPct val="100000"/>
              </a:lnSpc>
              <a:spcBef>
                <a:spcPts val="20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1pPr>
            <a:lvl2pPr marL="914400" marR="0" lvl="1" indent="-311150" algn="l" rtl="0">
              <a:lnSpc>
                <a:spcPct val="100000"/>
              </a:lnSpc>
              <a:spcBef>
                <a:spcPts val="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2pPr>
            <a:lvl3pPr marL="1371600" marR="0" lvl="2" indent="-311150" algn="l" rtl="0">
              <a:lnSpc>
                <a:spcPct val="100000"/>
              </a:lnSpc>
              <a:spcBef>
                <a:spcPts val="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3pPr>
            <a:lvl4pPr marL="1828800" marR="0" lvl="3" indent="-311150" algn="l" rtl="0">
              <a:lnSpc>
                <a:spcPct val="100000"/>
              </a:lnSpc>
              <a:spcBef>
                <a:spcPts val="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4pPr>
            <a:lvl5pPr marL="2286000" marR="0" lvl="4" indent="-311150" algn="l" rtl="0">
              <a:lnSpc>
                <a:spcPct val="100000"/>
              </a:lnSpc>
              <a:spcBef>
                <a:spcPts val="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1147200" y="94478"/>
            <a:ext cx="7630913" cy="1079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5"/>
        <p:cNvGrpSpPr/>
        <p:nvPr/>
      </p:nvGrpSpPr>
      <p:grpSpPr>
        <a:xfrm>
          <a:off x="0" y="0"/>
          <a:ext cx="0" cy="0"/>
          <a:chOff x="0" y="0"/>
          <a:chExt cx="0" cy="0"/>
        </a:xfrm>
      </p:grpSpPr>
      <p:sp>
        <p:nvSpPr>
          <p:cNvPr id="156" name="Google Shape;15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57" name="Google Shape;15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8" name="Google Shape;158;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76.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4.png"/><Relationship Id="rId7"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132.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134.png"/><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36.png"/><Relationship Id="rId5" Type="http://schemas.openxmlformats.org/officeDocument/2006/relationships/image" Target="../media/image97.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18.png"/><Relationship Id="rId11" Type="http://schemas.openxmlformats.org/officeDocument/2006/relationships/image" Target="../media/image140.png"/><Relationship Id="rId5" Type="http://schemas.openxmlformats.org/officeDocument/2006/relationships/image" Target="../media/image117.png"/><Relationship Id="rId10" Type="http://schemas.openxmlformats.org/officeDocument/2006/relationships/image" Target="../media/image139.png"/><Relationship Id="rId4" Type="http://schemas.openxmlformats.org/officeDocument/2006/relationships/image" Target="../media/image116.png"/><Relationship Id="rId9"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6"/>
          <p:cNvSpPr txBox="1"/>
          <p:nvPr/>
        </p:nvSpPr>
        <p:spPr>
          <a:xfrm>
            <a:off x="1148" y="265513"/>
            <a:ext cx="9144094" cy="89327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800"/>
              <a:buFont typeface="Arial"/>
              <a:buNone/>
            </a:pPr>
            <a:r>
              <a:rPr lang="it" sz="2700" b="0" i="0" u="none" strike="noStrike" cap="none">
                <a:solidFill>
                  <a:schemeClr val="lt1"/>
                </a:solidFill>
                <a:latin typeface="Arial"/>
                <a:ea typeface="Arial"/>
                <a:cs typeface="Arial"/>
                <a:sym typeface="Arial"/>
              </a:rPr>
              <a:t>The Effects of Impacts on Europa’s Ice Shell Dynamics:</a:t>
            </a:r>
            <a:endParaRPr sz="2700" b="0" i="0" u="none" strike="noStrike" cap="none">
              <a:solidFill>
                <a:schemeClr val="lt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800"/>
              <a:buFont typeface="Arial"/>
              <a:buNone/>
            </a:pPr>
            <a:r>
              <a:rPr lang="it" sz="2700" b="1" i="0" u="none" strike="noStrike" cap="none">
                <a:solidFill>
                  <a:schemeClr val="accent2"/>
                </a:solidFill>
                <a:latin typeface="Calibri"/>
                <a:ea typeface="Calibri"/>
                <a:cs typeface="Calibri"/>
                <a:sym typeface="Calibri"/>
              </a:rPr>
              <a:t>A GAIA Parameter Study</a:t>
            </a:r>
            <a:endParaRPr sz="2700" b="1" i="0" u="none" strike="noStrike" cap="none">
              <a:solidFill>
                <a:schemeClr val="accent2"/>
              </a:solidFill>
              <a:latin typeface="Calibri"/>
              <a:ea typeface="Calibri"/>
              <a:cs typeface="Calibri"/>
              <a:sym typeface="Calibri"/>
            </a:endParaRPr>
          </a:p>
        </p:txBody>
      </p:sp>
      <p:pic>
        <p:nvPicPr>
          <p:cNvPr id="206" name="Google Shape;206;p46"/>
          <p:cNvPicPr preferRelativeResize="0"/>
          <p:nvPr/>
        </p:nvPicPr>
        <p:blipFill rotWithShape="1">
          <a:blip r:embed="rId3">
            <a:alphaModFix/>
          </a:blip>
          <a:srcRect/>
          <a:stretch/>
        </p:blipFill>
        <p:spPr>
          <a:xfrm>
            <a:off x="8272866" y="4415345"/>
            <a:ext cx="871142" cy="728135"/>
          </a:xfrm>
          <a:prstGeom prst="rect">
            <a:avLst/>
          </a:prstGeom>
          <a:noFill/>
          <a:ln>
            <a:noFill/>
          </a:ln>
        </p:spPr>
      </p:pic>
      <p:pic>
        <p:nvPicPr>
          <p:cNvPr id="207" name="Google Shape;207;p46" title="Europa_background.png"/>
          <p:cNvPicPr preferRelativeResize="0"/>
          <p:nvPr/>
        </p:nvPicPr>
        <p:blipFill rotWithShape="1">
          <a:blip r:embed="rId4">
            <a:alphaModFix/>
          </a:blip>
          <a:srcRect/>
          <a:stretch/>
        </p:blipFill>
        <p:spPr>
          <a:xfrm>
            <a:off x="1507876" y="2372305"/>
            <a:ext cx="6041366" cy="4305268"/>
          </a:xfrm>
          <a:prstGeom prst="rect">
            <a:avLst/>
          </a:prstGeom>
          <a:noFill/>
          <a:ln>
            <a:noFill/>
          </a:ln>
        </p:spPr>
      </p:pic>
      <p:sp>
        <p:nvSpPr>
          <p:cNvPr id="208" name="Google Shape;208;p46"/>
          <p:cNvSpPr txBox="1"/>
          <p:nvPr/>
        </p:nvSpPr>
        <p:spPr>
          <a:xfrm>
            <a:off x="1905489" y="1479710"/>
            <a:ext cx="5335500" cy="12570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EAEAEA"/>
                </a:solidFill>
                <a:latin typeface="Arial"/>
                <a:ea typeface="Arial"/>
                <a:cs typeface="Arial"/>
                <a:sym typeface="Arial"/>
              </a:rPr>
              <a:t>Davide Izzo</a:t>
            </a:r>
            <a:r>
              <a:rPr lang="it" sz="1500" b="0" i="0" u="none" strike="noStrike" cap="none" baseline="30000">
                <a:solidFill>
                  <a:srgbClr val="EAEAEA"/>
                </a:solidFill>
                <a:latin typeface="Arial"/>
                <a:ea typeface="Arial"/>
                <a:cs typeface="Arial"/>
                <a:sym typeface="Arial"/>
              </a:rPr>
              <a:t>1,2</a:t>
            </a:r>
            <a:r>
              <a:rPr lang="it" sz="1500" b="0" i="0" u="none" strike="noStrike" cap="none">
                <a:solidFill>
                  <a:srgbClr val="EAEAEA"/>
                </a:solidFill>
                <a:latin typeface="Arial"/>
                <a:ea typeface="Arial"/>
                <a:cs typeface="Arial"/>
                <a:sym typeface="Arial"/>
              </a:rPr>
              <a:t>, Ana-Catalina Plesa</a:t>
            </a:r>
            <a:r>
              <a:rPr lang="it" sz="1500" b="0" i="0" u="none" strike="noStrike" cap="none" baseline="30000">
                <a:solidFill>
                  <a:srgbClr val="EAEAEA"/>
                </a:solidFill>
                <a:latin typeface="Arial"/>
                <a:ea typeface="Arial"/>
                <a:cs typeface="Arial"/>
                <a:sym typeface="Arial"/>
              </a:rPr>
              <a:t>1</a:t>
            </a:r>
            <a:r>
              <a:rPr lang="it" sz="1500" b="0" i="0" u="none" strike="noStrike" cap="none">
                <a:solidFill>
                  <a:srgbClr val="EAEAEA"/>
                </a:solidFill>
                <a:latin typeface="Arial"/>
                <a:ea typeface="Arial"/>
                <a:cs typeface="Arial"/>
                <a:sym typeface="Arial"/>
              </a:rPr>
              <a:t>, Kaiyi Da</a:t>
            </a:r>
            <a:r>
              <a:rPr lang="it" sz="1500">
                <a:solidFill>
                  <a:srgbClr val="EAEAEA"/>
                </a:solidFill>
              </a:rPr>
              <a:t>i</a:t>
            </a:r>
            <a:r>
              <a:rPr lang="it" sz="1500" b="0" i="0" u="none" strike="noStrike" cap="none" baseline="30000">
                <a:solidFill>
                  <a:srgbClr val="EAEAEA"/>
                </a:solidFill>
                <a:latin typeface="Arial"/>
                <a:ea typeface="Arial"/>
                <a:cs typeface="Arial"/>
                <a:sym typeface="Arial"/>
              </a:rPr>
              <a:t>3</a:t>
            </a:r>
            <a:r>
              <a:rPr lang="it" sz="1500" b="0" i="0" u="none" strike="noStrike" cap="none">
                <a:solidFill>
                  <a:srgbClr val="EAEAEA"/>
                </a:solidFill>
                <a:latin typeface="Arial"/>
                <a:ea typeface="Arial"/>
                <a:cs typeface="Arial"/>
                <a:sym typeface="Arial"/>
              </a:rPr>
              <a:t>, Kai Wünnemann</a:t>
            </a:r>
            <a:r>
              <a:rPr lang="it" sz="1500" b="0" i="0" u="none" strike="noStrike" cap="none" baseline="30000">
                <a:solidFill>
                  <a:srgbClr val="EAEAEA"/>
                </a:solidFill>
                <a:latin typeface="Arial"/>
                <a:ea typeface="Arial"/>
                <a:cs typeface="Arial"/>
                <a:sym typeface="Arial"/>
              </a:rPr>
              <a:t>3,4</a:t>
            </a:r>
            <a:r>
              <a:rPr lang="it" sz="1500" b="0" i="0" u="none" strike="noStrike" cap="none">
                <a:solidFill>
                  <a:srgbClr val="EAEAEA"/>
                </a:solidFill>
                <a:latin typeface="Arial"/>
                <a:ea typeface="Arial"/>
                <a:cs typeface="Arial"/>
                <a:sym typeface="Arial"/>
              </a:rPr>
              <a:t>, Hauke Hussmann</a:t>
            </a:r>
            <a:r>
              <a:rPr lang="it" sz="1500" b="0" i="0" u="none" strike="noStrike" cap="none" baseline="30000">
                <a:solidFill>
                  <a:srgbClr val="EAEAEA"/>
                </a:solidFill>
                <a:latin typeface="Arial"/>
                <a:ea typeface="Arial"/>
                <a:cs typeface="Arial"/>
                <a:sym typeface="Arial"/>
              </a:rPr>
              <a:t>1</a:t>
            </a:r>
            <a:r>
              <a:rPr lang="it" sz="1500" b="0" i="0" u="none" strike="noStrike" cap="none">
                <a:solidFill>
                  <a:srgbClr val="EAEAEA"/>
                </a:solidFill>
                <a:latin typeface="Arial"/>
                <a:ea typeface="Arial"/>
                <a:cs typeface="Arial"/>
                <a:sym typeface="Arial"/>
              </a:rPr>
              <a:t>,</a:t>
            </a:r>
            <a:endParaRPr sz="1500" b="0" i="0" u="none" strike="noStrike" cap="none" baseline="30000">
              <a:solidFill>
                <a:srgbClr val="EAEAEA"/>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baseline="30000">
              <a:solidFill>
                <a:srgbClr val="EAEAEA"/>
              </a:solidFill>
              <a:latin typeface="Arial"/>
              <a:ea typeface="Arial"/>
              <a:cs typeface="Arial"/>
              <a:sym typeface="Arial"/>
            </a:endParaRPr>
          </a:p>
          <a:p>
            <a:pPr marL="0" marR="0" lvl="0" indent="0" algn="ctr" rtl="0">
              <a:lnSpc>
                <a:spcPct val="100000"/>
              </a:lnSpc>
              <a:spcBef>
                <a:spcPts val="200"/>
              </a:spcBef>
              <a:spcAft>
                <a:spcPts val="0"/>
              </a:spcAft>
              <a:buClr>
                <a:srgbClr val="000000"/>
              </a:buClr>
              <a:buSzPts val="1300"/>
              <a:buFont typeface="Arial"/>
              <a:buNone/>
            </a:pPr>
            <a:r>
              <a:rPr lang="it" sz="1300" b="0" i="0" u="none" strike="noStrike" cap="none" baseline="30000">
                <a:solidFill>
                  <a:srgbClr val="EAEAEA"/>
                </a:solidFill>
                <a:latin typeface="Arial"/>
                <a:ea typeface="Arial"/>
                <a:cs typeface="Arial"/>
                <a:sym typeface="Arial"/>
              </a:rPr>
              <a:t>1</a:t>
            </a:r>
            <a:r>
              <a:rPr lang="it" sz="1300" b="0" i="0" u="none" strike="noStrike" cap="none">
                <a:solidFill>
                  <a:srgbClr val="EAEAEA"/>
                </a:solidFill>
                <a:latin typeface="Arial"/>
                <a:ea typeface="Arial"/>
                <a:cs typeface="Arial"/>
                <a:sym typeface="Arial"/>
              </a:rPr>
              <a:t>DLR Institute of </a:t>
            </a:r>
            <a:r>
              <a:rPr lang="it" sz="1300">
                <a:solidFill>
                  <a:srgbClr val="EAEAEA"/>
                </a:solidFill>
              </a:rPr>
              <a:t>Space</a:t>
            </a:r>
            <a:r>
              <a:rPr lang="it" sz="1300" b="0" i="0" u="none" strike="noStrike" cap="none">
                <a:solidFill>
                  <a:srgbClr val="EAEAEA"/>
                </a:solidFill>
                <a:latin typeface="Arial"/>
                <a:ea typeface="Arial"/>
                <a:cs typeface="Arial"/>
                <a:sym typeface="Arial"/>
              </a:rPr>
              <a:t> Research, </a:t>
            </a:r>
            <a:r>
              <a:rPr lang="it" sz="1300" b="0" i="0" u="none" strike="noStrike" cap="none" baseline="30000">
                <a:solidFill>
                  <a:srgbClr val="EAEAEA"/>
                </a:solidFill>
                <a:latin typeface="Arial"/>
                <a:ea typeface="Arial"/>
                <a:cs typeface="Arial"/>
                <a:sym typeface="Arial"/>
              </a:rPr>
              <a:t>2</a:t>
            </a:r>
            <a:r>
              <a:rPr lang="it" sz="1300" b="0" i="0" u="none" strike="noStrike" cap="none">
                <a:solidFill>
                  <a:srgbClr val="EAEAEA"/>
                </a:solidFill>
                <a:latin typeface="Arial"/>
                <a:ea typeface="Arial"/>
                <a:cs typeface="Arial"/>
                <a:sym typeface="Arial"/>
              </a:rPr>
              <a:t>TU Delft, </a:t>
            </a:r>
            <a:r>
              <a:rPr lang="it" sz="1300" b="0" i="0" u="none" strike="noStrike" cap="none" baseline="30000">
                <a:solidFill>
                  <a:srgbClr val="EAEAEA"/>
                </a:solidFill>
                <a:latin typeface="Arial"/>
                <a:ea typeface="Arial"/>
                <a:cs typeface="Arial"/>
                <a:sym typeface="Arial"/>
              </a:rPr>
              <a:t>3</a:t>
            </a:r>
            <a:r>
              <a:rPr lang="it" sz="1300" b="0" i="0" u="none" strike="noStrike" cap="none">
                <a:solidFill>
                  <a:srgbClr val="EAEAEA"/>
                </a:solidFill>
                <a:latin typeface="Arial"/>
                <a:ea typeface="Arial"/>
                <a:cs typeface="Arial"/>
                <a:sym typeface="Arial"/>
              </a:rPr>
              <a:t>Museum für Naturkunde Berlin, </a:t>
            </a:r>
            <a:r>
              <a:rPr lang="it" sz="1300" b="0" i="0" u="none" strike="noStrike" cap="none" baseline="30000">
                <a:solidFill>
                  <a:srgbClr val="EAEAEA"/>
                </a:solidFill>
                <a:latin typeface="Arial"/>
                <a:ea typeface="Arial"/>
                <a:cs typeface="Arial"/>
                <a:sym typeface="Arial"/>
              </a:rPr>
              <a:t>4</a:t>
            </a:r>
            <a:r>
              <a:rPr lang="it" sz="1300" b="0" i="0" u="none" strike="noStrike" cap="none">
                <a:solidFill>
                  <a:srgbClr val="EAEAEA"/>
                </a:solidFill>
                <a:latin typeface="Arial"/>
                <a:ea typeface="Arial"/>
                <a:cs typeface="Arial"/>
                <a:sym typeface="Arial"/>
              </a:rPr>
              <a:t>Freie Universität Berlin</a:t>
            </a:r>
            <a:endParaRPr sz="1300" b="0" i="0" u="none" strike="noStrike" cap="none">
              <a:solidFill>
                <a:srgbClr val="EAEAEA"/>
              </a:solidFill>
              <a:latin typeface="Arial"/>
              <a:ea typeface="Arial"/>
              <a:cs typeface="Arial"/>
              <a:sym typeface="Arial"/>
            </a:endParaRPr>
          </a:p>
        </p:txBody>
      </p:sp>
      <p:sp>
        <p:nvSpPr>
          <p:cNvPr id="209" name="Google Shape;209;p46"/>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1</a:t>
            </a:fld>
            <a:endParaRPr sz="1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5" title="Black_ConvectiveBOLD_Cut_Vel_Comparison_Convective-Conductive_whitecolor.png"/>
          <p:cNvPicPr preferRelativeResize="0"/>
          <p:nvPr/>
        </p:nvPicPr>
        <p:blipFill rotWithShape="1">
          <a:blip r:embed="rId5">
            <a:alphaModFix/>
          </a:blip>
          <a:srcRect/>
          <a:stretch/>
        </p:blipFill>
        <p:spPr>
          <a:xfrm>
            <a:off x="3109937" y="3203695"/>
            <a:ext cx="3006586" cy="1868852"/>
          </a:xfrm>
          <a:prstGeom prst="rect">
            <a:avLst/>
          </a:prstGeom>
          <a:noFill/>
          <a:ln>
            <a:noFill/>
          </a:ln>
        </p:spPr>
      </p:pic>
      <p:sp>
        <p:nvSpPr>
          <p:cNvPr id="386" name="Google Shape;386;p55"/>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12</a:t>
            </a:r>
            <a:endParaRPr sz="1200" b="0" i="0" u="none" strike="noStrike" cap="none">
              <a:solidFill>
                <a:schemeClr val="lt1"/>
              </a:solidFill>
              <a:latin typeface="Arial"/>
              <a:ea typeface="Arial"/>
              <a:cs typeface="Arial"/>
              <a:sym typeface="Arial"/>
            </a:endParaRPr>
          </a:p>
        </p:txBody>
      </p:sp>
      <p:sp>
        <p:nvSpPr>
          <p:cNvPr id="387" name="Google Shape;387;p55"/>
          <p:cNvSpPr txBox="1">
            <a:spLocks noGrp="1"/>
          </p:cNvSpPr>
          <p:nvPr>
            <p:ph type="ctrTitle"/>
          </p:nvPr>
        </p:nvSpPr>
        <p:spPr>
          <a:xfrm>
            <a:off x="-112" y="124040"/>
            <a:ext cx="9144094" cy="39253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it">
                <a:solidFill>
                  <a:schemeClr val="accent2"/>
                </a:solidFill>
              </a:rPr>
              <a:t>Ice shell dynamics after an impact:</a:t>
            </a:r>
            <a:r>
              <a:rPr lang="it"/>
              <a:t> Initial convective (hot) T-profile</a:t>
            </a:r>
            <a:endParaRPr/>
          </a:p>
        </p:txBody>
      </p:sp>
      <p:pic>
        <p:nvPicPr>
          <p:cNvPr id="3" name="Temperature_K__NoSnapG-3R1.8km">
            <a:hlinkClick r:id="" action="ppaction://media"/>
            <a:extLst>
              <a:ext uri="{FF2B5EF4-FFF2-40B4-BE49-F238E27FC236}">
                <a16:creationId xmlns:a16="http://schemas.microsoft.com/office/drawing/2014/main" id="{C7695C14-1F7D-65E8-DB4F-DE306EE5F04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96665" y="418163"/>
            <a:ext cx="5950539" cy="2655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6"/>
          <p:cNvSpPr txBox="1">
            <a:spLocks noGrp="1"/>
          </p:cNvSpPr>
          <p:nvPr>
            <p:ph type="ctrTitle"/>
          </p:nvPr>
        </p:nvSpPr>
        <p:spPr>
          <a:xfrm>
            <a:off x="2816173" y="129739"/>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Impactor Radius 1.8km</a:t>
            </a:r>
            <a:endParaRPr/>
          </a:p>
          <a:p>
            <a:pPr marL="0" lvl="0" indent="0" algn="l" rtl="0">
              <a:lnSpc>
                <a:spcPct val="100000"/>
              </a:lnSpc>
              <a:spcBef>
                <a:spcPts val="0"/>
              </a:spcBef>
              <a:spcAft>
                <a:spcPts val="0"/>
              </a:spcAft>
              <a:buSzPts val="1800"/>
              <a:buNone/>
            </a:pPr>
            <a:endParaRPr/>
          </a:p>
        </p:txBody>
      </p:sp>
      <p:pic>
        <p:nvPicPr>
          <p:cNvPr id="394" name="Google Shape;394;p56" title="SnapIr18g-3Timpact.png"/>
          <p:cNvPicPr preferRelativeResize="0"/>
          <p:nvPr/>
        </p:nvPicPr>
        <p:blipFill rotWithShape="1">
          <a:blip r:embed="rId3">
            <a:alphaModFix/>
          </a:blip>
          <a:srcRect t="76950" b="15851"/>
          <a:stretch/>
        </p:blipFill>
        <p:spPr>
          <a:xfrm>
            <a:off x="4687304" y="4187062"/>
            <a:ext cx="2311019" cy="864434"/>
          </a:xfrm>
          <a:prstGeom prst="rect">
            <a:avLst/>
          </a:prstGeom>
          <a:noFill/>
          <a:ln>
            <a:noFill/>
          </a:ln>
        </p:spPr>
      </p:pic>
      <p:sp>
        <p:nvSpPr>
          <p:cNvPr id="395" name="Google Shape;395;p56"/>
          <p:cNvSpPr txBox="1"/>
          <p:nvPr/>
        </p:nvSpPr>
        <p:spPr>
          <a:xfrm>
            <a:off x="5402496" y="649782"/>
            <a:ext cx="880646" cy="437075"/>
          </a:xfrm>
          <a:prstGeom prst="rect">
            <a:avLst/>
          </a:prstGeom>
          <a:noFill/>
          <a:ln>
            <a:noFill/>
          </a:ln>
        </p:spPr>
        <p:txBody>
          <a:bodyPr spcFirstLastPara="1" wrap="square" lIns="71475" tIns="71475" rIns="71475" bIns="714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900" i="0" u="none" strike="noStrike" cap="none">
                <a:solidFill>
                  <a:schemeClr val="lt1"/>
                </a:solidFill>
                <a:latin typeface="Verdana"/>
                <a:ea typeface="Verdana"/>
                <a:cs typeface="Verdana"/>
                <a:sym typeface="Verdana"/>
              </a:rPr>
              <a:t>0 Myr</a:t>
            </a:r>
            <a:endParaRPr sz="1900" i="0" u="none" strike="noStrike" cap="none">
              <a:solidFill>
                <a:schemeClr val="lt1"/>
              </a:solidFill>
              <a:latin typeface="Verdana"/>
              <a:ea typeface="Verdana"/>
              <a:cs typeface="Verdana"/>
              <a:sym typeface="Verdana"/>
            </a:endParaRPr>
          </a:p>
        </p:txBody>
      </p:sp>
      <p:grpSp>
        <p:nvGrpSpPr>
          <p:cNvPr id="396" name="Google Shape;396;p56"/>
          <p:cNvGrpSpPr/>
          <p:nvPr/>
        </p:nvGrpSpPr>
        <p:grpSpPr>
          <a:xfrm>
            <a:off x="4059781" y="1169900"/>
            <a:ext cx="4448801" cy="1295816"/>
            <a:chOff x="6191488" y="1849911"/>
            <a:chExt cx="5690303" cy="1657381"/>
          </a:xfrm>
        </p:grpSpPr>
        <p:sp>
          <p:nvSpPr>
            <p:cNvPr id="397" name="Google Shape;397;p56"/>
            <p:cNvSpPr txBox="1"/>
            <p:nvPr/>
          </p:nvSpPr>
          <p:spPr>
            <a:xfrm>
              <a:off x="10695291" y="2479319"/>
              <a:ext cx="1186500" cy="513000"/>
            </a:xfrm>
            <a:prstGeom prst="rect">
              <a:avLst/>
            </a:prstGeom>
            <a:noFill/>
            <a:ln>
              <a:noFill/>
            </a:ln>
          </p:spPr>
          <p:txBody>
            <a:bodyPr spcFirstLastPara="1" wrap="square" lIns="71475" tIns="71475" rIns="71475" bIns="714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700" b="0" i="0" u="none" strike="noStrike" cap="none">
                  <a:solidFill>
                    <a:schemeClr val="lt1"/>
                  </a:solidFill>
                  <a:latin typeface="Arial"/>
                  <a:ea typeface="Arial"/>
                  <a:cs typeface="Arial"/>
                  <a:sym typeface="Arial"/>
                </a:rPr>
                <a:t>1 cm</a:t>
              </a:r>
              <a:endParaRPr sz="1700" b="0" i="0" u="none" strike="noStrike" cap="none">
                <a:solidFill>
                  <a:schemeClr val="lt1"/>
                </a:solidFill>
                <a:latin typeface="Arial"/>
                <a:ea typeface="Arial"/>
                <a:cs typeface="Arial"/>
                <a:sym typeface="Arial"/>
              </a:endParaRPr>
            </a:p>
          </p:txBody>
        </p:sp>
        <p:pic>
          <p:nvPicPr>
            <p:cNvPr id="398" name="Google Shape;398;p56" title="T0r18g-2.png"/>
            <p:cNvPicPr preferRelativeResize="0"/>
            <p:nvPr/>
          </p:nvPicPr>
          <p:blipFill rotWithShape="1">
            <a:blip r:embed="rId4">
              <a:alphaModFix/>
            </a:blip>
            <a:srcRect t="10118" b="22785"/>
            <a:stretch/>
          </p:blipFill>
          <p:spPr>
            <a:xfrm rot="-5147203">
              <a:off x="7806028" y="440866"/>
              <a:ext cx="1332169" cy="4475470"/>
            </a:xfrm>
            <a:prstGeom prst="rect">
              <a:avLst/>
            </a:prstGeom>
            <a:noFill/>
            <a:ln>
              <a:noFill/>
            </a:ln>
          </p:spPr>
        </p:pic>
      </p:grpSp>
      <p:grpSp>
        <p:nvGrpSpPr>
          <p:cNvPr id="399" name="Google Shape;399;p56"/>
          <p:cNvGrpSpPr/>
          <p:nvPr/>
        </p:nvGrpSpPr>
        <p:grpSpPr>
          <a:xfrm>
            <a:off x="4060944" y="2114683"/>
            <a:ext cx="4406841" cy="1253090"/>
            <a:chOff x="6204350" y="3362969"/>
            <a:chExt cx="5636633" cy="1602734"/>
          </a:xfrm>
        </p:grpSpPr>
        <p:sp>
          <p:nvSpPr>
            <p:cNvPr id="400" name="Google Shape;400;p56"/>
            <p:cNvSpPr txBox="1"/>
            <p:nvPr/>
          </p:nvSpPr>
          <p:spPr>
            <a:xfrm>
              <a:off x="10654483" y="3935160"/>
              <a:ext cx="1186500" cy="513000"/>
            </a:xfrm>
            <a:prstGeom prst="rect">
              <a:avLst/>
            </a:prstGeom>
            <a:noFill/>
            <a:ln>
              <a:noFill/>
            </a:ln>
          </p:spPr>
          <p:txBody>
            <a:bodyPr spcFirstLastPara="1" wrap="square" lIns="71475" tIns="71475" rIns="71475" bIns="714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700" b="0" i="0" u="none" strike="noStrike" cap="none">
                  <a:solidFill>
                    <a:schemeClr val="lt1"/>
                  </a:solidFill>
                  <a:latin typeface="Arial"/>
                  <a:ea typeface="Arial"/>
                  <a:cs typeface="Arial"/>
                  <a:sym typeface="Arial"/>
                </a:rPr>
                <a:t> 1 mm</a:t>
              </a:r>
              <a:endParaRPr sz="1700" b="0" i="0" u="none" strike="noStrike" cap="none">
                <a:solidFill>
                  <a:schemeClr val="lt1"/>
                </a:solidFill>
                <a:latin typeface="Arial"/>
                <a:ea typeface="Arial"/>
                <a:cs typeface="Arial"/>
                <a:sym typeface="Arial"/>
              </a:endParaRPr>
            </a:p>
          </p:txBody>
        </p:sp>
        <p:pic>
          <p:nvPicPr>
            <p:cNvPr id="401" name="Google Shape;401;p56" title="T0r18g-3.png"/>
            <p:cNvPicPr preferRelativeResize="0"/>
            <p:nvPr/>
          </p:nvPicPr>
          <p:blipFill rotWithShape="1">
            <a:blip r:embed="rId5">
              <a:alphaModFix/>
            </a:blip>
            <a:srcRect t="10545" b="22965"/>
            <a:stretch/>
          </p:blipFill>
          <p:spPr>
            <a:xfrm rot="-5169904">
              <a:off x="7772780" y="1978297"/>
              <a:ext cx="1313262" cy="4372077"/>
            </a:xfrm>
            <a:prstGeom prst="rect">
              <a:avLst/>
            </a:prstGeom>
            <a:noFill/>
            <a:ln>
              <a:noFill/>
            </a:ln>
          </p:spPr>
        </p:pic>
      </p:grpSp>
      <p:grpSp>
        <p:nvGrpSpPr>
          <p:cNvPr id="402" name="Google Shape;402;p56"/>
          <p:cNvGrpSpPr/>
          <p:nvPr/>
        </p:nvGrpSpPr>
        <p:grpSpPr>
          <a:xfrm>
            <a:off x="4060944" y="3059466"/>
            <a:ext cx="4531769" cy="1226462"/>
            <a:chOff x="6223025" y="4912815"/>
            <a:chExt cx="5796424" cy="1568676"/>
          </a:xfrm>
        </p:grpSpPr>
        <p:sp>
          <p:nvSpPr>
            <p:cNvPr id="403" name="Google Shape;403;p56"/>
            <p:cNvSpPr txBox="1"/>
            <p:nvPr/>
          </p:nvSpPr>
          <p:spPr>
            <a:xfrm>
              <a:off x="10605849" y="5440648"/>
              <a:ext cx="1413600" cy="513000"/>
            </a:xfrm>
            <a:prstGeom prst="rect">
              <a:avLst/>
            </a:prstGeom>
            <a:noFill/>
            <a:ln>
              <a:noFill/>
            </a:ln>
          </p:spPr>
          <p:txBody>
            <a:bodyPr spcFirstLastPara="1" wrap="square" lIns="71475" tIns="71475" rIns="71475" bIns="714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700" b="0" i="0" u="none" strike="noStrike" cap="none">
                  <a:solidFill>
                    <a:schemeClr val="lt1"/>
                  </a:solidFill>
                  <a:latin typeface="Arial"/>
                  <a:ea typeface="Arial"/>
                  <a:cs typeface="Arial"/>
                  <a:sym typeface="Arial"/>
                </a:rPr>
                <a:t>0.1 mm</a:t>
              </a:r>
              <a:endParaRPr sz="1700" b="0" i="0" u="none" strike="noStrike" cap="none">
                <a:solidFill>
                  <a:schemeClr val="lt1"/>
                </a:solidFill>
                <a:latin typeface="Arial"/>
                <a:ea typeface="Arial"/>
                <a:cs typeface="Arial"/>
                <a:sym typeface="Arial"/>
              </a:endParaRPr>
            </a:p>
          </p:txBody>
        </p:sp>
        <p:pic>
          <p:nvPicPr>
            <p:cNvPr id="404" name="Google Shape;404;p56" title="T0r18g-4.png"/>
            <p:cNvPicPr preferRelativeResize="0"/>
            <p:nvPr/>
          </p:nvPicPr>
          <p:blipFill rotWithShape="1">
            <a:blip r:embed="rId6">
              <a:alphaModFix/>
            </a:blip>
            <a:srcRect t="10607" b="22727"/>
            <a:stretch/>
          </p:blipFill>
          <p:spPr>
            <a:xfrm rot="-5175674">
              <a:off x="7769180" y="3543231"/>
              <a:ext cx="1290517" cy="4307843"/>
            </a:xfrm>
            <a:prstGeom prst="rect">
              <a:avLst/>
            </a:prstGeom>
            <a:noFill/>
            <a:ln>
              <a:noFill/>
            </a:ln>
          </p:spPr>
        </p:pic>
      </p:grpSp>
      <p:pic>
        <p:nvPicPr>
          <p:cNvPr id="405" name="Google Shape;405;p56" title="T0-R1.8-AvgT_vs_Depth_three_grainsizes.png"/>
          <p:cNvPicPr preferRelativeResize="0"/>
          <p:nvPr/>
        </p:nvPicPr>
        <p:blipFill rotWithShape="1">
          <a:blip r:embed="rId7">
            <a:alphaModFix/>
          </a:blip>
          <a:srcRect/>
          <a:stretch/>
        </p:blipFill>
        <p:spPr>
          <a:xfrm>
            <a:off x="334544" y="1286723"/>
            <a:ext cx="3135439" cy="3127735"/>
          </a:xfrm>
          <a:prstGeom prst="rect">
            <a:avLst/>
          </a:prstGeom>
          <a:noFill/>
          <a:ln>
            <a:noFill/>
          </a:ln>
        </p:spPr>
      </p:pic>
      <p:sp>
        <p:nvSpPr>
          <p:cNvPr id="406" name="Google Shape;406;p56"/>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a:t>
            </a:r>
            <a:r>
              <a:rPr lang="it" sz="1200">
                <a:solidFill>
                  <a:schemeClr val="lt1"/>
                </a:solidFill>
              </a:rPr>
              <a:t>7</a:t>
            </a:r>
            <a:endParaRPr sz="1200" b="0" i="0" u="none" strike="noStrike" cap="none">
              <a:solidFill>
                <a:schemeClr val="lt1"/>
              </a:solidFill>
              <a:latin typeface="Arial"/>
              <a:ea typeface="Arial"/>
              <a:cs typeface="Arial"/>
              <a:sym typeface="Arial"/>
            </a:endParaRPr>
          </a:p>
        </p:txBody>
      </p:sp>
      <p:sp>
        <p:nvSpPr>
          <p:cNvPr id="407" name="Google Shape;407;p56"/>
          <p:cNvSpPr txBox="1"/>
          <p:nvPr/>
        </p:nvSpPr>
        <p:spPr>
          <a:xfrm>
            <a:off x="7150610" y="943484"/>
            <a:ext cx="1357971" cy="401083"/>
          </a:xfrm>
          <a:prstGeom prst="rect">
            <a:avLst/>
          </a:prstGeom>
          <a:noFill/>
          <a:ln>
            <a:noFill/>
          </a:ln>
        </p:spPr>
        <p:txBody>
          <a:bodyPr spcFirstLastPara="1" wrap="square" lIns="71475" tIns="71475" rIns="71475" bIns="714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700">
                <a:solidFill>
                  <a:schemeClr val="lt1"/>
                </a:solidFill>
                <a:latin typeface="Verdana"/>
                <a:ea typeface="Verdana"/>
                <a:cs typeface="Verdana"/>
                <a:sym typeface="Verdana"/>
              </a:rPr>
              <a:t>Grain Size:</a:t>
            </a:r>
            <a:endParaRPr sz="170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7"/>
          <p:cNvSpPr txBox="1">
            <a:spLocks noGrp="1"/>
          </p:cNvSpPr>
          <p:nvPr>
            <p:ph type="ctrTitle"/>
          </p:nvPr>
        </p:nvSpPr>
        <p:spPr>
          <a:xfrm>
            <a:off x="2816173" y="129739"/>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Impactor Radius 1.8km</a:t>
            </a:r>
            <a:endParaRPr/>
          </a:p>
          <a:p>
            <a:pPr marL="0" lvl="0" indent="0" algn="l" rtl="0">
              <a:lnSpc>
                <a:spcPct val="100000"/>
              </a:lnSpc>
              <a:spcBef>
                <a:spcPts val="0"/>
              </a:spcBef>
              <a:spcAft>
                <a:spcPts val="0"/>
              </a:spcAft>
              <a:buSzPts val="1800"/>
              <a:buNone/>
            </a:pPr>
            <a:endParaRPr/>
          </a:p>
        </p:txBody>
      </p:sp>
      <p:pic>
        <p:nvPicPr>
          <p:cNvPr id="414" name="Google Shape;414;p57" title="SnapIr18g-3Timpact.png"/>
          <p:cNvPicPr preferRelativeResize="0"/>
          <p:nvPr/>
        </p:nvPicPr>
        <p:blipFill rotWithShape="1">
          <a:blip r:embed="rId3">
            <a:alphaModFix/>
          </a:blip>
          <a:srcRect t="76950" b="15851"/>
          <a:stretch/>
        </p:blipFill>
        <p:spPr>
          <a:xfrm>
            <a:off x="4829474" y="4189381"/>
            <a:ext cx="2216367" cy="829028"/>
          </a:xfrm>
          <a:prstGeom prst="rect">
            <a:avLst/>
          </a:prstGeom>
          <a:noFill/>
          <a:ln>
            <a:noFill/>
          </a:ln>
        </p:spPr>
      </p:pic>
      <p:sp>
        <p:nvSpPr>
          <p:cNvPr id="415" name="Google Shape;415;p57"/>
          <p:cNvSpPr txBox="1"/>
          <p:nvPr/>
        </p:nvSpPr>
        <p:spPr>
          <a:xfrm>
            <a:off x="5401293" y="650551"/>
            <a:ext cx="1072746" cy="419304"/>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800">
                <a:solidFill>
                  <a:schemeClr val="lt1"/>
                </a:solidFill>
                <a:latin typeface="Verdana"/>
                <a:ea typeface="Verdana"/>
                <a:cs typeface="Verdana"/>
                <a:sym typeface="Verdana"/>
              </a:rPr>
              <a:t>25</a:t>
            </a:r>
            <a:r>
              <a:rPr lang="it" sz="1800" i="0" u="none" strike="noStrike" cap="none">
                <a:solidFill>
                  <a:schemeClr val="lt1"/>
                </a:solidFill>
                <a:latin typeface="Verdana"/>
                <a:ea typeface="Verdana"/>
                <a:cs typeface="Verdana"/>
                <a:sym typeface="Verdana"/>
              </a:rPr>
              <a:t> </a:t>
            </a:r>
            <a:r>
              <a:rPr lang="it" sz="1800">
                <a:solidFill>
                  <a:schemeClr val="lt1"/>
                </a:solidFill>
                <a:latin typeface="Verdana"/>
                <a:ea typeface="Verdana"/>
                <a:cs typeface="Verdana"/>
                <a:sym typeface="Verdana"/>
              </a:rPr>
              <a:t>k</a:t>
            </a:r>
            <a:r>
              <a:rPr lang="it" sz="1800" i="0" u="none" strike="noStrike" cap="none">
                <a:solidFill>
                  <a:schemeClr val="lt1"/>
                </a:solidFill>
                <a:latin typeface="Verdana"/>
                <a:ea typeface="Verdana"/>
                <a:cs typeface="Verdana"/>
                <a:sym typeface="Verdana"/>
              </a:rPr>
              <a:t>yr</a:t>
            </a:r>
            <a:endParaRPr sz="1800" i="0" u="none" strike="noStrike" cap="none">
              <a:solidFill>
                <a:schemeClr val="lt1"/>
              </a:solidFill>
              <a:latin typeface="Verdana"/>
              <a:ea typeface="Verdana"/>
              <a:cs typeface="Verdana"/>
              <a:sym typeface="Verdana"/>
            </a:endParaRPr>
          </a:p>
        </p:txBody>
      </p:sp>
      <p:grpSp>
        <p:nvGrpSpPr>
          <p:cNvPr id="416" name="Google Shape;416;p57"/>
          <p:cNvGrpSpPr/>
          <p:nvPr/>
        </p:nvGrpSpPr>
        <p:grpSpPr>
          <a:xfrm>
            <a:off x="4059743" y="1168832"/>
            <a:ext cx="4402272" cy="1296174"/>
            <a:chOff x="6237975" y="1736227"/>
            <a:chExt cx="5871225" cy="1728628"/>
          </a:xfrm>
        </p:grpSpPr>
        <p:sp>
          <p:nvSpPr>
            <p:cNvPr id="417" name="Google Shape;417;p57"/>
            <p:cNvSpPr txBox="1"/>
            <p:nvPr/>
          </p:nvSpPr>
          <p:spPr>
            <a:xfrm>
              <a:off x="10922700" y="2431026"/>
              <a:ext cx="1186500" cy="5283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700" b="0" i="0" u="none" strike="noStrike" cap="none">
                  <a:solidFill>
                    <a:schemeClr val="lt1"/>
                  </a:solidFill>
                  <a:latin typeface="Arial"/>
                  <a:ea typeface="Arial"/>
                  <a:cs typeface="Arial"/>
                  <a:sym typeface="Arial"/>
                </a:rPr>
                <a:t>1 cm</a:t>
              </a:r>
              <a:endParaRPr sz="1700" b="0" i="0" u="none" strike="noStrike" cap="none">
                <a:solidFill>
                  <a:schemeClr val="lt1"/>
                </a:solidFill>
                <a:latin typeface="Arial"/>
                <a:ea typeface="Arial"/>
                <a:cs typeface="Arial"/>
                <a:sym typeface="Arial"/>
              </a:endParaRPr>
            </a:p>
          </p:txBody>
        </p:sp>
        <p:pic>
          <p:nvPicPr>
            <p:cNvPr id="418" name="Google Shape;418;p57" title="TimpR18G-2..png"/>
            <p:cNvPicPr preferRelativeResize="0"/>
            <p:nvPr/>
          </p:nvPicPr>
          <p:blipFill rotWithShape="1">
            <a:blip r:embed="rId4">
              <a:alphaModFix/>
            </a:blip>
            <a:srcRect t="11359" b="22947"/>
            <a:stretch/>
          </p:blipFill>
          <p:spPr>
            <a:xfrm rot="-5147207">
              <a:off x="7920716" y="267742"/>
              <a:ext cx="1389600" cy="4665599"/>
            </a:xfrm>
            <a:prstGeom prst="rect">
              <a:avLst/>
            </a:prstGeom>
            <a:noFill/>
            <a:ln>
              <a:noFill/>
            </a:ln>
          </p:spPr>
        </p:pic>
      </p:grpSp>
      <p:grpSp>
        <p:nvGrpSpPr>
          <p:cNvPr id="419" name="Google Shape;419;p57"/>
          <p:cNvGrpSpPr/>
          <p:nvPr/>
        </p:nvGrpSpPr>
        <p:grpSpPr>
          <a:xfrm>
            <a:off x="4059743" y="2113615"/>
            <a:ext cx="4402282" cy="1273610"/>
            <a:chOff x="6185338" y="3126278"/>
            <a:chExt cx="5871237" cy="1698537"/>
          </a:xfrm>
        </p:grpSpPr>
        <p:sp>
          <p:nvSpPr>
            <p:cNvPr id="420" name="Google Shape;420;p57"/>
            <p:cNvSpPr txBox="1"/>
            <p:nvPr/>
          </p:nvSpPr>
          <p:spPr>
            <a:xfrm>
              <a:off x="10870075" y="3800513"/>
              <a:ext cx="1186500" cy="5283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700" b="0" i="0" u="none" strike="noStrike" cap="none">
                  <a:solidFill>
                    <a:schemeClr val="lt1"/>
                  </a:solidFill>
                  <a:latin typeface="Arial"/>
                  <a:ea typeface="Arial"/>
                  <a:cs typeface="Arial"/>
                  <a:sym typeface="Arial"/>
                </a:rPr>
                <a:t> 1 mm</a:t>
              </a:r>
              <a:endParaRPr sz="1700" b="0" i="0" u="none" strike="noStrike" cap="none">
                <a:solidFill>
                  <a:schemeClr val="lt1"/>
                </a:solidFill>
                <a:latin typeface="Arial"/>
                <a:ea typeface="Arial"/>
                <a:cs typeface="Arial"/>
                <a:sym typeface="Arial"/>
              </a:endParaRPr>
            </a:p>
          </p:txBody>
        </p:sp>
        <p:pic>
          <p:nvPicPr>
            <p:cNvPr id="421" name="Google Shape;421;p57" title="TimpactR18G-3.png"/>
            <p:cNvPicPr preferRelativeResize="0"/>
            <p:nvPr/>
          </p:nvPicPr>
          <p:blipFill rotWithShape="1">
            <a:blip r:embed="rId3">
              <a:alphaModFix/>
            </a:blip>
            <a:srcRect t="10612" b="22854"/>
            <a:stretch/>
          </p:blipFill>
          <p:spPr>
            <a:xfrm rot="-5169908">
              <a:off x="7864584" y="1642745"/>
              <a:ext cx="1389600" cy="4665602"/>
            </a:xfrm>
            <a:prstGeom prst="rect">
              <a:avLst/>
            </a:prstGeom>
            <a:noFill/>
            <a:ln>
              <a:noFill/>
            </a:ln>
          </p:spPr>
        </p:pic>
      </p:grpSp>
      <p:grpSp>
        <p:nvGrpSpPr>
          <p:cNvPr id="422" name="Google Shape;422;p57"/>
          <p:cNvGrpSpPr/>
          <p:nvPr/>
        </p:nvGrpSpPr>
        <p:grpSpPr>
          <a:xfrm>
            <a:off x="4059743" y="3062897"/>
            <a:ext cx="4618703" cy="1160509"/>
            <a:chOff x="6268025" y="4505198"/>
            <a:chExt cx="6159875" cy="1547701"/>
          </a:xfrm>
        </p:grpSpPr>
        <p:sp>
          <p:nvSpPr>
            <p:cNvPr id="423" name="Google Shape;423;p57"/>
            <p:cNvSpPr txBox="1"/>
            <p:nvPr/>
          </p:nvSpPr>
          <p:spPr>
            <a:xfrm>
              <a:off x="11014300" y="5032138"/>
              <a:ext cx="1413600" cy="528300"/>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700" b="0" i="0" u="none" strike="noStrike" cap="none">
                  <a:solidFill>
                    <a:schemeClr val="lt1"/>
                  </a:solidFill>
                  <a:latin typeface="Arial"/>
                  <a:ea typeface="Arial"/>
                  <a:cs typeface="Arial"/>
                  <a:sym typeface="Arial"/>
                </a:rPr>
                <a:t>0.1 mm</a:t>
              </a:r>
              <a:endParaRPr sz="1700" b="0" i="0" u="none" strike="noStrike" cap="none">
                <a:solidFill>
                  <a:schemeClr val="lt1"/>
                </a:solidFill>
                <a:latin typeface="Arial"/>
                <a:ea typeface="Arial"/>
                <a:cs typeface="Arial"/>
                <a:sym typeface="Arial"/>
              </a:endParaRPr>
            </a:p>
          </p:txBody>
        </p:sp>
        <p:pic>
          <p:nvPicPr>
            <p:cNvPr id="424" name="Google Shape;424;p57" title="TimpR18G-4.png"/>
            <p:cNvPicPr preferRelativeResize="0"/>
            <p:nvPr/>
          </p:nvPicPr>
          <p:blipFill rotWithShape="1">
            <a:blip r:embed="rId5">
              <a:alphaModFix/>
            </a:blip>
            <a:srcRect l="8080" t="10918" b="22993"/>
            <a:stretch/>
          </p:blipFill>
          <p:spPr>
            <a:xfrm rot="-5175679">
              <a:off x="7964647" y="2992318"/>
              <a:ext cx="1252131" cy="4573462"/>
            </a:xfrm>
            <a:prstGeom prst="rect">
              <a:avLst/>
            </a:prstGeom>
            <a:noFill/>
            <a:ln>
              <a:noFill/>
            </a:ln>
          </p:spPr>
        </p:pic>
      </p:grpSp>
      <p:pic>
        <p:nvPicPr>
          <p:cNvPr id="425" name="Google Shape;425;p57" title="Timp-R1.8-AvgT_vs_Depth_three_grainsizes.png"/>
          <p:cNvPicPr preferRelativeResize="0"/>
          <p:nvPr/>
        </p:nvPicPr>
        <p:blipFill rotWithShape="1">
          <a:blip r:embed="rId6">
            <a:alphaModFix/>
          </a:blip>
          <a:srcRect/>
          <a:stretch/>
        </p:blipFill>
        <p:spPr>
          <a:xfrm>
            <a:off x="334544" y="1286723"/>
            <a:ext cx="3135439" cy="3127735"/>
          </a:xfrm>
          <a:prstGeom prst="rect">
            <a:avLst/>
          </a:prstGeom>
          <a:noFill/>
          <a:ln>
            <a:noFill/>
          </a:ln>
        </p:spPr>
      </p:pic>
      <p:sp>
        <p:nvSpPr>
          <p:cNvPr id="426" name="Google Shape;426;p57"/>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a:t>
            </a:r>
            <a:r>
              <a:rPr lang="it" sz="1200">
                <a:solidFill>
                  <a:schemeClr val="lt1"/>
                </a:solidFill>
              </a:rPr>
              <a:t>8</a:t>
            </a:r>
            <a:endParaRPr sz="1200" b="0" i="0" u="none" strike="noStrike" cap="none">
              <a:solidFill>
                <a:schemeClr val="lt1"/>
              </a:solidFill>
              <a:latin typeface="Arial"/>
              <a:ea typeface="Arial"/>
              <a:cs typeface="Arial"/>
              <a:sym typeface="Arial"/>
            </a:endParaRPr>
          </a:p>
        </p:txBody>
      </p:sp>
      <p:sp>
        <p:nvSpPr>
          <p:cNvPr id="427" name="Google Shape;427;p57"/>
          <p:cNvSpPr txBox="1"/>
          <p:nvPr/>
        </p:nvSpPr>
        <p:spPr>
          <a:xfrm>
            <a:off x="7150438" y="944783"/>
            <a:ext cx="1361345" cy="396134"/>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700">
                <a:solidFill>
                  <a:schemeClr val="lt1"/>
                </a:solidFill>
                <a:latin typeface="Verdana"/>
                <a:ea typeface="Verdana"/>
                <a:cs typeface="Verdana"/>
                <a:sym typeface="Verdana"/>
              </a:rPr>
              <a:t>Grain Size:</a:t>
            </a:r>
            <a:endParaRPr sz="1700" i="0" u="none" strike="noStrike" cap="none">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8"/>
          <p:cNvSpPr txBox="1">
            <a:spLocks noGrp="1"/>
          </p:cNvSpPr>
          <p:nvPr>
            <p:ph type="ctrTitle"/>
          </p:nvPr>
        </p:nvSpPr>
        <p:spPr>
          <a:xfrm>
            <a:off x="2816173" y="129739"/>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Impactor Radius 1.8km</a:t>
            </a:r>
            <a:endParaRPr/>
          </a:p>
          <a:p>
            <a:pPr marL="0" lvl="0" indent="0" algn="l" rtl="0">
              <a:lnSpc>
                <a:spcPct val="100000"/>
              </a:lnSpc>
              <a:spcBef>
                <a:spcPts val="0"/>
              </a:spcBef>
              <a:spcAft>
                <a:spcPts val="0"/>
              </a:spcAft>
              <a:buSzPts val="1800"/>
              <a:buNone/>
            </a:pPr>
            <a:endParaRPr/>
          </a:p>
        </p:txBody>
      </p:sp>
      <p:pic>
        <p:nvPicPr>
          <p:cNvPr id="434" name="Google Shape;434;p58" title="SnapIr18g-3Timpact.png"/>
          <p:cNvPicPr preferRelativeResize="0"/>
          <p:nvPr/>
        </p:nvPicPr>
        <p:blipFill rotWithShape="1">
          <a:blip r:embed="rId3">
            <a:alphaModFix/>
          </a:blip>
          <a:srcRect t="76950" b="15851"/>
          <a:stretch/>
        </p:blipFill>
        <p:spPr>
          <a:xfrm>
            <a:off x="4607498" y="4181818"/>
            <a:ext cx="2307100" cy="862967"/>
          </a:xfrm>
          <a:prstGeom prst="rect">
            <a:avLst/>
          </a:prstGeom>
          <a:noFill/>
          <a:ln>
            <a:noFill/>
          </a:ln>
        </p:spPr>
      </p:pic>
      <p:sp>
        <p:nvSpPr>
          <p:cNvPr id="435" name="Google Shape;435;p58"/>
          <p:cNvSpPr txBox="1"/>
          <p:nvPr/>
        </p:nvSpPr>
        <p:spPr>
          <a:xfrm>
            <a:off x="5321428" y="650551"/>
            <a:ext cx="1116609" cy="436400"/>
          </a:xfrm>
          <a:prstGeom prst="rect">
            <a:avLst/>
          </a:prstGeom>
          <a:noFill/>
          <a:ln>
            <a:noFill/>
          </a:ln>
        </p:spPr>
        <p:txBody>
          <a:bodyPr spcFirstLastPara="1" wrap="square" lIns="71375" tIns="71375" rIns="71375" bIns="713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900">
                <a:solidFill>
                  <a:schemeClr val="lt1"/>
                </a:solidFill>
                <a:latin typeface="Verdana"/>
                <a:ea typeface="Verdana"/>
                <a:cs typeface="Verdana"/>
                <a:sym typeface="Verdana"/>
              </a:rPr>
              <a:t>30</a:t>
            </a:r>
            <a:r>
              <a:rPr lang="it" sz="1900" i="0" u="none" strike="noStrike" cap="none">
                <a:solidFill>
                  <a:schemeClr val="lt1"/>
                </a:solidFill>
                <a:latin typeface="Verdana"/>
                <a:ea typeface="Verdana"/>
                <a:cs typeface="Verdana"/>
                <a:sym typeface="Verdana"/>
              </a:rPr>
              <a:t> </a:t>
            </a:r>
            <a:r>
              <a:rPr lang="it" sz="1900">
                <a:solidFill>
                  <a:schemeClr val="lt1"/>
                </a:solidFill>
                <a:latin typeface="Verdana"/>
                <a:ea typeface="Verdana"/>
                <a:cs typeface="Verdana"/>
                <a:sym typeface="Verdana"/>
              </a:rPr>
              <a:t>M</a:t>
            </a:r>
            <a:r>
              <a:rPr lang="it" sz="1900" i="0" u="none" strike="noStrike" cap="none">
                <a:solidFill>
                  <a:schemeClr val="lt1"/>
                </a:solidFill>
                <a:latin typeface="Verdana"/>
                <a:ea typeface="Verdana"/>
                <a:cs typeface="Verdana"/>
                <a:sym typeface="Verdana"/>
              </a:rPr>
              <a:t>yr</a:t>
            </a:r>
            <a:endParaRPr sz="1900" i="0" u="none" strike="noStrike" cap="none">
              <a:solidFill>
                <a:schemeClr val="lt1"/>
              </a:solidFill>
              <a:latin typeface="Verdana"/>
              <a:ea typeface="Verdana"/>
              <a:cs typeface="Verdana"/>
              <a:sym typeface="Verdana"/>
            </a:endParaRPr>
          </a:p>
        </p:txBody>
      </p:sp>
      <p:sp>
        <p:nvSpPr>
          <p:cNvPr id="436" name="Google Shape;436;p58"/>
          <p:cNvSpPr txBox="1"/>
          <p:nvPr/>
        </p:nvSpPr>
        <p:spPr>
          <a:xfrm>
            <a:off x="7408800" y="1597816"/>
            <a:ext cx="926084" cy="400408"/>
          </a:xfrm>
          <a:prstGeom prst="rect">
            <a:avLst/>
          </a:prstGeom>
          <a:noFill/>
          <a:ln>
            <a:noFill/>
          </a:ln>
        </p:spPr>
        <p:txBody>
          <a:bodyPr spcFirstLastPara="1" wrap="square" lIns="71375" tIns="71375" rIns="71375" bIns="713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700" b="0" i="0" u="none" strike="noStrike" cap="none">
                <a:solidFill>
                  <a:schemeClr val="lt1"/>
                </a:solidFill>
                <a:latin typeface="Arial"/>
                <a:ea typeface="Arial"/>
                <a:cs typeface="Arial"/>
                <a:sym typeface="Arial"/>
              </a:rPr>
              <a:t>1 cm</a:t>
            </a:r>
            <a:endParaRPr sz="1700" b="0" i="0" u="none" strike="noStrike" cap="none">
              <a:solidFill>
                <a:schemeClr val="lt1"/>
              </a:solidFill>
              <a:latin typeface="Arial"/>
              <a:ea typeface="Arial"/>
              <a:cs typeface="Arial"/>
              <a:sym typeface="Arial"/>
            </a:endParaRPr>
          </a:p>
        </p:txBody>
      </p:sp>
      <p:sp>
        <p:nvSpPr>
          <p:cNvPr id="437" name="Google Shape;437;p58"/>
          <p:cNvSpPr txBox="1"/>
          <p:nvPr/>
        </p:nvSpPr>
        <p:spPr>
          <a:xfrm>
            <a:off x="7408800" y="2540586"/>
            <a:ext cx="926084" cy="400408"/>
          </a:xfrm>
          <a:prstGeom prst="rect">
            <a:avLst/>
          </a:prstGeom>
          <a:noFill/>
          <a:ln>
            <a:noFill/>
          </a:ln>
        </p:spPr>
        <p:txBody>
          <a:bodyPr spcFirstLastPara="1" wrap="square" lIns="71375" tIns="71375" rIns="71375" bIns="713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700" b="0" i="0" u="none" strike="noStrike" cap="none">
                <a:solidFill>
                  <a:schemeClr val="lt1"/>
                </a:solidFill>
                <a:latin typeface="Arial"/>
                <a:ea typeface="Arial"/>
                <a:cs typeface="Arial"/>
                <a:sym typeface="Arial"/>
              </a:rPr>
              <a:t> 1 mm</a:t>
            </a:r>
            <a:endParaRPr sz="1700" b="0" i="0" u="none" strike="noStrike" cap="none">
              <a:solidFill>
                <a:schemeClr val="lt1"/>
              </a:solidFill>
              <a:latin typeface="Arial"/>
              <a:ea typeface="Arial"/>
              <a:cs typeface="Arial"/>
              <a:sym typeface="Arial"/>
            </a:endParaRPr>
          </a:p>
        </p:txBody>
      </p:sp>
      <p:sp>
        <p:nvSpPr>
          <p:cNvPr id="438" name="Google Shape;438;p58"/>
          <p:cNvSpPr txBox="1"/>
          <p:nvPr/>
        </p:nvSpPr>
        <p:spPr>
          <a:xfrm>
            <a:off x="7397034" y="3464954"/>
            <a:ext cx="1103338" cy="400408"/>
          </a:xfrm>
          <a:prstGeom prst="rect">
            <a:avLst/>
          </a:prstGeom>
          <a:noFill/>
          <a:ln>
            <a:noFill/>
          </a:ln>
        </p:spPr>
        <p:txBody>
          <a:bodyPr spcFirstLastPara="1" wrap="square" lIns="71375" tIns="71375" rIns="71375" bIns="713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700" b="0" i="0" u="none" strike="noStrike" cap="none">
                <a:solidFill>
                  <a:schemeClr val="lt1"/>
                </a:solidFill>
                <a:latin typeface="Arial"/>
                <a:ea typeface="Arial"/>
                <a:cs typeface="Arial"/>
                <a:sym typeface="Arial"/>
              </a:rPr>
              <a:t>0.1 mm</a:t>
            </a:r>
            <a:endParaRPr sz="1700" b="0" i="0" u="none" strike="noStrike" cap="none">
              <a:solidFill>
                <a:schemeClr val="lt1"/>
              </a:solidFill>
              <a:latin typeface="Arial"/>
              <a:ea typeface="Arial"/>
              <a:cs typeface="Arial"/>
              <a:sym typeface="Arial"/>
            </a:endParaRPr>
          </a:p>
        </p:txBody>
      </p:sp>
      <p:pic>
        <p:nvPicPr>
          <p:cNvPr id="439" name="Google Shape;439;p58" title="T0-R1.8-AvgT_vs_Depth_three_grainsizes.png"/>
          <p:cNvPicPr preferRelativeResize="0"/>
          <p:nvPr/>
        </p:nvPicPr>
        <p:blipFill rotWithShape="1">
          <a:blip r:embed="rId4">
            <a:alphaModFix/>
          </a:blip>
          <a:srcRect/>
          <a:stretch/>
        </p:blipFill>
        <p:spPr>
          <a:xfrm>
            <a:off x="334544" y="1286723"/>
            <a:ext cx="3135439" cy="3127735"/>
          </a:xfrm>
          <a:prstGeom prst="rect">
            <a:avLst/>
          </a:prstGeom>
          <a:noFill/>
          <a:ln>
            <a:noFill/>
          </a:ln>
        </p:spPr>
      </p:pic>
      <p:sp>
        <p:nvSpPr>
          <p:cNvPr id="440" name="Google Shape;440;p58"/>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a:t>
            </a:r>
            <a:r>
              <a:rPr lang="it" sz="1200">
                <a:solidFill>
                  <a:schemeClr val="lt1"/>
                </a:solidFill>
              </a:rPr>
              <a:t>9</a:t>
            </a:r>
            <a:endParaRPr sz="1200" b="0" i="0" u="none" strike="noStrike" cap="none">
              <a:solidFill>
                <a:schemeClr val="lt1"/>
              </a:solidFill>
              <a:latin typeface="Arial"/>
              <a:ea typeface="Arial"/>
              <a:cs typeface="Arial"/>
              <a:sym typeface="Arial"/>
            </a:endParaRPr>
          </a:p>
        </p:txBody>
      </p:sp>
      <p:sp>
        <p:nvSpPr>
          <p:cNvPr id="441" name="Google Shape;441;p58"/>
          <p:cNvSpPr txBox="1"/>
          <p:nvPr/>
        </p:nvSpPr>
        <p:spPr>
          <a:xfrm>
            <a:off x="7066590" y="943745"/>
            <a:ext cx="1355722" cy="400408"/>
          </a:xfrm>
          <a:prstGeom prst="rect">
            <a:avLst/>
          </a:prstGeom>
          <a:noFill/>
          <a:ln>
            <a:noFill/>
          </a:ln>
        </p:spPr>
        <p:txBody>
          <a:bodyPr spcFirstLastPara="1" wrap="square" lIns="71375" tIns="71375" rIns="71375" bIns="713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700">
                <a:solidFill>
                  <a:schemeClr val="lt1"/>
                </a:solidFill>
                <a:latin typeface="Verdana"/>
                <a:ea typeface="Verdana"/>
                <a:cs typeface="Verdana"/>
                <a:sym typeface="Verdana"/>
              </a:rPr>
              <a:t>Grain Size:</a:t>
            </a:r>
            <a:endParaRPr sz="1700" i="0" u="none" strike="noStrike" cap="none">
              <a:solidFill>
                <a:schemeClr val="lt1"/>
              </a:solidFill>
              <a:latin typeface="Verdana"/>
              <a:ea typeface="Verdana"/>
              <a:cs typeface="Verdana"/>
              <a:sym typeface="Verdana"/>
            </a:endParaRPr>
          </a:p>
        </p:txBody>
      </p:sp>
      <p:pic>
        <p:nvPicPr>
          <p:cNvPr id="442" name="Google Shape;442;p58" title="Timp-R1.8-AvgT_vs_Depth_different_GS.png"/>
          <p:cNvPicPr preferRelativeResize="0"/>
          <p:nvPr/>
        </p:nvPicPr>
        <p:blipFill rotWithShape="1">
          <a:blip r:embed="rId5">
            <a:alphaModFix/>
          </a:blip>
          <a:srcRect/>
          <a:stretch/>
        </p:blipFill>
        <p:spPr>
          <a:xfrm>
            <a:off x="334713" y="1287604"/>
            <a:ext cx="3154598" cy="3147117"/>
          </a:xfrm>
          <a:prstGeom prst="rect">
            <a:avLst/>
          </a:prstGeom>
          <a:noFill/>
          <a:ln>
            <a:noFill/>
          </a:ln>
        </p:spPr>
      </p:pic>
      <p:pic>
        <p:nvPicPr>
          <p:cNvPr id="443" name="Google Shape;443;p58" title="Tsnap_Europa_D30km_eta1e-02_Impacts_n1_r18_Tides_Compo_30000000yr.png"/>
          <p:cNvPicPr preferRelativeResize="0"/>
          <p:nvPr/>
        </p:nvPicPr>
        <p:blipFill rotWithShape="1">
          <a:blip r:embed="rId6">
            <a:alphaModFix/>
          </a:blip>
          <a:srcRect l="9438" t="91" r="-9" b="9058"/>
          <a:stretch/>
        </p:blipFill>
        <p:spPr>
          <a:xfrm rot="-5145176">
            <a:off x="5329975" y="52482"/>
            <a:ext cx="916464" cy="3398391"/>
          </a:xfrm>
          <a:prstGeom prst="rect">
            <a:avLst/>
          </a:prstGeom>
          <a:noFill/>
          <a:ln>
            <a:noFill/>
          </a:ln>
        </p:spPr>
      </p:pic>
      <p:pic>
        <p:nvPicPr>
          <p:cNvPr id="444" name="Google Shape;444;p58" title="TendR18G-3.png"/>
          <p:cNvPicPr preferRelativeResize="0"/>
          <p:nvPr/>
        </p:nvPicPr>
        <p:blipFill rotWithShape="1">
          <a:blip r:embed="rId7">
            <a:alphaModFix/>
          </a:blip>
          <a:srcRect l="11190" t="11005" b="22778"/>
          <a:stretch/>
        </p:blipFill>
        <p:spPr>
          <a:xfrm rot="-5131549">
            <a:off x="5336025" y="999284"/>
            <a:ext cx="914536" cy="3406138"/>
          </a:xfrm>
          <a:prstGeom prst="rect">
            <a:avLst/>
          </a:prstGeom>
          <a:noFill/>
          <a:ln>
            <a:noFill/>
          </a:ln>
        </p:spPr>
      </p:pic>
      <p:pic>
        <p:nvPicPr>
          <p:cNvPr id="445" name="Google Shape;445;p58" title="Tsnap_Europa_D30km_eta1e-04_Impacts_n1_r18_Tides_Compo_30000000yr.png"/>
          <p:cNvPicPr preferRelativeResize="0"/>
          <p:nvPr/>
        </p:nvPicPr>
        <p:blipFill rotWithShape="1">
          <a:blip r:embed="rId8">
            <a:alphaModFix/>
          </a:blip>
          <a:srcRect l="7339" t="-155" b="8823"/>
          <a:stretch/>
        </p:blipFill>
        <p:spPr>
          <a:xfrm rot="-5136083">
            <a:off x="5304956" y="1975994"/>
            <a:ext cx="919108" cy="3348907"/>
          </a:xfrm>
          <a:prstGeom prst="rect">
            <a:avLst/>
          </a:prstGeom>
          <a:noFill/>
          <a:ln>
            <a:noFill/>
          </a:ln>
        </p:spPr>
      </p:pic>
      <p:sp>
        <p:nvSpPr>
          <p:cNvPr id="446" name="Google Shape;446;p58"/>
          <p:cNvSpPr/>
          <p:nvPr/>
        </p:nvSpPr>
        <p:spPr>
          <a:xfrm>
            <a:off x="5260068" y="2669668"/>
            <a:ext cx="1066447" cy="361942"/>
          </a:xfrm>
          <a:prstGeom prst="rect">
            <a:avLst/>
          </a:prstGeom>
          <a:noFill/>
          <a:ln w="28575"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p>
        </p:txBody>
      </p:sp>
      <p:cxnSp>
        <p:nvCxnSpPr>
          <p:cNvPr id="447" name="Google Shape;447;p58"/>
          <p:cNvCxnSpPr>
            <a:stCxn id="446" idx="2"/>
          </p:cNvCxnSpPr>
          <p:nvPr/>
        </p:nvCxnSpPr>
        <p:spPr>
          <a:xfrm>
            <a:off x="5793291" y="3031610"/>
            <a:ext cx="1527000" cy="1224300"/>
          </a:xfrm>
          <a:prstGeom prst="straightConnector1">
            <a:avLst/>
          </a:prstGeom>
          <a:noFill/>
          <a:ln w="19050" cap="flat" cmpd="sng">
            <a:solidFill>
              <a:schemeClr val="accent2"/>
            </a:solidFill>
            <a:prstDash val="solid"/>
            <a:round/>
            <a:headEnd type="none" w="med" len="med"/>
            <a:tailEnd type="triangle" w="med" len="med"/>
          </a:ln>
        </p:spPr>
      </p:cxnSp>
      <p:sp>
        <p:nvSpPr>
          <p:cNvPr id="448" name="Google Shape;448;p58"/>
          <p:cNvSpPr txBox="1"/>
          <p:nvPr/>
        </p:nvSpPr>
        <p:spPr>
          <a:xfrm>
            <a:off x="7120877" y="4237071"/>
            <a:ext cx="1987357" cy="657974"/>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300">
                <a:solidFill>
                  <a:schemeClr val="lt1"/>
                </a:solidFill>
                <a:latin typeface="Verdana"/>
                <a:ea typeface="Verdana"/>
                <a:cs typeface="Verdana"/>
                <a:sym typeface="Verdana"/>
              </a:rPr>
              <a:t>IMPACT-GENERATED LOCALISED CONVECTION</a:t>
            </a:r>
            <a:endParaRPr sz="13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52"/>
        <p:cNvGrpSpPr/>
        <p:nvPr/>
      </p:nvGrpSpPr>
      <p:grpSpPr>
        <a:xfrm>
          <a:off x="0" y="0"/>
          <a:ext cx="0" cy="0"/>
          <a:chOff x="0" y="0"/>
          <a:chExt cx="0" cy="0"/>
        </a:xfrm>
      </p:grpSpPr>
      <p:pic>
        <p:nvPicPr>
          <p:cNvPr id="453" name="Google Shape;453;p59" title="GS_COMP_R18.png"/>
          <p:cNvPicPr preferRelativeResize="0"/>
          <p:nvPr/>
        </p:nvPicPr>
        <p:blipFill>
          <a:blip r:embed="rId3">
            <a:alphaModFix/>
          </a:blip>
          <a:stretch>
            <a:fillRect/>
          </a:stretch>
        </p:blipFill>
        <p:spPr>
          <a:xfrm>
            <a:off x="152400" y="152400"/>
            <a:ext cx="8839200" cy="4623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0"/>
          <p:cNvSpPr txBox="1"/>
          <p:nvPr/>
        </p:nvSpPr>
        <p:spPr>
          <a:xfrm>
            <a:off x="4300168" y="1672397"/>
            <a:ext cx="889643" cy="361492"/>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400" i="0" u="none" strike="noStrike" cap="none">
                <a:solidFill>
                  <a:schemeClr val="lt1"/>
                </a:solidFill>
                <a:latin typeface="Verdana"/>
                <a:ea typeface="Verdana"/>
                <a:cs typeface="Verdana"/>
                <a:sym typeface="Verdana"/>
              </a:rPr>
              <a:t>1 cm</a:t>
            </a:r>
            <a:endParaRPr sz="1400" i="0" u="none" strike="noStrike" cap="none">
              <a:solidFill>
                <a:schemeClr val="lt1"/>
              </a:solidFill>
              <a:latin typeface="Verdana"/>
              <a:ea typeface="Verdana"/>
              <a:cs typeface="Verdana"/>
              <a:sym typeface="Verdana"/>
            </a:endParaRPr>
          </a:p>
        </p:txBody>
      </p:sp>
      <p:sp>
        <p:nvSpPr>
          <p:cNvPr id="460" name="Google Shape;460;p60"/>
          <p:cNvSpPr txBox="1"/>
          <p:nvPr/>
        </p:nvSpPr>
        <p:spPr>
          <a:xfrm>
            <a:off x="4300168" y="2676023"/>
            <a:ext cx="889643"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1</a:t>
            </a:r>
            <a:r>
              <a:rPr lang="it" sz="1300">
                <a:solidFill>
                  <a:schemeClr val="lt1"/>
                </a:solidFill>
                <a:latin typeface="Verdana"/>
                <a:ea typeface="Verdana"/>
                <a:cs typeface="Verdana"/>
                <a:sym typeface="Verdana"/>
              </a:rPr>
              <a:t> m</a:t>
            </a:r>
            <a:r>
              <a:rPr lang="it" sz="1300" i="0" u="none" strike="noStrike" cap="none">
                <a:solidFill>
                  <a:schemeClr val="lt1"/>
                </a:solidFill>
                <a:latin typeface="Verdana"/>
                <a:ea typeface="Verdana"/>
                <a:cs typeface="Verdana"/>
                <a:sym typeface="Verdana"/>
              </a:rPr>
              <a:t>m</a:t>
            </a:r>
            <a:endParaRPr sz="1300" i="0" u="none" strike="noStrike" cap="none">
              <a:solidFill>
                <a:schemeClr val="lt1"/>
              </a:solidFill>
              <a:latin typeface="Verdana"/>
              <a:ea typeface="Verdana"/>
              <a:cs typeface="Verdana"/>
              <a:sym typeface="Verdana"/>
            </a:endParaRPr>
          </a:p>
        </p:txBody>
      </p:sp>
      <p:sp>
        <p:nvSpPr>
          <p:cNvPr id="461" name="Google Shape;461;p60"/>
          <p:cNvSpPr txBox="1"/>
          <p:nvPr/>
        </p:nvSpPr>
        <p:spPr>
          <a:xfrm>
            <a:off x="4235122" y="3679649"/>
            <a:ext cx="1362470" cy="538526"/>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0.1 mm</a:t>
            </a:r>
            <a:endParaRPr sz="1300" i="0" u="none" strike="noStrike" cap="none">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300"/>
              <a:buFont typeface="Arial"/>
              <a:buNone/>
            </a:pPr>
            <a:r>
              <a:rPr lang="it" sz="1300">
                <a:solidFill>
                  <a:schemeClr val="lt1"/>
                </a:solidFill>
                <a:latin typeface="Verdana"/>
                <a:ea typeface="Verdana"/>
                <a:cs typeface="Verdana"/>
                <a:sym typeface="Verdana"/>
              </a:rPr>
              <a:t>time = 9e5 yr</a:t>
            </a:r>
            <a:endParaRPr sz="1300">
              <a:solidFill>
                <a:schemeClr val="lt1"/>
              </a:solidFill>
              <a:latin typeface="Verdana"/>
              <a:ea typeface="Verdana"/>
              <a:cs typeface="Verdana"/>
              <a:sym typeface="Verdana"/>
            </a:endParaRPr>
          </a:p>
        </p:txBody>
      </p:sp>
      <p:pic>
        <p:nvPicPr>
          <p:cNvPr id="462" name="Google Shape;462;p60" title="Csnap_NaCl.035_Europa_D30km_eta1e-02_Impacts_n1_r18_Tides_Compo_60000000yr.png"/>
          <p:cNvPicPr preferRelativeResize="0"/>
          <p:nvPr/>
        </p:nvPicPr>
        <p:blipFill rotWithShape="1">
          <a:blip r:embed="rId3">
            <a:alphaModFix/>
          </a:blip>
          <a:srcRect t="166" b="7464"/>
          <a:stretch/>
        </p:blipFill>
        <p:spPr>
          <a:xfrm rot="-5145180">
            <a:off x="1746083" y="-118096"/>
            <a:ext cx="1034142" cy="3896684"/>
          </a:xfrm>
          <a:prstGeom prst="rect">
            <a:avLst/>
          </a:prstGeom>
          <a:noFill/>
          <a:ln>
            <a:noFill/>
          </a:ln>
        </p:spPr>
      </p:pic>
      <p:pic>
        <p:nvPicPr>
          <p:cNvPr id="463" name="Google Shape;463;p60" title="Csnap_NaCl.035_Europa_D30km_eta1e-03_Impacts_n1_r18_Tides_Compo_60000000yr.png"/>
          <p:cNvPicPr preferRelativeResize="0"/>
          <p:nvPr/>
        </p:nvPicPr>
        <p:blipFill rotWithShape="1">
          <a:blip r:embed="rId4">
            <a:alphaModFix/>
          </a:blip>
          <a:srcRect t="-250" b="7777"/>
          <a:stretch/>
        </p:blipFill>
        <p:spPr>
          <a:xfrm rot="-5131543">
            <a:off x="1746921" y="855080"/>
            <a:ext cx="1032033" cy="3893491"/>
          </a:xfrm>
          <a:prstGeom prst="rect">
            <a:avLst/>
          </a:prstGeom>
          <a:noFill/>
          <a:ln>
            <a:noFill/>
          </a:ln>
        </p:spPr>
      </p:pic>
      <p:pic>
        <p:nvPicPr>
          <p:cNvPr id="464" name="Google Shape;464;p60" title="Csnap_NaCl.035_Europa_D30km_eta1e-04_Impacts_n1_r18_Tides_Compo_900000yr.png"/>
          <p:cNvPicPr preferRelativeResize="0"/>
          <p:nvPr/>
        </p:nvPicPr>
        <p:blipFill rotWithShape="1">
          <a:blip r:embed="rId5">
            <a:alphaModFix/>
          </a:blip>
          <a:srcRect t="-46" b="7127"/>
          <a:stretch/>
        </p:blipFill>
        <p:spPr>
          <a:xfrm rot="-5136091">
            <a:off x="1737691" y="1916740"/>
            <a:ext cx="1019510" cy="3864345"/>
          </a:xfrm>
          <a:prstGeom prst="rect">
            <a:avLst/>
          </a:prstGeom>
          <a:noFill/>
          <a:ln>
            <a:noFill/>
          </a:ln>
        </p:spPr>
      </p:pic>
      <p:sp>
        <p:nvSpPr>
          <p:cNvPr id="465" name="Google Shape;465;p60"/>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15</a:t>
            </a:fld>
            <a:endParaRPr sz="1000" b="0" i="0" u="none" strike="noStrike" cap="none">
              <a:solidFill>
                <a:srgbClr val="000000"/>
              </a:solidFill>
              <a:latin typeface="Arial"/>
              <a:ea typeface="Arial"/>
              <a:cs typeface="Arial"/>
              <a:sym typeface="Arial"/>
            </a:endParaRPr>
          </a:p>
        </p:txBody>
      </p:sp>
      <p:sp>
        <p:nvSpPr>
          <p:cNvPr id="466" name="Google Shape;466;p60"/>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a:t>
            </a:r>
            <a:r>
              <a:rPr lang="it" sz="1200">
                <a:solidFill>
                  <a:schemeClr val="lt1"/>
                </a:solidFill>
              </a:rPr>
              <a:t>0</a:t>
            </a:r>
            <a:endParaRPr sz="1200" b="0" i="0" u="none" strike="noStrike" cap="none">
              <a:solidFill>
                <a:schemeClr val="lt1"/>
              </a:solidFill>
              <a:latin typeface="Arial"/>
              <a:ea typeface="Arial"/>
              <a:cs typeface="Arial"/>
              <a:sym typeface="Arial"/>
            </a:endParaRPr>
          </a:p>
        </p:txBody>
      </p:sp>
      <p:sp>
        <p:nvSpPr>
          <p:cNvPr id="467" name="Google Shape;467;p60"/>
          <p:cNvSpPr txBox="1"/>
          <p:nvPr/>
        </p:nvSpPr>
        <p:spPr>
          <a:xfrm>
            <a:off x="412984" y="941671"/>
            <a:ext cx="3822205" cy="454621"/>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300" b="1">
                <a:solidFill>
                  <a:schemeClr val="lt1"/>
                </a:solidFill>
                <a:latin typeface="Verdana"/>
                <a:ea typeface="Verdana"/>
                <a:cs typeface="Verdana"/>
                <a:sym typeface="Verdana"/>
              </a:rPr>
              <a:t>Impactor radius: 1.8km, time: 60Myr</a:t>
            </a:r>
            <a:endParaRPr sz="1300" b="1">
              <a:solidFill>
                <a:schemeClr val="lt1"/>
              </a:solidFill>
              <a:latin typeface="Verdana"/>
              <a:ea typeface="Verdana"/>
              <a:cs typeface="Verdana"/>
              <a:sym typeface="Verdana"/>
            </a:endParaRPr>
          </a:p>
        </p:txBody>
      </p:sp>
      <p:sp>
        <p:nvSpPr>
          <p:cNvPr id="468" name="Google Shape;468;p60"/>
          <p:cNvSpPr txBox="1"/>
          <p:nvPr/>
        </p:nvSpPr>
        <p:spPr>
          <a:xfrm>
            <a:off x="5502105" y="902943"/>
            <a:ext cx="3641802" cy="2111590"/>
          </a:xfrm>
          <a:prstGeom prst="rect">
            <a:avLst/>
          </a:prstGeom>
          <a:noFill/>
          <a:ln>
            <a:noFill/>
          </a:ln>
        </p:spPr>
        <p:txBody>
          <a:bodyPr spcFirstLastPara="1" wrap="square" lIns="68550" tIns="68550" rIns="68550" bIns="68550" anchor="t" anchorCtr="0">
            <a:noAutofit/>
          </a:bodyPr>
          <a:lstStyle/>
          <a:p>
            <a:pPr marL="342900" lvl="0" indent="-260350" algn="l" rtl="0">
              <a:spcBef>
                <a:spcPts val="0"/>
              </a:spcBef>
              <a:spcAft>
                <a:spcPts val="0"/>
              </a:spcAft>
              <a:buClr>
                <a:schemeClr val="lt1"/>
              </a:buClr>
              <a:buSzPts val="1300"/>
              <a:buFont typeface="Verdana"/>
              <a:buChar char="●"/>
            </a:pPr>
            <a:r>
              <a:rPr lang="it" sz="1300">
                <a:solidFill>
                  <a:schemeClr val="lt1"/>
                </a:solidFill>
                <a:latin typeface="Verdana"/>
                <a:ea typeface="Verdana"/>
                <a:cs typeface="Verdana"/>
                <a:sym typeface="Verdana"/>
              </a:rPr>
              <a:t>Decreasing grain size increases material mixing</a:t>
            </a:r>
            <a:endParaRPr sz="1300">
              <a:solidFill>
                <a:schemeClr val="lt1"/>
              </a:solidFill>
              <a:latin typeface="Verdana"/>
              <a:ea typeface="Verdana"/>
              <a:cs typeface="Verdana"/>
              <a:sym typeface="Verdana"/>
            </a:endParaRPr>
          </a:p>
          <a:p>
            <a:pPr marL="342900" lvl="0" indent="0" algn="l" rtl="0">
              <a:spcBef>
                <a:spcPts val="0"/>
              </a:spcBef>
              <a:spcAft>
                <a:spcPts val="0"/>
              </a:spcAft>
              <a:buNone/>
            </a:pPr>
            <a:endParaRPr sz="1300">
              <a:solidFill>
                <a:schemeClr val="lt1"/>
              </a:solidFill>
              <a:latin typeface="Verdana"/>
              <a:ea typeface="Verdana"/>
              <a:cs typeface="Verdana"/>
              <a:sym typeface="Verdana"/>
            </a:endParaRPr>
          </a:p>
          <a:p>
            <a:pPr marL="342900" lvl="0" indent="-260350" algn="l" rtl="0">
              <a:spcBef>
                <a:spcPts val="0"/>
              </a:spcBef>
              <a:spcAft>
                <a:spcPts val="0"/>
              </a:spcAft>
              <a:buClr>
                <a:schemeClr val="lt1"/>
              </a:buClr>
              <a:buSzPts val="1300"/>
              <a:buFont typeface="Verdana"/>
              <a:buChar char="●"/>
            </a:pPr>
            <a:r>
              <a:rPr lang="it" sz="1300" b="1">
                <a:solidFill>
                  <a:schemeClr val="lt1"/>
                </a:solidFill>
                <a:latin typeface="Verdana"/>
                <a:ea typeface="Verdana"/>
                <a:cs typeface="Verdana"/>
                <a:sym typeface="Verdana"/>
              </a:rPr>
              <a:t>Medium case</a:t>
            </a:r>
            <a:r>
              <a:rPr lang="it" sz="1300">
                <a:solidFill>
                  <a:schemeClr val="lt1"/>
                </a:solidFill>
                <a:latin typeface="Verdana"/>
                <a:ea typeface="Verdana"/>
                <a:cs typeface="Verdana"/>
                <a:sym typeface="Verdana"/>
              </a:rPr>
              <a:t>: </a:t>
            </a:r>
            <a:r>
              <a:rPr lang="it" sz="1300">
                <a:solidFill>
                  <a:schemeClr val="accent2"/>
                </a:solidFill>
                <a:latin typeface="Verdana"/>
                <a:ea typeface="Verdana"/>
                <a:cs typeface="Verdana"/>
                <a:sym typeface="Verdana"/>
              </a:rPr>
              <a:t>plume </a:t>
            </a:r>
            <a:r>
              <a:rPr lang="it" sz="1300">
                <a:solidFill>
                  <a:schemeClr val="lt1"/>
                </a:solidFill>
                <a:latin typeface="Verdana"/>
                <a:ea typeface="Verdana"/>
                <a:cs typeface="Verdana"/>
                <a:sym typeface="Verdana"/>
              </a:rPr>
              <a:t>still generated, </a:t>
            </a:r>
            <a:r>
              <a:rPr lang="it" sz="1300">
                <a:solidFill>
                  <a:schemeClr val="accent2"/>
                </a:solidFill>
                <a:latin typeface="Verdana"/>
                <a:ea typeface="Verdana"/>
                <a:cs typeface="Verdana"/>
                <a:sym typeface="Verdana"/>
              </a:rPr>
              <a:t>pushed away</a:t>
            </a:r>
            <a:r>
              <a:rPr lang="it" sz="1300">
                <a:solidFill>
                  <a:schemeClr val="lt1"/>
                </a:solidFill>
                <a:latin typeface="Verdana"/>
                <a:ea typeface="Verdana"/>
                <a:cs typeface="Verdana"/>
                <a:sym typeface="Verdana"/>
              </a:rPr>
              <a:t>  by sinking of the impactor material</a:t>
            </a:r>
            <a:endParaRPr sz="1300">
              <a:solidFill>
                <a:schemeClr val="lt1"/>
              </a:solidFill>
              <a:latin typeface="Verdana"/>
              <a:ea typeface="Verdana"/>
              <a:cs typeface="Verdana"/>
              <a:sym typeface="Verdana"/>
            </a:endParaRPr>
          </a:p>
          <a:p>
            <a:pPr marL="342900" lvl="0" indent="0" algn="l" rtl="0">
              <a:spcBef>
                <a:spcPts val="0"/>
              </a:spcBef>
              <a:spcAft>
                <a:spcPts val="0"/>
              </a:spcAft>
              <a:buNone/>
            </a:pPr>
            <a:endParaRPr sz="1300">
              <a:solidFill>
                <a:schemeClr val="lt1"/>
              </a:solidFill>
              <a:latin typeface="Verdana"/>
              <a:ea typeface="Verdana"/>
              <a:cs typeface="Verdana"/>
              <a:sym typeface="Verdana"/>
            </a:endParaRPr>
          </a:p>
          <a:p>
            <a:pPr marL="342900" lvl="0" indent="-260350" algn="l" rtl="0">
              <a:spcBef>
                <a:spcPts val="0"/>
              </a:spcBef>
              <a:spcAft>
                <a:spcPts val="0"/>
              </a:spcAft>
              <a:buClr>
                <a:schemeClr val="lt1"/>
              </a:buClr>
              <a:buSzPts val="1300"/>
              <a:buFont typeface="Verdana"/>
              <a:buChar char="●"/>
            </a:pPr>
            <a:r>
              <a:rPr lang="it" sz="1300" b="1">
                <a:solidFill>
                  <a:schemeClr val="lt1"/>
                </a:solidFill>
                <a:latin typeface="Verdana"/>
                <a:ea typeface="Verdana"/>
                <a:cs typeface="Verdana"/>
                <a:sym typeface="Verdana"/>
              </a:rPr>
              <a:t>Convective case</a:t>
            </a:r>
            <a:r>
              <a:rPr lang="it" sz="1300">
                <a:solidFill>
                  <a:schemeClr val="lt1"/>
                </a:solidFill>
                <a:latin typeface="Verdana"/>
                <a:ea typeface="Verdana"/>
                <a:cs typeface="Verdana"/>
                <a:sym typeface="Verdana"/>
              </a:rPr>
              <a:t>: </a:t>
            </a:r>
            <a:r>
              <a:rPr lang="it" sz="1300">
                <a:solidFill>
                  <a:schemeClr val="accent2"/>
                </a:solidFill>
                <a:latin typeface="Verdana"/>
                <a:ea typeface="Verdana"/>
                <a:cs typeface="Verdana"/>
                <a:sym typeface="Verdana"/>
              </a:rPr>
              <a:t>mixing</a:t>
            </a:r>
            <a:r>
              <a:rPr lang="it" sz="1300">
                <a:solidFill>
                  <a:schemeClr val="lt1"/>
                </a:solidFill>
                <a:latin typeface="Verdana"/>
                <a:ea typeface="Verdana"/>
                <a:cs typeface="Verdana"/>
                <a:sym typeface="Verdana"/>
              </a:rPr>
              <a:t> is quick and efficient</a:t>
            </a:r>
            <a:endParaRPr sz="1300">
              <a:solidFill>
                <a:schemeClr val="lt1"/>
              </a:solidFill>
              <a:latin typeface="Verdana"/>
              <a:ea typeface="Verdana"/>
              <a:cs typeface="Verdana"/>
              <a:sym typeface="Verdana"/>
            </a:endParaRPr>
          </a:p>
        </p:txBody>
      </p:sp>
      <p:pic>
        <p:nvPicPr>
          <p:cNvPr id="469" name="Google Shape;469;p60" title="Csnap_NaCl.035_Europa_D30km_eta1e-04_Impacts_n1_r18_Tides_Compo_900000yr.png"/>
          <p:cNvPicPr preferRelativeResize="0"/>
          <p:nvPr/>
        </p:nvPicPr>
        <p:blipFill rotWithShape="1">
          <a:blip r:embed="rId5">
            <a:alphaModFix/>
          </a:blip>
          <a:srcRect l="10" t="92441" r="-10" b="-260"/>
          <a:stretch/>
        </p:blipFill>
        <p:spPr>
          <a:xfrm rot="-65">
            <a:off x="1154525" y="4286488"/>
            <a:ext cx="2339110" cy="768941"/>
          </a:xfrm>
          <a:prstGeom prst="rect">
            <a:avLst/>
          </a:prstGeom>
          <a:noFill/>
          <a:ln>
            <a:noFill/>
          </a:ln>
        </p:spPr>
      </p:pic>
      <p:sp>
        <p:nvSpPr>
          <p:cNvPr id="470" name="Google Shape;470;p60"/>
          <p:cNvSpPr/>
          <p:nvPr/>
        </p:nvSpPr>
        <p:spPr>
          <a:xfrm>
            <a:off x="344948" y="2747763"/>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sp>
        <p:nvSpPr>
          <p:cNvPr id="471" name="Google Shape;471;p60"/>
          <p:cNvSpPr/>
          <p:nvPr/>
        </p:nvSpPr>
        <p:spPr>
          <a:xfrm>
            <a:off x="344938" y="3768222"/>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grpSp>
        <p:nvGrpSpPr>
          <p:cNvPr id="472" name="Google Shape;472;p60"/>
          <p:cNvGrpSpPr/>
          <p:nvPr/>
        </p:nvGrpSpPr>
        <p:grpSpPr>
          <a:xfrm>
            <a:off x="4265538" y="2956661"/>
            <a:ext cx="676487" cy="1075666"/>
            <a:chOff x="5688738" y="3967675"/>
            <a:chExt cx="855913" cy="1360925"/>
          </a:xfrm>
        </p:grpSpPr>
        <p:cxnSp>
          <p:nvCxnSpPr>
            <p:cNvPr id="473" name="Google Shape;473;p60"/>
            <p:cNvCxnSpPr/>
            <p:nvPr/>
          </p:nvCxnSpPr>
          <p:spPr>
            <a:xfrm>
              <a:off x="5688750" y="3967675"/>
              <a:ext cx="855900" cy="617700"/>
            </a:xfrm>
            <a:prstGeom prst="straightConnector1">
              <a:avLst/>
            </a:prstGeom>
            <a:noFill/>
            <a:ln w="20075" cap="flat" cmpd="sng">
              <a:solidFill>
                <a:srgbClr val="FFFF01"/>
              </a:solidFill>
              <a:prstDash val="solid"/>
              <a:round/>
              <a:headEnd type="none" w="med" len="med"/>
              <a:tailEnd type="none" w="med" len="med"/>
            </a:ln>
          </p:spPr>
        </p:cxnSp>
        <p:cxnSp>
          <p:nvCxnSpPr>
            <p:cNvPr id="474" name="Google Shape;474;p60"/>
            <p:cNvCxnSpPr/>
            <p:nvPr/>
          </p:nvCxnSpPr>
          <p:spPr>
            <a:xfrm rot="10800000" flipH="1">
              <a:off x="5688738" y="4585500"/>
              <a:ext cx="849300" cy="743100"/>
            </a:xfrm>
            <a:prstGeom prst="straightConnector1">
              <a:avLst/>
            </a:prstGeom>
            <a:noFill/>
            <a:ln w="20075" cap="flat" cmpd="sng">
              <a:solidFill>
                <a:srgbClr val="FFFF01"/>
              </a:solidFill>
              <a:prstDash val="solid"/>
              <a:round/>
              <a:headEnd type="none" w="med" len="med"/>
              <a:tailEnd type="none" w="med" len="med"/>
            </a:ln>
          </p:spPr>
        </p:cxnSp>
      </p:grpSp>
      <p:sp>
        <p:nvSpPr>
          <p:cNvPr id="475" name="Google Shape;475;p60"/>
          <p:cNvSpPr txBox="1">
            <a:spLocks noGrp="1"/>
          </p:cNvSpPr>
          <p:nvPr>
            <p:ph type="ctrTitle"/>
          </p:nvPr>
        </p:nvSpPr>
        <p:spPr>
          <a:xfrm>
            <a:off x="2478198" y="341022"/>
            <a:ext cx="474806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1 x Earth’s ocean salinity:</a:t>
            </a:r>
            <a:r>
              <a:rPr lang="it">
                <a:solidFill>
                  <a:srgbClr val="980000"/>
                </a:solidFill>
              </a:rPr>
              <a:t> </a:t>
            </a:r>
            <a:r>
              <a:rPr lang="it"/>
              <a:t>Grain size effect</a:t>
            </a:r>
            <a:endParaRPr/>
          </a:p>
          <a:p>
            <a:pPr marL="0" lvl="0" indent="0" algn="l" rtl="0">
              <a:lnSpc>
                <a:spcPct val="100000"/>
              </a:lnSpc>
              <a:spcBef>
                <a:spcPts val="0"/>
              </a:spcBef>
              <a:spcAft>
                <a:spcPts val="0"/>
              </a:spcAft>
              <a:buSzPts val="1800"/>
              <a:buNone/>
            </a:pPr>
            <a:endParaRPr/>
          </a:p>
        </p:txBody>
      </p:sp>
      <p:sp>
        <p:nvSpPr>
          <p:cNvPr id="476" name="Google Shape;476;p60"/>
          <p:cNvSpPr txBox="1"/>
          <p:nvPr/>
        </p:nvSpPr>
        <p:spPr>
          <a:xfrm>
            <a:off x="4942125" y="3162150"/>
            <a:ext cx="4201800" cy="517500"/>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200">
                <a:solidFill>
                  <a:schemeClr val="accent2"/>
                </a:solidFill>
                <a:latin typeface="Verdana"/>
                <a:ea typeface="Verdana"/>
                <a:cs typeface="Verdana"/>
                <a:sym typeface="Verdana"/>
              </a:rPr>
              <a:t>TRANSPORT TO ICE-OCEAN INTERFACE POSSIBLE !!</a:t>
            </a:r>
            <a:endParaRPr sz="1200">
              <a:solidFill>
                <a:schemeClr val="accent2"/>
              </a:solidFill>
              <a:latin typeface="Verdana"/>
              <a:ea typeface="Verdana"/>
              <a:cs typeface="Verdana"/>
              <a:sym typeface="Verdana"/>
            </a:endParaRPr>
          </a:p>
        </p:txBody>
      </p:sp>
      <p:sp>
        <p:nvSpPr>
          <p:cNvPr id="477" name="Google Shape;477;p60"/>
          <p:cNvSpPr txBox="1"/>
          <p:nvPr/>
        </p:nvSpPr>
        <p:spPr>
          <a:xfrm>
            <a:off x="4185410" y="1118837"/>
            <a:ext cx="1370568" cy="573168"/>
          </a:xfrm>
          <a:prstGeom prst="rect">
            <a:avLst/>
          </a:prstGeom>
          <a:noFill/>
          <a:ln>
            <a:noFill/>
          </a:ln>
        </p:spPr>
        <p:txBody>
          <a:bodyPr spcFirstLastPara="1" wrap="square" lIns="68550" tIns="68550" rIns="68550" bIns="68550" anchor="t" anchorCtr="0">
            <a:spAutoFit/>
          </a:bodyPr>
          <a:lstStyle/>
          <a:p>
            <a:pPr marL="0" lvl="0" indent="0" algn="l" rtl="0">
              <a:spcBef>
                <a:spcPts val="0"/>
              </a:spcBef>
              <a:spcAft>
                <a:spcPts val="0"/>
              </a:spcAft>
              <a:buClr>
                <a:srgbClr val="000000"/>
              </a:buClr>
              <a:buSzPts val="1300"/>
              <a:buFont typeface="Arial"/>
              <a:buNone/>
            </a:pPr>
            <a:r>
              <a:rPr lang="it" sz="1500">
                <a:solidFill>
                  <a:schemeClr val="lt1"/>
                </a:solidFill>
                <a:latin typeface="Verdana"/>
                <a:ea typeface="Verdana"/>
                <a:cs typeface="Verdana"/>
                <a:sym typeface="Verdana"/>
              </a:rPr>
              <a:t>Grain Size:</a:t>
            </a:r>
            <a:endParaRPr sz="150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endParaRPr sz="13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1"/>
          <p:cNvSpPr txBox="1"/>
          <p:nvPr/>
        </p:nvSpPr>
        <p:spPr>
          <a:xfrm>
            <a:off x="4363920" y="1703478"/>
            <a:ext cx="722062"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1 cm</a:t>
            </a:r>
            <a:endParaRPr sz="1300" i="0" u="none" strike="noStrike" cap="none">
              <a:solidFill>
                <a:schemeClr val="lt1"/>
              </a:solidFill>
              <a:latin typeface="Verdana"/>
              <a:ea typeface="Verdana"/>
              <a:cs typeface="Verdana"/>
              <a:sym typeface="Verdana"/>
            </a:endParaRPr>
          </a:p>
        </p:txBody>
      </p:sp>
      <p:sp>
        <p:nvSpPr>
          <p:cNvPr id="484" name="Google Shape;484;p61"/>
          <p:cNvSpPr txBox="1"/>
          <p:nvPr/>
        </p:nvSpPr>
        <p:spPr>
          <a:xfrm>
            <a:off x="4320600" y="2707103"/>
            <a:ext cx="961850"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1</a:t>
            </a:r>
            <a:r>
              <a:rPr lang="it" sz="1300">
                <a:solidFill>
                  <a:schemeClr val="lt1"/>
                </a:solidFill>
                <a:latin typeface="Verdana"/>
                <a:ea typeface="Verdana"/>
                <a:cs typeface="Verdana"/>
                <a:sym typeface="Verdana"/>
              </a:rPr>
              <a:t> m</a:t>
            </a:r>
            <a:r>
              <a:rPr lang="it" sz="1300" i="0" u="none" strike="noStrike" cap="none">
                <a:solidFill>
                  <a:schemeClr val="lt1"/>
                </a:solidFill>
                <a:latin typeface="Verdana"/>
                <a:ea typeface="Verdana"/>
                <a:cs typeface="Verdana"/>
                <a:sym typeface="Verdana"/>
              </a:rPr>
              <a:t>m</a:t>
            </a:r>
            <a:endParaRPr sz="1300" i="0" u="none" strike="noStrike" cap="none">
              <a:solidFill>
                <a:schemeClr val="lt1"/>
              </a:solidFill>
              <a:latin typeface="Verdana"/>
              <a:ea typeface="Verdana"/>
              <a:cs typeface="Verdana"/>
              <a:sym typeface="Verdana"/>
            </a:endParaRPr>
          </a:p>
        </p:txBody>
      </p:sp>
      <p:sp>
        <p:nvSpPr>
          <p:cNvPr id="485" name="Google Shape;485;p61"/>
          <p:cNvSpPr txBox="1"/>
          <p:nvPr/>
        </p:nvSpPr>
        <p:spPr>
          <a:xfrm>
            <a:off x="4185410" y="3710729"/>
            <a:ext cx="1370568" cy="538526"/>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0.1 mm</a:t>
            </a:r>
            <a:endParaRPr sz="1300"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r>
              <a:rPr lang="it" sz="1300" b="1">
                <a:solidFill>
                  <a:schemeClr val="lt1"/>
                </a:solidFill>
                <a:latin typeface="Verdana"/>
                <a:ea typeface="Verdana"/>
                <a:cs typeface="Verdana"/>
                <a:sym typeface="Verdana"/>
              </a:rPr>
              <a:t>time = 2 Myr</a:t>
            </a:r>
            <a:endParaRPr sz="1300" b="1">
              <a:solidFill>
                <a:schemeClr val="lt1"/>
              </a:solidFill>
              <a:latin typeface="Verdana"/>
              <a:ea typeface="Verdana"/>
              <a:cs typeface="Verdana"/>
              <a:sym typeface="Verdana"/>
            </a:endParaRPr>
          </a:p>
        </p:txBody>
      </p:sp>
      <p:pic>
        <p:nvPicPr>
          <p:cNvPr id="486" name="Google Shape;486;p61" title="Csnap_NaCl.07_Europa_D30km_eta1e-02_Impacts_n1_r18_Tides_Compo_60000000yr.png"/>
          <p:cNvPicPr preferRelativeResize="0"/>
          <p:nvPr/>
        </p:nvPicPr>
        <p:blipFill rotWithShape="1">
          <a:blip r:embed="rId3">
            <a:alphaModFix/>
          </a:blip>
          <a:srcRect t="-19" b="7056"/>
          <a:stretch/>
        </p:blipFill>
        <p:spPr>
          <a:xfrm rot="-5145178">
            <a:off x="1757646" y="-87905"/>
            <a:ext cx="1034131" cy="3922157"/>
          </a:xfrm>
          <a:prstGeom prst="rect">
            <a:avLst/>
          </a:prstGeom>
          <a:noFill/>
          <a:ln>
            <a:noFill/>
          </a:ln>
        </p:spPr>
      </p:pic>
      <p:pic>
        <p:nvPicPr>
          <p:cNvPr id="487" name="Google Shape;487;p61" title="Csnap_NaCl.07_Europa_D30km_eta1e-03_Impacts_n1_r18_Tides_Compo_60000000yr.png"/>
          <p:cNvPicPr preferRelativeResize="0"/>
          <p:nvPr/>
        </p:nvPicPr>
        <p:blipFill rotWithShape="1">
          <a:blip r:embed="rId4">
            <a:alphaModFix/>
          </a:blip>
          <a:srcRect t="387" b="7370"/>
          <a:stretch/>
        </p:blipFill>
        <p:spPr>
          <a:xfrm rot="-5131543">
            <a:off x="1740989" y="893110"/>
            <a:ext cx="1032032" cy="3883883"/>
          </a:xfrm>
          <a:prstGeom prst="rect">
            <a:avLst/>
          </a:prstGeom>
          <a:noFill/>
          <a:ln>
            <a:noFill/>
          </a:ln>
        </p:spPr>
      </p:pic>
      <p:pic>
        <p:nvPicPr>
          <p:cNvPr id="488" name="Google Shape;488;p61" title="Csnap_NaCl.07_Europa_D30km_eta1e-04_Impacts_n1_r18_Tides_Compo_2000000yr.png"/>
          <p:cNvPicPr preferRelativeResize="0"/>
          <p:nvPr/>
        </p:nvPicPr>
        <p:blipFill rotWithShape="1">
          <a:blip r:embed="rId5">
            <a:alphaModFix/>
          </a:blip>
          <a:srcRect t="28" b="7225"/>
          <a:stretch/>
        </p:blipFill>
        <p:spPr>
          <a:xfrm rot="-5136090">
            <a:off x="1733044" y="1954925"/>
            <a:ext cx="1019507" cy="3857314"/>
          </a:xfrm>
          <a:prstGeom prst="rect">
            <a:avLst/>
          </a:prstGeom>
          <a:noFill/>
          <a:ln>
            <a:noFill/>
          </a:ln>
        </p:spPr>
      </p:pic>
      <p:sp>
        <p:nvSpPr>
          <p:cNvPr id="489" name="Google Shape;489;p61"/>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16</a:t>
            </a:fld>
            <a:endParaRPr sz="1000" b="0" i="0" u="none" strike="noStrike" cap="none">
              <a:solidFill>
                <a:srgbClr val="000000"/>
              </a:solidFill>
              <a:latin typeface="Arial"/>
              <a:ea typeface="Arial"/>
              <a:cs typeface="Arial"/>
              <a:sym typeface="Arial"/>
            </a:endParaRPr>
          </a:p>
        </p:txBody>
      </p:sp>
      <p:sp>
        <p:nvSpPr>
          <p:cNvPr id="490" name="Google Shape;490;p61"/>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a:t>
            </a:r>
            <a:r>
              <a:rPr lang="it" sz="1200">
                <a:solidFill>
                  <a:schemeClr val="lt1"/>
                </a:solidFill>
              </a:rPr>
              <a:t>3</a:t>
            </a:r>
            <a:endParaRPr sz="1200" b="0" i="0" u="none" strike="noStrike" cap="none">
              <a:solidFill>
                <a:schemeClr val="lt1"/>
              </a:solidFill>
              <a:latin typeface="Arial"/>
              <a:ea typeface="Arial"/>
              <a:cs typeface="Arial"/>
              <a:sym typeface="Arial"/>
            </a:endParaRPr>
          </a:p>
        </p:txBody>
      </p:sp>
      <p:sp>
        <p:nvSpPr>
          <p:cNvPr id="491" name="Google Shape;491;p61"/>
          <p:cNvSpPr txBox="1"/>
          <p:nvPr/>
        </p:nvSpPr>
        <p:spPr>
          <a:xfrm>
            <a:off x="341902" y="942084"/>
            <a:ext cx="3865618" cy="338547"/>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400" b="1">
                <a:solidFill>
                  <a:schemeClr val="lt1"/>
                </a:solidFill>
                <a:latin typeface="Verdana"/>
                <a:ea typeface="Verdana"/>
                <a:cs typeface="Verdana"/>
                <a:sym typeface="Verdana"/>
              </a:rPr>
              <a:t>Impactor radius: 1.8km, time: 60Myr</a:t>
            </a:r>
            <a:endParaRPr sz="1400" b="1">
              <a:solidFill>
                <a:schemeClr val="lt1"/>
              </a:solidFill>
              <a:latin typeface="Verdana"/>
              <a:ea typeface="Verdana"/>
              <a:cs typeface="Verdana"/>
              <a:sym typeface="Verdana"/>
            </a:endParaRPr>
          </a:p>
        </p:txBody>
      </p:sp>
      <p:sp>
        <p:nvSpPr>
          <p:cNvPr id="492" name="Google Shape;492;p61"/>
          <p:cNvSpPr txBox="1"/>
          <p:nvPr/>
        </p:nvSpPr>
        <p:spPr>
          <a:xfrm>
            <a:off x="5549605" y="1637343"/>
            <a:ext cx="3528656" cy="2158154"/>
          </a:xfrm>
          <a:prstGeom prst="rect">
            <a:avLst/>
          </a:prstGeom>
          <a:noFill/>
          <a:ln>
            <a:noFill/>
          </a:ln>
        </p:spPr>
        <p:txBody>
          <a:bodyPr spcFirstLastPara="1" wrap="square" lIns="68550" tIns="68550" rIns="68550" bIns="68550" anchor="t" anchorCtr="0">
            <a:noAutofit/>
          </a:bodyPr>
          <a:lstStyle/>
          <a:p>
            <a:pPr marL="342900" lvl="0" indent="-266700" algn="l" rtl="0">
              <a:spcBef>
                <a:spcPts val="0"/>
              </a:spcBef>
              <a:spcAft>
                <a:spcPts val="0"/>
              </a:spcAft>
              <a:buClr>
                <a:schemeClr val="lt1"/>
              </a:buClr>
              <a:buSzPts val="1400"/>
              <a:buFont typeface="Verdana"/>
              <a:buChar char="●"/>
            </a:pPr>
            <a:r>
              <a:rPr lang="it" sz="1400">
                <a:solidFill>
                  <a:schemeClr val="lt1"/>
                </a:solidFill>
                <a:latin typeface="Verdana"/>
                <a:ea typeface="Verdana"/>
                <a:cs typeface="Verdana"/>
                <a:sym typeface="Verdana"/>
              </a:rPr>
              <a:t>Decreasing grain size increases material mixing</a:t>
            </a:r>
            <a:endParaRPr sz="1400">
              <a:solidFill>
                <a:schemeClr val="lt1"/>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266700" algn="l" rtl="0">
              <a:spcBef>
                <a:spcPts val="0"/>
              </a:spcBef>
              <a:spcAft>
                <a:spcPts val="0"/>
              </a:spcAft>
              <a:buClr>
                <a:schemeClr val="lt1"/>
              </a:buClr>
              <a:buSzPts val="1400"/>
              <a:buFont typeface="Verdana"/>
              <a:buChar char="●"/>
            </a:pPr>
            <a:r>
              <a:rPr lang="it" sz="1400" b="1">
                <a:solidFill>
                  <a:schemeClr val="lt1"/>
                </a:solidFill>
                <a:latin typeface="Verdana"/>
                <a:ea typeface="Verdana"/>
                <a:cs typeface="Verdana"/>
                <a:sym typeface="Verdana"/>
              </a:rPr>
              <a:t>Medium case</a:t>
            </a:r>
            <a:r>
              <a:rPr lang="it" sz="1400">
                <a:solidFill>
                  <a:schemeClr val="lt1"/>
                </a:solidFill>
                <a:latin typeface="Verdana"/>
                <a:ea typeface="Verdana"/>
                <a:cs typeface="Verdana"/>
                <a:sym typeface="Verdana"/>
              </a:rPr>
              <a:t>: denser sinked material </a:t>
            </a:r>
            <a:r>
              <a:rPr lang="it" sz="1400">
                <a:solidFill>
                  <a:schemeClr val="accent2"/>
                </a:solidFill>
                <a:latin typeface="Verdana"/>
                <a:ea typeface="Verdana"/>
                <a:cs typeface="Verdana"/>
                <a:sym typeface="Verdana"/>
              </a:rPr>
              <a:t>inhibits plume formation</a:t>
            </a:r>
            <a:endParaRPr sz="1400">
              <a:solidFill>
                <a:schemeClr val="accent2"/>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266700" algn="l" rtl="0">
              <a:spcBef>
                <a:spcPts val="0"/>
              </a:spcBef>
              <a:spcAft>
                <a:spcPts val="0"/>
              </a:spcAft>
              <a:buClr>
                <a:schemeClr val="lt1"/>
              </a:buClr>
              <a:buSzPts val="1400"/>
              <a:buFont typeface="Verdana"/>
              <a:buChar char="●"/>
            </a:pPr>
            <a:r>
              <a:rPr lang="it" sz="1400" b="1">
                <a:solidFill>
                  <a:schemeClr val="lt1"/>
                </a:solidFill>
                <a:latin typeface="Verdana"/>
                <a:ea typeface="Verdana"/>
                <a:cs typeface="Verdana"/>
                <a:sym typeface="Verdana"/>
              </a:rPr>
              <a:t>Convective case</a:t>
            </a:r>
            <a:r>
              <a:rPr lang="it" sz="1400">
                <a:solidFill>
                  <a:schemeClr val="lt1"/>
                </a:solidFill>
                <a:latin typeface="Verdana"/>
                <a:ea typeface="Verdana"/>
                <a:cs typeface="Verdana"/>
                <a:sym typeface="Verdana"/>
              </a:rPr>
              <a:t>: </a:t>
            </a:r>
            <a:r>
              <a:rPr lang="it" sz="1400">
                <a:solidFill>
                  <a:schemeClr val="accent2"/>
                </a:solidFill>
                <a:latin typeface="Verdana"/>
                <a:ea typeface="Verdana"/>
                <a:cs typeface="Verdana"/>
                <a:sym typeface="Verdana"/>
              </a:rPr>
              <a:t>mixing</a:t>
            </a:r>
            <a:r>
              <a:rPr lang="it" sz="1400">
                <a:solidFill>
                  <a:schemeClr val="lt1"/>
                </a:solidFill>
                <a:latin typeface="Verdana"/>
                <a:ea typeface="Verdana"/>
                <a:cs typeface="Verdana"/>
                <a:sym typeface="Verdana"/>
              </a:rPr>
              <a:t> takes more time than previous case</a:t>
            </a:r>
            <a:endParaRPr sz="1400">
              <a:solidFill>
                <a:schemeClr val="lt1"/>
              </a:solidFill>
              <a:latin typeface="Verdana"/>
              <a:ea typeface="Verdana"/>
              <a:cs typeface="Verdana"/>
              <a:sym typeface="Verdana"/>
            </a:endParaRPr>
          </a:p>
        </p:txBody>
      </p:sp>
      <p:pic>
        <p:nvPicPr>
          <p:cNvPr id="493" name="Google Shape;493;p61" title="Csnap_NaCl.035_Europa_D30km_eta1e-04_Impacts_n1_r18_Tides_Compo_900000yr.png"/>
          <p:cNvPicPr preferRelativeResize="0"/>
          <p:nvPr/>
        </p:nvPicPr>
        <p:blipFill rotWithShape="1">
          <a:blip r:embed="rId6">
            <a:alphaModFix/>
          </a:blip>
          <a:srcRect l="10" t="92441" r="-10" b="-260"/>
          <a:stretch/>
        </p:blipFill>
        <p:spPr>
          <a:xfrm rot="-64">
            <a:off x="1078079" y="4249279"/>
            <a:ext cx="2493157" cy="819590"/>
          </a:xfrm>
          <a:prstGeom prst="rect">
            <a:avLst/>
          </a:prstGeom>
          <a:noFill/>
          <a:ln>
            <a:noFill/>
          </a:ln>
        </p:spPr>
      </p:pic>
      <p:sp>
        <p:nvSpPr>
          <p:cNvPr id="494" name="Google Shape;494;p61"/>
          <p:cNvSpPr txBox="1"/>
          <p:nvPr/>
        </p:nvSpPr>
        <p:spPr>
          <a:xfrm>
            <a:off x="4185410" y="1118837"/>
            <a:ext cx="1370568" cy="573168"/>
          </a:xfrm>
          <a:prstGeom prst="rect">
            <a:avLst/>
          </a:prstGeom>
          <a:noFill/>
          <a:ln>
            <a:noFill/>
          </a:ln>
        </p:spPr>
        <p:txBody>
          <a:bodyPr spcFirstLastPara="1" wrap="square" lIns="68550" tIns="68550" rIns="68550" bIns="68550" anchor="t" anchorCtr="0">
            <a:spAutoFit/>
          </a:bodyPr>
          <a:lstStyle/>
          <a:p>
            <a:pPr marL="0" lvl="0" indent="0" algn="l" rtl="0">
              <a:spcBef>
                <a:spcPts val="0"/>
              </a:spcBef>
              <a:spcAft>
                <a:spcPts val="0"/>
              </a:spcAft>
              <a:buClr>
                <a:srgbClr val="000000"/>
              </a:buClr>
              <a:buSzPts val="1300"/>
              <a:buFont typeface="Arial"/>
              <a:buNone/>
            </a:pPr>
            <a:r>
              <a:rPr lang="it" sz="1500">
                <a:solidFill>
                  <a:schemeClr val="lt1"/>
                </a:solidFill>
                <a:latin typeface="Verdana"/>
                <a:ea typeface="Verdana"/>
                <a:cs typeface="Verdana"/>
                <a:sym typeface="Verdana"/>
              </a:rPr>
              <a:t>Grain Size:</a:t>
            </a:r>
            <a:endParaRPr sz="150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endParaRPr sz="1300">
              <a:solidFill>
                <a:schemeClr val="lt1"/>
              </a:solidFill>
              <a:latin typeface="Verdana"/>
              <a:ea typeface="Verdana"/>
              <a:cs typeface="Verdana"/>
              <a:sym typeface="Verdana"/>
            </a:endParaRPr>
          </a:p>
        </p:txBody>
      </p:sp>
      <p:sp>
        <p:nvSpPr>
          <p:cNvPr id="495" name="Google Shape;495;p61"/>
          <p:cNvSpPr txBox="1">
            <a:spLocks noGrp="1"/>
          </p:cNvSpPr>
          <p:nvPr>
            <p:ph type="ctrTitle"/>
          </p:nvPr>
        </p:nvSpPr>
        <p:spPr>
          <a:xfrm>
            <a:off x="2478198" y="341022"/>
            <a:ext cx="474806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2 x Earth’s ocean salinity:</a:t>
            </a:r>
            <a:r>
              <a:rPr lang="it">
                <a:solidFill>
                  <a:srgbClr val="980000"/>
                </a:solidFill>
              </a:rPr>
              <a:t> </a:t>
            </a:r>
            <a:r>
              <a:rPr lang="it"/>
              <a:t>Grain size effect</a:t>
            </a:r>
            <a:endParaRPr/>
          </a:p>
          <a:p>
            <a:pPr marL="0" lvl="0" indent="0" algn="l" rtl="0">
              <a:lnSpc>
                <a:spcPct val="100000"/>
              </a:lnSpc>
              <a:spcBef>
                <a:spcPts val="0"/>
              </a:spcBef>
              <a:spcAft>
                <a:spcPts val="0"/>
              </a:spcAft>
              <a:buSzPts val="1800"/>
              <a:buNone/>
            </a:pPr>
            <a:endParaRPr/>
          </a:p>
        </p:txBody>
      </p:sp>
      <p:sp>
        <p:nvSpPr>
          <p:cNvPr id="496" name="Google Shape;496;p61"/>
          <p:cNvSpPr/>
          <p:nvPr/>
        </p:nvSpPr>
        <p:spPr>
          <a:xfrm>
            <a:off x="364405" y="2772788"/>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cxnSp>
        <p:nvCxnSpPr>
          <p:cNvPr id="497" name="Google Shape;497;p61"/>
          <p:cNvCxnSpPr>
            <a:endCxn id="498" idx="0"/>
          </p:cNvCxnSpPr>
          <p:nvPr/>
        </p:nvCxnSpPr>
        <p:spPr>
          <a:xfrm>
            <a:off x="4152000" y="2999925"/>
            <a:ext cx="2582100" cy="1425600"/>
          </a:xfrm>
          <a:prstGeom prst="straightConnector1">
            <a:avLst/>
          </a:prstGeom>
          <a:noFill/>
          <a:ln w="19050" cap="flat" cmpd="sng">
            <a:solidFill>
              <a:srgbClr val="FFFF01"/>
            </a:solidFill>
            <a:prstDash val="solid"/>
            <a:round/>
            <a:headEnd type="none" w="med" len="med"/>
            <a:tailEnd type="triangle" w="med" len="med"/>
          </a:ln>
        </p:spPr>
      </p:cxnSp>
      <p:sp>
        <p:nvSpPr>
          <p:cNvPr id="498" name="Google Shape;498;p61"/>
          <p:cNvSpPr txBox="1"/>
          <p:nvPr/>
        </p:nvSpPr>
        <p:spPr>
          <a:xfrm>
            <a:off x="4541100" y="4425525"/>
            <a:ext cx="4386000" cy="384300"/>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500">
                <a:solidFill>
                  <a:schemeClr val="accent2"/>
                </a:solidFill>
                <a:latin typeface="Verdana"/>
                <a:ea typeface="Verdana"/>
                <a:cs typeface="Verdana"/>
                <a:sym typeface="Verdana"/>
              </a:rPr>
              <a:t>TRANSPORT TO ICE-OCEAN POSSIBLE !!</a:t>
            </a:r>
            <a:endParaRPr sz="1500">
              <a:solidFill>
                <a:schemeClr val="accent2"/>
              </a:solidFill>
              <a:latin typeface="Verdana"/>
              <a:ea typeface="Verdana"/>
              <a:cs typeface="Verdana"/>
              <a:sym typeface="Verdana"/>
            </a:endParaRPr>
          </a:p>
        </p:txBody>
      </p:sp>
      <p:sp>
        <p:nvSpPr>
          <p:cNvPr id="499" name="Google Shape;499;p61"/>
          <p:cNvSpPr/>
          <p:nvPr/>
        </p:nvSpPr>
        <p:spPr>
          <a:xfrm>
            <a:off x="314518" y="3795488"/>
            <a:ext cx="3920400" cy="454500"/>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cxnSp>
        <p:nvCxnSpPr>
          <p:cNvPr id="500" name="Google Shape;500;p61"/>
          <p:cNvCxnSpPr>
            <a:endCxn id="498" idx="0"/>
          </p:cNvCxnSpPr>
          <p:nvPr/>
        </p:nvCxnSpPr>
        <p:spPr>
          <a:xfrm>
            <a:off x="4109100" y="4240725"/>
            <a:ext cx="2625000" cy="184800"/>
          </a:xfrm>
          <a:prstGeom prst="straightConnector1">
            <a:avLst/>
          </a:prstGeom>
          <a:noFill/>
          <a:ln w="19050" cap="flat" cmpd="sng">
            <a:solidFill>
              <a:srgbClr val="FFFF0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2"/>
          <p:cNvSpPr txBox="1">
            <a:spLocks noGrp="1"/>
          </p:cNvSpPr>
          <p:nvPr>
            <p:ph type="ctrTitle"/>
          </p:nvPr>
        </p:nvSpPr>
        <p:spPr>
          <a:xfrm>
            <a:off x="2478198" y="341022"/>
            <a:ext cx="474806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4 x Earth’s ocean salinity:</a:t>
            </a:r>
            <a:r>
              <a:rPr lang="it">
                <a:solidFill>
                  <a:srgbClr val="980000"/>
                </a:solidFill>
              </a:rPr>
              <a:t> </a:t>
            </a:r>
            <a:r>
              <a:rPr lang="it"/>
              <a:t>Grain size effect</a:t>
            </a:r>
            <a:endParaRPr/>
          </a:p>
          <a:p>
            <a:pPr marL="0" lvl="0" indent="0" algn="l" rtl="0">
              <a:lnSpc>
                <a:spcPct val="100000"/>
              </a:lnSpc>
              <a:spcBef>
                <a:spcPts val="0"/>
              </a:spcBef>
              <a:spcAft>
                <a:spcPts val="0"/>
              </a:spcAft>
              <a:buSzPts val="1800"/>
              <a:buNone/>
            </a:pPr>
            <a:endParaRPr/>
          </a:p>
        </p:txBody>
      </p:sp>
      <p:sp>
        <p:nvSpPr>
          <p:cNvPr id="507" name="Google Shape;507;p62"/>
          <p:cNvSpPr txBox="1"/>
          <p:nvPr/>
        </p:nvSpPr>
        <p:spPr>
          <a:xfrm>
            <a:off x="4299024" y="1701772"/>
            <a:ext cx="889643"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a:solidFill>
                  <a:schemeClr val="lt1"/>
                </a:solidFill>
                <a:latin typeface="Verdana"/>
                <a:ea typeface="Verdana"/>
                <a:cs typeface="Verdana"/>
                <a:sym typeface="Verdana"/>
              </a:rPr>
              <a:t>1</a:t>
            </a:r>
            <a:r>
              <a:rPr lang="it" sz="1300" i="0" u="none" strike="noStrike" cap="none">
                <a:solidFill>
                  <a:schemeClr val="lt1"/>
                </a:solidFill>
                <a:latin typeface="Verdana"/>
                <a:ea typeface="Verdana"/>
                <a:cs typeface="Verdana"/>
                <a:sym typeface="Verdana"/>
              </a:rPr>
              <a:t> cm</a:t>
            </a:r>
            <a:endParaRPr sz="1300" i="0" u="none" strike="noStrike" cap="none">
              <a:solidFill>
                <a:schemeClr val="lt1"/>
              </a:solidFill>
              <a:latin typeface="Verdana"/>
              <a:ea typeface="Verdana"/>
              <a:cs typeface="Verdana"/>
              <a:sym typeface="Verdana"/>
            </a:endParaRPr>
          </a:p>
        </p:txBody>
      </p:sp>
      <p:sp>
        <p:nvSpPr>
          <p:cNvPr id="508" name="Google Shape;508;p62"/>
          <p:cNvSpPr txBox="1"/>
          <p:nvPr/>
        </p:nvSpPr>
        <p:spPr>
          <a:xfrm>
            <a:off x="4299024" y="2705397"/>
            <a:ext cx="889643"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1</a:t>
            </a:r>
            <a:r>
              <a:rPr lang="it" sz="1300">
                <a:solidFill>
                  <a:schemeClr val="lt1"/>
                </a:solidFill>
                <a:latin typeface="Verdana"/>
                <a:ea typeface="Verdana"/>
                <a:cs typeface="Verdana"/>
                <a:sym typeface="Verdana"/>
              </a:rPr>
              <a:t> m</a:t>
            </a:r>
            <a:r>
              <a:rPr lang="it" sz="1300" i="0" u="none" strike="noStrike" cap="none">
                <a:solidFill>
                  <a:schemeClr val="lt1"/>
                </a:solidFill>
                <a:latin typeface="Verdana"/>
                <a:ea typeface="Verdana"/>
                <a:cs typeface="Verdana"/>
                <a:sym typeface="Verdana"/>
              </a:rPr>
              <a:t>m</a:t>
            </a:r>
            <a:endParaRPr sz="1300" i="0" u="none" strike="noStrike" cap="none">
              <a:solidFill>
                <a:schemeClr val="lt1"/>
              </a:solidFill>
              <a:latin typeface="Verdana"/>
              <a:ea typeface="Verdana"/>
              <a:cs typeface="Verdana"/>
              <a:sym typeface="Verdana"/>
            </a:endParaRPr>
          </a:p>
        </p:txBody>
      </p:sp>
      <p:sp>
        <p:nvSpPr>
          <p:cNvPr id="509" name="Google Shape;509;p62"/>
          <p:cNvSpPr txBox="1"/>
          <p:nvPr/>
        </p:nvSpPr>
        <p:spPr>
          <a:xfrm>
            <a:off x="4171764" y="3709023"/>
            <a:ext cx="1400260" cy="538526"/>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i="0" u="none" strike="noStrike" cap="none">
                <a:solidFill>
                  <a:schemeClr val="lt1"/>
                </a:solidFill>
                <a:latin typeface="Verdana"/>
                <a:ea typeface="Verdana"/>
                <a:cs typeface="Verdana"/>
                <a:sym typeface="Verdana"/>
              </a:rPr>
              <a:t>0.1 mm</a:t>
            </a:r>
            <a:endParaRPr sz="1300" i="0" u="none" strike="noStrike" cap="none">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300"/>
              <a:buFont typeface="Arial"/>
              <a:buNone/>
            </a:pPr>
            <a:r>
              <a:rPr lang="it" sz="1300" b="1">
                <a:solidFill>
                  <a:schemeClr val="lt1"/>
                </a:solidFill>
                <a:latin typeface="Verdana"/>
                <a:ea typeface="Verdana"/>
                <a:cs typeface="Verdana"/>
                <a:sym typeface="Verdana"/>
              </a:rPr>
              <a:t>time = 5 Myr</a:t>
            </a:r>
            <a:endParaRPr sz="1300" b="1">
              <a:solidFill>
                <a:schemeClr val="lt1"/>
              </a:solidFill>
              <a:latin typeface="Verdana"/>
              <a:ea typeface="Verdana"/>
              <a:cs typeface="Verdana"/>
              <a:sym typeface="Verdana"/>
            </a:endParaRPr>
          </a:p>
        </p:txBody>
      </p:sp>
      <p:pic>
        <p:nvPicPr>
          <p:cNvPr id="510" name="Google Shape;510;p62" title="Csnap_NaCl.14_Europa_D30km_eta1e-02_Impacts_n1_r18_Tides_Compo_60000000yr.png"/>
          <p:cNvPicPr preferRelativeResize="0"/>
          <p:nvPr/>
        </p:nvPicPr>
        <p:blipFill rotWithShape="1">
          <a:blip r:embed="rId3">
            <a:alphaModFix/>
          </a:blip>
          <a:srcRect t="-214" b="7096"/>
          <a:stretch/>
        </p:blipFill>
        <p:spPr>
          <a:xfrm rot="-5145179">
            <a:off x="1761025" y="-93425"/>
            <a:ext cx="1034137" cy="3928939"/>
          </a:xfrm>
          <a:prstGeom prst="rect">
            <a:avLst/>
          </a:prstGeom>
          <a:noFill/>
          <a:ln>
            <a:noFill/>
          </a:ln>
        </p:spPr>
      </p:pic>
      <p:pic>
        <p:nvPicPr>
          <p:cNvPr id="511" name="Google Shape;511;p62" title="Csnap_NaCl.14_Europa_D30km_eta1e-03_Impacts_n1_r18_Tides_Compo_60000000yr.png"/>
          <p:cNvPicPr preferRelativeResize="0"/>
          <p:nvPr/>
        </p:nvPicPr>
        <p:blipFill rotWithShape="1">
          <a:blip r:embed="rId4">
            <a:alphaModFix/>
          </a:blip>
          <a:srcRect t="-233" b="7218"/>
          <a:stretch/>
        </p:blipFill>
        <p:spPr>
          <a:xfrm rot="-5131541">
            <a:off x="1757105" y="916136"/>
            <a:ext cx="1032026" cy="3916206"/>
          </a:xfrm>
          <a:prstGeom prst="rect">
            <a:avLst/>
          </a:prstGeom>
          <a:noFill/>
          <a:ln>
            <a:noFill/>
          </a:ln>
        </p:spPr>
      </p:pic>
      <p:pic>
        <p:nvPicPr>
          <p:cNvPr id="512" name="Google Shape;512;p62" title="Csnap_NaCl.14_Europa_D30km_eta1e-04_Impacts_n1_r18_Tides_Compo_60000000yr.png"/>
          <p:cNvPicPr preferRelativeResize="0"/>
          <p:nvPr/>
        </p:nvPicPr>
        <p:blipFill rotWithShape="1">
          <a:blip r:embed="rId5">
            <a:alphaModFix/>
          </a:blip>
          <a:srcRect t="490" b="7106"/>
          <a:stretch/>
        </p:blipFill>
        <p:spPr>
          <a:xfrm rot="-5136091">
            <a:off x="1794300" y="1923351"/>
            <a:ext cx="1019510" cy="3843080"/>
          </a:xfrm>
          <a:prstGeom prst="rect">
            <a:avLst/>
          </a:prstGeom>
          <a:noFill/>
          <a:ln>
            <a:noFill/>
          </a:ln>
        </p:spPr>
      </p:pic>
      <p:sp>
        <p:nvSpPr>
          <p:cNvPr id="513" name="Google Shape;513;p62"/>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17</a:t>
            </a:fld>
            <a:endParaRPr sz="1000" b="0" i="0" u="none" strike="noStrike" cap="none">
              <a:solidFill>
                <a:srgbClr val="000000"/>
              </a:solidFill>
              <a:latin typeface="Arial"/>
              <a:ea typeface="Arial"/>
              <a:cs typeface="Arial"/>
              <a:sym typeface="Arial"/>
            </a:endParaRPr>
          </a:p>
        </p:txBody>
      </p:sp>
      <p:sp>
        <p:nvSpPr>
          <p:cNvPr id="514" name="Google Shape;514;p62"/>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a:t>
            </a:r>
            <a:r>
              <a:rPr lang="it" sz="1200">
                <a:solidFill>
                  <a:schemeClr val="lt1"/>
                </a:solidFill>
              </a:rPr>
              <a:t>4</a:t>
            </a:r>
            <a:endParaRPr sz="1200" b="0" i="0" u="none" strike="noStrike" cap="none">
              <a:solidFill>
                <a:schemeClr val="lt1"/>
              </a:solidFill>
              <a:latin typeface="Arial"/>
              <a:ea typeface="Arial"/>
              <a:cs typeface="Arial"/>
              <a:sym typeface="Arial"/>
            </a:endParaRPr>
          </a:p>
        </p:txBody>
      </p:sp>
      <p:sp>
        <p:nvSpPr>
          <p:cNvPr id="515" name="Google Shape;515;p62"/>
          <p:cNvSpPr txBox="1"/>
          <p:nvPr/>
        </p:nvSpPr>
        <p:spPr>
          <a:xfrm>
            <a:off x="399730" y="942084"/>
            <a:ext cx="3838175" cy="338547"/>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400" b="1">
                <a:solidFill>
                  <a:schemeClr val="lt1"/>
                </a:solidFill>
                <a:latin typeface="Verdana"/>
                <a:ea typeface="Verdana"/>
                <a:cs typeface="Verdana"/>
                <a:sym typeface="Verdana"/>
              </a:rPr>
              <a:t>Impactor radius: 1.8km, time: 60Myr</a:t>
            </a:r>
            <a:endParaRPr sz="1400" b="1">
              <a:solidFill>
                <a:schemeClr val="lt1"/>
              </a:solidFill>
              <a:latin typeface="Verdana"/>
              <a:ea typeface="Verdana"/>
              <a:cs typeface="Verdana"/>
              <a:sym typeface="Verdana"/>
            </a:endParaRPr>
          </a:p>
        </p:txBody>
      </p:sp>
      <p:sp>
        <p:nvSpPr>
          <p:cNvPr id="516" name="Google Shape;516;p62"/>
          <p:cNvSpPr txBox="1"/>
          <p:nvPr/>
        </p:nvSpPr>
        <p:spPr>
          <a:xfrm>
            <a:off x="5518769" y="1358632"/>
            <a:ext cx="3551600" cy="2822427"/>
          </a:xfrm>
          <a:prstGeom prst="rect">
            <a:avLst/>
          </a:prstGeom>
          <a:noFill/>
          <a:ln>
            <a:noFill/>
          </a:ln>
        </p:spPr>
        <p:txBody>
          <a:bodyPr spcFirstLastPara="1" wrap="square" lIns="68550" tIns="68550" rIns="68550" bIns="68550" anchor="t" anchorCtr="0">
            <a:noAutofit/>
          </a:bodyPr>
          <a:lstStyle/>
          <a:p>
            <a:pPr marL="342900" lvl="0" indent="-266700" algn="l" rtl="0">
              <a:spcBef>
                <a:spcPts val="0"/>
              </a:spcBef>
              <a:spcAft>
                <a:spcPts val="0"/>
              </a:spcAft>
              <a:buClr>
                <a:schemeClr val="lt1"/>
              </a:buClr>
              <a:buSzPts val="1400"/>
              <a:buFont typeface="Verdana"/>
              <a:buChar char="●"/>
            </a:pPr>
            <a:r>
              <a:rPr lang="it" sz="1400">
                <a:solidFill>
                  <a:schemeClr val="accent2"/>
                </a:solidFill>
                <a:latin typeface="Verdana"/>
                <a:ea typeface="Verdana"/>
                <a:cs typeface="Verdana"/>
                <a:sym typeface="Verdana"/>
              </a:rPr>
              <a:t>More salinity</a:t>
            </a:r>
            <a:r>
              <a:rPr lang="it" sz="1400">
                <a:solidFill>
                  <a:schemeClr val="lt1"/>
                </a:solidFill>
                <a:latin typeface="Verdana"/>
                <a:ea typeface="Verdana"/>
                <a:cs typeface="Verdana"/>
                <a:sym typeface="Verdana"/>
              </a:rPr>
              <a:t> leads to more transport to </a:t>
            </a:r>
            <a:r>
              <a:rPr lang="it" sz="1400">
                <a:solidFill>
                  <a:schemeClr val="accent2"/>
                </a:solidFill>
                <a:latin typeface="Verdana"/>
                <a:ea typeface="Verdana"/>
                <a:cs typeface="Verdana"/>
                <a:sym typeface="Verdana"/>
              </a:rPr>
              <a:t>ice-ocean interface</a:t>
            </a:r>
            <a:endParaRPr sz="1400">
              <a:solidFill>
                <a:schemeClr val="accent2"/>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266700" algn="l" rtl="0">
              <a:spcBef>
                <a:spcPts val="0"/>
              </a:spcBef>
              <a:spcAft>
                <a:spcPts val="0"/>
              </a:spcAft>
              <a:buClr>
                <a:schemeClr val="lt1"/>
              </a:buClr>
              <a:buSzPts val="1400"/>
              <a:buFont typeface="Verdana"/>
              <a:buChar char="●"/>
            </a:pPr>
            <a:r>
              <a:rPr lang="it" sz="1400" b="1">
                <a:solidFill>
                  <a:schemeClr val="lt1"/>
                </a:solidFill>
                <a:latin typeface="Verdana"/>
                <a:ea typeface="Verdana"/>
                <a:cs typeface="Verdana"/>
                <a:sym typeface="Verdana"/>
              </a:rPr>
              <a:t>Medium case</a:t>
            </a:r>
            <a:r>
              <a:rPr lang="it" sz="1400">
                <a:solidFill>
                  <a:schemeClr val="lt1"/>
                </a:solidFill>
                <a:latin typeface="Verdana"/>
                <a:ea typeface="Verdana"/>
                <a:cs typeface="Verdana"/>
                <a:sym typeface="Verdana"/>
              </a:rPr>
              <a:t>: denser sinked material </a:t>
            </a:r>
            <a:r>
              <a:rPr lang="it" sz="1400">
                <a:solidFill>
                  <a:schemeClr val="accent2"/>
                </a:solidFill>
                <a:latin typeface="Verdana"/>
                <a:ea typeface="Verdana"/>
                <a:cs typeface="Verdana"/>
                <a:sym typeface="Verdana"/>
              </a:rPr>
              <a:t>inhibits plume formation</a:t>
            </a:r>
            <a:endParaRPr sz="1400">
              <a:solidFill>
                <a:schemeClr val="lt1"/>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266700" algn="l" rtl="0">
              <a:spcBef>
                <a:spcPts val="0"/>
              </a:spcBef>
              <a:spcAft>
                <a:spcPts val="0"/>
              </a:spcAft>
              <a:buClr>
                <a:schemeClr val="lt1"/>
              </a:buClr>
              <a:buSzPts val="1400"/>
              <a:buFont typeface="Verdana"/>
              <a:buChar char="●"/>
            </a:pPr>
            <a:r>
              <a:rPr lang="it" sz="1400" b="1">
                <a:solidFill>
                  <a:schemeClr val="lt1"/>
                </a:solidFill>
                <a:latin typeface="Verdana"/>
                <a:ea typeface="Verdana"/>
                <a:cs typeface="Verdana"/>
                <a:sym typeface="Verdana"/>
              </a:rPr>
              <a:t>Convective case</a:t>
            </a:r>
            <a:r>
              <a:rPr lang="it" sz="1400">
                <a:solidFill>
                  <a:schemeClr val="lt1"/>
                </a:solidFill>
                <a:latin typeface="Verdana"/>
                <a:ea typeface="Verdana"/>
                <a:cs typeface="Verdana"/>
                <a:sym typeface="Verdana"/>
              </a:rPr>
              <a:t>: </a:t>
            </a:r>
            <a:r>
              <a:rPr lang="it" sz="1400">
                <a:solidFill>
                  <a:schemeClr val="accent2"/>
                </a:solidFill>
                <a:latin typeface="Verdana"/>
                <a:ea typeface="Verdana"/>
                <a:cs typeface="Verdana"/>
                <a:sym typeface="Verdana"/>
              </a:rPr>
              <a:t>mixing</a:t>
            </a:r>
            <a:r>
              <a:rPr lang="it" sz="1400">
                <a:solidFill>
                  <a:schemeClr val="lt1"/>
                </a:solidFill>
                <a:latin typeface="Verdana"/>
                <a:ea typeface="Verdana"/>
                <a:cs typeface="Verdana"/>
                <a:sym typeface="Verdana"/>
              </a:rPr>
              <a:t> takes more </a:t>
            </a:r>
            <a:endParaRPr sz="1400">
              <a:solidFill>
                <a:schemeClr val="lt1"/>
              </a:solidFill>
              <a:latin typeface="Verdana"/>
              <a:ea typeface="Verdana"/>
              <a:cs typeface="Verdana"/>
              <a:sym typeface="Verdana"/>
            </a:endParaRPr>
          </a:p>
          <a:p>
            <a:pPr marL="342900" lvl="0" indent="0" algn="l" rtl="0">
              <a:spcBef>
                <a:spcPts val="0"/>
              </a:spcBef>
              <a:spcAft>
                <a:spcPts val="0"/>
              </a:spcAft>
              <a:buNone/>
            </a:pPr>
            <a:endParaRPr sz="1400">
              <a:solidFill>
                <a:schemeClr val="lt1"/>
              </a:solidFill>
              <a:latin typeface="Verdana"/>
              <a:ea typeface="Verdana"/>
              <a:cs typeface="Verdana"/>
              <a:sym typeface="Verdana"/>
            </a:endParaRPr>
          </a:p>
          <a:p>
            <a:pPr marL="342900" lvl="0" indent="-266700" algn="l" rtl="0">
              <a:spcBef>
                <a:spcPts val="0"/>
              </a:spcBef>
              <a:spcAft>
                <a:spcPts val="0"/>
              </a:spcAft>
              <a:buClr>
                <a:schemeClr val="lt1"/>
              </a:buClr>
              <a:buSzPts val="1400"/>
              <a:buFont typeface="Verdana"/>
              <a:buChar char="●"/>
            </a:pPr>
            <a:r>
              <a:rPr lang="it" sz="1400">
                <a:solidFill>
                  <a:schemeClr val="lt1"/>
                </a:solidFill>
                <a:latin typeface="Verdana"/>
                <a:ea typeface="Verdana"/>
                <a:cs typeface="Verdana"/>
                <a:sym typeface="Verdana"/>
              </a:rPr>
              <a:t>For all cases there is </a:t>
            </a:r>
            <a:r>
              <a:rPr lang="it" sz="1400" b="1">
                <a:solidFill>
                  <a:schemeClr val="accent2"/>
                </a:solidFill>
                <a:latin typeface="Verdana"/>
                <a:ea typeface="Verdana"/>
                <a:cs typeface="Verdana"/>
                <a:sym typeface="Verdana"/>
              </a:rPr>
              <a:t>transport of material</a:t>
            </a:r>
            <a:r>
              <a:rPr lang="it" sz="1400">
                <a:solidFill>
                  <a:schemeClr val="lt1"/>
                </a:solidFill>
                <a:latin typeface="Verdana"/>
                <a:ea typeface="Verdana"/>
                <a:cs typeface="Verdana"/>
                <a:sym typeface="Verdana"/>
              </a:rPr>
              <a:t> to ice-ocean interface.</a:t>
            </a:r>
            <a:endParaRPr sz="1400">
              <a:solidFill>
                <a:schemeClr val="lt1"/>
              </a:solidFill>
              <a:latin typeface="Verdana"/>
              <a:ea typeface="Verdana"/>
              <a:cs typeface="Verdana"/>
              <a:sym typeface="Verdana"/>
            </a:endParaRPr>
          </a:p>
        </p:txBody>
      </p:sp>
      <p:pic>
        <p:nvPicPr>
          <p:cNvPr id="517" name="Google Shape;517;p62" title="Csnap_NaCl.035_Europa_D30km_eta1e-04_Impacts_n1_r18_Tides_Compo_900000yr.png"/>
          <p:cNvPicPr preferRelativeResize="0"/>
          <p:nvPr/>
        </p:nvPicPr>
        <p:blipFill rotWithShape="1">
          <a:blip r:embed="rId6">
            <a:alphaModFix/>
          </a:blip>
          <a:srcRect l="10" t="92441" r="-10" b="-260"/>
          <a:stretch/>
        </p:blipFill>
        <p:spPr>
          <a:xfrm rot="-65">
            <a:off x="1080670" y="4307672"/>
            <a:ext cx="2476287" cy="814043"/>
          </a:xfrm>
          <a:prstGeom prst="rect">
            <a:avLst/>
          </a:prstGeom>
          <a:noFill/>
          <a:ln>
            <a:noFill/>
          </a:ln>
        </p:spPr>
      </p:pic>
      <p:sp>
        <p:nvSpPr>
          <p:cNvPr id="518" name="Google Shape;518;p62"/>
          <p:cNvSpPr/>
          <p:nvPr/>
        </p:nvSpPr>
        <p:spPr>
          <a:xfrm>
            <a:off x="343804" y="2777137"/>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sp>
        <p:nvSpPr>
          <p:cNvPr id="519" name="Google Shape;519;p62"/>
          <p:cNvSpPr/>
          <p:nvPr/>
        </p:nvSpPr>
        <p:spPr>
          <a:xfrm>
            <a:off x="343795" y="3750976"/>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sp>
        <p:nvSpPr>
          <p:cNvPr id="520" name="Google Shape;520;p62"/>
          <p:cNvSpPr/>
          <p:nvPr/>
        </p:nvSpPr>
        <p:spPr>
          <a:xfrm>
            <a:off x="343795" y="1756668"/>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sp>
        <p:nvSpPr>
          <p:cNvPr id="521" name="Google Shape;521;p62"/>
          <p:cNvSpPr txBox="1"/>
          <p:nvPr/>
        </p:nvSpPr>
        <p:spPr>
          <a:xfrm>
            <a:off x="4186610" y="1117543"/>
            <a:ext cx="1370568" cy="573168"/>
          </a:xfrm>
          <a:prstGeom prst="rect">
            <a:avLst/>
          </a:prstGeom>
          <a:noFill/>
          <a:ln>
            <a:noFill/>
          </a:ln>
        </p:spPr>
        <p:txBody>
          <a:bodyPr spcFirstLastPara="1" wrap="square" lIns="68550" tIns="68550" rIns="68550" bIns="68550" anchor="t" anchorCtr="0">
            <a:spAutoFit/>
          </a:bodyPr>
          <a:lstStyle/>
          <a:p>
            <a:pPr marL="0" lvl="0" indent="0" algn="l" rtl="0">
              <a:spcBef>
                <a:spcPts val="0"/>
              </a:spcBef>
              <a:spcAft>
                <a:spcPts val="0"/>
              </a:spcAft>
              <a:buClr>
                <a:srgbClr val="000000"/>
              </a:buClr>
              <a:buSzPts val="1300"/>
              <a:buFont typeface="Arial"/>
              <a:buNone/>
            </a:pPr>
            <a:r>
              <a:rPr lang="it" sz="1500">
                <a:solidFill>
                  <a:schemeClr val="lt1"/>
                </a:solidFill>
                <a:latin typeface="Verdana"/>
                <a:ea typeface="Verdana"/>
                <a:cs typeface="Verdana"/>
                <a:sym typeface="Verdana"/>
              </a:rPr>
              <a:t>Grain Size:</a:t>
            </a:r>
            <a:endParaRPr sz="150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300"/>
              <a:buFont typeface="Arial"/>
              <a:buNone/>
            </a:pPr>
            <a:endParaRPr sz="13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5"/>
        <p:cNvGrpSpPr/>
        <p:nvPr/>
      </p:nvGrpSpPr>
      <p:grpSpPr>
        <a:xfrm>
          <a:off x="0" y="0"/>
          <a:ext cx="0" cy="0"/>
          <a:chOff x="0" y="0"/>
          <a:chExt cx="0" cy="0"/>
        </a:xfrm>
      </p:grpSpPr>
      <p:pic>
        <p:nvPicPr>
          <p:cNvPr id="526" name="Google Shape;526;p63" title="Csnap_NaCl.035_Europa_D30km_eta1e-02_Impacts_n1_r18_Tides_Compo_60000000yr.png"/>
          <p:cNvPicPr preferRelativeResize="0"/>
          <p:nvPr/>
        </p:nvPicPr>
        <p:blipFill rotWithShape="1">
          <a:blip r:embed="rId3">
            <a:alphaModFix/>
          </a:blip>
          <a:srcRect b="6638"/>
          <a:stretch/>
        </p:blipFill>
        <p:spPr>
          <a:xfrm rot="-5172022">
            <a:off x="1136414" y="-445267"/>
            <a:ext cx="756000" cy="2988001"/>
          </a:xfrm>
          <a:prstGeom prst="rect">
            <a:avLst/>
          </a:prstGeom>
          <a:noFill/>
          <a:ln>
            <a:noFill/>
          </a:ln>
        </p:spPr>
      </p:pic>
      <p:pic>
        <p:nvPicPr>
          <p:cNvPr id="527" name="Google Shape;527;p63" title="Csnap_NaCl.035_Europa_D30km_eta1e-03_Impacts_n1_r18_Tides_Compo_60000000yr.png"/>
          <p:cNvPicPr preferRelativeResize="0"/>
          <p:nvPr/>
        </p:nvPicPr>
        <p:blipFill rotWithShape="1">
          <a:blip r:embed="rId4">
            <a:alphaModFix/>
          </a:blip>
          <a:srcRect b="6638"/>
          <a:stretch/>
        </p:blipFill>
        <p:spPr>
          <a:xfrm rot="-5143930">
            <a:off x="4186099" y="-465861"/>
            <a:ext cx="756000" cy="2987998"/>
          </a:xfrm>
          <a:prstGeom prst="rect">
            <a:avLst/>
          </a:prstGeom>
          <a:noFill/>
          <a:ln>
            <a:noFill/>
          </a:ln>
        </p:spPr>
      </p:pic>
      <p:pic>
        <p:nvPicPr>
          <p:cNvPr id="528" name="Google Shape;528;p63" title="Csnap_NaCl.035_Europa_D30km_eta1e-04_Impacts_n1_r18_Tides_Compo_60000000yr.png"/>
          <p:cNvPicPr preferRelativeResize="0"/>
          <p:nvPr/>
        </p:nvPicPr>
        <p:blipFill rotWithShape="1">
          <a:blip r:embed="rId5">
            <a:alphaModFix/>
          </a:blip>
          <a:srcRect b="6638"/>
          <a:stretch/>
        </p:blipFill>
        <p:spPr>
          <a:xfrm rot="-5143716">
            <a:off x="7238037" y="-443891"/>
            <a:ext cx="756000" cy="2988003"/>
          </a:xfrm>
          <a:prstGeom prst="rect">
            <a:avLst/>
          </a:prstGeom>
          <a:noFill/>
          <a:ln>
            <a:noFill/>
          </a:ln>
        </p:spPr>
      </p:pic>
      <p:pic>
        <p:nvPicPr>
          <p:cNvPr id="529" name="Google Shape;529;p63" title="Csnap_NaCl.07_Europa_D30km_eta1e-02_Impacts_n1_r18_Tides_Compo_60000000yr.png"/>
          <p:cNvPicPr preferRelativeResize="0"/>
          <p:nvPr/>
        </p:nvPicPr>
        <p:blipFill rotWithShape="1">
          <a:blip r:embed="rId6">
            <a:alphaModFix/>
          </a:blip>
          <a:srcRect b="6743"/>
          <a:stretch/>
        </p:blipFill>
        <p:spPr>
          <a:xfrm rot="-5117937">
            <a:off x="1153845" y="611014"/>
            <a:ext cx="756000" cy="2987998"/>
          </a:xfrm>
          <a:prstGeom prst="rect">
            <a:avLst/>
          </a:prstGeom>
          <a:noFill/>
          <a:ln>
            <a:noFill/>
          </a:ln>
        </p:spPr>
      </p:pic>
      <p:pic>
        <p:nvPicPr>
          <p:cNvPr id="530" name="Google Shape;530;p63" title="Csnap_NaCl.07_Europa_D30km_eta1e-03_Impacts_n1_r18_Tides_Compo_60000000yr.png"/>
          <p:cNvPicPr preferRelativeResize="0"/>
          <p:nvPr/>
        </p:nvPicPr>
        <p:blipFill rotWithShape="1">
          <a:blip r:embed="rId7">
            <a:alphaModFix/>
          </a:blip>
          <a:srcRect b="6743"/>
          <a:stretch/>
        </p:blipFill>
        <p:spPr>
          <a:xfrm rot="-5114546">
            <a:off x="4194000" y="626609"/>
            <a:ext cx="756000" cy="2988000"/>
          </a:xfrm>
          <a:prstGeom prst="rect">
            <a:avLst/>
          </a:prstGeom>
          <a:noFill/>
          <a:ln>
            <a:noFill/>
          </a:ln>
        </p:spPr>
      </p:pic>
      <p:pic>
        <p:nvPicPr>
          <p:cNvPr id="531" name="Google Shape;531;p63" title="Csnap_NaCl.07_Europa_D30km_eta1e-04_Impacts_n1_r18_Tides_Compo_60000000yr.png"/>
          <p:cNvPicPr preferRelativeResize="0"/>
          <p:nvPr/>
        </p:nvPicPr>
        <p:blipFill rotWithShape="1">
          <a:blip r:embed="rId8">
            <a:alphaModFix/>
          </a:blip>
          <a:srcRect b="6743"/>
          <a:stretch/>
        </p:blipFill>
        <p:spPr>
          <a:xfrm rot="-5108584">
            <a:off x="7238037" y="644450"/>
            <a:ext cx="756000" cy="2987999"/>
          </a:xfrm>
          <a:prstGeom prst="rect">
            <a:avLst/>
          </a:prstGeom>
          <a:noFill/>
          <a:ln>
            <a:noFill/>
          </a:ln>
        </p:spPr>
      </p:pic>
      <p:pic>
        <p:nvPicPr>
          <p:cNvPr id="532" name="Google Shape;532;p63" title="Csnap_NaCl.14_Europa_D30km_eta1e-02_Impacts_n1_r18_Tides_Compo_60000000yr.png"/>
          <p:cNvPicPr preferRelativeResize="0"/>
          <p:nvPr/>
        </p:nvPicPr>
        <p:blipFill rotWithShape="1">
          <a:blip r:embed="rId9">
            <a:alphaModFix/>
          </a:blip>
          <a:srcRect b="6838"/>
          <a:stretch/>
        </p:blipFill>
        <p:spPr>
          <a:xfrm rot="-5152836">
            <a:off x="1136422" y="1721197"/>
            <a:ext cx="756000" cy="2988005"/>
          </a:xfrm>
          <a:prstGeom prst="rect">
            <a:avLst/>
          </a:prstGeom>
          <a:noFill/>
          <a:ln>
            <a:noFill/>
          </a:ln>
        </p:spPr>
      </p:pic>
      <p:pic>
        <p:nvPicPr>
          <p:cNvPr id="533" name="Google Shape;533;p63" title="Csnap_NaCl.14_Europa_D30km_eta1e-03_Impacts_n1_r18_Tides_Compo_60000000yr.png"/>
          <p:cNvPicPr preferRelativeResize="0"/>
          <p:nvPr/>
        </p:nvPicPr>
        <p:blipFill rotWithShape="1">
          <a:blip r:embed="rId10">
            <a:alphaModFix/>
          </a:blip>
          <a:srcRect b="6899"/>
          <a:stretch/>
        </p:blipFill>
        <p:spPr>
          <a:xfrm rot="-5115439">
            <a:off x="4186099" y="1691357"/>
            <a:ext cx="755998" cy="2987997"/>
          </a:xfrm>
          <a:prstGeom prst="rect">
            <a:avLst/>
          </a:prstGeom>
          <a:noFill/>
          <a:ln>
            <a:noFill/>
          </a:ln>
        </p:spPr>
      </p:pic>
      <p:pic>
        <p:nvPicPr>
          <p:cNvPr id="534" name="Google Shape;534;p63" title="Csnap_NaCl.14_Europa_D30km_eta1e-04_Impacts_n1_r18_Tides_Compo_60000000yr.png"/>
          <p:cNvPicPr preferRelativeResize="0"/>
          <p:nvPr/>
        </p:nvPicPr>
        <p:blipFill rotWithShape="1">
          <a:blip r:embed="rId11">
            <a:alphaModFix/>
          </a:blip>
          <a:srcRect b="6838"/>
          <a:stretch/>
        </p:blipFill>
        <p:spPr>
          <a:xfrm rot="-5125616">
            <a:off x="7224149" y="1740465"/>
            <a:ext cx="756000" cy="2988001"/>
          </a:xfrm>
          <a:prstGeom prst="rect">
            <a:avLst/>
          </a:prstGeom>
          <a:noFill/>
          <a:ln>
            <a:noFill/>
          </a:ln>
        </p:spPr>
      </p:pic>
      <p:pic>
        <p:nvPicPr>
          <p:cNvPr id="535" name="Google Shape;535;p63" title="Csnap_NaCl.14_Europa_D30km_eta1e-02_Impacts_n1_r18_Tides_Compo_60000000yr.png"/>
          <p:cNvPicPr preferRelativeResize="0"/>
          <p:nvPr/>
        </p:nvPicPr>
        <p:blipFill rotWithShape="1">
          <a:blip r:embed="rId9">
            <a:alphaModFix/>
          </a:blip>
          <a:srcRect t="93172"/>
          <a:stretch/>
        </p:blipFill>
        <p:spPr>
          <a:xfrm>
            <a:off x="3191425" y="3930850"/>
            <a:ext cx="2761150" cy="842977"/>
          </a:xfrm>
          <a:prstGeom prst="rect">
            <a:avLst/>
          </a:prstGeom>
          <a:noFill/>
          <a:ln>
            <a:noFill/>
          </a:ln>
        </p:spPr>
      </p:pic>
      <p:sp>
        <p:nvSpPr>
          <p:cNvPr id="536" name="Google Shape;536;p63"/>
          <p:cNvSpPr txBox="1"/>
          <p:nvPr/>
        </p:nvSpPr>
        <p:spPr>
          <a:xfrm>
            <a:off x="767750" y="134775"/>
            <a:ext cx="161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chemeClr val="dk1"/>
                </a:solidFill>
              </a:rPr>
              <a:t>Grain size = 1cm</a:t>
            </a:r>
            <a:endParaRPr b="1">
              <a:solidFill>
                <a:schemeClr val="dk1"/>
              </a:solidFill>
            </a:endParaRPr>
          </a:p>
        </p:txBody>
      </p:sp>
      <p:sp>
        <p:nvSpPr>
          <p:cNvPr id="537" name="Google Shape;537;p63"/>
          <p:cNvSpPr txBox="1"/>
          <p:nvPr/>
        </p:nvSpPr>
        <p:spPr>
          <a:xfrm>
            <a:off x="3754350" y="134775"/>
            <a:ext cx="168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chemeClr val="dk1"/>
                </a:solidFill>
              </a:rPr>
              <a:t>Grain size = 1mm</a:t>
            </a:r>
            <a:endParaRPr b="1">
              <a:solidFill>
                <a:schemeClr val="dk1"/>
              </a:solidFill>
            </a:endParaRPr>
          </a:p>
        </p:txBody>
      </p:sp>
      <p:sp>
        <p:nvSpPr>
          <p:cNvPr id="538" name="Google Shape;538;p63"/>
          <p:cNvSpPr txBox="1"/>
          <p:nvPr/>
        </p:nvSpPr>
        <p:spPr>
          <a:xfrm>
            <a:off x="6740201" y="134775"/>
            <a:ext cx="18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chemeClr val="dk1"/>
                </a:solidFill>
              </a:rPr>
              <a:t>Grain size = 0.1mm</a:t>
            </a:r>
            <a:endParaRPr b="1">
              <a:solidFill>
                <a:schemeClr val="dk1"/>
              </a:solidFill>
            </a:endParaRPr>
          </a:p>
        </p:txBody>
      </p:sp>
      <p:sp>
        <p:nvSpPr>
          <p:cNvPr id="539" name="Google Shape;539;p63"/>
          <p:cNvSpPr txBox="1"/>
          <p:nvPr/>
        </p:nvSpPr>
        <p:spPr>
          <a:xfrm>
            <a:off x="-2875" y="1323025"/>
            <a:ext cx="1995900" cy="3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b="1">
                <a:solidFill>
                  <a:schemeClr val="dk1"/>
                </a:solidFill>
              </a:rPr>
              <a:t>1xEarth’s ocean salinity</a:t>
            </a:r>
            <a:endParaRPr sz="1200" b="1">
              <a:solidFill>
                <a:schemeClr val="dk1"/>
              </a:solidFill>
            </a:endParaRPr>
          </a:p>
        </p:txBody>
      </p:sp>
      <p:sp>
        <p:nvSpPr>
          <p:cNvPr id="540" name="Google Shape;540;p63"/>
          <p:cNvSpPr txBox="1"/>
          <p:nvPr/>
        </p:nvSpPr>
        <p:spPr>
          <a:xfrm>
            <a:off x="-2875" y="2321488"/>
            <a:ext cx="1995900" cy="3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b="1">
                <a:solidFill>
                  <a:schemeClr val="dk1"/>
                </a:solidFill>
              </a:rPr>
              <a:t>2xEarth’s ocean salinity</a:t>
            </a:r>
            <a:endParaRPr sz="1200" b="1">
              <a:solidFill>
                <a:schemeClr val="dk1"/>
              </a:solidFill>
            </a:endParaRPr>
          </a:p>
        </p:txBody>
      </p:sp>
      <p:cxnSp>
        <p:nvCxnSpPr>
          <p:cNvPr id="541" name="Google Shape;541;p63"/>
          <p:cNvCxnSpPr/>
          <p:nvPr/>
        </p:nvCxnSpPr>
        <p:spPr>
          <a:xfrm rot="10800000" flipH="1">
            <a:off x="4650" y="1556966"/>
            <a:ext cx="9134700" cy="64200"/>
          </a:xfrm>
          <a:prstGeom prst="straightConnector1">
            <a:avLst/>
          </a:prstGeom>
          <a:noFill/>
          <a:ln w="9525" cap="flat" cmpd="sng">
            <a:solidFill>
              <a:schemeClr val="dk1"/>
            </a:solidFill>
            <a:prstDash val="solid"/>
            <a:round/>
            <a:headEnd type="none" w="med" len="med"/>
            <a:tailEnd type="none" w="med" len="med"/>
          </a:ln>
        </p:spPr>
      </p:cxnSp>
      <p:cxnSp>
        <p:nvCxnSpPr>
          <p:cNvPr id="542" name="Google Shape;542;p63"/>
          <p:cNvCxnSpPr/>
          <p:nvPr/>
        </p:nvCxnSpPr>
        <p:spPr>
          <a:xfrm rot="10800000" flipH="1">
            <a:off x="4650" y="3728325"/>
            <a:ext cx="9134700" cy="64200"/>
          </a:xfrm>
          <a:prstGeom prst="straightConnector1">
            <a:avLst/>
          </a:prstGeom>
          <a:noFill/>
          <a:ln w="9525" cap="flat" cmpd="sng">
            <a:solidFill>
              <a:schemeClr val="dk1"/>
            </a:solidFill>
            <a:prstDash val="solid"/>
            <a:round/>
            <a:headEnd type="none" w="med" len="med"/>
            <a:tailEnd type="none" w="med" len="med"/>
          </a:ln>
        </p:spPr>
      </p:cxnSp>
      <p:cxnSp>
        <p:nvCxnSpPr>
          <p:cNvPr id="543" name="Google Shape;543;p63"/>
          <p:cNvCxnSpPr/>
          <p:nvPr/>
        </p:nvCxnSpPr>
        <p:spPr>
          <a:xfrm rot="10800000" flipH="1">
            <a:off x="-3262" y="2575363"/>
            <a:ext cx="9134700" cy="64200"/>
          </a:xfrm>
          <a:prstGeom prst="straightConnector1">
            <a:avLst/>
          </a:prstGeom>
          <a:noFill/>
          <a:ln w="9525" cap="flat" cmpd="sng">
            <a:solidFill>
              <a:schemeClr val="dk1"/>
            </a:solidFill>
            <a:prstDash val="solid"/>
            <a:round/>
            <a:headEnd type="none" w="med" len="med"/>
            <a:tailEnd type="none" w="med" len="med"/>
          </a:ln>
        </p:spPr>
      </p:cxnSp>
      <p:sp>
        <p:nvSpPr>
          <p:cNvPr id="544" name="Google Shape;544;p63"/>
          <p:cNvSpPr txBox="1"/>
          <p:nvPr/>
        </p:nvSpPr>
        <p:spPr>
          <a:xfrm>
            <a:off x="14825" y="3489725"/>
            <a:ext cx="1902000" cy="3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b="1">
                <a:solidFill>
                  <a:schemeClr val="dk1"/>
                </a:solidFill>
              </a:rPr>
              <a:t>4xEarth’s ocean salinity</a:t>
            </a:r>
            <a:endParaRPr sz="1100" b="1">
              <a:solidFill>
                <a:schemeClr val="dk1"/>
              </a:solidFill>
            </a:endParaRPr>
          </a:p>
        </p:txBody>
      </p:sp>
      <p:cxnSp>
        <p:nvCxnSpPr>
          <p:cNvPr id="545" name="Google Shape;545;p63"/>
          <p:cNvCxnSpPr/>
          <p:nvPr/>
        </p:nvCxnSpPr>
        <p:spPr>
          <a:xfrm>
            <a:off x="11900" y="503891"/>
            <a:ext cx="9900" cy="3288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64"/>
          <p:cNvSpPr txBox="1">
            <a:spLocks noGrp="1"/>
          </p:cNvSpPr>
          <p:nvPr>
            <p:ph type="ctrTitle"/>
          </p:nvPr>
        </p:nvSpPr>
        <p:spPr>
          <a:xfrm>
            <a:off x="3395402" y="63300"/>
            <a:ext cx="2353200" cy="55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solidFill>
                  <a:schemeClr val="accent2"/>
                </a:solidFill>
              </a:rPr>
              <a:t>Surface Mobilisation</a:t>
            </a:r>
            <a:endParaRPr>
              <a:solidFill>
                <a:schemeClr val="accent2"/>
              </a:solidFill>
            </a:endParaRPr>
          </a:p>
        </p:txBody>
      </p:sp>
      <p:pic>
        <p:nvPicPr>
          <p:cNvPr id="551" name="Google Shape;551;p64" title="SurfaceRetention_ImpactorMaterial_60MyrProxy.png"/>
          <p:cNvPicPr preferRelativeResize="0"/>
          <p:nvPr/>
        </p:nvPicPr>
        <p:blipFill>
          <a:blip r:embed="rId3">
            <a:alphaModFix/>
          </a:blip>
          <a:stretch>
            <a:fillRect/>
          </a:stretch>
        </p:blipFill>
        <p:spPr>
          <a:xfrm>
            <a:off x="219050" y="428838"/>
            <a:ext cx="4012477" cy="2497999"/>
          </a:xfrm>
          <a:prstGeom prst="rect">
            <a:avLst/>
          </a:prstGeom>
          <a:noFill/>
          <a:ln>
            <a:noFill/>
          </a:ln>
        </p:spPr>
      </p:pic>
      <p:pic>
        <p:nvPicPr>
          <p:cNvPr id="552" name="Google Shape;552;p64" title="IceOceanInterface_ImpactorMaterial_Proxy.png"/>
          <p:cNvPicPr preferRelativeResize="0"/>
          <p:nvPr/>
        </p:nvPicPr>
        <p:blipFill>
          <a:blip r:embed="rId4">
            <a:alphaModFix/>
          </a:blip>
          <a:stretch>
            <a:fillRect/>
          </a:stretch>
        </p:blipFill>
        <p:spPr>
          <a:xfrm>
            <a:off x="2846750" y="2892475"/>
            <a:ext cx="3484252" cy="2169173"/>
          </a:xfrm>
          <a:prstGeom prst="rect">
            <a:avLst/>
          </a:prstGeom>
          <a:noFill/>
          <a:ln>
            <a:noFill/>
          </a:ln>
        </p:spPr>
      </p:pic>
      <p:pic>
        <p:nvPicPr>
          <p:cNvPr id="553" name="Google Shape;553;p64" title="MixedBelowAnomaly_ImpactorMaterial_60MyrProxy.png"/>
          <p:cNvPicPr preferRelativeResize="0"/>
          <p:nvPr/>
        </p:nvPicPr>
        <p:blipFill>
          <a:blip r:embed="rId5">
            <a:alphaModFix/>
          </a:blip>
          <a:stretch>
            <a:fillRect/>
          </a:stretch>
        </p:blipFill>
        <p:spPr>
          <a:xfrm>
            <a:off x="5143500" y="463200"/>
            <a:ext cx="3732301" cy="2429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7"/>
          <p:cNvSpPr txBox="1">
            <a:spLocks noGrp="1"/>
          </p:cNvSpPr>
          <p:nvPr>
            <p:ph type="ctrTitle"/>
          </p:nvPr>
        </p:nvSpPr>
        <p:spPr>
          <a:xfrm>
            <a:off x="229084" y="214526"/>
            <a:ext cx="5351581" cy="55607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t>Key Processes in Europa’s Ice Shell and Surface Tectonics</a:t>
            </a:r>
            <a:endParaRPr/>
          </a:p>
        </p:txBody>
      </p:sp>
      <p:sp>
        <p:nvSpPr>
          <p:cNvPr id="216" name="Google Shape;216;p47"/>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a:t>
            </a:r>
            <a:endParaRPr sz="1200" b="0" i="0" u="none" strike="noStrike" cap="none">
              <a:solidFill>
                <a:schemeClr val="lt1"/>
              </a:solidFill>
              <a:latin typeface="Arial"/>
              <a:ea typeface="Arial"/>
              <a:cs typeface="Arial"/>
              <a:sym typeface="Arial"/>
            </a:endParaRPr>
          </a:p>
        </p:txBody>
      </p:sp>
      <p:pic>
        <p:nvPicPr>
          <p:cNvPr id="217" name="Google Shape;217;p47" title="Screenshot 2025-11-24 174954.png"/>
          <p:cNvPicPr preferRelativeResize="0"/>
          <p:nvPr/>
        </p:nvPicPr>
        <p:blipFill rotWithShape="1">
          <a:blip r:embed="rId3">
            <a:alphaModFix/>
          </a:blip>
          <a:srcRect/>
          <a:stretch/>
        </p:blipFill>
        <p:spPr>
          <a:xfrm>
            <a:off x="5692255" y="79500"/>
            <a:ext cx="3283489" cy="4782048"/>
          </a:xfrm>
          <a:prstGeom prst="rect">
            <a:avLst/>
          </a:prstGeom>
          <a:noFill/>
          <a:ln>
            <a:noFill/>
          </a:ln>
        </p:spPr>
      </p:pic>
      <p:sp>
        <p:nvSpPr>
          <p:cNvPr id="218" name="Google Shape;218;p47"/>
          <p:cNvSpPr txBox="1"/>
          <p:nvPr/>
        </p:nvSpPr>
        <p:spPr>
          <a:xfrm>
            <a:off x="5692255" y="4895157"/>
            <a:ext cx="3087321" cy="233946"/>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it" sz="600" b="0" i="1" u="none" strike="noStrike" cap="none">
                <a:solidFill>
                  <a:schemeClr val="lt1"/>
                </a:solidFill>
                <a:latin typeface="Calibri"/>
                <a:ea typeface="Calibri"/>
                <a:cs typeface="Calibri"/>
                <a:sym typeface="Calibri"/>
              </a:rPr>
              <a:t>Schematic from adapted Howell &amp; Pappalardo (2020, Nat. Commun. 11, 1311), FIG. 1</a:t>
            </a:r>
            <a:endParaRPr sz="600" b="0" i="1" u="none" strike="noStrike" cap="none">
              <a:solidFill>
                <a:schemeClr val="lt1"/>
              </a:solidFill>
              <a:latin typeface="Calibri"/>
              <a:ea typeface="Calibri"/>
              <a:cs typeface="Calibri"/>
              <a:sym typeface="Calibri"/>
            </a:endParaRPr>
          </a:p>
        </p:txBody>
      </p:sp>
      <p:sp>
        <p:nvSpPr>
          <p:cNvPr id="219" name="Google Shape;219;p47"/>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olie </a:t>
            </a:r>
            <a:fld id="{00000000-1234-1234-1234-123412341234}" type="slidenum">
              <a:rPr lang="it" sz="1000" b="0" i="0" u="none" strike="noStrike" cap="none">
                <a:solidFill>
                  <a:srgbClr val="000000"/>
                </a:solidFill>
                <a:latin typeface="Arial"/>
                <a:ea typeface="Arial"/>
                <a:cs typeface="Arial"/>
                <a:sym typeface="Arial"/>
              </a:rPr>
              <a:t>2</a:t>
            </a:fld>
            <a:endParaRPr sz="1000" b="0" i="0" u="none" strike="noStrike" cap="none">
              <a:solidFill>
                <a:srgbClr val="000000"/>
              </a:solidFill>
              <a:latin typeface="Arial"/>
              <a:ea typeface="Arial"/>
              <a:cs typeface="Arial"/>
              <a:sym typeface="Arial"/>
            </a:endParaRPr>
          </a:p>
        </p:txBody>
      </p:sp>
      <p:sp>
        <p:nvSpPr>
          <p:cNvPr id="220" name="Google Shape;220;p47"/>
          <p:cNvSpPr txBox="1"/>
          <p:nvPr/>
        </p:nvSpPr>
        <p:spPr>
          <a:xfrm>
            <a:off x="229084" y="1138511"/>
            <a:ext cx="5196597" cy="692391"/>
          </a:xfrm>
          <a:prstGeom prst="rect">
            <a:avLst/>
          </a:prstGeom>
          <a:noFill/>
          <a:ln>
            <a:noFill/>
          </a:ln>
        </p:spPr>
        <p:txBody>
          <a:bodyPr spcFirstLastPara="1" wrap="square" lIns="68550" tIns="68550" rIns="68550" bIns="68550" anchor="t" anchorCtr="0">
            <a:spAutoFit/>
          </a:bodyPr>
          <a:lstStyle/>
          <a:p>
            <a:pPr marL="342900" marR="0" lvl="0" indent="-254000" algn="l" rtl="0">
              <a:lnSpc>
                <a:spcPct val="100000"/>
              </a:lnSpc>
              <a:spcBef>
                <a:spcPts val="200"/>
              </a:spcBef>
              <a:spcAft>
                <a:spcPts val="0"/>
              </a:spcAft>
              <a:buClr>
                <a:schemeClr val="lt1"/>
              </a:buClr>
              <a:buSzPts val="1200"/>
              <a:buFont typeface="Calibri"/>
              <a:buChar char="●"/>
            </a:pPr>
            <a:r>
              <a:rPr lang="it" sz="1200" b="1" i="0" u="none" strike="noStrike" cap="none">
                <a:solidFill>
                  <a:schemeClr val="lt1"/>
                </a:solidFill>
                <a:latin typeface="Calibri"/>
                <a:ea typeface="Calibri"/>
                <a:cs typeface="Calibri"/>
                <a:sym typeface="Calibri"/>
              </a:rPr>
              <a:t>Solid ice convection</a:t>
            </a:r>
            <a:r>
              <a:rPr lang="it" sz="1200" b="0" i="0" u="none" strike="noStrike" cap="none">
                <a:solidFill>
                  <a:schemeClr val="lt1"/>
                </a:solidFill>
                <a:latin typeface="Calibri"/>
                <a:ea typeface="Calibri"/>
                <a:cs typeface="Calibri"/>
                <a:sym typeface="Calibri"/>
              </a:rPr>
              <a:t> – Key for transporting of heat and driving tectonics [Howell &amp; Pappalardo, 2020]. With tidal effects, these processes have implications for the formation of lenticulae and chaos regions.</a:t>
            </a:r>
            <a:endParaRPr sz="1200" b="0" i="0" u="none" strike="noStrike" cap="none">
              <a:solidFill>
                <a:schemeClr val="lt1"/>
              </a:solidFill>
              <a:latin typeface="Calibri"/>
              <a:ea typeface="Calibri"/>
              <a:cs typeface="Calibri"/>
              <a:sym typeface="Calibri"/>
            </a:endParaRPr>
          </a:p>
        </p:txBody>
      </p:sp>
      <p:sp>
        <p:nvSpPr>
          <p:cNvPr id="221" name="Google Shape;221;p47"/>
          <p:cNvSpPr txBox="1"/>
          <p:nvPr/>
        </p:nvSpPr>
        <p:spPr>
          <a:xfrm>
            <a:off x="229084" y="1830902"/>
            <a:ext cx="5196597" cy="692391"/>
          </a:xfrm>
          <a:prstGeom prst="rect">
            <a:avLst/>
          </a:prstGeom>
          <a:noFill/>
          <a:ln>
            <a:noFill/>
          </a:ln>
        </p:spPr>
        <p:txBody>
          <a:bodyPr spcFirstLastPara="1" wrap="square" lIns="68550" tIns="68550" rIns="68550" bIns="68550" anchor="t" anchorCtr="0">
            <a:spAutoFit/>
          </a:bodyPr>
          <a:lstStyle/>
          <a:p>
            <a:pPr marL="342900" marR="0" lvl="0" indent="-254000" algn="l" rtl="0">
              <a:lnSpc>
                <a:spcPct val="100000"/>
              </a:lnSpc>
              <a:spcBef>
                <a:spcPts val="200"/>
              </a:spcBef>
              <a:spcAft>
                <a:spcPts val="0"/>
              </a:spcAft>
              <a:buClr>
                <a:schemeClr val="lt1"/>
              </a:buClr>
              <a:buSzPts val="1200"/>
              <a:buFont typeface="Calibri"/>
              <a:buChar char="●"/>
            </a:pPr>
            <a:r>
              <a:rPr lang="it" sz="1200" b="1" i="0" u="none" strike="noStrike" cap="none">
                <a:solidFill>
                  <a:schemeClr val="lt1"/>
                </a:solidFill>
                <a:latin typeface="Calibri"/>
                <a:ea typeface="Calibri"/>
                <a:cs typeface="Calibri"/>
                <a:sym typeface="Calibri"/>
              </a:rPr>
              <a:t>Rifting of the brittle lid</a:t>
            </a:r>
            <a:r>
              <a:rPr lang="it" sz="1200" b="0" i="0" u="none" strike="noStrike" cap="none">
                <a:solidFill>
                  <a:schemeClr val="lt1"/>
                </a:solidFill>
                <a:latin typeface="Calibri"/>
                <a:ea typeface="Calibri"/>
                <a:cs typeface="Calibri"/>
                <a:sym typeface="Calibri"/>
              </a:rPr>
              <a:t> – Tidal flexing by Jupiter stretches and fractures the cold surface ice, forming cracks and ridge systems across Europa’s surface [Pappalardo et al., 1998].</a:t>
            </a:r>
            <a:endParaRPr sz="1200" b="0" i="0" u="none" strike="noStrike" cap="none">
              <a:solidFill>
                <a:schemeClr val="lt1"/>
              </a:solidFill>
              <a:latin typeface="Calibri"/>
              <a:ea typeface="Calibri"/>
              <a:cs typeface="Calibri"/>
              <a:sym typeface="Calibri"/>
            </a:endParaRPr>
          </a:p>
        </p:txBody>
      </p:sp>
      <p:sp>
        <p:nvSpPr>
          <p:cNvPr id="222" name="Google Shape;222;p47"/>
          <p:cNvSpPr txBox="1"/>
          <p:nvPr/>
        </p:nvSpPr>
        <p:spPr>
          <a:xfrm>
            <a:off x="229084" y="2523302"/>
            <a:ext cx="5196597" cy="692391"/>
          </a:xfrm>
          <a:prstGeom prst="rect">
            <a:avLst/>
          </a:prstGeom>
          <a:noFill/>
          <a:ln>
            <a:noFill/>
          </a:ln>
        </p:spPr>
        <p:txBody>
          <a:bodyPr spcFirstLastPara="1" wrap="square" lIns="68550" tIns="68550" rIns="68550" bIns="68550" anchor="t" anchorCtr="0">
            <a:spAutoFit/>
          </a:bodyPr>
          <a:lstStyle/>
          <a:p>
            <a:pPr marL="342900" marR="0" lvl="0" indent="-254000" algn="l" rtl="0">
              <a:lnSpc>
                <a:spcPct val="100000"/>
              </a:lnSpc>
              <a:spcBef>
                <a:spcPts val="200"/>
              </a:spcBef>
              <a:spcAft>
                <a:spcPts val="0"/>
              </a:spcAft>
              <a:buClr>
                <a:schemeClr val="lt1"/>
              </a:buClr>
              <a:buSzPts val="1200"/>
              <a:buFont typeface="Calibri"/>
              <a:buChar char="●"/>
            </a:pPr>
            <a:r>
              <a:rPr lang="it" sz="1200" b="1" i="0" u="none" strike="noStrike" cap="none">
                <a:solidFill>
                  <a:schemeClr val="lt1"/>
                </a:solidFill>
                <a:latin typeface="Calibri"/>
                <a:ea typeface="Calibri"/>
                <a:cs typeface="Calibri"/>
                <a:sym typeface="Calibri"/>
              </a:rPr>
              <a:t>Upwelling &amp; extension at the surface</a:t>
            </a:r>
            <a:r>
              <a:rPr lang="it" sz="1200" b="0" i="0" u="none" strike="noStrike" cap="none">
                <a:solidFill>
                  <a:schemeClr val="lt1"/>
                </a:solidFill>
                <a:latin typeface="Calibri"/>
                <a:ea typeface="Calibri"/>
                <a:cs typeface="Calibri"/>
                <a:sym typeface="Calibri"/>
              </a:rPr>
              <a:t> – Rising warm ice thins the brittle lid, opens rifts and extensional bands where new ice from interior could fill the gaps at the surface [Prockter et al., 2002; Howell &amp; Pappalardo, 2018].</a:t>
            </a:r>
            <a:endParaRPr sz="1200" b="0" i="0" u="none" strike="noStrike" cap="none">
              <a:solidFill>
                <a:schemeClr val="lt1"/>
              </a:solidFill>
              <a:latin typeface="Calibri"/>
              <a:ea typeface="Calibri"/>
              <a:cs typeface="Calibri"/>
              <a:sym typeface="Calibri"/>
            </a:endParaRPr>
          </a:p>
        </p:txBody>
      </p:sp>
      <p:sp>
        <p:nvSpPr>
          <p:cNvPr id="223" name="Google Shape;223;p47"/>
          <p:cNvSpPr txBox="1"/>
          <p:nvPr/>
        </p:nvSpPr>
        <p:spPr>
          <a:xfrm>
            <a:off x="229084" y="3264535"/>
            <a:ext cx="5196597" cy="692391"/>
          </a:xfrm>
          <a:prstGeom prst="rect">
            <a:avLst/>
          </a:prstGeom>
          <a:noFill/>
          <a:ln>
            <a:noFill/>
          </a:ln>
        </p:spPr>
        <p:txBody>
          <a:bodyPr spcFirstLastPara="1" wrap="square" lIns="68550" tIns="68550" rIns="68550" bIns="68550" anchor="t" anchorCtr="0">
            <a:spAutoFit/>
          </a:bodyPr>
          <a:lstStyle/>
          <a:p>
            <a:pPr marL="342900" marR="0" lvl="0" indent="-254000" algn="l" rtl="0">
              <a:lnSpc>
                <a:spcPct val="100000"/>
              </a:lnSpc>
              <a:spcBef>
                <a:spcPts val="200"/>
              </a:spcBef>
              <a:spcAft>
                <a:spcPts val="0"/>
              </a:spcAft>
              <a:buClr>
                <a:schemeClr val="lt1"/>
              </a:buClr>
              <a:buSzPts val="1200"/>
              <a:buFont typeface="Calibri"/>
              <a:buChar char="●"/>
            </a:pPr>
            <a:r>
              <a:rPr lang="it" sz="1200" b="1" i="0" u="none" strike="noStrike" cap="none">
                <a:solidFill>
                  <a:schemeClr val="lt1"/>
                </a:solidFill>
                <a:latin typeface="Calibri"/>
                <a:ea typeface="Calibri"/>
                <a:cs typeface="Calibri"/>
                <a:sym typeface="Calibri"/>
              </a:rPr>
              <a:t>Interstitial Lakes:</a:t>
            </a:r>
            <a:r>
              <a:rPr lang="it" sz="1200" b="0" i="0" u="none" strike="noStrike" cap="none">
                <a:solidFill>
                  <a:schemeClr val="lt1"/>
                </a:solidFill>
                <a:latin typeface="Calibri"/>
                <a:ea typeface="Calibri"/>
                <a:cs typeface="Calibri"/>
                <a:sym typeface="Calibri"/>
              </a:rPr>
              <a:t> Local pockets of melt or salty liquid form within the shell, acting as temporary reservoirs between ocean and surface [Schmidt et al., 2011].</a:t>
            </a:r>
            <a:endParaRPr sz="1200" b="0" i="0" u="none" strike="noStrike" cap="none">
              <a:solidFill>
                <a:schemeClr val="lt1"/>
              </a:solidFill>
              <a:latin typeface="Calibri"/>
              <a:ea typeface="Calibri"/>
              <a:cs typeface="Calibri"/>
              <a:sym typeface="Calibri"/>
            </a:endParaRPr>
          </a:p>
        </p:txBody>
      </p:sp>
      <p:sp>
        <p:nvSpPr>
          <p:cNvPr id="224" name="Google Shape;224;p47"/>
          <p:cNvSpPr txBox="1"/>
          <p:nvPr/>
        </p:nvSpPr>
        <p:spPr>
          <a:xfrm>
            <a:off x="229084" y="4005786"/>
            <a:ext cx="5196597" cy="692391"/>
          </a:xfrm>
          <a:prstGeom prst="rect">
            <a:avLst/>
          </a:prstGeom>
          <a:noFill/>
          <a:ln>
            <a:noFill/>
          </a:ln>
        </p:spPr>
        <p:txBody>
          <a:bodyPr spcFirstLastPara="1" wrap="square" lIns="68550" tIns="68550" rIns="68550" bIns="68550" anchor="t" anchorCtr="0">
            <a:spAutoFit/>
          </a:bodyPr>
          <a:lstStyle/>
          <a:p>
            <a:pPr marL="342900" marR="0" lvl="0" indent="-254000" algn="l" rtl="0">
              <a:lnSpc>
                <a:spcPct val="100000"/>
              </a:lnSpc>
              <a:spcBef>
                <a:spcPts val="200"/>
              </a:spcBef>
              <a:spcAft>
                <a:spcPts val="0"/>
              </a:spcAft>
              <a:buClr>
                <a:schemeClr val="lt1"/>
              </a:buClr>
              <a:buSzPts val="1200"/>
              <a:buFont typeface="Calibri"/>
              <a:buChar char="●"/>
            </a:pPr>
            <a:r>
              <a:rPr lang="it" sz="1200" b="1" i="0" u="none" strike="noStrike" cap="none">
                <a:solidFill>
                  <a:schemeClr val="lt1"/>
                </a:solidFill>
                <a:latin typeface="Calibri"/>
                <a:ea typeface="Calibri"/>
                <a:cs typeface="Calibri"/>
                <a:sym typeface="Calibri"/>
              </a:rPr>
              <a:t>Subsumption:</a:t>
            </a:r>
            <a:r>
              <a:rPr lang="it" sz="1200" b="0" i="0" u="none" strike="noStrike" cap="none">
                <a:solidFill>
                  <a:schemeClr val="lt1"/>
                </a:solidFill>
                <a:latin typeface="Calibri"/>
                <a:ea typeface="Calibri"/>
                <a:cs typeface="Calibri"/>
                <a:sym typeface="Calibri"/>
              </a:rPr>
              <a:t> In some places, surface plates may be transported downward into the shell, bringing oxidized material from the surface to the ocean [Kattenhorn &amp; Prockter, 2014; Howell &amp; Pappalardo, 2019, 2020].</a:t>
            </a:r>
            <a:endParaRPr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7"/>
        <p:cNvGrpSpPr/>
        <p:nvPr/>
      </p:nvGrpSpPr>
      <p:grpSpPr>
        <a:xfrm>
          <a:off x="0" y="0"/>
          <a:ext cx="0" cy="0"/>
          <a:chOff x="0" y="0"/>
          <a:chExt cx="0" cy="0"/>
        </a:xfrm>
      </p:grpSpPr>
      <p:sp>
        <p:nvSpPr>
          <p:cNvPr id="558" name="Google Shape;558;p65"/>
          <p:cNvSpPr txBox="1">
            <a:spLocks noGrp="1"/>
          </p:cNvSpPr>
          <p:nvPr>
            <p:ph type="ctrTitle"/>
          </p:nvPr>
        </p:nvSpPr>
        <p:spPr>
          <a:xfrm>
            <a:off x="658628" y="1179631"/>
            <a:ext cx="8146500" cy="55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559" name="Google Shape;559;p65" title="Final output time for Material surface metric.png"/>
          <p:cNvPicPr preferRelativeResize="0"/>
          <p:nvPr/>
        </p:nvPicPr>
        <p:blipFill>
          <a:blip r:embed="rId3">
            <a:alphaModFix/>
          </a:blip>
          <a:stretch>
            <a:fillRect/>
          </a:stretch>
        </p:blipFill>
        <p:spPr>
          <a:xfrm>
            <a:off x="2622638" y="185725"/>
            <a:ext cx="3839724" cy="481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6" name="Google Shape;566;p66"/>
          <p:cNvSpPr txBox="1">
            <a:spLocks noGrp="1"/>
          </p:cNvSpPr>
          <p:nvPr>
            <p:ph type="ctrTitle"/>
          </p:nvPr>
        </p:nvSpPr>
        <p:spPr>
          <a:xfrm>
            <a:off x="3044225" y="63300"/>
            <a:ext cx="3375300" cy="55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solidFill>
                  <a:schemeClr val="accent2"/>
                </a:solidFill>
              </a:rPr>
              <a:t>Grain size = 0.1mm</a:t>
            </a:r>
            <a:endParaRPr>
              <a:solidFill>
                <a:schemeClr val="accent2"/>
              </a:solidFill>
            </a:endParaRPr>
          </a:p>
          <a:p>
            <a:pPr marL="0" lvl="0" indent="0" algn="l" rtl="0">
              <a:spcBef>
                <a:spcPts val="0"/>
              </a:spcBef>
              <a:spcAft>
                <a:spcPts val="0"/>
              </a:spcAft>
              <a:buNone/>
            </a:pPr>
            <a:r>
              <a:rPr lang="it">
                <a:solidFill>
                  <a:schemeClr val="accent2"/>
                </a:solidFill>
              </a:rPr>
              <a:t>Surface Yield Stress = 15kPa</a:t>
            </a:r>
            <a:endParaRPr>
              <a:solidFill>
                <a:schemeClr val="accent2"/>
              </a:solidFill>
            </a:endParaRPr>
          </a:p>
        </p:txBody>
      </p:sp>
      <p:pic>
        <p:nvPicPr>
          <p:cNvPr id="4" name="Temp_G-4_SM15">
            <a:hlinkClick r:id="" action="ppaction://media"/>
            <a:extLst>
              <a:ext uri="{FF2B5EF4-FFF2-40B4-BE49-F238E27FC236}">
                <a16:creationId xmlns:a16="http://schemas.microsoft.com/office/drawing/2014/main" id="{6D59CCA6-B54F-B992-10BD-BF723D4962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6190" y="619500"/>
            <a:ext cx="6951369" cy="4332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0"/>
        <p:cNvGrpSpPr/>
        <p:nvPr/>
      </p:nvGrpSpPr>
      <p:grpSpPr>
        <a:xfrm>
          <a:off x="0" y="0"/>
          <a:ext cx="0" cy="0"/>
          <a:chOff x="0" y="0"/>
          <a:chExt cx="0" cy="0"/>
        </a:xfrm>
      </p:grpSpPr>
      <p:sp>
        <p:nvSpPr>
          <p:cNvPr id="573" name="Google Shape;573;p67"/>
          <p:cNvSpPr txBox="1">
            <a:spLocks noGrp="1"/>
          </p:cNvSpPr>
          <p:nvPr>
            <p:ph type="ctrTitle"/>
          </p:nvPr>
        </p:nvSpPr>
        <p:spPr>
          <a:xfrm>
            <a:off x="3044225" y="131350"/>
            <a:ext cx="3375300" cy="55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a:solidFill>
                  <a:schemeClr val="accent2"/>
                </a:solidFill>
              </a:rPr>
              <a:t>Grain size = 0.1mm</a:t>
            </a:r>
            <a:endParaRPr>
              <a:solidFill>
                <a:schemeClr val="accent2"/>
              </a:solidFill>
            </a:endParaRPr>
          </a:p>
          <a:p>
            <a:pPr marL="0" lvl="0" indent="0" algn="l" rtl="0">
              <a:spcBef>
                <a:spcPts val="0"/>
              </a:spcBef>
              <a:spcAft>
                <a:spcPts val="0"/>
              </a:spcAft>
              <a:buNone/>
            </a:pPr>
            <a:r>
              <a:rPr lang="it">
                <a:solidFill>
                  <a:schemeClr val="accent2"/>
                </a:solidFill>
              </a:rPr>
              <a:t>Surface Yield Stress = 15kPa</a:t>
            </a:r>
            <a:endParaRPr>
              <a:solidFill>
                <a:schemeClr val="accent2"/>
              </a:solidFill>
            </a:endParaRPr>
          </a:p>
        </p:txBody>
      </p:sp>
      <p:pic>
        <p:nvPicPr>
          <p:cNvPr id="3" name="Comp_G-4_SM15 (1)">
            <a:hlinkClick r:id="" action="ppaction://media"/>
            <a:extLst>
              <a:ext uri="{FF2B5EF4-FFF2-40B4-BE49-F238E27FC236}">
                <a16:creationId xmlns:a16="http://schemas.microsoft.com/office/drawing/2014/main" id="{9472E7D8-D5EE-ED76-2EAA-DEE3291BE2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2856" y="739589"/>
            <a:ext cx="5858287" cy="4209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8"/>
          <p:cNvSpPr txBox="1">
            <a:spLocks noGrp="1"/>
          </p:cNvSpPr>
          <p:nvPr>
            <p:ph type="title"/>
          </p:nvPr>
        </p:nvSpPr>
        <p:spPr>
          <a:xfrm>
            <a:off x="261375" y="31300"/>
            <a:ext cx="8079900" cy="489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Brittle YS = 15kPa, Grain size = 1 cm</a:t>
            </a:r>
            <a:endParaRPr/>
          </a:p>
        </p:txBody>
      </p:sp>
      <p:pic>
        <p:nvPicPr>
          <p:cNvPr id="579" name="Google Shape;579;p68" title="CUT_avg_shell_velocity_Europa_D30km_eta1e-02_Impacts_n1_r18_Tides_Compo_SMobil_bYS15kPa.png"/>
          <p:cNvPicPr preferRelativeResize="0"/>
          <p:nvPr/>
        </p:nvPicPr>
        <p:blipFill rotWithShape="1">
          <a:blip r:embed="rId3">
            <a:alphaModFix/>
          </a:blip>
          <a:srcRect t="1784" b="1784"/>
          <a:stretch/>
        </p:blipFill>
        <p:spPr>
          <a:xfrm>
            <a:off x="5062585" y="564714"/>
            <a:ext cx="3476168" cy="2250676"/>
          </a:xfrm>
          <a:prstGeom prst="rect">
            <a:avLst/>
          </a:prstGeom>
          <a:noFill/>
          <a:ln>
            <a:noFill/>
          </a:ln>
        </p:spPr>
      </p:pic>
      <p:pic>
        <p:nvPicPr>
          <p:cNvPr id="580" name="Google Shape;580;p68" title="avg_shell_velocity_Europa_D30km_eta1e-02_Impacts_n1_r18_Tides_Compo_SMobil_bYS15kPa.png"/>
          <p:cNvPicPr preferRelativeResize="0"/>
          <p:nvPr/>
        </p:nvPicPr>
        <p:blipFill rotWithShape="1">
          <a:blip r:embed="rId4">
            <a:alphaModFix/>
          </a:blip>
          <a:srcRect/>
          <a:stretch/>
        </p:blipFill>
        <p:spPr>
          <a:xfrm>
            <a:off x="312285" y="560325"/>
            <a:ext cx="3347415" cy="2147602"/>
          </a:xfrm>
          <a:prstGeom prst="rect">
            <a:avLst/>
          </a:prstGeom>
          <a:noFill/>
          <a:ln>
            <a:noFill/>
          </a:ln>
        </p:spPr>
      </p:pic>
      <p:cxnSp>
        <p:nvCxnSpPr>
          <p:cNvPr id="581" name="Google Shape;581;p68"/>
          <p:cNvCxnSpPr/>
          <p:nvPr/>
        </p:nvCxnSpPr>
        <p:spPr>
          <a:xfrm>
            <a:off x="2638825" y="1678650"/>
            <a:ext cx="2269800" cy="11100"/>
          </a:xfrm>
          <a:prstGeom prst="straightConnector1">
            <a:avLst/>
          </a:prstGeom>
          <a:noFill/>
          <a:ln w="38100" cap="flat" cmpd="sng">
            <a:solidFill>
              <a:schemeClr val="dk1"/>
            </a:solidFill>
            <a:prstDash val="solid"/>
            <a:round/>
            <a:headEnd type="none" w="med" len="med"/>
            <a:tailEnd type="triangle" w="med" len="med"/>
          </a:ln>
        </p:spPr>
      </p:cxnSp>
      <p:pic>
        <p:nvPicPr>
          <p:cNvPr id="582" name="Google Shape;582;p68" title="avg_surface_velocity_Europa_D30km_eta1e-02_Impacts_n1_r18_Tides_Compo_SMobil_bYS15kPa.png"/>
          <p:cNvPicPr preferRelativeResize="0"/>
          <p:nvPr/>
        </p:nvPicPr>
        <p:blipFill>
          <a:blip r:embed="rId5">
            <a:alphaModFix/>
          </a:blip>
          <a:stretch>
            <a:fillRect/>
          </a:stretch>
        </p:blipFill>
        <p:spPr>
          <a:xfrm>
            <a:off x="335450" y="2779550"/>
            <a:ext cx="3507901" cy="2250675"/>
          </a:xfrm>
          <a:prstGeom prst="rect">
            <a:avLst/>
          </a:prstGeom>
          <a:noFill/>
          <a:ln>
            <a:noFill/>
          </a:ln>
        </p:spPr>
      </p:pic>
      <p:pic>
        <p:nvPicPr>
          <p:cNvPr id="583" name="Google Shape;583;p68" title="CUT_avg_surface_velocity_Europa_D30km_eta1e-02_Impacts_n1_r18_Tides_Compo_SMobil_bYS15kPa.png"/>
          <p:cNvPicPr preferRelativeResize="0"/>
          <p:nvPr/>
        </p:nvPicPr>
        <p:blipFill rotWithShape="1">
          <a:blip r:embed="rId6">
            <a:alphaModFix/>
          </a:blip>
          <a:srcRect/>
          <a:stretch/>
        </p:blipFill>
        <p:spPr>
          <a:xfrm>
            <a:off x="5069328" y="2858900"/>
            <a:ext cx="3462671" cy="2221649"/>
          </a:xfrm>
          <a:prstGeom prst="rect">
            <a:avLst/>
          </a:prstGeom>
          <a:noFill/>
          <a:ln>
            <a:noFill/>
          </a:ln>
        </p:spPr>
      </p:pic>
      <p:cxnSp>
        <p:nvCxnSpPr>
          <p:cNvPr id="584" name="Google Shape;584;p68"/>
          <p:cNvCxnSpPr/>
          <p:nvPr/>
        </p:nvCxnSpPr>
        <p:spPr>
          <a:xfrm>
            <a:off x="2763250" y="4028225"/>
            <a:ext cx="2269800" cy="111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9"/>
          <p:cNvSpPr txBox="1">
            <a:spLocks noGrp="1"/>
          </p:cNvSpPr>
          <p:nvPr>
            <p:ph type="title"/>
          </p:nvPr>
        </p:nvSpPr>
        <p:spPr>
          <a:xfrm>
            <a:off x="261375" y="31300"/>
            <a:ext cx="8079900" cy="489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Brittle YS = 15kPa, Grain size = 1 mm</a:t>
            </a:r>
            <a:endParaRPr/>
          </a:p>
        </p:txBody>
      </p:sp>
      <p:pic>
        <p:nvPicPr>
          <p:cNvPr id="590" name="Google Shape;590;p69" title="CUT_avg_shell_velocity_Europa_D30km_eta1e-03_Impacts_n1_r18_Tides_Compo_SMobil_bYS15kPa.png"/>
          <p:cNvPicPr preferRelativeResize="0"/>
          <p:nvPr/>
        </p:nvPicPr>
        <p:blipFill rotWithShape="1">
          <a:blip r:embed="rId3">
            <a:alphaModFix/>
          </a:blip>
          <a:srcRect l="1095" r="1095"/>
          <a:stretch/>
        </p:blipFill>
        <p:spPr>
          <a:xfrm>
            <a:off x="5062585" y="564714"/>
            <a:ext cx="3476168" cy="2250678"/>
          </a:xfrm>
          <a:prstGeom prst="rect">
            <a:avLst/>
          </a:prstGeom>
          <a:noFill/>
          <a:ln>
            <a:noFill/>
          </a:ln>
        </p:spPr>
      </p:pic>
      <p:pic>
        <p:nvPicPr>
          <p:cNvPr id="591" name="Google Shape;591;p69" title="avg_shell_velocity_Europa_D30km_eta1e-03_Impacts_n1_r18_Tides_Compo_SMobil_bYS15kPa.png"/>
          <p:cNvPicPr preferRelativeResize="0"/>
          <p:nvPr/>
        </p:nvPicPr>
        <p:blipFill rotWithShape="1">
          <a:blip r:embed="rId4">
            <a:alphaModFix/>
          </a:blip>
          <a:srcRect l="874" r="874"/>
          <a:stretch/>
        </p:blipFill>
        <p:spPr>
          <a:xfrm>
            <a:off x="312285" y="560325"/>
            <a:ext cx="3347415" cy="2147601"/>
          </a:xfrm>
          <a:prstGeom prst="rect">
            <a:avLst/>
          </a:prstGeom>
          <a:noFill/>
          <a:ln>
            <a:noFill/>
          </a:ln>
        </p:spPr>
      </p:pic>
      <p:cxnSp>
        <p:nvCxnSpPr>
          <p:cNvPr id="592" name="Google Shape;592;p69"/>
          <p:cNvCxnSpPr/>
          <p:nvPr/>
        </p:nvCxnSpPr>
        <p:spPr>
          <a:xfrm>
            <a:off x="2638825" y="1678650"/>
            <a:ext cx="2269800" cy="11100"/>
          </a:xfrm>
          <a:prstGeom prst="straightConnector1">
            <a:avLst/>
          </a:prstGeom>
          <a:noFill/>
          <a:ln w="38100" cap="flat" cmpd="sng">
            <a:solidFill>
              <a:schemeClr val="dk1"/>
            </a:solidFill>
            <a:prstDash val="solid"/>
            <a:round/>
            <a:headEnd type="none" w="med" len="med"/>
            <a:tailEnd type="triangle" w="med" len="med"/>
          </a:ln>
        </p:spPr>
      </p:cxnSp>
      <p:pic>
        <p:nvPicPr>
          <p:cNvPr id="593" name="Google Shape;593;p69" title="avg_surface_velocity_Europa_D30km_eta1e-03_Impacts_n1_r18_Tides_Compo_SMobil_bYS15kPa.png"/>
          <p:cNvPicPr preferRelativeResize="0"/>
          <p:nvPr/>
        </p:nvPicPr>
        <p:blipFill rotWithShape="1">
          <a:blip r:embed="rId5">
            <a:alphaModFix/>
          </a:blip>
          <a:srcRect l="874" r="874"/>
          <a:stretch/>
        </p:blipFill>
        <p:spPr>
          <a:xfrm>
            <a:off x="335450" y="2779550"/>
            <a:ext cx="3507901" cy="2250675"/>
          </a:xfrm>
          <a:prstGeom prst="rect">
            <a:avLst/>
          </a:prstGeom>
          <a:noFill/>
          <a:ln>
            <a:noFill/>
          </a:ln>
        </p:spPr>
      </p:pic>
      <p:pic>
        <p:nvPicPr>
          <p:cNvPr id="594" name="Google Shape;594;p69" title="Cut_avg_surface_velocity_Europa_D30km_eta1e-03_Impacts_n1_r18_Tides_Compo_SMobil_bYS15kPa.png"/>
          <p:cNvPicPr preferRelativeResize="0"/>
          <p:nvPr/>
        </p:nvPicPr>
        <p:blipFill rotWithShape="1">
          <a:blip r:embed="rId6">
            <a:alphaModFix/>
          </a:blip>
          <a:srcRect t="229" b="229"/>
          <a:stretch/>
        </p:blipFill>
        <p:spPr>
          <a:xfrm>
            <a:off x="5069328" y="2858900"/>
            <a:ext cx="3462671" cy="2221649"/>
          </a:xfrm>
          <a:prstGeom prst="rect">
            <a:avLst/>
          </a:prstGeom>
          <a:noFill/>
          <a:ln>
            <a:noFill/>
          </a:ln>
        </p:spPr>
      </p:pic>
      <p:cxnSp>
        <p:nvCxnSpPr>
          <p:cNvPr id="595" name="Google Shape;595;p69"/>
          <p:cNvCxnSpPr/>
          <p:nvPr/>
        </p:nvCxnSpPr>
        <p:spPr>
          <a:xfrm>
            <a:off x="2763250" y="4028225"/>
            <a:ext cx="2269800" cy="111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0"/>
          <p:cNvSpPr txBox="1">
            <a:spLocks noGrp="1"/>
          </p:cNvSpPr>
          <p:nvPr>
            <p:ph type="title"/>
          </p:nvPr>
        </p:nvSpPr>
        <p:spPr>
          <a:xfrm>
            <a:off x="261375" y="31300"/>
            <a:ext cx="8079900" cy="489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Brittle YS = 15kPa, Grain size = 0.1 mm</a:t>
            </a:r>
            <a:endParaRPr/>
          </a:p>
        </p:txBody>
      </p:sp>
      <p:pic>
        <p:nvPicPr>
          <p:cNvPr id="601" name="Google Shape;601;p70" title="ExtraCUT_avg_shell_velocity_Europa_D30km_eta1e-04_Impacts_n1_r18_Tides_Compo_SMobil_bYS15kPa.png"/>
          <p:cNvPicPr preferRelativeResize="0"/>
          <p:nvPr/>
        </p:nvPicPr>
        <p:blipFill rotWithShape="1">
          <a:blip r:embed="rId3">
            <a:alphaModFix/>
          </a:blip>
          <a:srcRect t="436" b="436"/>
          <a:stretch/>
        </p:blipFill>
        <p:spPr>
          <a:xfrm>
            <a:off x="4961325" y="521200"/>
            <a:ext cx="3750072" cy="2294201"/>
          </a:xfrm>
          <a:prstGeom prst="rect">
            <a:avLst/>
          </a:prstGeom>
          <a:noFill/>
          <a:ln>
            <a:noFill/>
          </a:ln>
        </p:spPr>
      </p:pic>
      <p:pic>
        <p:nvPicPr>
          <p:cNvPr id="602" name="Google Shape;602;p70" title="avg_shell_velocity_Europa_D30km_eta1e-04_Impacts_n1_r18_Tides_Compo_SMobil_bYS15kPa.png"/>
          <p:cNvPicPr preferRelativeResize="0"/>
          <p:nvPr/>
        </p:nvPicPr>
        <p:blipFill rotWithShape="1">
          <a:blip r:embed="rId4">
            <a:alphaModFix/>
          </a:blip>
          <a:srcRect l="269" r="259"/>
          <a:stretch/>
        </p:blipFill>
        <p:spPr>
          <a:xfrm>
            <a:off x="312275" y="560325"/>
            <a:ext cx="3507901" cy="2250556"/>
          </a:xfrm>
          <a:prstGeom prst="rect">
            <a:avLst/>
          </a:prstGeom>
          <a:noFill/>
          <a:ln>
            <a:noFill/>
          </a:ln>
        </p:spPr>
      </p:pic>
      <p:cxnSp>
        <p:nvCxnSpPr>
          <p:cNvPr id="603" name="Google Shape;603;p70"/>
          <p:cNvCxnSpPr/>
          <p:nvPr/>
        </p:nvCxnSpPr>
        <p:spPr>
          <a:xfrm>
            <a:off x="2763250" y="1676600"/>
            <a:ext cx="2103600" cy="18000"/>
          </a:xfrm>
          <a:prstGeom prst="straightConnector1">
            <a:avLst/>
          </a:prstGeom>
          <a:noFill/>
          <a:ln w="38100" cap="flat" cmpd="sng">
            <a:solidFill>
              <a:schemeClr val="dk1"/>
            </a:solidFill>
            <a:prstDash val="solid"/>
            <a:round/>
            <a:headEnd type="none" w="med" len="med"/>
            <a:tailEnd type="triangle" w="med" len="med"/>
          </a:ln>
        </p:spPr>
      </p:cxnSp>
      <p:pic>
        <p:nvPicPr>
          <p:cNvPr id="604" name="Google Shape;604;p70" title="avg_surface_velocity_Europa_D30km_eta1e-04_Impacts_n1_r18_Tides_Compo_SMobil_bYS15kPa.png"/>
          <p:cNvPicPr preferRelativeResize="0"/>
          <p:nvPr/>
        </p:nvPicPr>
        <p:blipFill rotWithShape="1">
          <a:blip r:embed="rId5">
            <a:alphaModFix/>
          </a:blip>
          <a:srcRect l="269" r="269"/>
          <a:stretch/>
        </p:blipFill>
        <p:spPr>
          <a:xfrm>
            <a:off x="335450" y="2850000"/>
            <a:ext cx="3507901" cy="2250674"/>
          </a:xfrm>
          <a:prstGeom prst="rect">
            <a:avLst/>
          </a:prstGeom>
          <a:noFill/>
          <a:ln>
            <a:noFill/>
          </a:ln>
        </p:spPr>
      </p:pic>
      <p:pic>
        <p:nvPicPr>
          <p:cNvPr id="605" name="Google Shape;605;p70" title="ExtraCUT_avg_surface_velocity_Europa_D30km_eta1e-04_Impacts_n1_r18_Tides_Compo_SMobil_bYS15kPa.png"/>
          <p:cNvPicPr preferRelativeResize="0"/>
          <p:nvPr/>
        </p:nvPicPr>
        <p:blipFill rotWithShape="1">
          <a:blip r:embed="rId6">
            <a:alphaModFix/>
          </a:blip>
          <a:srcRect t="30" b="-30"/>
          <a:stretch/>
        </p:blipFill>
        <p:spPr>
          <a:xfrm>
            <a:off x="5080150" y="2816350"/>
            <a:ext cx="3631252" cy="2319198"/>
          </a:xfrm>
          <a:prstGeom prst="rect">
            <a:avLst/>
          </a:prstGeom>
          <a:noFill/>
          <a:ln>
            <a:noFill/>
          </a:ln>
        </p:spPr>
      </p:pic>
      <p:cxnSp>
        <p:nvCxnSpPr>
          <p:cNvPr id="606" name="Google Shape;606;p70"/>
          <p:cNvCxnSpPr/>
          <p:nvPr/>
        </p:nvCxnSpPr>
        <p:spPr>
          <a:xfrm>
            <a:off x="2763250" y="4028225"/>
            <a:ext cx="2269800" cy="111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0"/>
        <p:cNvGrpSpPr/>
        <p:nvPr/>
      </p:nvGrpSpPr>
      <p:grpSpPr>
        <a:xfrm>
          <a:off x="0" y="0"/>
          <a:ext cx="0" cy="0"/>
          <a:chOff x="0" y="0"/>
          <a:chExt cx="0" cy="0"/>
        </a:xfrm>
      </p:grpSpPr>
      <p:sp>
        <p:nvSpPr>
          <p:cNvPr id="611" name="Google Shape;611;p71"/>
          <p:cNvSpPr txBox="1">
            <a:spLocks noGrp="1"/>
          </p:cNvSpPr>
          <p:nvPr>
            <p:ph type="title"/>
          </p:nvPr>
        </p:nvSpPr>
        <p:spPr>
          <a:xfrm>
            <a:off x="2769150" y="0"/>
            <a:ext cx="3605700" cy="4899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1620">
                <a:solidFill>
                  <a:schemeClr val="dk1"/>
                </a:solidFill>
              </a:rPr>
              <a:t>Brittle YS = 25kPa, Grain size = 1 cm</a:t>
            </a:r>
            <a:endParaRPr sz="1620">
              <a:solidFill>
                <a:schemeClr val="dk1"/>
              </a:solidFill>
            </a:endParaRPr>
          </a:p>
        </p:txBody>
      </p:sp>
      <p:pic>
        <p:nvPicPr>
          <p:cNvPr id="612" name="Google Shape;612;p71" title="ExtraCUT_avg_surface_velocity_Europa_D30km_eta1e-02_Impacts_n1_r18_Tides_Compo_SMobil_bYS25kPa.png"/>
          <p:cNvPicPr preferRelativeResize="0"/>
          <p:nvPr/>
        </p:nvPicPr>
        <p:blipFill rotWithShape="1">
          <a:blip r:embed="rId3">
            <a:alphaModFix/>
          </a:blip>
          <a:srcRect l="1923" r="1933"/>
          <a:stretch/>
        </p:blipFill>
        <p:spPr>
          <a:xfrm>
            <a:off x="4784242" y="389813"/>
            <a:ext cx="3401134" cy="2250675"/>
          </a:xfrm>
          <a:prstGeom prst="rect">
            <a:avLst/>
          </a:prstGeom>
          <a:noFill/>
          <a:ln>
            <a:noFill/>
          </a:ln>
        </p:spPr>
      </p:pic>
      <p:pic>
        <p:nvPicPr>
          <p:cNvPr id="613" name="Google Shape;613;p71" title="ExtraCUT_avg_shell_velocity_Europa_D30km_eta1e-02_Impacts_n1_r18_Tides_Compo_SMobil_bYS25kPa.png"/>
          <p:cNvPicPr preferRelativeResize="0"/>
          <p:nvPr/>
        </p:nvPicPr>
        <p:blipFill rotWithShape="1">
          <a:blip r:embed="rId4">
            <a:alphaModFix/>
          </a:blip>
          <a:srcRect l="700" r="710"/>
          <a:stretch/>
        </p:blipFill>
        <p:spPr>
          <a:xfrm>
            <a:off x="372625" y="404313"/>
            <a:ext cx="3322875" cy="2221651"/>
          </a:xfrm>
          <a:prstGeom prst="rect">
            <a:avLst/>
          </a:prstGeom>
          <a:noFill/>
          <a:ln>
            <a:noFill/>
          </a:ln>
        </p:spPr>
      </p:pic>
      <p:pic>
        <p:nvPicPr>
          <p:cNvPr id="614" name="Google Shape;614;p71" title="ExtraCUT_avg_shell_velocity_Europa_D30km_eta1e-03_Impacts_n1_r18_Tides_Compo_SMobil_bYS25kPa.png"/>
          <p:cNvPicPr preferRelativeResize="0"/>
          <p:nvPr/>
        </p:nvPicPr>
        <p:blipFill rotWithShape="1">
          <a:blip r:embed="rId5">
            <a:alphaModFix/>
          </a:blip>
          <a:srcRect t="456" b="446"/>
          <a:stretch/>
        </p:blipFill>
        <p:spPr>
          <a:xfrm>
            <a:off x="407900" y="2892813"/>
            <a:ext cx="3507901" cy="2250673"/>
          </a:xfrm>
          <a:prstGeom prst="rect">
            <a:avLst/>
          </a:prstGeom>
          <a:noFill/>
          <a:ln>
            <a:noFill/>
          </a:ln>
        </p:spPr>
      </p:pic>
      <p:pic>
        <p:nvPicPr>
          <p:cNvPr id="615" name="Google Shape;615;p71" title="ExtraCUT_avg_surface_velocity_Europa_D30km_eta1e-03_Impacts_n1_r18_Tides_Compo_SMobil_bYS25kPa.png"/>
          <p:cNvPicPr preferRelativeResize="0"/>
          <p:nvPr/>
        </p:nvPicPr>
        <p:blipFill rotWithShape="1">
          <a:blip r:embed="rId6">
            <a:alphaModFix/>
          </a:blip>
          <a:srcRect t="456" b="446"/>
          <a:stretch/>
        </p:blipFill>
        <p:spPr>
          <a:xfrm>
            <a:off x="4878603" y="2907325"/>
            <a:ext cx="3462671" cy="2221650"/>
          </a:xfrm>
          <a:prstGeom prst="rect">
            <a:avLst/>
          </a:prstGeom>
          <a:noFill/>
          <a:ln>
            <a:noFill/>
          </a:ln>
        </p:spPr>
      </p:pic>
      <p:sp>
        <p:nvSpPr>
          <p:cNvPr id="616" name="Google Shape;616;p71"/>
          <p:cNvSpPr txBox="1">
            <a:spLocks noGrp="1"/>
          </p:cNvSpPr>
          <p:nvPr>
            <p:ph type="title"/>
          </p:nvPr>
        </p:nvSpPr>
        <p:spPr>
          <a:xfrm>
            <a:off x="2744850" y="2490850"/>
            <a:ext cx="3654300" cy="4899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1620">
                <a:solidFill>
                  <a:schemeClr val="dk1"/>
                </a:solidFill>
              </a:rPr>
              <a:t>Brittle YS = 25kPa, Grain size = 1 mm</a:t>
            </a:r>
            <a:endParaRPr sz="162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0"/>
        <p:cNvGrpSpPr/>
        <p:nvPr/>
      </p:nvGrpSpPr>
      <p:grpSpPr>
        <a:xfrm>
          <a:off x="0" y="0"/>
          <a:ext cx="0" cy="0"/>
          <a:chOff x="0" y="0"/>
          <a:chExt cx="0" cy="0"/>
        </a:xfrm>
      </p:grpSpPr>
      <p:sp>
        <p:nvSpPr>
          <p:cNvPr id="621" name="Google Shape;621;p72"/>
          <p:cNvSpPr txBox="1">
            <a:spLocks noGrp="1"/>
          </p:cNvSpPr>
          <p:nvPr>
            <p:ph type="title"/>
          </p:nvPr>
        </p:nvSpPr>
        <p:spPr>
          <a:xfrm>
            <a:off x="2833913" y="1942700"/>
            <a:ext cx="3605700" cy="4899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1620">
                <a:solidFill>
                  <a:schemeClr val="dk1"/>
                </a:solidFill>
              </a:rPr>
              <a:t>Brittle YS = 25kPa, Grain size = 1 cm</a:t>
            </a:r>
            <a:endParaRPr sz="1620">
              <a:solidFill>
                <a:schemeClr val="dk1"/>
              </a:solidFill>
            </a:endParaRPr>
          </a:p>
        </p:txBody>
      </p:sp>
      <p:pic>
        <p:nvPicPr>
          <p:cNvPr id="622" name="Google Shape;622;p72" title="avg_surface_velocity_Europa_D30km_eta1e-02_Impacts_n1_r18_Tides_Compo_SMobil_bYS25kPa.png"/>
          <p:cNvPicPr preferRelativeResize="0"/>
          <p:nvPr/>
        </p:nvPicPr>
        <p:blipFill rotWithShape="1">
          <a:blip r:embed="rId3">
            <a:alphaModFix/>
          </a:blip>
          <a:srcRect l="388" t="-880" b="880"/>
          <a:stretch/>
        </p:blipFill>
        <p:spPr>
          <a:xfrm>
            <a:off x="4993605" y="2630238"/>
            <a:ext cx="3401134" cy="2250676"/>
          </a:xfrm>
          <a:prstGeom prst="rect">
            <a:avLst/>
          </a:prstGeom>
          <a:noFill/>
          <a:ln>
            <a:noFill/>
          </a:ln>
        </p:spPr>
      </p:pic>
      <p:pic>
        <p:nvPicPr>
          <p:cNvPr id="623" name="Google Shape;623;p72" title="ExtraCUT_avg_shell_velocity_Europa_D30km_eta1e-02_Impacts_n1_r18_Tides_Compo_SMobil_bYS25kPa.png"/>
          <p:cNvPicPr preferRelativeResize="0"/>
          <p:nvPr/>
        </p:nvPicPr>
        <p:blipFill rotWithShape="1">
          <a:blip r:embed="rId4">
            <a:alphaModFix/>
          </a:blip>
          <a:srcRect l="700" r="710"/>
          <a:stretch/>
        </p:blipFill>
        <p:spPr>
          <a:xfrm>
            <a:off x="749238" y="2730313"/>
            <a:ext cx="3322875" cy="2221651"/>
          </a:xfrm>
          <a:prstGeom prst="rect">
            <a:avLst/>
          </a:prstGeom>
          <a:noFill/>
          <a:ln>
            <a:noFill/>
          </a:ln>
        </p:spPr>
      </p:pic>
      <p:pic>
        <p:nvPicPr>
          <p:cNvPr id="624" name="Google Shape;624;p72" title="ExtraCUT_avg_surface_velocity_Europa_D30km_eta1e-02_Impacts_n1_r18_Tides_Compo_SMobil_bYS25kPa.png"/>
          <p:cNvPicPr preferRelativeResize="0"/>
          <p:nvPr/>
        </p:nvPicPr>
        <p:blipFill rotWithShape="1">
          <a:blip r:embed="rId5">
            <a:alphaModFix/>
          </a:blip>
          <a:srcRect l="1923" r="1933"/>
          <a:stretch/>
        </p:blipFill>
        <p:spPr>
          <a:xfrm>
            <a:off x="4993605" y="2630238"/>
            <a:ext cx="3401134" cy="2250675"/>
          </a:xfrm>
          <a:prstGeom prst="rect">
            <a:avLst/>
          </a:prstGeom>
          <a:noFill/>
          <a:ln>
            <a:noFill/>
          </a:ln>
        </p:spPr>
      </p:pic>
      <p:cxnSp>
        <p:nvCxnSpPr>
          <p:cNvPr id="625" name="Google Shape;625;p72"/>
          <p:cNvCxnSpPr/>
          <p:nvPr/>
        </p:nvCxnSpPr>
        <p:spPr>
          <a:xfrm rot="10800000">
            <a:off x="6459025" y="1326700"/>
            <a:ext cx="19800" cy="3046500"/>
          </a:xfrm>
          <a:prstGeom prst="straightConnector1">
            <a:avLst/>
          </a:prstGeom>
          <a:noFill/>
          <a:ln w="9525" cap="flat" cmpd="sng">
            <a:solidFill>
              <a:schemeClr val="dk1"/>
            </a:solidFill>
            <a:prstDash val="solid"/>
            <a:round/>
            <a:headEnd type="none" w="med" len="med"/>
            <a:tailEnd type="triangle" w="med" len="med"/>
          </a:ln>
        </p:spPr>
      </p:cxnSp>
      <p:sp>
        <p:nvSpPr>
          <p:cNvPr id="626" name="Google Shape;626;p72"/>
          <p:cNvSpPr txBox="1"/>
          <p:nvPr/>
        </p:nvSpPr>
        <p:spPr>
          <a:xfrm>
            <a:off x="4993599" y="523550"/>
            <a:ext cx="4158300" cy="79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A</a:t>
            </a:r>
            <a:r>
              <a:rPr lang="it" sz="1200">
                <a:solidFill>
                  <a:schemeClr val="dk1"/>
                </a:solidFill>
              </a:rPr>
              <a:t>fter around 15 Myr the chemical anomaly eventually helps winning the surface yield stress. The impactor material sinks entirely allowing </a:t>
            </a:r>
            <a:r>
              <a:rPr lang="it" sz="1200" b="1">
                <a:solidFill>
                  <a:schemeClr val="dk1"/>
                </a:solidFill>
              </a:rPr>
              <a:t>surface mobilization.</a:t>
            </a:r>
            <a:endParaRPr sz="1200" b="1">
              <a:solidFill>
                <a:schemeClr val="dk1"/>
              </a:solidFill>
            </a:endParaRPr>
          </a:p>
        </p:txBody>
      </p:sp>
      <p:pic>
        <p:nvPicPr>
          <p:cNvPr id="627" name="Google Shape;627;p72" title="Screenshot 2026-04-16 121939.png"/>
          <p:cNvPicPr preferRelativeResize="0"/>
          <p:nvPr/>
        </p:nvPicPr>
        <p:blipFill>
          <a:blip r:embed="rId6">
            <a:alphaModFix/>
          </a:blip>
          <a:stretch>
            <a:fillRect/>
          </a:stretch>
        </p:blipFill>
        <p:spPr>
          <a:xfrm>
            <a:off x="79950" y="149985"/>
            <a:ext cx="4724499" cy="143757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1"/>
        <p:cNvGrpSpPr/>
        <p:nvPr/>
      </p:nvGrpSpPr>
      <p:grpSpPr>
        <a:xfrm>
          <a:off x="0" y="0"/>
          <a:ext cx="0" cy="0"/>
          <a:chOff x="0" y="0"/>
          <a:chExt cx="0" cy="0"/>
        </a:xfrm>
      </p:grpSpPr>
      <p:pic>
        <p:nvPicPr>
          <p:cNvPr id="632" name="Google Shape;632;p73" title="avg_shell_velocity_Europa_D30km_eta1e-03_Impacts_n1_r18_Tides_Compo_SMobil_bYS25kPa.png"/>
          <p:cNvPicPr preferRelativeResize="0"/>
          <p:nvPr/>
        </p:nvPicPr>
        <p:blipFill rotWithShape="1">
          <a:blip r:embed="rId3">
            <a:alphaModFix/>
          </a:blip>
          <a:srcRect t="1766" b="1756"/>
          <a:stretch/>
        </p:blipFill>
        <p:spPr>
          <a:xfrm>
            <a:off x="407900" y="2892813"/>
            <a:ext cx="3507901" cy="2250674"/>
          </a:xfrm>
          <a:prstGeom prst="rect">
            <a:avLst/>
          </a:prstGeom>
          <a:noFill/>
          <a:ln>
            <a:noFill/>
          </a:ln>
        </p:spPr>
      </p:pic>
      <p:pic>
        <p:nvPicPr>
          <p:cNvPr id="633" name="Google Shape;633;p73" title="ExtraCUT_avg_surface_velocity_Europa_D30km_eta1e-03_Impacts_n1_r18_Tides_Compo_SMobil_bYS25kPa.png"/>
          <p:cNvPicPr preferRelativeResize="0"/>
          <p:nvPr/>
        </p:nvPicPr>
        <p:blipFill rotWithShape="1">
          <a:blip r:embed="rId4">
            <a:alphaModFix/>
          </a:blip>
          <a:srcRect t="456" b="446"/>
          <a:stretch/>
        </p:blipFill>
        <p:spPr>
          <a:xfrm>
            <a:off x="4878603" y="2907325"/>
            <a:ext cx="3462671" cy="2221650"/>
          </a:xfrm>
          <a:prstGeom prst="rect">
            <a:avLst/>
          </a:prstGeom>
          <a:noFill/>
          <a:ln>
            <a:noFill/>
          </a:ln>
        </p:spPr>
      </p:pic>
      <p:sp>
        <p:nvSpPr>
          <p:cNvPr id="634" name="Google Shape;634;p73"/>
          <p:cNvSpPr txBox="1">
            <a:spLocks noGrp="1"/>
          </p:cNvSpPr>
          <p:nvPr>
            <p:ph type="title"/>
          </p:nvPr>
        </p:nvSpPr>
        <p:spPr>
          <a:xfrm>
            <a:off x="2744850" y="2490850"/>
            <a:ext cx="3654300" cy="4899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it" sz="1620">
                <a:solidFill>
                  <a:schemeClr val="dk1"/>
                </a:solidFill>
              </a:rPr>
              <a:t>Brittle YS = 25kPa, Grain size = 1 mm</a:t>
            </a:r>
            <a:endParaRPr sz="1620">
              <a:solidFill>
                <a:schemeClr val="dk1"/>
              </a:solidFill>
            </a:endParaRPr>
          </a:p>
        </p:txBody>
      </p:sp>
      <p:pic>
        <p:nvPicPr>
          <p:cNvPr id="635" name="Google Shape;635;p73" title="ZoomInSalt_avg_surface_velocity_Europa_D30km_eta1e-03_Impacts_n1_r18_Tides_Compo_SMobil_bYS25kPa.png"/>
          <p:cNvPicPr preferRelativeResize="0"/>
          <p:nvPr/>
        </p:nvPicPr>
        <p:blipFill>
          <a:blip r:embed="rId5">
            <a:alphaModFix/>
          </a:blip>
          <a:stretch>
            <a:fillRect/>
          </a:stretch>
        </p:blipFill>
        <p:spPr>
          <a:xfrm>
            <a:off x="4878588" y="215800"/>
            <a:ext cx="3435940" cy="2186050"/>
          </a:xfrm>
          <a:prstGeom prst="rect">
            <a:avLst/>
          </a:prstGeom>
          <a:noFill/>
          <a:ln>
            <a:noFill/>
          </a:ln>
        </p:spPr>
      </p:pic>
      <p:cxnSp>
        <p:nvCxnSpPr>
          <p:cNvPr id="636" name="Google Shape;636;p73"/>
          <p:cNvCxnSpPr>
            <a:endCxn id="635" idx="2"/>
          </p:cNvCxnSpPr>
          <p:nvPr/>
        </p:nvCxnSpPr>
        <p:spPr>
          <a:xfrm rot="10800000">
            <a:off x="6596557" y="2401850"/>
            <a:ext cx="688500" cy="1471800"/>
          </a:xfrm>
          <a:prstGeom prst="straightConnector1">
            <a:avLst/>
          </a:prstGeom>
          <a:noFill/>
          <a:ln w="9525" cap="flat" cmpd="sng">
            <a:solidFill>
              <a:schemeClr val="dk1"/>
            </a:solidFill>
            <a:prstDash val="solid"/>
            <a:round/>
            <a:headEnd type="none" w="med" len="med"/>
            <a:tailEnd type="triangle" w="med" len="med"/>
          </a:ln>
        </p:spPr>
      </p:cxnSp>
      <p:sp>
        <p:nvSpPr>
          <p:cNvPr id="637" name="Google Shape;637;p73"/>
          <p:cNvSpPr txBox="1"/>
          <p:nvPr/>
        </p:nvSpPr>
        <p:spPr>
          <a:xfrm>
            <a:off x="163200" y="164450"/>
            <a:ext cx="4347300" cy="68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a:solidFill>
                  <a:schemeClr val="dk1"/>
                </a:solidFill>
              </a:rPr>
              <a:t>After around 41 Myr the chemical anomaly eventually helps winning the surface yield stress. The impactor material sinks entirely allowing </a:t>
            </a:r>
            <a:r>
              <a:rPr lang="it" sz="1200" b="1">
                <a:solidFill>
                  <a:schemeClr val="dk1"/>
                </a:solidFill>
              </a:rPr>
              <a:t>surface mobilization.</a:t>
            </a:r>
            <a:endParaRPr sz="1200" b="1">
              <a:solidFill>
                <a:schemeClr val="dk1"/>
              </a:solidFill>
            </a:endParaRPr>
          </a:p>
        </p:txBody>
      </p:sp>
      <p:pic>
        <p:nvPicPr>
          <p:cNvPr id="638" name="Google Shape;638;p73" title="Screenshot 2026-04-16 122106.png"/>
          <p:cNvPicPr preferRelativeResize="0"/>
          <p:nvPr/>
        </p:nvPicPr>
        <p:blipFill>
          <a:blip r:embed="rId6">
            <a:alphaModFix/>
          </a:blip>
          <a:stretch>
            <a:fillRect/>
          </a:stretch>
        </p:blipFill>
        <p:spPr>
          <a:xfrm>
            <a:off x="123325" y="1111749"/>
            <a:ext cx="4387174" cy="1290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4"/>
          <p:cNvSpPr txBox="1"/>
          <p:nvPr/>
        </p:nvSpPr>
        <p:spPr>
          <a:xfrm>
            <a:off x="5959525" y="802450"/>
            <a:ext cx="3091200" cy="2364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it" sz="1200">
                <a:solidFill>
                  <a:schemeClr val="dk1"/>
                </a:solidFill>
              </a:rPr>
              <a:t>The </a:t>
            </a:r>
            <a:r>
              <a:rPr lang="it" sz="1200" b="1">
                <a:solidFill>
                  <a:schemeClr val="dk1"/>
                </a:solidFill>
              </a:rPr>
              <a:t>1e-2m</a:t>
            </a:r>
            <a:r>
              <a:rPr lang="it" sz="1200">
                <a:solidFill>
                  <a:schemeClr val="dk1"/>
                </a:solidFill>
              </a:rPr>
              <a:t> grain size, without SM, had no material transported below the anomaly</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The </a:t>
            </a:r>
            <a:r>
              <a:rPr lang="it" sz="1200" b="1">
                <a:solidFill>
                  <a:schemeClr val="dk1"/>
                </a:solidFill>
              </a:rPr>
              <a:t>1e-3</a:t>
            </a:r>
            <a:r>
              <a:rPr lang="it" sz="1200">
                <a:solidFill>
                  <a:schemeClr val="dk1"/>
                </a:solidFill>
              </a:rPr>
              <a:t> had about 0.6% of volume sunk, now its up to 12.50%</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The </a:t>
            </a:r>
            <a:r>
              <a:rPr lang="it" sz="1200" b="1">
                <a:solidFill>
                  <a:schemeClr val="dk1"/>
                </a:solidFill>
              </a:rPr>
              <a:t>1e-4m</a:t>
            </a:r>
            <a:r>
              <a:rPr lang="it" sz="1200">
                <a:solidFill>
                  <a:schemeClr val="dk1"/>
                </a:solidFill>
              </a:rPr>
              <a:t> will probably act similarly, as already without SM almost all of the anomaly was mixed</a:t>
            </a:r>
            <a:endParaRPr sz="1200">
              <a:solidFill>
                <a:schemeClr val="dk1"/>
              </a:solidFill>
            </a:endParaRPr>
          </a:p>
        </p:txBody>
      </p:sp>
      <p:pic>
        <p:nvPicPr>
          <p:cNvPr id="644" name="Google Shape;644;p74" title="VsinkOverVshellBelowDepth_1Sal+25kPa.png"/>
          <p:cNvPicPr preferRelativeResize="0"/>
          <p:nvPr/>
        </p:nvPicPr>
        <p:blipFill>
          <a:blip r:embed="rId3">
            <a:alphaModFix/>
          </a:blip>
          <a:stretch>
            <a:fillRect/>
          </a:stretch>
        </p:blipFill>
        <p:spPr>
          <a:xfrm>
            <a:off x="23825" y="681900"/>
            <a:ext cx="5860291" cy="3991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8"/>
          <p:cNvSpPr/>
          <p:nvPr/>
        </p:nvSpPr>
        <p:spPr>
          <a:xfrm>
            <a:off x="284720" y="1968598"/>
            <a:ext cx="4335971" cy="1517951"/>
          </a:xfrm>
          <a:prstGeom prst="rect">
            <a:avLst/>
          </a:prstGeom>
          <a:noFill/>
          <a:ln>
            <a:noFill/>
          </a:ln>
        </p:spPr>
        <p:txBody>
          <a:bodyPr spcFirstLastPara="1" wrap="square" lIns="67475" tIns="33750" rIns="67475" bIns="33750" anchor="t" anchorCtr="0">
            <a:noAutofit/>
          </a:bodyPr>
          <a:lstStyle/>
          <a:p>
            <a:pPr marL="0" marR="0" lvl="0" indent="0" algn="l" rtl="0">
              <a:lnSpc>
                <a:spcPct val="115000"/>
              </a:lnSpc>
              <a:spcBef>
                <a:spcPts val="0"/>
              </a:spcBef>
              <a:spcAft>
                <a:spcPts val="0"/>
              </a:spcAft>
              <a:buNone/>
            </a:pPr>
            <a:r>
              <a:rPr lang="it" sz="1600" i="0" u="none" strike="noStrike" cap="none">
                <a:solidFill>
                  <a:schemeClr val="lt1"/>
                </a:solidFill>
                <a:latin typeface="Verdana"/>
                <a:ea typeface="Verdana"/>
                <a:cs typeface="Verdana"/>
                <a:sym typeface="Verdana"/>
              </a:rPr>
              <a:t>The </a:t>
            </a:r>
            <a:r>
              <a:rPr lang="it" sz="1600" b="1" i="0" u="none" strike="noStrike" cap="none">
                <a:solidFill>
                  <a:schemeClr val="lt1"/>
                </a:solidFill>
                <a:latin typeface="Verdana"/>
                <a:ea typeface="Verdana"/>
                <a:cs typeface="Verdana"/>
                <a:sym typeface="Verdana"/>
              </a:rPr>
              <a:t>exchange of material</a:t>
            </a:r>
            <a:r>
              <a:rPr lang="it" sz="1600" i="0" u="none" strike="noStrike" cap="none">
                <a:solidFill>
                  <a:schemeClr val="lt1"/>
                </a:solidFill>
                <a:latin typeface="Verdana"/>
                <a:ea typeface="Verdana"/>
                <a:cs typeface="Verdana"/>
                <a:sym typeface="Verdana"/>
              </a:rPr>
              <a:t> between the surface and the subsurface ocean of Europa is a key aspect in assessing the </a:t>
            </a:r>
            <a:r>
              <a:rPr lang="it" sz="1600" b="1" i="0" u="none" strike="noStrike" cap="none">
                <a:solidFill>
                  <a:schemeClr val="lt1"/>
                </a:solidFill>
                <a:latin typeface="Verdana"/>
                <a:ea typeface="Verdana"/>
                <a:cs typeface="Verdana"/>
                <a:sym typeface="Verdana"/>
              </a:rPr>
              <a:t>ocean habitability</a:t>
            </a:r>
            <a:r>
              <a:rPr lang="it" sz="1600" i="0" u="none" strike="noStrike" cap="none">
                <a:solidFill>
                  <a:schemeClr val="lt1"/>
                </a:solidFill>
                <a:latin typeface="Verdana"/>
                <a:ea typeface="Verdana"/>
                <a:cs typeface="Verdana"/>
                <a:sym typeface="Verdana"/>
              </a:rPr>
              <a:t> </a:t>
            </a:r>
            <a:br>
              <a:rPr lang="it" sz="1600" i="0" u="none" strike="noStrike" cap="none">
                <a:solidFill>
                  <a:schemeClr val="lt1"/>
                </a:solidFill>
                <a:latin typeface="Verdana"/>
                <a:ea typeface="Verdana"/>
                <a:cs typeface="Verdana"/>
                <a:sym typeface="Verdana"/>
              </a:rPr>
            </a:br>
            <a:r>
              <a:rPr lang="it" sz="1600" i="0" u="none" strike="noStrike" cap="none">
                <a:solidFill>
                  <a:schemeClr val="lt1"/>
                </a:solidFill>
                <a:latin typeface="Verdana"/>
                <a:ea typeface="Verdana"/>
                <a:cs typeface="Verdana"/>
                <a:sym typeface="Verdana"/>
              </a:rPr>
              <a:t>[Hand et al. 2007]</a:t>
            </a:r>
            <a:endParaRPr sz="1600" i="0" u="none" strike="noStrike" cap="none">
              <a:solidFill>
                <a:schemeClr val="lt1"/>
              </a:solidFill>
              <a:latin typeface="Verdana"/>
              <a:ea typeface="Verdana"/>
              <a:cs typeface="Verdana"/>
              <a:sym typeface="Verdana"/>
            </a:endParaRPr>
          </a:p>
          <a:p>
            <a:pPr marL="215900" marR="0" lvl="0" indent="-101600" algn="l" rtl="0">
              <a:lnSpc>
                <a:spcPct val="115000"/>
              </a:lnSpc>
              <a:spcBef>
                <a:spcPts val="0"/>
              </a:spcBef>
              <a:spcAft>
                <a:spcPts val="0"/>
              </a:spcAft>
              <a:buClr>
                <a:schemeClr val="dk1"/>
              </a:buClr>
              <a:buSzPts val="1800"/>
              <a:buFont typeface="Arial"/>
              <a:buNone/>
            </a:pPr>
            <a:endParaRPr sz="1500" i="0" u="none" strike="noStrike" cap="none">
              <a:solidFill>
                <a:schemeClr val="lt1"/>
              </a:solidFill>
              <a:latin typeface="Verdana"/>
              <a:ea typeface="Verdana"/>
              <a:cs typeface="Verdana"/>
              <a:sym typeface="Verdana"/>
            </a:endParaRPr>
          </a:p>
          <a:p>
            <a:pPr marL="0" marR="0" lvl="0" indent="0" algn="l" rtl="0">
              <a:lnSpc>
                <a:spcPct val="115000"/>
              </a:lnSpc>
              <a:spcBef>
                <a:spcPts val="0"/>
              </a:spcBef>
              <a:spcAft>
                <a:spcPts val="0"/>
              </a:spcAft>
              <a:buNone/>
            </a:pPr>
            <a:endParaRPr sz="1500" i="0" u="none" strike="noStrike" cap="none">
              <a:solidFill>
                <a:srgbClr val="000000"/>
              </a:solidFill>
              <a:latin typeface="Verdana"/>
              <a:ea typeface="Verdana"/>
              <a:cs typeface="Verdana"/>
              <a:sym typeface="Verdana"/>
            </a:endParaRPr>
          </a:p>
        </p:txBody>
      </p:sp>
      <p:sp>
        <p:nvSpPr>
          <p:cNvPr id="231" name="Google Shape;231;p48"/>
          <p:cNvSpPr/>
          <p:nvPr/>
        </p:nvSpPr>
        <p:spPr>
          <a:xfrm>
            <a:off x="364405" y="229447"/>
            <a:ext cx="5202343" cy="392416"/>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Europa‘s surface and subsurface</a:t>
            </a:r>
            <a:endParaRPr sz="2100" b="0" i="0" u="none" strike="noStrike" cap="none">
              <a:solidFill>
                <a:schemeClr val="lt1"/>
              </a:solidFill>
              <a:latin typeface="Calibri"/>
              <a:ea typeface="Calibri"/>
              <a:cs typeface="Calibri"/>
              <a:sym typeface="Calibri"/>
            </a:endParaRPr>
          </a:p>
        </p:txBody>
      </p:sp>
      <p:sp>
        <p:nvSpPr>
          <p:cNvPr id="232" name="Google Shape;232;p48"/>
          <p:cNvSpPr txBox="1"/>
          <p:nvPr/>
        </p:nvSpPr>
        <p:spPr>
          <a:xfrm>
            <a:off x="8814391" y="4895150"/>
            <a:ext cx="255973" cy="23398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2</a:t>
            </a:r>
            <a:endParaRPr sz="1200" b="0" i="0" u="none" strike="noStrike" cap="none">
              <a:solidFill>
                <a:schemeClr val="lt1"/>
              </a:solidFill>
              <a:latin typeface="Arial"/>
              <a:ea typeface="Arial"/>
              <a:cs typeface="Arial"/>
              <a:sym typeface="Arial"/>
            </a:endParaRPr>
          </a:p>
        </p:txBody>
      </p:sp>
      <p:sp>
        <p:nvSpPr>
          <p:cNvPr id="233" name="Google Shape;233;p48"/>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fld id="{00000000-1234-1234-1234-123412341234}" type="slidenum">
              <a:rPr lang="it" sz="1000" b="0" i="0" u="none" strike="noStrike" cap="none">
                <a:solidFill>
                  <a:srgbClr val="000000"/>
                </a:solidFill>
                <a:latin typeface="Arial"/>
                <a:ea typeface="Arial"/>
                <a:cs typeface="Arial"/>
                <a:sym typeface="Arial"/>
              </a:rPr>
              <a:t>3</a:t>
            </a:fld>
            <a:endParaRPr sz="1000" b="0" i="0" u="none" strike="noStrike" cap="none">
              <a:solidFill>
                <a:srgbClr val="000000"/>
              </a:solidFill>
              <a:latin typeface="Arial"/>
              <a:ea typeface="Arial"/>
              <a:cs typeface="Arial"/>
              <a:sym typeface="Arial"/>
            </a:endParaRPr>
          </a:p>
        </p:txBody>
      </p:sp>
      <p:grpSp>
        <p:nvGrpSpPr>
          <p:cNvPr id="234" name="Google Shape;234;p48"/>
          <p:cNvGrpSpPr/>
          <p:nvPr/>
        </p:nvGrpSpPr>
        <p:grpSpPr>
          <a:xfrm>
            <a:off x="4128198" y="621877"/>
            <a:ext cx="5016223" cy="1783249"/>
            <a:chOff x="5015715" y="1065234"/>
            <a:chExt cx="7058493" cy="2509191"/>
          </a:xfrm>
        </p:grpSpPr>
        <p:grpSp>
          <p:nvGrpSpPr>
            <p:cNvPr id="235" name="Google Shape;235;p48"/>
            <p:cNvGrpSpPr/>
            <p:nvPr/>
          </p:nvGrpSpPr>
          <p:grpSpPr>
            <a:xfrm>
              <a:off x="7089061" y="1065234"/>
              <a:ext cx="4985147" cy="2509191"/>
              <a:chOff x="6817667" y="837506"/>
              <a:chExt cx="5007178" cy="2520280"/>
            </a:xfrm>
          </p:grpSpPr>
          <p:pic>
            <p:nvPicPr>
              <p:cNvPr id="236" name="Google Shape;236;p48"/>
              <p:cNvPicPr preferRelativeResize="0"/>
              <p:nvPr/>
            </p:nvPicPr>
            <p:blipFill rotWithShape="1">
              <a:blip r:embed="rId3">
                <a:alphaModFix/>
              </a:blip>
              <a:srcRect/>
              <a:stretch/>
            </p:blipFill>
            <p:spPr>
              <a:xfrm>
                <a:off x="6817667" y="837506"/>
                <a:ext cx="5007178" cy="2520280"/>
              </a:xfrm>
              <a:prstGeom prst="rect">
                <a:avLst/>
              </a:prstGeom>
              <a:noFill/>
              <a:ln>
                <a:noFill/>
              </a:ln>
            </p:spPr>
          </p:pic>
          <p:grpSp>
            <p:nvGrpSpPr>
              <p:cNvPr id="237" name="Google Shape;237;p48"/>
              <p:cNvGrpSpPr/>
              <p:nvPr/>
            </p:nvGrpSpPr>
            <p:grpSpPr>
              <a:xfrm>
                <a:off x="7897787" y="837506"/>
                <a:ext cx="727026" cy="615727"/>
                <a:chOff x="7602809" y="1563286"/>
                <a:chExt cx="727026" cy="615727"/>
              </a:xfrm>
            </p:grpSpPr>
            <p:sp>
              <p:nvSpPr>
                <p:cNvPr id="238" name="Google Shape;238;p48"/>
                <p:cNvSpPr/>
                <p:nvPr/>
              </p:nvSpPr>
              <p:spPr>
                <a:xfrm flipH="1">
                  <a:off x="8041835" y="1917413"/>
                  <a:ext cx="288000" cy="261600"/>
                </a:xfrm>
                <a:prstGeom prst="teardrop">
                  <a:avLst>
                    <a:gd name="adj" fmla="val 200000"/>
                  </a:avLst>
                </a:prstGeom>
                <a:solidFill>
                  <a:schemeClr val="lt1"/>
                </a:solidFill>
                <a:ln w="9025" cap="flat" cmpd="sng">
                  <a:solidFill>
                    <a:schemeClr val="dk1"/>
                  </a:solidFill>
                  <a:prstDash val="solid"/>
                  <a:round/>
                  <a:headEnd type="none" w="sm" len="sm"/>
                  <a:tailEnd type="none" w="sm" len="sm"/>
                </a:ln>
              </p:spPr>
              <p:txBody>
                <a:bodyPr spcFirstLastPara="1" wrap="square" lIns="64975" tIns="32475" rIns="64975" bIns="324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cxnSp>
              <p:nvCxnSpPr>
                <p:cNvPr id="239" name="Google Shape;239;p48"/>
                <p:cNvCxnSpPr/>
                <p:nvPr/>
              </p:nvCxnSpPr>
              <p:spPr>
                <a:xfrm>
                  <a:off x="7602809" y="1563286"/>
                  <a:ext cx="397200" cy="312000"/>
                </a:xfrm>
                <a:prstGeom prst="straightConnector1">
                  <a:avLst/>
                </a:prstGeom>
                <a:noFill/>
                <a:ln w="9025" cap="flat" cmpd="sng">
                  <a:solidFill>
                    <a:schemeClr val="lt1"/>
                  </a:solidFill>
                  <a:prstDash val="solid"/>
                  <a:round/>
                  <a:headEnd type="none" w="sm" len="sm"/>
                  <a:tailEnd type="none" w="sm" len="sm"/>
                </a:ln>
              </p:spPr>
            </p:cxnSp>
            <p:cxnSp>
              <p:nvCxnSpPr>
                <p:cNvPr id="240" name="Google Shape;240;p48"/>
                <p:cNvCxnSpPr/>
                <p:nvPr/>
              </p:nvCxnSpPr>
              <p:spPr>
                <a:xfrm>
                  <a:off x="7753771" y="1586542"/>
                  <a:ext cx="397200" cy="312000"/>
                </a:xfrm>
                <a:prstGeom prst="straightConnector1">
                  <a:avLst/>
                </a:prstGeom>
                <a:noFill/>
                <a:ln w="9025" cap="flat" cmpd="sng">
                  <a:solidFill>
                    <a:schemeClr val="lt1"/>
                  </a:solidFill>
                  <a:prstDash val="solid"/>
                  <a:round/>
                  <a:headEnd type="none" w="sm" len="sm"/>
                  <a:tailEnd type="none" w="sm" len="sm"/>
                </a:ln>
              </p:spPr>
            </p:cxnSp>
            <p:cxnSp>
              <p:nvCxnSpPr>
                <p:cNvPr id="241" name="Google Shape;241;p48"/>
                <p:cNvCxnSpPr/>
                <p:nvPr/>
              </p:nvCxnSpPr>
              <p:spPr>
                <a:xfrm>
                  <a:off x="7602809" y="1628667"/>
                  <a:ext cx="397200" cy="312000"/>
                </a:xfrm>
                <a:prstGeom prst="straightConnector1">
                  <a:avLst/>
                </a:prstGeom>
                <a:noFill/>
                <a:ln w="9025" cap="flat" cmpd="sng">
                  <a:solidFill>
                    <a:schemeClr val="lt1"/>
                  </a:solidFill>
                  <a:prstDash val="solid"/>
                  <a:round/>
                  <a:headEnd type="none" w="sm" len="sm"/>
                  <a:tailEnd type="none" w="sm" len="sm"/>
                </a:ln>
              </p:spPr>
            </p:cxnSp>
            <p:cxnSp>
              <p:nvCxnSpPr>
                <p:cNvPr id="242" name="Google Shape;242;p48"/>
                <p:cNvCxnSpPr/>
                <p:nvPr/>
              </p:nvCxnSpPr>
              <p:spPr>
                <a:xfrm>
                  <a:off x="7623744" y="1730672"/>
                  <a:ext cx="397200" cy="312000"/>
                </a:xfrm>
                <a:prstGeom prst="straightConnector1">
                  <a:avLst/>
                </a:prstGeom>
                <a:noFill/>
                <a:ln w="9025" cap="flat" cmpd="sng">
                  <a:solidFill>
                    <a:schemeClr val="lt1"/>
                  </a:solidFill>
                  <a:prstDash val="solid"/>
                  <a:round/>
                  <a:headEnd type="none" w="sm" len="sm"/>
                  <a:tailEnd type="none" w="sm" len="sm"/>
                </a:ln>
              </p:spPr>
            </p:cxnSp>
          </p:grpSp>
          <p:sp>
            <p:nvSpPr>
              <p:cNvPr id="243" name="Google Shape;243;p48"/>
              <p:cNvSpPr/>
              <p:nvPr/>
            </p:nvSpPr>
            <p:spPr>
              <a:xfrm rot="1888959">
                <a:off x="8085090" y="1819705"/>
                <a:ext cx="721507" cy="680038"/>
              </a:xfrm>
              <a:prstGeom prst="arc">
                <a:avLst>
                  <a:gd name="adj1" fmla="val 13665940"/>
                  <a:gd name="adj2" fmla="val 0"/>
                </a:avLst>
              </a:prstGeom>
              <a:noFill/>
              <a:ln w="9025" cap="flat" cmpd="sng">
                <a:solidFill>
                  <a:schemeClr val="lt1"/>
                </a:solidFill>
                <a:prstDash val="solid"/>
                <a:round/>
                <a:headEnd type="stealth" w="med" len="med"/>
                <a:tailEnd type="none" w="sm" len="sm"/>
              </a:ln>
            </p:spPr>
            <p:txBody>
              <a:bodyPr spcFirstLastPara="1" wrap="square" lIns="64975" tIns="32475" rIns="64975" bIns="324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sp>
            <p:nvSpPr>
              <p:cNvPr id="244" name="Google Shape;244;p48"/>
              <p:cNvSpPr/>
              <p:nvPr/>
            </p:nvSpPr>
            <p:spPr>
              <a:xfrm rot="1888959">
                <a:off x="8814329" y="1567288"/>
                <a:ext cx="721507" cy="680038"/>
              </a:xfrm>
              <a:prstGeom prst="arc">
                <a:avLst>
                  <a:gd name="adj1" fmla="val 4139701"/>
                  <a:gd name="adj2" fmla="val 12663574"/>
                </a:avLst>
              </a:prstGeom>
              <a:noFill/>
              <a:ln w="9025" cap="flat" cmpd="sng">
                <a:solidFill>
                  <a:schemeClr val="lt1"/>
                </a:solidFill>
                <a:prstDash val="solid"/>
                <a:round/>
                <a:headEnd type="none" w="sm" len="sm"/>
                <a:tailEnd type="stealth" w="med" len="med"/>
              </a:ln>
            </p:spPr>
            <p:txBody>
              <a:bodyPr spcFirstLastPara="1" wrap="square" lIns="64975" tIns="32475" rIns="64975" bIns="324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sp>
            <p:nvSpPr>
              <p:cNvPr id="245" name="Google Shape;245;p48"/>
              <p:cNvSpPr/>
              <p:nvPr/>
            </p:nvSpPr>
            <p:spPr>
              <a:xfrm rot="6561440">
                <a:off x="10101269" y="2172940"/>
                <a:ext cx="265191" cy="241661"/>
              </a:xfrm>
              <a:prstGeom prst="arc">
                <a:avLst>
                  <a:gd name="adj1" fmla="val 10558332"/>
                  <a:gd name="adj2" fmla="val 18163381"/>
                </a:avLst>
              </a:prstGeom>
              <a:noFill/>
              <a:ln w="9025" cap="flat" cmpd="sng">
                <a:solidFill>
                  <a:schemeClr val="lt1"/>
                </a:solidFill>
                <a:prstDash val="solid"/>
                <a:round/>
                <a:headEnd type="stealth" w="med" len="med"/>
                <a:tailEnd type="none" w="sm" len="sm"/>
              </a:ln>
            </p:spPr>
            <p:txBody>
              <a:bodyPr spcFirstLastPara="1" wrap="square" lIns="64975" tIns="32475" rIns="64975" bIns="324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sp>
            <p:nvSpPr>
              <p:cNvPr id="246" name="Google Shape;246;p48"/>
              <p:cNvSpPr/>
              <p:nvPr/>
            </p:nvSpPr>
            <p:spPr>
              <a:xfrm rot="6065623">
                <a:off x="10352327" y="2277375"/>
                <a:ext cx="265053" cy="241519"/>
              </a:xfrm>
              <a:prstGeom prst="arc">
                <a:avLst>
                  <a:gd name="adj1" fmla="val 4139701"/>
                  <a:gd name="adj2" fmla="val 11670651"/>
                </a:avLst>
              </a:prstGeom>
              <a:noFill/>
              <a:ln w="9025" cap="flat" cmpd="sng">
                <a:solidFill>
                  <a:schemeClr val="lt1"/>
                </a:solidFill>
                <a:prstDash val="solid"/>
                <a:round/>
                <a:headEnd type="none" w="sm" len="sm"/>
                <a:tailEnd type="stealth" w="med" len="med"/>
              </a:ln>
            </p:spPr>
            <p:txBody>
              <a:bodyPr spcFirstLastPara="1" wrap="square" lIns="64975" tIns="32475" rIns="64975" bIns="324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sp>
            <p:nvSpPr>
              <p:cNvPr id="247" name="Google Shape;247;p48"/>
              <p:cNvSpPr/>
              <p:nvPr/>
            </p:nvSpPr>
            <p:spPr>
              <a:xfrm>
                <a:off x="7654315" y="1433531"/>
                <a:ext cx="3633378" cy="1049367"/>
              </a:xfrm>
              <a:custGeom>
                <a:avLst/>
                <a:gdLst/>
                <a:ahLst/>
                <a:cxnLst/>
                <a:rect l="l" t="t" r="r" b="b"/>
                <a:pathLst>
                  <a:path w="3633378" h="1049367" extrusionOk="0">
                    <a:moveTo>
                      <a:pt x="0" y="1000922"/>
                    </a:moveTo>
                    <a:cubicBezTo>
                      <a:pt x="33306" y="973167"/>
                      <a:pt x="66612" y="945412"/>
                      <a:pt x="102946" y="910088"/>
                    </a:cubicBezTo>
                    <a:cubicBezTo>
                      <a:pt x="139280" y="874764"/>
                      <a:pt x="168549" y="845494"/>
                      <a:pt x="218003" y="788975"/>
                    </a:cubicBezTo>
                    <a:cubicBezTo>
                      <a:pt x="267457" y="732456"/>
                      <a:pt x="348199" y="639603"/>
                      <a:pt x="399672" y="570973"/>
                    </a:cubicBezTo>
                    <a:cubicBezTo>
                      <a:pt x="451145" y="502343"/>
                      <a:pt x="483441" y="436740"/>
                      <a:pt x="526840" y="377193"/>
                    </a:cubicBezTo>
                    <a:cubicBezTo>
                      <a:pt x="570239" y="317646"/>
                      <a:pt x="618684" y="254062"/>
                      <a:pt x="660064" y="213691"/>
                    </a:cubicBezTo>
                    <a:cubicBezTo>
                      <a:pt x="701444" y="173320"/>
                      <a:pt x="734750" y="156162"/>
                      <a:pt x="775121" y="134967"/>
                    </a:cubicBezTo>
                    <a:cubicBezTo>
                      <a:pt x="815492" y="113772"/>
                      <a:pt x="859900" y="101661"/>
                      <a:pt x="902289" y="86522"/>
                    </a:cubicBezTo>
                    <a:cubicBezTo>
                      <a:pt x="944678" y="71383"/>
                      <a:pt x="987068" y="56244"/>
                      <a:pt x="1029457" y="44133"/>
                    </a:cubicBezTo>
                    <a:cubicBezTo>
                      <a:pt x="1071846" y="32022"/>
                      <a:pt x="1107171" y="20920"/>
                      <a:pt x="1156625" y="13855"/>
                    </a:cubicBezTo>
                    <a:cubicBezTo>
                      <a:pt x="1206079" y="6790"/>
                      <a:pt x="1265627" y="-4312"/>
                      <a:pt x="1326183" y="1744"/>
                    </a:cubicBezTo>
                    <a:cubicBezTo>
                      <a:pt x="1386739" y="7800"/>
                      <a:pt x="1519963" y="50189"/>
                      <a:pt x="1519963" y="50189"/>
                    </a:cubicBezTo>
                    <a:cubicBezTo>
                      <a:pt x="1604742" y="70374"/>
                      <a:pt x="1737966" y="87531"/>
                      <a:pt x="1834856" y="122856"/>
                    </a:cubicBezTo>
                    <a:cubicBezTo>
                      <a:pt x="1931746" y="158180"/>
                      <a:pt x="2014507" y="224793"/>
                      <a:pt x="2101304" y="262136"/>
                    </a:cubicBezTo>
                    <a:cubicBezTo>
                      <a:pt x="2188101" y="299479"/>
                      <a:pt x="2268843" y="320673"/>
                      <a:pt x="2355640" y="346914"/>
                    </a:cubicBezTo>
                    <a:cubicBezTo>
                      <a:pt x="2442437" y="373155"/>
                      <a:pt x="2533272" y="390313"/>
                      <a:pt x="2622088" y="419582"/>
                    </a:cubicBezTo>
                    <a:cubicBezTo>
                      <a:pt x="2710904" y="448851"/>
                      <a:pt x="2806784" y="485185"/>
                      <a:pt x="2888535" y="522528"/>
                    </a:cubicBezTo>
                    <a:cubicBezTo>
                      <a:pt x="2970286" y="559871"/>
                      <a:pt x="3039926" y="599232"/>
                      <a:pt x="3112594" y="643640"/>
                    </a:cubicBezTo>
                    <a:cubicBezTo>
                      <a:pt x="3185262" y="688048"/>
                      <a:pt x="3264994" y="747595"/>
                      <a:pt x="3324541" y="788975"/>
                    </a:cubicBezTo>
                    <a:cubicBezTo>
                      <a:pt x="3384088" y="830355"/>
                      <a:pt x="3426477" y="858615"/>
                      <a:pt x="3469876" y="891921"/>
                    </a:cubicBezTo>
                    <a:cubicBezTo>
                      <a:pt x="3513275" y="925227"/>
                      <a:pt x="3557683" y="962570"/>
                      <a:pt x="3584933" y="988811"/>
                    </a:cubicBezTo>
                    <a:cubicBezTo>
                      <a:pt x="3612183" y="1015052"/>
                      <a:pt x="3622780" y="1032209"/>
                      <a:pt x="3633378" y="1049367"/>
                    </a:cubicBezTo>
                  </a:path>
                </a:pathLst>
              </a:custGeom>
              <a:noFill/>
              <a:ln w="9025" cap="flat" cmpd="sng">
                <a:solidFill>
                  <a:schemeClr val="lt1"/>
                </a:solidFill>
                <a:prstDash val="dash"/>
                <a:round/>
                <a:headEnd type="none" w="sm" len="sm"/>
                <a:tailEnd type="none" w="sm" len="sm"/>
              </a:ln>
            </p:spPr>
            <p:txBody>
              <a:bodyPr spcFirstLastPara="1" wrap="square" lIns="64975" tIns="32475" rIns="64975" bIns="324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Calibri"/>
                  <a:ea typeface="Calibri"/>
                  <a:cs typeface="Calibri"/>
                  <a:sym typeface="Calibri"/>
                </a:endParaRPr>
              </a:p>
            </p:txBody>
          </p:sp>
        </p:grpSp>
        <p:sp>
          <p:nvSpPr>
            <p:cNvPr id="248" name="Google Shape;248;p48"/>
            <p:cNvSpPr txBox="1"/>
            <p:nvPr/>
          </p:nvSpPr>
          <p:spPr>
            <a:xfrm flipH="1">
              <a:off x="5265628" y="2081552"/>
              <a:ext cx="26382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it" sz="1700" b="0" i="0" u="none" strike="noStrike" cap="none">
                  <a:solidFill>
                    <a:schemeClr val="lt1"/>
                  </a:solidFill>
                  <a:latin typeface="Calibri"/>
                  <a:ea typeface="Calibri"/>
                  <a:cs typeface="Calibri"/>
                  <a:sym typeface="Calibri"/>
                </a:rPr>
                <a:t>Convection?</a:t>
              </a:r>
              <a:endParaRPr sz="1000" b="0" i="0" u="none" strike="noStrike" cap="none">
                <a:solidFill>
                  <a:srgbClr val="000000"/>
                </a:solidFill>
                <a:latin typeface="Arial"/>
                <a:ea typeface="Arial"/>
                <a:cs typeface="Arial"/>
                <a:sym typeface="Arial"/>
              </a:endParaRPr>
            </a:p>
          </p:txBody>
        </p:sp>
        <p:cxnSp>
          <p:nvCxnSpPr>
            <p:cNvPr id="249" name="Google Shape;249;p48"/>
            <p:cNvCxnSpPr/>
            <p:nvPr/>
          </p:nvCxnSpPr>
          <p:spPr>
            <a:xfrm>
              <a:off x="5015715" y="2579180"/>
              <a:ext cx="2037000" cy="0"/>
            </a:xfrm>
            <a:prstGeom prst="straightConnector1">
              <a:avLst/>
            </a:prstGeom>
            <a:noFill/>
            <a:ln w="9025" cap="flat" cmpd="sng">
              <a:solidFill>
                <a:schemeClr val="lt1"/>
              </a:solidFill>
              <a:prstDash val="solid"/>
              <a:round/>
              <a:headEnd type="none" w="sm" len="sm"/>
              <a:tailEnd type="triangle" w="med" len="med"/>
            </a:ln>
          </p:spPr>
        </p:cxnSp>
      </p:grpSp>
      <p:grpSp>
        <p:nvGrpSpPr>
          <p:cNvPr id="250" name="Google Shape;250;p48"/>
          <p:cNvGrpSpPr/>
          <p:nvPr/>
        </p:nvGrpSpPr>
        <p:grpSpPr>
          <a:xfrm>
            <a:off x="4128610" y="3110772"/>
            <a:ext cx="5015396" cy="1784377"/>
            <a:chOff x="4774259" y="3703065"/>
            <a:chExt cx="7299940" cy="2509191"/>
          </a:xfrm>
        </p:grpSpPr>
        <p:grpSp>
          <p:nvGrpSpPr>
            <p:cNvPr id="251" name="Google Shape;251;p48"/>
            <p:cNvGrpSpPr/>
            <p:nvPr/>
          </p:nvGrpSpPr>
          <p:grpSpPr>
            <a:xfrm>
              <a:off x="7089053" y="3703065"/>
              <a:ext cx="4985147" cy="2509191"/>
              <a:chOff x="6814443" y="3285778"/>
              <a:chExt cx="5007179" cy="2520280"/>
            </a:xfrm>
          </p:grpSpPr>
          <p:pic>
            <p:nvPicPr>
              <p:cNvPr id="252" name="Google Shape;252;p48"/>
              <p:cNvPicPr preferRelativeResize="0"/>
              <p:nvPr/>
            </p:nvPicPr>
            <p:blipFill rotWithShape="1">
              <a:blip r:embed="rId4">
                <a:alphaModFix/>
              </a:blip>
              <a:srcRect/>
              <a:stretch/>
            </p:blipFill>
            <p:spPr>
              <a:xfrm>
                <a:off x="6814443" y="3285778"/>
                <a:ext cx="5007179" cy="2520280"/>
              </a:xfrm>
              <a:prstGeom prst="rect">
                <a:avLst/>
              </a:prstGeom>
              <a:noFill/>
              <a:ln>
                <a:noFill/>
              </a:ln>
            </p:spPr>
          </p:pic>
          <p:grpSp>
            <p:nvGrpSpPr>
              <p:cNvPr id="253" name="Google Shape;253;p48"/>
              <p:cNvGrpSpPr/>
              <p:nvPr/>
            </p:nvGrpSpPr>
            <p:grpSpPr>
              <a:xfrm>
                <a:off x="7954953" y="3867474"/>
                <a:ext cx="2668260" cy="1209117"/>
                <a:chOff x="8112993" y="1581356"/>
                <a:chExt cx="2668260" cy="1209117"/>
              </a:xfrm>
            </p:grpSpPr>
            <p:sp>
              <p:nvSpPr>
                <p:cNvPr id="254" name="Google Shape;254;p48"/>
                <p:cNvSpPr/>
                <p:nvPr/>
              </p:nvSpPr>
              <p:spPr>
                <a:xfrm rot="1888959">
                  <a:off x="8237490" y="1972105"/>
                  <a:ext cx="721507" cy="680038"/>
                </a:xfrm>
                <a:prstGeom prst="arc">
                  <a:avLst>
                    <a:gd name="adj1" fmla="val 13665940"/>
                    <a:gd name="adj2" fmla="val 0"/>
                  </a:avLst>
                </a:prstGeom>
                <a:noFill/>
                <a:ln w="8600" cap="flat" cmpd="sng">
                  <a:solidFill>
                    <a:schemeClr val="lt1"/>
                  </a:solidFill>
                  <a:prstDash val="solid"/>
                  <a:round/>
                  <a:headEnd type="stealth" w="med" len="med"/>
                  <a:tailEnd type="none" w="sm" len="sm"/>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55" name="Google Shape;255;p48"/>
                <p:cNvSpPr/>
                <p:nvPr/>
              </p:nvSpPr>
              <p:spPr>
                <a:xfrm rot="1888959">
                  <a:off x="8966729" y="1719688"/>
                  <a:ext cx="721507" cy="680038"/>
                </a:xfrm>
                <a:prstGeom prst="arc">
                  <a:avLst>
                    <a:gd name="adj1" fmla="val 4139701"/>
                    <a:gd name="adj2" fmla="val 12663574"/>
                  </a:avLst>
                </a:prstGeom>
                <a:noFill/>
                <a:ln w="8600" cap="flat" cmpd="sng">
                  <a:solidFill>
                    <a:schemeClr val="lt1"/>
                  </a:solidFill>
                  <a:prstDash val="solid"/>
                  <a:round/>
                  <a:headEnd type="none" w="sm" len="sm"/>
                  <a:tailEnd type="stealth" w="med" len="med"/>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56" name="Google Shape;256;p48"/>
                <p:cNvSpPr/>
                <p:nvPr/>
              </p:nvSpPr>
              <p:spPr>
                <a:xfrm rot="6561440">
                  <a:off x="10253669" y="2325340"/>
                  <a:ext cx="265191" cy="241661"/>
                </a:xfrm>
                <a:prstGeom prst="arc">
                  <a:avLst>
                    <a:gd name="adj1" fmla="val 10558332"/>
                    <a:gd name="adj2" fmla="val 18163381"/>
                  </a:avLst>
                </a:prstGeom>
                <a:noFill/>
                <a:ln w="8600" cap="flat" cmpd="sng">
                  <a:solidFill>
                    <a:schemeClr val="lt1"/>
                  </a:solidFill>
                  <a:prstDash val="solid"/>
                  <a:round/>
                  <a:headEnd type="stealth" w="med" len="med"/>
                  <a:tailEnd type="none" w="sm" len="sm"/>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57" name="Google Shape;257;p48"/>
                <p:cNvSpPr/>
                <p:nvPr/>
              </p:nvSpPr>
              <p:spPr>
                <a:xfrm rot="6065623">
                  <a:off x="10504727" y="2429775"/>
                  <a:ext cx="265053" cy="241519"/>
                </a:xfrm>
                <a:prstGeom prst="arc">
                  <a:avLst>
                    <a:gd name="adj1" fmla="val 4139701"/>
                    <a:gd name="adj2" fmla="val 11670651"/>
                  </a:avLst>
                </a:prstGeom>
                <a:noFill/>
                <a:ln w="8600" cap="flat" cmpd="sng">
                  <a:solidFill>
                    <a:schemeClr val="lt1"/>
                  </a:solidFill>
                  <a:prstDash val="solid"/>
                  <a:round/>
                  <a:headEnd type="none" w="sm" len="sm"/>
                  <a:tailEnd type="stealth" w="med" len="med"/>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pic>
            <p:nvPicPr>
              <p:cNvPr id="258" name="Google Shape;258;p48"/>
              <p:cNvPicPr preferRelativeResize="0"/>
              <p:nvPr/>
            </p:nvPicPr>
            <p:blipFill rotWithShape="1">
              <a:blip r:embed="rId5">
                <a:alphaModFix/>
              </a:blip>
              <a:srcRect/>
              <a:stretch/>
            </p:blipFill>
            <p:spPr>
              <a:xfrm>
                <a:off x="11191912" y="4724744"/>
                <a:ext cx="90000" cy="255960"/>
              </a:xfrm>
              <a:prstGeom prst="rect">
                <a:avLst/>
              </a:prstGeom>
              <a:noFill/>
              <a:ln>
                <a:noFill/>
              </a:ln>
            </p:spPr>
          </p:pic>
          <p:sp>
            <p:nvSpPr>
              <p:cNvPr id="259" name="Google Shape;259;p48"/>
              <p:cNvSpPr/>
              <p:nvPr/>
            </p:nvSpPr>
            <p:spPr>
              <a:xfrm>
                <a:off x="7591647" y="4345752"/>
                <a:ext cx="994378" cy="502695"/>
              </a:xfrm>
              <a:custGeom>
                <a:avLst/>
                <a:gdLst/>
                <a:ahLst/>
                <a:cxnLst/>
                <a:rect l="l" t="t" r="r" b="b"/>
                <a:pathLst>
                  <a:path w="994378" h="502695" extrusionOk="0">
                    <a:moveTo>
                      <a:pt x="5316" y="29546"/>
                    </a:moveTo>
                    <a:cubicBezTo>
                      <a:pt x="50504" y="21128"/>
                      <a:pt x="95693" y="12711"/>
                      <a:pt x="138223" y="8281"/>
                    </a:cubicBezTo>
                    <a:cubicBezTo>
                      <a:pt x="180753" y="3851"/>
                      <a:pt x="217081" y="3850"/>
                      <a:pt x="260497" y="2964"/>
                    </a:cubicBezTo>
                    <a:cubicBezTo>
                      <a:pt x="303913" y="2078"/>
                      <a:pt x="359734" y="-3238"/>
                      <a:pt x="398720" y="2964"/>
                    </a:cubicBezTo>
                    <a:cubicBezTo>
                      <a:pt x="437706" y="9166"/>
                      <a:pt x="461629" y="24229"/>
                      <a:pt x="494413" y="40178"/>
                    </a:cubicBezTo>
                    <a:cubicBezTo>
                      <a:pt x="527197" y="56127"/>
                      <a:pt x="595423" y="98657"/>
                      <a:pt x="595423" y="98657"/>
                    </a:cubicBezTo>
                    <a:cubicBezTo>
                      <a:pt x="631751" y="119922"/>
                      <a:pt x="672509" y="152706"/>
                      <a:pt x="712381" y="167769"/>
                    </a:cubicBezTo>
                    <a:cubicBezTo>
                      <a:pt x="752253" y="182832"/>
                      <a:pt x="799213" y="185490"/>
                      <a:pt x="834655" y="189034"/>
                    </a:cubicBezTo>
                    <a:cubicBezTo>
                      <a:pt x="870097" y="192578"/>
                      <a:pt x="901995" y="186376"/>
                      <a:pt x="925032" y="189034"/>
                    </a:cubicBezTo>
                    <a:cubicBezTo>
                      <a:pt x="948069" y="191692"/>
                      <a:pt x="972879" y="204983"/>
                      <a:pt x="972879" y="204983"/>
                    </a:cubicBezTo>
                    <a:cubicBezTo>
                      <a:pt x="984398" y="210299"/>
                      <a:pt x="994144" y="220932"/>
                      <a:pt x="994144" y="220932"/>
                    </a:cubicBezTo>
                    <a:cubicBezTo>
                      <a:pt x="995030" y="227134"/>
                      <a:pt x="994144" y="236881"/>
                      <a:pt x="978195" y="242197"/>
                    </a:cubicBezTo>
                    <a:cubicBezTo>
                      <a:pt x="962246" y="247513"/>
                      <a:pt x="898451" y="252829"/>
                      <a:pt x="898451" y="252829"/>
                    </a:cubicBezTo>
                    <a:cubicBezTo>
                      <a:pt x="864781" y="257259"/>
                      <a:pt x="816934" y="268778"/>
                      <a:pt x="776176" y="268778"/>
                    </a:cubicBezTo>
                    <a:cubicBezTo>
                      <a:pt x="735418" y="268778"/>
                      <a:pt x="695546" y="259031"/>
                      <a:pt x="653902" y="252829"/>
                    </a:cubicBezTo>
                    <a:cubicBezTo>
                      <a:pt x="612258" y="246627"/>
                      <a:pt x="570613" y="236880"/>
                      <a:pt x="526311" y="231564"/>
                    </a:cubicBezTo>
                    <a:cubicBezTo>
                      <a:pt x="482009" y="226248"/>
                      <a:pt x="428846" y="220046"/>
                      <a:pt x="388088" y="220932"/>
                    </a:cubicBezTo>
                    <a:cubicBezTo>
                      <a:pt x="347330" y="221818"/>
                      <a:pt x="312774" y="224476"/>
                      <a:pt x="281762" y="236881"/>
                    </a:cubicBezTo>
                    <a:cubicBezTo>
                      <a:pt x="250750" y="249286"/>
                      <a:pt x="234802" y="267007"/>
                      <a:pt x="202018" y="295360"/>
                    </a:cubicBezTo>
                    <a:cubicBezTo>
                      <a:pt x="169234" y="323713"/>
                      <a:pt x="113413" y="377762"/>
                      <a:pt x="85060" y="407001"/>
                    </a:cubicBezTo>
                    <a:cubicBezTo>
                      <a:pt x="56707" y="436240"/>
                      <a:pt x="46074" y="454848"/>
                      <a:pt x="31897" y="470797"/>
                    </a:cubicBezTo>
                    <a:cubicBezTo>
                      <a:pt x="17720" y="486746"/>
                      <a:pt x="0" y="502695"/>
                      <a:pt x="0" y="502695"/>
                    </a:cubicBezTo>
                    <a:lnTo>
                      <a:pt x="0" y="502695"/>
                    </a:lnTo>
                  </a:path>
                </a:pathLst>
              </a:custGeom>
              <a:noFill/>
              <a:ln w="8600" cap="flat" cmpd="sng">
                <a:solidFill>
                  <a:schemeClr val="lt1"/>
                </a:solidFill>
                <a:prstDash val="dash"/>
                <a:round/>
                <a:headEnd type="none" w="sm" len="sm"/>
                <a:tailEnd type="none" w="sm" len="sm"/>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260" name="Google Shape;260;p48"/>
              <p:cNvSpPr/>
              <p:nvPr/>
            </p:nvSpPr>
            <p:spPr>
              <a:xfrm>
                <a:off x="9089262" y="3742660"/>
                <a:ext cx="2165301" cy="1206796"/>
              </a:xfrm>
              <a:custGeom>
                <a:avLst/>
                <a:gdLst/>
                <a:ahLst/>
                <a:cxnLst/>
                <a:rect l="l" t="t" r="r" b="b"/>
                <a:pathLst>
                  <a:path w="2165301" h="1206796" extrusionOk="0">
                    <a:moveTo>
                      <a:pt x="591682" y="0"/>
                    </a:moveTo>
                    <a:cubicBezTo>
                      <a:pt x="545607" y="5316"/>
                      <a:pt x="499533" y="10633"/>
                      <a:pt x="458775" y="26582"/>
                    </a:cubicBezTo>
                    <a:cubicBezTo>
                      <a:pt x="418017" y="42531"/>
                      <a:pt x="381689" y="53163"/>
                      <a:pt x="347133" y="95693"/>
                    </a:cubicBezTo>
                    <a:cubicBezTo>
                      <a:pt x="312577" y="138223"/>
                      <a:pt x="275363" y="225056"/>
                      <a:pt x="251440" y="281763"/>
                    </a:cubicBezTo>
                    <a:cubicBezTo>
                      <a:pt x="227517" y="338470"/>
                      <a:pt x="223087" y="387202"/>
                      <a:pt x="203594" y="435935"/>
                    </a:cubicBezTo>
                    <a:cubicBezTo>
                      <a:pt x="184101" y="484668"/>
                      <a:pt x="157519" y="533401"/>
                      <a:pt x="134482" y="574159"/>
                    </a:cubicBezTo>
                    <a:cubicBezTo>
                      <a:pt x="111445" y="614917"/>
                      <a:pt x="83978" y="653903"/>
                      <a:pt x="65371" y="680484"/>
                    </a:cubicBezTo>
                    <a:cubicBezTo>
                      <a:pt x="46764" y="707065"/>
                      <a:pt x="22840" y="733647"/>
                      <a:pt x="22840" y="733647"/>
                    </a:cubicBezTo>
                    <a:cubicBezTo>
                      <a:pt x="12207" y="747824"/>
                      <a:pt x="1575" y="765545"/>
                      <a:pt x="1575" y="765545"/>
                    </a:cubicBezTo>
                    <a:cubicBezTo>
                      <a:pt x="-1969" y="776177"/>
                      <a:pt x="1575" y="797442"/>
                      <a:pt x="1575" y="797442"/>
                    </a:cubicBezTo>
                    <a:cubicBezTo>
                      <a:pt x="5119" y="804530"/>
                      <a:pt x="11321" y="806303"/>
                      <a:pt x="22840" y="808075"/>
                    </a:cubicBezTo>
                    <a:cubicBezTo>
                      <a:pt x="34359" y="809847"/>
                      <a:pt x="55624" y="808961"/>
                      <a:pt x="70687" y="808075"/>
                    </a:cubicBezTo>
                    <a:cubicBezTo>
                      <a:pt x="85750" y="807189"/>
                      <a:pt x="96382" y="814278"/>
                      <a:pt x="113217" y="802759"/>
                    </a:cubicBezTo>
                    <a:cubicBezTo>
                      <a:pt x="130052" y="791240"/>
                      <a:pt x="150431" y="762886"/>
                      <a:pt x="171696" y="738963"/>
                    </a:cubicBezTo>
                    <a:cubicBezTo>
                      <a:pt x="192961" y="715040"/>
                      <a:pt x="240808" y="659219"/>
                      <a:pt x="240808" y="659219"/>
                    </a:cubicBezTo>
                    <a:lnTo>
                      <a:pt x="315236" y="574159"/>
                    </a:lnTo>
                    <a:cubicBezTo>
                      <a:pt x="338273" y="547578"/>
                      <a:pt x="352450" y="526312"/>
                      <a:pt x="379031" y="499731"/>
                    </a:cubicBezTo>
                    <a:cubicBezTo>
                      <a:pt x="405612" y="473150"/>
                      <a:pt x="447257" y="437707"/>
                      <a:pt x="474724" y="414670"/>
                    </a:cubicBezTo>
                    <a:cubicBezTo>
                      <a:pt x="502191" y="391633"/>
                      <a:pt x="514597" y="370367"/>
                      <a:pt x="543836" y="361507"/>
                    </a:cubicBezTo>
                    <a:cubicBezTo>
                      <a:pt x="573075" y="352647"/>
                      <a:pt x="616491" y="354419"/>
                      <a:pt x="650161" y="361507"/>
                    </a:cubicBezTo>
                    <a:cubicBezTo>
                      <a:pt x="683831" y="368595"/>
                      <a:pt x="708640" y="388089"/>
                      <a:pt x="745854" y="404038"/>
                    </a:cubicBezTo>
                    <a:cubicBezTo>
                      <a:pt x="783068" y="419987"/>
                      <a:pt x="827371" y="438593"/>
                      <a:pt x="873445" y="457200"/>
                    </a:cubicBezTo>
                    <a:cubicBezTo>
                      <a:pt x="919519" y="475807"/>
                      <a:pt x="970910" y="497073"/>
                      <a:pt x="1022301" y="515680"/>
                    </a:cubicBezTo>
                    <a:cubicBezTo>
                      <a:pt x="1073692" y="534287"/>
                      <a:pt x="1131284" y="546691"/>
                      <a:pt x="1181789" y="568842"/>
                    </a:cubicBezTo>
                    <a:cubicBezTo>
                      <a:pt x="1232294" y="590993"/>
                      <a:pt x="1274824" y="623778"/>
                      <a:pt x="1325329" y="648587"/>
                    </a:cubicBezTo>
                    <a:cubicBezTo>
                      <a:pt x="1375834" y="673396"/>
                      <a:pt x="1433426" y="693775"/>
                      <a:pt x="1484817" y="717698"/>
                    </a:cubicBezTo>
                    <a:cubicBezTo>
                      <a:pt x="1536208" y="741621"/>
                      <a:pt x="1584941" y="761114"/>
                      <a:pt x="1633673" y="792126"/>
                    </a:cubicBezTo>
                    <a:cubicBezTo>
                      <a:pt x="1682405" y="823138"/>
                      <a:pt x="1730252" y="868326"/>
                      <a:pt x="1777212" y="903768"/>
                    </a:cubicBezTo>
                    <a:cubicBezTo>
                      <a:pt x="1824173" y="939210"/>
                      <a:pt x="1877336" y="975538"/>
                      <a:pt x="1915436" y="1004777"/>
                    </a:cubicBezTo>
                    <a:cubicBezTo>
                      <a:pt x="1953536" y="1034016"/>
                      <a:pt x="1977459" y="1056168"/>
                      <a:pt x="2005812" y="1079205"/>
                    </a:cubicBezTo>
                    <a:cubicBezTo>
                      <a:pt x="2034166" y="1102242"/>
                      <a:pt x="2085557" y="1143000"/>
                      <a:pt x="2085557" y="1143000"/>
                    </a:cubicBezTo>
                    <a:lnTo>
                      <a:pt x="2165301" y="1206796"/>
                    </a:lnTo>
                  </a:path>
                </a:pathLst>
              </a:custGeom>
              <a:noFill/>
              <a:ln w="8600" cap="flat" cmpd="sng">
                <a:solidFill>
                  <a:schemeClr val="lt1"/>
                </a:solidFill>
                <a:prstDash val="dash"/>
                <a:round/>
                <a:headEnd type="none" w="sm" len="sm"/>
                <a:tailEnd type="none" w="sm" len="sm"/>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grpSp>
        <p:cxnSp>
          <p:nvCxnSpPr>
            <p:cNvPr id="261" name="Google Shape;261;p48"/>
            <p:cNvCxnSpPr/>
            <p:nvPr/>
          </p:nvCxnSpPr>
          <p:spPr>
            <a:xfrm>
              <a:off x="5015715" y="4834164"/>
              <a:ext cx="2037000" cy="0"/>
            </a:xfrm>
            <a:prstGeom prst="straightConnector1">
              <a:avLst/>
            </a:prstGeom>
            <a:noFill/>
            <a:ln w="8600" cap="flat" cmpd="sng">
              <a:solidFill>
                <a:schemeClr val="lt1"/>
              </a:solidFill>
              <a:prstDash val="solid"/>
              <a:round/>
              <a:headEnd type="none" w="sm" len="sm"/>
              <a:tailEnd type="triangle" w="med" len="med"/>
            </a:ln>
          </p:spPr>
        </p:cxnSp>
        <p:sp>
          <p:nvSpPr>
            <p:cNvPr id="262" name="Google Shape;262;p48"/>
            <p:cNvSpPr txBox="1"/>
            <p:nvPr/>
          </p:nvSpPr>
          <p:spPr>
            <a:xfrm flipH="1">
              <a:off x="4774259" y="4361458"/>
              <a:ext cx="37716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chemeClr val="lt1"/>
                  </a:solidFill>
                  <a:latin typeface="Calibri"/>
                  <a:ea typeface="Calibri"/>
                  <a:cs typeface="Calibri"/>
                  <a:sym typeface="Calibri"/>
                </a:rPr>
                <a:t>Surface mobilization?</a:t>
              </a:r>
              <a:endParaRPr sz="900" b="0" i="0" u="none" strike="noStrike" cap="none">
                <a:solidFill>
                  <a:srgbClr val="000000"/>
                </a:solidFill>
                <a:latin typeface="Arial"/>
                <a:ea typeface="Arial"/>
                <a:cs typeface="Arial"/>
                <a:sym typeface="Arial"/>
              </a:endParaRPr>
            </a:p>
          </p:txBody>
        </p:sp>
        <p:grpSp>
          <p:nvGrpSpPr>
            <p:cNvPr id="263" name="Google Shape;263;p48"/>
            <p:cNvGrpSpPr/>
            <p:nvPr/>
          </p:nvGrpSpPr>
          <p:grpSpPr>
            <a:xfrm>
              <a:off x="8316857" y="4221882"/>
              <a:ext cx="723830" cy="612970"/>
              <a:chOff x="8316857" y="4221882"/>
              <a:chExt cx="723830" cy="612970"/>
            </a:xfrm>
          </p:grpSpPr>
          <p:sp>
            <p:nvSpPr>
              <p:cNvPr id="264" name="Google Shape;264;p48"/>
              <p:cNvSpPr/>
              <p:nvPr/>
            </p:nvSpPr>
            <p:spPr>
              <a:xfrm flipH="1">
                <a:off x="8753887" y="4574452"/>
                <a:ext cx="286800" cy="260400"/>
              </a:xfrm>
              <a:prstGeom prst="teardrop">
                <a:avLst>
                  <a:gd name="adj" fmla="val 200000"/>
                </a:avLst>
              </a:prstGeom>
              <a:solidFill>
                <a:schemeClr val="lt1"/>
              </a:solidFill>
              <a:ln w="8600" cap="flat" cmpd="sng">
                <a:solidFill>
                  <a:schemeClr val="dk1"/>
                </a:solidFill>
                <a:prstDash val="solid"/>
                <a:round/>
                <a:headEnd type="none" w="sm" len="sm"/>
                <a:tailEnd type="none" w="sm" len="sm"/>
              </a:ln>
            </p:spPr>
            <p:txBody>
              <a:bodyPr spcFirstLastPara="1" wrap="square" lIns="61850" tIns="30925" rIns="61850" bIns="309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cxnSp>
            <p:nvCxnSpPr>
              <p:cNvPr id="265" name="Google Shape;265;p48"/>
              <p:cNvCxnSpPr/>
              <p:nvPr/>
            </p:nvCxnSpPr>
            <p:spPr>
              <a:xfrm>
                <a:off x="8316857" y="4221882"/>
                <a:ext cx="395400" cy="310500"/>
              </a:xfrm>
              <a:prstGeom prst="straightConnector1">
                <a:avLst/>
              </a:prstGeom>
              <a:noFill/>
              <a:ln w="8600" cap="flat" cmpd="sng">
                <a:solidFill>
                  <a:schemeClr val="lt1"/>
                </a:solidFill>
                <a:prstDash val="solid"/>
                <a:round/>
                <a:headEnd type="none" w="sm" len="sm"/>
                <a:tailEnd type="none" w="sm" len="sm"/>
              </a:ln>
            </p:spPr>
          </p:cxnSp>
          <p:cxnSp>
            <p:nvCxnSpPr>
              <p:cNvPr id="266" name="Google Shape;266;p48"/>
              <p:cNvCxnSpPr/>
              <p:nvPr/>
            </p:nvCxnSpPr>
            <p:spPr>
              <a:xfrm>
                <a:off x="8467155" y="4245036"/>
                <a:ext cx="395400" cy="310500"/>
              </a:xfrm>
              <a:prstGeom prst="straightConnector1">
                <a:avLst/>
              </a:prstGeom>
              <a:noFill/>
              <a:ln w="8600" cap="flat" cmpd="sng">
                <a:solidFill>
                  <a:schemeClr val="lt1"/>
                </a:solidFill>
                <a:prstDash val="solid"/>
                <a:round/>
                <a:headEnd type="none" w="sm" len="sm"/>
                <a:tailEnd type="none" w="sm" len="sm"/>
              </a:ln>
            </p:spPr>
          </p:cxnSp>
          <p:cxnSp>
            <p:nvCxnSpPr>
              <p:cNvPr id="267" name="Google Shape;267;p48"/>
              <p:cNvCxnSpPr/>
              <p:nvPr/>
            </p:nvCxnSpPr>
            <p:spPr>
              <a:xfrm>
                <a:off x="8316857" y="4286976"/>
                <a:ext cx="395400" cy="310500"/>
              </a:xfrm>
              <a:prstGeom prst="straightConnector1">
                <a:avLst/>
              </a:prstGeom>
              <a:noFill/>
              <a:ln w="8600" cap="flat" cmpd="sng">
                <a:solidFill>
                  <a:schemeClr val="lt1"/>
                </a:solidFill>
                <a:prstDash val="solid"/>
                <a:round/>
                <a:headEnd type="none" w="sm" len="sm"/>
                <a:tailEnd type="none" w="sm" len="sm"/>
              </a:ln>
            </p:spPr>
          </p:cxnSp>
          <p:cxnSp>
            <p:nvCxnSpPr>
              <p:cNvPr id="268" name="Google Shape;268;p48"/>
              <p:cNvCxnSpPr/>
              <p:nvPr/>
            </p:nvCxnSpPr>
            <p:spPr>
              <a:xfrm>
                <a:off x="8337700" y="4388532"/>
                <a:ext cx="395400" cy="310500"/>
              </a:xfrm>
              <a:prstGeom prst="straightConnector1">
                <a:avLst/>
              </a:prstGeom>
              <a:noFill/>
              <a:ln w="8600" cap="flat" cmpd="sng">
                <a:solidFill>
                  <a:schemeClr val="lt1"/>
                </a:solidFill>
                <a:prstDash val="solid"/>
                <a:round/>
                <a:headEnd type="none" w="sm" len="sm"/>
                <a:tailEnd type="none" w="sm" len="sm"/>
              </a:ln>
            </p:spPr>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75"/>
          <p:cNvSpPr txBox="1">
            <a:spLocks noGrp="1"/>
          </p:cNvSpPr>
          <p:nvPr>
            <p:ph type="title"/>
          </p:nvPr>
        </p:nvSpPr>
        <p:spPr>
          <a:xfrm>
            <a:off x="2750400" y="2462000"/>
            <a:ext cx="3643200" cy="48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600"/>
              <a:t>Brittle YS = 40kPa, Grain size = 1 mm</a:t>
            </a:r>
            <a:endParaRPr sz="1600"/>
          </a:p>
        </p:txBody>
      </p:sp>
      <p:pic>
        <p:nvPicPr>
          <p:cNvPr id="650" name="Google Shape;650;p75" title="avg_shell_velocity_Europa_D30km_eta1e-03_Impacts_n1_r18_Tides_Compo_SMobil_bYS40kPa.png"/>
          <p:cNvPicPr preferRelativeResize="0"/>
          <p:nvPr/>
        </p:nvPicPr>
        <p:blipFill>
          <a:blip r:embed="rId3">
            <a:alphaModFix/>
          </a:blip>
          <a:stretch>
            <a:fillRect/>
          </a:stretch>
        </p:blipFill>
        <p:spPr>
          <a:xfrm>
            <a:off x="390501" y="2839259"/>
            <a:ext cx="3274276" cy="2219117"/>
          </a:xfrm>
          <a:prstGeom prst="rect">
            <a:avLst/>
          </a:prstGeom>
          <a:noFill/>
          <a:ln>
            <a:noFill/>
          </a:ln>
        </p:spPr>
      </p:pic>
      <p:pic>
        <p:nvPicPr>
          <p:cNvPr id="651" name="Google Shape;651;p75" title="avg_surface_velocity_Europa_D30km_eta1e-03_Impacts_n1_r18_Tides_Compo_SMobil_bYS40kPa.png"/>
          <p:cNvPicPr preferRelativeResize="0"/>
          <p:nvPr/>
        </p:nvPicPr>
        <p:blipFill rotWithShape="1">
          <a:blip r:embed="rId4">
            <a:alphaModFix/>
          </a:blip>
          <a:srcRect l="120" r="-120"/>
          <a:stretch/>
        </p:blipFill>
        <p:spPr>
          <a:xfrm>
            <a:off x="4807925" y="2839250"/>
            <a:ext cx="3427574" cy="2219124"/>
          </a:xfrm>
          <a:prstGeom prst="rect">
            <a:avLst/>
          </a:prstGeom>
          <a:noFill/>
          <a:ln>
            <a:noFill/>
          </a:ln>
        </p:spPr>
      </p:pic>
      <p:sp>
        <p:nvSpPr>
          <p:cNvPr id="652" name="Google Shape;652;p75"/>
          <p:cNvSpPr txBox="1"/>
          <p:nvPr/>
        </p:nvSpPr>
        <p:spPr>
          <a:xfrm>
            <a:off x="4482725" y="594850"/>
            <a:ext cx="386100" cy="5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dk1"/>
              </a:solidFill>
            </a:endParaRPr>
          </a:p>
        </p:txBody>
      </p:sp>
      <p:pic>
        <p:nvPicPr>
          <p:cNvPr id="653" name="Google Shape;653;p75" title="Screenshot 2026-04-15 101424.png"/>
          <p:cNvPicPr preferRelativeResize="0"/>
          <p:nvPr/>
        </p:nvPicPr>
        <p:blipFill>
          <a:blip r:embed="rId5">
            <a:alphaModFix/>
          </a:blip>
          <a:stretch>
            <a:fillRect/>
          </a:stretch>
        </p:blipFill>
        <p:spPr>
          <a:xfrm>
            <a:off x="129988" y="898025"/>
            <a:ext cx="4231725" cy="914000"/>
          </a:xfrm>
          <a:prstGeom prst="rect">
            <a:avLst/>
          </a:prstGeom>
          <a:noFill/>
          <a:ln>
            <a:noFill/>
          </a:ln>
        </p:spPr>
      </p:pic>
      <p:sp>
        <p:nvSpPr>
          <p:cNvPr id="654" name="Google Shape;654;p75"/>
          <p:cNvSpPr txBox="1">
            <a:spLocks noGrp="1"/>
          </p:cNvSpPr>
          <p:nvPr>
            <p:ph type="title"/>
          </p:nvPr>
        </p:nvSpPr>
        <p:spPr>
          <a:xfrm>
            <a:off x="424250" y="157975"/>
            <a:ext cx="3643200" cy="535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sz="1600"/>
              <a:t>1xEarth’s ocean salinity, Grain size 1 mm, </a:t>
            </a:r>
            <a:r>
              <a:rPr lang="it" sz="1600" b="1"/>
              <a:t>no SM</a:t>
            </a:r>
            <a:endParaRPr sz="1600" b="1"/>
          </a:p>
        </p:txBody>
      </p:sp>
      <p:sp>
        <p:nvSpPr>
          <p:cNvPr id="655" name="Google Shape;655;p75"/>
          <p:cNvSpPr txBox="1"/>
          <p:nvPr/>
        </p:nvSpPr>
        <p:spPr>
          <a:xfrm>
            <a:off x="8727163" y="809375"/>
            <a:ext cx="386100" cy="5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dk1"/>
              </a:solidFill>
            </a:endParaRPr>
          </a:p>
        </p:txBody>
      </p:sp>
      <p:pic>
        <p:nvPicPr>
          <p:cNvPr id="656" name="Google Shape;656;p75" title="Screenshot 2026-04-15 101252.png"/>
          <p:cNvPicPr preferRelativeResize="0"/>
          <p:nvPr/>
        </p:nvPicPr>
        <p:blipFill rotWithShape="1">
          <a:blip r:embed="rId6">
            <a:alphaModFix/>
          </a:blip>
          <a:srcRect t="4996" b="4987"/>
          <a:stretch/>
        </p:blipFill>
        <p:spPr>
          <a:xfrm>
            <a:off x="4782288" y="898025"/>
            <a:ext cx="4231726" cy="914000"/>
          </a:xfrm>
          <a:prstGeom prst="rect">
            <a:avLst/>
          </a:prstGeom>
          <a:noFill/>
          <a:ln>
            <a:noFill/>
          </a:ln>
        </p:spPr>
      </p:pic>
      <p:sp>
        <p:nvSpPr>
          <p:cNvPr id="657" name="Google Shape;657;p75"/>
          <p:cNvSpPr txBox="1">
            <a:spLocks noGrp="1"/>
          </p:cNvSpPr>
          <p:nvPr>
            <p:ph type="title"/>
          </p:nvPr>
        </p:nvSpPr>
        <p:spPr>
          <a:xfrm>
            <a:off x="5076550" y="157975"/>
            <a:ext cx="3643200" cy="535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sz="1600"/>
              <a:t>1xEarth’s ocean salinity, Grain size 1 mm, </a:t>
            </a:r>
            <a:r>
              <a:rPr lang="it" sz="1600" b="1"/>
              <a:t>with SM</a:t>
            </a:r>
            <a:endParaRPr sz="1600" b="1"/>
          </a:p>
        </p:txBody>
      </p:sp>
      <p:cxnSp>
        <p:nvCxnSpPr>
          <p:cNvPr id="658" name="Google Shape;658;p75"/>
          <p:cNvCxnSpPr/>
          <p:nvPr/>
        </p:nvCxnSpPr>
        <p:spPr>
          <a:xfrm rot="10800000">
            <a:off x="4572000" y="1931000"/>
            <a:ext cx="0" cy="5310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6"/>
          <p:cNvSpPr txBox="1">
            <a:spLocks noGrp="1"/>
          </p:cNvSpPr>
          <p:nvPr>
            <p:ph type="sldNum" idx="12"/>
          </p:nvPr>
        </p:nvSpPr>
        <p:spPr>
          <a:xfrm>
            <a:off x="8814391" y="4895150"/>
            <a:ext cx="255983" cy="23394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200"/>
              <a:buFont typeface="Arial"/>
              <a:buNone/>
            </a:pPr>
            <a:r>
              <a:rPr lang="it" sz="1200"/>
              <a:t>  18</a:t>
            </a:r>
            <a:endParaRPr sz="1200"/>
          </a:p>
        </p:txBody>
      </p:sp>
      <p:sp>
        <p:nvSpPr>
          <p:cNvPr id="664" name="Google Shape;664;p76"/>
          <p:cNvSpPr/>
          <p:nvPr/>
        </p:nvSpPr>
        <p:spPr>
          <a:xfrm>
            <a:off x="472826" y="151428"/>
            <a:ext cx="8310911" cy="39231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Conclusions</a:t>
            </a:r>
            <a:endParaRPr sz="2100" b="0" i="0" u="none" strike="noStrike" cap="none">
              <a:solidFill>
                <a:schemeClr val="lt1"/>
              </a:solidFill>
              <a:latin typeface="Calibri"/>
              <a:ea typeface="Calibri"/>
              <a:cs typeface="Calibri"/>
              <a:sym typeface="Calibri"/>
            </a:endParaRPr>
          </a:p>
        </p:txBody>
      </p:sp>
      <p:sp>
        <p:nvSpPr>
          <p:cNvPr id="665" name="Google Shape;665;p76"/>
          <p:cNvSpPr/>
          <p:nvPr/>
        </p:nvSpPr>
        <p:spPr>
          <a:xfrm>
            <a:off x="7733607" y="4657536"/>
            <a:ext cx="947453" cy="161513"/>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it" sz="600" b="0" i="1" u="none" strike="noStrike" cap="none">
                <a:solidFill>
                  <a:srgbClr val="EAEAEA"/>
                </a:solidFill>
                <a:latin typeface="Calibri"/>
                <a:ea typeface="Calibri"/>
                <a:cs typeface="Calibri"/>
                <a:sym typeface="Calibri"/>
              </a:rPr>
              <a:t>Credits:NASA/JPL-Caltech</a:t>
            </a:r>
            <a:endParaRPr sz="600" b="0" i="1" u="none" strike="noStrike" cap="none">
              <a:solidFill>
                <a:schemeClr val="dk1"/>
              </a:solidFill>
              <a:latin typeface="Calibri"/>
              <a:ea typeface="Calibri"/>
              <a:cs typeface="Calibri"/>
              <a:sym typeface="Calibri"/>
            </a:endParaRPr>
          </a:p>
        </p:txBody>
      </p:sp>
      <p:pic>
        <p:nvPicPr>
          <p:cNvPr id="666" name="Google Shape;666;p76"/>
          <p:cNvPicPr preferRelativeResize="0"/>
          <p:nvPr/>
        </p:nvPicPr>
        <p:blipFill rotWithShape="1">
          <a:blip r:embed="rId3">
            <a:alphaModFix/>
          </a:blip>
          <a:srcRect/>
          <a:stretch/>
        </p:blipFill>
        <p:spPr>
          <a:xfrm>
            <a:off x="5651838" y="621863"/>
            <a:ext cx="3505208" cy="3636494"/>
          </a:xfrm>
          <a:prstGeom prst="rect">
            <a:avLst/>
          </a:prstGeom>
          <a:noFill/>
          <a:ln>
            <a:noFill/>
          </a:ln>
        </p:spPr>
      </p:pic>
      <p:sp>
        <p:nvSpPr>
          <p:cNvPr id="667" name="Google Shape;667;p76"/>
          <p:cNvSpPr txBox="1"/>
          <p:nvPr/>
        </p:nvSpPr>
        <p:spPr>
          <a:xfrm>
            <a:off x="320860" y="730463"/>
            <a:ext cx="5796291" cy="535602"/>
          </a:xfrm>
          <a:prstGeom prst="rect">
            <a:avLst/>
          </a:prstGeom>
          <a:noFill/>
          <a:ln>
            <a:noFill/>
          </a:ln>
        </p:spPr>
        <p:txBody>
          <a:bodyPr spcFirstLastPara="1" wrap="square" lIns="68550" tIns="68550" rIns="68550" bIns="68550" anchor="t" anchorCtr="0">
            <a:spAutoFit/>
          </a:bodyPr>
          <a:lstStyle/>
          <a:p>
            <a:pPr marL="342900" marR="0" lvl="0" indent="-254000" algn="l" rtl="0">
              <a:lnSpc>
                <a:spcPct val="115000"/>
              </a:lnSpc>
              <a:spcBef>
                <a:spcPts val="0"/>
              </a:spcBef>
              <a:spcAft>
                <a:spcPts val="0"/>
              </a:spcAft>
              <a:buClr>
                <a:schemeClr val="lt1"/>
              </a:buClr>
              <a:buSzPts val="1200"/>
              <a:buFont typeface="Arial"/>
              <a:buChar char="•"/>
            </a:pPr>
            <a:r>
              <a:rPr lang="it" sz="1200" b="1">
                <a:solidFill>
                  <a:schemeClr val="lt1"/>
                </a:solidFill>
                <a:latin typeface="Verdana"/>
                <a:ea typeface="Verdana"/>
                <a:cs typeface="Verdana"/>
                <a:sym typeface="Verdana"/>
              </a:rPr>
              <a:t>I</a:t>
            </a:r>
            <a:r>
              <a:rPr lang="it" sz="1200" b="1" i="0" u="none" strike="noStrike" cap="none">
                <a:solidFill>
                  <a:schemeClr val="lt1"/>
                </a:solidFill>
                <a:latin typeface="Verdana"/>
                <a:ea typeface="Verdana"/>
                <a:cs typeface="Verdana"/>
                <a:sym typeface="Verdana"/>
              </a:rPr>
              <a:t>mpact-induced</a:t>
            </a:r>
            <a:r>
              <a:rPr lang="it" sz="1200" i="0" u="none" strike="noStrike" cap="none">
                <a:solidFill>
                  <a:schemeClr val="lt1"/>
                </a:solidFill>
                <a:latin typeface="Verdana"/>
                <a:ea typeface="Verdana"/>
                <a:cs typeface="Verdana"/>
                <a:sym typeface="Verdana"/>
              </a:rPr>
              <a:t> thermal anomalies can trigger </a:t>
            </a:r>
            <a:r>
              <a:rPr lang="it" sz="1200" b="1" i="0" u="none" strike="noStrike" cap="none">
                <a:solidFill>
                  <a:schemeClr val="lt1"/>
                </a:solidFill>
                <a:latin typeface="Verdana"/>
                <a:ea typeface="Verdana"/>
                <a:cs typeface="Verdana"/>
                <a:sym typeface="Verdana"/>
              </a:rPr>
              <a:t>buoyant plumes</a:t>
            </a:r>
            <a:r>
              <a:rPr lang="it" sz="1200" i="0" u="none" strike="noStrike" cap="none">
                <a:solidFill>
                  <a:schemeClr val="lt1"/>
                </a:solidFill>
                <a:latin typeface="Verdana"/>
                <a:ea typeface="Verdana"/>
                <a:cs typeface="Verdana"/>
                <a:sym typeface="Verdana"/>
              </a:rPr>
              <a:t> that persist over Myr timescales</a:t>
            </a:r>
            <a:r>
              <a:rPr lang="it" sz="1200">
                <a:solidFill>
                  <a:schemeClr val="lt1"/>
                </a:solidFill>
                <a:latin typeface="Verdana"/>
                <a:ea typeface="Verdana"/>
                <a:cs typeface="Verdana"/>
                <a:sym typeface="Verdana"/>
              </a:rPr>
              <a:t> → </a:t>
            </a:r>
            <a:r>
              <a:rPr lang="it" sz="1200" b="1">
                <a:solidFill>
                  <a:schemeClr val="accent2"/>
                </a:solidFill>
                <a:latin typeface="Verdana"/>
                <a:ea typeface="Verdana"/>
                <a:cs typeface="Verdana"/>
                <a:sym typeface="Verdana"/>
              </a:rPr>
              <a:t>localized convection ✔</a:t>
            </a:r>
            <a:endParaRPr sz="1200" b="1" i="0" u="none" strike="noStrike" cap="none">
              <a:solidFill>
                <a:schemeClr val="accent2"/>
              </a:solidFill>
              <a:latin typeface="Verdana"/>
              <a:ea typeface="Verdana"/>
              <a:cs typeface="Verdana"/>
              <a:sym typeface="Verdana"/>
            </a:endParaRPr>
          </a:p>
        </p:txBody>
      </p:sp>
      <p:sp>
        <p:nvSpPr>
          <p:cNvPr id="668" name="Google Shape;668;p76"/>
          <p:cNvSpPr txBox="1"/>
          <p:nvPr/>
        </p:nvSpPr>
        <p:spPr>
          <a:xfrm>
            <a:off x="320860" y="1415619"/>
            <a:ext cx="5796291" cy="311553"/>
          </a:xfrm>
          <a:prstGeom prst="rect">
            <a:avLst/>
          </a:prstGeom>
          <a:noFill/>
          <a:ln>
            <a:noFill/>
          </a:ln>
        </p:spPr>
        <p:txBody>
          <a:bodyPr spcFirstLastPara="1" wrap="square" lIns="68550" tIns="68550" rIns="68550" bIns="68550" anchor="t" anchorCtr="0">
            <a:spAutoFit/>
          </a:bodyPr>
          <a:lstStyle/>
          <a:p>
            <a:pPr marL="685800" marR="0" lvl="0" indent="0" algn="ctr" rtl="0">
              <a:lnSpc>
                <a:spcPct val="115000"/>
              </a:lnSpc>
              <a:spcBef>
                <a:spcPts val="0"/>
              </a:spcBef>
              <a:spcAft>
                <a:spcPts val="0"/>
              </a:spcAft>
              <a:buNone/>
            </a:pPr>
            <a:r>
              <a:rPr lang="it" sz="1100">
                <a:solidFill>
                  <a:schemeClr val="lt1"/>
                </a:solidFill>
                <a:latin typeface="Verdana"/>
                <a:ea typeface="Verdana"/>
                <a:cs typeface="Verdana"/>
                <a:sym typeface="Verdana"/>
              </a:rPr>
              <a:t>For a grain size of 1mm and an impactor radius of 1.8km</a:t>
            </a:r>
            <a:endParaRPr sz="1100" b="1" i="0" u="none" strike="noStrike" cap="none">
              <a:solidFill>
                <a:schemeClr val="lt1"/>
              </a:solidFill>
              <a:latin typeface="Verdana"/>
              <a:ea typeface="Verdana"/>
              <a:cs typeface="Verdana"/>
              <a:sym typeface="Verdana"/>
            </a:endParaRPr>
          </a:p>
        </p:txBody>
      </p:sp>
      <p:sp>
        <p:nvSpPr>
          <p:cNvPr id="669" name="Google Shape;669;p76"/>
          <p:cNvSpPr txBox="1"/>
          <p:nvPr/>
        </p:nvSpPr>
        <p:spPr>
          <a:xfrm>
            <a:off x="320860" y="1904300"/>
            <a:ext cx="5796291" cy="1828155"/>
          </a:xfrm>
          <a:prstGeom prst="rect">
            <a:avLst/>
          </a:prstGeom>
          <a:noFill/>
          <a:ln>
            <a:noFill/>
          </a:ln>
        </p:spPr>
        <p:txBody>
          <a:bodyPr spcFirstLastPara="1" wrap="square" lIns="68550" tIns="68550" rIns="68550" bIns="68550" anchor="t" anchorCtr="0">
            <a:spAutoFit/>
          </a:bodyPr>
          <a:lstStyle/>
          <a:p>
            <a:pPr marL="342900" marR="0" lvl="0" indent="-254000" algn="l" rtl="0">
              <a:lnSpc>
                <a:spcPct val="115000"/>
              </a:lnSpc>
              <a:spcBef>
                <a:spcPts val="900"/>
              </a:spcBef>
              <a:spcAft>
                <a:spcPts val="0"/>
              </a:spcAft>
              <a:buClr>
                <a:schemeClr val="lt1"/>
              </a:buClr>
              <a:buSzPts val="1200"/>
              <a:buFont typeface="Calibri"/>
              <a:buChar char="•"/>
            </a:pPr>
            <a:r>
              <a:rPr lang="it" sz="1200">
                <a:solidFill>
                  <a:schemeClr val="lt1"/>
                </a:solidFill>
                <a:latin typeface="Verdana"/>
                <a:ea typeface="Verdana"/>
                <a:cs typeface="Verdana"/>
                <a:sym typeface="Verdana"/>
              </a:rPr>
              <a:t>Density difference between impactor and ice shell can allow for </a:t>
            </a:r>
            <a:r>
              <a:rPr lang="it" sz="1200" b="1">
                <a:solidFill>
                  <a:schemeClr val="accent2"/>
                </a:solidFill>
                <a:latin typeface="Verdana"/>
                <a:ea typeface="Verdana"/>
                <a:cs typeface="Verdana"/>
                <a:sym typeface="Verdana"/>
              </a:rPr>
              <a:t>material sinking and mixing ✔</a:t>
            </a:r>
            <a:endParaRPr sz="1200" b="1">
              <a:solidFill>
                <a:schemeClr val="lt1"/>
              </a:solidFill>
              <a:latin typeface="Verdana"/>
              <a:ea typeface="Verdana"/>
              <a:cs typeface="Verdana"/>
              <a:sym typeface="Verdana"/>
            </a:endParaRPr>
          </a:p>
          <a:p>
            <a:pPr marL="685800" marR="0" lvl="1" indent="-254000" algn="l" rtl="0">
              <a:lnSpc>
                <a:spcPct val="115000"/>
              </a:lnSpc>
              <a:spcBef>
                <a:spcPts val="900"/>
              </a:spcBef>
              <a:spcAft>
                <a:spcPts val="0"/>
              </a:spcAft>
              <a:buClr>
                <a:schemeClr val="lt1"/>
              </a:buClr>
              <a:buSzPts val="1200"/>
              <a:buFont typeface="Calibri"/>
              <a:buChar char="○"/>
            </a:pPr>
            <a:r>
              <a:rPr lang="it" sz="1200">
                <a:solidFill>
                  <a:schemeClr val="lt1"/>
                </a:solidFill>
                <a:latin typeface="Verdana"/>
                <a:ea typeface="Verdana"/>
                <a:cs typeface="Verdana"/>
                <a:sym typeface="Verdana"/>
              </a:rPr>
              <a:t>Smaller grain sizes and bigger impactor’s salts concentrations → </a:t>
            </a:r>
            <a:r>
              <a:rPr lang="it" sz="1200">
                <a:solidFill>
                  <a:schemeClr val="accent2"/>
                </a:solidFill>
                <a:latin typeface="Verdana"/>
                <a:ea typeface="Verdana"/>
                <a:cs typeface="Verdana"/>
                <a:sym typeface="Verdana"/>
              </a:rPr>
              <a:t>more mixing and sinking</a:t>
            </a:r>
            <a:r>
              <a:rPr lang="it" sz="1200">
                <a:solidFill>
                  <a:schemeClr val="lt1"/>
                </a:solidFill>
                <a:latin typeface="Verdana"/>
                <a:ea typeface="Verdana"/>
                <a:cs typeface="Verdana"/>
                <a:sym typeface="Verdana"/>
              </a:rPr>
              <a:t> → </a:t>
            </a:r>
            <a:r>
              <a:rPr lang="it" sz="1200" b="1">
                <a:solidFill>
                  <a:schemeClr val="lt1"/>
                </a:solidFill>
                <a:latin typeface="Verdana"/>
                <a:ea typeface="Verdana"/>
                <a:cs typeface="Verdana"/>
                <a:sym typeface="Verdana"/>
              </a:rPr>
              <a:t>density anomalies in the shell</a:t>
            </a:r>
            <a:endParaRPr sz="1200" b="1">
              <a:solidFill>
                <a:schemeClr val="lt1"/>
              </a:solidFill>
              <a:latin typeface="Verdana"/>
              <a:ea typeface="Verdana"/>
              <a:cs typeface="Verdana"/>
              <a:sym typeface="Verdana"/>
            </a:endParaRPr>
          </a:p>
          <a:p>
            <a:pPr marL="685800" marR="0" lvl="1" indent="-254000" algn="l" rtl="0">
              <a:lnSpc>
                <a:spcPct val="115000"/>
              </a:lnSpc>
              <a:spcBef>
                <a:spcPts val="900"/>
              </a:spcBef>
              <a:spcAft>
                <a:spcPts val="0"/>
              </a:spcAft>
              <a:buClr>
                <a:schemeClr val="lt1"/>
              </a:buClr>
              <a:buSzPts val="1200"/>
              <a:buFont typeface="Calibri"/>
              <a:buChar char="○"/>
            </a:pPr>
            <a:r>
              <a:rPr lang="it" sz="1200" b="1">
                <a:solidFill>
                  <a:schemeClr val="lt1"/>
                </a:solidFill>
                <a:latin typeface="Verdana"/>
                <a:ea typeface="Verdana"/>
                <a:cs typeface="Verdana"/>
                <a:sym typeface="Verdana"/>
              </a:rPr>
              <a:t>Transport</a:t>
            </a:r>
            <a:r>
              <a:rPr lang="it" sz="1200">
                <a:solidFill>
                  <a:schemeClr val="lt1"/>
                </a:solidFill>
                <a:latin typeface="Verdana"/>
                <a:ea typeface="Verdana"/>
                <a:cs typeface="Verdana"/>
                <a:sym typeface="Verdana"/>
              </a:rPr>
              <a:t> of salty material to the ice-ocean interface is observed for multiple parameters spaces -&gt; </a:t>
            </a:r>
            <a:r>
              <a:rPr lang="it" sz="1200" b="1">
                <a:solidFill>
                  <a:schemeClr val="accent2"/>
                </a:solidFill>
                <a:latin typeface="Verdana"/>
                <a:ea typeface="Verdana"/>
                <a:cs typeface="Verdana"/>
                <a:sym typeface="Verdana"/>
              </a:rPr>
              <a:t>ice-ocean material exchange possible</a:t>
            </a:r>
            <a:endParaRPr sz="1200">
              <a:solidFill>
                <a:schemeClr val="accent2"/>
              </a:solidFill>
              <a:latin typeface="Verdana"/>
              <a:ea typeface="Verdana"/>
              <a:cs typeface="Verdana"/>
              <a:sym typeface="Verdana"/>
            </a:endParaRPr>
          </a:p>
        </p:txBody>
      </p:sp>
      <p:sp>
        <p:nvSpPr>
          <p:cNvPr id="670" name="Google Shape;670;p76"/>
          <p:cNvSpPr txBox="1"/>
          <p:nvPr/>
        </p:nvSpPr>
        <p:spPr>
          <a:xfrm>
            <a:off x="320860" y="3909583"/>
            <a:ext cx="5796291" cy="747953"/>
          </a:xfrm>
          <a:prstGeom prst="rect">
            <a:avLst/>
          </a:prstGeom>
          <a:noFill/>
          <a:ln>
            <a:noFill/>
          </a:ln>
        </p:spPr>
        <p:txBody>
          <a:bodyPr spcFirstLastPara="1" wrap="square" lIns="68550" tIns="68550" rIns="68550" bIns="68550" anchor="t" anchorCtr="0">
            <a:spAutoFit/>
          </a:bodyPr>
          <a:lstStyle/>
          <a:p>
            <a:pPr marL="342900" marR="0" lvl="0" indent="-254000" algn="l" rtl="0">
              <a:lnSpc>
                <a:spcPct val="115000"/>
              </a:lnSpc>
              <a:spcBef>
                <a:spcPts val="900"/>
              </a:spcBef>
              <a:spcAft>
                <a:spcPts val="0"/>
              </a:spcAft>
              <a:buClr>
                <a:schemeClr val="lt1"/>
              </a:buClr>
              <a:buSzPts val="1200"/>
              <a:buFont typeface="Calibri"/>
              <a:buChar char="•"/>
            </a:pPr>
            <a:r>
              <a:rPr lang="it" sz="1200">
                <a:solidFill>
                  <a:schemeClr val="lt1"/>
                </a:solidFill>
                <a:latin typeface="Verdana"/>
                <a:ea typeface="Verdana"/>
                <a:cs typeface="Verdana"/>
                <a:sym typeface="Verdana"/>
              </a:rPr>
              <a:t>For biggest grain size </a:t>
            </a:r>
            <a:r>
              <a:rPr lang="it" sz="1200" b="1">
                <a:solidFill>
                  <a:schemeClr val="lt1"/>
                </a:solidFill>
                <a:latin typeface="Verdana"/>
                <a:ea typeface="Verdana"/>
                <a:cs typeface="Verdana"/>
                <a:sym typeface="Verdana"/>
              </a:rPr>
              <a:t>(1cm)</a:t>
            </a:r>
            <a:r>
              <a:rPr lang="it" sz="1200">
                <a:solidFill>
                  <a:schemeClr val="lt1"/>
                </a:solidFill>
                <a:latin typeface="Verdana"/>
                <a:ea typeface="Verdana"/>
                <a:cs typeface="Verdana"/>
                <a:sym typeface="Verdana"/>
              </a:rPr>
              <a:t> and salinity of </a:t>
            </a:r>
            <a:r>
              <a:rPr lang="it" sz="1200" b="1">
                <a:solidFill>
                  <a:schemeClr val="lt1"/>
                </a:solidFill>
                <a:latin typeface="Verdana"/>
                <a:ea typeface="Verdana"/>
                <a:cs typeface="Verdana"/>
                <a:sym typeface="Verdana"/>
              </a:rPr>
              <a:t>1x-2x</a:t>
            </a:r>
            <a:r>
              <a:rPr lang="it" sz="1200">
                <a:solidFill>
                  <a:schemeClr val="lt1"/>
                </a:solidFill>
                <a:latin typeface="Verdana"/>
                <a:ea typeface="Verdana"/>
                <a:cs typeface="Verdana"/>
                <a:sym typeface="Verdana"/>
              </a:rPr>
              <a:t> </a:t>
            </a:r>
            <a:r>
              <a:rPr lang="it" sz="1200" b="1">
                <a:solidFill>
                  <a:schemeClr val="lt1"/>
                </a:solidFill>
                <a:latin typeface="Verdana"/>
                <a:ea typeface="Verdana"/>
                <a:cs typeface="Verdana"/>
                <a:sym typeface="Verdana"/>
              </a:rPr>
              <a:t>Earth’s ocean concentration</a:t>
            </a:r>
            <a:r>
              <a:rPr lang="it" sz="1200">
                <a:solidFill>
                  <a:schemeClr val="lt1"/>
                </a:solidFill>
                <a:latin typeface="Verdana"/>
                <a:ea typeface="Verdana"/>
                <a:cs typeface="Verdana"/>
                <a:sym typeface="Verdana"/>
              </a:rPr>
              <a:t>, the chemical </a:t>
            </a:r>
            <a:r>
              <a:rPr lang="it" sz="1200">
                <a:solidFill>
                  <a:schemeClr val="accent2"/>
                </a:solidFill>
                <a:latin typeface="Verdana"/>
                <a:ea typeface="Verdana"/>
                <a:cs typeface="Verdana"/>
                <a:sym typeface="Verdana"/>
              </a:rPr>
              <a:t>anomaly</a:t>
            </a:r>
            <a:r>
              <a:rPr lang="it" sz="1200">
                <a:solidFill>
                  <a:schemeClr val="lt1"/>
                </a:solidFill>
                <a:latin typeface="Verdana"/>
                <a:ea typeface="Verdana"/>
                <a:cs typeface="Verdana"/>
                <a:sym typeface="Verdana"/>
              </a:rPr>
              <a:t> is </a:t>
            </a:r>
            <a:r>
              <a:rPr lang="it" sz="1200">
                <a:solidFill>
                  <a:schemeClr val="accent2"/>
                </a:solidFill>
                <a:latin typeface="Verdana"/>
                <a:ea typeface="Verdana"/>
                <a:cs typeface="Verdana"/>
                <a:sym typeface="Verdana"/>
              </a:rPr>
              <a:t>trapped</a:t>
            </a:r>
            <a:r>
              <a:rPr lang="it" sz="1200">
                <a:solidFill>
                  <a:schemeClr val="lt1"/>
                </a:solidFill>
                <a:latin typeface="Verdana"/>
                <a:ea typeface="Verdana"/>
                <a:cs typeface="Verdana"/>
                <a:sym typeface="Verdana"/>
              </a:rPr>
              <a:t> at the </a:t>
            </a:r>
            <a:r>
              <a:rPr lang="it" sz="1200">
                <a:solidFill>
                  <a:schemeClr val="accent2"/>
                </a:solidFill>
                <a:latin typeface="Verdana"/>
                <a:ea typeface="Verdana"/>
                <a:cs typeface="Verdana"/>
                <a:sym typeface="Verdana"/>
              </a:rPr>
              <a:t>impact location</a:t>
            </a:r>
            <a:r>
              <a:rPr lang="it" sz="1200">
                <a:solidFill>
                  <a:schemeClr val="lt1"/>
                </a:solidFill>
                <a:latin typeface="Verdana"/>
                <a:ea typeface="Verdana"/>
                <a:cs typeface="Verdana"/>
                <a:sym typeface="Verdana"/>
              </a:rPr>
              <a:t> → gravity anomalies at craters → </a:t>
            </a:r>
            <a:r>
              <a:rPr lang="it" sz="1200" b="1">
                <a:solidFill>
                  <a:schemeClr val="accent2"/>
                </a:solidFill>
                <a:latin typeface="Verdana"/>
                <a:ea typeface="Verdana"/>
                <a:cs typeface="Verdana"/>
                <a:sym typeface="Verdana"/>
              </a:rPr>
              <a:t>constraint on grain size</a:t>
            </a:r>
            <a:endParaRPr sz="1200" b="1" i="0" u="none" strike="noStrike" cap="none">
              <a:solidFill>
                <a:schemeClr val="accent2"/>
              </a:solidFill>
              <a:latin typeface="Verdana"/>
              <a:ea typeface="Verdana"/>
              <a:cs typeface="Verdana"/>
              <a:sym typeface="Verdana"/>
            </a:endParaRPr>
          </a:p>
        </p:txBody>
      </p:sp>
      <p:cxnSp>
        <p:nvCxnSpPr>
          <p:cNvPr id="671" name="Google Shape;671;p76"/>
          <p:cNvCxnSpPr>
            <a:stCxn id="667" idx="2"/>
            <a:endCxn id="668" idx="0"/>
          </p:cNvCxnSpPr>
          <p:nvPr/>
        </p:nvCxnSpPr>
        <p:spPr>
          <a:xfrm>
            <a:off x="3219005" y="1266065"/>
            <a:ext cx="0" cy="149700"/>
          </a:xfrm>
          <a:prstGeom prst="straightConnector1">
            <a:avLst/>
          </a:prstGeom>
          <a:noFill/>
          <a:ln w="28575" cap="flat" cmpd="sng">
            <a:solidFill>
              <a:srgbClr val="FFFF01"/>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77" title="Europa_satellite_image.jpeg"/>
          <p:cNvPicPr preferRelativeResize="0"/>
          <p:nvPr/>
        </p:nvPicPr>
        <p:blipFill rotWithShape="1">
          <a:blip r:embed="rId3">
            <a:alphaModFix/>
          </a:blip>
          <a:srcRect/>
          <a:stretch/>
        </p:blipFill>
        <p:spPr>
          <a:xfrm>
            <a:off x="5830894" y="2042237"/>
            <a:ext cx="3290330" cy="1848581"/>
          </a:xfrm>
          <a:prstGeom prst="rect">
            <a:avLst/>
          </a:prstGeom>
          <a:noFill/>
          <a:ln>
            <a:noFill/>
          </a:ln>
        </p:spPr>
      </p:pic>
      <p:sp>
        <p:nvSpPr>
          <p:cNvPr id="678" name="Google Shape;678;p77"/>
          <p:cNvSpPr txBox="1">
            <a:spLocks noGrp="1"/>
          </p:cNvSpPr>
          <p:nvPr>
            <p:ph type="title"/>
          </p:nvPr>
        </p:nvSpPr>
        <p:spPr>
          <a:xfrm>
            <a:off x="584754" y="297307"/>
            <a:ext cx="6014034" cy="30503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300"/>
              <a:buNone/>
            </a:pPr>
            <a:r>
              <a:rPr lang="it"/>
              <a:t>Future work</a:t>
            </a:r>
            <a:endParaRPr/>
          </a:p>
        </p:txBody>
      </p:sp>
      <p:sp>
        <p:nvSpPr>
          <p:cNvPr id="679" name="Google Shape;679;p77"/>
          <p:cNvSpPr txBox="1">
            <a:spLocks noGrp="1"/>
          </p:cNvSpPr>
          <p:nvPr>
            <p:ph type="sldNum" idx="12"/>
          </p:nvPr>
        </p:nvSpPr>
        <p:spPr>
          <a:xfrm>
            <a:off x="8814391" y="4895150"/>
            <a:ext cx="255983" cy="23394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200"/>
              <a:buFont typeface="Arial"/>
              <a:buNone/>
            </a:pPr>
            <a:r>
              <a:rPr lang="it" sz="1200"/>
              <a:t>  19</a:t>
            </a:r>
            <a:endParaRPr sz="1200"/>
          </a:p>
        </p:txBody>
      </p:sp>
      <p:sp>
        <p:nvSpPr>
          <p:cNvPr id="680" name="Google Shape;680;p77"/>
          <p:cNvSpPr txBox="1"/>
          <p:nvPr/>
        </p:nvSpPr>
        <p:spPr>
          <a:xfrm>
            <a:off x="5898367" y="3997501"/>
            <a:ext cx="3223411" cy="369365"/>
          </a:xfrm>
          <a:prstGeom prst="rect">
            <a:avLst/>
          </a:prstGeom>
          <a:noFill/>
          <a:ln>
            <a:noFill/>
          </a:ln>
        </p:spPr>
        <p:txBody>
          <a:bodyPr spcFirstLastPara="1" wrap="square" lIns="68550" tIns="68550" rIns="68550" bIns="68550" anchor="t" anchorCtr="0">
            <a:spAutoFit/>
          </a:bodyPr>
          <a:lstStyle/>
          <a:p>
            <a:pPr marL="0" marR="0" lvl="0" indent="0" algn="l" rtl="0">
              <a:lnSpc>
                <a:spcPct val="150000"/>
              </a:lnSpc>
              <a:spcBef>
                <a:spcPts val="0"/>
              </a:spcBef>
              <a:spcAft>
                <a:spcPts val="100"/>
              </a:spcAft>
              <a:buClr>
                <a:srgbClr val="000000"/>
              </a:buClr>
              <a:buSzPts val="600"/>
              <a:buFont typeface="Arial"/>
              <a:buNone/>
            </a:pPr>
            <a:r>
              <a:rPr lang="it" sz="600" b="0" i="0" u="none" strike="noStrike" cap="none">
                <a:solidFill>
                  <a:schemeClr val="lt1"/>
                </a:solidFill>
                <a:latin typeface="Calibri"/>
                <a:ea typeface="Calibri"/>
                <a:cs typeface="Calibri"/>
                <a:sym typeface="Calibri"/>
              </a:rPr>
              <a:t>This illustration provided by NASA depicts the Europa Clipper spacecraft over the moon, Europa, with Jupiter at background left. </a:t>
            </a:r>
            <a:r>
              <a:rPr lang="it" sz="600" b="0" i="1" u="none" strike="noStrike" cap="none">
                <a:solidFill>
                  <a:schemeClr val="lt1"/>
                </a:solidFill>
                <a:latin typeface="Calibri"/>
                <a:ea typeface="Calibri"/>
                <a:cs typeface="Calibri"/>
                <a:sym typeface="Calibri"/>
              </a:rPr>
              <a:t>NASA/JPL-Caltech/AP</a:t>
            </a:r>
            <a:endParaRPr sz="600" b="0" i="1" u="none" strike="noStrike" cap="none">
              <a:solidFill>
                <a:schemeClr val="lt1"/>
              </a:solidFill>
              <a:latin typeface="Calibri"/>
              <a:ea typeface="Calibri"/>
              <a:cs typeface="Calibri"/>
              <a:sym typeface="Calibri"/>
            </a:endParaRPr>
          </a:p>
        </p:txBody>
      </p:sp>
      <p:sp>
        <p:nvSpPr>
          <p:cNvPr id="681" name="Google Shape;681;p77"/>
          <p:cNvSpPr txBox="1"/>
          <p:nvPr/>
        </p:nvSpPr>
        <p:spPr>
          <a:xfrm>
            <a:off x="356945" y="961017"/>
            <a:ext cx="5473949" cy="1669567"/>
          </a:xfrm>
          <a:prstGeom prst="rect">
            <a:avLst/>
          </a:prstGeom>
          <a:noFill/>
          <a:ln>
            <a:noFill/>
          </a:ln>
        </p:spPr>
        <p:txBody>
          <a:bodyPr spcFirstLastPara="1" wrap="square" lIns="68550" tIns="68550" rIns="68550" bIns="68550" anchor="t" anchorCtr="0">
            <a:spAutoFit/>
          </a:bodyPr>
          <a:lstStyle/>
          <a:p>
            <a:pPr marL="342900" marR="0" lvl="0" indent="-260350" algn="l" rtl="0">
              <a:lnSpc>
                <a:spcPct val="100000"/>
              </a:lnSpc>
              <a:spcBef>
                <a:spcPts val="200"/>
              </a:spcBef>
              <a:spcAft>
                <a:spcPts val="0"/>
              </a:spcAft>
              <a:buClr>
                <a:schemeClr val="lt1"/>
              </a:buClr>
              <a:buSzPts val="1300"/>
              <a:buFont typeface="Calibri"/>
              <a:buChar char="●"/>
            </a:pPr>
            <a:r>
              <a:rPr lang="it" sz="1200" i="0" u="none" strike="noStrike" cap="none">
                <a:solidFill>
                  <a:schemeClr val="lt1"/>
                </a:solidFill>
                <a:latin typeface="Verdana"/>
                <a:ea typeface="Verdana"/>
                <a:cs typeface="Verdana"/>
                <a:sym typeface="Verdana"/>
              </a:rPr>
              <a:t>Investigate whether the impact itself can create local weakening</a:t>
            </a:r>
            <a:r>
              <a:rPr lang="it" sz="1200">
                <a:solidFill>
                  <a:schemeClr val="lt1"/>
                </a:solidFill>
                <a:latin typeface="Verdana"/>
                <a:ea typeface="Verdana"/>
                <a:cs typeface="Verdana"/>
                <a:sym typeface="Verdana"/>
              </a:rPr>
              <a:t> </a:t>
            </a:r>
            <a:r>
              <a:rPr lang="it" sz="1200" i="0" u="none" strike="noStrike" cap="none">
                <a:solidFill>
                  <a:schemeClr val="lt1"/>
                </a:solidFill>
                <a:latin typeface="Verdana"/>
                <a:ea typeface="Verdana"/>
                <a:cs typeface="Verdana"/>
                <a:sym typeface="Verdana"/>
              </a:rPr>
              <a:t>or breaking of the conductive lid, allowing </a:t>
            </a:r>
            <a:r>
              <a:rPr lang="it" sz="1200" b="1" i="0" u="none" strike="noStrike" cap="none">
                <a:solidFill>
                  <a:schemeClr val="accent2"/>
                </a:solidFill>
                <a:latin typeface="Verdana"/>
                <a:ea typeface="Verdana"/>
                <a:cs typeface="Verdana"/>
                <a:sym typeface="Verdana"/>
              </a:rPr>
              <a:t>surface material exchange</a:t>
            </a:r>
            <a:r>
              <a:rPr lang="it" sz="1200" i="0" u="none" strike="noStrike" cap="none">
                <a:solidFill>
                  <a:schemeClr val="lt1"/>
                </a:solidFill>
                <a:latin typeface="Verdana"/>
                <a:ea typeface="Verdana"/>
                <a:cs typeface="Verdana"/>
                <a:sym typeface="Verdana"/>
              </a:rPr>
              <a:t> </a:t>
            </a:r>
            <a:endParaRPr sz="1200" i="0" u="none" strike="noStrike" cap="none">
              <a:solidFill>
                <a:schemeClr val="lt1"/>
              </a:solidFill>
              <a:latin typeface="Verdana"/>
              <a:ea typeface="Verdana"/>
              <a:cs typeface="Verdana"/>
              <a:sym typeface="Verdana"/>
            </a:endParaRPr>
          </a:p>
          <a:p>
            <a:pPr marL="685800" marR="0" lvl="0" indent="0" algn="l" rtl="0">
              <a:lnSpc>
                <a:spcPct val="100000"/>
              </a:lnSpc>
              <a:spcBef>
                <a:spcPts val="0"/>
              </a:spcBef>
              <a:spcAft>
                <a:spcPts val="0"/>
              </a:spcAft>
              <a:buNone/>
            </a:pPr>
            <a:endParaRPr sz="1200" i="0" u="none" strike="noStrike" cap="none">
              <a:solidFill>
                <a:schemeClr val="lt1"/>
              </a:solidFill>
              <a:latin typeface="Verdana"/>
              <a:ea typeface="Verdana"/>
              <a:cs typeface="Verdana"/>
              <a:sym typeface="Verdana"/>
            </a:endParaRPr>
          </a:p>
          <a:p>
            <a:pPr marL="685800" marR="0" lvl="1" indent="-260350" algn="l" rtl="0">
              <a:lnSpc>
                <a:spcPct val="100000"/>
              </a:lnSpc>
              <a:spcBef>
                <a:spcPts val="0"/>
              </a:spcBef>
              <a:spcAft>
                <a:spcPts val="0"/>
              </a:spcAft>
              <a:buClr>
                <a:schemeClr val="lt1"/>
              </a:buClr>
              <a:buSzPts val="1300"/>
              <a:buFont typeface="Verdana"/>
              <a:buChar char="○"/>
            </a:pPr>
            <a:r>
              <a:rPr lang="it" sz="1200" i="0" u="none" strike="noStrike" cap="none">
                <a:solidFill>
                  <a:schemeClr val="accent2"/>
                </a:solidFill>
                <a:latin typeface="Verdana"/>
                <a:ea typeface="Verdana"/>
                <a:cs typeface="Verdana"/>
                <a:sym typeface="Verdana"/>
              </a:rPr>
              <a:t>For which impact / rheology</a:t>
            </a:r>
            <a:r>
              <a:rPr lang="it" sz="1200" i="0" u="none" strike="noStrike" cap="none">
                <a:solidFill>
                  <a:schemeClr val="lt1"/>
                </a:solidFill>
                <a:latin typeface="Verdana"/>
                <a:ea typeface="Verdana"/>
                <a:cs typeface="Verdana"/>
                <a:sym typeface="Verdana"/>
              </a:rPr>
              <a:t> cases do we obtain surface mobilization?</a:t>
            </a:r>
            <a:endParaRPr sz="1200" i="0" u="none" strike="noStrike" cap="none">
              <a:solidFill>
                <a:schemeClr val="lt1"/>
              </a:solidFill>
              <a:latin typeface="Verdana"/>
              <a:ea typeface="Verdana"/>
              <a:cs typeface="Verdana"/>
              <a:sym typeface="Verdana"/>
            </a:endParaRPr>
          </a:p>
          <a:p>
            <a:pPr marL="685800" marR="0" lvl="1" indent="-260350" algn="l" rtl="0">
              <a:lnSpc>
                <a:spcPct val="100000"/>
              </a:lnSpc>
              <a:spcBef>
                <a:spcPts val="0"/>
              </a:spcBef>
              <a:spcAft>
                <a:spcPts val="0"/>
              </a:spcAft>
              <a:buClr>
                <a:schemeClr val="lt1"/>
              </a:buClr>
              <a:buSzPts val="1300"/>
              <a:buFont typeface="Verdana"/>
              <a:buChar char="○"/>
            </a:pPr>
            <a:r>
              <a:rPr lang="it" sz="1200" i="0" u="none" strike="noStrike" cap="none">
                <a:solidFill>
                  <a:schemeClr val="accent2"/>
                </a:solidFill>
                <a:latin typeface="Verdana"/>
                <a:ea typeface="Verdana"/>
                <a:cs typeface="Verdana"/>
                <a:sym typeface="Verdana"/>
              </a:rPr>
              <a:t>Over what timescales</a:t>
            </a:r>
            <a:r>
              <a:rPr lang="it" sz="1200" i="0" u="none" strike="noStrike" cap="none">
                <a:solidFill>
                  <a:schemeClr val="lt1"/>
                </a:solidFill>
                <a:latin typeface="Verdana"/>
                <a:ea typeface="Verdana"/>
                <a:cs typeface="Verdana"/>
                <a:sym typeface="Verdana"/>
              </a:rPr>
              <a:t> does this mobilization persist after the impact?</a:t>
            </a:r>
            <a:endParaRPr sz="1200" i="0" u="none" strike="noStrike" cap="none">
              <a:solidFill>
                <a:schemeClr val="lt1"/>
              </a:solidFill>
              <a:latin typeface="Verdana"/>
              <a:ea typeface="Verdana"/>
              <a:cs typeface="Verdana"/>
              <a:sym typeface="Verdana"/>
            </a:endParaRPr>
          </a:p>
        </p:txBody>
      </p:sp>
      <p:sp>
        <p:nvSpPr>
          <p:cNvPr id="682" name="Google Shape;682;p77"/>
          <p:cNvSpPr txBox="1"/>
          <p:nvPr/>
        </p:nvSpPr>
        <p:spPr>
          <a:xfrm>
            <a:off x="356945" y="2704929"/>
            <a:ext cx="5473949" cy="523230"/>
          </a:xfrm>
          <a:prstGeom prst="rect">
            <a:avLst/>
          </a:prstGeom>
          <a:noFill/>
          <a:ln>
            <a:noFill/>
          </a:ln>
        </p:spPr>
        <p:txBody>
          <a:bodyPr spcFirstLastPara="1" wrap="square" lIns="68550" tIns="68550" rIns="68550" bIns="68550" anchor="t" anchorCtr="0">
            <a:spAutoFit/>
          </a:bodyPr>
          <a:lstStyle/>
          <a:p>
            <a:pPr marL="342900" marR="0" lvl="0" indent="-260350" algn="l" rtl="0">
              <a:lnSpc>
                <a:spcPct val="100000"/>
              </a:lnSpc>
              <a:spcBef>
                <a:spcPts val="200"/>
              </a:spcBef>
              <a:spcAft>
                <a:spcPts val="0"/>
              </a:spcAft>
              <a:buClr>
                <a:schemeClr val="lt1"/>
              </a:buClr>
              <a:buSzPts val="1300"/>
              <a:buFont typeface="Calibri"/>
              <a:buChar char="●"/>
            </a:pPr>
            <a:r>
              <a:rPr lang="it" sz="1200" i="0" u="none" strike="noStrike" cap="none">
                <a:solidFill>
                  <a:schemeClr val="lt1"/>
                </a:solidFill>
                <a:latin typeface="Verdana"/>
                <a:ea typeface="Verdana"/>
                <a:cs typeface="Verdana"/>
                <a:sym typeface="Verdana"/>
              </a:rPr>
              <a:t>Model the possible </a:t>
            </a:r>
            <a:r>
              <a:rPr lang="it" sz="1200" b="1" i="0" u="none" strike="noStrike" cap="none">
                <a:solidFill>
                  <a:schemeClr val="accent2"/>
                </a:solidFill>
                <a:latin typeface="Verdana"/>
                <a:ea typeface="Verdana"/>
                <a:cs typeface="Verdana"/>
                <a:sym typeface="Verdana"/>
              </a:rPr>
              <a:t>gravitational anomalies</a:t>
            </a:r>
            <a:r>
              <a:rPr lang="it" sz="1200" i="0" u="none" strike="noStrike" cap="none">
                <a:solidFill>
                  <a:schemeClr val="lt1"/>
                </a:solidFill>
                <a:latin typeface="Verdana"/>
                <a:ea typeface="Verdana"/>
                <a:cs typeface="Verdana"/>
                <a:sym typeface="Verdana"/>
              </a:rPr>
              <a:t> and surface expressions of impact-generated plumes and d</a:t>
            </a:r>
            <a:r>
              <a:rPr lang="it" sz="1200">
                <a:solidFill>
                  <a:schemeClr val="lt1"/>
                </a:solidFill>
                <a:latin typeface="Verdana"/>
                <a:ea typeface="Verdana"/>
                <a:cs typeface="Verdana"/>
                <a:sym typeface="Verdana"/>
              </a:rPr>
              <a:t>ensity variations</a:t>
            </a:r>
            <a:endParaRPr sz="1200" i="0" u="none" strike="noStrike" cap="none">
              <a:solidFill>
                <a:schemeClr val="lt1"/>
              </a:solidFill>
              <a:latin typeface="Verdana"/>
              <a:ea typeface="Verdana"/>
              <a:cs typeface="Verdana"/>
              <a:sym typeface="Verdana"/>
            </a:endParaRPr>
          </a:p>
        </p:txBody>
      </p:sp>
      <p:sp>
        <p:nvSpPr>
          <p:cNvPr id="683" name="Google Shape;683;p77"/>
          <p:cNvSpPr txBox="1"/>
          <p:nvPr/>
        </p:nvSpPr>
        <p:spPr>
          <a:xfrm>
            <a:off x="356945" y="3474271"/>
            <a:ext cx="5473949" cy="523230"/>
          </a:xfrm>
          <a:prstGeom prst="rect">
            <a:avLst/>
          </a:prstGeom>
          <a:noFill/>
          <a:ln>
            <a:noFill/>
          </a:ln>
        </p:spPr>
        <p:txBody>
          <a:bodyPr spcFirstLastPara="1" wrap="square" lIns="68550" tIns="68550" rIns="68550" bIns="68550" anchor="t" anchorCtr="0">
            <a:spAutoFit/>
          </a:bodyPr>
          <a:lstStyle/>
          <a:p>
            <a:pPr marL="342900" marR="0" lvl="0" indent="-260350" algn="l" rtl="0">
              <a:lnSpc>
                <a:spcPct val="100000"/>
              </a:lnSpc>
              <a:spcBef>
                <a:spcPts val="200"/>
              </a:spcBef>
              <a:spcAft>
                <a:spcPts val="0"/>
              </a:spcAft>
              <a:buClr>
                <a:schemeClr val="lt1"/>
              </a:buClr>
              <a:buSzPts val="1300"/>
              <a:buFont typeface="Verdana"/>
              <a:buChar char="●"/>
            </a:pPr>
            <a:r>
              <a:rPr lang="it" sz="1200" i="0" u="none" strike="noStrike" cap="none" dirty="0">
                <a:solidFill>
                  <a:schemeClr val="lt1"/>
                </a:solidFill>
                <a:latin typeface="Verdana"/>
                <a:ea typeface="Verdana"/>
                <a:cs typeface="Verdana"/>
                <a:sym typeface="Verdana"/>
              </a:rPr>
              <a:t>Explore the cumulative effect of repeated impacts on lid stability, and long-term shell evolution</a:t>
            </a:r>
            <a:endParaRPr sz="1200" i="0" u="none" strike="noStrike" cap="none" dirty="0">
              <a:solidFill>
                <a:schemeClr val="lt1"/>
              </a:solidFill>
              <a:latin typeface="Verdana"/>
              <a:ea typeface="Verdana"/>
              <a:cs typeface="Verdana"/>
              <a:sym typeface="Verdan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8"/>
          <p:cNvSpPr txBox="1"/>
          <p:nvPr/>
        </p:nvSpPr>
        <p:spPr>
          <a:xfrm>
            <a:off x="992170" y="4050776"/>
            <a:ext cx="7159661" cy="984599"/>
          </a:xfrm>
          <a:prstGeom prst="rect">
            <a:avLst/>
          </a:prstGeom>
          <a:noFill/>
          <a:ln>
            <a:noFill/>
          </a:ln>
        </p:spPr>
        <p:txBody>
          <a:bodyPr spcFirstLastPara="1" wrap="square" lIns="68550" tIns="68550" rIns="68550" bIns="68550" anchor="t" anchorCtr="0">
            <a:spAutoFit/>
          </a:bodyPr>
          <a:lstStyle/>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Temperature residuals </a:t>
            </a:r>
            <a:endParaRPr sz="1400" b="0" i="0" u="none" strike="noStrike" cap="none">
              <a:solidFill>
                <a:schemeClr val="lt1"/>
              </a:solidFill>
              <a:latin typeface="Calibri"/>
              <a:ea typeface="Calibri"/>
              <a:cs typeface="Calibri"/>
              <a:sym typeface="Calibri"/>
            </a:endParaRPr>
          </a:p>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Grain size = 1 mm</a:t>
            </a:r>
            <a:endParaRPr sz="1400" b="0" i="0" u="none" strike="noStrike" cap="none">
              <a:solidFill>
                <a:schemeClr val="lt1"/>
              </a:solidFill>
              <a:latin typeface="Calibri"/>
              <a:ea typeface="Calibri"/>
              <a:cs typeface="Calibri"/>
              <a:sym typeface="Calibri"/>
            </a:endParaRPr>
          </a:p>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Convective initial state</a:t>
            </a:r>
            <a:endParaRPr sz="1400" b="0" i="0" u="none" strike="noStrike" cap="none">
              <a:solidFill>
                <a:schemeClr val="lt1"/>
              </a:solidFill>
              <a:latin typeface="Calibri"/>
              <a:ea typeface="Calibri"/>
              <a:cs typeface="Calibri"/>
              <a:sym typeface="Calibri"/>
            </a:endParaRPr>
          </a:p>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1.8 km  impactor size</a:t>
            </a:r>
            <a:endParaRPr sz="1400" b="0" i="0" u="none" strike="noStrike" cap="none">
              <a:solidFill>
                <a:schemeClr val="lt1"/>
              </a:solidFill>
              <a:latin typeface="Calibri"/>
              <a:ea typeface="Calibri"/>
              <a:cs typeface="Calibri"/>
              <a:sym typeface="Calibri"/>
            </a:endParaRPr>
          </a:p>
        </p:txBody>
      </p:sp>
      <p:sp>
        <p:nvSpPr>
          <p:cNvPr id="690" name="Google Shape;690;p78"/>
          <p:cNvSpPr txBox="1">
            <a:spLocks noGrp="1"/>
          </p:cNvSpPr>
          <p:nvPr>
            <p:ph type="title"/>
          </p:nvPr>
        </p:nvSpPr>
        <p:spPr>
          <a:xfrm>
            <a:off x="391510" y="288086"/>
            <a:ext cx="2321620" cy="55314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Arial"/>
              <a:buNone/>
            </a:pPr>
            <a:r>
              <a:rPr lang="it" sz="2100"/>
              <a:t>Thank you</a:t>
            </a:r>
            <a:endParaRPr sz="2100"/>
          </a:p>
        </p:txBody>
      </p:sp>
      <p:pic>
        <p:nvPicPr>
          <p:cNvPr id="2" name="Temperature_Variations_NoSnapARg-3_R1.8km">
            <a:hlinkClick r:id="" action="ppaction://media"/>
            <a:extLst>
              <a:ext uri="{FF2B5EF4-FFF2-40B4-BE49-F238E27FC236}">
                <a16:creationId xmlns:a16="http://schemas.microsoft.com/office/drawing/2014/main" id="{86188E43-C1F0-1839-79CA-E38922E210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273" y="564660"/>
            <a:ext cx="7374894" cy="34633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9"/>
          <p:cNvSpPr txBox="1">
            <a:spLocks noGrp="1"/>
          </p:cNvSpPr>
          <p:nvPr>
            <p:ph type="title"/>
          </p:nvPr>
        </p:nvSpPr>
        <p:spPr>
          <a:xfrm>
            <a:off x="391510" y="288086"/>
            <a:ext cx="2321620" cy="55314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Arial"/>
              <a:buNone/>
            </a:pPr>
            <a:r>
              <a:rPr lang="it" sz="2100"/>
              <a:t>Thank you</a:t>
            </a:r>
            <a:endParaRPr sz="2100"/>
          </a:p>
        </p:txBody>
      </p:sp>
      <p:sp>
        <p:nvSpPr>
          <p:cNvPr id="697" name="Google Shape;697;p79"/>
          <p:cNvSpPr txBox="1"/>
          <p:nvPr/>
        </p:nvSpPr>
        <p:spPr>
          <a:xfrm>
            <a:off x="992170" y="4060861"/>
            <a:ext cx="7159661" cy="984599"/>
          </a:xfrm>
          <a:prstGeom prst="rect">
            <a:avLst/>
          </a:prstGeom>
          <a:noFill/>
          <a:ln>
            <a:noFill/>
          </a:ln>
        </p:spPr>
        <p:txBody>
          <a:bodyPr spcFirstLastPara="1" wrap="square" lIns="68550" tIns="68550" rIns="68550" bIns="68550" anchor="t" anchorCtr="0">
            <a:spAutoFit/>
          </a:bodyPr>
          <a:lstStyle/>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100 impacts over 45 Myr plus 15Myr of post-impacts evolution</a:t>
            </a:r>
            <a:endParaRPr sz="1400" b="0" i="0" u="none" strike="noStrike" cap="none">
              <a:solidFill>
                <a:schemeClr val="lt1"/>
              </a:solidFill>
              <a:latin typeface="Calibri"/>
              <a:ea typeface="Calibri"/>
              <a:cs typeface="Calibri"/>
              <a:sym typeface="Calibri"/>
            </a:endParaRPr>
          </a:p>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Angular ratio 1/15 = 24° wedge</a:t>
            </a:r>
            <a:endParaRPr sz="1400" b="0" i="0" u="none" strike="noStrike" cap="none">
              <a:solidFill>
                <a:schemeClr val="lt1"/>
              </a:solidFill>
              <a:latin typeface="Calibri"/>
              <a:ea typeface="Calibri"/>
              <a:cs typeface="Calibri"/>
              <a:sym typeface="Calibri"/>
            </a:endParaRPr>
          </a:p>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Impactor radii 0.25km-1.8km</a:t>
            </a:r>
            <a:endParaRPr sz="1400" b="0" i="0" u="none" strike="noStrike" cap="none">
              <a:solidFill>
                <a:schemeClr val="lt1"/>
              </a:solidFill>
              <a:latin typeface="Calibri"/>
              <a:ea typeface="Calibri"/>
              <a:cs typeface="Calibri"/>
              <a:sym typeface="Calibri"/>
            </a:endParaRPr>
          </a:p>
          <a:p>
            <a:pPr marL="342900" marR="0" lvl="0" indent="-266700" algn="l" rtl="0">
              <a:lnSpc>
                <a:spcPct val="100000"/>
              </a:lnSpc>
              <a:spcBef>
                <a:spcPts val="0"/>
              </a:spcBef>
              <a:spcAft>
                <a:spcPts val="0"/>
              </a:spcAft>
              <a:buClr>
                <a:schemeClr val="lt1"/>
              </a:buClr>
              <a:buSzPts val="1400"/>
              <a:buFont typeface="Calibri"/>
              <a:buChar char="●"/>
            </a:pPr>
            <a:r>
              <a:rPr lang="it" sz="1400" b="0" i="0" u="none" strike="noStrike" cap="none">
                <a:solidFill>
                  <a:schemeClr val="lt1"/>
                </a:solidFill>
                <a:latin typeface="Calibri"/>
                <a:ea typeface="Calibri"/>
                <a:cs typeface="Calibri"/>
                <a:sym typeface="Calibri"/>
              </a:rPr>
              <a:t>Grain size = 1 mm</a:t>
            </a:r>
            <a:endParaRPr sz="1400" b="0" i="0" u="none" strike="noStrike" cap="none">
              <a:solidFill>
                <a:schemeClr val="lt1"/>
              </a:solidFill>
              <a:latin typeface="Calibri"/>
              <a:ea typeface="Calibri"/>
              <a:cs typeface="Calibri"/>
              <a:sym typeface="Calibri"/>
            </a:endParaRPr>
          </a:p>
        </p:txBody>
      </p:sp>
      <p:pic>
        <p:nvPicPr>
          <p:cNvPr id="2" name="Temp_K__n100ARG-3_R0.25-1.8km">
            <a:hlinkClick r:id="" action="ppaction://media"/>
            <a:extLst>
              <a:ext uri="{FF2B5EF4-FFF2-40B4-BE49-F238E27FC236}">
                <a16:creationId xmlns:a16="http://schemas.microsoft.com/office/drawing/2014/main" id="{D8B65393-643D-513F-EBFD-1D5396C945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1834" y="623753"/>
            <a:ext cx="7107022" cy="31611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0"/>
          <p:cNvSpPr txBox="1">
            <a:spLocks noGrp="1"/>
          </p:cNvSpPr>
          <p:nvPr>
            <p:ph type="title"/>
          </p:nvPr>
        </p:nvSpPr>
        <p:spPr>
          <a:xfrm>
            <a:off x="366336" y="151128"/>
            <a:ext cx="8413709" cy="328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300"/>
              <a:buNone/>
            </a:pPr>
            <a:r>
              <a:rPr lang="it"/>
              <a:t>APPENDIX</a:t>
            </a:r>
            <a:endParaRPr/>
          </a:p>
        </p:txBody>
      </p:sp>
      <p:sp>
        <p:nvSpPr>
          <p:cNvPr id="704" name="Google Shape;704;p80"/>
          <p:cNvSpPr txBox="1">
            <a:spLocks noGrp="1"/>
          </p:cNvSpPr>
          <p:nvPr>
            <p:ph type="body" idx="1"/>
          </p:nvPr>
        </p:nvSpPr>
        <p:spPr>
          <a:xfrm>
            <a:off x="364405" y="479552"/>
            <a:ext cx="4433595" cy="4411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200"/>
              </a:spcBef>
              <a:spcAft>
                <a:spcPts val="0"/>
              </a:spcAft>
              <a:buSzPts val="1300"/>
              <a:buNone/>
            </a:pPr>
            <a:r>
              <a:rPr lang="it"/>
              <a:t>Scaling laws [Melosh, 1989]</a:t>
            </a:r>
            <a:endParaRPr/>
          </a:p>
        </p:txBody>
      </p:sp>
      <p:pic>
        <p:nvPicPr>
          <p:cNvPr id="705" name="Google Shape;705;p80" title="ScalingLaws.png"/>
          <p:cNvPicPr preferRelativeResize="0"/>
          <p:nvPr/>
        </p:nvPicPr>
        <p:blipFill rotWithShape="1">
          <a:blip r:embed="rId3">
            <a:alphaModFix/>
          </a:blip>
          <a:srcRect/>
          <a:stretch/>
        </p:blipFill>
        <p:spPr>
          <a:xfrm>
            <a:off x="364405" y="920582"/>
            <a:ext cx="5800789" cy="3867193"/>
          </a:xfrm>
          <a:prstGeom prst="rect">
            <a:avLst/>
          </a:prstGeom>
          <a:noFill/>
          <a:ln>
            <a:noFill/>
          </a:ln>
        </p:spPr>
      </p:pic>
      <p:sp>
        <p:nvSpPr>
          <p:cNvPr id="706" name="Google Shape;706;p80"/>
          <p:cNvSpPr txBox="1"/>
          <p:nvPr/>
        </p:nvSpPr>
        <p:spPr>
          <a:xfrm>
            <a:off x="6136946" y="1159684"/>
            <a:ext cx="3028611" cy="3628192"/>
          </a:xfrm>
          <a:prstGeom prst="rect">
            <a:avLst/>
          </a:prstGeom>
          <a:noFill/>
          <a:ln>
            <a:noFill/>
          </a:ln>
        </p:spPr>
        <p:txBody>
          <a:bodyPr spcFirstLastPara="1" wrap="square" lIns="68550" tIns="68550" rIns="68550" bIns="68550" anchor="t" anchorCtr="0">
            <a:noAutofit/>
          </a:bodyPr>
          <a:lstStyle/>
          <a:p>
            <a:pPr marL="342900" marR="0" lvl="0" indent="-260350" algn="l" rtl="0">
              <a:lnSpc>
                <a:spcPct val="100000"/>
              </a:lnSpc>
              <a:spcBef>
                <a:spcPts val="0"/>
              </a:spcBef>
              <a:spcAft>
                <a:spcPts val="0"/>
              </a:spcAft>
              <a:buClr>
                <a:schemeClr val="lt1"/>
              </a:buClr>
              <a:buSzPts val="1300"/>
              <a:buFont typeface="Arial"/>
              <a:buChar char="●"/>
            </a:pPr>
            <a:r>
              <a:rPr lang="it" sz="1300" b="0" i="0" u="none" strike="noStrike" cap="none">
                <a:solidFill>
                  <a:schemeClr val="lt1"/>
                </a:solidFill>
                <a:latin typeface="Arial"/>
                <a:ea typeface="Arial"/>
                <a:cs typeface="Arial"/>
                <a:sym typeface="Arial"/>
              </a:rPr>
              <a:t>Particle velocity field u</a:t>
            </a:r>
            <a:r>
              <a:rPr lang="it" sz="1300" b="0" i="0" u="none" strike="noStrike" cap="none" baseline="-25000">
                <a:solidFill>
                  <a:schemeClr val="lt1"/>
                </a:solidFill>
                <a:latin typeface="Arial"/>
                <a:ea typeface="Arial"/>
                <a:cs typeface="Arial"/>
                <a:sym typeface="Arial"/>
              </a:rPr>
              <a:t>p</a:t>
            </a:r>
            <a:r>
              <a:rPr lang="it" sz="1300" b="0" i="0" u="none" strike="noStrike" cap="none">
                <a:solidFill>
                  <a:schemeClr val="lt1"/>
                </a:solidFill>
                <a:latin typeface="Arial"/>
                <a:ea typeface="Arial"/>
                <a:cs typeface="Arial"/>
                <a:sym typeface="Arial"/>
              </a:rPr>
              <a:t>(r)</a:t>
            </a:r>
            <a:endParaRPr sz="1300" b="0" i="0" u="none" strike="noStrike" cap="none">
              <a:solidFill>
                <a:schemeClr val="l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a:p>
            <a:pPr marL="342900" marR="0" lvl="0" indent="-260350" algn="l" rtl="0">
              <a:lnSpc>
                <a:spcPct val="100000"/>
              </a:lnSpc>
              <a:spcBef>
                <a:spcPts val="0"/>
              </a:spcBef>
              <a:spcAft>
                <a:spcPts val="0"/>
              </a:spcAft>
              <a:buClr>
                <a:schemeClr val="lt1"/>
              </a:buClr>
              <a:buSzPts val="1300"/>
              <a:buFont typeface="Arial"/>
              <a:buChar char="●"/>
            </a:pPr>
            <a:r>
              <a:rPr lang="it" sz="1300" b="0" i="0" u="none" strike="noStrike" cap="none">
                <a:solidFill>
                  <a:schemeClr val="lt1"/>
                </a:solidFill>
                <a:latin typeface="Arial"/>
                <a:ea typeface="Arial"/>
                <a:cs typeface="Arial"/>
                <a:sym typeface="Arial"/>
              </a:rPr>
              <a:t>Isobaric core radius r</a:t>
            </a:r>
            <a:r>
              <a:rPr lang="it" sz="1300" b="0" i="0" u="none" strike="noStrike" cap="none" baseline="-25000">
                <a:solidFill>
                  <a:schemeClr val="lt1"/>
                </a:solidFill>
                <a:latin typeface="Arial"/>
                <a:ea typeface="Arial"/>
                <a:cs typeface="Arial"/>
                <a:sym typeface="Arial"/>
              </a:rPr>
              <a:t>0</a:t>
            </a:r>
            <a:endParaRPr sz="1300" b="0" i="0" u="none" strike="noStrike" cap="none" baseline="-25000">
              <a:solidFill>
                <a:schemeClr val="l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300"/>
              <a:buFont typeface="Arial"/>
              <a:buNone/>
            </a:pPr>
            <a:endParaRPr sz="1300" b="0" i="0" u="none" strike="noStrike" cap="none" baseline="-25000">
              <a:solidFill>
                <a:schemeClr val="lt1"/>
              </a:solidFill>
              <a:latin typeface="Arial"/>
              <a:ea typeface="Arial"/>
              <a:cs typeface="Arial"/>
              <a:sym typeface="Arial"/>
            </a:endParaRPr>
          </a:p>
          <a:p>
            <a:pPr marL="342900" marR="0" lvl="0" indent="-260350" algn="l" rtl="0">
              <a:lnSpc>
                <a:spcPct val="100000"/>
              </a:lnSpc>
              <a:spcBef>
                <a:spcPts val="0"/>
              </a:spcBef>
              <a:spcAft>
                <a:spcPts val="0"/>
              </a:spcAft>
              <a:buClr>
                <a:schemeClr val="lt1"/>
              </a:buClr>
              <a:buSzPts val="1300"/>
              <a:buFont typeface="Arial"/>
              <a:buChar char="●"/>
            </a:pPr>
            <a:r>
              <a:rPr lang="it" sz="1300" b="0" i="0" u="none" strike="noStrike" cap="none">
                <a:solidFill>
                  <a:schemeClr val="lt1"/>
                </a:solidFill>
                <a:latin typeface="Arial"/>
                <a:ea typeface="Arial"/>
                <a:cs typeface="Arial"/>
                <a:sym typeface="Arial"/>
              </a:rPr>
              <a:t>Core particle velocity u</a:t>
            </a:r>
            <a:r>
              <a:rPr lang="it" sz="1300" b="0" i="0" u="none" strike="noStrike" cap="none" baseline="-25000">
                <a:solidFill>
                  <a:schemeClr val="lt1"/>
                </a:solidFill>
                <a:latin typeface="Arial"/>
                <a:ea typeface="Arial"/>
                <a:cs typeface="Arial"/>
                <a:sym typeface="Arial"/>
              </a:rPr>
              <a:t>p0</a:t>
            </a:r>
            <a:endParaRPr sz="1300" b="0" i="0" u="none" strike="noStrike" cap="none" baseline="-25000">
              <a:solidFill>
                <a:schemeClr val="l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300"/>
              <a:buFont typeface="Arial"/>
              <a:buNone/>
            </a:pPr>
            <a:endParaRPr sz="1300" b="0" i="0" u="none" strike="noStrike" cap="none" baseline="-25000">
              <a:solidFill>
                <a:schemeClr val="lt1"/>
              </a:solidFill>
              <a:latin typeface="Arial"/>
              <a:ea typeface="Arial"/>
              <a:cs typeface="Arial"/>
              <a:sym typeface="Arial"/>
            </a:endParaRPr>
          </a:p>
          <a:p>
            <a:pPr marL="342900" marR="0" lvl="0" indent="-260350" algn="l" rtl="0">
              <a:lnSpc>
                <a:spcPct val="100000"/>
              </a:lnSpc>
              <a:spcBef>
                <a:spcPts val="0"/>
              </a:spcBef>
              <a:spcAft>
                <a:spcPts val="0"/>
              </a:spcAft>
              <a:buClr>
                <a:schemeClr val="lt1"/>
              </a:buClr>
              <a:buSzPts val="1300"/>
              <a:buFont typeface="Arial"/>
              <a:buChar char="●"/>
            </a:pPr>
            <a:r>
              <a:rPr lang="it" sz="1300" b="0" i="0" u="none" strike="noStrike" cap="none">
                <a:solidFill>
                  <a:schemeClr val="lt1"/>
                </a:solidFill>
                <a:latin typeface="Arial"/>
                <a:ea typeface="Arial"/>
                <a:cs typeface="Arial"/>
                <a:sym typeface="Arial"/>
              </a:rPr>
              <a:t>Shock-induced temperature anomaly ΔT</a:t>
            </a:r>
            <a:endParaRPr sz="1300" b="0" i="0" u="none" strike="noStrike" cap="none">
              <a:solidFill>
                <a:schemeClr val="l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a:p>
            <a:pPr marL="342900" marR="0" lvl="0" indent="-260350" algn="l" rtl="0">
              <a:lnSpc>
                <a:spcPct val="100000"/>
              </a:lnSpc>
              <a:spcBef>
                <a:spcPts val="0"/>
              </a:spcBef>
              <a:spcAft>
                <a:spcPts val="0"/>
              </a:spcAft>
              <a:buClr>
                <a:schemeClr val="lt1"/>
              </a:buClr>
              <a:buSzPts val="1300"/>
              <a:buFont typeface="Arial"/>
              <a:buChar char="●"/>
            </a:pPr>
            <a:r>
              <a:rPr lang="it" sz="1300" b="0" i="0" u="none" strike="noStrike" cap="none">
                <a:solidFill>
                  <a:schemeClr val="lt1"/>
                </a:solidFill>
                <a:latin typeface="Arial"/>
                <a:ea typeface="Arial"/>
                <a:cs typeface="Arial"/>
                <a:sym typeface="Arial"/>
              </a:rPr>
              <a:t>Radius of the thermal anomaly R</a:t>
            </a:r>
            <a:endParaRPr sz="1300" b="0" i="0" u="none" strike="noStrike" cap="none">
              <a:solidFill>
                <a:schemeClr val="l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a:p>
            <a:pPr marL="342900" marR="0" lvl="0" indent="-260350" algn="l" rtl="0">
              <a:lnSpc>
                <a:spcPct val="100000"/>
              </a:lnSpc>
              <a:spcBef>
                <a:spcPts val="0"/>
              </a:spcBef>
              <a:spcAft>
                <a:spcPts val="0"/>
              </a:spcAft>
              <a:buClr>
                <a:schemeClr val="lt1"/>
              </a:buClr>
              <a:buSzPts val="1300"/>
              <a:buFont typeface="Arial"/>
              <a:buChar char="●"/>
            </a:pPr>
            <a:r>
              <a:rPr lang="it" sz="1300" b="0" i="0" u="none" strike="noStrike" cap="none">
                <a:solidFill>
                  <a:schemeClr val="lt1"/>
                </a:solidFill>
                <a:latin typeface="Arial"/>
                <a:ea typeface="Arial"/>
                <a:cs typeface="Arial"/>
                <a:sym typeface="Arial"/>
              </a:rPr>
              <a:t>ξ, C and S are material parameters</a:t>
            </a:r>
            <a:endParaRPr sz="13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711"/>
        <p:cNvGrpSpPr/>
        <p:nvPr/>
      </p:nvGrpSpPr>
      <p:grpSpPr>
        <a:xfrm>
          <a:off x="0" y="0"/>
          <a:ext cx="0" cy="0"/>
          <a:chOff x="0" y="0"/>
          <a:chExt cx="0" cy="0"/>
        </a:xfrm>
      </p:grpSpPr>
      <p:sp>
        <p:nvSpPr>
          <p:cNvPr id="712" name="Google Shape;712;p81"/>
          <p:cNvSpPr txBox="1">
            <a:spLocks noGrp="1"/>
          </p:cNvSpPr>
          <p:nvPr>
            <p:ph type="ctrTitle"/>
          </p:nvPr>
        </p:nvSpPr>
        <p:spPr>
          <a:xfrm>
            <a:off x="328171" y="297101"/>
            <a:ext cx="8630777" cy="56889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t>Convective and Conductive Initial State: </a:t>
            </a:r>
            <a:r>
              <a:rPr lang="it" i="1">
                <a:solidFill>
                  <a:schemeClr val="accent2"/>
                </a:solidFill>
                <a:highlight>
                  <a:srgbClr val="000000"/>
                </a:highlight>
              </a:rPr>
              <a:t>How long do the impacts effects last?</a:t>
            </a:r>
            <a:endParaRPr i="1">
              <a:solidFill>
                <a:schemeClr val="accent2"/>
              </a:solidFill>
              <a:highlight>
                <a:srgbClr val="000000"/>
              </a:highlight>
            </a:endParaRPr>
          </a:p>
        </p:txBody>
      </p:sp>
      <p:pic>
        <p:nvPicPr>
          <p:cNvPr id="713" name="Google Shape;713;p81" title="Vel_Comparison_Convective-Conductive_blackcolor.png"/>
          <p:cNvPicPr preferRelativeResize="0"/>
          <p:nvPr/>
        </p:nvPicPr>
        <p:blipFill rotWithShape="1">
          <a:blip r:embed="rId3">
            <a:alphaModFix/>
          </a:blip>
          <a:srcRect/>
          <a:stretch/>
        </p:blipFill>
        <p:spPr>
          <a:xfrm>
            <a:off x="328171" y="782314"/>
            <a:ext cx="4554670" cy="2915616"/>
          </a:xfrm>
          <a:prstGeom prst="rect">
            <a:avLst/>
          </a:prstGeom>
          <a:noFill/>
          <a:ln>
            <a:noFill/>
          </a:ln>
        </p:spPr>
      </p:pic>
      <p:pic>
        <p:nvPicPr>
          <p:cNvPr id="714" name="Google Shape;714;p81" title="Cut_Vel_Comparison_Convective-Conductive_blackcolor.png"/>
          <p:cNvPicPr preferRelativeResize="0"/>
          <p:nvPr/>
        </p:nvPicPr>
        <p:blipFill rotWithShape="1">
          <a:blip r:embed="rId4">
            <a:alphaModFix/>
          </a:blip>
          <a:srcRect/>
          <a:stretch/>
        </p:blipFill>
        <p:spPr>
          <a:xfrm>
            <a:off x="5173709" y="2298626"/>
            <a:ext cx="3756934" cy="2333412"/>
          </a:xfrm>
          <a:prstGeom prst="rect">
            <a:avLst/>
          </a:prstGeom>
          <a:noFill/>
          <a:ln>
            <a:noFill/>
          </a:ln>
        </p:spPr>
      </p:pic>
      <p:cxnSp>
        <p:nvCxnSpPr>
          <p:cNvPr id="715" name="Google Shape;715;p81"/>
          <p:cNvCxnSpPr/>
          <p:nvPr/>
        </p:nvCxnSpPr>
        <p:spPr>
          <a:xfrm>
            <a:off x="1546397" y="2920129"/>
            <a:ext cx="3766869" cy="1189527"/>
          </a:xfrm>
          <a:prstGeom prst="curvedConnector3">
            <a:avLst>
              <a:gd name="adj1" fmla="val 50000"/>
            </a:avLst>
          </a:prstGeom>
          <a:noFill/>
          <a:ln w="19050" cap="flat" cmpd="sng">
            <a:solidFill>
              <a:schemeClr val="accent2"/>
            </a:solidFill>
            <a:prstDash val="solid"/>
            <a:round/>
            <a:headEnd type="none" w="sm" len="sm"/>
            <a:tailEnd type="none" w="sm" len="sm"/>
          </a:ln>
        </p:spPr>
      </p:cxnSp>
      <p:sp>
        <p:nvSpPr>
          <p:cNvPr id="716" name="Google Shape;716;p81"/>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36</a:t>
            </a:fld>
            <a:endParaRPr sz="1000" b="0" i="0" u="none" strike="noStrike" cap="none">
              <a:solidFill>
                <a:srgbClr val="000000"/>
              </a:solidFill>
              <a:latin typeface="Arial"/>
              <a:ea typeface="Arial"/>
              <a:cs typeface="Arial"/>
              <a:sym typeface="Arial"/>
            </a:endParaRPr>
          </a:p>
        </p:txBody>
      </p:sp>
      <p:sp>
        <p:nvSpPr>
          <p:cNvPr id="717" name="Google Shape;717;p81"/>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10</a:t>
            </a:r>
            <a:endParaRPr sz="1200" b="0" i="0" u="none" strike="noStrike" cap="none">
              <a:solidFill>
                <a:schemeClr val="lt1"/>
              </a:solidFill>
              <a:latin typeface="Arial"/>
              <a:ea typeface="Arial"/>
              <a:cs typeface="Arial"/>
              <a:sym typeface="Arial"/>
            </a:endParaRPr>
          </a:p>
        </p:txBody>
      </p:sp>
      <p:sp>
        <p:nvSpPr>
          <p:cNvPr id="718" name="Google Shape;718;p81"/>
          <p:cNvSpPr/>
          <p:nvPr/>
        </p:nvSpPr>
        <p:spPr>
          <a:xfrm>
            <a:off x="832677" y="693928"/>
            <a:ext cx="691245" cy="2915780"/>
          </a:xfrm>
          <a:prstGeom prst="rect">
            <a:avLst/>
          </a:prstGeom>
          <a:noFill/>
          <a:ln w="19050"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723"/>
        <p:cNvGrpSpPr/>
        <p:nvPr/>
      </p:nvGrpSpPr>
      <p:grpSpPr>
        <a:xfrm>
          <a:off x="0" y="0"/>
          <a:ext cx="0" cy="0"/>
          <a:chOff x="0" y="0"/>
          <a:chExt cx="0" cy="0"/>
        </a:xfrm>
      </p:grpSpPr>
      <p:sp>
        <p:nvSpPr>
          <p:cNvPr id="724" name="Google Shape;724;p82"/>
          <p:cNvSpPr txBox="1">
            <a:spLocks noGrp="1"/>
          </p:cNvSpPr>
          <p:nvPr>
            <p:ph type="ctrTitle"/>
          </p:nvPr>
        </p:nvSpPr>
        <p:spPr>
          <a:xfrm>
            <a:off x="2816173" y="129739"/>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Impactor Radius 1.0km</a:t>
            </a:r>
            <a:endParaRPr/>
          </a:p>
          <a:p>
            <a:pPr marL="0" lvl="0" indent="0" algn="l" rtl="0">
              <a:lnSpc>
                <a:spcPct val="100000"/>
              </a:lnSpc>
              <a:spcBef>
                <a:spcPts val="0"/>
              </a:spcBef>
              <a:spcAft>
                <a:spcPts val="0"/>
              </a:spcAft>
              <a:buSzPts val="1800"/>
              <a:buNone/>
            </a:pPr>
            <a:endParaRPr/>
          </a:p>
        </p:txBody>
      </p:sp>
      <p:pic>
        <p:nvPicPr>
          <p:cNvPr id="725" name="Google Shape;725;p82" title="SnapIr18g-3Timpact.png"/>
          <p:cNvPicPr preferRelativeResize="0"/>
          <p:nvPr/>
        </p:nvPicPr>
        <p:blipFill rotWithShape="1">
          <a:blip r:embed="rId3">
            <a:alphaModFix/>
          </a:blip>
          <a:srcRect t="76950" b="15851"/>
          <a:stretch/>
        </p:blipFill>
        <p:spPr>
          <a:xfrm>
            <a:off x="5713484" y="4535708"/>
            <a:ext cx="1409202" cy="527111"/>
          </a:xfrm>
          <a:prstGeom prst="rect">
            <a:avLst/>
          </a:prstGeom>
          <a:noFill/>
          <a:ln>
            <a:noFill/>
          </a:ln>
        </p:spPr>
      </p:pic>
      <p:sp>
        <p:nvSpPr>
          <p:cNvPr id="726" name="Google Shape;726;p82"/>
          <p:cNvSpPr txBox="1"/>
          <p:nvPr/>
        </p:nvSpPr>
        <p:spPr>
          <a:xfrm>
            <a:off x="6050080" y="1048559"/>
            <a:ext cx="948578"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impact</a:t>
            </a:r>
            <a:endParaRPr sz="1300" b="0" i="0" u="none" strike="noStrike" cap="none">
              <a:solidFill>
                <a:schemeClr val="lt1"/>
              </a:solidFill>
              <a:latin typeface="Arial"/>
              <a:ea typeface="Arial"/>
              <a:cs typeface="Arial"/>
              <a:sym typeface="Arial"/>
            </a:endParaRPr>
          </a:p>
        </p:txBody>
      </p:sp>
      <p:sp>
        <p:nvSpPr>
          <p:cNvPr id="727" name="Google Shape;727;p82"/>
          <p:cNvSpPr txBox="1"/>
          <p:nvPr/>
        </p:nvSpPr>
        <p:spPr>
          <a:xfrm>
            <a:off x="8164230" y="1796944"/>
            <a:ext cx="88964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cm</a:t>
            </a:r>
            <a:endParaRPr sz="1300" b="0" i="0" u="none" strike="noStrike" cap="none">
              <a:solidFill>
                <a:schemeClr val="lt1"/>
              </a:solidFill>
              <a:latin typeface="Arial"/>
              <a:ea typeface="Arial"/>
              <a:cs typeface="Arial"/>
              <a:sym typeface="Arial"/>
            </a:endParaRPr>
          </a:p>
        </p:txBody>
      </p:sp>
      <p:sp>
        <p:nvSpPr>
          <p:cNvPr id="728" name="Google Shape;728;p82"/>
          <p:cNvSpPr txBox="1"/>
          <p:nvPr/>
        </p:nvSpPr>
        <p:spPr>
          <a:xfrm>
            <a:off x="8130958" y="2795958"/>
            <a:ext cx="88964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mm</a:t>
            </a:r>
            <a:endParaRPr sz="1300" b="0" i="0" u="none" strike="noStrike" cap="none">
              <a:solidFill>
                <a:schemeClr val="lt1"/>
              </a:solidFill>
              <a:latin typeface="Arial"/>
              <a:ea typeface="Arial"/>
              <a:cs typeface="Arial"/>
              <a:sym typeface="Arial"/>
            </a:endParaRPr>
          </a:p>
        </p:txBody>
      </p:sp>
      <p:sp>
        <p:nvSpPr>
          <p:cNvPr id="729" name="Google Shape;729;p82"/>
          <p:cNvSpPr txBox="1"/>
          <p:nvPr/>
        </p:nvSpPr>
        <p:spPr>
          <a:xfrm>
            <a:off x="8079090" y="3815649"/>
            <a:ext cx="1059924"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0.1 mm</a:t>
            </a:r>
            <a:endParaRPr sz="1300" b="0" i="0" u="none" strike="noStrike" cap="none">
              <a:solidFill>
                <a:schemeClr val="lt1"/>
              </a:solidFill>
              <a:latin typeface="Arial"/>
              <a:ea typeface="Arial"/>
              <a:cs typeface="Arial"/>
              <a:sym typeface="Arial"/>
            </a:endParaRPr>
          </a:p>
        </p:txBody>
      </p:sp>
      <p:pic>
        <p:nvPicPr>
          <p:cNvPr id="730" name="Google Shape;730;p82" title="TimpR1.0G-2.png"/>
          <p:cNvPicPr preferRelativeResize="0"/>
          <p:nvPr/>
        </p:nvPicPr>
        <p:blipFill rotWithShape="1">
          <a:blip r:embed="rId4">
            <a:alphaModFix/>
          </a:blip>
          <a:srcRect t="11015" b="23060"/>
          <a:stretch/>
        </p:blipFill>
        <p:spPr>
          <a:xfrm rot="-5163807">
            <a:off x="5918871" y="318294"/>
            <a:ext cx="998429" cy="3295846"/>
          </a:xfrm>
          <a:prstGeom prst="rect">
            <a:avLst/>
          </a:prstGeom>
          <a:noFill/>
          <a:ln>
            <a:noFill/>
          </a:ln>
        </p:spPr>
      </p:pic>
      <p:pic>
        <p:nvPicPr>
          <p:cNvPr id="731" name="Google Shape;731;p82" title="TimpR1.0G-3.png"/>
          <p:cNvPicPr preferRelativeResize="0"/>
          <p:nvPr/>
        </p:nvPicPr>
        <p:blipFill rotWithShape="1">
          <a:blip r:embed="rId5">
            <a:alphaModFix/>
          </a:blip>
          <a:srcRect t="11346" b="22950"/>
          <a:stretch/>
        </p:blipFill>
        <p:spPr>
          <a:xfrm rot="-5148834">
            <a:off x="5904490" y="1249856"/>
            <a:ext cx="1027208" cy="3379424"/>
          </a:xfrm>
          <a:prstGeom prst="rect">
            <a:avLst/>
          </a:prstGeom>
          <a:noFill/>
          <a:ln>
            <a:noFill/>
          </a:ln>
        </p:spPr>
      </p:pic>
      <p:pic>
        <p:nvPicPr>
          <p:cNvPr id="732" name="Google Shape;732;p82" title="TimpR1.0G-4.png"/>
          <p:cNvPicPr preferRelativeResize="0"/>
          <p:nvPr/>
        </p:nvPicPr>
        <p:blipFill rotWithShape="1">
          <a:blip r:embed="rId6">
            <a:alphaModFix/>
          </a:blip>
          <a:srcRect t="9991" b="22947"/>
          <a:stretch/>
        </p:blipFill>
        <p:spPr>
          <a:xfrm rot="-5120658">
            <a:off x="5853397" y="2193313"/>
            <a:ext cx="993585" cy="3336302"/>
          </a:xfrm>
          <a:prstGeom prst="rect">
            <a:avLst/>
          </a:prstGeom>
          <a:noFill/>
          <a:ln>
            <a:noFill/>
          </a:ln>
        </p:spPr>
      </p:pic>
      <p:pic>
        <p:nvPicPr>
          <p:cNvPr id="733" name="Google Shape;733;p82" title="TimpR1.0-AvgT_vs_Depth_three_grainsizes.png"/>
          <p:cNvPicPr preferRelativeResize="0"/>
          <p:nvPr/>
        </p:nvPicPr>
        <p:blipFill rotWithShape="1">
          <a:blip r:embed="rId7">
            <a:alphaModFix/>
          </a:blip>
          <a:srcRect/>
          <a:stretch/>
        </p:blipFill>
        <p:spPr>
          <a:xfrm>
            <a:off x="343017" y="755264"/>
            <a:ext cx="3181413" cy="3173624"/>
          </a:xfrm>
          <a:prstGeom prst="rect">
            <a:avLst/>
          </a:prstGeom>
          <a:noFill/>
          <a:ln>
            <a:noFill/>
          </a:ln>
        </p:spPr>
      </p:pic>
      <p:sp>
        <p:nvSpPr>
          <p:cNvPr id="734" name="Google Shape;734;p82"/>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37</a:t>
            </a:fld>
            <a:endParaRPr sz="1000" b="0" i="0" u="none" strike="noStrike" cap="none">
              <a:solidFill>
                <a:srgbClr val="000000"/>
              </a:solidFill>
              <a:latin typeface="Arial"/>
              <a:ea typeface="Arial"/>
              <a:cs typeface="Arial"/>
              <a:sym typeface="Arial"/>
            </a:endParaRPr>
          </a:p>
        </p:txBody>
      </p:sp>
      <p:sp>
        <p:nvSpPr>
          <p:cNvPr id="735" name="Google Shape;735;p82"/>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15</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740"/>
        <p:cNvGrpSpPr/>
        <p:nvPr/>
      </p:nvGrpSpPr>
      <p:grpSpPr>
        <a:xfrm>
          <a:off x="0" y="0"/>
          <a:ext cx="0" cy="0"/>
          <a:chOff x="0" y="0"/>
          <a:chExt cx="0" cy="0"/>
        </a:xfrm>
      </p:grpSpPr>
      <p:sp>
        <p:nvSpPr>
          <p:cNvPr id="741" name="Google Shape;741;p83"/>
          <p:cNvSpPr txBox="1">
            <a:spLocks noGrp="1"/>
          </p:cNvSpPr>
          <p:nvPr>
            <p:ph type="ctrTitle"/>
          </p:nvPr>
        </p:nvSpPr>
        <p:spPr>
          <a:xfrm>
            <a:off x="2816173" y="129739"/>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Velocity Comparison</a:t>
            </a:r>
            <a:endParaRPr/>
          </a:p>
          <a:p>
            <a:pPr marL="0" lvl="0" indent="0" algn="l" rtl="0">
              <a:lnSpc>
                <a:spcPct val="100000"/>
              </a:lnSpc>
              <a:spcBef>
                <a:spcPts val="0"/>
              </a:spcBef>
              <a:spcAft>
                <a:spcPts val="0"/>
              </a:spcAft>
              <a:buSzPts val="1800"/>
              <a:buNone/>
            </a:pPr>
            <a:endParaRPr/>
          </a:p>
        </p:txBody>
      </p:sp>
      <p:pic>
        <p:nvPicPr>
          <p:cNvPr id="742" name="Google Shape;742;p83" title="R18_Vel_three_grainsizes_brokenY_steady_avg.png"/>
          <p:cNvPicPr preferRelativeResize="0"/>
          <p:nvPr/>
        </p:nvPicPr>
        <p:blipFill rotWithShape="1">
          <a:blip r:embed="rId3">
            <a:alphaModFix/>
          </a:blip>
          <a:srcRect t="29" b="39"/>
          <a:stretch/>
        </p:blipFill>
        <p:spPr>
          <a:xfrm>
            <a:off x="0" y="1285261"/>
            <a:ext cx="4573190" cy="3429887"/>
          </a:xfrm>
          <a:prstGeom prst="rect">
            <a:avLst/>
          </a:prstGeom>
          <a:noFill/>
          <a:ln>
            <a:noFill/>
          </a:ln>
        </p:spPr>
      </p:pic>
      <p:pic>
        <p:nvPicPr>
          <p:cNvPr id="743" name="Google Shape;743;p83" title="R10_Vel_three_grainsizes_brokenY_steady_avg.png"/>
          <p:cNvPicPr preferRelativeResize="0"/>
          <p:nvPr/>
        </p:nvPicPr>
        <p:blipFill rotWithShape="1">
          <a:blip r:embed="rId4">
            <a:alphaModFix/>
          </a:blip>
          <a:srcRect t="29" b="39"/>
          <a:stretch/>
        </p:blipFill>
        <p:spPr>
          <a:xfrm>
            <a:off x="4573190" y="1285261"/>
            <a:ext cx="4573190" cy="3429887"/>
          </a:xfrm>
          <a:prstGeom prst="rect">
            <a:avLst/>
          </a:prstGeom>
          <a:noFill/>
          <a:ln>
            <a:noFill/>
          </a:ln>
        </p:spPr>
      </p:pic>
      <p:sp>
        <p:nvSpPr>
          <p:cNvPr id="744" name="Google Shape;744;p83"/>
          <p:cNvSpPr txBox="1"/>
          <p:nvPr/>
        </p:nvSpPr>
        <p:spPr>
          <a:xfrm>
            <a:off x="593677" y="857034"/>
            <a:ext cx="1672664" cy="291758"/>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 sz="1100" b="0" i="0" u="none" strike="noStrike" cap="none">
                <a:solidFill>
                  <a:schemeClr val="lt1"/>
                </a:solidFill>
                <a:latin typeface="Arial"/>
                <a:ea typeface="Arial"/>
                <a:cs typeface="Arial"/>
                <a:sym typeface="Arial"/>
              </a:rPr>
              <a:t>Impactor Radius = 1.8km</a:t>
            </a:r>
            <a:endParaRPr sz="1100" b="0" i="0" u="none" strike="noStrike" cap="none">
              <a:solidFill>
                <a:schemeClr val="lt1"/>
              </a:solidFill>
              <a:latin typeface="Arial"/>
              <a:ea typeface="Arial"/>
              <a:cs typeface="Arial"/>
              <a:sym typeface="Arial"/>
            </a:endParaRPr>
          </a:p>
        </p:txBody>
      </p:sp>
      <p:sp>
        <p:nvSpPr>
          <p:cNvPr id="745" name="Google Shape;745;p83"/>
          <p:cNvSpPr txBox="1"/>
          <p:nvPr/>
        </p:nvSpPr>
        <p:spPr>
          <a:xfrm>
            <a:off x="5092055" y="857034"/>
            <a:ext cx="1672664" cy="291758"/>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 sz="1100" b="0" i="0" u="none" strike="noStrike" cap="none">
                <a:solidFill>
                  <a:schemeClr val="lt1"/>
                </a:solidFill>
                <a:latin typeface="Arial"/>
                <a:ea typeface="Arial"/>
                <a:cs typeface="Arial"/>
                <a:sym typeface="Arial"/>
              </a:rPr>
              <a:t>Impactor Radius = 1.0km</a:t>
            </a:r>
            <a:endParaRPr sz="1100" b="0" i="0" u="none" strike="noStrike" cap="none">
              <a:solidFill>
                <a:schemeClr val="lt1"/>
              </a:solidFill>
              <a:latin typeface="Arial"/>
              <a:ea typeface="Arial"/>
              <a:cs typeface="Arial"/>
              <a:sym typeface="Arial"/>
            </a:endParaRPr>
          </a:p>
        </p:txBody>
      </p:sp>
      <p:sp>
        <p:nvSpPr>
          <p:cNvPr id="746" name="Google Shape;746;p83"/>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38</a:t>
            </a:fld>
            <a:endParaRPr sz="1000" b="0" i="0" u="none" strike="noStrike" cap="none">
              <a:solidFill>
                <a:srgbClr val="000000"/>
              </a:solidFill>
              <a:latin typeface="Arial"/>
              <a:ea typeface="Arial"/>
              <a:cs typeface="Arial"/>
              <a:sym typeface="Arial"/>
            </a:endParaRPr>
          </a:p>
        </p:txBody>
      </p:sp>
      <p:sp>
        <p:nvSpPr>
          <p:cNvPr id="747" name="Google Shape;747;p83"/>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16</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752"/>
        <p:cNvGrpSpPr/>
        <p:nvPr/>
      </p:nvGrpSpPr>
      <p:grpSpPr>
        <a:xfrm>
          <a:off x="0" y="0"/>
          <a:ext cx="0" cy="0"/>
          <a:chOff x="0" y="0"/>
          <a:chExt cx="0" cy="0"/>
        </a:xfrm>
      </p:grpSpPr>
      <p:sp>
        <p:nvSpPr>
          <p:cNvPr id="753" name="Google Shape;753;p84"/>
          <p:cNvSpPr txBox="1">
            <a:spLocks noGrp="1"/>
          </p:cNvSpPr>
          <p:nvPr>
            <p:ph type="ctrTitle"/>
          </p:nvPr>
        </p:nvSpPr>
        <p:spPr>
          <a:xfrm>
            <a:off x="1360202" y="140893"/>
            <a:ext cx="6828997" cy="53560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Temperature comparison at depth over time</a:t>
            </a:r>
            <a:endParaRPr/>
          </a:p>
          <a:p>
            <a:pPr marL="0" lvl="0" indent="0" algn="l" rtl="0">
              <a:lnSpc>
                <a:spcPct val="100000"/>
              </a:lnSpc>
              <a:spcBef>
                <a:spcPts val="0"/>
              </a:spcBef>
              <a:spcAft>
                <a:spcPts val="0"/>
              </a:spcAft>
              <a:buSzPts val="1800"/>
              <a:buNone/>
            </a:pPr>
            <a:endParaRPr/>
          </a:p>
        </p:txBody>
      </p:sp>
      <p:pic>
        <p:nvPicPr>
          <p:cNvPr id="754" name="Google Shape;754;p84" title="Europa_D30km_eta1e-04_Impacts_n1_r18_Tides_Compo_T_5km_vs_angle_from_allstats_t50_100_200_500_1000_kyr_wedge.png"/>
          <p:cNvPicPr preferRelativeResize="0"/>
          <p:nvPr/>
        </p:nvPicPr>
        <p:blipFill rotWithShape="1">
          <a:blip r:embed="rId3">
            <a:alphaModFix/>
          </a:blip>
          <a:srcRect/>
          <a:stretch/>
        </p:blipFill>
        <p:spPr>
          <a:xfrm>
            <a:off x="2215259" y="2905208"/>
            <a:ext cx="4715859" cy="2238223"/>
          </a:xfrm>
          <a:prstGeom prst="rect">
            <a:avLst/>
          </a:prstGeom>
          <a:noFill/>
          <a:ln>
            <a:noFill/>
          </a:ln>
        </p:spPr>
      </p:pic>
      <p:pic>
        <p:nvPicPr>
          <p:cNvPr id="755" name="Google Shape;755;p84" title="Europa_D30km_eta1e-03_Impacts_n1_r18_Tides_Compo_T_5km_vs_angle_from_allstats_t50_100_200_500_1000kyr_wedge.png"/>
          <p:cNvPicPr preferRelativeResize="0"/>
          <p:nvPr/>
        </p:nvPicPr>
        <p:blipFill rotWithShape="1">
          <a:blip r:embed="rId4">
            <a:alphaModFix/>
          </a:blip>
          <a:srcRect/>
          <a:stretch/>
        </p:blipFill>
        <p:spPr>
          <a:xfrm>
            <a:off x="4545991" y="699699"/>
            <a:ext cx="4598009" cy="2182235"/>
          </a:xfrm>
          <a:prstGeom prst="rect">
            <a:avLst/>
          </a:prstGeom>
          <a:noFill/>
          <a:ln>
            <a:noFill/>
          </a:ln>
        </p:spPr>
      </p:pic>
      <p:pic>
        <p:nvPicPr>
          <p:cNvPr id="756" name="Google Shape;756;p84" title="Europa_D30km_eta1e-02_Impacts_n1_r18_Tides_Compo_T_5km_vs_angle_from_allstats_t50_100_200_500_1000kyr_wedge.png"/>
          <p:cNvPicPr preferRelativeResize="0"/>
          <p:nvPr/>
        </p:nvPicPr>
        <p:blipFill rotWithShape="1">
          <a:blip r:embed="rId5">
            <a:alphaModFix/>
          </a:blip>
          <a:srcRect/>
          <a:stretch/>
        </p:blipFill>
        <p:spPr>
          <a:xfrm>
            <a:off x="0" y="724340"/>
            <a:ext cx="4545990" cy="2157577"/>
          </a:xfrm>
          <a:prstGeom prst="rect">
            <a:avLst/>
          </a:prstGeom>
          <a:noFill/>
          <a:ln>
            <a:noFill/>
          </a:ln>
        </p:spPr>
      </p:pic>
      <p:sp>
        <p:nvSpPr>
          <p:cNvPr id="757" name="Google Shape;757;p84"/>
          <p:cNvSpPr txBox="1"/>
          <p:nvPr/>
        </p:nvSpPr>
        <p:spPr>
          <a:xfrm>
            <a:off x="334750" y="1223119"/>
            <a:ext cx="1104462"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GS = 1cm</a:t>
            </a:r>
            <a:endParaRPr sz="1300" b="0" i="0" u="none" strike="noStrike" cap="none">
              <a:solidFill>
                <a:schemeClr val="lt1"/>
              </a:solidFill>
              <a:latin typeface="Arial"/>
              <a:ea typeface="Arial"/>
              <a:cs typeface="Arial"/>
              <a:sym typeface="Arial"/>
            </a:endParaRPr>
          </a:p>
        </p:txBody>
      </p:sp>
      <p:sp>
        <p:nvSpPr>
          <p:cNvPr id="758" name="Google Shape;758;p84"/>
          <p:cNvSpPr txBox="1"/>
          <p:nvPr/>
        </p:nvSpPr>
        <p:spPr>
          <a:xfrm>
            <a:off x="4875587" y="1223119"/>
            <a:ext cx="936881"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GS = 1mm</a:t>
            </a:r>
            <a:endParaRPr sz="1300" b="0" i="0" u="none" strike="noStrike" cap="none">
              <a:solidFill>
                <a:schemeClr val="lt1"/>
              </a:solidFill>
              <a:latin typeface="Arial"/>
              <a:ea typeface="Arial"/>
              <a:cs typeface="Arial"/>
              <a:sym typeface="Arial"/>
            </a:endParaRPr>
          </a:p>
        </p:txBody>
      </p:sp>
      <p:sp>
        <p:nvSpPr>
          <p:cNvPr id="759" name="Google Shape;759;p84"/>
          <p:cNvSpPr txBox="1"/>
          <p:nvPr/>
        </p:nvSpPr>
        <p:spPr>
          <a:xfrm>
            <a:off x="2565907" y="3549235"/>
            <a:ext cx="1104462"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GS = 0.1mm</a:t>
            </a:r>
            <a:endParaRPr sz="1300" b="0" i="0" u="none" strike="noStrike" cap="none">
              <a:solidFill>
                <a:schemeClr val="lt1"/>
              </a:solidFill>
              <a:latin typeface="Arial"/>
              <a:ea typeface="Arial"/>
              <a:cs typeface="Arial"/>
              <a:sym typeface="Arial"/>
            </a:endParaRPr>
          </a:p>
        </p:txBody>
      </p:sp>
      <p:sp>
        <p:nvSpPr>
          <p:cNvPr id="760" name="Google Shape;760;p84"/>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39</a:t>
            </a:fld>
            <a:endParaRPr sz="1000" b="0" i="0" u="none" strike="noStrike" cap="none">
              <a:solidFill>
                <a:srgbClr val="000000"/>
              </a:solidFill>
              <a:latin typeface="Arial"/>
              <a:ea typeface="Arial"/>
              <a:cs typeface="Arial"/>
              <a:sym typeface="Arial"/>
            </a:endParaRPr>
          </a:p>
        </p:txBody>
      </p:sp>
      <p:sp>
        <p:nvSpPr>
          <p:cNvPr id="761" name="Google Shape;761;p84"/>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17</a:t>
            </a:r>
            <a:endParaRPr sz="1200" b="0" i="0" u="none" strike="noStrike" cap="none">
              <a:solidFill>
                <a:schemeClr val="lt1"/>
              </a:solidFill>
              <a:latin typeface="Arial"/>
              <a:ea typeface="Arial"/>
              <a:cs typeface="Arial"/>
              <a:sym typeface="Arial"/>
            </a:endParaRPr>
          </a:p>
        </p:txBody>
      </p:sp>
      <p:sp>
        <p:nvSpPr>
          <p:cNvPr id="762" name="Google Shape;762;p84"/>
          <p:cNvSpPr txBox="1"/>
          <p:nvPr/>
        </p:nvSpPr>
        <p:spPr>
          <a:xfrm>
            <a:off x="0" y="3166841"/>
            <a:ext cx="2177883" cy="469242"/>
          </a:xfrm>
          <a:prstGeom prst="rect">
            <a:avLst/>
          </a:prstGeom>
          <a:noFill/>
          <a:ln>
            <a:noFill/>
          </a:ln>
        </p:spPr>
        <p:txBody>
          <a:bodyPr spcFirstLastPara="1" wrap="square" lIns="68550" tIns="68550" rIns="68550" bIns="68550" anchor="t" anchorCtr="0">
            <a:spAutoFit/>
          </a:bodyPr>
          <a:lstStyle/>
          <a:p>
            <a:pPr marL="342900" marR="0" lvl="0" indent="-247650" algn="l" rtl="0">
              <a:lnSpc>
                <a:spcPct val="100000"/>
              </a:lnSpc>
              <a:spcBef>
                <a:spcPts val="0"/>
              </a:spcBef>
              <a:spcAft>
                <a:spcPts val="0"/>
              </a:spcAft>
              <a:buClr>
                <a:schemeClr val="lt1"/>
              </a:buClr>
              <a:buSzPts val="1100"/>
              <a:buFont typeface="Arial"/>
              <a:buChar char="●"/>
            </a:pPr>
            <a:r>
              <a:rPr lang="it" sz="1100" b="0" i="0" u="none" strike="noStrike" cap="none">
                <a:solidFill>
                  <a:schemeClr val="lt1"/>
                </a:solidFill>
                <a:latin typeface="Arial"/>
                <a:ea typeface="Arial"/>
                <a:cs typeface="Arial"/>
                <a:sym typeface="Arial"/>
              </a:rPr>
              <a:t>Time of impact = 25ky</a:t>
            </a:r>
            <a:endParaRPr sz="1100" b="0" i="0" u="none" strike="noStrike" cap="none">
              <a:solidFill>
                <a:schemeClr val="lt1"/>
              </a:solidFill>
              <a:latin typeface="Arial"/>
              <a:ea typeface="Arial"/>
              <a:cs typeface="Arial"/>
              <a:sym typeface="Arial"/>
            </a:endParaRPr>
          </a:p>
          <a:p>
            <a:pPr marL="342900" marR="0" lvl="0" indent="-247650" algn="l" rtl="0">
              <a:lnSpc>
                <a:spcPct val="100000"/>
              </a:lnSpc>
              <a:spcBef>
                <a:spcPts val="0"/>
              </a:spcBef>
              <a:spcAft>
                <a:spcPts val="0"/>
              </a:spcAft>
              <a:buClr>
                <a:schemeClr val="lt1"/>
              </a:buClr>
              <a:buSzPts val="1100"/>
              <a:buFont typeface="Arial"/>
              <a:buChar char="●"/>
            </a:pPr>
            <a:r>
              <a:rPr lang="it" sz="1100" b="0" i="0" u="none" strike="noStrike" cap="none">
                <a:solidFill>
                  <a:schemeClr val="lt1"/>
                </a:solidFill>
                <a:latin typeface="Arial"/>
                <a:ea typeface="Arial"/>
                <a:cs typeface="Arial"/>
                <a:sym typeface="Arial"/>
              </a:rPr>
              <a:t>Impactor radius = 1.8km</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9"/>
          <p:cNvSpPr/>
          <p:nvPr/>
        </p:nvSpPr>
        <p:spPr>
          <a:xfrm>
            <a:off x="364404" y="229447"/>
            <a:ext cx="7933038" cy="392421"/>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How do impacts influence the dynamic state of the ice shell?</a:t>
            </a:r>
            <a:endParaRPr sz="2100" b="0" i="0" u="none" strike="noStrike" cap="none">
              <a:solidFill>
                <a:schemeClr val="lt1"/>
              </a:solidFill>
              <a:latin typeface="Calibri"/>
              <a:ea typeface="Calibri"/>
              <a:cs typeface="Calibri"/>
              <a:sym typeface="Calibri"/>
            </a:endParaRPr>
          </a:p>
        </p:txBody>
      </p:sp>
      <p:sp>
        <p:nvSpPr>
          <p:cNvPr id="275" name="Google Shape;275;p49"/>
          <p:cNvSpPr/>
          <p:nvPr/>
        </p:nvSpPr>
        <p:spPr>
          <a:xfrm>
            <a:off x="2298112" y="4897276"/>
            <a:ext cx="947369" cy="161546"/>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it" sz="600" b="0" i="1" u="none" strike="noStrike" cap="none">
                <a:solidFill>
                  <a:srgbClr val="EAEAEA"/>
                </a:solidFill>
                <a:latin typeface="Calibri"/>
                <a:ea typeface="Calibri"/>
                <a:cs typeface="Calibri"/>
                <a:sym typeface="Calibri"/>
              </a:rPr>
              <a:t>Credits:NASA/JPL-Caltech</a:t>
            </a:r>
            <a:endParaRPr sz="600" b="0" i="1" u="none" strike="noStrike" cap="none">
              <a:solidFill>
                <a:schemeClr val="dk1"/>
              </a:solidFill>
              <a:latin typeface="Calibri"/>
              <a:ea typeface="Calibri"/>
              <a:cs typeface="Calibri"/>
              <a:sym typeface="Calibri"/>
            </a:endParaRPr>
          </a:p>
        </p:txBody>
      </p:sp>
      <p:sp>
        <p:nvSpPr>
          <p:cNvPr id="276" name="Google Shape;276;p49"/>
          <p:cNvSpPr txBox="1"/>
          <p:nvPr/>
        </p:nvSpPr>
        <p:spPr>
          <a:xfrm>
            <a:off x="8814391" y="4895150"/>
            <a:ext cx="255973" cy="23398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3</a:t>
            </a:r>
            <a:endParaRPr sz="1200" b="0" i="0" u="none" strike="noStrike" cap="none">
              <a:solidFill>
                <a:schemeClr val="lt1"/>
              </a:solidFill>
              <a:latin typeface="Arial"/>
              <a:ea typeface="Arial"/>
              <a:cs typeface="Arial"/>
              <a:sym typeface="Arial"/>
            </a:endParaRPr>
          </a:p>
        </p:txBody>
      </p:sp>
      <p:pic>
        <p:nvPicPr>
          <p:cNvPr id="277" name="Google Shape;277;p49"/>
          <p:cNvPicPr preferRelativeResize="0"/>
          <p:nvPr/>
        </p:nvPicPr>
        <p:blipFill rotWithShape="1">
          <a:blip r:embed="rId3">
            <a:alphaModFix/>
          </a:blip>
          <a:srcRect/>
          <a:stretch/>
        </p:blipFill>
        <p:spPr>
          <a:xfrm>
            <a:off x="90669" y="861603"/>
            <a:ext cx="3505207" cy="3636494"/>
          </a:xfrm>
          <a:prstGeom prst="rect">
            <a:avLst/>
          </a:prstGeom>
          <a:noFill/>
          <a:ln>
            <a:noFill/>
          </a:ln>
        </p:spPr>
      </p:pic>
      <p:sp>
        <p:nvSpPr>
          <p:cNvPr id="278" name="Google Shape;278;p49"/>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fld id="{00000000-1234-1234-1234-123412341234}" type="slidenum">
              <a:rPr lang="it" sz="1000" b="0" i="0" u="none" strike="noStrike" cap="none">
                <a:solidFill>
                  <a:srgbClr val="000000"/>
                </a:solidFill>
                <a:latin typeface="Arial"/>
                <a:ea typeface="Arial"/>
                <a:cs typeface="Arial"/>
                <a:sym typeface="Arial"/>
              </a:rPr>
              <a:t>4</a:t>
            </a:fld>
            <a:endParaRPr sz="1000" b="0" i="0" u="none" strike="noStrike" cap="none">
              <a:solidFill>
                <a:srgbClr val="000000"/>
              </a:solidFill>
              <a:latin typeface="Arial"/>
              <a:ea typeface="Arial"/>
              <a:cs typeface="Arial"/>
              <a:sym typeface="Arial"/>
            </a:endParaRPr>
          </a:p>
        </p:txBody>
      </p:sp>
      <p:sp>
        <p:nvSpPr>
          <p:cNvPr id="279" name="Google Shape;279;p49"/>
          <p:cNvSpPr txBox="1"/>
          <p:nvPr/>
        </p:nvSpPr>
        <p:spPr>
          <a:xfrm>
            <a:off x="4674695" y="1947340"/>
            <a:ext cx="4198532" cy="1586336"/>
          </a:xfrm>
          <a:prstGeom prst="rect">
            <a:avLst/>
          </a:prstGeom>
          <a:noFill/>
          <a:ln>
            <a:noFill/>
          </a:ln>
        </p:spPr>
        <p:txBody>
          <a:bodyPr spcFirstLastPara="1" wrap="square" lIns="68550" tIns="68550" rIns="68550" bIns="68550" anchor="t" anchorCtr="0">
            <a:noAutofit/>
          </a:bodyPr>
          <a:lstStyle/>
          <a:p>
            <a:pPr marL="342900" lvl="0" indent="-273050" algn="l" rtl="0">
              <a:spcBef>
                <a:spcPts val="0"/>
              </a:spcBef>
              <a:spcAft>
                <a:spcPts val="0"/>
              </a:spcAft>
              <a:buClr>
                <a:schemeClr val="accent2"/>
              </a:buClr>
              <a:buSzPts val="1500"/>
              <a:buFont typeface="Verdana"/>
              <a:buAutoNum type="arabicParenR"/>
            </a:pPr>
            <a:r>
              <a:rPr lang="it" sz="1500">
                <a:solidFill>
                  <a:schemeClr val="lt1"/>
                </a:solidFill>
                <a:latin typeface="Verdana"/>
                <a:ea typeface="Verdana"/>
                <a:cs typeface="Verdana"/>
                <a:sym typeface="Verdana"/>
              </a:rPr>
              <a:t>Can an impact locally trigger or enhance </a:t>
            </a:r>
            <a:r>
              <a:rPr lang="it" sz="1500" b="1">
                <a:solidFill>
                  <a:schemeClr val="lt1"/>
                </a:solidFill>
                <a:latin typeface="Verdana"/>
                <a:ea typeface="Verdana"/>
                <a:cs typeface="Verdana"/>
                <a:sym typeface="Verdana"/>
              </a:rPr>
              <a:t>convection</a:t>
            </a:r>
            <a:r>
              <a:rPr lang="it" sz="1500">
                <a:solidFill>
                  <a:schemeClr val="lt1"/>
                </a:solidFill>
                <a:latin typeface="Verdana"/>
                <a:ea typeface="Verdana"/>
                <a:cs typeface="Verdana"/>
                <a:sym typeface="Verdana"/>
              </a:rPr>
              <a:t>?</a:t>
            </a:r>
            <a:endParaRPr sz="1500">
              <a:solidFill>
                <a:schemeClr val="lt1"/>
              </a:solidFill>
              <a:latin typeface="Verdana"/>
              <a:ea typeface="Verdana"/>
              <a:cs typeface="Verdana"/>
              <a:sym typeface="Verdana"/>
            </a:endParaRPr>
          </a:p>
          <a:p>
            <a:pPr marL="342900" lvl="0" indent="0" algn="l" rtl="0">
              <a:spcBef>
                <a:spcPts val="0"/>
              </a:spcBef>
              <a:spcAft>
                <a:spcPts val="0"/>
              </a:spcAft>
              <a:buNone/>
            </a:pPr>
            <a:endParaRPr sz="1500">
              <a:solidFill>
                <a:schemeClr val="lt1"/>
              </a:solidFill>
              <a:latin typeface="Verdana"/>
              <a:ea typeface="Verdana"/>
              <a:cs typeface="Verdana"/>
              <a:sym typeface="Verdana"/>
            </a:endParaRPr>
          </a:p>
          <a:p>
            <a:pPr marL="342900" lvl="0" indent="-273050" algn="l" rtl="0">
              <a:spcBef>
                <a:spcPts val="0"/>
              </a:spcBef>
              <a:spcAft>
                <a:spcPts val="0"/>
              </a:spcAft>
              <a:buClr>
                <a:schemeClr val="accent2"/>
              </a:buClr>
              <a:buSzPts val="1500"/>
              <a:buFont typeface="Verdana"/>
              <a:buAutoNum type="arabicParenR"/>
            </a:pPr>
            <a:r>
              <a:rPr lang="it" sz="1500">
                <a:solidFill>
                  <a:schemeClr val="lt1"/>
                </a:solidFill>
                <a:latin typeface="Verdana"/>
                <a:ea typeface="Verdana"/>
                <a:cs typeface="Verdana"/>
                <a:sym typeface="Verdana"/>
              </a:rPr>
              <a:t>Can impactor material be </a:t>
            </a:r>
            <a:r>
              <a:rPr lang="it" sz="1500" b="1">
                <a:solidFill>
                  <a:schemeClr val="lt1"/>
                </a:solidFill>
                <a:latin typeface="Verdana"/>
                <a:ea typeface="Verdana"/>
                <a:cs typeface="Verdana"/>
                <a:sym typeface="Verdana"/>
              </a:rPr>
              <a:t>mixed</a:t>
            </a:r>
            <a:r>
              <a:rPr lang="it" sz="1500">
                <a:solidFill>
                  <a:schemeClr val="lt1"/>
                </a:solidFill>
                <a:latin typeface="Verdana"/>
                <a:ea typeface="Verdana"/>
                <a:cs typeface="Verdana"/>
                <a:sym typeface="Verdana"/>
              </a:rPr>
              <a:t> in the shell and/or </a:t>
            </a:r>
            <a:r>
              <a:rPr lang="it" sz="1500" b="1">
                <a:solidFill>
                  <a:schemeClr val="lt1"/>
                </a:solidFill>
                <a:latin typeface="Verdana"/>
                <a:ea typeface="Verdana"/>
                <a:cs typeface="Verdana"/>
                <a:sym typeface="Verdana"/>
              </a:rPr>
              <a:t>transported</a:t>
            </a:r>
            <a:r>
              <a:rPr lang="it" sz="1500">
                <a:solidFill>
                  <a:schemeClr val="lt1"/>
                </a:solidFill>
                <a:latin typeface="Verdana"/>
                <a:ea typeface="Verdana"/>
                <a:cs typeface="Verdana"/>
                <a:sym typeface="Verdana"/>
              </a:rPr>
              <a:t> to the ice-ocean interface?</a:t>
            </a:r>
            <a:endParaRPr sz="1500">
              <a:solidFill>
                <a:schemeClr val="lt1"/>
              </a:solidFill>
              <a:latin typeface="Verdana"/>
              <a:ea typeface="Verdana"/>
              <a:cs typeface="Verdana"/>
              <a:sym typeface="Verdana"/>
            </a:endParaRPr>
          </a:p>
        </p:txBody>
      </p:sp>
      <p:sp>
        <p:nvSpPr>
          <p:cNvPr id="280" name="Google Shape;280;p49"/>
          <p:cNvSpPr txBox="1"/>
          <p:nvPr/>
        </p:nvSpPr>
        <p:spPr>
          <a:xfrm>
            <a:off x="4674695" y="1354826"/>
            <a:ext cx="3863144" cy="392535"/>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600" b="1">
                <a:solidFill>
                  <a:schemeClr val="lt1"/>
                </a:solidFill>
                <a:latin typeface="Verdana"/>
                <a:ea typeface="Verdana"/>
                <a:cs typeface="Verdana"/>
                <a:sym typeface="Verdana"/>
              </a:rPr>
              <a:t>RESEARCH QUESTIONS</a:t>
            </a:r>
            <a:endParaRPr sz="1600" b="1">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767"/>
        <p:cNvGrpSpPr/>
        <p:nvPr/>
      </p:nvGrpSpPr>
      <p:grpSpPr>
        <a:xfrm>
          <a:off x="0" y="0"/>
          <a:ext cx="0" cy="0"/>
          <a:chOff x="0" y="0"/>
          <a:chExt cx="0" cy="0"/>
        </a:xfrm>
      </p:grpSpPr>
      <p:sp>
        <p:nvSpPr>
          <p:cNvPr id="768" name="Google Shape;768;p85"/>
          <p:cNvSpPr txBox="1">
            <a:spLocks noGrp="1"/>
          </p:cNvSpPr>
          <p:nvPr>
            <p:ph type="ctrTitle"/>
          </p:nvPr>
        </p:nvSpPr>
        <p:spPr>
          <a:xfrm>
            <a:off x="1360202" y="140893"/>
            <a:ext cx="6828997" cy="53560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Grain size effect:</a:t>
            </a:r>
            <a:r>
              <a:rPr lang="it">
                <a:solidFill>
                  <a:srgbClr val="980000"/>
                </a:solidFill>
              </a:rPr>
              <a:t> </a:t>
            </a:r>
            <a:r>
              <a:rPr lang="it"/>
              <a:t>Temperature comparison at depth over time</a:t>
            </a:r>
            <a:endParaRPr/>
          </a:p>
          <a:p>
            <a:pPr marL="0" lvl="0" indent="0" algn="l" rtl="0">
              <a:lnSpc>
                <a:spcPct val="100000"/>
              </a:lnSpc>
              <a:spcBef>
                <a:spcPts val="0"/>
              </a:spcBef>
              <a:spcAft>
                <a:spcPts val="0"/>
              </a:spcAft>
              <a:buSzPts val="1800"/>
              <a:buNone/>
            </a:pPr>
            <a:endParaRPr/>
          </a:p>
        </p:txBody>
      </p:sp>
      <p:pic>
        <p:nvPicPr>
          <p:cNvPr id="769" name="Google Shape;769;p85" title="Europa_D30km_eta1e-04_Impacts_n1_r10_Tides_Compo_T_5km_vs_angle_from_allstats_t50_100_200_500_1000_kyr_wedge.png"/>
          <p:cNvPicPr preferRelativeResize="0"/>
          <p:nvPr/>
        </p:nvPicPr>
        <p:blipFill rotWithShape="1">
          <a:blip r:embed="rId3">
            <a:alphaModFix/>
          </a:blip>
          <a:srcRect/>
          <a:stretch/>
        </p:blipFill>
        <p:spPr>
          <a:xfrm>
            <a:off x="2215259" y="2905208"/>
            <a:ext cx="4715859" cy="2238223"/>
          </a:xfrm>
          <a:prstGeom prst="rect">
            <a:avLst/>
          </a:prstGeom>
          <a:noFill/>
          <a:ln>
            <a:noFill/>
          </a:ln>
        </p:spPr>
      </p:pic>
      <p:pic>
        <p:nvPicPr>
          <p:cNvPr id="770" name="Google Shape;770;p85" title="Europa_D30km_eta1e-03_Impacts_n1_r10_Tides_Compo_T_5km_vs_angle_from_allstats_t50_100_200_500_1000kyr_wedge.png"/>
          <p:cNvPicPr preferRelativeResize="0"/>
          <p:nvPr/>
        </p:nvPicPr>
        <p:blipFill rotWithShape="1">
          <a:blip r:embed="rId4">
            <a:alphaModFix/>
          </a:blip>
          <a:srcRect/>
          <a:stretch/>
        </p:blipFill>
        <p:spPr>
          <a:xfrm>
            <a:off x="4545991" y="699699"/>
            <a:ext cx="4598009" cy="2182235"/>
          </a:xfrm>
          <a:prstGeom prst="rect">
            <a:avLst/>
          </a:prstGeom>
          <a:noFill/>
          <a:ln>
            <a:noFill/>
          </a:ln>
        </p:spPr>
      </p:pic>
      <p:pic>
        <p:nvPicPr>
          <p:cNvPr id="771" name="Google Shape;771;p85" title="Europa_D30km_eta1e-02_Impacts_n1_r10_Tides_Compo_T_5km_vs_angle_from_allstats_t50_100_200_500_1000kyr_wedge.png"/>
          <p:cNvPicPr preferRelativeResize="0"/>
          <p:nvPr/>
        </p:nvPicPr>
        <p:blipFill rotWithShape="1">
          <a:blip r:embed="rId5">
            <a:alphaModFix/>
          </a:blip>
          <a:srcRect/>
          <a:stretch/>
        </p:blipFill>
        <p:spPr>
          <a:xfrm>
            <a:off x="0" y="724340"/>
            <a:ext cx="4545990" cy="2157577"/>
          </a:xfrm>
          <a:prstGeom prst="rect">
            <a:avLst/>
          </a:prstGeom>
          <a:noFill/>
          <a:ln>
            <a:noFill/>
          </a:ln>
        </p:spPr>
      </p:pic>
      <p:sp>
        <p:nvSpPr>
          <p:cNvPr id="772" name="Google Shape;772;p85"/>
          <p:cNvSpPr txBox="1"/>
          <p:nvPr/>
        </p:nvSpPr>
        <p:spPr>
          <a:xfrm>
            <a:off x="334750" y="1223119"/>
            <a:ext cx="1104462"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GS = 1cm</a:t>
            </a:r>
            <a:endParaRPr sz="1300" b="0" i="0" u="none" strike="noStrike" cap="none">
              <a:solidFill>
                <a:schemeClr val="lt1"/>
              </a:solidFill>
              <a:latin typeface="Arial"/>
              <a:ea typeface="Arial"/>
              <a:cs typeface="Arial"/>
              <a:sym typeface="Arial"/>
            </a:endParaRPr>
          </a:p>
        </p:txBody>
      </p:sp>
      <p:sp>
        <p:nvSpPr>
          <p:cNvPr id="773" name="Google Shape;773;p85"/>
          <p:cNvSpPr txBox="1"/>
          <p:nvPr/>
        </p:nvSpPr>
        <p:spPr>
          <a:xfrm>
            <a:off x="4875587" y="1122698"/>
            <a:ext cx="936881"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GS = 1mm</a:t>
            </a:r>
            <a:endParaRPr sz="1300" b="0" i="0" u="none" strike="noStrike" cap="none">
              <a:solidFill>
                <a:schemeClr val="lt1"/>
              </a:solidFill>
              <a:latin typeface="Arial"/>
              <a:ea typeface="Arial"/>
              <a:cs typeface="Arial"/>
              <a:sym typeface="Arial"/>
            </a:endParaRPr>
          </a:p>
        </p:txBody>
      </p:sp>
      <p:sp>
        <p:nvSpPr>
          <p:cNvPr id="774" name="Google Shape;774;p85"/>
          <p:cNvSpPr txBox="1"/>
          <p:nvPr/>
        </p:nvSpPr>
        <p:spPr>
          <a:xfrm>
            <a:off x="2565907" y="3549235"/>
            <a:ext cx="1104462"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GS = 0.1mm</a:t>
            </a:r>
            <a:endParaRPr sz="1300" b="0" i="0" u="none" strike="noStrike" cap="none">
              <a:solidFill>
                <a:schemeClr val="lt1"/>
              </a:solidFill>
              <a:latin typeface="Arial"/>
              <a:ea typeface="Arial"/>
              <a:cs typeface="Arial"/>
              <a:sym typeface="Arial"/>
            </a:endParaRPr>
          </a:p>
        </p:txBody>
      </p:sp>
      <p:sp>
        <p:nvSpPr>
          <p:cNvPr id="775" name="Google Shape;775;p85"/>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40</a:t>
            </a:fld>
            <a:endParaRPr sz="1000" b="0" i="0" u="none" strike="noStrike" cap="none">
              <a:solidFill>
                <a:srgbClr val="000000"/>
              </a:solidFill>
              <a:latin typeface="Arial"/>
              <a:ea typeface="Arial"/>
              <a:cs typeface="Arial"/>
              <a:sym typeface="Arial"/>
            </a:endParaRPr>
          </a:p>
        </p:txBody>
      </p:sp>
      <p:sp>
        <p:nvSpPr>
          <p:cNvPr id="776" name="Google Shape;776;p85"/>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18</a:t>
            </a:r>
            <a:endParaRPr sz="1200" b="0" i="0" u="none" strike="noStrike" cap="none">
              <a:solidFill>
                <a:schemeClr val="lt1"/>
              </a:solidFill>
              <a:latin typeface="Arial"/>
              <a:ea typeface="Arial"/>
              <a:cs typeface="Arial"/>
              <a:sym typeface="Arial"/>
            </a:endParaRPr>
          </a:p>
        </p:txBody>
      </p:sp>
      <p:sp>
        <p:nvSpPr>
          <p:cNvPr id="777" name="Google Shape;777;p85"/>
          <p:cNvSpPr txBox="1"/>
          <p:nvPr/>
        </p:nvSpPr>
        <p:spPr>
          <a:xfrm>
            <a:off x="0" y="3166841"/>
            <a:ext cx="2177883" cy="469242"/>
          </a:xfrm>
          <a:prstGeom prst="rect">
            <a:avLst/>
          </a:prstGeom>
          <a:noFill/>
          <a:ln>
            <a:noFill/>
          </a:ln>
        </p:spPr>
        <p:txBody>
          <a:bodyPr spcFirstLastPara="1" wrap="square" lIns="68550" tIns="68550" rIns="68550" bIns="68550" anchor="t" anchorCtr="0">
            <a:spAutoFit/>
          </a:bodyPr>
          <a:lstStyle/>
          <a:p>
            <a:pPr marL="342900" marR="0" lvl="0" indent="-247650" algn="l" rtl="0">
              <a:lnSpc>
                <a:spcPct val="100000"/>
              </a:lnSpc>
              <a:spcBef>
                <a:spcPts val="0"/>
              </a:spcBef>
              <a:spcAft>
                <a:spcPts val="0"/>
              </a:spcAft>
              <a:buClr>
                <a:schemeClr val="lt1"/>
              </a:buClr>
              <a:buSzPts val="1100"/>
              <a:buFont typeface="Arial"/>
              <a:buChar char="●"/>
            </a:pPr>
            <a:r>
              <a:rPr lang="it" sz="1100" b="0" i="0" u="none" strike="noStrike" cap="none">
                <a:solidFill>
                  <a:schemeClr val="lt1"/>
                </a:solidFill>
                <a:latin typeface="Arial"/>
                <a:ea typeface="Arial"/>
                <a:cs typeface="Arial"/>
                <a:sym typeface="Arial"/>
              </a:rPr>
              <a:t>Time of impact = 25ky</a:t>
            </a:r>
            <a:endParaRPr sz="1100" b="0" i="0" u="none" strike="noStrike" cap="none">
              <a:solidFill>
                <a:schemeClr val="lt1"/>
              </a:solidFill>
              <a:latin typeface="Arial"/>
              <a:ea typeface="Arial"/>
              <a:cs typeface="Arial"/>
              <a:sym typeface="Arial"/>
            </a:endParaRPr>
          </a:p>
          <a:p>
            <a:pPr marL="342900" marR="0" lvl="0" indent="-247650" algn="l" rtl="0">
              <a:lnSpc>
                <a:spcPct val="100000"/>
              </a:lnSpc>
              <a:spcBef>
                <a:spcPts val="0"/>
              </a:spcBef>
              <a:spcAft>
                <a:spcPts val="0"/>
              </a:spcAft>
              <a:buClr>
                <a:schemeClr val="lt1"/>
              </a:buClr>
              <a:buSzPts val="1100"/>
              <a:buFont typeface="Arial"/>
              <a:buChar char="●"/>
            </a:pPr>
            <a:r>
              <a:rPr lang="it" sz="1100" b="0" i="0" u="none" strike="noStrike" cap="none">
                <a:solidFill>
                  <a:schemeClr val="lt1"/>
                </a:solidFill>
                <a:latin typeface="Arial"/>
                <a:ea typeface="Arial"/>
                <a:cs typeface="Arial"/>
                <a:sym typeface="Arial"/>
              </a:rPr>
              <a:t>Impactor radius = 1.0km</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782"/>
        <p:cNvGrpSpPr/>
        <p:nvPr/>
      </p:nvGrpSpPr>
      <p:grpSpPr>
        <a:xfrm>
          <a:off x="0" y="0"/>
          <a:ext cx="0" cy="0"/>
          <a:chOff x="0" y="0"/>
          <a:chExt cx="0" cy="0"/>
        </a:xfrm>
      </p:grpSpPr>
      <p:sp>
        <p:nvSpPr>
          <p:cNvPr id="783" name="Google Shape;783;p86"/>
          <p:cNvSpPr txBox="1">
            <a:spLocks noGrp="1"/>
          </p:cNvSpPr>
          <p:nvPr>
            <p:ph type="ctrTitle"/>
          </p:nvPr>
        </p:nvSpPr>
        <p:spPr>
          <a:xfrm>
            <a:off x="2532673" y="219081"/>
            <a:ext cx="4728494" cy="56889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i="1">
                <a:solidFill>
                  <a:schemeClr val="accent2"/>
                </a:solidFill>
                <a:highlight>
                  <a:srgbClr val="000000"/>
                </a:highlight>
              </a:rPr>
              <a:t>Impactor size effect: </a:t>
            </a:r>
            <a:r>
              <a:rPr lang="it" i="1">
                <a:highlight>
                  <a:srgbClr val="000000"/>
                </a:highlight>
              </a:rPr>
              <a:t>Velocity Comparison</a:t>
            </a:r>
            <a:endParaRPr i="1">
              <a:highlight>
                <a:srgbClr val="000000"/>
              </a:highlight>
            </a:endParaRPr>
          </a:p>
        </p:txBody>
      </p:sp>
      <p:pic>
        <p:nvPicPr>
          <p:cNvPr id="784" name="Google Shape;784;p86" title="G1e-03_Vel_three_radii_linear.png"/>
          <p:cNvPicPr preferRelativeResize="0"/>
          <p:nvPr/>
        </p:nvPicPr>
        <p:blipFill rotWithShape="1">
          <a:blip r:embed="rId3">
            <a:alphaModFix/>
          </a:blip>
          <a:srcRect/>
          <a:stretch/>
        </p:blipFill>
        <p:spPr>
          <a:xfrm>
            <a:off x="171368" y="787975"/>
            <a:ext cx="4589498" cy="2879624"/>
          </a:xfrm>
          <a:prstGeom prst="rect">
            <a:avLst/>
          </a:prstGeom>
          <a:noFill/>
          <a:ln>
            <a:noFill/>
          </a:ln>
        </p:spPr>
      </p:pic>
      <p:pic>
        <p:nvPicPr>
          <p:cNvPr id="785" name="Google Shape;785;p86" title="G1e-03_Vel_r05_r10_linear.png"/>
          <p:cNvPicPr preferRelativeResize="0"/>
          <p:nvPr/>
        </p:nvPicPr>
        <p:blipFill rotWithShape="1">
          <a:blip r:embed="rId4">
            <a:alphaModFix/>
          </a:blip>
          <a:srcRect/>
          <a:stretch/>
        </p:blipFill>
        <p:spPr>
          <a:xfrm>
            <a:off x="5006334" y="2113633"/>
            <a:ext cx="3893138" cy="2393301"/>
          </a:xfrm>
          <a:prstGeom prst="rect">
            <a:avLst/>
          </a:prstGeom>
          <a:noFill/>
          <a:ln>
            <a:noFill/>
          </a:ln>
        </p:spPr>
      </p:pic>
      <p:cxnSp>
        <p:nvCxnSpPr>
          <p:cNvPr id="786" name="Google Shape;786;p86"/>
          <p:cNvCxnSpPr>
            <a:stCxn id="787" idx="2"/>
          </p:cNvCxnSpPr>
          <p:nvPr/>
        </p:nvCxnSpPr>
        <p:spPr>
          <a:xfrm rot="-5400000" flipH="1">
            <a:off x="3674346" y="2717646"/>
            <a:ext cx="449100" cy="2339400"/>
          </a:xfrm>
          <a:prstGeom prst="curvedConnector2">
            <a:avLst/>
          </a:prstGeom>
          <a:noFill/>
          <a:ln w="19050" cap="flat" cmpd="sng">
            <a:solidFill>
              <a:schemeClr val="accent2"/>
            </a:solidFill>
            <a:prstDash val="solid"/>
            <a:round/>
            <a:headEnd type="none" w="sm" len="sm"/>
            <a:tailEnd type="stealth" w="med" len="med"/>
          </a:ln>
        </p:spPr>
      </p:cxnSp>
      <p:sp>
        <p:nvSpPr>
          <p:cNvPr id="788" name="Google Shape;788;p86"/>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41</a:t>
            </a:fld>
            <a:endParaRPr sz="1000" b="0" i="0" u="none" strike="noStrike" cap="none">
              <a:solidFill>
                <a:srgbClr val="000000"/>
              </a:solidFill>
              <a:latin typeface="Arial"/>
              <a:ea typeface="Arial"/>
              <a:cs typeface="Arial"/>
              <a:sym typeface="Arial"/>
            </a:endParaRPr>
          </a:p>
        </p:txBody>
      </p:sp>
      <p:sp>
        <p:nvSpPr>
          <p:cNvPr id="789" name="Google Shape;789;p86"/>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20</a:t>
            </a:r>
            <a:endParaRPr sz="1200" b="0" i="0" u="none" strike="noStrike" cap="none">
              <a:solidFill>
                <a:schemeClr val="lt1"/>
              </a:solidFill>
              <a:latin typeface="Arial"/>
              <a:ea typeface="Arial"/>
              <a:cs typeface="Arial"/>
              <a:sym typeface="Arial"/>
            </a:endParaRPr>
          </a:p>
        </p:txBody>
      </p:sp>
      <p:sp>
        <p:nvSpPr>
          <p:cNvPr id="787" name="Google Shape;787;p86"/>
          <p:cNvSpPr/>
          <p:nvPr/>
        </p:nvSpPr>
        <p:spPr>
          <a:xfrm>
            <a:off x="782665" y="3026867"/>
            <a:ext cx="3893061" cy="635929"/>
          </a:xfrm>
          <a:prstGeom prst="rect">
            <a:avLst/>
          </a:prstGeom>
          <a:noFill/>
          <a:ln w="19050"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794"/>
        <p:cNvGrpSpPr/>
        <p:nvPr/>
      </p:nvGrpSpPr>
      <p:grpSpPr>
        <a:xfrm>
          <a:off x="0" y="0"/>
          <a:ext cx="0" cy="0"/>
          <a:chOff x="0" y="0"/>
          <a:chExt cx="0" cy="0"/>
        </a:xfrm>
      </p:grpSpPr>
      <p:sp>
        <p:nvSpPr>
          <p:cNvPr id="795" name="Google Shape;795;p87"/>
          <p:cNvSpPr txBox="1">
            <a:spLocks noGrp="1"/>
          </p:cNvSpPr>
          <p:nvPr>
            <p:ph type="ctrTitle"/>
          </p:nvPr>
        </p:nvSpPr>
        <p:spPr>
          <a:xfrm>
            <a:off x="1589052" y="202454"/>
            <a:ext cx="5965896" cy="56889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i="1">
                <a:solidFill>
                  <a:schemeClr val="accent2"/>
                </a:solidFill>
                <a:highlight>
                  <a:srgbClr val="000000"/>
                </a:highlight>
              </a:rPr>
              <a:t>Impactor size effect:</a:t>
            </a:r>
            <a:r>
              <a:rPr lang="it" i="1">
                <a:solidFill>
                  <a:srgbClr val="980000"/>
                </a:solidFill>
                <a:highlight>
                  <a:srgbClr val="000000"/>
                </a:highlight>
              </a:rPr>
              <a:t> </a:t>
            </a:r>
            <a:r>
              <a:rPr lang="it" i="1">
                <a:highlight>
                  <a:srgbClr val="000000"/>
                </a:highlight>
              </a:rPr>
              <a:t>What happens for the convective initial state cases?</a:t>
            </a:r>
            <a:endParaRPr i="1">
              <a:highlight>
                <a:srgbClr val="000000"/>
              </a:highlight>
            </a:endParaRPr>
          </a:p>
        </p:txBody>
      </p:sp>
      <p:sp>
        <p:nvSpPr>
          <p:cNvPr id="796" name="Google Shape;796;p87"/>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42</a:t>
            </a:fld>
            <a:endParaRPr sz="1000" b="0" i="0" u="none" strike="noStrike" cap="none">
              <a:solidFill>
                <a:srgbClr val="000000"/>
              </a:solidFill>
              <a:latin typeface="Arial"/>
              <a:ea typeface="Arial"/>
              <a:cs typeface="Arial"/>
              <a:sym typeface="Arial"/>
            </a:endParaRPr>
          </a:p>
        </p:txBody>
      </p:sp>
      <p:sp>
        <p:nvSpPr>
          <p:cNvPr id="797" name="Google Shape;797;p87"/>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21</a:t>
            </a:r>
            <a:endParaRPr sz="1200" b="0" i="0" u="none" strike="noStrike" cap="none">
              <a:solidFill>
                <a:schemeClr val="lt1"/>
              </a:solidFill>
              <a:latin typeface="Arial"/>
              <a:ea typeface="Arial"/>
              <a:cs typeface="Arial"/>
              <a:sym typeface="Arial"/>
            </a:endParaRPr>
          </a:p>
        </p:txBody>
      </p:sp>
      <p:pic>
        <p:nvPicPr>
          <p:cNvPr id="798" name="Google Shape;798;p87" title="NoSnapr18g-3Tend.png"/>
          <p:cNvPicPr preferRelativeResize="0"/>
          <p:nvPr/>
        </p:nvPicPr>
        <p:blipFill rotWithShape="1">
          <a:blip r:embed="rId3">
            <a:alphaModFix/>
          </a:blip>
          <a:srcRect t="76945" b="15193"/>
          <a:stretch/>
        </p:blipFill>
        <p:spPr>
          <a:xfrm>
            <a:off x="1926080" y="4280092"/>
            <a:ext cx="2029459" cy="798886"/>
          </a:xfrm>
          <a:prstGeom prst="rect">
            <a:avLst/>
          </a:prstGeom>
          <a:noFill/>
          <a:ln>
            <a:noFill/>
          </a:ln>
        </p:spPr>
      </p:pic>
      <p:grpSp>
        <p:nvGrpSpPr>
          <p:cNvPr id="799" name="Google Shape;799;p87"/>
          <p:cNvGrpSpPr/>
          <p:nvPr/>
        </p:nvGrpSpPr>
        <p:grpSpPr>
          <a:xfrm>
            <a:off x="933770" y="989851"/>
            <a:ext cx="5430123" cy="1397147"/>
            <a:chOff x="1245351" y="1320105"/>
            <a:chExt cx="7242049" cy="1863290"/>
          </a:xfrm>
        </p:grpSpPr>
        <p:pic>
          <p:nvPicPr>
            <p:cNvPr id="800" name="Google Shape;800;p87" title="Tend-NoSnapR0.5km_G-3.png"/>
            <p:cNvPicPr preferRelativeResize="0"/>
            <p:nvPr/>
          </p:nvPicPr>
          <p:blipFill rotWithShape="1">
            <a:blip r:embed="rId4">
              <a:alphaModFix/>
            </a:blip>
            <a:srcRect t="10542" b="22688"/>
            <a:stretch/>
          </p:blipFill>
          <p:spPr>
            <a:xfrm rot="-5147477">
              <a:off x="3050360" y="-254714"/>
              <a:ext cx="1499435" cy="5012928"/>
            </a:xfrm>
            <a:prstGeom prst="rect">
              <a:avLst/>
            </a:prstGeom>
            <a:noFill/>
            <a:ln>
              <a:noFill/>
            </a:ln>
          </p:spPr>
        </p:pic>
        <p:sp>
          <p:nvSpPr>
            <p:cNvPr id="801" name="Google Shape;801;p87"/>
            <p:cNvSpPr txBox="1"/>
            <p:nvPr/>
          </p:nvSpPr>
          <p:spPr>
            <a:xfrm>
              <a:off x="6711700" y="1986075"/>
              <a:ext cx="17757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r = 0.5 km</a:t>
              </a:r>
              <a:endParaRPr sz="1300" b="0" i="0" u="none" strike="noStrike" cap="none">
                <a:solidFill>
                  <a:schemeClr val="lt1"/>
                </a:solidFill>
                <a:latin typeface="Arial"/>
                <a:ea typeface="Arial"/>
                <a:cs typeface="Arial"/>
                <a:sym typeface="Arial"/>
              </a:endParaRPr>
            </a:p>
          </p:txBody>
        </p:sp>
      </p:grpSp>
      <p:grpSp>
        <p:nvGrpSpPr>
          <p:cNvPr id="802" name="Google Shape;802;p87"/>
          <p:cNvGrpSpPr/>
          <p:nvPr/>
        </p:nvGrpSpPr>
        <p:grpSpPr>
          <a:xfrm>
            <a:off x="963105" y="2051629"/>
            <a:ext cx="5400788" cy="1326545"/>
            <a:chOff x="1284474" y="2736134"/>
            <a:chExt cx="7202926" cy="1769133"/>
          </a:xfrm>
        </p:grpSpPr>
        <p:pic>
          <p:nvPicPr>
            <p:cNvPr id="803" name="Google Shape;803;p87" title="Tend-NoSnapR1.0km_G-3.png"/>
            <p:cNvPicPr preferRelativeResize="0"/>
            <p:nvPr/>
          </p:nvPicPr>
          <p:blipFill rotWithShape="1">
            <a:blip r:embed="rId5">
              <a:alphaModFix/>
            </a:blip>
            <a:srcRect t="10728" b="22878"/>
            <a:stretch/>
          </p:blipFill>
          <p:spPr>
            <a:xfrm rot="-5181727">
              <a:off x="3026802" y="1188200"/>
              <a:ext cx="1463396" cy="4865001"/>
            </a:xfrm>
            <a:prstGeom prst="rect">
              <a:avLst/>
            </a:prstGeom>
            <a:noFill/>
            <a:ln>
              <a:noFill/>
            </a:ln>
          </p:spPr>
        </p:pic>
        <p:sp>
          <p:nvSpPr>
            <p:cNvPr id="804" name="Google Shape;804;p87"/>
            <p:cNvSpPr txBox="1"/>
            <p:nvPr/>
          </p:nvSpPr>
          <p:spPr>
            <a:xfrm>
              <a:off x="6711700" y="3394950"/>
              <a:ext cx="17757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r = 1.0 km</a:t>
              </a:r>
              <a:endParaRPr sz="1300" b="0" i="0" u="none" strike="noStrike" cap="none">
                <a:solidFill>
                  <a:schemeClr val="lt1"/>
                </a:solidFill>
                <a:latin typeface="Arial"/>
                <a:ea typeface="Arial"/>
                <a:cs typeface="Arial"/>
                <a:sym typeface="Arial"/>
              </a:endParaRPr>
            </a:p>
          </p:txBody>
        </p:sp>
      </p:grpSp>
      <p:grpSp>
        <p:nvGrpSpPr>
          <p:cNvPr id="805" name="Google Shape;805;p87"/>
          <p:cNvGrpSpPr/>
          <p:nvPr/>
        </p:nvGrpSpPr>
        <p:grpSpPr>
          <a:xfrm>
            <a:off x="965486" y="3069494"/>
            <a:ext cx="5398407" cy="1298611"/>
            <a:chOff x="1287650" y="4093599"/>
            <a:chExt cx="7199750" cy="1731880"/>
          </a:xfrm>
        </p:grpSpPr>
        <p:pic>
          <p:nvPicPr>
            <p:cNvPr id="806" name="Google Shape;806;p87" title="NoSnapr18g-3Tend.png"/>
            <p:cNvPicPr preferRelativeResize="0"/>
            <p:nvPr/>
          </p:nvPicPr>
          <p:blipFill rotWithShape="1">
            <a:blip r:embed="rId3">
              <a:alphaModFix/>
            </a:blip>
            <a:srcRect t="10489" b="22870"/>
            <a:stretch/>
          </p:blipFill>
          <p:spPr>
            <a:xfrm rot="-5205119">
              <a:off x="3029276" y="2526085"/>
              <a:ext cx="1458472" cy="4866908"/>
            </a:xfrm>
            <a:prstGeom prst="rect">
              <a:avLst/>
            </a:prstGeom>
            <a:noFill/>
            <a:ln>
              <a:noFill/>
            </a:ln>
          </p:spPr>
        </p:pic>
        <p:sp>
          <p:nvSpPr>
            <p:cNvPr id="807" name="Google Shape;807;p87"/>
            <p:cNvSpPr txBox="1"/>
            <p:nvPr/>
          </p:nvSpPr>
          <p:spPr>
            <a:xfrm>
              <a:off x="6711700" y="4733775"/>
              <a:ext cx="17757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r = 1.8 km</a:t>
              </a:r>
              <a:endParaRPr sz="1300" b="0" i="0" u="none" strike="noStrike" cap="none">
                <a:solidFill>
                  <a:schemeClr val="lt1"/>
                </a:solidFill>
                <a:latin typeface="Arial"/>
                <a:ea typeface="Arial"/>
                <a:cs typeface="Arial"/>
                <a:sym typeface="Arial"/>
              </a:endParaRPr>
            </a:p>
          </p:txBody>
        </p:sp>
      </p:grpSp>
      <p:sp>
        <p:nvSpPr>
          <p:cNvPr id="808" name="Google Shape;808;p87"/>
          <p:cNvSpPr txBox="1"/>
          <p:nvPr/>
        </p:nvSpPr>
        <p:spPr>
          <a:xfrm>
            <a:off x="6322129" y="989848"/>
            <a:ext cx="2699297" cy="724559"/>
          </a:xfrm>
          <a:prstGeom prst="rect">
            <a:avLst/>
          </a:prstGeom>
          <a:noFill/>
          <a:ln>
            <a:noFill/>
          </a:ln>
        </p:spPr>
        <p:txBody>
          <a:bodyPr spcFirstLastPara="1" wrap="square" lIns="68550" tIns="68550" rIns="68550" bIns="68550" anchor="t" anchorCtr="0">
            <a:noAutofit/>
          </a:bodyPr>
          <a:lstStyle/>
          <a:p>
            <a:pPr marL="342900" marR="0" lvl="0" indent="-254000" algn="l" rtl="0">
              <a:lnSpc>
                <a:spcPct val="100000"/>
              </a:lnSpc>
              <a:spcBef>
                <a:spcPts val="0"/>
              </a:spcBef>
              <a:spcAft>
                <a:spcPts val="0"/>
              </a:spcAft>
              <a:buClr>
                <a:schemeClr val="lt1"/>
              </a:buClr>
              <a:buSzPts val="1200"/>
              <a:buFont typeface="Arial"/>
              <a:buChar char="●"/>
            </a:pPr>
            <a:r>
              <a:rPr lang="it" sz="1200" b="0" i="0" u="none" strike="noStrike" cap="none">
                <a:solidFill>
                  <a:schemeClr val="lt1"/>
                </a:solidFill>
                <a:latin typeface="Arial"/>
                <a:ea typeface="Arial"/>
                <a:cs typeface="Arial"/>
                <a:sym typeface="Arial"/>
              </a:rPr>
              <a:t>Convective cases (impacts at the very beginning).</a:t>
            </a:r>
            <a:endParaRPr sz="1200" b="0" i="0" u="none" strike="noStrike" cap="none">
              <a:solidFill>
                <a:schemeClr val="lt1"/>
              </a:solidFill>
              <a:latin typeface="Arial"/>
              <a:ea typeface="Arial"/>
              <a:cs typeface="Arial"/>
              <a:sym typeface="Arial"/>
            </a:endParaRPr>
          </a:p>
          <a:p>
            <a:pPr marL="342900" marR="0" lvl="0" indent="-254000" algn="l" rtl="0">
              <a:lnSpc>
                <a:spcPct val="100000"/>
              </a:lnSpc>
              <a:spcBef>
                <a:spcPts val="0"/>
              </a:spcBef>
              <a:spcAft>
                <a:spcPts val="0"/>
              </a:spcAft>
              <a:buClr>
                <a:schemeClr val="lt1"/>
              </a:buClr>
              <a:buSzPts val="1200"/>
              <a:buFont typeface="Arial"/>
              <a:buChar char="●"/>
            </a:pPr>
            <a:r>
              <a:rPr lang="it" sz="1200" b="0" i="0" u="none" strike="noStrike" cap="none">
                <a:solidFill>
                  <a:schemeClr val="lt1"/>
                </a:solidFill>
                <a:latin typeface="Arial"/>
                <a:ea typeface="Arial"/>
                <a:cs typeface="Arial"/>
                <a:sym typeface="Arial"/>
              </a:rPr>
              <a:t>Same grain size (1 mm).</a:t>
            </a:r>
            <a:endParaRPr sz="1300" b="0" i="0" u="none" strike="noStrike" cap="none">
              <a:solidFill>
                <a:schemeClr val="lt1"/>
              </a:solidFill>
              <a:latin typeface="Arial"/>
              <a:ea typeface="Arial"/>
              <a:cs typeface="Arial"/>
              <a:sym typeface="Arial"/>
            </a:endParaRPr>
          </a:p>
        </p:txBody>
      </p:sp>
      <p:sp>
        <p:nvSpPr>
          <p:cNvPr id="809" name="Google Shape;809;p87"/>
          <p:cNvSpPr txBox="1"/>
          <p:nvPr/>
        </p:nvSpPr>
        <p:spPr>
          <a:xfrm>
            <a:off x="6322129" y="2141012"/>
            <a:ext cx="2699297" cy="798792"/>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800"/>
              <a:buFont typeface="Arial"/>
              <a:buNone/>
            </a:pPr>
            <a:r>
              <a:rPr lang="it" sz="1200" b="0" i="0" u="none" strike="noStrike" cap="none">
                <a:solidFill>
                  <a:schemeClr val="lt1"/>
                </a:solidFill>
                <a:latin typeface="Arial"/>
                <a:ea typeface="Arial"/>
                <a:cs typeface="Arial"/>
                <a:sym typeface="Arial"/>
              </a:rPr>
              <a:t>Plumes and convection are triggered even for </a:t>
            </a:r>
            <a:r>
              <a:rPr lang="it" sz="1200" b="1" i="0" u="none" strike="noStrike" cap="none">
                <a:solidFill>
                  <a:schemeClr val="lt1"/>
                </a:solidFill>
                <a:latin typeface="Arial"/>
                <a:ea typeface="Arial"/>
                <a:cs typeface="Arial"/>
                <a:sym typeface="Arial"/>
              </a:rPr>
              <a:t>lower impactor radii</a:t>
            </a:r>
            <a:r>
              <a:rPr lang="it" sz="1200" b="0" i="0" u="none" strike="noStrike" cap="none">
                <a:solidFill>
                  <a:schemeClr val="lt1"/>
                </a:solidFill>
                <a:latin typeface="Arial"/>
                <a:ea typeface="Arial"/>
                <a:cs typeface="Arial"/>
                <a:sym typeface="Arial"/>
              </a:rPr>
              <a:t> when they are set on the </a:t>
            </a:r>
            <a:r>
              <a:rPr lang="it" sz="1200" b="1" i="0" u="none" strike="noStrike" cap="none">
                <a:solidFill>
                  <a:schemeClr val="lt1"/>
                </a:solidFill>
                <a:latin typeface="Arial"/>
                <a:ea typeface="Arial"/>
                <a:cs typeface="Arial"/>
                <a:sym typeface="Arial"/>
              </a:rPr>
              <a:t>convective initial state</a:t>
            </a:r>
            <a:r>
              <a:rPr lang="it" sz="1200" b="0" i="0" u="none" strike="noStrike" cap="none">
                <a:solidFill>
                  <a:schemeClr val="lt1"/>
                </a:solidFill>
                <a:latin typeface="Arial"/>
                <a:ea typeface="Arial"/>
                <a:cs typeface="Arial"/>
                <a:sym typeface="Arial"/>
              </a:rPr>
              <a:t>.</a:t>
            </a:r>
            <a:endParaRPr sz="1300" b="0" i="0" u="none" strike="noStrike" cap="none">
              <a:solidFill>
                <a:schemeClr val="lt1"/>
              </a:solidFill>
              <a:latin typeface="Arial"/>
              <a:ea typeface="Arial"/>
              <a:cs typeface="Arial"/>
              <a:sym typeface="Arial"/>
            </a:endParaRPr>
          </a:p>
        </p:txBody>
      </p:sp>
      <p:sp>
        <p:nvSpPr>
          <p:cNvPr id="810" name="Google Shape;810;p87"/>
          <p:cNvSpPr txBox="1"/>
          <p:nvPr/>
        </p:nvSpPr>
        <p:spPr>
          <a:xfrm>
            <a:off x="6322129" y="3253054"/>
            <a:ext cx="2699297" cy="798792"/>
          </a:xfrm>
          <a:prstGeom prst="rect">
            <a:avLst/>
          </a:prstGeom>
          <a:noFill/>
          <a:ln>
            <a:noFill/>
          </a:ln>
        </p:spPr>
        <p:txBody>
          <a:bodyPr spcFirstLastPara="1" wrap="square" lIns="68550" tIns="68550" rIns="68550" bIns="68550" anchor="t" anchorCtr="0">
            <a:noAutofit/>
          </a:bodyPr>
          <a:lstStyle/>
          <a:p>
            <a:pPr marL="342900" marR="0" lvl="0" indent="-254000" algn="l" rtl="0">
              <a:lnSpc>
                <a:spcPct val="100000"/>
              </a:lnSpc>
              <a:spcBef>
                <a:spcPts val="0"/>
              </a:spcBef>
              <a:spcAft>
                <a:spcPts val="0"/>
              </a:spcAft>
              <a:buClr>
                <a:schemeClr val="lt1"/>
              </a:buClr>
              <a:buSzPts val="1200"/>
              <a:buFont typeface="Arial"/>
              <a:buChar char="●"/>
            </a:pPr>
            <a:r>
              <a:rPr lang="it" sz="1200" b="0" i="0" u="none" strike="noStrike" cap="none">
                <a:solidFill>
                  <a:schemeClr val="lt1"/>
                </a:solidFill>
                <a:latin typeface="Arial"/>
                <a:ea typeface="Arial"/>
                <a:cs typeface="Arial"/>
                <a:sym typeface="Arial"/>
              </a:rPr>
              <a:t>For the smaller impactor, the plumes are less. </a:t>
            </a:r>
            <a:endParaRPr sz="1200" b="0" i="0" u="none" strike="noStrike" cap="none">
              <a:solidFill>
                <a:schemeClr val="lt1"/>
              </a:solidFill>
              <a:latin typeface="Arial"/>
              <a:ea typeface="Arial"/>
              <a:cs typeface="Arial"/>
              <a:sym typeface="Arial"/>
            </a:endParaRPr>
          </a:p>
          <a:p>
            <a:pPr marL="342900" marR="0" lvl="0" indent="-254000" algn="l" rtl="0">
              <a:lnSpc>
                <a:spcPct val="100000"/>
              </a:lnSpc>
              <a:spcBef>
                <a:spcPts val="0"/>
              </a:spcBef>
              <a:spcAft>
                <a:spcPts val="0"/>
              </a:spcAft>
              <a:buClr>
                <a:schemeClr val="lt1"/>
              </a:buClr>
              <a:buSzPts val="1200"/>
              <a:buFont typeface="Arial"/>
              <a:buChar char="●"/>
            </a:pPr>
            <a:r>
              <a:rPr lang="it" sz="1200" b="0" i="0" u="none" strike="noStrike" cap="none">
                <a:solidFill>
                  <a:schemeClr val="lt1"/>
                </a:solidFill>
                <a:latin typeface="Arial"/>
                <a:ea typeface="Arial"/>
                <a:cs typeface="Arial"/>
                <a:sym typeface="Arial"/>
              </a:rPr>
              <a:t>1km and 1.8km form same number of plumes</a:t>
            </a:r>
            <a:endParaRPr sz="1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815"/>
        <p:cNvGrpSpPr/>
        <p:nvPr/>
      </p:nvGrpSpPr>
      <p:grpSpPr>
        <a:xfrm>
          <a:off x="0" y="0"/>
          <a:ext cx="0" cy="0"/>
          <a:chOff x="0" y="0"/>
          <a:chExt cx="0" cy="0"/>
        </a:xfrm>
      </p:grpSpPr>
      <p:sp>
        <p:nvSpPr>
          <p:cNvPr id="816" name="Google Shape;816;p88"/>
          <p:cNvSpPr txBox="1">
            <a:spLocks noGrp="1"/>
          </p:cNvSpPr>
          <p:nvPr>
            <p:ph type="ctrTitle"/>
          </p:nvPr>
        </p:nvSpPr>
        <p:spPr>
          <a:xfrm>
            <a:off x="1589052" y="202454"/>
            <a:ext cx="5965896" cy="56889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i="1">
                <a:solidFill>
                  <a:schemeClr val="accent2"/>
                </a:solidFill>
                <a:highlight>
                  <a:srgbClr val="000000"/>
                </a:highlight>
              </a:rPr>
              <a:t>Impactor size effect:</a:t>
            </a:r>
            <a:r>
              <a:rPr lang="it" i="1">
                <a:solidFill>
                  <a:srgbClr val="980000"/>
                </a:solidFill>
                <a:highlight>
                  <a:srgbClr val="000000"/>
                </a:highlight>
              </a:rPr>
              <a:t> </a:t>
            </a:r>
            <a:r>
              <a:rPr lang="it" i="1">
                <a:highlight>
                  <a:srgbClr val="000000"/>
                </a:highlight>
              </a:rPr>
              <a:t>What happens for the Convective initial state cases?</a:t>
            </a:r>
            <a:endParaRPr i="1">
              <a:highlight>
                <a:srgbClr val="000000"/>
              </a:highlight>
            </a:endParaRPr>
          </a:p>
        </p:txBody>
      </p:sp>
      <p:sp>
        <p:nvSpPr>
          <p:cNvPr id="817" name="Google Shape;817;p88"/>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22</a:t>
            </a:r>
            <a:endParaRPr sz="1200" b="0" i="0" u="none" strike="noStrike" cap="none">
              <a:solidFill>
                <a:schemeClr val="lt1"/>
              </a:solidFill>
              <a:latin typeface="Arial"/>
              <a:ea typeface="Arial"/>
              <a:cs typeface="Arial"/>
              <a:sym typeface="Arial"/>
            </a:endParaRPr>
          </a:p>
        </p:txBody>
      </p:sp>
      <p:pic>
        <p:nvPicPr>
          <p:cNvPr id="818" name="Google Shape;818;p88" title="Vel_Comparison_ConvectiveCases.png"/>
          <p:cNvPicPr preferRelativeResize="0"/>
          <p:nvPr/>
        </p:nvPicPr>
        <p:blipFill rotWithShape="1">
          <a:blip r:embed="rId3">
            <a:alphaModFix/>
          </a:blip>
          <a:srcRect/>
          <a:stretch/>
        </p:blipFill>
        <p:spPr>
          <a:xfrm>
            <a:off x="123437" y="986305"/>
            <a:ext cx="4615384" cy="2968008"/>
          </a:xfrm>
          <a:prstGeom prst="rect">
            <a:avLst/>
          </a:prstGeom>
          <a:noFill/>
          <a:ln>
            <a:noFill/>
          </a:ln>
        </p:spPr>
      </p:pic>
      <p:pic>
        <p:nvPicPr>
          <p:cNvPr id="819" name="Google Shape;819;p88" title="Cut_Vel_Comparison_ConvectiveCases.png"/>
          <p:cNvPicPr preferRelativeResize="0"/>
          <p:nvPr/>
        </p:nvPicPr>
        <p:blipFill rotWithShape="1">
          <a:blip r:embed="rId4">
            <a:alphaModFix/>
          </a:blip>
          <a:srcRect/>
          <a:stretch/>
        </p:blipFill>
        <p:spPr>
          <a:xfrm>
            <a:off x="5063450" y="2258350"/>
            <a:ext cx="3960673" cy="2521818"/>
          </a:xfrm>
          <a:prstGeom prst="rect">
            <a:avLst/>
          </a:prstGeom>
          <a:noFill/>
          <a:ln>
            <a:noFill/>
          </a:ln>
        </p:spPr>
      </p:pic>
      <p:cxnSp>
        <p:nvCxnSpPr>
          <p:cNvPr id="820" name="Google Shape;820;p88"/>
          <p:cNvCxnSpPr/>
          <p:nvPr/>
        </p:nvCxnSpPr>
        <p:spPr>
          <a:xfrm>
            <a:off x="1320012" y="3295418"/>
            <a:ext cx="3881364" cy="1063781"/>
          </a:xfrm>
          <a:prstGeom prst="curvedConnector3">
            <a:avLst>
              <a:gd name="adj1" fmla="val 50000"/>
            </a:avLst>
          </a:prstGeom>
          <a:noFill/>
          <a:ln w="19050" cap="flat" cmpd="sng">
            <a:solidFill>
              <a:schemeClr val="accent2"/>
            </a:solidFill>
            <a:prstDash val="solid"/>
            <a:round/>
            <a:headEnd type="none" w="sm" len="sm"/>
            <a:tailEnd type="none" w="sm" len="sm"/>
          </a:ln>
        </p:spPr>
      </p:cxnSp>
      <p:sp>
        <p:nvSpPr>
          <p:cNvPr id="821" name="Google Shape;821;p88"/>
          <p:cNvSpPr/>
          <p:nvPr/>
        </p:nvSpPr>
        <p:spPr>
          <a:xfrm>
            <a:off x="589290" y="952319"/>
            <a:ext cx="735558" cy="2875740"/>
          </a:xfrm>
          <a:prstGeom prst="rect">
            <a:avLst/>
          </a:prstGeom>
          <a:noFill/>
          <a:ln w="19050"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826"/>
        <p:cNvGrpSpPr/>
        <p:nvPr/>
      </p:nvGrpSpPr>
      <p:grpSpPr>
        <a:xfrm>
          <a:off x="0" y="0"/>
          <a:ext cx="0" cy="0"/>
          <a:chOff x="0" y="0"/>
          <a:chExt cx="0" cy="0"/>
        </a:xfrm>
      </p:grpSpPr>
      <p:sp>
        <p:nvSpPr>
          <p:cNvPr id="827" name="Google Shape;827;p89"/>
          <p:cNvSpPr txBox="1">
            <a:spLocks noGrp="1"/>
          </p:cNvSpPr>
          <p:nvPr>
            <p:ph type="ctrTitle"/>
          </p:nvPr>
        </p:nvSpPr>
        <p:spPr>
          <a:xfrm>
            <a:off x="2816173" y="129739"/>
            <a:ext cx="4970306"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Angular ratio effect:</a:t>
            </a:r>
            <a:r>
              <a:rPr lang="it">
                <a:solidFill>
                  <a:srgbClr val="980000"/>
                </a:solidFill>
              </a:rPr>
              <a:t> </a:t>
            </a:r>
            <a:r>
              <a:rPr lang="it"/>
              <a:t>Grain Size 1mm</a:t>
            </a:r>
            <a:endParaRPr/>
          </a:p>
          <a:p>
            <a:pPr marL="0" lvl="0" indent="0" algn="l" rtl="0">
              <a:lnSpc>
                <a:spcPct val="100000"/>
              </a:lnSpc>
              <a:spcBef>
                <a:spcPts val="0"/>
              </a:spcBef>
              <a:spcAft>
                <a:spcPts val="0"/>
              </a:spcAft>
              <a:buSzPts val="1800"/>
              <a:buNone/>
            </a:pPr>
            <a:endParaRPr/>
          </a:p>
        </p:txBody>
      </p:sp>
      <p:pic>
        <p:nvPicPr>
          <p:cNvPr id="828" name="Google Shape;828;p89" title="Vel_Comparison_AngularRatio_Effect.png"/>
          <p:cNvPicPr preferRelativeResize="0"/>
          <p:nvPr/>
        </p:nvPicPr>
        <p:blipFill rotWithShape="1">
          <a:blip r:embed="rId3">
            <a:alphaModFix/>
          </a:blip>
          <a:srcRect/>
          <a:stretch/>
        </p:blipFill>
        <p:spPr>
          <a:xfrm>
            <a:off x="1913005" y="652144"/>
            <a:ext cx="5317990" cy="3323754"/>
          </a:xfrm>
          <a:prstGeom prst="rect">
            <a:avLst/>
          </a:prstGeom>
          <a:noFill/>
          <a:ln>
            <a:noFill/>
          </a:ln>
        </p:spPr>
      </p:pic>
      <p:sp>
        <p:nvSpPr>
          <p:cNvPr id="829" name="Google Shape;829;p89"/>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44</a:t>
            </a:fld>
            <a:endParaRPr sz="1000" b="0" i="0" u="none" strike="noStrike" cap="none">
              <a:solidFill>
                <a:srgbClr val="000000"/>
              </a:solidFill>
              <a:latin typeface="Arial"/>
              <a:ea typeface="Arial"/>
              <a:cs typeface="Arial"/>
              <a:sym typeface="Arial"/>
            </a:endParaRPr>
          </a:p>
        </p:txBody>
      </p:sp>
      <p:sp>
        <p:nvSpPr>
          <p:cNvPr id="830" name="Google Shape;830;p89"/>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25</a:t>
            </a:r>
            <a:endParaRPr sz="1200" b="0" i="0" u="none" strike="noStrike" cap="none">
              <a:solidFill>
                <a:schemeClr val="lt1"/>
              </a:solidFill>
              <a:latin typeface="Arial"/>
              <a:ea typeface="Arial"/>
              <a:cs typeface="Arial"/>
              <a:sym typeface="Arial"/>
            </a:endParaRPr>
          </a:p>
        </p:txBody>
      </p:sp>
      <p:sp>
        <p:nvSpPr>
          <p:cNvPr id="831" name="Google Shape;831;p89"/>
          <p:cNvSpPr txBox="1"/>
          <p:nvPr/>
        </p:nvSpPr>
        <p:spPr>
          <a:xfrm>
            <a:off x="1914195" y="4114193"/>
            <a:ext cx="5318065" cy="909466"/>
          </a:xfrm>
          <a:prstGeom prst="rect">
            <a:avLst/>
          </a:prstGeom>
          <a:noFill/>
          <a:ln>
            <a:noFill/>
          </a:ln>
        </p:spPr>
        <p:txBody>
          <a:bodyPr spcFirstLastPara="1" wrap="square" lIns="68550" tIns="68550" rIns="68550" bIns="68550" anchor="t" anchorCtr="0">
            <a:noAutofit/>
          </a:bodyPr>
          <a:lstStyle/>
          <a:p>
            <a:pPr marL="342900" marR="0" lvl="0" indent="-247650" algn="l" rtl="0">
              <a:lnSpc>
                <a:spcPct val="100000"/>
              </a:lnSpc>
              <a:spcBef>
                <a:spcPts val="0"/>
              </a:spcBef>
              <a:spcAft>
                <a:spcPts val="0"/>
              </a:spcAft>
              <a:buClr>
                <a:schemeClr val="lt1"/>
              </a:buClr>
              <a:buSzPts val="1100"/>
              <a:buFont typeface="Arial"/>
              <a:buChar char="●"/>
            </a:pPr>
            <a:r>
              <a:rPr lang="it" sz="1100" b="0" i="0" u="none" strike="noStrike" cap="none">
                <a:solidFill>
                  <a:schemeClr val="lt1"/>
                </a:solidFill>
                <a:latin typeface="Arial"/>
                <a:ea typeface="Arial"/>
                <a:cs typeface="Arial"/>
                <a:sym typeface="Arial"/>
              </a:rPr>
              <a:t>Wider shells have wider areas at lower temperature and velocity, while the impact anomaly and plume remain the same.</a:t>
            </a:r>
            <a:endParaRPr sz="1100" b="0" i="0" u="none" strike="noStrike" cap="none">
              <a:solidFill>
                <a:schemeClr val="l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685800" marR="0" lvl="0" indent="-247650" algn="l" rtl="0">
              <a:lnSpc>
                <a:spcPct val="100000"/>
              </a:lnSpc>
              <a:spcBef>
                <a:spcPts val="0"/>
              </a:spcBef>
              <a:spcAft>
                <a:spcPts val="0"/>
              </a:spcAft>
              <a:buClr>
                <a:schemeClr val="lt1"/>
              </a:buClr>
              <a:buSzPts val="1100"/>
              <a:buFont typeface="Arial"/>
              <a:buChar char="➢"/>
            </a:pPr>
            <a:r>
              <a:rPr lang="it" sz="1100" b="0" i="0" u="none" strike="noStrike" cap="none">
                <a:solidFill>
                  <a:schemeClr val="lt1"/>
                </a:solidFill>
                <a:latin typeface="Arial"/>
                <a:ea typeface="Arial"/>
                <a:cs typeface="Arial"/>
                <a:sym typeface="Arial"/>
              </a:rPr>
              <a:t>Higher angular span, with same ice shell thickness, gives smaller average velocities.</a:t>
            </a:r>
            <a:endParaRPr sz="11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836"/>
        <p:cNvGrpSpPr/>
        <p:nvPr/>
      </p:nvGrpSpPr>
      <p:grpSpPr>
        <a:xfrm>
          <a:off x="0" y="0"/>
          <a:ext cx="0" cy="0"/>
          <a:chOff x="0" y="0"/>
          <a:chExt cx="0" cy="0"/>
        </a:xfrm>
      </p:grpSpPr>
      <p:sp>
        <p:nvSpPr>
          <p:cNvPr id="837" name="Google Shape;837;p90"/>
          <p:cNvSpPr txBox="1">
            <a:spLocks noGrp="1"/>
          </p:cNvSpPr>
          <p:nvPr>
            <p:ph type="ctrTitle"/>
          </p:nvPr>
        </p:nvSpPr>
        <p:spPr>
          <a:xfrm>
            <a:off x="2764905" y="124040"/>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Convective and Conductive:</a:t>
            </a:r>
            <a:r>
              <a:rPr lang="it"/>
              <a:t> Tidal Heating</a:t>
            </a:r>
            <a:endParaRPr/>
          </a:p>
        </p:txBody>
      </p:sp>
      <p:sp>
        <p:nvSpPr>
          <p:cNvPr id="838" name="Google Shape;838;p90"/>
          <p:cNvSpPr txBox="1"/>
          <p:nvPr/>
        </p:nvSpPr>
        <p:spPr>
          <a:xfrm>
            <a:off x="3496330" y="508252"/>
            <a:ext cx="2151340" cy="729283"/>
          </a:xfrm>
          <a:prstGeom prst="rect">
            <a:avLst/>
          </a:prstGeom>
          <a:noFill/>
          <a:ln>
            <a:noFill/>
          </a:ln>
        </p:spPr>
        <p:txBody>
          <a:bodyPr spcFirstLastPara="1" wrap="square" lIns="68550" tIns="68550" rIns="68550" bIns="68550" anchor="t" anchorCtr="0">
            <a:noAutofit/>
          </a:bodyPr>
          <a:lstStyle/>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Impact time = 25.000 years</a:t>
            </a:r>
            <a:endParaRPr sz="1000" b="0" i="0" u="none" strike="noStrike" cap="none">
              <a:solidFill>
                <a:schemeClr val="lt1"/>
              </a:solidFill>
              <a:latin typeface="Arial"/>
              <a:ea typeface="Arial"/>
              <a:cs typeface="Arial"/>
              <a:sym typeface="Arial"/>
            </a:endParaRPr>
          </a:p>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End time = 30e6 years</a:t>
            </a:r>
            <a:endParaRPr sz="1000" b="0" i="0" u="none" strike="noStrike" cap="none">
              <a:solidFill>
                <a:schemeClr val="lt1"/>
              </a:solidFill>
              <a:latin typeface="Arial"/>
              <a:ea typeface="Arial"/>
              <a:cs typeface="Arial"/>
              <a:sym typeface="Arial"/>
            </a:endParaRPr>
          </a:p>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Grain size = 1 mm</a:t>
            </a:r>
            <a:endParaRPr sz="1000" b="0" i="0" u="none" strike="noStrike" cap="none">
              <a:solidFill>
                <a:schemeClr val="lt1"/>
              </a:solidFill>
              <a:latin typeface="Arial"/>
              <a:ea typeface="Arial"/>
              <a:cs typeface="Arial"/>
              <a:sym typeface="Arial"/>
            </a:endParaRPr>
          </a:p>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Impactor radius = 1.8km</a:t>
            </a:r>
            <a:endParaRPr sz="1000" b="0" i="0" u="none" strike="noStrike" cap="none">
              <a:solidFill>
                <a:schemeClr val="lt1"/>
              </a:solidFill>
              <a:latin typeface="Arial"/>
              <a:ea typeface="Arial"/>
              <a:cs typeface="Arial"/>
              <a:sym typeface="Arial"/>
            </a:endParaRPr>
          </a:p>
        </p:txBody>
      </p:sp>
      <p:sp>
        <p:nvSpPr>
          <p:cNvPr id="839" name="Google Shape;839;p90"/>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10</a:t>
            </a:r>
            <a:endParaRPr sz="1200" b="0" i="0" u="none" strike="noStrike" cap="none">
              <a:solidFill>
                <a:schemeClr val="lt1"/>
              </a:solidFill>
              <a:latin typeface="Arial"/>
              <a:ea typeface="Arial"/>
              <a:cs typeface="Arial"/>
              <a:sym typeface="Arial"/>
            </a:endParaRPr>
          </a:p>
        </p:txBody>
      </p:sp>
      <p:grpSp>
        <p:nvGrpSpPr>
          <p:cNvPr id="840" name="Google Shape;840;p90"/>
          <p:cNvGrpSpPr/>
          <p:nvPr/>
        </p:nvGrpSpPr>
        <p:grpSpPr>
          <a:xfrm>
            <a:off x="1280667" y="1237526"/>
            <a:ext cx="6585028" cy="3903424"/>
            <a:chOff x="3284726" y="1634613"/>
            <a:chExt cx="8782324" cy="5205761"/>
          </a:xfrm>
        </p:grpSpPr>
        <p:pic>
          <p:nvPicPr>
            <p:cNvPr id="841" name="Google Shape;841;p90" title="h0_G-3R18.png"/>
            <p:cNvPicPr preferRelativeResize="0"/>
            <p:nvPr/>
          </p:nvPicPr>
          <p:blipFill rotWithShape="1">
            <a:blip r:embed="rId3">
              <a:alphaModFix/>
            </a:blip>
            <a:srcRect l="-1690" t="10163" r="1690" b="22845"/>
            <a:stretch/>
          </p:blipFill>
          <p:spPr>
            <a:xfrm rot="-5116545">
              <a:off x="8520320" y="820859"/>
              <a:ext cx="1150136" cy="3858007"/>
            </a:xfrm>
            <a:prstGeom prst="rect">
              <a:avLst/>
            </a:prstGeom>
            <a:noFill/>
            <a:ln>
              <a:noFill/>
            </a:ln>
          </p:spPr>
        </p:pic>
        <p:sp>
          <p:nvSpPr>
            <p:cNvPr id="842" name="Google Shape;842;p90"/>
            <p:cNvSpPr txBox="1"/>
            <p:nvPr/>
          </p:nvSpPr>
          <p:spPr>
            <a:xfrm>
              <a:off x="8510350" y="1650538"/>
              <a:ext cx="14136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Conductive</a:t>
              </a:r>
              <a:endParaRPr sz="1300" b="0" i="0" u="none" strike="noStrike" cap="none">
                <a:solidFill>
                  <a:schemeClr val="lt1"/>
                </a:solidFill>
                <a:latin typeface="Arial"/>
                <a:ea typeface="Arial"/>
                <a:cs typeface="Arial"/>
                <a:sym typeface="Arial"/>
              </a:endParaRPr>
            </a:p>
          </p:txBody>
        </p:sp>
        <p:sp>
          <p:nvSpPr>
            <p:cNvPr id="843" name="Google Shape;843;p90"/>
            <p:cNvSpPr txBox="1"/>
            <p:nvPr/>
          </p:nvSpPr>
          <p:spPr>
            <a:xfrm>
              <a:off x="11138850" y="2501800"/>
              <a:ext cx="7974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0</a:t>
              </a:r>
              <a:endParaRPr sz="1300" b="0" i="0" u="none" strike="noStrike" cap="none">
                <a:solidFill>
                  <a:schemeClr val="lt1"/>
                </a:solidFill>
                <a:latin typeface="Arial"/>
                <a:ea typeface="Arial"/>
                <a:cs typeface="Arial"/>
                <a:sym typeface="Arial"/>
              </a:endParaRPr>
            </a:p>
          </p:txBody>
        </p:sp>
        <p:sp>
          <p:nvSpPr>
            <p:cNvPr id="844" name="Google Shape;844;p90"/>
            <p:cNvSpPr txBox="1"/>
            <p:nvPr/>
          </p:nvSpPr>
          <p:spPr>
            <a:xfrm>
              <a:off x="4442338" y="1634613"/>
              <a:ext cx="14136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Convective</a:t>
              </a:r>
              <a:endParaRPr sz="1300" b="0" i="0" u="none" strike="noStrike" cap="none">
                <a:solidFill>
                  <a:schemeClr val="lt1"/>
                </a:solidFill>
                <a:latin typeface="Arial"/>
                <a:ea typeface="Arial"/>
                <a:cs typeface="Arial"/>
                <a:sym typeface="Arial"/>
              </a:endParaRPr>
            </a:p>
          </p:txBody>
        </p:sp>
        <p:pic>
          <p:nvPicPr>
            <p:cNvPr id="845" name="Google Shape;845;p90" title="h0_G-3_R18.png"/>
            <p:cNvPicPr preferRelativeResize="0"/>
            <p:nvPr/>
          </p:nvPicPr>
          <p:blipFill rotWithShape="1">
            <a:blip r:embed="rId4">
              <a:alphaModFix/>
            </a:blip>
            <a:srcRect l="-10" t="77111" r="10" b="16866"/>
            <a:stretch/>
          </p:blipFill>
          <p:spPr>
            <a:xfrm rot="115">
              <a:off x="5609591" y="5784858"/>
              <a:ext cx="3499346" cy="1055457"/>
            </a:xfrm>
            <a:prstGeom prst="rect">
              <a:avLst/>
            </a:prstGeom>
            <a:noFill/>
            <a:ln>
              <a:noFill/>
            </a:ln>
          </p:spPr>
        </p:pic>
        <p:pic>
          <p:nvPicPr>
            <p:cNvPr id="846" name="Google Shape;846;p90" title="h_end_G-3R18.png"/>
            <p:cNvPicPr preferRelativeResize="0"/>
            <p:nvPr/>
          </p:nvPicPr>
          <p:blipFill rotWithShape="1">
            <a:blip r:embed="rId5">
              <a:alphaModFix/>
            </a:blip>
            <a:srcRect t="11439" b="23081"/>
            <a:stretch/>
          </p:blipFill>
          <p:spPr>
            <a:xfrm rot="-5159781">
              <a:off x="8510212" y="3277010"/>
              <a:ext cx="1126201" cy="3692555"/>
            </a:xfrm>
            <a:prstGeom prst="rect">
              <a:avLst/>
            </a:prstGeom>
            <a:noFill/>
            <a:ln>
              <a:noFill/>
            </a:ln>
          </p:spPr>
        </p:pic>
        <p:sp>
          <p:nvSpPr>
            <p:cNvPr id="847" name="Google Shape;847;p90"/>
            <p:cNvSpPr txBox="1"/>
            <p:nvPr/>
          </p:nvSpPr>
          <p:spPr>
            <a:xfrm>
              <a:off x="11138850" y="4903900"/>
              <a:ext cx="928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end</a:t>
              </a:r>
              <a:endParaRPr sz="1300" b="0" i="0" u="none" strike="noStrike" cap="none">
                <a:solidFill>
                  <a:schemeClr val="lt1"/>
                </a:solidFill>
                <a:latin typeface="Arial"/>
                <a:ea typeface="Arial"/>
                <a:cs typeface="Arial"/>
                <a:sym typeface="Arial"/>
              </a:endParaRPr>
            </a:p>
          </p:txBody>
        </p:sp>
        <p:pic>
          <p:nvPicPr>
            <p:cNvPr id="848" name="Google Shape;848;p90" title="h_end_G-3_R18.png"/>
            <p:cNvPicPr preferRelativeResize="0"/>
            <p:nvPr/>
          </p:nvPicPr>
          <p:blipFill rotWithShape="1">
            <a:blip r:embed="rId6">
              <a:alphaModFix/>
            </a:blip>
            <a:srcRect t="10517" b="23419"/>
            <a:stretch/>
          </p:blipFill>
          <p:spPr>
            <a:xfrm rot="-5164791">
              <a:off x="4613822" y="3358730"/>
              <a:ext cx="1070655" cy="3541840"/>
            </a:xfrm>
            <a:prstGeom prst="rect">
              <a:avLst/>
            </a:prstGeom>
            <a:noFill/>
            <a:ln>
              <a:noFill/>
            </a:ln>
          </p:spPr>
        </p:pic>
        <p:pic>
          <p:nvPicPr>
            <p:cNvPr id="849" name="Google Shape;849;p90" title="h0_G-3_R18.png"/>
            <p:cNvPicPr preferRelativeResize="0"/>
            <p:nvPr/>
          </p:nvPicPr>
          <p:blipFill rotWithShape="1">
            <a:blip r:embed="rId4">
              <a:alphaModFix/>
            </a:blip>
            <a:srcRect t="10775" b="22916"/>
            <a:stretch/>
          </p:blipFill>
          <p:spPr>
            <a:xfrm rot="-5175459">
              <a:off x="4610810" y="898693"/>
              <a:ext cx="1115054" cy="3702338"/>
            </a:xfrm>
            <a:prstGeom prst="rect">
              <a:avLst/>
            </a:prstGeom>
            <a:noFill/>
            <a:ln>
              <a:noFill/>
            </a:ln>
          </p:spPr>
        </p:pic>
        <p:sp>
          <p:nvSpPr>
            <p:cNvPr id="850" name="Google Shape;850;p90"/>
            <p:cNvSpPr txBox="1"/>
            <p:nvPr/>
          </p:nvSpPr>
          <p:spPr>
            <a:xfrm>
              <a:off x="11138850" y="3728675"/>
              <a:ext cx="928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t>
              </a:r>
              <a:endParaRPr sz="1300" b="0" i="0" u="none" strike="noStrike" cap="none">
                <a:solidFill>
                  <a:schemeClr val="lt1"/>
                </a:solidFill>
                <a:latin typeface="Arial"/>
                <a:ea typeface="Arial"/>
                <a:cs typeface="Arial"/>
                <a:sym typeface="Arial"/>
              </a:endParaRPr>
            </a:p>
          </p:txBody>
        </p:sp>
        <p:pic>
          <p:nvPicPr>
            <p:cNvPr id="851" name="Google Shape;851;p90" title="h_imp_G-3R18.png"/>
            <p:cNvPicPr preferRelativeResize="0"/>
            <p:nvPr/>
          </p:nvPicPr>
          <p:blipFill rotWithShape="1">
            <a:blip r:embed="rId7">
              <a:alphaModFix/>
            </a:blip>
            <a:srcRect t="11279" b="22802"/>
            <a:stretch/>
          </p:blipFill>
          <p:spPr>
            <a:xfrm rot="-5139275">
              <a:off x="8527876" y="2111715"/>
              <a:ext cx="1135048" cy="3746393"/>
            </a:xfrm>
            <a:prstGeom prst="rect">
              <a:avLst/>
            </a:prstGeom>
            <a:noFill/>
            <a:ln>
              <a:noFill/>
            </a:ln>
          </p:spPr>
        </p:pic>
        <p:pic>
          <p:nvPicPr>
            <p:cNvPr id="852" name="Google Shape;852;p90" title="h_imp_G-3_R18.png"/>
            <p:cNvPicPr preferRelativeResize="0"/>
            <p:nvPr/>
          </p:nvPicPr>
          <p:blipFill rotWithShape="1">
            <a:blip r:embed="rId8">
              <a:alphaModFix/>
            </a:blip>
            <a:srcRect t="10634" b="23844"/>
            <a:stretch/>
          </p:blipFill>
          <p:spPr>
            <a:xfrm rot="-5177454">
              <a:off x="4577837" y="2197397"/>
              <a:ext cx="1083024" cy="3553330"/>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1"/>
          <p:cNvSpPr/>
          <p:nvPr/>
        </p:nvSpPr>
        <p:spPr>
          <a:xfrm>
            <a:off x="364405" y="229447"/>
            <a:ext cx="5202343" cy="392416"/>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Thermodynamic parameters</a:t>
            </a:r>
            <a:endParaRPr sz="2100" b="0" i="0" u="none" strike="noStrike" cap="none">
              <a:solidFill>
                <a:schemeClr val="lt1"/>
              </a:solidFill>
              <a:latin typeface="Calibri"/>
              <a:ea typeface="Calibri"/>
              <a:cs typeface="Calibri"/>
              <a:sym typeface="Calibri"/>
            </a:endParaRPr>
          </a:p>
        </p:txBody>
      </p:sp>
      <p:sp>
        <p:nvSpPr>
          <p:cNvPr id="858" name="Google Shape;858;p91"/>
          <p:cNvSpPr/>
          <p:nvPr/>
        </p:nvSpPr>
        <p:spPr>
          <a:xfrm>
            <a:off x="364404" y="904141"/>
            <a:ext cx="8779689" cy="3773283"/>
          </a:xfrm>
          <a:prstGeom prst="rect">
            <a:avLst/>
          </a:prstGeom>
          <a:noFill/>
          <a:ln>
            <a:noFill/>
          </a:ln>
        </p:spPr>
        <p:txBody>
          <a:bodyPr spcFirstLastPara="1" wrap="square" lIns="67475" tIns="33750" rIns="67475" bIns="33750" anchor="t" anchorCtr="0">
            <a:noAutofit/>
          </a:bodyPr>
          <a:lstStyle/>
          <a:p>
            <a:pPr marL="215900" marR="0" lvl="0" indent="-215900" algn="l" rtl="0">
              <a:lnSpc>
                <a:spcPct val="115000"/>
              </a:lnSpc>
              <a:spcBef>
                <a:spcPts val="0"/>
              </a:spcBef>
              <a:spcAft>
                <a:spcPts val="0"/>
              </a:spcAft>
              <a:buClr>
                <a:schemeClr val="lt1"/>
              </a:buClr>
              <a:buSzPts val="1800"/>
              <a:buFont typeface="Arial"/>
              <a:buChar char="•"/>
            </a:pPr>
            <a:r>
              <a:rPr lang="it" sz="1800" b="0" i="0" u="none" strike="noStrike" cap="none">
                <a:solidFill>
                  <a:schemeClr val="lt1"/>
                </a:solidFill>
                <a:latin typeface="Calibri"/>
                <a:ea typeface="Calibri"/>
                <a:cs typeface="Calibri"/>
                <a:sym typeface="Calibri"/>
              </a:rPr>
              <a:t>Temperature-dependent thermal conductivity of ice [Petrenko &amp; Whitworth, 1999]:</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a:p>
            <a:pPr marL="215900" marR="0" lvl="0" indent="-215900" algn="l" rtl="0">
              <a:lnSpc>
                <a:spcPct val="115000"/>
              </a:lnSpc>
              <a:spcBef>
                <a:spcPts val="0"/>
              </a:spcBef>
              <a:spcAft>
                <a:spcPts val="0"/>
              </a:spcAft>
              <a:buClr>
                <a:schemeClr val="lt1"/>
              </a:buClr>
              <a:buSzPts val="1800"/>
              <a:buFont typeface="Arial"/>
              <a:buChar char="•"/>
            </a:pPr>
            <a:r>
              <a:rPr lang="it" sz="1800" b="0" i="0" u="none" strike="noStrike" cap="none">
                <a:solidFill>
                  <a:schemeClr val="lt1"/>
                </a:solidFill>
                <a:latin typeface="Calibri"/>
                <a:ea typeface="Calibri"/>
                <a:cs typeface="Calibri"/>
                <a:sym typeface="Calibri"/>
              </a:rPr>
              <a:t>Temperature- and pressure-dependent thermal expansivity of ice [Feistel &amp; Wagner 2006]: </a:t>
            </a:r>
            <a:endParaRPr sz="1000" b="0" i="0" u="none" strike="noStrike" cap="none">
              <a:solidFill>
                <a:srgbClr val="000000"/>
              </a:solidFill>
              <a:latin typeface="Arial"/>
              <a:ea typeface="Arial"/>
              <a:cs typeface="Arial"/>
              <a:sym typeface="Arial"/>
            </a:endParaRPr>
          </a:p>
        </p:txBody>
      </p:sp>
      <p:pic>
        <p:nvPicPr>
          <p:cNvPr id="859" name="Google Shape;859;p91"/>
          <p:cNvPicPr preferRelativeResize="0"/>
          <p:nvPr/>
        </p:nvPicPr>
        <p:blipFill rotWithShape="1">
          <a:blip r:embed="rId3">
            <a:alphaModFix/>
          </a:blip>
          <a:srcRect/>
          <a:stretch/>
        </p:blipFill>
        <p:spPr>
          <a:xfrm>
            <a:off x="4248056" y="1282281"/>
            <a:ext cx="1410717" cy="710244"/>
          </a:xfrm>
          <a:prstGeom prst="rect">
            <a:avLst/>
          </a:prstGeom>
          <a:noFill/>
          <a:ln>
            <a:noFill/>
          </a:ln>
        </p:spPr>
      </p:pic>
      <p:pic>
        <p:nvPicPr>
          <p:cNvPr id="860" name="Google Shape;860;p91"/>
          <p:cNvPicPr preferRelativeResize="0"/>
          <p:nvPr/>
        </p:nvPicPr>
        <p:blipFill rotWithShape="1">
          <a:blip r:embed="rId4">
            <a:alphaModFix/>
          </a:blip>
          <a:srcRect/>
          <a:stretch/>
        </p:blipFill>
        <p:spPr>
          <a:xfrm>
            <a:off x="3654137" y="2214937"/>
            <a:ext cx="2840947" cy="410799"/>
          </a:xfrm>
          <a:prstGeom prst="rect">
            <a:avLst/>
          </a:prstGeom>
          <a:noFill/>
          <a:ln>
            <a:noFill/>
          </a:ln>
        </p:spPr>
      </p:pic>
      <p:grpSp>
        <p:nvGrpSpPr>
          <p:cNvPr id="861" name="Google Shape;861;p91"/>
          <p:cNvGrpSpPr/>
          <p:nvPr/>
        </p:nvGrpSpPr>
        <p:grpSpPr>
          <a:xfrm>
            <a:off x="409048" y="2787612"/>
            <a:ext cx="8325896" cy="2224621"/>
            <a:chOff x="336947" y="3317309"/>
            <a:chExt cx="11519956" cy="3367203"/>
          </a:xfrm>
        </p:grpSpPr>
        <p:pic>
          <p:nvPicPr>
            <p:cNvPr id="862" name="Google Shape;862;p91"/>
            <p:cNvPicPr preferRelativeResize="0"/>
            <p:nvPr/>
          </p:nvPicPr>
          <p:blipFill rotWithShape="1">
            <a:blip r:embed="rId5">
              <a:alphaModFix/>
            </a:blip>
            <a:srcRect/>
            <a:stretch/>
          </p:blipFill>
          <p:spPr>
            <a:xfrm>
              <a:off x="336947" y="3317309"/>
              <a:ext cx="3361283" cy="3367201"/>
            </a:xfrm>
            <a:prstGeom prst="rect">
              <a:avLst/>
            </a:prstGeom>
            <a:noFill/>
            <a:ln>
              <a:noFill/>
            </a:ln>
          </p:spPr>
        </p:pic>
        <p:pic>
          <p:nvPicPr>
            <p:cNvPr id="863" name="Google Shape;863;p91"/>
            <p:cNvPicPr preferRelativeResize="0"/>
            <p:nvPr/>
          </p:nvPicPr>
          <p:blipFill rotWithShape="1">
            <a:blip r:embed="rId6">
              <a:alphaModFix/>
            </a:blip>
            <a:srcRect/>
            <a:stretch/>
          </p:blipFill>
          <p:spPr>
            <a:xfrm>
              <a:off x="4416945" y="3317309"/>
              <a:ext cx="3361283" cy="3367203"/>
            </a:xfrm>
            <a:prstGeom prst="rect">
              <a:avLst/>
            </a:prstGeom>
            <a:noFill/>
            <a:ln>
              <a:noFill/>
            </a:ln>
          </p:spPr>
        </p:pic>
        <p:pic>
          <p:nvPicPr>
            <p:cNvPr id="864" name="Google Shape;864;p91"/>
            <p:cNvPicPr preferRelativeResize="0"/>
            <p:nvPr/>
          </p:nvPicPr>
          <p:blipFill rotWithShape="1">
            <a:blip r:embed="rId7">
              <a:alphaModFix/>
            </a:blip>
            <a:srcRect/>
            <a:stretch/>
          </p:blipFill>
          <p:spPr>
            <a:xfrm>
              <a:off x="8495619" y="3323227"/>
              <a:ext cx="3361284" cy="3361284"/>
            </a:xfrm>
            <a:prstGeom prst="rect">
              <a:avLst/>
            </a:prstGeom>
            <a:noFill/>
            <a:ln>
              <a:noFill/>
            </a:ln>
          </p:spPr>
        </p:pic>
      </p:grpSp>
      <p:pic>
        <p:nvPicPr>
          <p:cNvPr id="865" name="Google Shape;865;p91"/>
          <p:cNvPicPr preferRelativeResize="0"/>
          <p:nvPr/>
        </p:nvPicPr>
        <p:blipFill rotWithShape="1">
          <a:blip r:embed="rId7">
            <a:alphaModFix/>
          </a:blip>
          <a:srcRect l="92697" t="92007" r="4079"/>
          <a:stretch/>
        </p:blipFill>
        <p:spPr>
          <a:xfrm>
            <a:off x="5807008" y="4830447"/>
            <a:ext cx="80142" cy="181784"/>
          </a:xfrm>
          <a:prstGeom prst="rect">
            <a:avLst/>
          </a:prstGeom>
          <a:noFill/>
          <a:ln>
            <a:noFill/>
          </a:ln>
        </p:spPr>
      </p:pic>
      <p:sp>
        <p:nvSpPr>
          <p:cNvPr id="866" name="Google Shape;866;p91"/>
          <p:cNvSpPr txBox="1"/>
          <p:nvPr/>
        </p:nvSpPr>
        <p:spPr>
          <a:xfrm>
            <a:off x="8814391" y="4895150"/>
            <a:ext cx="255973" cy="23398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4</a:t>
            </a:r>
            <a:endParaRPr sz="1200" b="0" i="0" u="none" strike="noStrike" cap="none">
              <a:solidFill>
                <a:schemeClr val="lt1"/>
              </a:solidFill>
              <a:latin typeface="Arial"/>
              <a:ea typeface="Arial"/>
              <a:cs typeface="Arial"/>
              <a:sym typeface="Arial"/>
            </a:endParaRPr>
          </a:p>
        </p:txBody>
      </p:sp>
      <p:sp>
        <p:nvSpPr>
          <p:cNvPr id="867" name="Google Shape;867;p91"/>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fld id="{00000000-1234-1234-1234-123412341234}" type="slidenum">
              <a:rPr lang="it" sz="1000" b="0" i="0" u="none" strike="noStrike" cap="none">
                <a:solidFill>
                  <a:srgbClr val="000000"/>
                </a:solidFill>
                <a:latin typeface="Arial"/>
                <a:ea typeface="Arial"/>
                <a:cs typeface="Arial"/>
                <a:sym typeface="Arial"/>
              </a:rPr>
              <a:t>46</a:t>
            </a:fld>
            <a:endParaRPr sz="1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92"/>
          <p:cNvSpPr/>
          <p:nvPr/>
        </p:nvSpPr>
        <p:spPr>
          <a:xfrm>
            <a:off x="364405" y="229447"/>
            <a:ext cx="5202343" cy="392416"/>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Ice rheology</a:t>
            </a:r>
            <a:endParaRPr sz="2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chemeClr val="lt1"/>
              </a:solidFill>
              <a:latin typeface="Arial"/>
              <a:ea typeface="Arial"/>
              <a:cs typeface="Arial"/>
              <a:sym typeface="Arial"/>
            </a:endParaRPr>
          </a:p>
        </p:txBody>
      </p:sp>
      <p:grpSp>
        <p:nvGrpSpPr>
          <p:cNvPr id="873" name="Google Shape;873;p92"/>
          <p:cNvGrpSpPr/>
          <p:nvPr/>
        </p:nvGrpSpPr>
        <p:grpSpPr>
          <a:xfrm>
            <a:off x="1062524" y="2651141"/>
            <a:ext cx="7720847" cy="2409021"/>
            <a:chOff x="564518" y="3336725"/>
            <a:chExt cx="10766561" cy="3514890"/>
          </a:xfrm>
        </p:grpSpPr>
        <p:pic>
          <p:nvPicPr>
            <p:cNvPr id="874" name="Google Shape;874;p92"/>
            <p:cNvPicPr preferRelativeResize="0"/>
            <p:nvPr/>
          </p:nvPicPr>
          <p:blipFill rotWithShape="1">
            <a:blip r:embed="rId3">
              <a:alphaModFix/>
            </a:blip>
            <a:srcRect r="13559"/>
            <a:stretch/>
          </p:blipFill>
          <p:spPr>
            <a:xfrm>
              <a:off x="564518" y="3336726"/>
              <a:ext cx="9565518" cy="3514889"/>
            </a:xfrm>
            <a:prstGeom prst="rect">
              <a:avLst/>
            </a:prstGeom>
            <a:noFill/>
            <a:ln>
              <a:noFill/>
            </a:ln>
          </p:spPr>
        </p:pic>
        <p:pic>
          <p:nvPicPr>
            <p:cNvPr id="875" name="Google Shape;875;p92"/>
            <p:cNvPicPr preferRelativeResize="0"/>
            <p:nvPr/>
          </p:nvPicPr>
          <p:blipFill rotWithShape="1">
            <a:blip r:embed="rId3">
              <a:alphaModFix/>
            </a:blip>
            <a:srcRect l="89147"/>
            <a:stretch/>
          </p:blipFill>
          <p:spPr>
            <a:xfrm>
              <a:off x="10130036" y="3336725"/>
              <a:ext cx="1201043" cy="3514889"/>
            </a:xfrm>
            <a:prstGeom prst="rect">
              <a:avLst/>
            </a:prstGeom>
            <a:noFill/>
            <a:ln>
              <a:noFill/>
            </a:ln>
          </p:spPr>
        </p:pic>
      </p:grpSp>
      <p:grpSp>
        <p:nvGrpSpPr>
          <p:cNvPr id="876" name="Google Shape;876;p92"/>
          <p:cNvGrpSpPr/>
          <p:nvPr/>
        </p:nvGrpSpPr>
        <p:grpSpPr>
          <a:xfrm>
            <a:off x="1656181" y="981562"/>
            <a:ext cx="5831516" cy="1309958"/>
            <a:chOff x="2222641" y="837506"/>
            <a:chExt cx="7777380" cy="1747012"/>
          </a:xfrm>
        </p:grpSpPr>
        <p:sp>
          <p:nvSpPr>
            <p:cNvPr id="877" name="Google Shape;877;p92"/>
            <p:cNvSpPr txBox="1"/>
            <p:nvPr/>
          </p:nvSpPr>
          <p:spPr>
            <a:xfrm>
              <a:off x="3856320" y="1894275"/>
              <a:ext cx="13635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rgbClr val="FF8000"/>
                  </a:solidFill>
                  <a:latin typeface="Arial"/>
                  <a:ea typeface="Arial"/>
                  <a:cs typeface="Arial"/>
                  <a:sym typeface="Arial"/>
                </a:rPr>
                <a:t>Diffusion creep</a:t>
              </a:r>
              <a:endParaRPr sz="1200" b="0" i="0" u="none" strike="noStrike" cap="none">
                <a:solidFill>
                  <a:srgbClr val="FF8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rgbClr val="FF8000"/>
                  </a:solidFill>
                  <a:latin typeface="Arial"/>
                  <a:ea typeface="Arial"/>
                  <a:cs typeface="Arial"/>
                  <a:sym typeface="Arial"/>
                </a:rPr>
                <a:t>(grain size)</a:t>
              </a:r>
              <a:endParaRPr sz="1000" b="0" i="0" u="none" strike="noStrike" cap="none">
                <a:solidFill>
                  <a:srgbClr val="000000"/>
                </a:solidFill>
                <a:latin typeface="Arial"/>
                <a:ea typeface="Arial"/>
                <a:cs typeface="Arial"/>
                <a:sym typeface="Arial"/>
              </a:endParaRPr>
            </a:p>
          </p:txBody>
        </p:sp>
        <p:sp>
          <p:nvSpPr>
            <p:cNvPr id="878" name="Google Shape;878;p92"/>
            <p:cNvSpPr txBox="1"/>
            <p:nvPr/>
          </p:nvSpPr>
          <p:spPr>
            <a:xfrm>
              <a:off x="8429221" y="1894274"/>
              <a:ext cx="15708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rgbClr val="FFFF01"/>
                  </a:solidFill>
                  <a:latin typeface="Arial"/>
                  <a:ea typeface="Arial"/>
                  <a:cs typeface="Arial"/>
                  <a:sym typeface="Arial"/>
                </a:rPr>
                <a:t>Dislocation creep</a:t>
              </a:r>
              <a:endParaRPr sz="1200" b="0" i="0" u="none" strike="noStrike" cap="none">
                <a:solidFill>
                  <a:srgbClr val="FFFF0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rgbClr val="FFFF01"/>
                  </a:solidFill>
                  <a:latin typeface="Arial"/>
                  <a:ea typeface="Arial"/>
                  <a:cs typeface="Arial"/>
                  <a:sym typeface="Arial"/>
                </a:rPr>
                <a:t>(strain rate)</a:t>
              </a:r>
              <a:endParaRPr sz="1000" b="0" i="0" u="none" strike="noStrike" cap="none">
                <a:solidFill>
                  <a:srgbClr val="000000"/>
                </a:solidFill>
                <a:latin typeface="Arial"/>
                <a:ea typeface="Arial"/>
                <a:cs typeface="Arial"/>
                <a:sym typeface="Arial"/>
              </a:endParaRPr>
            </a:p>
          </p:txBody>
        </p:sp>
        <p:sp>
          <p:nvSpPr>
            <p:cNvPr id="879" name="Google Shape;879;p92"/>
            <p:cNvSpPr txBox="1"/>
            <p:nvPr/>
          </p:nvSpPr>
          <p:spPr>
            <a:xfrm>
              <a:off x="5745863" y="1845618"/>
              <a:ext cx="21624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rgbClr val="0080FF"/>
                  </a:solidFill>
                  <a:latin typeface="Arial"/>
                  <a:ea typeface="Arial"/>
                  <a:cs typeface="Arial"/>
                  <a:sym typeface="Arial"/>
                </a:rPr>
                <a:t>Basal slip (strain rate) +</a:t>
              </a:r>
              <a:br>
                <a:rPr lang="it" sz="1200" b="0" i="0" u="none" strike="noStrike" cap="none">
                  <a:solidFill>
                    <a:srgbClr val="0080FF"/>
                  </a:solidFill>
                  <a:latin typeface="Arial"/>
                  <a:ea typeface="Arial"/>
                  <a:cs typeface="Arial"/>
                  <a:sym typeface="Arial"/>
                </a:rPr>
              </a:br>
              <a:r>
                <a:rPr lang="it" sz="1200" b="0" i="0" u="none" strike="noStrike" cap="none">
                  <a:solidFill>
                    <a:srgbClr val="0080FF"/>
                  </a:solidFill>
                  <a:latin typeface="Arial"/>
                  <a:ea typeface="Arial"/>
                  <a:cs typeface="Arial"/>
                  <a:sym typeface="Arial"/>
                </a:rPr>
                <a:t>Grain boundary sliding</a:t>
              </a:r>
              <a:endParaRPr sz="1200" b="0" i="0" u="none" strike="noStrike" cap="none">
                <a:solidFill>
                  <a:srgbClr val="008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rgbClr val="0080FF"/>
                  </a:solidFill>
                  <a:latin typeface="Arial"/>
                  <a:ea typeface="Arial"/>
                  <a:cs typeface="Arial"/>
                  <a:sym typeface="Arial"/>
                </a:rPr>
                <a:t>(strain rate, grain size)</a:t>
              </a:r>
              <a:endParaRPr sz="1000" b="0" i="0" u="none" strike="noStrike" cap="none">
                <a:solidFill>
                  <a:srgbClr val="000000"/>
                </a:solidFill>
                <a:latin typeface="Arial"/>
                <a:ea typeface="Arial"/>
                <a:cs typeface="Arial"/>
                <a:sym typeface="Arial"/>
              </a:endParaRPr>
            </a:p>
          </p:txBody>
        </p:sp>
        <p:grpSp>
          <p:nvGrpSpPr>
            <p:cNvPr id="880" name="Google Shape;880;p92"/>
            <p:cNvGrpSpPr/>
            <p:nvPr/>
          </p:nvGrpSpPr>
          <p:grpSpPr>
            <a:xfrm>
              <a:off x="2222641" y="837506"/>
              <a:ext cx="7411552" cy="1066904"/>
              <a:chOff x="2222641" y="1197546"/>
              <a:chExt cx="7411552" cy="1066904"/>
            </a:xfrm>
          </p:grpSpPr>
          <p:grpSp>
            <p:nvGrpSpPr>
              <p:cNvPr id="881" name="Google Shape;881;p92"/>
              <p:cNvGrpSpPr/>
              <p:nvPr/>
            </p:nvGrpSpPr>
            <p:grpSpPr>
              <a:xfrm>
                <a:off x="2222641" y="1197546"/>
                <a:ext cx="7411552" cy="1066904"/>
                <a:chOff x="-383133" y="1200709"/>
                <a:chExt cx="11545851" cy="1783821"/>
              </a:xfrm>
            </p:grpSpPr>
            <p:pic>
              <p:nvPicPr>
                <p:cNvPr id="882" name="Google Shape;882;p92"/>
                <p:cNvPicPr preferRelativeResize="0"/>
                <p:nvPr/>
              </p:nvPicPr>
              <p:blipFill rotWithShape="1">
                <a:blip r:embed="rId4">
                  <a:alphaModFix/>
                </a:blip>
                <a:srcRect r="23173"/>
                <a:stretch/>
              </p:blipFill>
              <p:spPr>
                <a:xfrm>
                  <a:off x="-383133" y="1200709"/>
                  <a:ext cx="1707448" cy="1777999"/>
                </a:xfrm>
                <a:prstGeom prst="rect">
                  <a:avLst/>
                </a:prstGeom>
                <a:noFill/>
                <a:ln>
                  <a:noFill/>
                </a:ln>
              </p:spPr>
            </p:pic>
            <p:pic>
              <p:nvPicPr>
                <p:cNvPr id="883" name="Google Shape;883;p92"/>
                <p:cNvPicPr preferRelativeResize="0"/>
                <p:nvPr/>
              </p:nvPicPr>
              <p:blipFill rotWithShape="1">
                <a:blip r:embed="rId5">
                  <a:alphaModFix/>
                </a:blip>
                <a:srcRect/>
                <a:stretch/>
              </p:blipFill>
              <p:spPr>
                <a:xfrm>
                  <a:off x="2484800" y="1375029"/>
                  <a:ext cx="1485900" cy="1562101"/>
                </a:xfrm>
                <a:prstGeom prst="rect">
                  <a:avLst/>
                </a:prstGeom>
                <a:noFill/>
                <a:ln>
                  <a:noFill/>
                </a:ln>
              </p:spPr>
            </p:pic>
            <p:pic>
              <p:nvPicPr>
                <p:cNvPr id="884" name="Google Shape;884;p92"/>
                <p:cNvPicPr preferRelativeResize="0"/>
                <p:nvPr/>
              </p:nvPicPr>
              <p:blipFill rotWithShape="1">
                <a:blip r:embed="rId6">
                  <a:alphaModFix/>
                </a:blip>
                <a:srcRect/>
                <a:stretch/>
              </p:blipFill>
              <p:spPr>
                <a:xfrm>
                  <a:off x="4169602" y="1738396"/>
                  <a:ext cx="698501" cy="723900"/>
                </a:xfrm>
                <a:prstGeom prst="rect">
                  <a:avLst/>
                </a:prstGeom>
                <a:noFill/>
                <a:ln>
                  <a:noFill/>
                </a:ln>
              </p:spPr>
            </p:pic>
            <p:pic>
              <p:nvPicPr>
                <p:cNvPr id="885" name="Google Shape;885;p92"/>
                <p:cNvPicPr preferRelativeResize="0"/>
                <p:nvPr/>
              </p:nvPicPr>
              <p:blipFill rotWithShape="1">
                <a:blip r:embed="rId7">
                  <a:alphaModFix/>
                </a:blip>
                <a:srcRect/>
                <a:stretch/>
              </p:blipFill>
              <p:spPr>
                <a:xfrm>
                  <a:off x="5100033" y="1449011"/>
                  <a:ext cx="3543300" cy="1155700"/>
                </a:xfrm>
                <a:prstGeom prst="rect">
                  <a:avLst/>
                </a:prstGeom>
                <a:noFill/>
                <a:ln>
                  <a:noFill/>
                </a:ln>
              </p:spPr>
            </p:pic>
            <p:pic>
              <p:nvPicPr>
                <p:cNvPr id="886" name="Google Shape;886;p92"/>
                <p:cNvPicPr preferRelativeResize="0"/>
                <p:nvPr/>
              </p:nvPicPr>
              <p:blipFill rotWithShape="1">
                <a:blip r:embed="rId6">
                  <a:alphaModFix/>
                </a:blip>
                <a:srcRect/>
                <a:stretch/>
              </p:blipFill>
              <p:spPr>
                <a:xfrm>
                  <a:off x="8906413" y="1744218"/>
                  <a:ext cx="698500" cy="723900"/>
                </a:xfrm>
                <a:prstGeom prst="rect">
                  <a:avLst/>
                </a:prstGeom>
                <a:noFill/>
                <a:ln>
                  <a:noFill/>
                </a:ln>
              </p:spPr>
            </p:pic>
            <p:pic>
              <p:nvPicPr>
                <p:cNvPr id="887" name="Google Shape;887;p92"/>
                <p:cNvPicPr preferRelativeResize="0"/>
                <p:nvPr/>
              </p:nvPicPr>
              <p:blipFill rotWithShape="1">
                <a:blip r:embed="rId8">
                  <a:alphaModFix/>
                </a:blip>
                <a:srcRect/>
                <a:stretch/>
              </p:blipFill>
              <p:spPr>
                <a:xfrm>
                  <a:off x="9803818" y="1244630"/>
                  <a:ext cx="1358900" cy="1739900"/>
                </a:xfrm>
                <a:prstGeom prst="rect">
                  <a:avLst/>
                </a:prstGeom>
                <a:noFill/>
                <a:ln>
                  <a:noFill/>
                </a:ln>
              </p:spPr>
            </p:pic>
          </p:grpSp>
          <p:pic>
            <p:nvPicPr>
              <p:cNvPr id="888" name="Google Shape;888;p92"/>
              <p:cNvPicPr preferRelativeResize="0"/>
              <p:nvPr/>
            </p:nvPicPr>
            <p:blipFill rotWithShape="1">
              <a:blip r:embed="rId4">
                <a:alphaModFix/>
              </a:blip>
              <a:srcRect l="74175" r="2166"/>
              <a:stretch/>
            </p:blipFill>
            <p:spPr>
              <a:xfrm>
                <a:off x="3505299" y="1197546"/>
                <a:ext cx="337491" cy="1063422"/>
              </a:xfrm>
              <a:prstGeom prst="rect">
                <a:avLst/>
              </a:prstGeom>
              <a:noFill/>
              <a:ln>
                <a:noFill/>
              </a:ln>
            </p:spPr>
          </p:pic>
        </p:grpSp>
        <p:sp>
          <p:nvSpPr>
            <p:cNvPr id="889" name="Google Shape;889;p92"/>
            <p:cNvSpPr txBox="1"/>
            <p:nvPr/>
          </p:nvSpPr>
          <p:spPr>
            <a:xfrm>
              <a:off x="2425755" y="1894274"/>
              <a:ext cx="8412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0" i="0" u="none" strike="noStrike" cap="none">
                  <a:solidFill>
                    <a:schemeClr val="lt1"/>
                  </a:solidFill>
                  <a:latin typeface="Arial"/>
                  <a:ea typeface="Arial"/>
                  <a:cs typeface="Arial"/>
                  <a:sym typeface="Arial"/>
                </a:rPr>
                <a:t>Effective </a:t>
              </a:r>
              <a:br>
                <a:rPr lang="it" sz="1200" b="0" i="0" u="none" strike="noStrike" cap="none">
                  <a:solidFill>
                    <a:schemeClr val="lt1"/>
                  </a:solidFill>
                  <a:latin typeface="Arial"/>
                  <a:ea typeface="Arial"/>
                  <a:cs typeface="Arial"/>
                  <a:sym typeface="Arial"/>
                </a:rPr>
              </a:br>
              <a:r>
                <a:rPr lang="it" sz="1200" b="0" i="0" u="none" strike="noStrike" cap="none">
                  <a:solidFill>
                    <a:schemeClr val="lt1"/>
                  </a:solidFill>
                  <a:latin typeface="Arial"/>
                  <a:ea typeface="Arial"/>
                  <a:cs typeface="Arial"/>
                  <a:sym typeface="Arial"/>
                </a:rPr>
                <a:t>viscosity</a:t>
              </a:r>
              <a:endParaRPr sz="1200" b="0" i="0" u="none" strike="noStrike" cap="none">
                <a:solidFill>
                  <a:schemeClr val="lt1"/>
                </a:solidFill>
                <a:latin typeface="Arial"/>
                <a:ea typeface="Arial"/>
                <a:cs typeface="Arial"/>
                <a:sym typeface="Arial"/>
              </a:endParaRPr>
            </a:p>
          </p:txBody>
        </p:sp>
      </p:grpSp>
      <p:sp>
        <p:nvSpPr>
          <p:cNvPr id="890" name="Google Shape;890;p92"/>
          <p:cNvSpPr txBox="1"/>
          <p:nvPr/>
        </p:nvSpPr>
        <p:spPr>
          <a:xfrm>
            <a:off x="8814391" y="4895150"/>
            <a:ext cx="255973" cy="23398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7</a:t>
            </a:r>
            <a:endParaRPr sz="1200" b="0" i="0" u="none" strike="noStrike" cap="none">
              <a:solidFill>
                <a:schemeClr val="lt1"/>
              </a:solidFill>
              <a:latin typeface="Arial"/>
              <a:ea typeface="Arial"/>
              <a:cs typeface="Arial"/>
              <a:sym typeface="Arial"/>
            </a:endParaRPr>
          </a:p>
        </p:txBody>
      </p:sp>
      <p:sp>
        <p:nvSpPr>
          <p:cNvPr id="891" name="Google Shape;891;p92"/>
          <p:cNvSpPr txBox="1"/>
          <p:nvPr/>
        </p:nvSpPr>
        <p:spPr>
          <a:xfrm>
            <a:off x="364396" y="621870"/>
            <a:ext cx="2871152" cy="303905"/>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 sz="1100" b="0" i="0" u="none" strike="noStrike" cap="none">
                <a:solidFill>
                  <a:schemeClr val="lt1"/>
                </a:solidFill>
                <a:latin typeface="Arial"/>
                <a:ea typeface="Arial"/>
                <a:cs typeface="Arial"/>
                <a:sym typeface="Arial"/>
              </a:rPr>
              <a:t>composite rheology </a:t>
            </a:r>
            <a:r>
              <a:rPr lang="it" sz="900" b="0" i="0" u="none" strike="noStrike" cap="none">
                <a:solidFill>
                  <a:schemeClr val="lt1"/>
                </a:solidFill>
                <a:latin typeface="Arial"/>
                <a:ea typeface="Arial"/>
                <a:cs typeface="Arial"/>
                <a:sym typeface="Arial"/>
              </a:rPr>
              <a:t>(Goldsby &amp; Kohlstedt, 2001)</a:t>
            </a:r>
            <a:endParaRPr sz="1100" b="0" i="0" u="none" strike="noStrike" cap="none">
              <a:solidFill>
                <a:schemeClr val="lt1"/>
              </a:solidFill>
              <a:latin typeface="Arial"/>
              <a:ea typeface="Arial"/>
              <a:cs typeface="Arial"/>
              <a:sym typeface="Arial"/>
            </a:endParaRPr>
          </a:p>
        </p:txBody>
      </p:sp>
      <p:sp>
        <p:nvSpPr>
          <p:cNvPr id="892" name="Google Shape;892;p92"/>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fld id="{00000000-1234-1234-1234-123412341234}" type="slidenum">
              <a:rPr lang="it" sz="1000" b="0" i="0" u="none" strike="noStrike" cap="none">
                <a:solidFill>
                  <a:srgbClr val="000000"/>
                </a:solidFill>
                <a:latin typeface="Arial"/>
                <a:ea typeface="Arial"/>
                <a:cs typeface="Arial"/>
                <a:sym typeface="Arial"/>
              </a:rPr>
              <a:t>47</a:t>
            </a:fld>
            <a:endParaRPr sz="1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93"/>
          <p:cNvSpPr txBox="1">
            <a:spLocks noGrp="1"/>
          </p:cNvSpPr>
          <p:nvPr>
            <p:ph type="ctrTitle"/>
          </p:nvPr>
        </p:nvSpPr>
        <p:spPr>
          <a:xfrm>
            <a:off x="1833460" y="141136"/>
            <a:ext cx="6927746" cy="51108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Angular ratio effect:</a:t>
            </a:r>
            <a:r>
              <a:rPr lang="it">
                <a:solidFill>
                  <a:srgbClr val="980000"/>
                </a:solidFill>
              </a:rPr>
              <a:t> </a:t>
            </a:r>
            <a:r>
              <a:rPr lang="it"/>
              <a:t>Grain Size 1mm, Impactor Radius 1.8km</a:t>
            </a:r>
            <a:endParaRPr/>
          </a:p>
          <a:p>
            <a:pPr marL="0" lvl="0" indent="0" algn="l" rtl="0">
              <a:lnSpc>
                <a:spcPct val="100000"/>
              </a:lnSpc>
              <a:spcBef>
                <a:spcPts val="0"/>
              </a:spcBef>
              <a:spcAft>
                <a:spcPts val="0"/>
              </a:spcAft>
              <a:buSzPts val="1800"/>
              <a:buNone/>
            </a:pPr>
            <a:endParaRPr/>
          </a:p>
        </p:txBody>
      </p:sp>
      <p:pic>
        <p:nvPicPr>
          <p:cNvPr id="899" name="Google Shape;899;p93" title="SnapIr18g-3Timpact.png"/>
          <p:cNvPicPr preferRelativeResize="0"/>
          <p:nvPr/>
        </p:nvPicPr>
        <p:blipFill rotWithShape="1">
          <a:blip r:embed="rId3">
            <a:alphaModFix/>
          </a:blip>
          <a:srcRect t="76950" b="15851"/>
          <a:stretch/>
        </p:blipFill>
        <p:spPr>
          <a:xfrm>
            <a:off x="5005745" y="4369584"/>
            <a:ext cx="1543979" cy="577519"/>
          </a:xfrm>
          <a:prstGeom prst="rect">
            <a:avLst/>
          </a:prstGeom>
          <a:noFill/>
          <a:ln>
            <a:noFill/>
          </a:ln>
        </p:spPr>
      </p:pic>
      <p:sp>
        <p:nvSpPr>
          <p:cNvPr id="900" name="Google Shape;900;p93"/>
          <p:cNvSpPr txBox="1"/>
          <p:nvPr/>
        </p:nvSpPr>
        <p:spPr>
          <a:xfrm>
            <a:off x="5264407" y="768836"/>
            <a:ext cx="948578"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impact</a:t>
            </a:r>
            <a:endParaRPr sz="1300" b="0" i="0" u="none" strike="noStrike" cap="none">
              <a:solidFill>
                <a:schemeClr val="lt1"/>
              </a:solidFill>
              <a:latin typeface="Arial"/>
              <a:ea typeface="Arial"/>
              <a:cs typeface="Arial"/>
              <a:sym typeface="Arial"/>
            </a:endParaRPr>
          </a:p>
        </p:txBody>
      </p:sp>
      <p:grpSp>
        <p:nvGrpSpPr>
          <p:cNvPr id="901" name="Google Shape;901;p93"/>
          <p:cNvGrpSpPr/>
          <p:nvPr/>
        </p:nvGrpSpPr>
        <p:grpSpPr>
          <a:xfrm>
            <a:off x="3557589" y="1038887"/>
            <a:ext cx="5586299" cy="1261960"/>
            <a:chOff x="4744687" y="1385501"/>
            <a:chExt cx="7450338" cy="1682999"/>
          </a:xfrm>
        </p:grpSpPr>
        <p:sp>
          <p:nvSpPr>
            <p:cNvPr id="902" name="Google Shape;902;p93"/>
            <p:cNvSpPr txBox="1"/>
            <p:nvPr/>
          </p:nvSpPr>
          <p:spPr>
            <a:xfrm>
              <a:off x="10419325" y="2008025"/>
              <a:ext cx="17757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AR = 1/45 = 8°</a:t>
              </a:r>
              <a:endParaRPr sz="1300" b="0" i="0" u="none" strike="noStrike" cap="none">
                <a:solidFill>
                  <a:schemeClr val="lt1"/>
                </a:solidFill>
                <a:latin typeface="Arial"/>
                <a:ea typeface="Arial"/>
                <a:cs typeface="Arial"/>
                <a:sym typeface="Arial"/>
              </a:endParaRPr>
            </a:p>
          </p:txBody>
        </p:sp>
        <p:pic>
          <p:nvPicPr>
            <p:cNvPr id="903" name="Google Shape;903;p93" title="TimpactR18G-3.png"/>
            <p:cNvPicPr preferRelativeResize="0"/>
            <p:nvPr/>
          </p:nvPicPr>
          <p:blipFill rotWithShape="1">
            <a:blip r:embed="rId3">
              <a:alphaModFix/>
            </a:blip>
            <a:srcRect b="22916"/>
            <a:stretch/>
          </p:blipFill>
          <p:spPr>
            <a:xfrm rot="-5142842">
              <a:off x="6658498" y="-299476"/>
              <a:ext cx="1309030" cy="5052953"/>
            </a:xfrm>
            <a:prstGeom prst="rect">
              <a:avLst/>
            </a:prstGeom>
            <a:noFill/>
            <a:ln>
              <a:noFill/>
            </a:ln>
          </p:spPr>
        </p:pic>
      </p:grpSp>
      <p:grpSp>
        <p:nvGrpSpPr>
          <p:cNvPr id="904" name="Google Shape;904;p93"/>
          <p:cNvGrpSpPr/>
          <p:nvPr/>
        </p:nvGrpSpPr>
        <p:grpSpPr>
          <a:xfrm>
            <a:off x="3546520" y="1977993"/>
            <a:ext cx="5597367" cy="1409363"/>
            <a:chOff x="4729925" y="2637930"/>
            <a:chExt cx="7465100" cy="1879582"/>
          </a:xfrm>
        </p:grpSpPr>
        <p:sp>
          <p:nvSpPr>
            <p:cNvPr id="905" name="Google Shape;905;p93"/>
            <p:cNvSpPr txBox="1"/>
            <p:nvPr/>
          </p:nvSpPr>
          <p:spPr>
            <a:xfrm>
              <a:off x="10419325" y="3296800"/>
              <a:ext cx="17757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AR = 1/30 = 12°</a:t>
              </a:r>
              <a:endParaRPr sz="1300" b="0" i="0" u="none" strike="noStrike" cap="none">
                <a:solidFill>
                  <a:schemeClr val="lt1"/>
                </a:solidFill>
                <a:latin typeface="Arial"/>
                <a:ea typeface="Arial"/>
                <a:cs typeface="Arial"/>
                <a:sym typeface="Arial"/>
              </a:endParaRPr>
            </a:p>
          </p:txBody>
        </p:sp>
        <p:pic>
          <p:nvPicPr>
            <p:cNvPr id="906" name="Google Shape;906;p93" title="TimpR18AR30g-3.png"/>
            <p:cNvPicPr preferRelativeResize="0"/>
            <p:nvPr/>
          </p:nvPicPr>
          <p:blipFill rotWithShape="1">
            <a:blip r:embed="rId4">
              <a:alphaModFix/>
            </a:blip>
            <a:srcRect b="22964"/>
            <a:stretch/>
          </p:blipFill>
          <p:spPr>
            <a:xfrm rot="-5004797">
              <a:off x="6658511" y="1053035"/>
              <a:ext cx="1309025" cy="5049372"/>
            </a:xfrm>
            <a:prstGeom prst="rect">
              <a:avLst/>
            </a:prstGeom>
            <a:noFill/>
            <a:ln>
              <a:noFill/>
            </a:ln>
          </p:spPr>
        </p:pic>
      </p:grpSp>
      <p:grpSp>
        <p:nvGrpSpPr>
          <p:cNvPr id="907" name="Google Shape;907;p93"/>
          <p:cNvGrpSpPr/>
          <p:nvPr/>
        </p:nvGrpSpPr>
        <p:grpSpPr>
          <a:xfrm>
            <a:off x="3527877" y="2825774"/>
            <a:ext cx="5616123" cy="1710876"/>
            <a:chOff x="4705061" y="3768564"/>
            <a:chExt cx="7490114" cy="2281692"/>
          </a:xfrm>
        </p:grpSpPr>
        <p:sp>
          <p:nvSpPr>
            <p:cNvPr id="908" name="Google Shape;908;p93"/>
            <p:cNvSpPr txBox="1"/>
            <p:nvPr/>
          </p:nvSpPr>
          <p:spPr>
            <a:xfrm>
              <a:off x="10384675" y="4786775"/>
              <a:ext cx="18105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AR = 1/15 = 24°</a:t>
              </a:r>
              <a:endParaRPr sz="1300" b="0" i="0" u="none" strike="noStrike" cap="none">
                <a:solidFill>
                  <a:schemeClr val="lt1"/>
                </a:solidFill>
                <a:latin typeface="Arial"/>
                <a:ea typeface="Arial"/>
                <a:cs typeface="Arial"/>
                <a:sym typeface="Arial"/>
              </a:endParaRPr>
            </a:p>
          </p:txBody>
        </p:sp>
        <p:pic>
          <p:nvPicPr>
            <p:cNvPr id="909" name="Google Shape;909;p93" title="TimpR18ARg-3.png"/>
            <p:cNvPicPr preferRelativeResize="0"/>
            <p:nvPr/>
          </p:nvPicPr>
          <p:blipFill rotWithShape="1">
            <a:blip r:embed="rId5">
              <a:alphaModFix/>
            </a:blip>
            <a:srcRect b="22851"/>
            <a:stretch/>
          </p:blipFill>
          <p:spPr>
            <a:xfrm rot="-4716781">
              <a:off x="6658514" y="2380896"/>
              <a:ext cx="1309026" cy="5057028"/>
            </a:xfrm>
            <a:prstGeom prst="rect">
              <a:avLst/>
            </a:prstGeom>
            <a:noFill/>
            <a:ln>
              <a:noFill/>
            </a:ln>
          </p:spPr>
        </p:pic>
      </p:grpSp>
      <p:pic>
        <p:nvPicPr>
          <p:cNvPr id="910" name="Google Shape;910;p93" title="TimpG-3-AvgT_vs_Depth_three_angular_ratios.png"/>
          <p:cNvPicPr preferRelativeResize="0"/>
          <p:nvPr/>
        </p:nvPicPr>
        <p:blipFill rotWithShape="1">
          <a:blip r:embed="rId6">
            <a:alphaModFix/>
          </a:blip>
          <a:srcRect/>
          <a:stretch/>
        </p:blipFill>
        <p:spPr>
          <a:xfrm>
            <a:off x="310888" y="768836"/>
            <a:ext cx="3299336" cy="3291249"/>
          </a:xfrm>
          <a:prstGeom prst="rect">
            <a:avLst/>
          </a:prstGeom>
          <a:noFill/>
          <a:ln>
            <a:noFill/>
          </a:ln>
        </p:spPr>
      </p:pic>
      <p:sp>
        <p:nvSpPr>
          <p:cNvPr id="911" name="Google Shape;911;p93"/>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48</a:t>
            </a:fld>
            <a:endParaRPr sz="1000" b="0" i="0" u="none" strike="noStrike" cap="none">
              <a:solidFill>
                <a:srgbClr val="000000"/>
              </a:solidFill>
              <a:latin typeface="Arial"/>
              <a:ea typeface="Arial"/>
              <a:cs typeface="Arial"/>
              <a:sym typeface="Arial"/>
            </a:endParaRPr>
          </a:p>
        </p:txBody>
      </p:sp>
      <p:sp>
        <p:nvSpPr>
          <p:cNvPr id="912" name="Google Shape;912;p93"/>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18</a:t>
            </a:r>
            <a:endParaRPr sz="1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94"/>
          <p:cNvSpPr txBox="1">
            <a:spLocks noGrp="1"/>
          </p:cNvSpPr>
          <p:nvPr>
            <p:ph type="ctrTitle"/>
          </p:nvPr>
        </p:nvSpPr>
        <p:spPr>
          <a:xfrm>
            <a:off x="1813309" y="144042"/>
            <a:ext cx="7001077" cy="52525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Angular ratio effect:</a:t>
            </a:r>
            <a:r>
              <a:rPr lang="it">
                <a:solidFill>
                  <a:srgbClr val="980000"/>
                </a:solidFill>
              </a:rPr>
              <a:t> </a:t>
            </a:r>
            <a:r>
              <a:rPr lang="it"/>
              <a:t>Grain Size 1mm, Impactor Radius 1.8km</a:t>
            </a:r>
            <a:endParaRPr/>
          </a:p>
          <a:p>
            <a:pPr marL="0" lvl="0" indent="0" algn="l" rtl="0">
              <a:lnSpc>
                <a:spcPct val="100000"/>
              </a:lnSpc>
              <a:spcBef>
                <a:spcPts val="0"/>
              </a:spcBef>
              <a:spcAft>
                <a:spcPts val="0"/>
              </a:spcAft>
              <a:buSzPts val="1800"/>
              <a:buNone/>
            </a:pPr>
            <a:endParaRPr/>
          </a:p>
        </p:txBody>
      </p:sp>
      <p:pic>
        <p:nvPicPr>
          <p:cNvPr id="919" name="Google Shape;919;p94" title="SnapIr18g-3Timpact.png"/>
          <p:cNvPicPr preferRelativeResize="0"/>
          <p:nvPr/>
        </p:nvPicPr>
        <p:blipFill rotWithShape="1">
          <a:blip r:embed="rId3">
            <a:alphaModFix/>
          </a:blip>
          <a:srcRect t="76950" b="15851"/>
          <a:stretch/>
        </p:blipFill>
        <p:spPr>
          <a:xfrm>
            <a:off x="5050938" y="4433657"/>
            <a:ext cx="1516461" cy="567226"/>
          </a:xfrm>
          <a:prstGeom prst="rect">
            <a:avLst/>
          </a:prstGeom>
          <a:noFill/>
          <a:ln>
            <a:noFill/>
          </a:ln>
        </p:spPr>
      </p:pic>
      <p:sp>
        <p:nvSpPr>
          <p:cNvPr id="920" name="Google Shape;920;p94"/>
          <p:cNvSpPr txBox="1"/>
          <p:nvPr/>
        </p:nvSpPr>
        <p:spPr>
          <a:xfrm>
            <a:off x="5388368" y="793786"/>
            <a:ext cx="948578"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end</a:t>
            </a:r>
            <a:endParaRPr sz="1300" b="0" i="0" u="none" strike="noStrike" cap="none">
              <a:solidFill>
                <a:schemeClr val="lt1"/>
              </a:solidFill>
              <a:latin typeface="Arial"/>
              <a:ea typeface="Arial"/>
              <a:cs typeface="Arial"/>
              <a:sym typeface="Arial"/>
            </a:endParaRPr>
          </a:p>
        </p:txBody>
      </p:sp>
      <p:sp>
        <p:nvSpPr>
          <p:cNvPr id="921" name="Google Shape;921;p94"/>
          <p:cNvSpPr txBox="1"/>
          <p:nvPr/>
        </p:nvSpPr>
        <p:spPr>
          <a:xfrm>
            <a:off x="7871619" y="1539284"/>
            <a:ext cx="1272494"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AR = 1/45 = 8°</a:t>
            </a:r>
            <a:endParaRPr sz="1300" b="0" i="0" u="none" strike="noStrike" cap="none">
              <a:solidFill>
                <a:schemeClr val="lt1"/>
              </a:solidFill>
              <a:latin typeface="Arial"/>
              <a:ea typeface="Arial"/>
              <a:cs typeface="Arial"/>
              <a:sym typeface="Arial"/>
            </a:endParaRPr>
          </a:p>
        </p:txBody>
      </p:sp>
      <p:sp>
        <p:nvSpPr>
          <p:cNvPr id="922" name="Google Shape;922;p94"/>
          <p:cNvSpPr txBox="1"/>
          <p:nvPr/>
        </p:nvSpPr>
        <p:spPr>
          <a:xfrm>
            <a:off x="7812459" y="2585819"/>
            <a:ext cx="133165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AR = 1/30 = 12°</a:t>
            </a:r>
            <a:endParaRPr sz="1300" b="0" i="0" u="none" strike="noStrike" cap="none">
              <a:solidFill>
                <a:schemeClr val="lt1"/>
              </a:solidFill>
              <a:latin typeface="Arial"/>
              <a:ea typeface="Arial"/>
              <a:cs typeface="Arial"/>
              <a:sym typeface="Arial"/>
            </a:endParaRPr>
          </a:p>
        </p:txBody>
      </p:sp>
      <p:sp>
        <p:nvSpPr>
          <p:cNvPr id="923" name="Google Shape;923;p94"/>
          <p:cNvSpPr txBox="1"/>
          <p:nvPr/>
        </p:nvSpPr>
        <p:spPr>
          <a:xfrm>
            <a:off x="7786479" y="3589257"/>
            <a:ext cx="1357521"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AR = 1/15 = 24°</a:t>
            </a:r>
            <a:endParaRPr sz="1300" b="0" i="0" u="none" strike="noStrike" cap="none">
              <a:solidFill>
                <a:schemeClr val="lt1"/>
              </a:solidFill>
              <a:latin typeface="Arial"/>
              <a:ea typeface="Arial"/>
              <a:cs typeface="Arial"/>
              <a:sym typeface="Arial"/>
            </a:endParaRPr>
          </a:p>
        </p:txBody>
      </p:sp>
      <p:pic>
        <p:nvPicPr>
          <p:cNvPr id="924" name="Google Shape;924;p94" title="TendR18G-3.png"/>
          <p:cNvPicPr preferRelativeResize="0"/>
          <p:nvPr/>
        </p:nvPicPr>
        <p:blipFill rotWithShape="1">
          <a:blip r:embed="rId4">
            <a:alphaModFix/>
          </a:blip>
          <a:srcRect b="22946"/>
          <a:stretch/>
        </p:blipFill>
        <p:spPr>
          <a:xfrm rot="-5131874">
            <a:off x="5024024" y="-188024"/>
            <a:ext cx="983134" cy="3793162"/>
          </a:xfrm>
          <a:prstGeom prst="rect">
            <a:avLst/>
          </a:prstGeom>
          <a:noFill/>
          <a:ln>
            <a:noFill/>
          </a:ln>
        </p:spPr>
      </p:pic>
      <p:pic>
        <p:nvPicPr>
          <p:cNvPr id="925" name="Google Shape;925;p94" title="TendR18AR30G-3.png"/>
          <p:cNvPicPr preferRelativeResize="0"/>
          <p:nvPr/>
        </p:nvPicPr>
        <p:blipFill rotWithShape="1">
          <a:blip r:embed="rId5">
            <a:alphaModFix/>
          </a:blip>
          <a:srcRect b="23059"/>
          <a:stretch/>
        </p:blipFill>
        <p:spPr>
          <a:xfrm rot="-4958744">
            <a:off x="5002395" y="777945"/>
            <a:ext cx="1026392" cy="3954294"/>
          </a:xfrm>
          <a:prstGeom prst="rect">
            <a:avLst/>
          </a:prstGeom>
          <a:noFill/>
          <a:ln>
            <a:noFill/>
          </a:ln>
        </p:spPr>
      </p:pic>
      <p:pic>
        <p:nvPicPr>
          <p:cNvPr id="926" name="Google Shape;926;p94" title="TendR18ARg-3.png"/>
          <p:cNvPicPr preferRelativeResize="0"/>
          <p:nvPr/>
        </p:nvPicPr>
        <p:blipFill rotWithShape="1">
          <a:blip r:embed="rId6">
            <a:alphaModFix/>
          </a:blip>
          <a:srcRect b="22946"/>
          <a:stretch/>
        </p:blipFill>
        <p:spPr>
          <a:xfrm rot="-4716073">
            <a:off x="5016594" y="1833325"/>
            <a:ext cx="997995" cy="3850412"/>
          </a:xfrm>
          <a:prstGeom prst="rect">
            <a:avLst/>
          </a:prstGeom>
          <a:noFill/>
          <a:ln>
            <a:noFill/>
          </a:ln>
        </p:spPr>
      </p:pic>
      <p:sp>
        <p:nvSpPr>
          <p:cNvPr id="927" name="Google Shape;927;p94"/>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49</a:t>
            </a:fld>
            <a:endParaRPr sz="1000" b="0" i="0" u="none" strike="noStrike" cap="none">
              <a:solidFill>
                <a:srgbClr val="000000"/>
              </a:solidFill>
              <a:latin typeface="Arial"/>
              <a:ea typeface="Arial"/>
              <a:cs typeface="Arial"/>
              <a:sym typeface="Arial"/>
            </a:endParaRPr>
          </a:p>
        </p:txBody>
      </p:sp>
      <p:sp>
        <p:nvSpPr>
          <p:cNvPr id="928" name="Google Shape;928;p94"/>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19</a:t>
            </a:r>
            <a:endParaRPr sz="1200" b="0" i="0" u="none" strike="noStrike" cap="none">
              <a:solidFill>
                <a:schemeClr val="lt1"/>
              </a:solidFill>
              <a:latin typeface="Arial"/>
              <a:ea typeface="Arial"/>
              <a:cs typeface="Arial"/>
              <a:sym typeface="Arial"/>
            </a:endParaRPr>
          </a:p>
        </p:txBody>
      </p:sp>
      <p:pic>
        <p:nvPicPr>
          <p:cNvPr id="929" name="Google Shape;929;p94" title="TendG-3-AvgT_vs_Depth_three_angular_ratios.png"/>
          <p:cNvPicPr preferRelativeResize="0"/>
          <p:nvPr/>
        </p:nvPicPr>
        <p:blipFill rotWithShape="1">
          <a:blip r:embed="rId7">
            <a:alphaModFix/>
          </a:blip>
          <a:srcRect/>
          <a:stretch/>
        </p:blipFill>
        <p:spPr>
          <a:xfrm>
            <a:off x="293773" y="793786"/>
            <a:ext cx="3299336" cy="32912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0"/>
          <p:cNvSpPr/>
          <p:nvPr/>
        </p:nvSpPr>
        <p:spPr>
          <a:xfrm>
            <a:off x="364405" y="229447"/>
            <a:ext cx="5202445" cy="39231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Model set-up</a:t>
            </a:r>
            <a:endParaRPr sz="2100" b="0" i="0" u="none" strike="noStrike" cap="none">
              <a:solidFill>
                <a:schemeClr val="lt1"/>
              </a:solidFill>
              <a:latin typeface="Calibri"/>
              <a:ea typeface="Calibri"/>
              <a:cs typeface="Calibri"/>
              <a:sym typeface="Calibri"/>
            </a:endParaRPr>
          </a:p>
        </p:txBody>
      </p:sp>
      <p:pic>
        <p:nvPicPr>
          <p:cNvPr id="286" name="Google Shape;286;p50"/>
          <p:cNvPicPr preferRelativeResize="0"/>
          <p:nvPr/>
        </p:nvPicPr>
        <p:blipFill rotWithShape="1">
          <a:blip r:embed="rId3">
            <a:alphaModFix/>
          </a:blip>
          <a:srcRect l="5853" t="11629" r="2840" b="16279"/>
          <a:stretch/>
        </p:blipFill>
        <p:spPr>
          <a:xfrm>
            <a:off x="4491332" y="566223"/>
            <a:ext cx="4211371" cy="1673802"/>
          </a:xfrm>
          <a:prstGeom prst="rect">
            <a:avLst/>
          </a:prstGeom>
          <a:noFill/>
          <a:ln>
            <a:noFill/>
          </a:ln>
        </p:spPr>
      </p:pic>
      <p:sp>
        <p:nvSpPr>
          <p:cNvPr id="287" name="Google Shape;287;p50"/>
          <p:cNvSpPr txBox="1"/>
          <p:nvPr/>
        </p:nvSpPr>
        <p:spPr>
          <a:xfrm rot="2270069">
            <a:off x="4470472" y="1905224"/>
            <a:ext cx="628583" cy="2770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 sz="1800" b="0" i="0" u="none" strike="noStrike" cap="none">
                <a:solidFill>
                  <a:schemeClr val="lt1"/>
                </a:solidFill>
                <a:latin typeface="Arial"/>
                <a:ea typeface="Arial"/>
                <a:cs typeface="Arial"/>
                <a:sym typeface="Arial"/>
              </a:rPr>
              <a:t>30 km</a:t>
            </a:r>
            <a:endParaRPr sz="1000" b="0" i="0" u="none" strike="noStrike" cap="none">
              <a:solidFill>
                <a:srgbClr val="000000"/>
              </a:solidFill>
              <a:latin typeface="Arial"/>
              <a:ea typeface="Arial"/>
              <a:cs typeface="Arial"/>
              <a:sym typeface="Arial"/>
            </a:endParaRPr>
          </a:p>
        </p:txBody>
      </p:sp>
      <p:sp>
        <p:nvSpPr>
          <p:cNvPr id="288" name="Google Shape;288;p50"/>
          <p:cNvSpPr/>
          <p:nvPr/>
        </p:nvSpPr>
        <p:spPr>
          <a:xfrm>
            <a:off x="209233" y="735862"/>
            <a:ext cx="4211353" cy="2049279"/>
          </a:xfrm>
          <a:prstGeom prst="rect">
            <a:avLst/>
          </a:prstGeom>
          <a:noFill/>
          <a:ln>
            <a:noFill/>
          </a:ln>
        </p:spPr>
        <p:txBody>
          <a:bodyPr spcFirstLastPara="1" wrap="square" lIns="67475" tIns="33750" rIns="67475" bIns="33750" anchor="t" anchorCtr="0">
            <a:noAutofit/>
          </a:bodyPr>
          <a:lstStyle/>
          <a:p>
            <a:pPr marL="215900" marR="0" lvl="0" indent="-196850" algn="l" rtl="0">
              <a:lnSpc>
                <a:spcPct val="115000"/>
              </a:lnSpc>
              <a:spcBef>
                <a:spcPts val="0"/>
              </a:spcBef>
              <a:spcAft>
                <a:spcPts val="0"/>
              </a:spcAft>
              <a:buClr>
                <a:schemeClr val="lt1"/>
              </a:buClr>
              <a:buSzPts val="1500"/>
              <a:buFont typeface="Verdana"/>
              <a:buChar char="•"/>
            </a:pPr>
            <a:r>
              <a:rPr lang="it" sz="1500" i="0" u="none" strike="noStrike" cap="none">
                <a:solidFill>
                  <a:schemeClr val="lt1"/>
                </a:solidFill>
                <a:latin typeface="Verdana"/>
                <a:ea typeface="Verdana"/>
                <a:cs typeface="Verdana"/>
                <a:sym typeface="Verdana"/>
              </a:rPr>
              <a:t>Geodynamic models </a:t>
            </a:r>
            <a:r>
              <a:rPr lang="it" sz="1500">
                <a:solidFill>
                  <a:schemeClr val="lt1"/>
                </a:solidFill>
                <a:latin typeface="Verdana"/>
                <a:ea typeface="Verdana"/>
                <a:cs typeface="Verdana"/>
                <a:sym typeface="Verdana"/>
              </a:rPr>
              <a:t>with </a:t>
            </a:r>
            <a:r>
              <a:rPr lang="it" sz="1500" i="0" u="none" strike="noStrike" cap="none">
                <a:solidFill>
                  <a:schemeClr val="lt1"/>
                </a:solidFill>
                <a:latin typeface="Verdana"/>
                <a:ea typeface="Verdana"/>
                <a:cs typeface="Verdana"/>
                <a:sym typeface="Verdana"/>
              </a:rPr>
              <a:t>GAIA </a:t>
            </a:r>
            <a:br>
              <a:rPr lang="it" sz="1500" i="0" u="none" strike="noStrike" cap="none">
                <a:solidFill>
                  <a:schemeClr val="lt1"/>
                </a:solidFill>
                <a:latin typeface="Verdana"/>
                <a:ea typeface="Verdana"/>
                <a:cs typeface="Verdana"/>
                <a:sym typeface="Verdana"/>
              </a:rPr>
            </a:br>
            <a:r>
              <a:rPr lang="it" sz="1500" i="0" u="none" strike="noStrike" cap="none">
                <a:solidFill>
                  <a:schemeClr val="lt1"/>
                </a:solidFill>
                <a:latin typeface="Verdana"/>
                <a:ea typeface="Verdana"/>
                <a:cs typeface="Verdana"/>
                <a:sym typeface="Verdana"/>
              </a:rPr>
              <a:t>[Hüttig et al., 2013]</a:t>
            </a:r>
            <a:endParaRPr sz="1500" i="0" u="none" strike="noStrike" cap="none">
              <a:solidFill>
                <a:srgbClr val="000000"/>
              </a:solidFill>
              <a:latin typeface="Verdana"/>
              <a:ea typeface="Verdana"/>
              <a:cs typeface="Verdana"/>
              <a:sym typeface="Verdana"/>
            </a:endParaRPr>
          </a:p>
          <a:p>
            <a:pPr marL="215900" marR="0" lvl="0" indent="-101600" algn="l" rtl="0">
              <a:lnSpc>
                <a:spcPct val="115000"/>
              </a:lnSpc>
              <a:spcBef>
                <a:spcPts val="0"/>
              </a:spcBef>
              <a:spcAft>
                <a:spcPts val="0"/>
              </a:spcAft>
              <a:buClr>
                <a:schemeClr val="dk1"/>
              </a:buClr>
              <a:buSzPts val="1800"/>
              <a:buFont typeface="Arial"/>
              <a:buNone/>
            </a:pPr>
            <a:endParaRPr sz="1500" b="0" i="0" u="none" strike="noStrike" cap="none">
              <a:solidFill>
                <a:schemeClr val="lt1"/>
              </a:solidFill>
              <a:latin typeface="Calibri"/>
              <a:ea typeface="Calibri"/>
              <a:cs typeface="Calibri"/>
              <a:sym typeface="Calibri"/>
            </a:endParaRPr>
          </a:p>
          <a:p>
            <a:pPr marL="215900" marR="0" lvl="0" indent="-196850" algn="l" rtl="0">
              <a:lnSpc>
                <a:spcPct val="115000"/>
              </a:lnSpc>
              <a:spcBef>
                <a:spcPts val="0"/>
              </a:spcBef>
              <a:spcAft>
                <a:spcPts val="0"/>
              </a:spcAft>
              <a:buClr>
                <a:schemeClr val="lt1"/>
              </a:buClr>
              <a:buSzPts val="1500"/>
              <a:buFont typeface="Verdana"/>
              <a:buChar char="•"/>
            </a:pPr>
            <a:r>
              <a:rPr lang="it" sz="1500">
                <a:solidFill>
                  <a:schemeClr val="lt1"/>
                </a:solidFill>
                <a:latin typeface="Verdana"/>
                <a:ea typeface="Verdana"/>
                <a:cs typeface="Verdana"/>
                <a:sym typeface="Verdana"/>
              </a:rPr>
              <a:t>Pa</a:t>
            </a:r>
            <a:r>
              <a:rPr lang="it" sz="1500" i="0" u="none" strike="noStrike" cap="none">
                <a:solidFill>
                  <a:schemeClr val="lt1"/>
                </a:solidFill>
                <a:latin typeface="Verdana"/>
                <a:ea typeface="Verdana"/>
                <a:cs typeface="Verdana"/>
                <a:sym typeface="Verdana"/>
              </a:rPr>
              <a:t>rticle-in-cell </a:t>
            </a:r>
            <a:r>
              <a:rPr lang="it" sz="1500">
                <a:solidFill>
                  <a:schemeClr val="lt1"/>
                </a:solidFill>
                <a:latin typeface="Verdana"/>
                <a:ea typeface="Verdana"/>
                <a:cs typeface="Verdana"/>
                <a:sym typeface="Verdana"/>
              </a:rPr>
              <a:t>tracking method</a:t>
            </a:r>
            <a:br>
              <a:rPr lang="it" sz="1500" i="0" u="none" strike="noStrike" cap="none">
                <a:solidFill>
                  <a:schemeClr val="lt1"/>
                </a:solidFill>
                <a:latin typeface="Verdana"/>
                <a:ea typeface="Verdana"/>
                <a:cs typeface="Verdana"/>
                <a:sym typeface="Verdana"/>
              </a:rPr>
            </a:br>
            <a:r>
              <a:rPr lang="it" sz="1500" i="0" u="none" strike="noStrike" cap="none">
                <a:solidFill>
                  <a:schemeClr val="lt1"/>
                </a:solidFill>
                <a:latin typeface="Verdana"/>
                <a:ea typeface="Verdana"/>
                <a:cs typeface="Verdana"/>
                <a:sym typeface="Verdana"/>
              </a:rPr>
              <a:t>[Plesa et al., 2013]</a:t>
            </a:r>
            <a:endParaRPr sz="1500" i="0" u="none" strike="noStrike" cap="none">
              <a:solidFill>
                <a:srgbClr val="000000"/>
              </a:solidFill>
              <a:latin typeface="Verdana"/>
              <a:ea typeface="Verdana"/>
              <a:cs typeface="Verdana"/>
              <a:sym typeface="Verdana"/>
            </a:endParaRPr>
          </a:p>
          <a:p>
            <a:pPr marL="114300" marR="0" lvl="0" indent="0" algn="l" rtl="0">
              <a:lnSpc>
                <a:spcPct val="115000"/>
              </a:lnSpc>
              <a:spcBef>
                <a:spcPts val="0"/>
              </a:spcBef>
              <a:spcAft>
                <a:spcPts val="0"/>
              </a:spcAft>
              <a:buClr>
                <a:schemeClr val="dk1"/>
              </a:buClr>
              <a:buSzPts val="1800"/>
              <a:buFont typeface="Arial"/>
              <a:buNone/>
            </a:pPr>
            <a:endParaRPr sz="1500" b="0" i="0" u="none" strike="noStrike" cap="none">
              <a:solidFill>
                <a:schemeClr val="lt1"/>
              </a:solidFill>
              <a:latin typeface="Calibri"/>
              <a:ea typeface="Calibri"/>
              <a:cs typeface="Calibri"/>
              <a:sym typeface="Calibri"/>
            </a:endParaRPr>
          </a:p>
          <a:p>
            <a:pPr marL="215900" marR="0" lvl="0" indent="-196850" algn="l" rtl="0">
              <a:lnSpc>
                <a:spcPct val="115000"/>
              </a:lnSpc>
              <a:spcBef>
                <a:spcPts val="0"/>
              </a:spcBef>
              <a:spcAft>
                <a:spcPts val="0"/>
              </a:spcAft>
              <a:buClr>
                <a:schemeClr val="lt1"/>
              </a:buClr>
              <a:buSzPts val="1500"/>
              <a:buFont typeface="Verdana"/>
              <a:buChar char="•"/>
            </a:pPr>
            <a:r>
              <a:rPr lang="it" sz="1500">
                <a:solidFill>
                  <a:schemeClr val="lt1"/>
                </a:solidFill>
                <a:latin typeface="Verdana"/>
                <a:ea typeface="Verdana"/>
                <a:cs typeface="Verdana"/>
                <a:sym typeface="Verdana"/>
              </a:rPr>
              <a:t>T</a:t>
            </a:r>
            <a:r>
              <a:rPr lang="it" sz="1500" i="0" u="none" strike="noStrike" cap="none">
                <a:solidFill>
                  <a:schemeClr val="lt1"/>
                </a:solidFill>
                <a:latin typeface="Verdana"/>
                <a:ea typeface="Verdana"/>
                <a:cs typeface="Verdana"/>
                <a:sym typeface="Verdana"/>
              </a:rPr>
              <a:t>emperature </a:t>
            </a:r>
            <a:r>
              <a:rPr lang="it" sz="1500">
                <a:solidFill>
                  <a:schemeClr val="lt1"/>
                </a:solidFill>
                <a:latin typeface="Verdana"/>
                <a:ea typeface="Verdana"/>
                <a:cs typeface="Verdana"/>
                <a:sym typeface="Verdana"/>
              </a:rPr>
              <a:t>boundary conditions</a:t>
            </a:r>
            <a:endParaRPr sz="1500" i="0" u="none" strike="noStrike" cap="none">
              <a:solidFill>
                <a:schemeClr val="lt1"/>
              </a:solidFill>
              <a:latin typeface="Verdana"/>
              <a:ea typeface="Verdana"/>
              <a:cs typeface="Verdana"/>
              <a:sym typeface="Verdana"/>
            </a:endParaRPr>
          </a:p>
          <a:p>
            <a:pPr marL="0" marR="0" lvl="0" indent="0" algn="l" rtl="0">
              <a:lnSpc>
                <a:spcPct val="115000"/>
              </a:lnSpc>
              <a:spcBef>
                <a:spcPts val="0"/>
              </a:spcBef>
              <a:spcAft>
                <a:spcPts val="0"/>
              </a:spcAft>
              <a:buNone/>
            </a:pPr>
            <a:endParaRPr sz="1500">
              <a:solidFill>
                <a:schemeClr val="lt1"/>
              </a:solidFill>
              <a:latin typeface="Calibri"/>
              <a:ea typeface="Calibri"/>
              <a:cs typeface="Calibri"/>
              <a:sym typeface="Calibri"/>
            </a:endParaRPr>
          </a:p>
          <a:p>
            <a:pPr marL="342900" marR="0" lvl="0" indent="0" algn="l" rtl="0">
              <a:lnSpc>
                <a:spcPct val="115000"/>
              </a:lnSpc>
              <a:spcBef>
                <a:spcPts val="0"/>
              </a:spcBef>
              <a:spcAft>
                <a:spcPts val="0"/>
              </a:spcAft>
              <a:buNone/>
            </a:pPr>
            <a:endParaRPr sz="1500">
              <a:solidFill>
                <a:schemeClr val="lt1"/>
              </a:solidFill>
              <a:latin typeface="Calibri"/>
              <a:ea typeface="Calibri"/>
              <a:cs typeface="Calibri"/>
              <a:sym typeface="Calibri"/>
            </a:endParaRPr>
          </a:p>
          <a:p>
            <a:pPr marL="342900" marR="0" lvl="0" indent="0" algn="l" rtl="0">
              <a:lnSpc>
                <a:spcPct val="115000"/>
              </a:lnSpc>
              <a:spcBef>
                <a:spcPts val="0"/>
              </a:spcBef>
              <a:spcAft>
                <a:spcPts val="0"/>
              </a:spcAft>
              <a:buClr>
                <a:srgbClr val="000000"/>
              </a:buClr>
              <a:buSzPts val="1800"/>
              <a:buFont typeface="Arial"/>
              <a:buNone/>
            </a:pPr>
            <a:endParaRPr sz="1500" b="0" i="0" u="none" strike="noStrike" cap="none">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500" b="0" i="0" u="none" strike="noStrike" cap="none">
              <a:solidFill>
                <a:schemeClr val="lt1"/>
              </a:solidFill>
              <a:latin typeface="Calibri"/>
              <a:ea typeface="Calibri"/>
              <a:cs typeface="Calibri"/>
              <a:sym typeface="Calibri"/>
            </a:endParaRPr>
          </a:p>
        </p:txBody>
      </p:sp>
      <p:sp>
        <p:nvSpPr>
          <p:cNvPr id="289" name="Google Shape;289;p50"/>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a:t>
            </a:r>
            <a:r>
              <a:rPr lang="it" sz="1200">
                <a:solidFill>
                  <a:schemeClr val="lt1"/>
                </a:solidFill>
              </a:rPr>
              <a:t>4</a:t>
            </a:r>
            <a:endParaRPr sz="1200" b="0" i="0" u="none" strike="noStrike" cap="none">
              <a:solidFill>
                <a:schemeClr val="lt1"/>
              </a:solidFill>
              <a:latin typeface="Arial"/>
              <a:ea typeface="Arial"/>
              <a:cs typeface="Arial"/>
              <a:sym typeface="Arial"/>
            </a:endParaRPr>
          </a:p>
        </p:txBody>
      </p:sp>
      <p:pic>
        <p:nvPicPr>
          <p:cNvPr id="290" name="Google Shape;290;p50" title="Model-Equations.png"/>
          <p:cNvPicPr preferRelativeResize="0"/>
          <p:nvPr/>
        </p:nvPicPr>
        <p:blipFill rotWithShape="1">
          <a:blip r:embed="rId4">
            <a:alphaModFix/>
          </a:blip>
          <a:srcRect l="649" t="57561" r="6595"/>
          <a:stretch/>
        </p:blipFill>
        <p:spPr>
          <a:xfrm>
            <a:off x="1626600" y="4345381"/>
            <a:ext cx="5879078" cy="604436"/>
          </a:xfrm>
          <a:prstGeom prst="rect">
            <a:avLst/>
          </a:prstGeom>
          <a:noFill/>
          <a:ln>
            <a:noFill/>
          </a:ln>
        </p:spPr>
      </p:pic>
      <p:sp>
        <p:nvSpPr>
          <p:cNvPr id="291" name="Google Shape;291;p50"/>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fld id="{00000000-1234-1234-1234-123412341234}" type="slidenum">
              <a:rPr lang="it" sz="1000" b="0" i="0" u="none" strike="noStrike" cap="none">
                <a:solidFill>
                  <a:srgbClr val="000000"/>
                </a:solidFill>
                <a:latin typeface="Arial"/>
                <a:ea typeface="Arial"/>
                <a:cs typeface="Arial"/>
                <a:sym typeface="Arial"/>
              </a:rPr>
              <a:t>5</a:t>
            </a:fld>
            <a:endParaRPr sz="1000" b="0" i="0" u="none" strike="noStrike" cap="none">
              <a:solidFill>
                <a:srgbClr val="000000"/>
              </a:solidFill>
              <a:latin typeface="Arial"/>
              <a:ea typeface="Arial"/>
              <a:cs typeface="Arial"/>
              <a:sym typeface="Arial"/>
            </a:endParaRPr>
          </a:p>
        </p:txBody>
      </p:sp>
      <p:sp>
        <p:nvSpPr>
          <p:cNvPr id="292" name="Google Shape;292;p50"/>
          <p:cNvSpPr txBox="1"/>
          <p:nvPr/>
        </p:nvSpPr>
        <p:spPr>
          <a:xfrm>
            <a:off x="176317" y="2785067"/>
            <a:ext cx="3698937" cy="585091"/>
          </a:xfrm>
          <a:prstGeom prst="rect">
            <a:avLst/>
          </a:prstGeom>
          <a:noFill/>
          <a:ln>
            <a:noFill/>
          </a:ln>
        </p:spPr>
        <p:txBody>
          <a:bodyPr spcFirstLastPara="1" wrap="square" lIns="68550" tIns="68550" rIns="68550" bIns="68550" anchor="t" anchorCtr="0">
            <a:noAutofit/>
          </a:bodyPr>
          <a:lstStyle/>
          <a:p>
            <a:pPr marL="342900" lvl="0" indent="-273050" algn="l" rtl="0">
              <a:lnSpc>
                <a:spcPct val="115000"/>
              </a:lnSpc>
              <a:spcBef>
                <a:spcPts val="0"/>
              </a:spcBef>
              <a:spcAft>
                <a:spcPts val="0"/>
              </a:spcAft>
              <a:buClr>
                <a:schemeClr val="lt1"/>
              </a:buClr>
              <a:buSzPts val="1500"/>
              <a:buFont typeface="Calibri"/>
              <a:buChar char="●"/>
            </a:pPr>
            <a:r>
              <a:rPr lang="it" sz="1500">
                <a:solidFill>
                  <a:schemeClr val="lt1"/>
                </a:solidFill>
                <a:latin typeface="Verdana"/>
                <a:ea typeface="Verdana"/>
                <a:cs typeface="Verdana"/>
                <a:sym typeface="Verdana"/>
              </a:rPr>
              <a:t>Different </a:t>
            </a:r>
            <a:r>
              <a:rPr lang="it" sz="1500" b="1">
                <a:solidFill>
                  <a:schemeClr val="lt1"/>
                </a:solidFill>
                <a:latin typeface="Verdana"/>
                <a:ea typeface="Verdana"/>
                <a:cs typeface="Verdana"/>
                <a:sym typeface="Verdana"/>
              </a:rPr>
              <a:t>impactor radii</a:t>
            </a:r>
            <a:r>
              <a:rPr lang="it" sz="1500">
                <a:solidFill>
                  <a:schemeClr val="lt1"/>
                </a:solidFill>
                <a:latin typeface="Verdana"/>
                <a:ea typeface="Verdana"/>
                <a:cs typeface="Verdana"/>
                <a:sym typeface="Verdana"/>
              </a:rPr>
              <a:t> (0.5 km, 1 km, 1.8 km). </a:t>
            </a:r>
            <a:endParaRPr sz="1400">
              <a:solidFill>
                <a:schemeClr val="lt1"/>
              </a:solidFill>
              <a:latin typeface="Verdana"/>
              <a:ea typeface="Verdana"/>
              <a:cs typeface="Verdana"/>
              <a:sym typeface="Verdana"/>
            </a:endParaRPr>
          </a:p>
        </p:txBody>
      </p:sp>
      <p:sp>
        <p:nvSpPr>
          <p:cNvPr id="293" name="Google Shape;293;p50"/>
          <p:cNvSpPr txBox="1"/>
          <p:nvPr/>
        </p:nvSpPr>
        <p:spPr>
          <a:xfrm>
            <a:off x="163495" y="3490467"/>
            <a:ext cx="3724580" cy="806215"/>
          </a:xfrm>
          <a:prstGeom prst="rect">
            <a:avLst/>
          </a:prstGeom>
          <a:noFill/>
          <a:ln>
            <a:noFill/>
          </a:ln>
        </p:spPr>
        <p:txBody>
          <a:bodyPr spcFirstLastPara="1" wrap="square" lIns="68550" tIns="68550" rIns="68550" bIns="68550" anchor="t" anchorCtr="0">
            <a:noAutofit/>
          </a:bodyPr>
          <a:lstStyle/>
          <a:p>
            <a:pPr marL="342900" lvl="0" indent="-273050" algn="l" rtl="0">
              <a:lnSpc>
                <a:spcPct val="115000"/>
              </a:lnSpc>
              <a:spcBef>
                <a:spcPts val="0"/>
              </a:spcBef>
              <a:spcAft>
                <a:spcPts val="0"/>
              </a:spcAft>
              <a:buClr>
                <a:schemeClr val="lt1"/>
              </a:buClr>
              <a:buSzPts val="1500"/>
              <a:buFont typeface="Calibri"/>
              <a:buChar char="●"/>
            </a:pPr>
            <a:r>
              <a:rPr lang="it" sz="1500" b="1">
                <a:solidFill>
                  <a:schemeClr val="lt1"/>
                </a:solidFill>
                <a:latin typeface="Verdana"/>
                <a:ea typeface="Verdana"/>
                <a:cs typeface="Verdana"/>
                <a:sym typeface="Verdana"/>
              </a:rPr>
              <a:t>Icy impactor</a:t>
            </a:r>
            <a:r>
              <a:rPr lang="it" sz="1500">
                <a:solidFill>
                  <a:schemeClr val="lt1"/>
                </a:solidFill>
                <a:latin typeface="Verdana"/>
                <a:ea typeface="Verdana"/>
                <a:cs typeface="Verdana"/>
                <a:sym typeface="Verdana"/>
              </a:rPr>
              <a:t> (910 kg/m3).</a:t>
            </a:r>
            <a:endParaRPr sz="1500">
              <a:solidFill>
                <a:schemeClr val="lt1"/>
              </a:solidFill>
              <a:latin typeface="Verdana"/>
              <a:ea typeface="Verdana"/>
              <a:cs typeface="Verdana"/>
              <a:sym typeface="Verdana"/>
            </a:endParaRPr>
          </a:p>
        </p:txBody>
      </p:sp>
      <p:pic>
        <p:nvPicPr>
          <p:cNvPr id="294" name="Google Shape;294;p50" title="Model-Equations.png"/>
          <p:cNvPicPr preferRelativeResize="0"/>
          <p:nvPr/>
        </p:nvPicPr>
        <p:blipFill rotWithShape="1">
          <a:blip r:embed="rId4">
            <a:alphaModFix/>
          </a:blip>
          <a:srcRect l="51825" r="25735" b="66648"/>
          <a:stretch/>
        </p:blipFill>
        <p:spPr>
          <a:xfrm>
            <a:off x="6031026" y="3198690"/>
            <a:ext cx="1527558" cy="510220"/>
          </a:xfrm>
          <a:prstGeom prst="rect">
            <a:avLst/>
          </a:prstGeom>
          <a:noFill/>
          <a:ln>
            <a:noFill/>
          </a:ln>
        </p:spPr>
      </p:pic>
      <p:pic>
        <p:nvPicPr>
          <p:cNvPr id="295" name="Google Shape;295;p50" title="Model-Equations.png"/>
          <p:cNvPicPr preferRelativeResize="0"/>
          <p:nvPr/>
        </p:nvPicPr>
        <p:blipFill rotWithShape="1">
          <a:blip r:embed="rId4">
            <a:alphaModFix/>
          </a:blip>
          <a:srcRect l="19566" t="32019" r="15880" b="48095"/>
          <a:stretch/>
        </p:blipFill>
        <p:spPr>
          <a:xfrm>
            <a:off x="3344861" y="3851209"/>
            <a:ext cx="4252143" cy="294345"/>
          </a:xfrm>
          <a:prstGeom prst="rect">
            <a:avLst/>
          </a:prstGeom>
          <a:noFill/>
          <a:ln>
            <a:noFill/>
          </a:ln>
        </p:spPr>
      </p:pic>
      <p:sp>
        <p:nvSpPr>
          <p:cNvPr id="296" name="Google Shape;296;p50"/>
          <p:cNvSpPr txBox="1"/>
          <p:nvPr/>
        </p:nvSpPr>
        <p:spPr>
          <a:xfrm>
            <a:off x="5816132" y="1992124"/>
            <a:ext cx="1689535" cy="338547"/>
          </a:xfrm>
          <a:prstGeom prst="rect">
            <a:avLst/>
          </a:prstGeom>
          <a:noFill/>
          <a:ln>
            <a:noFill/>
          </a:ln>
        </p:spPr>
        <p:txBody>
          <a:bodyPr spcFirstLastPara="1" wrap="square" lIns="68550" tIns="68550" rIns="68550" bIns="68550" anchor="t" anchorCtr="0">
            <a:spAutoFit/>
          </a:bodyPr>
          <a:lstStyle/>
          <a:p>
            <a:pPr marL="0" lvl="0" indent="0" algn="l" rtl="0">
              <a:spcBef>
                <a:spcPts val="0"/>
              </a:spcBef>
              <a:spcAft>
                <a:spcPts val="0"/>
              </a:spcAft>
              <a:buNone/>
            </a:pPr>
            <a:r>
              <a:rPr lang="it" sz="1300">
                <a:solidFill>
                  <a:schemeClr val="accent2"/>
                </a:solidFill>
                <a:latin typeface="Verdana"/>
                <a:ea typeface="Verdana"/>
                <a:cs typeface="Verdana"/>
                <a:sym typeface="Verdana"/>
              </a:rPr>
              <a:t>T bottom = 268K</a:t>
            </a:r>
            <a:endParaRPr sz="1300">
              <a:solidFill>
                <a:schemeClr val="accent2"/>
              </a:solidFill>
              <a:latin typeface="Verdana"/>
              <a:ea typeface="Verdana"/>
              <a:cs typeface="Verdana"/>
              <a:sym typeface="Verdana"/>
            </a:endParaRPr>
          </a:p>
        </p:txBody>
      </p:sp>
      <p:sp>
        <p:nvSpPr>
          <p:cNvPr id="297" name="Google Shape;297;p50"/>
          <p:cNvSpPr txBox="1"/>
          <p:nvPr/>
        </p:nvSpPr>
        <p:spPr>
          <a:xfrm>
            <a:off x="6394185" y="379244"/>
            <a:ext cx="2909617" cy="538526"/>
          </a:xfrm>
          <a:prstGeom prst="rect">
            <a:avLst/>
          </a:prstGeom>
          <a:noFill/>
          <a:ln>
            <a:noFill/>
          </a:ln>
        </p:spPr>
        <p:txBody>
          <a:bodyPr spcFirstLastPara="1" wrap="square" lIns="68550" tIns="68550" rIns="68550" bIns="68550" anchor="t" anchorCtr="0">
            <a:spAutoFit/>
          </a:bodyPr>
          <a:lstStyle/>
          <a:p>
            <a:pPr marL="0" lvl="0" indent="0" algn="ctr" rtl="0">
              <a:spcBef>
                <a:spcPts val="0"/>
              </a:spcBef>
              <a:spcAft>
                <a:spcPts val="0"/>
              </a:spcAft>
              <a:buNone/>
            </a:pPr>
            <a:r>
              <a:rPr lang="it" sz="1300">
                <a:solidFill>
                  <a:schemeClr val="accent1"/>
                </a:solidFill>
                <a:latin typeface="Verdana"/>
                <a:ea typeface="Verdana"/>
                <a:cs typeface="Verdana"/>
                <a:sym typeface="Verdana"/>
              </a:rPr>
              <a:t>T surface = 110K</a:t>
            </a:r>
            <a:endParaRPr sz="1300">
              <a:solidFill>
                <a:schemeClr val="accent1"/>
              </a:solidFill>
              <a:latin typeface="Verdana"/>
              <a:ea typeface="Verdana"/>
              <a:cs typeface="Verdana"/>
              <a:sym typeface="Verdana"/>
            </a:endParaRPr>
          </a:p>
          <a:p>
            <a:pPr marL="0" lvl="0" indent="0" algn="ctr" rtl="0">
              <a:spcBef>
                <a:spcPts val="0"/>
              </a:spcBef>
              <a:spcAft>
                <a:spcPts val="0"/>
              </a:spcAft>
              <a:buNone/>
            </a:pPr>
            <a:endParaRPr sz="1300">
              <a:solidFill>
                <a:schemeClr val="lt1"/>
              </a:solidFill>
            </a:endParaRPr>
          </a:p>
        </p:txBody>
      </p:sp>
      <p:sp>
        <p:nvSpPr>
          <p:cNvPr id="298" name="Google Shape;298;p50"/>
          <p:cNvSpPr txBox="1"/>
          <p:nvPr/>
        </p:nvSpPr>
        <p:spPr>
          <a:xfrm>
            <a:off x="5206091" y="1168354"/>
            <a:ext cx="2909617" cy="573168"/>
          </a:xfrm>
          <a:prstGeom prst="rect">
            <a:avLst/>
          </a:prstGeom>
          <a:noFill/>
          <a:ln>
            <a:noFill/>
          </a:ln>
        </p:spPr>
        <p:txBody>
          <a:bodyPr spcFirstLastPara="1" wrap="square" lIns="68550" tIns="68550" rIns="68550" bIns="68550" anchor="t" anchorCtr="0">
            <a:spAutoFit/>
          </a:bodyPr>
          <a:lstStyle/>
          <a:p>
            <a:pPr marL="0" lvl="0" indent="0" algn="ctr" rtl="0">
              <a:spcBef>
                <a:spcPts val="0"/>
              </a:spcBef>
              <a:spcAft>
                <a:spcPts val="0"/>
              </a:spcAft>
              <a:buNone/>
            </a:pPr>
            <a:r>
              <a:rPr lang="it" sz="1500">
                <a:solidFill>
                  <a:schemeClr val="lt1"/>
                </a:solidFill>
                <a:latin typeface="Verdana"/>
                <a:ea typeface="Verdana"/>
                <a:cs typeface="Verdana"/>
                <a:sym typeface="Verdana"/>
              </a:rPr>
              <a:t>2D cylindrical geometry</a:t>
            </a:r>
            <a:endParaRPr sz="1500">
              <a:solidFill>
                <a:schemeClr val="lt1"/>
              </a:solidFill>
              <a:latin typeface="Verdana"/>
              <a:ea typeface="Verdana"/>
              <a:cs typeface="Verdana"/>
              <a:sym typeface="Verdana"/>
            </a:endParaRPr>
          </a:p>
          <a:p>
            <a:pPr marL="0" lvl="0" indent="0" algn="ctr" rtl="0">
              <a:spcBef>
                <a:spcPts val="0"/>
              </a:spcBef>
              <a:spcAft>
                <a:spcPts val="0"/>
              </a:spcAft>
              <a:buNone/>
            </a:pPr>
            <a:endParaRPr sz="1300">
              <a:solidFill>
                <a:schemeClr val="lt1"/>
              </a:solidFill>
            </a:endParaRPr>
          </a:p>
        </p:txBody>
      </p:sp>
      <p:sp>
        <p:nvSpPr>
          <p:cNvPr id="299" name="Google Shape;299;p50"/>
          <p:cNvSpPr txBox="1"/>
          <p:nvPr/>
        </p:nvSpPr>
        <p:spPr>
          <a:xfrm>
            <a:off x="7663923" y="3352461"/>
            <a:ext cx="1373042" cy="294457"/>
          </a:xfrm>
          <a:prstGeom prst="rect">
            <a:avLst/>
          </a:prstGeom>
          <a:noFill/>
          <a:ln>
            <a:noFill/>
          </a:ln>
        </p:spPr>
        <p:txBody>
          <a:bodyPr spcFirstLastPara="1" wrap="square" lIns="68550" tIns="68550" rIns="68550" bIns="68550" anchor="t" anchorCtr="0">
            <a:noAutofit/>
          </a:bodyPr>
          <a:lstStyle/>
          <a:p>
            <a:pPr marL="0" lvl="0" indent="0" algn="ctr" rtl="0">
              <a:spcBef>
                <a:spcPts val="0"/>
              </a:spcBef>
              <a:spcAft>
                <a:spcPts val="0"/>
              </a:spcAft>
              <a:buNone/>
            </a:pPr>
            <a:r>
              <a:rPr lang="it" sz="1200">
                <a:solidFill>
                  <a:schemeClr val="accent2"/>
                </a:solidFill>
                <a:latin typeface="Verdana"/>
                <a:ea typeface="Verdana"/>
                <a:cs typeface="Verdana"/>
                <a:sym typeface="Verdana"/>
              </a:rPr>
              <a:t>Cons. of Mass</a:t>
            </a:r>
            <a:endParaRPr sz="1200">
              <a:solidFill>
                <a:schemeClr val="accent2"/>
              </a:solidFill>
              <a:latin typeface="Verdana"/>
              <a:ea typeface="Verdana"/>
              <a:cs typeface="Verdana"/>
              <a:sym typeface="Verdana"/>
            </a:endParaRPr>
          </a:p>
        </p:txBody>
      </p:sp>
      <p:sp>
        <p:nvSpPr>
          <p:cNvPr id="300" name="Google Shape;300;p50"/>
          <p:cNvSpPr txBox="1"/>
          <p:nvPr/>
        </p:nvSpPr>
        <p:spPr>
          <a:xfrm>
            <a:off x="7358321" y="3893350"/>
            <a:ext cx="1891307" cy="338547"/>
          </a:xfrm>
          <a:prstGeom prst="rect">
            <a:avLst/>
          </a:prstGeom>
          <a:noFill/>
          <a:ln>
            <a:noFill/>
          </a:ln>
        </p:spPr>
        <p:txBody>
          <a:bodyPr spcFirstLastPara="1" wrap="square" lIns="68550" tIns="68550" rIns="68550" bIns="68550" anchor="t" anchorCtr="0">
            <a:noAutofit/>
          </a:bodyPr>
          <a:lstStyle/>
          <a:p>
            <a:pPr marL="0" lvl="0" indent="0" algn="ctr" rtl="0">
              <a:spcBef>
                <a:spcPts val="0"/>
              </a:spcBef>
              <a:spcAft>
                <a:spcPts val="0"/>
              </a:spcAft>
              <a:buNone/>
            </a:pPr>
            <a:r>
              <a:rPr lang="it" sz="1200">
                <a:solidFill>
                  <a:schemeClr val="accent2"/>
                </a:solidFill>
                <a:latin typeface="Verdana"/>
                <a:ea typeface="Verdana"/>
                <a:cs typeface="Verdana"/>
                <a:sym typeface="Verdana"/>
              </a:rPr>
              <a:t>Cons. of Momentum</a:t>
            </a:r>
            <a:endParaRPr sz="1200">
              <a:solidFill>
                <a:schemeClr val="accent2"/>
              </a:solidFill>
              <a:latin typeface="Verdana"/>
              <a:ea typeface="Verdana"/>
              <a:cs typeface="Verdana"/>
              <a:sym typeface="Verdana"/>
            </a:endParaRPr>
          </a:p>
        </p:txBody>
      </p:sp>
      <p:sp>
        <p:nvSpPr>
          <p:cNvPr id="301" name="Google Shape;301;p50"/>
          <p:cNvSpPr txBox="1"/>
          <p:nvPr/>
        </p:nvSpPr>
        <p:spPr>
          <a:xfrm>
            <a:off x="7568098" y="4478328"/>
            <a:ext cx="1564693" cy="338547"/>
          </a:xfrm>
          <a:prstGeom prst="rect">
            <a:avLst/>
          </a:prstGeom>
          <a:noFill/>
          <a:ln>
            <a:noFill/>
          </a:ln>
        </p:spPr>
        <p:txBody>
          <a:bodyPr spcFirstLastPara="1" wrap="square" lIns="68550" tIns="68550" rIns="68550" bIns="68550" anchor="t" anchorCtr="0">
            <a:noAutofit/>
          </a:bodyPr>
          <a:lstStyle/>
          <a:p>
            <a:pPr marL="0" lvl="0" indent="0" algn="ctr" rtl="0">
              <a:spcBef>
                <a:spcPts val="0"/>
              </a:spcBef>
              <a:spcAft>
                <a:spcPts val="0"/>
              </a:spcAft>
              <a:buNone/>
            </a:pPr>
            <a:r>
              <a:rPr lang="it" sz="1200">
                <a:solidFill>
                  <a:schemeClr val="accent2"/>
                </a:solidFill>
              </a:rPr>
              <a:t>Cons. of Energy</a:t>
            </a:r>
            <a:endParaRPr sz="1200">
              <a:solidFill>
                <a:schemeClr val="accent2"/>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35" name="Google Shape;935;p95"/>
          <p:cNvGrpSpPr/>
          <p:nvPr/>
        </p:nvGrpSpPr>
        <p:grpSpPr>
          <a:xfrm>
            <a:off x="4676714" y="1051025"/>
            <a:ext cx="4379769" cy="3574225"/>
            <a:chOff x="6233762" y="1398400"/>
            <a:chExt cx="5841213" cy="4766728"/>
          </a:xfrm>
        </p:grpSpPr>
        <p:sp>
          <p:nvSpPr>
            <p:cNvPr id="936" name="Google Shape;936;p95"/>
            <p:cNvSpPr txBox="1"/>
            <p:nvPr/>
          </p:nvSpPr>
          <p:spPr>
            <a:xfrm>
              <a:off x="8068863" y="1398400"/>
              <a:ext cx="832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0</a:t>
              </a:r>
              <a:endParaRPr sz="1300" b="0" i="0" u="none" strike="noStrike" cap="none">
                <a:solidFill>
                  <a:schemeClr val="lt1"/>
                </a:solidFill>
                <a:latin typeface="Arial"/>
                <a:ea typeface="Arial"/>
                <a:cs typeface="Arial"/>
                <a:sym typeface="Arial"/>
              </a:endParaRPr>
            </a:p>
          </p:txBody>
        </p:sp>
        <p:sp>
          <p:nvSpPr>
            <p:cNvPr id="937" name="Google Shape;937;p95"/>
            <p:cNvSpPr txBox="1"/>
            <p:nvPr/>
          </p:nvSpPr>
          <p:spPr>
            <a:xfrm>
              <a:off x="10844100" y="2452838"/>
              <a:ext cx="11865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cm</a:t>
              </a:r>
              <a:endParaRPr sz="1300" b="0" i="0" u="none" strike="noStrike" cap="none">
                <a:solidFill>
                  <a:schemeClr val="lt1"/>
                </a:solidFill>
                <a:latin typeface="Arial"/>
                <a:ea typeface="Arial"/>
                <a:cs typeface="Arial"/>
                <a:sym typeface="Arial"/>
              </a:endParaRPr>
            </a:p>
          </p:txBody>
        </p:sp>
        <p:pic>
          <p:nvPicPr>
            <p:cNvPr id="938" name="Google Shape;938;p95" title="h0.0.png"/>
            <p:cNvPicPr preferRelativeResize="0"/>
            <p:nvPr/>
          </p:nvPicPr>
          <p:blipFill rotWithShape="1">
            <a:blip r:embed="rId3">
              <a:alphaModFix/>
            </a:blip>
            <a:srcRect t="10779" b="23014"/>
            <a:stretch/>
          </p:blipFill>
          <p:spPr>
            <a:xfrm rot="-5147204">
              <a:off x="7818876" y="434132"/>
              <a:ext cx="1332172" cy="4416462"/>
            </a:xfrm>
            <a:prstGeom prst="rect">
              <a:avLst/>
            </a:prstGeom>
            <a:noFill/>
            <a:ln>
              <a:noFill/>
            </a:ln>
          </p:spPr>
        </p:pic>
        <p:grpSp>
          <p:nvGrpSpPr>
            <p:cNvPr id="939" name="Google Shape;939;p95"/>
            <p:cNvGrpSpPr/>
            <p:nvPr/>
          </p:nvGrpSpPr>
          <p:grpSpPr>
            <a:xfrm>
              <a:off x="6233776" y="3165023"/>
              <a:ext cx="5614099" cy="1601553"/>
              <a:chOff x="6233776" y="3165023"/>
              <a:chExt cx="5614099" cy="1601553"/>
            </a:xfrm>
          </p:grpSpPr>
          <p:sp>
            <p:nvSpPr>
              <p:cNvPr id="940" name="Google Shape;940;p95"/>
              <p:cNvSpPr txBox="1"/>
              <p:nvPr/>
            </p:nvSpPr>
            <p:spPr>
              <a:xfrm>
                <a:off x="10661375" y="3805063"/>
                <a:ext cx="11865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mm</a:t>
                </a:r>
                <a:endParaRPr sz="1300" b="0" i="0" u="none" strike="noStrike" cap="none">
                  <a:solidFill>
                    <a:schemeClr val="lt1"/>
                  </a:solidFill>
                  <a:latin typeface="Arial"/>
                  <a:ea typeface="Arial"/>
                  <a:cs typeface="Arial"/>
                  <a:sym typeface="Arial"/>
                </a:endParaRPr>
              </a:p>
            </p:txBody>
          </p:sp>
          <p:pic>
            <p:nvPicPr>
              <p:cNvPr id="941" name="Google Shape;941;p95" title="Copia di h0_G-3R18.png"/>
              <p:cNvPicPr preferRelativeResize="0"/>
              <p:nvPr/>
            </p:nvPicPr>
            <p:blipFill rotWithShape="1">
              <a:blip r:embed="rId4">
                <a:alphaModFix/>
              </a:blip>
              <a:srcRect t="10886" b="22898"/>
              <a:stretch/>
            </p:blipFill>
            <p:spPr>
              <a:xfrm rot="-5169905">
                <a:off x="7793382" y="1788603"/>
                <a:ext cx="1313263" cy="4354392"/>
              </a:xfrm>
              <a:prstGeom prst="rect">
                <a:avLst/>
              </a:prstGeom>
              <a:noFill/>
              <a:ln>
                <a:noFill/>
              </a:ln>
            </p:spPr>
          </p:pic>
        </p:grpSp>
        <p:grpSp>
          <p:nvGrpSpPr>
            <p:cNvPr id="942" name="Google Shape;942;p95"/>
            <p:cNvGrpSpPr/>
            <p:nvPr/>
          </p:nvGrpSpPr>
          <p:grpSpPr>
            <a:xfrm>
              <a:off x="6233775" y="4599297"/>
              <a:ext cx="5841200" cy="1565832"/>
              <a:chOff x="6233775" y="4599297"/>
              <a:chExt cx="5841200" cy="1565832"/>
            </a:xfrm>
          </p:grpSpPr>
          <p:sp>
            <p:nvSpPr>
              <p:cNvPr id="943" name="Google Shape;943;p95"/>
              <p:cNvSpPr txBox="1"/>
              <p:nvPr/>
            </p:nvSpPr>
            <p:spPr>
              <a:xfrm>
                <a:off x="10661375" y="5136788"/>
                <a:ext cx="14136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0.1 mm</a:t>
                </a:r>
                <a:endParaRPr sz="1300" b="0" i="0" u="none" strike="noStrike" cap="none">
                  <a:solidFill>
                    <a:schemeClr val="lt1"/>
                  </a:solidFill>
                  <a:latin typeface="Arial"/>
                  <a:ea typeface="Arial"/>
                  <a:cs typeface="Arial"/>
                  <a:sym typeface="Arial"/>
                </a:endParaRPr>
              </a:p>
            </p:txBody>
          </p:sp>
          <p:pic>
            <p:nvPicPr>
              <p:cNvPr id="944" name="Google Shape;944;p95" title="h0.0.png"/>
              <p:cNvPicPr preferRelativeResize="0"/>
              <p:nvPr/>
            </p:nvPicPr>
            <p:blipFill rotWithShape="1">
              <a:blip r:embed="rId5">
                <a:alphaModFix/>
              </a:blip>
              <a:srcRect t="11000" b="23010"/>
              <a:stretch/>
            </p:blipFill>
            <p:spPr>
              <a:xfrm rot="-5175673">
                <a:off x="7758181" y="3250087"/>
                <a:ext cx="1290516" cy="4264251"/>
              </a:xfrm>
              <a:prstGeom prst="rect">
                <a:avLst/>
              </a:prstGeom>
              <a:noFill/>
              <a:ln>
                <a:noFill/>
              </a:ln>
            </p:spPr>
          </p:pic>
        </p:grpSp>
      </p:grpSp>
      <p:sp>
        <p:nvSpPr>
          <p:cNvPr id="945" name="Google Shape;945;p95"/>
          <p:cNvSpPr txBox="1">
            <a:spLocks noGrp="1"/>
          </p:cNvSpPr>
          <p:nvPr>
            <p:ph type="ctrTitle"/>
          </p:nvPr>
        </p:nvSpPr>
        <p:spPr>
          <a:xfrm>
            <a:off x="0" y="129739"/>
            <a:ext cx="9144094" cy="55112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it">
                <a:solidFill>
                  <a:schemeClr val="accent2"/>
                </a:solidFill>
              </a:rPr>
              <a:t>Grain size effect on Tidal Heating:</a:t>
            </a:r>
            <a:r>
              <a:rPr lang="it">
                <a:solidFill>
                  <a:srgbClr val="980000"/>
                </a:solidFill>
              </a:rPr>
              <a:t> </a:t>
            </a:r>
            <a:r>
              <a:rPr lang="it"/>
              <a:t>Impactor Radius 1.8km</a:t>
            </a:r>
            <a:endParaRPr/>
          </a:p>
          <a:p>
            <a:pPr marL="0" lvl="0" indent="0" algn="ctr" rtl="0">
              <a:lnSpc>
                <a:spcPct val="100000"/>
              </a:lnSpc>
              <a:spcBef>
                <a:spcPts val="0"/>
              </a:spcBef>
              <a:spcAft>
                <a:spcPts val="0"/>
              </a:spcAft>
              <a:buSzPts val="1800"/>
              <a:buNone/>
            </a:pPr>
            <a:endParaRPr/>
          </a:p>
        </p:txBody>
      </p:sp>
      <p:sp>
        <p:nvSpPr>
          <p:cNvPr id="946" name="Google Shape;946;p95"/>
          <p:cNvSpPr txBox="1"/>
          <p:nvPr/>
        </p:nvSpPr>
        <p:spPr>
          <a:xfrm>
            <a:off x="6050072" y="1048559"/>
            <a:ext cx="623988"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0</a:t>
            </a:r>
            <a:endParaRPr sz="1300" b="0" i="0" u="none" strike="noStrike" cap="none">
              <a:solidFill>
                <a:schemeClr val="lt1"/>
              </a:solidFill>
              <a:latin typeface="Arial"/>
              <a:ea typeface="Arial"/>
              <a:cs typeface="Arial"/>
              <a:sym typeface="Arial"/>
            </a:endParaRPr>
          </a:p>
        </p:txBody>
      </p:sp>
      <p:pic>
        <p:nvPicPr>
          <p:cNvPr id="947" name="Google Shape;947;p95" title="T0-R1.8-AvgT_vs_Depth_three_grainsizes.png"/>
          <p:cNvPicPr preferRelativeResize="0"/>
          <p:nvPr/>
        </p:nvPicPr>
        <p:blipFill rotWithShape="1">
          <a:blip r:embed="rId6">
            <a:alphaModFix/>
          </a:blip>
          <a:srcRect t="1115" b="1115"/>
          <a:stretch/>
        </p:blipFill>
        <p:spPr>
          <a:xfrm>
            <a:off x="359963" y="793562"/>
            <a:ext cx="3135386" cy="3058153"/>
          </a:xfrm>
          <a:prstGeom prst="rect">
            <a:avLst/>
          </a:prstGeom>
          <a:noFill/>
          <a:ln>
            <a:noFill/>
          </a:ln>
        </p:spPr>
      </p:pic>
      <p:sp>
        <p:nvSpPr>
          <p:cNvPr id="948" name="Google Shape;948;p95"/>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14</a:t>
            </a:r>
            <a:endParaRPr sz="1200" b="0" i="0" u="none" strike="noStrike" cap="none">
              <a:solidFill>
                <a:schemeClr val="lt1"/>
              </a:solidFill>
              <a:latin typeface="Arial"/>
              <a:ea typeface="Arial"/>
              <a:cs typeface="Arial"/>
              <a:sym typeface="Arial"/>
            </a:endParaRPr>
          </a:p>
        </p:txBody>
      </p:sp>
      <p:pic>
        <p:nvPicPr>
          <p:cNvPr id="949" name="Google Shape;949;p95" title="h0_G-3_R18.png"/>
          <p:cNvPicPr preferRelativeResize="0"/>
          <p:nvPr/>
        </p:nvPicPr>
        <p:blipFill rotWithShape="1">
          <a:blip r:embed="rId7">
            <a:alphaModFix/>
          </a:blip>
          <a:srcRect l="-10" t="77111" r="10" b="16866"/>
          <a:stretch/>
        </p:blipFill>
        <p:spPr>
          <a:xfrm rot="114">
            <a:off x="5545692" y="4560258"/>
            <a:ext cx="1827264" cy="55113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grpSp>
        <p:nvGrpSpPr>
          <p:cNvPr id="955" name="Google Shape;955;p96"/>
          <p:cNvGrpSpPr/>
          <p:nvPr/>
        </p:nvGrpSpPr>
        <p:grpSpPr>
          <a:xfrm>
            <a:off x="4669333" y="1048614"/>
            <a:ext cx="4468742" cy="3572887"/>
            <a:chOff x="6228650" y="1398400"/>
            <a:chExt cx="5959875" cy="4764943"/>
          </a:xfrm>
        </p:grpSpPr>
        <p:sp>
          <p:nvSpPr>
            <p:cNvPr id="956" name="Google Shape;956;p96"/>
            <p:cNvSpPr txBox="1"/>
            <p:nvPr/>
          </p:nvSpPr>
          <p:spPr>
            <a:xfrm>
              <a:off x="8068874" y="1398400"/>
              <a:ext cx="12651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impact</a:t>
              </a:r>
              <a:endParaRPr sz="1300" b="0" i="0" u="none" strike="noStrike" cap="none">
                <a:solidFill>
                  <a:schemeClr val="lt1"/>
                </a:solidFill>
                <a:latin typeface="Arial"/>
                <a:ea typeface="Arial"/>
                <a:cs typeface="Arial"/>
                <a:sym typeface="Arial"/>
              </a:endParaRPr>
            </a:p>
          </p:txBody>
        </p:sp>
        <p:sp>
          <p:nvSpPr>
            <p:cNvPr id="957" name="Google Shape;957;p96"/>
            <p:cNvSpPr txBox="1"/>
            <p:nvPr/>
          </p:nvSpPr>
          <p:spPr>
            <a:xfrm>
              <a:off x="10888475" y="2396475"/>
              <a:ext cx="11865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cm</a:t>
              </a:r>
              <a:endParaRPr sz="1300" b="0" i="0" u="none" strike="noStrike" cap="none">
                <a:solidFill>
                  <a:schemeClr val="lt1"/>
                </a:solidFill>
                <a:latin typeface="Arial"/>
                <a:ea typeface="Arial"/>
                <a:cs typeface="Arial"/>
                <a:sym typeface="Arial"/>
              </a:endParaRPr>
            </a:p>
          </p:txBody>
        </p:sp>
        <p:sp>
          <p:nvSpPr>
            <p:cNvPr id="958" name="Google Shape;958;p96"/>
            <p:cNvSpPr txBox="1"/>
            <p:nvPr/>
          </p:nvSpPr>
          <p:spPr>
            <a:xfrm>
              <a:off x="10844100" y="3728800"/>
              <a:ext cx="11865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mm</a:t>
              </a:r>
              <a:endParaRPr sz="1300" b="0" i="0" u="none" strike="noStrike" cap="none">
                <a:solidFill>
                  <a:schemeClr val="lt1"/>
                </a:solidFill>
                <a:latin typeface="Arial"/>
                <a:ea typeface="Arial"/>
                <a:cs typeface="Arial"/>
                <a:sym typeface="Arial"/>
              </a:endParaRPr>
            </a:p>
          </p:txBody>
        </p:sp>
        <p:sp>
          <p:nvSpPr>
            <p:cNvPr id="959" name="Google Shape;959;p96"/>
            <p:cNvSpPr txBox="1"/>
            <p:nvPr/>
          </p:nvSpPr>
          <p:spPr>
            <a:xfrm>
              <a:off x="10774925" y="5088700"/>
              <a:ext cx="14136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0.1 mm</a:t>
              </a:r>
              <a:endParaRPr sz="1300" b="0" i="0" u="none" strike="noStrike" cap="none">
                <a:solidFill>
                  <a:schemeClr val="lt1"/>
                </a:solidFill>
                <a:latin typeface="Arial"/>
                <a:ea typeface="Arial"/>
                <a:cs typeface="Arial"/>
                <a:sym typeface="Arial"/>
              </a:endParaRPr>
            </a:p>
          </p:txBody>
        </p:sp>
        <p:pic>
          <p:nvPicPr>
            <p:cNvPr id="960" name="Google Shape;960;p96" title="h0.0011194693610687154.png"/>
            <p:cNvPicPr preferRelativeResize="0"/>
            <p:nvPr/>
          </p:nvPicPr>
          <p:blipFill rotWithShape="1">
            <a:blip r:embed="rId3">
              <a:alphaModFix/>
            </a:blip>
            <a:srcRect t="10873" b="22669"/>
            <a:stretch/>
          </p:blipFill>
          <p:spPr>
            <a:xfrm rot="-5145172">
              <a:off x="7878516" y="293729"/>
              <a:ext cx="1379171" cy="4589366"/>
            </a:xfrm>
            <a:prstGeom prst="rect">
              <a:avLst/>
            </a:prstGeom>
            <a:noFill/>
            <a:ln>
              <a:noFill/>
            </a:ln>
          </p:spPr>
        </p:pic>
        <p:pic>
          <p:nvPicPr>
            <p:cNvPr id="961" name="Google Shape;961;p96" title="Copia di h_imp_G-3R18.png"/>
            <p:cNvPicPr preferRelativeResize="0"/>
            <p:nvPr/>
          </p:nvPicPr>
          <p:blipFill rotWithShape="1">
            <a:blip r:embed="rId4">
              <a:alphaModFix/>
            </a:blip>
            <a:srcRect t="11008" b="22881"/>
            <a:stretch/>
          </p:blipFill>
          <p:spPr>
            <a:xfrm rot="-5131541">
              <a:off x="7871489" y="1671256"/>
              <a:ext cx="1376384" cy="4556489"/>
            </a:xfrm>
            <a:prstGeom prst="rect">
              <a:avLst/>
            </a:prstGeom>
            <a:noFill/>
            <a:ln>
              <a:noFill/>
            </a:ln>
          </p:spPr>
        </p:pic>
        <p:pic>
          <p:nvPicPr>
            <p:cNvPr id="962" name="Google Shape;962;p96" title="h0.0011194693610687154.png"/>
            <p:cNvPicPr preferRelativeResize="0"/>
            <p:nvPr/>
          </p:nvPicPr>
          <p:blipFill rotWithShape="1">
            <a:blip r:embed="rId5">
              <a:alphaModFix/>
            </a:blip>
            <a:srcRect t="11003" b="22995"/>
            <a:stretch/>
          </p:blipFill>
          <p:spPr>
            <a:xfrm rot="-5136088">
              <a:off x="7888259" y="3066534"/>
              <a:ext cx="1359682" cy="4493332"/>
            </a:xfrm>
            <a:prstGeom prst="rect">
              <a:avLst/>
            </a:prstGeom>
            <a:noFill/>
            <a:ln>
              <a:noFill/>
            </a:ln>
          </p:spPr>
        </p:pic>
      </p:grpSp>
      <p:sp>
        <p:nvSpPr>
          <p:cNvPr id="963" name="Google Shape;963;p96"/>
          <p:cNvSpPr txBox="1"/>
          <p:nvPr/>
        </p:nvSpPr>
        <p:spPr>
          <a:xfrm>
            <a:off x="6050080" y="1048559"/>
            <a:ext cx="948578"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impact</a:t>
            </a:r>
            <a:endParaRPr sz="1300" b="0" i="0" u="none" strike="noStrike" cap="none">
              <a:solidFill>
                <a:schemeClr val="lt1"/>
              </a:solidFill>
              <a:latin typeface="Arial"/>
              <a:ea typeface="Arial"/>
              <a:cs typeface="Arial"/>
              <a:sym typeface="Arial"/>
            </a:endParaRPr>
          </a:p>
        </p:txBody>
      </p:sp>
      <p:sp>
        <p:nvSpPr>
          <p:cNvPr id="964" name="Google Shape;964;p96"/>
          <p:cNvSpPr txBox="1"/>
          <p:nvPr/>
        </p:nvSpPr>
        <p:spPr>
          <a:xfrm>
            <a:off x="8164230" y="1796944"/>
            <a:ext cx="88964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cm</a:t>
            </a:r>
            <a:endParaRPr sz="1300" b="0" i="0" u="none" strike="noStrike" cap="none">
              <a:solidFill>
                <a:schemeClr val="lt1"/>
              </a:solidFill>
              <a:latin typeface="Arial"/>
              <a:ea typeface="Arial"/>
              <a:cs typeface="Arial"/>
              <a:sym typeface="Arial"/>
            </a:endParaRPr>
          </a:p>
        </p:txBody>
      </p:sp>
      <p:sp>
        <p:nvSpPr>
          <p:cNvPr id="965" name="Google Shape;965;p96"/>
          <p:cNvSpPr txBox="1"/>
          <p:nvPr/>
        </p:nvSpPr>
        <p:spPr>
          <a:xfrm>
            <a:off x="8130958" y="2795958"/>
            <a:ext cx="88964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mm</a:t>
            </a:r>
            <a:endParaRPr sz="1300" b="0" i="0" u="none" strike="noStrike" cap="none">
              <a:solidFill>
                <a:schemeClr val="lt1"/>
              </a:solidFill>
              <a:latin typeface="Arial"/>
              <a:ea typeface="Arial"/>
              <a:cs typeface="Arial"/>
              <a:sym typeface="Arial"/>
            </a:endParaRPr>
          </a:p>
        </p:txBody>
      </p:sp>
      <p:sp>
        <p:nvSpPr>
          <p:cNvPr id="966" name="Google Shape;966;p96"/>
          <p:cNvSpPr txBox="1"/>
          <p:nvPr/>
        </p:nvSpPr>
        <p:spPr>
          <a:xfrm>
            <a:off x="8079090" y="3815649"/>
            <a:ext cx="1059924"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0.1 mm</a:t>
            </a:r>
            <a:endParaRPr sz="1300" b="0" i="0" u="none" strike="noStrike" cap="none">
              <a:solidFill>
                <a:schemeClr val="lt1"/>
              </a:solidFill>
              <a:latin typeface="Arial"/>
              <a:ea typeface="Arial"/>
              <a:cs typeface="Arial"/>
              <a:sym typeface="Arial"/>
            </a:endParaRPr>
          </a:p>
        </p:txBody>
      </p:sp>
      <p:pic>
        <p:nvPicPr>
          <p:cNvPr id="967" name="Google Shape;967;p96" title="Timp-R1.8-AvgT_vs_Depth_three_grainsizes.png"/>
          <p:cNvPicPr preferRelativeResize="0"/>
          <p:nvPr/>
        </p:nvPicPr>
        <p:blipFill rotWithShape="1">
          <a:blip r:embed="rId6">
            <a:alphaModFix/>
          </a:blip>
          <a:srcRect t="1115" b="1115"/>
          <a:stretch/>
        </p:blipFill>
        <p:spPr>
          <a:xfrm>
            <a:off x="372466" y="794930"/>
            <a:ext cx="3154672" cy="3076973"/>
          </a:xfrm>
          <a:prstGeom prst="rect">
            <a:avLst/>
          </a:prstGeom>
          <a:noFill/>
          <a:ln>
            <a:noFill/>
          </a:ln>
        </p:spPr>
      </p:pic>
      <p:sp>
        <p:nvSpPr>
          <p:cNvPr id="968" name="Google Shape;968;p96"/>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51</a:t>
            </a:fld>
            <a:endParaRPr sz="1000" b="0" i="0" u="none" strike="noStrike" cap="none">
              <a:solidFill>
                <a:srgbClr val="000000"/>
              </a:solidFill>
              <a:latin typeface="Arial"/>
              <a:ea typeface="Arial"/>
              <a:cs typeface="Arial"/>
              <a:sym typeface="Arial"/>
            </a:endParaRPr>
          </a:p>
        </p:txBody>
      </p:sp>
      <p:sp>
        <p:nvSpPr>
          <p:cNvPr id="969" name="Google Shape;969;p96"/>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16</a:t>
            </a:r>
            <a:endParaRPr sz="1200" b="0" i="0" u="none" strike="noStrike" cap="none">
              <a:solidFill>
                <a:schemeClr val="lt1"/>
              </a:solidFill>
              <a:latin typeface="Arial"/>
              <a:ea typeface="Arial"/>
              <a:cs typeface="Arial"/>
              <a:sym typeface="Arial"/>
            </a:endParaRPr>
          </a:p>
        </p:txBody>
      </p:sp>
      <p:pic>
        <p:nvPicPr>
          <p:cNvPr id="970" name="Google Shape;970;p96" title="h0_G-3_R18.png"/>
          <p:cNvPicPr preferRelativeResize="0"/>
          <p:nvPr/>
        </p:nvPicPr>
        <p:blipFill rotWithShape="1">
          <a:blip r:embed="rId7">
            <a:alphaModFix/>
          </a:blip>
          <a:srcRect l="-10" t="77111" r="10" b="16866"/>
          <a:stretch/>
        </p:blipFill>
        <p:spPr>
          <a:xfrm rot="114">
            <a:off x="5545692" y="4560258"/>
            <a:ext cx="1827264" cy="551136"/>
          </a:xfrm>
          <a:prstGeom prst="rect">
            <a:avLst/>
          </a:prstGeom>
          <a:noFill/>
          <a:ln>
            <a:noFill/>
          </a:ln>
        </p:spPr>
      </p:pic>
      <p:sp>
        <p:nvSpPr>
          <p:cNvPr id="971" name="Google Shape;971;p96"/>
          <p:cNvSpPr txBox="1">
            <a:spLocks noGrp="1"/>
          </p:cNvSpPr>
          <p:nvPr>
            <p:ph type="ctrTitle"/>
          </p:nvPr>
        </p:nvSpPr>
        <p:spPr>
          <a:xfrm>
            <a:off x="0" y="129739"/>
            <a:ext cx="9144094" cy="551123"/>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it">
                <a:solidFill>
                  <a:schemeClr val="accent2"/>
                </a:solidFill>
              </a:rPr>
              <a:t>Grain size effect on Tidal Heating:</a:t>
            </a:r>
            <a:r>
              <a:rPr lang="it">
                <a:solidFill>
                  <a:srgbClr val="980000"/>
                </a:solidFill>
              </a:rPr>
              <a:t> </a:t>
            </a:r>
            <a:r>
              <a:rPr lang="it"/>
              <a:t>Impactor Radius 1.8km</a:t>
            </a:r>
            <a:endParaRPr/>
          </a:p>
          <a:p>
            <a:pPr marL="0" lvl="0" indent="0" algn="ctr" rtl="0">
              <a:lnSpc>
                <a:spcPct val="100000"/>
              </a:lnSpc>
              <a:spcBef>
                <a:spcPts val="0"/>
              </a:spcBef>
              <a:spcAft>
                <a:spcPts val="0"/>
              </a:spcAft>
              <a:buSzPts val="1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97"/>
          <p:cNvSpPr txBox="1">
            <a:spLocks noGrp="1"/>
          </p:cNvSpPr>
          <p:nvPr>
            <p:ph type="ctrTitle"/>
          </p:nvPr>
        </p:nvSpPr>
        <p:spPr>
          <a:xfrm>
            <a:off x="2816173" y="129739"/>
            <a:ext cx="4970306"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Impactor size effect:</a:t>
            </a:r>
            <a:r>
              <a:rPr lang="it">
                <a:solidFill>
                  <a:srgbClr val="980000"/>
                </a:solidFill>
              </a:rPr>
              <a:t> </a:t>
            </a:r>
            <a:r>
              <a:rPr lang="it"/>
              <a:t>Grain Size 1mm</a:t>
            </a:r>
            <a:endParaRPr/>
          </a:p>
          <a:p>
            <a:pPr marL="0" lvl="0" indent="0" algn="l" rtl="0">
              <a:lnSpc>
                <a:spcPct val="100000"/>
              </a:lnSpc>
              <a:spcBef>
                <a:spcPts val="0"/>
              </a:spcBef>
              <a:spcAft>
                <a:spcPts val="0"/>
              </a:spcAft>
              <a:buSzPts val="1800"/>
              <a:buNone/>
            </a:pPr>
            <a:endParaRPr/>
          </a:p>
        </p:txBody>
      </p:sp>
      <p:pic>
        <p:nvPicPr>
          <p:cNvPr id="978" name="Google Shape;978;p97" title="SnapIr18g-3Timpact.png"/>
          <p:cNvPicPr preferRelativeResize="0"/>
          <p:nvPr/>
        </p:nvPicPr>
        <p:blipFill rotWithShape="1">
          <a:blip r:embed="rId3">
            <a:alphaModFix/>
          </a:blip>
          <a:srcRect t="76950" b="15851"/>
          <a:stretch/>
        </p:blipFill>
        <p:spPr>
          <a:xfrm>
            <a:off x="5670022" y="4492031"/>
            <a:ext cx="1496154" cy="559632"/>
          </a:xfrm>
          <a:prstGeom prst="rect">
            <a:avLst/>
          </a:prstGeom>
          <a:noFill/>
          <a:ln>
            <a:noFill/>
          </a:ln>
        </p:spPr>
      </p:pic>
      <p:sp>
        <p:nvSpPr>
          <p:cNvPr id="979" name="Google Shape;979;p97"/>
          <p:cNvSpPr txBox="1"/>
          <p:nvPr/>
        </p:nvSpPr>
        <p:spPr>
          <a:xfrm>
            <a:off x="6050080" y="1048559"/>
            <a:ext cx="948578"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impact</a:t>
            </a:r>
            <a:endParaRPr sz="1300" b="0" i="0" u="none" strike="noStrike" cap="none">
              <a:solidFill>
                <a:schemeClr val="lt1"/>
              </a:solidFill>
              <a:latin typeface="Arial"/>
              <a:ea typeface="Arial"/>
              <a:cs typeface="Arial"/>
              <a:sym typeface="Arial"/>
            </a:endParaRPr>
          </a:p>
        </p:txBody>
      </p:sp>
      <p:grpSp>
        <p:nvGrpSpPr>
          <p:cNvPr id="980" name="Google Shape;980;p97"/>
          <p:cNvGrpSpPr/>
          <p:nvPr/>
        </p:nvGrpSpPr>
        <p:grpSpPr>
          <a:xfrm>
            <a:off x="4680881" y="1387105"/>
            <a:ext cx="4372993" cy="1260464"/>
            <a:chOff x="6242800" y="1849898"/>
            <a:chExt cx="5832175" cy="1681004"/>
          </a:xfrm>
        </p:grpSpPr>
        <p:sp>
          <p:nvSpPr>
            <p:cNvPr id="981" name="Google Shape;981;p97"/>
            <p:cNvSpPr txBox="1"/>
            <p:nvPr/>
          </p:nvSpPr>
          <p:spPr>
            <a:xfrm>
              <a:off x="10888475" y="2396475"/>
              <a:ext cx="11865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R = 500m</a:t>
              </a:r>
              <a:endParaRPr sz="1300" b="0" i="0" u="none" strike="noStrike" cap="none">
                <a:solidFill>
                  <a:schemeClr val="lt1"/>
                </a:solidFill>
                <a:latin typeface="Arial"/>
                <a:ea typeface="Arial"/>
                <a:cs typeface="Arial"/>
                <a:sym typeface="Arial"/>
              </a:endParaRPr>
            </a:p>
          </p:txBody>
        </p:sp>
        <p:pic>
          <p:nvPicPr>
            <p:cNvPr id="982" name="Google Shape;982;p97" title="R5TimpG-3.png"/>
            <p:cNvPicPr preferRelativeResize="0"/>
            <p:nvPr/>
          </p:nvPicPr>
          <p:blipFill rotWithShape="1">
            <a:blip r:embed="rId4">
              <a:alphaModFix/>
            </a:blip>
            <a:srcRect t="10562" b="22881"/>
            <a:stretch/>
          </p:blipFill>
          <p:spPr>
            <a:xfrm rot="-5158498">
              <a:off x="7877160" y="415811"/>
              <a:ext cx="1365054" cy="4549179"/>
            </a:xfrm>
            <a:prstGeom prst="rect">
              <a:avLst/>
            </a:prstGeom>
            <a:noFill/>
            <a:ln>
              <a:noFill/>
            </a:ln>
          </p:spPr>
        </p:pic>
      </p:grpSp>
      <p:grpSp>
        <p:nvGrpSpPr>
          <p:cNvPr id="983" name="Google Shape;983;p97"/>
          <p:cNvGrpSpPr/>
          <p:nvPr/>
        </p:nvGrpSpPr>
        <p:grpSpPr>
          <a:xfrm>
            <a:off x="4632913" y="2263916"/>
            <a:ext cx="4506007" cy="1286183"/>
            <a:chOff x="6178826" y="3019248"/>
            <a:chExt cx="6009574" cy="1715304"/>
          </a:xfrm>
        </p:grpSpPr>
        <p:sp>
          <p:nvSpPr>
            <p:cNvPr id="984" name="Google Shape;984;p97"/>
            <p:cNvSpPr txBox="1"/>
            <p:nvPr/>
          </p:nvSpPr>
          <p:spPr>
            <a:xfrm>
              <a:off x="10844100" y="3728800"/>
              <a:ext cx="13443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R = 1000 m</a:t>
              </a:r>
              <a:endParaRPr sz="1300" b="0" i="0" u="none" strike="noStrike" cap="none">
                <a:solidFill>
                  <a:schemeClr val="lt1"/>
                </a:solidFill>
                <a:latin typeface="Arial"/>
                <a:ea typeface="Arial"/>
                <a:cs typeface="Arial"/>
                <a:sym typeface="Arial"/>
              </a:endParaRPr>
            </a:p>
          </p:txBody>
        </p:sp>
        <p:pic>
          <p:nvPicPr>
            <p:cNvPr id="985" name="Google Shape;985;p97" title="TimpR1.0G-3.png"/>
            <p:cNvPicPr preferRelativeResize="0"/>
            <p:nvPr/>
          </p:nvPicPr>
          <p:blipFill rotWithShape="1">
            <a:blip r:embed="rId5">
              <a:alphaModFix/>
            </a:blip>
            <a:srcRect t="9983" b="22880"/>
            <a:stretch/>
          </p:blipFill>
          <p:spPr>
            <a:xfrm rot="-5120301">
              <a:off x="7821205" y="1606529"/>
              <a:ext cx="1350740" cy="4540742"/>
            </a:xfrm>
            <a:prstGeom prst="rect">
              <a:avLst/>
            </a:prstGeom>
            <a:noFill/>
            <a:ln>
              <a:noFill/>
            </a:ln>
          </p:spPr>
        </p:pic>
      </p:grpSp>
      <p:grpSp>
        <p:nvGrpSpPr>
          <p:cNvPr id="986" name="Google Shape;986;p97"/>
          <p:cNvGrpSpPr/>
          <p:nvPr/>
        </p:nvGrpSpPr>
        <p:grpSpPr>
          <a:xfrm>
            <a:off x="4675201" y="3219541"/>
            <a:ext cx="4463813" cy="1260619"/>
            <a:chOff x="6235225" y="4293707"/>
            <a:chExt cx="5953300" cy="1681212"/>
          </a:xfrm>
        </p:grpSpPr>
        <p:sp>
          <p:nvSpPr>
            <p:cNvPr id="987" name="Google Shape;987;p97"/>
            <p:cNvSpPr txBox="1"/>
            <p:nvPr/>
          </p:nvSpPr>
          <p:spPr>
            <a:xfrm>
              <a:off x="10774925" y="4908563"/>
              <a:ext cx="14136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R = 1800 m</a:t>
              </a:r>
              <a:endParaRPr sz="1300" b="0" i="0" u="none" strike="noStrike" cap="none">
                <a:solidFill>
                  <a:schemeClr val="lt1"/>
                </a:solidFill>
                <a:latin typeface="Arial"/>
                <a:ea typeface="Arial"/>
                <a:cs typeface="Arial"/>
                <a:sym typeface="Arial"/>
              </a:endParaRPr>
            </a:p>
          </p:txBody>
        </p:sp>
        <p:pic>
          <p:nvPicPr>
            <p:cNvPr id="988" name="Google Shape;988;p97" title="TimpactR18G-3.png"/>
            <p:cNvPicPr preferRelativeResize="0"/>
            <p:nvPr/>
          </p:nvPicPr>
          <p:blipFill rotWithShape="1">
            <a:blip r:embed="rId3">
              <a:alphaModFix/>
            </a:blip>
            <a:srcRect t="11176" b="23081"/>
            <a:stretch/>
          </p:blipFill>
          <p:spPr>
            <a:xfrm rot="-5137209">
              <a:off x="7823266" y="2917909"/>
              <a:ext cx="1346618" cy="4432807"/>
            </a:xfrm>
            <a:prstGeom prst="rect">
              <a:avLst/>
            </a:prstGeom>
            <a:noFill/>
            <a:ln>
              <a:noFill/>
            </a:ln>
          </p:spPr>
        </p:pic>
      </p:grpSp>
      <p:pic>
        <p:nvPicPr>
          <p:cNvPr id="989" name="Google Shape;989;p97" title="TimpG-3-AvgT_vs_Depth_three_impactor_radii.png"/>
          <p:cNvPicPr preferRelativeResize="0"/>
          <p:nvPr/>
        </p:nvPicPr>
        <p:blipFill rotWithShape="1">
          <a:blip r:embed="rId6">
            <a:alphaModFix/>
          </a:blip>
          <a:srcRect/>
          <a:stretch/>
        </p:blipFill>
        <p:spPr>
          <a:xfrm>
            <a:off x="563909" y="983324"/>
            <a:ext cx="3517221" cy="3508597"/>
          </a:xfrm>
          <a:prstGeom prst="rect">
            <a:avLst/>
          </a:prstGeom>
          <a:noFill/>
          <a:ln>
            <a:noFill/>
          </a:ln>
        </p:spPr>
      </p:pic>
      <p:sp>
        <p:nvSpPr>
          <p:cNvPr id="990" name="Google Shape;990;p97"/>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52</a:t>
            </a:fld>
            <a:endParaRPr sz="1000" b="0" i="0" u="none" strike="noStrike" cap="none">
              <a:solidFill>
                <a:srgbClr val="000000"/>
              </a:solidFill>
              <a:latin typeface="Arial"/>
              <a:ea typeface="Arial"/>
              <a:cs typeface="Arial"/>
              <a:sym typeface="Arial"/>
            </a:endParaRPr>
          </a:p>
        </p:txBody>
      </p:sp>
      <p:sp>
        <p:nvSpPr>
          <p:cNvPr id="991" name="Google Shape;991;p97"/>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17</a:t>
            </a:r>
            <a:endParaRPr sz="12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8"/>
          <p:cNvSpPr/>
          <p:nvPr/>
        </p:nvSpPr>
        <p:spPr>
          <a:xfrm>
            <a:off x="291861" y="172517"/>
            <a:ext cx="5202445" cy="39231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Impacts set-up</a:t>
            </a:r>
            <a:endParaRPr sz="2100" b="0" i="0" u="none" strike="noStrike" cap="none">
              <a:solidFill>
                <a:schemeClr val="lt1"/>
              </a:solidFill>
              <a:latin typeface="Calibri"/>
              <a:ea typeface="Calibri"/>
              <a:cs typeface="Calibri"/>
              <a:sym typeface="Calibri"/>
            </a:endParaRPr>
          </a:p>
        </p:txBody>
      </p:sp>
      <p:sp>
        <p:nvSpPr>
          <p:cNvPr id="997" name="Google Shape;997;p98"/>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8</a:t>
            </a:r>
            <a:endParaRPr sz="1200" b="0" i="0" u="none" strike="noStrike" cap="none">
              <a:solidFill>
                <a:schemeClr val="lt1"/>
              </a:solidFill>
              <a:latin typeface="Arial"/>
              <a:ea typeface="Arial"/>
              <a:cs typeface="Arial"/>
              <a:sym typeface="Arial"/>
            </a:endParaRPr>
          </a:p>
        </p:txBody>
      </p:sp>
      <p:pic>
        <p:nvPicPr>
          <p:cNvPr id="998" name="Google Shape;998;p98" descr="four black and white views of circular features on icy terrain"/>
          <p:cNvPicPr preferRelativeResize="0"/>
          <p:nvPr/>
        </p:nvPicPr>
        <p:blipFill rotWithShape="1">
          <a:blip r:embed="rId3">
            <a:alphaModFix/>
          </a:blip>
          <a:srcRect/>
          <a:stretch/>
        </p:blipFill>
        <p:spPr>
          <a:xfrm>
            <a:off x="5842235" y="564827"/>
            <a:ext cx="3273947" cy="3325928"/>
          </a:xfrm>
          <a:prstGeom prst="rect">
            <a:avLst/>
          </a:prstGeom>
          <a:noFill/>
          <a:ln>
            <a:noFill/>
          </a:ln>
        </p:spPr>
      </p:pic>
      <p:sp>
        <p:nvSpPr>
          <p:cNvPr id="999" name="Google Shape;999;p98"/>
          <p:cNvSpPr txBox="1"/>
          <p:nvPr/>
        </p:nvSpPr>
        <p:spPr>
          <a:xfrm>
            <a:off x="5931274" y="3973375"/>
            <a:ext cx="3095869" cy="446298"/>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it" sz="700" b="0" i="0" u="none" strike="noStrike" cap="none">
                <a:solidFill>
                  <a:schemeClr val="lt1"/>
                </a:solidFill>
                <a:latin typeface="Calibri"/>
                <a:ea typeface="Calibri"/>
                <a:cs typeface="Calibri"/>
                <a:sym typeface="Calibri"/>
              </a:rPr>
              <a:t>The picture compares four large impact structures on Jupiter's icy moon, Europa. Clockwise, from top left, are Pwyll, Cilix, Tyre, and Mannann'an [NASA/JPL/DLR].</a:t>
            </a:r>
            <a:endParaRPr sz="7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000" name="Google Shape;1000;p98"/>
          <p:cNvSpPr txBox="1"/>
          <p:nvPr/>
        </p:nvSpPr>
        <p:spPr>
          <a:xfrm>
            <a:off x="162014" y="651169"/>
            <a:ext cx="5597892" cy="801041"/>
          </a:xfrm>
          <a:prstGeom prst="rect">
            <a:avLst/>
          </a:prstGeom>
          <a:noFill/>
          <a:ln>
            <a:noFill/>
          </a:ln>
        </p:spPr>
        <p:txBody>
          <a:bodyPr spcFirstLastPara="1" wrap="square" lIns="68550" tIns="68550" rIns="68550" bIns="68550" anchor="t" anchorCtr="0">
            <a:spAutoFit/>
          </a:bodyPr>
          <a:lstStyle/>
          <a:p>
            <a:pPr marL="342900" marR="0" lvl="0" indent="-260350" algn="l" rtl="0">
              <a:lnSpc>
                <a:spcPct val="115000"/>
              </a:lnSpc>
              <a:spcBef>
                <a:spcPts val="0"/>
              </a:spcBef>
              <a:spcAft>
                <a:spcPts val="0"/>
              </a:spcAft>
              <a:buClr>
                <a:schemeClr val="lt1"/>
              </a:buClr>
              <a:buSzPts val="1300"/>
              <a:buFont typeface="Calibri"/>
              <a:buChar char="●"/>
            </a:pPr>
            <a:r>
              <a:rPr lang="it" sz="1300" b="0" i="0" u="none" strike="noStrike" cap="none">
                <a:solidFill>
                  <a:schemeClr val="lt1"/>
                </a:solidFill>
                <a:latin typeface="Calibri"/>
                <a:ea typeface="Calibri"/>
                <a:cs typeface="Calibri"/>
                <a:sym typeface="Calibri"/>
              </a:rPr>
              <a:t>Impact thermal-induced and compositional anomalies are parameterized using </a:t>
            </a:r>
            <a:r>
              <a:rPr lang="it" sz="1300" b="1" i="0" u="none" strike="noStrike" cap="none">
                <a:solidFill>
                  <a:schemeClr val="lt1"/>
                </a:solidFill>
                <a:latin typeface="Calibri"/>
                <a:ea typeface="Calibri"/>
                <a:cs typeface="Calibri"/>
                <a:sym typeface="Calibri"/>
              </a:rPr>
              <a:t>scaling laws</a:t>
            </a:r>
            <a:r>
              <a:rPr lang="it" sz="1300" b="0" i="0" u="none" strike="noStrike" cap="none">
                <a:solidFill>
                  <a:schemeClr val="lt1"/>
                </a:solidFill>
                <a:latin typeface="Calibri"/>
                <a:ea typeface="Calibri"/>
                <a:cs typeface="Calibri"/>
                <a:sym typeface="Calibri"/>
              </a:rPr>
              <a:t> [Melosh, 1989].</a:t>
            </a:r>
            <a:endParaRPr sz="1300" b="0" i="0" u="none" strike="noStrike" cap="none">
              <a:solidFill>
                <a:schemeClr val="lt1"/>
              </a:solidFill>
              <a:latin typeface="Calibri"/>
              <a:ea typeface="Calibri"/>
              <a:cs typeface="Calibri"/>
              <a:sym typeface="Calibri"/>
            </a:endParaRPr>
          </a:p>
          <a:p>
            <a:pPr marL="685800" marR="0" lvl="1" indent="-254000" algn="l" rtl="0">
              <a:lnSpc>
                <a:spcPct val="115000"/>
              </a:lnSpc>
              <a:spcBef>
                <a:spcPts val="0"/>
              </a:spcBef>
              <a:spcAft>
                <a:spcPts val="0"/>
              </a:spcAft>
              <a:buClr>
                <a:schemeClr val="lt1"/>
              </a:buClr>
              <a:buSzPts val="1200"/>
              <a:buFont typeface="Calibri"/>
              <a:buChar char="○"/>
            </a:pPr>
            <a:r>
              <a:rPr lang="it" sz="1200" b="0" i="0" u="none" strike="noStrike" cap="none">
                <a:solidFill>
                  <a:schemeClr val="lt1"/>
                </a:solidFill>
                <a:latin typeface="Calibri"/>
                <a:ea typeface="Calibri"/>
                <a:cs typeface="Calibri"/>
                <a:sym typeface="Calibri"/>
              </a:rPr>
              <a:t>Vertical incidence θ = 0 and ⍴</a:t>
            </a:r>
            <a:r>
              <a:rPr lang="it" sz="1200" b="0" i="0" u="none" strike="noStrike" cap="none" baseline="-25000">
                <a:solidFill>
                  <a:schemeClr val="lt1"/>
                </a:solidFill>
                <a:latin typeface="Calibri"/>
                <a:ea typeface="Calibri"/>
                <a:cs typeface="Calibri"/>
                <a:sym typeface="Calibri"/>
              </a:rPr>
              <a:t>imp </a:t>
            </a:r>
            <a:r>
              <a:rPr lang="it" sz="1200" b="0" i="0" u="none" strike="noStrike" cap="none">
                <a:solidFill>
                  <a:schemeClr val="lt1"/>
                </a:solidFill>
                <a:latin typeface="Calibri"/>
                <a:ea typeface="Calibri"/>
                <a:cs typeface="Calibri"/>
                <a:sym typeface="Calibri"/>
              </a:rPr>
              <a:t>= ⍴</a:t>
            </a:r>
            <a:r>
              <a:rPr lang="it" sz="1200" b="0" i="0" u="none" strike="noStrike" cap="none" baseline="-25000">
                <a:solidFill>
                  <a:schemeClr val="lt1"/>
                </a:solidFill>
                <a:latin typeface="Calibri"/>
                <a:ea typeface="Calibri"/>
                <a:cs typeface="Calibri"/>
                <a:sym typeface="Calibri"/>
              </a:rPr>
              <a:t>target</a:t>
            </a:r>
            <a:r>
              <a:rPr lang="it" sz="1200" b="0" i="0" u="none" strike="noStrike" cap="none">
                <a:solidFill>
                  <a:schemeClr val="lt1"/>
                </a:solidFill>
                <a:latin typeface="Calibri"/>
                <a:ea typeface="Calibri"/>
                <a:cs typeface="Calibri"/>
                <a:sym typeface="Calibri"/>
              </a:rPr>
              <a:t>.</a:t>
            </a:r>
            <a:r>
              <a:rPr lang="it" sz="1200" b="0" i="0" u="none" strike="noStrike" cap="none" baseline="-25000">
                <a:solidFill>
                  <a:schemeClr val="lt1"/>
                </a:solidFill>
                <a:latin typeface="Calibri"/>
                <a:ea typeface="Calibri"/>
                <a:cs typeface="Calibri"/>
                <a:sym typeface="Calibri"/>
              </a:rPr>
              <a:t>   </a:t>
            </a:r>
            <a:endParaRPr sz="1300" b="0" i="0" u="none" strike="noStrike" cap="none">
              <a:solidFill>
                <a:schemeClr val="lt1"/>
              </a:solidFill>
              <a:latin typeface="Arial"/>
              <a:ea typeface="Arial"/>
              <a:cs typeface="Arial"/>
              <a:sym typeface="Arial"/>
            </a:endParaRPr>
          </a:p>
        </p:txBody>
      </p:sp>
      <p:sp>
        <p:nvSpPr>
          <p:cNvPr id="1001" name="Google Shape;1001;p98"/>
          <p:cNvSpPr txBox="1"/>
          <p:nvPr/>
        </p:nvSpPr>
        <p:spPr>
          <a:xfrm>
            <a:off x="162014" y="1452210"/>
            <a:ext cx="5597892" cy="986848"/>
          </a:xfrm>
          <a:prstGeom prst="rect">
            <a:avLst/>
          </a:prstGeom>
          <a:noFill/>
          <a:ln>
            <a:noFill/>
          </a:ln>
        </p:spPr>
        <p:txBody>
          <a:bodyPr spcFirstLastPara="1" wrap="square" lIns="68550" tIns="68550" rIns="68550" bIns="68550" anchor="t" anchorCtr="0">
            <a:spAutoFit/>
          </a:bodyPr>
          <a:lstStyle/>
          <a:p>
            <a:pPr marL="342900" marR="0" lvl="0" indent="-260350" algn="l" rtl="0">
              <a:lnSpc>
                <a:spcPct val="115000"/>
              </a:lnSpc>
              <a:spcBef>
                <a:spcPts val="0"/>
              </a:spcBef>
              <a:spcAft>
                <a:spcPts val="0"/>
              </a:spcAft>
              <a:buClr>
                <a:schemeClr val="lt1"/>
              </a:buClr>
              <a:buSzPts val="1300"/>
              <a:buFont typeface="Calibri"/>
              <a:buChar char="●"/>
            </a:pPr>
            <a:r>
              <a:rPr lang="it" sz="1300" b="0" i="0" u="none" strike="noStrike" cap="none">
                <a:solidFill>
                  <a:schemeClr val="lt1"/>
                </a:solidFill>
                <a:latin typeface="Calibri"/>
                <a:ea typeface="Calibri"/>
                <a:cs typeface="Calibri"/>
                <a:sym typeface="Calibri"/>
              </a:rPr>
              <a:t>Different </a:t>
            </a:r>
            <a:r>
              <a:rPr lang="it" sz="1300" b="1" i="0" u="none" strike="noStrike" cap="none">
                <a:solidFill>
                  <a:schemeClr val="lt1"/>
                </a:solidFill>
                <a:latin typeface="Calibri"/>
                <a:ea typeface="Calibri"/>
                <a:cs typeface="Calibri"/>
                <a:sym typeface="Calibri"/>
              </a:rPr>
              <a:t>impactor radii</a:t>
            </a:r>
            <a:r>
              <a:rPr lang="it" sz="1300" b="0" i="0" u="none" strike="noStrike" cap="none">
                <a:solidFill>
                  <a:schemeClr val="lt1"/>
                </a:solidFill>
                <a:latin typeface="Calibri"/>
                <a:ea typeface="Calibri"/>
                <a:cs typeface="Calibri"/>
                <a:sym typeface="Calibri"/>
              </a:rPr>
              <a:t> (0.5 km, 1 km, 1.8 km). </a:t>
            </a:r>
            <a:endParaRPr sz="1300" b="0" i="0" u="none" strike="noStrike" cap="none">
              <a:solidFill>
                <a:schemeClr val="lt1"/>
              </a:solidFill>
              <a:latin typeface="Calibri"/>
              <a:ea typeface="Calibri"/>
              <a:cs typeface="Calibri"/>
              <a:sym typeface="Calibri"/>
            </a:endParaRPr>
          </a:p>
          <a:p>
            <a:pPr marL="685800" marR="0" lvl="1" indent="-254000" algn="l" rtl="0">
              <a:lnSpc>
                <a:spcPct val="115000"/>
              </a:lnSpc>
              <a:spcBef>
                <a:spcPts val="0"/>
              </a:spcBef>
              <a:spcAft>
                <a:spcPts val="0"/>
              </a:spcAft>
              <a:buClr>
                <a:schemeClr val="lt1"/>
              </a:buClr>
              <a:buSzPts val="1200"/>
              <a:buFont typeface="Calibri"/>
              <a:buChar char="○"/>
            </a:pPr>
            <a:r>
              <a:rPr lang="it" sz="1200" b="0" i="0" u="none" strike="noStrike" cap="none">
                <a:solidFill>
                  <a:schemeClr val="lt1"/>
                </a:solidFill>
                <a:latin typeface="Calibri"/>
                <a:ea typeface="Calibri"/>
                <a:cs typeface="Calibri"/>
                <a:sym typeface="Calibri"/>
              </a:rPr>
              <a:t>[Wakita et al., 2024] for study on best fit of impactor radii with craters and multi-ring basins formation.</a:t>
            </a:r>
            <a:endParaRPr sz="1200" b="0" i="0" u="none" strike="noStrike" cap="none">
              <a:solidFill>
                <a:schemeClr val="lt1"/>
              </a:solidFill>
              <a:latin typeface="Calibri"/>
              <a:ea typeface="Calibri"/>
              <a:cs typeface="Calibri"/>
              <a:sym typeface="Calibri"/>
            </a:endParaRPr>
          </a:p>
          <a:p>
            <a:pPr marL="685800" marR="0" lvl="1" indent="-254000" algn="l" rtl="0">
              <a:lnSpc>
                <a:spcPct val="115000"/>
              </a:lnSpc>
              <a:spcBef>
                <a:spcPts val="0"/>
              </a:spcBef>
              <a:spcAft>
                <a:spcPts val="0"/>
              </a:spcAft>
              <a:buClr>
                <a:schemeClr val="lt1"/>
              </a:buClr>
              <a:buSzPts val="1200"/>
              <a:buFont typeface="Calibri"/>
              <a:buChar char="○"/>
            </a:pPr>
            <a:r>
              <a:rPr lang="it" sz="1200" b="0" i="0" u="none" strike="noStrike" cap="none">
                <a:solidFill>
                  <a:schemeClr val="lt1"/>
                </a:solidFill>
                <a:latin typeface="Calibri"/>
                <a:ea typeface="Calibri"/>
                <a:cs typeface="Calibri"/>
                <a:sym typeface="Calibri"/>
              </a:rPr>
              <a:t>[Nesvorny et al., 2023] for impact probabilities on Jovian moons.</a:t>
            </a:r>
            <a:endParaRPr sz="1300" b="0" i="0" u="none" strike="noStrike" cap="none">
              <a:solidFill>
                <a:schemeClr val="lt1"/>
              </a:solidFill>
              <a:latin typeface="Calibri"/>
              <a:ea typeface="Calibri"/>
              <a:cs typeface="Calibri"/>
              <a:sym typeface="Calibri"/>
            </a:endParaRPr>
          </a:p>
        </p:txBody>
      </p:sp>
      <p:sp>
        <p:nvSpPr>
          <p:cNvPr id="1002" name="Google Shape;1002;p98"/>
          <p:cNvSpPr txBox="1"/>
          <p:nvPr/>
        </p:nvSpPr>
        <p:spPr>
          <a:xfrm>
            <a:off x="162014" y="2494040"/>
            <a:ext cx="5597892" cy="823986"/>
          </a:xfrm>
          <a:prstGeom prst="rect">
            <a:avLst/>
          </a:prstGeom>
          <a:noFill/>
          <a:ln>
            <a:noFill/>
          </a:ln>
        </p:spPr>
        <p:txBody>
          <a:bodyPr spcFirstLastPara="1" wrap="square" lIns="68550" tIns="68550" rIns="68550" bIns="68550" anchor="t" anchorCtr="0">
            <a:spAutoFit/>
          </a:bodyPr>
          <a:lstStyle/>
          <a:p>
            <a:pPr marL="342900" marR="0" lvl="0" indent="-260350" algn="l" rtl="0">
              <a:lnSpc>
                <a:spcPct val="115000"/>
              </a:lnSpc>
              <a:spcBef>
                <a:spcPts val="0"/>
              </a:spcBef>
              <a:spcAft>
                <a:spcPts val="0"/>
              </a:spcAft>
              <a:buClr>
                <a:schemeClr val="lt1"/>
              </a:buClr>
              <a:buSzPts val="1300"/>
              <a:buFont typeface="Calibri"/>
              <a:buChar char="●"/>
            </a:pPr>
            <a:r>
              <a:rPr lang="it" sz="1300" b="0" i="0" u="none" strike="noStrike" cap="none">
                <a:solidFill>
                  <a:schemeClr val="lt1"/>
                </a:solidFill>
                <a:latin typeface="Calibri"/>
                <a:ea typeface="Calibri"/>
                <a:cs typeface="Calibri"/>
                <a:sym typeface="Calibri"/>
              </a:rPr>
              <a:t>Impactor velocity is set to 15 km/s [Wakita et al., 2024; Cox and Bauer, 2015]. Approximately 8% of JFCs collide with Europa at speeds 9–15 km/s [Zahnle et al., 1998, Figure 4].</a:t>
            </a:r>
            <a:endParaRPr sz="1300" b="0" i="0" u="none" strike="noStrike" cap="none">
              <a:solidFill>
                <a:schemeClr val="lt1"/>
              </a:solidFill>
              <a:latin typeface="Calibri"/>
              <a:ea typeface="Calibri"/>
              <a:cs typeface="Calibri"/>
              <a:sym typeface="Calibri"/>
            </a:endParaRPr>
          </a:p>
        </p:txBody>
      </p:sp>
      <p:sp>
        <p:nvSpPr>
          <p:cNvPr id="1003" name="Google Shape;1003;p98"/>
          <p:cNvSpPr txBox="1"/>
          <p:nvPr/>
        </p:nvSpPr>
        <p:spPr>
          <a:xfrm>
            <a:off x="162014" y="3326442"/>
            <a:ext cx="5597892" cy="585091"/>
          </a:xfrm>
          <a:prstGeom prst="rect">
            <a:avLst/>
          </a:prstGeom>
          <a:noFill/>
          <a:ln>
            <a:noFill/>
          </a:ln>
        </p:spPr>
        <p:txBody>
          <a:bodyPr spcFirstLastPara="1" wrap="square" lIns="68550" tIns="68550" rIns="68550" bIns="68550" anchor="t" anchorCtr="0">
            <a:spAutoFit/>
          </a:bodyPr>
          <a:lstStyle/>
          <a:p>
            <a:pPr marL="342900" marR="0" lvl="0" indent="-260350" algn="l" rtl="0">
              <a:lnSpc>
                <a:spcPct val="115000"/>
              </a:lnSpc>
              <a:spcBef>
                <a:spcPts val="0"/>
              </a:spcBef>
              <a:spcAft>
                <a:spcPts val="0"/>
              </a:spcAft>
              <a:buClr>
                <a:schemeClr val="lt1"/>
              </a:buClr>
              <a:buSzPts val="1300"/>
              <a:buFont typeface="Calibri"/>
              <a:buChar char="●"/>
            </a:pPr>
            <a:r>
              <a:rPr lang="it" sz="1300" b="0" i="0" u="none" strike="noStrike" cap="none">
                <a:solidFill>
                  <a:schemeClr val="lt1"/>
                </a:solidFill>
                <a:latin typeface="Calibri"/>
                <a:ea typeface="Calibri"/>
                <a:cs typeface="Calibri"/>
                <a:sym typeface="Calibri"/>
              </a:rPr>
              <a:t>Different thermal states at the time of the impact (i.e. cold conductive or warm convective ice shell).</a:t>
            </a:r>
            <a:endParaRPr sz="1000" b="0" i="0" u="none" strike="noStrike" cap="none">
              <a:solidFill>
                <a:srgbClr val="000000"/>
              </a:solidFill>
              <a:latin typeface="Arial"/>
              <a:ea typeface="Arial"/>
              <a:cs typeface="Arial"/>
              <a:sym typeface="Arial"/>
            </a:endParaRPr>
          </a:p>
        </p:txBody>
      </p:sp>
      <p:sp>
        <p:nvSpPr>
          <p:cNvPr id="1004" name="Google Shape;1004;p98"/>
          <p:cNvSpPr txBox="1"/>
          <p:nvPr/>
        </p:nvSpPr>
        <p:spPr>
          <a:xfrm>
            <a:off x="162014" y="3919950"/>
            <a:ext cx="5597892" cy="1062881"/>
          </a:xfrm>
          <a:prstGeom prst="rect">
            <a:avLst/>
          </a:prstGeom>
          <a:noFill/>
          <a:ln>
            <a:noFill/>
          </a:ln>
        </p:spPr>
        <p:txBody>
          <a:bodyPr spcFirstLastPara="1" wrap="square" lIns="68550" tIns="68550" rIns="68550" bIns="68550" anchor="t" anchorCtr="0">
            <a:spAutoFit/>
          </a:bodyPr>
          <a:lstStyle/>
          <a:p>
            <a:pPr marL="342900" marR="0" lvl="0" indent="-260350" algn="l" rtl="0">
              <a:lnSpc>
                <a:spcPct val="115000"/>
              </a:lnSpc>
              <a:spcBef>
                <a:spcPts val="0"/>
              </a:spcBef>
              <a:spcAft>
                <a:spcPts val="0"/>
              </a:spcAft>
              <a:buClr>
                <a:schemeClr val="lt1"/>
              </a:buClr>
              <a:buSzPts val="1300"/>
              <a:buFont typeface="Calibri"/>
              <a:buChar char="●"/>
            </a:pPr>
            <a:r>
              <a:rPr lang="it" sz="1300" b="0" i="0" u="none" strike="noStrike" cap="none">
                <a:solidFill>
                  <a:schemeClr val="lt1"/>
                </a:solidFill>
                <a:latin typeface="Calibri"/>
                <a:ea typeface="Calibri"/>
                <a:cs typeface="Calibri"/>
                <a:sym typeface="Calibri"/>
              </a:rPr>
              <a:t>Simulated impactors were ice spheres (910 kg/m3) . Actual cometary impactors would be compositionally heterogeneous and porous, with bulk density about 600 kg/m3 [Weissman et al., 2004; A’Hearn et al., 2005].</a:t>
            </a:r>
            <a:endParaRPr sz="1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grpSp>
        <p:nvGrpSpPr>
          <p:cNvPr id="1010" name="Google Shape;1010;p99"/>
          <p:cNvGrpSpPr/>
          <p:nvPr/>
        </p:nvGrpSpPr>
        <p:grpSpPr>
          <a:xfrm>
            <a:off x="2458100" y="1509379"/>
            <a:ext cx="6585028" cy="3616044"/>
            <a:chOff x="3284726" y="2017875"/>
            <a:chExt cx="8782324" cy="4822499"/>
          </a:xfrm>
        </p:grpSpPr>
        <p:pic>
          <p:nvPicPr>
            <p:cNvPr id="1011" name="Google Shape;1011;p99" title="h0_G-3R18.png"/>
            <p:cNvPicPr preferRelativeResize="0"/>
            <p:nvPr/>
          </p:nvPicPr>
          <p:blipFill rotWithShape="1">
            <a:blip r:embed="rId3">
              <a:alphaModFix/>
            </a:blip>
            <a:srcRect l="-1690" t="10163" r="1690" b="22845"/>
            <a:stretch/>
          </p:blipFill>
          <p:spPr>
            <a:xfrm rot="-5116545">
              <a:off x="8520320" y="820859"/>
              <a:ext cx="1150136" cy="3858007"/>
            </a:xfrm>
            <a:prstGeom prst="rect">
              <a:avLst/>
            </a:prstGeom>
            <a:noFill/>
            <a:ln>
              <a:noFill/>
            </a:ln>
          </p:spPr>
        </p:pic>
        <p:sp>
          <p:nvSpPr>
            <p:cNvPr id="1012" name="Google Shape;1012;p99"/>
            <p:cNvSpPr txBox="1"/>
            <p:nvPr/>
          </p:nvSpPr>
          <p:spPr>
            <a:xfrm>
              <a:off x="11138850" y="2501800"/>
              <a:ext cx="7974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0</a:t>
              </a:r>
              <a:endParaRPr sz="1300" b="0" i="0" u="none" strike="noStrike" cap="none">
                <a:solidFill>
                  <a:schemeClr val="lt1"/>
                </a:solidFill>
                <a:latin typeface="Arial"/>
                <a:ea typeface="Arial"/>
                <a:cs typeface="Arial"/>
                <a:sym typeface="Arial"/>
              </a:endParaRPr>
            </a:p>
          </p:txBody>
        </p:sp>
        <p:pic>
          <p:nvPicPr>
            <p:cNvPr id="1013" name="Google Shape;1013;p99" title="h0_G-3_R18.png"/>
            <p:cNvPicPr preferRelativeResize="0"/>
            <p:nvPr/>
          </p:nvPicPr>
          <p:blipFill rotWithShape="1">
            <a:blip r:embed="rId4">
              <a:alphaModFix/>
            </a:blip>
            <a:srcRect l="-10" t="77111" r="10" b="16866"/>
            <a:stretch/>
          </p:blipFill>
          <p:spPr>
            <a:xfrm rot="115">
              <a:off x="5609591" y="5784858"/>
              <a:ext cx="3499346" cy="1055457"/>
            </a:xfrm>
            <a:prstGeom prst="rect">
              <a:avLst/>
            </a:prstGeom>
            <a:noFill/>
            <a:ln>
              <a:noFill/>
            </a:ln>
          </p:spPr>
        </p:pic>
        <p:pic>
          <p:nvPicPr>
            <p:cNvPr id="1014" name="Google Shape;1014;p99" title="h_end_G-3R18.png"/>
            <p:cNvPicPr preferRelativeResize="0"/>
            <p:nvPr/>
          </p:nvPicPr>
          <p:blipFill rotWithShape="1">
            <a:blip r:embed="rId5">
              <a:alphaModFix/>
            </a:blip>
            <a:srcRect t="11439" b="23081"/>
            <a:stretch/>
          </p:blipFill>
          <p:spPr>
            <a:xfrm rot="-5159781">
              <a:off x="8510212" y="3277010"/>
              <a:ext cx="1126201" cy="3692555"/>
            </a:xfrm>
            <a:prstGeom prst="rect">
              <a:avLst/>
            </a:prstGeom>
            <a:noFill/>
            <a:ln>
              <a:noFill/>
            </a:ln>
          </p:spPr>
        </p:pic>
        <p:sp>
          <p:nvSpPr>
            <p:cNvPr id="1015" name="Google Shape;1015;p99"/>
            <p:cNvSpPr txBox="1"/>
            <p:nvPr/>
          </p:nvSpPr>
          <p:spPr>
            <a:xfrm>
              <a:off x="11138850" y="4903900"/>
              <a:ext cx="928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end</a:t>
              </a:r>
              <a:endParaRPr sz="1300" b="0" i="0" u="none" strike="noStrike" cap="none">
                <a:solidFill>
                  <a:schemeClr val="lt1"/>
                </a:solidFill>
                <a:latin typeface="Arial"/>
                <a:ea typeface="Arial"/>
                <a:cs typeface="Arial"/>
                <a:sym typeface="Arial"/>
              </a:endParaRPr>
            </a:p>
          </p:txBody>
        </p:sp>
        <p:pic>
          <p:nvPicPr>
            <p:cNvPr id="1016" name="Google Shape;1016;p99" title="h_end_G-3_R18.png"/>
            <p:cNvPicPr preferRelativeResize="0"/>
            <p:nvPr/>
          </p:nvPicPr>
          <p:blipFill rotWithShape="1">
            <a:blip r:embed="rId6">
              <a:alphaModFix/>
            </a:blip>
            <a:srcRect t="10517" b="23419"/>
            <a:stretch/>
          </p:blipFill>
          <p:spPr>
            <a:xfrm rot="-5164791">
              <a:off x="4613822" y="3358730"/>
              <a:ext cx="1070655" cy="3541840"/>
            </a:xfrm>
            <a:prstGeom prst="rect">
              <a:avLst/>
            </a:prstGeom>
            <a:noFill/>
            <a:ln>
              <a:noFill/>
            </a:ln>
          </p:spPr>
        </p:pic>
        <p:pic>
          <p:nvPicPr>
            <p:cNvPr id="1017" name="Google Shape;1017;p99" title="h0_G-3_R18.png"/>
            <p:cNvPicPr preferRelativeResize="0"/>
            <p:nvPr/>
          </p:nvPicPr>
          <p:blipFill rotWithShape="1">
            <a:blip r:embed="rId4">
              <a:alphaModFix/>
            </a:blip>
            <a:srcRect t="10775" b="22916"/>
            <a:stretch/>
          </p:blipFill>
          <p:spPr>
            <a:xfrm rot="-5175459">
              <a:off x="4610810" y="898693"/>
              <a:ext cx="1115054" cy="3702338"/>
            </a:xfrm>
            <a:prstGeom prst="rect">
              <a:avLst/>
            </a:prstGeom>
            <a:noFill/>
            <a:ln>
              <a:noFill/>
            </a:ln>
          </p:spPr>
        </p:pic>
        <p:sp>
          <p:nvSpPr>
            <p:cNvPr id="1018" name="Google Shape;1018;p99"/>
            <p:cNvSpPr txBox="1"/>
            <p:nvPr/>
          </p:nvSpPr>
          <p:spPr>
            <a:xfrm>
              <a:off x="11138850" y="3728675"/>
              <a:ext cx="928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t>
              </a:r>
              <a:endParaRPr sz="1300" b="0" i="0" u="none" strike="noStrike" cap="none">
                <a:solidFill>
                  <a:schemeClr val="lt1"/>
                </a:solidFill>
                <a:latin typeface="Arial"/>
                <a:ea typeface="Arial"/>
                <a:cs typeface="Arial"/>
                <a:sym typeface="Arial"/>
              </a:endParaRPr>
            </a:p>
          </p:txBody>
        </p:sp>
        <p:pic>
          <p:nvPicPr>
            <p:cNvPr id="1019" name="Google Shape;1019;p99" title="h_imp_G-3R18.png"/>
            <p:cNvPicPr preferRelativeResize="0"/>
            <p:nvPr/>
          </p:nvPicPr>
          <p:blipFill rotWithShape="1">
            <a:blip r:embed="rId7">
              <a:alphaModFix/>
            </a:blip>
            <a:srcRect t="11279" b="22802"/>
            <a:stretch/>
          </p:blipFill>
          <p:spPr>
            <a:xfrm rot="-5139275">
              <a:off x="8527876" y="2111715"/>
              <a:ext cx="1135048" cy="3746393"/>
            </a:xfrm>
            <a:prstGeom prst="rect">
              <a:avLst/>
            </a:prstGeom>
            <a:noFill/>
            <a:ln>
              <a:noFill/>
            </a:ln>
          </p:spPr>
        </p:pic>
        <p:pic>
          <p:nvPicPr>
            <p:cNvPr id="1020" name="Google Shape;1020;p99" title="h_imp_G-3_R18.png"/>
            <p:cNvPicPr preferRelativeResize="0"/>
            <p:nvPr/>
          </p:nvPicPr>
          <p:blipFill rotWithShape="1">
            <a:blip r:embed="rId8">
              <a:alphaModFix/>
            </a:blip>
            <a:srcRect t="10634" b="23844"/>
            <a:stretch/>
          </p:blipFill>
          <p:spPr>
            <a:xfrm rot="-5177454">
              <a:off x="4577837" y="2197397"/>
              <a:ext cx="1083024" cy="3553330"/>
            </a:xfrm>
            <a:prstGeom prst="rect">
              <a:avLst/>
            </a:prstGeom>
            <a:noFill/>
            <a:ln>
              <a:noFill/>
            </a:ln>
          </p:spPr>
        </p:pic>
      </p:grpSp>
      <p:sp>
        <p:nvSpPr>
          <p:cNvPr id="1021" name="Google Shape;1021;p99"/>
          <p:cNvSpPr txBox="1">
            <a:spLocks noGrp="1"/>
          </p:cNvSpPr>
          <p:nvPr>
            <p:ph type="ctrTitle"/>
          </p:nvPr>
        </p:nvSpPr>
        <p:spPr>
          <a:xfrm>
            <a:off x="2764905" y="124040"/>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Convective and Conductive:</a:t>
            </a:r>
            <a:r>
              <a:rPr lang="it"/>
              <a:t> Tidal Heating</a:t>
            </a:r>
            <a:endParaRPr/>
          </a:p>
        </p:txBody>
      </p:sp>
      <p:sp>
        <p:nvSpPr>
          <p:cNvPr id="1022" name="Google Shape;1022;p99"/>
          <p:cNvSpPr txBox="1"/>
          <p:nvPr/>
        </p:nvSpPr>
        <p:spPr>
          <a:xfrm>
            <a:off x="8351963" y="1875919"/>
            <a:ext cx="597894"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0</a:t>
            </a:r>
            <a:endParaRPr sz="1300" b="0" i="0" u="none" strike="noStrike" cap="none">
              <a:solidFill>
                <a:schemeClr val="lt1"/>
              </a:solidFill>
              <a:latin typeface="Arial"/>
              <a:ea typeface="Arial"/>
              <a:cs typeface="Arial"/>
              <a:sym typeface="Arial"/>
            </a:endParaRPr>
          </a:p>
        </p:txBody>
      </p:sp>
      <p:pic>
        <p:nvPicPr>
          <p:cNvPr id="1023" name="Google Shape;1023;p99" title="AvgT_vs_Depth_t0_two_sims_black_colored.png"/>
          <p:cNvPicPr preferRelativeResize="0"/>
          <p:nvPr/>
        </p:nvPicPr>
        <p:blipFill rotWithShape="1">
          <a:blip r:embed="rId9">
            <a:alphaModFix/>
          </a:blip>
          <a:srcRect/>
          <a:stretch/>
        </p:blipFill>
        <p:spPr>
          <a:xfrm>
            <a:off x="356813" y="175794"/>
            <a:ext cx="1662467" cy="1660521"/>
          </a:xfrm>
          <a:prstGeom prst="rect">
            <a:avLst/>
          </a:prstGeom>
          <a:noFill/>
          <a:ln>
            <a:noFill/>
          </a:ln>
        </p:spPr>
      </p:pic>
      <p:grpSp>
        <p:nvGrpSpPr>
          <p:cNvPr id="1024" name="Google Shape;1024;p99"/>
          <p:cNvGrpSpPr/>
          <p:nvPr/>
        </p:nvGrpSpPr>
        <p:grpSpPr>
          <a:xfrm>
            <a:off x="356823" y="3483138"/>
            <a:ext cx="8691108" cy="1682969"/>
            <a:chOff x="475888" y="4645250"/>
            <a:chExt cx="11591162" cy="2244474"/>
          </a:xfrm>
        </p:grpSpPr>
        <p:sp>
          <p:nvSpPr>
            <p:cNvPr id="1025" name="Google Shape;1025;p99"/>
            <p:cNvSpPr txBox="1"/>
            <p:nvPr/>
          </p:nvSpPr>
          <p:spPr>
            <a:xfrm>
              <a:off x="11138850" y="4903900"/>
              <a:ext cx="928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end</a:t>
              </a:r>
              <a:endParaRPr sz="1300" b="0" i="0" u="none" strike="noStrike" cap="none">
                <a:solidFill>
                  <a:schemeClr val="lt1"/>
                </a:solidFill>
                <a:latin typeface="Arial"/>
                <a:ea typeface="Arial"/>
                <a:cs typeface="Arial"/>
                <a:sym typeface="Arial"/>
              </a:endParaRPr>
            </a:p>
          </p:txBody>
        </p:sp>
        <p:pic>
          <p:nvPicPr>
            <p:cNvPr id="1026" name="Google Shape;1026;p99" title="AvgT_vs_Depth_tend_two_sims_black_colored.png"/>
            <p:cNvPicPr preferRelativeResize="0"/>
            <p:nvPr/>
          </p:nvPicPr>
          <p:blipFill rotWithShape="1">
            <a:blip r:embed="rId10">
              <a:alphaModFix/>
            </a:blip>
            <a:srcRect/>
            <a:stretch/>
          </p:blipFill>
          <p:spPr>
            <a:xfrm>
              <a:off x="475888" y="4645250"/>
              <a:ext cx="2217174" cy="2244474"/>
            </a:xfrm>
            <a:prstGeom prst="rect">
              <a:avLst/>
            </a:prstGeom>
            <a:noFill/>
            <a:ln>
              <a:noFill/>
            </a:ln>
          </p:spPr>
        </p:pic>
      </p:grpSp>
      <p:sp>
        <p:nvSpPr>
          <p:cNvPr id="1027" name="Google Shape;1027;p99"/>
          <p:cNvSpPr txBox="1"/>
          <p:nvPr/>
        </p:nvSpPr>
        <p:spPr>
          <a:xfrm>
            <a:off x="4143946" y="460807"/>
            <a:ext cx="2151340" cy="729283"/>
          </a:xfrm>
          <a:prstGeom prst="rect">
            <a:avLst/>
          </a:prstGeom>
          <a:noFill/>
          <a:ln>
            <a:noFill/>
          </a:ln>
        </p:spPr>
        <p:txBody>
          <a:bodyPr spcFirstLastPara="1" wrap="square" lIns="68550" tIns="68550" rIns="68550" bIns="68550" anchor="t" anchorCtr="0">
            <a:noAutofit/>
          </a:bodyPr>
          <a:lstStyle/>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Impact time = 25.000 years</a:t>
            </a:r>
            <a:endParaRPr sz="1000" b="0" i="0" u="none" strike="noStrike" cap="none">
              <a:solidFill>
                <a:schemeClr val="lt1"/>
              </a:solidFill>
              <a:latin typeface="Arial"/>
              <a:ea typeface="Arial"/>
              <a:cs typeface="Arial"/>
              <a:sym typeface="Arial"/>
            </a:endParaRPr>
          </a:p>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End time = 30e6 years</a:t>
            </a:r>
            <a:endParaRPr sz="1000" b="0" i="0" u="none" strike="noStrike" cap="none">
              <a:solidFill>
                <a:schemeClr val="lt1"/>
              </a:solidFill>
              <a:latin typeface="Arial"/>
              <a:ea typeface="Arial"/>
              <a:cs typeface="Arial"/>
              <a:sym typeface="Arial"/>
            </a:endParaRPr>
          </a:p>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Grain size = 1 mm</a:t>
            </a:r>
            <a:endParaRPr sz="1000" b="0" i="0" u="none" strike="noStrike" cap="none">
              <a:solidFill>
                <a:schemeClr val="lt1"/>
              </a:solidFill>
              <a:latin typeface="Arial"/>
              <a:ea typeface="Arial"/>
              <a:cs typeface="Arial"/>
              <a:sym typeface="Arial"/>
            </a:endParaRPr>
          </a:p>
          <a:p>
            <a:pPr marL="342900" marR="0" lvl="0" indent="-241300" algn="l" rtl="0">
              <a:lnSpc>
                <a:spcPct val="100000"/>
              </a:lnSpc>
              <a:spcBef>
                <a:spcPts val="0"/>
              </a:spcBef>
              <a:spcAft>
                <a:spcPts val="0"/>
              </a:spcAft>
              <a:buClr>
                <a:schemeClr val="lt1"/>
              </a:buClr>
              <a:buSzPts val="1000"/>
              <a:buFont typeface="Arial"/>
              <a:buChar char="●"/>
            </a:pPr>
            <a:r>
              <a:rPr lang="it" sz="1000" b="0" i="0" u="none" strike="noStrike" cap="none">
                <a:solidFill>
                  <a:schemeClr val="lt1"/>
                </a:solidFill>
                <a:latin typeface="Arial"/>
                <a:ea typeface="Arial"/>
                <a:cs typeface="Arial"/>
                <a:sym typeface="Arial"/>
              </a:rPr>
              <a:t>Impactor radius = 1.8km</a:t>
            </a:r>
            <a:endParaRPr sz="1000" b="0" i="0" u="none" strike="noStrike" cap="none">
              <a:solidFill>
                <a:schemeClr val="lt1"/>
              </a:solidFill>
              <a:latin typeface="Arial"/>
              <a:ea typeface="Arial"/>
              <a:cs typeface="Arial"/>
              <a:sym typeface="Arial"/>
            </a:endParaRPr>
          </a:p>
        </p:txBody>
      </p:sp>
      <p:sp>
        <p:nvSpPr>
          <p:cNvPr id="1028" name="Google Shape;1028;p99"/>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10</a:t>
            </a:r>
            <a:endParaRPr sz="1200" b="0" i="0" u="none" strike="noStrike" cap="none">
              <a:solidFill>
                <a:schemeClr val="lt1"/>
              </a:solidFill>
              <a:latin typeface="Arial"/>
              <a:ea typeface="Arial"/>
              <a:cs typeface="Arial"/>
              <a:sym typeface="Arial"/>
            </a:endParaRPr>
          </a:p>
        </p:txBody>
      </p:sp>
      <p:grpSp>
        <p:nvGrpSpPr>
          <p:cNvPr id="1029" name="Google Shape;1029;p99"/>
          <p:cNvGrpSpPr/>
          <p:nvPr/>
        </p:nvGrpSpPr>
        <p:grpSpPr>
          <a:xfrm>
            <a:off x="356808" y="1836357"/>
            <a:ext cx="8691123" cy="1660569"/>
            <a:chOff x="475868" y="2449038"/>
            <a:chExt cx="11591182" cy="2214600"/>
          </a:xfrm>
        </p:grpSpPr>
        <p:sp>
          <p:nvSpPr>
            <p:cNvPr id="1030" name="Google Shape;1030;p99"/>
            <p:cNvSpPr txBox="1"/>
            <p:nvPr/>
          </p:nvSpPr>
          <p:spPr>
            <a:xfrm>
              <a:off x="11138850" y="3728675"/>
              <a:ext cx="928200" cy="4515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t = imp</a:t>
              </a:r>
              <a:endParaRPr sz="1300" b="0" i="0" u="none" strike="noStrike" cap="none">
                <a:solidFill>
                  <a:schemeClr val="lt1"/>
                </a:solidFill>
                <a:latin typeface="Arial"/>
                <a:ea typeface="Arial"/>
                <a:cs typeface="Arial"/>
                <a:sym typeface="Arial"/>
              </a:endParaRPr>
            </a:p>
          </p:txBody>
        </p:sp>
        <p:pic>
          <p:nvPicPr>
            <p:cNvPr id="1031" name="Google Shape;1031;p99" title="AvgT_vs_Depth_timpact_two_sims_black_colored.png"/>
            <p:cNvPicPr preferRelativeResize="0"/>
            <p:nvPr/>
          </p:nvPicPr>
          <p:blipFill rotWithShape="1">
            <a:blip r:embed="rId11">
              <a:alphaModFix/>
            </a:blip>
            <a:srcRect/>
            <a:stretch/>
          </p:blipFill>
          <p:spPr>
            <a:xfrm>
              <a:off x="475868" y="2449038"/>
              <a:ext cx="2217200" cy="2214600"/>
            </a:xfrm>
            <a:prstGeom prst="rect">
              <a:avLst/>
            </a:prstGeom>
            <a:noFill/>
            <a:ln>
              <a:noFill/>
            </a:ln>
          </p:spPr>
        </p:pic>
      </p:grpSp>
      <p:sp>
        <p:nvSpPr>
          <p:cNvPr id="1032" name="Google Shape;1032;p99"/>
          <p:cNvSpPr txBox="1"/>
          <p:nvPr/>
        </p:nvSpPr>
        <p:spPr>
          <a:xfrm>
            <a:off x="5499668" y="1237628"/>
            <a:ext cx="2782750"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Conductive (cold) T-profile</a:t>
            </a:r>
            <a:endParaRPr sz="1300" b="0" i="0" u="none" strike="noStrike" cap="none">
              <a:solidFill>
                <a:schemeClr val="lt1"/>
              </a:solidFill>
              <a:latin typeface="Arial"/>
              <a:ea typeface="Arial"/>
              <a:cs typeface="Arial"/>
              <a:sym typeface="Arial"/>
            </a:endParaRPr>
          </a:p>
        </p:txBody>
      </p:sp>
      <p:sp>
        <p:nvSpPr>
          <p:cNvPr id="1033" name="Google Shape;1033;p99"/>
          <p:cNvSpPr txBox="1"/>
          <p:nvPr/>
        </p:nvSpPr>
        <p:spPr>
          <a:xfrm>
            <a:off x="2621336" y="1199931"/>
            <a:ext cx="2603022" cy="338547"/>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Convective (hot) T-profile</a:t>
            </a:r>
            <a:endParaRPr sz="13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00"/>
          <p:cNvSpPr txBox="1"/>
          <p:nvPr/>
        </p:nvSpPr>
        <p:spPr>
          <a:xfrm>
            <a:off x="1148" y="265513"/>
            <a:ext cx="9144094" cy="89327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800"/>
              <a:buFont typeface="Arial"/>
              <a:buNone/>
            </a:pPr>
            <a:r>
              <a:rPr lang="it" sz="2700" b="0" i="0" u="none" strike="noStrike" cap="none">
                <a:solidFill>
                  <a:schemeClr val="lt1"/>
                </a:solidFill>
                <a:latin typeface="Arial"/>
                <a:ea typeface="Arial"/>
                <a:cs typeface="Arial"/>
                <a:sym typeface="Arial"/>
              </a:rPr>
              <a:t>The Effects of Impacts on Europa’s Ice Shell Dynamics:</a:t>
            </a:r>
            <a:endParaRPr sz="2700" b="0" i="0" u="none" strike="noStrike" cap="none">
              <a:solidFill>
                <a:schemeClr val="lt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800"/>
              <a:buFont typeface="Arial"/>
              <a:buNone/>
            </a:pPr>
            <a:r>
              <a:rPr lang="it" sz="2700" b="1" i="0" u="none" strike="noStrike" cap="none">
                <a:solidFill>
                  <a:schemeClr val="accent2"/>
                </a:solidFill>
                <a:latin typeface="Calibri"/>
                <a:ea typeface="Calibri"/>
                <a:cs typeface="Calibri"/>
                <a:sym typeface="Calibri"/>
              </a:rPr>
              <a:t>A GAIA Parameter Study</a:t>
            </a:r>
            <a:endParaRPr sz="2700" b="1" i="0" u="none" strike="noStrike" cap="none">
              <a:solidFill>
                <a:schemeClr val="accent2"/>
              </a:solidFill>
              <a:latin typeface="Calibri"/>
              <a:ea typeface="Calibri"/>
              <a:cs typeface="Calibri"/>
              <a:sym typeface="Calibri"/>
            </a:endParaRPr>
          </a:p>
        </p:txBody>
      </p:sp>
      <p:pic>
        <p:nvPicPr>
          <p:cNvPr id="1040" name="Google Shape;1040;p100"/>
          <p:cNvPicPr preferRelativeResize="0"/>
          <p:nvPr/>
        </p:nvPicPr>
        <p:blipFill rotWithShape="1">
          <a:blip r:embed="rId3">
            <a:alphaModFix/>
          </a:blip>
          <a:srcRect/>
          <a:stretch/>
        </p:blipFill>
        <p:spPr>
          <a:xfrm>
            <a:off x="8272866" y="4415345"/>
            <a:ext cx="871142" cy="728135"/>
          </a:xfrm>
          <a:prstGeom prst="rect">
            <a:avLst/>
          </a:prstGeom>
          <a:noFill/>
          <a:ln>
            <a:noFill/>
          </a:ln>
        </p:spPr>
      </p:pic>
      <p:pic>
        <p:nvPicPr>
          <p:cNvPr id="1041" name="Google Shape;1041;p100" title="Europa_background.png"/>
          <p:cNvPicPr preferRelativeResize="0"/>
          <p:nvPr/>
        </p:nvPicPr>
        <p:blipFill rotWithShape="1">
          <a:blip r:embed="rId4">
            <a:alphaModFix/>
          </a:blip>
          <a:srcRect/>
          <a:stretch/>
        </p:blipFill>
        <p:spPr>
          <a:xfrm>
            <a:off x="1507876" y="2372305"/>
            <a:ext cx="6041366" cy="4305268"/>
          </a:xfrm>
          <a:prstGeom prst="rect">
            <a:avLst/>
          </a:prstGeom>
          <a:noFill/>
          <a:ln>
            <a:noFill/>
          </a:ln>
        </p:spPr>
      </p:pic>
      <p:sp>
        <p:nvSpPr>
          <p:cNvPr id="1042" name="Google Shape;1042;p100"/>
          <p:cNvSpPr txBox="1"/>
          <p:nvPr/>
        </p:nvSpPr>
        <p:spPr>
          <a:xfrm>
            <a:off x="1905489" y="1479710"/>
            <a:ext cx="5335386" cy="836808"/>
          </a:xfrm>
          <a:prstGeom prst="rect">
            <a:avLst/>
          </a:prstGeom>
          <a:noFill/>
          <a:ln>
            <a:noFill/>
          </a:ln>
        </p:spPr>
        <p:txBody>
          <a:bodyPr spcFirstLastPara="1" wrap="square" lIns="68550" tIns="68550" rIns="68550" bIns="6855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EAEAEA"/>
                </a:solidFill>
                <a:latin typeface="Arial"/>
                <a:ea typeface="Arial"/>
                <a:cs typeface="Arial"/>
                <a:sym typeface="Arial"/>
              </a:rPr>
              <a:t>Davide Izzo</a:t>
            </a:r>
            <a:r>
              <a:rPr lang="it" sz="1500" b="0" i="0" u="none" strike="noStrike" cap="none" baseline="30000">
                <a:solidFill>
                  <a:srgbClr val="EAEAEA"/>
                </a:solidFill>
                <a:latin typeface="Arial"/>
                <a:ea typeface="Arial"/>
                <a:cs typeface="Arial"/>
                <a:sym typeface="Arial"/>
              </a:rPr>
              <a:t>1,2</a:t>
            </a:r>
            <a:r>
              <a:rPr lang="it" sz="1500" b="0" i="0" u="none" strike="noStrike" cap="none">
                <a:solidFill>
                  <a:srgbClr val="EAEAEA"/>
                </a:solidFill>
                <a:latin typeface="Arial"/>
                <a:ea typeface="Arial"/>
                <a:cs typeface="Arial"/>
                <a:sym typeface="Arial"/>
              </a:rPr>
              <a:t>, Ana-Catalina (Ina) Plesa</a:t>
            </a:r>
            <a:r>
              <a:rPr lang="it" sz="1500" b="0" i="0" u="none" strike="noStrike" cap="none" baseline="30000">
                <a:solidFill>
                  <a:srgbClr val="EAEAEA"/>
                </a:solidFill>
                <a:latin typeface="Arial"/>
                <a:ea typeface="Arial"/>
                <a:cs typeface="Arial"/>
                <a:sym typeface="Arial"/>
              </a:rPr>
              <a:t>1</a:t>
            </a:r>
            <a:r>
              <a:rPr lang="it" sz="1500" b="0" i="0" u="none" strike="noStrike" cap="none">
                <a:solidFill>
                  <a:srgbClr val="EAEAEA"/>
                </a:solidFill>
                <a:latin typeface="Arial"/>
                <a:ea typeface="Arial"/>
                <a:cs typeface="Arial"/>
                <a:sym typeface="Arial"/>
              </a:rPr>
              <a:t>, Hauke Hussmann</a:t>
            </a:r>
            <a:r>
              <a:rPr lang="it" sz="1500" b="0" i="0" u="none" strike="noStrike" cap="none" baseline="30000">
                <a:solidFill>
                  <a:srgbClr val="EAEAEA"/>
                </a:solidFill>
                <a:latin typeface="Arial"/>
                <a:ea typeface="Arial"/>
                <a:cs typeface="Arial"/>
                <a:sym typeface="Arial"/>
              </a:rPr>
              <a:t>1</a:t>
            </a:r>
            <a:endParaRPr sz="1500" b="0" i="0" u="none" strike="noStrike" cap="none" baseline="30000">
              <a:solidFill>
                <a:srgbClr val="EAEAEA"/>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baseline="30000">
              <a:solidFill>
                <a:srgbClr val="EAEAEA"/>
              </a:solidFill>
              <a:latin typeface="Arial"/>
              <a:ea typeface="Arial"/>
              <a:cs typeface="Arial"/>
              <a:sym typeface="Arial"/>
            </a:endParaRPr>
          </a:p>
          <a:p>
            <a:pPr marL="0" marR="0" lvl="0" indent="0" algn="ctr" rtl="0">
              <a:lnSpc>
                <a:spcPct val="100000"/>
              </a:lnSpc>
              <a:spcBef>
                <a:spcPts val="200"/>
              </a:spcBef>
              <a:spcAft>
                <a:spcPts val="0"/>
              </a:spcAft>
              <a:buClr>
                <a:srgbClr val="000000"/>
              </a:buClr>
              <a:buSzPts val="1300"/>
              <a:buFont typeface="Arial"/>
              <a:buNone/>
            </a:pPr>
            <a:r>
              <a:rPr lang="it" sz="1300" b="0" i="0" u="none" strike="noStrike" cap="none" baseline="30000">
                <a:solidFill>
                  <a:srgbClr val="EAEAEA"/>
                </a:solidFill>
                <a:latin typeface="Arial"/>
                <a:ea typeface="Arial"/>
                <a:cs typeface="Arial"/>
                <a:sym typeface="Arial"/>
              </a:rPr>
              <a:t>1</a:t>
            </a:r>
            <a:r>
              <a:rPr lang="it" sz="1300" b="0" i="0" u="none" strike="noStrike" cap="none">
                <a:solidFill>
                  <a:srgbClr val="EAEAEA"/>
                </a:solidFill>
                <a:latin typeface="Arial"/>
                <a:ea typeface="Arial"/>
                <a:cs typeface="Arial"/>
                <a:sym typeface="Arial"/>
              </a:rPr>
              <a:t>DLR Institute of Planetary Research, </a:t>
            </a:r>
            <a:r>
              <a:rPr lang="it" sz="1300" b="0" i="0" u="none" strike="noStrike" cap="none" baseline="30000">
                <a:solidFill>
                  <a:srgbClr val="EAEAEA"/>
                </a:solidFill>
                <a:latin typeface="Arial"/>
                <a:ea typeface="Arial"/>
                <a:cs typeface="Arial"/>
                <a:sym typeface="Arial"/>
              </a:rPr>
              <a:t>2</a:t>
            </a:r>
            <a:r>
              <a:rPr lang="it" sz="1300" b="0" i="0" u="none" strike="noStrike" cap="none">
                <a:solidFill>
                  <a:srgbClr val="EAEAEA"/>
                </a:solidFill>
                <a:latin typeface="Arial"/>
                <a:ea typeface="Arial"/>
                <a:cs typeface="Arial"/>
                <a:sym typeface="Arial"/>
              </a:rPr>
              <a:t>TU Delft</a:t>
            </a:r>
            <a:endParaRPr sz="1300" b="0" i="0" u="none" strike="noStrike" cap="none">
              <a:solidFill>
                <a:srgbClr val="EAEAEA"/>
              </a:solidFill>
              <a:latin typeface="Arial"/>
              <a:ea typeface="Arial"/>
              <a:cs typeface="Arial"/>
              <a:sym typeface="Arial"/>
            </a:endParaRPr>
          </a:p>
        </p:txBody>
      </p:sp>
      <p:sp>
        <p:nvSpPr>
          <p:cNvPr id="1043" name="Google Shape;1043;p100"/>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55</a:t>
            </a:fld>
            <a:endParaRPr sz="1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01"/>
          <p:cNvSpPr txBox="1">
            <a:spLocks noGrp="1"/>
          </p:cNvSpPr>
          <p:nvPr>
            <p:ph type="ctrTitle"/>
          </p:nvPr>
        </p:nvSpPr>
        <p:spPr>
          <a:xfrm>
            <a:off x="1605688" y="202454"/>
            <a:ext cx="6475164" cy="54167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2 x Earth’s ocean salinity:</a:t>
            </a:r>
            <a:r>
              <a:rPr lang="it">
                <a:solidFill>
                  <a:srgbClr val="980000"/>
                </a:solidFill>
              </a:rPr>
              <a:t> </a:t>
            </a:r>
            <a:r>
              <a:rPr lang="it"/>
              <a:t>Porosity effect on mixed volume</a:t>
            </a:r>
            <a:endParaRPr/>
          </a:p>
          <a:p>
            <a:pPr marL="0" lvl="0" indent="0" algn="l" rtl="0">
              <a:lnSpc>
                <a:spcPct val="100000"/>
              </a:lnSpc>
              <a:spcBef>
                <a:spcPts val="0"/>
              </a:spcBef>
              <a:spcAft>
                <a:spcPts val="0"/>
              </a:spcAft>
              <a:buSzPts val="1800"/>
              <a:buNone/>
            </a:pPr>
            <a:endParaRPr/>
          </a:p>
        </p:txBody>
      </p:sp>
      <p:sp>
        <p:nvSpPr>
          <p:cNvPr id="1050" name="Google Shape;1050;p101"/>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15</a:t>
            </a:r>
            <a:endParaRPr sz="1200" b="0" i="0" u="none" strike="noStrike" cap="none">
              <a:solidFill>
                <a:schemeClr val="lt1"/>
              </a:solidFill>
              <a:latin typeface="Arial"/>
              <a:ea typeface="Arial"/>
              <a:cs typeface="Arial"/>
              <a:sym typeface="Arial"/>
            </a:endParaRPr>
          </a:p>
        </p:txBody>
      </p:sp>
      <p:pic>
        <p:nvPicPr>
          <p:cNvPr id="1051" name="Google Shape;1051;p101" title="CVolumeBelowDepth_Phi0.4_NaCl.07_Europa_D30km_eta1e-03_Impacts_n1_r18_Tides_Compo_vs_NaCl.07_Europa_D30km_eta1e-03_Impacts_n1_r18_Tides_Compo_depth15.4km.png"/>
          <p:cNvPicPr preferRelativeResize="0"/>
          <p:nvPr/>
        </p:nvPicPr>
        <p:blipFill rotWithShape="1">
          <a:blip r:embed="rId3">
            <a:alphaModFix/>
          </a:blip>
          <a:srcRect t="40" b="30"/>
          <a:stretch/>
        </p:blipFill>
        <p:spPr>
          <a:xfrm>
            <a:off x="34341" y="925475"/>
            <a:ext cx="5110182" cy="3480819"/>
          </a:xfrm>
          <a:prstGeom prst="rect">
            <a:avLst/>
          </a:prstGeom>
          <a:noFill/>
          <a:ln>
            <a:noFill/>
          </a:ln>
        </p:spPr>
      </p:pic>
      <p:sp>
        <p:nvSpPr>
          <p:cNvPr id="1052" name="Google Shape;1052;p101"/>
          <p:cNvSpPr/>
          <p:nvPr/>
        </p:nvSpPr>
        <p:spPr>
          <a:xfrm>
            <a:off x="637615" y="1179010"/>
            <a:ext cx="911463" cy="3046250"/>
          </a:xfrm>
          <a:prstGeom prst="rect">
            <a:avLst/>
          </a:prstGeom>
          <a:noFill/>
          <a:ln w="28575"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cxnSp>
        <p:nvCxnSpPr>
          <p:cNvPr id="1053" name="Google Shape;1053;p101"/>
          <p:cNvCxnSpPr>
            <a:stCxn id="1052" idx="3"/>
          </p:cNvCxnSpPr>
          <p:nvPr/>
        </p:nvCxnSpPr>
        <p:spPr>
          <a:xfrm rot="10800000" flipH="1">
            <a:off x="1549078" y="2699736"/>
            <a:ext cx="444600" cy="2400"/>
          </a:xfrm>
          <a:prstGeom prst="straightConnector1">
            <a:avLst/>
          </a:prstGeom>
          <a:noFill/>
          <a:ln w="28575" cap="flat" cmpd="sng">
            <a:solidFill>
              <a:schemeClr val="accent2"/>
            </a:solidFill>
            <a:prstDash val="solid"/>
            <a:round/>
            <a:headEnd type="none" w="med" len="med"/>
            <a:tailEnd type="triangle" w="med" len="med"/>
          </a:ln>
        </p:spPr>
      </p:cxnSp>
      <p:sp>
        <p:nvSpPr>
          <p:cNvPr id="1054" name="Google Shape;1054;p101"/>
          <p:cNvSpPr txBox="1"/>
          <p:nvPr/>
        </p:nvSpPr>
        <p:spPr>
          <a:xfrm>
            <a:off x="5754695" y="784132"/>
            <a:ext cx="3389192" cy="3763611"/>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endParaRPr sz="1300">
              <a:solidFill>
                <a:schemeClr val="lt1"/>
              </a:solidFill>
            </a:endParaRPr>
          </a:p>
          <a:p>
            <a:pPr marL="342900" lvl="0" indent="-254000" algn="l" rtl="0">
              <a:spcBef>
                <a:spcPts val="0"/>
              </a:spcBef>
              <a:spcAft>
                <a:spcPts val="0"/>
              </a:spcAft>
              <a:buClr>
                <a:schemeClr val="lt1"/>
              </a:buClr>
              <a:buSzPts val="1200"/>
              <a:buChar char="●"/>
            </a:pPr>
            <a:r>
              <a:rPr lang="it" sz="1200">
                <a:solidFill>
                  <a:schemeClr val="lt1"/>
                </a:solidFill>
              </a:rPr>
              <a:t>Porous material sinks as around </a:t>
            </a:r>
            <a:r>
              <a:rPr lang="it" sz="1200" b="1">
                <a:solidFill>
                  <a:schemeClr val="lt1"/>
                </a:solidFill>
              </a:rPr>
              <a:t>½</a:t>
            </a:r>
            <a:r>
              <a:rPr lang="it" sz="1200">
                <a:solidFill>
                  <a:schemeClr val="lt1"/>
                </a:solidFill>
              </a:rPr>
              <a:t>  of the amount of non-porous material.</a:t>
            </a:r>
            <a:endParaRPr sz="1200">
              <a:solidFill>
                <a:schemeClr val="lt1"/>
              </a:solidFill>
            </a:endParaRPr>
          </a:p>
          <a:p>
            <a:pPr marL="342900" lvl="0" indent="0" algn="l" rtl="0">
              <a:spcBef>
                <a:spcPts val="0"/>
              </a:spcBef>
              <a:spcAft>
                <a:spcPts val="0"/>
              </a:spcAft>
              <a:buNone/>
            </a:pPr>
            <a:endParaRPr sz="1200">
              <a:solidFill>
                <a:schemeClr val="lt1"/>
              </a:solidFill>
            </a:endParaRPr>
          </a:p>
          <a:p>
            <a:pPr marL="342900" lvl="0" indent="-254000" algn="l" rtl="0">
              <a:spcBef>
                <a:spcPts val="0"/>
              </a:spcBef>
              <a:spcAft>
                <a:spcPts val="0"/>
              </a:spcAft>
              <a:buClr>
                <a:schemeClr val="lt1"/>
              </a:buClr>
              <a:buSzPts val="1200"/>
              <a:buChar char="●"/>
            </a:pPr>
            <a:r>
              <a:rPr lang="it" sz="1200">
                <a:solidFill>
                  <a:schemeClr val="lt1"/>
                </a:solidFill>
              </a:rPr>
              <a:t>2-4.5% of volume of sinked material compared to the 0.05-0.6% for half the salinity.</a:t>
            </a:r>
            <a:endParaRPr sz="1200">
              <a:solidFill>
                <a:schemeClr val="lt1"/>
              </a:solidFill>
            </a:endParaRPr>
          </a:p>
          <a:p>
            <a:pPr marL="342900" lvl="0" indent="0" algn="l" rtl="0">
              <a:spcBef>
                <a:spcPts val="0"/>
              </a:spcBef>
              <a:spcAft>
                <a:spcPts val="0"/>
              </a:spcAft>
              <a:buNone/>
            </a:pPr>
            <a:endParaRPr sz="1200">
              <a:solidFill>
                <a:schemeClr val="lt1"/>
              </a:solidFill>
            </a:endParaRPr>
          </a:p>
          <a:p>
            <a:pPr marL="342900" lvl="0" indent="-254000" algn="l" rtl="0">
              <a:spcBef>
                <a:spcPts val="0"/>
              </a:spcBef>
              <a:spcAft>
                <a:spcPts val="0"/>
              </a:spcAft>
              <a:buClr>
                <a:schemeClr val="lt1"/>
              </a:buClr>
              <a:buSzPts val="1200"/>
              <a:buChar char="●"/>
            </a:pPr>
            <a:r>
              <a:rPr lang="it" sz="1200">
                <a:solidFill>
                  <a:schemeClr val="lt1"/>
                </a:solidFill>
              </a:rPr>
              <a:t>Material sinks to the ice-ocean interface and after 60Myr is </a:t>
            </a:r>
            <a:r>
              <a:rPr lang="it" sz="1200" b="1">
                <a:solidFill>
                  <a:schemeClr val="lt1"/>
                </a:solidFill>
              </a:rPr>
              <a:t>slowly increasing</a:t>
            </a:r>
            <a:r>
              <a:rPr lang="it" sz="1200">
                <a:solidFill>
                  <a:schemeClr val="lt1"/>
                </a:solidFill>
              </a:rPr>
              <a:t>.</a:t>
            </a:r>
            <a:endParaRPr sz="1200">
              <a:solidFill>
                <a:schemeClr val="lt1"/>
              </a:solidFill>
            </a:endParaRPr>
          </a:p>
        </p:txBody>
      </p:sp>
      <p:sp>
        <p:nvSpPr>
          <p:cNvPr id="1055" name="Google Shape;1055;p101"/>
          <p:cNvSpPr txBox="1"/>
          <p:nvPr/>
        </p:nvSpPr>
        <p:spPr>
          <a:xfrm>
            <a:off x="233845" y="659286"/>
            <a:ext cx="1023933" cy="399508"/>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300" b="1">
                <a:solidFill>
                  <a:schemeClr val="lt1"/>
                </a:solidFill>
              </a:rPr>
              <a:t>G = 1mm</a:t>
            </a:r>
            <a:endParaRPr sz="1300" b="1">
              <a:solidFill>
                <a:schemeClr val="lt1"/>
              </a:solidFill>
            </a:endParaRPr>
          </a:p>
        </p:txBody>
      </p:sp>
      <p:pic>
        <p:nvPicPr>
          <p:cNvPr id="1056" name="Google Shape;1056;p101" title="CVolumeBelowDepth_Phi0.4_NaCl.07_Europa_D30km_eta1e-03_Impacts_n1_r18_Tides_Compo_vs_NaCl.07_Europa_D30km_eta1e-03_Impacts_n1_r18_Tides_Compo_depth15.4km.png"/>
          <p:cNvPicPr preferRelativeResize="0"/>
          <p:nvPr/>
        </p:nvPicPr>
        <p:blipFill rotWithShape="1">
          <a:blip r:embed="rId4">
            <a:alphaModFix/>
          </a:blip>
          <a:srcRect/>
          <a:stretch/>
        </p:blipFill>
        <p:spPr>
          <a:xfrm>
            <a:off x="2033742" y="1548628"/>
            <a:ext cx="3389304" cy="2306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02"/>
          <p:cNvSpPr txBox="1">
            <a:spLocks noGrp="1"/>
          </p:cNvSpPr>
          <p:nvPr>
            <p:ph type="ctrTitle"/>
          </p:nvPr>
        </p:nvSpPr>
        <p:spPr>
          <a:xfrm>
            <a:off x="1605688" y="202454"/>
            <a:ext cx="6475164" cy="54167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2 x Earth’s ocean salinity:</a:t>
            </a:r>
            <a:r>
              <a:rPr lang="it">
                <a:solidFill>
                  <a:srgbClr val="980000"/>
                </a:solidFill>
              </a:rPr>
              <a:t> </a:t>
            </a:r>
            <a:r>
              <a:rPr lang="it"/>
              <a:t>Porosity effect on mixed volume</a:t>
            </a:r>
            <a:endParaRPr/>
          </a:p>
          <a:p>
            <a:pPr marL="0" lvl="0" indent="0" algn="l" rtl="0">
              <a:lnSpc>
                <a:spcPct val="100000"/>
              </a:lnSpc>
              <a:spcBef>
                <a:spcPts val="0"/>
              </a:spcBef>
              <a:spcAft>
                <a:spcPts val="0"/>
              </a:spcAft>
              <a:buSzPts val="1800"/>
              <a:buNone/>
            </a:pPr>
            <a:endParaRPr/>
          </a:p>
        </p:txBody>
      </p:sp>
      <p:sp>
        <p:nvSpPr>
          <p:cNvPr id="1063" name="Google Shape;1063;p102"/>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15</a:t>
            </a:r>
            <a:endParaRPr sz="1200" b="0" i="0" u="none" strike="noStrike" cap="none">
              <a:solidFill>
                <a:schemeClr val="lt1"/>
              </a:solidFill>
              <a:latin typeface="Arial"/>
              <a:ea typeface="Arial"/>
              <a:cs typeface="Arial"/>
              <a:sym typeface="Arial"/>
            </a:endParaRPr>
          </a:p>
        </p:txBody>
      </p:sp>
      <p:pic>
        <p:nvPicPr>
          <p:cNvPr id="1064" name="Google Shape;1064;p102" title="CVolumeBelowDepth_Phi0.4_NaCl.07_Europa_D30km_eta1e-04_Impacts_n1_r18_Tides_Compo_vs_NaCl.07_Europa_D30km_eta1e-04_Impacts_n1_r18_Tides_Compo_depth15.4km.png"/>
          <p:cNvPicPr preferRelativeResize="0"/>
          <p:nvPr/>
        </p:nvPicPr>
        <p:blipFill rotWithShape="1">
          <a:blip r:embed="rId3">
            <a:alphaModFix/>
          </a:blip>
          <a:srcRect/>
          <a:stretch/>
        </p:blipFill>
        <p:spPr>
          <a:xfrm>
            <a:off x="34341" y="925475"/>
            <a:ext cx="5110182" cy="3480820"/>
          </a:xfrm>
          <a:prstGeom prst="rect">
            <a:avLst/>
          </a:prstGeom>
          <a:noFill/>
          <a:ln>
            <a:noFill/>
          </a:ln>
        </p:spPr>
      </p:pic>
      <p:sp>
        <p:nvSpPr>
          <p:cNvPr id="1065" name="Google Shape;1065;p102"/>
          <p:cNvSpPr/>
          <p:nvPr/>
        </p:nvSpPr>
        <p:spPr>
          <a:xfrm>
            <a:off x="637615" y="1179010"/>
            <a:ext cx="911463" cy="3046250"/>
          </a:xfrm>
          <a:prstGeom prst="rect">
            <a:avLst/>
          </a:prstGeom>
          <a:noFill/>
          <a:ln w="28575"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cxnSp>
        <p:nvCxnSpPr>
          <p:cNvPr id="1066" name="Google Shape;1066;p102"/>
          <p:cNvCxnSpPr>
            <a:stCxn id="1065" idx="3"/>
          </p:cNvCxnSpPr>
          <p:nvPr/>
        </p:nvCxnSpPr>
        <p:spPr>
          <a:xfrm rot="10800000" flipH="1">
            <a:off x="1549078" y="2699736"/>
            <a:ext cx="444600" cy="2400"/>
          </a:xfrm>
          <a:prstGeom prst="straightConnector1">
            <a:avLst/>
          </a:prstGeom>
          <a:noFill/>
          <a:ln w="28575" cap="flat" cmpd="sng">
            <a:solidFill>
              <a:schemeClr val="accent2"/>
            </a:solidFill>
            <a:prstDash val="solid"/>
            <a:round/>
            <a:headEnd type="none" w="med" len="med"/>
            <a:tailEnd type="triangle" w="med" len="med"/>
          </a:ln>
        </p:spPr>
      </p:cxnSp>
      <p:sp>
        <p:nvSpPr>
          <p:cNvPr id="1067" name="Google Shape;1067;p102"/>
          <p:cNvSpPr txBox="1"/>
          <p:nvPr/>
        </p:nvSpPr>
        <p:spPr>
          <a:xfrm>
            <a:off x="5754695" y="784132"/>
            <a:ext cx="3389192" cy="3763611"/>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endParaRPr sz="1300">
              <a:solidFill>
                <a:schemeClr val="lt1"/>
              </a:solidFill>
            </a:endParaRPr>
          </a:p>
          <a:p>
            <a:pPr marL="342900" lvl="0" indent="-254000" algn="l" rtl="0">
              <a:spcBef>
                <a:spcPts val="0"/>
              </a:spcBef>
              <a:spcAft>
                <a:spcPts val="0"/>
              </a:spcAft>
              <a:buClr>
                <a:schemeClr val="lt1"/>
              </a:buClr>
              <a:buSzPts val="1200"/>
              <a:buChar char="●"/>
            </a:pPr>
            <a:r>
              <a:rPr lang="it" sz="1200">
                <a:solidFill>
                  <a:schemeClr val="lt1"/>
                </a:solidFill>
              </a:rPr>
              <a:t>Mixed material sums up to </a:t>
            </a:r>
            <a:r>
              <a:rPr lang="it" sz="1200" b="1">
                <a:solidFill>
                  <a:schemeClr val="lt1"/>
                </a:solidFill>
              </a:rPr>
              <a:t>12-13%</a:t>
            </a:r>
            <a:r>
              <a:rPr lang="it" sz="1200">
                <a:solidFill>
                  <a:schemeClr val="lt1"/>
                </a:solidFill>
              </a:rPr>
              <a:t> of total shell volume. Little difference from lower salinity case.</a:t>
            </a:r>
            <a:endParaRPr sz="1200">
              <a:solidFill>
                <a:schemeClr val="lt1"/>
              </a:solidFill>
            </a:endParaRPr>
          </a:p>
          <a:p>
            <a:pPr marL="342900" lvl="0" indent="0" algn="l" rtl="0">
              <a:spcBef>
                <a:spcPts val="0"/>
              </a:spcBef>
              <a:spcAft>
                <a:spcPts val="0"/>
              </a:spcAft>
              <a:buNone/>
            </a:pPr>
            <a:endParaRPr sz="1300">
              <a:solidFill>
                <a:schemeClr val="lt1"/>
              </a:solidFill>
            </a:endParaRPr>
          </a:p>
          <a:p>
            <a:pPr marL="342900" lvl="0" indent="-254000" algn="l" rtl="0">
              <a:spcBef>
                <a:spcPts val="0"/>
              </a:spcBef>
              <a:spcAft>
                <a:spcPts val="0"/>
              </a:spcAft>
              <a:buClr>
                <a:schemeClr val="lt1"/>
              </a:buClr>
              <a:buSzPts val="1200"/>
              <a:buChar char="●"/>
            </a:pPr>
            <a:r>
              <a:rPr lang="it" sz="1200">
                <a:solidFill>
                  <a:schemeClr val="lt1"/>
                </a:solidFill>
              </a:rPr>
              <a:t>As for the previous convective case, mixed volume decreases towards a steady value as the material is uniformly mixed.</a:t>
            </a:r>
            <a:endParaRPr sz="1200">
              <a:solidFill>
                <a:schemeClr val="lt1"/>
              </a:solidFill>
            </a:endParaRPr>
          </a:p>
          <a:p>
            <a:pPr marL="342900" lvl="0" indent="0" algn="l" rtl="0">
              <a:spcBef>
                <a:spcPts val="0"/>
              </a:spcBef>
              <a:spcAft>
                <a:spcPts val="0"/>
              </a:spcAft>
              <a:buNone/>
            </a:pPr>
            <a:endParaRPr sz="1200">
              <a:solidFill>
                <a:schemeClr val="lt1"/>
              </a:solidFill>
            </a:endParaRPr>
          </a:p>
          <a:p>
            <a:pPr marL="342900" lvl="0" indent="-254000" algn="l" rtl="0">
              <a:spcBef>
                <a:spcPts val="0"/>
              </a:spcBef>
              <a:spcAft>
                <a:spcPts val="0"/>
              </a:spcAft>
              <a:buClr>
                <a:schemeClr val="lt1"/>
              </a:buClr>
              <a:buSzPts val="1200"/>
              <a:buChar char="●"/>
            </a:pPr>
            <a:r>
              <a:rPr lang="it" sz="1200">
                <a:solidFill>
                  <a:schemeClr val="lt1"/>
                </a:solidFill>
              </a:rPr>
              <a:t>We can conclude the </a:t>
            </a:r>
            <a:r>
              <a:rPr lang="it" sz="1200" b="1">
                <a:solidFill>
                  <a:schemeClr val="lt1"/>
                </a:solidFill>
              </a:rPr>
              <a:t>convective regime is the main driver for the mixing patterns</a:t>
            </a:r>
            <a:r>
              <a:rPr lang="it" sz="1200">
                <a:solidFill>
                  <a:schemeClr val="lt1"/>
                </a:solidFill>
              </a:rPr>
              <a:t>, rather than impactor salinity.</a:t>
            </a:r>
            <a:endParaRPr sz="1200">
              <a:solidFill>
                <a:schemeClr val="lt1"/>
              </a:solidFill>
            </a:endParaRPr>
          </a:p>
        </p:txBody>
      </p:sp>
      <p:sp>
        <p:nvSpPr>
          <p:cNvPr id="1068" name="Google Shape;1068;p102"/>
          <p:cNvSpPr txBox="1"/>
          <p:nvPr/>
        </p:nvSpPr>
        <p:spPr>
          <a:xfrm>
            <a:off x="233845" y="659286"/>
            <a:ext cx="1023933" cy="399508"/>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300" b="1">
                <a:solidFill>
                  <a:schemeClr val="lt1"/>
                </a:solidFill>
              </a:rPr>
              <a:t>G = 0.1mm</a:t>
            </a:r>
            <a:endParaRPr sz="1300" b="1">
              <a:solidFill>
                <a:schemeClr val="lt1"/>
              </a:solidFill>
            </a:endParaRPr>
          </a:p>
        </p:txBody>
      </p:sp>
      <p:pic>
        <p:nvPicPr>
          <p:cNvPr id="1069" name="Google Shape;1069;p102" title="CVolumeBelowDepth_Phi0.4_NaCl.07_Europa_D30km_eta1e-04_Impacts_n1_r18_Tides_Compo_vs_NaCl.07_Europa_D30km_eta1e-04_Impacts_n1_r18_Tides_Compo_depth15.4km.png"/>
          <p:cNvPicPr preferRelativeResize="0"/>
          <p:nvPr/>
        </p:nvPicPr>
        <p:blipFill rotWithShape="1">
          <a:blip r:embed="rId4">
            <a:alphaModFix/>
          </a:blip>
          <a:srcRect/>
          <a:stretch/>
        </p:blipFill>
        <p:spPr>
          <a:xfrm>
            <a:off x="2033742" y="1548628"/>
            <a:ext cx="3389304" cy="2306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03"/>
          <p:cNvSpPr txBox="1">
            <a:spLocks noGrp="1"/>
          </p:cNvSpPr>
          <p:nvPr>
            <p:ph type="ctrTitle"/>
          </p:nvPr>
        </p:nvSpPr>
        <p:spPr>
          <a:xfrm>
            <a:off x="1600664" y="202454"/>
            <a:ext cx="474806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2 x Earth’s ocean salinity:</a:t>
            </a:r>
            <a:r>
              <a:rPr lang="it">
                <a:solidFill>
                  <a:srgbClr val="980000"/>
                </a:solidFill>
              </a:rPr>
              <a:t> </a:t>
            </a:r>
            <a:r>
              <a:rPr lang="it"/>
              <a:t>Grain size effect</a:t>
            </a:r>
            <a:endParaRPr/>
          </a:p>
          <a:p>
            <a:pPr marL="0" lvl="0" indent="0" algn="l" rtl="0">
              <a:lnSpc>
                <a:spcPct val="100000"/>
              </a:lnSpc>
              <a:spcBef>
                <a:spcPts val="0"/>
              </a:spcBef>
              <a:spcAft>
                <a:spcPts val="0"/>
              </a:spcAft>
              <a:buSzPts val="1800"/>
              <a:buNone/>
            </a:pPr>
            <a:endParaRPr/>
          </a:p>
        </p:txBody>
      </p:sp>
      <p:sp>
        <p:nvSpPr>
          <p:cNvPr id="1076" name="Google Shape;1076;p103"/>
          <p:cNvSpPr txBox="1"/>
          <p:nvPr/>
        </p:nvSpPr>
        <p:spPr>
          <a:xfrm>
            <a:off x="4309821" y="1981251"/>
            <a:ext cx="88964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 cm</a:t>
            </a:r>
            <a:endParaRPr sz="1300" b="0" i="0" u="none" strike="noStrike" cap="none">
              <a:solidFill>
                <a:schemeClr val="lt1"/>
              </a:solidFill>
              <a:latin typeface="Arial"/>
              <a:ea typeface="Arial"/>
              <a:cs typeface="Arial"/>
              <a:sym typeface="Arial"/>
            </a:endParaRPr>
          </a:p>
        </p:txBody>
      </p:sp>
      <p:sp>
        <p:nvSpPr>
          <p:cNvPr id="1077" name="Google Shape;1077;p103"/>
          <p:cNvSpPr txBox="1"/>
          <p:nvPr/>
        </p:nvSpPr>
        <p:spPr>
          <a:xfrm>
            <a:off x="4309821" y="2984877"/>
            <a:ext cx="889643" cy="338547"/>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1</a:t>
            </a:r>
            <a:r>
              <a:rPr lang="it" sz="1300">
                <a:solidFill>
                  <a:schemeClr val="lt1"/>
                </a:solidFill>
              </a:rPr>
              <a:t> m</a:t>
            </a:r>
            <a:r>
              <a:rPr lang="it" sz="1300" b="0" i="0" u="none" strike="noStrike" cap="none">
                <a:solidFill>
                  <a:schemeClr val="lt1"/>
                </a:solidFill>
                <a:latin typeface="Arial"/>
                <a:ea typeface="Arial"/>
                <a:cs typeface="Arial"/>
                <a:sym typeface="Arial"/>
              </a:rPr>
              <a:t>m</a:t>
            </a:r>
            <a:endParaRPr sz="1300" b="0" i="0" u="none" strike="noStrike" cap="none">
              <a:solidFill>
                <a:schemeClr val="lt1"/>
              </a:solidFill>
              <a:latin typeface="Arial"/>
              <a:ea typeface="Arial"/>
              <a:cs typeface="Arial"/>
              <a:sym typeface="Arial"/>
            </a:endParaRPr>
          </a:p>
        </p:txBody>
      </p:sp>
      <p:sp>
        <p:nvSpPr>
          <p:cNvPr id="1078" name="Google Shape;1078;p103"/>
          <p:cNvSpPr txBox="1"/>
          <p:nvPr/>
        </p:nvSpPr>
        <p:spPr>
          <a:xfrm>
            <a:off x="4244776" y="3988503"/>
            <a:ext cx="1144727" cy="538526"/>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chemeClr val="lt1"/>
                </a:solidFill>
                <a:latin typeface="Arial"/>
                <a:ea typeface="Arial"/>
                <a:cs typeface="Arial"/>
                <a:sym typeface="Arial"/>
              </a:rPr>
              <a:t>G = 0.1 mm</a:t>
            </a:r>
            <a:endParaRPr sz="13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it" sz="1300">
                <a:solidFill>
                  <a:schemeClr val="lt1"/>
                </a:solidFill>
              </a:rPr>
              <a:t>time = 2 Myr</a:t>
            </a:r>
            <a:endParaRPr sz="1300">
              <a:solidFill>
                <a:schemeClr val="lt1"/>
              </a:solidFill>
            </a:endParaRPr>
          </a:p>
        </p:txBody>
      </p:sp>
      <p:pic>
        <p:nvPicPr>
          <p:cNvPr id="1079" name="Google Shape;1079;p103" title="Csnap_NaCl.07_Europa_D30km_eta1e-02_Impacts_n1_r18_Tides_Compo_60000000yr.png"/>
          <p:cNvPicPr preferRelativeResize="0"/>
          <p:nvPr/>
        </p:nvPicPr>
        <p:blipFill rotWithShape="1">
          <a:blip r:embed="rId3">
            <a:alphaModFix/>
          </a:blip>
          <a:srcRect t="-19" b="7056"/>
          <a:stretch/>
        </p:blipFill>
        <p:spPr>
          <a:xfrm rot="-5145178">
            <a:off x="1769137" y="189869"/>
            <a:ext cx="1034131" cy="3922157"/>
          </a:xfrm>
          <a:prstGeom prst="rect">
            <a:avLst/>
          </a:prstGeom>
          <a:noFill/>
          <a:ln>
            <a:noFill/>
          </a:ln>
        </p:spPr>
      </p:pic>
      <p:pic>
        <p:nvPicPr>
          <p:cNvPr id="1080" name="Google Shape;1080;p103" title="Csnap_NaCl.07_Europa_D30km_eta1e-03_Impacts_n1_r18_Tides_Compo_60000000yr.png"/>
          <p:cNvPicPr preferRelativeResize="0"/>
          <p:nvPr/>
        </p:nvPicPr>
        <p:blipFill rotWithShape="1">
          <a:blip r:embed="rId4">
            <a:alphaModFix/>
          </a:blip>
          <a:srcRect t="387" b="7370"/>
          <a:stretch/>
        </p:blipFill>
        <p:spPr>
          <a:xfrm rot="-5131543">
            <a:off x="1752480" y="1170884"/>
            <a:ext cx="1032032" cy="3883883"/>
          </a:xfrm>
          <a:prstGeom prst="rect">
            <a:avLst/>
          </a:prstGeom>
          <a:noFill/>
          <a:ln>
            <a:noFill/>
          </a:ln>
        </p:spPr>
      </p:pic>
      <p:pic>
        <p:nvPicPr>
          <p:cNvPr id="1081" name="Google Shape;1081;p103" title="Csnap_NaCl.07_Europa_D30km_eta1e-04_Impacts_n1_r18_Tides_Compo_2000000yr.png"/>
          <p:cNvPicPr preferRelativeResize="0"/>
          <p:nvPr/>
        </p:nvPicPr>
        <p:blipFill rotWithShape="1">
          <a:blip r:embed="rId5">
            <a:alphaModFix/>
          </a:blip>
          <a:srcRect t="28" b="7225"/>
          <a:stretch/>
        </p:blipFill>
        <p:spPr>
          <a:xfrm rot="-5136090">
            <a:off x="1744535" y="2232699"/>
            <a:ext cx="1019507" cy="3857314"/>
          </a:xfrm>
          <a:prstGeom prst="rect">
            <a:avLst/>
          </a:prstGeom>
          <a:noFill/>
          <a:ln>
            <a:noFill/>
          </a:ln>
        </p:spPr>
      </p:pic>
      <p:sp>
        <p:nvSpPr>
          <p:cNvPr id="1082" name="Google Shape;1082;p103"/>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r>
              <a:rPr lang="it" sz="1000" b="0" i="0" u="none" strike="noStrike" cap="none">
                <a:solidFill>
                  <a:srgbClr val="000000"/>
                </a:solidFill>
                <a:latin typeface="Arial"/>
                <a:ea typeface="Arial"/>
                <a:cs typeface="Arial"/>
                <a:sym typeface="Arial"/>
              </a:rPr>
              <a:t>DLR.de  •  Folie </a:t>
            </a:r>
            <a:fld id="{00000000-1234-1234-1234-123412341234}" type="slidenum">
              <a:rPr lang="it" sz="1000" b="0" i="0" u="none" strike="noStrike" cap="none">
                <a:solidFill>
                  <a:srgbClr val="000000"/>
                </a:solidFill>
                <a:latin typeface="Arial"/>
                <a:ea typeface="Arial"/>
                <a:cs typeface="Arial"/>
                <a:sym typeface="Arial"/>
              </a:rPr>
              <a:t>58</a:t>
            </a:fld>
            <a:endParaRPr sz="1000" b="0" i="0" u="none" strike="noStrike" cap="none">
              <a:solidFill>
                <a:srgbClr val="000000"/>
              </a:solidFill>
              <a:latin typeface="Arial"/>
              <a:ea typeface="Arial"/>
              <a:cs typeface="Arial"/>
              <a:sym typeface="Arial"/>
            </a:endParaRPr>
          </a:p>
        </p:txBody>
      </p:sp>
      <p:sp>
        <p:nvSpPr>
          <p:cNvPr id="1083" name="Google Shape;1083;p103"/>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15</a:t>
            </a:r>
            <a:endParaRPr sz="1200" b="0" i="0" u="none" strike="noStrike" cap="none">
              <a:solidFill>
                <a:schemeClr val="lt1"/>
              </a:solidFill>
              <a:latin typeface="Arial"/>
              <a:ea typeface="Arial"/>
              <a:cs typeface="Arial"/>
              <a:sym typeface="Arial"/>
            </a:endParaRPr>
          </a:p>
        </p:txBody>
      </p:sp>
      <p:sp>
        <p:nvSpPr>
          <p:cNvPr id="1084" name="Google Shape;1084;p103"/>
          <p:cNvSpPr txBox="1"/>
          <p:nvPr/>
        </p:nvSpPr>
        <p:spPr>
          <a:xfrm>
            <a:off x="895604" y="1211797"/>
            <a:ext cx="2868003" cy="338547"/>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300">
                <a:solidFill>
                  <a:schemeClr val="lt1"/>
                </a:solidFill>
              </a:rPr>
              <a:t>Impactor radius: 1.8km, time = 60Myr</a:t>
            </a:r>
            <a:endParaRPr sz="1300">
              <a:solidFill>
                <a:schemeClr val="lt1"/>
              </a:solidFill>
            </a:endParaRPr>
          </a:p>
        </p:txBody>
      </p:sp>
      <p:sp>
        <p:nvSpPr>
          <p:cNvPr id="1085" name="Google Shape;1085;p103"/>
          <p:cNvSpPr txBox="1"/>
          <p:nvPr/>
        </p:nvSpPr>
        <p:spPr>
          <a:xfrm>
            <a:off x="5615344" y="1211797"/>
            <a:ext cx="3528656" cy="2928377"/>
          </a:xfrm>
          <a:prstGeom prst="rect">
            <a:avLst/>
          </a:prstGeom>
          <a:noFill/>
          <a:ln>
            <a:noFill/>
          </a:ln>
        </p:spPr>
        <p:txBody>
          <a:bodyPr spcFirstLastPara="1" wrap="square" lIns="68550" tIns="68550" rIns="68550" bIns="68550" anchor="t" anchorCtr="0">
            <a:noAutofit/>
          </a:bodyPr>
          <a:lstStyle/>
          <a:p>
            <a:pPr marL="342900" lvl="0" indent="-260350" algn="l" rtl="0">
              <a:spcBef>
                <a:spcPts val="0"/>
              </a:spcBef>
              <a:spcAft>
                <a:spcPts val="0"/>
              </a:spcAft>
              <a:buClr>
                <a:schemeClr val="lt1"/>
              </a:buClr>
              <a:buSzPts val="1300"/>
              <a:buChar char="●"/>
            </a:pPr>
            <a:r>
              <a:rPr lang="it" sz="1300">
                <a:solidFill>
                  <a:schemeClr val="lt1"/>
                </a:solidFill>
              </a:rPr>
              <a:t>Decreasing grain size increases material mixing.</a:t>
            </a:r>
            <a:endParaRPr sz="1300">
              <a:solidFill>
                <a:schemeClr val="lt1"/>
              </a:solidFill>
            </a:endParaRPr>
          </a:p>
          <a:p>
            <a:pPr marL="342900" lvl="0" indent="0" algn="l" rtl="0">
              <a:spcBef>
                <a:spcPts val="0"/>
              </a:spcBef>
              <a:spcAft>
                <a:spcPts val="0"/>
              </a:spcAft>
              <a:buNone/>
            </a:pPr>
            <a:endParaRPr sz="1300">
              <a:solidFill>
                <a:schemeClr val="lt1"/>
              </a:solidFill>
            </a:endParaRPr>
          </a:p>
          <a:p>
            <a:pPr marL="342900" lvl="0" indent="-260350" algn="l" rtl="0">
              <a:spcBef>
                <a:spcPts val="0"/>
              </a:spcBef>
              <a:spcAft>
                <a:spcPts val="0"/>
              </a:spcAft>
              <a:buClr>
                <a:schemeClr val="lt1"/>
              </a:buClr>
              <a:buSzPts val="1300"/>
              <a:buChar char="●"/>
            </a:pPr>
            <a:r>
              <a:rPr lang="it" sz="1300">
                <a:solidFill>
                  <a:schemeClr val="lt1"/>
                </a:solidFill>
              </a:rPr>
              <a:t>In the median case the plume is not generated anymore because of the opposing effect of chemical buoyancy.</a:t>
            </a:r>
            <a:endParaRPr sz="1300">
              <a:solidFill>
                <a:schemeClr val="lt1"/>
              </a:solidFill>
            </a:endParaRPr>
          </a:p>
          <a:p>
            <a:pPr marL="342900" lvl="0" indent="0" algn="l" rtl="0">
              <a:spcBef>
                <a:spcPts val="0"/>
              </a:spcBef>
              <a:spcAft>
                <a:spcPts val="0"/>
              </a:spcAft>
              <a:buNone/>
            </a:pPr>
            <a:endParaRPr sz="1300">
              <a:solidFill>
                <a:schemeClr val="lt1"/>
              </a:solidFill>
            </a:endParaRPr>
          </a:p>
          <a:p>
            <a:pPr marL="342900" lvl="0" indent="-260350" algn="l" rtl="0">
              <a:spcBef>
                <a:spcPts val="0"/>
              </a:spcBef>
              <a:spcAft>
                <a:spcPts val="0"/>
              </a:spcAft>
              <a:buClr>
                <a:schemeClr val="lt1"/>
              </a:buClr>
              <a:buSzPts val="1300"/>
              <a:buChar char="●"/>
            </a:pPr>
            <a:r>
              <a:rPr lang="it" sz="1300">
                <a:solidFill>
                  <a:schemeClr val="lt1"/>
                </a:solidFill>
              </a:rPr>
              <a:t>For the convective case (smallest G) we only have 2Myr simulation run time, but we can already see how the mixing is quick and efficient.</a:t>
            </a:r>
            <a:endParaRPr sz="1300">
              <a:solidFill>
                <a:schemeClr val="lt1"/>
              </a:solidFill>
            </a:endParaRPr>
          </a:p>
        </p:txBody>
      </p:sp>
      <p:pic>
        <p:nvPicPr>
          <p:cNvPr id="1086" name="Google Shape;1086;p103" title="Csnap_NaCl.035_Europa_D30km_eta1e-04_Impacts_n1_r18_Tides_Compo_900000yr.png"/>
          <p:cNvPicPr preferRelativeResize="0"/>
          <p:nvPr/>
        </p:nvPicPr>
        <p:blipFill rotWithShape="1">
          <a:blip r:embed="rId6">
            <a:alphaModFix/>
          </a:blip>
          <a:srcRect l="10" t="92441" r="-10" b="-260"/>
          <a:stretch/>
        </p:blipFill>
        <p:spPr>
          <a:xfrm rot="-65">
            <a:off x="1514685" y="4604989"/>
            <a:ext cx="1638067" cy="538494"/>
          </a:xfrm>
          <a:prstGeom prst="rect">
            <a:avLst/>
          </a:prstGeom>
          <a:noFill/>
          <a:ln>
            <a:noFill/>
          </a:ln>
        </p:spPr>
      </p:pic>
      <p:sp>
        <p:nvSpPr>
          <p:cNvPr id="1087" name="Google Shape;1087;p103"/>
          <p:cNvSpPr/>
          <p:nvPr/>
        </p:nvSpPr>
        <p:spPr>
          <a:xfrm>
            <a:off x="354601" y="3056617"/>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sp>
        <p:nvSpPr>
          <p:cNvPr id="1088" name="Google Shape;1088;p103"/>
          <p:cNvSpPr/>
          <p:nvPr/>
        </p:nvSpPr>
        <p:spPr>
          <a:xfrm>
            <a:off x="354592" y="4077076"/>
            <a:ext cx="3920504" cy="454621"/>
          </a:xfrm>
          <a:prstGeom prst="rect">
            <a:avLst/>
          </a:prstGeom>
          <a:noFill/>
          <a:ln w="28575" cap="flat" cmpd="sng">
            <a:solidFill>
              <a:srgbClr val="FFFF00"/>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solidFill>
                <a:schemeClr val="accent2"/>
              </a:solidFill>
            </a:endParaRPr>
          </a:p>
        </p:txBody>
      </p:sp>
      <p:grpSp>
        <p:nvGrpSpPr>
          <p:cNvPr id="1089" name="Google Shape;1089;p103"/>
          <p:cNvGrpSpPr/>
          <p:nvPr/>
        </p:nvGrpSpPr>
        <p:grpSpPr>
          <a:xfrm>
            <a:off x="4275096" y="3283927"/>
            <a:ext cx="987371" cy="1020459"/>
            <a:chOff x="5701613" y="4379575"/>
            <a:chExt cx="1316838" cy="1360925"/>
          </a:xfrm>
        </p:grpSpPr>
        <p:cxnSp>
          <p:nvCxnSpPr>
            <p:cNvPr id="1090" name="Google Shape;1090;p103"/>
            <p:cNvCxnSpPr/>
            <p:nvPr/>
          </p:nvCxnSpPr>
          <p:spPr>
            <a:xfrm>
              <a:off x="5701625" y="4379575"/>
              <a:ext cx="855900" cy="617700"/>
            </a:xfrm>
            <a:prstGeom prst="straightConnector1">
              <a:avLst/>
            </a:prstGeom>
            <a:noFill/>
            <a:ln w="19050" cap="flat" cmpd="sng">
              <a:solidFill>
                <a:srgbClr val="FFFF01"/>
              </a:solidFill>
              <a:prstDash val="solid"/>
              <a:round/>
              <a:headEnd type="none" w="med" len="med"/>
              <a:tailEnd type="none" w="med" len="med"/>
            </a:ln>
          </p:spPr>
        </p:cxnSp>
        <p:cxnSp>
          <p:nvCxnSpPr>
            <p:cNvPr id="1091" name="Google Shape;1091;p103"/>
            <p:cNvCxnSpPr/>
            <p:nvPr/>
          </p:nvCxnSpPr>
          <p:spPr>
            <a:xfrm rot="10800000" flipH="1">
              <a:off x="5701613" y="4997400"/>
              <a:ext cx="849300" cy="743100"/>
            </a:xfrm>
            <a:prstGeom prst="straightConnector1">
              <a:avLst/>
            </a:prstGeom>
            <a:noFill/>
            <a:ln w="19050" cap="flat" cmpd="sng">
              <a:solidFill>
                <a:srgbClr val="FFFF01"/>
              </a:solidFill>
              <a:prstDash val="solid"/>
              <a:round/>
              <a:headEnd type="none" w="med" len="med"/>
              <a:tailEnd type="none" w="med" len="med"/>
            </a:ln>
          </p:spPr>
        </p:cxnSp>
        <p:sp>
          <p:nvSpPr>
            <p:cNvPr id="1092" name="Google Shape;1092;p103"/>
            <p:cNvSpPr/>
            <p:nvPr/>
          </p:nvSpPr>
          <p:spPr>
            <a:xfrm>
              <a:off x="6586125" y="4563100"/>
              <a:ext cx="432325" cy="689525"/>
            </a:xfrm>
            <a:prstGeom prst="rect">
              <a:avLst/>
            </a:prstGeom>
          </p:spPr>
          <p:txBody>
            <a:bodyPr>
              <a:prstTxWarp prst="textPlain">
                <a:avLst/>
              </a:prstTxWarp>
            </a:bodyPr>
            <a:lstStyle/>
            <a:p>
              <a:pPr lvl="0" algn="ctr"/>
              <a:r>
                <a:rPr b="0" i="0">
                  <a:ln w="9525" cap="flat" cmpd="sng">
                    <a:solidFill>
                      <a:srgbClr val="FFFF01"/>
                    </a:solidFill>
                    <a:prstDash val="solid"/>
                    <a:round/>
                    <a:headEnd type="none" w="sm" len="sm"/>
                    <a:tailEnd type="none" w="sm" len="sm"/>
                  </a:ln>
                  <a:solidFill>
                    <a:schemeClr val="lt2"/>
                  </a:solidFill>
                  <a:latin typeface="Aria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1"/>
          <p:cNvPicPr preferRelativeResize="0"/>
          <p:nvPr/>
        </p:nvPicPr>
        <p:blipFill rotWithShape="1">
          <a:blip r:embed="rId3">
            <a:alphaModFix/>
          </a:blip>
          <a:srcRect l="5853" t="11629" r="2840" b="16279"/>
          <a:stretch/>
        </p:blipFill>
        <p:spPr>
          <a:xfrm>
            <a:off x="2165765" y="1269618"/>
            <a:ext cx="4211371" cy="1673802"/>
          </a:xfrm>
          <a:prstGeom prst="rect">
            <a:avLst/>
          </a:prstGeom>
          <a:noFill/>
          <a:ln>
            <a:noFill/>
          </a:ln>
        </p:spPr>
      </p:pic>
      <p:sp>
        <p:nvSpPr>
          <p:cNvPr id="308" name="Google Shape;308;p51"/>
          <p:cNvSpPr txBox="1"/>
          <p:nvPr/>
        </p:nvSpPr>
        <p:spPr>
          <a:xfrm>
            <a:off x="3490566" y="2695518"/>
            <a:ext cx="1689535" cy="338547"/>
          </a:xfrm>
          <a:prstGeom prst="rect">
            <a:avLst/>
          </a:prstGeom>
          <a:noFill/>
          <a:ln>
            <a:noFill/>
          </a:ln>
        </p:spPr>
        <p:txBody>
          <a:bodyPr spcFirstLastPara="1" wrap="square" lIns="68550" tIns="68550" rIns="68550" bIns="68550" anchor="t" anchorCtr="0">
            <a:spAutoFit/>
          </a:bodyPr>
          <a:lstStyle/>
          <a:p>
            <a:pPr marL="0" lvl="0" indent="0" algn="l" rtl="0">
              <a:spcBef>
                <a:spcPts val="0"/>
              </a:spcBef>
              <a:spcAft>
                <a:spcPts val="0"/>
              </a:spcAft>
              <a:buNone/>
            </a:pPr>
            <a:r>
              <a:rPr lang="it" sz="1300">
                <a:solidFill>
                  <a:schemeClr val="lt1"/>
                </a:solidFill>
                <a:latin typeface="Verdana"/>
                <a:ea typeface="Verdana"/>
                <a:cs typeface="Verdana"/>
                <a:sym typeface="Verdana"/>
              </a:rPr>
              <a:t>T bottom = 268K</a:t>
            </a:r>
            <a:endParaRPr sz="1300">
              <a:solidFill>
                <a:schemeClr val="lt1"/>
              </a:solidFill>
              <a:latin typeface="Verdana"/>
              <a:ea typeface="Verdana"/>
              <a:cs typeface="Verdana"/>
              <a:sym typeface="Verdana"/>
            </a:endParaRPr>
          </a:p>
        </p:txBody>
      </p:sp>
      <p:sp>
        <p:nvSpPr>
          <p:cNvPr id="309" name="Google Shape;309;p51"/>
          <p:cNvSpPr txBox="1"/>
          <p:nvPr/>
        </p:nvSpPr>
        <p:spPr>
          <a:xfrm>
            <a:off x="4068619" y="1082639"/>
            <a:ext cx="2909617" cy="538526"/>
          </a:xfrm>
          <a:prstGeom prst="rect">
            <a:avLst/>
          </a:prstGeom>
          <a:noFill/>
          <a:ln>
            <a:noFill/>
          </a:ln>
        </p:spPr>
        <p:txBody>
          <a:bodyPr spcFirstLastPara="1" wrap="square" lIns="68550" tIns="68550" rIns="68550" bIns="68550" anchor="t" anchorCtr="0">
            <a:spAutoFit/>
          </a:bodyPr>
          <a:lstStyle/>
          <a:p>
            <a:pPr marL="0" lvl="0" indent="0" algn="ctr" rtl="0">
              <a:spcBef>
                <a:spcPts val="0"/>
              </a:spcBef>
              <a:spcAft>
                <a:spcPts val="0"/>
              </a:spcAft>
              <a:buNone/>
            </a:pPr>
            <a:r>
              <a:rPr lang="it" sz="1300">
                <a:solidFill>
                  <a:schemeClr val="lt1"/>
                </a:solidFill>
                <a:latin typeface="Verdana"/>
                <a:ea typeface="Verdana"/>
                <a:cs typeface="Verdana"/>
                <a:sym typeface="Verdana"/>
              </a:rPr>
              <a:t>T surface = 110K</a:t>
            </a:r>
            <a:endParaRPr sz="1300">
              <a:solidFill>
                <a:schemeClr val="lt1"/>
              </a:solidFill>
              <a:latin typeface="Verdana"/>
              <a:ea typeface="Verdana"/>
              <a:cs typeface="Verdana"/>
              <a:sym typeface="Verdana"/>
            </a:endParaRPr>
          </a:p>
          <a:p>
            <a:pPr marL="0" lvl="0" indent="0" algn="ctr" rtl="0">
              <a:spcBef>
                <a:spcPts val="0"/>
              </a:spcBef>
              <a:spcAft>
                <a:spcPts val="0"/>
              </a:spcAft>
              <a:buNone/>
            </a:pPr>
            <a:endParaRPr sz="1300">
              <a:solidFill>
                <a:schemeClr val="lt1"/>
              </a:solidFill>
            </a:endParaRPr>
          </a:p>
        </p:txBody>
      </p:sp>
      <p:sp>
        <p:nvSpPr>
          <p:cNvPr id="310" name="Google Shape;310;p51"/>
          <p:cNvSpPr txBox="1"/>
          <p:nvPr/>
        </p:nvSpPr>
        <p:spPr>
          <a:xfrm>
            <a:off x="2880525" y="1871748"/>
            <a:ext cx="2909617" cy="573168"/>
          </a:xfrm>
          <a:prstGeom prst="rect">
            <a:avLst/>
          </a:prstGeom>
          <a:noFill/>
          <a:ln>
            <a:noFill/>
          </a:ln>
        </p:spPr>
        <p:txBody>
          <a:bodyPr spcFirstLastPara="1" wrap="square" lIns="68550" tIns="68550" rIns="68550" bIns="68550" anchor="t" anchorCtr="0">
            <a:spAutoFit/>
          </a:bodyPr>
          <a:lstStyle/>
          <a:p>
            <a:pPr marL="0" lvl="0" indent="0" algn="ctr" rtl="0">
              <a:spcBef>
                <a:spcPts val="0"/>
              </a:spcBef>
              <a:spcAft>
                <a:spcPts val="0"/>
              </a:spcAft>
              <a:buNone/>
            </a:pPr>
            <a:r>
              <a:rPr lang="it" sz="1500">
                <a:solidFill>
                  <a:schemeClr val="lt1"/>
                </a:solidFill>
                <a:latin typeface="Verdana"/>
                <a:ea typeface="Verdana"/>
                <a:cs typeface="Verdana"/>
                <a:sym typeface="Verdana"/>
              </a:rPr>
              <a:t>2D cylindrical geometry</a:t>
            </a:r>
            <a:endParaRPr sz="1500">
              <a:solidFill>
                <a:schemeClr val="lt1"/>
              </a:solidFill>
              <a:latin typeface="Verdana"/>
              <a:ea typeface="Verdana"/>
              <a:cs typeface="Verdana"/>
              <a:sym typeface="Verdana"/>
            </a:endParaRPr>
          </a:p>
          <a:p>
            <a:pPr marL="0" lvl="0" indent="0" algn="ctr" rtl="0">
              <a:spcBef>
                <a:spcPts val="0"/>
              </a:spcBef>
              <a:spcAft>
                <a:spcPts val="0"/>
              </a:spcAft>
              <a:buNone/>
            </a:pPr>
            <a:endParaRPr sz="13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p:nvPr/>
        </p:nvSpPr>
        <p:spPr>
          <a:xfrm>
            <a:off x="364405" y="229447"/>
            <a:ext cx="5202445" cy="39231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 sz="2100" b="1" i="0" u="none" strike="noStrike" cap="none">
                <a:solidFill>
                  <a:schemeClr val="lt1"/>
                </a:solidFill>
                <a:latin typeface="Arial"/>
                <a:ea typeface="Arial"/>
                <a:cs typeface="Arial"/>
                <a:sym typeface="Arial"/>
              </a:rPr>
              <a:t>Model set-up</a:t>
            </a:r>
            <a:endParaRPr sz="2100" b="0" i="0" u="none" strike="noStrike" cap="none">
              <a:solidFill>
                <a:schemeClr val="lt1"/>
              </a:solidFill>
              <a:latin typeface="Calibri"/>
              <a:ea typeface="Calibri"/>
              <a:cs typeface="Calibri"/>
              <a:sym typeface="Calibri"/>
            </a:endParaRPr>
          </a:p>
        </p:txBody>
      </p:sp>
      <p:sp>
        <p:nvSpPr>
          <p:cNvPr id="316" name="Google Shape;316;p52"/>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a:t>
            </a:r>
            <a:r>
              <a:rPr lang="it" sz="1200">
                <a:solidFill>
                  <a:schemeClr val="lt1"/>
                </a:solidFill>
              </a:rPr>
              <a:t>5</a:t>
            </a:r>
            <a:endParaRPr sz="1200" b="0" i="0" u="none" strike="noStrike" cap="none">
              <a:solidFill>
                <a:schemeClr val="lt1"/>
              </a:solidFill>
              <a:latin typeface="Arial"/>
              <a:ea typeface="Arial"/>
              <a:cs typeface="Arial"/>
              <a:sym typeface="Arial"/>
            </a:endParaRPr>
          </a:p>
        </p:txBody>
      </p:sp>
      <p:grpSp>
        <p:nvGrpSpPr>
          <p:cNvPr id="317" name="Google Shape;317;p52"/>
          <p:cNvGrpSpPr/>
          <p:nvPr/>
        </p:nvGrpSpPr>
        <p:grpSpPr>
          <a:xfrm>
            <a:off x="5095729" y="229438"/>
            <a:ext cx="3974635" cy="3596539"/>
            <a:chOff x="6681000" y="929263"/>
            <a:chExt cx="5300893" cy="4796487"/>
          </a:xfrm>
        </p:grpSpPr>
        <p:pic>
          <p:nvPicPr>
            <p:cNvPr id="318" name="Google Shape;318;p52"/>
            <p:cNvPicPr preferRelativeResize="0"/>
            <p:nvPr/>
          </p:nvPicPr>
          <p:blipFill rotWithShape="1">
            <a:blip r:embed="rId3">
              <a:alphaModFix/>
            </a:blip>
            <a:srcRect/>
            <a:stretch/>
          </p:blipFill>
          <p:spPr>
            <a:xfrm>
              <a:off x="6681000" y="929263"/>
              <a:ext cx="5300893" cy="3952413"/>
            </a:xfrm>
            <a:prstGeom prst="rect">
              <a:avLst/>
            </a:prstGeom>
            <a:noFill/>
            <a:ln>
              <a:noFill/>
            </a:ln>
          </p:spPr>
        </p:pic>
        <p:sp>
          <p:nvSpPr>
            <p:cNvPr id="319" name="Google Shape;319;p52"/>
            <p:cNvSpPr txBox="1"/>
            <p:nvPr/>
          </p:nvSpPr>
          <p:spPr>
            <a:xfrm>
              <a:off x="6756550" y="4981750"/>
              <a:ext cx="5149800" cy="7440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it" sz="800" b="0" i="1" u="none" strike="noStrike" cap="none">
                  <a:solidFill>
                    <a:schemeClr val="lt1"/>
                  </a:solidFill>
                  <a:latin typeface="Calibri"/>
                  <a:ea typeface="Calibri"/>
                  <a:cs typeface="Calibri"/>
                  <a:sym typeface="Calibri"/>
                </a:rPr>
                <a:t>Volumetric tidal heating rate within Europa's ice shell calculated with the equation shown as a function of ice viscosity for two extreme tidal strain rate values (at poles and equator) [Tobie et al.,2003].</a:t>
              </a:r>
              <a:endParaRPr sz="800" b="0" i="1" u="none" strike="noStrike" cap="none">
                <a:solidFill>
                  <a:schemeClr val="lt1"/>
                </a:solidFill>
                <a:latin typeface="Calibri"/>
                <a:ea typeface="Calibri"/>
                <a:cs typeface="Calibri"/>
                <a:sym typeface="Calibri"/>
              </a:endParaRPr>
            </a:p>
          </p:txBody>
        </p:sp>
      </p:grpSp>
      <p:grpSp>
        <p:nvGrpSpPr>
          <p:cNvPr id="320" name="Google Shape;320;p52"/>
          <p:cNvGrpSpPr/>
          <p:nvPr/>
        </p:nvGrpSpPr>
        <p:grpSpPr>
          <a:xfrm>
            <a:off x="276359" y="451092"/>
            <a:ext cx="4645040" cy="1445748"/>
            <a:chOff x="486000" y="756220"/>
            <a:chExt cx="6195000" cy="2393082"/>
          </a:xfrm>
        </p:grpSpPr>
        <p:sp>
          <p:nvSpPr>
            <p:cNvPr id="321" name="Google Shape;321;p52"/>
            <p:cNvSpPr/>
            <p:nvPr/>
          </p:nvSpPr>
          <p:spPr>
            <a:xfrm>
              <a:off x="486000" y="756220"/>
              <a:ext cx="6195000" cy="2330100"/>
            </a:xfrm>
            <a:prstGeom prst="rect">
              <a:avLst/>
            </a:prstGeom>
            <a:noFill/>
            <a:ln>
              <a:noFill/>
            </a:ln>
          </p:spPr>
          <p:txBody>
            <a:bodyPr spcFirstLastPara="1" wrap="square" lIns="67475" tIns="33750" rIns="67475" bIns="33750" anchor="t" anchorCtr="0">
              <a:no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342900" marR="0" lvl="0" indent="-260350" algn="l" rtl="0">
                <a:lnSpc>
                  <a:spcPct val="115000"/>
                </a:lnSpc>
                <a:spcBef>
                  <a:spcPts val="0"/>
                </a:spcBef>
                <a:spcAft>
                  <a:spcPts val="0"/>
                </a:spcAft>
                <a:buClr>
                  <a:schemeClr val="lt1"/>
                </a:buClr>
                <a:buSzPts val="1300"/>
                <a:buFont typeface="Verdana"/>
                <a:buChar char="●"/>
              </a:pPr>
              <a:r>
                <a:rPr lang="it" sz="1300" i="0" u="none" strike="noStrike" cap="none">
                  <a:solidFill>
                    <a:schemeClr val="lt1"/>
                  </a:solidFill>
                  <a:latin typeface="Verdana"/>
                  <a:ea typeface="Verdana"/>
                  <a:cs typeface="Verdana"/>
                  <a:sym typeface="Verdana"/>
                </a:rPr>
                <a:t>Effects of </a:t>
              </a:r>
              <a:r>
                <a:rPr lang="it" sz="1300" b="1" u="none" strike="noStrike" cap="none">
                  <a:solidFill>
                    <a:schemeClr val="lt1"/>
                  </a:solidFill>
                  <a:latin typeface="Verdana"/>
                  <a:ea typeface="Verdana"/>
                  <a:cs typeface="Verdana"/>
                  <a:sym typeface="Verdana"/>
                </a:rPr>
                <a:t>tidal heating</a:t>
              </a:r>
              <a:r>
                <a:rPr lang="it" sz="1300" i="0" u="none" strike="noStrike" cap="none">
                  <a:solidFill>
                    <a:schemeClr val="lt1"/>
                  </a:solidFill>
                  <a:latin typeface="Verdana"/>
                  <a:ea typeface="Verdana"/>
                  <a:cs typeface="Verdana"/>
                  <a:sym typeface="Verdana"/>
                </a:rPr>
                <a:t> [Tobie et al., 2003].</a:t>
              </a:r>
              <a:endParaRPr sz="1300" i="0" u="none" strike="noStrike" cap="none">
                <a:solidFill>
                  <a:schemeClr val="lt1"/>
                </a:solidFill>
                <a:latin typeface="Verdana"/>
                <a:ea typeface="Verdana"/>
                <a:cs typeface="Verdana"/>
                <a:sym typeface="Verdana"/>
              </a:endParaRPr>
            </a:p>
          </p:txBody>
        </p:sp>
        <p:pic>
          <p:nvPicPr>
            <p:cNvPr id="322" name="Google Shape;322;p52" title="Tidal-Heatin-Eq-black.png"/>
            <p:cNvPicPr preferRelativeResize="0"/>
            <p:nvPr/>
          </p:nvPicPr>
          <p:blipFill rotWithShape="1">
            <a:blip r:embed="rId4">
              <a:alphaModFix/>
            </a:blip>
            <a:srcRect t="15977" r="55103" b="14468"/>
            <a:stretch/>
          </p:blipFill>
          <p:spPr>
            <a:xfrm>
              <a:off x="2130475" y="1815369"/>
              <a:ext cx="2730725" cy="1333933"/>
            </a:xfrm>
            <a:prstGeom prst="rect">
              <a:avLst/>
            </a:prstGeom>
            <a:noFill/>
            <a:ln>
              <a:noFill/>
            </a:ln>
          </p:spPr>
        </p:pic>
      </p:grpSp>
      <p:sp>
        <p:nvSpPr>
          <p:cNvPr id="323" name="Google Shape;323;p52"/>
          <p:cNvSpPr txBox="1">
            <a:spLocks noGrp="1"/>
          </p:cNvSpPr>
          <p:nvPr>
            <p:ph type="sldNum" idx="12"/>
          </p:nvPr>
        </p:nvSpPr>
        <p:spPr>
          <a:xfrm>
            <a:off x="364405" y="94478"/>
            <a:ext cx="782796" cy="107975"/>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chemeClr val="lt1"/>
              </a:buClr>
              <a:buSzPts val="600"/>
              <a:buFont typeface="Arial"/>
              <a:buNone/>
            </a:pPr>
            <a:fld id="{00000000-1234-1234-1234-123412341234}" type="slidenum">
              <a:rPr lang="it" sz="1000" b="0" i="0" u="none" strike="noStrike" cap="none">
                <a:solidFill>
                  <a:srgbClr val="000000"/>
                </a:solidFill>
                <a:latin typeface="Arial"/>
                <a:ea typeface="Arial"/>
                <a:cs typeface="Arial"/>
                <a:sym typeface="Arial"/>
              </a:rPr>
              <a:t>7</a:t>
            </a:fld>
            <a:endParaRPr sz="1000" b="0" i="0" u="none" strike="noStrike" cap="none">
              <a:solidFill>
                <a:srgbClr val="000000"/>
              </a:solidFill>
              <a:latin typeface="Arial"/>
              <a:ea typeface="Arial"/>
              <a:cs typeface="Arial"/>
              <a:sym typeface="Arial"/>
            </a:endParaRPr>
          </a:p>
        </p:txBody>
      </p:sp>
      <p:sp>
        <p:nvSpPr>
          <p:cNvPr id="324" name="Google Shape;324;p52"/>
          <p:cNvSpPr txBox="1"/>
          <p:nvPr/>
        </p:nvSpPr>
        <p:spPr>
          <a:xfrm>
            <a:off x="4731774" y="3970413"/>
            <a:ext cx="4412226" cy="655724"/>
          </a:xfrm>
          <a:prstGeom prst="rect">
            <a:avLst/>
          </a:prstGeom>
          <a:noFill/>
          <a:ln>
            <a:noFill/>
          </a:ln>
        </p:spPr>
        <p:txBody>
          <a:bodyPr spcFirstLastPara="1" wrap="square" lIns="68550" tIns="68550" rIns="68550" bIns="68550" anchor="t" anchorCtr="0">
            <a:noAutofit/>
          </a:bodyPr>
          <a:lstStyle/>
          <a:p>
            <a:pPr marL="342900" marR="0" lvl="0" indent="0" algn="l" rtl="0">
              <a:lnSpc>
                <a:spcPct val="100000"/>
              </a:lnSpc>
              <a:spcBef>
                <a:spcPts val="0"/>
              </a:spcBef>
              <a:spcAft>
                <a:spcPts val="0"/>
              </a:spcAft>
              <a:buNone/>
            </a:pPr>
            <a:r>
              <a:rPr lang="it" sz="1300" b="0" i="0" u="none" strike="noStrike" cap="none">
                <a:solidFill>
                  <a:schemeClr val="lt1"/>
                </a:solidFill>
                <a:latin typeface="Calibri"/>
                <a:ea typeface="Calibri"/>
                <a:cs typeface="Calibri"/>
                <a:sym typeface="Calibri"/>
              </a:rPr>
              <a:t>We choose </a:t>
            </a:r>
            <a:r>
              <a:rPr lang="it" sz="1300" b="1" i="0" u="none" strike="noStrike" cap="none">
                <a:solidFill>
                  <a:schemeClr val="lt1"/>
                </a:solidFill>
                <a:latin typeface="Calibri"/>
                <a:ea typeface="Calibri"/>
                <a:cs typeface="Calibri"/>
                <a:sym typeface="Calibri"/>
              </a:rPr>
              <a:t>H</a:t>
            </a:r>
            <a:r>
              <a:rPr lang="it" sz="1300" b="1" i="0" u="none" strike="noStrike" cap="none" baseline="-25000">
                <a:solidFill>
                  <a:schemeClr val="lt1"/>
                </a:solidFill>
                <a:latin typeface="Calibri"/>
                <a:ea typeface="Calibri"/>
                <a:cs typeface="Calibri"/>
                <a:sym typeface="Calibri"/>
              </a:rPr>
              <a:t>max⁡</a:t>
            </a:r>
            <a:r>
              <a:rPr lang="it" sz="1300" b="1" i="0" u="none" strike="noStrike" cap="none">
                <a:solidFill>
                  <a:schemeClr val="lt1"/>
                </a:solidFill>
                <a:latin typeface="Calibri"/>
                <a:ea typeface="Calibri"/>
                <a:cs typeface="Calibri"/>
                <a:sym typeface="Calibri"/>
              </a:rPr>
              <a:t>(2e-6 W/m3)</a:t>
            </a:r>
            <a:r>
              <a:rPr lang="it" sz="1300" b="0" i="0" u="none" strike="noStrike" cap="none">
                <a:solidFill>
                  <a:schemeClr val="lt1"/>
                </a:solidFill>
                <a:latin typeface="Calibri"/>
                <a:ea typeface="Calibri"/>
                <a:cs typeface="Calibri"/>
                <a:sym typeface="Calibri"/>
              </a:rPr>
              <a:t> and </a:t>
            </a:r>
            <a:r>
              <a:rPr lang="it" sz="1300" b="1" i="0" u="none" strike="noStrike" cap="none">
                <a:solidFill>
                  <a:schemeClr val="lt1"/>
                </a:solidFill>
                <a:latin typeface="Calibri"/>
                <a:ea typeface="Calibri"/>
                <a:cs typeface="Calibri"/>
                <a:sym typeface="Calibri"/>
              </a:rPr>
              <a:t>η</a:t>
            </a:r>
            <a:r>
              <a:rPr lang="it" sz="1300" b="1" i="0" u="none" strike="noStrike" cap="none" baseline="-25000">
                <a:solidFill>
                  <a:schemeClr val="lt1"/>
                </a:solidFill>
                <a:latin typeface="Calibri"/>
                <a:ea typeface="Calibri"/>
                <a:cs typeface="Calibri"/>
                <a:sym typeface="Calibri"/>
              </a:rPr>
              <a:t>max⁡​</a:t>
            </a:r>
            <a:r>
              <a:rPr lang="it" sz="1300" b="1" i="0" u="none" strike="noStrike" cap="none">
                <a:solidFill>
                  <a:schemeClr val="lt1"/>
                </a:solidFill>
                <a:latin typeface="Calibri"/>
                <a:ea typeface="Calibri"/>
                <a:cs typeface="Calibri"/>
                <a:sym typeface="Calibri"/>
              </a:rPr>
              <a:t>(1.5e14 Pa.s)</a:t>
            </a:r>
            <a:r>
              <a:rPr lang="it" sz="1300" b="1">
                <a:solidFill>
                  <a:schemeClr val="lt1"/>
                </a:solidFill>
                <a:latin typeface="Calibri"/>
                <a:ea typeface="Calibri"/>
                <a:cs typeface="Calibri"/>
                <a:sym typeface="Calibri"/>
              </a:rPr>
              <a:t> </a:t>
            </a:r>
            <a:r>
              <a:rPr lang="it" sz="1300" b="0" i="0" u="none" strike="noStrike" cap="none">
                <a:solidFill>
                  <a:schemeClr val="lt1"/>
                </a:solidFill>
                <a:latin typeface="Calibri"/>
                <a:ea typeface="Calibri"/>
                <a:cs typeface="Calibri"/>
                <a:sym typeface="Calibri"/>
              </a:rPr>
              <a:t>so that the peak matches the </a:t>
            </a:r>
            <a:r>
              <a:rPr lang="it" sz="1300" b="0" i="0" u="none" strike="noStrike" cap="none">
                <a:solidFill>
                  <a:schemeClr val="accent2"/>
                </a:solidFill>
                <a:latin typeface="Calibri"/>
                <a:ea typeface="Calibri"/>
                <a:cs typeface="Calibri"/>
                <a:sym typeface="Calibri"/>
              </a:rPr>
              <a:t>expected tidal strain rate at equator.</a:t>
            </a:r>
            <a:endParaRPr sz="1300" b="0" i="0" u="none" strike="noStrike" cap="none">
              <a:solidFill>
                <a:schemeClr val="accent2"/>
              </a:solidFill>
              <a:latin typeface="Calibri"/>
              <a:ea typeface="Calibri"/>
              <a:cs typeface="Calibri"/>
              <a:sym typeface="Calibri"/>
            </a:endParaRPr>
          </a:p>
        </p:txBody>
      </p:sp>
      <p:pic>
        <p:nvPicPr>
          <p:cNvPr id="325" name="Google Shape;325;p52"/>
          <p:cNvPicPr preferRelativeResize="0"/>
          <p:nvPr/>
        </p:nvPicPr>
        <p:blipFill rotWithShape="1">
          <a:blip r:embed="rId5">
            <a:alphaModFix/>
          </a:blip>
          <a:srcRect/>
          <a:stretch/>
        </p:blipFill>
        <p:spPr>
          <a:xfrm>
            <a:off x="3432924" y="2782574"/>
            <a:ext cx="1140265" cy="541751"/>
          </a:xfrm>
          <a:prstGeom prst="rect">
            <a:avLst/>
          </a:prstGeom>
          <a:noFill/>
          <a:ln>
            <a:noFill/>
          </a:ln>
        </p:spPr>
      </p:pic>
      <p:grpSp>
        <p:nvGrpSpPr>
          <p:cNvPr id="326" name="Google Shape;326;p52"/>
          <p:cNvGrpSpPr/>
          <p:nvPr/>
        </p:nvGrpSpPr>
        <p:grpSpPr>
          <a:xfrm>
            <a:off x="261063" y="1962140"/>
            <a:ext cx="4675636" cy="1220438"/>
            <a:chOff x="348150" y="3167950"/>
            <a:chExt cx="5884500" cy="1627624"/>
          </a:xfrm>
        </p:grpSpPr>
        <p:sp>
          <p:nvSpPr>
            <p:cNvPr id="327" name="Google Shape;327;p52"/>
            <p:cNvSpPr txBox="1"/>
            <p:nvPr/>
          </p:nvSpPr>
          <p:spPr>
            <a:xfrm>
              <a:off x="348150" y="3167950"/>
              <a:ext cx="5884500" cy="1321500"/>
            </a:xfrm>
            <a:prstGeom prst="rect">
              <a:avLst/>
            </a:prstGeom>
            <a:noFill/>
            <a:ln>
              <a:noFill/>
            </a:ln>
          </p:spPr>
          <p:txBody>
            <a:bodyPr spcFirstLastPara="1" wrap="square" lIns="68550" tIns="68550" rIns="68550" bIns="68550" anchor="t" anchorCtr="0">
              <a:noAutofit/>
            </a:bodyPr>
            <a:lstStyle/>
            <a:p>
              <a:pPr marL="342900" lvl="0" indent="-260350" algn="l" rtl="0">
                <a:lnSpc>
                  <a:spcPct val="115000"/>
                </a:lnSpc>
                <a:spcBef>
                  <a:spcPts val="0"/>
                </a:spcBef>
                <a:spcAft>
                  <a:spcPts val="0"/>
                </a:spcAft>
                <a:buClr>
                  <a:schemeClr val="lt1"/>
                </a:buClr>
                <a:buSzPts val="1300"/>
                <a:buFont typeface="Verdana"/>
                <a:buChar char="●"/>
              </a:pPr>
              <a:r>
                <a:rPr lang="it" sz="1300" b="1">
                  <a:solidFill>
                    <a:schemeClr val="lt1"/>
                  </a:solidFill>
                  <a:latin typeface="Verdana"/>
                  <a:ea typeface="Verdana"/>
                  <a:cs typeface="Verdana"/>
                  <a:sym typeface="Verdana"/>
                </a:rPr>
                <a:t>Temp- and press-dependent</a:t>
              </a:r>
              <a:r>
                <a:rPr lang="it" sz="1300">
                  <a:solidFill>
                    <a:schemeClr val="lt1"/>
                  </a:solidFill>
                  <a:latin typeface="Verdana"/>
                  <a:ea typeface="Verdana"/>
                  <a:cs typeface="Verdana"/>
                  <a:sym typeface="Verdana"/>
                </a:rPr>
                <a:t> ice thermal </a:t>
              </a:r>
              <a:r>
                <a:rPr lang="it" sz="1300" b="1">
                  <a:solidFill>
                    <a:schemeClr val="lt1"/>
                  </a:solidFill>
                  <a:latin typeface="Verdana"/>
                  <a:ea typeface="Verdana"/>
                  <a:cs typeface="Verdana"/>
                  <a:sym typeface="Verdana"/>
                </a:rPr>
                <a:t>expansivity </a:t>
              </a:r>
              <a:r>
                <a:rPr lang="it" sz="1300">
                  <a:solidFill>
                    <a:schemeClr val="lt1"/>
                  </a:solidFill>
                  <a:latin typeface="Verdana"/>
                  <a:ea typeface="Verdana"/>
                  <a:cs typeface="Verdana"/>
                  <a:sym typeface="Verdana"/>
                </a:rPr>
                <a:t>and</a:t>
              </a:r>
              <a:r>
                <a:rPr lang="it" sz="1300" b="1">
                  <a:solidFill>
                    <a:schemeClr val="lt1"/>
                  </a:solidFill>
                  <a:latin typeface="Verdana"/>
                  <a:ea typeface="Verdana"/>
                  <a:cs typeface="Verdana"/>
                  <a:sym typeface="Verdana"/>
                </a:rPr>
                <a:t> conductivity</a:t>
              </a:r>
              <a:br>
                <a:rPr lang="it" sz="1300">
                  <a:solidFill>
                    <a:schemeClr val="lt1"/>
                  </a:solidFill>
                  <a:latin typeface="Verdana"/>
                  <a:ea typeface="Verdana"/>
                  <a:cs typeface="Verdana"/>
                  <a:sym typeface="Verdana"/>
                </a:rPr>
              </a:br>
              <a:r>
                <a:rPr lang="it" sz="1100">
                  <a:solidFill>
                    <a:schemeClr val="lt1"/>
                  </a:solidFill>
                  <a:latin typeface="Verdana"/>
                  <a:ea typeface="Verdana"/>
                  <a:cs typeface="Verdana"/>
                  <a:sym typeface="Verdana"/>
                </a:rPr>
                <a:t>[Feistel &amp; Wagner 2006, Petrenko &amp; Whitworth, 1999]</a:t>
              </a:r>
              <a:r>
                <a:rPr lang="it" sz="1300">
                  <a:solidFill>
                    <a:schemeClr val="lt1"/>
                  </a:solidFill>
                  <a:latin typeface="Verdana"/>
                  <a:ea typeface="Verdana"/>
                  <a:cs typeface="Verdana"/>
                  <a:sym typeface="Verdana"/>
                </a:rPr>
                <a:t>  </a:t>
              </a:r>
              <a:endParaRPr sz="1300">
                <a:solidFill>
                  <a:schemeClr val="lt1"/>
                </a:solidFill>
                <a:latin typeface="Verdana"/>
                <a:ea typeface="Verdana"/>
                <a:cs typeface="Verdana"/>
                <a:sym typeface="Verdana"/>
              </a:endParaRPr>
            </a:p>
          </p:txBody>
        </p:sp>
        <p:pic>
          <p:nvPicPr>
            <p:cNvPr id="328" name="Google Shape;328;p52"/>
            <p:cNvPicPr preferRelativeResize="0"/>
            <p:nvPr/>
          </p:nvPicPr>
          <p:blipFill rotWithShape="1">
            <a:blip r:embed="rId6">
              <a:alphaModFix/>
            </a:blip>
            <a:srcRect/>
            <a:stretch/>
          </p:blipFill>
          <p:spPr>
            <a:xfrm>
              <a:off x="846149" y="4348475"/>
              <a:ext cx="3092000" cy="447100"/>
            </a:xfrm>
            <a:prstGeom prst="rect">
              <a:avLst/>
            </a:prstGeom>
            <a:noFill/>
            <a:ln>
              <a:noFill/>
            </a:ln>
          </p:spPr>
        </p:pic>
      </p:grpSp>
      <p:cxnSp>
        <p:nvCxnSpPr>
          <p:cNvPr id="329" name="Google Shape;329;p52"/>
          <p:cNvCxnSpPr>
            <a:endCxn id="324" idx="0"/>
          </p:cNvCxnSpPr>
          <p:nvPr/>
        </p:nvCxnSpPr>
        <p:spPr>
          <a:xfrm>
            <a:off x="6906387" y="694713"/>
            <a:ext cx="31500" cy="3275700"/>
          </a:xfrm>
          <a:prstGeom prst="straightConnector1">
            <a:avLst/>
          </a:prstGeom>
          <a:noFill/>
          <a:ln w="38100" cap="flat" cmpd="sng">
            <a:solidFill>
              <a:schemeClr val="accent2"/>
            </a:solidFill>
            <a:prstDash val="solid"/>
            <a:round/>
            <a:headEnd type="none" w="med" len="med"/>
            <a:tailEnd type="triangle" w="med" len="med"/>
          </a:ln>
        </p:spPr>
      </p:cxnSp>
      <p:sp>
        <p:nvSpPr>
          <p:cNvPr id="330" name="Google Shape;330;p52"/>
          <p:cNvSpPr txBox="1"/>
          <p:nvPr/>
        </p:nvSpPr>
        <p:spPr>
          <a:xfrm>
            <a:off x="392766" y="3420827"/>
            <a:ext cx="4412226" cy="541676"/>
          </a:xfrm>
          <a:prstGeom prst="rect">
            <a:avLst/>
          </a:prstGeom>
          <a:noFill/>
          <a:ln>
            <a:noFill/>
          </a:ln>
        </p:spPr>
        <p:txBody>
          <a:bodyPr spcFirstLastPara="1" wrap="square" lIns="68550" tIns="68550" rIns="68550" bIns="68550" anchor="t" anchorCtr="0">
            <a:noAutofit/>
          </a:bodyPr>
          <a:lstStyle/>
          <a:p>
            <a:pPr marL="342900" lvl="0" indent="-260350" algn="l" rtl="0">
              <a:spcBef>
                <a:spcPts val="0"/>
              </a:spcBef>
              <a:spcAft>
                <a:spcPts val="0"/>
              </a:spcAft>
              <a:buClr>
                <a:schemeClr val="lt1"/>
              </a:buClr>
              <a:buSzPts val="1300"/>
              <a:buFont typeface="Verdana"/>
              <a:buChar char="●"/>
            </a:pPr>
            <a:r>
              <a:rPr lang="it" sz="1300" b="1">
                <a:solidFill>
                  <a:schemeClr val="lt1"/>
                </a:solidFill>
                <a:latin typeface="Verdana"/>
                <a:ea typeface="Verdana"/>
                <a:cs typeface="Verdana"/>
                <a:sym typeface="Verdana"/>
              </a:rPr>
              <a:t>composite </a:t>
            </a:r>
            <a:r>
              <a:rPr lang="it" sz="1300">
                <a:solidFill>
                  <a:schemeClr val="lt1"/>
                </a:solidFill>
                <a:latin typeface="Verdana"/>
                <a:ea typeface="Verdana"/>
                <a:cs typeface="Verdana"/>
                <a:sym typeface="Verdana"/>
              </a:rPr>
              <a:t>rheology </a:t>
            </a:r>
            <a:r>
              <a:rPr lang="it" sz="1100">
                <a:solidFill>
                  <a:schemeClr val="lt1"/>
                </a:solidFill>
                <a:latin typeface="Verdana"/>
                <a:ea typeface="Verdana"/>
                <a:cs typeface="Verdana"/>
                <a:sym typeface="Verdana"/>
              </a:rPr>
              <a:t>[Goldsby &amp; Kohlstedt, 2001]</a:t>
            </a:r>
            <a:endParaRPr sz="1100">
              <a:solidFill>
                <a:schemeClr val="lt1"/>
              </a:solidFill>
              <a:latin typeface="Verdana"/>
              <a:ea typeface="Verdana"/>
              <a:cs typeface="Verdana"/>
              <a:sym typeface="Verdana"/>
            </a:endParaRPr>
          </a:p>
        </p:txBody>
      </p:sp>
      <p:grpSp>
        <p:nvGrpSpPr>
          <p:cNvPr id="331" name="Google Shape;331;p52"/>
          <p:cNvGrpSpPr/>
          <p:nvPr/>
        </p:nvGrpSpPr>
        <p:grpSpPr>
          <a:xfrm>
            <a:off x="429559" y="3825979"/>
            <a:ext cx="4338643" cy="974609"/>
            <a:chOff x="2222650" y="837506"/>
            <a:chExt cx="7777371" cy="1747012"/>
          </a:xfrm>
        </p:grpSpPr>
        <p:sp>
          <p:nvSpPr>
            <p:cNvPr id="332" name="Google Shape;332;p52"/>
            <p:cNvSpPr txBox="1"/>
            <p:nvPr/>
          </p:nvSpPr>
          <p:spPr>
            <a:xfrm>
              <a:off x="3856320" y="1894275"/>
              <a:ext cx="13635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rgbClr val="FF8000"/>
                  </a:solidFill>
                  <a:latin typeface="Arial"/>
                  <a:ea typeface="Arial"/>
                  <a:cs typeface="Arial"/>
                  <a:sym typeface="Arial"/>
                </a:rPr>
                <a:t>Diffusion creep</a:t>
              </a:r>
              <a:endParaRPr sz="900" b="0" i="0" u="none" strike="noStrike" cap="none">
                <a:solidFill>
                  <a:srgbClr val="FF8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rgbClr val="FF8000"/>
                  </a:solidFill>
                  <a:latin typeface="Arial"/>
                  <a:ea typeface="Arial"/>
                  <a:cs typeface="Arial"/>
                  <a:sym typeface="Arial"/>
                </a:rPr>
                <a:t>(grain size)</a:t>
              </a:r>
              <a:endParaRPr sz="800" b="0" i="0" u="none" strike="noStrike" cap="none">
                <a:solidFill>
                  <a:srgbClr val="000000"/>
                </a:solidFill>
                <a:latin typeface="Arial"/>
                <a:ea typeface="Arial"/>
                <a:cs typeface="Arial"/>
                <a:sym typeface="Arial"/>
              </a:endParaRPr>
            </a:p>
          </p:txBody>
        </p:sp>
        <p:sp>
          <p:nvSpPr>
            <p:cNvPr id="333" name="Google Shape;333;p52"/>
            <p:cNvSpPr txBox="1"/>
            <p:nvPr/>
          </p:nvSpPr>
          <p:spPr>
            <a:xfrm>
              <a:off x="8429221" y="1894274"/>
              <a:ext cx="15708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rgbClr val="FFFF01"/>
                  </a:solidFill>
                  <a:latin typeface="Arial"/>
                  <a:ea typeface="Arial"/>
                  <a:cs typeface="Arial"/>
                  <a:sym typeface="Arial"/>
                </a:rPr>
                <a:t>Dislocation creep</a:t>
              </a:r>
              <a:endParaRPr sz="900" b="0" i="0" u="none" strike="noStrike" cap="none">
                <a:solidFill>
                  <a:srgbClr val="FFFF0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rgbClr val="FFFF01"/>
                  </a:solidFill>
                  <a:latin typeface="Arial"/>
                  <a:ea typeface="Arial"/>
                  <a:cs typeface="Arial"/>
                  <a:sym typeface="Arial"/>
                </a:rPr>
                <a:t>(strain rate)</a:t>
              </a:r>
              <a:endParaRPr sz="800" b="0" i="0" u="none" strike="noStrike" cap="none">
                <a:solidFill>
                  <a:srgbClr val="000000"/>
                </a:solidFill>
                <a:latin typeface="Arial"/>
                <a:ea typeface="Arial"/>
                <a:cs typeface="Arial"/>
                <a:sym typeface="Arial"/>
              </a:endParaRPr>
            </a:p>
          </p:txBody>
        </p:sp>
        <p:sp>
          <p:nvSpPr>
            <p:cNvPr id="334" name="Google Shape;334;p52"/>
            <p:cNvSpPr txBox="1"/>
            <p:nvPr/>
          </p:nvSpPr>
          <p:spPr>
            <a:xfrm>
              <a:off x="5745863" y="1845618"/>
              <a:ext cx="21624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rgbClr val="0080FF"/>
                  </a:solidFill>
                  <a:latin typeface="Arial"/>
                  <a:ea typeface="Arial"/>
                  <a:cs typeface="Arial"/>
                  <a:sym typeface="Arial"/>
                </a:rPr>
                <a:t>Basal slip (strain rate) +</a:t>
              </a:r>
              <a:br>
                <a:rPr lang="it" sz="900" b="0" i="0" u="none" strike="noStrike" cap="none">
                  <a:solidFill>
                    <a:srgbClr val="0080FF"/>
                  </a:solidFill>
                  <a:latin typeface="Arial"/>
                  <a:ea typeface="Arial"/>
                  <a:cs typeface="Arial"/>
                  <a:sym typeface="Arial"/>
                </a:rPr>
              </a:br>
              <a:r>
                <a:rPr lang="it" sz="900" b="0" i="0" u="none" strike="noStrike" cap="none">
                  <a:solidFill>
                    <a:srgbClr val="0080FF"/>
                  </a:solidFill>
                  <a:latin typeface="Arial"/>
                  <a:ea typeface="Arial"/>
                  <a:cs typeface="Arial"/>
                  <a:sym typeface="Arial"/>
                </a:rPr>
                <a:t>Grain boundary sliding</a:t>
              </a:r>
              <a:endParaRPr sz="900" b="0" i="0" u="none" strike="noStrike" cap="none">
                <a:solidFill>
                  <a:srgbClr val="0080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rgbClr val="0080FF"/>
                  </a:solidFill>
                  <a:latin typeface="Arial"/>
                  <a:ea typeface="Arial"/>
                  <a:cs typeface="Arial"/>
                  <a:sym typeface="Arial"/>
                </a:rPr>
                <a:t>(strain rate, grain size)</a:t>
              </a:r>
              <a:endParaRPr sz="800" b="0" i="0" u="none" strike="noStrike" cap="none">
                <a:solidFill>
                  <a:srgbClr val="000000"/>
                </a:solidFill>
                <a:latin typeface="Arial"/>
                <a:ea typeface="Arial"/>
                <a:cs typeface="Arial"/>
                <a:sym typeface="Arial"/>
              </a:endParaRPr>
            </a:p>
          </p:txBody>
        </p:sp>
        <p:grpSp>
          <p:nvGrpSpPr>
            <p:cNvPr id="335" name="Google Shape;335;p52"/>
            <p:cNvGrpSpPr/>
            <p:nvPr/>
          </p:nvGrpSpPr>
          <p:grpSpPr>
            <a:xfrm>
              <a:off x="2222650" y="837506"/>
              <a:ext cx="7411282" cy="1066903"/>
              <a:chOff x="2222650" y="1197546"/>
              <a:chExt cx="7411282" cy="1066903"/>
            </a:xfrm>
          </p:grpSpPr>
          <p:grpSp>
            <p:nvGrpSpPr>
              <p:cNvPr id="336" name="Google Shape;336;p52"/>
              <p:cNvGrpSpPr/>
              <p:nvPr/>
            </p:nvGrpSpPr>
            <p:grpSpPr>
              <a:xfrm>
                <a:off x="2222650" y="1197546"/>
                <a:ext cx="7411282" cy="1066903"/>
                <a:chOff x="-383133" y="1200709"/>
                <a:chExt cx="11545851" cy="1783821"/>
              </a:xfrm>
            </p:grpSpPr>
            <p:pic>
              <p:nvPicPr>
                <p:cNvPr id="337" name="Google Shape;337;p52"/>
                <p:cNvPicPr preferRelativeResize="0"/>
                <p:nvPr/>
              </p:nvPicPr>
              <p:blipFill rotWithShape="1">
                <a:blip r:embed="rId7">
                  <a:alphaModFix/>
                </a:blip>
                <a:srcRect r="23171"/>
                <a:stretch/>
              </p:blipFill>
              <p:spPr>
                <a:xfrm>
                  <a:off x="-383133" y="1200709"/>
                  <a:ext cx="1707448" cy="1777999"/>
                </a:xfrm>
                <a:prstGeom prst="rect">
                  <a:avLst/>
                </a:prstGeom>
                <a:noFill/>
                <a:ln>
                  <a:noFill/>
                </a:ln>
              </p:spPr>
            </p:pic>
            <p:pic>
              <p:nvPicPr>
                <p:cNvPr id="338" name="Google Shape;338;p52"/>
                <p:cNvPicPr preferRelativeResize="0"/>
                <p:nvPr/>
              </p:nvPicPr>
              <p:blipFill rotWithShape="1">
                <a:blip r:embed="rId8">
                  <a:alphaModFix/>
                </a:blip>
                <a:srcRect/>
                <a:stretch/>
              </p:blipFill>
              <p:spPr>
                <a:xfrm>
                  <a:off x="2484800" y="1375029"/>
                  <a:ext cx="1485900" cy="1562101"/>
                </a:xfrm>
                <a:prstGeom prst="rect">
                  <a:avLst/>
                </a:prstGeom>
                <a:noFill/>
                <a:ln>
                  <a:noFill/>
                </a:ln>
              </p:spPr>
            </p:pic>
            <p:pic>
              <p:nvPicPr>
                <p:cNvPr id="339" name="Google Shape;339;p52"/>
                <p:cNvPicPr preferRelativeResize="0"/>
                <p:nvPr/>
              </p:nvPicPr>
              <p:blipFill rotWithShape="1">
                <a:blip r:embed="rId9">
                  <a:alphaModFix/>
                </a:blip>
                <a:srcRect/>
                <a:stretch/>
              </p:blipFill>
              <p:spPr>
                <a:xfrm>
                  <a:off x="4169602" y="1738396"/>
                  <a:ext cx="698501" cy="723900"/>
                </a:xfrm>
                <a:prstGeom prst="rect">
                  <a:avLst/>
                </a:prstGeom>
                <a:noFill/>
                <a:ln>
                  <a:noFill/>
                </a:ln>
              </p:spPr>
            </p:pic>
            <p:pic>
              <p:nvPicPr>
                <p:cNvPr id="340" name="Google Shape;340;p52"/>
                <p:cNvPicPr preferRelativeResize="0"/>
                <p:nvPr/>
              </p:nvPicPr>
              <p:blipFill rotWithShape="1">
                <a:blip r:embed="rId10">
                  <a:alphaModFix/>
                </a:blip>
                <a:srcRect/>
                <a:stretch/>
              </p:blipFill>
              <p:spPr>
                <a:xfrm>
                  <a:off x="5100033" y="1449011"/>
                  <a:ext cx="3543300" cy="1155700"/>
                </a:xfrm>
                <a:prstGeom prst="rect">
                  <a:avLst/>
                </a:prstGeom>
                <a:noFill/>
                <a:ln>
                  <a:noFill/>
                </a:ln>
              </p:spPr>
            </p:pic>
            <p:pic>
              <p:nvPicPr>
                <p:cNvPr id="341" name="Google Shape;341;p52"/>
                <p:cNvPicPr preferRelativeResize="0"/>
                <p:nvPr/>
              </p:nvPicPr>
              <p:blipFill rotWithShape="1">
                <a:blip r:embed="rId9">
                  <a:alphaModFix/>
                </a:blip>
                <a:srcRect/>
                <a:stretch/>
              </p:blipFill>
              <p:spPr>
                <a:xfrm>
                  <a:off x="8906413" y="1744218"/>
                  <a:ext cx="698500" cy="723900"/>
                </a:xfrm>
                <a:prstGeom prst="rect">
                  <a:avLst/>
                </a:prstGeom>
                <a:noFill/>
                <a:ln>
                  <a:noFill/>
                </a:ln>
              </p:spPr>
            </p:pic>
            <p:pic>
              <p:nvPicPr>
                <p:cNvPr id="342" name="Google Shape;342;p52"/>
                <p:cNvPicPr preferRelativeResize="0"/>
                <p:nvPr/>
              </p:nvPicPr>
              <p:blipFill rotWithShape="1">
                <a:blip r:embed="rId11">
                  <a:alphaModFix/>
                </a:blip>
                <a:srcRect/>
                <a:stretch/>
              </p:blipFill>
              <p:spPr>
                <a:xfrm>
                  <a:off x="9803818" y="1244630"/>
                  <a:ext cx="1358900" cy="1739900"/>
                </a:xfrm>
                <a:prstGeom prst="rect">
                  <a:avLst/>
                </a:prstGeom>
                <a:noFill/>
                <a:ln>
                  <a:noFill/>
                </a:ln>
              </p:spPr>
            </p:pic>
          </p:grpSp>
          <p:pic>
            <p:nvPicPr>
              <p:cNvPr id="343" name="Google Shape;343;p52"/>
              <p:cNvPicPr preferRelativeResize="0"/>
              <p:nvPr/>
            </p:nvPicPr>
            <p:blipFill rotWithShape="1">
              <a:blip r:embed="rId7">
                <a:alphaModFix/>
              </a:blip>
              <a:srcRect l="74176" r="2165"/>
              <a:stretch/>
            </p:blipFill>
            <p:spPr>
              <a:xfrm>
                <a:off x="3505299" y="1197546"/>
                <a:ext cx="337491" cy="1063422"/>
              </a:xfrm>
              <a:prstGeom prst="rect">
                <a:avLst/>
              </a:prstGeom>
              <a:noFill/>
              <a:ln>
                <a:noFill/>
              </a:ln>
            </p:spPr>
          </p:pic>
        </p:grpSp>
        <p:sp>
          <p:nvSpPr>
            <p:cNvPr id="344" name="Google Shape;344;p52"/>
            <p:cNvSpPr txBox="1"/>
            <p:nvPr/>
          </p:nvSpPr>
          <p:spPr>
            <a:xfrm>
              <a:off x="2425755" y="1894274"/>
              <a:ext cx="8412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it" sz="900" b="0" i="0" u="none" strike="noStrike" cap="none">
                  <a:solidFill>
                    <a:schemeClr val="lt1"/>
                  </a:solidFill>
                  <a:latin typeface="Arial"/>
                  <a:ea typeface="Arial"/>
                  <a:cs typeface="Arial"/>
                  <a:sym typeface="Arial"/>
                </a:rPr>
                <a:t>Effective </a:t>
              </a:r>
              <a:br>
                <a:rPr lang="it" sz="900" b="0" i="0" u="none" strike="noStrike" cap="none">
                  <a:solidFill>
                    <a:schemeClr val="lt1"/>
                  </a:solidFill>
                  <a:latin typeface="Arial"/>
                  <a:ea typeface="Arial"/>
                  <a:cs typeface="Arial"/>
                  <a:sym typeface="Arial"/>
                </a:rPr>
              </a:br>
              <a:r>
                <a:rPr lang="it" sz="900" b="0" i="0" u="none" strike="noStrike" cap="none">
                  <a:solidFill>
                    <a:schemeClr val="lt1"/>
                  </a:solidFill>
                  <a:latin typeface="Arial"/>
                  <a:ea typeface="Arial"/>
                  <a:cs typeface="Arial"/>
                  <a:sym typeface="Arial"/>
                </a:rPr>
                <a:t>viscosity</a:t>
              </a:r>
              <a:endParaRPr sz="9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a:spLocks noGrp="1"/>
          </p:cNvSpPr>
          <p:nvPr>
            <p:ph type="ctrTitle"/>
          </p:nvPr>
        </p:nvSpPr>
        <p:spPr>
          <a:xfrm>
            <a:off x="2764905" y="124040"/>
            <a:ext cx="4613324" cy="38421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it">
                <a:solidFill>
                  <a:schemeClr val="accent2"/>
                </a:solidFill>
              </a:rPr>
              <a:t>Convective and Conductive:</a:t>
            </a:r>
            <a:r>
              <a:rPr lang="it"/>
              <a:t> Initial State</a:t>
            </a:r>
            <a:endParaRPr/>
          </a:p>
        </p:txBody>
      </p:sp>
      <p:sp>
        <p:nvSpPr>
          <p:cNvPr id="351" name="Google Shape;351;p53"/>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a:t>
            </a:r>
            <a:r>
              <a:rPr lang="it" sz="1200">
                <a:solidFill>
                  <a:schemeClr val="lt1"/>
                </a:solidFill>
              </a:rPr>
              <a:t>6</a:t>
            </a:r>
            <a:endParaRPr sz="1200" b="0" i="0" u="none" strike="noStrike" cap="none">
              <a:solidFill>
                <a:schemeClr val="lt1"/>
              </a:solidFill>
              <a:latin typeface="Arial"/>
              <a:ea typeface="Arial"/>
              <a:cs typeface="Arial"/>
              <a:sym typeface="Arial"/>
            </a:endParaRPr>
          </a:p>
        </p:txBody>
      </p:sp>
      <p:pic>
        <p:nvPicPr>
          <p:cNvPr id="352" name="Google Shape;352;p53" title="SnapIr18g-3Timpact.png"/>
          <p:cNvPicPr preferRelativeResize="0"/>
          <p:nvPr/>
        </p:nvPicPr>
        <p:blipFill rotWithShape="1">
          <a:blip r:embed="rId3">
            <a:alphaModFix/>
          </a:blip>
          <a:srcRect t="76950" b="15851"/>
          <a:stretch/>
        </p:blipFill>
        <p:spPr>
          <a:xfrm>
            <a:off x="2864618" y="4323143"/>
            <a:ext cx="2671440" cy="826880"/>
          </a:xfrm>
          <a:prstGeom prst="rect">
            <a:avLst/>
          </a:prstGeom>
          <a:noFill/>
          <a:ln>
            <a:noFill/>
          </a:ln>
        </p:spPr>
      </p:pic>
      <p:pic>
        <p:nvPicPr>
          <p:cNvPr id="353" name="Google Shape;353;p53" title="SnapIr18g-3T0.0.png"/>
          <p:cNvPicPr preferRelativeResize="0"/>
          <p:nvPr/>
        </p:nvPicPr>
        <p:blipFill rotWithShape="1">
          <a:blip r:embed="rId4">
            <a:alphaModFix/>
          </a:blip>
          <a:srcRect t="10478" b="22739"/>
          <a:stretch/>
        </p:blipFill>
        <p:spPr>
          <a:xfrm rot="-5116554">
            <a:off x="5513619" y="-214823"/>
            <a:ext cx="1045166" cy="3494957"/>
          </a:xfrm>
          <a:prstGeom prst="rect">
            <a:avLst/>
          </a:prstGeom>
          <a:noFill/>
          <a:ln>
            <a:noFill/>
          </a:ln>
        </p:spPr>
      </p:pic>
      <p:sp>
        <p:nvSpPr>
          <p:cNvPr id="354" name="Google Shape;354;p53"/>
          <p:cNvSpPr txBox="1"/>
          <p:nvPr/>
        </p:nvSpPr>
        <p:spPr>
          <a:xfrm>
            <a:off x="4448157" y="623587"/>
            <a:ext cx="3372547" cy="410306"/>
          </a:xfrm>
          <a:prstGeom prst="rect">
            <a:avLst/>
          </a:prstGeom>
          <a:noFill/>
          <a:ln>
            <a:noFill/>
          </a:ln>
        </p:spPr>
        <p:txBody>
          <a:bodyPr spcFirstLastPara="1" wrap="square" lIns="83075" tIns="83075" rIns="83075" bIns="830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it" sz="1600" i="0" u="none" strike="noStrike" cap="none">
                <a:solidFill>
                  <a:schemeClr val="lt1"/>
                </a:solidFill>
                <a:latin typeface="Verdana"/>
                <a:ea typeface="Verdana"/>
                <a:cs typeface="Verdana"/>
                <a:sym typeface="Verdana"/>
              </a:rPr>
              <a:t>Conductive (cold) T-profile</a:t>
            </a:r>
            <a:endParaRPr sz="1600" i="0" u="none" strike="noStrike" cap="none">
              <a:solidFill>
                <a:schemeClr val="lt1"/>
              </a:solidFill>
              <a:latin typeface="Verdana"/>
              <a:ea typeface="Verdana"/>
              <a:cs typeface="Verdana"/>
              <a:sym typeface="Verdana"/>
            </a:endParaRPr>
          </a:p>
        </p:txBody>
      </p:sp>
      <p:sp>
        <p:nvSpPr>
          <p:cNvPr id="355" name="Google Shape;355;p53"/>
          <p:cNvSpPr txBox="1"/>
          <p:nvPr/>
        </p:nvSpPr>
        <p:spPr>
          <a:xfrm>
            <a:off x="7892011" y="867916"/>
            <a:ext cx="843305" cy="410306"/>
          </a:xfrm>
          <a:prstGeom prst="rect">
            <a:avLst/>
          </a:prstGeom>
          <a:noFill/>
          <a:ln>
            <a:noFill/>
          </a:ln>
        </p:spPr>
        <p:txBody>
          <a:bodyPr spcFirstLastPara="1" wrap="square" lIns="83075" tIns="83075" rIns="83075" bIns="830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a:solidFill>
                  <a:schemeClr val="lt1"/>
                </a:solidFill>
                <a:latin typeface="Verdana"/>
                <a:ea typeface="Verdana"/>
                <a:cs typeface="Verdana"/>
                <a:sym typeface="Verdana"/>
              </a:rPr>
              <a:t>Time:</a:t>
            </a:r>
            <a:endParaRPr sz="1600" i="0" u="none" strike="noStrike" cap="none">
              <a:solidFill>
                <a:schemeClr val="lt1"/>
              </a:solidFill>
              <a:latin typeface="Verdana"/>
              <a:ea typeface="Verdana"/>
              <a:cs typeface="Verdana"/>
              <a:sym typeface="Verdana"/>
            </a:endParaRPr>
          </a:p>
        </p:txBody>
      </p:sp>
      <p:sp>
        <p:nvSpPr>
          <p:cNvPr id="356" name="Google Shape;356;p53"/>
          <p:cNvSpPr txBox="1"/>
          <p:nvPr/>
        </p:nvSpPr>
        <p:spPr>
          <a:xfrm>
            <a:off x="945249" y="623602"/>
            <a:ext cx="3154803" cy="410306"/>
          </a:xfrm>
          <a:prstGeom prst="rect">
            <a:avLst/>
          </a:prstGeom>
          <a:noFill/>
          <a:ln>
            <a:noFill/>
          </a:ln>
        </p:spPr>
        <p:txBody>
          <a:bodyPr spcFirstLastPara="1" wrap="square" lIns="83075" tIns="83075" rIns="83075" bIns="830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it" sz="1600" i="0" u="none" strike="noStrike" cap="none">
                <a:solidFill>
                  <a:schemeClr val="lt1"/>
                </a:solidFill>
                <a:latin typeface="Verdana"/>
                <a:ea typeface="Verdana"/>
                <a:cs typeface="Verdana"/>
                <a:sym typeface="Verdana"/>
              </a:rPr>
              <a:t>Convective (hot) T-profile</a:t>
            </a:r>
            <a:endParaRPr sz="1600" i="0" u="none" strike="noStrike" cap="none">
              <a:solidFill>
                <a:schemeClr val="lt1"/>
              </a:solidFill>
              <a:latin typeface="Verdana"/>
              <a:ea typeface="Verdana"/>
              <a:cs typeface="Verdana"/>
              <a:sym typeface="Verdana"/>
            </a:endParaRPr>
          </a:p>
        </p:txBody>
      </p:sp>
      <p:pic>
        <p:nvPicPr>
          <p:cNvPr id="357" name="Google Shape;357;p53" title="NoSnapIr18g-3T0.0.png"/>
          <p:cNvPicPr preferRelativeResize="0"/>
          <p:nvPr/>
        </p:nvPicPr>
        <p:blipFill rotWithShape="1">
          <a:blip r:embed="rId5">
            <a:alphaModFix/>
          </a:blip>
          <a:srcRect t="10656" b="23074"/>
          <a:stretch/>
        </p:blipFill>
        <p:spPr>
          <a:xfrm rot="-5160113">
            <a:off x="1965829" y="-68967"/>
            <a:ext cx="975243" cy="3236007"/>
          </a:xfrm>
          <a:prstGeom prst="rect">
            <a:avLst/>
          </a:prstGeom>
          <a:noFill/>
          <a:ln>
            <a:noFill/>
          </a:ln>
        </p:spPr>
      </p:pic>
      <p:sp>
        <p:nvSpPr>
          <p:cNvPr id="358" name="Google Shape;358;p53"/>
          <p:cNvSpPr txBox="1"/>
          <p:nvPr/>
        </p:nvSpPr>
        <p:spPr>
          <a:xfrm>
            <a:off x="7892011" y="2442418"/>
            <a:ext cx="843305" cy="410306"/>
          </a:xfrm>
          <a:prstGeom prst="rect">
            <a:avLst/>
          </a:prstGeom>
          <a:noFill/>
          <a:ln>
            <a:noFill/>
          </a:ln>
        </p:spPr>
        <p:txBody>
          <a:bodyPr spcFirstLastPara="1" wrap="square" lIns="83075" tIns="83075" rIns="83075" bIns="830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a:solidFill>
                  <a:schemeClr val="lt1"/>
                </a:solidFill>
                <a:latin typeface="Verdana"/>
                <a:ea typeface="Verdana"/>
                <a:cs typeface="Verdana"/>
                <a:sym typeface="Verdana"/>
              </a:rPr>
              <a:t>25 kyr</a:t>
            </a:r>
            <a:endParaRPr sz="1600" i="0" u="none" strike="noStrike" cap="none">
              <a:solidFill>
                <a:schemeClr val="lt1"/>
              </a:solidFill>
              <a:latin typeface="Verdana"/>
              <a:ea typeface="Verdana"/>
              <a:cs typeface="Verdana"/>
              <a:sym typeface="Verdana"/>
            </a:endParaRPr>
          </a:p>
        </p:txBody>
      </p:sp>
      <p:pic>
        <p:nvPicPr>
          <p:cNvPr id="359" name="Google Shape;359;p53" title="SnapIr18g-3Timpact.png"/>
          <p:cNvPicPr preferRelativeResize="0"/>
          <p:nvPr/>
        </p:nvPicPr>
        <p:blipFill rotWithShape="1">
          <a:blip r:embed="rId3">
            <a:alphaModFix/>
          </a:blip>
          <a:srcRect t="10810" b="22990"/>
          <a:stretch/>
        </p:blipFill>
        <p:spPr>
          <a:xfrm rot="-5139283">
            <a:off x="5529861" y="965264"/>
            <a:ext cx="1012678" cy="3356741"/>
          </a:xfrm>
          <a:prstGeom prst="rect">
            <a:avLst/>
          </a:prstGeom>
          <a:noFill/>
          <a:ln>
            <a:noFill/>
          </a:ln>
        </p:spPr>
      </p:pic>
      <p:pic>
        <p:nvPicPr>
          <p:cNvPr id="360" name="Google Shape;360;p53" title="NoSnapIr18g-3Timpact.png"/>
          <p:cNvPicPr preferRelativeResize="0"/>
          <p:nvPr/>
        </p:nvPicPr>
        <p:blipFill rotWithShape="1">
          <a:blip r:embed="rId6">
            <a:alphaModFix/>
          </a:blip>
          <a:srcRect t="11305" b="22965"/>
          <a:stretch/>
        </p:blipFill>
        <p:spPr>
          <a:xfrm rot="-5177461">
            <a:off x="1956156" y="1056094"/>
            <a:ext cx="985911" cy="3244736"/>
          </a:xfrm>
          <a:prstGeom prst="rect">
            <a:avLst/>
          </a:prstGeom>
          <a:noFill/>
          <a:ln>
            <a:noFill/>
          </a:ln>
        </p:spPr>
      </p:pic>
      <p:pic>
        <p:nvPicPr>
          <p:cNvPr id="361" name="Google Shape;361;p53" title="SnapIr18g-3Tend.png"/>
          <p:cNvPicPr preferRelativeResize="0"/>
          <p:nvPr/>
        </p:nvPicPr>
        <p:blipFill rotWithShape="1">
          <a:blip r:embed="rId7">
            <a:alphaModFix/>
          </a:blip>
          <a:srcRect t="10552" b="22824"/>
          <a:stretch/>
        </p:blipFill>
        <p:spPr>
          <a:xfrm rot="-5159785">
            <a:off x="5530969" y="2033662"/>
            <a:ext cx="1008377" cy="3363746"/>
          </a:xfrm>
          <a:prstGeom prst="rect">
            <a:avLst/>
          </a:prstGeom>
          <a:noFill/>
          <a:ln>
            <a:noFill/>
          </a:ln>
        </p:spPr>
      </p:pic>
      <p:sp>
        <p:nvSpPr>
          <p:cNvPr id="362" name="Google Shape;362;p53"/>
          <p:cNvSpPr txBox="1"/>
          <p:nvPr/>
        </p:nvSpPr>
        <p:spPr>
          <a:xfrm>
            <a:off x="7859843" y="3526769"/>
            <a:ext cx="907864" cy="410306"/>
          </a:xfrm>
          <a:prstGeom prst="rect">
            <a:avLst/>
          </a:prstGeom>
          <a:noFill/>
          <a:ln>
            <a:noFill/>
          </a:ln>
        </p:spPr>
        <p:txBody>
          <a:bodyPr spcFirstLastPara="1" wrap="square" lIns="83075" tIns="83075" rIns="83075" bIns="830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a:solidFill>
                  <a:schemeClr val="lt1"/>
                </a:solidFill>
                <a:latin typeface="Verdana"/>
                <a:ea typeface="Verdana"/>
                <a:cs typeface="Verdana"/>
                <a:sym typeface="Verdana"/>
              </a:rPr>
              <a:t>60 Myr</a:t>
            </a:r>
            <a:endParaRPr sz="1600" i="0" u="none" strike="noStrike" cap="none">
              <a:solidFill>
                <a:schemeClr val="lt1"/>
              </a:solidFill>
              <a:latin typeface="Verdana"/>
              <a:ea typeface="Verdana"/>
              <a:cs typeface="Verdana"/>
              <a:sym typeface="Verdana"/>
            </a:endParaRPr>
          </a:p>
        </p:txBody>
      </p:sp>
      <p:pic>
        <p:nvPicPr>
          <p:cNvPr id="363" name="Google Shape;363;p53" title="NoSnapr18g-3Tend.png"/>
          <p:cNvPicPr preferRelativeResize="0"/>
          <p:nvPr/>
        </p:nvPicPr>
        <p:blipFill rotWithShape="1">
          <a:blip r:embed="rId8">
            <a:alphaModFix/>
          </a:blip>
          <a:srcRect t="10871" b="23077"/>
          <a:stretch/>
        </p:blipFill>
        <p:spPr>
          <a:xfrm rot="-5164795">
            <a:off x="1924017" y="2123032"/>
            <a:ext cx="972931" cy="3217771"/>
          </a:xfrm>
          <a:prstGeom prst="rect">
            <a:avLst/>
          </a:prstGeom>
          <a:noFill/>
          <a:ln>
            <a:noFill/>
          </a:ln>
        </p:spPr>
      </p:pic>
      <p:sp>
        <p:nvSpPr>
          <p:cNvPr id="364" name="Google Shape;364;p53"/>
          <p:cNvSpPr txBox="1"/>
          <p:nvPr/>
        </p:nvSpPr>
        <p:spPr>
          <a:xfrm>
            <a:off x="7892011" y="1374446"/>
            <a:ext cx="843305" cy="410306"/>
          </a:xfrm>
          <a:prstGeom prst="rect">
            <a:avLst/>
          </a:prstGeom>
          <a:noFill/>
          <a:ln>
            <a:noFill/>
          </a:ln>
        </p:spPr>
        <p:txBody>
          <a:bodyPr spcFirstLastPara="1" wrap="square" lIns="83075" tIns="83075" rIns="83075" bIns="830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a:solidFill>
                  <a:schemeClr val="lt1"/>
                </a:solidFill>
                <a:latin typeface="Verdana"/>
                <a:ea typeface="Verdana"/>
                <a:cs typeface="Verdana"/>
                <a:sym typeface="Verdana"/>
              </a:rPr>
              <a:t>0 Myr</a:t>
            </a:r>
            <a:endParaRPr sz="1600" i="0" u="none" strike="noStrike" cap="none">
              <a:solidFill>
                <a:schemeClr val="lt1"/>
              </a:solidFill>
              <a:latin typeface="Verdana"/>
              <a:ea typeface="Verdana"/>
              <a:cs typeface="Verdana"/>
              <a:sym typeface="Verdana"/>
            </a:endParaRPr>
          </a:p>
        </p:txBody>
      </p:sp>
      <p:sp>
        <p:nvSpPr>
          <p:cNvPr id="365" name="Google Shape;365;p53"/>
          <p:cNvSpPr/>
          <p:nvPr/>
        </p:nvSpPr>
        <p:spPr>
          <a:xfrm>
            <a:off x="5513539" y="3620581"/>
            <a:ext cx="1066447" cy="361942"/>
          </a:xfrm>
          <a:prstGeom prst="rect">
            <a:avLst/>
          </a:prstGeom>
          <a:noFill/>
          <a:ln w="28575"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p>
        </p:txBody>
      </p:sp>
      <p:cxnSp>
        <p:nvCxnSpPr>
          <p:cNvPr id="366" name="Google Shape;366;p53"/>
          <p:cNvCxnSpPr>
            <a:stCxn id="365" idx="2"/>
            <a:endCxn id="367" idx="1"/>
          </p:cNvCxnSpPr>
          <p:nvPr/>
        </p:nvCxnSpPr>
        <p:spPr>
          <a:xfrm>
            <a:off x="6046763" y="3982523"/>
            <a:ext cx="402000" cy="562200"/>
          </a:xfrm>
          <a:prstGeom prst="straightConnector1">
            <a:avLst/>
          </a:prstGeom>
          <a:noFill/>
          <a:ln w="19050" cap="flat" cmpd="sng">
            <a:solidFill>
              <a:schemeClr val="accent2"/>
            </a:solidFill>
            <a:prstDash val="solid"/>
            <a:round/>
            <a:headEnd type="none" w="med" len="med"/>
            <a:tailEnd type="triangle" w="med" len="med"/>
          </a:ln>
        </p:spPr>
      </p:cxnSp>
      <p:sp>
        <p:nvSpPr>
          <p:cNvPr id="368" name="Google Shape;368;p53"/>
          <p:cNvSpPr/>
          <p:nvPr/>
        </p:nvSpPr>
        <p:spPr>
          <a:xfrm>
            <a:off x="772111" y="3620581"/>
            <a:ext cx="3323734" cy="384212"/>
          </a:xfrm>
          <a:prstGeom prst="rect">
            <a:avLst/>
          </a:prstGeom>
          <a:noFill/>
          <a:ln w="28575" cap="flat" cmpd="sng">
            <a:solidFill>
              <a:schemeClr val="accent2"/>
            </a:solidFill>
            <a:prstDash val="solid"/>
            <a:round/>
            <a:headEnd type="none" w="sm" len="sm"/>
            <a:tailEnd type="none" w="sm" len="sm"/>
          </a:ln>
        </p:spPr>
        <p:txBody>
          <a:bodyPr spcFirstLastPara="1" wrap="square" lIns="68550" tIns="68550" rIns="68550" bIns="68550" anchor="ctr" anchorCtr="0">
            <a:noAutofit/>
          </a:bodyPr>
          <a:lstStyle/>
          <a:p>
            <a:pPr marL="0" lvl="0" indent="0" algn="ctr" rtl="0">
              <a:spcBef>
                <a:spcPts val="0"/>
              </a:spcBef>
              <a:spcAft>
                <a:spcPts val="0"/>
              </a:spcAft>
              <a:buNone/>
            </a:pPr>
            <a:endParaRPr sz="1000"/>
          </a:p>
        </p:txBody>
      </p:sp>
      <p:cxnSp>
        <p:nvCxnSpPr>
          <p:cNvPr id="369" name="Google Shape;369;p53"/>
          <p:cNvCxnSpPr>
            <a:stCxn id="368" idx="2"/>
            <a:endCxn id="367" idx="1"/>
          </p:cNvCxnSpPr>
          <p:nvPr/>
        </p:nvCxnSpPr>
        <p:spPr>
          <a:xfrm>
            <a:off x="2433979" y="4004793"/>
            <a:ext cx="4014600" cy="540000"/>
          </a:xfrm>
          <a:prstGeom prst="straightConnector1">
            <a:avLst/>
          </a:prstGeom>
          <a:noFill/>
          <a:ln w="19050" cap="flat" cmpd="sng">
            <a:solidFill>
              <a:schemeClr val="accent2"/>
            </a:solidFill>
            <a:prstDash val="solid"/>
            <a:round/>
            <a:headEnd type="none" w="med" len="med"/>
            <a:tailEnd type="triangle" w="med" len="med"/>
          </a:ln>
        </p:spPr>
      </p:cxnSp>
      <p:sp>
        <p:nvSpPr>
          <p:cNvPr id="367" name="Google Shape;367;p53"/>
          <p:cNvSpPr txBox="1"/>
          <p:nvPr/>
        </p:nvSpPr>
        <p:spPr>
          <a:xfrm>
            <a:off x="6448714" y="4276868"/>
            <a:ext cx="2500224" cy="535602"/>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None/>
            </a:pPr>
            <a:r>
              <a:rPr lang="it" sz="1300">
                <a:solidFill>
                  <a:schemeClr val="lt1"/>
                </a:solidFill>
                <a:latin typeface="Verdana"/>
                <a:ea typeface="Verdana"/>
                <a:cs typeface="Verdana"/>
                <a:sym typeface="Verdana"/>
              </a:rPr>
              <a:t>IMPACT-GENERATED LOCALISED CONVECTION !!</a:t>
            </a:r>
            <a:endParaRPr sz="13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4" title="Black_ConductBOLD_Cut_Vel_Comparison_Convective-Conductive_whitecolor.png"/>
          <p:cNvPicPr preferRelativeResize="0"/>
          <p:nvPr/>
        </p:nvPicPr>
        <p:blipFill rotWithShape="1">
          <a:blip r:embed="rId5">
            <a:alphaModFix/>
          </a:blip>
          <a:srcRect/>
          <a:stretch/>
        </p:blipFill>
        <p:spPr>
          <a:xfrm>
            <a:off x="3109937" y="3203695"/>
            <a:ext cx="3006586" cy="1868852"/>
          </a:xfrm>
          <a:prstGeom prst="rect">
            <a:avLst/>
          </a:prstGeom>
          <a:noFill/>
          <a:ln>
            <a:noFill/>
          </a:ln>
        </p:spPr>
      </p:pic>
      <p:sp>
        <p:nvSpPr>
          <p:cNvPr id="377" name="Google Shape;377;p54"/>
          <p:cNvSpPr txBox="1"/>
          <p:nvPr/>
        </p:nvSpPr>
        <p:spPr>
          <a:xfrm>
            <a:off x="8814391" y="4895150"/>
            <a:ext cx="255983" cy="2339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it" sz="1200" b="0" i="0" u="none" strike="noStrike" cap="none">
                <a:solidFill>
                  <a:schemeClr val="lt1"/>
                </a:solidFill>
                <a:latin typeface="Arial"/>
                <a:ea typeface="Arial"/>
                <a:cs typeface="Arial"/>
                <a:sym typeface="Arial"/>
              </a:rPr>
              <a:t>  11</a:t>
            </a:r>
            <a:endParaRPr sz="1200" b="0" i="0" u="none" strike="noStrike" cap="none">
              <a:solidFill>
                <a:schemeClr val="lt1"/>
              </a:solidFill>
              <a:latin typeface="Arial"/>
              <a:ea typeface="Arial"/>
              <a:cs typeface="Arial"/>
              <a:sym typeface="Arial"/>
            </a:endParaRPr>
          </a:p>
        </p:txBody>
      </p:sp>
      <p:sp>
        <p:nvSpPr>
          <p:cNvPr id="378" name="Google Shape;378;p54"/>
          <p:cNvSpPr txBox="1">
            <a:spLocks noGrp="1"/>
          </p:cNvSpPr>
          <p:nvPr>
            <p:ph type="ctrTitle"/>
          </p:nvPr>
        </p:nvSpPr>
        <p:spPr>
          <a:xfrm>
            <a:off x="-112" y="124040"/>
            <a:ext cx="9144094" cy="39253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800"/>
              <a:buNone/>
            </a:pPr>
            <a:r>
              <a:rPr lang="it">
                <a:solidFill>
                  <a:schemeClr val="accent2"/>
                </a:solidFill>
              </a:rPr>
              <a:t>Ice shell dynamics after an impact:</a:t>
            </a:r>
            <a:r>
              <a:rPr lang="it"/>
              <a:t> Initial conductive (cold) T-profile</a:t>
            </a:r>
            <a:endParaRPr/>
          </a:p>
        </p:txBody>
      </p:sp>
      <p:pic>
        <p:nvPicPr>
          <p:cNvPr id="2" name="Temperature_K__G-3R1.8km">
            <a:hlinkClick r:id="" action="ppaction://media"/>
            <a:extLst>
              <a:ext uri="{FF2B5EF4-FFF2-40B4-BE49-F238E27FC236}">
                <a16:creationId xmlns:a16="http://schemas.microsoft.com/office/drawing/2014/main" id="{796A9952-ACC4-3609-8262-208C47C0CE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46990" y="445346"/>
            <a:ext cx="5649889" cy="25130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LR_Präsentation_16zu9_DE_al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9E9E9E"/>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5969</Words>
  <Application>Microsoft Office PowerPoint</Application>
  <PresentationFormat>Presentazione su schermo (16:9)</PresentationFormat>
  <Paragraphs>517</Paragraphs>
  <Slides>58</Slides>
  <Notes>58</Notes>
  <HiddenSlides>10</HiddenSlides>
  <MMClips>6</MMClips>
  <ScaleCrop>false</ScaleCrop>
  <HeadingPairs>
    <vt:vector size="6" baseType="variant">
      <vt:variant>
        <vt:lpstr>Caratteri utilizzati</vt:lpstr>
      </vt:variant>
      <vt:variant>
        <vt:i4>3</vt:i4>
      </vt:variant>
      <vt:variant>
        <vt:lpstr>Tema</vt:lpstr>
      </vt:variant>
      <vt:variant>
        <vt:i4>3</vt:i4>
      </vt:variant>
      <vt:variant>
        <vt:lpstr>Titoli diapositive</vt:lpstr>
      </vt:variant>
      <vt:variant>
        <vt:i4>58</vt:i4>
      </vt:variant>
    </vt:vector>
  </HeadingPairs>
  <TitlesOfParts>
    <vt:vector size="64" baseType="lpstr">
      <vt:lpstr>Arial</vt:lpstr>
      <vt:lpstr>Calibri</vt:lpstr>
      <vt:lpstr>Verdana</vt:lpstr>
      <vt:lpstr>Simple Light</vt:lpstr>
      <vt:lpstr>1_DLR_Präsentation_16zu9_DE_alt</vt:lpstr>
      <vt:lpstr>Simple Light</vt:lpstr>
      <vt:lpstr>Presentazione standard di PowerPoint</vt:lpstr>
      <vt:lpstr>Key Processes in Europa’s Ice Shell and Surface Tectonics</vt:lpstr>
      <vt:lpstr>Presentazione standard di PowerPoint</vt:lpstr>
      <vt:lpstr>Presentazione standard di PowerPoint</vt:lpstr>
      <vt:lpstr>Presentazione standard di PowerPoint</vt:lpstr>
      <vt:lpstr>Presentazione standard di PowerPoint</vt:lpstr>
      <vt:lpstr>Presentazione standard di PowerPoint</vt:lpstr>
      <vt:lpstr>Convective and Conductive: Initial State</vt:lpstr>
      <vt:lpstr>Ice shell dynamics after an impact: Initial conductive (cold) T-profile</vt:lpstr>
      <vt:lpstr>Ice shell dynamics after an impact: Initial convective (hot) T-profile</vt:lpstr>
      <vt:lpstr>Grain size effect: Impactor Radius 1.8km </vt:lpstr>
      <vt:lpstr>Grain size effect: Impactor Radius 1.8km </vt:lpstr>
      <vt:lpstr>Grain size effect: Impactor Radius 1.8km </vt:lpstr>
      <vt:lpstr>Presentazione standard di PowerPoint</vt:lpstr>
      <vt:lpstr>1 x Earth’s ocean salinity: Grain size effect </vt:lpstr>
      <vt:lpstr>2 x Earth’s ocean salinity: Grain size effect </vt:lpstr>
      <vt:lpstr>4 x Earth’s ocean salinity: Grain size effect </vt:lpstr>
      <vt:lpstr>Presentazione standard di PowerPoint</vt:lpstr>
      <vt:lpstr>Surface Mobilisation</vt:lpstr>
      <vt:lpstr>Presentazione standard di PowerPoint</vt:lpstr>
      <vt:lpstr>Grain size = 0.1mm Surface Yield Stress = 15kPa</vt:lpstr>
      <vt:lpstr>Grain size = 0.1mm Surface Yield Stress = 15kPa</vt:lpstr>
      <vt:lpstr>Brittle YS = 15kPa, Grain size = 1 cm</vt:lpstr>
      <vt:lpstr>Brittle YS = 15kPa, Grain size = 1 mm</vt:lpstr>
      <vt:lpstr>Brittle YS = 15kPa, Grain size = 0.1 mm</vt:lpstr>
      <vt:lpstr>Brittle YS = 25kPa, Grain size = 1 cm</vt:lpstr>
      <vt:lpstr>Brittle YS = 25kPa, Grain size = 1 cm</vt:lpstr>
      <vt:lpstr>Brittle YS = 25kPa, Grain size = 1 mm</vt:lpstr>
      <vt:lpstr>Presentazione standard di PowerPoint</vt:lpstr>
      <vt:lpstr>Brittle YS = 40kPa, Grain size = 1 mm</vt:lpstr>
      <vt:lpstr>Presentazione standard di PowerPoint</vt:lpstr>
      <vt:lpstr>Future work</vt:lpstr>
      <vt:lpstr>Thank you</vt:lpstr>
      <vt:lpstr>Thank you</vt:lpstr>
      <vt:lpstr>APPENDIX</vt:lpstr>
      <vt:lpstr>Convective and Conductive Initial State: How long do the impacts effects last?</vt:lpstr>
      <vt:lpstr>Grain size effect: Impactor Radius 1.0km </vt:lpstr>
      <vt:lpstr>Grain size effect: Velocity Comparison </vt:lpstr>
      <vt:lpstr>Grain size effect: Temperature comparison at depth over time </vt:lpstr>
      <vt:lpstr>Grain size effect: Temperature comparison at depth over time </vt:lpstr>
      <vt:lpstr>Impactor size effect: Velocity Comparison</vt:lpstr>
      <vt:lpstr>Impactor size effect: What happens for the convective initial state cases?</vt:lpstr>
      <vt:lpstr>Impactor size effect: What happens for the Convective initial state cases?</vt:lpstr>
      <vt:lpstr>Angular ratio effect: Grain Size 1mm </vt:lpstr>
      <vt:lpstr>Convective and Conductive: Tidal Heating</vt:lpstr>
      <vt:lpstr>Presentazione standard di PowerPoint</vt:lpstr>
      <vt:lpstr>Presentazione standard di PowerPoint</vt:lpstr>
      <vt:lpstr>Angular ratio effect: Grain Size 1mm, Impactor Radius 1.8km </vt:lpstr>
      <vt:lpstr>Angular ratio effect: Grain Size 1mm, Impactor Radius 1.8km </vt:lpstr>
      <vt:lpstr>Grain size effect on Tidal Heating: Impactor Radius 1.8km </vt:lpstr>
      <vt:lpstr>Grain size effect on Tidal Heating: Impactor Radius 1.8km </vt:lpstr>
      <vt:lpstr>Impactor size effect: Grain Size 1mm </vt:lpstr>
      <vt:lpstr>Presentazione standard di PowerPoint</vt:lpstr>
      <vt:lpstr>Convective and Conductive: Tidal Heating</vt:lpstr>
      <vt:lpstr>Presentazione standard di PowerPoint</vt:lpstr>
      <vt:lpstr>2 x Earth’s ocean salinity: Porosity effect on mixed volume </vt:lpstr>
      <vt:lpstr>2 x Earth’s ocean salinity: Porosity effect on mixed volume </vt:lpstr>
      <vt:lpstr>2 x Earth’s ocean salinity: Grain size effect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Davide Izzo</cp:lastModifiedBy>
  <cp:revision>1</cp:revision>
  <dcterms:modified xsi:type="dcterms:W3CDTF">2026-04-30T15:47:22Z</dcterms:modified>
</cp:coreProperties>
</file>