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85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  <a:srgbClr val="009051"/>
    <a:srgbClr val="0096FF"/>
    <a:srgbClr val="76D6FF"/>
    <a:srgbClr val="0432FF"/>
    <a:srgbClr val="9437FF"/>
    <a:srgbClr val="521B93"/>
    <a:srgbClr val="011893"/>
    <a:srgbClr val="73FEFF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78" autoAdjust="0"/>
    <p:restoredTop sz="96228" autoAdjust="0"/>
  </p:normalViewPr>
  <p:slideViewPr>
    <p:cSldViewPr>
      <p:cViewPr varScale="1">
        <p:scale>
          <a:sx n="80" d="100"/>
          <a:sy n="80" d="100"/>
        </p:scale>
        <p:origin x="690" y="84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7B827-01B0-40C7-BA68-3ACC7CEACCE7}" type="datetimeFigureOut">
              <a:rPr lang="cs-CZ" smtClean="0"/>
              <a:t>06.05.2026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BD250-9BF5-4AE8-86BD-080F3A222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40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067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388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15"/>
          <p:cNvSpPr>
            <a:spLocks noGrp="1"/>
          </p:cNvSpPr>
          <p:nvPr>
            <p:ph type="body" sz="quarter" idx="11" hasCustomPrompt="1"/>
          </p:nvPr>
        </p:nvSpPr>
        <p:spPr>
          <a:xfrm>
            <a:off x="896938" y="3933824"/>
            <a:ext cx="7127875" cy="12233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cs-CZ"/>
              <a:t>doplňující popis prezentace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2" hasCustomPrompt="1"/>
          </p:nvPr>
        </p:nvSpPr>
        <p:spPr>
          <a:xfrm>
            <a:off x="896938" y="5661496"/>
            <a:ext cx="50434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cs-CZ"/>
              <a:t>Autor: Jméno Příjmení</a:t>
            </a: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56325" y="5661496"/>
            <a:ext cx="1871663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latin typeface="Calibri" panose="020F0502020204030204" pitchFamily="34" charset="0"/>
              </a:defRPr>
            </a:lvl1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23" name="Nadpis 22"/>
          <p:cNvSpPr>
            <a:spLocks noGrp="1"/>
          </p:cNvSpPr>
          <p:nvPr>
            <p:ph type="title" hasCustomPrompt="1"/>
          </p:nvPr>
        </p:nvSpPr>
        <p:spPr>
          <a:xfrm>
            <a:off x="899592" y="2852936"/>
            <a:ext cx="7128792" cy="936104"/>
          </a:xfrm>
          <a:prstGeom prst="rect">
            <a:avLst/>
          </a:prstGeom>
        </p:spPr>
        <p:txBody>
          <a:bodyPr/>
          <a:lstStyle>
            <a:lvl1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cs-CZ"/>
              <a:t>HLAVNÍ NÁZEV</a:t>
            </a:r>
            <a:br>
              <a:rPr lang="cs-CZ"/>
            </a:br>
            <a:r>
              <a:rPr lang="cs-CZ"/>
              <a:t>PREZENTACE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0649"/>
            <a:ext cx="3024336" cy="84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62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>
            <a:lvl1pPr algn="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484784"/>
            <a:ext cx="8229600" cy="4641379"/>
          </a:xfrm>
          <a:prstGeom prst="rect">
            <a:avLst/>
          </a:prstGeom>
        </p:spPr>
        <p:txBody>
          <a:bodyPr/>
          <a:lstStyle>
            <a:lvl1pPr marL="355600" indent="-355600" algn="l">
              <a:buFont typeface="Arial" panose="020B0604020202020204" pitchFamily="34" charset="0"/>
              <a:buChar char="•"/>
              <a:defRPr sz="2800" baseline="0">
                <a:latin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Font typeface="Wingdings" panose="05000000000000000000" pitchFamily="2" charset="2"/>
              <a:buChar char="§"/>
              <a:defRPr sz="1800"/>
            </a:lvl4pPr>
            <a:lvl5pPr marL="2057400" indent="-228600">
              <a:buFont typeface="Wingdings" panose="05000000000000000000" pitchFamily="2" charset="2"/>
              <a:buChar char="§"/>
              <a:defRPr sz="2800"/>
            </a:lvl5pPr>
          </a:lstStyle>
          <a:p>
            <a:pPr lvl="0"/>
            <a:r>
              <a:rPr lang="cs-CZ" dirty="0"/>
              <a:t>Kliknutím na některou z ikon můžete vložit libovolný objekt (obrázek, graf, tabulku atd.)</a:t>
            </a:r>
          </a:p>
          <a:p>
            <a:pPr lvl="1"/>
            <a:endParaRPr lang="cs-CZ" dirty="0"/>
          </a:p>
        </p:txBody>
      </p:sp>
      <p:sp>
        <p:nvSpPr>
          <p:cNvPr id="4" name="TextovéPole 3"/>
          <p:cNvSpPr txBox="1"/>
          <p:nvPr userDrawn="1"/>
        </p:nvSpPr>
        <p:spPr>
          <a:xfrm>
            <a:off x="8935869" y="64757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Zástupný symbol pro číslo snímku 1"/>
          <p:cNvSpPr>
            <a:spLocks noGrp="1"/>
          </p:cNvSpPr>
          <p:nvPr>
            <p:ph type="sldNum" sz="quarter" idx="4"/>
          </p:nvPr>
        </p:nvSpPr>
        <p:spPr>
          <a:xfrm>
            <a:off x="7072080" y="64482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666576B9-6F87-4292-AC38-E5A186EB6F7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25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>
            <a:lvl1pPr algn="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cs-CZ"/>
              <a:t>nadpis snímku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468313" y="1484784"/>
            <a:ext cx="3959225" cy="4823941"/>
          </a:xfrm>
          <a:prstGeom prst="rect">
            <a:avLst/>
          </a:prstGeom>
        </p:spPr>
        <p:txBody>
          <a:bodyPr/>
          <a:lstStyle>
            <a:lvl1pPr marL="355600" indent="-355600"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</a:defRPr>
            </a:lvl2pPr>
            <a:lvl3pPr>
              <a:defRPr sz="1600"/>
            </a:lvl3pPr>
          </a:lstStyle>
          <a:p>
            <a:pPr lvl="0"/>
            <a:endParaRPr lang="cs-CZ" dirty="0"/>
          </a:p>
        </p:txBody>
      </p:sp>
      <p:sp>
        <p:nvSpPr>
          <p:cNvPr id="10" name="Zástupný symbol pro text 8"/>
          <p:cNvSpPr>
            <a:spLocks noGrp="1"/>
          </p:cNvSpPr>
          <p:nvPr>
            <p:ph type="body" sz="quarter" idx="11"/>
          </p:nvPr>
        </p:nvSpPr>
        <p:spPr>
          <a:xfrm>
            <a:off x="4716016" y="1484784"/>
            <a:ext cx="3959225" cy="482396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</a:defRPr>
            </a:lvl2pPr>
            <a:lvl3pPr>
              <a:defRPr sz="1600"/>
            </a:lvl3pPr>
          </a:lstStyle>
          <a:p>
            <a:pPr lvl="0"/>
            <a:endParaRPr lang="cs-CZ" dirty="0"/>
          </a:p>
        </p:txBody>
      </p:sp>
      <p:sp>
        <p:nvSpPr>
          <p:cNvPr id="12" name="Zástupný symbol pro číslo snímku 1"/>
          <p:cNvSpPr>
            <a:spLocks noGrp="1"/>
          </p:cNvSpPr>
          <p:nvPr>
            <p:ph type="sldNum" sz="quarter" idx="4"/>
          </p:nvPr>
        </p:nvSpPr>
        <p:spPr>
          <a:xfrm>
            <a:off x="7072080" y="64482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666576B9-6F87-4292-AC38-E5A186EB6F7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260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10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 userDrawn="1"/>
        </p:nvSpPr>
        <p:spPr>
          <a:xfrm>
            <a:off x="440267" y="6453397"/>
            <a:ext cx="8703733" cy="404603"/>
          </a:xfrm>
          <a:prstGeom prst="rect">
            <a:avLst/>
          </a:prstGeom>
          <a:solidFill>
            <a:srgbClr val="00A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 userDrawn="1"/>
        </p:nvSpPr>
        <p:spPr>
          <a:xfrm>
            <a:off x="467544" y="6505599"/>
            <a:ext cx="8676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bg1"/>
                </a:solidFill>
              </a:rPr>
              <a:t>Fakulta chemická </a:t>
            </a:r>
            <a:r>
              <a:rPr lang="cs-CZ" sz="1400" b="1" dirty="0">
                <a:solidFill>
                  <a:schemeClr val="bg1"/>
                </a:solidFill>
                <a:latin typeface="Calibri"/>
              </a:rPr>
              <a:t>• </a:t>
            </a:r>
            <a:r>
              <a:rPr lang="cs-CZ" sz="1400" b="1" dirty="0">
                <a:solidFill>
                  <a:schemeClr val="bg1"/>
                </a:solidFill>
              </a:rPr>
              <a:t>Vysoké </a:t>
            </a:r>
            <a:r>
              <a:rPr lang="cs-CZ" sz="1400" b="1" baseline="0" dirty="0">
                <a:solidFill>
                  <a:schemeClr val="bg1"/>
                </a:solidFill>
              </a:rPr>
              <a:t>učení technické v Brně</a:t>
            </a:r>
            <a:endParaRPr lang="cs-CZ" sz="1400" b="1" u="sng" dirty="0">
              <a:solidFill>
                <a:schemeClr val="bg1"/>
              </a:solidFill>
            </a:endParaRPr>
          </a:p>
        </p:txBody>
      </p:sp>
      <p:sp>
        <p:nvSpPr>
          <p:cNvPr id="7" name="Obdélník 4"/>
          <p:cNvSpPr/>
          <p:nvPr userDrawn="1"/>
        </p:nvSpPr>
        <p:spPr>
          <a:xfrm>
            <a:off x="0" y="0"/>
            <a:ext cx="9144000" cy="1279095"/>
          </a:xfrm>
          <a:custGeom>
            <a:avLst/>
            <a:gdLst>
              <a:gd name="connsiteX0" fmla="*/ 0 w 9144000"/>
              <a:gd name="connsiteY0" fmla="*/ 0 h 1268760"/>
              <a:gd name="connsiteX1" fmla="*/ 9144000 w 9144000"/>
              <a:gd name="connsiteY1" fmla="*/ 0 h 1268760"/>
              <a:gd name="connsiteX2" fmla="*/ 9144000 w 9144000"/>
              <a:gd name="connsiteY2" fmla="*/ 1268760 h 1268760"/>
              <a:gd name="connsiteX3" fmla="*/ 0 w 9144000"/>
              <a:gd name="connsiteY3" fmla="*/ 1268760 h 1268760"/>
              <a:gd name="connsiteX4" fmla="*/ 0 w 9144000"/>
              <a:gd name="connsiteY4" fmla="*/ 0 h 1268760"/>
              <a:gd name="connsiteX0" fmla="*/ 0 w 9144000"/>
              <a:gd name="connsiteY0" fmla="*/ 0 h 1268760"/>
              <a:gd name="connsiteX1" fmla="*/ 9144000 w 9144000"/>
              <a:gd name="connsiteY1" fmla="*/ 0 h 1268760"/>
              <a:gd name="connsiteX2" fmla="*/ 9144000 w 9144000"/>
              <a:gd name="connsiteY2" fmla="*/ 1268760 h 1268760"/>
              <a:gd name="connsiteX3" fmla="*/ 4591050 w 9144000"/>
              <a:gd name="connsiteY3" fmla="*/ 1266825 h 1268760"/>
              <a:gd name="connsiteX4" fmla="*/ 0 w 9144000"/>
              <a:gd name="connsiteY4" fmla="*/ 1268760 h 1268760"/>
              <a:gd name="connsiteX5" fmla="*/ 0 w 9144000"/>
              <a:gd name="connsiteY5" fmla="*/ 0 h 1268760"/>
              <a:gd name="connsiteX0" fmla="*/ 0 w 9144000"/>
              <a:gd name="connsiteY0" fmla="*/ 0 h 1268760"/>
              <a:gd name="connsiteX1" fmla="*/ 9144000 w 9144000"/>
              <a:gd name="connsiteY1" fmla="*/ 0 h 1268760"/>
              <a:gd name="connsiteX2" fmla="*/ 9144000 w 9144000"/>
              <a:gd name="connsiteY2" fmla="*/ 1268760 h 1268760"/>
              <a:gd name="connsiteX3" fmla="*/ 6010275 w 9144000"/>
              <a:gd name="connsiteY3" fmla="*/ 1266825 h 1268760"/>
              <a:gd name="connsiteX4" fmla="*/ 4591050 w 9144000"/>
              <a:gd name="connsiteY4" fmla="*/ 1266825 h 1268760"/>
              <a:gd name="connsiteX5" fmla="*/ 0 w 9144000"/>
              <a:gd name="connsiteY5" fmla="*/ 1268760 h 1268760"/>
              <a:gd name="connsiteX6" fmla="*/ 0 w 9144000"/>
              <a:gd name="connsiteY6" fmla="*/ 0 h 1268760"/>
              <a:gd name="connsiteX0" fmla="*/ 0 w 9144000"/>
              <a:gd name="connsiteY0" fmla="*/ 0 h 1268760"/>
              <a:gd name="connsiteX1" fmla="*/ 9144000 w 9144000"/>
              <a:gd name="connsiteY1" fmla="*/ 0 h 1268760"/>
              <a:gd name="connsiteX2" fmla="*/ 9144000 w 9144000"/>
              <a:gd name="connsiteY2" fmla="*/ 1268760 h 1268760"/>
              <a:gd name="connsiteX3" fmla="*/ 6010275 w 9144000"/>
              <a:gd name="connsiteY3" fmla="*/ 1266825 h 1268760"/>
              <a:gd name="connsiteX4" fmla="*/ 4591050 w 9144000"/>
              <a:gd name="connsiteY4" fmla="*/ 1266825 h 1268760"/>
              <a:gd name="connsiteX5" fmla="*/ 3133725 w 9144000"/>
              <a:gd name="connsiteY5" fmla="*/ 1257300 h 1268760"/>
              <a:gd name="connsiteX6" fmla="*/ 0 w 9144000"/>
              <a:gd name="connsiteY6" fmla="*/ 1268760 h 1268760"/>
              <a:gd name="connsiteX7" fmla="*/ 0 w 9144000"/>
              <a:gd name="connsiteY7" fmla="*/ 0 h 1268760"/>
              <a:gd name="connsiteX0" fmla="*/ 0 w 9144000"/>
              <a:gd name="connsiteY0" fmla="*/ 0 h 1268760"/>
              <a:gd name="connsiteX1" fmla="*/ 9144000 w 9144000"/>
              <a:gd name="connsiteY1" fmla="*/ 0 h 1268760"/>
              <a:gd name="connsiteX2" fmla="*/ 9144000 w 9144000"/>
              <a:gd name="connsiteY2" fmla="*/ 1268760 h 1268760"/>
              <a:gd name="connsiteX3" fmla="*/ 6010275 w 9144000"/>
              <a:gd name="connsiteY3" fmla="*/ 1266825 h 1268760"/>
              <a:gd name="connsiteX4" fmla="*/ 4591050 w 9144000"/>
              <a:gd name="connsiteY4" fmla="*/ 904875 h 1268760"/>
              <a:gd name="connsiteX5" fmla="*/ 3133725 w 9144000"/>
              <a:gd name="connsiteY5" fmla="*/ 1257300 h 1268760"/>
              <a:gd name="connsiteX6" fmla="*/ 0 w 9144000"/>
              <a:gd name="connsiteY6" fmla="*/ 1268760 h 1268760"/>
              <a:gd name="connsiteX7" fmla="*/ 0 w 9144000"/>
              <a:gd name="connsiteY7" fmla="*/ 0 h 1268760"/>
              <a:gd name="connsiteX0" fmla="*/ 0 w 9144000"/>
              <a:gd name="connsiteY0" fmla="*/ 0 h 1268760"/>
              <a:gd name="connsiteX1" fmla="*/ 9144000 w 9144000"/>
              <a:gd name="connsiteY1" fmla="*/ 0 h 1268760"/>
              <a:gd name="connsiteX2" fmla="*/ 9144000 w 9144000"/>
              <a:gd name="connsiteY2" fmla="*/ 1268760 h 1268760"/>
              <a:gd name="connsiteX3" fmla="*/ 6010275 w 9144000"/>
              <a:gd name="connsiteY3" fmla="*/ 1266825 h 1268760"/>
              <a:gd name="connsiteX4" fmla="*/ 4591050 w 9144000"/>
              <a:gd name="connsiteY4" fmla="*/ 904875 h 1268760"/>
              <a:gd name="connsiteX5" fmla="*/ 3133725 w 9144000"/>
              <a:gd name="connsiteY5" fmla="*/ 1257300 h 1268760"/>
              <a:gd name="connsiteX6" fmla="*/ 0 w 9144000"/>
              <a:gd name="connsiteY6" fmla="*/ 1268760 h 1268760"/>
              <a:gd name="connsiteX7" fmla="*/ 0 w 9144000"/>
              <a:gd name="connsiteY7" fmla="*/ 0 h 1268760"/>
              <a:gd name="connsiteX0" fmla="*/ 0 w 9144000"/>
              <a:gd name="connsiteY0" fmla="*/ 0 h 1268760"/>
              <a:gd name="connsiteX1" fmla="*/ 9144000 w 9144000"/>
              <a:gd name="connsiteY1" fmla="*/ 0 h 1268760"/>
              <a:gd name="connsiteX2" fmla="*/ 9144000 w 9144000"/>
              <a:gd name="connsiteY2" fmla="*/ 1268760 h 1268760"/>
              <a:gd name="connsiteX3" fmla="*/ 6010275 w 9144000"/>
              <a:gd name="connsiteY3" fmla="*/ 1266825 h 1268760"/>
              <a:gd name="connsiteX4" fmla="*/ 4591050 w 9144000"/>
              <a:gd name="connsiteY4" fmla="*/ 904875 h 1268760"/>
              <a:gd name="connsiteX5" fmla="*/ 3133725 w 9144000"/>
              <a:gd name="connsiteY5" fmla="*/ 1257300 h 1268760"/>
              <a:gd name="connsiteX6" fmla="*/ 0 w 9144000"/>
              <a:gd name="connsiteY6" fmla="*/ 1268760 h 1268760"/>
              <a:gd name="connsiteX7" fmla="*/ 0 w 9144000"/>
              <a:gd name="connsiteY7" fmla="*/ 0 h 1268760"/>
              <a:gd name="connsiteX0" fmla="*/ 0 w 9144000"/>
              <a:gd name="connsiteY0" fmla="*/ 0 h 1268760"/>
              <a:gd name="connsiteX1" fmla="*/ 9144000 w 9144000"/>
              <a:gd name="connsiteY1" fmla="*/ 0 h 1268760"/>
              <a:gd name="connsiteX2" fmla="*/ 9144000 w 9144000"/>
              <a:gd name="connsiteY2" fmla="*/ 1268760 h 1268760"/>
              <a:gd name="connsiteX3" fmla="*/ 6010275 w 9144000"/>
              <a:gd name="connsiteY3" fmla="*/ 1266825 h 1268760"/>
              <a:gd name="connsiteX4" fmla="*/ 4591050 w 9144000"/>
              <a:gd name="connsiteY4" fmla="*/ 904875 h 1268760"/>
              <a:gd name="connsiteX5" fmla="*/ 3133725 w 9144000"/>
              <a:gd name="connsiteY5" fmla="*/ 1257300 h 1268760"/>
              <a:gd name="connsiteX6" fmla="*/ 0 w 9144000"/>
              <a:gd name="connsiteY6" fmla="*/ 1268760 h 1268760"/>
              <a:gd name="connsiteX7" fmla="*/ 0 w 9144000"/>
              <a:gd name="connsiteY7" fmla="*/ 0 h 1268760"/>
              <a:gd name="connsiteX0" fmla="*/ 0 w 9144000"/>
              <a:gd name="connsiteY0" fmla="*/ 0 h 1276370"/>
              <a:gd name="connsiteX1" fmla="*/ 9144000 w 9144000"/>
              <a:gd name="connsiteY1" fmla="*/ 0 h 1276370"/>
              <a:gd name="connsiteX2" fmla="*/ 9144000 w 9144000"/>
              <a:gd name="connsiteY2" fmla="*/ 1268760 h 1276370"/>
              <a:gd name="connsiteX3" fmla="*/ 6400800 w 9144000"/>
              <a:gd name="connsiteY3" fmla="*/ 1276350 h 1276370"/>
              <a:gd name="connsiteX4" fmla="*/ 4591050 w 9144000"/>
              <a:gd name="connsiteY4" fmla="*/ 904875 h 1276370"/>
              <a:gd name="connsiteX5" fmla="*/ 3133725 w 9144000"/>
              <a:gd name="connsiteY5" fmla="*/ 1257300 h 1276370"/>
              <a:gd name="connsiteX6" fmla="*/ 0 w 9144000"/>
              <a:gd name="connsiteY6" fmla="*/ 1268760 h 1276370"/>
              <a:gd name="connsiteX7" fmla="*/ 0 w 9144000"/>
              <a:gd name="connsiteY7" fmla="*/ 0 h 1276370"/>
              <a:gd name="connsiteX0" fmla="*/ 0 w 9144000"/>
              <a:gd name="connsiteY0" fmla="*/ 0 h 1276370"/>
              <a:gd name="connsiteX1" fmla="*/ 9144000 w 9144000"/>
              <a:gd name="connsiteY1" fmla="*/ 0 h 1276370"/>
              <a:gd name="connsiteX2" fmla="*/ 9144000 w 9144000"/>
              <a:gd name="connsiteY2" fmla="*/ 1268760 h 1276370"/>
              <a:gd name="connsiteX3" fmla="*/ 6400800 w 9144000"/>
              <a:gd name="connsiteY3" fmla="*/ 1276350 h 1276370"/>
              <a:gd name="connsiteX4" fmla="*/ 4591050 w 9144000"/>
              <a:gd name="connsiteY4" fmla="*/ 904875 h 1276370"/>
              <a:gd name="connsiteX5" fmla="*/ 2676525 w 9144000"/>
              <a:gd name="connsiteY5" fmla="*/ 1257300 h 1276370"/>
              <a:gd name="connsiteX6" fmla="*/ 0 w 9144000"/>
              <a:gd name="connsiteY6" fmla="*/ 1268760 h 1276370"/>
              <a:gd name="connsiteX7" fmla="*/ 0 w 9144000"/>
              <a:gd name="connsiteY7" fmla="*/ 0 h 1276370"/>
              <a:gd name="connsiteX0" fmla="*/ 0 w 9144000"/>
              <a:gd name="connsiteY0" fmla="*/ 0 h 1276370"/>
              <a:gd name="connsiteX1" fmla="*/ 9144000 w 9144000"/>
              <a:gd name="connsiteY1" fmla="*/ 0 h 1276370"/>
              <a:gd name="connsiteX2" fmla="*/ 9144000 w 9144000"/>
              <a:gd name="connsiteY2" fmla="*/ 1268760 h 1276370"/>
              <a:gd name="connsiteX3" fmla="*/ 6400800 w 9144000"/>
              <a:gd name="connsiteY3" fmla="*/ 1276350 h 1276370"/>
              <a:gd name="connsiteX4" fmla="*/ 4591050 w 9144000"/>
              <a:gd name="connsiteY4" fmla="*/ 904875 h 1276370"/>
              <a:gd name="connsiteX5" fmla="*/ 2676525 w 9144000"/>
              <a:gd name="connsiteY5" fmla="*/ 1266265 h 1276370"/>
              <a:gd name="connsiteX6" fmla="*/ 0 w 9144000"/>
              <a:gd name="connsiteY6" fmla="*/ 1268760 h 1276370"/>
              <a:gd name="connsiteX7" fmla="*/ 0 w 9144000"/>
              <a:gd name="connsiteY7" fmla="*/ 0 h 1276370"/>
              <a:gd name="connsiteX0" fmla="*/ 0 w 9144000"/>
              <a:gd name="connsiteY0" fmla="*/ 0 h 1276370"/>
              <a:gd name="connsiteX1" fmla="*/ 9144000 w 9144000"/>
              <a:gd name="connsiteY1" fmla="*/ 0 h 1276370"/>
              <a:gd name="connsiteX2" fmla="*/ 9144000 w 9144000"/>
              <a:gd name="connsiteY2" fmla="*/ 1268760 h 1276370"/>
              <a:gd name="connsiteX3" fmla="*/ 6400800 w 9144000"/>
              <a:gd name="connsiteY3" fmla="*/ 1276350 h 1276370"/>
              <a:gd name="connsiteX4" fmla="*/ 4591050 w 9144000"/>
              <a:gd name="connsiteY4" fmla="*/ 904875 h 1276370"/>
              <a:gd name="connsiteX5" fmla="*/ 2748242 w 9144000"/>
              <a:gd name="connsiteY5" fmla="*/ 1266265 h 1276370"/>
              <a:gd name="connsiteX6" fmla="*/ 0 w 9144000"/>
              <a:gd name="connsiteY6" fmla="*/ 1268760 h 1276370"/>
              <a:gd name="connsiteX7" fmla="*/ 0 w 9144000"/>
              <a:gd name="connsiteY7" fmla="*/ 0 h 1276370"/>
              <a:gd name="connsiteX0" fmla="*/ 0 w 9144000"/>
              <a:gd name="connsiteY0" fmla="*/ 0 h 1276370"/>
              <a:gd name="connsiteX1" fmla="*/ 9144000 w 9144000"/>
              <a:gd name="connsiteY1" fmla="*/ 0 h 1276370"/>
              <a:gd name="connsiteX2" fmla="*/ 9144000 w 9144000"/>
              <a:gd name="connsiteY2" fmla="*/ 1268760 h 1276370"/>
              <a:gd name="connsiteX3" fmla="*/ 6400800 w 9144000"/>
              <a:gd name="connsiteY3" fmla="*/ 1276350 h 1276370"/>
              <a:gd name="connsiteX4" fmla="*/ 4591050 w 9144000"/>
              <a:gd name="connsiteY4" fmla="*/ 904875 h 1276370"/>
              <a:gd name="connsiteX5" fmla="*/ 2748242 w 9144000"/>
              <a:gd name="connsiteY5" fmla="*/ 1266265 h 1276370"/>
              <a:gd name="connsiteX6" fmla="*/ 0 w 9144000"/>
              <a:gd name="connsiteY6" fmla="*/ 1268760 h 1276370"/>
              <a:gd name="connsiteX7" fmla="*/ 0 w 9144000"/>
              <a:gd name="connsiteY7" fmla="*/ 0 h 1276370"/>
              <a:gd name="connsiteX0" fmla="*/ 0 w 9144000"/>
              <a:gd name="connsiteY0" fmla="*/ 0 h 1285333"/>
              <a:gd name="connsiteX1" fmla="*/ 9144000 w 9144000"/>
              <a:gd name="connsiteY1" fmla="*/ 0 h 1285333"/>
              <a:gd name="connsiteX2" fmla="*/ 9144000 w 9144000"/>
              <a:gd name="connsiteY2" fmla="*/ 1268760 h 1285333"/>
              <a:gd name="connsiteX3" fmla="*/ 6382871 w 9144000"/>
              <a:gd name="connsiteY3" fmla="*/ 1285314 h 1285333"/>
              <a:gd name="connsiteX4" fmla="*/ 4591050 w 9144000"/>
              <a:gd name="connsiteY4" fmla="*/ 904875 h 1285333"/>
              <a:gd name="connsiteX5" fmla="*/ 2748242 w 9144000"/>
              <a:gd name="connsiteY5" fmla="*/ 1266265 h 1285333"/>
              <a:gd name="connsiteX6" fmla="*/ 0 w 9144000"/>
              <a:gd name="connsiteY6" fmla="*/ 1268760 h 1285333"/>
              <a:gd name="connsiteX7" fmla="*/ 0 w 9144000"/>
              <a:gd name="connsiteY7" fmla="*/ 0 h 1285333"/>
              <a:gd name="connsiteX0" fmla="*/ 0 w 9144000"/>
              <a:gd name="connsiteY0" fmla="*/ 0 h 1285333"/>
              <a:gd name="connsiteX1" fmla="*/ 9144000 w 9144000"/>
              <a:gd name="connsiteY1" fmla="*/ 0 h 1285333"/>
              <a:gd name="connsiteX2" fmla="*/ 9144000 w 9144000"/>
              <a:gd name="connsiteY2" fmla="*/ 1268760 h 1285333"/>
              <a:gd name="connsiteX3" fmla="*/ 6382871 w 9144000"/>
              <a:gd name="connsiteY3" fmla="*/ 1285314 h 1285333"/>
              <a:gd name="connsiteX4" fmla="*/ 4591050 w 9144000"/>
              <a:gd name="connsiteY4" fmla="*/ 904875 h 1285333"/>
              <a:gd name="connsiteX5" fmla="*/ 2819960 w 9144000"/>
              <a:gd name="connsiteY5" fmla="*/ 1266265 h 1285333"/>
              <a:gd name="connsiteX6" fmla="*/ 0 w 9144000"/>
              <a:gd name="connsiteY6" fmla="*/ 1268760 h 1285333"/>
              <a:gd name="connsiteX7" fmla="*/ 0 w 9144000"/>
              <a:gd name="connsiteY7" fmla="*/ 0 h 1285333"/>
              <a:gd name="connsiteX0" fmla="*/ 0 w 9144000"/>
              <a:gd name="connsiteY0" fmla="*/ 0 h 1285333"/>
              <a:gd name="connsiteX1" fmla="*/ 9144000 w 9144000"/>
              <a:gd name="connsiteY1" fmla="*/ 0 h 1285333"/>
              <a:gd name="connsiteX2" fmla="*/ 9144000 w 9144000"/>
              <a:gd name="connsiteY2" fmla="*/ 1268760 h 1285333"/>
              <a:gd name="connsiteX3" fmla="*/ 6382871 w 9144000"/>
              <a:gd name="connsiteY3" fmla="*/ 1285314 h 1285333"/>
              <a:gd name="connsiteX4" fmla="*/ 4591050 w 9144000"/>
              <a:gd name="connsiteY4" fmla="*/ 904875 h 1285333"/>
              <a:gd name="connsiteX5" fmla="*/ 2828925 w 9144000"/>
              <a:gd name="connsiteY5" fmla="*/ 1275230 h 1285333"/>
              <a:gd name="connsiteX6" fmla="*/ 0 w 9144000"/>
              <a:gd name="connsiteY6" fmla="*/ 1268760 h 1285333"/>
              <a:gd name="connsiteX7" fmla="*/ 0 w 9144000"/>
              <a:gd name="connsiteY7" fmla="*/ 0 h 1285333"/>
              <a:gd name="connsiteX0" fmla="*/ 0 w 9144000"/>
              <a:gd name="connsiteY0" fmla="*/ 0 h 1285333"/>
              <a:gd name="connsiteX1" fmla="*/ 9144000 w 9144000"/>
              <a:gd name="connsiteY1" fmla="*/ 0 h 1285333"/>
              <a:gd name="connsiteX2" fmla="*/ 9144000 w 9144000"/>
              <a:gd name="connsiteY2" fmla="*/ 1268760 h 1285333"/>
              <a:gd name="connsiteX3" fmla="*/ 6364941 w 9144000"/>
              <a:gd name="connsiteY3" fmla="*/ 1285314 h 1285333"/>
              <a:gd name="connsiteX4" fmla="*/ 4591050 w 9144000"/>
              <a:gd name="connsiteY4" fmla="*/ 904875 h 1285333"/>
              <a:gd name="connsiteX5" fmla="*/ 2828925 w 9144000"/>
              <a:gd name="connsiteY5" fmla="*/ 1275230 h 1285333"/>
              <a:gd name="connsiteX6" fmla="*/ 0 w 9144000"/>
              <a:gd name="connsiteY6" fmla="*/ 1268760 h 1285333"/>
              <a:gd name="connsiteX7" fmla="*/ 0 w 9144000"/>
              <a:gd name="connsiteY7" fmla="*/ 0 h 1285333"/>
              <a:gd name="connsiteX0" fmla="*/ 0 w 9144000"/>
              <a:gd name="connsiteY0" fmla="*/ 0 h 1279095"/>
              <a:gd name="connsiteX1" fmla="*/ 9144000 w 9144000"/>
              <a:gd name="connsiteY1" fmla="*/ 0 h 1279095"/>
              <a:gd name="connsiteX2" fmla="*/ 9144000 w 9144000"/>
              <a:gd name="connsiteY2" fmla="*/ 1268760 h 1279095"/>
              <a:gd name="connsiteX3" fmla="*/ 6364941 w 9144000"/>
              <a:gd name="connsiteY3" fmla="*/ 1267384 h 1279095"/>
              <a:gd name="connsiteX4" fmla="*/ 4591050 w 9144000"/>
              <a:gd name="connsiteY4" fmla="*/ 904875 h 1279095"/>
              <a:gd name="connsiteX5" fmla="*/ 2828925 w 9144000"/>
              <a:gd name="connsiteY5" fmla="*/ 1275230 h 1279095"/>
              <a:gd name="connsiteX6" fmla="*/ 0 w 9144000"/>
              <a:gd name="connsiteY6" fmla="*/ 1268760 h 1279095"/>
              <a:gd name="connsiteX7" fmla="*/ 0 w 9144000"/>
              <a:gd name="connsiteY7" fmla="*/ 0 h 12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79095">
                <a:moveTo>
                  <a:pt x="0" y="0"/>
                </a:moveTo>
                <a:lnTo>
                  <a:pt x="9144000" y="0"/>
                </a:lnTo>
                <a:lnTo>
                  <a:pt x="9144000" y="1268760"/>
                </a:lnTo>
                <a:lnTo>
                  <a:pt x="6364941" y="1267384"/>
                </a:lnTo>
                <a:cubicBezTo>
                  <a:pt x="5901391" y="1270559"/>
                  <a:pt x="5180386" y="903567"/>
                  <a:pt x="4591050" y="904875"/>
                </a:cubicBezTo>
                <a:cubicBezTo>
                  <a:pt x="4001714" y="906183"/>
                  <a:pt x="3295650" y="1262530"/>
                  <a:pt x="2828925" y="1275230"/>
                </a:cubicBezTo>
                <a:cubicBezTo>
                  <a:pt x="2362200" y="1287930"/>
                  <a:pt x="1044575" y="1264940"/>
                  <a:pt x="0" y="126876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9000">
                <a:srgbClr val="00AB8E"/>
              </a:gs>
              <a:gs pos="1000">
                <a:srgbClr val="92D050">
                  <a:alpha val="1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" y="6453397"/>
            <a:ext cx="404664" cy="404664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4"/>
          </p:nvPr>
        </p:nvSpPr>
        <p:spPr>
          <a:xfrm>
            <a:off x="7072080" y="64482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666576B9-6F87-4292-AC38-E5A186EB6F7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762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503999" y="4437000"/>
            <a:ext cx="8136000" cy="1007607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Materials Research Centre, Faculty of Chemistry, Brno University of Technology,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Purkynova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118, Brno, 612 00, Czech Republic;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Institute of food science and biotechnology, Faculty of Chemistry, Brno University of Technology,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Purkynova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118, Brno, 612 00, Czech Republic;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Physical and Applied Chemistry, Faculty of Chemistry, Brno University of Technology,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Purkynova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118, Brno, 612 00, Czech Republic.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Zástupný symbol pro text 1"/>
          <p:cNvSpPr>
            <a:spLocks noGrp="1"/>
          </p:cNvSpPr>
          <p:nvPr>
            <p:ph type="body" sz="quarter" idx="12"/>
          </p:nvPr>
        </p:nvSpPr>
        <p:spPr>
          <a:xfrm>
            <a:off x="431539" y="5661496"/>
            <a:ext cx="5043487" cy="431800"/>
          </a:xfrm>
        </p:spPr>
        <p:txBody>
          <a:bodyPr/>
          <a:lstStyle/>
          <a:p>
            <a:r>
              <a:rPr lang="cs-CZ" dirty="0" err="1">
                <a:latin typeface="Cambria" panose="02040503050406030204" pitchFamily="18" charset="0"/>
              </a:rPr>
              <a:t>Author</a:t>
            </a:r>
            <a:r>
              <a:rPr lang="cs-CZ" dirty="0">
                <a:latin typeface="Cambria" panose="02040503050406030204" pitchFamily="18" charset="0"/>
              </a:rPr>
              <a:t>: Vojtech Enev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6840796" y="5661496"/>
            <a:ext cx="1871663" cy="431800"/>
          </a:xfrm>
        </p:spPr>
        <p:txBody>
          <a:bodyPr/>
          <a:lstStyle/>
          <a:p>
            <a:r>
              <a:rPr lang="cs-CZ" dirty="0">
                <a:latin typeface="Cambria" panose="02040503050406030204" pitchFamily="18" charset="0"/>
              </a:rPr>
              <a:t>7. 5. 2026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31539" y="3643473"/>
            <a:ext cx="8280920" cy="683767"/>
          </a:xfrm>
        </p:spPr>
        <p:txBody>
          <a:bodyPr/>
          <a:lstStyle/>
          <a:p>
            <a:r>
              <a:rPr lang="cs-CZ" sz="1800" dirty="0">
                <a:solidFill>
                  <a:srgbClr val="00AB8E"/>
                </a:solidFill>
                <a:latin typeface="Cambria" panose="02040503050406030204" pitchFamily="18" charset="0"/>
              </a:rPr>
              <a:t>Vojtech Enev</a:t>
            </a:r>
            <a:r>
              <a:rPr lang="cs-CZ" sz="1800" baseline="30000" dirty="0">
                <a:solidFill>
                  <a:srgbClr val="00AB8E"/>
                </a:solidFill>
                <a:latin typeface="Cambria" panose="02040503050406030204" pitchFamily="18" charset="0"/>
              </a:rPr>
              <a:t>1,3</a:t>
            </a:r>
            <a:r>
              <a:rPr lang="cs-CZ" sz="1800" dirty="0">
                <a:solidFill>
                  <a:srgbClr val="00AB8E"/>
                </a:solidFill>
                <a:latin typeface="Cambria" panose="02040503050406030204" pitchFamily="18" charset="0"/>
              </a:rPr>
              <a:t>, Kristyna Mullerova</a:t>
            </a:r>
            <a:r>
              <a:rPr lang="cs-CZ" sz="1800" baseline="30000" dirty="0">
                <a:solidFill>
                  <a:srgbClr val="00AB8E"/>
                </a:solidFill>
                <a:latin typeface="Cambria" panose="02040503050406030204" pitchFamily="18" charset="0"/>
              </a:rPr>
              <a:t>3</a:t>
            </a:r>
            <a:r>
              <a:rPr lang="cs-CZ" sz="1800" dirty="0">
                <a:solidFill>
                  <a:srgbClr val="00AB8E"/>
                </a:solidFill>
                <a:latin typeface="Cambria" panose="02040503050406030204" pitchFamily="18" charset="0"/>
              </a:rPr>
              <a:t>, Leona Kubikova</a:t>
            </a:r>
            <a:r>
              <a:rPr lang="cs-CZ" sz="1800" baseline="30000" dirty="0">
                <a:solidFill>
                  <a:srgbClr val="00AB8E"/>
                </a:solidFill>
                <a:latin typeface="Cambria" panose="02040503050406030204" pitchFamily="18" charset="0"/>
              </a:rPr>
              <a:t>1,3</a:t>
            </a:r>
            <a:r>
              <a:rPr lang="cs-CZ" sz="1800" dirty="0">
                <a:solidFill>
                  <a:srgbClr val="00AB8E"/>
                </a:solidFill>
                <a:latin typeface="Cambria" panose="02040503050406030204" pitchFamily="18" charset="0"/>
              </a:rPr>
              <a:t>, Jakub Ciz</a:t>
            </a:r>
            <a:r>
              <a:rPr lang="cs-CZ" sz="1800" baseline="30000" dirty="0">
                <a:solidFill>
                  <a:srgbClr val="00AB8E"/>
                </a:solidFill>
                <a:latin typeface="Cambria" panose="02040503050406030204" pitchFamily="18" charset="0"/>
              </a:rPr>
              <a:t>2</a:t>
            </a:r>
            <a:r>
              <a:rPr lang="cs-CZ" sz="1800" dirty="0">
                <a:solidFill>
                  <a:srgbClr val="00AB8E"/>
                </a:solidFill>
                <a:latin typeface="Cambria" panose="02040503050406030204" pitchFamily="18" charset="0"/>
              </a:rPr>
              <a:t>, Katerina </a:t>
            </a:r>
            <a:r>
              <a:rPr lang="cs-CZ" sz="1800" dirty="0" err="1">
                <a:solidFill>
                  <a:srgbClr val="00AB8E"/>
                </a:solidFill>
                <a:latin typeface="Cambria" panose="02040503050406030204" pitchFamily="18" charset="0"/>
              </a:rPr>
              <a:t>Liskova</a:t>
            </a:r>
            <a:r>
              <a:rPr lang="cs-CZ" sz="1800" dirty="0">
                <a:solidFill>
                  <a:srgbClr val="00AB8E"/>
                </a:solidFill>
                <a:latin typeface="Cambria" panose="02040503050406030204" pitchFamily="18" charset="0"/>
              </a:rPr>
              <a:t> (</a:t>
            </a:r>
            <a:r>
              <a:rPr lang="cs-CZ" sz="1800" dirty="0" err="1">
                <a:solidFill>
                  <a:srgbClr val="00AB8E"/>
                </a:solidFill>
                <a:latin typeface="Cambria" panose="02040503050406030204" pitchFamily="18" charset="0"/>
              </a:rPr>
              <a:t>Stastan</a:t>
            </a:r>
            <a:r>
              <a:rPr lang="cs-CZ" sz="1800" dirty="0">
                <a:solidFill>
                  <a:srgbClr val="00AB8E"/>
                </a:solidFill>
                <a:latin typeface="Cambria" panose="02040503050406030204" pitchFamily="18" charset="0"/>
              </a:rPr>
              <a:t>)</a:t>
            </a:r>
            <a:r>
              <a:rPr lang="cs-CZ" sz="1800" baseline="30000" dirty="0">
                <a:solidFill>
                  <a:srgbClr val="00AB8E"/>
                </a:solidFill>
                <a:latin typeface="Cambria" panose="02040503050406030204" pitchFamily="18" charset="0"/>
              </a:rPr>
              <a:t>3</a:t>
            </a:r>
            <a:r>
              <a:rPr lang="cs-CZ" sz="1800" dirty="0">
                <a:solidFill>
                  <a:srgbClr val="00AB8E"/>
                </a:solidFill>
                <a:latin typeface="Cambria" panose="02040503050406030204" pitchFamily="18" charset="0"/>
              </a:rPr>
              <a:t>, Martina Klucakova</a:t>
            </a:r>
            <a:r>
              <a:rPr lang="cs-CZ" sz="1800" baseline="30000" dirty="0">
                <a:solidFill>
                  <a:srgbClr val="00AB8E"/>
                </a:solidFill>
                <a:latin typeface="Cambria" panose="02040503050406030204" pitchFamily="18" charset="0"/>
              </a:rPr>
              <a:t>1,3</a:t>
            </a:r>
            <a:r>
              <a:rPr lang="cs-CZ" sz="1800" dirty="0">
                <a:solidFill>
                  <a:srgbClr val="00AB8E"/>
                </a:solidFill>
                <a:latin typeface="Cambria" panose="02040503050406030204" pitchFamily="18" charset="0"/>
              </a:rPr>
              <a:t>, and Miloslav Pekar</a:t>
            </a:r>
            <a:r>
              <a:rPr lang="cs-CZ" sz="1800" baseline="30000" dirty="0">
                <a:solidFill>
                  <a:srgbClr val="00AB8E"/>
                </a:solidFill>
                <a:latin typeface="Cambria" panose="02040503050406030204" pitchFamily="18" charset="0"/>
              </a:rPr>
              <a:t>1,3</a:t>
            </a:r>
          </a:p>
        </p:txBody>
      </p:sp>
      <p:sp>
        <p:nvSpPr>
          <p:cNvPr id="7" name="Nadpis 4"/>
          <p:cNvSpPr txBox="1">
            <a:spLocks/>
          </p:cNvSpPr>
          <p:nvPr/>
        </p:nvSpPr>
        <p:spPr>
          <a:xfrm>
            <a:off x="431539" y="1702527"/>
            <a:ext cx="8280920" cy="15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E4002B"/>
                </a:solidFill>
                <a:latin typeface="Cambria" panose="02040503050406030204" pitchFamily="18" charset="0"/>
              </a:rPr>
              <a:t>Quantification of Humic Substances in </a:t>
            </a:r>
            <a:r>
              <a:rPr lang="en-US" b="1" dirty="0" err="1">
                <a:solidFill>
                  <a:srgbClr val="E4002B"/>
                </a:solidFill>
                <a:latin typeface="Cambria" panose="02040503050406030204" pitchFamily="18" charset="0"/>
              </a:rPr>
              <a:t>Caustobiolites</a:t>
            </a:r>
            <a:r>
              <a:rPr lang="en-US" b="1" dirty="0">
                <a:solidFill>
                  <a:srgbClr val="E4002B"/>
                </a:solidFill>
                <a:latin typeface="Cambria" panose="02040503050406030204" pitchFamily="18" charset="0"/>
              </a:rPr>
              <a:t> and Commercial Products Using a New Standardization Method</a:t>
            </a:r>
            <a:endParaRPr lang="cs-CZ" b="1" dirty="0">
              <a:solidFill>
                <a:srgbClr val="E4002B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67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D7F289D-D4E3-D950-080B-8ADD196AB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6576B9-6F87-4292-AC38-E5A186EB6F72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1026" name="Picture 2" descr="NATO">
            <a:extLst>
              <a:ext uri="{FF2B5EF4-FFF2-40B4-BE49-F238E27FC236}">
                <a16:creationId xmlns:a16="http://schemas.microsoft.com/office/drawing/2014/main" id="{7F6915F1-9A35-3F6E-5491-13B026242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" y="2997000"/>
            <a:ext cx="30194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F6EFE88-69DA-9663-7E63-A4D015555120}"/>
              </a:ext>
            </a:extLst>
          </p:cNvPr>
          <p:cNvSpPr txBox="1"/>
          <p:nvPr/>
        </p:nvSpPr>
        <p:spPr>
          <a:xfrm>
            <a:off x="3996000" y="2709000"/>
            <a:ext cx="45780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authors gratefully acknowledge the financial and scientific support provided by the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NATO Science for Peace and Security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(SPS)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under the project </a:t>
            </a:r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G6296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We deeply appreciate NATO's commitment to fostering international scientific cooperation and addressing critical security and environmental challenges.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334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6576B9-6F87-4292-AC38-E5A186EB6F72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16" name="Nadpis 4">
            <a:extLst>
              <a:ext uri="{FF2B5EF4-FFF2-40B4-BE49-F238E27FC236}">
                <a16:creationId xmlns:a16="http://schemas.microsoft.com/office/drawing/2014/main" id="{2B4F43A5-99C7-AC45-175F-6CD02D7A5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261000"/>
            <a:ext cx="8286076" cy="720000"/>
          </a:xfrm>
        </p:spPr>
        <p:txBody>
          <a:bodyPr/>
          <a:lstStyle/>
          <a:p>
            <a:pPr algn="l"/>
            <a:r>
              <a:rPr lang="en-US" sz="4000" noProof="0" dirty="0">
                <a:latin typeface="Cambria" panose="02040503050406030204" pitchFamily="18" charset="0"/>
              </a:rPr>
              <a:t>methods</a:t>
            </a:r>
            <a:r>
              <a:rPr lang="cs-CZ" sz="4000" dirty="0">
                <a:latin typeface="Cambria" panose="02040503050406030204" pitchFamily="18" charset="0"/>
              </a:rPr>
              <a:t> and </a:t>
            </a:r>
            <a:r>
              <a:rPr lang="en-US" sz="4000" noProof="0" dirty="0">
                <a:latin typeface="Cambria" panose="02040503050406030204" pitchFamily="18" charset="0"/>
              </a:rPr>
              <a:t>materials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4BED378-92A5-CFFB-F64C-D07942316999}"/>
              </a:ext>
            </a:extLst>
          </p:cNvPr>
          <p:cNvSpPr txBox="1"/>
          <p:nvPr/>
        </p:nvSpPr>
        <p:spPr>
          <a:xfrm rot="21350988">
            <a:off x="847491" y="4006640"/>
            <a:ext cx="1814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200" b="1" dirty="0">
                <a:solidFill>
                  <a:schemeClr val="bg1"/>
                </a:solidFill>
                <a:latin typeface="SAVOYE LET PLAIN:1.0" pitchFamily="2" charset="0"/>
              </a:rPr>
              <a:t>OM – </a:t>
            </a:r>
            <a:r>
              <a:rPr lang="cs-CZ" sz="2200" b="1" i="1" dirty="0">
                <a:solidFill>
                  <a:schemeClr val="bg1"/>
                </a:solidFill>
                <a:latin typeface="SAVOYE LET PLAIN:1.0" pitchFamily="2" charset="0"/>
              </a:rPr>
              <a:t>organic matter</a:t>
            </a:r>
          </a:p>
          <a:p>
            <a:pPr algn="ctr"/>
            <a:r>
              <a:rPr lang="cs-CZ" sz="2200" b="1" dirty="0">
                <a:solidFill>
                  <a:schemeClr val="bg1"/>
                </a:solidFill>
                <a:latin typeface="SAVOYE LET PLAIN:1.0" pitchFamily="2" charset="0"/>
              </a:rPr>
              <a:t>HL – </a:t>
            </a:r>
            <a:r>
              <a:rPr lang="cs-CZ" sz="2200" b="1" i="1" dirty="0">
                <a:solidFill>
                  <a:schemeClr val="bg1"/>
                </a:solidFill>
                <a:latin typeface="SAVOYE LET PLAIN:1.0" pitchFamily="2" charset="0"/>
              </a:rPr>
              <a:t>huminové látky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5A660E4-C2F0-3220-CA12-FB1410D45547}"/>
              </a:ext>
            </a:extLst>
          </p:cNvPr>
          <p:cNvSpPr txBox="1"/>
          <p:nvPr/>
        </p:nvSpPr>
        <p:spPr>
          <a:xfrm>
            <a:off x="396000" y="1773000"/>
            <a:ext cx="786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caustobiolites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(lignite,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leonardite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alginite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commercial humate products</a:t>
            </a:r>
            <a:r>
              <a:rPr lang="cs-CZ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Lignohumát MAX – Amagro">
            <a:extLst>
              <a:ext uri="{FF2B5EF4-FFF2-40B4-BE49-F238E27FC236}">
                <a16:creationId xmlns:a16="http://schemas.microsoft.com/office/drawing/2014/main" id="{21146CB9-9553-883F-D106-75C667D54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10" y="3746575"/>
            <a:ext cx="1857472" cy="185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ganic Fertilizer – EsnadAgro">
            <a:extLst>
              <a:ext uri="{FF2B5EF4-FFF2-40B4-BE49-F238E27FC236}">
                <a16:creationId xmlns:a16="http://schemas.microsoft.com/office/drawing/2014/main" id="{4D5F684F-DF7B-0102-1B58-307A9B7F5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75" y="3672996"/>
            <a:ext cx="2109750" cy="21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CDAE4FB-5497-B80F-54AE-53F3E2B99E7C}"/>
              </a:ext>
            </a:extLst>
          </p:cNvPr>
          <p:cNvSpPr txBox="1"/>
          <p:nvPr/>
        </p:nvSpPr>
        <p:spPr>
          <a:xfrm>
            <a:off x="6429750" y="5852584"/>
            <a:ext cx="2375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commercial humate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030" name="Picture 6" descr="Drills used for modelling of the Dubňany Seam floor in the Moravian ...">
            <a:extLst>
              <a:ext uri="{FF2B5EF4-FFF2-40B4-BE49-F238E27FC236}">
                <a16:creationId xmlns:a16="http://schemas.microsoft.com/office/drawing/2014/main" id="{A51A6440-CEFE-752D-52D5-F67D41BFE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" y="3069000"/>
            <a:ext cx="2318251" cy="304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45E5AC-B499-F595-7D74-BC60253FEBCF}"/>
              </a:ext>
            </a:extLst>
          </p:cNvPr>
          <p:cNvSpPr txBox="1"/>
          <p:nvPr/>
        </p:nvSpPr>
        <p:spPr>
          <a:xfrm>
            <a:off x="2656632" y="2991317"/>
            <a:ext cx="21097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northern part of the Vienna basin, Mír mine near Mikulčice</a:t>
            </a:r>
            <a:r>
              <a:rPr lang="cs-CZ" sz="11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Czech Republic</a:t>
            </a:r>
            <a:endParaRPr lang="cs-CZ" sz="1100" b="1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74F3510-FF71-3678-F99C-FF78BB22E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458" y="5300872"/>
            <a:ext cx="1865848" cy="102248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9B9D43E-05F3-B4B7-84B5-9EE318A4CCBF}"/>
              </a:ext>
            </a:extLst>
          </p:cNvPr>
          <p:cNvSpPr txBox="1"/>
          <p:nvPr/>
        </p:nvSpPr>
        <p:spPr>
          <a:xfrm>
            <a:off x="3480668" y="6201116"/>
            <a:ext cx="29490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alginite</a:t>
            </a:r>
            <a:r>
              <a:rPr lang="en-US" sz="11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1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Pinciná</a:t>
            </a:r>
            <a:r>
              <a:rPr lang="cs-CZ" sz="1100" b="1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Slovakia Republic)</a:t>
            </a:r>
            <a:endParaRPr lang="cs-CZ" sz="1100" b="1" dirty="0"/>
          </a:p>
        </p:txBody>
      </p:sp>
      <p:pic>
        <p:nvPicPr>
          <p:cNvPr id="1032" name="Picture 8" descr="Leonardite (Sentinel Butte Formation, Paleocene; Stony Creek Mine ...">
            <a:extLst>
              <a:ext uri="{FF2B5EF4-FFF2-40B4-BE49-F238E27FC236}">
                <a16:creationId xmlns:a16="http://schemas.microsoft.com/office/drawing/2014/main" id="{432236FB-6C93-92B5-A829-B230CA98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45" y="4031389"/>
            <a:ext cx="1111646" cy="84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2995DBB4-C8BF-61D4-C137-39747CDCAA39}"/>
              </a:ext>
            </a:extLst>
          </p:cNvPr>
          <p:cNvSpPr txBox="1"/>
          <p:nvPr/>
        </p:nvSpPr>
        <p:spPr>
          <a:xfrm>
            <a:off x="4029098" y="4136077"/>
            <a:ext cx="1322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1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Leonardite</a:t>
            </a:r>
            <a:r>
              <a:rPr lang="cs-CZ" sz="11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1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Afşin</a:t>
            </a:r>
            <a:r>
              <a:rPr lang="en-US" sz="11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cs-CZ" sz="1100" b="1" dirty="0">
              <a:effectLst/>
              <a:latin typeface="Cambria" panose="0204050305040603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1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Kahramanmaraş</a:t>
            </a:r>
            <a:r>
              <a:rPr lang="en-US" sz="11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cs-CZ" sz="1100" b="1" dirty="0">
              <a:effectLst/>
              <a:latin typeface="Cambria" panose="0204050305040603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1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Turkey</a:t>
            </a:r>
            <a:r>
              <a:rPr lang="cs-CZ" sz="11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100" b="1" dirty="0"/>
          </a:p>
        </p:txBody>
      </p: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DE88A6FB-9B1D-F2DF-0DFE-184FC0B883AB}"/>
              </a:ext>
            </a:extLst>
          </p:cNvPr>
          <p:cNvCxnSpPr/>
          <p:nvPr/>
        </p:nvCxnSpPr>
        <p:spPr>
          <a:xfrm flipH="1">
            <a:off x="2340000" y="3573000"/>
            <a:ext cx="1008000" cy="2376000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035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E7C1ED1-ABCE-D7A3-D57D-BCEAEC83C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6576B9-6F87-4292-AC38-E5A186EB6F72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6" name="Nadpis 4">
            <a:extLst>
              <a:ext uri="{FF2B5EF4-FFF2-40B4-BE49-F238E27FC236}">
                <a16:creationId xmlns:a16="http://schemas.microsoft.com/office/drawing/2014/main" id="{62037509-C842-4AD3-38DE-2F5A02856522}"/>
              </a:ext>
            </a:extLst>
          </p:cNvPr>
          <p:cNvSpPr txBox="1">
            <a:spLocks/>
          </p:cNvSpPr>
          <p:nvPr/>
        </p:nvSpPr>
        <p:spPr>
          <a:xfrm>
            <a:off x="684000" y="153384"/>
            <a:ext cx="8286076" cy="7200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Cambria" panose="02040503050406030204" pitchFamily="18" charset="0"/>
              </a:rPr>
              <a:t>methods</a:t>
            </a:r>
            <a:r>
              <a:rPr lang="cs-CZ" sz="4000" dirty="0">
                <a:latin typeface="Cambria" panose="02040503050406030204" pitchFamily="18" charset="0"/>
              </a:rPr>
              <a:t> and </a:t>
            </a:r>
            <a:r>
              <a:rPr lang="en-US" sz="4000" dirty="0">
                <a:latin typeface="Cambria" panose="02040503050406030204" pitchFamily="18" charset="0"/>
              </a:rPr>
              <a:t>materials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7716403-0ED4-AA3E-AE2F-D44A9AB59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000"/>
            <a:ext cx="9101532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1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055F6F2-259B-5D69-3FC2-8DED347B4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6576B9-6F87-4292-AC38-E5A186EB6F72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6" name="Nadpis 4">
            <a:extLst>
              <a:ext uri="{FF2B5EF4-FFF2-40B4-BE49-F238E27FC236}">
                <a16:creationId xmlns:a16="http://schemas.microsoft.com/office/drawing/2014/main" id="{5080A631-FF80-4861-61B5-5F2735067625}"/>
              </a:ext>
            </a:extLst>
          </p:cNvPr>
          <p:cNvSpPr txBox="1">
            <a:spLocks/>
          </p:cNvSpPr>
          <p:nvPr/>
        </p:nvSpPr>
        <p:spPr>
          <a:xfrm>
            <a:off x="684000" y="153384"/>
            <a:ext cx="8286076" cy="7200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Cambria" panose="02040503050406030204" pitchFamily="18" charset="0"/>
              </a:rPr>
              <a:t>methods</a:t>
            </a:r>
            <a:r>
              <a:rPr lang="cs-CZ" sz="4000" dirty="0">
                <a:latin typeface="Cambria" panose="02040503050406030204" pitchFamily="18" charset="0"/>
              </a:rPr>
              <a:t> and </a:t>
            </a:r>
            <a:r>
              <a:rPr lang="en-US" sz="4000" dirty="0">
                <a:latin typeface="Cambria" panose="02040503050406030204" pitchFamily="18" charset="0"/>
              </a:rPr>
              <a:t>materials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8AB5896-0186-B58D-FA4D-BE51486F6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" y="1413000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8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78D3ED5-BB87-867F-9172-B146FBAAD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6576B9-6F87-4292-AC38-E5A186EB6F72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6" name="Nadpis 4">
            <a:extLst>
              <a:ext uri="{FF2B5EF4-FFF2-40B4-BE49-F238E27FC236}">
                <a16:creationId xmlns:a16="http://schemas.microsoft.com/office/drawing/2014/main" id="{0C73E65D-8BF3-0E91-5FF9-225D57B6BD6A}"/>
              </a:ext>
            </a:extLst>
          </p:cNvPr>
          <p:cNvSpPr txBox="1">
            <a:spLocks/>
          </p:cNvSpPr>
          <p:nvPr/>
        </p:nvSpPr>
        <p:spPr>
          <a:xfrm>
            <a:off x="684000" y="153384"/>
            <a:ext cx="8286076" cy="7200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noProof="0" dirty="0">
                <a:latin typeface="Cambria" panose="02040503050406030204" pitchFamily="18" charset="0"/>
              </a:rPr>
              <a:t>results and discussion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581FE6D-DE00-457F-09AD-1D8D897D8785}"/>
              </a:ext>
            </a:extLst>
          </p:cNvPr>
          <p:cNvSpPr txBox="1"/>
          <p:nvPr/>
        </p:nvSpPr>
        <p:spPr>
          <a:xfrm>
            <a:off x="180000" y="1701000"/>
            <a:ext cx="770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content of individual organic fractions (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humic and fulvic acids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) in caustobioliths and soil conditioners (soil amendment products)</a:t>
            </a:r>
            <a:endParaRPr lang="cs-CZ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D1FDF222-266D-7F99-EF81-3310D3F7E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8327"/>
              </p:ext>
            </p:extLst>
          </p:nvPr>
        </p:nvGraphicFramePr>
        <p:xfrm>
          <a:off x="4644000" y="2997000"/>
          <a:ext cx="403920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200">
                  <a:extLst>
                    <a:ext uri="{9D8B030D-6E8A-4147-A177-3AD203B41FA5}">
                      <a16:colId xmlns:a16="http://schemas.microsoft.com/office/drawing/2014/main" val="216305834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49821485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263276969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sample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</a:t>
                      </a:r>
                      <a:endParaRPr lang="cs-CZ" sz="1400" b="1" baseline="-25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371219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cs-CZ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wt. %</a:t>
                      </a:r>
                      <a:r>
                        <a:rPr lang="cs-CZ" sz="1400" b="1" baseline="300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♣</a:t>
                      </a:r>
                      <a:r>
                        <a:rPr lang="cs-CZ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(ash free)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b="1" baseline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7822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alginite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4742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oxyhumolite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51,00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4,10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9129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leonardite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54,22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3,70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4817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lignohumate MAX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31,20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30,60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40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HUMKEY 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63,32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18,20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012021"/>
                  </a:ext>
                </a:extLst>
              </a:tr>
            </a:tbl>
          </a:graphicData>
        </a:graphic>
      </p:graphicFrame>
      <p:pic>
        <p:nvPicPr>
          <p:cNvPr id="12" name="Obrázek 11">
            <a:extLst>
              <a:ext uri="{FF2B5EF4-FFF2-40B4-BE49-F238E27FC236}">
                <a16:creationId xmlns:a16="http://schemas.microsoft.com/office/drawing/2014/main" id="{F2BFB900-C2BD-2ACD-A674-302B0F5D6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4" y="2531364"/>
            <a:ext cx="3777080" cy="206022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5CD1F48-6776-3F02-B48B-83F6034A07F0}"/>
              </a:ext>
            </a:extLst>
          </p:cNvPr>
          <p:cNvSpPr txBox="1"/>
          <p:nvPr/>
        </p:nvSpPr>
        <p:spPr>
          <a:xfrm>
            <a:off x="1050254" y="4500448"/>
            <a:ext cx="25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content of humic substances was obtained by gravimetric analysis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88A83BE-D357-1C54-8A78-C013E03395F0}"/>
              </a:ext>
            </a:extLst>
          </p:cNvPr>
          <p:cNvSpPr txBox="1">
            <a:spLocks/>
          </p:cNvSpPr>
          <p:nvPr/>
        </p:nvSpPr>
        <p:spPr>
          <a:xfrm>
            <a:off x="4572000" y="5619599"/>
            <a:ext cx="3148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♣ </a:t>
            </a:r>
            <a:r>
              <a:rPr lang="cs-CZ" sz="1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wt. %</a:t>
            </a:r>
            <a:r>
              <a:rPr lang="en-US" sz="1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by weight calculated on an original organic matter basis for the isolation of humic substances</a:t>
            </a:r>
            <a:endParaRPr lang="cs-CZ" sz="1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B39FA4D-24C5-383B-AB02-5D012CA3759C}"/>
              </a:ext>
            </a:extLst>
          </p:cNvPr>
          <p:cNvSpPr txBox="1"/>
          <p:nvPr/>
        </p:nvSpPr>
        <p:spPr>
          <a:xfrm>
            <a:off x="2844000" y="5012095"/>
            <a:ext cx="188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soil conditioner</a:t>
            </a:r>
          </a:p>
        </p:txBody>
      </p:sp>
    </p:spTree>
    <p:extLst>
      <p:ext uri="{BB962C8B-B14F-4D97-AF65-F5344CB8AC3E}">
        <p14:creationId xmlns:p14="http://schemas.microsoft.com/office/powerpoint/2010/main" val="2192102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94400E-4744-BC8D-596D-4EF6FECD7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6576B9-6F87-4292-AC38-E5A186EB6F72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6" name="Nadpis 4">
            <a:extLst>
              <a:ext uri="{FF2B5EF4-FFF2-40B4-BE49-F238E27FC236}">
                <a16:creationId xmlns:a16="http://schemas.microsoft.com/office/drawing/2014/main" id="{EBFFD4C1-46C6-5C6F-07A1-4BB7DBC9F087}"/>
              </a:ext>
            </a:extLst>
          </p:cNvPr>
          <p:cNvSpPr txBox="1">
            <a:spLocks/>
          </p:cNvSpPr>
          <p:nvPr/>
        </p:nvSpPr>
        <p:spPr>
          <a:xfrm>
            <a:off x="178786" y="-36332"/>
            <a:ext cx="3168000" cy="12960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noProof="0" dirty="0">
                <a:latin typeface="Cambria" panose="02040503050406030204" pitchFamily="18" charset="0"/>
              </a:rPr>
              <a:t>r</a:t>
            </a:r>
            <a:r>
              <a:rPr lang="en-US" noProof="0" dirty="0">
                <a:latin typeface="Cambria" panose="02040503050406030204" pitchFamily="18" charset="0"/>
              </a:rPr>
              <a:t>esults</a:t>
            </a:r>
            <a:endParaRPr lang="cs-CZ" noProof="0" dirty="0">
              <a:latin typeface="Cambria" panose="02040503050406030204" pitchFamily="18" charset="0"/>
            </a:endParaRPr>
          </a:p>
          <a:p>
            <a:pPr algn="ctr"/>
            <a:r>
              <a:rPr lang="en-US" noProof="0" dirty="0">
                <a:latin typeface="Cambria" panose="02040503050406030204" pitchFamily="18" charset="0"/>
              </a:rPr>
              <a:t>and discussion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CE8C159D-8BB3-CC2B-F07A-2AA4EB17F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113557"/>
              </p:ext>
            </p:extLst>
          </p:nvPr>
        </p:nvGraphicFramePr>
        <p:xfrm>
          <a:off x="212407" y="2723400"/>
          <a:ext cx="8679593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7357">
                  <a:extLst>
                    <a:ext uri="{9D8B030D-6E8A-4147-A177-3AD203B41FA5}">
                      <a16:colId xmlns:a16="http://schemas.microsoft.com/office/drawing/2014/main" val="2163058341"/>
                    </a:ext>
                  </a:extLst>
                </a:gridCol>
                <a:gridCol w="931748">
                  <a:extLst>
                    <a:ext uri="{9D8B030D-6E8A-4147-A177-3AD203B41FA5}">
                      <a16:colId xmlns:a16="http://schemas.microsoft.com/office/drawing/2014/main" val="1498214856"/>
                    </a:ext>
                  </a:extLst>
                </a:gridCol>
                <a:gridCol w="931748">
                  <a:extLst>
                    <a:ext uri="{9D8B030D-6E8A-4147-A177-3AD203B41FA5}">
                      <a16:colId xmlns:a16="http://schemas.microsoft.com/office/drawing/2014/main" val="2263276969"/>
                    </a:ext>
                  </a:extLst>
                </a:gridCol>
                <a:gridCol w="931748">
                  <a:extLst>
                    <a:ext uri="{9D8B030D-6E8A-4147-A177-3AD203B41FA5}">
                      <a16:colId xmlns:a16="http://schemas.microsoft.com/office/drawing/2014/main" val="2664832947"/>
                    </a:ext>
                  </a:extLst>
                </a:gridCol>
                <a:gridCol w="931748">
                  <a:extLst>
                    <a:ext uri="{9D8B030D-6E8A-4147-A177-3AD203B41FA5}">
                      <a16:colId xmlns:a16="http://schemas.microsoft.com/office/drawing/2014/main" val="731007881"/>
                    </a:ext>
                  </a:extLst>
                </a:gridCol>
                <a:gridCol w="931748">
                  <a:extLst>
                    <a:ext uri="{9D8B030D-6E8A-4147-A177-3AD203B41FA5}">
                      <a16:colId xmlns:a16="http://schemas.microsoft.com/office/drawing/2014/main" val="4089472544"/>
                    </a:ext>
                  </a:extLst>
                </a:gridCol>
                <a:gridCol w="931748">
                  <a:extLst>
                    <a:ext uri="{9D8B030D-6E8A-4147-A177-3AD203B41FA5}">
                      <a16:colId xmlns:a16="http://schemas.microsoft.com/office/drawing/2014/main" val="1277230736"/>
                    </a:ext>
                  </a:extLst>
                </a:gridCol>
                <a:gridCol w="931748">
                  <a:extLst>
                    <a:ext uri="{9D8B030D-6E8A-4147-A177-3AD203B41FA5}">
                      <a16:colId xmlns:a16="http://schemas.microsoft.com/office/drawing/2014/main" val="1737548953"/>
                    </a:ext>
                  </a:extLst>
                </a:gridCol>
              </a:tblGrid>
              <a:tr h="287988"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sample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moisture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3712197"/>
                  </a:ext>
                </a:extLst>
              </a:tr>
              <a:tr h="287988">
                <a:tc vMerge="1">
                  <a:txBody>
                    <a:bodyPr/>
                    <a:lstStyle/>
                    <a:p>
                      <a:endParaRPr lang="cs-CZ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at. 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wt. 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69113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alginite 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52.55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9.42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6.64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4742171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alginite FA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48.38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12.92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5.58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25.60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9129624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oxyhumolite 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35.77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53.32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9.17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4.91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522331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oxyhumolite FA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51.21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12.85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7.07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7.69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4576579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leonardite 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45.98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17.47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4.81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4817930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leonardite FA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33.60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17.47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2029444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lignohumate MAX HA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38.94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40.93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0.99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0.12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19.02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4.58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0.55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40876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lignohumate MAX FA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40.43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46.20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0.90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11.96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10.55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1.22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039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HUMKEY HA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49.04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33.07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1.83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1.32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14.73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5.33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0.12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012021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HUMKEYFA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35.90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34.39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1.78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1.54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26.39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6.01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2.08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176913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C289AA17-8965-7BB1-D65D-D7B92A77E130}"/>
              </a:ext>
            </a:extLst>
          </p:cNvPr>
          <p:cNvSpPr txBox="1"/>
          <p:nvPr/>
        </p:nvSpPr>
        <p:spPr>
          <a:xfrm>
            <a:off x="698989" y="1814197"/>
            <a:ext cx="212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lemental analysis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7D9E391-394A-8B55-0A82-62F7CDE3A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41" y="189000"/>
            <a:ext cx="4328659" cy="236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03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2B9429B-72D5-5478-7EC8-2A319B515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6576B9-6F87-4292-AC38-E5A186EB6F72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6" name="Nadpis 4">
            <a:extLst>
              <a:ext uri="{FF2B5EF4-FFF2-40B4-BE49-F238E27FC236}">
                <a16:creationId xmlns:a16="http://schemas.microsoft.com/office/drawing/2014/main" id="{0EC6F122-E41C-BF08-DA32-DAAD06EAE296}"/>
              </a:ext>
            </a:extLst>
          </p:cNvPr>
          <p:cNvSpPr txBox="1">
            <a:spLocks/>
          </p:cNvSpPr>
          <p:nvPr/>
        </p:nvSpPr>
        <p:spPr>
          <a:xfrm>
            <a:off x="178786" y="-36332"/>
            <a:ext cx="3168000" cy="12960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noProof="0" dirty="0">
                <a:latin typeface="Cambria" panose="02040503050406030204" pitchFamily="18" charset="0"/>
              </a:rPr>
              <a:t>r</a:t>
            </a:r>
            <a:r>
              <a:rPr lang="en-US" noProof="0" dirty="0">
                <a:latin typeface="Cambria" panose="02040503050406030204" pitchFamily="18" charset="0"/>
              </a:rPr>
              <a:t>esults</a:t>
            </a:r>
            <a:endParaRPr lang="cs-CZ" noProof="0" dirty="0">
              <a:latin typeface="Cambria" panose="02040503050406030204" pitchFamily="18" charset="0"/>
            </a:endParaRPr>
          </a:p>
          <a:p>
            <a:pPr algn="ctr"/>
            <a:r>
              <a:rPr lang="en-US" noProof="0" dirty="0">
                <a:latin typeface="Cambria" panose="02040503050406030204" pitchFamily="18" charset="0"/>
              </a:rPr>
              <a:t>and discussion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7AFAB10-D594-B993-2B02-5B67EC72A381}"/>
              </a:ext>
            </a:extLst>
          </p:cNvPr>
          <p:cNvSpPr txBox="1"/>
          <p:nvPr/>
        </p:nvSpPr>
        <p:spPr>
          <a:xfrm>
            <a:off x="3508203" y="433741"/>
            <a:ext cx="212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FTIR spectroscopy</a:t>
            </a:r>
            <a:endParaRPr lang="en-US" b="1" noProof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B04A5B0-F344-259A-D312-BAD58DA9E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" y="1175186"/>
            <a:ext cx="3752390" cy="52699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0E9EDC6-57CA-B165-7347-06BFBFCF95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09" y="-6655"/>
            <a:ext cx="2362991" cy="177026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AFFA06F-0E28-2F65-0A18-145057EC05C4}"/>
              </a:ext>
            </a:extLst>
          </p:cNvPr>
          <p:cNvSpPr txBox="1"/>
          <p:nvPr/>
        </p:nvSpPr>
        <p:spPr>
          <a:xfrm>
            <a:off x="3923569" y="1794160"/>
            <a:ext cx="5112431" cy="4032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3700–3000 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–1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O–H and N–H stretching of alcoholic, phenolic, carboxylic, secondary amide, amine functional groups;</a:t>
            </a:r>
            <a:endParaRPr lang="cs-CZ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2950–2800 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–1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C–H stretching of aliphatic species (–CH</a:t>
            </a:r>
            <a:r>
              <a:rPr lang="en-US" sz="1000" kern="100" baseline="-25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–, –CH</a:t>
            </a:r>
            <a:r>
              <a:rPr lang="en-US" sz="1000" kern="100" baseline="-25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–O–CH</a:t>
            </a:r>
            <a:r>
              <a:rPr lang="en-US" sz="1000" kern="100" baseline="-25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⟶lignin residues);</a:t>
            </a:r>
            <a:endParaRPr lang="cs-CZ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2700–2400 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–1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hydrogen bond between two carboxylic functional groups;</a:t>
            </a:r>
            <a:endParaRPr lang="cs-CZ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1720–1700 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–1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C=O stretching of carboxylic functional groups;</a:t>
            </a:r>
            <a:endParaRPr lang="cs-CZ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1620–1590 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–1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C=C stretching of aromatic species;</a:t>
            </a:r>
            <a:endParaRPr lang="cs-CZ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1500 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–1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C=C stretching of aromatic species such as lignin fragments;</a:t>
            </a:r>
            <a:endParaRPr lang="cs-CZ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1400 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–1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stretching of carboxylate functional groups (slats form);</a:t>
            </a:r>
            <a:endParaRPr lang="cs-CZ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1250–1200 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–1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stretching of alkyl/aryl-esters; phenolic –OH; carboxylic functional groups;</a:t>
            </a:r>
            <a:endParaRPr lang="cs-CZ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1180–1100 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en-US" sz="1000" b="1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1000" b="1" u="sng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C–O–C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/O–C–C stretching of alkyl/aryl-</a:t>
            </a:r>
            <a:r>
              <a:rPr lang="en-US" sz="1000" b="1" u="sng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ether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/ester functional groups;</a:t>
            </a:r>
            <a:endParaRPr lang="cs-CZ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1040–1000 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–1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C–O stretching of alcoholic functional groups and polysaccharide fragments (cellulose, hemic-cellulose…);</a:t>
            </a:r>
            <a:endParaRPr lang="cs-CZ" sz="1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Segoe UI Symbol" panose="020B0502040204020203" pitchFamily="34" charset="0"/>
              </a:rPr>
              <a:t>♣</a:t>
            </a:r>
            <a:r>
              <a:rPr lang="cs-CZ" sz="1000" kern="100" dirty="0"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1550 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–1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N–H and C–N deformation/stretching vibrations of secondary amide groups;</a:t>
            </a:r>
            <a:endParaRPr lang="cs-CZ" sz="1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♣</a:t>
            </a:r>
            <a:r>
              <a:rPr lang="cs-CZ" sz="1000" kern="100" dirty="0"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1450 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–1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C–H deformation vibration of aliphatic functional groups;</a:t>
            </a:r>
            <a:endParaRPr lang="cs-CZ" sz="1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♣</a:t>
            </a:r>
            <a:r>
              <a:rPr lang="cs-CZ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1370 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–1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vibration of carboxylate functional groups;</a:t>
            </a:r>
            <a:endParaRPr lang="cs-CZ" sz="1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♣</a:t>
            </a:r>
            <a:r>
              <a:rPr lang="cs-CZ" sz="1000" kern="100" dirty="0"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1450 cm</a:t>
            </a:r>
            <a:r>
              <a:rPr lang="en-US" sz="1000" kern="100" baseline="30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–1</a:t>
            </a:r>
            <a:r>
              <a:rPr lang="en-US" sz="10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C–H deformation vibration of aliphatic functional groups.</a:t>
            </a:r>
            <a:endParaRPr lang="cs-CZ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35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7038013-4F0C-CDFC-8AD3-61CC46679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6576B9-6F87-4292-AC38-E5A186EB6F72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6" name="Nadpis 4">
            <a:extLst>
              <a:ext uri="{FF2B5EF4-FFF2-40B4-BE49-F238E27FC236}">
                <a16:creationId xmlns:a16="http://schemas.microsoft.com/office/drawing/2014/main" id="{1484A440-53E2-9E71-A2A1-E3EF41AAEB16}"/>
              </a:ext>
            </a:extLst>
          </p:cNvPr>
          <p:cNvSpPr txBox="1">
            <a:spLocks/>
          </p:cNvSpPr>
          <p:nvPr/>
        </p:nvSpPr>
        <p:spPr>
          <a:xfrm>
            <a:off x="-20738" y="261000"/>
            <a:ext cx="3168000" cy="657332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noProof="0" dirty="0">
                <a:latin typeface="Cambria" panose="02040503050406030204" pitchFamily="18" charset="0"/>
              </a:rPr>
              <a:t>conclusion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2122138-E907-DAEB-F33C-445CB45C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000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37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154992-64EA-1974-B8D6-6EC10FCE1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6576B9-6F87-4292-AC38-E5A186EB6F72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6" name="Nadpis 4">
            <a:extLst>
              <a:ext uri="{FF2B5EF4-FFF2-40B4-BE49-F238E27FC236}">
                <a16:creationId xmlns:a16="http://schemas.microsoft.com/office/drawing/2014/main" id="{3335FCE7-07A8-E210-7D6A-D2B60A9E2000}"/>
              </a:ext>
            </a:extLst>
          </p:cNvPr>
          <p:cNvSpPr txBox="1">
            <a:spLocks/>
          </p:cNvSpPr>
          <p:nvPr/>
        </p:nvSpPr>
        <p:spPr>
          <a:xfrm>
            <a:off x="-20738" y="261000"/>
            <a:ext cx="3168000" cy="657332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noProof="0" dirty="0">
                <a:latin typeface="Cambria" panose="02040503050406030204" pitchFamily="18" charset="0"/>
              </a:rPr>
              <a:t>conclusion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B87A330-7956-AA06-B22F-0A92246D9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0" y="1341000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213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VUT">
      <a:dk1>
        <a:srgbClr val="000000"/>
      </a:dk1>
      <a:lt1>
        <a:srgbClr val="FFFFFF"/>
      </a:lt1>
      <a:dk2>
        <a:srgbClr val="595959"/>
      </a:dk2>
      <a:lt2>
        <a:srgbClr val="F1F5F5"/>
      </a:lt2>
      <a:accent1>
        <a:srgbClr val="C00000"/>
      </a:accent1>
      <a:accent2>
        <a:srgbClr val="FF0000"/>
      </a:accent2>
      <a:accent3>
        <a:srgbClr val="FFC000"/>
      </a:accent3>
      <a:accent4>
        <a:srgbClr val="FFFF00"/>
      </a:accent4>
      <a:accent5>
        <a:srgbClr val="B0F0C1"/>
      </a:accent5>
      <a:accent6>
        <a:srgbClr val="92CDDC"/>
      </a:accent6>
      <a:hlink>
        <a:srgbClr val="31859B"/>
      </a:hlink>
      <a:folHlink>
        <a:srgbClr val="205867"/>
      </a:folHlink>
    </a:clrScheme>
    <a:fontScheme name="VU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18653</TotalTime>
  <Words>685</Words>
  <Application>Microsoft Office PowerPoint</Application>
  <PresentationFormat>Předvádění na obrazovce (4:3)</PresentationFormat>
  <Paragraphs>168</Paragraphs>
  <Slides>10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Cambria</vt:lpstr>
      <vt:lpstr>SAVOYE LET PLAIN:1.0</vt:lpstr>
      <vt:lpstr>Trebuchet MS</vt:lpstr>
      <vt:lpstr>Wingdings</vt:lpstr>
      <vt:lpstr>Motiv systému Office</vt:lpstr>
      <vt:lpstr>Vojtech Enev1,3, Kristyna Mullerova3, Leona Kubikova1,3, Jakub Ciz2, Katerina Liskova (Stastan)3, Martina Klucakova1,3, and Miloslav Pekar1,3</vt:lpstr>
      <vt:lpstr>methods and materials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Vaňková Marta</dc:creator>
  <cp:lastModifiedBy>Enev Vojtěch (100511)</cp:lastModifiedBy>
  <cp:revision>326</cp:revision>
  <dcterms:created xsi:type="dcterms:W3CDTF">2016-01-14T08:43:43Z</dcterms:created>
  <dcterms:modified xsi:type="dcterms:W3CDTF">2026-05-06T08:04:01Z</dcterms:modified>
</cp:coreProperties>
</file>