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media/image9.svg" ContentType="image/svg"/>
  <Override PartName="/ppt/media/image18.svg" ContentType="image/svg"/>
  <Override PartName="/ppt/media/image11.svg" ContentType="image/svg"/>
  <Override PartName="/ppt/media/image2.svg" ContentType="image/svg"/>
  <Override PartName="/ppt/media/image13.svg" ContentType="image/svg"/>
  <Override PartName="/ppt/media/image7.svg" ContentType="image/svg"/>
  <Override PartName="/ppt/media/image5.tif" ContentType="image/tiff"/>
  <Override PartName="/ppt/media/media20.mp4" ContentType="video/mp4"/>
  <Override PartName="/ppt/media/image15.svg" ContentType="image/sv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/>
          <p:nvPr/>
        </p:nvSpPr>
        <p:spPr>
          <a:xfrm>
            <a:off x="8280000" y="253080"/>
            <a:ext cx="1438920" cy="2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 anchorCtr="1">
            <a:spAutoFit/>
          </a:bodyPr>
          <a:p>
            <a:pPr algn="r">
              <a:lnSpc>
                <a:spcPct val="100000"/>
              </a:lnSpc>
            </a:pPr>
            <a:fld id="{B616B0A5-409D-4E1D-8166-D63AB6D572D9}" type="slidenum">
              <a:rPr lang="en-GB" sz="1400" b="0" u="none" strike="noStrike">
                <a:solidFill>
                  <a:srgbClr val="666666"/>
                </a:solidFill>
                <a:effectLst/>
                <a:uFillTx/>
                <a:latin typeface="Arial"/>
                <a:ea typeface="DejaVu Sans"/>
              </a:rPr>
              <a:t>&lt;number&gt;</a:t>
            </a:fld>
            <a:r>
              <a:rPr lang="en-GB" sz="1400" b="0" u="none" strike="noStrike">
                <a:solidFill>
                  <a:srgbClr val="666666"/>
                </a:solidFill>
                <a:effectLst/>
                <a:uFillTx/>
                <a:latin typeface="Arial"/>
                <a:ea typeface="DejaVu Sans"/>
              </a:rPr>
              <a:t>/17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"/>
          <p:cNvSpPr/>
          <p:nvPr/>
        </p:nvSpPr>
        <p:spPr>
          <a:xfrm>
            <a:off x="360000" y="540000"/>
            <a:ext cx="9360000" cy="360"/>
          </a:xfrm>
          <a:prstGeom prst="line">
            <a:avLst/>
          </a:prstGeom>
          <a:ln w="1908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720" rIns="9720" tIns="-9720" bIns="-9720" anchor="ctr">
            <a:noAutofit/>
          </a:bodyPr>
          <a:p>
            <a:endParaRPr lang="en-GB" sz="2400" b="0" u="none" strike="noStrike">
              <a:solidFill>
                <a:srgbClr val="000000"/>
              </a:solidFill>
              <a:effectLst/>
              <a:uFillTx/>
              <a:latin typeface="Times New Roman"/>
              <a:ea typeface="DejaVu Sans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60000" y="245160"/>
            <a:ext cx="791892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"/>
          <p:cNvSpPr/>
          <p:nvPr/>
        </p:nvSpPr>
        <p:spPr>
          <a:xfrm>
            <a:off x="8577360" y="253080"/>
            <a:ext cx="11415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 anchorCtr="1">
            <a:spAutoFit/>
          </a:bodyPr>
          <a:p>
            <a:pPr algn="r">
              <a:lnSpc>
                <a:spcPct val="100000"/>
              </a:lnSpc>
            </a:pPr>
            <a:fld id="{526EE2B4-B28C-404E-9413-7C089B55D3C5}" type="slidenum">
              <a:rPr lang="en-GB" sz="1400" b="0" u="none" strike="noStrike">
                <a:solidFill>
                  <a:srgbClr val="666666"/>
                </a:solidFill>
                <a:effectLst/>
                <a:uFillTx/>
                <a:latin typeface="Arial"/>
                <a:ea typeface="DejaVu Sans"/>
              </a:rPr>
              <a:t>&lt;number&gt;</a:t>
            </a:fld>
            <a:r>
              <a:rPr lang="en-GB" sz="1400" b="0" u="none" strike="noStrike">
                <a:solidFill>
                  <a:srgbClr val="666666"/>
                </a:solidFill>
                <a:effectLst/>
                <a:uFillTx/>
                <a:latin typeface="Arial"/>
                <a:ea typeface="DejaVu Sans"/>
              </a:rPr>
              <a:t>/8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"/>
          <p:cNvSpPr/>
          <p:nvPr/>
        </p:nvSpPr>
        <p:spPr>
          <a:xfrm>
            <a:off x="360000" y="540000"/>
            <a:ext cx="9360000" cy="360"/>
          </a:xfrm>
          <a:prstGeom prst="line">
            <a:avLst/>
          </a:prstGeom>
          <a:ln w="1908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720" rIns="9720" tIns="-9720" bIns="-9720" anchor="ctr">
            <a:noAutofit/>
          </a:bodyPr>
          <a:p>
            <a:endParaRPr lang="en-GB" sz="2400" b="0" u="none" strike="noStrike">
              <a:solidFill>
                <a:srgbClr val="000000"/>
              </a:solidFill>
              <a:effectLst/>
              <a:uFillTx/>
              <a:latin typeface="Times New Roman"/>
              <a:ea typeface="DejaVu Sans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0000" y="245160"/>
            <a:ext cx="791892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60000" y="720000"/>
            <a:ext cx="9358920" cy="467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"/>
          <p:cNvSpPr/>
          <p:nvPr/>
        </p:nvSpPr>
        <p:spPr>
          <a:xfrm>
            <a:off x="8577360" y="253080"/>
            <a:ext cx="11415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 anchorCtr="1">
            <a:spAutoFit/>
          </a:bodyPr>
          <a:p>
            <a:pPr algn="r">
              <a:lnSpc>
                <a:spcPct val="100000"/>
              </a:lnSpc>
            </a:pPr>
            <a:fld id="{64C4303B-88F9-4405-9092-9152F0FE5945}" type="slidenum">
              <a:rPr lang="en-GB" sz="1400" b="0" u="none" strike="noStrike">
                <a:solidFill>
                  <a:srgbClr val="666666"/>
                </a:solidFill>
                <a:effectLst/>
                <a:uFillTx/>
                <a:latin typeface="Arial"/>
                <a:ea typeface="DejaVu Sans"/>
              </a:rPr>
              <a:t>&lt;number&gt;</a:t>
            </a:fld>
            <a:r>
              <a:rPr lang="en-GB" sz="1400" b="0" u="none" strike="noStrike">
                <a:solidFill>
                  <a:srgbClr val="666666"/>
                </a:solidFill>
                <a:effectLst/>
                <a:uFillTx/>
                <a:latin typeface="Arial"/>
                <a:ea typeface="DejaVu Sans"/>
              </a:rPr>
              <a:t>/8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"/>
          <p:cNvSpPr/>
          <p:nvPr/>
        </p:nvSpPr>
        <p:spPr>
          <a:xfrm>
            <a:off x="360000" y="540000"/>
            <a:ext cx="9360000" cy="360"/>
          </a:xfrm>
          <a:prstGeom prst="line">
            <a:avLst/>
          </a:prstGeom>
          <a:ln w="1908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720" rIns="9720" tIns="-9720" bIns="-9720" anchor="ctr">
            <a:noAutofit/>
          </a:bodyPr>
          <a:p>
            <a:endParaRPr lang="en-GB" sz="2400" b="0" u="none" strike="noStrike">
              <a:solidFill>
                <a:srgbClr val="000000"/>
              </a:solidFill>
              <a:effectLst/>
              <a:uFillTx/>
              <a:latin typeface="Times New Roman"/>
              <a:ea typeface="DejaVu Sans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245160"/>
            <a:ext cx="791892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360000" y="720000"/>
            <a:ext cx="9358920" cy="467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60000" y="69840"/>
            <a:ext cx="79189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lang="en-GB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360000" y="720000"/>
            <a:ext cx="9358920" cy="467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lang="en-GB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401C6DA-A564-47BB-899D-92C70C73474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0000" y="244800"/>
            <a:ext cx="791892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3920" cy="38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7200" cy="38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7F95694-7A9D-4A53-AD3F-72F02E5A9D05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7200" cy="38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GB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GB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GB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sv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tif"/><Relationship Id="rId6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image" Target="../media/image8.png"/><Relationship Id="rId4" Type="http://schemas.openxmlformats.org/officeDocument/2006/relationships/image" Target="../media/image9.svg"/><Relationship Id="rId5" Type="http://schemas.openxmlformats.org/officeDocument/2006/relationships/image" Target="../media/image10.png"/><Relationship Id="rId6" Type="http://schemas.openxmlformats.org/officeDocument/2006/relationships/image" Target="../media/image11.svg"/><Relationship Id="rId7" Type="http://schemas.openxmlformats.org/officeDocument/2006/relationships/image" Target="../media/image12.png"/><Relationship Id="rId8" Type="http://schemas.openxmlformats.org/officeDocument/2006/relationships/image" Target="../media/image13.svg"/><Relationship Id="rId9" Type="http://schemas.openxmlformats.org/officeDocument/2006/relationships/image" Target="../media/image14.png"/><Relationship Id="rId10" Type="http://schemas.openxmlformats.org/officeDocument/2006/relationships/image" Target="../media/image15.sv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svg"/><Relationship Id="rId14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video" Target="../media/media20.mp4"/><Relationship Id="rId2" Type="http://schemas.microsoft.com/office/2007/relationships/media" Target="../media/media20.mp4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40000" y="1503720"/>
            <a:ext cx="9070560" cy="101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spcBef>
                <a:spcPts val="2041"/>
              </a:spcBef>
              <a:spcAft>
                <a:spcPts val="1843"/>
              </a:spcAft>
              <a:buNone/>
              <a:tabLst>
                <a:tab algn="l" pos="0"/>
              </a:tabLst>
            </a:pPr>
            <a:r>
              <a:rPr lang="en-GB" sz="1400" b="0" u="none" strike="noStrike">
                <a:solidFill>
                  <a:srgbClr val="666666"/>
                </a:solidFill>
                <a:effectLst/>
                <a:uFillTx/>
                <a:latin typeface="Times New Roman"/>
                <a:ea typeface="Noto Sans CJK SC"/>
              </a:rPr>
              <a:t>EGU26 General Assembly - 08/05/2026</a:t>
            </a:r>
            <a:br>
              <a:rPr sz="1800"/>
            </a:br>
            <a:r>
              <a:rPr lang="en-GB" sz="1200" b="0" u="none" strike="noStrike">
                <a:solidFill>
                  <a:srgbClr val="666666"/>
                </a:solidFill>
                <a:effectLst/>
                <a:uFillTx/>
                <a:latin typeface="Times New Roman"/>
                <a:ea typeface="Noto Sans CJK SC"/>
              </a:rPr>
              <a:t> </a:t>
            </a:r>
            <a:br>
              <a:rPr sz="1800"/>
            </a:br>
            <a:r>
              <a:rPr lang="en-GB" sz="1000" b="0" u="none" strike="noStrike">
                <a:solidFill>
                  <a:srgbClr val="666666"/>
                </a:solidFill>
                <a:effectLst/>
                <a:uFillTx/>
                <a:latin typeface="Times New Roman"/>
                <a:ea typeface="Noto Sans CJK SC"/>
              </a:rPr>
              <a:t>- NP6.4 Stratified Turbulence and Gravity-Driven Density Currents: From Geophysical to Planetary to Astrophysical Flows -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40000" y="3958920"/>
            <a:ext cx="9070560" cy="157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1500" b="1" u="none" strike="noStrike">
                <a:solidFill>
                  <a:srgbClr val="666666"/>
                </a:solidFill>
                <a:effectLst/>
                <a:uFillTx/>
                <a:latin typeface="Times New Roman"/>
              </a:rPr>
              <a:t>Thomas Vandamme¹, Juan Pedro Mellado¹, Victor Avsarkisov¹</a:t>
            </a:r>
            <a:endParaRPr lang="en-GB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lang="en-GB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1200" b="0" u="none" strike="noStrike">
                <a:solidFill>
                  <a:srgbClr val="666666"/>
                </a:solidFill>
                <a:effectLst/>
                <a:uFillTx/>
                <a:latin typeface="Times New Roman"/>
              </a:rPr>
              <a:t>Project-collaboration: Marc Avila², Marika Federer², Jens Rademacher¹, Roland Welter¹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1200" b="0" u="none" strike="noStrike">
                <a:solidFill>
                  <a:srgbClr val="666666"/>
                </a:solidFill>
                <a:effectLst/>
                <a:uFillTx/>
                <a:latin typeface="Times New Roman"/>
              </a:rPr>
              <a:t>¹University of Hamburg, ²University of Bremen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" name=""/>
          <p:cNvSpPr/>
          <p:nvPr/>
        </p:nvSpPr>
        <p:spPr>
          <a:xfrm>
            <a:off x="540000" y="2607480"/>
            <a:ext cx="8998920" cy="110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spAutoFit/>
          </a:bodyPr>
          <a:p>
            <a:pPr algn="ctr">
              <a:lnSpc>
                <a:spcPct val="100000"/>
              </a:lnSpc>
            </a:pPr>
            <a:r>
              <a:rPr lang="en-GB" sz="3600" b="1" u="none" strike="noStrike">
                <a:solidFill>
                  <a:srgbClr val="666666"/>
                </a:solidFill>
                <a:effectLst/>
                <a:uFillTx/>
                <a:latin typeface="Times New Roman"/>
                <a:ea typeface="Courier New"/>
              </a:rPr>
              <a:t>Numerical investigation of the turbulent gravity wave break-up near a critical level</a:t>
            </a:r>
            <a:endParaRPr lang="en-GB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" name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3400200" y="540000"/>
            <a:ext cx="1638720" cy="584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" name=""/>
          <p:cNvPicPr/>
          <p:nvPr/>
        </p:nvPicPr>
        <p:blipFill>
          <a:blip r:embed="rId3"/>
          <a:stretch/>
        </p:blipFill>
        <p:spPr>
          <a:xfrm>
            <a:off x="5768640" y="410040"/>
            <a:ext cx="718920" cy="72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" name=""/>
          <p:cNvPicPr/>
          <p:nvPr/>
        </p:nvPicPr>
        <p:blipFill>
          <a:blip r:embed="rId4"/>
          <a:stretch/>
        </p:blipFill>
        <p:spPr>
          <a:xfrm>
            <a:off x="162000" y="-70200"/>
            <a:ext cx="3256920" cy="1509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" name=""/>
          <p:cNvPicPr/>
          <p:nvPr/>
        </p:nvPicPr>
        <p:blipFill>
          <a:blip r:embed="rId5"/>
          <a:stretch/>
        </p:blipFill>
        <p:spPr>
          <a:xfrm>
            <a:off x="7007400" y="438120"/>
            <a:ext cx="2531520" cy="820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60000" y="225000"/>
            <a:ext cx="7918920" cy="31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1" u="none" strike="noStrike">
                <a:solidFill>
                  <a:srgbClr val="666666"/>
                </a:solidFill>
                <a:effectLst/>
                <a:uFillTx/>
                <a:latin typeface="Arial"/>
              </a:rPr>
              <a:t>Introduction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"/>
          <p:cNvSpPr/>
          <p:nvPr/>
        </p:nvSpPr>
        <p:spPr>
          <a:xfrm>
            <a:off x="360000" y="1069200"/>
            <a:ext cx="9358920" cy="375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spcBef>
                <a:spcPts val="3969"/>
              </a:spcBef>
              <a:spcAft>
                <a:spcPts val="396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1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Dissipation rates</a:t>
            </a: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 during GW break-ups have </a:t>
            </a:r>
            <a:r>
              <a:rPr lang="en-GB" sz="1800" b="1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uncertainty of order 1 </a:t>
            </a: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(e.g. Strelnikov et al. 2017).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969"/>
              </a:spcBef>
              <a:spcAft>
                <a:spcPts val="396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How does this dissipation rate </a:t>
            </a:r>
            <a:r>
              <a:rPr lang="en-GB" sz="1800" b="1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depend on wave properties and background shear</a:t>
            </a: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 near a </a:t>
            </a:r>
            <a:r>
              <a:rPr lang="en-GB" sz="1800" b="1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critical level</a:t>
            </a: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?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969"/>
              </a:spcBef>
              <a:spcAft>
                <a:spcPts val="396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Critical level break-ups were studied in Winters &amp; D’Asaro (1989, 1994) – we are interested in the </a:t>
            </a:r>
            <a:r>
              <a:rPr lang="en-GB" sz="1800" b="1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turbulent state after the break-up</a:t>
            </a: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.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"/>
          <p:cNvSpPr/>
          <p:nvPr/>
        </p:nvSpPr>
        <p:spPr>
          <a:xfrm>
            <a:off x="5940000" y="1080000"/>
            <a:ext cx="3778920" cy="718920"/>
          </a:xfrm>
          <a:prstGeom prst="rect">
            <a:avLst/>
          </a:prstGeom>
          <a:solidFill>
            <a:srgbClr val="ddddd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" name=""/>
          <p:cNvSpPr/>
          <p:nvPr/>
        </p:nvSpPr>
        <p:spPr>
          <a:xfrm>
            <a:off x="5940000" y="2340000"/>
            <a:ext cx="3778920" cy="718920"/>
          </a:xfrm>
          <a:prstGeom prst="rect">
            <a:avLst/>
          </a:prstGeom>
          <a:solidFill>
            <a:srgbClr val="ddddd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000" y="225000"/>
            <a:ext cx="7918920" cy="31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1" u="none" strike="noStrike">
                <a:solidFill>
                  <a:srgbClr val="666666"/>
                </a:solidFill>
                <a:effectLst/>
                <a:uFillTx/>
                <a:latin typeface="Arial"/>
              </a:rPr>
              <a:t>Simulating turbulent breaking gravity waves: Concept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1" name=""/>
          <p:cNvGrpSpPr/>
          <p:nvPr/>
        </p:nvGrpSpPr>
        <p:grpSpPr>
          <a:xfrm>
            <a:off x="5940000" y="3600000"/>
            <a:ext cx="3778920" cy="1978920"/>
            <a:chOff x="5940000" y="3600000"/>
            <a:chExt cx="3778920" cy="1978920"/>
          </a:xfrm>
        </p:grpSpPr>
        <p:sp>
          <p:nvSpPr>
            <p:cNvPr id="32" name=""/>
            <p:cNvSpPr/>
            <p:nvPr/>
          </p:nvSpPr>
          <p:spPr>
            <a:xfrm>
              <a:off x="5940000" y="3600000"/>
              <a:ext cx="3778920" cy="1978920"/>
            </a:xfrm>
            <a:prstGeom prst="rect">
              <a:avLst/>
            </a:prstGeom>
            <a:solidFill>
              <a:srgbClr val="b2b2b2">
                <a:alpha val="5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pic>
          <p:nvPicPr>
            <p:cNvPr id="33" name="" descr="13§display§\tilde{u}(\boldsymbol{r},t) = -A\sin\Theta \sin(\cos\Theta x + \sin\Theta z - \omega t) §svg§600§TRUE§"/>
            <p:cNvPicPr/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/>
          </p:blipFill>
          <p:spPr>
            <a:xfrm>
              <a:off x="6120000" y="3764520"/>
              <a:ext cx="3129480" cy="1753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4" name="" descr="13§display§\tilde{v}(\boldsymbol{r},t) = 0 §svg§600§TRUE§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>
            <a:xfrm>
              <a:off x="6120360" y="4248720"/>
              <a:ext cx="727200" cy="1627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5" name="" descr="13§display§\tilde{w}(\boldsymbol{r},t) = A\cos\Theta \sin(\cos\Theta x + \sin\Theta z - \omega t) §svg§600§TRUE§"/>
            <p:cNvPicPr/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/>
          </p:blipFill>
          <p:spPr>
            <a:xfrm>
              <a:off x="6109560" y="4680000"/>
              <a:ext cx="3048120" cy="1753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6" name="" descr="13§display§\tilde{b}(\boldsymbol{r},t) = -\frac{A\cos\Theta}{\omega - \boldsymbol{u}_0\cdot\boldssymbol{\kappa}} \cos(\cos\Theta x + \sin\Theta z - \omega t) §svg§600§TRUE§"/>
            <p:cNvPicPr/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/>
          </p:blipFill>
          <p:spPr>
            <a:xfrm>
              <a:off x="6120360" y="5052600"/>
              <a:ext cx="3360960" cy="37980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37" name="" descr="12§display§u_0(z) = -\frac{\Delta U}{2} +  \frac{\Delta U}{2} \bigg( 1 + \tanh\Big( \frac{2(z - z_s)}{|\Delta U| \sqrt((\mathrm{Ri}_g)_s}} \Big) \bigg)§svg§600§TRUE§"/>
          <p:cNvPicPr/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>
          <a:xfrm>
            <a:off x="6120000" y="2520000"/>
            <a:ext cx="3366360" cy="390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"/>
          <p:cNvSpPr/>
          <p:nvPr/>
        </p:nvSpPr>
        <p:spPr>
          <a:xfrm>
            <a:off x="5760000" y="3240000"/>
            <a:ext cx="3058920" cy="35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Primary wave signal:</a:t>
            </a:r>
            <a:endParaRPr lang="en-GB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"/>
          <p:cNvSpPr/>
          <p:nvPr/>
        </p:nvSpPr>
        <p:spPr>
          <a:xfrm>
            <a:off x="5760000" y="1980000"/>
            <a:ext cx="3058920" cy="35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Initial background flow:</a:t>
            </a:r>
            <a:endParaRPr lang="en-GB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"/>
          <p:cNvSpPr/>
          <p:nvPr/>
        </p:nvSpPr>
        <p:spPr>
          <a:xfrm>
            <a:off x="5760000" y="720000"/>
            <a:ext cx="3058920" cy="35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Non-dimensional scenario:</a:t>
            </a:r>
            <a:endParaRPr lang="en-GB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1" name=""/>
          <p:cNvPicPr/>
          <p:nvPr/>
        </p:nvPicPr>
        <p:blipFill>
          <a:blip r:embed="rId11"/>
          <a:stretch/>
        </p:blipFill>
        <p:spPr>
          <a:xfrm>
            <a:off x="435600" y="1076760"/>
            <a:ext cx="5143320" cy="3962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" name="" descr="12§display§\mathrm{Re} = \frac{N_0}{\nu\kappa^2}=10^4, \quad &#10;(\mathrm{Ri}_g)_s = 1§svg§600§TRUE§"/>
          <p:cNvPicPr/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/>
        </p:blipFill>
        <p:spPr>
          <a:xfrm>
            <a:off x="6025680" y="1260000"/>
            <a:ext cx="1978200" cy="322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360000" y="225000"/>
            <a:ext cx="7918920" cy="31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1" u="none" strike="noStrike">
                <a:solidFill>
                  <a:srgbClr val="666666"/>
                </a:solidFill>
                <a:effectLst/>
                <a:uFillTx/>
                <a:latin typeface="Arial"/>
              </a:rPr>
              <a:t>Three-dimensional DNS of a turbulent breaking GW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4" name=""/>
          <p:cNvPicPr/>
          <p:nvPr/>
        </p:nvPicPr>
        <p:blipFill>
          <a:blip r:embed="rId1"/>
          <a:stretch/>
        </p:blipFill>
        <p:spPr>
          <a:xfrm>
            <a:off x="764640" y="720000"/>
            <a:ext cx="8594280" cy="4833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60000" y="225000"/>
            <a:ext cx="7918920" cy="31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1" u="none" strike="noStrike">
                <a:solidFill>
                  <a:srgbClr val="666666"/>
                </a:solidFill>
                <a:effectLst/>
                <a:uFillTx/>
                <a:latin typeface="Arial"/>
              </a:rPr>
              <a:t>Three-dimensional DNS of a turbulent breaking GW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" name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99840" y="708480"/>
            <a:ext cx="8659080" cy="4870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60000" y="225000"/>
            <a:ext cx="7918920" cy="31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1" u="none" strike="noStrike">
                <a:solidFill>
                  <a:srgbClr val="666666"/>
                </a:solidFill>
                <a:effectLst/>
                <a:uFillTx/>
                <a:latin typeface="Arial"/>
              </a:rPr>
              <a:t>Horizontal statistics for the kinetic energy budget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8" name=""/>
          <p:cNvPicPr/>
          <p:nvPr/>
        </p:nvPicPr>
        <p:blipFill>
          <a:blip r:embed="rId1"/>
          <a:stretch/>
        </p:blipFill>
        <p:spPr>
          <a:xfrm>
            <a:off x="360000" y="585000"/>
            <a:ext cx="6658920" cy="49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" name=""/>
          <p:cNvSpPr/>
          <p:nvPr/>
        </p:nvSpPr>
        <p:spPr>
          <a:xfrm>
            <a:off x="7200000" y="900000"/>
            <a:ext cx="269892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Statistical properties show approximately the 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same values</a:t>
            </a: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; Results seem to be rather 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independent of 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∆ U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</a:t>
            </a:r>
            <a:endParaRPr lang="en-GB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"/>
          <p:cNvSpPr/>
          <p:nvPr/>
        </p:nvSpPr>
        <p:spPr>
          <a:xfrm>
            <a:off x="7200000" y="2700000"/>
            <a:ext cx="2698920" cy="136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The 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mixing length</a:t>
            </a: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 seems to be 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independent of 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ΔU </a:t>
            </a: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as well; </a:t>
            </a:r>
            <a:endParaRPr lang="en-GB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The 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main effect</a:t>
            </a: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of </a:t>
            </a: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∆ </a:t>
            </a: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TexMaths Symbols"/>
              </a:rPr>
              <a:t>U</a:t>
            </a: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is to 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move the critical level</a:t>
            </a: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down</a:t>
            </a:r>
            <a:endParaRPr lang="en-GB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"/>
          <p:cNvSpPr/>
          <p:nvPr/>
        </p:nvSpPr>
        <p:spPr>
          <a:xfrm>
            <a:off x="7200000" y="4462920"/>
            <a:ext cx="2698920" cy="114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The 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turbulent transport</a:t>
            </a: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 is the </a:t>
            </a:r>
            <a:r>
              <a:rPr lang="en-GB" sz="1500" b="1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main source, </a:t>
            </a:r>
            <a:r>
              <a:rPr lang="en-GB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likely representing the wave bringing energy from below</a:t>
            </a:r>
            <a:endParaRPr lang="en-GB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60000" y="225000"/>
            <a:ext cx="7918920" cy="31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1" u="none" strike="noStrike">
                <a:solidFill>
                  <a:srgbClr val="666666"/>
                </a:solidFill>
                <a:effectLst/>
                <a:uFillTx/>
                <a:latin typeface="Arial"/>
              </a:rPr>
              <a:t>Comparison to atmospheric measurements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"/>
          <p:cNvSpPr/>
          <p:nvPr/>
        </p:nvSpPr>
        <p:spPr>
          <a:xfrm>
            <a:off x="360360" y="1080000"/>
            <a:ext cx="1978920" cy="5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We obtain a dissipation rate 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ε ≃ 10</a:t>
            </a:r>
            <a:r>
              <a:rPr lang="en-GB" sz="1200" b="1" u="none" strike="noStrike" baseline="33000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−3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 N</a:t>
            </a:r>
            <a:r>
              <a:rPr lang="en-GB" sz="1200" b="1" u="none" strike="noStrike" baseline="-8000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0</a:t>
            </a:r>
            <a:r>
              <a:rPr lang="en-GB" sz="1200" b="1" u="none" spc="-465" strike="noStrike" baseline="33000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 3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 κ</a:t>
            </a:r>
            <a:r>
              <a:rPr lang="en-GB" sz="1200" b="1" u="none" strike="noStrike" baseline="33000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−2</a:t>
            </a: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 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"/>
          <p:cNvSpPr/>
          <p:nvPr/>
        </p:nvSpPr>
        <p:spPr>
          <a:xfrm>
            <a:off x="360360" y="3240000"/>
            <a:ext cx="1978920" cy="61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We consider 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typical wavelengths of 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λ ∈ 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Roman"/>
                <a:ea typeface="TexMaths Roman"/>
              </a:rPr>
              <a:t>[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1 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Roman"/>
                <a:ea typeface="TexMaths Roman"/>
              </a:rPr>
              <a:t>km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, 500 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Roman"/>
                <a:ea typeface="TexMaths Roman"/>
              </a:rPr>
              <a:t>km]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"/>
          <p:cNvSpPr/>
          <p:nvPr/>
        </p:nvSpPr>
        <p:spPr>
          <a:xfrm>
            <a:off x="360360" y="4320000"/>
            <a:ext cx="1978920" cy="77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Values for 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N</a:t>
            </a:r>
            <a:r>
              <a:rPr lang="en-GB" sz="1200" b="1" u="none" strike="noStrike" baseline="-8000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0</a:t>
            </a: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are taken from the 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U.S. Standard Atmosphere</a:t>
            </a: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Model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"/>
          <p:cNvSpPr/>
          <p:nvPr/>
        </p:nvSpPr>
        <p:spPr>
          <a:xfrm>
            <a:off x="360360" y="2085480"/>
            <a:ext cx="1978920" cy="61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The Reynolds number is defined as 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Roman"/>
                <a:ea typeface="TexMaths Roman"/>
              </a:rPr>
              <a:t>Re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 = N</a:t>
            </a:r>
            <a:r>
              <a:rPr lang="en-GB" sz="1200" b="1" u="none" strike="noStrike" baseline="-8000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0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 / (νκ</a:t>
            </a:r>
            <a:r>
              <a:rPr lang="en-GB" sz="1200" b="1" u="none" strike="noStrike" baseline="33000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2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TexMaths Symbols"/>
                <a:ea typeface="TexMaths Symbols"/>
              </a:rPr>
              <a:t>)=10⁴</a:t>
            </a:r>
            <a:r>
              <a:rPr lang="en-GB" sz="1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  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7" name=""/>
          <p:cNvPicPr/>
          <p:nvPr/>
        </p:nvPicPr>
        <p:blipFill>
          <a:blip r:embed="rId1"/>
          <a:stretch/>
        </p:blipFill>
        <p:spPr>
          <a:xfrm>
            <a:off x="2628000" y="900000"/>
            <a:ext cx="3598920" cy="4498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" name=""/>
          <p:cNvPicPr/>
          <p:nvPr/>
        </p:nvPicPr>
        <p:blipFill>
          <a:blip r:embed="rId2"/>
          <a:stretch/>
        </p:blipFill>
        <p:spPr>
          <a:xfrm>
            <a:off x="6300000" y="900000"/>
            <a:ext cx="3598920" cy="4498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225000"/>
            <a:ext cx="7918920" cy="31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1" u="none" strike="noStrike">
                <a:solidFill>
                  <a:srgbClr val="666666"/>
                </a:solidFill>
                <a:effectLst/>
                <a:uFillTx/>
                <a:latin typeface="Arial"/>
              </a:rPr>
              <a:t>Conclusion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"/>
          <p:cNvSpPr/>
          <p:nvPr/>
        </p:nvSpPr>
        <p:spPr>
          <a:xfrm>
            <a:off x="900000" y="1910880"/>
            <a:ext cx="3778920" cy="676800"/>
          </a:xfrm>
          <a:prstGeom prst="rect">
            <a:avLst/>
          </a:prstGeom>
          <a:solidFill>
            <a:srgbClr val="81d41a">
              <a:alpha val="34000"/>
            </a:srgbClr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9080" rIns="109080" tIns="64080" bIns="64080" anchor="ctr" anchorCtr="1">
            <a:spAutoFit/>
          </a:bodyPr>
          <a:p>
            <a:pPr algn="ctr">
              <a:lnSpc>
                <a:spcPct val="100000"/>
              </a:lnSpc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DNS for turbulent breaking GWs near a critical level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"/>
          <p:cNvSpPr/>
          <p:nvPr/>
        </p:nvSpPr>
        <p:spPr>
          <a:xfrm>
            <a:off x="5580000" y="1773720"/>
            <a:ext cx="3958920" cy="951120"/>
          </a:xfrm>
          <a:prstGeom prst="rect">
            <a:avLst/>
          </a:prstGeom>
          <a:solidFill>
            <a:srgbClr val="3465a4">
              <a:alpha val="34000"/>
            </a:srgbClr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9080" rIns="109080" tIns="64080" bIns="64080" anchor="ctr" anchorCtr="1">
            <a:spAutoFit/>
          </a:bodyPr>
          <a:p>
            <a:pPr algn="ctr">
              <a:lnSpc>
                <a:spcPct val="100000"/>
              </a:lnSpc>
            </a:pPr>
            <a:r>
              <a:rPr lang="en-GB" sz="1800" b="0" u="none" strike="noStrike">
                <a:solidFill>
                  <a:srgbClr val="333333"/>
                </a:solidFill>
                <a:effectLst/>
                <a:uFillTx/>
                <a:latin typeface="Arial"/>
                <a:ea typeface="DejaVu Sans"/>
              </a:rPr>
              <a:t>Turbulent dissipation rather independent from the background shear and scales with </a:t>
            </a:r>
            <a:r>
              <a:rPr lang="en-GB" sz="1800" b="0" u="none" strike="noStrike">
                <a:solidFill>
                  <a:srgbClr val="333333"/>
                </a:solidFill>
                <a:effectLst/>
                <a:uFillTx/>
                <a:latin typeface="TexMaths Symbols"/>
                <a:ea typeface="TexMaths Symbols"/>
              </a:rPr>
              <a:t>N</a:t>
            </a:r>
            <a:r>
              <a:rPr lang="en-GB" sz="1800" b="0" u="none" strike="noStrike" baseline="-8000">
                <a:solidFill>
                  <a:srgbClr val="333333"/>
                </a:solidFill>
                <a:effectLst/>
                <a:uFillTx/>
                <a:latin typeface="TexMaths Symbols"/>
                <a:ea typeface="TexMaths Symbols"/>
              </a:rPr>
              <a:t>0</a:t>
            </a:r>
            <a:r>
              <a:rPr lang="en-GB" sz="1800" b="0" u="none" strike="noStrik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 and </a:t>
            </a:r>
            <a:r>
              <a:rPr lang="en-GB" sz="1800" b="0" u="none" strike="noStrike">
                <a:solidFill>
                  <a:srgbClr val="333333"/>
                </a:solidFill>
                <a:effectLst/>
                <a:uFillTx/>
                <a:latin typeface="TexMaths Symbols"/>
                <a:ea typeface="TexMaths Symbols"/>
              </a:rPr>
              <a:t>κ</a:t>
            </a:r>
            <a:r>
              <a: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 </a:t>
            </a:r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2" name=""/>
          <p:cNvSpPr/>
          <p:nvPr/>
        </p:nvSpPr>
        <p:spPr>
          <a:xfrm>
            <a:off x="3240000" y="3890880"/>
            <a:ext cx="3958920" cy="676800"/>
          </a:xfrm>
          <a:prstGeom prst="rect">
            <a:avLst/>
          </a:prstGeom>
          <a:solidFill>
            <a:srgbClr val="28471f">
              <a:alpha val="28000"/>
            </a:srgbClr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9080" rIns="109080" tIns="64080" bIns="64080" anchor="ctr" anchorCtr="1">
            <a:spAutoFit/>
          </a:bodyPr>
          <a:p>
            <a:pPr algn="ctr">
              <a:lnSpc>
                <a:spcPct val="100000"/>
              </a:lnSpc>
            </a:pPr>
            <a:r>
              <a:rPr lang="en-GB" sz="1800" b="0" u="none" strike="noStrike">
                <a:solidFill>
                  <a:srgbClr val="333333"/>
                </a:solidFill>
                <a:effectLst/>
                <a:uFillTx/>
                <a:latin typeface="Arial"/>
                <a:ea typeface="DejaVu Sans"/>
              </a:rPr>
              <a:t>Results are comparable to atmospheric measurements</a:t>
            </a:r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3" name=""/>
          <p:cNvSpPr/>
          <p:nvPr/>
        </p:nvSpPr>
        <p:spPr>
          <a:xfrm>
            <a:off x="7200000" y="5220000"/>
            <a:ext cx="2878920" cy="35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Vandamme &amp; Mellado 2026 (in prep.)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</TotalTime>
  <Application>LibreOffice/25.8.6.2$Linux_X86_64 LibreOffice_project/580$Build-2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2026-04-28T20:28:16Z</dcterms:created>
  <dc:creator/>
  <dc:description/>
  <dc:language>en-GB</dc:language>
  <cp:lastModifiedBy/>
  <dcterms:modified xsi:type="dcterms:W3CDTF">2026-05-06T09:57:41Z</dcterms:modified>
  <cp:revision>51</cp:revision>
  <dc:subject/>
  <dc:title>Standard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