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6" r:id="rId3"/>
    <p:sldId id="267" r:id="rId4"/>
    <p:sldId id="256" r:id="rId5"/>
    <p:sldId id="261" r:id="rId6"/>
    <p:sldId id="257" r:id="rId7"/>
    <p:sldId id="258" r:id="rId8"/>
    <p:sldId id="259" r:id="rId9"/>
    <p:sldId id="260" r:id="rId10"/>
    <p:sldId id="262" r:id="rId11"/>
    <p:sldId id="263" r:id="rId12"/>
    <p:sldId id="264" r:id="rId13"/>
    <p:sldId id="281" r:id="rId14"/>
    <p:sldId id="282" r:id="rId15"/>
    <p:sldId id="283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8B8651-C5C0-57B0-555B-DBE265DF9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30E707F-16B1-6AE3-30AE-4D487AE1A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42306B-4D4C-019E-FF04-76BF9049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B2A4-EF10-4D96-AA14-B6EAF87CE7E1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483DF7-09EE-5ED5-305E-1ED708565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FD5B1E-3D78-A2B4-3161-F95C1D39A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A63C-51D8-426D-B0BA-7C995CFF53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89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D14039-2B8C-BFD9-A41E-1922659D7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CC57C5B-0420-9E30-5FFD-C98EEBA7F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59FB90-59AE-A7E4-E656-4029A25F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B2A4-EF10-4D96-AA14-B6EAF87CE7E1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A7B91E-9E0C-AD32-61E2-E053F2A9B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AAF1C0-DF89-C6B5-62D7-102687679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A63C-51D8-426D-B0BA-7C995CFF53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435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E90596D-E301-70A3-724B-26C47E4B24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976962F-FFE8-10D3-65FE-1C2F333AC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BD04BD-A25E-FAD7-216F-035D22D36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B2A4-EF10-4D96-AA14-B6EAF87CE7E1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94D485-6E47-1EBE-719D-06433C576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E2BFCB-C6EA-9E72-B01E-4D8829FF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A63C-51D8-426D-B0BA-7C995CFF53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91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D2237B-4CF6-7BE0-9889-5AE68F7A8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67F8E9-51DD-2E24-791E-2EAEFAFF1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07750A-332D-7A0F-9B23-467461169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B2A4-EF10-4D96-AA14-B6EAF87CE7E1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D3BC08-8F96-350F-4F8B-B3F8E3561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42B5B9-FD1F-EF06-3FEF-24F6E7EE9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A63C-51D8-426D-B0BA-7C995CFF53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1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E48CE3-1D24-3CE1-9DA5-36223B496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70664F1-3BD6-B7D8-DE95-94A057FEE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3F2FD6-ADA6-76C4-6BE4-5D6A006F5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B2A4-EF10-4D96-AA14-B6EAF87CE7E1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FEFB13-BFFF-630F-19F7-07284A0A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7B0840-88A6-FA28-D6F0-A4506527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A63C-51D8-426D-B0BA-7C995CFF53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229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47699E-6756-5107-B8FB-26734CD4F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5CDF0A-16C3-8ED4-D25E-5D09FC0B3C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ED296CC-ED62-E07E-3D5E-AD443C776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7E3AD3-D341-3EE4-57CD-522CCAD1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B2A4-EF10-4D96-AA14-B6EAF87CE7E1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EB6DC33-F15D-B452-73AC-0215F72C8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8EE9421-44A2-E8F2-1E63-30AC3077F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A63C-51D8-426D-B0BA-7C995CFF53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596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C2A8FF-C59C-30A5-62F7-EF6994C42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651207D-EEC9-7723-9A17-79FEC424D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3CDBE36-7375-BF08-4AAC-E2946DB54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287663E-6244-5D31-405F-80B248294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61340FE-8645-D24D-1B5E-721EC393E1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9AE1936-B966-5B94-EE23-F1FD8E55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B2A4-EF10-4D96-AA14-B6EAF87CE7E1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5C47759-A75C-BADA-4D5A-A02D62B5E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170FB53-9815-2B92-4429-66BE5F8B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A63C-51D8-426D-B0BA-7C995CFF53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059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60FED0-A923-4E93-CF0B-3DE182C10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E49452-A627-D66F-0D72-8E56EBBCC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B2A4-EF10-4D96-AA14-B6EAF87CE7E1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42E479F-2520-EAC3-E026-18B7582BB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A8E1E20-5E62-89A8-6117-E881ACCC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A63C-51D8-426D-B0BA-7C995CFF53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318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DD92CF2-564B-5F11-D444-86978937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B2A4-EF10-4D96-AA14-B6EAF87CE7E1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05FFA4E-B13B-8349-E1B8-C025C5DEA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00FF2A3-D586-3157-5771-DDB396A8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A63C-51D8-426D-B0BA-7C995CFF53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161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2736B6-987C-F8E7-7B69-F3B44A2F4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D6312E-1FD0-8188-FD8B-D65BD6895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5D4B719-CABF-12A5-D2B7-E6F8366F5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283A43-3818-7672-E565-1B43B99AC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B2A4-EF10-4D96-AA14-B6EAF87CE7E1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8ADE83-E6D4-6791-1F24-56BDA1801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FFBA30C-A551-EB63-6E0F-3806F77F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A63C-51D8-426D-B0BA-7C995CFF53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357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02BED0-8DEF-88C9-2870-3870E2BE6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8E51C8A-F9ED-D721-FCAD-208A6DDD3A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E435EA3-ACC5-78BB-DA73-AD3632A78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03EBB8E-F2B5-2B85-491D-682B3064B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B2A4-EF10-4D96-AA14-B6EAF87CE7E1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6DD926-DCD7-C235-802C-B8D79891F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8C99EC-5A7C-8ABB-3FDD-4069D34B9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A63C-51D8-426D-B0BA-7C995CFF53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254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CD164F-2C37-A01E-D347-46EF5F4C9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0EED1D1-FF67-1A09-5649-A736B039F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B2028D-EB05-A360-D170-1242A4D92C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40B2A4-EF10-4D96-AA14-B6EAF87CE7E1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91B4BC-780F-B702-51C0-7CA5FEBA5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D73813-7959-7141-C4AA-98D64F8A3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A3A63C-51D8-426D-B0BA-7C995CFF53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57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F6FDA12-21ED-7368-AC5F-FC407853C644}"/>
              </a:ext>
            </a:extLst>
          </p:cNvPr>
          <p:cNvSpPr txBox="1"/>
          <p:nvPr/>
        </p:nvSpPr>
        <p:spPr>
          <a:xfrm>
            <a:off x="0" y="580103"/>
            <a:ext cx="12024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MATERIALS OF ABSTRACT EGU26-5712: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B4635898-D79B-6B28-3875-227CC1EE4921}"/>
              </a:ext>
            </a:extLst>
          </p:cNvPr>
          <p:cNvGrpSpPr/>
          <p:nvPr/>
        </p:nvGrpSpPr>
        <p:grpSpPr>
          <a:xfrm>
            <a:off x="452283" y="1347020"/>
            <a:ext cx="11287433" cy="1877961"/>
            <a:chOff x="826770" y="2678430"/>
            <a:chExt cx="10706469" cy="1588770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AD373C3-61A0-090B-C884-8B356D5FB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0" y="2678430"/>
              <a:ext cx="10538460" cy="1501140"/>
            </a:xfrm>
            <a:prstGeom prst="rect">
              <a:avLst/>
            </a:prstGeom>
          </p:spPr>
        </p:pic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E1227363-0E54-67D9-D8EB-AC8205C41E73}"/>
                </a:ext>
              </a:extLst>
            </p:cNvPr>
            <p:cNvSpPr/>
            <p:nvPr/>
          </p:nvSpPr>
          <p:spPr>
            <a:xfrm>
              <a:off x="7541342" y="3765755"/>
              <a:ext cx="2349910" cy="5014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4847B981-0622-92A2-ACAE-34FA16FAE62C}"/>
                </a:ext>
              </a:extLst>
            </p:cNvPr>
            <p:cNvSpPr/>
            <p:nvPr/>
          </p:nvSpPr>
          <p:spPr>
            <a:xfrm>
              <a:off x="10756490" y="3429000"/>
              <a:ext cx="776749" cy="336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BB1FFA6B-3F0D-6B47-6961-14A51B762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883" y="3874288"/>
            <a:ext cx="4690384" cy="1805132"/>
          </a:xfrm>
          <a:prstGeom prst="rect">
            <a:avLst/>
          </a:prstGeom>
        </p:spPr>
      </p:pic>
      <p:grpSp>
        <p:nvGrpSpPr>
          <p:cNvPr id="15" name="Gruppo 14">
            <a:extLst>
              <a:ext uri="{FF2B5EF4-FFF2-40B4-BE49-F238E27FC236}">
                <a16:creationId xmlns:a16="http://schemas.microsoft.com/office/drawing/2014/main" id="{0BD085EE-F8E8-C2C8-0AF5-8ABFD2B09FA4}"/>
              </a:ext>
            </a:extLst>
          </p:cNvPr>
          <p:cNvGrpSpPr/>
          <p:nvPr/>
        </p:nvGrpSpPr>
        <p:grpSpPr>
          <a:xfrm>
            <a:off x="1229031" y="3951654"/>
            <a:ext cx="4513007" cy="1868436"/>
            <a:chOff x="932590" y="3884111"/>
            <a:chExt cx="3444240" cy="1376147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CF2C9919-DB41-F745-AE0D-B887F359E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590" y="3884111"/>
              <a:ext cx="3444240" cy="1272540"/>
            </a:xfrm>
            <a:prstGeom prst="rect">
              <a:avLst/>
            </a:prstGeom>
          </p:spPr>
        </p:pic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66CA3A91-4D14-636D-CD25-A7DA16D6A774}"/>
                </a:ext>
              </a:extLst>
            </p:cNvPr>
            <p:cNvSpPr/>
            <p:nvPr/>
          </p:nvSpPr>
          <p:spPr>
            <a:xfrm>
              <a:off x="932590" y="5073445"/>
              <a:ext cx="965036" cy="186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053074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7EDCF0-3DE3-2687-B8FF-AFD5CAACBE30}"/>
              </a:ext>
            </a:extLst>
          </p:cNvPr>
          <p:cNvSpPr txBox="1"/>
          <p:nvPr/>
        </p:nvSpPr>
        <p:spPr>
          <a:xfrm>
            <a:off x="550606" y="1915994"/>
            <a:ext cx="110907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PEARSON &amp; KENDALL’S TESTS</a:t>
            </a:r>
          </a:p>
          <a:p>
            <a:pPr algn="ctr"/>
            <a:endParaRPr lang="it-IT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(CORRELATION CHECK BETWEEN H-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AND L</a:t>
            </a:r>
            <a:r>
              <a:rPr lang="it-IT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-C)</a:t>
            </a:r>
          </a:p>
        </p:txBody>
      </p:sp>
    </p:spTree>
    <p:extLst>
      <p:ext uri="{BB962C8B-B14F-4D97-AF65-F5344CB8AC3E}">
        <p14:creationId xmlns:p14="http://schemas.microsoft.com/office/powerpoint/2010/main" val="3127793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600CBEF-FC7B-04C6-34EF-00439864C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950"/>
            <a:ext cx="12192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09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1EB03BB-95AB-E43E-D4DA-C94614E7F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950"/>
            <a:ext cx="12192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06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3B7DFBD4-2B4B-CCE3-C528-C47025FAB9BF}"/>
                  </a:ext>
                </a:extLst>
              </p:cNvPr>
              <p:cNvSpPr txBox="1"/>
              <p:nvPr/>
            </p:nvSpPr>
            <p:spPr>
              <a:xfrm>
                <a:off x="106721" y="4719432"/>
                <a:ext cx="12103510" cy="1018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Probability of PDC invasion per single cell through Monte Carlo simulation: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it-IT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3B7DFBD4-2B4B-CCE3-C528-C47025FAB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21" y="4719432"/>
                <a:ext cx="12103510" cy="1018997"/>
              </a:xfrm>
              <a:prstGeom prst="rect">
                <a:avLst/>
              </a:prstGeom>
              <a:blipFill>
                <a:blip r:embed="rId2"/>
                <a:stretch>
                  <a:fillRect t="-29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uppo 16">
            <a:extLst>
              <a:ext uri="{FF2B5EF4-FFF2-40B4-BE49-F238E27FC236}">
                <a16:creationId xmlns:a16="http://schemas.microsoft.com/office/drawing/2014/main" id="{36293910-859A-82F9-BA3B-C3E110696AC8}"/>
              </a:ext>
            </a:extLst>
          </p:cNvPr>
          <p:cNvGrpSpPr/>
          <p:nvPr/>
        </p:nvGrpSpPr>
        <p:grpSpPr>
          <a:xfrm>
            <a:off x="0" y="410629"/>
            <a:ext cx="12316952" cy="3528321"/>
            <a:chOff x="0" y="46835"/>
            <a:chExt cx="12316952" cy="352832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AF766F4D-DAB6-8BEC-FB83-F11C7DA7732B}"/>
                    </a:ext>
                  </a:extLst>
                </p:cNvPr>
                <p:cNvSpPr txBox="1"/>
                <p:nvPr/>
              </p:nvSpPr>
              <p:spPr>
                <a:xfrm>
                  <a:off x="0" y="46835"/>
                  <a:ext cx="12316952" cy="12696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rgbClr val="FF0000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Hazard of a PDC invasion conditioned by the occurrence of an explosive eruption</a:t>
                  </a:r>
                  <a:r>
                    <a:rPr lang="it-IT" b="1" dirty="0">
                      <a:solidFill>
                        <a:srgbClr val="FF0000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:</a:t>
                  </a:r>
                  <a:endParaRPr lang="it-IT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it-IT" sz="2000" b="0" i="0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it-IT" sz="2000" i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p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𝑖𝑛𝑣𝑎𝑠𝑖𝑜𝑛</m:t>
                                    </m:r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𝑖𝑛</m:t>
                                    </m:r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nary>
                      </m:oMath>
                    </m:oMathPara>
                  </a14:m>
                  <a:endParaRPr lang="it-IT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AF766F4D-DAB6-8BEC-FB83-F11C7DA773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6835"/>
                  <a:ext cx="12316952" cy="1269643"/>
                </a:xfrm>
                <a:prstGeom prst="rect">
                  <a:avLst/>
                </a:prstGeom>
                <a:blipFill>
                  <a:blip r:embed="rId3"/>
                  <a:stretch>
                    <a:fillRect t="-239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Freccia in giù 3">
              <a:extLst>
                <a:ext uri="{FF2B5EF4-FFF2-40B4-BE49-F238E27FC236}">
                  <a16:creationId xmlns:a16="http://schemas.microsoft.com/office/drawing/2014/main" id="{04AB25A3-AF93-1CD6-60D6-071DAF95B37E}"/>
                </a:ext>
              </a:extLst>
            </p:cNvPr>
            <p:cNvSpPr/>
            <p:nvPr/>
          </p:nvSpPr>
          <p:spPr>
            <a:xfrm rot="2297382">
              <a:off x="5097353" y="950662"/>
              <a:ext cx="383458" cy="1557841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ccia in giù 10">
              <a:extLst>
                <a:ext uri="{FF2B5EF4-FFF2-40B4-BE49-F238E27FC236}">
                  <a16:creationId xmlns:a16="http://schemas.microsoft.com/office/drawing/2014/main" id="{9DB57A80-7AF5-4998-B2EF-11E1B697530D}"/>
                </a:ext>
              </a:extLst>
            </p:cNvPr>
            <p:cNvSpPr/>
            <p:nvPr/>
          </p:nvSpPr>
          <p:spPr>
            <a:xfrm>
              <a:off x="6386051" y="1101213"/>
              <a:ext cx="383458" cy="1101213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ccia in giù 11">
              <a:extLst>
                <a:ext uri="{FF2B5EF4-FFF2-40B4-BE49-F238E27FC236}">
                  <a16:creationId xmlns:a16="http://schemas.microsoft.com/office/drawing/2014/main" id="{A2D1966A-677F-B146-CDD1-B0FD4D63EEEA}"/>
                </a:ext>
              </a:extLst>
            </p:cNvPr>
            <p:cNvSpPr/>
            <p:nvPr/>
          </p:nvSpPr>
          <p:spPr>
            <a:xfrm>
              <a:off x="8196211" y="1101212"/>
              <a:ext cx="383458" cy="1101213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20F3838A-D374-7253-747C-4D715F111586}"/>
                </a:ext>
              </a:extLst>
            </p:cNvPr>
            <p:cNvSpPr txBox="1"/>
            <p:nvPr/>
          </p:nvSpPr>
          <p:spPr>
            <a:xfrm>
              <a:off x="4394347" y="2404736"/>
              <a:ext cx="8947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VOP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FA4B0709-77AA-05AB-6A74-535C3A98A3A1}"/>
                </a:ext>
              </a:extLst>
            </p:cNvPr>
            <p:cNvSpPr txBox="1"/>
            <p:nvPr/>
          </p:nvSpPr>
          <p:spPr>
            <a:xfrm>
              <a:off x="5176870" y="2269057"/>
              <a:ext cx="24984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Sampling of </a:t>
              </a:r>
              <a:r>
                <a:rPr lang="it-IT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parameters</a:t>
              </a:r>
              <a:r>
                <a:rPr lang="it-IT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’ </a:t>
              </a:r>
              <a:r>
                <a:rPr lang="it-IT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distributions</a:t>
              </a:r>
              <a:endParaRPr lang="it-IT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69E80E76-ABD2-A479-260A-E7F037EFEEB5}"/>
                </a:ext>
              </a:extLst>
            </p:cNvPr>
            <p:cNvSpPr txBox="1"/>
            <p:nvPr/>
          </p:nvSpPr>
          <p:spPr>
            <a:xfrm>
              <a:off x="7330460" y="2251717"/>
              <a:ext cx="249841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Propagation</a:t>
              </a:r>
              <a:r>
                <a:rPr lang="it-IT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models (Energy Cone &amp; Box Model)</a:t>
              </a:r>
            </a:p>
          </p:txBody>
        </p:sp>
      </p:grp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D6B1D5C-3F8A-53EE-F5D5-E40BE4966293}"/>
              </a:ext>
            </a:extLst>
          </p:cNvPr>
          <p:cNvSpPr txBox="1"/>
          <p:nvPr/>
        </p:nvSpPr>
        <p:spPr>
          <a:xfrm>
            <a:off x="9418280" y="1045450"/>
            <a:ext cx="24984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Marzocchi et al. (2010)</a:t>
            </a:r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434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2.jpg" descr="Immagine che contiene testo, diagramma, schermata, mappa&#10;&#10;Il contenuto generato dall'IA potrebbe non essere corretto.">
            <a:extLst>
              <a:ext uri="{FF2B5EF4-FFF2-40B4-BE49-F238E27FC236}">
                <a16:creationId xmlns:a16="http://schemas.microsoft.com/office/drawing/2014/main" id="{0C8A6EA0-3E67-D82D-6E52-1D91A7A9B878}"/>
              </a:ext>
            </a:extLst>
          </p:cNvPr>
          <p:cNvPicPr/>
          <p:nvPr/>
        </p:nvPicPr>
        <p:blipFill>
          <a:blip r:embed="rId2"/>
          <a:srcRect l="3740" t="850" r="4737" b="7932"/>
          <a:stretch>
            <a:fillRect/>
          </a:stretch>
        </p:blipFill>
        <p:spPr>
          <a:xfrm>
            <a:off x="0" y="-6833"/>
            <a:ext cx="7550598" cy="3435833"/>
          </a:xfrm>
          <a:prstGeom prst="rect">
            <a:avLst/>
          </a:prstGeom>
          <a:ln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6414976-3222-9378-F425-4C0A2C2A8B09}"/>
              </a:ext>
            </a:extLst>
          </p:cNvPr>
          <p:cNvSpPr txBox="1"/>
          <p:nvPr/>
        </p:nvSpPr>
        <p:spPr>
          <a:xfrm>
            <a:off x="7717000" y="1403469"/>
            <a:ext cx="430859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Equiprobable</a:t>
            </a:r>
            <a:r>
              <a:rPr lang="it-IT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hazard </a:t>
            </a:r>
            <a:r>
              <a:rPr lang="it-IT" sz="14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maps</a:t>
            </a:r>
            <a:r>
              <a:rPr lang="it-IT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for VEI = 3 (a) and VEI = 4 (b) </a:t>
            </a:r>
            <a:r>
              <a:rPr lang="it-IT" sz="14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proposed</a:t>
            </a:r>
            <a:r>
              <a:rPr lang="it-IT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by Alberico et al. (2008). In </a:t>
            </a:r>
            <a:r>
              <a:rPr lang="it-IT" sz="14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both</a:t>
            </a:r>
            <a:r>
              <a:rPr lang="it-IT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maps</a:t>
            </a:r>
            <a:r>
              <a:rPr lang="it-IT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the </a:t>
            </a:r>
            <a:r>
              <a:rPr lang="it-IT" sz="14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grey</a:t>
            </a:r>
            <a:r>
              <a:rPr lang="it-IT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tones</a:t>
            </a:r>
            <a:r>
              <a:rPr lang="it-IT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represent</a:t>
            </a:r>
            <a:r>
              <a:rPr lang="it-IT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three</a:t>
            </a:r>
            <a:r>
              <a:rPr lang="it-IT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different</a:t>
            </a:r>
            <a:r>
              <a:rPr lang="it-IT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hazard classes </a:t>
            </a:r>
            <a:r>
              <a:rPr lang="it-IT" sz="14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while</a:t>
            </a:r>
            <a:r>
              <a:rPr lang="it-IT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the </a:t>
            </a:r>
            <a:r>
              <a:rPr lang="it-IT" sz="14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hatched</a:t>
            </a:r>
            <a:r>
              <a:rPr lang="it-IT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lines indicate the </a:t>
            </a:r>
            <a:r>
              <a:rPr lang="it-IT" sz="14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very</a:t>
            </a:r>
            <a:r>
              <a:rPr lang="it-IT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low hazard class.</a:t>
            </a:r>
          </a:p>
        </p:txBody>
      </p:sp>
      <p:pic>
        <p:nvPicPr>
          <p:cNvPr id="7" name="image3.jpg" descr="Immagine che contiene testo, diagramma, schermata, mappa&#10;&#10;Il contenuto generato dall'IA potrebbe non essere corretto.">
            <a:extLst>
              <a:ext uri="{FF2B5EF4-FFF2-40B4-BE49-F238E27FC236}">
                <a16:creationId xmlns:a16="http://schemas.microsoft.com/office/drawing/2014/main" id="{8ED02D8F-6248-5B42-682D-C38EC8ACD644}"/>
              </a:ext>
            </a:extLst>
          </p:cNvPr>
          <p:cNvPicPr/>
          <p:nvPr/>
        </p:nvPicPr>
        <p:blipFill>
          <a:blip r:embed="rId3"/>
          <a:srcRect l="124" r="3238" b="6628"/>
          <a:stretch>
            <a:fillRect/>
          </a:stretch>
        </p:blipFill>
        <p:spPr>
          <a:xfrm>
            <a:off x="4090219" y="3422167"/>
            <a:ext cx="8101781" cy="3435833"/>
          </a:xfrm>
          <a:prstGeom prst="rect">
            <a:avLst/>
          </a:prstGeom>
          <a:ln/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B1F6F6-12C8-CDC9-AB8B-2359ED890EF9}"/>
              </a:ext>
            </a:extLst>
          </p:cNvPr>
          <p:cNvSpPr txBox="1"/>
          <p:nvPr/>
        </p:nvSpPr>
        <p:spPr>
          <a:xfrm>
            <a:off x="113071" y="4412107"/>
            <a:ext cx="386407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Weighted</a:t>
            </a:r>
            <a:r>
              <a:rPr lang="it-IT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hazard </a:t>
            </a:r>
            <a:r>
              <a:rPr lang="it-IT" sz="14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maps</a:t>
            </a:r>
            <a:r>
              <a:rPr lang="it-IT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for VEI = 3 (a) and VEI = 4 (b) </a:t>
            </a:r>
            <a:r>
              <a:rPr lang="it-IT" sz="14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created</a:t>
            </a:r>
            <a:r>
              <a:rPr lang="it-IT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by Alberico et al. (2008). In </a:t>
            </a:r>
            <a:r>
              <a:rPr lang="it-IT" sz="14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both</a:t>
            </a:r>
            <a:r>
              <a:rPr lang="it-IT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maps</a:t>
            </a:r>
            <a:r>
              <a:rPr lang="it-IT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the </a:t>
            </a:r>
            <a:r>
              <a:rPr lang="it-IT" sz="14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grey</a:t>
            </a:r>
            <a:r>
              <a:rPr lang="it-IT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tones</a:t>
            </a:r>
            <a:r>
              <a:rPr lang="it-IT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represent</a:t>
            </a:r>
            <a:r>
              <a:rPr lang="it-IT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three</a:t>
            </a:r>
            <a:r>
              <a:rPr lang="it-IT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different</a:t>
            </a:r>
            <a:r>
              <a:rPr lang="it-IT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hazard classes </a:t>
            </a:r>
            <a:r>
              <a:rPr lang="it-IT" sz="14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while</a:t>
            </a:r>
            <a:r>
              <a:rPr lang="it-IT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the </a:t>
            </a:r>
            <a:r>
              <a:rPr lang="it-IT" sz="14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hatched</a:t>
            </a:r>
            <a:r>
              <a:rPr lang="it-IT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lines indicate the </a:t>
            </a:r>
            <a:r>
              <a:rPr lang="it-IT" sz="14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very</a:t>
            </a:r>
            <a:r>
              <a:rPr lang="it-IT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low hazard class.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3AC8577-6203-ECD9-6AB8-35E78CDA2EF2}"/>
              </a:ext>
            </a:extLst>
          </p:cNvPr>
          <p:cNvSpPr txBox="1"/>
          <p:nvPr/>
        </p:nvSpPr>
        <p:spPr>
          <a:xfrm>
            <a:off x="7633799" y="117121"/>
            <a:ext cx="4474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PDCs</a:t>
            </a:r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’ HAZARD MAPS BY ALBERICO ET AL. (2008)</a:t>
            </a:r>
          </a:p>
        </p:txBody>
      </p:sp>
    </p:spTree>
    <p:extLst>
      <p:ext uri="{BB962C8B-B14F-4D97-AF65-F5344CB8AC3E}">
        <p14:creationId xmlns:p14="http://schemas.microsoft.com/office/powerpoint/2010/main" val="683788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1C5C47A-5B6B-6355-2243-D753DD4E16A7}"/>
              </a:ext>
            </a:extLst>
          </p:cNvPr>
          <p:cNvSpPr txBox="1"/>
          <p:nvPr/>
        </p:nvSpPr>
        <p:spPr>
          <a:xfrm>
            <a:off x="1170039" y="382012"/>
            <a:ext cx="939963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References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Alberico, I., et al. (2008), JVGR, 171(1-2), 118-136, DOI: 10.1016/j.jvolgeores.2007.11.014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Bebbington, M. S. (2013), JVGR, 252, 14-28, DOI: 10.1016/j.jvolgeores.2012.11.010 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Biagioli, G., et al. (2019), DOI: 10.5281/zenodo.2616551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Capuano, P., et al. (2015), Bull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Volcanol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77, 79 (2015). DOI: 10.1007/s00445-015-0965-4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Connor, C. B., et al. (2019),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Volcanology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4. 3: 1− 25. DOI: 10.5038/2163-338X,4.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Della Seta, M., et al. (2012), B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Volcanol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. 2012; 74:79–106, DOI: 10.1007/s00445-011-0501-0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 Vita, S., et al. (2013), Quat Int. 2013; 303:142–52, DOI: 10.1016/j.quaint.2013.01.002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 Vita, S., et al. (2010),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Stratigraphy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Geology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Volcanic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Areas, 464, p.193–239.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Geological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Society of America Special Papers, DOI: 10.1130/2010.2464 (10)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Jones, M. C., et al. (1996), Journal of the American Statistical Association, 91(433):401–407, DOI: 10.1080/01621459.1996.10476701.2,11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Marzocchi, W., et al. (2010), Bull.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Volcanol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. 72, 705–716, DOI: 10.1007/s00445-010-0357-8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Neri, A., et al. (2015). J.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Geophys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. Res. 120, 1605–1622, DOI: 10.1002/2014JB011776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Selva, J., et al. (2019), J Appl.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Volcanol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. 8, 5 (2019), DOI: 10.1186/s13617-019-0086- 4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Tierz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P., et al. (2016). Bull.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Volcanol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. 78:79, DOI: 10.1007/s00445-016-1073-9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Wohletz, K., Heiken, G. (1992), Volcanology and Geothermal Energy. University of California Press, Berkeley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00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58.jpg" descr="Immagine che contiene testo, mappa, diagramma, schermata&#10;&#10;Il contenuto generato dall'IA potrebbe non essere corretto.">
            <a:extLst>
              <a:ext uri="{FF2B5EF4-FFF2-40B4-BE49-F238E27FC236}">
                <a16:creationId xmlns:a16="http://schemas.microsoft.com/office/drawing/2014/main" id="{E1C550DF-B7C2-33ED-2852-91A1A9E4C90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0919" y="132456"/>
            <a:ext cx="5456254" cy="4519930"/>
          </a:xfrm>
          <a:prstGeom prst="rect">
            <a:avLst/>
          </a:prstGeom>
          <a:ln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2B5C99-6F00-E04B-0D83-0B78F5D5B639}"/>
              </a:ext>
            </a:extLst>
          </p:cNvPr>
          <p:cNvSpPr txBox="1"/>
          <p:nvPr/>
        </p:nvSpPr>
        <p:spPr>
          <a:xfrm>
            <a:off x="287755" y="5202617"/>
            <a:ext cx="53594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b="1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Map</a:t>
            </a:r>
            <a:r>
              <a:rPr lang="it-IT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of Neapolitan </a:t>
            </a:r>
            <a:r>
              <a:rPr lang="it-IT" sz="1800" b="1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Volcanic</a:t>
            </a:r>
            <a:r>
              <a:rPr lang="it-IT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1800" b="1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District</a:t>
            </a:r>
            <a:r>
              <a:rPr lang="it-IT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and Ischia Island (Capuano et al., 2015)</a:t>
            </a:r>
            <a:endParaRPr lang="it-IT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60.jpg" descr="Immagine che contiene testo, mappa, schermata, diagramma&#10;&#10;Il contenuto generato dall'IA potrebbe non essere corretto.">
            <a:extLst>
              <a:ext uri="{FF2B5EF4-FFF2-40B4-BE49-F238E27FC236}">
                <a16:creationId xmlns:a16="http://schemas.microsoft.com/office/drawing/2014/main" id="{4F46055C-773A-AD4B-2BC6-D7558E658DA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811427" y="1233668"/>
            <a:ext cx="6092818" cy="5353944"/>
          </a:xfrm>
          <a:prstGeom prst="rect">
            <a:avLst/>
          </a:prstGeom>
          <a:ln/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18ADD9C-0629-AEE5-B3C1-AE21E77402F2}"/>
              </a:ext>
            </a:extLst>
          </p:cNvPr>
          <p:cNvSpPr txBox="1"/>
          <p:nvPr/>
        </p:nvSpPr>
        <p:spPr>
          <a:xfrm>
            <a:off x="6017342" y="270388"/>
            <a:ext cx="5722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Geological</a:t>
            </a:r>
            <a:r>
              <a:rPr lang="it-IT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map</a:t>
            </a:r>
            <a:r>
              <a:rPr lang="it-IT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of Ischia (de Vita et al., 2013, </a:t>
            </a:r>
            <a:r>
              <a:rPr lang="it-IT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modified</a:t>
            </a:r>
            <a:r>
              <a:rPr lang="it-IT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by Della Seta et al., 2012)</a:t>
            </a:r>
          </a:p>
        </p:txBody>
      </p:sp>
    </p:spTree>
    <p:extLst>
      <p:ext uri="{BB962C8B-B14F-4D97-AF65-F5344CB8AC3E}">
        <p14:creationId xmlns:p14="http://schemas.microsoft.com/office/powerpoint/2010/main" val="290796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44.jpg" descr="Immagine che contiene testo, mappa, schermata, atlante&#10;&#10;Il contenuto generato dall'IA potrebbe non essere corretto.">
            <a:extLst>
              <a:ext uri="{FF2B5EF4-FFF2-40B4-BE49-F238E27FC236}">
                <a16:creationId xmlns:a16="http://schemas.microsoft.com/office/drawing/2014/main" id="{D082A70D-2501-D31E-7456-B580C50DE2A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73389" y="126726"/>
            <a:ext cx="6353552" cy="5163723"/>
          </a:xfrm>
          <a:prstGeom prst="rect">
            <a:avLst/>
          </a:prstGeom>
          <a:ln/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69DBAAE-CF2B-6A70-D6FB-74F0C05E03B5}"/>
              </a:ext>
            </a:extLst>
          </p:cNvPr>
          <p:cNvSpPr txBox="1"/>
          <p:nvPr/>
        </p:nvSpPr>
        <p:spPr>
          <a:xfrm>
            <a:off x="96707" y="5751059"/>
            <a:ext cx="5458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Ischian</a:t>
            </a:r>
            <a:r>
              <a:rPr lang="it-IT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vents</a:t>
            </a:r>
            <a:r>
              <a:rPr lang="it-IT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of the last 10 </a:t>
            </a:r>
            <a:r>
              <a:rPr lang="it-IT" sz="16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ky</a:t>
            </a:r>
            <a:r>
              <a:rPr lang="it-IT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(Selva et al., 2019, </a:t>
            </a:r>
            <a:r>
              <a:rPr lang="it-IT" sz="16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modified</a:t>
            </a:r>
            <a:r>
              <a:rPr lang="it-IT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from de Vita et al., 2010)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21A56363-EDE0-D293-E420-CAFFF04B2EEB}"/>
                  </a:ext>
                </a:extLst>
              </p:cNvPr>
              <p:cNvSpPr txBox="1"/>
              <p:nvPr/>
            </p:nvSpPr>
            <p:spPr>
              <a:xfrm>
                <a:off x="6950563" y="0"/>
                <a:ext cx="4821108" cy="3733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Spatial density of eruptive vents</a:t>
                </a:r>
                <a:r>
                  <a:rPr lang="it-IT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:</a:t>
                </a:r>
                <a:endParaRPr lang="it-IT" sz="400" b="1" dirty="0">
                  <a:solidFill>
                    <a:srgbClr val="FF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it-IT" sz="16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:endParaRPr lang="it-IT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it-IT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Symmetric Gaussian Kernel: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it-IT" sz="16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it-IT" sz="1400" i="1" dirty="0"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:endParaRPr lang="it-IT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VOP conditioned on the occurrence of an eruption for a single cell</a:t>
                </a:r>
                <a:r>
                  <a:rPr lang="it-IT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it-IT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it-IT" sz="16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it-IT" sz="16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:endParaRPr lang="it-IT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it-IT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21A56363-EDE0-D293-E420-CAFFF04B2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563" y="0"/>
                <a:ext cx="4821108" cy="3733523"/>
              </a:xfrm>
              <a:prstGeom prst="rect">
                <a:avLst/>
              </a:prstGeom>
              <a:blipFill>
                <a:blip r:embed="rId3"/>
                <a:stretch>
                  <a:fillRect t="-327" r="-1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magine 11" descr="Immagine che contiene testo, Diagramma, linea, schermata&#10;&#10;Il contenuto generato dall'IA potrebbe non essere corretto.">
            <a:extLst>
              <a:ext uri="{FF2B5EF4-FFF2-40B4-BE49-F238E27FC236}">
                <a16:creationId xmlns:a16="http://schemas.microsoft.com/office/drawing/2014/main" id="{ACAA56AC-A773-EBC1-58FA-533C0FD03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863" y="3302545"/>
            <a:ext cx="6631431" cy="3555455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68FB66F6-B647-C8BF-13DB-B759EC6BD82E}"/>
              </a:ext>
            </a:extLst>
          </p:cNvPr>
          <p:cNvSpPr/>
          <p:nvPr/>
        </p:nvSpPr>
        <p:spPr>
          <a:xfrm>
            <a:off x="5848641" y="3301451"/>
            <a:ext cx="6246653" cy="16469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Log-</a:t>
            </a:r>
            <a:r>
              <a:rPr lang="it-IT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likelihood</a:t>
            </a:r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vents</a:t>
            </a:r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it-IT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bandwidth</a:t>
            </a:r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(best </a:t>
            </a:r>
            <a:r>
              <a:rPr lang="it-IT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bandwidth</a:t>
            </a:r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700 m)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8A04AF9-762E-C73A-FA61-8C33E8E4B4E5}"/>
              </a:ext>
            </a:extLst>
          </p:cNvPr>
          <p:cNvSpPr/>
          <p:nvPr/>
        </p:nvSpPr>
        <p:spPr>
          <a:xfrm rot="16200000">
            <a:off x="4380470" y="4917974"/>
            <a:ext cx="2366307" cy="19952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Log-</a:t>
            </a:r>
            <a:r>
              <a:rPr lang="it-IT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likelihood</a:t>
            </a: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vents</a:t>
            </a:r>
            <a:endParaRPr lang="it-IT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D9BBD78-61B0-320F-0F4E-15B9B15C0B2B}"/>
              </a:ext>
            </a:extLst>
          </p:cNvPr>
          <p:cNvSpPr txBox="1"/>
          <p:nvPr/>
        </p:nvSpPr>
        <p:spPr>
          <a:xfrm>
            <a:off x="8622890" y="4240342"/>
            <a:ext cx="314878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Jones et al. (1996) &amp; Connor et al. (2019)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9302B6A-88A8-8E59-A9BC-867A77B39BA2}"/>
              </a:ext>
            </a:extLst>
          </p:cNvPr>
          <p:cNvSpPr txBox="1"/>
          <p:nvPr/>
        </p:nvSpPr>
        <p:spPr>
          <a:xfrm>
            <a:off x="10707329" y="272536"/>
            <a:ext cx="14846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Bebbington (2013)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C173D54-6B09-6A09-0EBB-F1387A5A2FE4}"/>
              </a:ext>
            </a:extLst>
          </p:cNvPr>
          <p:cNvSpPr txBox="1"/>
          <p:nvPr/>
        </p:nvSpPr>
        <p:spPr>
          <a:xfrm>
            <a:off x="10394312" y="1507855"/>
            <a:ext cx="17009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Connor et al. (2019)</a:t>
            </a:r>
          </a:p>
        </p:txBody>
      </p:sp>
    </p:spTree>
    <p:extLst>
      <p:ext uri="{BB962C8B-B14F-4D97-AF65-F5344CB8AC3E}">
        <p14:creationId xmlns:p14="http://schemas.microsoft.com/office/powerpoint/2010/main" val="2873312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478636B-8CD8-922E-D32F-90FACDAB0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67" y="823507"/>
            <a:ext cx="5291666" cy="387614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2B4FD06-839A-5697-B53A-70B55AF84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032" y="373895"/>
            <a:ext cx="5291667" cy="35718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id="{6A0D6835-5200-EA7C-55FA-A46B6C8356DB}"/>
              </a:ext>
            </a:extLst>
          </p:cNvPr>
          <p:cNvGrpSpPr/>
          <p:nvPr/>
        </p:nvGrpSpPr>
        <p:grpSpPr>
          <a:xfrm>
            <a:off x="183767" y="4855025"/>
            <a:ext cx="4826984" cy="1745010"/>
            <a:chOff x="517364" y="4873168"/>
            <a:chExt cx="4826984" cy="174501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AAFC6DE1-EB3E-BE2E-F0AC-F0EF299A8D49}"/>
                    </a:ext>
                  </a:extLst>
                </p:cNvPr>
                <p:cNvSpPr txBox="1"/>
                <p:nvPr/>
              </p:nvSpPr>
              <p:spPr>
                <a:xfrm>
                  <a:off x="955122" y="4873168"/>
                  <a:ext cx="3748957" cy="94352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it-IT" sz="1800" b="1" dirty="0" err="1"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Heim</a:t>
                  </a:r>
                  <a:r>
                    <a:rPr lang="it-IT" b="1" dirty="0" err="1"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’s</a:t>
                  </a:r>
                  <a:r>
                    <a:rPr lang="it-IT" b="1" dirty="0"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it-IT" sz="1800" b="1" dirty="0"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Relation (1882):</a:t>
                  </a:r>
                  <a:endParaRPr lang="it-IT" b="1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it-IT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000" b="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num>
                          <m:den>
                            <m:r>
                              <a:rPr lang="it-IT" sz="2000" b="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  <m:r>
                          <a:rPr lang="it-IT" sz="2000" b="0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it-IT" sz="2000" b="0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it-IT" sz="2000" b="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func>
                      </m:oMath>
                    </m:oMathPara>
                  </a14:m>
                  <a:endParaRPr lang="it-IT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AAFC6DE1-EB3E-BE2E-F0AC-F0EF299A8D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22" y="4873168"/>
                  <a:ext cx="3748957" cy="943528"/>
                </a:xfrm>
                <a:prstGeom prst="rect">
                  <a:avLst/>
                </a:prstGeom>
                <a:blipFill>
                  <a:blip r:embed="rId4"/>
                  <a:stretch>
                    <a:fillRect t="-322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AAA1D72C-84BD-4079-05B6-4CFFFFE3DDC7}"/>
                    </a:ext>
                  </a:extLst>
                </p:cNvPr>
                <p:cNvSpPr txBox="1"/>
                <p:nvPr/>
              </p:nvSpPr>
              <p:spPr>
                <a:xfrm>
                  <a:off x="517364" y="5971847"/>
                  <a:ext cx="482698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b="1" dirty="0"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Energy Cone </a:t>
                  </a:r>
                  <a:r>
                    <a:rPr lang="it-IT" b="1" dirty="0" err="1"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Propagation</a:t>
                  </a:r>
                  <a:r>
                    <a:rPr lang="it-IT" b="1" dirty="0"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 Equation: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𝑐𝑜𝑛𝑒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𝑡𝑎𝑛</m:t>
                        </m:r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oMath>
                    </m:oMathPara>
                  </a14:m>
                  <a:endParaRPr lang="it-IT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AAA1D72C-84BD-4079-05B6-4CFFFFE3DD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364" y="5971847"/>
                  <a:ext cx="4826984" cy="646331"/>
                </a:xfrm>
                <a:prstGeom prst="rect">
                  <a:avLst/>
                </a:prstGeom>
                <a:blipFill>
                  <a:blip r:embed="rId5"/>
                  <a:stretch>
                    <a:fillRect t="-5660" b="-377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10969EEE-1275-F2B6-5904-4DBA11910978}"/>
              </a:ext>
            </a:extLst>
          </p:cNvPr>
          <p:cNvGrpSpPr/>
          <p:nvPr/>
        </p:nvGrpSpPr>
        <p:grpSpPr>
          <a:xfrm>
            <a:off x="7639664" y="4198008"/>
            <a:ext cx="4292035" cy="2106561"/>
            <a:chOff x="3111658" y="2223523"/>
            <a:chExt cx="6322646" cy="3312488"/>
          </a:xfrm>
        </p:grpSpPr>
        <p:pic>
          <p:nvPicPr>
            <p:cNvPr id="11" name="Immagine 10" descr="Immagine che contiene testo, Carattere, calligrafia, linea&#10;&#10;Il contenuto generato dall'IA potrebbe non essere corretto.">
              <a:extLst>
                <a:ext uri="{FF2B5EF4-FFF2-40B4-BE49-F238E27FC236}">
                  <a16:creationId xmlns:a16="http://schemas.microsoft.com/office/drawing/2014/main" id="{5B47FF05-9B49-60F8-51C7-2E0722DDF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658" y="2223523"/>
              <a:ext cx="6322646" cy="33124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7970D40D-0B10-B878-9BBE-58CDA2AA0883}"/>
                </a:ext>
              </a:extLst>
            </p:cNvPr>
            <p:cNvSpPr/>
            <p:nvPr/>
          </p:nvSpPr>
          <p:spPr>
            <a:xfrm>
              <a:off x="4395019" y="2399071"/>
              <a:ext cx="599768" cy="57027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D494F0B4-06D0-AB5B-F376-DF80119BABF0}"/>
                </a:ext>
              </a:extLst>
            </p:cNvPr>
            <p:cNvSpPr/>
            <p:nvPr/>
          </p:nvSpPr>
          <p:spPr>
            <a:xfrm>
              <a:off x="6539557" y="4606412"/>
              <a:ext cx="599768" cy="57027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AA847D7-D8A4-1CDF-7E49-247A83E1BF6D}"/>
              </a:ext>
            </a:extLst>
          </p:cNvPr>
          <p:cNvSpPr txBox="1"/>
          <p:nvPr/>
        </p:nvSpPr>
        <p:spPr>
          <a:xfrm>
            <a:off x="8815374" y="6372141"/>
            <a:ext cx="311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Neri et al. (2015)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2BF98B8-9D92-F464-F9AE-2CA46CA64558}"/>
              </a:ext>
            </a:extLst>
          </p:cNvPr>
          <p:cNvSpPr txBox="1"/>
          <p:nvPr/>
        </p:nvSpPr>
        <p:spPr>
          <a:xfrm>
            <a:off x="297355" y="112488"/>
            <a:ext cx="5126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PROPAGATION MODELS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E47975C-B806-9316-2C33-D35443B6842A}"/>
              </a:ext>
            </a:extLst>
          </p:cNvPr>
          <p:cNvSpPr txBox="1"/>
          <p:nvPr/>
        </p:nvSpPr>
        <p:spPr>
          <a:xfrm>
            <a:off x="5169203" y="5425699"/>
            <a:ext cx="2005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Box Model </a:t>
            </a:r>
            <a:r>
              <a:rPr lang="it-IT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Propagation</a:t>
            </a:r>
            <a:endParaRPr lang="it-IT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Equation</a:t>
            </a:r>
          </a:p>
        </p:txBody>
      </p:sp>
      <p:sp>
        <p:nvSpPr>
          <p:cNvPr id="18" name="Freccia a sinistra 17">
            <a:extLst>
              <a:ext uri="{FF2B5EF4-FFF2-40B4-BE49-F238E27FC236}">
                <a16:creationId xmlns:a16="http://schemas.microsoft.com/office/drawing/2014/main" id="{CBEF639D-CFC8-CC36-7B47-9CBD6E77DB5E}"/>
              </a:ext>
            </a:extLst>
          </p:cNvPr>
          <p:cNvSpPr/>
          <p:nvPr/>
        </p:nvSpPr>
        <p:spPr>
          <a:xfrm>
            <a:off x="7174982" y="5727530"/>
            <a:ext cx="521732" cy="348526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A15281F-DEDC-663D-7A6E-F4AE48AAD5EB}"/>
              </a:ext>
            </a:extLst>
          </p:cNvPr>
          <p:cNvSpPr txBox="1"/>
          <p:nvPr/>
        </p:nvSpPr>
        <p:spPr>
          <a:xfrm>
            <a:off x="3077969" y="970636"/>
            <a:ext cx="226637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Energy Cone (</a:t>
            </a:r>
            <a:r>
              <a:rPr lang="it-I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Tierz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 et al., 2016, </a:t>
            </a:r>
            <a:r>
              <a:rPr lang="it-I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modified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 by Wohletz e Heiken, 1992)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A97B7EB-CB87-9097-FA45-99A85AC56F54}"/>
              </a:ext>
            </a:extLst>
          </p:cNvPr>
          <p:cNvSpPr txBox="1"/>
          <p:nvPr/>
        </p:nvSpPr>
        <p:spPr>
          <a:xfrm>
            <a:off x="9281653" y="504945"/>
            <a:ext cx="249673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Box Model (Biagioli et al., 2019)</a:t>
            </a:r>
          </a:p>
        </p:txBody>
      </p:sp>
    </p:spTree>
    <p:extLst>
      <p:ext uri="{BB962C8B-B14F-4D97-AF65-F5344CB8AC3E}">
        <p14:creationId xmlns:p14="http://schemas.microsoft.com/office/powerpoint/2010/main" val="760216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89D1B42-357C-A1AB-EFAF-9C745BD9BEE6}"/>
              </a:ext>
            </a:extLst>
          </p:cNvPr>
          <p:cNvSpPr txBox="1"/>
          <p:nvPr/>
        </p:nvSpPr>
        <p:spPr>
          <a:xfrm>
            <a:off x="0" y="1915994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ONE-SAMPLE KOLMOGOROV-SMIRNOV TESTS</a:t>
            </a:r>
          </a:p>
          <a:p>
            <a:pPr algn="ctr"/>
            <a:endParaRPr lang="it-IT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(FITTING STATISTICAL TESTS FOR H, 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it-IT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, &amp; C)</a:t>
            </a:r>
          </a:p>
        </p:txBody>
      </p:sp>
    </p:spTree>
    <p:extLst>
      <p:ext uri="{BB962C8B-B14F-4D97-AF65-F5344CB8AC3E}">
        <p14:creationId xmlns:p14="http://schemas.microsoft.com/office/powerpoint/2010/main" val="1259375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00A5F7F-DF6D-38DC-8005-2A0C638B1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4" r="7661"/>
          <a:stretch>
            <a:fillRect/>
          </a:stretch>
        </p:blipFill>
        <p:spPr>
          <a:xfrm>
            <a:off x="1130710" y="488950"/>
            <a:ext cx="10127225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94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E48096C-F07B-25F1-B28A-2F918F586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950"/>
            <a:ext cx="12192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49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305961B-5B8C-FDE3-E5AD-DCA54C88B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950"/>
            <a:ext cx="12192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44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C31ABDE-3082-D1BF-2589-0AEE99F0E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950"/>
            <a:ext cx="12192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504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752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Cambria Math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DAVIDE EMANUELE MARFELLA</dc:creator>
  <cp:lastModifiedBy>DAVIDE EMANUELE MARFELLA</cp:lastModifiedBy>
  <cp:revision>17</cp:revision>
  <dcterms:created xsi:type="dcterms:W3CDTF">2026-05-04T17:23:46Z</dcterms:created>
  <dcterms:modified xsi:type="dcterms:W3CDTF">2026-05-04T22:47:04Z</dcterms:modified>
</cp:coreProperties>
</file>