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94" r:id="rId2"/>
  </p:sldIdLst>
  <p:sldSz cx="35604450" cy="212947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6" autoAdjust="0"/>
    <p:restoredTop sz="95567" autoAdjust="0"/>
  </p:normalViewPr>
  <p:slideViewPr>
    <p:cSldViewPr snapToGrid="0">
      <p:cViewPr varScale="1">
        <p:scale>
          <a:sx n="50" d="100"/>
          <a:sy n="50" d="100"/>
        </p:scale>
        <p:origin x="9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63416-A685-4857-8F02-0533E5AD2681}" type="datetimeFigureOut">
              <a:rPr lang="en-US" smtClean="0"/>
              <a:t>5/1/2026</a:t>
            </a:fld>
            <a:endParaRPr lang="en-US"/>
          </a:p>
        </p:txBody>
      </p:sp>
      <p:sp>
        <p:nvSpPr>
          <p:cNvPr id="4" name="Slide Image Placeholder 3"/>
          <p:cNvSpPr>
            <a:spLocks noGrp="1" noRot="1" noChangeAspect="1"/>
          </p:cNvSpPr>
          <p:nvPr>
            <p:ph type="sldImg" idx="2"/>
          </p:nvPr>
        </p:nvSpPr>
        <p:spPr>
          <a:xfrm>
            <a:off x="849313" y="1143000"/>
            <a:ext cx="51593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78BAB-2E26-4D4A-B9C2-0A3E342E846B}" type="slidenum">
              <a:rPr lang="en-US" smtClean="0"/>
              <a:t>‹#›</a:t>
            </a:fld>
            <a:endParaRPr lang="en-US"/>
          </a:p>
        </p:txBody>
      </p:sp>
    </p:spTree>
    <p:extLst>
      <p:ext uri="{BB962C8B-B14F-4D97-AF65-F5344CB8AC3E}">
        <p14:creationId xmlns:p14="http://schemas.microsoft.com/office/powerpoint/2010/main" val="105610115"/>
      </p:ext>
    </p:extLst>
  </p:cSld>
  <p:clrMap bg1="lt1" tx1="dk1" bg2="lt2" tx2="dk2" accent1="accent1" accent2="accent2" accent3="accent3" accent4="accent4" accent5="accent5" accent6="accent6" hlink="hlink" folHlink="folHlink"/>
  <p:notesStyle>
    <a:lvl1pPr marL="0" algn="l" defTabSz="2731076" rtl="0" eaLnBrk="1" latinLnBrk="0" hangingPunct="1">
      <a:defRPr sz="3584" kern="1200">
        <a:solidFill>
          <a:schemeClr val="tx1"/>
        </a:solidFill>
        <a:latin typeface="+mn-lt"/>
        <a:ea typeface="+mn-ea"/>
        <a:cs typeface="+mn-cs"/>
      </a:defRPr>
    </a:lvl1pPr>
    <a:lvl2pPr marL="1365538" algn="l" defTabSz="2731076" rtl="0" eaLnBrk="1" latinLnBrk="0" hangingPunct="1">
      <a:defRPr sz="3584" kern="1200">
        <a:solidFill>
          <a:schemeClr val="tx1"/>
        </a:solidFill>
        <a:latin typeface="+mn-lt"/>
        <a:ea typeface="+mn-ea"/>
        <a:cs typeface="+mn-cs"/>
      </a:defRPr>
    </a:lvl2pPr>
    <a:lvl3pPr marL="2731076" algn="l" defTabSz="2731076" rtl="0" eaLnBrk="1" latinLnBrk="0" hangingPunct="1">
      <a:defRPr sz="3584" kern="1200">
        <a:solidFill>
          <a:schemeClr val="tx1"/>
        </a:solidFill>
        <a:latin typeface="+mn-lt"/>
        <a:ea typeface="+mn-ea"/>
        <a:cs typeface="+mn-cs"/>
      </a:defRPr>
    </a:lvl3pPr>
    <a:lvl4pPr marL="4096614" algn="l" defTabSz="2731076" rtl="0" eaLnBrk="1" latinLnBrk="0" hangingPunct="1">
      <a:defRPr sz="3584" kern="1200">
        <a:solidFill>
          <a:schemeClr val="tx1"/>
        </a:solidFill>
        <a:latin typeface="+mn-lt"/>
        <a:ea typeface="+mn-ea"/>
        <a:cs typeface="+mn-cs"/>
      </a:defRPr>
    </a:lvl4pPr>
    <a:lvl5pPr marL="5462155" algn="l" defTabSz="2731076" rtl="0" eaLnBrk="1" latinLnBrk="0" hangingPunct="1">
      <a:defRPr sz="3584" kern="1200">
        <a:solidFill>
          <a:schemeClr val="tx1"/>
        </a:solidFill>
        <a:latin typeface="+mn-lt"/>
        <a:ea typeface="+mn-ea"/>
        <a:cs typeface="+mn-cs"/>
      </a:defRPr>
    </a:lvl5pPr>
    <a:lvl6pPr marL="6827693" algn="l" defTabSz="2731076" rtl="0" eaLnBrk="1" latinLnBrk="0" hangingPunct="1">
      <a:defRPr sz="3584" kern="1200">
        <a:solidFill>
          <a:schemeClr val="tx1"/>
        </a:solidFill>
        <a:latin typeface="+mn-lt"/>
        <a:ea typeface="+mn-ea"/>
        <a:cs typeface="+mn-cs"/>
      </a:defRPr>
    </a:lvl6pPr>
    <a:lvl7pPr marL="8193231" algn="l" defTabSz="2731076" rtl="0" eaLnBrk="1" latinLnBrk="0" hangingPunct="1">
      <a:defRPr sz="3584" kern="1200">
        <a:solidFill>
          <a:schemeClr val="tx1"/>
        </a:solidFill>
        <a:latin typeface="+mn-lt"/>
        <a:ea typeface="+mn-ea"/>
        <a:cs typeface="+mn-cs"/>
      </a:defRPr>
    </a:lvl7pPr>
    <a:lvl8pPr marL="9558770" algn="l" defTabSz="2731076" rtl="0" eaLnBrk="1" latinLnBrk="0" hangingPunct="1">
      <a:defRPr sz="3584" kern="1200">
        <a:solidFill>
          <a:schemeClr val="tx1"/>
        </a:solidFill>
        <a:latin typeface="+mn-lt"/>
        <a:ea typeface="+mn-ea"/>
        <a:cs typeface="+mn-cs"/>
      </a:defRPr>
    </a:lvl8pPr>
    <a:lvl9pPr marL="10924308" algn="l" defTabSz="2731076" rtl="0" eaLnBrk="1" latinLnBrk="0" hangingPunct="1">
      <a:defRPr sz="358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50B2-5009-F2A5-98A2-78A3F6AAF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3580E-DA54-081A-DD72-210B28C00C3C}"/>
              </a:ext>
            </a:extLst>
          </p:cNvPr>
          <p:cNvSpPr>
            <a:spLocks noGrp="1" noRot="1" noChangeAspect="1"/>
          </p:cNvSpPr>
          <p:nvPr>
            <p:ph type="sldImg"/>
          </p:nvPr>
        </p:nvSpPr>
        <p:spPr>
          <a:xfrm>
            <a:off x="849313" y="1143000"/>
            <a:ext cx="5159375" cy="3086100"/>
          </a:xfrm>
        </p:spPr>
        <p:txBody>
          <a:bodyPr/>
          <a:lstStyle/>
          <a:p>
            <a:endParaRPr lang="en-US"/>
          </a:p>
        </p:txBody>
      </p:sp>
      <p:sp>
        <p:nvSpPr>
          <p:cNvPr id="3" name="Notes Placeholder 2">
            <a:extLst>
              <a:ext uri="{FF2B5EF4-FFF2-40B4-BE49-F238E27FC236}">
                <a16:creationId xmlns:a16="http://schemas.microsoft.com/office/drawing/2014/main" id="{89A0589B-ADEB-E0FE-4252-0DC724A781A4}"/>
              </a:ext>
            </a:extLst>
          </p:cNvPr>
          <p:cNvSpPr>
            <a:spLocks noGrp="1"/>
          </p:cNvSpPr>
          <p:nvPr>
            <p:ph type="body" idx="1"/>
          </p:nvPr>
        </p:nvSpPr>
        <p:spPr/>
        <p:txBody>
          <a:bodyPr/>
          <a:lstStyle/>
          <a:p>
            <a:r>
              <a:rPr lang="en-US" sz="3600" dirty="0">
                <a:highlight>
                  <a:srgbClr val="FFFF00"/>
                </a:highlight>
                <a:latin typeface="Arial" panose="020B0604020202020204" pitchFamily="34" charset="0"/>
                <a:cs typeface="Arial" panose="020B0604020202020204" pitchFamily="34" charset="0"/>
              </a:rPr>
              <a:t>Motivation</a:t>
            </a:r>
          </a:p>
          <a:p>
            <a:r>
              <a:rPr lang="en-US" sz="3600" dirty="0">
                <a:highlight>
                  <a:srgbClr val="FFFF00"/>
                </a:highlight>
                <a:latin typeface="Arial" panose="020B0604020202020204" pitchFamily="34" charset="0"/>
                <a:cs typeface="Arial" panose="020B0604020202020204" pitchFamily="34" charset="0"/>
              </a:rPr>
              <a:t>Anthropogenic emissions of chlorofluorocarbons (CFCs) caused severe springtime polar ozone depletion through photochemical loss in both hemispheres. Although emissions of the major ozone-depleting substances have been phased out under the Montreal Protocol, effective equivalent stratospheric chlorine (EESC) remains elevated, and greenhouse-gas-driven stratospheric cooling continues to favor ozone loss. According to the 2022 Scientific Assessment of Ozone Depletion, Arctic ozone is not expected to return to 1980 levels until around the mid-21st century, and large year-to-year dynamical variability means that severe Arctic ozone-loss events can still occur even during overall recovery.</a:t>
            </a:r>
          </a:p>
          <a:p>
            <a:endParaRPr lang="en-US" sz="3600" dirty="0">
              <a:highlight>
                <a:srgbClr val="FFFF00"/>
              </a:highlight>
              <a:latin typeface="Arial" panose="020B0604020202020204" pitchFamily="34" charset="0"/>
              <a:cs typeface="Arial" panose="020B0604020202020204" pitchFamily="34" charset="0"/>
            </a:endParaRPr>
          </a:p>
          <a:p>
            <a:r>
              <a:rPr lang="en-US" sz="3600" dirty="0">
                <a:highlight>
                  <a:srgbClr val="FFFF00"/>
                </a:highlight>
                <a:latin typeface="Arial" panose="020B0604020202020204" pitchFamily="34" charset="0"/>
                <a:cs typeface="Arial" panose="020B0604020202020204" pitchFamily="34" charset="0"/>
              </a:rPr>
              <a:t>Previous studies have shown that ozone anomalies are linked to large-scale circulation. In the Southern Hemisphere, Antarctic ozone depletion is statistically associated with a positive SAM-like summertime circulation response in both observations and models. Similar statistical links have also been identified in the Arctic: low spring ozone is associated with a stronger polar vortex and a positive NAM/NAO-like response at the surface. However, because Arctic low-ozone years also tend to coincide with unusually strong polar-vortex conditions, statistical relationships alone cannot show whether the Northern Hemisphere signal is driven by ozone depletion itself or by the underlying dynamics.</a:t>
            </a:r>
          </a:p>
          <a:p>
            <a:endParaRPr lang="en-US" sz="3600" dirty="0">
              <a:highlight>
                <a:srgbClr val="FFFF00"/>
              </a:highlight>
              <a:latin typeface="Arial" panose="020B0604020202020204" pitchFamily="34" charset="0"/>
              <a:cs typeface="Arial" panose="020B0604020202020204" pitchFamily="34" charset="0"/>
            </a:endParaRPr>
          </a:p>
          <a:p>
            <a:r>
              <a:rPr lang="en-US" sz="3600" dirty="0">
                <a:highlight>
                  <a:srgbClr val="FFFF00"/>
                </a:highlight>
                <a:latin typeface="Arial" panose="020B0604020202020204" pitchFamily="34" charset="0"/>
                <a:cs typeface="Arial" panose="020B0604020202020204" pitchFamily="34" charset="0"/>
              </a:rPr>
              <a:t>Friedel et al. (2022) addressed this problem with fully coupled WACCM4 experiments that compared interactive ozone with prescribed-ozone configurations, thereby isolating the role of ozone feedback and moving the problem from statistical association toward physical attribution. Yet these studies mainly describe what happens on average, and may mask the event-to-event dynamical diversity of extreme Arctic ozone-loss winters. Here, we therefore focus on the events themselves: identifying precursors, understanding the dynamics of extreme Arctic ozone loss, and assessing the hindcast predictability of both the ozone event and its associated circulation response.</a:t>
            </a:r>
          </a:p>
          <a:p>
            <a:endParaRPr lang="en-US" dirty="0"/>
          </a:p>
        </p:txBody>
      </p:sp>
      <p:sp>
        <p:nvSpPr>
          <p:cNvPr id="4" name="Slide Number Placeholder 3">
            <a:extLst>
              <a:ext uri="{FF2B5EF4-FFF2-40B4-BE49-F238E27FC236}">
                <a16:creationId xmlns:a16="http://schemas.microsoft.com/office/drawing/2014/main" id="{79F4B6DB-1706-7F2F-C89A-D96085CB215C}"/>
              </a:ext>
            </a:extLst>
          </p:cNvPr>
          <p:cNvSpPr>
            <a:spLocks noGrp="1"/>
          </p:cNvSpPr>
          <p:nvPr>
            <p:ph type="sldNum" sz="quarter" idx="5"/>
          </p:nvPr>
        </p:nvSpPr>
        <p:spPr/>
        <p:txBody>
          <a:bodyPr/>
          <a:lstStyle/>
          <a:p>
            <a:fld id="{D1B2901B-1BE7-41DE-8141-B8317E7C7FB8}" type="slidenum">
              <a:rPr lang="en-US" smtClean="0"/>
              <a:t>1</a:t>
            </a:fld>
            <a:endParaRPr lang="en-US"/>
          </a:p>
        </p:txBody>
      </p:sp>
    </p:spTree>
    <p:extLst>
      <p:ext uri="{BB962C8B-B14F-4D97-AF65-F5344CB8AC3E}">
        <p14:creationId xmlns:p14="http://schemas.microsoft.com/office/powerpoint/2010/main" val="138304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50556" y="3485041"/>
            <a:ext cx="26703338" cy="7413719"/>
          </a:xfrm>
        </p:spPr>
        <p:txBody>
          <a:bodyPr anchor="b"/>
          <a:lstStyle>
            <a:lvl1pPr algn="ctr">
              <a:defRPr sz="17522"/>
            </a:lvl1pPr>
          </a:lstStyle>
          <a:p>
            <a:r>
              <a:rPr lang="en-US"/>
              <a:t>Click to edit Master title style</a:t>
            </a:r>
            <a:endParaRPr lang="en-US" dirty="0"/>
          </a:p>
        </p:txBody>
      </p:sp>
      <p:sp>
        <p:nvSpPr>
          <p:cNvPr id="3" name="Subtitle 2"/>
          <p:cNvSpPr>
            <a:spLocks noGrp="1"/>
          </p:cNvSpPr>
          <p:nvPr>
            <p:ph type="subTitle" idx="1"/>
          </p:nvPr>
        </p:nvSpPr>
        <p:spPr>
          <a:xfrm>
            <a:off x="4450556" y="11184662"/>
            <a:ext cx="26703338" cy="5141294"/>
          </a:xfrm>
        </p:spPr>
        <p:txBody>
          <a:bodyPr/>
          <a:lstStyle>
            <a:lvl1pPr marL="0" indent="0" algn="ctr">
              <a:buNone/>
              <a:defRPr sz="7009"/>
            </a:lvl1pPr>
            <a:lvl2pPr marL="1335161" indent="0" algn="ctr">
              <a:buNone/>
              <a:defRPr sz="5841"/>
            </a:lvl2pPr>
            <a:lvl3pPr marL="2670322" indent="0" algn="ctr">
              <a:buNone/>
              <a:defRPr sz="5257"/>
            </a:lvl3pPr>
            <a:lvl4pPr marL="4005483" indent="0" algn="ctr">
              <a:buNone/>
              <a:defRPr sz="4672"/>
            </a:lvl4pPr>
            <a:lvl5pPr marL="5340645" indent="0" algn="ctr">
              <a:buNone/>
              <a:defRPr sz="4672"/>
            </a:lvl5pPr>
            <a:lvl6pPr marL="6675806" indent="0" algn="ctr">
              <a:buNone/>
              <a:defRPr sz="4672"/>
            </a:lvl6pPr>
            <a:lvl7pPr marL="8010967" indent="0" algn="ctr">
              <a:buNone/>
              <a:defRPr sz="4672"/>
            </a:lvl7pPr>
            <a:lvl8pPr marL="9346128" indent="0" algn="ctr">
              <a:buNone/>
              <a:defRPr sz="4672"/>
            </a:lvl8pPr>
            <a:lvl9pPr marL="10681289" indent="0" algn="ctr">
              <a:buNone/>
              <a:defRPr sz="467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26BA7F-2830-4BAC-9C05-5C0009DF7B55}"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2F3EA-96AB-42EB-A62F-3DFB85C4BAA4}" type="slidenum">
              <a:rPr lang="en-US" smtClean="0"/>
              <a:t>‹#›</a:t>
            </a:fld>
            <a:endParaRPr lang="en-US"/>
          </a:p>
        </p:txBody>
      </p:sp>
    </p:spTree>
    <p:extLst>
      <p:ext uri="{BB962C8B-B14F-4D97-AF65-F5344CB8AC3E}">
        <p14:creationId xmlns:p14="http://schemas.microsoft.com/office/powerpoint/2010/main" val="220884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6BA7F-2830-4BAC-9C05-5C0009DF7B55}"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2F3EA-96AB-42EB-A62F-3DFB85C4BAA4}" type="slidenum">
              <a:rPr lang="en-US" smtClean="0"/>
              <a:t>‹#›</a:t>
            </a:fld>
            <a:endParaRPr lang="en-US"/>
          </a:p>
        </p:txBody>
      </p:sp>
    </p:spTree>
    <p:extLst>
      <p:ext uri="{BB962C8B-B14F-4D97-AF65-F5344CB8AC3E}">
        <p14:creationId xmlns:p14="http://schemas.microsoft.com/office/powerpoint/2010/main" val="90659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479434" y="1133747"/>
            <a:ext cx="7677210" cy="180462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447806" y="1133747"/>
            <a:ext cx="22586573" cy="180462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6BA7F-2830-4BAC-9C05-5C0009DF7B55}"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2F3EA-96AB-42EB-A62F-3DFB85C4BAA4}" type="slidenum">
              <a:rPr lang="en-US" smtClean="0"/>
              <a:t>‹#›</a:t>
            </a:fld>
            <a:endParaRPr lang="en-US"/>
          </a:p>
        </p:txBody>
      </p:sp>
    </p:spTree>
    <p:extLst>
      <p:ext uri="{BB962C8B-B14F-4D97-AF65-F5344CB8AC3E}">
        <p14:creationId xmlns:p14="http://schemas.microsoft.com/office/powerpoint/2010/main" val="383011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6BA7F-2830-4BAC-9C05-5C0009DF7B55}"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2F3EA-96AB-42EB-A62F-3DFB85C4BAA4}" type="slidenum">
              <a:rPr lang="en-US" smtClean="0"/>
              <a:t>‹#›</a:t>
            </a:fld>
            <a:endParaRPr lang="en-US"/>
          </a:p>
        </p:txBody>
      </p:sp>
    </p:spTree>
    <p:extLst>
      <p:ext uri="{BB962C8B-B14F-4D97-AF65-F5344CB8AC3E}">
        <p14:creationId xmlns:p14="http://schemas.microsoft.com/office/powerpoint/2010/main" val="247649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29262" y="5308896"/>
            <a:ext cx="30708838" cy="8858013"/>
          </a:xfrm>
        </p:spPr>
        <p:txBody>
          <a:bodyPr anchor="b"/>
          <a:lstStyle>
            <a:lvl1pPr>
              <a:defRPr sz="17522"/>
            </a:lvl1pPr>
          </a:lstStyle>
          <a:p>
            <a:r>
              <a:rPr lang="en-US"/>
              <a:t>Click to edit Master title style</a:t>
            </a:r>
            <a:endParaRPr lang="en-US" dirty="0"/>
          </a:p>
        </p:txBody>
      </p:sp>
      <p:sp>
        <p:nvSpPr>
          <p:cNvPr id="3" name="Text Placeholder 2"/>
          <p:cNvSpPr>
            <a:spLocks noGrp="1"/>
          </p:cNvSpPr>
          <p:nvPr>
            <p:ph type="body" idx="1"/>
          </p:nvPr>
        </p:nvSpPr>
        <p:spPr>
          <a:xfrm>
            <a:off x="2429262" y="14250709"/>
            <a:ext cx="30708838" cy="4658220"/>
          </a:xfrm>
        </p:spPr>
        <p:txBody>
          <a:bodyPr/>
          <a:lstStyle>
            <a:lvl1pPr marL="0" indent="0">
              <a:buNone/>
              <a:defRPr sz="7009">
                <a:solidFill>
                  <a:schemeClr val="tx1">
                    <a:tint val="75000"/>
                  </a:schemeClr>
                </a:solidFill>
              </a:defRPr>
            </a:lvl1pPr>
            <a:lvl2pPr marL="1335161" indent="0">
              <a:buNone/>
              <a:defRPr sz="5841">
                <a:solidFill>
                  <a:schemeClr val="tx1">
                    <a:tint val="75000"/>
                  </a:schemeClr>
                </a:solidFill>
              </a:defRPr>
            </a:lvl2pPr>
            <a:lvl3pPr marL="2670322" indent="0">
              <a:buNone/>
              <a:defRPr sz="5257">
                <a:solidFill>
                  <a:schemeClr val="tx1">
                    <a:tint val="75000"/>
                  </a:schemeClr>
                </a:solidFill>
              </a:defRPr>
            </a:lvl3pPr>
            <a:lvl4pPr marL="4005483" indent="0">
              <a:buNone/>
              <a:defRPr sz="4672">
                <a:solidFill>
                  <a:schemeClr val="tx1">
                    <a:tint val="75000"/>
                  </a:schemeClr>
                </a:solidFill>
              </a:defRPr>
            </a:lvl4pPr>
            <a:lvl5pPr marL="5340645" indent="0">
              <a:buNone/>
              <a:defRPr sz="4672">
                <a:solidFill>
                  <a:schemeClr val="tx1">
                    <a:tint val="75000"/>
                  </a:schemeClr>
                </a:solidFill>
              </a:defRPr>
            </a:lvl5pPr>
            <a:lvl6pPr marL="6675806" indent="0">
              <a:buNone/>
              <a:defRPr sz="4672">
                <a:solidFill>
                  <a:schemeClr val="tx1">
                    <a:tint val="75000"/>
                  </a:schemeClr>
                </a:solidFill>
              </a:defRPr>
            </a:lvl6pPr>
            <a:lvl7pPr marL="8010967" indent="0">
              <a:buNone/>
              <a:defRPr sz="4672">
                <a:solidFill>
                  <a:schemeClr val="tx1">
                    <a:tint val="75000"/>
                  </a:schemeClr>
                </a:solidFill>
              </a:defRPr>
            </a:lvl7pPr>
            <a:lvl8pPr marL="9346128" indent="0">
              <a:buNone/>
              <a:defRPr sz="4672">
                <a:solidFill>
                  <a:schemeClr val="tx1">
                    <a:tint val="75000"/>
                  </a:schemeClr>
                </a:solidFill>
              </a:defRPr>
            </a:lvl8pPr>
            <a:lvl9pPr marL="10681289" indent="0">
              <a:buNone/>
              <a:defRPr sz="467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26BA7F-2830-4BAC-9C05-5C0009DF7B55}"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2F3EA-96AB-42EB-A62F-3DFB85C4BAA4}" type="slidenum">
              <a:rPr lang="en-US" smtClean="0"/>
              <a:t>‹#›</a:t>
            </a:fld>
            <a:endParaRPr lang="en-US"/>
          </a:p>
        </p:txBody>
      </p:sp>
    </p:spTree>
    <p:extLst>
      <p:ext uri="{BB962C8B-B14F-4D97-AF65-F5344CB8AC3E}">
        <p14:creationId xmlns:p14="http://schemas.microsoft.com/office/powerpoint/2010/main" val="227587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47806" y="5668735"/>
            <a:ext cx="15131891" cy="13511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024753" y="5668735"/>
            <a:ext cx="15131891" cy="13511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26BA7F-2830-4BAC-9C05-5C0009DF7B55}"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2F3EA-96AB-42EB-A62F-3DFB85C4BAA4}" type="slidenum">
              <a:rPr lang="en-US" smtClean="0"/>
              <a:t>‹#›</a:t>
            </a:fld>
            <a:endParaRPr lang="en-US"/>
          </a:p>
        </p:txBody>
      </p:sp>
    </p:spTree>
    <p:extLst>
      <p:ext uri="{BB962C8B-B14F-4D97-AF65-F5344CB8AC3E}">
        <p14:creationId xmlns:p14="http://schemas.microsoft.com/office/powerpoint/2010/main" val="426705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52443" y="1133748"/>
            <a:ext cx="30708838" cy="41159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452445" y="5220167"/>
            <a:ext cx="15062350" cy="2558323"/>
          </a:xfrm>
        </p:spPr>
        <p:txBody>
          <a:bodyPr anchor="b"/>
          <a:lstStyle>
            <a:lvl1pPr marL="0" indent="0">
              <a:buNone/>
              <a:defRPr sz="7009" b="1"/>
            </a:lvl1pPr>
            <a:lvl2pPr marL="1335161" indent="0">
              <a:buNone/>
              <a:defRPr sz="5841" b="1"/>
            </a:lvl2pPr>
            <a:lvl3pPr marL="2670322" indent="0">
              <a:buNone/>
              <a:defRPr sz="5257" b="1"/>
            </a:lvl3pPr>
            <a:lvl4pPr marL="4005483" indent="0">
              <a:buNone/>
              <a:defRPr sz="4672" b="1"/>
            </a:lvl4pPr>
            <a:lvl5pPr marL="5340645" indent="0">
              <a:buNone/>
              <a:defRPr sz="4672" b="1"/>
            </a:lvl5pPr>
            <a:lvl6pPr marL="6675806" indent="0">
              <a:buNone/>
              <a:defRPr sz="4672" b="1"/>
            </a:lvl6pPr>
            <a:lvl7pPr marL="8010967" indent="0">
              <a:buNone/>
              <a:defRPr sz="4672" b="1"/>
            </a:lvl7pPr>
            <a:lvl8pPr marL="9346128" indent="0">
              <a:buNone/>
              <a:defRPr sz="4672" b="1"/>
            </a:lvl8pPr>
            <a:lvl9pPr marL="10681289" indent="0">
              <a:buNone/>
              <a:defRPr sz="4672" b="1"/>
            </a:lvl9pPr>
          </a:lstStyle>
          <a:p>
            <a:pPr lvl="0"/>
            <a:r>
              <a:rPr lang="en-US"/>
              <a:t>Click to edit Master text styles</a:t>
            </a:r>
          </a:p>
        </p:txBody>
      </p:sp>
      <p:sp>
        <p:nvSpPr>
          <p:cNvPr id="4" name="Content Placeholder 3"/>
          <p:cNvSpPr>
            <a:spLocks noGrp="1"/>
          </p:cNvSpPr>
          <p:nvPr>
            <p:ph sz="half" idx="2"/>
          </p:nvPr>
        </p:nvSpPr>
        <p:spPr>
          <a:xfrm>
            <a:off x="2452445" y="7778490"/>
            <a:ext cx="15062350" cy="1144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024753" y="5220167"/>
            <a:ext cx="15136529" cy="2558323"/>
          </a:xfrm>
        </p:spPr>
        <p:txBody>
          <a:bodyPr anchor="b"/>
          <a:lstStyle>
            <a:lvl1pPr marL="0" indent="0">
              <a:buNone/>
              <a:defRPr sz="7009" b="1"/>
            </a:lvl1pPr>
            <a:lvl2pPr marL="1335161" indent="0">
              <a:buNone/>
              <a:defRPr sz="5841" b="1"/>
            </a:lvl2pPr>
            <a:lvl3pPr marL="2670322" indent="0">
              <a:buNone/>
              <a:defRPr sz="5257" b="1"/>
            </a:lvl3pPr>
            <a:lvl4pPr marL="4005483" indent="0">
              <a:buNone/>
              <a:defRPr sz="4672" b="1"/>
            </a:lvl4pPr>
            <a:lvl5pPr marL="5340645" indent="0">
              <a:buNone/>
              <a:defRPr sz="4672" b="1"/>
            </a:lvl5pPr>
            <a:lvl6pPr marL="6675806" indent="0">
              <a:buNone/>
              <a:defRPr sz="4672" b="1"/>
            </a:lvl6pPr>
            <a:lvl7pPr marL="8010967" indent="0">
              <a:buNone/>
              <a:defRPr sz="4672" b="1"/>
            </a:lvl7pPr>
            <a:lvl8pPr marL="9346128" indent="0">
              <a:buNone/>
              <a:defRPr sz="4672" b="1"/>
            </a:lvl8pPr>
            <a:lvl9pPr marL="10681289" indent="0">
              <a:buNone/>
              <a:defRPr sz="4672" b="1"/>
            </a:lvl9pPr>
          </a:lstStyle>
          <a:p>
            <a:pPr lvl="0"/>
            <a:r>
              <a:rPr lang="en-US"/>
              <a:t>Click to edit Master text styles</a:t>
            </a:r>
          </a:p>
        </p:txBody>
      </p:sp>
      <p:sp>
        <p:nvSpPr>
          <p:cNvPr id="6" name="Content Placeholder 5"/>
          <p:cNvSpPr>
            <a:spLocks noGrp="1"/>
          </p:cNvSpPr>
          <p:nvPr>
            <p:ph sz="quarter" idx="4"/>
          </p:nvPr>
        </p:nvSpPr>
        <p:spPr>
          <a:xfrm>
            <a:off x="18024753" y="7778490"/>
            <a:ext cx="15136529" cy="1144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26BA7F-2830-4BAC-9C05-5C0009DF7B55}"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F2F3EA-96AB-42EB-A62F-3DFB85C4BAA4}" type="slidenum">
              <a:rPr lang="en-US" smtClean="0"/>
              <a:t>‹#›</a:t>
            </a:fld>
            <a:endParaRPr lang="en-US"/>
          </a:p>
        </p:txBody>
      </p:sp>
    </p:spTree>
    <p:extLst>
      <p:ext uri="{BB962C8B-B14F-4D97-AF65-F5344CB8AC3E}">
        <p14:creationId xmlns:p14="http://schemas.microsoft.com/office/powerpoint/2010/main" val="125550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26BA7F-2830-4BAC-9C05-5C0009DF7B55}"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2F3EA-96AB-42EB-A62F-3DFB85C4BAA4}" type="slidenum">
              <a:rPr lang="en-US" smtClean="0"/>
              <a:t>‹#›</a:t>
            </a:fld>
            <a:endParaRPr lang="en-US"/>
          </a:p>
        </p:txBody>
      </p:sp>
    </p:spTree>
    <p:extLst>
      <p:ext uri="{BB962C8B-B14F-4D97-AF65-F5344CB8AC3E}">
        <p14:creationId xmlns:p14="http://schemas.microsoft.com/office/powerpoint/2010/main" val="73088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6BA7F-2830-4BAC-9C05-5C0009DF7B55}"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2F3EA-96AB-42EB-A62F-3DFB85C4BAA4}" type="slidenum">
              <a:rPr lang="en-US" smtClean="0"/>
              <a:t>‹#›</a:t>
            </a:fld>
            <a:endParaRPr lang="en-US"/>
          </a:p>
        </p:txBody>
      </p:sp>
    </p:spTree>
    <p:extLst>
      <p:ext uri="{BB962C8B-B14F-4D97-AF65-F5344CB8AC3E}">
        <p14:creationId xmlns:p14="http://schemas.microsoft.com/office/powerpoint/2010/main" val="353653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2445" y="1419648"/>
            <a:ext cx="11483361" cy="4968769"/>
          </a:xfrm>
        </p:spPr>
        <p:txBody>
          <a:bodyPr anchor="b"/>
          <a:lstStyle>
            <a:lvl1pPr>
              <a:defRPr sz="9345"/>
            </a:lvl1pPr>
          </a:lstStyle>
          <a:p>
            <a:r>
              <a:rPr lang="en-US"/>
              <a:t>Click to edit Master title style</a:t>
            </a:r>
            <a:endParaRPr lang="en-US" dirty="0"/>
          </a:p>
        </p:txBody>
      </p:sp>
      <p:sp>
        <p:nvSpPr>
          <p:cNvPr id="3" name="Content Placeholder 2"/>
          <p:cNvSpPr>
            <a:spLocks noGrp="1"/>
          </p:cNvSpPr>
          <p:nvPr>
            <p:ph idx="1"/>
          </p:nvPr>
        </p:nvSpPr>
        <p:spPr>
          <a:xfrm>
            <a:off x="15136529" y="3066048"/>
            <a:ext cx="18024753" cy="15133057"/>
          </a:xfrm>
        </p:spPr>
        <p:txBody>
          <a:bodyPr/>
          <a:lstStyle>
            <a:lvl1pPr>
              <a:defRPr sz="9345"/>
            </a:lvl1pPr>
            <a:lvl2pPr>
              <a:defRPr sz="8177"/>
            </a:lvl2pPr>
            <a:lvl3pPr>
              <a:defRPr sz="7009"/>
            </a:lvl3pPr>
            <a:lvl4pPr>
              <a:defRPr sz="5841"/>
            </a:lvl4pPr>
            <a:lvl5pPr>
              <a:defRPr sz="5841"/>
            </a:lvl5pPr>
            <a:lvl6pPr>
              <a:defRPr sz="5841"/>
            </a:lvl6pPr>
            <a:lvl7pPr>
              <a:defRPr sz="5841"/>
            </a:lvl7pPr>
            <a:lvl8pPr>
              <a:defRPr sz="5841"/>
            </a:lvl8pPr>
            <a:lvl9pPr>
              <a:defRPr sz="58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52445" y="6388417"/>
            <a:ext cx="11483361" cy="11835334"/>
          </a:xfrm>
        </p:spPr>
        <p:txBody>
          <a:bodyPr/>
          <a:lstStyle>
            <a:lvl1pPr marL="0" indent="0">
              <a:buNone/>
              <a:defRPr sz="4672"/>
            </a:lvl1pPr>
            <a:lvl2pPr marL="1335161" indent="0">
              <a:buNone/>
              <a:defRPr sz="4088"/>
            </a:lvl2pPr>
            <a:lvl3pPr marL="2670322" indent="0">
              <a:buNone/>
              <a:defRPr sz="3504"/>
            </a:lvl3pPr>
            <a:lvl4pPr marL="4005483" indent="0">
              <a:buNone/>
              <a:defRPr sz="2920"/>
            </a:lvl4pPr>
            <a:lvl5pPr marL="5340645" indent="0">
              <a:buNone/>
              <a:defRPr sz="2920"/>
            </a:lvl5pPr>
            <a:lvl6pPr marL="6675806" indent="0">
              <a:buNone/>
              <a:defRPr sz="2920"/>
            </a:lvl6pPr>
            <a:lvl7pPr marL="8010967" indent="0">
              <a:buNone/>
              <a:defRPr sz="2920"/>
            </a:lvl7pPr>
            <a:lvl8pPr marL="9346128" indent="0">
              <a:buNone/>
              <a:defRPr sz="2920"/>
            </a:lvl8pPr>
            <a:lvl9pPr marL="10681289" indent="0">
              <a:buNone/>
              <a:defRPr sz="2920"/>
            </a:lvl9pPr>
          </a:lstStyle>
          <a:p>
            <a:pPr lvl="0"/>
            <a:r>
              <a:rPr lang="en-US"/>
              <a:t>Click to edit Master text styles</a:t>
            </a:r>
          </a:p>
        </p:txBody>
      </p:sp>
      <p:sp>
        <p:nvSpPr>
          <p:cNvPr id="5" name="Date Placeholder 4"/>
          <p:cNvSpPr>
            <a:spLocks noGrp="1"/>
          </p:cNvSpPr>
          <p:nvPr>
            <p:ph type="dt" sz="half" idx="10"/>
          </p:nvPr>
        </p:nvSpPr>
        <p:spPr/>
        <p:txBody>
          <a:bodyPr/>
          <a:lstStyle/>
          <a:p>
            <a:fld id="{9D26BA7F-2830-4BAC-9C05-5C0009DF7B55}"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2F3EA-96AB-42EB-A62F-3DFB85C4BAA4}" type="slidenum">
              <a:rPr lang="en-US" smtClean="0"/>
              <a:t>‹#›</a:t>
            </a:fld>
            <a:endParaRPr lang="en-US"/>
          </a:p>
        </p:txBody>
      </p:sp>
    </p:spTree>
    <p:extLst>
      <p:ext uri="{BB962C8B-B14F-4D97-AF65-F5344CB8AC3E}">
        <p14:creationId xmlns:p14="http://schemas.microsoft.com/office/powerpoint/2010/main" val="32338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2445" y="1419648"/>
            <a:ext cx="11483361" cy="4968769"/>
          </a:xfrm>
        </p:spPr>
        <p:txBody>
          <a:bodyPr anchor="b"/>
          <a:lstStyle>
            <a:lvl1pPr>
              <a:defRPr sz="9345"/>
            </a:lvl1pPr>
          </a:lstStyle>
          <a:p>
            <a:r>
              <a:rPr lang="en-US"/>
              <a:t>Click to edit Master title style</a:t>
            </a:r>
            <a:endParaRPr lang="en-US" dirty="0"/>
          </a:p>
        </p:txBody>
      </p:sp>
      <p:sp>
        <p:nvSpPr>
          <p:cNvPr id="3" name="Picture Placeholder 2"/>
          <p:cNvSpPr>
            <a:spLocks noGrp="1" noChangeAspect="1"/>
          </p:cNvSpPr>
          <p:nvPr>
            <p:ph type="pic" idx="1"/>
          </p:nvPr>
        </p:nvSpPr>
        <p:spPr>
          <a:xfrm>
            <a:off x="15136529" y="3066048"/>
            <a:ext cx="18024753" cy="15133057"/>
          </a:xfrm>
        </p:spPr>
        <p:txBody>
          <a:bodyPr anchor="t"/>
          <a:lstStyle>
            <a:lvl1pPr marL="0" indent="0">
              <a:buNone/>
              <a:defRPr sz="9345"/>
            </a:lvl1pPr>
            <a:lvl2pPr marL="1335161" indent="0">
              <a:buNone/>
              <a:defRPr sz="8177"/>
            </a:lvl2pPr>
            <a:lvl3pPr marL="2670322" indent="0">
              <a:buNone/>
              <a:defRPr sz="7009"/>
            </a:lvl3pPr>
            <a:lvl4pPr marL="4005483" indent="0">
              <a:buNone/>
              <a:defRPr sz="5841"/>
            </a:lvl4pPr>
            <a:lvl5pPr marL="5340645" indent="0">
              <a:buNone/>
              <a:defRPr sz="5841"/>
            </a:lvl5pPr>
            <a:lvl6pPr marL="6675806" indent="0">
              <a:buNone/>
              <a:defRPr sz="5841"/>
            </a:lvl6pPr>
            <a:lvl7pPr marL="8010967" indent="0">
              <a:buNone/>
              <a:defRPr sz="5841"/>
            </a:lvl7pPr>
            <a:lvl8pPr marL="9346128" indent="0">
              <a:buNone/>
              <a:defRPr sz="5841"/>
            </a:lvl8pPr>
            <a:lvl9pPr marL="10681289" indent="0">
              <a:buNone/>
              <a:defRPr sz="5841"/>
            </a:lvl9pPr>
          </a:lstStyle>
          <a:p>
            <a:r>
              <a:rPr lang="en-US"/>
              <a:t>Click icon to add picture</a:t>
            </a:r>
            <a:endParaRPr lang="en-US" dirty="0"/>
          </a:p>
        </p:txBody>
      </p:sp>
      <p:sp>
        <p:nvSpPr>
          <p:cNvPr id="4" name="Text Placeholder 3"/>
          <p:cNvSpPr>
            <a:spLocks noGrp="1"/>
          </p:cNvSpPr>
          <p:nvPr>
            <p:ph type="body" sz="half" idx="2"/>
          </p:nvPr>
        </p:nvSpPr>
        <p:spPr>
          <a:xfrm>
            <a:off x="2452445" y="6388417"/>
            <a:ext cx="11483361" cy="11835334"/>
          </a:xfrm>
        </p:spPr>
        <p:txBody>
          <a:bodyPr/>
          <a:lstStyle>
            <a:lvl1pPr marL="0" indent="0">
              <a:buNone/>
              <a:defRPr sz="4672"/>
            </a:lvl1pPr>
            <a:lvl2pPr marL="1335161" indent="0">
              <a:buNone/>
              <a:defRPr sz="4088"/>
            </a:lvl2pPr>
            <a:lvl3pPr marL="2670322" indent="0">
              <a:buNone/>
              <a:defRPr sz="3504"/>
            </a:lvl3pPr>
            <a:lvl4pPr marL="4005483" indent="0">
              <a:buNone/>
              <a:defRPr sz="2920"/>
            </a:lvl4pPr>
            <a:lvl5pPr marL="5340645" indent="0">
              <a:buNone/>
              <a:defRPr sz="2920"/>
            </a:lvl5pPr>
            <a:lvl6pPr marL="6675806" indent="0">
              <a:buNone/>
              <a:defRPr sz="2920"/>
            </a:lvl6pPr>
            <a:lvl7pPr marL="8010967" indent="0">
              <a:buNone/>
              <a:defRPr sz="2920"/>
            </a:lvl7pPr>
            <a:lvl8pPr marL="9346128" indent="0">
              <a:buNone/>
              <a:defRPr sz="2920"/>
            </a:lvl8pPr>
            <a:lvl9pPr marL="10681289" indent="0">
              <a:buNone/>
              <a:defRPr sz="2920"/>
            </a:lvl9pPr>
          </a:lstStyle>
          <a:p>
            <a:pPr lvl="0"/>
            <a:r>
              <a:rPr lang="en-US"/>
              <a:t>Click to edit Master text styles</a:t>
            </a:r>
          </a:p>
        </p:txBody>
      </p:sp>
      <p:sp>
        <p:nvSpPr>
          <p:cNvPr id="5" name="Date Placeholder 4"/>
          <p:cNvSpPr>
            <a:spLocks noGrp="1"/>
          </p:cNvSpPr>
          <p:nvPr>
            <p:ph type="dt" sz="half" idx="10"/>
          </p:nvPr>
        </p:nvSpPr>
        <p:spPr/>
        <p:txBody>
          <a:bodyPr/>
          <a:lstStyle/>
          <a:p>
            <a:fld id="{9D26BA7F-2830-4BAC-9C05-5C0009DF7B55}"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2F3EA-96AB-42EB-A62F-3DFB85C4BAA4}" type="slidenum">
              <a:rPr lang="en-US" smtClean="0"/>
              <a:t>‹#›</a:t>
            </a:fld>
            <a:endParaRPr lang="en-US"/>
          </a:p>
        </p:txBody>
      </p:sp>
    </p:spTree>
    <p:extLst>
      <p:ext uri="{BB962C8B-B14F-4D97-AF65-F5344CB8AC3E}">
        <p14:creationId xmlns:p14="http://schemas.microsoft.com/office/powerpoint/2010/main" val="341290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7806" y="1133748"/>
            <a:ext cx="30708838" cy="41159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47806" y="5668735"/>
            <a:ext cx="30708838" cy="135113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447806" y="19737057"/>
            <a:ext cx="8011001" cy="1133747"/>
          </a:xfrm>
          <a:prstGeom prst="rect">
            <a:avLst/>
          </a:prstGeom>
        </p:spPr>
        <p:txBody>
          <a:bodyPr vert="horz" lIns="91440" tIns="45720" rIns="91440" bIns="45720" rtlCol="0" anchor="ctr"/>
          <a:lstStyle>
            <a:lvl1pPr algn="l">
              <a:defRPr sz="3504">
                <a:solidFill>
                  <a:schemeClr val="tx1">
                    <a:tint val="75000"/>
                  </a:schemeClr>
                </a:solidFill>
              </a:defRPr>
            </a:lvl1pPr>
          </a:lstStyle>
          <a:p>
            <a:fld id="{9D26BA7F-2830-4BAC-9C05-5C0009DF7B55}" type="datetimeFigureOut">
              <a:rPr lang="en-US" smtClean="0"/>
              <a:t>5/1/2026</a:t>
            </a:fld>
            <a:endParaRPr lang="en-US"/>
          </a:p>
        </p:txBody>
      </p:sp>
      <p:sp>
        <p:nvSpPr>
          <p:cNvPr id="5" name="Footer Placeholder 4"/>
          <p:cNvSpPr>
            <a:spLocks noGrp="1"/>
          </p:cNvSpPr>
          <p:nvPr>
            <p:ph type="ftr" sz="quarter" idx="3"/>
          </p:nvPr>
        </p:nvSpPr>
        <p:spPr>
          <a:xfrm>
            <a:off x="11793974" y="19737057"/>
            <a:ext cx="12016502" cy="1133747"/>
          </a:xfrm>
          <a:prstGeom prst="rect">
            <a:avLst/>
          </a:prstGeom>
        </p:spPr>
        <p:txBody>
          <a:bodyPr vert="horz" lIns="91440" tIns="45720" rIns="91440" bIns="45720" rtlCol="0" anchor="ctr"/>
          <a:lstStyle>
            <a:lvl1pPr algn="ctr">
              <a:defRPr sz="350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145643" y="19737057"/>
            <a:ext cx="8011001" cy="1133747"/>
          </a:xfrm>
          <a:prstGeom prst="rect">
            <a:avLst/>
          </a:prstGeom>
        </p:spPr>
        <p:txBody>
          <a:bodyPr vert="horz" lIns="91440" tIns="45720" rIns="91440" bIns="45720" rtlCol="0" anchor="ctr"/>
          <a:lstStyle>
            <a:lvl1pPr algn="r">
              <a:defRPr sz="3504">
                <a:solidFill>
                  <a:schemeClr val="tx1">
                    <a:tint val="75000"/>
                  </a:schemeClr>
                </a:solidFill>
              </a:defRPr>
            </a:lvl1pPr>
          </a:lstStyle>
          <a:p>
            <a:fld id="{6CF2F3EA-96AB-42EB-A62F-3DFB85C4BAA4}" type="slidenum">
              <a:rPr lang="en-US" smtClean="0"/>
              <a:t>‹#›</a:t>
            </a:fld>
            <a:endParaRPr lang="en-US"/>
          </a:p>
        </p:txBody>
      </p:sp>
    </p:spTree>
    <p:extLst>
      <p:ext uri="{BB962C8B-B14F-4D97-AF65-F5344CB8AC3E}">
        <p14:creationId xmlns:p14="http://schemas.microsoft.com/office/powerpoint/2010/main" val="221935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670322" rtl="0" eaLnBrk="1" latinLnBrk="0" hangingPunct="1">
        <a:lnSpc>
          <a:spcPct val="90000"/>
        </a:lnSpc>
        <a:spcBef>
          <a:spcPct val="0"/>
        </a:spcBef>
        <a:buNone/>
        <a:defRPr sz="12849" kern="1200">
          <a:solidFill>
            <a:schemeClr val="tx1"/>
          </a:solidFill>
          <a:latin typeface="+mj-lt"/>
          <a:ea typeface="+mj-ea"/>
          <a:cs typeface="+mj-cs"/>
        </a:defRPr>
      </a:lvl1pPr>
    </p:titleStyle>
    <p:bodyStyle>
      <a:lvl1pPr marL="667581" indent="-667581" algn="l" defTabSz="2670322" rtl="0" eaLnBrk="1" latinLnBrk="0" hangingPunct="1">
        <a:lnSpc>
          <a:spcPct val="90000"/>
        </a:lnSpc>
        <a:spcBef>
          <a:spcPts val="2920"/>
        </a:spcBef>
        <a:buFont typeface="Arial" panose="020B0604020202020204" pitchFamily="34" charset="0"/>
        <a:buChar char="•"/>
        <a:defRPr sz="8177" kern="1200">
          <a:solidFill>
            <a:schemeClr val="tx1"/>
          </a:solidFill>
          <a:latin typeface="+mn-lt"/>
          <a:ea typeface="+mn-ea"/>
          <a:cs typeface="+mn-cs"/>
        </a:defRPr>
      </a:lvl1pPr>
      <a:lvl2pPr marL="2002742" indent="-667581" algn="l" defTabSz="2670322" rtl="0" eaLnBrk="1" latinLnBrk="0" hangingPunct="1">
        <a:lnSpc>
          <a:spcPct val="90000"/>
        </a:lnSpc>
        <a:spcBef>
          <a:spcPts val="1460"/>
        </a:spcBef>
        <a:buFont typeface="Arial" panose="020B0604020202020204" pitchFamily="34" charset="0"/>
        <a:buChar char="•"/>
        <a:defRPr sz="7009" kern="1200">
          <a:solidFill>
            <a:schemeClr val="tx1"/>
          </a:solidFill>
          <a:latin typeface="+mn-lt"/>
          <a:ea typeface="+mn-ea"/>
          <a:cs typeface="+mn-cs"/>
        </a:defRPr>
      </a:lvl2pPr>
      <a:lvl3pPr marL="3337903" indent="-667581" algn="l" defTabSz="2670322" rtl="0" eaLnBrk="1" latinLnBrk="0" hangingPunct="1">
        <a:lnSpc>
          <a:spcPct val="90000"/>
        </a:lnSpc>
        <a:spcBef>
          <a:spcPts val="1460"/>
        </a:spcBef>
        <a:buFont typeface="Arial" panose="020B0604020202020204" pitchFamily="34" charset="0"/>
        <a:buChar char="•"/>
        <a:defRPr sz="5841" kern="1200">
          <a:solidFill>
            <a:schemeClr val="tx1"/>
          </a:solidFill>
          <a:latin typeface="+mn-lt"/>
          <a:ea typeface="+mn-ea"/>
          <a:cs typeface="+mn-cs"/>
        </a:defRPr>
      </a:lvl3pPr>
      <a:lvl4pPr marL="4673064"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4pPr>
      <a:lvl5pPr marL="6008225"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5pPr>
      <a:lvl6pPr marL="7343386"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6pPr>
      <a:lvl7pPr marL="8678548"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7pPr>
      <a:lvl8pPr marL="10013709"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8pPr>
      <a:lvl9pPr marL="11348870"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9pPr>
    </p:bodyStyle>
    <p:otherStyle>
      <a:defPPr>
        <a:defRPr lang="en-US"/>
      </a:defPPr>
      <a:lvl1pPr marL="0" algn="l" defTabSz="2670322" rtl="0" eaLnBrk="1" latinLnBrk="0" hangingPunct="1">
        <a:defRPr sz="5257" kern="1200">
          <a:solidFill>
            <a:schemeClr val="tx1"/>
          </a:solidFill>
          <a:latin typeface="+mn-lt"/>
          <a:ea typeface="+mn-ea"/>
          <a:cs typeface="+mn-cs"/>
        </a:defRPr>
      </a:lvl1pPr>
      <a:lvl2pPr marL="1335161" algn="l" defTabSz="2670322" rtl="0" eaLnBrk="1" latinLnBrk="0" hangingPunct="1">
        <a:defRPr sz="5257" kern="1200">
          <a:solidFill>
            <a:schemeClr val="tx1"/>
          </a:solidFill>
          <a:latin typeface="+mn-lt"/>
          <a:ea typeface="+mn-ea"/>
          <a:cs typeface="+mn-cs"/>
        </a:defRPr>
      </a:lvl2pPr>
      <a:lvl3pPr marL="2670322" algn="l" defTabSz="2670322" rtl="0" eaLnBrk="1" latinLnBrk="0" hangingPunct="1">
        <a:defRPr sz="5257" kern="1200">
          <a:solidFill>
            <a:schemeClr val="tx1"/>
          </a:solidFill>
          <a:latin typeface="+mn-lt"/>
          <a:ea typeface="+mn-ea"/>
          <a:cs typeface="+mn-cs"/>
        </a:defRPr>
      </a:lvl3pPr>
      <a:lvl4pPr marL="4005483" algn="l" defTabSz="2670322" rtl="0" eaLnBrk="1" latinLnBrk="0" hangingPunct="1">
        <a:defRPr sz="5257" kern="1200">
          <a:solidFill>
            <a:schemeClr val="tx1"/>
          </a:solidFill>
          <a:latin typeface="+mn-lt"/>
          <a:ea typeface="+mn-ea"/>
          <a:cs typeface="+mn-cs"/>
        </a:defRPr>
      </a:lvl4pPr>
      <a:lvl5pPr marL="5340645" algn="l" defTabSz="2670322" rtl="0" eaLnBrk="1" latinLnBrk="0" hangingPunct="1">
        <a:defRPr sz="5257" kern="1200">
          <a:solidFill>
            <a:schemeClr val="tx1"/>
          </a:solidFill>
          <a:latin typeface="+mn-lt"/>
          <a:ea typeface="+mn-ea"/>
          <a:cs typeface="+mn-cs"/>
        </a:defRPr>
      </a:lvl5pPr>
      <a:lvl6pPr marL="6675806" algn="l" defTabSz="2670322" rtl="0" eaLnBrk="1" latinLnBrk="0" hangingPunct="1">
        <a:defRPr sz="5257" kern="1200">
          <a:solidFill>
            <a:schemeClr val="tx1"/>
          </a:solidFill>
          <a:latin typeface="+mn-lt"/>
          <a:ea typeface="+mn-ea"/>
          <a:cs typeface="+mn-cs"/>
        </a:defRPr>
      </a:lvl6pPr>
      <a:lvl7pPr marL="8010967" algn="l" defTabSz="2670322" rtl="0" eaLnBrk="1" latinLnBrk="0" hangingPunct="1">
        <a:defRPr sz="5257" kern="1200">
          <a:solidFill>
            <a:schemeClr val="tx1"/>
          </a:solidFill>
          <a:latin typeface="+mn-lt"/>
          <a:ea typeface="+mn-ea"/>
          <a:cs typeface="+mn-cs"/>
        </a:defRPr>
      </a:lvl7pPr>
      <a:lvl8pPr marL="9346128" algn="l" defTabSz="2670322" rtl="0" eaLnBrk="1" latinLnBrk="0" hangingPunct="1">
        <a:defRPr sz="5257" kern="1200">
          <a:solidFill>
            <a:schemeClr val="tx1"/>
          </a:solidFill>
          <a:latin typeface="+mn-lt"/>
          <a:ea typeface="+mn-ea"/>
          <a:cs typeface="+mn-cs"/>
        </a:defRPr>
      </a:lvl8pPr>
      <a:lvl9pPr marL="10681289" algn="l" defTabSz="2670322" rtl="0" eaLnBrk="1" latinLnBrk="0" hangingPunct="1">
        <a:defRPr sz="52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jp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a:extLst>
            <a:ext uri="{FF2B5EF4-FFF2-40B4-BE49-F238E27FC236}">
              <a16:creationId xmlns:a16="http://schemas.microsoft.com/office/drawing/2014/main" id="{B014D331-FE41-78CF-EB54-9410B57C8E3D}"/>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F4DE5BD7-4584-CAA9-744D-E0C396968AA9}"/>
              </a:ext>
            </a:extLst>
          </p:cNvPr>
          <p:cNvSpPr/>
          <p:nvPr/>
        </p:nvSpPr>
        <p:spPr>
          <a:xfrm>
            <a:off x="29451143" y="17892284"/>
            <a:ext cx="6070128" cy="13132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Rectangle: Rounded Corners 2">
            <a:extLst>
              <a:ext uri="{FF2B5EF4-FFF2-40B4-BE49-F238E27FC236}">
                <a16:creationId xmlns:a16="http://schemas.microsoft.com/office/drawing/2014/main" id="{647E4093-2CAC-0117-3369-16B46D5772CB}"/>
              </a:ext>
            </a:extLst>
          </p:cNvPr>
          <p:cNvSpPr/>
          <p:nvPr/>
        </p:nvSpPr>
        <p:spPr>
          <a:xfrm>
            <a:off x="206555" y="156754"/>
            <a:ext cx="35191337" cy="368372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4D17E9ED-4DC9-DA2F-48C6-3DE3223DA983}"/>
              </a:ext>
            </a:extLst>
          </p:cNvPr>
          <p:cNvSpPr txBox="1"/>
          <p:nvPr/>
        </p:nvSpPr>
        <p:spPr>
          <a:xfrm>
            <a:off x="533126" y="367400"/>
            <a:ext cx="21178928" cy="1631216"/>
          </a:xfrm>
          <a:prstGeom prst="rect">
            <a:avLst/>
          </a:prstGeom>
          <a:noFill/>
        </p:spPr>
        <p:txBody>
          <a:bodyPr wrap="square" rtlCol="0">
            <a:spAutoFit/>
          </a:bodyPr>
          <a:lstStyle/>
          <a:p>
            <a:r>
              <a:rPr lang="en-US" sz="5000" b="1" dirty="0">
                <a:solidFill>
                  <a:srgbClr val="002060"/>
                </a:solidFill>
                <a:latin typeface="Arial" panose="020B0604020202020204" pitchFamily="34" charset="0"/>
                <a:cs typeface="Arial" panose="020B0604020202020204" pitchFamily="34" charset="0"/>
              </a:rPr>
              <a:t>Predictability of Arctic Stratospheric Ozone Extremes: Insights from</a:t>
            </a:r>
          </a:p>
          <a:p>
            <a:r>
              <a:rPr lang="en-US" sz="5000" b="1" dirty="0">
                <a:solidFill>
                  <a:srgbClr val="002060"/>
                </a:solidFill>
                <a:latin typeface="Arial" panose="020B0604020202020204" pitchFamily="34" charset="0"/>
                <a:cs typeface="Arial" panose="020B0604020202020204" pitchFamily="34" charset="0"/>
              </a:rPr>
              <a:t>Targeted WACCM Hindcasts </a:t>
            </a:r>
          </a:p>
        </p:txBody>
      </p:sp>
      <p:sp>
        <p:nvSpPr>
          <p:cNvPr id="4" name="TextBox 3">
            <a:extLst>
              <a:ext uri="{FF2B5EF4-FFF2-40B4-BE49-F238E27FC236}">
                <a16:creationId xmlns:a16="http://schemas.microsoft.com/office/drawing/2014/main" id="{E0B188F0-4D5E-5400-51EA-ACB9AC5F6325}"/>
              </a:ext>
            </a:extLst>
          </p:cNvPr>
          <p:cNvSpPr txBox="1"/>
          <p:nvPr/>
        </p:nvSpPr>
        <p:spPr>
          <a:xfrm>
            <a:off x="533125" y="2196199"/>
            <a:ext cx="171226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Weiji Hu</a:t>
            </a:r>
            <a:r>
              <a:rPr lang="en-US" sz="2800" baseline="30000" dirty="0">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 Andreas Chrysanthou</a:t>
            </a:r>
            <a:r>
              <a:rPr lang="en-US" sz="2800" baseline="30000" dirty="0">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 Marina Friedel</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and Gabriel Chiodo</a:t>
            </a:r>
            <a:r>
              <a:rPr lang="en-US" sz="2800" baseline="30000" dirty="0">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2B49BFEF-4C09-F188-E33D-6BB42D052BFA}"/>
              </a:ext>
            </a:extLst>
          </p:cNvPr>
          <p:cNvSpPr txBox="1"/>
          <p:nvPr/>
        </p:nvSpPr>
        <p:spPr>
          <a:xfrm>
            <a:off x="3310371" y="2816061"/>
            <a:ext cx="17122650" cy="707886"/>
          </a:xfrm>
          <a:prstGeom prst="rect">
            <a:avLst/>
          </a:prstGeom>
          <a:noFill/>
        </p:spPr>
        <p:txBody>
          <a:bodyPr wrap="square" rtlCol="0">
            <a:spAutoFit/>
          </a:bodyPr>
          <a:lstStyle/>
          <a:p>
            <a:pPr marL="342900" indent="-342900">
              <a:buFont typeface="+mj-lt"/>
              <a:buAutoNum type="arabicParenR"/>
            </a:pPr>
            <a:r>
              <a:rPr lang="es-ES" sz="2000" dirty="0">
                <a:latin typeface="Arial" panose="020B0604020202020204" pitchFamily="34" charset="0"/>
                <a:cs typeface="Arial" panose="020B0604020202020204" pitchFamily="34" charset="0"/>
              </a:rPr>
              <a:t>Instituto de Geociencias (IGEO), Consejo Superior de Investigaciones Científicas - Universidad Complutense de Madrid (CSIC-UCM)</a:t>
            </a:r>
          </a:p>
          <a:p>
            <a:pPr marL="342900" indent="-342900">
              <a:buFont typeface="+mj-lt"/>
              <a:buAutoNum type="arabicParenR"/>
            </a:pPr>
            <a:r>
              <a:rPr lang="en-US" sz="2000" dirty="0">
                <a:latin typeface="Arial" panose="020B0604020202020204" pitchFamily="34" charset="0"/>
                <a:cs typeface="Arial" panose="020B0604020202020204" pitchFamily="34" charset="0"/>
              </a:rPr>
              <a:t>Institute for Meteorology, Leipzig University, Leipzig, Germany</a:t>
            </a:r>
          </a:p>
        </p:txBody>
      </p:sp>
      <p:pic>
        <p:nvPicPr>
          <p:cNvPr id="9" name="Picture 8">
            <a:extLst>
              <a:ext uri="{FF2B5EF4-FFF2-40B4-BE49-F238E27FC236}">
                <a16:creationId xmlns:a16="http://schemas.microsoft.com/office/drawing/2014/main" id="{312ACF31-58DF-229B-2C0A-89C3588C5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7459" y="307713"/>
            <a:ext cx="7262804" cy="1310536"/>
          </a:xfrm>
          <a:prstGeom prst="rect">
            <a:avLst/>
          </a:prstGeom>
        </p:spPr>
      </p:pic>
      <p:pic>
        <p:nvPicPr>
          <p:cNvPr id="12" name="Picture 11">
            <a:extLst>
              <a:ext uri="{FF2B5EF4-FFF2-40B4-BE49-F238E27FC236}">
                <a16:creationId xmlns:a16="http://schemas.microsoft.com/office/drawing/2014/main" id="{C51EE901-749E-53F6-2099-795C8DCE1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0758" y="1758490"/>
            <a:ext cx="2152356" cy="1980000"/>
          </a:xfrm>
          <a:prstGeom prst="rect">
            <a:avLst/>
          </a:prstGeom>
        </p:spPr>
      </p:pic>
      <p:pic>
        <p:nvPicPr>
          <p:cNvPr id="14" name="Picture 13">
            <a:extLst>
              <a:ext uri="{FF2B5EF4-FFF2-40B4-BE49-F238E27FC236}">
                <a16:creationId xmlns:a16="http://schemas.microsoft.com/office/drawing/2014/main" id="{6398400D-1D2E-7A07-4CD4-DD2B7B48E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71205" y="1729419"/>
            <a:ext cx="2957656" cy="1980000"/>
          </a:xfrm>
          <a:prstGeom prst="rect">
            <a:avLst/>
          </a:prstGeom>
        </p:spPr>
      </p:pic>
      <p:pic>
        <p:nvPicPr>
          <p:cNvPr id="16" name="Picture 15">
            <a:extLst>
              <a:ext uri="{FF2B5EF4-FFF2-40B4-BE49-F238E27FC236}">
                <a16:creationId xmlns:a16="http://schemas.microsoft.com/office/drawing/2014/main" id="{D61C4EA8-82D7-6221-8400-5E0D3C36A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88105" y="312699"/>
            <a:ext cx="2571725" cy="3425791"/>
          </a:xfrm>
          <a:prstGeom prst="rect">
            <a:avLst/>
          </a:prstGeom>
        </p:spPr>
      </p:pic>
      <p:cxnSp>
        <p:nvCxnSpPr>
          <p:cNvPr id="18" name="Straight Connector 17">
            <a:extLst>
              <a:ext uri="{FF2B5EF4-FFF2-40B4-BE49-F238E27FC236}">
                <a16:creationId xmlns:a16="http://schemas.microsoft.com/office/drawing/2014/main" id="{5B11AD07-81AB-9809-BCE2-D163981E26F1}"/>
              </a:ext>
            </a:extLst>
          </p:cNvPr>
          <p:cNvCxnSpPr/>
          <p:nvPr/>
        </p:nvCxnSpPr>
        <p:spPr>
          <a:xfrm>
            <a:off x="21984789" y="395165"/>
            <a:ext cx="0" cy="3224886"/>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E98B8F2-4377-7DB1-5D94-84AECB060EA6}"/>
              </a:ext>
            </a:extLst>
          </p:cNvPr>
          <p:cNvCxnSpPr/>
          <p:nvPr/>
        </p:nvCxnSpPr>
        <p:spPr>
          <a:xfrm>
            <a:off x="27205577" y="307713"/>
            <a:ext cx="0" cy="3224886"/>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EA691F13-8CE3-821C-6381-D31C2CDEA3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57526" y="1092815"/>
            <a:ext cx="1811601" cy="1811601"/>
          </a:xfrm>
          <a:prstGeom prst="rect">
            <a:avLst/>
          </a:prstGeom>
        </p:spPr>
      </p:pic>
      <p:pic>
        <p:nvPicPr>
          <p:cNvPr id="27" name="Picture 26">
            <a:extLst>
              <a:ext uri="{FF2B5EF4-FFF2-40B4-BE49-F238E27FC236}">
                <a16:creationId xmlns:a16="http://schemas.microsoft.com/office/drawing/2014/main" id="{B81724FF-AC1C-E73F-A20A-F07618ACA353}"/>
              </a:ext>
            </a:extLst>
          </p:cNvPr>
          <p:cNvPicPr>
            <a:picLocks noChangeAspect="1"/>
          </p:cNvPicPr>
          <p:nvPr/>
        </p:nvPicPr>
        <p:blipFill>
          <a:blip r:embed="rId8"/>
          <a:srcRect l="34825" t="11184" r="31303" b="7504"/>
          <a:stretch>
            <a:fillRect/>
          </a:stretch>
        </p:blipFill>
        <p:spPr>
          <a:xfrm>
            <a:off x="622764" y="2816061"/>
            <a:ext cx="465174" cy="609617"/>
          </a:xfrm>
          <a:prstGeom prst="rect">
            <a:avLst/>
          </a:prstGeom>
        </p:spPr>
      </p:pic>
      <p:sp>
        <p:nvSpPr>
          <p:cNvPr id="28" name="TextBox 27">
            <a:extLst>
              <a:ext uri="{FF2B5EF4-FFF2-40B4-BE49-F238E27FC236}">
                <a16:creationId xmlns:a16="http://schemas.microsoft.com/office/drawing/2014/main" id="{6C3D1522-7094-AF57-63F1-1F337B5DD58C}"/>
              </a:ext>
            </a:extLst>
          </p:cNvPr>
          <p:cNvSpPr txBox="1"/>
          <p:nvPr/>
        </p:nvSpPr>
        <p:spPr>
          <a:xfrm>
            <a:off x="1087938" y="2920815"/>
            <a:ext cx="2303315"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weijihu@ucm.es</a:t>
            </a:r>
            <a:endParaRPr lang="en-US" sz="20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8B0FDB3E-DB0E-B86B-5389-D45CCEA3934C}"/>
              </a:ext>
            </a:extLst>
          </p:cNvPr>
          <p:cNvSpPr/>
          <p:nvPr/>
        </p:nvSpPr>
        <p:spPr>
          <a:xfrm>
            <a:off x="10427479" y="3954829"/>
            <a:ext cx="10870422" cy="630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3" name="Rectangle 42">
            <a:extLst>
              <a:ext uri="{FF2B5EF4-FFF2-40B4-BE49-F238E27FC236}">
                <a16:creationId xmlns:a16="http://schemas.microsoft.com/office/drawing/2014/main" id="{457DE15D-1113-C627-E8A4-EA3AA8585175}"/>
              </a:ext>
            </a:extLst>
          </p:cNvPr>
          <p:cNvSpPr/>
          <p:nvPr/>
        </p:nvSpPr>
        <p:spPr>
          <a:xfrm>
            <a:off x="83179" y="10333558"/>
            <a:ext cx="12264637" cy="108436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7" name="TextBox 46">
            <a:extLst>
              <a:ext uri="{FF2B5EF4-FFF2-40B4-BE49-F238E27FC236}">
                <a16:creationId xmlns:a16="http://schemas.microsoft.com/office/drawing/2014/main" id="{4BB0A4C4-931B-0F81-1574-125110AD6400}"/>
              </a:ext>
            </a:extLst>
          </p:cNvPr>
          <p:cNvSpPr txBox="1"/>
          <p:nvPr/>
        </p:nvSpPr>
        <p:spPr>
          <a:xfrm>
            <a:off x="10797906" y="5547079"/>
            <a:ext cx="5478251" cy="1641475"/>
          </a:xfrm>
          <a:prstGeom prst="rect">
            <a:avLst/>
          </a:prstGeom>
          <a:noFill/>
        </p:spPr>
        <p:txBody>
          <a:bodyPr vert="horz" wrap="square" lIns="50800" tIns="50800" rIns="50800" bIns="50800" rtlCol="0">
            <a:spAutoFit/>
          </a:bodyPr>
          <a:lstStyle/>
          <a:p>
            <a:r>
              <a:rPr lang="en-US" altLang="zh-CN" sz="2000" dirty="0">
                <a:latin typeface="Arial" panose="020B0604020202020204" pitchFamily="34" charset="0"/>
                <a:cs typeface="Arial" panose="020B0604020202020204" pitchFamily="34" charset="0"/>
              </a:rPr>
              <a:t>CESM1-WACCM4</a:t>
            </a:r>
            <a:r>
              <a:rPr lang="en-US" sz="2000" dirty="0">
                <a:latin typeface="Arial" panose="020B0604020202020204" pitchFamily="34" charset="0"/>
                <a:cs typeface="Arial" panose="020B0604020202020204" pitchFamily="34" charset="0"/>
              </a:rPr>
              <a:t> [Marsh et al., 2013]</a:t>
            </a:r>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1.9° × 2.5°, 66 levels</a:t>
            </a:r>
          </a:p>
          <a:p>
            <a:r>
              <a:rPr lang="en-US" altLang="zh-CN" sz="2000" dirty="0">
                <a:latin typeface="Arial" panose="020B0604020202020204" pitchFamily="34" charset="0"/>
                <a:cs typeface="Arial" panose="020B0604020202020204" pitchFamily="34" charset="0"/>
              </a:rPr>
              <a:t>Fully coupled ocean and sea ice</a:t>
            </a:r>
          </a:p>
          <a:p>
            <a:r>
              <a:rPr lang="en-US" altLang="zh-CN" sz="2000" dirty="0">
                <a:latin typeface="Arial" panose="020B0604020202020204" pitchFamily="34" charset="0"/>
                <a:cs typeface="Arial" panose="020B0604020202020204" pitchFamily="34" charset="0"/>
              </a:rPr>
              <a:t>Fixed year-2000 boundary conditions</a:t>
            </a:r>
          </a:p>
          <a:p>
            <a:r>
              <a:rPr lang="en-US" altLang="zh-CN" sz="2000" b="1" dirty="0">
                <a:latin typeface="Arial" panose="020B0604020202020204" pitchFamily="34" charset="0"/>
                <a:cs typeface="Arial" panose="020B0604020202020204" pitchFamily="34" charset="0"/>
              </a:rPr>
              <a:t>Interactive O₃ can be switched on/off</a:t>
            </a:r>
            <a:endParaRPr lang="en-US" sz="20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895AF457-5F51-F4DF-8AEB-208E19E6FB23}"/>
              </a:ext>
            </a:extLst>
          </p:cNvPr>
          <p:cNvSpPr txBox="1"/>
          <p:nvPr/>
        </p:nvSpPr>
        <p:spPr>
          <a:xfrm>
            <a:off x="10752075" y="4024062"/>
            <a:ext cx="4504788" cy="553998"/>
          </a:xfrm>
          <a:prstGeom prst="rect">
            <a:avLst/>
          </a:prstGeom>
          <a:noFill/>
        </p:spPr>
        <p:txBody>
          <a:bodyPr wrap="square" rtlCol="0">
            <a:spAutoFit/>
          </a:bodyPr>
          <a:lstStyle/>
          <a:p>
            <a:r>
              <a:rPr lang="en-US" sz="3000" b="1" dirty="0">
                <a:solidFill>
                  <a:srgbClr val="002060"/>
                </a:solidFill>
                <a:latin typeface="Arial" panose="020B0604020202020204" pitchFamily="34" charset="0"/>
                <a:cs typeface="Arial" panose="020B0604020202020204" pitchFamily="34" charset="0"/>
              </a:rPr>
              <a:t>2. Model Set </a:t>
            </a:r>
            <a:r>
              <a:rPr lang="en-US" altLang="zh-CN" sz="3000" b="1" dirty="0">
                <a:solidFill>
                  <a:srgbClr val="002060"/>
                </a:solidFill>
                <a:latin typeface="Arial" panose="020B0604020202020204" pitchFamily="34" charset="0"/>
                <a:cs typeface="Arial" panose="020B0604020202020204" pitchFamily="34" charset="0"/>
              </a:rPr>
              <a:t>up</a:t>
            </a:r>
            <a:endParaRPr lang="en-US" sz="3000" b="1" dirty="0">
              <a:solidFill>
                <a:srgbClr val="002060"/>
              </a:solidFill>
              <a:latin typeface="Arial" panose="020B0604020202020204" pitchFamily="34" charset="0"/>
              <a:cs typeface="Arial" panose="020B0604020202020204" pitchFamily="34" charset="0"/>
            </a:endParaRPr>
          </a:p>
        </p:txBody>
      </p:sp>
      <p:pic>
        <p:nvPicPr>
          <p:cNvPr id="51" name="Picture 50">
            <a:extLst>
              <a:ext uri="{FF2B5EF4-FFF2-40B4-BE49-F238E27FC236}">
                <a16:creationId xmlns:a16="http://schemas.microsoft.com/office/drawing/2014/main" id="{CB5B1649-1230-741C-6DF7-3ED4FFA01CBF}"/>
              </a:ext>
            </a:extLst>
          </p:cNvPr>
          <p:cNvPicPr>
            <a:picLocks noChangeAspect="1"/>
          </p:cNvPicPr>
          <p:nvPr/>
        </p:nvPicPr>
        <p:blipFill>
          <a:blip r:embed="rId9"/>
          <a:stretch>
            <a:fillRect/>
          </a:stretch>
        </p:blipFill>
        <p:spPr>
          <a:xfrm>
            <a:off x="15714933" y="5721976"/>
            <a:ext cx="5368822" cy="2775980"/>
          </a:xfrm>
          <a:prstGeom prst="rect">
            <a:avLst/>
          </a:prstGeom>
        </p:spPr>
      </p:pic>
      <p:sp>
        <p:nvSpPr>
          <p:cNvPr id="54" name="TextBox 53">
            <a:extLst>
              <a:ext uri="{FF2B5EF4-FFF2-40B4-BE49-F238E27FC236}">
                <a16:creationId xmlns:a16="http://schemas.microsoft.com/office/drawing/2014/main" id="{C7231708-26DC-B92C-14ED-81B66EABA46B}"/>
              </a:ext>
            </a:extLst>
          </p:cNvPr>
          <p:cNvSpPr txBox="1"/>
          <p:nvPr/>
        </p:nvSpPr>
        <p:spPr>
          <a:xfrm>
            <a:off x="10789204" y="4961484"/>
            <a:ext cx="3494580" cy="461665"/>
          </a:xfrm>
          <a:prstGeom prst="rect">
            <a:avLst/>
          </a:prstGeom>
          <a:noFill/>
        </p:spPr>
        <p:txBody>
          <a:bodyPr wrap="square">
            <a:spAutoFit/>
          </a:bodyPr>
          <a:lstStyle/>
          <a:p>
            <a:r>
              <a:rPr lang="en-US" altLang="zh-CN" sz="2400" b="1" dirty="0">
                <a:solidFill>
                  <a:srgbClr val="143B60"/>
                </a:solidFill>
                <a:latin typeface="Arial" panose="020B0604020202020204" pitchFamily="34" charset="0"/>
                <a:cs typeface="Arial" panose="020B0604020202020204" pitchFamily="34" charset="0"/>
              </a:rPr>
              <a:t>WACCM configuration</a:t>
            </a:r>
          </a:p>
        </p:txBody>
      </p:sp>
      <p:sp>
        <p:nvSpPr>
          <p:cNvPr id="55" name="TextBox 54">
            <a:extLst>
              <a:ext uri="{FF2B5EF4-FFF2-40B4-BE49-F238E27FC236}">
                <a16:creationId xmlns:a16="http://schemas.microsoft.com/office/drawing/2014/main" id="{29F94B00-C979-63E0-A488-1D85C5FFDB3F}"/>
              </a:ext>
            </a:extLst>
          </p:cNvPr>
          <p:cNvSpPr txBox="1"/>
          <p:nvPr/>
        </p:nvSpPr>
        <p:spPr>
          <a:xfrm>
            <a:off x="15834638" y="4823826"/>
            <a:ext cx="5249117" cy="461665"/>
          </a:xfrm>
          <a:prstGeom prst="rect">
            <a:avLst/>
          </a:prstGeom>
          <a:noFill/>
        </p:spPr>
        <p:txBody>
          <a:bodyPr wrap="square">
            <a:spAutoFit/>
          </a:bodyPr>
          <a:lstStyle/>
          <a:p>
            <a:r>
              <a:rPr lang="en-US" altLang="zh-CN" sz="2400" b="1" dirty="0">
                <a:solidFill>
                  <a:srgbClr val="143B60"/>
                </a:solidFill>
                <a:latin typeface="Arial" panose="020B0604020202020204" pitchFamily="34" charset="0"/>
                <a:cs typeface="Arial" panose="020B0604020202020204" pitchFamily="34" charset="0"/>
              </a:rPr>
              <a:t>200-Years time slice experiments</a:t>
            </a:r>
          </a:p>
        </p:txBody>
      </p:sp>
      <p:sp>
        <p:nvSpPr>
          <p:cNvPr id="56" name="TextBox 55">
            <a:extLst>
              <a:ext uri="{FF2B5EF4-FFF2-40B4-BE49-F238E27FC236}">
                <a16:creationId xmlns:a16="http://schemas.microsoft.com/office/drawing/2014/main" id="{8C068412-4F5D-1EAE-7137-842D2DE5E9A4}"/>
              </a:ext>
            </a:extLst>
          </p:cNvPr>
          <p:cNvSpPr txBox="1"/>
          <p:nvPr/>
        </p:nvSpPr>
        <p:spPr>
          <a:xfrm>
            <a:off x="10768992" y="7316166"/>
            <a:ext cx="4239163" cy="461665"/>
          </a:xfrm>
          <a:prstGeom prst="rect">
            <a:avLst/>
          </a:prstGeom>
          <a:noFill/>
        </p:spPr>
        <p:txBody>
          <a:bodyPr wrap="square">
            <a:spAutoFit/>
          </a:bodyPr>
          <a:lstStyle/>
          <a:p>
            <a:r>
              <a:rPr lang="en-US" altLang="zh-CN" sz="2400" b="1" dirty="0">
                <a:solidFill>
                  <a:srgbClr val="143B60"/>
                </a:solidFill>
                <a:latin typeface="Arial" panose="020B0604020202020204" pitchFamily="34" charset="0"/>
                <a:cs typeface="Arial" panose="020B0604020202020204" pitchFamily="34" charset="0"/>
              </a:rPr>
              <a:t>Hindcast experiments</a:t>
            </a:r>
          </a:p>
        </p:txBody>
      </p:sp>
      <p:sp>
        <p:nvSpPr>
          <p:cNvPr id="58" name="TextBox 57">
            <a:extLst>
              <a:ext uri="{FF2B5EF4-FFF2-40B4-BE49-F238E27FC236}">
                <a16:creationId xmlns:a16="http://schemas.microsoft.com/office/drawing/2014/main" id="{D74279A1-B567-9E7F-BAA8-E76DB3EFD8A1}"/>
              </a:ext>
            </a:extLst>
          </p:cNvPr>
          <p:cNvSpPr txBox="1"/>
          <p:nvPr/>
        </p:nvSpPr>
        <p:spPr>
          <a:xfrm>
            <a:off x="10768992" y="7852080"/>
            <a:ext cx="4503453" cy="2554545"/>
          </a:xfrm>
          <a:prstGeom prst="rect">
            <a:avLst/>
          </a:prstGeom>
          <a:noFill/>
        </p:spPr>
        <p:txBody>
          <a:bodyPr wrap="square">
            <a:spAutoFit/>
          </a:bodyPr>
          <a:lstStyle/>
          <a:p>
            <a:r>
              <a:rPr lang="en-US" altLang="zh-CN" sz="2000" dirty="0">
                <a:latin typeface="Arial" panose="020B0604020202020204" pitchFamily="34" charset="0"/>
                <a:cs typeface="Arial" panose="020B0604020202020204" pitchFamily="34" charset="0"/>
              </a:rPr>
              <a:t>Initialized from selected extreme ozone-loss years in INT-3D.</a:t>
            </a:r>
          </a:p>
          <a:p>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Start dates: </a:t>
            </a:r>
          </a:p>
          <a:p>
            <a:r>
              <a:rPr lang="en-US" altLang="zh-CN" sz="2000" dirty="0">
                <a:latin typeface="Arial" panose="020B0604020202020204" pitchFamily="34" charset="0"/>
                <a:cs typeface="Arial" panose="020B0604020202020204" pitchFamily="34" charset="0"/>
              </a:rPr>
              <a:t>	1 Jan, 1 Feb, 1 Mar</a:t>
            </a:r>
          </a:p>
          <a:p>
            <a:r>
              <a:rPr lang="en-US" altLang="zh-CN" sz="2000" dirty="0">
                <a:latin typeface="Arial" panose="020B0604020202020204" pitchFamily="34" charset="0"/>
                <a:cs typeface="Arial" panose="020B0604020202020204" pitchFamily="34" charset="0"/>
              </a:rPr>
              <a:t>Paired configurations: </a:t>
            </a:r>
          </a:p>
          <a:p>
            <a:r>
              <a:rPr lang="en-US" altLang="zh-CN" sz="2000" dirty="0">
                <a:latin typeface="Arial" panose="020B0604020202020204" pitchFamily="34" charset="0"/>
                <a:cs typeface="Arial" panose="020B0604020202020204" pitchFamily="34" charset="0"/>
              </a:rPr>
              <a:t>	H-INT-3D and H-Clim-3D</a:t>
            </a:r>
          </a:p>
          <a:p>
            <a:endParaRPr lang="en-US" altLang="zh-CN" sz="20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48EF1C9-B5AA-D2BE-9CDB-BA1F9B8C3025}"/>
              </a:ext>
            </a:extLst>
          </p:cNvPr>
          <p:cNvSpPr txBox="1"/>
          <p:nvPr/>
        </p:nvSpPr>
        <p:spPr>
          <a:xfrm>
            <a:off x="15834638" y="8612306"/>
            <a:ext cx="5249117" cy="1015663"/>
          </a:xfrm>
          <a:prstGeom prst="rect">
            <a:avLst/>
          </a:prstGeom>
          <a:noFill/>
        </p:spPr>
        <p:txBody>
          <a:bodyPr wrap="square">
            <a:spAutoFit/>
          </a:bodyPr>
          <a:lstStyle/>
          <a:p>
            <a:pPr algn="ctr"/>
            <a:r>
              <a:rPr lang="en-US" sz="1500" b="1" dirty="0">
                <a:latin typeface="Arial" panose="020B0604020202020204" pitchFamily="34" charset="0"/>
                <a:cs typeface="Arial" panose="020B0604020202020204" pitchFamily="34" charset="0"/>
              </a:rPr>
              <a:t>Schematic of experimental setups.</a:t>
            </a:r>
            <a:r>
              <a:rPr lang="en-US" sz="1500" dirty="0">
                <a:latin typeface="Arial" panose="020B0604020202020204" pitchFamily="34" charset="0"/>
                <a:cs typeface="Arial" panose="020B0604020202020204" pitchFamily="34" charset="0"/>
              </a:rPr>
              <a:t> (a) </a:t>
            </a:r>
            <a:r>
              <a:rPr lang="en-US" sz="1500" b="1" dirty="0">
                <a:latin typeface="Arial" panose="020B0604020202020204" pitchFamily="34" charset="0"/>
                <a:cs typeface="Arial" panose="020B0604020202020204" pitchFamily="34" charset="0"/>
              </a:rPr>
              <a:t>INT-O3</a:t>
            </a:r>
            <a:r>
              <a:rPr lang="en-US" sz="1500" dirty="0">
                <a:latin typeface="Arial" panose="020B0604020202020204" pitchFamily="34" charset="0"/>
                <a:cs typeface="Arial" panose="020B0604020202020204" pitchFamily="34" charset="0"/>
              </a:rPr>
              <a:t>: fully interactive ozone-radiative-dynamic feedbacks. (b) </a:t>
            </a:r>
            <a:r>
              <a:rPr lang="en-US" sz="1500" b="1" dirty="0">
                <a:latin typeface="Arial" panose="020B0604020202020204" pitchFamily="34" charset="0"/>
                <a:cs typeface="Arial" panose="020B0604020202020204" pitchFamily="34" charset="0"/>
              </a:rPr>
              <a:t>Clim-3D</a:t>
            </a:r>
            <a:r>
              <a:rPr lang="en-US" sz="1500" dirty="0">
                <a:latin typeface="Arial" panose="020B0604020202020204" pitchFamily="34" charset="0"/>
                <a:cs typeface="Arial" panose="020B0604020202020204" pitchFamily="34" charset="0"/>
              </a:rPr>
              <a:t>: ozone is prescribed to a 3D daily climatology. </a:t>
            </a:r>
          </a:p>
          <a:p>
            <a:pPr algn="ctr"/>
            <a:r>
              <a:rPr lang="da-DK" sz="1500" i="1" dirty="0">
                <a:latin typeface="Arial" panose="020B0604020202020204" pitchFamily="34" charset="0"/>
                <a:cs typeface="Arial" panose="020B0604020202020204" pitchFamily="34" charset="0"/>
              </a:rPr>
              <a:t>Source: Friedel et al. (2022b)</a:t>
            </a:r>
            <a:endParaRPr lang="en-US" sz="15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C339789-7189-3AE5-C402-1C8A7E5696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81474" y="1405303"/>
            <a:ext cx="1500476" cy="2099704"/>
          </a:xfrm>
          <a:prstGeom prst="rect">
            <a:avLst/>
          </a:prstGeom>
        </p:spPr>
      </p:pic>
      <p:sp>
        <p:nvSpPr>
          <p:cNvPr id="8" name="TextBox 7">
            <a:extLst>
              <a:ext uri="{FF2B5EF4-FFF2-40B4-BE49-F238E27FC236}">
                <a16:creationId xmlns:a16="http://schemas.microsoft.com/office/drawing/2014/main" id="{F0CB5D0C-1008-AFED-9DDA-ED1D31B4C050}"/>
              </a:ext>
            </a:extLst>
          </p:cNvPr>
          <p:cNvSpPr txBox="1"/>
          <p:nvPr/>
        </p:nvSpPr>
        <p:spPr>
          <a:xfrm>
            <a:off x="239964" y="10398425"/>
            <a:ext cx="11694981" cy="553998"/>
          </a:xfrm>
          <a:prstGeom prst="rect">
            <a:avLst/>
          </a:prstGeom>
          <a:noFill/>
        </p:spPr>
        <p:txBody>
          <a:bodyPr wrap="square" rtlCol="0">
            <a:spAutoFit/>
          </a:bodyPr>
          <a:lstStyle/>
          <a:p>
            <a:r>
              <a:rPr lang="en-US" sz="3000" b="1" dirty="0">
                <a:solidFill>
                  <a:srgbClr val="002060"/>
                </a:solidFill>
                <a:latin typeface="Arial" panose="020B0604020202020204" pitchFamily="34" charset="0"/>
                <a:cs typeface="Arial" panose="020B0604020202020204" pitchFamily="34" charset="0"/>
              </a:rPr>
              <a:t>4. Dynamical relationships and potential event precursors</a:t>
            </a:r>
          </a:p>
        </p:txBody>
      </p:sp>
      <p:sp>
        <p:nvSpPr>
          <p:cNvPr id="13" name="TextBox 12">
            <a:extLst>
              <a:ext uri="{FF2B5EF4-FFF2-40B4-BE49-F238E27FC236}">
                <a16:creationId xmlns:a16="http://schemas.microsoft.com/office/drawing/2014/main" id="{EFA97248-991E-0BA7-3874-490495E34FF1}"/>
              </a:ext>
            </a:extLst>
          </p:cNvPr>
          <p:cNvSpPr txBox="1"/>
          <p:nvPr/>
        </p:nvSpPr>
        <p:spPr>
          <a:xfrm>
            <a:off x="7363541" y="18101660"/>
            <a:ext cx="4940575" cy="2985433"/>
          </a:xfrm>
          <a:prstGeom prst="rect">
            <a:avLst/>
          </a:prstGeom>
          <a:noFill/>
        </p:spPr>
        <p:txBody>
          <a:bodyPr wrap="square" rtlCol="0">
            <a:spAutoFit/>
          </a:bodyPr>
          <a:lstStyle/>
          <a:p>
            <a:r>
              <a:rPr lang="en-US" altLang="zh-CN" sz="2400" b="1" dirty="0">
                <a:solidFill>
                  <a:srgbClr val="143B60"/>
                </a:solidFill>
                <a:latin typeface="Arial" panose="020B0604020202020204" pitchFamily="34" charset="0"/>
                <a:cs typeface="Arial" panose="020B0604020202020204" pitchFamily="34" charset="0"/>
              </a:rPr>
              <a:t>Ideal Event: </a:t>
            </a:r>
            <a:r>
              <a:rPr lang="en-US" altLang="zh-CN" sz="2000" dirty="0">
                <a:latin typeface="Arial" panose="020B0604020202020204" pitchFamily="34" charset="0"/>
                <a:cs typeface="Arial" panose="020B0604020202020204" pitchFamily="34" charset="0"/>
              </a:rPr>
              <a:t>The clear precursor signals in the extreme year provide a robust framework for predictability studies.</a:t>
            </a:r>
            <a:endParaRPr lang="en-US" altLang="zh-CN" sz="2400" b="1" dirty="0">
              <a:solidFill>
                <a:srgbClr val="143B60"/>
              </a:solidFill>
              <a:latin typeface="Arial" panose="020B0604020202020204" pitchFamily="34" charset="0"/>
              <a:cs typeface="Arial" panose="020B0604020202020204" pitchFamily="34" charset="0"/>
            </a:endParaRPr>
          </a:p>
          <a:p>
            <a:r>
              <a:rPr lang="en-US" altLang="zh-CN" sz="2400" b="1" dirty="0">
                <a:solidFill>
                  <a:srgbClr val="143B60"/>
                </a:solidFill>
                <a:latin typeface="Arial" panose="020B0604020202020204" pitchFamily="34" charset="0"/>
                <a:cs typeface="Arial" panose="020B0604020202020204" pitchFamily="34" charset="0"/>
              </a:rPr>
              <a:t>Key Question: </a:t>
            </a:r>
            <a:r>
              <a:rPr lang="en-US" altLang="zh-CN" sz="2000" dirty="0">
                <a:latin typeface="Arial" panose="020B0604020202020204" pitchFamily="34" charset="0"/>
                <a:cs typeface="Arial" panose="020B0604020202020204" pitchFamily="34" charset="0"/>
              </a:rPr>
              <a:t>How predictable are these extreme events, and what role do ozone-radiative feedbacks play? </a:t>
            </a:r>
          </a:p>
          <a:p>
            <a:r>
              <a:rPr lang="en-US" altLang="zh-CN" sz="2000" b="1" dirty="0">
                <a:latin typeface="Arial" panose="020B0604020202020204" pitchFamily="34" charset="0"/>
                <a:cs typeface="Arial" panose="020B0604020202020204" pitchFamily="34" charset="0"/>
              </a:rPr>
              <a:t>The most extreme events provide a robust framework for hindcast experiments</a:t>
            </a:r>
            <a:r>
              <a:rPr lang="en-US" altLang="zh-CN"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CA46341-6FF2-12F7-6DEB-D0A66DC445BB}"/>
              </a:ext>
            </a:extLst>
          </p:cNvPr>
          <p:cNvSpPr txBox="1"/>
          <p:nvPr/>
        </p:nvSpPr>
        <p:spPr>
          <a:xfrm>
            <a:off x="61840" y="17856200"/>
            <a:ext cx="7352709" cy="3354765"/>
          </a:xfrm>
          <a:prstGeom prst="rect">
            <a:avLst/>
          </a:prstGeom>
          <a:noFill/>
        </p:spPr>
        <p:txBody>
          <a:bodyPr wrap="square" rtlCol="0">
            <a:spAutoFit/>
          </a:bodyPr>
          <a:lstStyle/>
          <a:p>
            <a:r>
              <a:rPr lang="en-US" sz="2400" b="1" dirty="0">
                <a:solidFill>
                  <a:srgbClr val="143B60"/>
                </a:solidFill>
                <a:latin typeface="Arial" panose="020B0604020202020204" pitchFamily="34" charset="0"/>
                <a:cs typeface="Arial" panose="020B0604020202020204" pitchFamily="34" charset="0"/>
              </a:rPr>
              <a:t>Weak DJF wave forcing →  positive NAM</a:t>
            </a:r>
          </a:p>
          <a:p>
            <a:r>
              <a:rPr lang="en-US" sz="2000" dirty="0">
                <a:latin typeface="Arial" panose="020B0604020202020204" pitchFamily="34" charset="0"/>
                <a:cs typeface="Arial" panose="020B0604020202020204" pitchFamily="34" charset="0"/>
              </a:rPr>
              <a:t>Weak DJF wave forcing is associated with stronger JFM vortex.</a:t>
            </a:r>
          </a:p>
          <a:p>
            <a:r>
              <a:rPr lang="en-US" sz="2400" b="1" dirty="0">
                <a:solidFill>
                  <a:srgbClr val="143B60"/>
                </a:solidFill>
                <a:latin typeface="Arial" panose="020B0604020202020204" pitchFamily="34" charset="0"/>
                <a:cs typeface="Arial" panose="020B0604020202020204" pitchFamily="34" charset="0"/>
              </a:rPr>
              <a:t>Weak wave forcing → more spring O</a:t>
            </a:r>
            <a:r>
              <a:rPr lang="en-US" sz="2400" b="1" baseline="-25000" dirty="0">
                <a:solidFill>
                  <a:srgbClr val="143B60"/>
                </a:solidFill>
                <a:latin typeface="Arial" panose="020B0604020202020204" pitchFamily="34" charset="0"/>
                <a:cs typeface="Arial" panose="020B0604020202020204" pitchFamily="34" charset="0"/>
              </a:rPr>
              <a:t>3</a:t>
            </a:r>
            <a:r>
              <a:rPr lang="en-US" sz="2400" b="1" dirty="0">
                <a:solidFill>
                  <a:srgbClr val="143B60"/>
                </a:solidFill>
                <a:latin typeface="Arial" panose="020B0604020202020204" pitchFamily="34" charset="0"/>
                <a:cs typeface="Arial" panose="020B0604020202020204" pitchFamily="34" charset="0"/>
              </a:rPr>
              <a:t> depletion</a:t>
            </a:r>
          </a:p>
          <a:p>
            <a:r>
              <a:rPr lang="en-US" sz="2000" dirty="0">
                <a:latin typeface="Arial" panose="020B0604020202020204" pitchFamily="34" charset="0"/>
                <a:cs typeface="Arial" panose="020B0604020202020204" pitchFamily="34" charset="0"/>
              </a:rPr>
              <a:t>The same precursor also links to stronger Arctic ozone loss.</a:t>
            </a:r>
          </a:p>
          <a:p>
            <a:r>
              <a:rPr lang="en-US" sz="2400" b="1" dirty="0">
                <a:solidFill>
                  <a:srgbClr val="143B60"/>
                </a:solidFill>
                <a:latin typeface="Arial" panose="020B0604020202020204" pitchFamily="34" charset="0"/>
                <a:cs typeface="Arial" panose="020B0604020202020204" pitchFamily="34" charset="0"/>
              </a:rPr>
              <a:t>The NAM–AO linkage </a:t>
            </a:r>
          </a:p>
          <a:p>
            <a:r>
              <a:rPr lang="en-US" sz="2000" dirty="0">
                <a:latin typeface="Arial" panose="020B0604020202020204" pitchFamily="34" charset="0"/>
                <a:cs typeface="Arial" panose="020B0604020202020204" pitchFamily="34" charset="0"/>
              </a:rPr>
              <a:t>Moderate overall, but stronger in WACCM low-O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years, which may suggest enhanced S–T coupling. While not seen in reanalysis—could be due to small sample size. </a:t>
            </a:r>
          </a:p>
          <a:p>
            <a:r>
              <a:rPr lang="en-US" sz="2000" dirty="0">
                <a:latin typeface="Arial" panose="020B0604020202020204" pitchFamily="34" charset="0"/>
                <a:cs typeface="Arial" panose="020B0604020202020204" pitchFamily="34" charset="0"/>
              </a:rPr>
              <a:t>Both 2020 and model extremes exhibit strong positive NAM/AO, implying robust coupling during these peak events.</a:t>
            </a:r>
          </a:p>
        </p:txBody>
      </p:sp>
      <p:pic>
        <p:nvPicPr>
          <p:cNvPr id="24" name="Picture 23">
            <a:extLst>
              <a:ext uri="{FF2B5EF4-FFF2-40B4-BE49-F238E27FC236}">
                <a16:creationId xmlns:a16="http://schemas.microsoft.com/office/drawing/2014/main" id="{4AD0BD78-39A4-FE56-6853-CCE4E1687FA0}"/>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190777" y="10922719"/>
            <a:ext cx="10516498" cy="6765186"/>
          </a:xfrm>
          <a:prstGeom prst="rect">
            <a:avLst/>
          </a:prstGeom>
        </p:spPr>
      </p:pic>
      <p:sp>
        <p:nvSpPr>
          <p:cNvPr id="96" name="TextBox 95">
            <a:extLst>
              <a:ext uri="{FF2B5EF4-FFF2-40B4-BE49-F238E27FC236}">
                <a16:creationId xmlns:a16="http://schemas.microsoft.com/office/drawing/2014/main" id="{33FFD0C8-75E3-91D7-953C-2CB8F3693A4B}"/>
              </a:ext>
            </a:extLst>
          </p:cNvPr>
          <p:cNvSpPr txBox="1"/>
          <p:nvPr/>
        </p:nvSpPr>
        <p:spPr>
          <a:xfrm>
            <a:off x="10572268" y="17289307"/>
            <a:ext cx="1859498" cy="830997"/>
          </a:xfrm>
          <a:prstGeom prst="rect">
            <a:avLst/>
          </a:prstGeom>
          <a:noFill/>
        </p:spPr>
        <p:txBody>
          <a:bodyPr wrap="square" rtlCol="0">
            <a:spAutoFit/>
          </a:bodyPr>
          <a:lstStyle/>
          <a:p>
            <a:r>
              <a:rPr lang="es-ES" sz="1600" i="1" dirty="0" err="1">
                <a:latin typeface="Arial" panose="020B0604020202020204" pitchFamily="34" charset="0"/>
                <a:cs typeface="Arial" panose="020B0604020202020204" pitchFamily="34" charset="0"/>
              </a:rPr>
              <a:t>Reanalysis</a:t>
            </a:r>
            <a:r>
              <a:rPr lang="es-ES" sz="1600" i="1" dirty="0">
                <a:latin typeface="Arial" panose="020B0604020202020204" pitchFamily="34" charset="0"/>
                <a:cs typeface="Arial" panose="020B0604020202020204" pitchFamily="34" charset="0"/>
              </a:rPr>
              <a:t>: </a:t>
            </a:r>
          </a:p>
          <a:p>
            <a:r>
              <a:rPr lang="es-ES" sz="1600" i="1" dirty="0">
                <a:latin typeface="Arial" panose="020B0604020202020204" pitchFamily="34" charset="0"/>
                <a:cs typeface="Arial" panose="020B0604020202020204" pitchFamily="34" charset="0"/>
              </a:rPr>
              <a:t>ERA5 (AO&amp;NAM)</a:t>
            </a:r>
          </a:p>
          <a:p>
            <a:r>
              <a:rPr lang="es-ES" sz="1600" i="1" dirty="0">
                <a:latin typeface="Arial" panose="020B0604020202020204" pitchFamily="34" charset="0"/>
                <a:cs typeface="Arial" panose="020B0604020202020204" pitchFamily="34" charset="0"/>
              </a:rPr>
              <a:t>MERRA-2 (O</a:t>
            </a:r>
            <a:r>
              <a:rPr lang="es-ES" sz="1600" i="1" baseline="-25000" dirty="0">
                <a:latin typeface="Arial" panose="020B0604020202020204" pitchFamily="34" charset="0"/>
                <a:cs typeface="Arial" panose="020B0604020202020204" pitchFamily="34" charset="0"/>
              </a:rPr>
              <a:t>3</a:t>
            </a:r>
            <a:r>
              <a:rPr lang="es-ES" sz="1600" i="1" dirty="0">
                <a:latin typeface="Arial" panose="020B0604020202020204" pitchFamily="34" charset="0"/>
                <a:cs typeface="Arial" panose="020B0604020202020204" pitchFamily="34" charset="0"/>
              </a:rPr>
              <a:t>).</a:t>
            </a:r>
            <a:endParaRPr lang="en-US" sz="1600" i="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5145F295-76B2-1B3D-68A9-1418951DE1C6}"/>
              </a:ext>
            </a:extLst>
          </p:cNvPr>
          <p:cNvSpPr/>
          <p:nvPr/>
        </p:nvSpPr>
        <p:spPr>
          <a:xfrm>
            <a:off x="99315" y="3952469"/>
            <a:ext cx="10205397" cy="63068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BED32768-21F8-F17C-2170-09F13A77251A}"/>
              </a:ext>
            </a:extLst>
          </p:cNvPr>
          <p:cNvSpPr txBox="1"/>
          <p:nvPr/>
        </p:nvSpPr>
        <p:spPr>
          <a:xfrm>
            <a:off x="391430" y="4007685"/>
            <a:ext cx="3875770" cy="553998"/>
          </a:xfrm>
          <a:prstGeom prst="rect">
            <a:avLst/>
          </a:prstGeom>
          <a:noFill/>
        </p:spPr>
        <p:txBody>
          <a:bodyPr wrap="square" rtlCol="0">
            <a:spAutoFit/>
          </a:bodyPr>
          <a:lstStyle/>
          <a:p>
            <a:r>
              <a:rPr lang="en-US" sz="3000" b="1" dirty="0">
                <a:solidFill>
                  <a:srgbClr val="002060"/>
                </a:solidFill>
                <a:latin typeface="Arial" panose="020B0604020202020204" pitchFamily="34" charset="0"/>
                <a:cs typeface="Arial" panose="020B0604020202020204" pitchFamily="34" charset="0"/>
              </a:rPr>
              <a:t>1. Motivation</a:t>
            </a:r>
          </a:p>
        </p:txBody>
      </p:sp>
      <p:sp>
        <p:nvSpPr>
          <p:cNvPr id="26" name="TextBox 25">
            <a:extLst>
              <a:ext uri="{FF2B5EF4-FFF2-40B4-BE49-F238E27FC236}">
                <a16:creationId xmlns:a16="http://schemas.microsoft.com/office/drawing/2014/main" id="{37CB41DF-0365-3487-F908-B2BE438C2EE9}"/>
              </a:ext>
            </a:extLst>
          </p:cNvPr>
          <p:cNvSpPr txBox="1"/>
          <p:nvPr/>
        </p:nvSpPr>
        <p:spPr>
          <a:xfrm>
            <a:off x="5460388" y="4279981"/>
            <a:ext cx="4866116" cy="5755422"/>
          </a:xfrm>
          <a:prstGeom prst="rect">
            <a:avLst/>
          </a:prstGeom>
          <a:noFill/>
        </p:spPr>
        <p:txBody>
          <a:bodyPr wrap="square" rtlCol="0">
            <a:spAutoFit/>
          </a:bodyPr>
          <a:lstStyle/>
          <a:p>
            <a:r>
              <a:rPr lang="en-US" sz="2400" b="1" dirty="0">
                <a:solidFill>
                  <a:srgbClr val="143B60"/>
                </a:solidFill>
                <a:latin typeface="Arial" panose="020B0604020202020204" pitchFamily="34" charset="0"/>
                <a:cs typeface="Arial" panose="020B0604020202020204" pitchFamily="34" charset="0"/>
              </a:rPr>
              <a:t>Background:</a:t>
            </a:r>
          </a:p>
          <a:p>
            <a:r>
              <a:rPr lang="en-US" sz="2000" dirty="0">
                <a:latin typeface="Arial" panose="020B0604020202020204" pitchFamily="34" charset="0"/>
                <a:cs typeface="Arial" panose="020B0604020202020204" pitchFamily="34" charset="0"/>
              </a:rPr>
              <a:t>The ozone-circulation link, established in the Antarctic through decades of research[Thompson et al., 2011], is also increasingly evident in the Arctic [Calvo et al., 2015; Ivy et al., 2017], where statistical associations are prominent. Recent studies have further demonstrated the causal role of ozone depletion in driving surface responses [Friedel et al., 2022a].</a:t>
            </a:r>
          </a:p>
          <a:p>
            <a:r>
              <a:rPr lang="en-US" sz="2400" b="1" dirty="0">
                <a:solidFill>
                  <a:srgbClr val="143B60"/>
                </a:solidFill>
                <a:latin typeface="Arial" panose="020B0604020202020204" pitchFamily="34" charset="0"/>
                <a:cs typeface="Arial" panose="020B0604020202020204" pitchFamily="34" charset="0"/>
              </a:rPr>
              <a:t>The Gap &amp; Objective: </a:t>
            </a:r>
          </a:p>
          <a:p>
            <a:r>
              <a:rPr lang="en-US" sz="2000" dirty="0">
                <a:latin typeface="Arial" panose="020B0604020202020204" pitchFamily="34" charset="0"/>
                <a:cs typeface="Arial" panose="020B0604020202020204" pitchFamily="34" charset="0"/>
              </a:rPr>
              <a:t>However, the dynamics behind individual events remains unclear. Here, we move beyond the mean response to focus on extreme Arctic ozone-loss events: exploring their precursors, dynamical evolution, and predictability.</a:t>
            </a:r>
          </a:p>
        </p:txBody>
      </p:sp>
      <p:cxnSp>
        <p:nvCxnSpPr>
          <p:cNvPr id="33" name="Straight Connector 32">
            <a:extLst>
              <a:ext uri="{FF2B5EF4-FFF2-40B4-BE49-F238E27FC236}">
                <a16:creationId xmlns:a16="http://schemas.microsoft.com/office/drawing/2014/main" id="{0F08D407-37F7-540F-280A-174CBDCCCF81}"/>
              </a:ext>
            </a:extLst>
          </p:cNvPr>
          <p:cNvCxnSpPr>
            <a:cxnSpLocks/>
          </p:cNvCxnSpPr>
          <p:nvPr/>
        </p:nvCxnSpPr>
        <p:spPr>
          <a:xfrm>
            <a:off x="5417087" y="4309951"/>
            <a:ext cx="0" cy="5789438"/>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4" name="Picture 16">
            <a:extLst>
              <a:ext uri="{FF2B5EF4-FFF2-40B4-BE49-F238E27FC236}">
                <a16:creationId xmlns:a16="http://schemas.microsoft.com/office/drawing/2014/main" id="{5E50E105-ED67-549F-7019-5C673F8E1527}"/>
              </a:ext>
            </a:extLst>
          </p:cNvPr>
          <p:cNvPicPr>
            <a:picLocks noChangeAspect="1"/>
          </p:cNvPicPr>
          <p:nvPr/>
        </p:nvPicPr>
        <p:blipFill>
          <a:blip>
            <a:extLst>
              <a:ext uri="{96DAC541-7B7A-43D3-8B79-37D633B846F1}">
                <asvg:svgBlip xmlns:asvg="http://schemas.microsoft.com/office/drawing/2016/SVG/main" r:embed="rId12"/>
              </a:ext>
            </a:extLst>
          </a:blip>
          <a:srcRect/>
          <a:stretch/>
        </p:blipFill>
        <p:spPr>
          <a:xfrm>
            <a:off x="404795" y="4357676"/>
            <a:ext cx="4753370" cy="5496426"/>
          </a:xfrm>
          <a:prstGeom prst="rect">
            <a:avLst/>
          </a:prstGeom>
        </p:spPr>
      </p:pic>
      <p:sp>
        <p:nvSpPr>
          <p:cNvPr id="36" name="Rectangle 35">
            <a:extLst>
              <a:ext uri="{FF2B5EF4-FFF2-40B4-BE49-F238E27FC236}">
                <a16:creationId xmlns:a16="http://schemas.microsoft.com/office/drawing/2014/main" id="{9C794919-3C55-8839-B09E-3DA1C887D8A7}"/>
              </a:ext>
            </a:extLst>
          </p:cNvPr>
          <p:cNvSpPr/>
          <p:nvPr/>
        </p:nvSpPr>
        <p:spPr>
          <a:xfrm>
            <a:off x="21377367" y="3951650"/>
            <a:ext cx="14127766" cy="46782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7" name="TextBox 36">
            <a:extLst>
              <a:ext uri="{FF2B5EF4-FFF2-40B4-BE49-F238E27FC236}">
                <a16:creationId xmlns:a16="http://schemas.microsoft.com/office/drawing/2014/main" id="{E01B9A18-8877-5233-315A-53B4AC6B8889}"/>
              </a:ext>
            </a:extLst>
          </p:cNvPr>
          <p:cNvSpPr txBox="1"/>
          <p:nvPr/>
        </p:nvSpPr>
        <p:spPr>
          <a:xfrm>
            <a:off x="21565141" y="4032952"/>
            <a:ext cx="5294689" cy="553998"/>
          </a:xfrm>
          <a:prstGeom prst="rect">
            <a:avLst/>
          </a:prstGeom>
          <a:noFill/>
        </p:spPr>
        <p:txBody>
          <a:bodyPr wrap="square" rtlCol="0">
            <a:spAutoFit/>
          </a:bodyPr>
          <a:lstStyle/>
          <a:p>
            <a:r>
              <a:rPr lang="en-US" sz="3000" b="1" dirty="0">
                <a:solidFill>
                  <a:srgbClr val="002060"/>
                </a:solidFill>
                <a:latin typeface="Arial" panose="020B0604020202020204" pitchFamily="34" charset="0"/>
                <a:cs typeface="Arial" panose="020B0604020202020204" pitchFamily="34" charset="0"/>
              </a:rPr>
              <a:t>3. The extreme event</a:t>
            </a:r>
          </a:p>
        </p:txBody>
      </p:sp>
      <p:pic>
        <p:nvPicPr>
          <p:cNvPr id="41" name="Graphic 40">
            <a:extLst>
              <a:ext uri="{FF2B5EF4-FFF2-40B4-BE49-F238E27FC236}">
                <a16:creationId xmlns:a16="http://schemas.microsoft.com/office/drawing/2014/main" id="{464845AF-EA8C-C8D2-9A08-8756FBD589DF}"/>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21420667" y="4631301"/>
            <a:ext cx="9902530" cy="3952862"/>
          </a:xfrm>
          <a:prstGeom prst="rect">
            <a:avLst/>
          </a:prstGeom>
        </p:spPr>
      </p:pic>
      <p:sp>
        <p:nvSpPr>
          <p:cNvPr id="42" name="TextBox 41">
            <a:extLst>
              <a:ext uri="{FF2B5EF4-FFF2-40B4-BE49-F238E27FC236}">
                <a16:creationId xmlns:a16="http://schemas.microsoft.com/office/drawing/2014/main" id="{E897BAA6-9F73-442E-866B-35B47846F524}"/>
              </a:ext>
            </a:extLst>
          </p:cNvPr>
          <p:cNvSpPr txBox="1"/>
          <p:nvPr/>
        </p:nvSpPr>
        <p:spPr>
          <a:xfrm>
            <a:off x="31428298" y="4609141"/>
            <a:ext cx="4076836" cy="3908762"/>
          </a:xfrm>
          <a:prstGeom prst="rect">
            <a:avLst/>
          </a:prstGeom>
          <a:noFill/>
        </p:spPr>
        <p:txBody>
          <a:bodyPr wrap="square" rtlCol="0">
            <a:spAutoFit/>
          </a:bodyPr>
          <a:lstStyle/>
          <a:p>
            <a:r>
              <a:rPr lang="en-US" sz="2400" b="1" dirty="0">
                <a:solidFill>
                  <a:srgbClr val="143B60"/>
                </a:solidFill>
                <a:latin typeface="Arial" panose="020B0604020202020204" pitchFamily="34" charset="0"/>
                <a:cs typeface="Arial" panose="020B0604020202020204" pitchFamily="34" charset="0"/>
              </a:rPr>
              <a:t>Extreme Event: </a:t>
            </a:r>
          </a:p>
          <a:p>
            <a:r>
              <a:rPr lang="en-US" sz="2000" dirty="0">
                <a:latin typeface="Arial" panose="020B0604020202020204" pitchFamily="34" charset="0"/>
                <a:cs typeface="Arial" panose="020B0604020202020204" pitchFamily="34" charset="0"/>
              </a:rPr>
              <a:t>WACCM spontaneously generates extreme Arctic 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depletion events with magnitudes comparable to reanalysis</a:t>
            </a:r>
          </a:p>
          <a:p>
            <a:r>
              <a:rPr lang="en-US" sz="2400" b="1" dirty="0">
                <a:solidFill>
                  <a:srgbClr val="143B60"/>
                </a:solidFill>
                <a:latin typeface="Arial" panose="020B0604020202020204" pitchFamily="34" charset="0"/>
                <a:cs typeface="Arial" panose="020B0604020202020204" pitchFamily="34" charset="0"/>
              </a:rPr>
              <a:t>Model Bias:</a:t>
            </a:r>
          </a:p>
          <a:p>
            <a:r>
              <a:rPr lang="en-US" sz="2000" dirty="0">
                <a:latin typeface="Arial" panose="020B0604020202020204" pitchFamily="34" charset="0"/>
                <a:cs typeface="Arial" panose="020B0604020202020204" pitchFamily="34" charset="0"/>
              </a:rPr>
              <a:t>While 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peaks and declines earlier than in MERRA2 (possibly </a:t>
            </a:r>
            <a:r>
              <a:rPr lang="en-US" altLang="zh-CN" sz="2000" dirty="0">
                <a:latin typeface="Arial" panose="020B0604020202020204" pitchFamily="34" charset="0"/>
                <a:cs typeface="Arial" panose="020B0604020202020204" pitchFamily="34" charset="0"/>
              </a:rPr>
              <a:t>associated</a:t>
            </a:r>
            <a:r>
              <a:rPr 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with</a:t>
            </a:r>
            <a:r>
              <a:rPr 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well-documented </a:t>
            </a:r>
            <a:r>
              <a:rPr lang="en-US" altLang="zh-CN" sz="2000">
                <a:latin typeface="Arial" panose="020B0604020202020204" pitchFamily="34" charset="0"/>
                <a:cs typeface="Arial" panose="020B0604020202020204" pitchFamily="34" charset="0"/>
              </a:rPr>
              <a:t>model</a:t>
            </a:r>
            <a:r>
              <a:rPr lang="en-US" sz="2000">
                <a:latin typeface="Arial" panose="020B0604020202020204" pitchFamily="34" charset="0"/>
                <a:cs typeface="Arial" panose="020B0604020202020204" pitchFamily="34" charset="0"/>
              </a:rPr>
              <a:t> biases), </a:t>
            </a:r>
            <a:r>
              <a:rPr lang="en-US" sz="2000" dirty="0">
                <a:latin typeface="Arial" panose="020B0604020202020204" pitchFamily="34" charset="0"/>
                <a:cs typeface="Arial" panose="020B0604020202020204" pitchFamily="34" charset="0"/>
              </a:rPr>
              <a:t>the model's overall representation remains reasonable.</a:t>
            </a:r>
          </a:p>
        </p:txBody>
      </p:sp>
      <p:sp>
        <p:nvSpPr>
          <p:cNvPr id="60" name="Rectangle 59">
            <a:extLst>
              <a:ext uri="{FF2B5EF4-FFF2-40B4-BE49-F238E27FC236}">
                <a16:creationId xmlns:a16="http://schemas.microsoft.com/office/drawing/2014/main" id="{B1231C53-372B-8FA4-F5F6-95B615AE0181}"/>
              </a:ext>
            </a:extLst>
          </p:cNvPr>
          <p:cNvSpPr/>
          <p:nvPr/>
        </p:nvSpPr>
        <p:spPr>
          <a:xfrm>
            <a:off x="12415446" y="10333558"/>
            <a:ext cx="8882455" cy="108436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1" name="TextBox 60">
            <a:extLst>
              <a:ext uri="{FF2B5EF4-FFF2-40B4-BE49-F238E27FC236}">
                <a16:creationId xmlns:a16="http://schemas.microsoft.com/office/drawing/2014/main" id="{9BE1A794-C477-DC43-EB95-5D69E4A16274}"/>
              </a:ext>
            </a:extLst>
          </p:cNvPr>
          <p:cNvSpPr txBox="1"/>
          <p:nvPr/>
        </p:nvSpPr>
        <p:spPr>
          <a:xfrm>
            <a:off x="12513821" y="10405458"/>
            <a:ext cx="8717376" cy="553998"/>
          </a:xfrm>
          <a:prstGeom prst="rect">
            <a:avLst/>
          </a:prstGeom>
          <a:noFill/>
        </p:spPr>
        <p:txBody>
          <a:bodyPr wrap="square" rtlCol="0">
            <a:spAutoFit/>
          </a:bodyPr>
          <a:lstStyle/>
          <a:p>
            <a:r>
              <a:rPr lang="en-US" sz="3000" b="1" dirty="0">
                <a:solidFill>
                  <a:srgbClr val="002060"/>
                </a:solidFill>
                <a:latin typeface="Arial" panose="020B0604020202020204" pitchFamily="34" charset="0"/>
                <a:cs typeface="Arial" panose="020B0604020202020204" pitchFamily="34" charset="0"/>
              </a:rPr>
              <a:t>5. Predictability and drivers of extreme events</a:t>
            </a:r>
          </a:p>
        </p:txBody>
      </p:sp>
      <p:sp>
        <p:nvSpPr>
          <p:cNvPr id="64" name="TextBox 63">
            <a:extLst>
              <a:ext uri="{FF2B5EF4-FFF2-40B4-BE49-F238E27FC236}">
                <a16:creationId xmlns:a16="http://schemas.microsoft.com/office/drawing/2014/main" id="{54DA11C6-630C-6E6B-F2A8-1AB8C874378D}"/>
              </a:ext>
            </a:extLst>
          </p:cNvPr>
          <p:cNvSpPr txBox="1"/>
          <p:nvPr/>
        </p:nvSpPr>
        <p:spPr>
          <a:xfrm>
            <a:off x="13849861" y="15058884"/>
            <a:ext cx="6293943" cy="1077218"/>
          </a:xfrm>
          <a:prstGeom prst="rect">
            <a:avLst/>
          </a:prstGeom>
          <a:noFill/>
        </p:spPr>
        <p:txBody>
          <a:bodyPr wrap="square" rtlCol="0">
            <a:spAutoFit/>
          </a:bodyPr>
          <a:lstStyle/>
          <a:p>
            <a:r>
              <a:rPr lang="en-US" sz="2400" b="1" dirty="0">
                <a:solidFill>
                  <a:srgbClr val="143B60"/>
                </a:solidFill>
                <a:latin typeface="Arial" panose="020B0604020202020204" pitchFamily="34" charset="0"/>
                <a:cs typeface="Arial" panose="020B0604020202020204" pitchFamily="34" charset="0"/>
              </a:rPr>
              <a:t>Spread among Jan-initialized hindcasts:</a:t>
            </a:r>
          </a:p>
          <a:p>
            <a:r>
              <a:rPr lang="en-US" sz="2000" dirty="0">
                <a:latin typeface="Arial" panose="020B0604020202020204" pitchFamily="34" charset="0"/>
                <a:cs typeface="Arial" panose="020B0604020202020204" pitchFamily="34" charset="0"/>
              </a:rPr>
              <a:t>Some capture the extreme event while others fail.</a:t>
            </a:r>
          </a:p>
          <a:p>
            <a:r>
              <a:rPr lang="en-US" sz="2000" dirty="0">
                <a:latin typeface="Arial" panose="020B0604020202020204" pitchFamily="34" charset="0"/>
                <a:cs typeface="Arial" panose="020B0604020202020204" pitchFamily="34" charset="0"/>
              </a:rPr>
              <a:t>Ensemble spread increases starts by mid-February.</a:t>
            </a:r>
          </a:p>
        </p:txBody>
      </p:sp>
      <p:pic>
        <p:nvPicPr>
          <p:cNvPr id="65" name="Picture 93">
            <a:extLst>
              <a:ext uri="{FF2B5EF4-FFF2-40B4-BE49-F238E27FC236}">
                <a16:creationId xmlns:a16="http://schemas.microsoft.com/office/drawing/2014/main" id="{973EB3CF-AB60-B8D0-16ED-EEECBFECCFF4}"/>
              </a:ext>
            </a:extLst>
          </p:cNvPr>
          <p:cNvPicPr>
            <a:picLocks/>
          </p:cNvPicPr>
          <p:nvPr/>
        </p:nvPicPr>
        <p:blipFill>
          <a:blip>
            <a:extLst>
              <a:ext uri="{96DAC541-7B7A-43D3-8B79-37D633B846F1}">
                <asvg:svgBlip xmlns:asvg="http://schemas.microsoft.com/office/drawing/2016/SVG/main" r:embed="rId14"/>
              </a:ext>
            </a:extLst>
          </a:blip>
          <a:srcRect/>
          <a:stretch/>
        </p:blipFill>
        <p:spPr>
          <a:xfrm>
            <a:off x="12646352" y="16710089"/>
            <a:ext cx="4517720" cy="3376402"/>
          </a:xfrm>
          <a:prstGeom prst="rect">
            <a:avLst/>
          </a:prstGeom>
        </p:spPr>
      </p:pic>
      <p:sp>
        <p:nvSpPr>
          <p:cNvPr id="66" name="TextBox 65">
            <a:extLst>
              <a:ext uri="{FF2B5EF4-FFF2-40B4-BE49-F238E27FC236}">
                <a16:creationId xmlns:a16="http://schemas.microsoft.com/office/drawing/2014/main" id="{CF7E701C-6198-2EA3-2721-AE93FA6745E8}"/>
              </a:ext>
            </a:extLst>
          </p:cNvPr>
          <p:cNvSpPr txBox="1"/>
          <p:nvPr/>
        </p:nvSpPr>
        <p:spPr>
          <a:xfrm>
            <a:off x="12760295" y="20527486"/>
            <a:ext cx="4295805"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Note: O₃ RMSE is integrated over Jan 1–May 30.</a:t>
            </a:r>
          </a:p>
        </p:txBody>
      </p:sp>
      <p:sp>
        <p:nvSpPr>
          <p:cNvPr id="67" name="TextBox 66">
            <a:extLst>
              <a:ext uri="{FF2B5EF4-FFF2-40B4-BE49-F238E27FC236}">
                <a16:creationId xmlns:a16="http://schemas.microsoft.com/office/drawing/2014/main" id="{E46A09C0-C1BC-0090-7E22-42E01F9F2A07}"/>
              </a:ext>
            </a:extLst>
          </p:cNvPr>
          <p:cNvSpPr txBox="1"/>
          <p:nvPr/>
        </p:nvSpPr>
        <p:spPr>
          <a:xfrm>
            <a:off x="17243539" y="16630273"/>
            <a:ext cx="4054362" cy="4339650"/>
          </a:xfrm>
          <a:prstGeom prst="rect">
            <a:avLst/>
          </a:prstGeom>
          <a:noFill/>
        </p:spPr>
        <p:txBody>
          <a:bodyPr wrap="square" rtlCol="0">
            <a:spAutoFit/>
          </a:bodyPr>
          <a:lstStyle/>
          <a:p>
            <a:r>
              <a:rPr lang="en-US" sz="2400" b="1" dirty="0">
                <a:solidFill>
                  <a:srgbClr val="143B60"/>
                </a:solidFill>
                <a:latin typeface="Arial" panose="020B0604020202020204" pitchFamily="34" charset="0"/>
                <a:cs typeface="Arial" panose="020B0604020202020204" pitchFamily="34" charset="0"/>
              </a:rPr>
              <a:t>Precursor signal &amp; skill correlation in Jan initial group</a:t>
            </a:r>
          </a:p>
          <a:p>
            <a:endParaRPr lang="en-US" sz="2400" b="1" dirty="0">
              <a:solidFill>
                <a:srgbClr val="143B60"/>
              </a:solidFill>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We test whether ensemble spread is linked to earlier wave activity.</a:t>
            </a:r>
          </a:p>
          <a:p>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We relate mid-winter wave forcing to member-wise O₃ RMSE.</a:t>
            </a:r>
          </a:p>
          <a:p>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Members with stronger mid-winter wave activity show larger total O₃ RMSE.</a:t>
            </a:r>
            <a:endParaRPr lang="en-US" sz="2000" dirty="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5DAD780F-8333-AF74-EF4D-1A94CE0F9F1F}"/>
              </a:ext>
            </a:extLst>
          </p:cNvPr>
          <p:cNvSpPr/>
          <p:nvPr/>
        </p:nvSpPr>
        <p:spPr>
          <a:xfrm>
            <a:off x="21396276" y="8704671"/>
            <a:ext cx="14124996" cy="91515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2" name="TextBox 71">
            <a:extLst>
              <a:ext uri="{FF2B5EF4-FFF2-40B4-BE49-F238E27FC236}">
                <a16:creationId xmlns:a16="http://schemas.microsoft.com/office/drawing/2014/main" id="{DC672FBD-26CF-FC0E-F3CA-96CB7986D59A}"/>
              </a:ext>
            </a:extLst>
          </p:cNvPr>
          <p:cNvSpPr txBox="1"/>
          <p:nvPr/>
        </p:nvSpPr>
        <p:spPr>
          <a:xfrm>
            <a:off x="21498538" y="8817966"/>
            <a:ext cx="5992892" cy="553998"/>
          </a:xfrm>
          <a:prstGeom prst="rect">
            <a:avLst/>
          </a:prstGeom>
          <a:noFill/>
        </p:spPr>
        <p:txBody>
          <a:bodyPr wrap="square" rtlCol="0">
            <a:spAutoFit/>
          </a:bodyPr>
          <a:lstStyle/>
          <a:p>
            <a:r>
              <a:rPr lang="en-US" sz="3000" b="1" dirty="0">
                <a:solidFill>
                  <a:srgbClr val="002060"/>
                </a:solidFill>
                <a:latin typeface="Arial" panose="020B0604020202020204" pitchFamily="34" charset="0"/>
                <a:cs typeface="Arial" panose="020B0604020202020204" pitchFamily="34" charset="0"/>
              </a:rPr>
              <a:t>6. Interactive Ozone’s Role</a:t>
            </a:r>
          </a:p>
        </p:txBody>
      </p:sp>
      <p:pic>
        <p:nvPicPr>
          <p:cNvPr id="74" name="Picture 99">
            <a:extLst>
              <a:ext uri="{FF2B5EF4-FFF2-40B4-BE49-F238E27FC236}">
                <a16:creationId xmlns:a16="http://schemas.microsoft.com/office/drawing/2014/main" id="{307C4D55-1E32-3D49-DC56-50023027CC05}"/>
              </a:ext>
            </a:extLst>
          </p:cNvPr>
          <p:cNvPicPr>
            <a:picLocks/>
          </p:cNvPicPr>
          <p:nvPr/>
        </p:nvPicPr>
        <p:blipFill>
          <a:blip>
            <a:extLst>
              <a:ext uri="{96DAC541-7B7A-43D3-8B79-37D633B846F1}">
                <asvg:svgBlip xmlns:asvg="http://schemas.microsoft.com/office/drawing/2016/SVG/main" r:embed="rId15"/>
              </a:ext>
            </a:extLst>
          </a:blip>
          <a:srcRect/>
          <a:stretch/>
        </p:blipFill>
        <p:spPr>
          <a:xfrm>
            <a:off x="21712054" y="10405458"/>
            <a:ext cx="5840892" cy="3912342"/>
          </a:xfrm>
          <a:prstGeom prst="rect">
            <a:avLst/>
          </a:prstGeom>
        </p:spPr>
      </p:pic>
      <p:sp>
        <p:nvSpPr>
          <p:cNvPr id="75" name="TextBox 74">
            <a:extLst>
              <a:ext uri="{FF2B5EF4-FFF2-40B4-BE49-F238E27FC236}">
                <a16:creationId xmlns:a16="http://schemas.microsoft.com/office/drawing/2014/main" id="{95A761C6-89F9-8B84-5C67-D6F6B0C386EB}"/>
              </a:ext>
            </a:extLst>
          </p:cNvPr>
          <p:cNvSpPr txBox="1"/>
          <p:nvPr/>
        </p:nvSpPr>
        <p:spPr>
          <a:xfrm>
            <a:off x="21880196" y="9674535"/>
            <a:ext cx="5700777"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Paired hindcasts with interactive(H-IND-3D) vs. prescribed(H-Clim-3D) ozone (February initialization)</a:t>
            </a:r>
          </a:p>
        </p:txBody>
      </p:sp>
      <p:sp>
        <p:nvSpPr>
          <p:cNvPr id="76" name="TextBox 75">
            <a:extLst>
              <a:ext uri="{FF2B5EF4-FFF2-40B4-BE49-F238E27FC236}">
                <a16:creationId xmlns:a16="http://schemas.microsoft.com/office/drawing/2014/main" id="{21811175-AA2B-5AAA-BAEF-180EBEBCC460}"/>
              </a:ext>
            </a:extLst>
          </p:cNvPr>
          <p:cNvSpPr txBox="1"/>
          <p:nvPr/>
        </p:nvSpPr>
        <p:spPr>
          <a:xfrm>
            <a:off x="22164270" y="14851248"/>
            <a:ext cx="5233904" cy="2739211"/>
          </a:xfrm>
          <a:prstGeom prst="rect">
            <a:avLst/>
          </a:prstGeom>
          <a:noFill/>
        </p:spPr>
        <p:txBody>
          <a:bodyPr wrap="square" rtlCol="0">
            <a:spAutoFit/>
          </a:bodyPr>
          <a:lstStyle/>
          <a:p>
            <a:r>
              <a:rPr lang="en-US" sz="2400" b="1" dirty="0">
                <a:solidFill>
                  <a:srgbClr val="143B60"/>
                </a:solidFill>
                <a:latin typeface="Arial" panose="020B0604020202020204" pitchFamily="34" charset="0"/>
                <a:cs typeface="Arial" panose="020B0604020202020204" pitchFamily="34" charset="0"/>
              </a:rPr>
              <a:t>What does interactive O</a:t>
            </a:r>
            <a:r>
              <a:rPr lang="en-US" sz="2400" b="1" baseline="-25000" dirty="0">
                <a:solidFill>
                  <a:srgbClr val="143B60"/>
                </a:solidFill>
                <a:latin typeface="Arial" panose="020B0604020202020204" pitchFamily="34" charset="0"/>
                <a:cs typeface="Arial" panose="020B0604020202020204" pitchFamily="34" charset="0"/>
              </a:rPr>
              <a:t>3 </a:t>
            </a:r>
            <a:r>
              <a:rPr lang="en-US" sz="2400" b="1" dirty="0">
                <a:solidFill>
                  <a:srgbClr val="143B60"/>
                </a:solidFill>
                <a:latin typeface="Arial" panose="020B0604020202020204" pitchFamily="34" charset="0"/>
                <a:cs typeface="Arial" panose="020B0604020202020204" pitchFamily="34" charset="0"/>
              </a:rPr>
              <a:t>do in this extreme event?</a:t>
            </a:r>
          </a:p>
          <a:p>
            <a:endParaRPr lang="en-US" sz="2400" b="1" dirty="0">
              <a:solidFill>
                <a:srgbClr val="143B60"/>
              </a:solidFill>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Interactive O₃ group remains lower and closer to the reference, with radiative feedback sustaining the magnitude and persistence of the event.</a:t>
            </a:r>
          </a:p>
          <a:p>
            <a:endParaRPr lang="en-US" altLang="zh-CN" sz="2000" dirty="0">
              <a:latin typeface="Arial" panose="020B060402020202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62CCBD37-952C-B1F8-3E7A-A7267F808BBF}"/>
              </a:ext>
            </a:extLst>
          </p:cNvPr>
          <p:cNvSpPr/>
          <p:nvPr/>
        </p:nvSpPr>
        <p:spPr>
          <a:xfrm>
            <a:off x="21396276" y="17925982"/>
            <a:ext cx="7943537" cy="32459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0" name="TextBox 79">
            <a:extLst>
              <a:ext uri="{FF2B5EF4-FFF2-40B4-BE49-F238E27FC236}">
                <a16:creationId xmlns:a16="http://schemas.microsoft.com/office/drawing/2014/main" id="{554AD458-36E6-AB7E-8DED-43999C829A5E}"/>
              </a:ext>
            </a:extLst>
          </p:cNvPr>
          <p:cNvSpPr txBox="1"/>
          <p:nvPr/>
        </p:nvSpPr>
        <p:spPr>
          <a:xfrm>
            <a:off x="21425786" y="17925982"/>
            <a:ext cx="3355436" cy="553998"/>
          </a:xfrm>
          <a:prstGeom prst="rect">
            <a:avLst/>
          </a:prstGeom>
          <a:noFill/>
        </p:spPr>
        <p:txBody>
          <a:bodyPr wrap="square" rtlCol="0">
            <a:spAutoFit/>
          </a:bodyPr>
          <a:lstStyle/>
          <a:p>
            <a:r>
              <a:rPr lang="en-US" altLang="zh-CN" sz="3000" b="1" dirty="0">
                <a:solidFill>
                  <a:srgbClr val="002060"/>
                </a:solidFill>
                <a:latin typeface="Arial" panose="020B0604020202020204" pitchFamily="34" charset="0"/>
                <a:cs typeface="Arial" panose="020B0604020202020204" pitchFamily="34" charset="0"/>
              </a:rPr>
              <a:t>7. Conclusions</a:t>
            </a:r>
            <a:endParaRPr lang="en-US" sz="3000" b="1" dirty="0">
              <a:solidFill>
                <a:srgbClr val="002060"/>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B8DB63C1-5FE1-29D8-DF6E-1EB5490EF69C}"/>
              </a:ext>
            </a:extLst>
          </p:cNvPr>
          <p:cNvSpPr txBox="1"/>
          <p:nvPr/>
        </p:nvSpPr>
        <p:spPr>
          <a:xfrm>
            <a:off x="21231197" y="18409880"/>
            <a:ext cx="8041912" cy="2708434"/>
          </a:xfrm>
          <a:prstGeom prst="rect">
            <a:avLst/>
          </a:prstGeom>
          <a:noFill/>
        </p:spPr>
        <p:txBody>
          <a:bodyPr wrap="square">
            <a:spAutoFit/>
          </a:bodyPr>
          <a:lstStyle/>
          <a:p>
            <a:pPr marL="342900" indent="-342900">
              <a:buFont typeface="Arial" panose="020B0604020202020204" pitchFamily="34" charset="0"/>
              <a:buChar char="•"/>
            </a:pPr>
            <a:r>
              <a:rPr lang="en-US" altLang="zh-CN" sz="2000" b="1" dirty="0">
                <a:solidFill>
                  <a:srgbClr val="143B60"/>
                </a:solidFill>
                <a:latin typeface="Arial" panose="020B0604020202020204" pitchFamily="34" charset="0"/>
                <a:cs typeface="Arial" panose="020B0604020202020204" pitchFamily="34" charset="0"/>
              </a:rPr>
              <a:t>Winter wave forcing is identified as a precursor of spring O₃ minimum in both model and observations</a:t>
            </a:r>
          </a:p>
          <a:p>
            <a:pPr marL="342900" indent="-342900">
              <a:buFont typeface="Arial" panose="020B0604020202020204" pitchFamily="34" charset="0"/>
              <a:buChar char="•"/>
            </a:pPr>
            <a:endParaRPr lang="en-US" altLang="zh-CN" sz="500" b="1" dirty="0">
              <a:solidFill>
                <a:srgbClr val="143B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zh-CN" sz="2000" b="1" dirty="0">
                <a:solidFill>
                  <a:srgbClr val="143B60"/>
                </a:solidFill>
                <a:latin typeface="Arial" panose="020B0604020202020204" pitchFamily="34" charset="0"/>
                <a:cs typeface="Arial" panose="020B0604020202020204" pitchFamily="34" charset="0"/>
              </a:rPr>
              <a:t>Arctic 2020-like depletion events cannot be skillfully predicted more than 2 months in advance; prediction uncertainty is largely explained by mid-winter wave forcing variability, which effectively limits forecast skill</a:t>
            </a:r>
          </a:p>
          <a:p>
            <a:pPr marL="342900" indent="-342900">
              <a:buFont typeface="Arial" panose="020B0604020202020204" pitchFamily="34" charset="0"/>
              <a:buChar char="•"/>
            </a:pPr>
            <a:endParaRPr lang="en-US" altLang="zh-CN" sz="500" b="1" dirty="0">
              <a:solidFill>
                <a:srgbClr val="143B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zh-CN" sz="2000" b="1" dirty="0">
                <a:solidFill>
                  <a:srgbClr val="143B60"/>
                </a:solidFill>
                <a:latin typeface="Arial" panose="020B0604020202020204" pitchFamily="34" charset="0"/>
                <a:cs typeface="Arial" panose="020B0604020202020204" pitchFamily="34" charset="0"/>
              </a:rPr>
              <a:t>Interactive O₃ chemistry delays the Final Warming, leading to more prolonged ozone depletion</a:t>
            </a:r>
          </a:p>
        </p:txBody>
      </p:sp>
      <p:sp>
        <p:nvSpPr>
          <p:cNvPr id="83" name="Rectangle 82">
            <a:extLst>
              <a:ext uri="{FF2B5EF4-FFF2-40B4-BE49-F238E27FC236}">
                <a16:creationId xmlns:a16="http://schemas.microsoft.com/office/drawing/2014/main" id="{85EC60DB-E795-401F-B633-E387EA724D99}"/>
              </a:ext>
            </a:extLst>
          </p:cNvPr>
          <p:cNvSpPr/>
          <p:nvPr/>
        </p:nvSpPr>
        <p:spPr>
          <a:xfrm>
            <a:off x="29451143" y="19289973"/>
            <a:ext cx="6070128" cy="18819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4" name="TextBox 83">
            <a:extLst>
              <a:ext uri="{FF2B5EF4-FFF2-40B4-BE49-F238E27FC236}">
                <a16:creationId xmlns:a16="http://schemas.microsoft.com/office/drawing/2014/main" id="{868AE1A5-BE0D-1662-BECE-5EA432FA432E}"/>
              </a:ext>
            </a:extLst>
          </p:cNvPr>
          <p:cNvSpPr txBox="1"/>
          <p:nvPr/>
        </p:nvSpPr>
        <p:spPr>
          <a:xfrm>
            <a:off x="29438187" y="19302682"/>
            <a:ext cx="3355436" cy="553998"/>
          </a:xfrm>
          <a:prstGeom prst="rect">
            <a:avLst/>
          </a:prstGeom>
          <a:noFill/>
        </p:spPr>
        <p:txBody>
          <a:bodyPr wrap="square" rtlCol="0">
            <a:spAutoFit/>
          </a:bodyPr>
          <a:lstStyle/>
          <a:p>
            <a:r>
              <a:rPr lang="en-US" altLang="zh-CN" sz="3000" b="1" dirty="0">
                <a:solidFill>
                  <a:srgbClr val="002060"/>
                </a:solidFill>
                <a:latin typeface="Arial" panose="020B0604020202020204" pitchFamily="34" charset="0"/>
                <a:cs typeface="Arial" panose="020B0604020202020204" pitchFamily="34" charset="0"/>
              </a:rPr>
              <a:t>References</a:t>
            </a:r>
            <a:endParaRPr lang="en-US" sz="3000" b="1" dirty="0">
              <a:solidFill>
                <a:srgbClr val="002060"/>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605B81DF-4144-82AB-2DF1-66D1B0D4C62B}"/>
              </a:ext>
            </a:extLst>
          </p:cNvPr>
          <p:cNvSpPr txBox="1"/>
          <p:nvPr/>
        </p:nvSpPr>
        <p:spPr>
          <a:xfrm>
            <a:off x="29451143" y="19752976"/>
            <a:ext cx="6028997"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Calvo, N., et al. (2015). Environ. Res. Lett., 10(9), 094003.</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Friedel, M., et al. (2022</a:t>
            </a:r>
            <a:r>
              <a:rPr lang="en-US" altLang="zh-CN" sz="1400" dirty="0">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 Nat. </a:t>
            </a:r>
            <a:r>
              <a:rPr lang="en-US" sz="1400" dirty="0" err="1">
                <a:latin typeface="Arial" panose="020B0604020202020204" pitchFamily="34" charset="0"/>
                <a:cs typeface="Arial" panose="020B0604020202020204" pitchFamily="34" charset="0"/>
              </a:rPr>
              <a:t>Geosci</a:t>
            </a:r>
            <a:r>
              <a:rPr lang="en-US" sz="1400" dirty="0">
                <a:latin typeface="Arial" panose="020B0604020202020204" pitchFamily="34" charset="0"/>
                <a:cs typeface="Arial" panose="020B0604020202020204" pitchFamily="34" charset="0"/>
              </a:rPr>
              <a:t>., 15(7), 541-547.</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Friedel, M., et al. (2022b). Atmos. Chem. Phys., 22(21), 13997-14017.</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Ivy, D. J., et al. (2017). Environ. Res. Lett., 12(2), 024004.</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Marsh, D. R., et al. (2013). J. Climate, 26(19), 7372–7391.</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Thompson, D. W. J., et al. (2011). Nat. </a:t>
            </a:r>
            <a:r>
              <a:rPr lang="en-US" sz="1400" dirty="0" err="1">
                <a:latin typeface="Arial" panose="020B0604020202020204" pitchFamily="34" charset="0"/>
                <a:cs typeface="Arial" panose="020B0604020202020204" pitchFamily="34" charset="0"/>
              </a:rPr>
              <a:t>Geosci</a:t>
            </a:r>
            <a:r>
              <a:rPr lang="en-US" sz="1400" dirty="0">
                <a:latin typeface="Arial" panose="020B0604020202020204" pitchFamily="34" charset="0"/>
                <a:cs typeface="Arial" panose="020B0604020202020204" pitchFamily="34" charset="0"/>
              </a:rPr>
              <a:t>., 4(11), 741-749.</a:t>
            </a:r>
          </a:p>
        </p:txBody>
      </p:sp>
      <p:sp>
        <p:nvSpPr>
          <p:cNvPr id="88" name="Rectangle 87">
            <a:extLst>
              <a:ext uri="{FF2B5EF4-FFF2-40B4-BE49-F238E27FC236}">
                <a16:creationId xmlns:a16="http://schemas.microsoft.com/office/drawing/2014/main" id="{8C45F0B7-E5FB-4D49-EE83-D789F96929CB}"/>
              </a:ext>
            </a:extLst>
          </p:cNvPr>
          <p:cNvSpPr/>
          <p:nvPr/>
        </p:nvSpPr>
        <p:spPr>
          <a:xfrm>
            <a:off x="21420667" y="17925982"/>
            <a:ext cx="7919146" cy="324596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E449C542-6505-102B-0BF4-C174B012C159}"/>
              </a:ext>
            </a:extLst>
          </p:cNvPr>
          <p:cNvCxnSpPr>
            <a:cxnSpLocks/>
          </p:cNvCxnSpPr>
          <p:nvPr/>
        </p:nvCxnSpPr>
        <p:spPr>
          <a:xfrm>
            <a:off x="28061187" y="9610645"/>
            <a:ext cx="0" cy="757245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1" name="Picture 107">
            <a:extLst>
              <a:ext uri="{FF2B5EF4-FFF2-40B4-BE49-F238E27FC236}">
                <a16:creationId xmlns:a16="http://schemas.microsoft.com/office/drawing/2014/main" id="{AE12BF71-58E9-A9AF-20DD-668502841E97}"/>
              </a:ext>
            </a:extLst>
          </p:cNvPr>
          <p:cNvPicPr>
            <a:picLocks noChangeAspect="1"/>
          </p:cNvPicPr>
          <p:nvPr/>
        </p:nvPicPr>
        <p:blipFill>
          <a:blip>
            <a:extLst>
              <a:ext uri="{96DAC541-7B7A-43D3-8B79-37D633B846F1}">
                <asvg:svgBlip xmlns:asvg="http://schemas.microsoft.com/office/drawing/2016/SVG/main" r:embed="rId16"/>
              </a:ext>
            </a:extLst>
          </a:blip>
          <a:srcRect t="121" b="121"/>
          <a:stretch/>
        </p:blipFill>
        <p:spPr>
          <a:xfrm>
            <a:off x="28579033" y="8920906"/>
            <a:ext cx="5903541" cy="5238162"/>
          </a:xfrm>
          <a:prstGeom prst="rect">
            <a:avLst/>
          </a:prstGeom>
        </p:spPr>
      </p:pic>
      <p:sp>
        <p:nvSpPr>
          <p:cNvPr id="97" name="TextBox 96">
            <a:extLst>
              <a:ext uri="{FF2B5EF4-FFF2-40B4-BE49-F238E27FC236}">
                <a16:creationId xmlns:a16="http://schemas.microsoft.com/office/drawing/2014/main" id="{16F1CFA1-C79D-D630-9FCE-D60B38F34973}"/>
              </a:ext>
            </a:extLst>
          </p:cNvPr>
          <p:cNvSpPr txBox="1"/>
          <p:nvPr/>
        </p:nvSpPr>
        <p:spPr>
          <a:xfrm>
            <a:off x="28458774" y="14712748"/>
            <a:ext cx="6807199" cy="3016210"/>
          </a:xfrm>
          <a:prstGeom prst="rect">
            <a:avLst/>
          </a:prstGeom>
          <a:noFill/>
        </p:spPr>
        <p:txBody>
          <a:bodyPr wrap="square" rtlCol="0">
            <a:spAutoFit/>
          </a:bodyPr>
          <a:lstStyle/>
          <a:p>
            <a:r>
              <a:rPr lang="en-US" sz="2400" b="1" dirty="0">
                <a:solidFill>
                  <a:srgbClr val="143B60"/>
                </a:solidFill>
                <a:latin typeface="Arial" panose="020B0604020202020204" pitchFamily="34" charset="0"/>
                <a:cs typeface="Arial" panose="020B0604020202020204" pitchFamily="34" charset="0"/>
              </a:rPr>
              <a:t>How does ozone feedback sustain the event?</a:t>
            </a:r>
            <a:endParaRPr lang="en-US" sz="2000" dirty="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Interpretation: </a:t>
            </a:r>
            <a:r>
              <a:rPr lang="en-US" sz="2000" dirty="0">
                <a:latin typeface="Arial" panose="020B0604020202020204" pitchFamily="34" charset="0"/>
                <a:cs typeface="Arial" panose="020B0604020202020204" pitchFamily="34" charset="0"/>
              </a:rPr>
              <a:t>Lower O₃ reduces radiative heating, helping maintain a colder, stronger vortex.</a:t>
            </a:r>
          </a:p>
          <a:p>
            <a:endParaRPr lang="en-US" sz="8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Dynamical evidence: </a:t>
            </a:r>
            <a:r>
              <a:rPr lang="en-US" sz="2000" dirty="0">
                <a:latin typeface="Arial" panose="020B0604020202020204" pitchFamily="34" charset="0"/>
                <a:cs typeface="Arial" panose="020B0604020202020204" pitchFamily="34" charset="0"/>
              </a:rPr>
              <a:t>Interactive O₃ shows later mean final warming (at least 7 days) and larger spread, suggesting delayed vortex breakdown.</a:t>
            </a:r>
          </a:p>
          <a:p>
            <a:endParaRPr lang="en-US" sz="8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Two-way coupling: </a:t>
            </a:r>
            <a:r>
              <a:rPr lang="en-US" sz="2000" dirty="0">
                <a:latin typeface="Arial" panose="020B0604020202020204" pitchFamily="34" charset="0"/>
                <a:cs typeface="Arial" panose="020B0604020202020204" pitchFamily="34" charset="0"/>
              </a:rPr>
              <a:t>Circulation drive O₃ evolution, which in turn feeds back onto the dynamics.</a:t>
            </a:r>
          </a:p>
        </p:txBody>
      </p:sp>
      <p:sp>
        <p:nvSpPr>
          <p:cNvPr id="101" name="TextBox 100">
            <a:extLst>
              <a:ext uri="{FF2B5EF4-FFF2-40B4-BE49-F238E27FC236}">
                <a16:creationId xmlns:a16="http://schemas.microsoft.com/office/drawing/2014/main" id="{A7F704D7-F95C-B693-8231-322E91F52CCF}"/>
              </a:ext>
            </a:extLst>
          </p:cNvPr>
          <p:cNvSpPr txBox="1"/>
          <p:nvPr/>
        </p:nvSpPr>
        <p:spPr>
          <a:xfrm>
            <a:off x="29815911" y="14130392"/>
            <a:ext cx="4273550" cy="523220"/>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Note: FWD is based on 60°N zonal wind at 50 </a:t>
            </a:r>
            <a:r>
              <a:rPr lang="en-US" sz="1400" i="1" dirty="0" err="1">
                <a:latin typeface="Arial" panose="020B0604020202020204" pitchFamily="34" charset="0"/>
                <a:cs typeface="Arial" panose="020B0604020202020204" pitchFamily="34" charset="0"/>
              </a:rPr>
              <a:t>hPa</a:t>
            </a:r>
            <a:r>
              <a:rPr lang="en-US" sz="1400" i="1" dirty="0">
                <a:latin typeface="Arial" panose="020B0604020202020204" pitchFamily="34" charset="0"/>
                <a:cs typeface="Arial" panose="020B0604020202020204" pitchFamily="34" charset="0"/>
              </a:rPr>
              <a:t>: first drop below </a:t>
            </a:r>
            <a:r>
              <a:rPr lang="en-US" sz="1400" i="1">
                <a:latin typeface="Arial" panose="020B0604020202020204" pitchFamily="34" charset="0"/>
                <a:cs typeface="Arial" panose="020B0604020202020204" pitchFamily="34" charset="0"/>
              </a:rPr>
              <a:t>7 m/s </a:t>
            </a:r>
            <a:r>
              <a:rPr lang="en-US" sz="1400" i="1" dirty="0">
                <a:latin typeface="Arial" panose="020B0604020202020204" pitchFamily="34" charset="0"/>
                <a:cs typeface="Arial" panose="020B0604020202020204" pitchFamily="34" charset="0"/>
              </a:rPr>
              <a:t>sustained for ≥10 days</a:t>
            </a:r>
          </a:p>
        </p:txBody>
      </p:sp>
      <p:pic>
        <p:nvPicPr>
          <p:cNvPr id="103" name="Graphic 102">
            <a:extLst>
              <a:ext uri="{FF2B5EF4-FFF2-40B4-BE49-F238E27FC236}">
                <a16:creationId xmlns:a16="http://schemas.microsoft.com/office/drawing/2014/main" id="{9F853769-4416-D558-E70D-8F493ACC7133}"/>
              </a:ext>
            </a:extLst>
          </p:cNvPr>
          <p:cNvPicPr>
            <a:picLocks noChangeAspect="1"/>
          </p:cNvPicPr>
          <p:nvPr/>
        </p:nvPicPr>
        <p:blipFill>
          <a:blip>
            <a:extLst>
              <a:ext uri="{96DAC541-7B7A-43D3-8B79-37D633B846F1}">
                <asvg:svgBlip xmlns:asvg="http://schemas.microsoft.com/office/drawing/2016/SVG/main" r:embed="rId17"/>
              </a:ext>
            </a:extLst>
          </a:blip>
          <a:srcRect/>
          <a:stretch/>
        </p:blipFill>
        <p:spPr>
          <a:xfrm>
            <a:off x="13204625" y="10959456"/>
            <a:ext cx="7087875" cy="3982397"/>
          </a:xfrm>
          <a:prstGeom prst="rect">
            <a:avLst/>
          </a:prstGeom>
        </p:spPr>
      </p:pic>
      <p:cxnSp>
        <p:nvCxnSpPr>
          <p:cNvPr id="110" name="Straight Connector 109">
            <a:extLst>
              <a:ext uri="{FF2B5EF4-FFF2-40B4-BE49-F238E27FC236}">
                <a16:creationId xmlns:a16="http://schemas.microsoft.com/office/drawing/2014/main" id="{D8316ADD-01BA-A18B-7D55-EE29F2FADF38}"/>
              </a:ext>
            </a:extLst>
          </p:cNvPr>
          <p:cNvCxnSpPr>
            <a:cxnSpLocks/>
          </p:cNvCxnSpPr>
          <p:nvPr/>
        </p:nvCxnSpPr>
        <p:spPr>
          <a:xfrm>
            <a:off x="12619708" y="16205577"/>
            <a:ext cx="8478605"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9C78D65-8A4A-0E59-32FD-B21A64611C17}"/>
              </a:ext>
            </a:extLst>
          </p:cNvPr>
          <p:cNvSpPr txBox="1"/>
          <p:nvPr/>
        </p:nvSpPr>
        <p:spPr>
          <a:xfrm>
            <a:off x="15870184" y="5460388"/>
            <a:ext cx="811946" cy="307777"/>
          </a:xfrm>
          <a:prstGeom prst="rect">
            <a:avLst/>
          </a:prstGeom>
          <a:noFill/>
        </p:spPr>
        <p:txBody>
          <a:bodyPr wrap="square" rtlCol="0">
            <a:spAutoFit/>
          </a:bodyPr>
          <a:lstStyle/>
          <a:p>
            <a:r>
              <a:rPr lang="en-US" sz="1400" b="1" i="1" dirty="0">
                <a:highlight>
                  <a:srgbClr val="FFFF00"/>
                </a:highlight>
                <a:latin typeface="Arial" panose="020B0604020202020204" pitchFamily="34" charset="0"/>
                <a:cs typeface="Arial" panose="020B0604020202020204" pitchFamily="34" charset="0"/>
              </a:rPr>
              <a:t>Fig. 1</a:t>
            </a:r>
          </a:p>
        </p:txBody>
      </p:sp>
      <p:sp>
        <p:nvSpPr>
          <p:cNvPr id="11" name="TextBox 10">
            <a:extLst>
              <a:ext uri="{FF2B5EF4-FFF2-40B4-BE49-F238E27FC236}">
                <a16:creationId xmlns:a16="http://schemas.microsoft.com/office/drawing/2014/main" id="{B71F0330-C0A0-ACFA-9788-21A0FC6B71CF}"/>
              </a:ext>
            </a:extLst>
          </p:cNvPr>
          <p:cNvSpPr txBox="1"/>
          <p:nvPr/>
        </p:nvSpPr>
        <p:spPr>
          <a:xfrm>
            <a:off x="21822663" y="4958824"/>
            <a:ext cx="811946" cy="307777"/>
          </a:xfrm>
          <a:prstGeom prst="rect">
            <a:avLst/>
          </a:prstGeom>
          <a:noFill/>
        </p:spPr>
        <p:txBody>
          <a:bodyPr wrap="square" rtlCol="0">
            <a:spAutoFit/>
          </a:bodyPr>
          <a:lstStyle/>
          <a:p>
            <a:r>
              <a:rPr lang="en-US" sz="1400" b="1" i="1" dirty="0">
                <a:highlight>
                  <a:srgbClr val="FFFF00"/>
                </a:highlight>
                <a:latin typeface="Arial" panose="020B0604020202020204" pitchFamily="34" charset="0"/>
                <a:cs typeface="Arial" panose="020B0604020202020204" pitchFamily="34" charset="0"/>
              </a:rPr>
              <a:t>Fig. 2</a:t>
            </a:r>
          </a:p>
        </p:txBody>
      </p:sp>
      <p:sp>
        <p:nvSpPr>
          <p:cNvPr id="17" name="TextBox 16">
            <a:extLst>
              <a:ext uri="{FF2B5EF4-FFF2-40B4-BE49-F238E27FC236}">
                <a16:creationId xmlns:a16="http://schemas.microsoft.com/office/drawing/2014/main" id="{180306C8-F755-CA9C-00F3-F7FB46F17AFB}"/>
              </a:ext>
            </a:extLst>
          </p:cNvPr>
          <p:cNvSpPr txBox="1"/>
          <p:nvPr/>
        </p:nvSpPr>
        <p:spPr>
          <a:xfrm>
            <a:off x="622764" y="10908958"/>
            <a:ext cx="811946" cy="307777"/>
          </a:xfrm>
          <a:prstGeom prst="rect">
            <a:avLst/>
          </a:prstGeom>
          <a:noFill/>
        </p:spPr>
        <p:txBody>
          <a:bodyPr wrap="square" rtlCol="0">
            <a:spAutoFit/>
          </a:bodyPr>
          <a:lstStyle/>
          <a:p>
            <a:r>
              <a:rPr lang="en-US" sz="1400" b="1" i="1" dirty="0">
                <a:highlight>
                  <a:srgbClr val="FFFF00"/>
                </a:highlight>
                <a:latin typeface="Arial" panose="020B0604020202020204" pitchFamily="34" charset="0"/>
                <a:cs typeface="Arial" panose="020B0604020202020204" pitchFamily="34" charset="0"/>
              </a:rPr>
              <a:t>Fig. 3</a:t>
            </a:r>
          </a:p>
        </p:txBody>
      </p:sp>
      <p:sp>
        <p:nvSpPr>
          <p:cNvPr id="23" name="TextBox 22">
            <a:extLst>
              <a:ext uri="{FF2B5EF4-FFF2-40B4-BE49-F238E27FC236}">
                <a16:creationId xmlns:a16="http://schemas.microsoft.com/office/drawing/2014/main" id="{7C2C9A1B-E3F6-959F-BFEA-A470A3E7AC70}"/>
              </a:ext>
            </a:extLst>
          </p:cNvPr>
          <p:cNvSpPr txBox="1"/>
          <p:nvPr/>
        </p:nvSpPr>
        <p:spPr>
          <a:xfrm>
            <a:off x="13841912" y="11283540"/>
            <a:ext cx="811946" cy="307777"/>
          </a:xfrm>
          <a:prstGeom prst="rect">
            <a:avLst/>
          </a:prstGeom>
          <a:noFill/>
        </p:spPr>
        <p:txBody>
          <a:bodyPr wrap="square" rtlCol="0">
            <a:spAutoFit/>
          </a:bodyPr>
          <a:lstStyle/>
          <a:p>
            <a:r>
              <a:rPr lang="en-US" sz="1400" b="1" i="1" dirty="0">
                <a:highlight>
                  <a:srgbClr val="FFFF00"/>
                </a:highlight>
                <a:latin typeface="Arial" panose="020B0604020202020204" pitchFamily="34" charset="0"/>
                <a:cs typeface="Arial" panose="020B0604020202020204" pitchFamily="34" charset="0"/>
              </a:rPr>
              <a:t>Fig. 4</a:t>
            </a:r>
          </a:p>
        </p:txBody>
      </p:sp>
      <p:sp>
        <p:nvSpPr>
          <p:cNvPr id="25" name="TextBox 24">
            <a:extLst>
              <a:ext uri="{FF2B5EF4-FFF2-40B4-BE49-F238E27FC236}">
                <a16:creationId xmlns:a16="http://schemas.microsoft.com/office/drawing/2014/main" id="{6BACCA6B-1C2F-9F78-46E4-6AAB2F1855D3}"/>
              </a:ext>
            </a:extLst>
          </p:cNvPr>
          <p:cNvSpPr txBox="1"/>
          <p:nvPr/>
        </p:nvSpPr>
        <p:spPr>
          <a:xfrm>
            <a:off x="12693165" y="16556200"/>
            <a:ext cx="811946" cy="307777"/>
          </a:xfrm>
          <a:prstGeom prst="rect">
            <a:avLst/>
          </a:prstGeom>
          <a:noFill/>
        </p:spPr>
        <p:txBody>
          <a:bodyPr wrap="square" rtlCol="0">
            <a:spAutoFit/>
          </a:bodyPr>
          <a:lstStyle/>
          <a:p>
            <a:r>
              <a:rPr lang="en-US" sz="1400" b="1" i="1" dirty="0">
                <a:highlight>
                  <a:srgbClr val="FFFF00"/>
                </a:highlight>
                <a:latin typeface="Arial" panose="020B0604020202020204" pitchFamily="34" charset="0"/>
                <a:cs typeface="Arial" panose="020B0604020202020204" pitchFamily="34" charset="0"/>
              </a:rPr>
              <a:t>Fig. 5</a:t>
            </a:r>
          </a:p>
        </p:txBody>
      </p:sp>
      <p:sp>
        <p:nvSpPr>
          <p:cNvPr id="29" name="TextBox 28">
            <a:extLst>
              <a:ext uri="{FF2B5EF4-FFF2-40B4-BE49-F238E27FC236}">
                <a16:creationId xmlns:a16="http://schemas.microsoft.com/office/drawing/2014/main" id="{0AE8559A-2BF0-4828-6AF3-E78939E5B505}"/>
              </a:ext>
            </a:extLst>
          </p:cNvPr>
          <p:cNvSpPr txBox="1"/>
          <p:nvPr/>
        </p:nvSpPr>
        <p:spPr>
          <a:xfrm>
            <a:off x="21578816" y="9994907"/>
            <a:ext cx="811946" cy="307777"/>
          </a:xfrm>
          <a:prstGeom prst="rect">
            <a:avLst/>
          </a:prstGeom>
          <a:noFill/>
        </p:spPr>
        <p:txBody>
          <a:bodyPr wrap="square" rtlCol="0">
            <a:spAutoFit/>
          </a:bodyPr>
          <a:lstStyle/>
          <a:p>
            <a:r>
              <a:rPr lang="en-US" sz="1400" b="1" i="1" dirty="0">
                <a:highlight>
                  <a:srgbClr val="FFFF00"/>
                </a:highlight>
                <a:latin typeface="Arial" panose="020B0604020202020204" pitchFamily="34" charset="0"/>
                <a:cs typeface="Arial" panose="020B0604020202020204" pitchFamily="34" charset="0"/>
              </a:rPr>
              <a:t>Fig. 6</a:t>
            </a:r>
          </a:p>
        </p:txBody>
      </p:sp>
      <p:sp>
        <p:nvSpPr>
          <p:cNvPr id="30" name="TextBox 29">
            <a:extLst>
              <a:ext uri="{FF2B5EF4-FFF2-40B4-BE49-F238E27FC236}">
                <a16:creationId xmlns:a16="http://schemas.microsoft.com/office/drawing/2014/main" id="{4A75FF1E-B958-5D42-9984-D633BE67F059}"/>
              </a:ext>
            </a:extLst>
          </p:cNvPr>
          <p:cNvSpPr txBox="1"/>
          <p:nvPr/>
        </p:nvSpPr>
        <p:spPr>
          <a:xfrm>
            <a:off x="29474305" y="8714303"/>
            <a:ext cx="811946" cy="307777"/>
          </a:xfrm>
          <a:prstGeom prst="rect">
            <a:avLst/>
          </a:prstGeom>
          <a:noFill/>
        </p:spPr>
        <p:txBody>
          <a:bodyPr wrap="square" rtlCol="0">
            <a:spAutoFit/>
          </a:bodyPr>
          <a:lstStyle/>
          <a:p>
            <a:r>
              <a:rPr lang="en-US" sz="1400" b="1" i="1" dirty="0">
                <a:highlight>
                  <a:srgbClr val="FFFF00"/>
                </a:highlight>
                <a:latin typeface="Arial" panose="020B0604020202020204" pitchFamily="34" charset="0"/>
                <a:cs typeface="Arial" panose="020B0604020202020204" pitchFamily="34" charset="0"/>
              </a:rPr>
              <a:t>Fig. 7</a:t>
            </a:r>
          </a:p>
        </p:txBody>
      </p:sp>
      <p:sp>
        <p:nvSpPr>
          <p:cNvPr id="31" name="TextBox 30">
            <a:extLst>
              <a:ext uri="{FF2B5EF4-FFF2-40B4-BE49-F238E27FC236}">
                <a16:creationId xmlns:a16="http://schemas.microsoft.com/office/drawing/2014/main" id="{D5564F5C-16E2-9A7C-93D9-C4BB35F8D9B1}"/>
              </a:ext>
            </a:extLst>
          </p:cNvPr>
          <p:cNvSpPr txBox="1"/>
          <p:nvPr/>
        </p:nvSpPr>
        <p:spPr>
          <a:xfrm>
            <a:off x="29413391" y="17832592"/>
            <a:ext cx="3483321" cy="553998"/>
          </a:xfrm>
          <a:prstGeom prst="rect">
            <a:avLst/>
          </a:prstGeom>
          <a:noFill/>
        </p:spPr>
        <p:txBody>
          <a:bodyPr wrap="square" rtlCol="0">
            <a:spAutoFit/>
          </a:bodyPr>
          <a:lstStyle/>
          <a:p>
            <a:r>
              <a:rPr lang="en-US" altLang="zh-CN" sz="3000" b="1" dirty="0">
                <a:solidFill>
                  <a:srgbClr val="002060"/>
                </a:solidFill>
                <a:latin typeface="Arial" panose="020B0604020202020204" pitchFamily="34" charset="0"/>
                <a:cs typeface="Arial" panose="020B0604020202020204" pitchFamily="34" charset="0"/>
              </a:rPr>
              <a:t>Acknowledgment</a:t>
            </a:r>
            <a:endParaRPr lang="en-US" sz="3000" b="1" dirty="0">
              <a:solidFill>
                <a:srgbClr val="00206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A3F1305-E398-428F-5EE5-F385D71CCEB9}"/>
              </a:ext>
            </a:extLst>
          </p:cNvPr>
          <p:cNvSpPr txBox="1"/>
          <p:nvPr/>
        </p:nvSpPr>
        <p:spPr>
          <a:xfrm>
            <a:off x="30049874" y="18473593"/>
            <a:ext cx="5533540"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We acknowledge funding from the European Research Council within the ERC </a:t>
            </a:r>
            <a:r>
              <a:rPr lang="en-US" sz="1500" dirty="0" err="1">
                <a:latin typeface="Arial" panose="020B0604020202020204" pitchFamily="34" charset="0"/>
                <a:cs typeface="Arial" panose="020B0604020202020204" pitchFamily="34" charset="0"/>
              </a:rPr>
              <a:t>StG</a:t>
            </a:r>
            <a:r>
              <a:rPr lang="en-US" sz="1500" dirty="0">
                <a:latin typeface="Arial" panose="020B0604020202020204" pitchFamily="34" charset="0"/>
                <a:cs typeface="Arial" panose="020B0604020202020204" pitchFamily="34" charset="0"/>
              </a:rPr>
              <a:t> project SOCLIM, ref. no. 101078127.</a:t>
            </a:r>
          </a:p>
        </p:txBody>
      </p:sp>
      <p:pic>
        <p:nvPicPr>
          <p:cNvPr id="44" name="Picture 43">
            <a:extLst>
              <a:ext uri="{FF2B5EF4-FFF2-40B4-BE49-F238E27FC236}">
                <a16:creationId xmlns:a16="http://schemas.microsoft.com/office/drawing/2014/main" id="{0E35BCA0-9B65-DB60-AB34-771C53C85A11}"/>
              </a:ext>
            </a:extLst>
          </p:cNvPr>
          <p:cNvPicPr>
            <a:picLocks noChangeAspect="1"/>
          </p:cNvPicPr>
          <p:nvPr/>
        </p:nvPicPr>
        <p:blipFill>
          <a:blip r:embed="rId18"/>
          <a:stretch>
            <a:fillRect/>
          </a:stretch>
        </p:blipFill>
        <p:spPr>
          <a:xfrm>
            <a:off x="29540746" y="18557990"/>
            <a:ext cx="508258" cy="338945"/>
          </a:xfrm>
          <a:prstGeom prst="rect">
            <a:avLst/>
          </a:prstGeom>
        </p:spPr>
      </p:pic>
    </p:spTree>
    <p:extLst>
      <p:ext uri="{BB962C8B-B14F-4D97-AF65-F5344CB8AC3E}">
        <p14:creationId xmlns:p14="http://schemas.microsoft.com/office/powerpoint/2010/main" val="25173433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4659</TotalTime>
  <Words>1282</Words>
  <Application>Microsoft Office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 jim</dc:creator>
  <cp:lastModifiedBy>hu jim</cp:lastModifiedBy>
  <cp:revision>107</cp:revision>
  <dcterms:created xsi:type="dcterms:W3CDTF">2026-04-22T12:49:19Z</dcterms:created>
  <dcterms:modified xsi:type="dcterms:W3CDTF">2026-05-01T11:47:48Z</dcterms:modified>
</cp:coreProperties>
</file>