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7" r:id="rId2"/>
    <p:sldId id="468" r:id="rId3"/>
    <p:sldId id="318" r:id="rId4"/>
    <p:sldId id="497" r:id="rId5"/>
    <p:sldId id="508" r:id="rId6"/>
    <p:sldId id="509" r:id="rId7"/>
    <p:sldId id="523" r:id="rId8"/>
    <p:sldId id="510" r:id="rId9"/>
    <p:sldId id="512" r:id="rId10"/>
    <p:sldId id="513" r:id="rId11"/>
    <p:sldId id="256" r:id="rId12"/>
    <p:sldId id="271" r:id="rId13"/>
    <p:sldId id="261"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25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4E743E-621C-43F1-9609-38F891C2AED7}" type="datetimeFigureOut">
              <a:rPr lang="da-DK" smtClean="0"/>
              <a:t>04-05-2026</a:t>
            </a:fld>
            <a:endParaRPr lang="da-DK"/>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3EDB64-183F-4E82-850E-983451E7F948}" type="slidenum">
              <a:rPr lang="da-DK" smtClean="0"/>
              <a:t>‹#›</a:t>
            </a:fld>
            <a:endParaRPr lang="da-DK"/>
          </a:p>
        </p:txBody>
      </p:sp>
    </p:spTree>
    <p:extLst>
      <p:ext uri="{BB962C8B-B14F-4D97-AF65-F5344CB8AC3E}">
        <p14:creationId xmlns:p14="http://schemas.microsoft.com/office/powerpoint/2010/main" val="483247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endParaRPr lang="da-DK"/>
          </a:p>
        </p:txBody>
      </p:sp>
      <p:sp>
        <p:nvSpPr>
          <p:cNvPr id="27652" name="Slide Number Placeholder 3"/>
          <p:cNvSpPr>
            <a:spLocks noGrp="1"/>
          </p:cNvSpPr>
          <p:nvPr>
            <p:ph type="sldNum" sz="quarter" idx="5"/>
          </p:nvPr>
        </p:nvSpPr>
        <p:spPr>
          <a:noFill/>
        </p:spPr>
        <p:txBody>
          <a:bodyPr/>
          <a:lstStyle/>
          <a:p>
            <a:fld id="{6E5F77E3-B551-4F1F-91A1-88E96C426C54}" type="slidenum">
              <a:rPr lang="da-DK" smtClean="0"/>
              <a:pPr/>
              <a:t>1</a:t>
            </a:fld>
            <a:endParaRPr lang="da-DK"/>
          </a:p>
        </p:txBody>
      </p:sp>
      <p:sp>
        <p:nvSpPr>
          <p:cNvPr id="27653" name="Date Placeholder 5"/>
          <p:cNvSpPr>
            <a:spLocks noGrp="1"/>
          </p:cNvSpPr>
          <p:nvPr>
            <p:ph type="dt" sz="quarter" idx="1"/>
          </p:nvPr>
        </p:nvSpPr>
        <p:spPr>
          <a:noFill/>
        </p:spPr>
        <p:txBody>
          <a:bodyPr/>
          <a:lstStyle/>
          <a:p>
            <a:fld id="{92FEF356-92F5-412D-AF80-B6A0BA938F6A}" type="datetime1">
              <a:rPr lang="da-DK" smtClean="0"/>
              <a:pPr/>
              <a:t>04-05-2026</a:t>
            </a:fld>
            <a:endParaRPr lang="da-DK"/>
          </a:p>
        </p:txBody>
      </p:sp>
    </p:spTree>
    <p:extLst>
      <p:ext uri="{BB962C8B-B14F-4D97-AF65-F5344CB8AC3E}">
        <p14:creationId xmlns:p14="http://schemas.microsoft.com/office/powerpoint/2010/main" val="2516565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413EDB64-183F-4E82-850E-983451E7F948}" type="slidenum">
              <a:rPr lang="da-DK" smtClean="0"/>
              <a:t>5</a:t>
            </a:fld>
            <a:endParaRPr lang="da-DK"/>
          </a:p>
        </p:txBody>
      </p:sp>
    </p:spTree>
    <p:extLst>
      <p:ext uri="{BB962C8B-B14F-4D97-AF65-F5344CB8AC3E}">
        <p14:creationId xmlns:p14="http://schemas.microsoft.com/office/powerpoint/2010/main" val="1657566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413EDB64-183F-4E82-850E-983451E7F948}" type="slidenum">
              <a:rPr lang="da-DK" smtClean="0"/>
              <a:t>6</a:t>
            </a:fld>
            <a:endParaRPr lang="da-DK"/>
          </a:p>
        </p:txBody>
      </p:sp>
    </p:spTree>
    <p:extLst>
      <p:ext uri="{BB962C8B-B14F-4D97-AF65-F5344CB8AC3E}">
        <p14:creationId xmlns:p14="http://schemas.microsoft.com/office/powerpoint/2010/main" val="1116782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413EDB64-183F-4E82-850E-983451E7F948}" type="slidenum">
              <a:rPr lang="da-DK" smtClean="0"/>
              <a:t>7</a:t>
            </a:fld>
            <a:endParaRPr lang="da-DK"/>
          </a:p>
        </p:txBody>
      </p:sp>
    </p:spTree>
    <p:extLst>
      <p:ext uri="{BB962C8B-B14F-4D97-AF65-F5344CB8AC3E}">
        <p14:creationId xmlns:p14="http://schemas.microsoft.com/office/powerpoint/2010/main" val="3640927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413EDB64-183F-4E82-850E-983451E7F948}" type="slidenum">
              <a:rPr lang="da-DK" smtClean="0"/>
              <a:t>8</a:t>
            </a:fld>
            <a:endParaRPr lang="da-DK"/>
          </a:p>
        </p:txBody>
      </p:sp>
    </p:spTree>
    <p:extLst>
      <p:ext uri="{BB962C8B-B14F-4D97-AF65-F5344CB8AC3E}">
        <p14:creationId xmlns:p14="http://schemas.microsoft.com/office/powerpoint/2010/main" val="4257484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413EDB64-183F-4E82-850E-983451E7F948}" type="slidenum">
              <a:rPr lang="da-DK" smtClean="0"/>
              <a:t>9</a:t>
            </a:fld>
            <a:endParaRPr lang="da-DK"/>
          </a:p>
        </p:txBody>
      </p:sp>
    </p:spTree>
    <p:extLst>
      <p:ext uri="{BB962C8B-B14F-4D97-AF65-F5344CB8AC3E}">
        <p14:creationId xmlns:p14="http://schemas.microsoft.com/office/powerpoint/2010/main" val="1757334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535F1DF1-21E7-4450-8207-B241A2D6AD38}" type="slidenum">
              <a:rPr lang="da-DK" smtClean="0"/>
              <a:t>12</a:t>
            </a:fld>
            <a:endParaRPr lang="da-DK"/>
          </a:p>
        </p:txBody>
      </p:sp>
    </p:spTree>
    <p:extLst>
      <p:ext uri="{BB962C8B-B14F-4D97-AF65-F5344CB8AC3E}">
        <p14:creationId xmlns:p14="http://schemas.microsoft.com/office/powerpoint/2010/main" val="188055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2AD57F-4551-4E14-B0D6-5817F52E0758}" type="datetimeFigureOut">
              <a:rPr lang="da-DK" smtClean="0"/>
              <a:t>04-05-2026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1AF5775B-A707-4F57-B10D-A743AE146832}" type="slidenum">
              <a:rPr lang="da-DK" smtClean="0"/>
              <a:t>‹#›</a:t>
            </a:fld>
            <a:endParaRPr lang="da-DK"/>
          </a:p>
        </p:txBody>
      </p:sp>
    </p:spTree>
    <p:extLst>
      <p:ext uri="{BB962C8B-B14F-4D97-AF65-F5344CB8AC3E}">
        <p14:creationId xmlns:p14="http://schemas.microsoft.com/office/powerpoint/2010/main" val="504816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2AD57F-4551-4E14-B0D6-5817F52E0758}" type="datetimeFigureOut">
              <a:rPr lang="da-DK" smtClean="0"/>
              <a:t>04-05-2026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1AF5775B-A707-4F57-B10D-A743AE146832}" type="slidenum">
              <a:rPr lang="da-DK" smtClean="0"/>
              <a:t>‹#›</a:t>
            </a:fld>
            <a:endParaRPr lang="da-DK"/>
          </a:p>
        </p:txBody>
      </p:sp>
    </p:spTree>
    <p:extLst>
      <p:ext uri="{BB962C8B-B14F-4D97-AF65-F5344CB8AC3E}">
        <p14:creationId xmlns:p14="http://schemas.microsoft.com/office/powerpoint/2010/main" val="825138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2AD57F-4551-4E14-B0D6-5817F52E0758}" type="datetimeFigureOut">
              <a:rPr lang="da-DK" smtClean="0"/>
              <a:t>04-05-2026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1AF5775B-A707-4F57-B10D-A743AE146832}" type="slidenum">
              <a:rPr lang="da-DK" smtClean="0"/>
              <a:t>‹#›</a:t>
            </a:fld>
            <a:endParaRPr lang="da-DK"/>
          </a:p>
        </p:txBody>
      </p:sp>
    </p:spTree>
    <p:extLst>
      <p:ext uri="{BB962C8B-B14F-4D97-AF65-F5344CB8AC3E}">
        <p14:creationId xmlns:p14="http://schemas.microsoft.com/office/powerpoint/2010/main" val="1628499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2AD57F-4551-4E14-B0D6-5817F52E0758}" type="datetimeFigureOut">
              <a:rPr lang="da-DK" smtClean="0"/>
              <a:t>04-05-2026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1AF5775B-A707-4F57-B10D-A743AE146832}" type="slidenum">
              <a:rPr lang="da-DK" smtClean="0"/>
              <a:t>‹#›</a:t>
            </a:fld>
            <a:endParaRPr lang="da-DK"/>
          </a:p>
        </p:txBody>
      </p:sp>
    </p:spTree>
    <p:extLst>
      <p:ext uri="{BB962C8B-B14F-4D97-AF65-F5344CB8AC3E}">
        <p14:creationId xmlns:p14="http://schemas.microsoft.com/office/powerpoint/2010/main" val="2349374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2AD57F-4551-4E14-B0D6-5817F52E0758}" type="datetimeFigureOut">
              <a:rPr lang="da-DK" smtClean="0"/>
              <a:t>04-05-2026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1AF5775B-A707-4F57-B10D-A743AE146832}" type="slidenum">
              <a:rPr lang="da-DK" smtClean="0"/>
              <a:t>‹#›</a:t>
            </a:fld>
            <a:endParaRPr lang="da-DK"/>
          </a:p>
        </p:txBody>
      </p:sp>
    </p:spTree>
    <p:extLst>
      <p:ext uri="{BB962C8B-B14F-4D97-AF65-F5344CB8AC3E}">
        <p14:creationId xmlns:p14="http://schemas.microsoft.com/office/powerpoint/2010/main" val="3498706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2AD57F-4551-4E14-B0D6-5817F52E0758}" type="datetimeFigureOut">
              <a:rPr lang="da-DK" smtClean="0"/>
              <a:t>04-05-2026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1AF5775B-A707-4F57-B10D-A743AE146832}" type="slidenum">
              <a:rPr lang="da-DK" smtClean="0"/>
              <a:t>‹#›</a:t>
            </a:fld>
            <a:endParaRPr lang="da-DK"/>
          </a:p>
        </p:txBody>
      </p:sp>
    </p:spTree>
    <p:extLst>
      <p:ext uri="{BB962C8B-B14F-4D97-AF65-F5344CB8AC3E}">
        <p14:creationId xmlns:p14="http://schemas.microsoft.com/office/powerpoint/2010/main" val="293880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2AD57F-4551-4E14-B0D6-5817F52E0758}" type="datetimeFigureOut">
              <a:rPr lang="da-DK" smtClean="0"/>
              <a:t>04-05-2026</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1AF5775B-A707-4F57-B10D-A743AE146832}" type="slidenum">
              <a:rPr lang="da-DK" smtClean="0"/>
              <a:t>‹#›</a:t>
            </a:fld>
            <a:endParaRPr lang="da-DK"/>
          </a:p>
        </p:txBody>
      </p:sp>
    </p:spTree>
    <p:extLst>
      <p:ext uri="{BB962C8B-B14F-4D97-AF65-F5344CB8AC3E}">
        <p14:creationId xmlns:p14="http://schemas.microsoft.com/office/powerpoint/2010/main" val="3095941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2AD57F-4551-4E14-B0D6-5817F52E0758}" type="datetimeFigureOut">
              <a:rPr lang="da-DK" smtClean="0"/>
              <a:t>04-05-2026</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1AF5775B-A707-4F57-B10D-A743AE146832}" type="slidenum">
              <a:rPr lang="da-DK" smtClean="0"/>
              <a:t>‹#›</a:t>
            </a:fld>
            <a:endParaRPr lang="da-DK"/>
          </a:p>
        </p:txBody>
      </p:sp>
    </p:spTree>
    <p:extLst>
      <p:ext uri="{BB962C8B-B14F-4D97-AF65-F5344CB8AC3E}">
        <p14:creationId xmlns:p14="http://schemas.microsoft.com/office/powerpoint/2010/main" val="3338543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2AD57F-4551-4E14-B0D6-5817F52E0758}" type="datetimeFigureOut">
              <a:rPr lang="da-DK" smtClean="0"/>
              <a:t>04-05-2026</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1AF5775B-A707-4F57-B10D-A743AE146832}" type="slidenum">
              <a:rPr lang="da-DK" smtClean="0"/>
              <a:t>‹#›</a:t>
            </a:fld>
            <a:endParaRPr lang="da-DK"/>
          </a:p>
        </p:txBody>
      </p:sp>
    </p:spTree>
    <p:extLst>
      <p:ext uri="{BB962C8B-B14F-4D97-AF65-F5344CB8AC3E}">
        <p14:creationId xmlns:p14="http://schemas.microsoft.com/office/powerpoint/2010/main" val="3831442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2AD57F-4551-4E14-B0D6-5817F52E0758}" type="datetimeFigureOut">
              <a:rPr lang="da-DK" smtClean="0"/>
              <a:t>04-05-2026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1AF5775B-A707-4F57-B10D-A743AE146832}" type="slidenum">
              <a:rPr lang="da-DK" smtClean="0"/>
              <a:t>‹#›</a:t>
            </a:fld>
            <a:endParaRPr lang="da-DK"/>
          </a:p>
        </p:txBody>
      </p:sp>
    </p:spTree>
    <p:extLst>
      <p:ext uri="{BB962C8B-B14F-4D97-AF65-F5344CB8AC3E}">
        <p14:creationId xmlns:p14="http://schemas.microsoft.com/office/powerpoint/2010/main" val="587866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2AD57F-4551-4E14-B0D6-5817F52E0758}" type="datetimeFigureOut">
              <a:rPr lang="da-DK" smtClean="0"/>
              <a:t>04-05-2026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1AF5775B-A707-4F57-B10D-A743AE146832}" type="slidenum">
              <a:rPr lang="da-DK" smtClean="0"/>
              <a:t>‹#›</a:t>
            </a:fld>
            <a:endParaRPr lang="da-DK"/>
          </a:p>
        </p:txBody>
      </p:sp>
    </p:spTree>
    <p:extLst>
      <p:ext uri="{BB962C8B-B14F-4D97-AF65-F5344CB8AC3E}">
        <p14:creationId xmlns:p14="http://schemas.microsoft.com/office/powerpoint/2010/main" val="584757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2AD57F-4551-4E14-B0D6-5817F52E0758}" type="datetimeFigureOut">
              <a:rPr lang="da-DK" smtClean="0"/>
              <a:t>04-05-2026</a:t>
            </a:fld>
            <a:endParaRPr lang="da-D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F5775B-A707-4F57-B10D-A743AE146832}" type="slidenum">
              <a:rPr lang="da-DK" smtClean="0"/>
              <a:t>‹#›</a:t>
            </a:fld>
            <a:endParaRPr lang="da-DK"/>
          </a:p>
        </p:txBody>
      </p:sp>
    </p:spTree>
    <p:extLst>
      <p:ext uri="{BB962C8B-B14F-4D97-AF65-F5344CB8AC3E}">
        <p14:creationId xmlns:p14="http://schemas.microsoft.com/office/powerpoint/2010/main" val="31369130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21743" y="-35340"/>
            <a:ext cx="9191120" cy="6893340"/>
          </a:xfrm>
          <a:prstGeom prst="rect">
            <a:avLst/>
          </a:prstGeom>
        </p:spPr>
      </p:pic>
      <p:sp>
        <p:nvSpPr>
          <p:cNvPr id="3075" name="Rectangle 2"/>
          <p:cNvSpPr txBox="1">
            <a:spLocks noChangeArrowheads="1"/>
          </p:cNvSpPr>
          <p:nvPr/>
        </p:nvSpPr>
        <p:spPr bwMode="auto">
          <a:xfrm>
            <a:off x="1079612" y="234333"/>
            <a:ext cx="6984776" cy="2420376"/>
          </a:xfrm>
          <a:prstGeom prst="rect">
            <a:avLst/>
          </a:prstGeom>
          <a:solidFill>
            <a:schemeClr val="bg1">
              <a:alpha val="47842"/>
            </a:schemeClr>
          </a:solidFill>
          <a:ln w="9525">
            <a:noFill/>
            <a:miter lim="800000"/>
            <a:headEnd/>
            <a:tailEnd/>
          </a:ln>
        </p:spPr>
        <p:txBody>
          <a:bodyPr anchor="ctr"/>
          <a:lstStyle/>
          <a:p>
            <a:r>
              <a:rPr lang="en-US" b="1" dirty="0"/>
              <a:t>GNSS measurement of seasonal ice flow velocity of the northeast Greenland ice stream and Jakobshavn Isbræ, Greenland.</a:t>
            </a:r>
            <a:endParaRPr lang="da-DK" b="1" dirty="0"/>
          </a:p>
          <a:p>
            <a:pPr>
              <a:lnSpc>
                <a:spcPct val="107000"/>
              </a:lnSpc>
              <a:spcAft>
                <a:spcPts val="800"/>
              </a:spcAft>
            </a:pPr>
            <a:endParaRPr lang="en-GB" sz="1600" dirty="0">
              <a:effectLst/>
              <a:latin typeface="Calibri" panose="020F0502020204030204" pitchFamily="34" charset="0"/>
              <a:ea typeface="Calibri" panose="020F0502020204030204" pitchFamily="34" charset="0"/>
              <a:cs typeface="Calibri" panose="020F0502020204030204" pitchFamily="34" charset="0"/>
            </a:endParaRPr>
          </a:p>
          <a:p>
            <a:r>
              <a:rPr lang="da-DK" b="1" dirty="0"/>
              <a:t>Shfaqat Abbas Khan</a:t>
            </a:r>
            <a:r>
              <a:rPr lang="da-DK" dirty="0"/>
              <a:t>, Javed Hassan, William Colgan, Kuba Oniszk, Gong Cheng, Alicia Bråtner, Mathieu Morlighem, Sina Marie Felten, Helene Seroussi, Christian Solgaard, Danjal Berg, Valentina Barletta, Anja Løkkegaard, Dominik Fahrner, Anuar Togaibekov, and Tobias </a:t>
            </a:r>
            <a:r>
              <a:rPr lang="da-DK" dirty="0" err="1"/>
              <a:t>Soche</a:t>
            </a:r>
            <a:endParaRPr lang="da-DK" dirty="0"/>
          </a:p>
        </p:txBody>
      </p:sp>
      <p:sp>
        <p:nvSpPr>
          <p:cNvPr id="3078" name="Slide Number Placeholder 8"/>
          <p:cNvSpPr>
            <a:spLocks noGrp="1"/>
          </p:cNvSpPr>
          <p:nvPr>
            <p:ph type="sldNum" sz="quarter" idx="12"/>
          </p:nvPr>
        </p:nvSpPr>
        <p:spPr>
          <a:noFill/>
        </p:spPr>
        <p:txBody>
          <a:bodyPr/>
          <a:lstStyle/>
          <a:p>
            <a:fld id="{F9EF2CC9-F766-4E65-9651-9F5B1A81AE7E}"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BCDAE2-0362-FB32-E2DF-63D796AA8855}"/>
              </a:ext>
            </a:extLst>
          </p:cNvPr>
          <p:cNvPicPr>
            <a:picLocks noChangeAspect="1"/>
          </p:cNvPicPr>
          <p:nvPr/>
        </p:nvPicPr>
        <p:blipFill rotWithShape="1">
          <a:blip r:embed="rId2">
            <a:extLst>
              <a:ext uri="{28A0092B-C50C-407E-A947-70E740481C1C}">
                <a14:useLocalDpi xmlns:a14="http://schemas.microsoft.com/office/drawing/2010/main" val="0"/>
              </a:ext>
            </a:extLst>
          </a:blip>
          <a:srcRect r="7907" b="4031"/>
          <a:stretch/>
        </p:blipFill>
        <p:spPr>
          <a:xfrm>
            <a:off x="1428750" y="285915"/>
            <a:ext cx="7189470" cy="6384950"/>
          </a:xfrm>
          <a:prstGeom prst="rect">
            <a:avLst/>
          </a:prstGeom>
        </p:spPr>
      </p:pic>
      <p:sp>
        <p:nvSpPr>
          <p:cNvPr id="4" name="TextBox 3">
            <a:extLst>
              <a:ext uri="{FF2B5EF4-FFF2-40B4-BE49-F238E27FC236}">
                <a16:creationId xmlns:a16="http://schemas.microsoft.com/office/drawing/2014/main" id="{FA756579-3E6F-A377-026E-974DE7E5C95B}"/>
              </a:ext>
            </a:extLst>
          </p:cNvPr>
          <p:cNvSpPr txBox="1"/>
          <p:nvPr/>
        </p:nvSpPr>
        <p:spPr>
          <a:xfrm>
            <a:off x="527731" y="455526"/>
            <a:ext cx="4307159" cy="5355312"/>
          </a:xfrm>
          <a:prstGeom prst="rect">
            <a:avLst/>
          </a:prstGeom>
          <a:solidFill>
            <a:schemeClr val="accent1">
              <a:lumMod val="20000"/>
              <a:lumOff val="80000"/>
              <a:alpha val="66000"/>
            </a:schemeClr>
          </a:solidFill>
        </p:spPr>
        <p:txBody>
          <a:bodyPr wrap="square" rtlCol="0">
            <a:spAutoFit/>
          </a:bodyPr>
          <a:lstStyle/>
          <a:p>
            <a:r>
              <a:rPr lang="en-US" b="1" dirty="0"/>
              <a:t>Conclusions</a:t>
            </a:r>
            <a:r>
              <a:rPr lang="da-DK" b="1" dirty="0"/>
              <a:t>:</a:t>
            </a:r>
          </a:p>
          <a:p>
            <a:endParaRPr lang="da-DK" dirty="0"/>
          </a:p>
          <a:p>
            <a:r>
              <a:rPr lang="da-DK" dirty="0"/>
              <a:t>Long-term </a:t>
            </a:r>
            <a:r>
              <a:rPr lang="en-US" dirty="0"/>
              <a:t>changes</a:t>
            </a:r>
            <a:r>
              <a:rPr lang="da-DK" dirty="0"/>
              <a:t>:</a:t>
            </a:r>
          </a:p>
          <a:p>
            <a:pPr marL="285750" indent="-285750">
              <a:buFont typeface="Arial" panose="020B0604020202020204" pitchFamily="34" charset="0"/>
              <a:buChar char="•"/>
            </a:pPr>
            <a:r>
              <a:rPr lang="en-US" dirty="0"/>
              <a:t>ZI keeps retreating and thinning (2003-2023)</a:t>
            </a:r>
          </a:p>
          <a:p>
            <a:pPr marL="285750" indent="-285750">
              <a:buFont typeface="Arial" panose="020B0604020202020204" pitchFamily="34" charset="0"/>
              <a:buChar char="•"/>
            </a:pPr>
            <a:r>
              <a:rPr lang="en-US" dirty="0"/>
              <a:t>Acceleration in flow speed 200 km upstream</a:t>
            </a:r>
          </a:p>
          <a:p>
            <a:endParaRPr lang="en-US" dirty="0"/>
          </a:p>
          <a:p>
            <a:r>
              <a:rPr lang="en-US" dirty="0"/>
              <a:t>Short-term changes</a:t>
            </a:r>
          </a:p>
          <a:p>
            <a:pPr marL="285750" indent="-285750">
              <a:buFont typeface="Arial" panose="020B0604020202020204" pitchFamily="34" charset="0"/>
              <a:buChar char="•"/>
            </a:pPr>
            <a:r>
              <a:rPr lang="da-DK" sz="1800" b="0" i="0" u="none" strike="noStrike" baseline="0" dirty="0">
                <a:latin typeface="HardingText-Regular"/>
              </a:rPr>
              <a:t>Large </a:t>
            </a:r>
            <a:r>
              <a:rPr lang="en-US" sz="1800" b="0" i="0" u="none" strike="noStrike" baseline="0" dirty="0">
                <a:latin typeface="HardingText-Regular"/>
              </a:rPr>
              <a:t>variability</a:t>
            </a:r>
            <a:r>
              <a:rPr lang="da-DK" sz="1800" b="0" i="0" u="none" strike="noStrike" baseline="0" dirty="0">
                <a:latin typeface="HardingText-Regular"/>
              </a:rPr>
              <a:t> in </a:t>
            </a:r>
            <a:r>
              <a:rPr lang="en-US" sz="1800" b="0" i="0" u="none" strike="noStrike" baseline="0" dirty="0">
                <a:latin typeface="HardingText-Regular"/>
              </a:rPr>
              <a:t>ice</a:t>
            </a:r>
            <a:r>
              <a:rPr lang="da-DK" dirty="0">
                <a:latin typeface="HardingText-Regular"/>
              </a:rPr>
              <a:t> </a:t>
            </a:r>
            <a:r>
              <a:rPr lang="en-US" sz="1800" b="0" i="0" u="none" strike="noStrike" baseline="0" dirty="0">
                <a:latin typeface="HardingText-Regular"/>
              </a:rPr>
              <a:t>speed from Sentinel-1 SAR offset tracking </a:t>
            </a:r>
          </a:p>
          <a:p>
            <a:r>
              <a:rPr lang="en-US" dirty="0">
                <a:latin typeface="HardingText-Regular"/>
              </a:rPr>
              <a:t>     </a:t>
            </a:r>
            <a:r>
              <a:rPr lang="en-US" sz="1800" b="0" i="0" u="none" strike="noStrike" baseline="0" dirty="0">
                <a:latin typeface="HardingText-Regular"/>
              </a:rPr>
              <a:t>(not fully captured by flow model)</a:t>
            </a:r>
            <a:endParaRPr lang="en-US" sz="800" dirty="0">
              <a:latin typeface="HardingText-Regular"/>
            </a:endParaRPr>
          </a:p>
          <a:p>
            <a:endParaRPr lang="da-DK" dirty="0"/>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summer speed propagate deep into the interior (~200 km inland)</a:t>
            </a:r>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Our model results suggest hydrology is the main driver of the summer speed up at inland GPS stations.</a:t>
            </a:r>
            <a:endParaRPr lang="da-DK" dirty="0"/>
          </a:p>
        </p:txBody>
      </p:sp>
    </p:spTree>
    <p:extLst>
      <p:ext uri="{BB962C8B-B14F-4D97-AF65-F5344CB8AC3E}">
        <p14:creationId xmlns:p14="http://schemas.microsoft.com/office/powerpoint/2010/main" val="1132389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0FC901-49B5-E8F3-C66B-A8186C866EF5}"/>
              </a:ext>
            </a:extLst>
          </p:cNvPr>
          <p:cNvSpPr txBox="1"/>
          <p:nvPr/>
        </p:nvSpPr>
        <p:spPr>
          <a:xfrm>
            <a:off x="582527" y="193636"/>
            <a:ext cx="7488374" cy="800219"/>
          </a:xfrm>
          <a:prstGeom prst="rect">
            <a:avLst/>
          </a:prstGeom>
          <a:noFill/>
        </p:spPr>
        <p:txBody>
          <a:bodyPr wrap="square">
            <a:spAutoFit/>
          </a:bodyPr>
          <a:lstStyle/>
          <a:p>
            <a:r>
              <a:rPr lang="en-US" sz="2800" noProof="0" dirty="0">
                <a:effectLst/>
                <a:latin typeface="Arial" panose="020B0604020202020204" pitchFamily="34" charset="0"/>
                <a:ea typeface="Arial" panose="020B0604020202020204" pitchFamily="34" charset="0"/>
              </a:rPr>
              <a:t>        New GPS sites at Jakobshavn Isbræ</a:t>
            </a:r>
          </a:p>
          <a:p>
            <a:r>
              <a:rPr lang="en-US" noProof="0" dirty="0">
                <a:latin typeface="Arial" panose="020B0604020202020204" pitchFamily="34" charset="0"/>
              </a:rPr>
              <a:t>		inland propagation of surface velocity changes</a:t>
            </a:r>
            <a:endParaRPr lang="en-US" noProof="0" dirty="0"/>
          </a:p>
        </p:txBody>
      </p:sp>
      <p:pic>
        <p:nvPicPr>
          <p:cNvPr id="4" name="Picture 3" descr="A group of people standing in the snow&#10;&#10;AI-generated content may be incorrect.">
            <a:extLst>
              <a:ext uri="{FF2B5EF4-FFF2-40B4-BE49-F238E27FC236}">
                <a16:creationId xmlns:a16="http://schemas.microsoft.com/office/drawing/2014/main" id="{B2796758-13B1-DF24-010D-9B4891567D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160" y="1274782"/>
            <a:ext cx="6583680" cy="4937760"/>
          </a:xfrm>
          <a:prstGeom prst="rect">
            <a:avLst/>
          </a:prstGeom>
        </p:spPr>
      </p:pic>
      <p:sp>
        <p:nvSpPr>
          <p:cNvPr id="3" name="TextBox 2">
            <a:extLst>
              <a:ext uri="{FF2B5EF4-FFF2-40B4-BE49-F238E27FC236}">
                <a16:creationId xmlns:a16="http://schemas.microsoft.com/office/drawing/2014/main" id="{CB297488-7840-CE10-E087-6F4F1A54FA68}"/>
              </a:ext>
            </a:extLst>
          </p:cNvPr>
          <p:cNvSpPr txBox="1"/>
          <p:nvPr/>
        </p:nvSpPr>
        <p:spPr>
          <a:xfrm>
            <a:off x="4417906" y="6188537"/>
            <a:ext cx="1143839" cy="307777"/>
          </a:xfrm>
          <a:prstGeom prst="rect">
            <a:avLst/>
          </a:prstGeom>
          <a:noFill/>
        </p:spPr>
        <p:txBody>
          <a:bodyPr wrap="none" rtlCol="0">
            <a:spAutoFit/>
          </a:bodyPr>
          <a:lstStyle/>
          <a:p>
            <a:r>
              <a:rPr lang="da-DK" sz="1400" dirty="0"/>
              <a:t>August 2024</a:t>
            </a:r>
          </a:p>
        </p:txBody>
      </p:sp>
    </p:spTree>
    <p:extLst>
      <p:ext uri="{BB962C8B-B14F-4D97-AF65-F5344CB8AC3E}">
        <p14:creationId xmlns:p14="http://schemas.microsoft.com/office/powerpoint/2010/main" val="2446933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in a snowy area&#10;&#10;AI-generated content may be incorrect.">
            <a:extLst>
              <a:ext uri="{FF2B5EF4-FFF2-40B4-BE49-F238E27FC236}">
                <a16:creationId xmlns:a16="http://schemas.microsoft.com/office/drawing/2014/main" id="{0C395D14-5456-338C-7803-F6C734E32E2A}"/>
              </a:ext>
            </a:extLst>
          </p:cNvPr>
          <p:cNvPicPr>
            <a:picLocks noChangeAspect="1"/>
          </p:cNvPicPr>
          <p:nvPr/>
        </p:nvPicPr>
        <p:blipFill>
          <a:blip r:embed="rId3">
            <a:extLst>
              <a:ext uri="{28A0092B-C50C-407E-A947-70E740481C1C}">
                <a14:useLocalDpi xmlns:a14="http://schemas.microsoft.com/office/drawing/2010/main" val="0"/>
              </a:ext>
            </a:extLst>
          </a:blip>
          <a:srcRect t="9458"/>
          <a:stretch>
            <a:fillRect/>
          </a:stretch>
        </p:blipFill>
        <p:spPr>
          <a:xfrm>
            <a:off x="134470" y="995135"/>
            <a:ext cx="8875059" cy="4867729"/>
          </a:xfrm>
          <a:prstGeom prst="rect">
            <a:avLst/>
          </a:prstGeom>
        </p:spPr>
      </p:pic>
      <p:sp>
        <p:nvSpPr>
          <p:cNvPr id="4" name="Right Brace 3">
            <a:extLst>
              <a:ext uri="{FF2B5EF4-FFF2-40B4-BE49-F238E27FC236}">
                <a16:creationId xmlns:a16="http://schemas.microsoft.com/office/drawing/2014/main" id="{6EB20EB1-1A0E-61F6-A1E8-45F8A8F4C5B7}"/>
              </a:ext>
            </a:extLst>
          </p:cNvPr>
          <p:cNvSpPr/>
          <p:nvPr/>
        </p:nvSpPr>
        <p:spPr>
          <a:xfrm rot="5400000" flipH="1">
            <a:off x="4939665" y="578998"/>
            <a:ext cx="262704" cy="4832615"/>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da-DK"/>
          </a:p>
        </p:txBody>
      </p:sp>
      <p:sp>
        <p:nvSpPr>
          <p:cNvPr id="6" name="TextBox 5">
            <a:extLst>
              <a:ext uri="{FF2B5EF4-FFF2-40B4-BE49-F238E27FC236}">
                <a16:creationId xmlns:a16="http://schemas.microsoft.com/office/drawing/2014/main" id="{A37B1530-6915-F3D9-75E0-05EB18365E6B}"/>
              </a:ext>
            </a:extLst>
          </p:cNvPr>
          <p:cNvSpPr txBox="1"/>
          <p:nvPr/>
        </p:nvSpPr>
        <p:spPr>
          <a:xfrm>
            <a:off x="3980329" y="2494621"/>
            <a:ext cx="877163" cy="369332"/>
          </a:xfrm>
          <a:prstGeom prst="rect">
            <a:avLst/>
          </a:prstGeom>
          <a:noFill/>
        </p:spPr>
        <p:txBody>
          <a:bodyPr wrap="none" rtlCol="0">
            <a:spAutoFit/>
          </a:bodyPr>
          <a:lstStyle/>
          <a:p>
            <a:r>
              <a:rPr lang="da-DK" dirty="0"/>
              <a:t>153 km</a:t>
            </a:r>
          </a:p>
        </p:txBody>
      </p:sp>
      <p:pic>
        <p:nvPicPr>
          <p:cNvPr id="2" name="Picture 1">
            <a:extLst>
              <a:ext uri="{FF2B5EF4-FFF2-40B4-BE49-F238E27FC236}">
                <a16:creationId xmlns:a16="http://schemas.microsoft.com/office/drawing/2014/main" id="{18922308-CF46-3F86-CEBC-62026E18B107}"/>
              </a:ext>
            </a:extLst>
          </p:cNvPr>
          <p:cNvPicPr>
            <a:picLocks noChangeAspect="1"/>
          </p:cNvPicPr>
          <p:nvPr/>
        </p:nvPicPr>
        <p:blipFill>
          <a:blip r:embed="rId4">
            <a:extLst>
              <a:ext uri="{28A0092B-C50C-407E-A947-70E740481C1C}">
                <a14:useLocalDpi xmlns:a14="http://schemas.microsoft.com/office/drawing/2010/main" val="0"/>
              </a:ext>
            </a:extLst>
          </a:blip>
          <a:srcRect t="5973" r="5973" b="5512"/>
          <a:stretch>
            <a:fillRect/>
          </a:stretch>
        </p:blipFill>
        <p:spPr>
          <a:xfrm>
            <a:off x="7030065" y="108156"/>
            <a:ext cx="1755344" cy="2584740"/>
          </a:xfrm>
          <a:prstGeom prst="rect">
            <a:avLst/>
          </a:prstGeom>
        </p:spPr>
      </p:pic>
    </p:spTree>
    <p:extLst>
      <p:ext uri="{BB962C8B-B14F-4D97-AF65-F5344CB8AC3E}">
        <p14:creationId xmlns:p14="http://schemas.microsoft.com/office/powerpoint/2010/main" val="239267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65BF7-88B2-0452-9E46-9DA2A73A5565}"/>
            </a:ext>
          </a:extLst>
        </p:cNvPr>
        <p:cNvGrpSpPr/>
        <p:nvPr/>
      </p:nvGrpSpPr>
      <p:grpSpPr>
        <a:xfrm>
          <a:off x="0" y="0"/>
          <a:ext cx="0" cy="0"/>
          <a:chOff x="0" y="0"/>
          <a:chExt cx="0" cy="0"/>
        </a:xfrm>
      </p:grpSpPr>
      <p:pic>
        <p:nvPicPr>
          <p:cNvPr id="3" name="Picture 2" descr="A screenshot of a graph&#10;&#10;AI-generated content may be incorrect.">
            <a:extLst>
              <a:ext uri="{FF2B5EF4-FFF2-40B4-BE49-F238E27FC236}">
                <a16:creationId xmlns:a16="http://schemas.microsoft.com/office/drawing/2014/main" id="{65F1DAFF-E5BB-767D-55AD-76C4FD02ED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036" y="0"/>
            <a:ext cx="5715927" cy="6858000"/>
          </a:xfrm>
          <a:prstGeom prst="rect">
            <a:avLst/>
          </a:prstGeom>
        </p:spPr>
      </p:pic>
    </p:spTree>
    <p:extLst>
      <p:ext uri="{BB962C8B-B14F-4D97-AF65-F5344CB8AC3E}">
        <p14:creationId xmlns:p14="http://schemas.microsoft.com/office/powerpoint/2010/main" val="3857347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472" y="0"/>
            <a:ext cx="8047055" cy="6858000"/>
          </a:xfrm>
          <a:prstGeom prst="rect">
            <a:avLst/>
          </a:prstGeom>
        </p:spPr>
      </p:pic>
      <p:sp>
        <p:nvSpPr>
          <p:cNvPr id="3" name="TextBox 2">
            <a:extLst>
              <a:ext uri="{FF2B5EF4-FFF2-40B4-BE49-F238E27FC236}">
                <a16:creationId xmlns:a16="http://schemas.microsoft.com/office/drawing/2014/main" id="{C78F1B41-8E18-F40A-D727-8B40483E1FEE}"/>
              </a:ext>
            </a:extLst>
          </p:cNvPr>
          <p:cNvSpPr txBox="1"/>
          <p:nvPr/>
        </p:nvSpPr>
        <p:spPr>
          <a:xfrm>
            <a:off x="3858568" y="129332"/>
            <a:ext cx="2342693" cy="369332"/>
          </a:xfrm>
          <a:prstGeom prst="rect">
            <a:avLst/>
          </a:prstGeom>
          <a:noFill/>
        </p:spPr>
        <p:txBody>
          <a:bodyPr wrap="none" rtlCol="0">
            <a:spAutoFit/>
          </a:bodyPr>
          <a:lstStyle/>
          <a:p>
            <a:r>
              <a:rPr lang="en-US" dirty="0"/>
              <a:t>GPS network on NEGIS</a:t>
            </a:r>
          </a:p>
        </p:txBody>
      </p:sp>
      <p:pic>
        <p:nvPicPr>
          <p:cNvPr id="5" name="Picture 4">
            <a:extLst>
              <a:ext uri="{FF2B5EF4-FFF2-40B4-BE49-F238E27FC236}">
                <a16:creationId xmlns:a16="http://schemas.microsoft.com/office/drawing/2014/main" id="{88854D0B-F227-CBC4-8A8D-29423ED1FD27}"/>
              </a:ext>
            </a:extLst>
          </p:cNvPr>
          <p:cNvPicPr>
            <a:picLocks noChangeAspect="1"/>
          </p:cNvPicPr>
          <p:nvPr/>
        </p:nvPicPr>
        <p:blipFill>
          <a:blip r:embed="rId3">
            <a:extLst>
              <a:ext uri="{28A0092B-C50C-407E-A947-70E740481C1C}">
                <a14:useLocalDpi xmlns:a14="http://schemas.microsoft.com/office/drawing/2010/main" val="0"/>
              </a:ext>
            </a:extLst>
          </a:blip>
          <a:srcRect t="5973" r="5973" b="5512"/>
          <a:stretch>
            <a:fillRect/>
          </a:stretch>
        </p:blipFill>
        <p:spPr>
          <a:xfrm>
            <a:off x="6418738" y="2703871"/>
            <a:ext cx="2331972" cy="3433823"/>
          </a:xfrm>
          <a:prstGeom prst="rect">
            <a:avLst/>
          </a:prstGeom>
        </p:spPr>
      </p:pic>
    </p:spTree>
    <p:extLst>
      <p:ext uri="{BB962C8B-B14F-4D97-AF65-F5344CB8AC3E}">
        <p14:creationId xmlns:p14="http://schemas.microsoft.com/office/powerpoint/2010/main" val="1212036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143000" y="857250"/>
            <a:ext cx="6858000" cy="5143500"/>
          </a:xfrm>
          <a:prstGeom prst="rect">
            <a:avLst/>
          </a:prstGeom>
        </p:spPr>
      </p:pic>
    </p:spTree>
    <p:extLst>
      <p:ext uri="{BB962C8B-B14F-4D97-AF65-F5344CB8AC3E}">
        <p14:creationId xmlns:p14="http://schemas.microsoft.com/office/powerpoint/2010/main" val="2391058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a number of blue lines&#10;&#10;Description automatically generated with medium confidence">
            <a:extLst>
              <a:ext uri="{FF2B5EF4-FFF2-40B4-BE49-F238E27FC236}">
                <a16:creationId xmlns:a16="http://schemas.microsoft.com/office/drawing/2014/main" id="{CC89759A-2152-3BC5-1006-A10266F55E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6260" y="1414438"/>
            <a:ext cx="5711480" cy="4029123"/>
          </a:xfrm>
          <a:prstGeom prst="rect">
            <a:avLst/>
          </a:prstGeom>
        </p:spPr>
      </p:pic>
      <p:sp>
        <p:nvSpPr>
          <p:cNvPr id="2" name="TextBox 1">
            <a:extLst>
              <a:ext uri="{FF2B5EF4-FFF2-40B4-BE49-F238E27FC236}">
                <a16:creationId xmlns:a16="http://schemas.microsoft.com/office/drawing/2014/main" id="{F1019CF0-28BA-8DEB-0A13-F5C310C8FA7F}"/>
              </a:ext>
            </a:extLst>
          </p:cNvPr>
          <p:cNvSpPr txBox="1"/>
          <p:nvPr/>
        </p:nvSpPr>
        <p:spPr>
          <a:xfrm>
            <a:off x="2288105" y="774452"/>
            <a:ext cx="4724627" cy="369332"/>
          </a:xfrm>
          <a:prstGeom prst="rect">
            <a:avLst/>
          </a:prstGeom>
          <a:noFill/>
        </p:spPr>
        <p:txBody>
          <a:bodyPr wrap="none" rtlCol="0">
            <a:spAutoFit/>
          </a:bodyPr>
          <a:lstStyle/>
          <a:p>
            <a:r>
              <a:rPr lang="en-US"/>
              <a:t>GPS time series over 1 day, sampling rate 10 sec.</a:t>
            </a:r>
            <a:endParaRPr lang="en-US" dirty="0"/>
          </a:p>
        </p:txBody>
      </p:sp>
    </p:spTree>
    <p:extLst>
      <p:ext uri="{BB962C8B-B14F-4D97-AF65-F5344CB8AC3E}">
        <p14:creationId xmlns:p14="http://schemas.microsoft.com/office/powerpoint/2010/main" val="681558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014F72-DEBF-E349-ECFF-67C90ECAEBC3}"/>
              </a:ext>
            </a:extLst>
          </p:cNvPr>
          <p:cNvPicPr>
            <a:picLocks noChangeAspect="1"/>
          </p:cNvPicPr>
          <p:nvPr/>
        </p:nvPicPr>
        <p:blipFill rotWithShape="1">
          <a:blip r:embed="rId3">
            <a:extLst>
              <a:ext uri="{28A0092B-C50C-407E-A947-70E740481C1C}">
                <a14:useLocalDpi xmlns:a14="http://schemas.microsoft.com/office/drawing/2010/main" val="0"/>
              </a:ext>
            </a:extLst>
          </a:blip>
          <a:srcRect r="7907" b="4031"/>
          <a:stretch/>
        </p:blipFill>
        <p:spPr>
          <a:xfrm>
            <a:off x="1428750" y="285915"/>
            <a:ext cx="7189470" cy="6384950"/>
          </a:xfrm>
          <a:prstGeom prst="rect">
            <a:avLst/>
          </a:prstGeom>
        </p:spPr>
      </p:pic>
      <p:pic>
        <p:nvPicPr>
          <p:cNvPr id="4" name="Picture 3" descr="A graph of different colored lines&#10;&#10;Description automatically generated">
            <a:extLst>
              <a:ext uri="{FF2B5EF4-FFF2-40B4-BE49-F238E27FC236}">
                <a16:creationId xmlns:a16="http://schemas.microsoft.com/office/drawing/2014/main" id="{34CCF764-FA32-7D0E-3AE3-23C1946EFBCB}"/>
              </a:ext>
            </a:extLst>
          </p:cNvPr>
          <p:cNvPicPr>
            <a:picLocks noChangeAspect="1"/>
          </p:cNvPicPr>
          <p:nvPr/>
        </p:nvPicPr>
        <p:blipFill rotWithShape="1">
          <a:blip r:embed="rId4">
            <a:extLst>
              <a:ext uri="{28A0092B-C50C-407E-A947-70E740481C1C}">
                <a14:useLocalDpi xmlns:a14="http://schemas.microsoft.com/office/drawing/2010/main" val="0"/>
              </a:ext>
            </a:extLst>
          </a:blip>
          <a:srcRect r="4948"/>
          <a:stretch/>
        </p:blipFill>
        <p:spPr>
          <a:xfrm>
            <a:off x="445771" y="187135"/>
            <a:ext cx="4047904" cy="3248207"/>
          </a:xfrm>
          <a:prstGeom prst="rect">
            <a:avLst/>
          </a:prstGeom>
        </p:spPr>
      </p:pic>
      <p:sp>
        <p:nvSpPr>
          <p:cNvPr id="6" name="TextBox 5">
            <a:extLst>
              <a:ext uri="{FF2B5EF4-FFF2-40B4-BE49-F238E27FC236}">
                <a16:creationId xmlns:a16="http://schemas.microsoft.com/office/drawing/2014/main" id="{55E29E36-9CB7-2736-2BCF-314D091D9D90}"/>
              </a:ext>
            </a:extLst>
          </p:cNvPr>
          <p:cNvSpPr txBox="1"/>
          <p:nvPr/>
        </p:nvSpPr>
        <p:spPr>
          <a:xfrm>
            <a:off x="2856781" y="473050"/>
            <a:ext cx="533929" cy="276999"/>
          </a:xfrm>
          <a:prstGeom prst="rect">
            <a:avLst/>
          </a:prstGeom>
          <a:noFill/>
        </p:spPr>
        <p:txBody>
          <a:bodyPr wrap="none" rtlCol="0">
            <a:spAutoFit/>
          </a:bodyPr>
          <a:lstStyle/>
          <a:p>
            <a:r>
              <a:rPr lang="da-DK" sz="1200" dirty="0"/>
              <a:t>NEG7</a:t>
            </a:r>
          </a:p>
        </p:txBody>
      </p:sp>
      <p:sp>
        <p:nvSpPr>
          <p:cNvPr id="7" name="TextBox 6">
            <a:extLst>
              <a:ext uri="{FF2B5EF4-FFF2-40B4-BE49-F238E27FC236}">
                <a16:creationId xmlns:a16="http://schemas.microsoft.com/office/drawing/2014/main" id="{39FAABEA-ABE3-9122-3758-9D2C23DA7761}"/>
              </a:ext>
            </a:extLst>
          </p:cNvPr>
          <p:cNvSpPr txBox="1"/>
          <p:nvPr/>
        </p:nvSpPr>
        <p:spPr>
          <a:xfrm>
            <a:off x="2896427" y="1288152"/>
            <a:ext cx="533929" cy="276999"/>
          </a:xfrm>
          <a:prstGeom prst="rect">
            <a:avLst/>
          </a:prstGeom>
          <a:noFill/>
        </p:spPr>
        <p:txBody>
          <a:bodyPr wrap="none" rtlCol="0">
            <a:spAutoFit/>
          </a:bodyPr>
          <a:lstStyle/>
          <a:p>
            <a:r>
              <a:rPr lang="da-DK" sz="1200" dirty="0"/>
              <a:t>NEG6</a:t>
            </a:r>
          </a:p>
        </p:txBody>
      </p:sp>
      <p:sp>
        <p:nvSpPr>
          <p:cNvPr id="8" name="TextBox 7">
            <a:extLst>
              <a:ext uri="{FF2B5EF4-FFF2-40B4-BE49-F238E27FC236}">
                <a16:creationId xmlns:a16="http://schemas.microsoft.com/office/drawing/2014/main" id="{3A8A6132-290D-D13B-D4DD-A13AC131AC59}"/>
              </a:ext>
            </a:extLst>
          </p:cNvPr>
          <p:cNvSpPr txBox="1"/>
          <p:nvPr/>
        </p:nvSpPr>
        <p:spPr>
          <a:xfrm>
            <a:off x="3865845" y="2296952"/>
            <a:ext cx="533929" cy="276999"/>
          </a:xfrm>
          <a:prstGeom prst="rect">
            <a:avLst/>
          </a:prstGeom>
          <a:noFill/>
        </p:spPr>
        <p:txBody>
          <a:bodyPr wrap="none" rtlCol="0">
            <a:spAutoFit/>
          </a:bodyPr>
          <a:lstStyle/>
          <a:p>
            <a:r>
              <a:rPr lang="da-DK" sz="1200" dirty="0"/>
              <a:t>NEG5</a:t>
            </a:r>
          </a:p>
        </p:txBody>
      </p:sp>
      <p:sp>
        <p:nvSpPr>
          <p:cNvPr id="9" name="TextBox 8">
            <a:extLst>
              <a:ext uri="{FF2B5EF4-FFF2-40B4-BE49-F238E27FC236}">
                <a16:creationId xmlns:a16="http://schemas.microsoft.com/office/drawing/2014/main" id="{F8B333A3-827F-CFFA-C6EE-150228DB9C6C}"/>
              </a:ext>
            </a:extLst>
          </p:cNvPr>
          <p:cNvSpPr txBox="1"/>
          <p:nvPr/>
        </p:nvSpPr>
        <p:spPr>
          <a:xfrm>
            <a:off x="3959746" y="2666284"/>
            <a:ext cx="533929" cy="276999"/>
          </a:xfrm>
          <a:prstGeom prst="rect">
            <a:avLst/>
          </a:prstGeom>
          <a:noFill/>
        </p:spPr>
        <p:txBody>
          <a:bodyPr wrap="none" rtlCol="0">
            <a:spAutoFit/>
          </a:bodyPr>
          <a:lstStyle/>
          <a:p>
            <a:r>
              <a:rPr lang="da-DK" sz="1200" dirty="0"/>
              <a:t>NEG3</a:t>
            </a:r>
          </a:p>
        </p:txBody>
      </p:sp>
      <p:sp>
        <p:nvSpPr>
          <p:cNvPr id="5" name="TextBox 4">
            <a:extLst>
              <a:ext uri="{FF2B5EF4-FFF2-40B4-BE49-F238E27FC236}">
                <a16:creationId xmlns:a16="http://schemas.microsoft.com/office/drawing/2014/main" id="{CEEA11A9-F16B-69E1-A502-27CF8DF72540}"/>
              </a:ext>
            </a:extLst>
          </p:cNvPr>
          <p:cNvSpPr txBox="1"/>
          <p:nvPr/>
        </p:nvSpPr>
        <p:spPr>
          <a:xfrm>
            <a:off x="4818741" y="149884"/>
            <a:ext cx="4258610" cy="646331"/>
          </a:xfrm>
          <a:prstGeom prst="rect">
            <a:avLst/>
          </a:prstGeom>
          <a:noFill/>
        </p:spPr>
        <p:txBody>
          <a:bodyPr wrap="square">
            <a:spAutoFit/>
          </a:bodyPr>
          <a:lstStyle/>
          <a:p>
            <a:pPr algn="l"/>
            <a:r>
              <a:rPr lang="da-DK" sz="1800" b="0" i="0" u="none" strike="noStrike" baseline="0" dirty="0">
                <a:latin typeface="HardingText-Regular"/>
              </a:rPr>
              <a:t>Ice</a:t>
            </a:r>
            <a:r>
              <a:rPr lang="da-DK" dirty="0">
                <a:latin typeface="HardingText-Regular"/>
              </a:rPr>
              <a:t> </a:t>
            </a:r>
            <a:r>
              <a:rPr lang="en-US" sz="1800" b="0" i="0" u="none" strike="noStrike" baseline="0" dirty="0">
                <a:latin typeface="HardingText-Regular"/>
              </a:rPr>
              <a:t>speed from mosaics based on ESA Sentinel-1 SAR offset tracking</a:t>
            </a:r>
            <a:r>
              <a:rPr lang="en-US" sz="800" dirty="0">
                <a:latin typeface="HardingText-Regular"/>
              </a:rPr>
              <a:t>.</a:t>
            </a:r>
            <a:endParaRPr lang="da-DK" dirty="0"/>
          </a:p>
        </p:txBody>
      </p:sp>
    </p:spTree>
    <p:extLst>
      <p:ext uri="{BB962C8B-B14F-4D97-AF65-F5344CB8AC3E}">
        <p14:creationId xmlns:p14="http://schemas.microsoft.com/office/powerpoint/2010/main" val="3744509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014F72-DEBF-E349-ECFF-67C90ECAEBC3}"/>
              </a:ext>
            </a:extLst>
          </p:cNvPr>
          <p:cNvPicPr>
            <a:picLocks noChangeAspect="1"/>
          </p:cNvPicPr>
          <p:nvPr/>
        </p:nvPicPr>
        <p:blipFill rotWithShape="1">
          <a:blip r:embed="rId3">
            <a:extLst>
              <a:ext uri="{28A0092B-C50C-407E-A947-70E740481C1C}">
                <a14:useLocalDpi xmlns:a14="http://schemas.microsoft.com/office/drawing/2010/main" val="0"/>
              </a:ext>
            </a:extLst>
          </a:blip>
          <a:srcRect r="7907" b="4031"/>
          <a:stretch/>
        </p:blipFill>
        <p:spPr>
          <a:xfrm>
            <a:off x="1428750" y="285915"/>
            <a:ext cx="7189470" cy="6384950"/>
          </a:xfrm>
          <a:prstGeom prst="rect">
            <a:avLst/>
          </a:prstGeom>
        </p:spPr>
      </p:pic>
      <p:pic>
        <p:nvPicPr>
          <p:cNvPr id="10" name="Picture 9" descr="A graph of a number of years&#10;&#10;Description automatically generated with medium confidence">
            <a:extLst>
              <a:ext uri="{FF2B5EF4-FFF2-40B4-BE49-F238E27FC236}">
                <a16:creationId xmlns:a16="http://schemas.microsoft.com/office/drawing/2014/main" id="{50353464-C09E-29A3-857C-237A0F84F0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78" y="400122"/>
            <a:ext cx="4011076" cy="3084255"/>
          </a:xfrm>
          <a:prstGeom prst="rect">
            <a:avLst/>
          </a:prstGeom>
        </p:spPr>
      </p:pic>
      <p:sp>
        <p:nvSpPr>
          <p:cNvPr id="6" name="TextBox 5">
            <a:extLst>
              <a:ext uri="{FF2B5EF4-FFF2-40B4-BE49-F238E27FC236}">
                <a16:creationId xmlns:a16="http://schemas.microsoft.com/office/drawing/2014/main" id="{55E29E36-9CB7-2736-2BCF-314D091D9D90}"/>
              </a:ext>
            </a:extLst>
          </p:cNvPr>
          <p:cNvSpPr txBox="1"/>
          <p:nvPr/>
        </p:nvSpPr>
        <p:spPr>
          <a:xfrm>
            <a:off x="2856781" y="473050"/>
            <a:ext cx="533929" cy="276999"/>
          </a:xfrm>
          <a:prstGeom prst="rect">
            <a:avLst/>
          </a:prstGeom>
          <a:noFill/>
        </p:spPr>
        <p:txBody>
          <a:bodyPr wrap="none" rtlCol="0">
            <a:spAutoFit/>
          </a:bodyPr>
          <a:lstStyle/>
          <a:p>
            <a:r>
              <a:rPr lang="da-DK" sz="1200" dirty="0"/>
              <a:t>NEG7</a:t>
            </a:r>
          </a:p>
        </p:txBody>
      </p:sp>
      <p:sp>
        <p:nvSpPr>
          <p:cNvPr id="7" name="TextBox 6">
            <a:extLst>
              <a:ext uri="{FF2B5EF4-FFF2-40B4-BE49-F238E27FC236}">
                <a16:creationId xmlns:a16="http://schemas.microsoft.com/office/drawing/2014/main" id="{39FAABEA-ABE3-9122-3758-9D2C23DA7761}"/>
              </a:ext>
            </a:extLst>
          </p:cNvPr>
          <p:cNvSpPr txBox="1"/>
          <p:nvPr/>
        </p:nvSpPr>
        <p:spPr>
          <a:xfrm>
            <a:off x="4038071" y="2275078"/>
            <a:ext cx="533929" cy="276999"/>
          </a:xfrm>
          <a:prstGeom prst="rect">
            <a:avLst/>
          </a:prstGeom>
          <a:noFill/>
        </p:spPr>
        <p:txBody>
          <a:bodyPr wrap="none" rtlCol="0">
            <a:spAutoFit/>
          </a:bodyPr>
          <a:lstStyle/>
          <a:p>
            <a:r>
              <a:rPr lang="da-DK" sz="1200" dirty="0"/>
              <a:t>NEG6</a:t>
            </a:r>
          </a:p>
        </p:txBody>
      </p:sp>
      <p:sp>
        <p:nvSpPr>
          <p:cNvPr id="8" name="TextBox 7">
            <a:extLst>
              <a:ext uri="{FF2B5EF4-FFF2-40B4-BE49-F238E27FC236}">
                <a16:creationId xmlns:a16="http://schemas.microsoft.com/office/drawing/2014/main" id="{3A8A6132-290D-D13B-D4DD-A13AC131AC59}"/>
              </a:ext>
            </a:extLst>
          </p:cNvPr>
          <p:cNvSpPr txBox="1"/>
          <p:nvPr/>
        </p:nvSpPr>
        <p:spPr>
          <a:xfrm>
            <a:off x="4038071" y="2470681"/>
            <a:ext cx="533929" cy="276999"/>
          </a:xfrm>
          <a:prstGeom prst="rect">
            <a:avLst/>
          </a:prstGeom>
          <a:noFill/>
        </p:spPr>
        <p:txBody>
          <a:bodyPr wrap="none" rtlCol="0">
            <a:spAutoFit/>
          </a:bodyPr>
          <a:lstStyle/>
          <a:p>
            <a:r>
              <a:rPr lang="da-DK" sz="1200" dirty="0"/>
              <a:t>NEG5</a:t>
            </a:r>
          </a:p>
        </p:txBody>
      </p:sp>
      <p:sp>
        <p:nvSpPr>
          <p:cNvPr id="9" name="TextBox 8">
            <a:extLst>
              <a:ext uri="{FF2B5EF4-FFF2-40B4-BE49-F238E27FC236}">
                <a16:creationId xmlns:a16="http://schemas.microsoft.com/office/drawing/2014/main" id="{F8B333A3-827F-CFFA-C6EE-150228DB9C6C}"/>
              </a:ext>
            </a:extLst>
          </p:cNvPr>
          <p:cNvSpPr txBox="1"/>
          <p:nvPr/>
        </p:nvSpPr>
        <p:spPr>
          <a:xfrm>
            <a:off x="3959746" y="2666284"/>
            <a:ext cx="533929" cy="276999"/>
          </a:xfrm>
          <a:prstGeom prst="rect">
            <a:avLst/>
          </a:prstGeom>
          <a:noFill/>
        </p:spPr>
        <p:txBody>
          <a:bodyPr wrap="none" rtlCol="0">
            <a:spAutoFit/>
          </a:bodyPr>
          <a:lstStyle/>
          <a:p>
            <a:r>
              <a:rPr lang="da-DK" sz="1200" dirty="0"/>
              <a:t>NEG3</a:t>
            </a:r>
          </a:p>
        </p:txBody>
      </p:sp>
      <p:sp>
        <p:nvSpPr>
          <p:cNvPr id="3" name="TextBox 2">
            <a:extLst>
              <a:ext uri="{FF2B5EF4-FFF2-40B4-BE49-F238E27FC236}">
                <a16:creationId xmlns:a16="http://schemas.microsoft.com/office/drawing/2014/main" id="{9928016D-9C52-4728-1C91-25E6D606DFA4}"/>
              </a:ext>
            </a:extLst>
          </p:cNvPr>
          <p:cNvSpPr txBox="1"/>
          <p:nvPr/>
        </p:nvSpPr>
        <p:spPr>
          <a:xfrm>
            <a:off x="4818741" y="149884"/>
            <a:ext cx="4258610" cy="646331"/>
          </a:xfrm>
          <a:prstGeom prst="rect">
            <a:avLst/>
          </a:prstGeom>
          <a:noFill/>
        </p:spPr>
        <p:txBody>
          <a:bodyPr wrap="square">
            <a:spAutoFit/>
          </a:bodyPr>
          <a:lstStyle/>
          <a:p>
            <a:pPr algn="l"/>
            <a:r>
              <a:rPr lang="da-DK" sz="1800" b="0" i="0" u="none" strike="noStrike" baseline="0" dirty="0">
                <a:latin typeface="HardingText-Regular"/>
              </a:rPr>
              <a:t>Ice</a:t>
            </a:r>
            <a:r>
              <a:rPr lang="da-DK" dirty="0">
                <a:latin typeface="HardingText-Regular"/>
              </a:rPr>
              <a:t> </a:t>
            </a:r>
            <a:r>
              <a:rPr lang="en-US" sz="1800" b="0" i="0" u="none" strike="noStrike" baseline="0" dirty="0">
                <a:latin typeface="HardingText-Regular"/>
              </a:rPr>
              <a:t>speed from mosaics based on ESA Sentinel-1 SAR offset tracking</a:t>
            </a:r>
            <a:r>
              <a:rPr lang="en-US" sz="800" dirty="0">
                <a:latin typeface="HardingText-Regular"/>
              </a:rPr>
              <a:t>.</a:t>
            </a:r>
            <a:endParaRPr lang="da-DK" dirty="0"/>
          </a:p>
        </p:txBody>
      </p:sp>
    </p:spTree>
    <p:extLst>
      <p:ext uri="{BB962C8B-B14F-4D97-AF65-F5344CB8AC3E}">
        <p14:creationId xmlns:p14="http://schemas.microsoft.com/office/powerpoint/2010/main" val="1753405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014F72-DEBF-E349-ECFF-67C90ECAEBC3}"/>
              </a:ext>
            </a:extLst>
          </p:cNvPr>
          <p:cNvPicPr>
            <a:picLocks noChangeAspect="1"/>
          </p:cNvPicPr>
          <p:nvPr/>
        </p:nvPicPr>
        <p:blipFill rotWithShape="1">
          <a:blip r:embed="rId3">
            <a:extLst>
              <a:ext uri="{28A0092B-C50C-407E-A947-70E740481C1C}">
                <a14:useLocalDpi xmlns:a14="http://schemas.microsoft.com/office/drawing/2010/main" val="0"/>
              </a:ext>
            </a:extLst>
          </a:blip>
          <a:srcRect r="7907" b="4031"/>
          <a:stretch/>
        </p:blipFill>
        <p:spPr>
          <a:xfrm>
            <a:off x="1428750" y="285915"/>
            <a:ext cx="7189470" cy="6384950"/>
          </a:xfrm>
          <a:prstGeom prst="rect">
            <a:avLst/>
          </a:prstGeom>
        </p:spPr>
      </p:pic>
      <p:pic>
        <p:nvPicPr>
          <p:cNvPr id="12" name="Picture 11" descr="A graph of a number of years&#10;&#10;Description automatically generated with medium confidence">
            <a:extLst>
              <a:ext uri="{FF2B5EF4-FFF2-40B4-BE49-F238E27FC236}">
                <a16:creationId xmlns:a16="http://schemas.microsoft.com/office/drawing/2014/main" id="{49318ACE-2AB6-CFBD-CC36-A7A242DDBEDC}"/>
              </a:ext>
            </a:extLst>
          </p:cNvPr>
          <p:cNvPicPr>
            <a:picLocks noChangeAspect="1"/>
          </p:cNvPicPr>
          <p:nvPr/>
        </p:nvPicPr>
        <p:blipFill rotWithShape="1">
          <a:blip r:embed="rId4">
            <a:extLst>
              <a:ext uri="{28A0092B-C50C-407E-A947-70E740481C1C}">
                <a14:useLocalDpi xmlns:a14="http://schemas.microsoft.com/office/drawing/2010/main" val="0"/>
              </a:ext>
            </a:extLst>
          </a:blip>
          <a:srcRect l="5994" t="5423" r="7709"/>
          <a:stretch/>
        </p:blipFill>
        <p:spPr>
          <a:xfrm>
            <a:off x="650791" y="370016"/>
            <a:ext cx="3748983" cy="3052644"/>
          </a:xfrm>
          <a:prstGeom prst="rect">
            <a:avLst/>
          </a:prstGeom>
        </p:spPr>
      </p:pic>
      <p:sp>
        <p:nvSpPr>
          <p:cNvPr id="13" name="TextBox 12">
            <a:extLst>
              <a:ext uri="{FF2B5EF4-FFF2-40B4-BE49-F238E27FC236}">
                <a16:creationId xmlns:a16="http://schemas.microsoft.com/office/drawing/2014/main" id="{2BAE32B3-969A-274E-CCDB-40446EDA43DF}"/>
              </a:ext>
            </a:extLst>
          </p:cNvPr>
          <p:cNvSpPr txBox="1"/>
          <p:nvPr/>
        </p:nvSpPr>
        <p:spPr>
          <a:xfrm>
            <a:off x="2856781" y="473050"/>
            <a:ext cx="533929" cy="276999"/>
          </a:xfrm>
          <a:prstGeom prst="rect">
            <a:avLst/>
          </a:prstGeom>
          <a:noFill/>
        </p:spPr>
        <p:txBody>
          <a:bodyPr wrap="none" rtlCol="0">
            <a:spAutoFit/>
          </a:bodyPr>
          <a:lstStyle/>
          <a:p>
            <a:r>
              <a:rPr lang="da-DK" sz="1200" dirty="0"/>
              <a:t>NEG3</a:t>
            </a:r>
          </a:p>
        </p:txBody>
      </p:sp>
      <p:sp>
        <p:nvSpPr>
          <p:cNvPr id="14" name="TextBox 13">
            <a:extLst>
              <a:ext uri="{FF2B5EF4-FFF2-40B4-BE49-F238E27FC236}">
                <a16:creationId xmlns:a16="http://schemas.microsoft.com/office/drawing/2014/main" id="{AB57F86E-8C88-8FB9-38C3-6F5868828D32}"/>
              </a:ext>
            </a:extLst>
          </p:cNvPr>
          <p:cNvSpPr txBox="1"/>
          <p:nvPr/>
        </p:nvSpPr>
        <p:spPr>
          <a:xfrm>
            <a:off x="3123745" y="1619339"/>
            <a:ext cx="533929" cy="276999"/>
          </a:xfrm>
          <a:prstGeom prst="rect">
            <a:avLst/>
          </a:prstGeom>
          <a:noFill/>
        </p:spPr>
        <p:txBody>
          <a:bodyPr wrap="none" rtlCol="0">
            <a:spAutoFit/>
          </a:bodyPr>
          <a:lstStyle/>
          <a:p>
            <a:r>
              <a:rPr lang="da-DK" sz="1200" dirty="0"/>
              <a:t>NEG2</a:t>
            </a:r>
          </a:p>
        </p:txBody>
      </p:sp>
      <p:sp>
        <p:nvSpPr>
          <p:cNvPr id="15" name="TextBox 14">
            <a:extLst>
              <a:ext uri="{FF2B5EF4-FFF2-40B4-BE49-F238E27FC236}">
                <a16:creationId xmlns:a16="http://schemas.microsoft.com/office/drawing/2014/main" id="{EBDD4832-839D-3A39-9C41-4AF15CE4FE31}"/>
              </a:ext>
            </a:extLst>
          </p:cNvPr>
          <p:cNvSpPr txBox="1"/>
          <p:nvPr/>
        </p:nvSpPr>
        <p:spPr>
          <a:xfrm>
            <a:off x="3242045" y="2244000"/>
            <a:ext cx="533929" cy="276999"/>
          </a:xfrm>
          <a:prstGeom prst="rect">
            <a:avLst/>
          </a:prstGeom>
          <a:noFill/>
        </p:spPr>
        <p:txBody>
          <a:bodyPr wrap="none" rtlCol="0">
            <a:spAutoFit/>
          </a:bodyPr>
          <a:lstStyle/>
          <a:p>
            <a:r>
              <a:rPr lang="da-DK" sz="1200" dirty="0"/>
              <a:t>NEG1</a:t>
            </a:r>
          </a:p>
        </p:txBody>
      </p:sp>
      <p:sp>
        <p:nvSpPr>
          <p:cNvPr id="3" name="TextBox 2">
            <a:extLst>
              <a:ext uri="{FF2B5EF4-FFF2-40B4-BE49-F238E27FC236}">
                <a16:creationId xmlns:a16="http://schemas.microsoft.com/office/drawing/2014/main" id="{A8ED7611-5A30-07C3-9386-E953778EBC5B}"/>
              </a:ext>
            </a:extLst>
          </p:cNvPr>
          <p:cNvSpPr txBox="1"/>
          <p:nvPr/>
        </p:nvSpPr>
        <p:spPr>
          <a:xfrm>
            <a:off x="4818741" y="149884"/>
            <a:ext cx="4258610" cy="369332"/>
          </a:xfrm>
          <a:prstGeom prst="rect">
            <a:avLst/>
          </a:prstGeom>
          <a:noFill/>
        </p:spPr>
        <p:txBody>
          <a:bodyPr wrap="square">
            <a:spAutoFit/>
          </a:bodyPr>
          <a:lstStyle/>
          <a:p>
            <a:pPr algn="l"/>
            <a:r>
              <a:rPr lang="da-DK" sz="1800" b="0" i="0" u="none" strike="noStrike" baseline="0" dirty="0">
                <a:latin typeface="HardingText-Regular"/>
              </a:rPr>
              <a:t>Ice</a:t>
            </a:r>
            <a:r>
              <a:rPr lang="da-DK" dirty="0">
                <a:latin typeface="HardingText-Regular"/>
              </a:rPr>
              <a:t> </a:t>
            </a:r>
            <a:r>
              <a:rPr lang="en-US" sz="1800" b="0" i="0" u="none" strike="noStrike" baseline="0" dirty="0">
                <a:latin typeface="HardingText-Regular"/>
              </a:rPr>
              <a:t>speed from GPS</a:t>
            </a:r>
            <a:endParaRPr lang="da-DK" dirty="0"/>
          </a:p>
        </p:txBody>
      </p:sp>
    </p:spTree>
    <p:extLst>
      <p:ext uri="{BB962C8B-B14F-4D97-AF65-F5344CB8AC3E}">
        <p14:creationId xmlns:p14="http://schemas.microsoft.com/office/powerpoint/2010/main" val="3988514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014F72-DEBF-E349-ECFF-67C90ECAEBC3}"/>
              </a:ext>
            </a:extLst>
          </p:cNvPr>
          <p:cNvPicPr>
            <a:picLocks noChangeAspect="1"/>
          </p:cNvPicPr>
          <p:nvPr/>
        </p:nvPicPr>
        <p:blipFill rotWithShape="1">
          <a:blip r:embed="rId3">
            <a:extLst>
              <a:ext uri="{28A0092B-C50C-407E-A947-70E740481C1C}">
                <a14:useLocalDpi xmlns:a14="http://schemas.microsoft.com/office/drawing/2010/main" val="0"/>
              </a:ext>
            </a:extLst>
          </a:blip>
          <a:srcRect r="7907" b="4031"/>
          <a:stretch/>
        </p:blipFill>
        <p:spPr>
          <a:xfrm>
            <a:off x="1428750" y="285915"/>
            <a:ext cx="7189470" cy="6384950"/>
          </a:xfrm>
          <a:prstGeom prst="rect">
            <a:avLst/>
          </a:prstGeom>
        </p:spPr>
      </p:pic>
      <p:sp>
        <p:nvSpPr>
          <p:cNvPr id="16" name="TextBox 15">
            <a:extLst>
              <a:ext uri="{FF2B5EF4-FFF2-40B4-BE49-F238E27FC236}">
                <a16:creationId xmlns:a16="http://schemas.microsoft.com/office/drawing/2014/main" id="{02CA909B-65B8-6201-CB56-21297A5672CB}"/>
              </a:ext>
            </a:extLst>
          </p:cNvPr>
          <p:cNvSpPr txBox="1"/>
          <p:nvPr/>
        </p:nvSpPr>
        <p:spPr>
          <a:xfrm>
            <a:off x="431800" y="298615"/>
            <a:ext cx="4140200" cy="2308324"/>
          </a:xfrm>
          <a:prstGeom prst="rect">
            <a:avLst/>
          </a:prstGeom>
          <a:solidFill>
            <a:schemeClr val="bg1">
              <a:lumMod val="95000"/>
            </a:schemeClr>
          </a:solidFill>
        </p:spPr>
        <p:txBody>
          <a:bodyPr wrap="square" rtlCol="0">
            <a:spAutoFit/>
          </a:bodyPr>
          <a:lstStyle/>
          <a:p>
            <a:r>
              <a:rPr lang="da-DK" dirty="0"/>
              <a:t>Model</a:t>
            </a:r>
            <a:endParaRPr lang="da-DK" i="1" dirty="0"/>
          </a:p>
          <a:p>
            <a:pPr marL="285750" indent="-285750">
              <a:buFont typeface="Arial" panose="020B0604020202020204" pitchFamily="34" charset="0"/>
              <a:buChar char="•"/>
            </a:pPr>
            <a:r>
              <a:rPr lang="en-US" b="0" i="0" u="none" strike="noStrike" baseline="0" dirty="0"/>
              <a:t>We use the Ice-sheet and Sea-level System Model (ISSM)</a:t>
            </a:r>
            <a:endParaRPr lang="da-DK" dirty="0"/>
          </a:p>
          <a:p>
            <a:pPr marL="285750" indent="-285750">
              <a:buFont typeface="Arial" panose="020B0604020202020204" pitchFamily="34" charset="0"/>
              <a:buChar char="•"/>
            </a:pPr>
            <a:r>
              <a:rPr lang="en-US" dirty="0">
                <a:effectLst/>
                <a:ea typeface="Times New Roman" panose="02020603050405020304" pitchFamily="18" charset="0"/>
              </a:rPr>
              <a:t>Basal melt parameterization for the floating shelf from Choi et al. 2021</a:t>
            </a:r>
            <a:endParaRPr lang="da-DK" dirty="0">
              <a:effectLst/>
              <a:ea typeface="Calibri" panose="020F0502020204030204" pitchFamily="34" charset="0"/>
            </a:endParaRPr>
          </a:p>
          <a:p>
            <a:pPr marL="285750" indent="-285750">
              <a:buFont typeface="Arial" panose="020B0604020202020204" pitchFamily="34" charset="0"/>
              <a:buChar char="•"/>
            </a:pPr>
            <a:r>
              <a:rPr lang="en-US" dirty="0">
                <a:effectLst/>
                <a:ea typeface="Times New Roman" panose="02020603050405020304" pitchFamily="18" charset="0"/>
              </a:rPr>
              <a:t>Daily SMB forcing from MAR</a:t>
            </a:r>
          </a:p>
          <a:p>
            <a:pPr marL="285750" indent="-285750">
              <a:buFont typeface="Arial" panose="020B0604020202020204" pitchFamily="34" charset="0"/>
              <a:buChar char="•"/>
            </a:pPr>
            <a:r>
              <a:rPr lang="da-DK" b="0" i="0" dirty="0">
                <a:solidFill>
                  <a:srgbClr val="000000"/>
                </a:solidFill>
                <a:effectLst/>
              </a:rPr>
              <a:t>subglacial </a:t>
            </a:r>
            <a:r>
              <a:rPr lang="en-US" b="0" i="0" dirty="0">
                <a:solidFill>
                  <a:srgbClr val="000000"/>
                </a:solidFill>
                <a:effectLst/>
              </a:rPr>
              <a:t>hydrology</a:t>
            </a:r>
            <a:r>
              <a:rPr lang="da-DK" b="0" i="0" dirty="0">
                <a:solidFill>
                  <a:srgbClr val="000000"/>
                </a:solidFill>
                <a:effectLst/>
              </a:rPr>
              <a:t> model from </a:t>
            </a:r>
            <a:r>
              <a:rPr lang="da-DK" i="0" u="none" strike="noStrike" dirty="0">
                <a:effectLst/>
              </a:rPr>
              <a:t>Ehrenfeucht et al 2023</a:t>
            </a:r>
            <a:endParaRPr lang="da-DK" dirty="0">
              <a:effectLst/>
              <a:ea typeface="Calibri" panose="020F0502020204030204" pitchFamily="34" charset="0"/>
            </a:endParaRPr>
          </a:p>
        </p:txBody>
      </p:sp>
    </p:spTree>
    <p:extLst>
      <p:ext uri="{BB962C8B-B14F-4D97-AF65-F5344CB8AC3E}">
        <p14:creationId xmlns:p14="http://schemas.microsoft.com/office/powerpoint/2010/main" val="2929953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014F72-DEBF-E349-ECFF-67C90ECAEBC3}"/>
              </a:ext>
            </a:extLst>
          </p:cNvPr>
          <p:cNvPicPr>
            <a:picLocks noChangeAspect="1"/>
          </p:cNvPicPr>
          <p:nvPr/>
        </p:nvPicPr>
        <p:blipFill rotWithShape="1">
          <a:blip r:embed="rId3">
            <a:extLst>
              <a:ext uri="{28A0092B-C50C-407E-A947-70E740481C1C}">
                <a14:useLocalDpi xmlns:a14="http://schemas.microsoft.com/office/drawing/2010/main" val="0"/>
              </a:ext>
            </a:extLst>
          </a:blip>
          <a:srcRect r="7907" b="4031"/>
          <a:stretch/>
        </p:blipFill>
        <p:spPr>
          <a:xfrm>
            <a:off x="1428750" y="285915"/>
            <a:ext cx="7189470" cy="6384950"/>
          </a:xfrm>
          <a:prstGeom prst="rect">
            <a:avLst/>
          </a:prstGeom>
        </p:spPr>
      </p:pic>
      <p:pic>
        <p:nvPicPr>
          <p:cNvPr id="8" name="Picture 7">
            <a:extLst>
              <a:ext uri="{FF2B5EF4-FFF2-40B4-BE49-F238E27FC236}">
                <a16:creationId xmlns:a16="http://schemas.microsoft.com/office/drawing/2014/main" id="{19F16182-C199-430E-414E-3CB9F37B3C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791" y="370016"/>
            <a:ext cx="3845199" cy="3044541"/>
          </a:xfrm>
          <a:prstGeom prst="rect">
            <a:avLst/>
          </a:prstGeom>
        </p:spPr>
      </p:pic>
      <p:sp>
        <p:nvSpPr>
          <p:cNvPr id="13" name="TextBox 12">
            <a:extLst>
              <a:ext uri="{FF2B5EF4-FFF2-40B4-BE49-F238E27FC236}">
                <a16:creationId xmlns:a16="http://schemas.microsoft.com/office/drawing/2014/main" id="{2BAE32B3-969A-274E-CCDB-40446EDA43DF}"/>
              </a:ext>
            </a:extLst>
          </p:cNvPr>
          <p:cNvSpPr txBox="1"/>
          <p:nvPr/>
        </p:nvSpPr>
        <p:spPr>
          <a:xfrm>
            <a:off x="2856781" y="473050"/>
            <a:ext cx="533929" cy="276999"/>
          </a:xfrm>
          <a:prstGeom prst="rect">
            <a:avLst/>
          </a:prstGeom>
          <a:noFill/>
        </p:spPr>
        <p:txBody>
          <a:bodyPr wrap="none" rtlCol="0">
            <a:spAutoFit/>
          </a:bodyPr>
          <a:lstStyle/>
          <a:p>
            <a:r>
              <a:rPr lang="da-DK" sz="1200" dirty="0"/>
              <a:t>NEG3</a:t>
            </a:r>
          </a:p>
        </p:txBody>
      </p:sp>
      <p:sp>
        <p:nvSpPr>
          <p:cNvPr id="14" name="TextBox 13">
            <a:extLst>
              <a:ext uri="{FF2B5EF4-FFF2-40B4-BE49-F238E27FC236}">
                <a16:creationId xmlns:a16="http://schemas.microsoft.com/office/drawing/2014/main" id="{AB57F86E-8C88-8FB9-38C3-6F5868828D32}"/>
              </a:ext>
            </a:extLst>
          </p:cNvPr>
          <p:cNvSpPr txBox="1"/>
          <p:nvPr/>
        </p:nvSpPr>
        <p:spPr>
          <a:xfrm>
            <a:off x="3123745" y="1619339"/>
            <a:ext cx="533929" cy="276999"/>
          </a:xfrm>
          <a:prstGeom prst="rect">
            <a:avLst/>
          </a:prstGeom>
          <a:noFill/>
        </p:spPr>
        <p:txBody>
          <a:bodyPr wrap="none" rtlCol="0">
            <a:spAutoFit/>
          </a:bodyPr>
          <a:lstStyle/>
          <a:p>
            <a:r>
              <a:rPr lang="da-DK" sz="1200" dirty="0"/>
              <a:t>NEG2</a:t>
            </a:r>
          </a:p>
        </p:txBody>
      </p:sp>
      <p:sp>
        <p:nvSpPr>
          <p:cNvPr id="15" name="TextBox 14">
            <a:extLst>
              <a:ext uri="{FF2B5EF4-FFF2-40B4-BE49-F238E27FC236}">
                <a16:creationId xmlns:a16="http://schemas.microsoft.com/office/drawing/2014/main" id="{EBDD4832-839D-3A39-9C41-4AF15CE4FE31}"/>
              </a:ext>
            </a:extLst>
          </p:cNvPr>
          <p:cNvSpPr txBox="1"/>
          <p:nvPr/>
        </p:nvSpPr>
        <p:spPr>
          <a:xfrm>
            <a:off x="3242045" y="2244000"/>
            <a:ext cx="533929" cy="276999"/>
          </a:xfrm>
          <a:prstGeom prst="rect">
            <a:avLst/>
          </a:prstGeom>
          <a:noFill/>
        </p:spPr>
        <p:txBody>
          <a:bodyPr wrap="none" rtlCol="0">
            <a:spAutoFit/>
          </a:bodyPr>
          <a:lstStyle/>
          <a:p>
            <a:r>
              <a:rPr lang="da-DK" sz="1200" dirty="0"/>
              <a:t>NEG1</a:t>
            </a:r>
          </a:p>
        </p:txBody>
      </p:sp>
    </p:spTree>
    <p:extLst>
      <p:ext uri="{BB962C8B-B14F-4D97-AF65-F5344CB8AC3E}">
        <p14:creationId xmlns:p14="http://schemas.microsoft.com/office/powerpoint/2010/main" val="29598033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3029</TotalTime>
  <Words>265</Words>
  <Application>Microsoft Office PowerPoint</Application>
  <PresentationFormat>On-screen Show (4:3)</PresentationFormat>
  <Paragraphs>53</Paragraphs>
  <Slides>13</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HardingText-Regular</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Shfaqat Abbas Khan</dc:creator>
  <cp:lastModifiedBy>Shfaqat A Khan</cp:lastModifiedBy>
  <cp:revision>64</cp:revision>
  <dcterms:created xsi:type="dcterms:W3CDTF">2023-12-06T22:52:09Z</dcterms:created>
  <dcterms:modified xsi:type="dcterms:W3CDTF">2026-05-04T15:43:35Z</dcterms:modified>
</cp:coreProperties>
</file>