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1" r:id="rId3"/>
    <p:sldId id="260" r:id="rId4"/>
    <p:sldId id="262" r:id="rId5"/>
    <p:sldId id="264" r:id="rId6"/>
    <p:sldId id="263" r:id="rId7"/>
    <p:sldId id="275" r:id="rId8"/>
    <p:sldId id="273" r:id="rId9"/>
    <p:sldId id="271" r:id="rId10"/>
    <p:sldId id="269"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9" d="100"/>
          <a:sy n="99" d="100"/>
        </p:scale>
        <p:origin x="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2AFD27-310D-4F99-80EE-63683259F982}"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EC3D-7DE4-467E-9961-1870945F766B}" type="slidenum">
              <a:rPr lang="en-US" smtClean="0"/>
              <a:t>‹#›</a:t>
            </a:fld>
            <a:endParaRPr lang="en-US"/>
          </a:p>
        </p:txBody>
      </p:sp>
    </p:spTree>
    <p:extLst>
      <p:ext uri="{BB962C8B-B14F-4D97-AF65-F5344CB8AC3E}">
        <p14:creationId xmlns:p14="http://schemas.microsoft.com/office/powerpoint/2010/main" val="204323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2AFD27-310D-4F99-80EE-63683259F982}"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3EC3D-7DE4-467E-9961-1870945F766B}" type="slidenum">
              <a:rPr lang="en-US" smtClean="0"/>
              <a:t>‹#›</a:t>
            </a:fld>
            <a:endParaRPr lang="en-US"/>
          </a:p>
        </p:txBody>
      </p:sp>
    </p:spTree>
    <p:extLst>
      <p:ext uri="{BB962C8B-B14F-4D97-AF65-F5344CB8AC3E}">
        <p14:creationId xmlns:p14="http://schemas.microsoft.com/office/powerpoint/2010/main" val="251356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52AFD27-310D-4F99-80EE-63683259F982}"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EC3D-7DE4-467E-9961-1870945F766B}" type="slidenum">
              <a:rPr lang="en-US" smtClean="0"/>
              <a:t>‹#›</a:t>
            </a:fld>
            <a:endParaRPr lang="en-US"/>
          </a:p>
        </p:txBody>
      </p:sp>
    </p:spTree>
    <p:extLst>
      <p:ext uri="{BB962C8B-B14F-4D97-AF65-F5344CB8AC3E}">
        <p14:creationId xmlns:p14="http://schemas.microsoft.com/office/powerpoint/2010/main" val="3858610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52AFD27-310D-4F99-80EE-63683259F982}"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EC3D-7DE4-467E-9961-1870945F766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610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2AFD27-310D-4F99-80EE-63683259F982}"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EC3D-7DE4-467E-9961-1870945F766B}" type="slidenum">
              <a:rPr lang="en-US" smtClean="0"/>
              <a:t>‹#›</a:t>
            </a:fld>
            <a:endParaRPr lang="en-US"/>
          </a:p>
        </p:txBody>
      </p:sp>
    </p:spTree>
    <p:extLst>
      <p:ext uri="{BB962C8B-B14F-4D97-AF65-F5344CB8AC3E}">
        <p14:creationId xmlns:p14="http://schemas.microsoft.com/office/powerpoint/2010/main" val="573329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52AFD27-310D-4F99-80EE-63683259F982}" type="datetimeFigureOut">
              <a:rPr lang="en-US" smtClean="0"/>
              <a:t>4/21/2026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EC3D-7DE4-467E-9961-1870945F766B}" type="slidenum">
              <a:rPr lang="en-US" smtClean="0"/>
              <a:t>‹#›</a:t>
            </a:fld>
            <a:endParaRPr lang="en-US"/>
          </a:p>
        </p:txBody>
      </p:sp>
    </p:spTree>
    <p:extLst>
      <p:ext uri="{BB962C8B-B14F-4D97-AF65-F5344CB8AC3E}">
        <p14:creationId xmlns:p14="http://schemas.microsoft.com/office/powerpoint/2010/main" val="2185992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52AFD27-310D-4F99-80EE-63683259F982}" type="datetimeFigureOut">
              <a:rPr lang="en-US" smtClean="0"/>
              <a:t>4/21/2026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EC3D-7DE4-467E-9961-1870945F766B}" type="slidenum">
              <a:rPr lang="en-US" smtClean="0"/>
              <a:t>‹#›</a:t>
            </a:fld>
            <a:endParaRPr lang="en-US"/>
          </a:p>
        </p:txBody>
      </p:sp>
    </p:spTree>
    <p:extLst>
      <p:ext uri="{BB962C8B-B14F-4D97-AF65-F5344CB8AC3E}">
        <p14:creationId xmlns:p14="http://schemas.microsoft.com/office/powerpoint/2010/main" val="526621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2AFD27-310D-4F99-80EE-63683259F982}"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EC3D-7DE4-467E-9961-1870945F766B}" type="slidenum">
              <a:rPr lang="en-US" smtClean="0"/>
              <a:t>‹#›</a:t>
            </a:fld>
            <a:endParaRPr lang="en-US"/>
          </a:p>
        </p:txBody>
      </p:sp>
    </p:spTree>
    <p:extLst>
      <p:ext uri="{BB962C8B-B14F-4D97-AF65-F5344CB8AC3E}">
        <p14:creationId xmlns:p14="http://schemas.microsoft.com/office/powerpoint/2010/main" val="1997424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2AFD27-310D-4F99-80EE-63683259F982}"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EC3D-7DE4-467E-9961-1870945F766B}" type="slidenum">
              <a:rPr lang="en-US" smtClean="0"/>
              <a:t>‹#›</a:t>
            </a:fld>
            <a:endParaRPr lang="en-US"/>
          </a:p>
        </p:txBody>
      </p:sp>
    </p:spTree>
    <p:extLst>
      <p:ext uri="{BB962C8B-B14F-4D97-AF65-F5344CB8AC3E}">
        <p14:creationId xmlns:p14="http://schemas.microsoft.com/office/powerpoint/2010/main" val="283298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52AFD27-310D-4F99-80EE-63683259F982}"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EC3D-7DE4-467E-9961-1870945F766B}" type="slidenum">
              <a:rPr lang="en-US" smtClean="0"/>
              <a:t>‹#›</a:t>
            </a:fld>
            <a:endParaRPr lang="en-US"/>
          </a:p>
        </p:txBody>
      </p:sp>
    </p:spTree>
    <p:extLst>
      <p:ext uri="{BB962C8B-B14F-4D97-AF65-F5344CB8AC3E}">
        <p14:creationId xmlns:p14="http://schemas.microsoft.com/office/powerpoint/2010/main" val="234995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2AFD27-310D-4F99-80EE-63683259F982}"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3EC3D-7DE4-467E-9961-1870945F766B}" type="slidenum">
              <a:rPr lang="en-US" smtClean="0"/>
              <a:t>‹#›</a:t>
            </a:fld>
            <a:endParaRPr lang="en-US"/>
          </a:p>
        </p:txBody>
      </p:sp>
    </p:spTree>
    <p:extLst>
      <p:ext uri="{BB962C8B-B14F-4D97-AF65-F5344CB8AC3E}">
        <p14:creationId xmlns:p14="http://schemas.microsoft.com/office/powerpoint/2010/main" val="4758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2AFD27-310D-4F99-80EE-63683259F982}"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3EC3D-7DE4-467E-9961-1870945F766B}" type="slidenum">
              <a:rPr lang="en-US" smtClean="0"/>
              <a:t>‹#›</a:t>
            </a:fld>
            <a:endParaRPr lang="en-US"/>
          </a:p>
        </p:txBody>
      </p:sp>
    </p:spTree>
    <p:extLst>
      <p:ext uri="{BB962C8B-B14F-4D97-AF65-F5344CB8AC3E}">
        <p14:creationId xmlns:p14="http://schemas.microsoft.com/office/powerpoint/2010/main" val="280393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2AFD27-310D-4F99-80EE-63683259F982}" type="datetimeFigureOut">
              <a:rPr lang="en-US" smtClean="0"/>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13EC3D-7DE4-467E-9961-1870945F766B}" type="slidenum">
              <a:rPr lang="en-US" smtClean="0"/>
              <a:t>‹#›</a:t>
            </a:fld>
            <a:endParaRPr lang="en-US"/>
          </a:p>
        </p:txBody>
      </p:sp>
    </p:spTree>
    <p:extLst>
      <p:ext uri="{BB962C8B-B14F-4D97-AF65-F5344CB8AC3E}">
        <p14:creationId xmlns:p14="http://schemas.microsoft.com/office/powerpoint/2010/main" val="1662315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52AFD27-310D-4F99-80EE-63683259F982}" type="datetimeFigureOut">
              <a:rPr lang="en-US" smtClean="0"/>
              <a:t>4/21/2026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613EC3D-7DE4-467E-9961-1870945F766B}" type="slidenum">
              <a:rPr lang="en-US" smtClean="0"/>
              <a:t>‹#›</a:t>
            </a:fld>
            <a:endParaRPr lang="en-US"/>
          </a:p>
        </p:txBody>
      </p:sp>
    </p:spTree>
    <p:extLst>
      <p:ext uri="{BB962C8B-B14F-4D97-AF65-F5344CB8AC3E}">
        <p14:creationId xmlns:p14="http://schemas.microsoft.com/office/powerpoint/2010/main" val="222656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52AFD27-310D-4F99-80EE-63683259F982}" type="datetimeFigureOut">
              <a:rPr lang="en-US" smtClean="0"/>
              <a:t>4/21/2026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613EC3D-7DE4-467E-9961-1870945F766B}" type="slidenum">
              <a:rPr lang="en-US" smtClean="0"/>
              <a:t>‹#›</a:t>
            </a:fld>
            <a:endParaRPr lang="en-US"/>
          </a:p>
        </p:txBody>
      </p:sp>
    </p:spTree>
    <p:extLst>
      <p:ext uri="{BB962C8B-B14F-4D97-AF65-F5344CB8AC3E}">
        <p14:creationId xmlns:p14="http://schemas.microsoft.com/office/powerpoint/2010/main" val="264308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52AFD27-310D-4F99-80EE-63683259F982}" type="datetimeFigureOut">
              <a:rPr lang="en-US" smtClean="0"/>
              <a:t>4/21/2026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613EC3D-7DE4-467E-9961-1870945F766B}" type="slidenum">
              <a:rPr lang="en-US" smtClean="0"/>
              <a:t>‹#›</a:t>
            </a:fld>
            <a:endParaRPr lang="en-US"/>
          </a:p>
        </p:txBody>
      </p:sp>
    </p:spTree>
    <p:extLst>
      <p:ext uri="{BB962C8B-B14F-4D97-AF65-F5344CB8AC3E}">
        <p14:creationId xmlns:p14="http://schemas.microsoft.com/office/powerpoint/2010/main" val="331352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2AFD27-310D-4F99-80EE-63683259F982}"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13EC3D-7DE4-467E-9961-1870945F766B}" type="slidenum">
              <a:rPr lang="en-US" smtClean="0"/>
              <a:t>‹#›</a:t>
            </a:fld>
            <a:endParaRPr lang="en-US"/>
          </a:p>
        </p:txBody>
      </p:sp>
    </p:spTree>
    <p:extLst>
      <p:ext uri="{BB962C8B-B14F-4D97-AF65-F5344CB8AC3E}">
        <p14:creationId xmlns:p14="http://schemas.microsoft.com/office/powerpoint/2010/main" val="302969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52AFD27-310D-4F99-80EE-63683259F982}" type="datetimeFigureOut">
              <a:rPr lang="en-US" smtClean="0"/>
              <a:t>4/21/2026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613EC3D-7DE4-467E-9961-1870945F766B}" type="slidenum">
              <a:rPr lang="en-US" smtClean="0"/>
              <a:t>‹#›</a:t>
            </a:fld>
            <a:endParaRPr lang="en-US"/>
          </a:p>
        </p:txBody>
      </p:sp>
    </p:spTree>
    <p:extLst>
      <p:ext uri="{BB962C8B-B14F-4D97-AF65-F5344CB8AC3E}">
        <p14:creationId xmlns:p14="http://schemas.microsoft.com/office/powerpoint/2010/main" val="30258538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 /><Relationship Id="rId2" Type="http://schemas.openxmlformats.org/officeDocument/2006/relationships/image" Target="../media/image6.jpg" /><Relationship Id="rId1" Type="http://schemas.openxmlformats.org/officeDocument/2006/relationships/slideLayout" Target="../slideLayouts/slideLayout5.xml" /></Relationships>
</file>

<file path=ppt/slides/_rels/slide10.xml.rels><?xml version="1.0" encoding="UTF-8" standalone="yes"?>
<Relationships xmlns="http://schemas.openxmlformats.org/package/2006/relationships"><Relationship Id="rId3" Type="http://schemas.openxmlformats.org/officeDocument/2006/relationships/image" Target="../media/image29.jpg" /><Relationship Id="rId2" Type="http://schemas.openxmlformats.org/officeDocument/2006/relationships/image" Target="../media/image28.jpg" /><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3" Type="http://schemas.openxmlformats.org/officeDocument/2006/relationships/image" Target="../media/image31.jpg" /><Relationship Id="rId2" Type="http://schemas.openxmlformats.org/officeDocument/2006/relationships/image" Target="../media/image30.jpg" /><Relationship Id="rId1" Type="http://schemas.openxmlformats.org/officeDocument/2006/relationships/slideLayout" Target="../slideLayouts/slideLayout2.xml" /><Relationship Id="rId4" Type="http://schemas.openxmlformats.org/officeDocument/2006/relationships/image" Target="../media/image32.jpg" /></Relationships>
</file>

<file path=ppt/slides/_rels/slide12.xml.rels><?xml version="1.0" encoding="UTF-8" standalone="yes"?>
<Relationships xmlns="http://schemas.openxmlformats.org/package/2006/relationships"><Relationship Id="rId3" Type="http://schemas.openxmlformats.org/officeDocument/2006/relationships/image" Target="../media/image34.jpg" /><Relationship Id="rId2" Type="http://schemas.openxmlformats.org/officeDocument/2006/relationships/image" Target="../media/image33.jpg" /><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3" Type="http://schemas.openxmlformats.org/officeDocument/2006/relationships/image" Target="../media/image36.jpg" /><Relationship Id="rId2" Type="http://schemas.openxmlformats.org/officeDocument/2006/relationships/image" Target="../media/image35.jpg" /><Relationship Id="rId1" Type="http://schemas.openxmlformats.org/officeDocument/2006/relationships/slideLayout" Target="../slideLayouts/slideLayout6.xml" /></Relationships>
</file>

<file path=ppt/slides/_rels/slide14.xml.rels><?xml version="1.0" encoding="UTF-8" standalone="yes"?>
<Relationships xmlns="http://schemas.openxmlformats.org/package/2006/relationships"><Relationship Id="rId3" Type="http://schemas.openxmlformats.org/officeDocument/2006/relationships/image" Target="../media/image38.jpg" /><Relationship Id="rId2" Type="http://schemas.openxmlformats.org/officeDocument/2006/relationships/image" Target="../media/image37.jpg" /><Relationship Id="rId1" Type="http://schemas.openxmlformats.org/officeDocument/2006/relationships/slideLayout" Target="../slideLayouts/slideLayout6.xml" /><Relationship Id="rId4" Type="http://schemas.openxmlformats.org/officeDocument/2006/relationships/image" Target="../media/image39.jpg" /></Relationships>
</file>

<file path=ppt/slides/_rels/slide2.xml.rels><?xml version="1.0" encoding="UTF-8" standalone="yes"?>
<Relationships xmlns="http://schemas.openxmlformats.org/package/2006/relationships"><Relationship Id="rId3" Type="http://schemas.openxmlformats.org/officeDocument/2006/relationships/image" Target="../media/image9.jpg" /><Relationship Id="rId2" Type="http://schemas.openxmlformats.org/officeDocument/2006/relationships/image" Target="../media/image8.jpg" /><Relationship Id="rId1" Type="http://schemas.openxmlformats.org/officeDocument/2006/relationships/slideLayout" Target="../slideLayouts/slideLayout4.xml" /><Relationship Id="rId4" Type="http://schemas.openxmlformats.org/officeDocument/2006/relationships/image" Target="../media/image10.jpg" /></Relationships>
</file>

<file path=ppt/slides/_rels/slide3.xml.rels><?xml version="1.0" encoding="UTF-8" standalone="yes"?>
<Relationships xmlns="http://schemas.openxmlformats.org/package/2006/relationships"><Relationship Id="rId3" Type="http://schemas.openxmlformats.org/officeDocument/2006/relationships/image" Target="../media/image12.jpg" /><Relationship Id="rId2" Type="http://schemas.openxmlformats.org/officeDocument/2006/relationships/image" Target="../media/image11.jp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13.jpg" /><Relationship Id="rId1" Type="http://schemas.openxmlformats.org/officeDocument/2006/relationships/slideLayout" Target="../slideLayouts/slideLayout15.xml" /></Relationships>
</file>

<file path=ppt/slides/_rels/slide5.xml.rels><?xml version="1.0" encoding="UTF-8" standalone="yes"?>
<Relationships xmlns="http://schemas.openxmlformats.org/package/2006/relationships"><Relationship Id="rId3" Type="http://schemas.openxmlformats.org/officeDocument/2006/relationships/image" Target="../media/image16.jpg" /><Relationship Id="rId2" Type="http://schemas.openxmlformats.org/officeDocument/2006/relationships/image" Target="../media/image15.jpg" /><Relationship Id="rId1" Type="http://schemas.openxmlformats.org/officeDocument/2006/relationships/slideLayout" Target="../slideLayouts/slideLayout14.xml" /><Relationship Id="rId4" Type="http://schemas.openxmlformats.org/officeDocument/2006/relationships/image" Target="../media/image17.jpg" /></Relationships>
</file>

<file path=ppt/slides/_rels/slide6.xml.rels><?xml version="1.0" encoding="UTF-8" standalone="yes"?>
<Relationships xmlns="http://schemas.openxmlformats.org/package/2006/relationships"><Relationship Id="rId3" Type="http://schemas.openxmlformats.org/officeDocument/2006/relationships/image" Target="../media/image19.jpg" /><Relationship Id="rId2" Type="http://schemas.openxmlformats.org/officeDocument/2006/relationships/image" Target="../media/image18.jpg" /><Relationship Id="rId1" Type="http://schemas.openxmlformats.org/officeDocument/2006/relationships/slideLayout" Target="../slideLayouts/slideLayout3.xml" /><Relationship Id="rId5" Type="http://schemas.openxmlformats.org/officeDocument/2006/relationships/image" Target="../media/image21.jpg" /><Relationship Id="rId4" Type="http://schemas.openxmlformats.org/officeDocument/2006/relationships/image" Target="../media/image20.jpg" /></Relationships>
</file>

<file path=ppt/slides/_rels/slide7.xml.rels><?xml version="1.0" encoding="UTF-8" standalone="yes"?>
<Relationships xmlns="http://schemas.openxmlformats.org/package/2006/relationships"><Relationship Id="rId3" Type="http://schemas.openxmlformats.org/officeDocument/2006/relationships/image" Target="../media/image23.jpg" /><Relationship Id="rId2" Type="http://schemas.openxmlformats.org/officeDocument/2006/relationships/image" Target="../media/image22.jpg" /><Relationship Id="rId1" Type="http://schemas.openxmlformats.org/officeDocument/2006/relationships/slideLayout" Target="../slideLayouts/slideLayout6.xml" /><Relationship Id="rId4" Type="http://schemas.openxmlformats.org/officeDocument/2006/relationships/image" Target="../media/image24.jp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 /></Relationships>
</file>

<file path=ppt/slides/_rels/slide9.xml.rels><?xml version="1.0" encoding="UTF-8" standalone="yes"?>
<Relationships xmlns="http://schemas.openxmlformats.org/package/2006/relationships"><Relationship Id="rId3" Type="http://schemas.openxmlformats.org/officeDocument/2006/relationships/image" Target="../media/image26.jpg" /><Relationship Id="rId2" Type="http://schemas.openxmlformats.org/officeDocument/2006/relationships/image" Target="../media/image25.jpg" /><Relationship Id="rId1" Type="http://schemas.openxmlformats.org/officeDocument/2006/relationships/slideLayout" Target="../slideLayouts/slideLayout6.xml" /><Relationship Id="rId4" Type="http://schemas.openxmlformats.org/officeDocument/2006/relationships/image" Target="../media/image27.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38F9-4B1E-ABC6-527F-BCFFC6453ECB}"/>
              </a:ext>
            </a:extLst>
          </p:cNvPr>
          <p:cNvSpPr>
            <a:spLocks noGrp="1"/>
          </p:cNvSpPr>
          <p:nvPr>
            <p:ph type="title"/>
          </p:nvPr>
        </p:nvSpPr>
        <p:spPr/>
        <p:txBody>
          <a:bodyPr/>
          <a:lstStyle/>
          <a:p>
            <a:r>
              <a:rPr lang="en-US" sz="8000" dirty="0" err="1">
                <a:latin typeface="Graphik Arabic Black" pitchFamily="50" charset="-78"/>
                <a:cs typeface="Graphik Arabic Black" pitchFamily="50" charset="-78"/>
              </a:rPr>
              <a:t>Alisadr</a:t>
            </a:r>
            <a:r>
              <a:rPr lang="en-US" sz="8000" dirty="0">
                <a:latin typeface="Graphik Arabic Black" pitchFamily="50" charset="-78"/>
                <a:cs typeface="Graphik Arabic Black" pitchFamily="50" charset="-78"/>
              </a:rPr>
              <a:t> cave</a:t>
            </a:r>
          </a:p>
        </p:txBody>
      </p:sp>
      <p:sp>
        <p:nvSpPr>
          <p:cNvPr id="3" name="Text Placeholder 2">
            <a:extLst>
              <a:ext uri="{FF2B5EF4-FFF2-40B4-BE49-F238E27FC236}">
                <a16:creationId xmlns:a16="http://schemas.microsoft.com/office/drawing/2014/main" id="{34A61E17-DD4A-5F3D-AAA6-631C68A2D5E9}"/>
              </a:ext>
            </a:extLst>
          </p:cNvPr>
          <p:cNvSpPr>
            <a:spLocks noGrp="1"/>
          </p:cNvSpPr>
          <p:nvPr>
            <p:ph type="body" idx="1"/>
          </p:nvPr>
        </p:nvSpPr>
        <p:spPr>
          <a:xfrm>
            <a:off x="646110" y="1905000"/>
            <a:ext cx="5297489" cy="3482788"/>
          </a:xfrm>
        </p:spPr>
        <p:txBody>
          <a:bodyPr/>
          <a:lstStyle/>
          <a:p>
            <a:r>
              <a:rPr lang="en-US" sz="2000" dirty="0">
                <a:latin typeface="Graphik Arabic Medium" pitchFamily="50" charset="-78"/>
                <a:cs typeface="Graphik Arabic Medium" pitchFamily="50" charset="-78"/>
              </a:rPr>
              <a:t>Supplement S2 – Figure X </a:t>
            </a:r>
          </a:p>
          <a:p>
            <a:r>
              <a:rPr lang="en-US" sz="2000" dirty="0">
                <a:latin typeface="Graphik Arabic Medium" pitchFamily="50" charset="-78"/>
                <a:cs typeface="Graphik Arabic Medium" pitchFamily="50" charset="-78"/>
              </a:rPr>
              <a:t>Linear water corridor in </a:t>
            </a:r>
            <a:r>
              <a:rPr lang="en-US" sz="2000" dirty="0" err="1">
                <a:latin typeface="Graphik Arabic Medium" pitchFamily="50" charset="-78"/>
                <a:cs typeface="Graphik Arabic Medium" pitchFamily="50" charset="-78"/>
              </a:rPr>
              <a:t>Alisadr</a:t>
            </a:r>
            <a:r>
              <a:rPr lang="en-US" sz="2000" dirty="0">
                <a:latin typeface="Graphik Arabic Medium" pitchFamily="50" charset="-78"/>
                <a:cs typeface="Graphik Arabic Medium" pitchFamily="50" charset="-78"/>
              </a:rPr>
              <a:t> Cave showing a long, straight passage with nearly parallel walls and a notably flat ceiling surface. The geometry of the passage is inconsistent with typical dissolution morphologies and instead suggests anthropogenic modification.</a:t>
            </a:r>
            <a:br>
              <a:rPr lang="en-US" sz="2000" dirty="0">
                <a:latin typeface="Graphik Arabic Medium" pitchFamily="50" charset="-78"/>
                <a:cs typeface="Graphik Arabic Medium" pitchFamily="50" charset="-78"/>
              </a:rPr>
            </a:br>
            <a:endParaRPr lang="en-US" sz="2000" dirty="0">
              <a:latin typeface="Graphik Arabic Medium" pitchFamily="50" charset="-78"/>
              <a:cs typeface="Graphik Arabic Medium" pitchFamily="50" charset="-78"/>
            </a:endParaRPr>
          </a:p>
        </p:txBody>
      </p:sp>
      <p:pic>
        <p:nvPicPr>
          <p:cNvPr id="10" name="Content Placeholder 9">
            <a:extLst>
              <a:ext uri="{FF2B5EF4-FFF2-40B4-BE49-F238E27FC236}">
                <a16:creationId xmlns:a16="http://schemas.microsoft.com/office/drawing/2014/main" id="{08CCA6A0-B22D-2311-CB6F-B4C9062CDD2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224" r="224"/>
          <a:stretch/>
        </p:blipFill>
        <p:spPr>
          <a:xfrm>
            <a:off x="9626279" y="1948262"/>
            <a:ext cx="1654708" cy="2961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 Placeholder 2">
            <a:extLst>
              <a:ext uri="{FF2B5EF4-FFF2-40B4-BE49-F238E27FC236}">
                <a16:creationId xmlns:a16="http://schemas.microsoft.com/office/drawing/2014/main" id="{0A7FE7D4-F975-21DC-4DB5-72D53F0489E0}"/>
              </a:ext>
            </a:extLst>
          </p:cNvPr>
          <p:cNvSpPr txBox="1">
            <a:spLocks/>
          </p:cNvSpPr>
          <p:nvPr/>
        </p:nvSpPr>
        <p:spPr>
          <a:xfrm>
            <a:off x="646111" y="4280647"/>
            <a:ext cx="4396338" cy="1887071"/>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endParaRPr lang="en-US" sz="1400" dirty="0"/>
          </a:p>
        </p:txBody>
      </p:sp>
      <p:pic>
        <p:nvPicPr>
          <p:cNvPr id="11" name="Picture 10">
            <a:extLst>
              <a:ext uri="{FF2B5EF4-FFF2-40B4-BE49-F238E27FC236}">
                <a16:creationId xmlns:a16="http://schemas.microsoft.com/office/drawing/2014/main" id="{49FE627B-D38D-60CD-1F66-670089F6C0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8911" y="1948262"/>
            <a:ext cx="1654707" cy="2980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027297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A52409E8-109D-AA77-1D8E-9D2BE2D2FA09}"/>
              </a:ext>
            </a:extLst>
          </p:cNvPr>
          <p:cNvSpPr>
            <a:spLocks noGrp="1"/>
          </p:cNvSpPr>
          <p:nvPr>
            <p:ph type="title"/>
          </p:nvPr>
        </p:nvSpPr>
        <p:spPr>
          <a:xfrm>
            <a:off x="8139359" y="4736772"/>
            <a:ext cx="2500066" cy="667105"/>
          </a:xfrm>
        </p:spPr>
        <p:txBody>
          <a:bodyPr/>
          <a:lstStyle/>
          <a:p>
            <a:r>
              <a:rPr lang="en-US" dirty="0" err="1">
                <a:latin typeface="Graphik Arabic Bold" pitchFamily="50" charset="-78"/>
                <a:cs typeface="Graphik Arabic Bold" pitchFamily="50" charset="-78"/>
              </a:rPr>
              <a:t>Helishot</a:t>
            </a:r>
            <a:endParaRPr lang="en-US" dirty="0">
              <a:latin typeface="Graphik Arabic Bold" pitchFamily="50" charset="-78"/>
              <a:cs typeface="Graphik Arabic Bold" pitchFamily="50" charset="-78"/>
            </a:endParaRPr>
          </a:p>
        </p:txBody>
      </p:sp>
      <p:sp>
        <p:nvSpPr>
          <p:cNvPr id="6" name="Text Placeholder 5">
            <a:extLst>
              <a:ext uri="{FF2B5EF4-FFF2-40B4-BE49-F238E27FC236}">
                <a16:creationId xmlns:a16="http://schemas.microsoft.com/office/drawing/2014/main" id="{63958A20-02E6-11ED-6107-41296580340B}"/>
              </a:ext>
            </a:extLst>
          </p:cNvPr>
          <p:cNvSpPr>
            <a:spLocks noGrp="1"/>
          </p:cNvSpPr>
          <p:nvPr>
            <p:ph type="body" sz="quarter" idx="4294967295"/>
          </p:nvPr>
        </p:nvSpPr>
        <p:spPr>
          <a:xfrm>
            <a:off x="0" y="2209800"/>
            <a:ext cx="3419475" cy="3683000"/>
          </a:xfrm>
        </p:spPr>
        <p:txBody>
          <a:bodyPr/>
          <a:lstStyle/>
          <a:p>
            <a:r>
              <a:rPr lang="en-US" sz="2000" dirty="0">
                <a:latin typeface="Graphik Arabic Medium" pitchFamily="50" charset="-78"/>
                <a:cs typeface="Graphik Arabic Medium" pitchFamily="50" charset="-78"/>
              </a:rPr>
              <a:t>Supplement S2 – Figure (Drone–2)</a:t>
            </a:r>
          </a:p>
          <a:p>
            <a:r>
              <a:rPr lang="en-US" sz="2000" dirty="0">
                <a:latin typeface="Graphik Arabic Medium" pitchFamily="50" charset="-78"/>
                <a:cs typeface="Graphik Arabic Medium" pitchFamily="50" charset="-78"/>
              </a:rPr>
              <a:t>High-density terracing on a steep limestone ridge. The repeating structural pattern and contour-aligned walls indicate a coordinated, large-scale system of slope modification and water management.</a:t>
            </a:r>
          </a:p>
        </p:txBody>
      </p:sp>
      <p:sp>
        <p:nvSpPr>
          <p:cNvPr id="9" name="Text Placeholder 8">
            <a:extLst>
              <a:ext uri="{FF2B5EF4-FFF2-40B4-BE49-F238E27FC236}">
                <a16:creationId xmlns:a16="http://schemas.microsoft.com/office/drawing/2014/main" id="{04D8BD54-CEBC-966E-F599-71D870641C89}"/>
              </a:ext>
            </a:extLst>
          </p:cNvPr>
          <p:cNvSpPr>
            <a:spLocks noGrp="1"/>
          </p:cNvSpPr>
          <p:nvPr>
            <p:ph type="body" sz="quarter" idx="4294967295"/>
          </p:nvPr>
        </p:nvSpPr>
        <p:spPr>
          <a:xfrm>
            <a:off x="0" y="166688"/>
            <a:ext cx="5724525" cy="1954212"/>
          </a:xfrm>
        </p:spPr>
        <p:txBody>
          <a:bodyPr/>
          <a:lstStyle/>
          <a:p>
            <a:r>
              <a:rPr lang="en-US" sz="1800" dirty="0">
                <a:latin typeface="Graphik Arabic Medium" pitchFamily="50" charset="-78"/>
                <a:cs typeface="Graphik Arabic Medium" pitchFamily="50" charset="-78"/>
              </a:rPr>
              <a:t>Supplement S2 – Figure (Drone–1)</a:t>
            </a:r>
          </a:p>
          <a:p>
            <a:r>
              <a:rPr lang="en-US" sz="1800" dirty="0">
                <a:latin typeface="Graphik Arabic Medium" pitchFamily="50" charset="-78"/>
                <a:cs typeface="Graphik Arabic Medium" pitchFamily="50" charset="-78"/>
              </a:rPr>
              <a:t>Aerial view of a multi-layer terracing system on a large Zagros slope. The terraces follow curvilinear contour lines with consistent spacing, demonstrating intentional landscape engineering rather than natural erosion.</a:t>
            </a:r>
          </a:p>
        </p:txBody>
      </p:sp>
      <p:pic>
        <p:nvPicPr>
          <p:cNvPr id="13" name="Picture Placeholder 12">
            <a:extLst>
              <a:ext uri="{FF2B5EF4-FFF2-40B4-BE49-F238E27FC236}">
                <a16:creationId xmlns:a16="http://schemas.microsoft.com/office/drawing/2014/main" id="{D0D2506C-3A48-45DF-3451-F9B00F05F393}"/>
              </a:ext>
            </a:extLst>
          </p:cNvPr>
          <p:cNvPicPr>
            <a:picLocks noGrp="1" noChangeAspect="1"/>
          </p:cNvPicPr>
          <p:nvPr>
            <p:ph type="pic" idx="4294967295"/>
          </p:nvPr>
        </p:nvPicPr>
        <p:blipFill>
          <a:blip r:embed="rId2">
            <a:extLst>
              <a:ext uri="{28A0092B-C50C-407E-A947-70E740481C1C}">
                <a14:useLocalDpi xmlns:a14="http://schemas.microsoft.com/office/drawing/2010/main" val="0"/>
              </a:ext>
            </a:extLst>
          </a:blip>
          <a:srcRect l="12423" r="12423"/>
          <a:stretch>
            <a:fillRect/>
          </a:stretch>
        </p:blipFill>
        <p:spPr>
          <a:xfrm>
            <a:off x="7005884" y="2162175"/>
            <a:ext cx="4905375" cy="250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a:extLst>
              <a:ext uri="{FF2B5EF4-FFF2-40B4-BE49-F238E27FC236}">
                <a16:creationId xmlns:a16="http://schemas.microsoft.com/office/drawing/2014/main" id="{31EDEA98-7C1F-47D0-4A3C-05BD75017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609" y="2121557"/>
            <a:ext cx="2695082" cy="3593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Title 19">
            <a:extLst>
              <a:ext uri="{FF2B5EF4-FFF2-40B4-BE49-F238E27FC236}">
                <a16:creationId xmlns:a16="http://schemas.microsoft.com/office/drawing/2014/main" id="{02D69387-179E-E27C-F8B6-05D5972ECC24}"/>
              </a:ext>
            </a:extLst>
          </p:cNvPr>
          <p:cNvSpPr txBox="1">
            <a:spLocks/>
          </p:cNvSpPr>
          <p:nvPr/>
        </p:nvSpPr>
        <p:spPr>
          <a:xfrm>
            <a:off x="3752851" y="5743575"/>
            <a:ext cx="3762374" cy="667105"/>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a:latin typeface="Graphik Arabic Bold" pitchFamily="50" charset="-78"/>
                <a:cs typeface="Graphik Arabic Bold" pitchFamily="50" charset="-78"/>
              </a:rPr>
              <a:t>Googel</a:t>
            </a:r>
            <a:r>
              <a:rPr lang="en-US" dirty="0">
                <a:latin typeface="Graphik Arabic Bold" pitchFamily="50" charset="-78"/>
                <a:cs typeface="Graphik Arabic Bold" pitchFamily="50" charset="-78"/>
              </a:rPr>
              <a:t> Earth</a:t>
            </a:r>
          </a:p>
        </p:txBody>
      </p:sp>
    </p:spTree>
    <p:extLst>
      <p:ext uri="{BB962C8B-B14F-4D97-AF65-F5344CB8AC3E}">
        <p14:creationId xmlns:p14="http://schemas.microsoft.com/office/powerpoint/2010/main" val="3382136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3D074-69FE-A720-37EF-0FC9A4A45773}"/>
              </a:ext>
            </a:extLst>
          </p:cNvPr>
          <p:cNvSpPr>
            <a:spLocks noGrp="1"/>
          </p:cNvSpPr>
          <p:nvPr>
            <p:ph type="title"/>
          </p:nvPr>
        </p:nvSpPr>
        <p:spPr>
          <a:xfrm>
            <a:off x="646112" y="452717"/>
            <a:ext cx="9403742" cy="2460811"/>
          </a:xfrm>
        </p:spPr>
        <p:txBody>
          <a:bodyPr/>
          <a:lstStyle/>
          <a:p>
            <a:r>
              <a:rPr lang="en-US" sz="2000" dirty="0">
                <a:latin typeface="Graphik Arabic Medium" pitchFamily="50" charset="-78"/>
                <a:cs typeface="Graphik Arabic Medium" pitchFamily="50" charset="-78"/>
              </a:rPr>
              <a:t>Supplement S2 – Figure (GE-1)</a:t>
            </a:r>
            <a:br>
              <a:rPr lang="en-US" sz="2000" dirty="0">
                <a:latin typeface="Graphik Arabic Medium" pitchFamily="50" charset="-78"/>
                <a:cs typeface="Graphik Arabic Medium" pitchFamily="50" charset="-78"/>
              </a:rPr>
            </a:br>
            <a:br>
              <a:rPr lang="en-US" sz="2000" dirty="0">
                <a:latin typeface="Graphik Arabic Medium" pitchFamily="50" charset="-78"/>
                <a:cs typeface="Graphik Arabic Medium" pitchFamily="50" charset="-78"/>
              </a:rPr>
            </a:br>
            <a:r>
              <a:rPr lang="en-US" sz="2000" dirty="0">
                <a:latin typeface="Graphik Arabic Medium" pitchFamily="50" charset="-78"/>
                <a:cs typeface="Graphik Arabic Medium" pitchFamily="50" charset="-78"/>
              </a:rPr>
              <a:t>(The Ancient terraces farming)</a:t>
            </a:r>
            <a:br>
              <a:rPr lang="en-US" sz="2000" dirty="0">
                <a:latin typeface="Graphik Arabic Medium" pitchFamily="50" charset="-78"/>
                <a:cs typeface="Graphik Arabic Medium" pitchFamily="50" charset="-78"/>
              </a:rPr>
            </a:br>
            <a:br>
              <a:rPr lang="en-US" sz="2000" dirty="0">
                <a:latin typeface="Graphik Arabic Medium" pitchFamily="50" charset="-78"/>
                <a:cs typeface="Graphik Arabic Medium" pitchFamily="50" charset="-78"/>
              </a:rPr>
            </a:br>
            <a:r>
              <a:rPr lang="en-US" sz="2000" dirty="0">
                <a:latin typeface="Graphik Arabic Medium" pitchFamily="50" charset="-78"/>
                <a:cs typeface="Graphik Arabic Medium" pitchFamily="50" charset="-78"/>
              </a:rPr>
              <a:t>Google Earth imagery showing large-scale contour-following terracing. The repeating curvilinear lines with consistent spacing indicate intentional landscape engineering rather than natural slope processes.</a:t>
            </a:r>
          </a:p>
        </p:txBody>
      </p:sp>
      <p:pic>
        <p:nvPicPr>
          <p:cNvPr id="5" name="Picture 4">
            <a:extLst>
              <a:ext uri="{FF2B5EF4-FFF2-40B4-BE49-F238E27FC236}">
                <a16:creationId xmlns:a16="http://schemas.microsoft.com/office/drawing/2014/main" id="{84BD3398-740B-197F-DB66-3502D2BFEF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0082" y="2883607"/>
            <a:ext cx="1744683" cy="3521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0B3D040A-2A85-DC6A-38AD-C0B325763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612" y="2882881"/>
            <a:ext cx="1750590" cy="3553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FB6677B8-0407-294D-7916-C514D157E7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6800" y="2883607"/>
            <a:ext cx="2634966" cy="3552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Freeform: Shape 11">
            <a:extLst>
              <a:ext uri="{FF2B5EF4-FFF2-40B4-BE49-F238E27FC236}">
                <a16:creationId xmlns:a16="http://schemas.microsoft.com/office/drawing/2014/main" id="{99D5CC50-41C4-CB14-1909-B60A521A4B32}"/>
              </a:ext>
            </a:extLst>
          </p:cNvPr>
          <p:cNvSpPr/>
          <p:nvPr/>
        </p:nvSpPr>
        <p:spPr>
          <a:xfrm>
            <a:off x="0" y="5334000"/>
            <a:ext cx="1750590" cy="1524000"/>
          </a:xfrm>
          <a:custGeom>
            <a:avLst/>
            <a:gdLst>
              <a:gd name="csX0" fmla="*/ 0 w 1114425"/>
              <a:gd name="csY0" fmla="*/ 609600 h 1276350"/>
              <a:gd name="csX1" fmla="*/ 1114425 w 1114425"/>
              <a:gd name="csY1" fmla="*/ 0 h 1276350"/>
              <a:gd name="csX2" fmla="*/ 971550 w 1114425"/>
              <a:gd name="csY2" fmla="*/ 638175 h 1276350"/>
              <a:gd name="csX3" fmla="*/ 371475 w 1114425"/>
              <a:gd name="csY3" fmla="*/ 933450 h 1276350"/>
              <a:gd name="csX4" fmla="*/ 314325 w 1114425"/>
              <a:gd name="csY4" fmla="*/ 1276350 h 1276350"/>
              <a:gd name="csX5" fmla="*/ 66675 w 1114425"/>
              <a:gd name="csY5" fmla="*/ 990600 h 1276350"/>
              <a:gd name="csX6" fmla="*/ 476250 w 1114425"/>
              <a:gd name="csY6" fmla="*/ 666750 h 1276350"/>
              <a:gd name="csX7" fmla="*/ 76200 w 1114425"/>
              <a:gd name="csY7" fmla="*/ 733425 h 1276350"/>
              <a:gd name="csX8" fmla="*/ 0 w 1114425"/>
              <a:gd name="csY8" fmla="*/ 609600 h 127635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14425" h="1276350">
                <a:moveTo>
                  <a:pt x="0" y="609600"/>
                </a:moveTo>
                <a:lnTo>
                  <a:pt x="1114425" y="0"/>
                </a:lnTo>
                <a:lnTo>
                  <a:pt x="971550" y="638175"/>
                </a:lnTo>
                <a:lnTo>
                  <a:pt x="371475" y="933450"/>
                </a:lnTo>
                <a:lnTo>
                  <a:pt x="314325" y="1276350"/>
                </a:lnTo>
                <a:lnTo>
                  <a:pt x="66675" y="990600"/>
                </a:lnTo>
                <a:lnTo>
                  <a:pt x="476250" y="666750"/>
                </a:lnTo>
                <a:lnTo>
                  <a:pt x="76200" y="733425"/>
                </a:lnTo>
                <a:lnTo>
                  <a:pt x="0" y="60960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964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9750-3B42-0D11-0FD5-BB711AB6B117}"/>
              </a:ext>
            </a:extLst>
          </p:cNvPr>
          <p:cNvSpPr>
            <a:spLocks noGrp="1"/>
          </p:cNvSpPr>
          <p:nvPr>
            <p:ph type="title"/>
          </p:nvPr>
        </p:nvSpPr>
        <p:spPr/>
        <p:txBody>
          <a:bodyPr/>
          <a:lstStyle/>
          <a:p>
            <a:r>
              <a:rPr lang="en-US" sz="2000" dirty="0">
                <a:latin typeface="Graphik Arabic Medium" pitchFamily="50" charset="-78"/>
                <a:cs typeface="Graphik Arabic Medium" pitchFamily="50" charset="-78"/>
              </a:rPr>
              <a:t>Supplement S2 – Figure (GE-2)</a:t>
            </a:r>
            <a:br>
              <a:rPr lang="en-US" sz="2000" dirty="0">
                <a:latin typeface="Graphik Arabic Medium" pitchFamily="50" charset="-78"/>
                <a:cs typeface="Graphik Arabic Medium" pitchFamily="50" charset="-78"/>
              </a:rPr>
            </a:br>
            <a:br>
              <a:rPr lang="en-US" sz="2000" dirty="0">
                <a:latin typeface="Graphik Arabic Medium" pitchFamily="50" charset="-78"/>
                <a:cs typeface="Graphik Arabic Medium" pitchFamily="50" charset="-78"/>
              </a:rPr>
            </a:br>
            <a:r>
              <a:rPr lang="en-US" sz="2000" dirty="0">
                <a:latin typeface="Graphik Arabic Medium" pitchFamily="50" charset="-78"/>
                <a:cs typeface="Graphik Arabic Medium" pitchFamily="50" charset="-78"/>
              </a:rPr>
              <a:t>A pair of opposing hillslopes with mirrored terracing patterns. Such bilateral symmetry is characteristic of coordinated human modification of terrain.</a:t>
            </a:r>
          </a:p>
        </p:txBody>
      </p:sp>
      <p:pic>
        <p:nvPicPr>
          <p:cNvPr id="4" name="Picture 3">
            <a:extLst>
              <a:ext uri="{FF2B5EF4-FFF2-40B4-BE49-F238E27FC236}">
                <a16:creationId xmlns:a16="http://schemas.microsoft.com/office/drawing/2014/main" id="{78FBCC18-B728-68F3-94B5-2E4F9CD3B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626324" y="1850566"/>
            <a:ext cx="2238899" cy="4506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4EBD96D3-497A-2CD5-6409-72516C78A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968" y="1850565"/>
            <a:ext cx="2471279" cy="4484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L-Shape 7">
            <a:extLst>
              <a:ext uri="{FF2B5EF4-FFF2-40B4-BE49-F238E27FC236}">
                <a16:creationId xmlns:a16="http://schemas.microsoft.com/office/drawing/2014/main" id="{BF501D77-B4A5-876B-751C-F1BAB06CCFC7}"/>
              </a:ext>
            </a:extLst>
          </p:cNvPr>
          <p:cNvSpPr/>
          <p:nvPr/>
        </p:nvSpPr>
        <p:spPr>
          <a:xfrm>
            <a:off x="0" y="4457700"/>
            <a:ext cx="4324350" cy="2400300"/>
          </a:xfrm>
          <a:prstGeom prst="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672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5AD81-FE99-3D35-2A63-482D26FCA7B1}"/>
              </a:ext>
            </a:extLst>
          </p:cNvPr>
          <p:cNvSpPr>
            <a:spLocks noGrp="1"/>
          </p:cNvSpPr>
          <p:nvPr>
            <p:ph type="title"/>
          </p:nvPr>
        </p:nvSpPr>
        <p:spPr>
          <a:xfrm>
            <a:off x="646111" y="452717"/>
            <a:ext cx="9404723" cy="1690407"/>
          </a:xfrm>
        </p:spPr>
        <p:txBody>
          <a:bodyPr/>
          <a:lstStyle/>
          <a:p>
            <a:r>
              <a:rPr lang="en-US" sz="2000" dirty="0">
                <a:latin typeface="Graphik Arabic Medium" pitchFamily="50" charset="-78"/>
                <a:cs typeface="Graphik Arabic Medium" pitchFamily="50" charset="-78"/>
              </a:rPr>
              <a:t>Supplement S2 – Figure (GE-3)</a:t>
            </a:r>
            <a:br>
              <a:rPr lang="en-US" sz="2000" dirty="0">
                <a:latin typeface="Graphik Arabic Medium" pitchFamily="50" charset="-78"/>
                <a:cs typeface="Graphik Arabic Medium" pitchFamily="50" charset="-78"/>
              </a:rPr>
            </a:br>
            <a:br>
              <a:rPr lang="en-US" sz="2000" dirty="0">
                <a:latin typeface="Graphik Arabic Medium" pitchFamily="50" charset="-78"/>
                <a:cs typeface="Graphik Arabic Medium" pitchFamily="50" charset="-78"/>
              </a:rPr>
            </a:br>
            <a:r>
              <a:rPr lang="en-US" sz="2000" dirty="0">
                <a:latin typeface="Graphik Arabic Medium" pitchFamily="50" charset="-78"/>
                <a:cs typeface="Graphik Arabic Medium" pitchFamily="50" charset="-78"/>
              </a:rPr>
              <a:t>Soft, wave-like terracing visible across the entire slope. The continuity of these lines even in areas with minimal relief demonstrates an engineered contour system.</a:t>
            </a:r>
            <a:br>
              <a:rPr lang="en-US" sz="2000" dirty="0">
                <a:latin typeface="Graphik Arabic Medium" pitchFamily="50" charset="-78"/>
                <a:cs typeface="Graphik Arabic Medium" pitchFamily="50" charset="-78"/>
              </a:rPr>
            </a:br>
            <a:endParaRPr lang="en-US" sz="2000" dirty="0">
              <a:latin typeface="Graphik Arabic Medium" pitchFamily="50" charset="-78"/>
              <a:cs typeface="Graphik Arabic Medium" pitchFamily="50" charset="-78"/>
            </a:endParaRPr>
          </a:p>
        </p:txBody>
      </p:sp>
      <p:pic>
        <p:nvPicPr>
          <p:cNvPr id="4" name="Picture 3">
            <a:extLst>
              <a:ext uri="{FF2B5EF4-FFF2-40B4-BE49-F238E27FC236}">
                <a16:creationId xmlns:a16="http://schemas.microsoft.com/office/drawing/2014/main" id="{9332E704-7ED0-0982-0146-D84E7BFED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142" y="2028823"/>
            <a:ext cx="3027314" cy="4636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05A66EE4-1548-8806-4BED-6A3346C48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013" y="2028824"/>
            <a:ext cx="2554682" cy="4636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Flowchart: Delay 6">
            <a:extLst>
              <a:ext uri="{FF2B5EF4-FFF2-40B4-BE49-F238E27FC236}">
                <a16:creationId xmlns:a16="http://schemas.microsoft.com/office/drawing/2014/main" id="{1332AD8E-EE76-BA54-5F87-069EB121830D}"/>
              </a:ext>
            </a:extLst>
          </p:cNvPr>
          <p:cNvSpPr/>
          <p:nvPr/>
        </p:nvSpPr>
        <p:spPr>
          <a:xfrm>
            <a:off x="-1" y="4305300"/>
            <a:ext cx="3027313" cy="2552700"/>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753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7D07-9CD4-F4EA-8300-D4A3D080913C}"/>
              </a:ext>
            </a:extLst>
          </p:cNvPr>
          <p:cNvSpPr>
            <a:spLocks noGrp="1"/>
          </p:cNvSpPr>
          <p:nvPr>
            <p:ph type="title"/>
          </p:nvPr>
        </p:nvSpPr>
        <p:spPr>
          <a:xfrm>
            <a:off x="646111" y="452718"/>
            <a:ext cx="9404723" cy="1738032"/>
          </a:xfrm>
        </p:spPr>
        <p:txBody>
          <a:bodyPr/>
          <a:lstStyle/>
          <a:p>
            <a:r>
              <a:rPr lang="en-US" sz="2000" dirty="0">
                <a:latin typeface="Graphik Arabic Medium" pitchFamily="50" charset="-78"/>
                <a:cs typeface="Graphik Arabic Medium" pitchFamily="50" charset="-78"/>
              </a:rPr>
              <a:t>Supplement S2 – Figure (GE-4)</a:t>
            </a:r>
            <a:br>
              <a:rPr lang="en-US" sz="2000" dirty="0">
                <a:latin typeface="Graphik Arabic Medium" pitchFamily="50" charset="-78"/>
                <a:cs typeface="Graphik Arabic Medium" pitchFamily="50" charset="-78"/>
              </a:rPr>
            </a:br>
            <a:br>
              <a:rPr lang="en-US" sz="2000" dirty="0">
                <a:latin typeface="Graphik Arabic Medium" pitchFamily="50" charset="-78"/>
                <a:cs typeface="Graphik Arabic Medium" pitchFamily="50" charset="-78"/>
              </a:rPr>
            </a:br>
            <a:r>
              <a:rPr lang="en-US" sz="2000" dirty="0">
                <a:latin typeface="Graphik Arabic Medium" pitchFamily="50" charset="-78"/>
                <a:cs typeface="Graphik Arabic Medium" pitchFamily="50" charset="-78"/>
              </a:rPr>
              <a:t>High-density terraces forming a complex network of contour-aligned walls. The uniformity of spacing and curvature indicates deliberate construction at landscape scale.</a:t>
            </a:r>
          </a:p>
        </p:txBody>
      </p:sp>
      <p:sp>
        <p:nvSpPr>
          <p:cNvPr id="3" name="Freeform: Shape 2">
            <a:extLst>
              <a:ext uri="{FF2B5EF4-FFF2-40B4-BE49-F238E27FC236}">
                <a16:creationId xmlns:a16="http://schemas.microsoft.com/office/drawing/2014/main" id="{D055FBEA-9FC6-B2FA-F831-D4A88A07B2FA}"/>
              </a:ext>
            </a:extLst>
          </p:cNvPr>
          <p:cNvSpPr/>
          <p:nvPr/>
        </p:nvSpPr>
        <p:spPr>
          <a:xfrm>
            <a:off x="0" y="6153150"/>
            <a:ext cx="1085850" cy="704850"/>
          </a:xfrm>
          <a:custGeom>
            <a:avLst/>
            <a:gdLst>
              <a:gd name="csX0" fmla="*/ 504825 w 1085850"/>
              <a:gd name="csY0" fmla="*/ 704850 h 704850"/>
              <a:gd name="csX1" fmla="*/ 752475 w 1085850"/>
              <a:gd name="csY1" fmla="*/ 457200 h 704850"/>
              <a:gd name="csX2" fmla="*/ 1085850 w 1085850"/>
              <a:gd name="csY2" fmla="*/ 47625 h 704850"/>
              <a:gd name="csX3" fmla="*/ 523875 w 1085850"/>
              <a:gd name="csY3" fmla="*/ 0 h 704850"/>
              <a:gd name="csX4" fmla="*/ 447675 w 1085850"/>
              <a:gd name="csY4" fmla="*/ 581025 h 704850"/>
              <a:gd name="csX5" fmla="*/ 0 w 1085850"/>
              <a:gd name="csY5" fmla="*/ 504825 h 704850"/>
              <a:gd name="csX6" fmla="*/ 504825 w 1085850"/>
              <a:gd name="csY6" fmla="*/ 704850 h 70485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85850" h="704850">
                <a:moveTo>
                  <a:pt x="504825" y="704850"/>
                </a:moveTo>
                <a:lnTo>
                  <a:pt x="752475" y="457200"/>
                </a:lnTo>
                <a:lnTo>
                  <a:pt x="1085850" y="47625"/>
                </a:lnTo>
                <a:lnTo>
                  <a:pt x="523875" y="0"/>
                </a:lnTo>
                <a:lnTo>
                  <a:pt x="447675" y="581025"/>
                </a:lnTo>
                <a:lnTo>
                  <a:pt x="0" y="504825"/>
                </a:lnTo>
                <a:lnTo>
                  <a:pt x="504825" y="70485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648E4E8-38E7-E97F-E470-FD90021E7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124" y="2190747"/>
            <a:ext cx="2202493" cy="4458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723B6C60-021D-2097-B028-AA1E909C6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502" y="2190746"/>
            <a:ext cx="2208555" cy="4458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53C12ED1-ACFB-5591-B4F6-61DDCDA5B9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151" y="2190747"/>
            <a:ext cx="2196464" cy="4458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99966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EA5E-A21A-6115-7042-68A8FF479C68}"/>
              </a:ext>
            </a:extLst>
          </p:cNvPr>
          <p:cNvSpPr>
            <a:spLocks noGrp="1"/>
          </p:cNvSpPr>
          <p:nvPr>
            <p:ph type="title"/>
          </p:nvPr>
        </p:nvSpPr>
        <p:spPr>
          <a:xfrm>
            <a:off x="1470865" y="345142"/>
            <a:ext cx="8211018" cy="1400530"/>
          </a:xfrm>
        </p:spPr>
        <p:txBody>
          <a:bodyPr/>
          <a:lstStyle/>
          <a:p>
            <a:r>
              <a:rPr lang="en-US" sz="1400" dirty="0">
                <a:latin typeface="Graphik Arabic Medium" pitchFamily="50" charset="-78"/>
                <a:cs typeface="Graphik Arabic Medium" pitchFamily="50" charset="-78"/>
              </a:rPr>
              <a:t>Supplement S2 – Figure Y </a:t>
            </a:r>
            <a:br>
              <a:rPr lang="en-US" sz="1400" dirty="0">
                <a:latin typeface="Graphik Arabic Medium" pitchFamily="50" charset="-78"/>
                <a:cs typeface="Graphik Arabic Medium" pitchFamily="50" charset="-78"/>
              </a:rPr>
            </a:br>
            <a:r>
              <a:rPr lang="en-US" sz="1400" dirty="0">
                <a:latin typeface="Graphik Arabic Medium" pitchFamily="50" charset="-78"/>
                <a:cs typeface="Graphik Arabic Medium" pitchFamily="50" charset="-78"/>
              </a:rPr>
              <a:t>Another view of the same passage, highlighting the uniform roofline and sustained linearity of the corridor. The absence of dome-shaped dissolution ceilings and the presence of planar fracture-like wall surfaces support the hypothesis of engineered enlargement.</a:t>
            </a:r>
            <a:br>
              <a:rPr lang="en-US" sz="1400" dirty="0">
                <a:latin typeface="Graphik Arabic Medium" pitchFamily="50" charset="-78"/>
                <a:cs typeface="Graphik Arabic Medium" pitchFamily="50" charset="-78"/>
              </a:rPr>
            </a:br>
            <a:endParaRPr lang="en-US" sz="1400" dirty="0">
              <a:latin typeface="Graphik Arabic Medium" pitchFamily="50" charset="-78"/>
              <a:cs typeface="Graphik Arabic Medium" pitchFamily="50" charset="-78"/>
            </a:endParaRPr>
          </a:p>
        </p:txBody>
      </p:sp>
      <p:pic>
        <p:nvPicPr>
          <p:cNvPr id="6" name="Content Placeholder 5">
            <a:extLst>
              <a:ext uri="{FF2B5EF4-FFF2-40B4-BE49-F238E27FC236}">
                <a16:creationId xmlns:a16="http://schemas.microsoft.com/office/drawing/2014/main" id="{B352EEC0-A373-BE78-5B49-E305E246918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4481" y="2060575"/>
            <a:ext cx="2661874" cy="4195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Content Placeholder 4">
            <a:extLst>
              <a:ext uri="{FF2B5EF4-FFF2-40B4-BE49-F238E27FC236}">
                <a16:creationId xmlns:a16="http://schemas.microsoft.com/office/drawing/2014/main" id="{950A15C2-9B85-133C-438F-B4A5F733DB0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42750" y="2055813"/>
            <a:ext cx="2565614" cy="4200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86F6A39D-F478-E47B-0384-00ABC44508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6682" y="2056228"/>
            <a:ext cx="2339930" cy="4195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69879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C6B7DEBA-6027-8FC9-D6E7-1270A508CDCC}"/>
              </a:ext>
            </a:extLst>
          </p:cNvPr>
          <p:cNvSpPr txBox="1">
            <a:spLocks/>
          </p:cNvSpPr>
          <p:nvPr/>
        </p:nvSpPr>
        <p:spPr>
          <a:xfrm>
            <a:off x="2017710" y="224118"/>
            <a:ext cx="7493843" cy="1911929"/>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2000" dirty="0">
                <a:latin typeface="Graphik Arabic Medium" pitchFamily="50" charset="-78"/>
                <a:cs typeface="Graphik Arabic Medium" pitchFamily="50" charset="-78"/>
              </a:rPr>
              <a:t>Supplement S2 – Figure (Samen–1)</a:t>
            </a:r>
          </a:p>
          <a:p>
            <a:r>
              <a:rPr lang="en-US" sz="2000" dirty="0">
                <a:latin typeface="Graphik Arabic Medium" pitchFamily="50" charset="-78"/>
                <a:cs typeface="Graphik Arabic Medium" pitchFamily="50" charset="-78"/>
              </a:rPr>
              <a:t>A chamber in the Samen underground complex featuring a uniformly curved ceiling and smoothed lateral walls. The absence of dissolution features and the presence of large-scale surface leveling indicate intentional excavation.</a:t>
            </a:r>
          </a:p>
        </p:txBody>
      </p:sp>
      <p:pic>
        <p:nvPicPr>
          <p:cNvPr id="10" name="Picture 9">
            <a:extLst>
              <a:ext uri="{FF2B5EF4-FFF2-40B4-BE49-F238E27FC236}">
                <a16:creationId xmlns:a16="http://schemas.microsoft.com/office/drawing/2014/main" id="{D2464E80-8DDE-D556-CD30-F85223FC5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317" y="2420469"/>
            <a:ext cx="4566026" cy="3424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a:extLst>
              <a:ext uri="{FF2B5EF4-FFF2-40B4-BE49-F238E27FC236}">
                <a16:creationId xmlns:a16="http://schemas.microsoft.com/office/drawing/2014/main" id="{3B66F893-C012-8281-BB35-20255769C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3223" y="2420468"/>
            <a:ext cx="4566026" cy="3424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0770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317E-3D77-27C6-D695-D1F6616E29E6}"/>
              </a:ext>
            </a:extLst>
          </p:cNvPr>
          <p:cNvSpPr>
            <a:spLocks noGrp="1"/>
          </p:cNvSpPr>
          <p:nvPr>
            <p:ph type="title"/>
          </p:nvPr>
        </p:nvSpPr>
        <p:spPr/>
        <p:txBody>
          <a:bodyPr/>
          <a:lstStyle/>
          <a:p>
            <a:r>
              <a:rPr lang="en-US" sz="1800" dirty="0">
                <a:latin typeface="Graphik Arabic Medium" pitchFamily="50" charset="-78"/>
                <a:cs typeface="Graphik Arabic Medium" pitchFamily="50" charset="-78"/>
              </a:rPr>
              <a:t>Supplement S2 – Figure (Samen–2)</a:t>
            </a:r>
            <a:br>
              <a:rPr lang="en-US" sz="1800" dirty="0">
                <a:latin typeface="Graphik Arabic Medium" pitchFamily="50" charset="-78"/>
                <a:cs typeface="Graphik Arabic Medium" pitchFamily="50" charset="-78"/>
              </a:rPr>
            </a:br>
            <a:r>
              <a:rPr lang="en-US" sz="1800" dirty="0">
                <a:latin typeface="Graphik Arabic Medium" pitchFamily="50" charset="-78"/>
                <a:cs typeface="Graphik Arabic Medium" pitchFamily="50" charset="-78"/>
              </a:rPr>
              <a:t>Another room in the Samen complex showing a continuous arched roof and a flat, human‑scaled floor. The geometry of the entrance passage and the planar wall surfaces support an anthropogenic origin.</a:t>
            </a:r>
          </a:p>
        </p:txBody>
      </p:sp>
      <p:pic>
        <p:nvPicPr>
          <p:cNvPr id="12" name="Picture 11">
            <a:extLst>
              <a:ext uri="{FF2B5EF4-FFF2-40B4-BE49-F238E27FC236}">
                <a16:creationId xmlns:a16="http://schemas.microsoft.com/office/drawing/2014/main" id="{A24A18AC-818B-D901-F644-80C5E4811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500" y="2192048"/>
            <a:ext cx="5073788" cy="3805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a:extLst>
              <a:ext uri="{FF2B5EF4-FFF2-40B4-BE49-F238E27FC236}">
                <a16:creationId xmlns:a16="http://schemas.microsoft.com/office/drawing/2014/main" id="{DEC42935-4472-54D7-FA41-0134B63A5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253" y="2192047"/>
            <a:ext cx="5073788" cy="3805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59102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CD8EBC-F368-138E-A9DD-51DDA9794031}"/>
              </a:ext>
            </a:extLst>
          </p:cNvPr>
          <p:cNvSpPr>
            <a:spLocks noGrp="1"/>
          </p:cNvSpPr>
          <p:nvPr>
            <p:ph type="body" idx="1"/>
          </p:nvPr>
        </p:nvSpPr>
        <p:spPr>
          <a:xfrm>
            <a:off x="433984" y="295835"/>
            <a:ext cx="3097325" cy="788894"/>
          </a:xfrm>
        </p:spPr>
        <p:txBody>
          <a:bodyPr/>
          <a:lstStyle/>
          <a:p>
            <a:r>
              <a:rPr lang="en-US" sz="1600" dirty="0">
                <a:latin typeface="Graphik Arabic Bold" pitchFamily="50" charset="-78"/>
                <a:cs typeface="Graphik Arabic Bold" pitchFamily="50" charset="-78"/>
              </a:rPr>
              <a:t>Supplement S2 – Figure (Deh-</a:t>
            </a:r>
            <a:r>
              <a:rPr lang="en-US" sz="1600" dirty="0" err="1">
                <a:latin typeface="Graphik Arabic Bold" pitchFamily="50" charset="-78"/>
                <a:cs typeface="Graphik Arabic Bold" pitchFamily="50" charset="-78"/>
              </a:rPr>
              <a:t>Sheykh</a:t>
            </a:r>
            <a:r>
              <a:rPr lang="en-US" sz="1600" dirty="0">
                <a:latin typeface="Graphik Arabic Bold" pitchFamily="50" charset="-78"/>
                <a:cs typeface="Graphik Arabic Bold" pitchFamily="50" charset="-78"/>
              </a:rPr>
              <a:t>–1)</a:t>
            </a:r>
          </a:p>
          <a:p>
            <a:endParaRPr lang="en-US" sz="1600" dirty="0">
              <a:latin typeface="Graphik Arabic Bold" pitchFamily="50" charset="-78"/>
              <a:cs typeface="Graphik Arabic Bold" pitchFamily="50" charset="-78"/>
            </a:endParaRPr>
          </a:p>
        </p:txBody>
      </p:sp>
      <p:sp>
        <p:nvSpPr>
          <p:cNvPr id="4" name="Text Placeholder 3">
            <a:extLst>
              <a:ext uri="{FF2B5EF4-FFF2-40B4-BE49-F238E27FC236}">
                <a16:creationId xmlns:a16="http://schemas.microsoft.com/office/drawing/2014/main" id="{B757A5F3-EA05-7CBD-9BA2-CCA0685DD084}"/>
              </a:ext>
            </a:extLst>
          </p:cNvPr>
          <p:cNvSpPr>
            <a:spLocks noGrp="1"/>
          </p:cNvSpPr>
          <p:nvPr>
            <p:ph type="body" sz="half" idx="15"/>
          </p:nvPr>
        </p:nvSpPr>
        <p:spPr>
          <a:xfrm>
            <a:off x="433984" y="894743"/>
            <a:ext cx="3194331" cy="3589338"/>
          </a:xfrm>
        </p:spPr>
        <p:txBody>
          <a:bodyPr>
            <a:normAutofit/>
          </a:bodyPr>
          <a:lstStyle/>
          <a:p>
            <a:r>
              <a:rPr lang="en-US" sz="1800" dirty="0">
                <a:latin typeface="Graphik Arabic Medium" pitchFamily="50" charset="-78"/>
                <a:cs typeface="Graphik Arabic Medium" pitchFamily="50" charset="-78"/>
              </a:rPr>
              <a:t>Three entrance chambers of the Deh‑</a:t>
            </a:r>
            <a:r>
              <a:rPr lang="en-US" sz="1800" dirty="0" err="1">
                <a:latin typeface="Graphik Arabic Medium" pitchFamily="50" charset="-78"/>
                <a:cs typeface="Graphik Arabic Medium" pitchFamily="50" charset="-78"/>
              </a:rPr>
              <a:t>Sheykh</a:t>
            </a:r>
            <a:r>
              <a:rPr lang="en-US" sz="1800" dirty="0">
                <a:latin typeface="Graphik Arabic Medium" pitchFamily="50" charset="-78"/>
                <a:cs typeface="Graphik Arabic Medium" pitchFamily="50" charset="-78"/>
              </a:rPr>
              <a:t> rock complex in the Zagros. Each entrance exhibits a fully arched, intentionally shaped opening with consistent curvature and no dissolution morphology.</a:t>
            </a:r>
          </a:p>
        </p:txBody>
      </p:sp>
      <p:sp>
        <p:nvSpPr>
          <p:cNvPr id="6" name="Text Placeholder 5">
            <a:extLst>
              <a:ext uri="{FF2B5EF4-FFF2-40B4-BE49-F238E27FC236}">
                <a16:creationId xmlns:a16="http://schemas.microsoft.com/office/drawing/2014/main" id="{D19F91B0-9048-6256-465F-C9A6A0890B4A}"/>
              </a:ext>
            </a:extLst>
          </p:cNvPr>
          <p:cNvSpPr>
            <a:spLocks noGrp="1"/>
          </p:cNvSpPr>
          <p:nvPr>
            <p:ph type="body" sz="half" idx="16"/>
          </p:nvPr>
        </p:nvSpPr>
        <p:spPr>
          <a:xfrm>
            <a:off x="3903110" y="894743"/>
            <a:ext cx="2946794" cy="3589338"/>
          </a:xfrm>
        </p:spPr>
        <p:txBody>
          <a:bodyPr>
            <a:normAutofit/>
          </a:bodyPr>
          <a:lstStyle/>
          <a:p>
            <a:r>
              <a:rPr lang="en-US" sz="1800" dirty="0">
                <a:latin typeface="Graphik Arabic Medium" pitchFamily="50" charset="-78"/>
                <a:cs typeface="Graphik Arabic Medium" pitchFamily="50" charset="-78"/>
              </a:rPr>
              <a:t>The entrances are aligned at a uniform elevation and spaced at regular 20‑meter intervals along the cliff face, forming a geometric rhythm incompatible with natural cave development.</a:t>
            </a:r>
          </a:p>
        </p:txBody>
      </p:sp>
      <p:sp>
        <p:nvSpPr>
          <p:cNvPr id="8" name="Text Placeholder 7">
            <a:extLst>
              <a:ext uri="{FF2B5EF4-FFF2-40B4-BE49-F238E27FC236}">
                <a16:creationId xmlns:a16="http://schemas.microsoft.com/office/drawing/2014/main" id="{596A851C-5766-D430-D37A-2573CB38E60E}"/>
              </a:ext>
            </a:extLst>
          </p:cNvPr>
          <p:cNvSpPr>
            <a:spLocks noGrp="1"/>
          </p:cNvSpPr>
          <p:nvPr>
            <p:ph type="body" sz="half" idx="17"/>
          </p:nvPr>
        </p:nvSpPr>
        <p:spPr>
          <a:xfrm>
            <a:off x="7097630" y="894743"/>
            <a:ext cx="2932113" cy="3589338"/>
          </a:xfrm>
        </p:spPr>
        <p:txBody>
          <a:bodyPr>
            <a:normAutofit/>
          </a:bodyPr>
          <a:lstStyle/>
          <a:p>
            <a:r>
              <a:rPr lang="en-US" sz="1800" dirty="0">
                <a:latin typeface="Graphik Arabic Medium" pitchFamily="50" charset="-78"/>
                <a:cs typeface="Graphik Arabic Medium" pitchFamily="50" charset="-78"/>
              </a:rPr>
              <a:t>Circular and oval‑shaped portals demonstrate controlled excavation. Planar wall surfaces and directional floor leveling around the openings further support anthropogenic origin.</a:t>
            </a:r>
          </a:p>
        </p:txBody>
      </p:sp>
      <p:sp>
        <p:nvSpPr>
          <p:cNvPr id="9" name="Text Placeholder 2">
            <a:extLst>
              <a:ext uri="{FF2B5EF4-FFF2-40B4-BE49-F238E27FC236}">
                <a16:creationId xmlns:a16="http://schemas.microsoft.com/office/drawing/2014/main" id="{D6CC2150-9600-103A-D8A0-CAFF98CDA04E}"/>
              </a:ext>
            </a:extLst>
          </p:cNvPr>
          <p:cNvSpPr txBox="1">
            <a:spLocks/>
          </p:cNvSpPr>
          <p:nvPr/>
        </p:nvSpPr>
        <p:spPr>
          <a:xfrm>
            <a:off x="3873106" y="295835"/>
            <a:ext cx="3097325" cy="788894"/>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1600" dirty="0">
                <a:latin typeface="Graphik Arabic Bold" pitchFamily="50" charset="-78"/>
                <a:cs typeface="Graphik Arabic Bold" pitchFamily="50" charset="-78"/>
              </a:rPr>
              <a:t>Supplement S2 – Figure (Deh-</a:t>
            </a:r>
            <a:r>
              <a:rPr lang="en-US" sz="1600" dirty="0" err="1">
                <a:latin typeface="Graphik Arabic Bold" pitchFamily="50" charset="-78"/>
                <a:cs typeface="Graphik Arabic Bold" pitchFamily="50" charset="-78"/>
              </a:rPr>
              <a:t>Sheykh</a:t>
            </a:r>
            <a:r>
              <a:rPr lang="en-US" sz="1600" dirty="0">
                <a:latin typeface="Graphik Arabic Bold" pitchFamily="50" charset="-78"/>
                <a:cs typeface="Graphik Arabic Bold" pitchFamily="50" charset="-78"/>
              </a:rPr>
              <a:t>–2)</a:t>
            </a:r>
          </a:p>
          <a:p>
            <a:endParaRPr lang="en-US" sz="1600" dirty="0">
              <a:latin typeface="Graphik Arabic Bold" pitchFamily="50" charset="-78"/>
              <a:cs typeface="Graphik Arabic Bold" pitchFamily="50" charset="-78"/>
            </a:endParaRPr>
          </a:p>
        </p:txBody>
      </p:sp>
      <p:sp>
        <p:nvSpPr>
          <p:cNvPr id="10" name="Text Placeholder 2">
            <a:extLst>
              <a:ext uri="{FF2B5EF4-FFF2-40B4-BE49-F238E27FC236}">
                <a16:creationId xmlns:a16="http://schemas.microsoft.com/office/drawing/2014/main" id="{1BF546DD-162B-8D06-7425-B9CFB2245D0F}"/>
              </a:ext>
            </a:extLst>
          </p:cNvPr>
          <p:cNvSpPr txBox="1">
            <a:spLocks/>
          </p:cNvSpPr>
          <p:nvPr/>
        </p:nvSpPr>
        <p:spPr>
          <a:xfrm>
            <a:off x="7082092" y="295835"/>
            <a:ext cx="3097325" cy="788894"/>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400" b="0" i="0" kern="1200">
                <a:solidFill>
                  <a:schemeClr val="bg2">
                    <a:lumMod val="40000"/>
                    <a:lumOff val="60000"/>
                  </a:schemeClr>
                </a:solidFill>
                <a:latin typeface="+mj-lt"/>
                <a:ea typeface="+mj-ea"/>
                <a:cs typeface="+mj-cs"/>
              </a:defRPr>
            </a:lvl1pPr>
            <a:lvl2pPr marL="457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1"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800" b="1"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1600" b="1" i="0" kern="1200">
                <a:solidFill>
                  <a:schemeClr val="tx1"/>
                </a:solidFill>
                <a:latin typeface="+mj-lt"/>
                <a:ea typeface="+mj-ea"/>
                <a:cs typeface="+mj-cs"/>
              </a:defRPr>
            </a:lvl9pPr>
          </a:lstStyle>
          <a:p>
            <a:r>
              <a:rPr lang="en-US" sz="1600" dirty="0">
                <a:latin typeface="Graphik Arabic Bold" pitchFamily="50" charset="-78"/>
                <a:cs typeface="Graphik Arabic Bold" pitchFamily="50" charset="-78"/>
              </a:rPr>
              <a:t>Supplement S2 – Figure (Deh-</a:t>
            </a:r>
            <a:r>
              <a:rPr lang="en-US" sz="1600" dirty="0" err="1">
                <a:latin typeface="Graphik Arabic Bold" pitchFamily="50" charset="-78"/>
                <a:cs typeface="Graphik Arabic Bold" pitchFamily="50" charset="-78"/>
              </a:rPr>
              <a:t>Sheykh</a:t>
            </a:r>
            <a:r>
              <a:rPr lang="en-US" sz="1600" dirty="0">
                <a:latin typeface="Graphik Arabic Bold" pitchFamily="50" charset="-78"/>
                <a:cs typeface="Graphik Arabic Bold" pitchFamily="50" charset="-78"/>
              </a:rPr>
              <a:t>–3)</a:t>
            </a:r>
          </a:p>
          <a:p>
            <a:endParaRPr lang="en-US" sz="1600" dirty="0">
              <a:latin typeface="Graphik Arabic Bold" pitchFamily="50" charset="-78"/>
              <a:cs typeface="Graphik Arabic Bold" pitchFamily="50" charset="-78"/>
            </a:endParaRPr>
          </a:p>
        </p:txBody>
      </p:sp>
      <p:pic>
        <p:nvPicPr>
          <p:cNvPr id="12" name="Picture 11">
            <a:extLst>
              <a:ext uri="{FF2B5EF4-FFF2-40B4-BE49-F238E27FC236}">
                <a16:creationId xmlns:a16="http://schemas.microsoft.com/office/drawing/2014/main" id="{674D1FDE-9048-90E7-16E5-3895C6A0C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25" y="3429000"/>
            <a:ext cx="3399990" cy="1588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a:extLst>
              <a:ext uri="{FF2B5EF4-FFF2-40B4-BE49-F238E27FC236}">
                <a16:creationId xmlns:a16="http://schemas.microsoft.com/office/drawing/2014/main" id="{99EE50E2-5851-EF77-4D97-CBA578211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338" y="3942230"/>
            <a:ext cx="3098970"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a:extLst>
              <a:ext uri="{FF2B5EF4-FFF2-40B4-BE49-F238E27FC236}">
                <a16:creationId xmlns:a16="http://schemas.microsoft.com/office/drawing/2014/main" id="{FE2A7074-563C-90F8-F0C1-16439AEFC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7630" y="3429000"/>
            <a:ext cx="3399990" cy="15884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34079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EB6F-E32C-080E-FCA5-CE98B9B71403}"/>
              </a:ext>
            </a:extLst>
          </p:cNvPr>
          <p:cNvSpPr>
            <a:spLocks noGrp="1"/>
          </p:cNvSpPr>
          <p:nvPr>
            <p:ph type="title"/>
          </p:nvPr>
        </p:nvSpPr>
        <p:spPr>
          <a:xfrm>
            <a:off x="1208744" y="342650"/>
            <a:ext cx="8825657" cy="1915647"/>
          </a:xfrm>
        </p:spPr>
        <p:txBody>
          <a:bodyPr/>
          <a:lstStyle/>
          <a:p>
            <a:r>
              <a:rPr lang="en-US" sz="2000" dirty="0">
                <a:latin typeface="Graphik Arabic Medium" pitchFamily="50" charset="-78"/>
                <a:cs typeface="Graphik Arabic Medium" pitchFamily="50" charset="-78"/>
              </a:rPr>
              <a:t>Supplement S2 – Figure (</a:t>
            </a:r>
            <a:r>
              <a:rPr lang="en-US" sz="2000" dirty="0" err="1">
                <a:latin typeface="Graphik Arabic Medium" pitchFamily="50" charset="-78"/>
                <a:cs typeface="Graphik Arabic Medium" pitchFamily="50" charset="-78"/>
              </a:rPr>
              <a:t>Sangtarāshān</a:t>
            </a:r>
            <a:r>
              <a:rPr lang="en-US" sz="2000" dirty="0">
                <a:latin typeface="Graphik Arabic Medium" pitchFamily="50" charset="-78"/>
                <a:cs typeface="Graphik Arabic Medium" pitchFamily="50" charset="-78"/>
              </a:rPr>
              <a:t>–1)A </a:t>
            </a:r>
            <a:br>
              <a:rPr lang="en-US" sz="2000" dirty="0">
                <a:latin typeface="Graphik Arabic Medium" pitchFamily="50" charset="-78"/>
                <a:cs typeface="Graphik Arabic Medium" pitchFamily="50" charset="-78"/>
              </a:rPr>
            </a:br>
            <a:br>
              <a:rPr lang="en-US" sz="2000" dirty="0">
                <a:latin typeface="Graphik Arabic Medium" pitchFamily="50" charset="-78"/>
                <a:cs typeface="Graphik Arabic Medium" pitchFamily="50" charset="-78"/>
              </a:rPr>
            </a:br>
            <a:r>
              <a:rPr lang="en-US" sz="2000" dirty="0">
                <a:latin typeface="Graphik Arabic Medium" pitchFamily="50" charset="-78"/>
                <a:cs typeface="Graphik Arabic Medium" pitchFamily="50" charset="-78"/>
              </a:rPr>
              <a:t>large-scale rock‑cut complex known as the </a:t>
            </a:r>
            <a:r>
              <a:rPr lang="en-US" sz="2000" dirty="0" err="1">
                <a:latin typeface="Graphik Arabic Medium" pitchFamily="50" charset="-78"/>
                <a:cs typeface="Graphik Arabic Medium" pitchFamily="50" charset="-78"/>
              </a:rPr>
              <a:t>Sangtarāshān</a:t>
            </a:r>
            <a:r>
              <a:rPr lang="en-US" sz="2000" dirty="0">
                <a:latin typeface="Graphik Arabic Medium" pitchFamily="50" charset="-78"/>
                <a:cs typeface="Graphik Arabic Medium" pitchFamily="50" charset="-78"/>
              </a:rPr>
              <a:t> hand‑hewn cave. The interior shows engineered support pillars, planar ceilings with linear fracture patterns, and leveled floors, all indicative of controlled excavation rather than natural karstic formation.</a:t>
            </a:r>
          </a:p>
        </p:txBody>
      </p:sp>
      <p:pic>
        <p:nvPicPr>
          <p:cNvPr id="3" name="Picture 2">
            <a:extLst>
              <a:ext uri="{FF2B5EF4-FFF2-40B4-BE49-F238E27FC236}">
                <a16:creationId xmlns:a16="http://schemas.microsoft.com/office/drawing/2014/main" id="{0034C661-C49B-6E0B-F0D0-6959BFAE6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791" y="2478054"/>
            <a:ext cx="3845207" cy="1982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A5DF3DD2-9C5D-B7E9-2FC8-F65D70D58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238" y="4559639"/>
            <a:ext cx="3845209" cy="20621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78731A5F-2BF0-0268-616F-1D51672554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5495" y="2404801"/>
            <a:ext cx="3845207" cy="1982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A9B92F12-2AC7-3F46-2105-6D1FC93DBD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452" y="4565340"/>
            <a:ext cx="3845207" cy="2056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84108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AE0E8F-8988-9918-13C8-41A39C95E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993" y="4134521"/>
            <a:ext cx="5145740" cy="2403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942BC6C3-61C4-B2C0-CF61-AEE24EC7D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6957" y="4155605"/>
            <a:ext cx="5055442" cy="2360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6">
            <a:extLst>
              <a:ext uri="{FF2B5EF4-FFF2-40B4-BE49-F238E27FC236}">
                <a16:creationId xmlns:a16="http://schemas.microsoft.com/office/drawing/2014/main" id="{A07908AD-5C13-28DE-FF3A-FDD19399EF01}"/>
              </a:ext>
            </a:extLst>
          </p:cNvPr>
          <p:cNvSpPr>
            <a:spLocks noGrp="1"/>
          </p:cNvSpPr>
          <p:nvPr>
            <p:ph type="title"/>
          </p:nvPr>
        </p:nvSpPr>
        <p:spPr>
          <a:xfrm>
            <a:off x="260629" y="451699"/>
            <a:ext cx="4589277" cy="3061157"/>
          </a:xfrm>
        </p:spPr>
        <p:txBody>
          <a:bodyPr/>
          <a:lstStyle/>
          <a:p>
            <a:r>
              <a:rPr lang="en-US" sz="2000" b="1" dirty="0" err="1">
                <a:latin typeface="Graphik Arabic Bold" pitchFamily="50" charset="-78"/>
                <a:cs typeface="Graphik Arabic Bold" pitchFamily="50" charset="-78"/>
              </a:rPr>
              <a:t>Sangtarashan</a:t>
            </a:r>
            <a:r>
              <a:rPr lang="en-US" sz="2000" b="1" dirty="0">
                <a:latin typeface="Graphik Arabic Bold" pitchFamily="50" charset="-78"/>
                <a:cs typeface="Graphik Arabic Bold" pitchFamily="50" charset="-78"/>
              </a:rPr>
              <a:t> is part of a large engineered landscape: thousands of ancient water‑control structures and dozens of artificial cave openings surround the main complex, revealing systematic human modification of both surface and subsurface environments.</a:t>
            </a:r>
            <a:br>
              <a:rPr lang="en-US" sz="2000" b="1" dirty="0">
                <a:latin typeface="Graphik Arabic Bold" pitchFamily="50" charset="-78"/>
                <a:cs typeface="Graphik Arabic Bold" pitchFamily="50" charset="-78"/>
              </a:rPr>
            </a:br>
            <a:endParaRPr lang="en-US" sz="2000" dirty="0">
              <a:latin typeface="Graphik Arabic Bold" pitchFamily="50" charset="-78"/>
              <a:cs typeface="Graphik Arabic Bold" pitchFamily="50" charset="-78"/>
            </a:endParaRPr>
          </a:p>
        </p:txBody>
      </p:sp>
      <p:pic>
        <p:nvPicPr>
          <p:cNvPr id="13" name="Picture 12">
            <a:extLst>
              <a:ext uri="{FF2B5EF4-FFF2-40B4-BE49-F238E27FC236}">
                <a16:creationId xmlns:a16="http://schemas.microsoft.com/office/drawing/2014/main" id="{16C304B6-7B80-E9C7-100E-7F104F77C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0590" y="2067981"/>
            <a:ext cx="6844861" cy="17557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8636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702954-876B-A103-43AA-B1BF26EB3F0D}"/>
              </a:ext>
            </a:extLst>
          </p:cNvPr>
          <p:cNvSpPr>
            <a:spLocks noGrp="1"/>
          </p:cNvSpPr>
          <p:nvPr>
            <p:ph type="body" sz="half" idx="2"/>
          </p:nvPr>
        </p:nvSpPr>
        <p:spPr>
          <a:xfrm>
            <a:off x="342901" y="1"/>
            <a:ext cx="10010774" cy="6857999"/>
          </a:xfrm>
        </p:spPr>
        <p:txBody>
          <a:bodyPr>
            <a:noAutofit/>
          </a:bodyPr>
          <a:lstStyle/>
          <a:p>
            <a:r>
              <a:rPr lang="en-US" dirty="0">
                <a:latin typeface="Graphik Arabic Bold" pitchFamily="50" charset="-78"/>
                <a:cs typeface="Graphik Arabic Bold" pitchFamily="50" charset="-78"/>
              </a:rPr>
              <a:t>“Across the Iranian Plateau—especially throughout the Zagros Mountains—clear evidence suggests the existence of an ancient, highly intelligent society deeply attuned to the natural environment. Understanding that intense seasonal rainfall on the steep slopes of the Zagros caused rapid soil erosion, this society recognized that the landscape, left on its own, could not sustain forests or stable rangelands. In response, they designed and built an immense system of dry‑stone terraces and watershed‑management structures, numbering in the millions, spread across vast mountain fronts. Through these terraces they controlled water, stabilized soil, and created the foundation for stepwise orcharding,</a:t>
            </a:r>
          </a:p>
          <a:p>
            <a:r>
              <a:rPr lang="en-US" dirty="0">
                <a:latin typeface="Graphik Arabic Bold" pitchFamily="50" charset="-78"/>
                <a:cs typeface="Graphik Arabic Bold" pitchFamily="50" charset="-78"/>
              </a:rPr>
              <a:t>reforestation, and long‑term ecological regeneration.</a:t>
            </a:r>
          </a:p>
          <a:p>
            <a:r>
              <a:rPr lang="en-US" dirty="0">
                <a:latin typeface="Graphik Arabic Bold" pitchFamily="50" charset="-78"/>
                <a:cs typeface="Graphik Arabic Bold" pitchFamily="50" charset="-78"/>
              </a:rPr>
              <a:t>The traces of this ancient environmental engineering and large‑scale desert‑reversal strategy can still be seen today, scattered across many parts of the plateau and most prominently in the Zagros highlands.</a:t>
            </a:r>
          </a:p>
          <a:p>
            <a:r>
              <a:rPr lang="en-US" dirty="0">
                <a:latin typeface="Graphik Arabic Bold" pitchFamily="50" charset="-78"/>
                <a:cs typeface="Graphik Arabic Bold" pitchFamily="50" charset="-78"/>
              </a:rPr>
              <a:t>This, however, raises a fundamental question: Where did the large populations required for such monumental landscape engineering live?</a:t>
            </a:r>
          </a:p>
          <a:p>
            <a:r>
              <a:rPr lang="en-US" dirty="0">
                <a:latin typeface="Graphik Arabic Bold" pitchFamily="50" charset="-78"/>
                <a:cs typeface="Graphik Arabic Bold" pitchFamily="50" charset="-78"/>
              </a:rPr>
              <a:t>One compelling possibility is that they</a:t>
            </a:r>
          </a:p>
          <a:p>
            <a:r>
              <a:rPr lang="en-US" dirty="0">
                <a:latin typeface="Graphik Arabic Bold" pitchFamily="50" charset="-78"/>
                <a:cs typeface="Graphik Arabic Bold" pitchFamily="50" charset="-78"/>
              </a:rPr>
              <a:t>resided within the mountains themselves—inside extensive cave systems and underground settlements. These subterranean environments would have provided stable temperatures, protection, and long‑term habitation spaces for the communities who undertook this massive environmental transformation.”</a:t>
            </a:r>
          </a:p>
        </p:txBody>
      </p:sp>
    </p:spTree>
    <p:extLst>
      <p:ext uri="{BB962C8B-B14F-4D97-AF65-F5344CB8AC3E}">
        <p14:creationId xmlns:p14="http://schemas.microsoft.com/office/powerpoint/2010/main" val="2130823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85FE-FA7A-5D7D-53A6-ECC2479D84C0}"/>
              </a:ext>
            </a:extLst>
          </p:cNvPr>
          <p:cNvSpPr>
            <a:spLocks noGrp="1"/>
          </p:cNvSpPr>
          <p:nvPr>
            <p:ph type="title"/>
          </p:nvPr>
        </p:nvSpPr>
        <p:spPr>
          <a:xfrm>
            <a:off x="646112" y="452718"/>
            <a:ext cx="6088063" cy="3404907"/>
          </a:xfrm>
        </p:spPr>
        <p:txBody>
          <a:bodyPr/>
          <a:lstStyle/>
          <a:p>
            <a:r>
              <a:rPr lang="en-US" sz="2400" dirty="0">
                <a:latin typeface="Graphik Arabic Bold" pitchFamily="50" charset="-78"/>
                <a:cs typeface="Graphik Arabic Bold" pitchFamily="50" charset="-78"/>
              </a:rPr>
              <a:t>“In many parts of the Zagros Mountains, traces of these dry‑stone structures can still be observed. In some areas they are clearly visible in the landscape, while in others they can be identified through recognizable patterns in satellite imagery, particularly in Google Earth.”</a:t>
            </a:r>
          </a:p>
        </p:txBody>
      </p:sp>
      <p:pic>
        <p:nvPicPr>
          <p:cNvPr id="4" name="Picture 3">
            <a:extLst>
              <a:ext uri="{FF2B5EF4-FFF2-40B4-BE49-F238E27FC236}">
                <a16:creationId xmlns:a16="http://schemas.microsoft.com/office/drawing/2014/main" id="{F7C5C586-4D0B-17FC-566E-CFEA88D97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641" y="1326339"/>
            <a:ext cx="4717276" cy="2202968"/>
          </a:xfrm>
          <a:prstGeom prst="rect">
            <a:avLst/>
          </a:prstGeom>
          <a:ln>
            <a:noFill/>
          </a:ln>
          <a:effectLst>
            <a:softEdge rad="112500"/>
          </a:effectLst>
        </p:spPr>
      </p:pic>
      <p:pic>
        <p:nvPicPr>
          <p:cNvPr id="6" name="Picture 5">
            <a:extLst>
              <a:ext uri="{FF2B5EF4-FFF2-40B4-BE49-F238E27FC236}">
                <a16:creationId xmlns:a16="http://schemas.microsoft.com/office/drawing/2014/main" id="{085A043F-3962-E403-AC0C-227EF9704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262" y="4136214"/>
            <a:ext cx="4665655" cy="2178861"/>
          </a:xfrm>
          <a:prstGeom prst="rect">
            <a:avLst/>
          </a:prstGeom>
          <a:ln>
            <a:noFill/>
          </a:ln>
          <a:effectLst>
            <a:softEdge rad="112500"/>
          </a:effectLst>
        </p:spPr>
      </p:pic>
      <p:pic>
        <p:nvPicPr>
          <p:cNvPr id="8" name="Picture 7">
            <a:extLst>
              <a:ext uri="{FF2B5EF4-FFF2-40B4-BE49-F238E27FC236}">
                <a16:creationId xmlns:a16="http://schemas.microsoft.com/office/drawing/2014/main" id="{B65281E9-3F34-EAD2-B95C-C546609D74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641" y="4202314"/>
            <a:ext cx="4717276" cy="2202968"/>
          </a:xfrm>
          <a:prstGeom prst="rect">
            <a:avLst/>
          </a:prstGeom>
          <a:ln>
            <a:noFill/>
          </a:ln>
          <a:effectLst>
            <a:softEdge rad="112500"/>
          </a:effectLst>
        </p:spPr>
      </p:pic>
    </p:spTree>
    <p:extLst>
      <p:ext uri="{BB962C8B-B14F-4D97-AF65-F5344CB8AC3E}">
        <p14:creationId xmlns:p14="http://schemas.microsoft.com/office/powerpoint/2010/main" val="1847582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531</TotalTime>
  <Words>897</Words>
  <Application>Microsoft Office PowerPoint</Application>
  <PresentationFormat>Widescreen</PresentationFormat>
  <Paragraphs>32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Ion</vt:lpstr>
      <vt:lpstr>Alisadr cave</vt:lpstr>
      <vt:lpstr>Supplement S2 – Figure Y  Another view of the same passage, highlighting the uniform roofline and sustained linearity of the corridor. The absence of dome-shaped dissolution ceilings and the presence of planar fracture-like wall surfaces support the hypothesis of engineered enlargement. </vt:lpstr>
      <vt:lpstr>PowerPoint Presentation</vt:lpstr>
      <vt:lpstr>Supplement S2 – Figure (Samen–2) Another room in the Samen complex showing a continuous arched roof and a flat, human‑scaled floor. The geometry of the entrance passage and the planar wall surfaces support an anthropogenic origin.</vt:lpstr>
      <vt:lpstr>PowerPoint Presentation</vt:lpstr>
      <vt:lpstr>Supplement S2 – Figure (Sangtarāshān–1)A   large-scale rock‑cut complex known as the Sangtarāshān hand‑hewn cave. The interior shows engineered support pillars, planar ceilings with linear fracture patterns, and leveled floors, all indicative of controlled excavation rather than natural karstic formation.</vt:lpstr>
      <vt:lpstr>Sangtarashan is part of a large engineered landscape: thousands of ancient water‑control structures and dozens of artificial cave openings surround the main complex, revealing systematic human modification of both surface and subsurface environments. </vt:lpstr>
      <vt:lpstr>PowerPoint Presentation</vt:lpstr>
      <vt:lpstr>“In many parts of the Zagros Mountains, traces of these dry‑stone structures can still be observed. In some areas they are clearly visible in the landscape, while in others they can be identified through recognizable patterns in satellite imagery, particularly in Google Earth.”</vt:lpstr>
      <vt:lpstr>Helishot</vt:lpstr>
      <vt:lpstr>Supplement S2 – Figure (GE-1)  (The Ancient terraces farming)  Google Earth imagery showing large-scale contour-following terracing. The repeating curvilinear lines with consistent spacing indicate intentional landscape engineering rather than natural slope processes.</vt:lpstr>
      <vt:lpstr>Supplement S2 – Figure (GE-2)  A pair of opposing hillslopes with mirrored terracing patterns. Such bilateral symmetry is characteristic of coordinated human modification of terrain.</vt:lpstr>
      <vt:lpstr>Supplement S2 – Figure (GE-3)  Soft, wave-like terracing visible across the entire slope. The continuity of these lines even in areas with minimal relief demonstrates an engineered contour system. </vt:lpstr>
      <vt:lpstr>Supplement S2 – Figure (GE-4)  High-density terraces forming a complex network of contour-aligned walls. The uniformity of spacing and curvature indicates deliberate construction at landscape scale.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Alisadr cave</dc:title>
  <dc:creator>Abolfazl Fathi</dc:creator>
  <cp:lastModifiedBy>Guest User</cp:lastModifiedBy>
  <cp:revision>16</cp:revision>
  <dcterms:created xsi:type="dcterms:W3CDTF">2026-04-19T00:19:18Z</dcterms:created>
  <dcterms:modified xsi:type="dcterms:W3CDTF">2026-04-21T14:32:56Z</dcterms:modified>
</cp:coreProperties>
</file>