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5" r:id="rId2"/>
    <p:sldId id="263" r:id="rId3"/>
    <p:sldId id="262" r:id="rId4"/>
    <p:sldId id="268" r:id="rId5"/>
    <p:sldId id="261" r:id="rId6"/>
    <p:sldId id="257" r:id="rId7"/>
  </p:sldIdLst>
  <p:sldSz cx="9471025" cy="53276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030DEA-41B0-4B85-B497-291A30A829AF}">
          <p14:sldIdLst>
            <p14:sldId id="265"/>
            <p14:sldId id="263"/>
            <p14:sldId id="262"/>
            <p14:sldId id="268"/>
            <p14:sldId id="261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FFE"/>
    <a:srgbClr val="BCE7FF"/>
    <a:srgbClr val="18A303"/>
    <a:srgbClr val="154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1181" autoAdjust="0"/>
  </p:normalViewPr>
  <p:slideViewPr>
    <p:cSldViewPr snapToGrid="0">
      <p:cViewPr varScale="1">
        <p:scale>
          <a:sx n="115" d="100"/>
          <a:sy n="115" d="100"/>
        </p:scale>
        <p:origin x="21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DB3D9-743A-450E-B99E-02F8E39B97A7}" type="datetimeFigureOut">
              <a:rPr lang="en-IN" smtClean="0"/>
              <a:t>04/05/26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0335B-2D9F-4FC0-88F3-13A856394D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876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C300A-915D-742B-4602-59B60AA20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FB234-AF58-53FE-4B2D-57EAE84AC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27C049-B787-0722-C28C-709427CF0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1C541-7A97-D360-08B8-77EA8B46C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0335B-2D9F-4FC0-88F3-13A856394D92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640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85F3E-5290-2C83-E8FF-AE26922F1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7EADFE-D107-9814-9368-8683E85D17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1B51DA-1AF7-837D-7701-7775BD75E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D26B0-3DE4-35D3-8FFD-32F43BCE9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0335B-2D9F-4FC0-88F3-13A856394D92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216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12F72-8A36-6C49-AEFE-28ED62289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6BA337-F485-596D-BB6B-BF13CB95EE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FE977F-6765-0D48-4A7C-DD73E4E46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BBA32-D78A-6ABB-520F-94EC2E23A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0335B-2D9F-4FC0-88F3-13A856394D92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157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73572" y="212400"/>
            <a:ext cx="8523838" cy="889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IN" sz="5174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73572" y="1246320"/>
            <a:ext cx="8523838" cy="30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IN" sz="400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ACDC545-5DC0-4CCD-95D2-AE8B63D19210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73572" y="212400"/>
            <a:ext cx="8523838" cy="889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IN" sz="5174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73572" y="1246320"/>
            <a:ext cx="8523838" cy="30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32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758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1082419" lvl="1" indent="-405907">
              <a:spcBef>
                <a:spcPts val="133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3295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623629" lvl="2" indent="-360806">
              <a:spcBef>
                <a:spcPts val="9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819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2164838" lvl="3" indent="-270605">
              <a:spcBef>
                <a:spcPts val="6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354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706048" lvl="4" indent="-270605">
              <a:spcBef>
                <a:spcPts val="3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354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3247258" lvl="5" indent="-270605">
              <a:spcBef>
                <a:spcPts val="3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354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788467" lvl="6" indent="-270605">
              <a:spcBef>
                <a:spcPts val="3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354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73571" y="4853520"/>
            <a:ext cx="2206393" cy="36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IN" sz="1754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endParaRPr lang="en-IN"/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239230" y="4853520"/>
            <a:ext cx="3001993" cy="36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IN" sz="1754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n-IN"/>
              <a:t>Footer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791017" y="4853520"/>
            <a:ext cx="2206393" cy="36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IN" sz="1754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fld id="{23AEAB85-4D46-406D-8E71-6416F90DB23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indent="0" algn="ctr" defTabSz="1145560" rtl="0" eaLnBrk="1" latinLnBrk="0" hangingPunct="1">
        <a:lnSpc>
          <a:spcPct val="90000"/>
        </a:lnSpc>
        <a:spcBef>
          <a:spcPct val="0"/>
        </a:spcBef>
        <a:buNone/>
        <a:defRPr sz="55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210" indent="-405907" algn="l" defTabSz="1145560" rtl="0" eaLnBrk="1" latinLnBrk="0" hangingPunct="1">
        <a:lnSpc>
          <a:spcPct val="90000"/>
        </a:lnSpc>
        <a:spcBef>
          <a:spcPts val="1665"/>
        </a:spcBef>
        <a:buClr>
          <a:srgbClr val="000000"/>
        </a:buClr>
        <a:buSzPct val="45000"/>
        <a:buFont typeface="Wingdings" charset="2"/>
        <a:buChar char=""/>
        <a:defRPr sz="3508" kern="1200">
          <a:solidFill>
            <a:schemeClr val="tx1"/>
          </a:solidFill>
          <a:latin typeface="+mn-lt"/>
          <a:ea typeface="+mn-ea"/>
          <a:cs typeface="+mn-cs"/>
        </a:defRPr>
      </a:lvl1pPr>
      <a:lvl2pPr marL="859170" indent="-286390" algn="l" defTabSz="1145560" rtl="0" eaLnBrk="1" latinLnBrk="0" hangingPunct="1">
        <a:lnSpc>
          <a:spcPct val="90000"/>
        </a:lnSpc>
        <a:spcBef>
          <a:spcPts val="626"/>
        </a:spcBef>
        <a:buFont typeface="Arial" panose="020B0604020202020204" pitchFamily="34" charset="0"/>
        <a:buChar char="•"/>
        <a:defRPr sz="3007" kern="1200">
          <a:solidFill>
            <a:schemeClr val="tx1"/>
          </a:solidFill>
          <a:latin typeface="+mn-lt"/>
          <a:ea typeface="+mn-ea"/>
          <a:cs typeface="+mn-cs"/>
        </a:defRPr>
      </a:lvl2pPr>
      <a:lvl3pPr marL="1431950" indent="-286390" algn="l" defTabSz="1145560" rtl="0" eaLnBrk="1" latinLnBrk="0" hangingPunct="1">
        <a:lnSpc>
          <a:spcPct val="90000"/>
        </a:lnSpc>
        <a:spcBef>
          <a:spcPts val="626"/>
        </a:spcBef>
        <a:buFont typeface="Arial" panose="020B0604020202020204" pitchFamily="34" charset="0"/>
        <a:buChar char="•"/>
        <a:defRPr sz="2506" kern="1200">
          <a:solidFill>
            <a:schemeClr val="tx1"/>
          </a:solidFill>
          <a:latin typeface="+mn-lt"/>
          <a:ea typeface="+mn-ea"/>
          <a:cs typeface="+mn-cs"/>
        </a:defRPr>
      </a:lvl3pPr>
      <a:lvl4pPr marL="2004731" indent="-286390" algn="l" defTabSz="1145560" rtl="0" eaLnBrk="1" latinLnBrk="0" hangingPunct="1">
        <a:lnSpc>
          <a:spcPct val="90000"/>
        </a:lnSpc>
        <a:spcBef>
          <a:spcPts val="626"/>
        </a:spcBef>
        <a:buFont typeface="Arial" panose="020B0604020202020204" pitchFamily="34" charset="0"/>
        <a:buChar char="•"/>
        <a:defRPr sz="2255" kern="1200">
          <a:solidFill>
            <a:schemeClr val="tx1"/>
          </a:solidFill>
          <a:latin typeface="+mn-lt"/>
          <a:ea typeface="+mn-ea"/>
          <a:cs typeface="+mn-cs"/>
        </a:defRPr>
      </a:lvl4pPr>
      <a:lvl5pPr marL="2577511" indent="-286390" algn="l" defTabSz="1145560" rtl="0" eaLnBrk="1" latinLnBrk="0" hangingPunct="1">
        <a:lnSpc>
          <a:spcPct val="90000"/>
        </a:lnSpc>
        <a:spcBef>
          <a:spcPts val="626"/>
        </a:spcBef>
        <a:buFont typeface="Arial" panose="020B0604020202020204" pitchFamily="34" charset="0"/>
        <a:buChar char="•"/>
        <a:defRPr sz="2255" kern="1200">
          <a:solidFill>
            <a:schemeClr val="tx1"/>
          </a:solidFill>
          <a:latin typeface="+mn-lt"/>
          <a:ea typeface="+mn-ea"/>
          <a:cs typeface="+mn-cs"/>
        </a:defRPr>
      </a:lvl5pPr>
      <a:lvl6pPr marL="3150291" indent="-286390" algn="l" defTabSz="1145560" rtl="0" eaLnBrk="1" latinLnBrk="0" hangingPunct="1">
        <a:lnSpc>
          <a:spcPct val="90000"/>
        </a:lnSpc>
        <a:spcBef>
          <a:spcPts val="626"/>
        </a:spcBef>
        <a:buFont typeface="Arial" panose="020B0604020202020204" pitchFamily="34" charset="0"/>
        <a:buChar char="•"/>
        <a:defRPr sz="2255" kern="1200">
          <a:solidFill>
            <a:schemeClr val="tx1"/>
          </a:solidFill>
          <a:latin typeface="+mn-lt"/>
          <a:ea typeface="+mn-ea"/>
          <a:cs typeface="+mn-cs"/>
        </a:defRPr>
      </a:lvl6pPr>
      <a:lvl7pPr marL="3723071" indent="-286390" algn="l" defTabSz="1145560" rtl="0" eaLnBrk="1" latinLnBrk="0" hangingPunct="1">
        <a:lnSpc>
          <a:spcPct val="90000"/>
        </a:lnSpc>
        <a:spcBef>
          <a:spcPts val="626"/>
        </a:spcBef>
        <a:buFont typeface="Arial" panose="020B0604020202020204" pitchFamily="34" charset="0"/>
        <a:buChar char="•"/>
        <a:defRPr sz="2255" kern="1200">
          <a:solidFill>
            <a:schemeClr val="tx1"/>
          </a:solidFill>
          <a:latin typeface="+mn-lt"/>
          <a:ea typeface="+mn-ea"/>
          <a:cs typeface="+mn-cs"/>
        </a:defRPr>
      </a:lvl7pPr>
      <a:lvl8pPr marL="4295851" indent="-286390" algn="l" defTabSz="1145560" rtl="0" eaLnBrk="1" latinLnBrk="0" hangingPunct="1">
        <a:lnSpc>
          <a:spcPct val="90000"/>
        </a:lnSpc>
        <a:spcBef>
          <a:spcPts val="626"/>
        </a:spcBef>
        <a:buFont typeface="Arial" panose="020B0604020202020204" pitchFamily="34" charset="0"/>
        <a:buChar char="•"/>
        <a:defRPr sz="2255" kern="1200">
          <a:solidFill>
            <a:schemeClr val="tx1"/>
          </a:solidFill>
          <a:latin typeface="+mn-lt"/>
          <a:ea typeface="+mn-ea"/>
          <a:cs typeface="+mn-cs"/>
        </a:defRPr>
      </a:lvl8pPr>
      <a:lvl9pPr marL="4868631" indent="-286390" algn="l" defTabSz="1145560" rtl="0" eaLnBrk="1" latinLnBrk="0" hangingPunct="1">
        <a:lnSpc>
          <a:spcPct val="90000"/>
        </a:lnSpc>
        <a:spcBef>
          <a:spcPts val="626"/>
        </a:spcBef>
        <a:buFont typeface="Arial" panose="020B0604020202020204" pitchFamily="34" charset="0"/>
        <a:buChar char="•"/>
        <a:defRPr sz="22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5560" rtl="0" eaLnBrk="1" latinLnBrk="0" hangingPunct="1">
        <a:defRPr sz="2255" kern="1200">
          <a:solidFill>
            <a:schemeClr val="tx1"/>
          </a:solidFill>
          <a:latin typeface="+mn-lt"/>
          <a:ea typeface="+mn-ea"/>
          <a:cs typeface="+mn-cs"/>
        </a:defRPr>
      </a:lvl1pPr>
      <a:lvl2pPr marL="572780" algn="l" defTabSz="1145560" rtl="0" eaLnBrk="1" latinLnBrk="0" hangingPunct="1">
        <a:defRPr sz="2255" kern="1200">
          <a:solidFill>
            <a:schemeClr val="tx1"/>
          </a:solidFill>
          <a:latin typeface="+mn-lt"/>
          <a:ea typeface="+mn-ea"/>
          <a:cs typeface="+mn-cs"/>
        </a:defRPr>
      </a:lvl2pPr>
      <a:lvl3pPr marL="1145560" algn="l" defTabSz="1145560" rtl="0" eaLnBrk="1" latinLnBrk="0" hangingPunct="1">
        <a:defRPr sz="2255" kern="1200">
          <a:solidFill>
            <a:schemeClr val="tx1"/>
          </a:solidFill>
          <a:latin typeface="+mn-lt"/>
          <a:ea typeface="+mn-ea"/>
          <a:cs typeface="+mn-cs"/>
        </a:defRPr>
      </a:lvl3pPr>
      <a:lvl4pPr marL="1718340" algn="l" defTabSz="1145560" rtl="0" eaLnBrk="1" latinLnBrk="0" hangingPunct="1">
        <a:defRPr sz="2255" kern="1200">
          <a:solidFill>
            <a:schemeClr val="tx1"/>
          </a:solidFill>
          <a:latin typeface="+mn-lt"/>
          <a:ea typeface="+mn-ea"/>
          <a:cs typeface="+mn-cs"/>
        </a:defRPr>
      </a:lvl4pPr>
      <a:lvl5pPr marL="2291121" algn="l" defTabSz="1145560" rtl="0" eaLnBrk="1" latinLnBrk="0" hangingPunct="1">
        <a:defRPr sz="2255" kern="1200">
          <a:solidFill>
            <a:schemeClr val="tx1"/>
          </a:solidFill>
          <a:latin typeface="+mn-lt"/>
          <a:ea typeface="+mn-ea"/>
          <a:cs typeface="+mn-cs"/>
        </a:defRPr>
      </a:lvl5pPr>
      <a:lvl6pPr marL="2863901" algn="l" defTabSz="1145560" rtl="0" eaLnBrk="1" latinLnBrk="0" hangingPunct="1">
        <a:defRPr sz="2255" kern="1200">
          <a:solidFill>
            <a:schemeClr val="tx1"/>
          </a:solidFill>
          <a:latin typeface="+mn-lt"/>
          <a:ea typeface="+mn-ea"/>
          <a:cs typeface="+mn-cs"/>
        </a:defRPr>
      </a:lvl6pPr>
      <a:lvl7pPr marL="3436681" algn="l" defTabSz="1145560" rtl="0" eaLnBrk="1" latinLnBrk="0" hangingPunct="1">
        <a:defRPr sz="2255" kern="1200">
          <a:solidFill>
            <a:schemeClr val="tx1"/>
          </a:solidFill>
          <a:latin typeface="+mn-lt"/>
          <a:ea typeface="+mn-ea"/>
          <a:cs typeface="+mn-cs"/>
        </a:defRPr>
      </a:lvl7pPr>
      <a:lvl8pPr marL="4009461" algn="l" defTabSz="1145560" rtl="0" eaLnBrk="1" latinLnBrk="0" hangingPunct="1">
        <a:defRPr sz="2255" kern="1200">
          <a:solidFill>
            <a:schemeClr val="tx1"/>
          </a:solidFill>
          <a:latin typeface="+mn-lt"/>
          <a:ea typeface="+mn-ea"/>
          <a:cs typeface="+mn-cs"/>
        </a:defRPr>
      </a:lvl8pPr>
      <a:lvl9pPr marL="4582241" algn="l" defTabSz="1145560" rtl="0" eaLnBrk="1" latinLnBrk="0" hangingPunct="1">
        <a:defRPr sz="22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21A28-26A1-955A-E640-EBE9EFCED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E8B6805-62A7-9E86-4994-77B96EA0AD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862"/>
          <a:stretch>
            <a:fillRect/>
          </a:stretch>
        </p:blipFill>
        <p:spPr>
          <a:xfrm>
            <a:off x="-65118" y="4519999"/>
            <a:ext cx="4518670" cy="6484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BDE5F6-10FE-8F14-1FD6-FAC06F0BBE94}"/>
              </a:ext>
            </a:extLst>
          </p:cNvPr>
          <p:cNvSpPr/>
          <p:nvPr/>
        </p:nvSpPr>
        <p:spPr>
          <a:xfrm>
            <a:off x="168928" y="207445"/>
            <a:ext cx="9133167" cy="804324"/>
          </a:xfrm>
          <a:prstGeom prst="rect">
            <a:avLst/>
          </a:prstGeom>
          <a:solidFill>
            <a:srgbClr val="475D9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755" tIns="56378" rIns="112755" bIns="56378" anchor="ctr">
            <a:noAutofit/>
          </a:bodyPr>
          <a:lstStyle/>
          <a:p>
            <a:pPr algn="ctr"/>
            <a:r>
              <a:rPr lang="en-IN" sz="1600" dirty="0">
                <a:solidFill>
                  <a:schemeClr val="bg1"/>
                </a:solidFill>
              </a:rPr>
              <a:t>                                Seasonal variation in the quantitative contribution of water sources: A case study from the Yamuna River, India</a:t>
            </a:r>
            <a:endParaRPr lang="en-IN" sz="1400" spc="-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BBDE80-DDE1-9D9A-C3DF-7B322A755C26}"/>
              </a:ext>
            </a:extLst>
          </p:cNvPr>
          <p:cNvSpPr/>
          <p:nvPr/>
        </p:nvSpPr>
        <p:spPr>
          <a:xfrm>
            <a:off x="7432190" y="1429886"/>
            <a:ext cx="143124" cy="132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D38F76-AEDE-2B29-A6FE-119B5CD9DCE3}"/>
              </a:ext>
            </a:extLst>
          </p:cNvPr>
          <p:cNvSpPr/>
          <p:nvPr/>
        </p:nvSpPr>
        <p:spPr>
          <a:xfrm>
            <a:off x="9332877" y="3444982"/>
            <a:ext cx="143124" cy="132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3B1416-D5A2-9D7E-94A6-44A9509DF1C0}"/>
              </a:ext>
            </a:extLst>
          </p:cNvPr>
          <p:cNvSpPr txBox="1"/>
          <p:nvPr/>
        </p:nvSpPr>
        <p:spPr>
          <a:xfrm>
            <a:off x="4783425" y="4359084"/>
            <a:ext cx="4518670" cy="8874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700"/>
              </a:spcAft>
              <a:buNone/>
            </a:pPr>
            <a:r>
              <a:rPr lang="en-IN" sz="1000" b="1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Sanchita Banerjee</a:t>
            </a:r>
            <a:r>
              <a:rPr lang="en-IN" sz="1000" b="1" kern="100" baseline="30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1</a:t>
            </a:r>
            <a:r>
              <a:rPr lang="en-IN" sz="10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, Amal M.S</a:t>
            </a:r>
            <a:r>
              <a:rPr lang="en-IN" sz="1000" kern="100" baseline="30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1, 2</a:t>
            </a:r>
            <a:r>
              <a:rPr lang="en-IN" sz="10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, Prasanna K</a:t>
            </a:r>
            <a:r>
              <a:rPr lang="en-IN" sz="1000" kern="100" baseline="30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1* </a:t>
            </a:r>
            <a:endParaRPr lang="en-IN" sz="1000" kern="10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77"/>
            </a:endParaRPr>
          </a:p>
          <a:p>
            <a:pPr algn="ctr">
              <a:spcAft>
                <a:spcPts val="700"/>
              </a:spcAft>
              <a:buNone/>
            </a:pPr>
            <a:r>
              <a:rPr lang="en-IN" sz="1000" kern="100" baseline="30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1</a:t>
            </a:r>
            <a:r>
              <a:rPr lang="en-IN" sz="10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Birbal Sahni Institute of </a:t>
            </a:r>
            <a:r>
              <a:rPr lang="en-IN" sz="1000" kern="10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Palaeosciences</a:t>
            </a:r>
            <a:r>
              <a:rPr lang="en-IN" sz="10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 (BSIP), Lucknow (U.P.), India- 226007</a:t>
            </a:r>
            <a:endParaRPr lang="en-IN" sz="1000" kern="100" dirty="0">
              <a:latin typeface="Liberation Serif"/>
              <a:ea typeface="NSimSun" panose="02010609030101010101" pitchFamily="49" charset="-122"/>
              <a:cs typeface="Lucida Sans" panose="020B0602030504020204" pitchFamily="34" charset="77"/>
            </a:endParaRPr>
          </a:p>
          <a:p>
            <a:pPr algn="ctr">
              <a:spcAft>
                <a:spcPts val="700"/>
              </a:spcAft>
              <a:buNone/>
            </a:pPr>
            <a:r>
              <a:rPr lang="en-IN" sz="1000" kern="100" baseline="30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2</a:t>
            </a:r>
            <a:r>
              <a:rPr lang="en-IN" sz="10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Academy of Scientific and Innovative Research (</a:t>
            </a:r>
            <a:r>
              <a:rPr lang="en-IN" sz="1000" kern="10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AcSIR</a:t>
            </a:r>
            <a:r>
              <a:rPr lang="en-IN" sz="10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), Ghaziabad, Uttar Pradesh, India- 201002</a:t>
            </a:r>
            <a:endParaRPr lang="en-IN" sz="1000" kern="10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33FFD4-6700-937A-76A8-3EB2567DC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61" y="263088"/>
            <a:ext cx="1556994" cy="6790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F34C350-42BF-7953-5630-B9005F333880}"/>
              </a:ext>
            </a:extLst>
          </p:cNvPr>
          <p:cNvCxnSpPr>
            <a:cxnSpLocks/>
            <a:endCxn id="44" idx="0"/>
          </p:cNvCxnSpPr>
          <p:nvPr/>
        </p:nvCxnSpPr>
        <p:spPr>
          <a:xfrm flipH="1" flipV="1">
            <a:off x="4332321" y="2849304"/>
            <a:ext cx="348375" cy="6971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alley – Eschooltoday">
            <a:extLst>
              <a:ext uri="{FF2B5EF4-FFF2-40B4-BE49-F238E27FC236}">
                <a16:creationId xmlns:a16="http://schemas.microsoft.com/office/drawing/2014/main" id="{6FF7829A-90BB-5B03-C6B6-E589ACE7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6" y="1049653"/>
            <a:ext cx="2860284" cy="19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4E81B71-2361-F1D9-C8FF-7C85F30D64AC}"/>
              </a:ext>
            </a:extLst>
          </p:cNvPr>
          <p:cNvSpPr/>
          <p:nvPr/>
        </p:nvSpPr>
        <p:spPr>
          <a:xfrm>
            <a:off x="2358246" y="2731419"/>
            <a:ext cx="2116224" cy="944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7F94210-4CDC-2FF2-82EA-C06B778F9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3687" y="2849304"/>
            <a:ext cx="2517268" cy="140967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7AB90D-9D81-ED2D-3EA4-5E9BFDEE0F10}"/>
              </a:ext>
            </a:extLst>
          </p:cNvPr>
          <p:cNvSpPr/>
          <p:nvPr/>
        </p:nvSpPr>
        <p:spPr>
          <a:xfrm>
            <a:off x="1780104" y="1042970"/>
            <a:ext cx="1659416" cy="367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42E647-B253-A3BF-6A67-04D3CE6603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" t="7102" r="36208" b="1236"/>
          <a:stretch>
            <a:fillRect/>
          </a:stretch>
        </p:blipFill>
        <p:spPr>
          <a:xfrm>
            <a:off x="5815993" y="1137408"/>
            <a:ext cx="2748578" cy="2066430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B2F5D56-C3C9-FF8E-3199-87DF3B706454}"/>
              </a:ext>
            </a:extLst>
          </p:cNvPr>
          <p:cNvCxnSpPr>
            <a:cxnSpLocks/>
          </p:cNvCxnSpPr>
          <p:nvPr/>
        </p:nvCxnSpPr>
        <p:spPr>
          <a:xfrm flipV="1">
            <a:off x="4150744" y="2771545"/>
            <a:ext cx="0" cy="548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D63C799-ABC2-F538-8BE4-45987BC4E227}"/>
              </a:ext>
            </a:extLst>
          </p:cNvPr>
          <p:cNvCxnSpPr>
            <a:cxnSpLocks/>
          </p:cNvCxnSpPr>
          <p:nvPr/>
        </p:nvCxnSpPr>
        <p:spPr>
          <a:xfrm rot="5400000" flipV="1">
            <a:off x="5314774" y="3150336"/>
            <a:ext cx="0" cy="548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F470438-EF7D-880C-DD5E-25F62B11C10B}"/>
              </a:ext>
            </a:extLst>
          </p:cNvPr>
          <p:cNvSpPr txBox="1"/>
          <p:nvPr/>
        </p:nvSpPr>
        <p:spPr>
          <a:xfrm>
            <a:off x="2931607" y="1892337"/>
            <a:ext cx="2057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00" b="1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Groundwater incursion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41F853-716F-D0C3-37AB-B7158E19BE40}"/>
              </a:ext>
            </a:extLst>
          </p:cNvPr>
          <p:cNvSpPr txBox="1"/>
          <p:nvPr/>
        </p:nvSpPr>
        <p:spPr>
          <a:xfrm>
            <a:off x="5289533" y="3303948"/>
            <a:ext cx="15131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000" b="1" kern="100" dirty="0"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Is</a:t>
            </a:r>
            <a:r>
              <a:rPr lang="en-IN" sz="1000" b="1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otopic </a:t>
            </a:r>
          </a:p>
          <a:p>
            <a:pPr algn="ctr"/>
            <a:r>
              <a:rPr lang="en-IN" sz="1000" b="1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variability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189F57F-16F9-AA82-A9A2-ECB888A5B090}"/>
              </a:ext>
            </a:extLst>
          </p:cNvPr>
          <p:cNvSpPr txBox="1"/>
          <p:nvPr/>
        </p:nvSpPr>
        <p:spPr>
          <a:xfrm>
            <a:off x="3394193" y="2294003"/>
            <a:ext cx="15131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000" b="1" kern="100" dirty="0"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Volume fraction of water controlled by Beta</a:t>
            </a:r>
            <a:endParaRPr lang="en-US" sz="10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E451113-ED22-47CD-CF95-E3C81A9DE735}"/>
              </a:ext>
            </a:extLst>
          </p:cNvPr>
          <p:cNvSpPr txBox="1"/>
          <p:nvPr/>
        </p:nvSpPr>
        <p:spPr>
          <a:xfrm>
            <a:off x="283396" y="1451858"/>
            <a:ext cx="2057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00" b="1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Precipitation input</a:t>
            </a:r>
            <a:endParaRPr lang="en-US" sz="1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DB3D89-1098-C0B7-F158-606C8094D4E1}"/>
              </a:ext>
            </a:extLst>
          </p:cNvPr>
          <p:cNvSpPr/>
          <p:nvPr/>
        </p:nvSpPr>
        <p:spPr>
          <a:xfrm>
            <a:off x="2805455" y="1045951"/>
            <a:ext cx="1773082" cy="459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ack with solid fill">
            <a:extLst>
              <a:ext uri="{FF2B5EF4-FFF2-40B4-BE49-F238E27FC236}">
                <a16:creationId xmlns:a16="http://schemas.microsoft.com/office/drawing/2014/main" id="{AD10326A-00D6-F654-7ED7-7C3E04B0B5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1073672">
            <a:off x="2677515" y="2537454"/>
            <a:ext cx="526968" cy="526968"/>
          </a:xfrm>
          <a:prstGeom prst="rect">
            <a:avLst/>
          </a:prstGeom>
        </p:spPr>
      </p:pic>
      <p:pic>
        <p:nvPicPr>
          <p:cNvPr id="8" name="Graphic 7" descr="Back with solid fill">
            <a:extLst>
              <a:ext uri="{FF2B5EF4-FFF2-40B4-BE49-F238E27FC236}">
                <a16:creationId xmlns:a16="http://schemas.microsoft.com/office/drawing/2014/main" id="{D5C7F5F8-4FE0-EE9F-77E1-73E23E3C68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526328" flipH="1">
            <a:off x="5420091" y="2936574"/>
            <a:ext cx="526968" cy="526968"/>
          </a:xfrm>
          <a:prstGeom prst="rect">
            <a:avLst/>
          </a:prstGeom>
        </p:spPr>
      </p:pic>
      <p:pic>
        <p:nvPicPr>
          <p:cNvPr id="11" name="Graphic 10" descr="Line arrow: Clockwise curve with solid fill">
            <a:extLst>
              <a:ext uri="{FF2B5EF4-FFF2-40B4-BE49-F238E27FC236}">
                <a16:creationId xmlns:a16="http://schemas.microsoft.com/office/drawing/2014/main" id="{A2F7381A-46AF-8450-7462-30E43F425D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043525" flipV="1">
            <a:off x="1392885" y="1481464"/>
            <a:ext cx="483820" cy="51811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5555C3E-2C92-5A1C-B311-DF2E9191B917}"/>
              </a:ext>
            </a:extLst>
          </p:cNvPr>
          <p:cNvSpPr/>
          <p:nvPr/>
        </p:nvSpPr>
        <p:spPr>
          <a:xfrm>
            <a:off x="4247202" y="1445120"/>
            <a:ext cx="409615" cy="409333"/>
          </a:xfrm>
          <a:prstGeom prst="ellipse">
            <a:avLst/>
          </a:prstGeom>
          <a:solidFill>
            <a:srgbClr val="18A303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142938-C6A8-3F8F-D980-24936297C8EA}"/>
              </a:ext>
            </a:extLst>
          </p:cNvPr>
          <p:cNvSpPr/>
          <p:nvPr/>
        </p:nvSpPr>
        <p:spPr>
          <a:xfrm>
            <a:off x="4527781" y="1436675"/>
            <a:ext cx="409615" cy="409333"/>
          </a:xfrm>
          <a:prstGeom prst="ellipse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D29085-F2E7-B227-9292-5DC54E92DFE0}"/>
              </a:ext>
            </a:extLst>
          </p:cNvPr>
          <p:cNvSpPr/>
          <p:nvPr/>
        </p:nvSpPr>
        <p:spPr>
          <a:xfrm>
            <a:off x="4402674" y="1682304"/>
            <a:ext cx="409615" cy="409333"/>
          </a:xfrm>
          <a:prstGeom prst="ellipse">
            <a:avLst/>
          </a:prstGeom>
          <a:solidFill>
            <a:schemeClr val="accent2">
              <a:lumMod val="40000"/>
              <a:lumOff val="60000"/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2833F8-2AA4-73E2-2207-22BFCDA56FD1}"/>
              </a:ext>
            </a:extLst>
          </p:cNvPr>
          <p:cNvSpPr txBox="1"/>
          <p:nvPr/>
        </p:nvSpPr>
        <p:spPr>
          <a:xfrm>
            <a:off x="3533555" y="1079828"/>
            <a:ext cx="2057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000" b="1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Bayesian approach of discerning  proportional contribution </a:t>
            </a:r>
            <a:endParaRPr lang="en-US" sz="1000" b="1" dirty="0"/>
          </a:p>
        </p:txBody>
      </p:sp>
      <p:pic>
        <p:nvPicPr>
          <p:cNvPr id="23" name="Picture 2" descr="Mountain glacier icon cartoon vector. Ice berg 14342665 ...">
            <a:extLst>
              <a:ext uri="{FF2B5EF4-FFF2-40B4-BE49-F238E27FC236}">
                <a16:creationId xmlns:a16="http://schemas.microsoft.com/office/drawing/2014/main" id="{1ADD0506-ADFB-B4F2-2CAB-9FF3139F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286" r="93265">
                        <a14:foregroundMark x1="47449" y1="44592" x2="49796" y2="46531"/>
                        <a14:foregroundMark x1="64286" y1="46020" x2="73776" y2="47959"/>
                        <a14:foregroundMark x1="73776" y1="47959" x2="74592" y2="48367"/>
                        <a14:foregroundMark x1="29082" y1="66224" x2="28367" y2="64082"/>
                        <a14:foregroundMark x1="7143" y1="72959" x2="6429" y2="74388"/>
                        <a14:foregroundMark x1="93367" y1="66224" x2="93163" y2="68367"/>
                        <a14:backgroundMark x1="26429" y1="48878" x2="19082" y2="56939"/>
                        <a14:backgroundMark x1="12347" y1="54796" x2="3367" y2="55816"/>
                        <a14:backgroundMark x1="3367" y1="55816" x2="20510" y2="52653"/>
                        <a14:backgroundMark x1="28776" y1="47245" x2="23571" y2="56224"/>
                        <a14:backgroundMark x1="29490" y1="48367" x2="30000" y2="48673"/>
                        <a14:backgroundMark x1="26224" y1="50510" x2="29796" y2="48673"/>
                        <a14:backgroundMark x1="15000" y1="54082" x2="29796" y2="47653"/>
                        <a14:backgroundMark x1="30714" y1="47653" x2="29490" y2="49082"/>
                        <a14:backgroundMark x1="15714" y1="63163" x2="24082" y2="58571"/>
                        <a14:backgroundMark x1="24082" y1="58571" x2="25510" y2="56224"/>
                        <a14:backgroundMark x1="21939" y1="57449" x2="23061" y2="56224"/>
                        <a14:backgroundMark x1="23571" y1="55816" x2="23571" y2="55816"/>
                        <a14:backgroundMark x1="23367" y1="56735" x2="21429" y2="59592"/>
                        <a14:backgroundMark x1="30714" y1="47245" x2="30000" y2="49082"/>
                        <a14:backgroundMark x1="22143" y1="56531" x2="22347" y2="57653"/>
                        <a14:backgroundMark x1="13776" y1="63878" x2="17347" y2="64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20" y="891329"/>
            <a:ext cx="830788" cy="83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phic 24" descr="Line arrow: Clockwise curve with solid fill">
            <a:extLst>
              <a:ext uri="{FF2B5EF4-FFF2-40B4-BE49-F238E27FC236}">
                <a16:creationId xmlns:a16="http://schemas.microsoft.com/office/drawing/2014/main" id="{FA161B7C-5D27-A91B-ABE4-A3114210F2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725280" flipV="1">
            <a:off x="1725237" y="1264823"/>
            <a:ext cx="483820" cy="518115"/>
          </a:xfrm>
          <a:prstGeom prst="rect">
            <a:avLst/>
          </a:prstGeom>
        </p:spPr>
      </p:pic>
      <p:pic>
        <p:nvPicPr>
          <p:cNvPr id="26" name="Graphic 25" descr="Line arrow: Clockwise curve with solid fill">
            <a:extLst>
              <a:ext uri="{FF2B5EF4-FFF2-40B4-BE49-F238E27FC236}">
                <a16:creationId xmlns:a16="http://schemas.microsoft.com/office/drawing/2014/main" id="{66005555-D97B-71DD-C3DF-1B2076FB96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>
            <a:off x="2592606" y="2010918"/>
            <a:ext cx="506894" cy="5428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5B81865-A099-66EC-8AAC-D92C2107ACDD}"/>
              </a:ext>
            </a:extLst>
          </p:cNvPr>
          <p:cNvSpPr txBox="1"/>
          <p:nvPr/>
        </p:nvSpPr>
        <p:spPr>
          <a:xfrm>
            <a:off x="1178689" y="1070238"/>
            <a:ext cx="2057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00" b="1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77"/>
              </a:rPr>
              <a:t>Glacial meltwater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15833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2D41A-F26C-30EB-991F-08B2DD250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2A48E9-61EB-7963-F384-F33842F5D64E}"/>
              </a:ext>
            </a:extLst>
          </p:cNvPr>
          <p:cNvSpPr txBox="1"/>
          <p:nvPr/>
        </p:nvSpPr>
        <p:spPr>
          <a:xfrm>
            <a:off x="251846" y="806274"/>
            <a:ext cx="52353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Semi-arid region of Central India</a:t>
            </a:r>
            <a:r>
              <a:rPr lang="en-US" sz="1100" dirty="0"/>
              <a:t>:</a:t>
            </a:r>
          </a:p>
          <a:p>
            <a:r>
              <a:rPr lang="en-US" sz="1100" dirty="0" err="1"/>
              <a:t>Physiographically</a:t>
            </a:r>
            <a:r>
              <a:rPr lang="en-US" sz="1100" dirty="0"/>
              <a:t> and climatologically distinct from the eastern part of Ganga Plain </a:t>
            </a:r>
          </a:p>
          <a:p>
            <a:r>
              <a:rPr lang="en-US" sz="1100" dirty="0" err="1"/>
              <a:t>Targated</a:t>
            </a:r>
            <a:r>
              <a:rPr lang="en-US" sz="1100" dirty="0"/>
              <a:t> site: Proximity of Hamirpur, Uttar Pradesh (confluence of Yamuna and its tributary river Betwa)</a:t>
            </a:r>
            <a:endParaRPr lang="en-IN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A694A-7F3F-76F3-926B-87D2D36BD563}"/>
              </a:ext>
            </a:extLst>
          </p:cNvPr>
          <p:cNvSpPr txBox="1"/>
          <p:nvPr/>
        </p:nvSpPr>
        <p:spPr>
          <a:xfrm>
            <a:off x="5593518" y="647107"/>
            <a:ext cx="3708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Objective</a:t>
            </a:r>
          </a:p>
          <a:p>
            <a:pPr algn="just"/>
            <a:r>
              <a:rPr lang="en-US" sz="1100" dirty="0"/>
              <a:t>Application of stable isotopes : as conservative or non conservative tracer being impacted by the hydro- climatological processes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DED95F-5713-78AB-6684-E3836F436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" t="7102" r="4002" b="1236"/>
          <a:stretch>
            <a:fillRect/>
          </a:stretch>
        </p:blipFill>
        <p:spPr>
          <a:xfrm>
            <a:off x="251846" y="1953307"/>
            <a:ext cx="5409666" cy="269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FE4C81-9473-C3BE-8884-B6CA86D0E5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5" t="3540" r="35332" b="7196"/>
          <a:stretch>
            <a:fillRect/>
          </a:stretch>
        </p:blipFill>
        <p:spPr bwMode="auto">
          <a:xfrm>
            <a:off x="6068291" y="1570927"/>
            <a:ext cx="2443607" cy="1884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21874C-34F6-5265-1727-2AEF8529B7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0" t="3540" r="626" b="7196"/>
          <a:stretch>
            <a:fillRect/>
          </a:stretch>
        </p:blipFill>
        <p:spPr bwMode="auto">
          <a:xfrm>
            <a:off x="6068291" y="3454420"/>
            <a:ext cx="2443607" cy="1834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005FFA-CE45-C856-4EFB-CF3CB1CD83C8}"/>
              </a:ext>
            </a:extLst>
          </p:cNvPr>
          <p:cNvSpPr/>
          <p:nvPr/>
        </p:nvSpPr>
        <p:spPr>
          <a:xfrm>
            <a:off x="6384897" y="1627865"/>
            <a:ext cx="143124" cy="132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55D598-D54B-C080-C74C-88190DCFAD12}"/>
              </a:ext>
            </a:extLst>
          </p:cNvPr>
          <p:cNvSpPr/>
          <p:nvPr/>
        </p:nvSpPr>
        <p:spPr>
          <a:xfrm>
            <a:off x="8285584" y="3494677"/>
            <a:ext cx="143124" cy="132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0983DE-3985-49C6-BA0E-53945D34925F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ACDC545-5DC0-4CCD-95D2-AE8B63D19210}" type="slidenum">
              <a:rPr lang="en-IN" sz="1200" smtClean="0"/>
              <a:t>2</a:t>
            </a:fld>
            <a:endParaRPr lang="en-IN" sz="1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4E281C-5965-12AE-1208-69F8344BF734}"/>
              </a:ext>
            </a:extLst>
          </p:cNvPr>
          <p:cNvSpPr/>
          <p:nvPr/>
        </p:nvSpPr>
        <p:spPr>
          <a:xfrm>
            <a:off x="168928" y="207444"/>
            <a:ext cx="9133167" cy="406167"/>
          </a:xfrm>
          <a:prstGeom prst="rect">
            <a:avLst/>
          </a:prstGeom>
          <a:solidFill>
            <a:srgbClr val="475D9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755" tIns="56378" rIns="112755" bIns="56378" anchor="ctr">
            <a:no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</a:rPr>
              <a:t>Contextualization of monitored seasonal </a:t>
            </a:r>
            <a:r>
              <a:rPr lang="el-GR" sz="1600" b="1" dirty="0">
                <a:solidFill>
                  <a:schemeClr val="bg1"/>
                </a:solidFill>
              </a:rPr>
              <a:t>δ</a:t>
            </a:r>
            <a:r>
              <a:rPr lang="en-IN" sz="1600" b="1" baseline="30000" dirty="0">
                <a:solidFill>
                  <a:schemeClr val="bg1"/>
                </a:solidFill>
              </a:rPr>
              <a:t>18</a:t>
            </a:r>
            <a:r>
              <a:rPr lang="en-IN" sz="1600" b="1" dirty="0">
                <a:solidFill>
                  <a:schemeClr val="bg1"/>
                </a:solidFill>
              </a:rPr>
              <a:t>O and </a:t>
            </a:r>
            <a:r>
              <a:rPr lang="el-GR" sz="1600" b="1" dirty="0">
                <a:solidFill>
                  <a:schemeClr val="bg1"/>
                </a:solidFill>
              </a:rPr>
              <a:t>δ</a:t>
            </a:r>
            <a:r>
              <a:rPr lang="en-IN" sz="1600" b="1" dirty="0">
                <a:solidFill>
                  <a:schemeClr val="bg1"/>
                </a:solidFill>
              </a:rPr>
              <a:t>D of River and Groundwater </a:t>
            </a:r>
          </a:p>
        </p:txBody>
      </p:sp>
    </p:spTree>
    <p:extLst>
      <p:ext uri="{BB962C8B-B14F-4D97-AF65-F5344CB8AC3E}">
        <p14:creationId xmlns:p14="http://schemas.microsoft.com/office/powerpoint/2010/main" val="152496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">
            <a:extLst>
              <a:ext uri="{FF2B5EF4-FFF2-40B4-BE49-F238E27FC236}">
                <a16:creationId xmlns:a16="http://schemas.microsoft.com/office/drawing/2014/main" id="{58A219EA-8537-FCB9-B4CC-9B954A708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7367" y="978149"/>
            <a:ext cx="5528160" cy="1955795"/>
          </a:xfrm>
          <a:prstGeom prst="rect">
            <a:avLst/>
          </a:prstGeom>
        </p:spPr>
      </p:pic>
      <p:pic>
        <p:nvPicPr>
          <p:cNvPr id="5" name="Image10">
            <a:extLst>
              <a:ext uri="{FF2B5EF4-FFF2-40B4-BE49-F238E27FC236}">
                <a16:creationId xmlns:a16="http://schemas.microsoft.com/office/drawing/2014/main" id="{D31E39CE-C116-DD21-0C40-1F715137A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489" y="3136430"/>
            <a:ext cx="5620038" cy="1997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974824-AC75-BA13-1761-2885A7400FBA}"/>
              </a:ext>
            </a:extLst>
          </p:cNvPr>
          <p:cNvSpPr/>
          <p:nvPr/>
        </p:nvSpPr>
        <p:spPr>
          <a:xfrm>
            <a:off x="168928" y="207444"/>
            <a:ext cx="9133167" cy="406167"/>
          </a:xfrm>
          <a:prstGeom prst="rect">
            <a:avLst/>
          </a:prstGeom>
          <a:solidFill>
            <a:srgbClr val="475D9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755" tIns="56378" rIns="112755" bIns="56378" anchor="ctr">
            <a:no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</a:rPr>
              <a:t>Seasonal variation in measured </a:t>
            </a:r>
            <a:r>
              <a:rPr lang="el-GR" sz="1600" b="1" dirty="0">
                <a:solidFill>
                  <a:schemeClr val="bg1"/>
                </a:solidFill>
              </a:rPr>
              <a:t>δ</a:t>
            </a:r>
            <a:r>
              <a:rPr lang="en-IN" sz="1600" b="1" baseline="30000" dirty="0">
                <a:solidFill>
                  <a:schemeClr val="bg1"/>
                </a:solidFill>
              </a:rPr>
              <a:t>18</a:t>
            </a:r>
            <a:r>
              <a:rPr lang="en-IN" sz="1600" b="1" dirty="0">
                <a:solidFill>
                  <a:schemeClr val="bg1"/>
                </a:solidFill>
              </a:rPr>
              <a:t>O and </a:t>
            </a:r>
            <a:r>
              <a:rPr lang="el-GR" sz="1600" b="1" dirty="0">
                <a:solidFill>
                  <a:schemeClr val="bg1"/>
                </a:solidFill>
              </a:rPr>
              <a:t>δ</a:t>
            </a:r>
            <a:r>
              <a:rPr lang="en-IN" sz="1600" b="1" baseline="30000" dirty="0">
                <a:solidFill>
                  <a:schemeClr val="bg1"/>
                </a:solidFill>
              </a:rPr>
              <a:t>2</a:t>
            </a:r>
            <a:r>
              <a:rPr lang="en-IN" sz="1600" b="1" dirty="0">
                <a:solidFill>
                  <a:schemeClr val="bg1"/>
                </a:solidFill>
              </a:rPr>
              <a:t>H composition of River and Groundwater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91E03-420F-E7F7-0BCD-79DF257C39E2}"/>
              </a:ext>
            </a:extLst>
          </p:cNvPr>
          <p:cNvSpPr txBox="1"/>
          <p:nvPr/>
        </p:nvSpPr>
        <p:spPr>
          <a:xfrm>
            <a:off x="200576" y="685889"/>
            <a:ext cx="64764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/>
              <a:t>July,2023 to May, 2024 </a:t>
            </a:r>
            <a:r>
              <a:rPr lang="el-GR" sz="1050" dirty="0"/>
              <a:t>δ</a:t>
            </a:r>
            <a:r>
              <a:rPr lang="en-IN" sz="1050" baseline="30000" dirty="0"/>
              <a:t>18</a:t>
            </a:r>
            <a:r>
              <a:rPr lang="en-IN" sz="1050" dirty="0"/>
              <a:t>O and </a:t>
            </a:r>
            <a:r>
              <a:rPr lang="el-GR" sz="1050" dirty="0"/>
              <a:t>δ</a:t>
            </a:r>
            <a:r>
              <a:rPr lang="en-IN" sz="1050" baseline="30000" dirty="0"/>
              <a:t>2</a:t>
            </a:r>
            <a:r>
              <a:rPr lang="en-IN" sz="1050" dirty="0"/>
              <a:t>H compositional variability in </a:t>
            </a:r>
            <a:r>
              <a:rPr lang="en-IN" sz="1050" b="1" dirty="0"/>
              <a:t>River water </a:t>
            </a:r>
            <a:r>
              <a:rPr lang="en-IN" sz="1050" dirty="0"/>
              <a:t>sampling sites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BCB3E6-87AA-9D30-A4AD-3F3214C9C7FE}"/>
              </a:ext>
            </a:extLst>
          </p:cNvPr>
          <p:cNvSpPr txBox="1"/>
          <p:nvPr/>
        </p:nvSpPr>
        <p:spPr>
          <a:xfrm>
            <a:off x="200576" y="2929309"/>
            <a:ext cx="64764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/>
              <a:t>July,2023 to May, 2024 </a:t>
            </a:r>
            <a:r>
              <a:rPr lang="el-GR" sz="1050" dirty="0"/>
              <a:t>δ</a:t>
            </a:r>
            <a:r>
              <a:rPr lang="en-IN" sz="1050" baseline="30000" dirty="0"/>
              <a:t>18</a:t>
            </a:r>
            <a:r>
              <a:rPr lang="en-IN" sz="1050" dirty="0"/>
              <a:t>O and </a:t>
            </a:r>
            <a:r>
              <a:rPr lang="el-GR" sz="1050" dirty="0"/>
              <a:t>δ</a:t>
            </a:r>
            <a:r>
              <a:rPr lang="en-IN" sz="1050" baseline="30000" dirty="0"/>
              <a:t>2</a:t>
            </a:r>
            <a:r>
              <a:rPr lang="en-IN" sz="1050" dirty="0"/>
              <a:t>H compositional variability in adjacent </a:t>
            </a:r>
            <a:r>
              <a:rPr lang="en-IN" sz="1050" b="1" dirty="0"/>
              <a:t>Groundwater</a:t>
            </a:r>
            <a:r>
              <a:rPr lang="en-IN" sz="1050" dirty="0"/>
              <a:t> sampling sites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25FFA-EA40-C401-6C9F-9E5922F85C7D}"/>
              </a:ext>
            </a:extLst>
          </p:cNvPr>
          <p:cNvSpPr txBox="1"/>
          <p:nvPr/>
        </p:nvSpPr>
        <p:spPr>
          <a:xfrm>
            <a:off x="5593633" y="1180635"/>
            <a:ext cx="3708462" cy="127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/>
              <a:t>Betwa River water isotopic imprints exhibits a consistent trend of enrichment being rainfed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/>
              <a:t>Yamuna retains comparatively less relative variation and lighter composition observed due to the input through southwestern monsoon and western disturbances</a:t>
            </a:r>
            <a:endParaRPr lang="en-IN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7DDCD5-495C-DA93-663F-6B93CF96125C}"/>
              </a:ext>
            </a:extLst>
          </p:cNvPr>
          <p:cNvSpPr txBox="1"/>
          <p:nvPr/>
        </p:nvSpPr>
        <p:spPr>
          <a:xfrm>
            <a:off x="5659580" y="3540186"/>
            <a:ext cx="3576568" cy="103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/>
              <a:t>Absence of seasonal trends in depletion or enrichment in groundwater implies that the recharge of groundwater is occurring through permeation from the upstream region.</a:t>
            </a:r>
            <a:endParaRPr lang="en-IN" sz="10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2F8B24-F0D7-CE10-FA90-FAAFB659A295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ACDC545-5DC0-4CCD-95D2-AE8B63D19210}" type="slidenum">
              <a:rPr lang="en-IN" sz="1200" smtClean="0"/>
              <a:t>3</a:t>
            </a:fld>
            <a:endParaRPr lang="en-IN" sz="1200"/>
          </a:p>
        </p:txBody>
      </p:sp>
    </p:spTree>
    <p:extLst>
      <p:ext uri="{BB962C8B-B14F-4D97-AF65-F5344CB8AC3E}">
        <p14:creationId xmlns:p14="http://schemas.microsoft.com/office/powerpoint/2010/main" val="28469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81FC4-0E00-215F-69A3-D46D46F14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20EBFF-F7DE-37C1-F51E-A8C72F6B1131}"/>
              </a:ext>
            </a:extLst>
          </p:cNvPr>
          <p:cNvSpPr/>
          <p:nvPr/>
        </p:nvSpPr>
        <p:spPr>
          <a:xfrm>
            <a:off x="168928" y="207444"/>
            <a:ext cx="9133167" cy="406167"/>
          </a:xfrm>
          <a:prstGeom prst="rect">
            <a:avLst/>
          </a:prstGeom>
          <a:solidFill>
            <a:srgbClr val="475D9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755" tIns="56378" rIns="112755" bIns="56378" anchor="ctr">
            <a:noAutofit/>
          </a:bodyPr>
          <a:lstStyle/>
          <a:p>
            <a:r>
              <a:rPr lang="en-IN" sz="1503" b="1" spc="-1" dirty="0">
                <a:solidFill>
                  <a:srgbClr val="FFFFFF"/>
                </a:solidFill>
                <a:ea typeface="NSimSun"/>
              </a:rPr>
              <a:t>Implementation of the Rayleigh fractionation model to decipher the seasonal isotopic variability  </a:t>
            </a:r>
            <a:endParaRPr lang="en-IN" sz="1503" spc="-1" dirty="0">
              <a:solidFill>
                <a:srgbClr val="FFFF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42C39B-1B32-F2C8-FE34-CDEB2EC1EDE2}"/>
              </a:ext>
            </a:extLst>
          </p:cNvPr>
          <p:cNvSpPr txBox="1"/>
          <p:nvPr/>
        </p:nvSpPr>
        <p:spPr>
          <a:xfrm>
            <a:off x="168928" y="647431"/>
            <a:ext cx="8951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Fraction of remaining water is a compound function of input through groundwater or aquifer water  and output through evaporation.</a:t>
            </a:r>
            <a:endParaRPr lang="en-IN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3F5AB7-227E-6A02-EB47-8D586D137609}"/>
              </a:ext>
            </a:extLst>
          </p:cNvPr>
          <p:cNvSpPr txBox="1"/>
          <p:nvPr/>
        </p:nvSpPr>
        <p:spPr>
          <a:xfrm>
            <a:off x="656132" y="924430"/>
            <a:ext cx="47357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Beta (</a:t>
            </a:r>
            <a:r>
              <a:rPr lang="el-GR" sz="1050" dirty="0"/>
              <a:t>β</a:t>
            </a:r>
            <a:r>
              <a:rPr lang="en-US" sz="1050" dirty="0"/>
              <a:t>) = rate of input/ rate of output (</a:t>
            </a:r>
            <a:r>
              <a:rPr lang="en-US" sz="1050" dirty="0" err="1"/>
              <a:t>dN</a:t>
            </a:r>
            <a:r>
              <a:rPr lang="en-US" sz="1050" baseline="-25000" dirty="0" err="1"/>
              <a:t>in</a:t>
            </a:r>
            <a:r>
              <a:rPr lang="en-US" sz="1050" dirty="0"/>
              <a:t>/</a:t>
            </a:r>
            <a:r>
              <a:rPr lang="en-US" sz="1050" dirty="0" err="1"/>
              <a:t>dN</a:t>
            </a:r>
            <a:r>
              <a:rPr lang="en-US" sz="1050" baseline="-25000" dirty="0" err="1"/>
              <a:t>out</a:t>
            </a:r>
            <a:r>
              <a:rPr lang="en-US" sz="1050" dirty="0"/>
              <a:t>) </a:t>
            </a:r>
            <a:endParaRPr lang="en-IN" sz="105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AF32DC0-8E40-A9FD-E05D-72EEAA3A70EC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ACDC545-5DC0-4CCD-95D2-AE8B63D19210}" type="slidenum">
              <a:rPr lang="en-IN" sz="1200" smtClean="0"/>
              <a:t>4</a:t>
            </a:fld>
            <a:endParaRPr lang="en-IN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8B5246-9B96-A63B-AEBA-5D6ED168656F}"/>
              </a:ext>
            </a:extLst>
          </p:cNvPr>
          <p:cNvPicPr/>
          <p:nvPr/>
        </p:nvPicPr>
        <p:blipFill>
          <a:blip r:embed="rId3"/>
          <a:srcRect t="-1" b="50134"/>
          <a:stretch>
            <a:fillRect/>
          </a:stretch>
        </p:blipFill>
        <p:spPr>
          <a:xfrm>
            <a:off x="4079121" y="1091003"/>
            <a:ext cx="4735772" cy="2116498"/>
          </a:xfrm>
          <a:prstGeom prst="rect">
            <a:avLst/>
          </a:prstGeom>
          <a:ln w="0"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D9F8A5-7397-AA45-84A5-4C75072D73B9}"/>
              </a:ext>
            </a:extLst>
          </p:cNvPr>
          <p:cNvPicPr/>
          <p:nvPr/>
        </p:nvPicPr>
        <p:blipFill>
          <a:blip r:embed="rId3"/>
          <a:srcRect t="50378" b="-1103"/>
          <a:stretch>
            <a:fillRect/>
          </a:stretch>
        </p:blipFill>
        <p:spPr>
          <a:xfrm>
            <a:off x="4039011" y="3248014"/>
            <a:ext cx="4775882" cy="2090269"/>
          </a:xfrm>
          <a:prstGeom prst="rect">
            <a:avLst/>
          </a:prstGeom>
          <a:ln w="0"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7233AD-821A-245C-537F-A272684BD5AD}"/>
              </a:ext>
            </a:extLst>
          </p:cNvPr>
          <p:cNvSpPr txBox="1"/>
          <p:nvPr/>
        </p:nvSpPr>
        <p:spPr>
          <a:xfrm>
            <a:off x="3774045" y="940814"/>
            <a:ext cx="1390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Betwa River</a:t>
            </a:r>
            <a:endParaRPr lang="en-IN" sz="9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2D3E94-CBB1-0F13-AF6D-453E616D283D}"/>
              </a:ext>
            </a:extLst>
          </p:cNvPr>
          <p:cNvSpPr txBox="1"/>
          <p:nvPr/>
        </p:nvSpPr>
        <p:spPr>
          <a:xfrm>
            <a:off x="3740228" y="3077874"/>
            <a:ext cx="1390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Yamuna River</a:t>
            </a:r>
            <a:endParaRPr lang="en-IN" sz="9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881DE4-5DE4-F079-2497-6D768FEB603D}"/>
              </a:ext>
            </a:extLst>
          </p:cNvPr>
          <p:cNvSpPr txBox="1"/>
          <p:nvPr/>
        </p:nvSpPr>
        <p:spPr>
          <a:xfrm>
            <a:off x="5041899" y="1157879"/>
            <a:ext cx="15627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dirty="0"/>
              <a:t>δ</a:t>
            </a:r>
            <a:r>
              <a:rPr lang="en-IN" sz="800" baseline="30000" dirty="0"/>
              <a:t>18</a:t>
            </a:r>
            <a:r>
              <a:rPr lang="en-IN" sz="800" dirty="0"/>
              <a:t>O derived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696845-F8BF-C742-576E-040D2B1CD7DD}"/>
              </a:ext>
            </a:extLst>
          </p:cNvPr>
          <p:cNvSpPr txBox="1"/>
          <p:nvPr/>
        </p:nvSpPr>
        <p:spPr>
          <a:xfrm>
            <a:off x="7378374" y="3256202"/>
            <a:ext cx="10100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dirty="0"/>
              <a:t>δ</a:t>
            </a:r>
            <a:r>
              <a:rPr lang="en-IN" sz="800" dirty="0"/>
              <a:t>D derived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1392F3-134D-98A0-A676-382E814CE52E}"/>
              </a:ext>
            </a:extLst>
          </p:cNvPr>
          <p:cNvSpPr txBox="1"/>
          <p:nvPr/>
        </p:nvSpPr>
        <p:spPr>
          <a:xfrm>
            <a:off x="4968006" y="3228265"/>
            <a:ext cx="15627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dirty="0"/>
              <a:t>δ</a:t>
            </a:r>
            <a:r>
              <a:rPr lang="en-IN" sz="800" baseline="30000" dirty="0"/>
              <a:t>18</a:t>
            </a:r>
            <a:r>
              <a:rPr lang="en-IN" sz="800" dirty="0"/>
              <a:t>O derived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5113C5-4D98-FF90-33EF-001A93346FB9}"/>
              </a:ext>
            </a:extLst>
          </p:cNvPr>
          <p:cNvSpPr txBox="1"/>
          <p:nvPr/>
        </p:nvSpPr>
        <p:spPr>
          <a:xfrm>
            <a:off x="7348972" y="1150039"/>
            <a:ext cx="10100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dirty="0"/>
              <a:t>δ</a:t>
            </a:r>
            <a:r>
              <a:rPr lang="en-IN" sz="800" dirty="0"/>
              <a:t>D derived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7E8A0-21C3-47A2-FC46-0FD02A94A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76" y="1513184"/>
            <a:ext cx="3267152" cy="31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7" grpId="0"/>
      <p:bldP spid="37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360CF-A458-CF15-7A28-F1BAA86F3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E0C039-1072-8024-4C11-A06902D27CD1}"/>
              </a:ext>
            </a:extLst>
          </p:cNvPr>
          <p:cNvSpPr/>
          <p:nvPr/>
        </p:nvSpPr>
        <p:spPr>
          <a:xfrm>
            <a:off x="168928" y="207444"/>
            <a:ext cx="9133167" cy="406167"/>
          </a:xfrm>
          <a:prstGeom prst="rect">
            <a:avLst/>
          </a:prstGeom>
          <a:solidFill>
            <a:srgbClr val="475D9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755" tIns="56378" rIns="112755" bIns="56378" anchor="ctr">
            <a:noAutofit/>
          </a:bodyPr>
          <a:lstStyle/>
          <a:p>
            <a:r>
              <a:rPr lang="en-IN" sz="1503" b="1" spc="-1" dirty="0" err="1">
                <a:solidFill>
                  <a:srgbClr val="FFFFFF"/>
                </a:solidFill>
                <a:ea typeface="NSimSun"/>
              </a:rPr>
              <a:t>MixSIAR</a:t>
            </a:r>
            <a:r>
              <a:rPr lang="en-IN" sz="1503" b="1" spc="-1" dirty="0">
                <a:solidFill>
                  <a:srgbClr val="FFFFFF"/>
                </a:solidFill>
                <a:ea typeface="NSimSun"/>
              </a:rPr>
              <a:t> model : Bayesian Mixing model for estimating source water mixing proportion</a:t>
            </a:r>
            <a:endParaRPr lang="en-IN" sz="1503" spc="-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EBDC8F-30BC-37C0-9FE1-16B52CCEFA6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333522" y="1713371"/>
            <a:ext cx="3121913" cy="2382586"/>
          </a:xfrm>
          <a:prstGeom prst="rect">
            <a:avLst/>
          </a:prstGeom>
          <a:ln w="0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4E1F20-282A-C1E8-9FAB-211940A34CE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70783" y="1748011"/>
            <a:ext cx="3121913" cy="2325465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293C8D-6F63-534D-2787-37ADF3E0AB4B}"/>
              </a:ext>
            </a:extLst>
          </p:cNvPr>
          <p:cNvSpPr txBox="1"/>
          <p:nvPr/>
        </p:nvSpPr>
        <p:spPr>
          <a:xfrm>
            <a:off x="168928" y="988045"/>
            <a:ext cx="3894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Proportional source water component mixing in Betwa River</a:t>
            </a:r>
          </a:p>
          <a:p>
            <a:endParaRPr lang="en-IN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E6CEF-A779-623C-2DD0-6B4C8A72E2CF}"/>
              </a:ext>
            </a:extLst>
          </p:cNvPr>
          <p:cNvSpPr txBox="1"/>
          <p:nvPr/>
        </p:nvSpPr>
        <p:spPr>
          <a:xfrm>
            <a:off x="4678925" y="978819"/>
            <a:ext cx="44258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Proportional source water component mixing in Yamuna River</a:t>
            </a:r>
          </a:p>
          <a:p>
            <a:endParaRPr lang="en-IN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9A019-2D5E-041A-0C26-9A301EA8A9D1}"/>
              </a:ext>
            </a:extLst>
          </p:cNvPr>
          <p:cNvSpPr txBox="1"/>
          <p:nvPr/>
        </p:nvSpPr>
        <p:spPr>
          <a:xfrm>
            <a:off x="171181" y="1228501"/>
            <a:ext cx="42354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Condition: f &gt; </a:t>
            </a:r>
            <a:r>
              <a:rPr lang="en-US" sz="1050" dirty="0"/>
              <a:t>1</a:t>
            </a:r>
          </a:p>
          <a:p>
            <a:r>
              <a:rPr lang="en-US" sz="1050" dirty="0"/>
              <a:t>Months: December, January, February, March, April </a:t>
            </a:r>
          </a:p>
          <a:p>
            <a:endParaRPr lang="en-US" sz="1050" dirty="0"/>
          </a:p>
          <a:p>
            <a:endParaRPr lang="en-IN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7ECFE-65D5-BEFE-FBAF-90813224561B}"/>
              </a:ext>
            </a:extLst>
          </p:cNvPr>
          <p:cNvSpPr txBox="1"/>
          <p:nvPr/>
        </p:nvSpPr>
        <p:spPr>
          <a:xfrm>
            <a:off x="4653191" y="1157116"/>
            <a:ext cx="4648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Condition: f &gt; 1</a:t>
            </a:r>
          </a:p>
          <a:p>
            <a:r>
              <a:rPr lang="en-US" sz="1050" dirty="0"/>
              <a:t>Months: January, February, June, July, August, September, October, November, December </a:t>
            </a:r>
          </a:p>
          <a:p>
            <a:endParaRPr lang="en-IN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6513B-4D9C-CBBF-74F5-776E44BC4326}"/>
              </a:ext>
            </a:extLst>
          </p:cNvPr>
          <p:cNvSpPr txBox="1"/>
          <p:nvPr/>
        </p:nvSpPr>
        <p:spPr>
          <a:xfrm>
            <a:off x="201370" y="4441397"/>
            <a:ext cx="43798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Condition: f &lt;1 </a:t>
            </a:r>
            <a:r>
              <a:rPr lang="en-US" sz="1050" dirty="0"/>
              <a:t>Months:</a:t>
            </a:r>
            <a:r>
              <a:rPr lang="en-US" sz="1050" b="1" dirty="0"/>
              <a:t> May</a:t>
            </a:r>
            <a:r>
              <a:rPr lang="en-US" sz="1050" dirty="0"/>
              <a:t>, June, August, September, October, November (Monsoon including extreme evaporative phase of May)</a:t>
            </a:r>
          </a:p>
          <a:p>
            <a:endParaRPr lang="en-IN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B2105-06DD-D9F7-FFBF-214AA9D4B241}"/>
              </a:ext>
            </a:extLst>
          </p:cNvPr>
          <p:cNvSpPr txBox="1"/>
          <p:nvPr/>
        </p:nvSpPr>
        <p:spPr>
          <a:xfrm>
            <a:off x="4653191" y="4456632"/>
            <a:ext cx="43773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Condition: f &lt;1 </a:t>
            </a:r>
            <a:r>
              <a:rPr lang="en-US" sz="1050" dirty="0"/>
              <a:t>Months: March, April, </a:t>
            </a:r>
            <a:r>
              <a:rPr lang="en-US" sz="1050" b="1" dirty="0"/>
              <a:t>May</a:t>
            </a:r>
            <a:r>
              <a:rPr lang="en-US" sz="1050" dirty="0"/>
              <a:t> (specifically Pre-monsoon evaporation)</a:t>
            </a:r>
          </a:p>
          <a:p>
            <a:endParaRPr lang="en-IN" sz="105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0B3B8A-53BA-7B39-4751-7D2CA0B87FFF}"/>
              </a:ext>
            </a:extLst>
          </p:cNvPr>
          <p:cNvCxnSpPr>
            <a:cxnSpLocks/>
          </p:cNvCxnSpPr>
          <p:nvPr/>
        </p:nvCxnSpPr>
        <p:spPr>
          <a:xfrm flipH="1">
            <a:off x="4678925" y="1007832"/>
            <a:ext cx="10288" cy="41154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F9A915-CCD6-0FF3-4466-B1A829828D71}"/>
              </a:ext>
            </a:extLst>
          </p:cNvPr>
          <p:cNvSpPr txBox="1"/>
          <p:nvPr/>
        </p:nvSpPr>
        <p:spPr>
          <a:xfrm>
            <a:off x="201370" y="4083470"/>
            <a:ext cx="473442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Groundwater : 63.7± 7.4 % </a:t>
            </a:r>
          </a:p>
          <a:p>
            <a:r>
              <a:rPr lang="en-US" sz="1050" dirty="0"/>
              <a:t>Precipitation : 36.3 ± 7.4 % </a:t>
            </a:r>
            <a:endParaRPr lang="en-IN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219044-76B0-8C17-D4E4-D3516BB23441}"/>
              </a:ext>
            </a:extLst>
          </p:cNvPr>
          <p:cNvSpPr txBox="1"/>
          <p:nvPr/>
        </p:nvSpPr>
        <p:spPr>
          <a:xfrm>
            <a:off x="4653191" y="3933333"/>
            <a:ext cx="473442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Groundwater :81.2 ± 7 %</a:t>
            </a:r>
          </a:p>
          <a:p>
            <a:r>
              <a:rPr lang="en-US" sz="1050" dirty="0"/>
              <a:t>Precipitation : 16.2 ± 4.6 % </a:t>
            </a:r>
          </a:p>
          <a:p>
            <a:r>
              <a:rPr lang="en-US" sz="1050" dirty="0"/>
              <a:t>Glacial melt : 2.7 ± 3 %</a:t>
            </a:r>
            <a:endParaRPr lang="en-IN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A64B7-E9E3-29DF-8FF7-93E2C92C6112}"/>
              </a:ext>
            </a:extLst>
          </p:cNvPr>
          <p:cNvSpPr txBox="1"/>
          <p:nvPr/>
        </p:nvSpPr>
        <p:spPr>
          <a:xfrm>
            <a:off x="201370" y="4831665"/>
            <a:ext cx="43798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Groundwater contribution reduces to 2-7.5 % in extreme case of recharge through precipitation with least impact of evaporation. </a:t>
            </a:r>
          </a:p>
          <a:p>
            <a:endParaRPr lang="en-IN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93631D-08D0-95B1-DB0A-00CE75714852}"/>
              </a:ext>
            </a:extLst>
          </p:cNvPr>
          <p:cNvSpPr txBox="1"/>
          <p:nvPr/>
        </p:nvSpPr>
        <p:spPr>
          <a:xfrm>
            <a:off x="168927" y="639335"/>
            <a:ext cx="91331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Posterior probability distribution of source water contribution evaluated using </a:t>
            </a:r>
            <a:r>
              <a:rPr lang="en-US" sz="1050" dirty="0" err="1"/>
              <a:t>riverwater</a:t>
            </a:r>
            <a:r>
              <a:rPr lang="en-US" sz="1050" dirty="0"/>
              <a:t> </a:t>
            </a:r>
            <a:r>
              <a:rPr lang="el-GR" sz="1050" dirty="0"/>
              <a:t>δ</a:t>
            </a:r>
            <a:r>
              <a:rPr lang="en-IN" sz="1050" baseline="30000" dirty="0"/>
              <a:t>18</a:t>
            </a:r>
            <a:r>
              <a:rPr lang="en-IN" sz="1050" dirty="0"/>
              <a:t>O and </a:t>
            </a:r>
            <a:r>
              <a:rPr lang="el-GR" sz="1050" dirty="0"/>
              <a:t>δ</a:t>
            </a:r>
            <a:r>
              <a:rPr lang="en-IN" sz="1050" dirty="0"/>
              <a:t>D composition with uninformative prior distribution or assumption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8522EB-7E50-7110-3020-8B82EFF82D26}"/>
              </a:ext>
            </a:extLst>
          </p:cNvPr>
          <p:cNvSpPr txBox="1"/>
          <p:nvPr/>
        </p:nvSpPr>
        <p:spPr>
          <a:xfrm>
            <a:off x="4653191" y="4817307"/>
            <a:ext cx="43798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Groundwater contribution reduces to 1.5 to 6 % in extreme case of recharge through precipitation with least impact of evaporation. </a:t>
            </a:r>
          </a:p>
          <a:p>
            <a:endParaRPr lang="en-IN" sz="105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2FADAFC-5A6E-EB7E-DD65-D838C4BAF82D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ACDC545-5DC0-4CCD-95D2-AE8B63D19210}" type="slidenum">
              <a:rPr lang="en-IN" sz="1200" smtClean="0"/>
              <a:t>5</a:t>
            </a:fld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01237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/>
          <a:stretch/>
        </p:blipFill>
        <p:spPr>
          <a:xfrm>
            <a:off x="418098" y="791312"/>
            <a:ext cx="3211096" cy="2217219"/>
          </a:xfrm>
          <a:prstGeom prst="rect">
            <a:avLst/>
          </a:prstGeom>
          <a:ln w="0"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33EA2A-5248-2D5F-7E96-23EA1A19A30E}"/>
              </a:ext>
            </a:extLst>
          </p:cNvPr>
          <p:cNvSpPr/>
          <p:nvPr/>
        </p:nvSpPr>
        <p:spPr>
          <a:xfrm>
            <a:off x="168928" y="207444"/>
            <a:ext cx="9133167" cy="406167"/>
          </a:xfrm>
          <a:prstGeom prst="rect">
            <a:avLst/>
          </a:prstGeom>
          <a:solidFill>
            <a:srgbClr val="475D9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755" tIns="56378" rIns="112755" bIns="56378" anchor="ctr">
            <a:noAutofit/>
          </a:bodyPr>
          <a:lstStyle/>
          <a:p>
            <a:r>
              <a:rPr lang="en-US" sz="1503" b="1" spc="-1" dirty="0">
                <a:solidFill>
                  <a:srgbClr val="FFFFFF"/>
                </a:solidFill>
              </a:rPr>
              <a:t>Dynamics in post-confluence isotopic signatures due to groundwater seepage</a:t>
            </a:r>
            <a:endParaRPr lang="en-IN" sz="1503" b="1" spc="-1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5AA552-4E26-7C8A-F629-EECDF818257B}"/>
              </a:ext>
            </a:extLst>
          </p:cNvPr>
          <p:cNvSpPr txBox="1"/>
          <p:nvPr/>
        </p:nvSpPr>
        <p:spPr>
          <a:xfrm>
            <a:off x="237331" y="3049047"/>
            <a:ext cx="896185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/>
              <a:t>The post-confluence Yamuna experiences extreme evaporation as evident from negative correlation of </a:t>
            </a:r>
            <a:r>
              <a:rPr lang="el-GR" sz="1050" dirty="0"/>
              <a:t>δ</a:t>
            </a:r>
            <a:r>
              <a:rPr lang="en-IN" sz="1050" baseline="30000" dirty="0"/>
              <a:t>18</a:t>
            </a:r>
            <a:r>
              <a:rPr lang="en-IN" sz="1050" dirty="0"/>
              <a:t>O and </a:t>
            </a:r>
            <a:r>
              <a:rPr lang="en-US" sz="1050" dirty="0"/>
              <a:t>D-excess and river water level is maintained through groundwater influx.</a:t>
            </a:r>
          </a:p>
          <a:p>
            <a:pPr algn="just"/>
            <a:endParaRPr lang="en-IN" sz="10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84BE0-3434-0D7C-B0A4-609CB0D42444}"/>
              </a:ext>
            </a:extLst>
          </p:cNvPr>
          <p:cNvSpPr txBox="1"/>
          <p:nvPr/>
        </p:nvSpPr>
        <p:spPr>
          <a:xfrm>
            <a:off x="254583" y="3349845"/>
            <a:ext cx="8961853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50" dirty="0"/>
              <a:t>Pre and post confluence Yamuna follows a similar pattern in the recharge through groundwater source as monitored using the deviation from </a:t>
            </a:r>
            <a:r>
              <a:rPr lang="en-US" sz="1050" b="1" dirty="0"/>
              <a:t>the discharge dependent mass-balance </a:t>
            </a:r>
            <a:r>
              <a:rPr lang="en-US" sz="1050" dirty="0"/>
              <a:t>isotopic composition</a:t>
            </a:r>
          </a:p>
          <a:p>
            <a:pPr algn="just"/>
            <a:endParaRPr lang="en-US" sz="105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50" dirty="0"/>
              <a:t>March, April, May month experiences the enrichment with reduced recharge    through ground water unlike rest of the part of year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50" dirty="0"/>
              <a:t>Physiography and the gradient controls the saturation of the vadose zone, while turning groundwater to be the major contributing source of the riverine flow.</a:t>
            </a:r>
          </a:p>
          <a:p>
            <a:pPr algn="just"/>
            <a:endParaRPr lang="en-US" sz="1050" dirty="0"/>
          </a:p>
          <a:p>
            <a:pPr algn="just"/>
            <a:endParaRPr lang="en-US" sz="1050" dirty="0"/>
          </a:p>
          <a:p>
            <a:pPr algn="just"/>
            <a:endParaRPr lang="en-IN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74595-A100-5EF8-55C5-0D582C363998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ACDC545-5DC0-4CCD-95D2-AE8B63D19210}" type="slidenum">
              <a:rPr lang="en-IN" sz="1200" smtClean="0"/>
              <a:t>6</a:t>
            </a:fld>
            <a:endParaRPr lang="en-IN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888101-8FE7-DE2B-02AD-2B73DB599BBC}"/>
              </a:ext>
            </a:extLst>
          </p:cNvPr>
          <p:cNvSpPr/>
          <p:nvPr/>
        </p:nvSpPr>
        <p:spPr>
          <a:xfrm>
            <a:off x="4820760" y="1696722"/>
            <a:ext cx="447696" cy="40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C58102-65A6-8678-9BA5-28629A52D6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4" t="11017" r="3320" b="4036"/>
          <a:stretch>
            <a:fillRect/>
          </a:stretch>
        </p:blipFill>
        <p:spPr bwMode="auto">
          <a:xfrm>
            <a:off x="3795320" y="714891"/>
            <a:ext cx="2892465" cy="2370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64F9E7-B7F6-4F7F-436C-5886C740C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1" t="49314" r="170" b="36590"/>
          <a:stretch>
            <a:fillRect/>
          </a:stretch>
        </p:blipFill>
        <p:spPr>
          <a:xfrm>
            <a:off x="6674164" y="1199127"/>
            <a:ext cx="2627931" cy="6042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35B6DC-4E15-DFE6-2859-A53C55B8BEBA}"/>
              </a:ext>
            </a:extLst>
          </p:cNvPr>
          <p:cNvSpPr/>
          <p:nvPr/>
        </p:nvSpPr>
        <p:spPr>
          <a:xfrm>
            <a:off x="4104808" y="2562446"/>
            <a:ext cx="1881322" cy="295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21D37B-B0F4-6883-FC29-F368BC75AAC3}"/>
              </a:ext>
            </a:extLst>
          </p:cNvPr>
          <p:cNvSpPr/>
          <p:nvPr/>
        </p:nvSpPr>
        <p:spPr>
          <a:xfrm>
            <a:off x="6247884" y="791312"/>
            <a:ext cx="374522" cy="387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3E4DC-A849-55A9-0A30-E366615392D2}"/>
              </a:ext>
            </a:extLst>
          </p:cNvPr>
          <p:cNvSpPr txBox="1"/>
          <p:nvPr/>
        </p:nvSpPr>
        <p:spPr>
          <a:xfrm>
            <a:off x="2452358" y="4689319"/>
            <a:ext cx="4736804" cy="430887"/>
          </a:xfrm>
          <a:prstGeom prst="rect">
            <a:avLst/>
          </a:prstGeom>
          <a:solidFill>
            <a:srgbClr val="E4FFFE"/>
          </a:solidFill>
        </p:spPr>
        <p:txBody>
          <a:bodyPr wrap="square">
            <a:spAutoFit/>
          </a:bodyPr>
          <a:lstStyle/>
          <a:p>
            <a:pPr algn="ctr"/>
            <a:r>
              <a:rPr lang="en-IN" sz="1050" dirty="0">
                <a:effectLst/>
                <a:ea typeface="NSimSun" panose="02010609030101010101" pitchFamily="49" charset="-122"/>
              </a:rPr>
              <a:t>overexploitation of groundwater resources could significantly compromise river flow sustainability and regional livelihoods.</a:t>
            </a:r>
            <a:r>
              <a:rPr lang="en-IN" sz="1050" dirty="0">
                <a:effectLst/>
              </a:rPr>
              <a:t> </a:t>
            </a:r>
            <a:endParaRPr lang="en-US" sz="10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8B43F2-FA3A-CF2D-34E1-9C6B342ADE07}"/>
              </a:ext>
            </a:extLst>
          </p:cNvPr>
          <p:cNvSpPr/>
          <p:nvPr/>
        </p:nvSpPr>
        <p:spPr>
          <a:xfrm>
            <a:off x="-2" y="0"/>
            <a:ext cx="9471025" cy="5327650"/>
          </a:xfrm>
          <a:prstGeom prst="rect">
            <a:avLst/>
          </a:prstGeom>
          <a:solidFill>
            <a:srgbClr val="154DA3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666</Words>
  <Application>Microsoft Macintosh PowerPoint</Application>
  <PresentationFormat>Custom</PresentationFormat>
  <Paragraphs>67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NSimSun</vt:lpstr>
      <vt:lpstr>Arial</vt:lpstr>
      <vt:lpstr>Calibri</vt:lpstr>
      <vt:lpstr>Liberation Serif</vt:lpstr>
      <vt:lpstr>Symbol</vt:lpstr>
      <vt:lpstr>Times New Roman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Sanchita Banerjee</cp:lastModifiedBy>
  <cp:revision>81</cp:revision>
  <dcterms:created xsi:type="dcterms:W3CDTF">2026-03-23T15:30:55Z</dcterms:created>
  <dcterms:modified xsi:type="dcterms:W3CDTF">2026-05-04T08:16:59Z</dcterms:modified>
  <dc:language>en-IN</dc:language>
</cp:coreProperties>
</file>