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6" r:id="rId2"/>
  </p:sldIdLst>
  <p:sldSz cx="48599725" cy="3027521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42" autoAdjust="0"/>
    <p:restoredTop sz="95250" autoAdjust="0"/>
  </p:normalViewPr>
  <p:slideViewPr>
    <p:cSldViewPr snapToGrid="0" showGuides="1">
      <p:cViewPr varScale="1">
        <p:scale>
          <a:sx n="18" d="100"/>
          <a:sy n="18" d="100"/>
        </p:scale>
        <p:origin x="1061" y="1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87B6608C-1F59-4207-B260-DB04563F562C}" type="datetimeFigureOut">
              <a:rPr lang="zh-CN" altLang="en-US" smtClean="0"/>
              <a:t>2026/4/29</a:t>
            </a:fld>
            <a:endParaRPr lang="zh-CN" altLang="en-US"/>
          </a:p>
        </p:txBody>
      </p:sp>
      <p:sp>
        <p:nvSpPr>
          <p:cNvPr id="4" name="幻灯片图像占位符 3"/>
          <p:cNvSpPr>
            <a:spLocks noGrp="1" noRot="1" noChangeAspect="1"/>
          </p:cNvSpPr>
          <p:nvPr>
            <p:ph type="sldImg" idx="2"/>
          </p:nvPr>
        </p:nvSpPr>
        <p:spPr>
          <a:xfrm>
            <a:off x="2714625" y="857250"/>
            <a:ext cx="371475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6FDFAB79-FB4E-4A9B-96DD-CA1251B62022}" type="slidenum">
              <a:rPr lang="zh-CN" altLang="en-US" smtClean="0"/>
              <a:t>‹#›</a:t>
            </a:fld>
            <a:endParaRPr lang="zh-CN" altLang="en-US"/>
          </a:p>
        </p:txBody>
      </p:sp>
    </p:spTree>
    <p:extLst>
      <p:ext uri="{BB962C8B-B14F-4D97-AF65-F5344CB8AC3E}">
        <p14:creationId xmlns:p14="http://schemas.microsoft.com/office/powerpoint/2010/main" val="342376077"/>
      </p:ext>
    </p:extLst>
  </p:cSld>
  <p:clrMap bg1="lt1" tx1="dk1" bg2="lt2" tx2="dk2" accent1="accent1" accent2="accent2" accent3="accent3" accent4="accent4" accent5="accent5" accent6="accent6" hlink="hlink" folHlink="folHlink"/>
  <p:notesStyle>
    <a:lvl1pPr marL="0" algn="l" defTabSz="3507730" rtl="0" eaLnBrk="1" latinLnBrk="0" hangingPunct="1">
      <a:defRPr sz="4603" kern="1200">
        <a:solidFill>
          <a:schemeClr val="tx1"/>
        </a:solidFill>
        <a:latin typeface="+mn-lt"/>
        <a:ea typeface="+mn-ea"/>
        <a:cs typeface="+mn-cs"/>
      </a:defRPr>
    </a:lvl1pPr>
    <a:lvl2pPr marL="1753865" algn="l" defTabSz="3507730" rtl="0" eaLnBrk="1" latinLnBrk="0" hangingPunct="1">
      <a:defRPr sz="4603" kern="1200">
        <a:solidFill>
          <a:schemeClr val="tx1"/>
        </a:solidFill>
        <a:latin typeface="+mn-lt"/>
        <a:ea typeface="+mn-ea"/>
        <a:cs typeface="+mn-cs"/>
      </a:defRPr>
    </a:lvl2pPr>
    <a:lvl3pPr marL="3507730" algn="l" defTabSz="3507730" rtl="0" eaLnBrk="1" latinLnBrk="0" hangingPunct="1">
      <a:defRPr sz="4603" kern="1200">
        <a:solidFill>
          <a:schemeClr val="tx1"/>
        </a:solidFill>
        <a:latin typeface="+mn-lt"/>
        <a:ea typeface="+mn-ea"/>
        <a:cs typeface="+mn-cs"/>
      </a:defRPr>
    </a:lvl3pPr>
    <a:lvl4pPr marL="5261595" algn="l" defTabSz="3507730" rtl="0" eaLnBrk="1" latinLnBrk="0" hangingPunct="1">
      <a:defRPr sz="4603" kern="1200">
        <a:solidFill>
          <a:schemeClr val="tx1"/>
        </a:solidFill>
        <a:latin typeface="+mn-lt"/>
        <a:ea typeface="+mn-ea"/>
        <a:cs typeface="+mn-cs"/>
      </a:defRPr>
    </a:lvl4pPr>
    <a:lvl5pPr marL="7015460" algn="l" defTabSz="3507730" rtl="0" eaLnBrk="1" latinLnBrk="0" hangingPunct="1">
      <a:defRPr sz="4603" kern="1200">
        <a:solidFill>
          <a:schemeClr val="tx1"/>
        </a:solidFill>
        <a:latin typeface="+mn-lt"/>
        <a:ea typeface="+mn-ea"/>
        <a:cs typeface="+mn-cs"/>
      </a:defRPr>
    </a:lvl5pPr>
    <a:lvl6pPr marL="8769325" algn="l" defTabSz="3507730" rtl="0" eaLnBrk="1" latinLnBrk="0" hangingPunct="1">
      <a:defRPr sz="4603" kern="1200">
        <a:solidFill>
          <a:schemeClr val="tx1"/>
        </a:solidFill>
        <a:latin typeface="+mn-lt"/>
        <a:ea typeface="+mn-ea"/>
        <a:cs typeface="+mn-cs"/>
      </a:defRPr>
    </a:lvl6pPr>
    <a:lvl7pPr marL="10523190" algn="l" defTabSz="3507730" rtl="0" eaLnBrk="1" latinLnBrk="0" hangingPunct="1">
      <a:defRPr sz="4603" kern="1200">
        <a:solidFill>
          <a:schemeClr val="tx1"/>
        </a:solidFill>
        <a:latin typeface="+mn-lt"/>
        <a:ea typeface="+mn-ea"/>
        <a:cs typeface="+mn-cs"/>
      </a:defRPr>
    </a:lvl7pPr>
    <a:lvl8pPr marL="12277054" algn="l" defTabSz="3507730" rtl="0" eaLnBrk="1" latinLnBrk="0" hangingPunct="1">
      <a:defRPr sz="4603" kern="1200">
        <a:solidFill>
          <a:schemeClr val="tx1"/>
        </a:solidFill>
        <a:latin typeface="+mn-lt"/>
        <a:ea typeface="+mn-ea"/>
        <a:cs typeface="+mn-cs"/>
      </a:defRPr>
    </a:lvl8pPr>
    <a:lvl9pPr marL="14030919" algn="l" defTabSz="3507730" rtl="0" eaLnBrk="1" latinLnBrk="0" hangingPunct="1">
      <a:defRPr sz="460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714625" y="857250"/>
            <a:ext cx="3714750" cy="2314575"/>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FDFAB79-FB4E-4A9B-96DD-CA1251B62022}" type="slidenum">
              <a:rPr lang="zh-CN" altLang="en-US" smtClean="0"/>
              <a:t>1</a:t>
            </a:fld>
            <a:endParaRPr lang="zh-CN" altLang="en-US"/>
          </a:p>
        </p:txBody>
      </p:sp>
    </p:spTree>
    <p:extLst>
      <p:ext uri="{BB962C8B-B14F-4D97-AF65-F5344CB8AC3E}">
        <p14:creationId xmlns:p14="http://schemas.microsoft.com/office/powerpoint/2010/main" val="2612639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074966" y="4954765"/>
            <a:ext cx="36449794" cy="10540259"/>
          </a:xfrm>
        </p:spPr>
        <p:txBody>
          <a:bodyPr anchor="b"/>
          <a:lstStyle>
            <a:lvl1pPr algn="ctr">
              <a:defRPr sz="23917"/>
            </a:lvl1pPr>
          </a:lstStyle>
          <a:p>
            <a:r>
              <a:rPr lang="zh-CN" altLang="en-US"/>
              <a:t>单击此处编辑母版标题样式</a:t>
            </a:r>
            <a:endParaRPr lang="en-US" dirty="0"/>
          </a:p>
        </p:txBody>
      </p:sp>
      <p:sp>
        <p:nvSpPr>
          <p:cNvPr id="3" name="Subtitle 2"/>
          <p:cNvSpPr>
            <a:spLocks noGrp="1"/>
          </p:cNvSpPr>
          <p:nvPr>
            <p:ph type="subTitle" idx="1"/>
          </p:nvPr>
        </p:nvSpPr>
        <p:spPr>
          <a:xfrm>
            <a:off x="6074966" y="15901497"/>
            <a:ext cx="36449794" cy="7309499"/>
          </a:xfrm>
        </p:spPr>
        <p:txBody>
          <a:bodyPr/>
          <a:lstStyle>
            <a:lvl1pPr marL="0" indent="0" algn="ctr">
              <a:buNone/>
              <a:defRPr sz="9567"/>
            </a:lvl1pPr>
            <a:lvl2pPr marL="1822491" indent="0" algn="ctr">
              <a:buNone/>
              <a:defRPr sz="7972"/>
            </a:lvl2pPr>
            <a:lvl3pPr marL="3644981" indent="0" algn="ctr">
              <a:buNone/>
              <a:defRPr sz="7175"/>
            </a:lvl3pPr>
            <a:lvl4pPr marL="5467472" indent="0" algn="ctr">
              <a:buNone/>
              <a:defRPr sz="6378"/>
            </a:lvl4pPr>
            <a:lvl5pPr marL="7289963" indent="0" algn="ctr">
              <a:buNone/>
              <a:defRPr sz="6378"/>
            </a:lvl5pPr>
            <a:lvl6pPr marL="9112453" indent="0" algn="ctr">
              <a:buNone/>
              <a:defRPr sz="6378"/>
            </a:lvl6pPr>
            <a:lvl7pPr marL="10934944" indent="0" algn="ctr">
              <a:buNone/>
              <a:defRPr sz="6378"/>
            </a:lvl7pPr>
            <a:lvl8pPr marL="12757434" indent="0" algn="ctr">
              <a:buNone/>
              <a:defRPr sz="6378"/>
            </a:lvl8pPr>
            <a:lvl9pPr marL="14579925" indent="0" algn="ctr">
              <a:buNone/>
              <a:defRPr sz="6378"/>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80898F4A-D316-4E74-9B06-E6EBB4A78FCF}" type="datetimeFigureOut">
              <a:rPr lang="zh-CN" altLang="en-US" smtClean="0"/>
              <a:t>2026/4/29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F0EDF35-8D03-4A0A-993A-8BD58547D84D}" type="slidenum">
              <a:rPr lang="zh-CN" altLang="en-US" smtClean="0"/>
              <a:t>‹#›</a:t>
            </a:fld>
            <a:endParaRPr lang="zh-CN" altLang="en-US"/>
          </a:p>
        </p:txBody>
      </p:sp>
    </p:spTree>
    <p:extLst>
      <p:ext uri="{BB962C8B-B14F-4D97-AF65-F5344CB8AC3E}">
        <p14:creationId xmlns:p14="http://schemas.microsoft.com/office/powerpoint/2010/main" val="3562772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80898F4A-D316-4E74-9B06-E6EBB4A78FCF}" type="datetimeFigureOut">
              <a:rPr lang="zh-CN" altLang="en-US" smtClean="0"/>
              <a:t>2026/4/29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F0EDF35-8D03-4A0A-993A-8BD58547D84D}" type="slidenum">
              <a:rPr lang="zh-CN" altLang="en-US" smtClean="0"/>
              <a:t>‹#›</a:t>
            </a:fld>
            <a:endParaRPr lang="zh-CN" altLang="en-US"/>
          </a:p>
        </p:txBody>
      </p:sp>
    </p:spTree>
    <p:extLst>
      <p:ext uri="{BB962C8B-B14F-4D97-AF65-F5344CB8AC3E}">
        <p14:creationId xmlns:p14="http://schemas.microsoft.com/office/powerpoint/2010/main" val="2238315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4779178" y="1611875"/>
            <a:ext cx="10479316" cy="2565684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3341231" y="1611875"/>
            <a:ext cx="30830451" cy="25656844"/>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80898F4A-D316-4E74-9B06-E6EBB4A78FCF}" type="datetimeFigureOut">
              <a:rPr lang="zh-CN" altLang="en-US" smtClean="0"/>
              <a:t>2026/4/29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F0EDF35-8D03-4A0A-993A-8BD58547D84D}" type="slidenum">
              <a:rPr lang="zh-CN" altLang="en-US" smtClean="0"/>
              <a:t>‹#›</a:t>
            </a:fld>
            <a:endParaRPr lang="zh-CN" altLang="en-US"/>
          </a:p>
        </p:txBody>
      </p:sp>
    </p:spTree>
    <p:extLst>
      <p:ext uri="{BB962C8B-B14F-4D97-AF65-F5344CB8AC3E}">
        <p14:creationId xmlns:p14="http://schemas.microsoft.com/office/powerpoint/2010/main" val="1202988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80898F4A-D316-4E74-9B06-E6EBB4A78FCF}" type="datetimeFigureOut">
              <a:rPr lang="zh-CN" altLang="en-US" smtClean="0"/>
              <a:t>2026/4/29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F0EDF35-8D03-4A0A-993A-8BD58547D84D}" type="slidenum">
              <a:rPr lang="zh-CN" altLang="en-US" smtClean="0"/>
              <a:t>‹#›</a:t>
            </a:fld>
            <a:endParaRPr lang="zh-CN" altLang="en-US"/>
          </a:p>
        </p:txBody>
      </p:sp>
    </p:spTree>
    <p:extLst>
      <p:ext uri="{BB962C8B-B14F-4D97-AF65-F5344CB8AC3E}">
        <p14:creationId xmlns:p14="http://schemas.microsoft.com/office/powerpoint/2010/main" val="927245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3315919" y="7547783"/>
            <a:ext cx="41917263" cy="12593645"/>
          </a:xfrm>
        </p:spPr>
        <p:txBody>
          <a:bodyPr anchor="b"/>
          <a:lstStyle>
            <a:lvl1pPr>
              <a:defRPr sz="23917"/>
            </a:lvl1pPr>
          </a:lstStyle>
          <a:p>
            <a:r>
              <a:rPr lang="zh-CN" altLang="en-US"/>
              <a:t>单击此处编辑母版标题样式</a:t>
            </a:r>
            <a:endParaRPr lang="en-US" dirty="0"/>
          </a:p>
        </p:txBody>
      </p:sp>
      <p:sp>
        <p:nvSpPr>
          <p:cNvPr id="3" name="Text Placeholder 2"/>
          <p:cNvSpPr>
            <a:spLocks noGrp="1"/>
          </p:cNvSpPr>
          <p:nvPr>
            <p:ph type="body" idx="1"/>
          </p:nvPr>
        </p:nvSpPr>
        <p:spPr>
          <a:xfrm>
            <a:off x="3315919" y="20260569"/>
            <a:ext cx="41917263" cy="6622701"/>
          </a:xfrm>
        </p:spPr>
        <p:txBody>
          <a:bodyPr/>
          <a:lstStyle>
            <a:lvl1pPr marL="0" indent="0">
              <a:buNone/>
              <a:defRPr sz="9567">
                <a:solidFill>
                  <a:schemeClr val="tx1">
                    <a:tint val="75000"/>
                  </a:schemeClr>
                </a:solidFill>
              </a:defRPr>
            </a:lvl1pPr>
            <a:lvl2pPr marL="1822491" indent="0">
              <a:buNone/>
              <a:defRPr sz="7972">
                <a:solidFill>
                  <a:schemeClr val="tx1">
                    <a:tint val="75000"/>
                  </a:schemeClr>
                </a:solidFill>
              </a:defRPr>
            </a:lvl2pPr>
            <a:lvl3pPr marL="3644981" indent="0">
              <a:buNone/>
              <a:defRPr sz="7175">
                <a:solidFill>
                  <a:schemeClr val="tx1">
                    <a:tint val="75000"/>
                  </a:schemeClr>
                </a:solidFill>
              </a:defRPr>
            </a:lvl3pPr>
            <a:lvl4pPr marL="5467472" indent="0">
              <a:buNone/>
              <a:defRPr sz="6378">
                <a:solidFill>
                  <a:schemeClr val="tx1">
                    <a:tint val="75000"/>
                  </a:schemeClr>
                </a:solidFill>
              </a:defRPr>
            </a:lvl4pPr>
            <a:lvl5pPr marL="7289963" indent="0">
              <a:buNone/>
              <a:defRPr sz="6378">
                <a:solidFill>
                  <a:schemeClr val="tx1">
                    <a:tint val="75000"/>
                  </a:schemeClr>
                </a:solidFill>
              </a:defRPr>
            </a:lvl5pPr>
            <a:lvl6pPr marL="9112453" indent="0">
              <a:buNone/>
              <a:defRPr sz="6378">
                <a:solidFill>
                  <a:schemeClr val="tx1">
                    <a:tint val="75000"/>
                  </a:schemeClr>
                </a:solidFill>
              </a:defRPr>
            </a:lvl6pPr>
            <a:lvl7pPr marL="10934944" indent="0">
              <a:buNone/>
              <a:defRPr sz="6378">
                <a:solidFill>
                  <a:schemeClr val="tx1">
                    <a:tint val="75000"/>
                  </a:schemeClr>
                </a:solidFill>
              </a:defRPr>
            </a:lvl7pPr>
            <a:lvl8pPr marL="12757434" indent="0">
              <a:buNone/>
              <a:defRPr sz="6378">
                <a:solidFill>
                  <a:schemeClr val="tx1">
                    <a:tint val="75000"/>
                  </a:schemeClr>
                </a:solidFill>
              </a:defRPr>
            </a:lvl8pPr>
            <a:lvl9pPr marL="14579925" indent="0">
              <a:buNone/>
              <a:defRPr sz="6378">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80898F4A-D316-4E74-9B06-E6EBB4A78FCF}" type="datetimeFigureOut">
              <a:rPr lang="zh-CN" altLang="en-US" smtClean="0"/>
              <a:t>2026/4/29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F0EDF35-8D03-4A0A-993A-8BD58547D84D}" type="slidenum">
              <a:rPr lang="zh-CN" altLang="en-US" smtClean="0"/>
              <a:t>‹#›</a:t>
            </a:fld>
            <a:endParaRPr lang="zh-CN" altLang="en-US"/>
          </a:p>
        </p:txBody>
      </p:sp>
    </p:spTree>
    <p:extLst>
      <p:ext uri="{BB962C8B-B14F-4D97-AF65-F5344CB8AC3E}">
        <p14:creationId xmlns:p14="http://schemas.microsoft.com/office/powerpoint/2010/main" val="2213832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3341231" y="8059374"/>
            <a:ext cx="20654883" cy="1920934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24603611" y="8059374"/>
            <a:ext cx="20654883" cy="1920934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80898F4A-D316-4E74-9B06-E6EBB4A78FCF}" type="datetimeFigureOut">
              <a:rPr lang="zh-CN" altLang="en-US" smtClean="0"/>
              <a:t>2026/4/29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F0EDF35-8D03-4A0A-993A-8BD58547D84D}" type="slidenum">
              <a:rPr lang="zh-CN" altLang="en-US" smtClean="0"/>
              <a:t>‹#›</a:t>
            </a:fld>
            <a:endParaRPr lang="zh-CN" altLang="en-US"/>
          </a:p>
        </p:txBody>
      </p:sp>
    </p:spTree>
    <p:extLst>
      <p:ext uri="{BB962C8B-B14F-4D97-AF65-F5344CB8AC3E}">
        <p14:creationId xmlns:p14="http://schemas.microsoft.com/office/powerpoint/2010/main" val="1232081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3347561" y="1611877"/>
            <a:ext cx="41917263" cy="5851808"/>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3347563" y="7421634"/>
            <a:ext cx="20559960" cy="3637228"/>
          </a:xfrm>
        </p:spPr>
        <p:txBody>
          <a:bodyPr anchor="b"/>
          <a:lstStyle>
            <a:lvl1pPr marL="0" indent="0">
              <a:buNone/>
              <a:defRPr sz="9567" b="1"/>
            </a:lvl1pPr>
            <a:lvl2pPr marL="1822491" indent="0">
              <a:buNone/>
              <a:defRPr sz="7972" b="1"/>
            </a:lvl2pPr>
            <a:lvl3pPr marL="3644981" indent="0">
              <a:buNone/>
              <a:defRPr sz="7175" b="1"/>
            </a:lvl3pPr>
            <a:lvl4pPr marL="5467472" indent="0">
              <a:buNone/>
              <a:defRPr sz="6378" b="1"/>
            </a:lvl4pPr>
            <a:lvl5pPr marL="7289963" indent="0">
              <a:buNone/>
              <a:defRPr sz="6378" b="1"/>
            </a:lvl5pPr>
            <a:lvl6pPr marL="9112453" indent="0">
              <a:buNone/>
              <a:defRPr sz="6378" b="1"/>
            </a:lvl6pPr>
            <a:lvl7pPr marL="10934944" indent="0">
              <a:buNone/>
              <a:defRPr sz="6378" b="1"/>
            </a:lvl7pPr>
            <a:lvl8pPr marL="12757434" indent="0">
              <a:buNone/>
              <a:defRPr sz="6378" b="1"/>
            </a:lvl8pPr>
            <a:lvl9pPr marL="14579925" indent="0">
              <a:buNone/>
              <a:defRPr sz="6378" b="1"/>
            </a:lvl9pPr>
          </a:lstStyle>
          <a:p>
            <a:pPr lvl="0"/>
            <a:r>
              <a:rPr lang="zh-CN" altLang="en-US"/>
              <a:t>单击此处编辑母版文本样式</a:t>
            </a:r>
          </a:p>
        </p:txBody>
      </p:sp>
      <p:sp>
        <p:nvSpPr>
          <p:cNvPr id="4" name="Content Placeholder 3"/>
          <p:cNvSpPr>
            <a:spLocks noGrp="1"/>
          </p:cNvSpPr>
          <p:nvPr>
            <p:ph sz="half" idx="2"/>
          </p:nvPr>
        </p:nvSpPr>
        <p:spPr>
          <a:xfrm>
            <a:off x="3347563" y="11058863"/>
            <a:ext cx="20559960" cy="1626592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24603611" y="7421634"/>
            <a:ext cx="20661213" cy="3637228"/>
          </a:xfrm>
        </p:spPr>
        <p:txBody>
          <a:bodyPr anchor="b"/>
          <a:lstStyle>
            <a:lvl1pPr marL="0" indent="0">
              <a:buNone/>
              <a:defRPr sz="9567" b="1"/>
            </a:lvl1pPr>
            <a:lvl2pPr marL="1822491" indent="0">
              <a:buNone/>
              <a:defRPr sz="7972" b="1"/>
            </a:lvl2pPr>
            <a:lvl3pPr marL="3644981" indent="0">
              <a:buNone/>
              <a:defRPr sz="7175" b="1"/>
            </a:lvl3pPr>
            <a:lvl4pPr marL="5467472" indent="0">
              <a:buNone/>
              <a:defRPr sz="6378" b="1"/>
            </a:lvl4pPr>
            <a:lvl5pPr marL="7289963" indent="0">
              <a:buNone/>
              <a:defRPr sz="6378" b="1"/>
            </a:lvl5pPr>
            <a:lvl6pPr marL="9112453" indent="0">
              <a:buNone/>
              <a:defRPr sz="6378" b="1"/>
            </a:lvl6pPr>
            <a:lvl7pPr marL="10934944" indent="0">
              <a:buNone/>
              <a:defRPr sz="6378" b="1"/>
            </a:lvl7pPr>
            <a:lvl8pPr marL="12757434" indent="0">
              <a:buNone/>
              <a:defRPr sz="6378" b="1"/>
            </a:lvl8pPr>
            <a:lvl9pPr marL="14579925" indent="0">
              <a:buNone/>
              <a:defRPr sz="6378" b="1"/>
            </a:lvl9pPr>
          </a:lstStyle>
          <a:p>
            <a:pPr lvl="0"/>
            <a:r>
              <a:rPr lang="zh-CN" altLang="en-US"/>
              <a:t>单击此处编辑母版文本样式</a:t>
            </a:r>
          </a:p>
        </p:txBody>
      </p:sp>
      <p:sp>
        <p:nvSpPr>
          <p:cNvPr id="6" name="Content Placeholder 5"/>
          <p:cNvSpPr>
            <a:spLocks noGrp="1"/>
          </p:cNvSpPr>
          <p:nvPr>
            <p:ph sz="quarter" idx="4"/>
          </p:nvPr>
        </p:nvSpPr>
        <p:spPr>
          <a:xfrm>
            <a:off x="24603611" y="11058863"/>
            <a:ext cx="20661213" cy="1626592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80898F4A-D316-4E74-9B06-E6EBB4A78FCF}" type="datetimeFigureOut">
              <a:rPr lang="zh-CN" altLang="en-US" smtClean="0"/>
              <a:t>2026/4/29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1F0EDF35-8D03-4A0A-993A-8BD58547D84D}" type="slidenum">
              <a:rPr lang="zh-CN" altLang="en-US" smtClean="0"/>
              <a:t>‹#›</a:t>
            </a:fld>
            <a:endParaRPr lang="zh-CN" altLang="en-US"/>
          </a:p>
        </p:txBody>
      </p:sp>
    </p:spTree>
    <p:extLst>
      <p:ext uri="{BB962C8B-B14F-4D97-AF65-F5344CB8AC3E}">
        <p14:creationId xmlns:p14="http://schemas.microsoft.com/office/powerpoint/2010/main" val="3050310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80898F4A-D316-4E74-9B06-E6EBB4A78FCF}" type="datetimeFigureOut">
              <a:rPr lang="zh-CN" altLang="en-US" smtClean="0"/>
              <a:t>2026/4/29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1F0EDF35-8D03-4A0A-993A-8BD58547D84D}" type="slidenum">
              <a:rPr lang="zh-CN" altLang="en-US" smtClean="0"/>
              <a:t>‹#›</a:t>
            </a:fld>
            <a:endParaRPr lang="zh-CN" altLang="en-US"/>
          </a:p>
        </p:txBody>
      </p:sp>
    </p:spTree>
    <p:extLst>
      <p:ext uri="{BB962C8B-B14F-4D97-AF65-F5344CB8AC3E}">
        <p14:creationId xmlns:p14="http://schemas.microsoft.com/office/powerpoint/2010/main" val="3347296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898F4A-D316-4E74-9B06-E6EBB4A78FCF}" type="datetimeFigureOut">
              <a:rPr lang="zh-CN" altLang="en-US" smtClean="0"/>
              <a:t>2026/4/29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1F0EDF35-8D03-4A0A-993A-8BD58547D84D}" type="slidenum">
              <a:rPr lang="zh-CN" altLang="en-US" smtClean="0"/>
              <a:t>‹#›</a:t>
            </a:fld>
            <a:endParaRPr lang="zh-CN" altLang="en-US"/>
          </a:p>
        </p:txBody>
      </p:sp>
    </p:spTree>
    <p:extLst>
      <p:ext uri="{BB962C8B-B14F-4D97-AF65-F5344CB8AC3E}">
        <p14:creationId xmlns:p14="http://schemas.microsoft.com/office/powerpoint/2010/main" val="182332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3347563" y="2018348"/>
            <a:ext cx="15674675" cy="7064216"/>
          </a:xfrm>
        </p:spPr>
        <p:txBody>
          <a:bodyPr anchor="b"/>
          <a:lstStyle>
            <a:lvl1pPr>
              <a:defRPr sz="12756"/>
            </a:lvl1pPr>
          </a:lstStyle>
          <a:p>
            <a:r>
              <a:rPr lang="zh-CN" altLang="en-US"/>
              <a:t>单击此处编辑母版标题样式</a:t>
            </a:r>
            <a:endParaRPr lang="en-US" dirty="0"/>
          </a:p>
        </p:txBody>
      </p:sp>
      <p:sp>
        <p:nvSpPr>
          <p:cNvPr id="3" name="Content Placeholder 2"/>
          <p:cNvSpPr>
            <a:spLocks noGrp="1"/>
          </p:cNvSpPr>
          <p:nvPr>
            <p:ph idx="1"/>
          </p:nvPr>
        </p:nvSpPr>
        <p:spPr>
          <a:xfrm>
            <a:off x="20661213" y="4359072"/>
            <a:ext cx="24603611" cy="21515024"/>
          </a:xfrm>
        </p:spPr>
        <p:txBody>
          <a:bodyPr/>
          <a:lstStyle>
            <a:lvl1pPr>
              <a:defRPr sz="12756"/>
            </a:lvl1pPr>
            <a:lvl2pPr>
              <a:defRPr sz="11161"/>
            </a:lvl2pPr>
            <a:lvl3pPr>
              <a:defRPr sz="9567"/>
            </a:lvl3pPr>
            <a:lvl4pPr>
              <a:defRPr sz="7972"/>
            </a:lvl4pPr>
            <a:lvl5pPr>
              <a:defRPr sz="7972"/>
            </a:lvl5pPr>
            <a:lvl6pPr>
              <a:defRPr sz="7972"/>
            </a:lvl6pPr>
            <a:lvl7pPr>
              <a:defRPr sz="7972"/>
            </a:lvl7pPr>
            <a:lvl8pPr>
              <a:defRPr sz="7972"/>
            </a:lvl8pPr>
            <a:lvl9pPr>
              <a:defRPr sz="7972"/>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3347563" y="9082564"/>
            <a:ext cx="15674675" cy="16826573"/>
          </a:xfrm>
        </p:spPr>
        <p:txBody>
          <a:bodyPr/>
          <a:lstStyle>
            <a:lvl1pPr marL="0" indent="0">
              <a:buNone/>
              <a:defRPr sz="6378"/>
            </a:lvl1pPr>
            <a:lvl2pPr marL="1822491" indent="0">
              <a:buNone/>
              <a:defRPr sz="5581"/>
            </a:lvl2pPr>
            <a:lvl3pPr marL="3644981" indent="0">
              <a:buNone/>
              <a:defRPr sz="4783"/>
            </a:lvl3pPr>
            <a:lvl4pPr marL="5467472" indent="0">
              <a:buNone/>
              <a:defRPr sz="3986"/>
            </a:lvl4pPr>
            <a:lvl5pPr marL="7289963" indent="0">
              <a:buNone/>
              <a:defRPr sz="3986"/>
            </a:lvl5pPr>
            <a:lvl6pPr marL="9112453" indent="0">
              <a:buNone/>
              <a:defRPr sz="3986"/>
            </a:lvl6pPr>
            <a:lvl7pPr marL="10934944" indent="0">
              <a:buNone/>
              <a:defRPr sz="3986"/>
            </a:lvl7pPr>
            <a:lvl8pPr marL="12757434" indent="0">
              <a:buNone/>
              <a:defRPr sz="3986"/>
            </a:lvl8pPr>
            <a:lvl9pPr marL="14579925" indent="0">
              <a:buNone/>
              <a:defRPr sz="3986"/>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80898F4A-D316-4E74-9B06-E6EBB4A78FCF}" type="datetimeFigureOut">
              <a:rPr lang="zh-CN" altLang="en-US" smtClean="0"/>
              <a:t>2026/4/29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F0EDF35-8D03-4A0A-993A-8BD58547D84D}" type="slidenum">
              <a:rPr lang="zh-CN" altLang="en-US" smtClean="0"/>
              <a:t>‹#›</a:t>
            </a:fld>
            <a:endParaRPr lang="zh-CN" altLang="en-US"/>
          </a:p>
        </p:txBody>
      </p:sp>
    </p:spTree>
    <p:extLst>
      <p:ext uri="{BB962C8B-B14F-4D97-AF65-F5344CB8AC3E}">
        <p14:creationId xmlns:p14="http://schemas.microsoft.com/office/powerpoint/2010/main" val="3376984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3347563" y="2018348"/>
            <a:ext cx="15674675" cy="7064216"/>
          </a:xfrm>
        </p:spPr>
        <p:txBody>
          <a:bodyPr anchor="b"/>
          <a:lstStyle>
            <a:lvl1pPr>
              <a:defRPr sz="12756"/>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20661213" y="4359072"/>
            <a:ext cx="24603611" cy="21515024"/>
          </a:xfrm>
        </p:spPr>
        <p:txBody>
          <a:bodyPr anchor="t"/>
          <a:lstStyle>
            <a:lvl1pPr marL="0" indent="0">
              <a:buNone/>
              <a:defRPr sz="12756"/>
            </a:lvl1pPr>
            <a:lvl2pPr marL="1822491" indent="0">
              <a:buNone/>
              <a:defRPr sz="11161"/>
            </a:lvl2pPr>
            <a:lvl3pPr marL="3644981" indent="0">
              <a:buNone/>
              <a:defRPr sz="9567"/>
            </a:lvl3pPr>
            <a:lvl4pPr marL="5467472" indent="0">
              <a:buNone/>
              <a:defRPr sz="7972"/>
            </a:lvl4pPr>
            <a:lvl5pPr marL="7289963" indent="0">
              <a:buNone/>
              <a:defRPr sz="7972"/>
            </a:lvl5pPr>
            <a:lvl6pPr marL="9112453" indent="0">
              <a:buNone/>
              <a:defRPr sz="7972"/>
            </a:lvl6pPr>
            <a:lvl7pPr marL="10934944" indent="0">
              <a:buNone/>
              <a:defRPr sz="7972"/>
            </a:lvl7pPr>
            <a:lvl8pPr marL="12757434" indent="0">
              <a:buNone/>
              <a:defRPr sz="7972"/>
            </a:lvl8pPr>
            <a:lvl9pPr marL="14579925" indent="0">
              <a:buNone/>
              <a:defRPr sz="7972"/>
            </a:lvl9pPr>
          </a:lstStyle>
          <a:p>
            <a:r>
              <a:rPr lang="zh-CN" altLang="en-US"/>
              <a:t>单击图标添加图片</a:t>
            </a:r>
            <a:endParaRPr lang="en-US" dirty="0"/>
          </a:p>
        </p:txBody>
      </p:sp>
      <p:sp>
        <p:nvSpPr>
          <p:cNvPr id="4" name="Text Placeholder 3"/>
          <p:cNvSpPr>
            <a:spLocks noGrp="1"/>
          </p:cNvSpPr>
          <p:nvPr>
            <p:ph type="body" sz="half" idx="2"/>
          </p:nvPr>
        </p:nvSpPr>
        <p:spPr>
          <a:xfrm>
            <a:off x="3347563" y="9082564"/>
            <a:ext cx="15674675" cy="16826573"/>
          </a:xfrm>
        </p:spPr>
        <p:txBody>
          <a:bodyPr/>
          <a:lstStyle>
            <a:lvl1pPr marL="0" indent="0">
              <a:buNone/>
              <a:defRPr sz="6378"/>
            </a:lvl1pPr>
            <a:lvl2pPr marL="1822491" indent="0">
              <a:buNone/>
              <a:defRPr sz="5581"/>
            </a:lvl2pPr>
            <a:lvl3pPr marL="3644981" indent="0">
              <a:buNone/>
              <a:defRPr sz="4783"/>
            </a:lvl3pPr>
            <a:lvl4pPr marL="5467472" indent="0">
              <a:buNone/>
              <a:defRPr sz="3986"/>
            </a:lvl4pPr>
            <a:lvl5pPr marL="7289963" indent="0">
              <a:buNone/>
              <a:defRPr sz="3986"/>
            </a:lvl5pPr>
            <a:lvl6pPr marL="9112453" indent="0">
              <a:buNone/>
              <a:defRPr sz="3986"/>
            </a:lvl6pPr>
            <a:lvl7pPr marL="10934944" indent="0">
              <a:buNone/>
              <a:defRPr sz="3986"/>
            </a:lvl7pPr>
            <a:lvl8pPr marL="12757434" indent="0">
              <a:buNone/>
              <a:defRPr sz="3986"/>
            </a:lvl8pPr>
            <a:lvl9pPr marL="14579925" indent="0">
              <a:buNone/>
              <a:defRPr sz="3986"/>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80898F4A-D316-4E74-9B06-E6EBB4A78FCF}" type="datetimeFigureOut">
              <a:rPr lang="zh-CN" altLang="en-US" smtClean="0"/>
              <a:t>2026/4/29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F0EDF35-8D03-4A0A-993A-8BD58547D84D}" type="slidenum">
              <a:rPr lang="zh-CN" altLang="en-US" smtClean="0"/>
              <a:t>‹#›</a:t>
            </a:fld>
            <a:endParaRPr lang="zh-CN" altLang="en-US"/>
          </a:p>
        </p:txBody>
      </p:sp>
    </p:spTree>
    <p:extLst>
      <p:ext uri="{BB962C8B-B14F-4D97-AF65-F5344CB8AC3E}">
        <p14:creationId xmlns:p14="http://schemas.microsoft.com/office/powerpoint/2010/main" val="4178038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1231" y="1611877"/>
            <a:ext cx="41917263" cy="5851808"/>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3341231" y="8059374"/>
            <a:ext cx="41917263" cy="19209345"/>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3341231" y="28060639"/>
            <a:ext cx="10934938" cy="1611875"/>
          </a:xfrm>
          <a:prstGeom prst="rect">
            <a:avLst/>
          </a:prstGeom>
        </p:spPr>
        <p:txBody>
          <a:bodyPr vert="horz" lIns="91440" tIns="45720" rIns="91440" bIns="45720" rtlCol="0" anchor="ctr"/>
          <a:lstStyle>
            <a:lvl1pPr algn="l">
              <a:defRPr sz="4783">
                <a:solidFill>
                  <a:schemeClr val="tx1">
                    <a:tint val="75000"/>
                  </a:schemeClr>
                </a:solidFill>
              </a:defRPr>
            </a:lvl1pPr>
          </a:lstStyle>
          <a:p>
            <a:fld id="{80898F4A-D316-4E74-9B06-E6EBB4A78FCF}" type="datetimeFigureOut">
              <a:rPr lang="zh-CN" altLang="en-US" smtClean="0"/>
              <a:t>2026/4/29</a:t>
            </a:fld>
            <a:endParaRPr lang="zh-CN" altLang="en-US"/>
          </a:p>
        </p:txBody>
      </p:sp>
      <p:sp>
        <p:nvSpPr>
          <p:cNvPr id="5" name="Footer Placeholder 4"/>
          <p:cNvSpPr>
            <a:spLocks noGrp="1"/>
          </p:cNvSpPr>
          <p:nvPr>
            <p:ph type="ftr" sz="quarter" idx="3"/>
          </p:nvPr>
        </p:nvSpPr>
        <p:spPr>
          <a:xfrm>
            <a:off x="16098659" y="28060639"/>
            <a:ext cx="16402407" cy="1611875"/>
          </a:xfrm>
          <a:prstGeom prst="rect">
            <a:avLst/>
          </a:prstGeom>
        </p:spPr>
        <p:txBody>
          <a:bodyPr vert="horz" lIns="91440" tIns="45720" rIns="91440" bIns="45720" rtlCol="0" anchor="ctr"/>
          <a:lstStyle>
            <a:lvl1pPr algn="ctr">
              <a:defRPr sz="4783">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34323556" y="28060639"/>
            <a:ext cx="10934938" cy="1611875"/>
          </a:xfrm>
          <a:prstGeom prst="rect">
            <a:avLst/>
          </a:prstGeom>
        </p:spPr>
        <p:txBody>
          <a:bodyPr vert="horz" lIns="91440" tIns="45720" rIns="91440" bIns="45720" rtlCol="0" anchor="ctr"/>
          <a:lstStyle>
            <a:lvl1pPr algn="r">
              <a:defRPr sz="4783">
                <a:solidFill>
                  <a:schemeClr val="tx1">
                    <a:tint val="75000"/>
                  </a:schemeClr>
                </a:solidFill>
              </a:defRPr>
            </a:lvl1pPr>
          </a:lstStyle>
          <a:p>
            <a:fld id="{1F0EDF35-8D03-4A0A-993A-8BD58547D84D}" type="slidenum">
              <a:rPr lang="zh-CN" altLang="en-US" smtClean="0"/>
              <a:t>‹#›</a:t>
            </a:fld>
            <a:endParaRPr lang="zh-CN" altLang="en-US"/>
          </a:p>
        </p:txBody>
      </p:sp>
    </p:spTree>
    <p:extLst>
      <p:ext uri="{BB962C8B-B14F-4D97-AF65-F5344CB8AC3E}">
        <p14:creationId xmlns:p14="http://schemas.microsoft.com/office/powerpoint/2010/main" val="34071581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644981" rtl="0" eaLnBrk="1" latinLnBrk="0" hangingPunct="1">
        <a:lnSpc>
          <a:spcPct val="90000"/>
        </a:lnSpc>
        <a:spcBef>
          <a:spcPct val="0"/>
        </a:spcBef>
        <a:buNone/>
        <a:defRPr sz="17539" kern="1200">
          <a:solidFill>
            <a:schemeClr val="tx1"/>
          </a:solidFill>
          <a:latin typeface="+mj-lt"/>
          <a:ea typeface="+mj-ea"/>
          <a:cs typeface="+mj-cs"/>
        </a:defRPr>
      </a:lvl1pPr>
    </p:titleStyle>
    <p:bodyStyle>
      <a:lvl1pPr marL="911245" indent="-911245" algn="l" defTabSz="3644981" rtl="0" eaLnBrk="1" latinLnBrk="0" hangingPunct="1">
        <a:lnSpc>
          <a:spcPct val="90000"/>
        </a:lnSpc>
        <a:spcBef>
          <a:spcPts val="3986"/>
        </a:spcBef>
        <a:buFont typeface="Arial" panose="020B0604020202020204" pitchFamily="34" charset="0"/>
        <a:buChar char="•"/>
        <a:defRPr sz="11161" kern="1200">
          <a:solidFill>
            <a:schemeClr val="tx1"/>
          </a:solidFill>
          <a:latin typeface="+mn-lt"/>
          <a:ea typeface="+mn-ea"/>
          <a:cs typeface="+mn-cs"/>
        </a:defRPr>
      </a:lvl1pPr>
      <a:lvl2pPr marL="2733736" indent="-911245" algn="l" defTabSz="3644981" rtl="0" eaLnBrk="1" latinLnBrk="0" hangingPunct="1">
        <a:lnSpc>
          <a:spcPct val="90000"/>
        </a:lnSpc>
        <a:spcBef>
          <a:spcPts val="1993"/>
        </a:spcBef>
        <a:buFont typeface="Arial" panose="020B0604020202020204" pitchFamily="34" charset="0"/>
        <a:buChar char="•"/>
        <a:defRPr sz="9567" kern="1200">
          <a:solidFill>
            <a:schemeClr val="tx1"/>
          </a:solidFill>
          <a:latin typeface="+mn-lt"/>
          <a:ea typeface="+mn-ea"/>
          <a:cs typeface="+mn-cs"/>
        </a:defRPr>
      </a:lvl2pPr>
      <a:lvl3pPr marL="4556227" indent="-911245" algn="l" defTabSz="3644981" rtl="0" eaLnBrk="1" latinLnBrk="0" hangingPunct="1">
        <a:lnSpc>
          <a:spcPct val="90000"/>
        </a:lnSpc>
        <a:spcBef>
          <a:spcPts val="1993"/>
        </a:spcBef>
        <a:buFont typeface="Arial" panose="020B0604020202020204" pitchFamily="34" charset="0"/>
        <a:buChar char="•"/>
        <a:defRPr sz="7972" kern="1200">
          <a:solidFill>
            <a:schemeClr val="tx1"/>
          </a:solidFill>
          <a:latin typeface="+mn-lt"/>
          <a:ea typeface="+mn-ea"/>
          <a:cs typeface="+mn-cs"/>
        </a:defRPr>
      </a:lvl3pPr>
      <a:lvl4pPr marL="6378717" indent="-911245" algn="l" defTabSz="3644981" rtl="0" eaLnBrk="1" latinLnBrk="0" hangingPunct="1">
        <a:lnSpc>
          <a:spcPct val="90000"/>
        </a:lnSpc>
        <a:spcBef>
          <a:spcPts val="1993"/>
        </a:spcBef>
        <a:buFont typeface="Arial" panose="020B0604020202020204" pitchFamily="34" charset="0"/>
        <a:buChar char="•"/>
        <a:defRPr sz="7175" kern="1200">
          <a:solidFill>
            <a:schemeClr val="tx1"/>
          </a:solidFill>
          <a:latin typeface="+mn-lt"/>
          <a:ea typeface="+mn-ea"/>
          <a:cs typeface="+mn-cs"/>
        </a:defRPr>
      </a:lvl4pPr>
      <a:lvl5pPr marL="8201208" indent="-911245" algn="l" defTabSz="3644981" rtl="0" eaLnBrk="1" latinLnBrk="0" hangingPunct="1">
        <a:lnSpc>
          <a:spcPct val="90000"/>
        </a:lnSpc>
        <a:spcBef>
          <a:spcPts val="1993"/>
        </a:spcBef>
        <a:buFont typeface="Arial" panose="020B0604020202020204" pitchFamily="34" charset="0"/>
        <a:buChar char="•"/>
        <a:defRPr sz="7175" kern="1200">
          <a:solidFill>
            <a:schemeClr val="tx1"/>
          </a:solidFill>
          <a:latin typeface="+mn-lt"/>
          <a:ea typeface="+mn-ea"/>
          <a:cs typeface="+mn-cs"/>
        </a:defRPr>
      </a:lvl5pPr>
      <a:lvl6pPr marL="10023699" indent="-911245" algn="l" defTabSz="3644981" rtl="0" eaLnBrk="1" latinLnBrk="0" hangingPunct="1">
        <a:lnSpc>
          <a:spcPct val="90000"/>
        </a:lnSpc>
        <a:spcBef>
          <a:spcPts val="1993"/>
        </a:spcBef>
        <a:buFont typeface="Arial" panose="020B0604020202020204" pitchFamily="34" charset="0"/>
        <a:buChar char="•"/>
        <a:defRPr sz="7175" kern="1200">
          <a:solidFill>
            <a:schemeClr val="tx1"/>
          </a:solidFill>
          <a:latin typeface="+mn-lt"/>
          <a:ea typeface="+mn-ea"/>
          <a:cs typeface="+mn-cs"/>
        </a:defRPr>
      </a:lvl6pPr>
      <a:lvl7pPr marL="11846189" indent="-911245" algn="l" defTabSz="3644981" rtl="0" eaLnBrk="1" latinLnBrk="0" hangingPunct="1">
        <a:lnSpc>
          <a:spcPct val="90000"/>
        </a:lnSpc>
        <a:spcBef>
          <a:spcPts val="1993"/>
        </a:spcBef>
        <a:buFont typeface="Arial" panose="020B0604020202020204" pitchFamily="34" charset="0"/>
        <a:buChar char="•"/>
        <a:defRPr sz="7175" kern="1200">
          <a:solidFill>
            <a:schemeClr val="tx1"/>
          </a:solidFill>
          <a:latin typeface="+mn-lt"/>
          <a:ea typeface="+mn-ea"/>
          <a:cs typeface="+mn-cs"/>
        </a:defRPr>
      </a:lvl7pPr>
      <a:lvl8pPr marL="13668680" indent="-911245" algn="l" defTabSz="3644981" rtl="0" eaLnBrk="1" latinLnBrk="0" hangingPunct="1">
        <a:lnSpc>
          <a:spcPct val="90000"/>
        </a:lnSpc>
        <a:spcBef>
          <a:spcPts val="1993"/>
        </a:spcBef>
        <a:buFont typeface="Arial" panose="020B0604020202020204" pitchFamily="34" charset="0"/>
        <a:buChar char="•"/>
        <a:defRPr sz="7175" kern="1200">
          <a:solidFill>
            <a:schemeClr val="tx1"/>
          </a:solidFill>
          <a:latin typeface="+mn-lt"/>
          <a:ea typeface="+mn-ea"/>
          <a:cs typeface="+mn-cs"/>
        </a:defRPr>
      </a:lvl8pPr>
      <a:lvl9pPr marL="15491170" indent="-911245" algn="l" defTabSz="3644981" rtl="0" eaLnBrk="1" latinLnBrk="0" hangingPunct="1">
        <a:lnSpc>
          <a:spcPct val="90000"/>
        </a:lnSpc>
        <a:spcBef>
          <a:spcPts val="1993"/>
        </a:spcBef>
        <a:buFont typeface="Arial" panose="020B0604020202020204" pitchFamily="34" charset="0"/>
        <a:buChar char="•"/>
        <a:defRPr sz="7175" kern="1200">
          <a:solidFill>
            <a:schemeClr val="tx1"/>
          </a:solidFill>
          <a:latin typeface="+mn-lt"/>
          <a:ea typeface="+mn-ea"/>
          <a:cs typeface="+mn-cs"/>
        </a:defRPr>
      </a:lvl9pPr>
    </p:bodyStyle>
    <p:otherStyle>
      <a:defPPr>
        <a:defRPr lang="en-US"/>
      </a:defPPr>
      <a:lvl1pPr marL="0" algn="l" defTabSz="3644981" rtl="0" eaLnBrk="1" latinLnBrk="0" hangingPunct="1">
        <a:defRPr sz="7175" kern="1200">
          <a:solidFill>
            <a:schemeClr val="tx1"/>
          </a:solidFill>
          <a:latin typeface="+mn-lt"/>
          <a:ea typeface="+mn-ea"/>
          <a:cs typeface="+mn-cs"/>
        </a:defRPr>
      </a:lvl1pPr>
      <a:lvl2pPr marL="1822491" algn="l" defTabSz="3644981" rtl="0" eaLnBrk="1" latinLnBrk="0" hangingPunct="1">
        <a:defRPr sz="7175" kern="1200">
          <a:solidFill>
            <a:schemeClr val="tx1"/>
          </a:solidFill>
          <a:latin typeface="+mn-lt"/>
          <a:ea typeface="+mn-ea"/>
          <a:cs typeface="+mn-cs"/>
        </a:defRPr>
      </a:lvl2pPr>
      <a:lvl3pPr marL="3644981" algn="l" defTabSz="3644981" rtl="0" eaLnBrk="1" latinLnBrk="0" hangingPunct="1">
        <a:defRPr sz="7175" kern="1200">
          <a:solidFill>
            <a:schemeClr val="tx1"/>
          </a:solidFill>
          <a:latin typeface="+mn-lt"/>
          <a:ea typeface="+mn-ea"/>
          <a:cs typeface="+mn-cs"/>
        </a:defRPr>
      </a:lvl3pPr>
      <a:lvl4pPr marL="5467472" algn="l" defTabSz="3644981" rtl="0" eaLnBrk="1" latinLnBrk="0" hangingPunct="1">
        <a:defRPr sz="7175" kern="1200">
          <a:solidFill>
            <a:schemeClr val="tx1"/>
          </a:solidFill>
          <a:latin typeface="+mn-lt"/>
          <a:ea typeface="+mn-ea"/>
          <a:cs typeface="+mn-cs"/>
        </a:defRPr>
      </a:lvl4pPr>
      <a:lvl5pPr marL="7289963" algn="l" defTabSz="3644981" rtl="0" eaLnBrk="1" latinLnBrk="0" hangingPunct="1">
        <a:defRPr sz="7175" kern="1200">
          <a:solidFill>
            <a:schemeClr val="tx1"/>
          </a:solidFill>
          <a:latin typeface="+mn-lt"/>
          <a:ea typeface="+mn-ea"/>
          <a:cs typeface="+mn-cs"/>
        </a:defRPr>
      </a:lvl5pPr>
      <a:lvl6pPr marL="9112453" algn="l" defTabSz="3644981" rtl="0" eaLnBrk="1" latinLnBrk="0" hangingPunct="1">
        <a:defRPr sz="7175" kern="1200">
          <a:solidFill>
            <a:schemeClr val="tx1"/>
          </a:solidFill>
          <a:latin typeface="+mn-lt"/>
          <a:ea typeface="+mn-ea"/>
          <a:cs typeface="+mn-cs"/>
        </a:defRPr>
      </a:lvl6pPr>
      <a:lvl7pPr marL="10934944" algn="l" defTabSz="3644981" rtl="0" eaLnBrk="1" latinLnBrk="0" hangingPunct="1">
        <a:defRPr sz="7175" kern="1200">
          <a:solidFill>
            <a:schemeClr val="tx1"/>
          </a:solidFill>
          <a:latin typeface="+mn-lt"/>
          <a:ea typeface="+mn-ea"/>
          <a:cs typeface="+mn-cs"/>
        </a:defRPr>
      </a:lvl7pPr>
      <a:lvl8pPr marL="12757434" algn="l" defTabSz="3644981" rtl="0" eaLnBrk="1" latinLnBrk="0" hangingPunct="1">
        <a:defRPr sz="7175" kern="1200">
          <a:solidFill>
            <a:schemeClr val="tx1"/>
          </a:solidFill>
          <a:latin typeface="+mn-lt"/>
          <a:ea typeface="+mn-ea"/>
          <a:cs typeface="+mn-cs"/>
        </a:defRPr>
      </a:lvl8pPr>
      <a:lvl9pPr marL="14579925" algn="l" defTabSz="3644981" rtl="0" eaLnBrk="1" latinLnBrk="0" hangingPunct="1">
        <a:defRPr sz="717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50C076F4-456B-4BB1-A247-737E5989876B}"/>
              </a:ext>
            </a:extLst>
          </p:cNvPr>
          <p:cNvPicPr>
            <a:picLocks noChangeAspect="1"/>
          </p:cNvPicPr>
          <p:nvPr/>
        </p:nvPicPr>
        <p:blipFill>
          <a:blip r:embed="rId3"/>
          <a:stretch>
            <a:fillRect/>
          </a:stretch>
        </p:blipFill>
        <p:spPr>
          <a:xfrm>
            <a:off x="19663440" y="16715191"/>
            <a:ext cx="5977442" cy="5077453"/>
          </a:xfrm>
          <a:prstGeom prst="rect">
            <a:avLst/>
          </a:prstGeom>
        </p:spPr>
      </p:pic>
      <p:pic>
        <p:nvPicPr>
          <p:cNvPr id="2" name="图片 1">
            <a:extLst>
              <a:ext uri="{FF2B5EF4-FFF2-40B4-BE49-F238E27FC236}">
                <a16:creationId xmlns:a16="http://schemas.microsoft.com/office/drawing/2014/main" id="{497BD6DA-7591-4569-BAC3-37A6DBBA3F28}"/>
              </a:ext>
            </a:extLst>
          </p:cNvPr>
          <p:cNvPicPr>
            <a:picLocks noChangeAspect="1"/>
          </p:cNvPicPr>
          <p:nvPr/>
        </p:nvPicPr>
        <p:blipFill>
          <a:blip r:embed="rId4"/>
          <a:stretch>
            <a:fillRect/>
          </a:stretch>
        </p:blipFill>
        <p:spPr>
          <a:xfrm>
            <a:off x="23913434" y="5962821"/>
            <a:ext cx="6843353" cy="4612716"/>
          </a:xfrm>
          <a:prstGeom prst="rect">
            <a:avLst/>
          </a:prstGeom>
        </p:spPr>
      </p:pic>
      <p:sp>
        <p:nvSpPr>
          <p:cNvPr id="34" name="Text Box 189">
            <a:extLst>
              <a:ext uri="{FF2B5EF4-FFF2-40B4-BE49-F238E27FC236}">
                <a16:creationId xmlns:a16="http://schemas.microsoft.com/office/drawing/2014/main" id="{53FA3EE3-A688-4C8E-A83D-344673320B2A}"/>
              </a:ext>
            </a:extLst>
          </p:cNvPr>
          <p:cNvSpPr txBox="1">
            <a:spLocks noChangeArrowheads="1"/>
          </p:cNvSpPr>
          <p:nvPr/>
        </p:nvSpPr>
        <p:spPr bwMode="auto">
          <a:xfrm>
            <a:off x="32760787" y="10054720"/>
            <a:ext cx="15119350" cy="5052251"/>
          </a:xfrm>
          <a:prstGeom prst="rect">
            <a:avLst/>
          </a:prstGeom>
          <a:solidFill>
            <a:schemeClr val="bg1"/>
          </a:solidFill>
          <a:ln w="12700">
            <a:solidFill>
              <a:schemeClr val="bg1"/>
            </a:solidFill>
          </a:ln>
          <a:effectLst/>
        </p:spPr>
        <p:txBody>
          <a:bodyPr wrap="square" lIns="186358" tIns="186358" rIns="186358" bIns="186358">
            <a:spAutoFit/>
          </a:bodyPr>
          <a:lstStyle>
            <a:defPPr>
              <a:defRPr lang="en-US"/>
            </a:defPPr>
            <a:lvl1pPr indent="489844" algn="just">
              <a:lnSpc>
                <a:spcPct val="120000"/>
              </a:lnSpc>
              <a:defRPr sz="3200">
                <a:latin typeface="Times New Roman" panose="02020603050405020304" pitchFamily="18" charset="0"/>
                <a:cs typeface="Times New Roman" panose="02020603050405020304" pitchFamily="18" charset="0"/>
              </a:defRPr>
            </a:lvl1pPr>
            <a:lvl2pPr marL="742950" indent="-285750" eaLnBrk="0" hangingPunct="0">
              <a:defRPr sz="2200">
                <a:latin typeface="Arial" charset="0"/>
              </a:defRPr>
            </a:lvl2pPr>
            <a:lvl3pPr marL="1143000" indent="-228600" eaLnBrk="0" hangingPunct="0">
              <a:defRPr sz="2200">
                <a:latin typeface="Arial" charset="0"/>
              </a:defRPr>
            </a:lvl3pPr>
            <a:lvl4pPr marL="1600200" indent="-228600" eaLnBrk="0" hangingPunct="0">
              <a:defRPr sz="2200">
                <a:latin typeface="Arial" charset="0"/>
              </a:defRPr>
            </a:lvl4pPr>
            <a:lvl5pPr marL="2057400" indent="-228600" eaLnBrk="0" hangingPunct="0">
              <a:defRPr sz="2200">
                <a:latin typeface="Arial" charset="0"/>
              </a:defRPr>
            </a:lvl5pPr>
            <a:lvl6pPr marL="2514600" indent="-228600" eaLnBrk="0" fontAlgn="base" hangingPunct="0">
              <a:spcBef>
                <a:spcPct val="0"/>
              </a:spcBef>
              <a:spcAft>
                <a:spcPct val="0"/>
              </a:spcAft>
              <a:defRPr sz="2200">
                <a:latin typeface="Arial" charset="0"/>
              </a:defRPr>
            </a:lvl6pPr>
            <a:lvl7pPr marL="2971800" indent="-228600" eaLnBrk="0" fontAlgn="base" hangingPunct="0">
              <a:spcBef>
                <a:spcPct val="0"/>
              </a:spcBef>
              <a:spcAft>
                <a:spcPct val="0"/>
              </a:spcAft>
              <a:defRPr sz="2200">
                <a:latin typeface="Arial" charset="0"/>
              </a:defRPr>
            </a:lvl7pPr>
            <a:lvl8pPr marL="3429000" indent="-228600" eaLnBrk="0" fontAlgn="base" hangingPunct="0">
              <a:spcBef>
                <a:spcPct val="0"/>
              </a:spcBef>
              <a:spcAft>
                <a:spcPct val="0"/>
              </a:spcAft>
              <a:defRPr sz="2200">
                <a:latin typeface="Arial" charset="0"/>
              </a:defRPr>
            </a:lvl8pPr>
            <a:lvl9pPr marL="3886200" indent="-228600" eaLnBrk="0" fontAlgn="base" hangingPunct="0">
              <a:spcBef>
                <a:spcPct val="0"/>
              </a:spcBef>
              <a:spcAft>
                <a:spcPct val="0"/>
              </a:spcAft>
              <a:defRPr sz="2200">
                <a:latin typeface="Arial" charset="0"/>
              </a:defRPr>
            </a:lvl9pPr>
          </a:lstStyle>
          <a:p>
            <a:r>
              <a:rPr lang="en-US" altLang="zh-CN" dirty="0"/>
              <a:t>Previous studies conducted multi-component hydrocarbon generation kinetic research on the Permian </a:t>
            </a:r>
            <a:r>
              <a:rPr lang="en-US" altLang="zh-CN" dirty="0" err="1"/>
              <a:t>Lucaogou</a:t>
            </a:r>
            <a:r>
              <a:rPr lang="en-US" altLang="zh-CN" dirty="0"/>
              <a:t> Formation source rocks based on low-maturity source rock samples</a:t>
            </a:r>
            <a:r>
              <a:rPr lang="en-IE" altLang="zh-CN" dirty="0">
                <a:solidFill>
                  <a:srgbClr val="00B0F0"/>
                </a:solidFill>
              </a:rPr>
              <a:t>(Zhao et al., 2022)</a:t>
            </a:r>
            <a:r>
              <a:rPr lang="en-US" altLang="zh-CN" dirty="0"/>
              <a:t>. This study adopts the same model. Light oil (C6-14) started to generate around 225 million years ago, with its production gradually increasing but remaining consistently lower than that of heavy oil throughout the entire hydrocarbon generation period. Currently, liquid hydrocarbon generation still dominates, while gaseous hydrocarbons (below C5) have been generated in small quantities since the Neogene</a:t>
            </a:r>
            <a:r>
              <a:rPr lang="en-US" altLang="zh-CN" dirty="0">
                <a:solidFill>
                  <a:srgbClr val="00B0F0"/>
                </a:solidFill>
              </a:rPr>
              <a:t>.(Fig. 5)</a:t>
            </a:r>
            <a:r>
              <a:rPr lang="en-US" altLang="zh-CN" dirty="0"/>
              <a:t>.</a:t>
            </a:r>
          </a:p>
        </p:txBody>
      </p:sp>
      <p:pic>
        <p:nvPicPr>
          <p:cNvPr id="8" name="图片 7">
            <a:extLst>
              <a:ext uri="{FF2B5EF4-FFF2-40B4-BE49-F238E27FC236}">
                <a16:creationId xmlns:a16="http://schemas.microsoft.com/office/drawing/2014/main" id="{07073E28-A89B-4A0E-8679-EFD0C518AFAE}"/>
              </a:ext>
            </a:extLst>
          </p:cNvPr>
          <p:cNvPicPr>
            <a:picLocks noChangeAspect="1"/>
          </p:cNvPicPr>
          <p:nvPr/>
        </p:nvPicPr>
        <p:blipFill rotWithShape="1">
          <a:blip r:embed="rId5"/>
          <a:srcRect l="889"/>
          <a:stretch/>
        </p:blipFill>
        <p:spPr>
          <a:xfrm>
            <a:off x="33895030" y="14966218"/>
            <a:ext cx="12850864" cy="5284332"/>
          </a:xfrm>
          <a:prstGeom prst="rect">
            <a:avLst/>
          </a:prstGeom>
        </p:spPr>
      </p:pic>
      <p:sp>
        <p:nvSpPr>
          <p:cNvPr id="45" name="Text Box 189">
            <a:extLst>
              <a:ext uri="{FF2B5EF4-FFF2-40B4-BE49-F238E27FC236}">
                <a16:creationId xmlns:a16="http://schemas.microsoft.com/office/drawing/2014/main" id="{2B70290D-E50A-40F7-AB38-B729500DF739}"/>
              </a:ext>
            </a:extLst>
          </p:cNvPr>
          <p:cNvSpPr txBox="1">
            <a:spLocks noChangeArrowheads="1"/>
          </p:cNvSpPr>
          <p:nvPr/>
        </p:nvSpPr>
        <p:spPr bwMode="auto">
          <a:xfrm>
            <a:off x="32626027" y="21742138"/>
            <a:ext cx="15119350" cy="4461320"/>
          </a:xfrm>
          <a:prstGeom prst="rect">
            <a:avLst/>
          </a:prstGeom>
          <a:solidFill>
            <a:schemeClr val="bg1"/>
          </a:solidFill>
          <a:ln w="12700">
            <a:solidFill>
              <a:schemeClr val="bg1"/>
            </a:solidFill>
          </a:ln>
          <a:effectLst/>
        </p:spPr>
        <p:txBody>
          <a:bodyPr wrap="square" lIns="186358" tIns="186358" rIns="186358" bIns="186358">
            <a:spAutoFit/>
          </a:bodyPr>
          <a:lstStyle>
            <a:defPPr>
              <a:defRPr lang="en-US"/>
            </a:defPPr>
            <a:lvl1pPr indent="489844" algn="just">
              <a:lnSpc>
                <a:spcPct val="120000"/>
              </a:lnSpc>
              <a:defRPr sz="3200">
                <a:latin typeface="Times New Roman" panose="02020603050405020304" pitchFamily="18" charset="0"/>
                <a:cs typeface="Times New Roman" panose="02020603050405020304" pitchFamily="18" charset="0"/>
              </a:defRPr>
            </a:lvl1pPr>
            <a:lvl2pPr marL="742950" indent="-285750" eaLnBrk="0" hangingPunct="0">
              <a:defRPr sz="2200">
                <a:latin typeface="Arial" charset="0"/>
              </a:defRPr>
            </a:lvl2pPr>
            <a:lvl3pPr marL="1143000" indent="-228600" eaLnBrk="0" hangingPunct="0">
              <a:defRPr sz="2200">
                <a:latin typeface="Arial" charset="0"/>
              </a:defRPr>
            </a:lvl3pPr>
            <a:lvl4pPr marL="1600200" indent="-228600" eaLnBrk="0" hangingPunct="0">
              <a:defRPr sz="2200">
                <a:latin typeface="Arial" charset="0"/>
              </a:defRPr>
            </a:lvl4pPr>
            <a:lvl5pPr marL="2057400" indent="-228600" eaLnBrk="0" hangingPunct="0">
              <a:defRPr sz="2200">
                <a:latin typeface="Arial" charset="0"/>
              </a:defRPr>
            </a:lvl5pPr>
            <a:lvl6pPr marL="2514600" indent="-228600" eaLnBrk="0" fontAlgn="base" hangingPunct="0">
              <a:spcBef>
                <a:spcPct val="0"/>
              </a:spcBef>
              <a:spcAft>
                <a:spcPct val="0"/>
              </a:spcAft>
              <a:defRPr sz="2200">
                <a:latin typeface="Arial" charset="0"/>
              </a:defRPr>
            </a:lvl6pPr>
            <a:lvl7pPr marL="2971800" indent="-228600" eaLnBrk="0" fontAlgn="base" hangingPunct="0">
              <a:spcBef>
                <a:spcPct val="0"/>
              </a:spcBef>
              <a:spcAft>
                <a:spcPct val="0"/>
              </a:spcAft>
              <a:defRPr sz="2200">
                <a:latin typeface="Arial" charset="0"/>
              </a:defRPr>
            </a:lvl7pPr>
            <a:lvl8pPr marL="3429000" indent="-228600" eaLnBrk="0" fontAlgn="base" hangingPunct="0">
              <a:spcBef>
                <a:spcPct val="0"/>
              </a:spcBef>
              <a:spcAft>
                <a:spcPct val="0"/>
              </a:spcAft>
              <a:defRPr sz="2200">
                <a:latin typeface="Arial" charset="0"/>
              </a:defRPr>
            </a:lvl8pPr>
            <a:lvl9pPr marL="3886200" indent="-228600" eaLnBrk="0" fontAlgn="base" hangingPunct="0">
              <a:spcBef>
                <a:spcPct val="0"/>
              </a:spcBef>
              <a:spcAft>
                <a:spcPct val="0"/>
              </a:spcAft>
              <a:defRPr sz="2200">
                <a:latin typeface="Arial" charset="0"/>
              </a:defRPr>
            </a:lvl9pPr>
          </a:lstStyle>
          <a:p>
            <a:r>
              <a:rPr lang="en-US" altLang="zh-CN" dirty="0"/>
              <a:t>(1) A negative correlation exists between vitrinite reflectance and pressure vertically, with Ro evolution lower than normal in overpressure zones.(2) Thermal simulations show that higher pressure under the same temperature results in a lower equivalent Ro and more medium-to-heavy hydrocarbons, indicating pressure‘s inhibitory effect on hydrocarbon source rock maturity and products</a:t>
            </a:r>
            <a:r>
              <a:rPr lang="en-IE" altLang="zh-CN" dirty="0"/>
              <a:t>(3)</a:t>
            </a:r>
            <a:r>
              <a:rPr lang="en-US" altLang="zh-CN" dirty="0"/>
              <a:t>Overpressure inhibits heavy hydrocarbon cracking to gas. This study enhances theoretical understanding and has practical implications for hydrocarbon exploration in ultra-deep formations of the </a:t>
            </a:r>
            <a:r>
              <a:rPr lang="en-US" altLang="zh-CN" dirty="0" err="1"/>
              <a:t>Shawan</a:t>
            </a:r>
            <a:r>
              <a:rPr lang="en-US" altLang="zh-CN" dirty="0"/>
              <a:t> Sag.</a:t>
            </a:r>
            <a:endParaRPr lang="en-US" dirty="0"/>
          </a:p>
        </p:txBody>
      </p:sp>
      <p:sp>
        <p:nvSpPr>
          <p:cNvPr id="14" name="Text Box 189">
            <a:extLst>
              <a:ext uri="{FF2B5EF4-FFF2-40B4-BE49-F238E27FC236}">
                <a16:creationId xmlns:a16="http://schemas.microsoft.com/office/drawing/2014/main" id="{0EEC5815-200A-4598-A5B9-EC38F34FCF02}"/>
              </a:ext>
            </a:extLst>
          </p:cNvPr>
          <p:cNvSpPr txBox="1">
            <a:spLocks noChangeArrowheads="1"/>
          </p:cNvSpPr>
          <p:nvPr/>
        </p:nvSpPr>
        <p:spPr bwMode="auto">
          <a:xfrm>
            <a:off x="195379" y="5175137"/>
            <a:ext cx="14800274" cy="5643182"/>
          </a:xfrm>
          <a:prstGeom prst="rect">
            <a:avLst/>
          </a:prstGeom>
          <a:solidFill>
            <a:schemeClr val="bg1"/>
          </a:solidFill>
          <a:ln w="12700">
            <a:noFill/>
          </a:ln>
          <a:effectLst/>
        </p:spPr>
        <p:txBody>
          <a:bodyPr wrap="square" lIns="186358" tIns="186358" rIns="186358" bIns="186358">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indent="489844" algn="just" eaLnBrk="1" hangingPunct="1">
              <a:lnSpc>
                <a:spcPct val="120000"/>
              </a:lnSpc>
            </a:pPr>
            <a:r>
              <a:rPr lang="en-US" altLang="zh-CN" sz="3200" kern="100" dirty="0">
                <a:latin typeface="Times New Roman" panose="02020603050405020304" pitchFamily="18" charset="0"/>
                <a:ea typeface="等线" panose="02010600030101010101" pitchFamily="2" charset="-122"/>
              </a:rPr>
              <a:t>In </a:t>
            </a:r>
            <a:r>
              <a:rPr lang="en-US" altLang="zh-CN" sz="3200" kern="100" dirty="0">
                <a:latin typeface="Times New Roman" panose="02020603050405020304" pitchFamily="18" charset="0"/>
              </a:rPr>
              <a:t>recent years, With the continuous advancement of oil and gas exploration technologies and associated theoretical frameworks, deep to ultra-deep oil and gas exploration has emerged as a pivotal component of contemporary petroleum geology research and currently seems as a focal area of interest. But, overpressure is prevalent in deep to ultra-deep formations, and there are substantial discrepancies in studies regarding the impact of overpressure on the maturity of hydrocarbon source rocks and hydrocarbon generation.</a:t>
            </a:r>
            <a:r>
              <a:rPr lang="en-IE" altLang="zh-CN" sz="3200" kern="100" dirty="0">
                <a:solidFill>
                  <a:srgbClr val="00B0F0"/>
                </a:solidFill>
                <a:latin typeface="Times New Roman" panose="02020603050405020304" pitchFamily="18" charset="0"/>
              </a:rPr>
              <a:t>(Hao et al., 1995).</a:t>
            </a:r>
            <a:r>
              <a:rPr lang="en-US" altLang="zh-CN" sz="3200" kern="100" dirty="0">
                <a:latin typeface="Times New Roman" panose="02020603050405020304" pitchFamily="18" charset="0"/>
              </a:rPr>
              <a:t>These discrepancies have hindered a mass understanding of hydrocarbon formation and phase states in ultra-deep settings, thereby constraining deep oil and gas exploration endeavors</a:t>
            </a:r>
            <a:r>
              <a:rPr lang="en-US" altLang="zh-CN" sz="3200" kern="100" dirty="0">
                <a:solidFill>
                  <a:srgbClr val="00B0F0"/>
                </a:solidFill>
                <a:latin typeface="Times New Roman" panose="02020603050405020304" pitchFamily="18" charset="0"/>
              </a:rPr>
              <a:t>(Dalla Torre et al.,  1997)</a:t>
            </a:r>
            <a:r>
              <a:rPr lang="en-US" altLang="zh-CN" sz="3200" kern="100" dirty="0">
                <a:latin typeface="Times New Roman" panose="02020603050405020304" pitchFamily="18" charset="0"/>
              </a:rPr>
              <a:t> .</a:t>
            </a:r>
            <a:endParaRPr lang="en-US" altLang="zh-CN" sz="3200" kern="100" dirty="0">
              <a:latin typeface="Times New Roman" panose="02020603050405020304" pitchFamily="18" charset="0"/>
              <a:ea typeface="等线" panose="02010600030101010101" pitchFamily="2" charset="-122"/>
            </a:endParaRPr>
          </a:p>
        </p:txBody>
      </p:sp>
      <p:pic>
        <p:nvPicPr>
          <p:cNvPr id="4" name="图片 3">
            <a:extLst>
              <a:ext uri="{FF2B5EF4-FFF2-40B4-BE49-F238E27FC236}">
                <a16:creationId xmlns:a16="http://schemas.microsoft.com/office/drawing/2014/main" id="{B43CBC0F-060C-4207-9D42-3C8ACFADC9AB}"/>
              </a:ext>
            </a:extLst>
          </p:cNvPr>
          <p:cNvPicPr>
            <a:picLocks noChangeAspect="1"/>
          </p:cNvPicPr>
          <p:nvPr/>
        </p:nvPicPr>
        <p:blipFill>
          <a:blip r:embed="rId6"/>
          <a:stretch>
            <a:fillRect/>
          </a:stretch>
        </p:blipFill>
        <p:spPr>
          <a:xfrm>
            <a:off x="0" y="-153653"/>
            <a:ext cx="48630558" cy="4309595"/>
          </a:xfrm>
          <a:prstGeom prst="rect">
            <a:avLst/>
          </a:prstGeom>
          <a:solidFill>
            <a:schemeClr val="tx1"/>
          </a:solidFill>
        </p:spPr>
      </p:pic>
      <p:sp>
        <p:nvSpPr>
          <p:cNvPr id="7" name="文本框 6">
            <a:extLst>
              <a:ext uri="{FF2B5EF4-FFF2-40B4-BE49-F238E27FC236}">
                <a16:creationId xmlns:a16="http://schemas.microsoft.com/office/drawing/2014/main" id="{5A57DDDF-9CA6-4C07-B566-47238AB1002A}"/>
              </a:ext>
            </a:extLst>
          </p:cNvPr>
          <p:cNvSpPr txBox="1"/>
          <p:nvPr/>
        </p:nvSpPr>
        <p:spPr>
          <a:xfrm>
            <a:off x="10213274" y="1983745"/>
            <a:ext cx="26716204" cy="2092881"/>
          </a:xfrm>
          <a:prstGeom prst="rect">
            <a:avLst/>
          </a:prstGeom>
          <a:noFill/>
        </p:spPr>
        <p:txBody>
          <a:bodyPr wrap="square" rtlCol="0">
            <a:spAutoFit/>
          </a:bodyPr>
          <a:lstStyle/>
          <a:p>
            <a:pPr algn="ctr"/>
            <a:r>
              <a:rPr lang="en-US" altLang="zh-CN" sz="4000"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Bing He</a:t>
            </a:r>
            <a:r>
              <a:rPr lang="en-US" altLang="zh-CN" sz="4000" baseline="30000"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1</a:t>
            </a:r>
            <a:r>
              <a:rPr lang="en-US" altLang="zh-CN" sz="4000"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4000" dirty="0" err="1">
                <a:solidFill>
                  <a:schemeClr val="bg1"/>
                </a:solidFill>
                <a:latin typeface="Times New Roman" panose="02020603050405020304" pitchFamily="18" charset="0"/>
                <a:ea typeface="宋体" panose="02010600030101010101" pitchFamily="2" charset="-122"/>
                <a:cs typeface="Times New Roman" panose="02020603050405020304" pitchFamily="18" charset="0"/>
              </a:rPr>
              <a:t>JianLiang</a:t>
            </a:r>
            <a:r>
              <a:rPr lang="en-US" altLang="zh-CN" sz="4000"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 Liu</a:t>
            </a:r>
            <a:r>
              <a:rPr lang="en-US" altLang="zh-CN" sz="4000" baseline="30000"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2</a:t>
            </a:r>
          </a:p>
          <a:p>
            <a:pPr algn="ctr">
              <a:spcBef>
                <a:spcPts val="643"/>
              </a:spcBef>
            </a:pPr>
            <a:r>
              <a:rPr lang="en-US" altLang="zh-CN" sz="4000" baseline="30000"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1,2</a:t>
            </a:r>
            <a:r>
              <a:rPr lang="en-US" altLang="zh-CN" sz="4000" kern="100"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China University of Petroleum, East China (Qingdao), School of Geosciences</a:t>
            </a:r>
          </a:p>
          <a:p>
            <a:pPr algn="ctr">
              <a:spcBef>
                <a:spcPts val="643"/>
              </a:spcBef>
            </a:pPr>
            <a:endParaRPr lang="en-US" altLang="zh-CN" sz="4000" kern="100" dirty="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3" name="Rectangle 31">
            <a:extLst>
              <a:ext uri="{FF2B5EF4-FFF2-40B4-BE49-F238E27FC236}">
                <a16:creationId xmlns:a16="http://schemas.microsoft.com/office/drawing/2014/main" id="{C7E3EC53-C0D3-4A09-8E2A-57EF83F1BDD9}"/>
              </a:ext>
            </a:extLst>
          </p:cNvPr>
          <p:cNvSpPr/>
          <p:nvPr/>
        </p:nvSpPr>
        <p:spPr>
          <a:xfrm>
            <a:off x="331306" y="4319459"/>
            <a:ext cx="4288915" cy="955199"/>
          </a:xfrm>
          <a:prstGeom prst="rect">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lIns="93179" tIns="46590" rIns="93179" bIns="46590" rtlCol="0" anchor="ctr"/>
          <a:lstStyle/>
          <a:p>
            <a:r>
              <a:rPr lang="en-US" sz="5786" b="1" dirty="0">
                <a:solidFill>
                  <a:schemeClr val="accent3">
                    <a:lumMod val="20000"/>
                    <a:lumOff val="80000"/>
                  </a:schemeClr>
                </a:solidFill>
                <a:latin typeface="Times New Roman" panose="02020603050405020304" pitchFamily="18" charset="0"/>
                <a:cs typeface="Times New Roman" panose="02020603050405020304" pitchFamily="18" charset="0"/>
              </a:rPr>
              <a:t>Introduction</a:t>
            </a:r>
          </a:p>
        </p:txBody>
      </p:sp>
      <p:sp>
        <p:nvSpPr>
          <p:cNvPr id="15" name="Rectangle 31">
            <a:extLst>
              <a:ext uri="{FF2B5EF4-FFF2-40B4-BE49-F238E27FC236}">
                <a16:creationId xmlns:a16="http://schemas.microsoft.com/office/drawing/2014/main" id="{A7D84D09-3614-4C29-8064-2468CC1865B0}"/>
              </a:ext>
            </a:extLst>
          </p:cNvPr>
          <p:cNvSpPr/>
          <p:nvPr/>
        </p:nvSpPr>
        <p:spPr>
          <a:xfrm>
            <a:off x="345281" y="10795301"/>
            <a:ext cx="6422516" cy="955199"/>
          </a:xfrm>
          <a:prstGeom prst="rect">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lIns="93179" tIns="46590" rIns="93179" bIns="46590" rtlCol="0" anchor="ctr"/>
          <a:lstStyle/>
          <a:p>
            <a:r>
              <a:rPr lang="en-US" sz="5786" b="1" dirty="0">
                <a:solidFill>
                  <a:schemeClr val="accent3">
                    <a:lumMod val="20000"/>
                    <a:lumOff val="80000"/>
                  </a:schemeClr>
                </a:solidFill>
                <a:latin typeface="Times New Roman" panose="02020603050405020304" pitchFamily="18" charset="0"/>
                <a:cs typeface="Times New Roman" panose="02020603050405020304" pitchFamily="18" charset="0"/>
              </a:rPr>
              <a:t>Geological Setting</a:t>
            </a:r>
          </a:p>
        </p:txBody>
      </p:sp>
      <p:sp>
        <p:nvSpPr>
          <p:cNvPr id="16" name="Text Box 189">
            <a:extLst>
              <a:ext uri="{FF2B5EF4-FFF2-40B4-BE49-F238E27FC236}">
                <a16:creationId xmlns:a16="http://schemas.microsoft.com/office/drawing/2014/main" id="{D50F0054-6216-492F-B3F7-ABBCAC946E8E}"/>
              </a:ext>
            </a:extLst>
          </p:cNvPr>
          <p:cNvSpPr txBox="1">
            <a:spLocks noChangeArrowheads="1"/>
          </p:cNvSpPr>
          <p:nvPr/>
        </p:nvSpPr>
        <p:spPr bwMode="auto">
          <a:xfrm>
            <a:off x="152671" y="11750500"/>
            <a:ext cx="14800274" cy="3869876"/>
          </a:xfrm>
          <a:prstGeom prst="rect">
            <a:avLst/>
          </a:prstGeom>
          <a:solidFill>
            <a:schemeClr val="bg1"/>
          </a:solidFill>
          <a:ln w="12700">
            <a:noFill/>
          </a:ln>
          <a:effectLst/>
        </p:spPr>
        <p:txBody>
          <a:bodyPr wrap="square" lIns="186358" tIns="186358" rIns="186358" bIns="186358">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indent="489844" algn="just" eaLnBrk="1" hangingPunct="1">
              <a:lnSpc>
                <a:spcPct val="120000"/>
              </a:lnSpc>
            </a:pPr>
            <a:r>
              <a:rPr lang="en-US" altLang="zh-CN" sz="3200" kern="100" dirty="0">
                <a:latin typeface="Times New Roman" panose="02020603050405020304" pitchFamily="18" charset="0"/>
                <a:cs typeface="Times New Roman" panose="02020603050405020304" pitchFamily="18" charset="0"/>
              </a:rPr>
              <a:t>The </a:t>
            </a:r>
            <a:r>
              <a:rPr lang="en-US" altLang="zh-CN" sz="3200" kern="100" dirty="0" err="1">
                <a:latin typeface="Times New Roman" panose="02020603050405020304" pitchFamily="18" charset="0"/>
                <a:cs typeface="Times New Roman" panose="02020603050405020304" pitchFamily="18" charset="0"/>
              </a:rPr>
              <a:t>Shawan</a:t>
            </a:r>
            <a:r>
              <a:rPr lang="en-US" altLang="zh-CN" sz="3200" kern="100" dirty="0">
                <a:latin typeface="Times New Roman" panose="02020603050405020304" pitchFamily="18" charset="0"/>
                <a:cs typeface="Times New Roman" panose="02020603050405020304" pitchFamily="18" charset="0"/>
              </a:rPr>
              <a:t> </a:t>
            </a:r>
            <a:r>
              <a:rPr lang="en-US" altLang="zh-CN" sz="3200" dirty="0">
                <a:latin typeface="Times New Roman" panose="02020603050405020304" pitchFamily="18" charset="0"/>
                <a:cs typeface="Times New Roman" panose="02020603050405020304" pitchFamily="18" charset="0"/>
              </a:rPr>
              <a:t>is located in the central depression belt of the northwestern margin of the </a:t>
            </a:r>
            <a:r>
              <a:rPr lang="en-US" altLang="zh-CN" sz="3200" dirty="0" err="1">
                <a:latin typeface="Times New Roman" panose="02020603050405020304" pitchFamily="18" charset="0"/>
                <a:cs typeface="Times New Roman" panose="02020603050405020304" pitchFamily="18" charset="0"/>
              </a:rPr>
              <a:t>Junggar</a:t>
            </a:r>
            <a:r>
              <a:rPr lang="en-US" altLang="zh-CN" sz="3200" dirty="0">
                <a:latin typeface="Times New Roman" panose="02020603050405020304" pitchFamily="18" charset="0"/>
                <a:cs typeface="Times New Roman" panose="02020603050405020304" pitchFamily="18" charset="0"/>
              </a:rPr>
              <a:t> Basin, primarily encompassing the </a:t>
            </a:r>
            <a:r>
              <a:rPr lang="en-US" altLang="zh-CN" sz="3200" dirty="0" err="1">
                <a:latin typeface="Times New Roman" panose="02020603050405020304" pitchFamily="18" charset="0"/>
                <a:cs typeface="Times New Roman" panose="02020603050405020304" pitchFamily="18" charset="0"/>
              </a:rPr>
              <a:t>Shawan</a:t>
            </a:r>
            <a:r>
              <a:rPr lang="en-US" altLang="zh-CN" sz="3200" dirty="0">
                <a:latin typeface="Times New Roman" panose="02020603050405020304" pitchFamily="18" charset="0"/>
                <a:cs typeface="Times New Roman" panose="02020603050405020304" pitchFamily="18" charset="0"/>
              </a:rPr>
              <a:t> Sag and its adjacent </a:t>
            </a:r>
            <a:r>
              <a:rPr lang="en-US" altLang="zh-CN" sz="3200" dirty="0" err="1">
                <a:latin typeface="Times New Roman" panose="02020603050405020304" pitchFamily="18" charset="0"/>
                <a:cs typeface="Times New Roman" panose="02020603050405020304" pitchFamily="18" charset="0"/>
              </a:rPr>
              <a:t>Zhongguai</a:t>
            </a:r>
            <a:r>
              <a:rPr lang="en-US" altLang="zh-CN" sz="3200" dirty="0">
                <a:latin typeface="Times New Roman" panose="02020603050405020304" pitchFamily="18" charset="0"/>
                <a:cs typeface="Times New Roman" panose="02020603050405020304" pitchFamily="18" charset="0"/>
              </a:rPr>
              <a:t> and </a:t>
            </a:r>
            <a:r>
              <a:rPr lang="en-US" altLang="zh-CN" sz="3200" dirty="0" err="1">
                <a:latin typeface="Times New Roman" panose="02020603050405020304" pitchFamily="18" charset="0"/>
                <a:cs typeface="Times New Roman" panose="02020603050405020304" pitchFamily="18" charset="0"/>
              </a:rPr>
              <a:t>Chepai</a:t>
            </a:r>
            <a:r>
              <a:rPr lang="en-US" altLang="zh-CN" sz="3200" dirty="0">
                <a:latin typeface="Times New Roman" panose="02020603050405020304" pitchFamily="18" charset="0"/>
                <a:cs typeface="Times New Roman" panose="02020603050405020304" pitchFamily="18" charset="0"/>
              </a:rPr>
              <a:t> uplifts </a:t>
            </a:r>
            <a:r>
              <a:rPr lang="en-US" altLang="zh-CN" sz="3200" dirty="0">
                <a:solidFill>
                  <a:srgbClr val="00B0F0"/>
                </a:solidFill>
                <a:latin typeface="Times New Roman" panose="02020603050405020304" pitchFamily="18" charset="0"/>
                <a:cs typeface="Times New Roman" panose="02020603050405020304" pitchFamily="18" charset="0"/>
              </a:rPr>
              <a:t>(Fig.1 </a:t>
            </a:r>
            <a:r>
              <a:rPr lang="en-US" altLang="zh-CN" sz="3200" dirty="0" err="1">
                <a:solidFill>
                  <a:srgbClr val="00B0F0"/>
                </a:solidFill>
                <a:latin typeface="Times New Roman" panose="02020603050405020304" pitchFamily="18" charset="0"/>
                <a:cs typeface="Times New Roman" panose="02020603050405020304" pitchFamily="18" charset="0"/>
              </a:rPr>
              <a:t>a,b</a:t>
            </a:r>
            <a:r>
              <a:rPr lang="en-US" altLang="zh-CN" sz="3200" dirty="0">
                <a:solidFill>
                  <a:srgbClr val="00B0F0"/>
                </a:solidFill>
                <a:latin typeface="Times New Roman" panose="02020603050405020304" pitchFamily="18" charset="0"/>
                <a:cs typeface="Times New Roman" panose="02020603050405020304" pitchFamily="18" charset="0"/>
              </a:rPr>
              <a:t>). </a:t>
            </a:r>
            <a:r>
              <a:rPr lang="en-US" altLang="zh-CN" sz="3200" dirty="0">
                <a:latin typeface="Times New Roman" panose="02020603050405020304" pitchFamily="18" charset="0"/>
                <a:cs typeface="Times New Roman" panose="02020603050405020304" pitchFamily="18" charset="0"/>
              </a:rPr>
              <a:t>The main hydrocarbon source rocks within the depression are the Lower Permian </a:t>
            </a:r>
            <a:r>
              <a:rPr lang="en-US" altLang="zh-CN" sz="3200" dirty="0" err="1">
                <a:latin typeface="Times New Roman" panose="02020603050405020304" pitchFamily="18" charset="0"/>
                <a:cs typeface="Times New Roman" panose="02020603050405020304" pitchFamily="18" charset="0"/>
              </a:rPr>
              <a:t>Fengcheng</a:t>
            </a:r>
            <a:r>
              <a:rPr lang="en-US" altLang="zh-CN" sz="3200" dirty="0">
                <a:latin typeface="Times New Roman" panose="02020603050405020304" pitchFamily="18" charset="0"/>
                <a:cs typeface="Times New Roman" panose="02020603050405020304" pitchFamily="18" charset="0"/>
              </a:rPr>
              <a:t> Formation (P1f) and the Lower </a:t>
            </a:r>
            <a:r>
              <a:rPr lang="en-US" altLang="zh-CN" sz="3200" dirty="0" err="1">
                <a:latin typeface="Times New Roman" panose="02020603050405020304" pitchFamily="18" charset="0"/>
                <a:cs typeface="Times New Roman" panose="02020603050405020304" pitchFamily="18" charset="0"/>
              </a:rPr>
              <a:t>Wuerhe</a:t>
            </a:r>
            <a:r>
              <a:rPr lang="en-US" altLang="zh-CN" sz="3200" dirty="0">
                <a:latin typeface="Times New Roman" panose="02020603050405020304" pitchFamily="18" charset="0"/>
                <a:cs typeface="Times New Roman" panose="02020603050405020304" pitchFamily="18" charset="0"/>
              </a:rPr>
              <a:t> Formation (P2w)</a:t>
            </a:r>
            <a:r>
              <a:rPr lang="en-IE" altLang="zh-CN" sz="3200" dirty="0">
                <a:solidFill>
                  <a:srgbClr val="00B0F0"/>
                </a:solidFill>
                <a:latin typeface="Times New Roman" panose="02020603050405020304" pitchFamily="18" charset="0"/>
                <a:cs typeface="Times New Roman" panose="02020603050405020304" pitchFamily="18" charset="0"/>
              </a:rPr>
              <a:t>(</a:t>
            </a:r>
            <a:r>
              <a:rPr lang="en-US" altLang="zh-CN" sz="3200" dirty="0" err="1">
                <a:solidFill>
                  <a:srgbClr val="00B0F0"/>
                </a:solidFill>
                <a:latin typeface="Times New Roman" panose="02020603050405020304" pitchFamily="18" charset="0"/>
                <a:cs typeface="Times New Roman" panose="02020603050405020304" pitchFamily="18" charset="0"/>
              </a:rPr>
              <a:t>Lv</a:t>
            </a:r>
            <a:r>
              <a:rPr lang="en-US" altLang="zh-CN" sz="3200" dirty="0">
                <a:solidFill>
                  <a:srgbClr val="00B0F0"/>
                </a:solidFill>
                <a:latin typeface="Times New Roman" panose="02020603050405020304" pitchFamily="18" charset="0"/>
                <a:cs typeface="Times New Roman" panose="02020603050405020304" pitchFamily="18" charset="0"/>
              </a:rPr>
              <a:t> H et al,. 2025</a:t>
            </a:r>
            <a:r>
              <a:rPr lang="en-IE" altLang="zh-CN" sz="3200" dirty="0">
                <a:solidFill>
                  <a:srgbClr val="00B0F0"/>
                </a:solidFill>
                <a:latin typeface="Times New Roman" panose="02020603050405020304" pitchFamily="18" charset="0"/>
                <a:cs typeface="Times New Roman" panose="02020603050405020304" pitchFamily="18" charset="0"/>
              </a:rPr>
              <a:t>)</a:t>
            </a:r>
            <a:r>
              <a:rPr lang="en-US" altLang="zh-CN" sz="3200" dirty="0">
                <a:solidFill>
                  <a:srgbClr val="00B0F0"/>
                </a:solidFill>
                <a:latin typeface="Times New Roman" panose="02020603050405020304" pitchFamily="18" charset="0"/>
                <a:cs typeface="Times New Roman" panose="02020603050405020304" pitchFamily="18" charset="0"/>
              </a:rPr>
              <a:t>, </a:t>
            </a:r>
            <a:r>
              <a:rPr lang="en-US" altLang="zh-CN" sz="3200" dirty="0">
                <a:latin typeface="Times New Roman" panose="02020603050405020304" pitchFamily="18" charset="0"/>
                <a:cs typeface="Times New Roman" panose="02020603050405020304" pitchFamily="18" charset="0"/>
              </a:rPr>
              <a:t>which are characterized by great burial depth and high hydrocarbon generation potential </a:t>
            </a:r>
            <a:r>
              <a:rPr lang="en-US" altLang="zh-CN" sz="3200" dirty="0">
                <a:solidFill>
                  <a:srgbClr val="00B0F0"/>
                </a:solidFill>
                <a:latin typeface="Times New Roman" panose="02020603050405020304" pitchFamily="18" charset="0"/>
                <a:cs typeface="Times New Roman" panose="02020603050405020304" pitchFamily="18" charset="0"/>
              </a:rPr>
              <a:t>(Fig.1c).</a:t>
            </a:r>
            <a:endParaRPr lang="en-US" altLang="zh-CN" sz="3200" kern="100" dirty="0">
              <a:solidFill>
                <a:srgbClr val="00B0F0"/>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18" name="文本框 17">
            <a:extLst>
              <a:ext uri="{FF2B5EF4-FFF2-40B4-BE49-F238E27FC236}">
                <a16:creationId xmlns:a16="http://schemas.microsoft.com/office/drawing/2014/main" id="{CC26EB06-3E18-46A7-B552-357E6AF360C7}"/>
              </a:ext>
            </a:extLst>
          </p:cNvPr>
          <p:cNvSpPr txBox="1"/>
          <p:nvPr/>
        </p:nvSpPr>
        <p:spPr>
          <a:xfrm>
            <a:off x="282187" y="22543199"/>
            <a:ext cx="14670758" cy="954107"/>
          </a:xfrm>
          <a:prstGeom prst="rect">
            <a:avLst/>
          </a:prstGeom>
          <a:noFill/>
        </p:spPr>
        <p:txBody>
          <a:bodyPr wrap="square">
            <a:spAutoFit/>
          </a:bodyPr>
          <a:lstStyle/>
          <a:p>
            <a:pPr algn="ctr"/>
            <a:r>
              <a:rPr lang="en-US" altLang="zh-CN" sz="2800" b="1" dirty="0">
                <a:latin typeface="Times New Roman" panose="02020603050405020304" pitchFamily="18" charset="0"/>
                <a:cs typeface="Times New Roman" panose="02020603050405020304" pitchFamily="18" charset="0"/>
              </a:rPr>
              <a:t>Fig. 1 Geological setting map. (</a:t>
            </a:r>
            <a:r>
              <a:rPr lang="en-US" altLang="zh-CN" sz="2800" b="1" dirty="0" err="1">
                <a:latin typeface="Times New Roman" panose="02020603050405020304" pitchFamily="18" charset="0"/>
                <a:cs typeface="Times New Roman" panose="02020603050405020304" pitchFamily="18" charset="0"/>
              </a:rPr>
              <a:t>a,b</a:t>
            </a:r>
            <a:r>
              <a:rPr lang="en-US" altLang="zh-CN" sz="2800" b="1" dirty="0">
                <a:latin typeface="Times New Roman" panose="02020603050405020304" pitchFamily="18" charset="0"/>
                <a:cs typeface="Times New Roman" panose="02020603050405020304" pitchFamily="18" charset="0"/>
              </a:rPr>
              <a:t>) Map showing the sub-tectonic units of the </a:t>
            </a:r>
            <a:r>
              <a:rPr lang="en-US" altLang="zh-CN" sz="2800" b="1" dirty="0" err="1">
                <a:latin typeface="Times New Roman" panose="02020603050405020304" pitchFamily="18" charset="0"/>
                <a:cs typeface="Times New Roman" panose="02020603050405020304" pitchFamily="18" charset="0"/>
              </a:rPr>
              <a:t>Junggar</a:t>
            </a:r>
            <a:r>
              <a:rPr lang="en-US" altLang="zh-CN" sz="2800" b="1" dirty="0">
                <a:latin typeface="Times New Roman" panose="02020603050405020304" pitchFamily="18" charset="0"/>
                <a:cs typeface="Times New Roman" panose="02020603050405020304" pitchFamily="18" charset="0"/>
              </a:rPr>
              <a:t> Basin and location of the study area</a:t>
            </a:r>
            <a:endParaRPr lang="en-US" altLang="zh-CN" sz="2800" b="1" dirty="0">
              <a:solidFill>
                <a:srgbClr val="00B0F0"/>
              </a:solidFill>
              <a:latin typeface="Times New Roman" panose="02020603050405020304" pitchFamily="18" charset="0"/>
              <a:cs typeface="Times New Roman" panose="02020603050405020304" pitchFamily="18" charset="0"/>
            </a:endParaRPr>
          </a:p>
        </p:txBody>
      </p:sp>
      <p:sp>
        <p:nvSpPr>
          <p:cNvPr id="20" name="Text Box 189">
            <a:extLst>
              <a:ext uri="{FF2B5EF4-FFF2-40B4-BE49-F238E27FC236}">
                <a16:creationId xmlns:a16="http://schemas.microsoft.com/office/drawing/2014/main" id="{AA52E30E-4EC9-441D-8366-13AD1B4B1B64}"/>
              </a:ext>
            </a:extLst>
          </p:cNvPr>
          <p:cNvSpPr txBox="1">
            <a:spLocks noChangeArrowheads="1"/>
          </p:cNvSpPr>
          <p:nvPr/>
        </p:nvSpPr>
        <p:spPr bwMode="auto">
          <a:xfrm>
            <a:off x="94509" y="25103996"/>
            <a:ext cx="14901144" cy="915734"/>
          </a:xfrm>
          <a:prstGeom prst="rect">
            <a:avLst/>
          </a:prstGeom>
          <a:solidFill>
            <a:schemeClr val="bg1"/>
          </a:solidFill>
          <a:ln w="12700">
            <a:noFill/>
          </a:ln>
          <a:effectLst/>
        </p:spPr>
        <p:txBody>
          <a:bodyPr wrap="square" lIns="186358" tIns="186358" rIns="186358" bIns="186358">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indent="489844" algn="just" eaLnBrk="1" hangingPunct="1">
              <a:lnSpc>
                <a:spcPct val="120000"/>
              </a:lnSpc>
            </a:pPr>
            <a:r>
              <a:rPr lang="en-US" altLang="zh-CN" sz="3200" kern="100" dirty="0">
                <a:latin typeface="Times New Roman" panose="02020603050405020304" pitchFamily="18" charset="0"/>
                <a:ea typeface="等线" panose="02010600030101010101" pitchFamily="2" charset="-122"/>
              </a:rPr>
              <a:t>The genesis </a:t>
            </a:r>
          </a:p>
        </p:txBody>
      </p:sp>
      <p:sp>
        <p:nvSpPr>
          <p:cNvPr id="21" name="Text Box 189">
            <a:extLst>
              <a:ext uri="{FF2B5EF4-FFF2-40B4-BE49-F238E27FC236}">
                <a16:creationId xmlns:a16="http://schemas.microsoft.com/office/drawing/2014/main" id="{83B1FCE5-D675-492A-8F1B-079F953837CC}"/>
              </a:ext>
            </a:extLst>
          </p:cNvPr>
          <p:cNvSpPr txBox="1">
            <a:spLocks noChangeArrowheads="1"/>
          </p:cNvSpPr>
          <p:nvPr/>
        </p:nvSpPr>
        <p:spPr bwMode="auto">
          <a:xfrm>
            <a:off x="15659904" y="11253233"/>
            <a:ext cx="16037300" cy="5052251"/>
          </a:xfrm>
          <a:prstGeom prst="rect">
            <a:avLst/>
          </a:prstGeom>
          <a:solidFill>
            <a:schemeClr val="bg1"/>
          </a:solidFill>
          <a:ln w="12700">
            <a:solidFill>
              <a:schemeClr val="bg1"/>
            </a:solidFill>
          </a:ln>
          <a:effectLst/>
        </p:spPr>
        <p:txBody>
          <a:bodyPr wrap="square" lIns="186358" tIns="186358" rIns="186358" bIns="186358">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indent="489844" algn="just" eaLnBrk="1" hangingPunct="1">
              <a:lnSpc>
                <a:spcPct val="120000"/>
              </a:lnSpc>
            </a:pPr>
            <a:r>
              <a:rPr lang="en-US" sz="3200" dirty="0">
                <a:latin typeface="Times New Roman" panose="02020603050405020304" pitchFamily="18" charset="0"/>
                <a:cs typeface="Times New Roman" panose="02020603050405020304" pitchFamily="18" charset="0"/>
              </a:rPr>
              <a:t>In this study, Ro single-well simulations were conducted by inputting various geological parameters into the </a:t>
            </a:r>
            <a:r>
              <a:rPr lang="en-US" sz="3200" dirty="0" err="1">
                <a:latin typeface="Times New Roman" panose="02020603050405020304" pitchFamily="18" charset="0"/>
                <a:cs typeface="Times New Roman" panose="02020603050405020304" pitchFamily="18" charset="0"/>
              </a:rPr>
              <a:t>Petromod</a:t>
            </a:r>
            <a:r>
              <a:rPr lang="en-US" sz="3200" dirty="0">
                <a:latin typeface="Times New Roman" panose="02020603050405020304" pitchFamily="18" charset="0"/>
                <a:cs typeface="Times New Roman" panose="02020603050405020304" pitchFamily="18" charset="0"/>
              </a:rPr>
              <a:t> software. By comparing the simulation results of the A-</a:t>
            </a:r>
            <a:r>
              <a:rPr lang="en-US" sz="3200" dirty="0" err="1">
                <a:latin typeface="Times New Roman" panose="02020603050405020304" pitchFamily="18" charset="0"/>
                <a:cs typeface="Times New Roman" panose="02020603050405020304" pitchFamily="18" charset="0"/>
              </a:rPr>
              <a:t>Ea</a:t>
            </a:r>
            <a:r>
              <a:rPr lang="en-US" sz="3200" dirty="0">
                <a:latin typeface="Times New Roman" panose="02020603050405020304" pitchFamily="18" charset="0"/>
                <a:cs typeface="Times New Roman" panose="02020603050405020304" pitchFamily="18" charset="0"/>
              </a:rPr>
              <a:t>-Ro model, which accounts for the influence of overpressure, with those of the </a:t>
            </a:r>
            <a:r>
              <a:rPr lang="en-US" sz="3200" dirty="0" err="1">
                <a:latin typeface="Times New Roman" panose="02020603050405020304" pitchFamily="18" charset="0"/>
                <a:cs typeface="Times New Roman" panose="02020603050405020304" pitchFamily="18" charset="0"/>
              </a:rPr>
              <a:t>EasyRo</a:t>
            </a:r>
            <a:r>
              <a:rPr lang="en-US" sz="3200" dirty="0">
                <a:latin typeface="Times New Roman" panose="02020603050405020304" pitchFamily="18" charset="0"/>
                <a:cs typeface="Times New Roman" panose="02020603050405020304" pitchFamily="18" charset="0"/>
              </a:rPr>
              <a:t>% model, which does not consider overpressure </a:t>
            </a:r>
            <a:r>
              <a:rPr lang="en-US" sz="3200" dirty="0">
                <a:solidFill>
                  <a:srgbClr val="00B0F0"/>
                </a:solidFill>
                <a:latin typeface="Times New Roman" panose="02020603050405020304" pitchFamily="18" charset="0"/>
                <a:cs typeface="Times New Roman" panose="02020603050405020304" pitchFamily="18" charset="0"/>
              </a:rPr>
              <a:t>(Fig. 3b,</a:t>
            </a:r>
            <a:r>
              <a:rPr lang="en-US" altLang="zh-CN" sz="3200" dirty="0">
                <a:solidFill>
                  <a:srgbClr val="00B0F0"/>
                </a:solidFill>
                <a:latin typeface="Times New Roman" panose="02020603050405020304" pitchFamily="18" charset="0"/>
                <a:cs typeface="Times New Roman" panose="02020603050405020304" pitchFamily="18" charset="0"/>
              </a:rPr>
              <a:t>c</a:t>
            </a:r>
            <a:r>
              <a:rPr lang="en-US" sz="3200" dirty="0">
                <a:solidFill>
                  <a:srgbClr val="00B0F0"/>
                </a:solidFill>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as well as simulating the Ro variation curve with depth </a:t>
            </a:r>
            <a:r>
              <a:rPr lang="en-US" sz="3200" dirty="0">
                <a:solidFill>
                  <a:srgbClr val="00B0F0"/>
                </a:solidFill>
                <a:latin typeface="Times New Roman" panose="02020603050405020304" pitchFamily="18" charset="0"/>
                <a:cs typeface="Times New Roman" panose="02020603050405020304" pitchFamily="18" charset="0"/>
              </a:rPr>
              <a:t>(Fig. 3a), </a:t>
            </a:r>
            <a:r>
              <a:rPr lang="en-US" sz="3200" dirty="0">
                <a:latin typeface="Times New Roman" panose="02020603050405020304" pitchFamily="18" charset="0"/>
                <a:cs typeface="Times New Roman" panose="02020603050405020304" pitchFamily="18" charset="0"/>
              </a:rPr>
              <a:t>it can be observed that: (1) The simulated results closely match the measured data, indicating that Ro is suppressed due to the influence of overpressure; (2) Ro exhibits a continuous increase with the burial history, and the present </a:t>
            </a:r>
            <a:r>
              <a:rPr lang="en-US" sz="3200" dirty="0" err="1">
                <a:latin typeface="Times New Roman" panose="02020603050405020304" pitchFamily="18" charset="0"/>
                <a:cs typeface="Times New Roman" panose="02020603050405020304" pitchFamily="18" charset="0"/>
              </a:rPr>
              <a:t>Fengcheng</a:t>
            </a:r>
            <a:r>
              <a:rPr lang="en-US" sz="3200" dirty="0">
                <a:latin typeface="Times New Roman" panose="02020603050405020304" pitchFamily="18" charset="0"/>
                <a:cs typeface="Times New Roman" panose="02020603050405020304" pitchFamily="18" charset="0"/>
              </a:rPr>
              <a:t> Formation is currently in the stage of wet gas generation. </a:t>
            </a:r>
          </a:p>
        </p:txBody>
      </p:sp>
      <p:sp>
        <p:nvSpPr>
          <p:cNvPr id="22" name="文本框 21">
            <a:extLst>
              <a:ext uri="{FF2B5EF4-FFF2-40B4-BE49-F238E27FC236}">
                <a16:creationId xmlns:a16="http://schemas.microsoft.com/office/drawing/2014/main" id="{B1474062-C147-49E2-99E1-CEE929C987EE}"/>
              </a:ext>
            </a:extLst>
          </p:cNvPr>
          <p:cNvSpPr txBox="1"/>
          <p:nvPr/>
        </p:nvSpPr>
        <p:spPr>
          <a:xfrm>
            <a:off x="16337042" y="10533691"/>
            <a:ext cx="14800274" cy="954107"/>
          </a:xfrm>
          <a:prstGeom prst="rect">
            <a:avLst/>
          </a:prstGeom>
          <a:noFill/>
        </p:spPr>
        <p:txBody>
          <a:bodyPr wrap="square">
            <a:spAutoFit/>
          </a:bodyPr>
          <a:lstStyle/>
          <a:p>
            <a:pPr algn="ctr"/>
            <a:r>
              <a:rPr lang="en-US" altLang="zh-CN" sz="2800" b="1" dirty="0">
                <a:latin typeface="Times New Roman" panose="02020603050405020304" pitchFamily="18" charset="0"/>
                <a:cs typeface="Times New Roman" panose="02020603050405020304" pitchFamily="18" charset="0"/>
              </a:rPr>
              <a:t>Fig. 2 (a) Evolution of overpressure in a single well(b) Formula and parameters of the A-</a:t>
            </a:r>
            <a:r>
              <a:rPr lang="en-US" altLang="zh-CN" sz="2800" b="1" dirty="0" err="1">
                <a:latin typeface="Times New Roman" panose="02020603050405020304" pitchFamily="18" charset="0"/>
                <a:cs typeface="Times New Roman" panose="02020603050405020304" pitchFamily="18" charset="0"/>
              </a:rPr>
              <a:t>Ea</a:t>
            </a:r>
            <a:r>
              <a:rPr lang="en-US" altLang="zh-CN" sz="2800" b="1" dirty="0">
                <a:latin typeface="Times New Roman" panose="02020603050405020304" pitchFamily="18" charset="0"/>
                <a:cs typeface="Times New Roman" panose="02020603050405020304" pitchFamily="18" charset="0"/>
              </a:rPr>
              <a:t>-Ro model(c) Improved Ro evolution</a:t>
            </a:r>
          </a:p>
        </p:txBody>
      </p:sp>
      <p:sp>
        <p:nvSpPr>
          <p:cNvPr id="28" name="Rectangle 31">
            <a:extLst>
              <a:ext uri="{FF2B5EF4-FFF2-40B4-BE49-F238E27FC236}">
                <a16:creationId xmlns:a16="http://schemas.microsoft.com/office/drawing/2014/main" id="{15980044-4552-423F-8A56-79E1FF387796}"/>
              </a:ext>
            </a:extLst>
          </p:cNvPr>
          <p:cNvSpPr/>
          <p:nvPr/>
        </p:nvSpPr>
        <p:spPr>
          <a:xfrm>
            <a:off x="195379" y="23492660"/>
            <a:ext cx="7467808" cy="956541"/>
          </a:xfrm>
          <a:prstGeom prst="rect">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lIns="93179" tIns="46590" rIns="93179" bIns="46590" rtlCol="0" anchor="ctr"/>
          <a:lstStyle/>
          <a:p>
            <a:r>
              <a:rPr lang="en-US" altLang="zh-CN" sz="5786" b="1" dirty="0">
                <a:solidFill>
                  <a:schemeClr val="accent3">
                    <a:lumMod val="20000"/>
                    <a:lumOff val="80000"/>
                  </a:schemeClr>
                </a:solidFill>
                <a:latin typeface="Times New Roman" panose="02020603050405020304" pitchFamily="18" charset="0"/>
                <a:cs typeface="Times New Roman" panose="02020603050405020304" pitchFamily="18" charset="0"/>
              </a:rPr>
              <a:t>Methods and Results</a:t>
            </a:r>
            <a:endParaRPr lang="en-US" sz="5786" b="1" dirty="0">
              <a:solidFill>
                <a:schemeClr val="accent3">
                  <a:lumMod val="20000"/>
                  <a:lumOff val="80000"/>
                </a:schemeClr>
              </a:solidFill>
              <a:latin typeface="Times New Roman" panose="02020603050405020304" pitchFamily="18" charset="0"/>
              <a:cs typeface="Times New Roman" panose="02020603050405020304" pitchFamily="18" charset="0"/>
            </a:endParaRPr>
          </a:p>
        </p:txBody>
      </p:sp>
      <p:sp>
        <p:nvSpPr>
          <p:cNvPr id="30" name="文本框 29">
            <a:extLst>
              <a:ext uri="{FF2B5EF4-FFF2-40B4-BE49-F238E27FC236}">
                <a16:creationId xmlns:a16="http://schemas.microsoft.com/office/drawing/2014/main" id="{550844D7-98C5-4270-8D0F-C1F58D88B05D}"/>
              </a:ext>
            </a:extLst>
          </p:cNvPr>
          <p:cNvSpPr txBox="1"/>
          <p:nvPr/>
        </p:nvSpPr>
        <p:spPr>
          <a:xfrm>
            <a:off x="16545019" y="22300486"/>
            <a:ext cx="14800274" cy="954107"/>
          </a:xfrm>
          <a:prstGeom prst="rect">
            <a:avLst/>
          </a:prstGeom>
          <a:noFill/>
        </p:spPr>
        <p:txBody>
          <a:bodyPr wrap="square">
            <a:spAutoFit/>
          </a:bodyPr>
          <a:lstStyle>
            <a:defPPr>
              <a:defRPr lang="en-US"/>
            </a:defPPr>
            <a:lvl1pPr algn="ctr">
              <a:defRPr sz="2800" b="1">
                <a:latin typeface="Times New Roman" panose="02020603050405020304" pitchFamily="18" charset="0"/>
                <a:cs typeface="Times New Roman" panose="02020603050405020304" pitchFamily="18" charset="0"/>
              </a:defRPr>
            </a:lvl1pPr>
          </a:lstStyle>
          <a:p>
            <a:r>
              <a:rPr lang="en-US" altLang="zh-CN" dirty="0"/>
              <a:t>Fig. 3 (a) Depth simulation curve of Ro, (b, c) Simulation of </a:t>
            </a:r>
            <a:r>
              <a:rPr lang="en-US" altLang="zh-CN" dirty="0" err="1"/>
              <a:t>EasyRo</a:t>
            </a:r>
            <a:r>
              <a:rPr lang="en-US" altLang="zh-CN" dirty="0"/>
              <a:t>% and comparison between A-</a:t>
            </a:r>
            <a:r>
              <a:rPr lang="en-US" altLang="zh-CN" dirty="0" err="1"/>
              <a:t>Ea</a:t>
            </a:r>
            <a:r>
              <a:rPr lang="en-US" altLang="zh-CN" dirty="0"/>
              <a:t>-Ro simulations for Well Zheng-10</a:t>
            </a:r>
          </a:p>
        </p:txBody>
      </p:sp>
      <p:sp>
        <p:nvSpPr>
          <p:cNvPr id="31" name="Text Box 189">
            <a:extLst>
              <a:ext uri="{FF2B5EF4-FFF2-40B4-BE49-F238E27FC236}">
                <a16:creationId xmlns:a16="http://schemas.microsoft.com/office/drawing/2014/main" id="{1374A2E5-FA1B-4BBD-BF04-1491CAE8742B}"/>
              </a:ext>
            </a:extLst>
          </p:cNvPr>
          <p:cNvSpPr txBox="1">
            <a:spLocks noChangeArrowheads="1"/>
          </p:cNvSpPr>
          <p:nvPr/>
        </p:nvSpPr>
        <p:spPr bwMode="auto">
          <a:xfrm>
            <a:off x="15813555" y="23254593"/>
            <a:ext cx="15966099" cy="5643182"/>
          </a:xfrm>
          <a:prstGeom prst="rect">
            <a:avLst/>
          </a:prstGeom>
          <a:solidFill>
            <a:schemeClr val="bg1"/>
          </a:solidFill>
          <a:ln w="12700">
            <a:noFill/>
          </a:ln>
          <a:effectLst/>
        </p:spPr>
        <p:txBody>
          <a:bodyPr wrap="square" lIns="186358" tIns="186358" rIns="186358" bIns="186358">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indent="489844" algn="just" eaLnBrk="1" hangingPunct="1">
              <a:lnSpc>
                <a:spcPct val="120000"/>
              </a:lnSpc>
            </a:pPr>
            <a:r>
              <a:rPr lang="en-US" sz="3200" dirty="0">
                <a:latin typeface="Times New Roman" panose="02020603050405020304" pitchFamily="18" charset="0"/>
                <a:cs typeface="Times New Roman" panose="02020603050405020304" pitchFamily="18" charset="0"/>
              </a:rPr>
              <a:t>   Under the clear understanding of the impact of overpressure on Ro, four structural cross-sections passing through the center and adjacent areas of the </a:t>
            </a:r>
            <a:r>
              <a:rPr lang="en-US" sz="3200" dirty="0" err="1">
                <a:latin typeface="Times New Roman" panose="02020603050405020304" pitchFamily="18" charset="0"/>
                <a:cs typeface="Times New Roman" panose="02020603050405020304" pitchFamily="18" charset="0"/>
              </a:rPr>
              <a:t>Shawan</a:t>
            </a:r>
            <a:r>
              <a:rPr lang="en-US" sz="3200" dirty="0">
                <a:latin typeface="Times New Roman" panose="02020603050405020304" pitchFamily="18" charset="0"/>
                <a:cs typeface="Times New Roman" panose="02020603050405020304" pitchFamily="18" charset="0"/>
              </a:rPr>
              <a:t> Depression, along with data from approximately 13 individual wells, were selected for 2D simulation </a:t>
            </a:r>
            <a:r>
              <a:rPr lang="en-US" sz="3200" dirty="0">
                <a:solidFill>
                  <a:srgbClr val="00B0F0"/>
                </a:solidFill>
                <a:latin typeface="Times New Roman" panose="02020603050405020304" pitchFamily="18" charset="0"/>
                <a:cs typeface="Times New Roman" panose="02020603050405020304" pitchFamily="18" charset="0"/>
              </a:rPr>
              <a:t>(Fig. 4a</a:t>
            </a:r>
            <a:r>
              <a:rPr lang="en-US" sz="3200" dirty="0">
                <a:latin typeface="Times New Roman" panose="02020603050405020304" pitchFamily="18" charset="0"/>
                <a:cs typeface="Times New Roman" panose="02020603050405020304" pitchFamily="18" charset="0"/>
              </a:rPr>
              <a:t>). Based on the simulation results, contour maps of P1f Ro were plotted for the </a:t>
            </a:r>
            <a:r>
              <a:rPr lang="en-US" sz="3200" dirty="0" err="1">
                <a:latin typeface="Times New Roman" panose="02020603050405020304" pitchFamily="18" charset="0"/>
                <a:cs typeface="Times New Roman" panose="02020603050405020304" pitchFamily="18" charset="0"/>
              </a:rPr>
              <a:t>Shawan</a:t>
            </a:r>
            <a:r>
              <a:rPr lang="en-US" sz="3200" dirty="0">
                <a:latin typeface="Times New Roman" panose="02020603050405020304" pitchFamily="18" charset="0"/>
                <a:cs typeface="Times New Roman" panose="02020603050405020304" pitchFamily="18" charset="0"/>
              </a:rPr>
              <a:t> Depression and its surrounding regions </a:t>
            </a:r>
            <a:r>
              <a:rPr lang="en-US" sz="3200" dirty="0">
                <a:solidFill>
                  <a:srgbClr val="00B0F0"/>
                </a:solidFill>
                <a:latin typeface="Times New Roman" panose="02020603050405020304" pitchFamily="18" charset="0"/>
                <a:cs typeface="Times New Roman" panose="02020603050405020304" pitchFamily="18" charset="0"/>
              </a:rPr>
              <a:t>(Fig. 4b). </a:t>
            </a:r>
            <a:r>
              <a:rPr lang="en-US" sz="3200" dirty="0">
                <a:latin typeface="Times New Roman" panose="02020603050405020304" pitchFamily="18" charset="0"/>
                <a:cs typeface="Times New Roman" panose="02020603050405020304" pitchFamily="18" charset="0"/>
              </a:rPr>
              <a:t>It is evident that, at present, the central part of the depression has reached the </a:t>
            </a:r>
            <a:r>
              <a:rPr lang="en-US" sz="3200" dirty="0" err="1">
                <a:latin typeface="Times New Roman" panose="02020603050405020304" pitchFamily="18" charset="0"/>
                <a:cs typeface="Times New Roman" panose="02020603050405020304" pitchFamily="18" charset="0"/>
              </a:rPr>
              <a:t>overmature</a:t>
            </a:r>
            <a:r>
              <a:rPr lang="en-US" sz="3200" dirty="0">
                <a:latin typeface="Times New Roman" panose="02020603050405020304" pitchFamily="18" charset="0"/>
                <a:cs typeface="Times New Roman" panose="02020603050405020304" pitchFamily="18" charset="0"/>
              </a:rPr>
              <a:t> stage, leading to substantial generation of condensate oil and gas. Other areas have attained high maturity, with the </a:t>
            </a:r>
            <a:r>
              <a:rPr lang="en-US" sz="3200" dirty="0" err="1">
                <a:latin typeface="Times New Roman" panose="02020603050405020304" pitchFamily="18" charset="0"/>
                <a:cs typeface="Times New Roman" panose="02020603050405020304" pitchFamily="18" charset="0"/>
              </a:rPr>
              <a:t>Shawan</a:t>
            </a:r>
            <a:r>
              <a:rPr lang="en-US" sz="3200" dirty="0">
                <a:latin typeface="Times New Roman" panose="02020603050405020304" pitchFamily="18" charset="0"/>
                <a:cs typeface="Times New Roman" panose="02020603050405020304" pitchFamily="18" charset="0"/>
              </a:rPr>
              <a:t> Depression fully entering the condensate gas generation phase. In contrast, liquid hydrocarbons are still being generated at the margins of the depression, such as along the boundary with the </a:t>
            </a:r>
            <a:r>
              <a:rPr lang="en-US" sz="3200" dirty="0" err="1">
                <a:latin typeface="Times New Roman" panose="02020603050405020304" pitchFamily="18" charset="0"/>
                <a:cs typeface="Times New Roman" panose="02020603050405020304" pitchFamily="18" charset="0"/>
              </a:rPr>
              <a:t>Chepaizi</a:t>
            </a:r>
            <a:r>
              <a:rPr lang="en-US" sz="3200" dirty="0">
                <a:latin typeface="Times New Roman" panose="02020603050405020304" pitchFamily="18" charset="0"/>
                <a:cs typeface="Times New Roman" panose="02020603050405020304" pitchFamily="18" charset="0"/>
              </a:rPr>
              <a:t> Uplift. </a:t>
            </a:r>
          </a:p>
        </p:txBody>
      </p:sp>
      <p:sp>
        <p:nvSpPr>
          <p:cNvPr id="32" name="文本框 31">
            <a:extLst>
              <a:ext uri="{FF2B5EF4-FFF2-40B4-BE49-F238E27FC236}">
                <a16:creationId xmlns:a16="http://schemas.microsoft.com/office/drawing/2014/main" id="{83AE4236-EC6E-4E2F-9EB3-9DFBE9F185EC}"/>
              </a:ext>
            </a:extLst>
          </p:cNvPr>
          <p:cNvSpPr txBox="1"/>
          <p:nvPr/>
        </p:nvSpPr>
        <p:spPr>
          <a:xfrm>
            <a:off x="32988612" y="9760815"/>
            <a:ext cx="15559689" cy="523220"/>
          </a:xfrm>
          <a:prstGeom prst="rect">
            <a:avLst/>
          </a:prstGeom>
          <a:noFill/>
        </p:spPr>
        <p:txBody>
          <a:bodyPr wrap="square">
            <a:spAutoFit/>
          </a:bodyPr>
          <a:lstStyle>
            <a:defPPr>
              <a:defRPr lang="en-US"/>
            </a:defPPr>
            <a:lvl1pPr algn="ctr">
              <a:defRPr sz="2800" b="1">
                <a:latin typeface="Times New Roman" panose="02020603050405020304" pitchFamily="18" charset="0"/>
                <a:cs typeface="Times New Roman" panose="02020603050405020304" pitchFamily="18" charset="0"/>
              </a:defRPr>
            </a:lvl1pPr>
          </a:lstStyle>
          <a:p>
            <a:r>
              <a:rPr lang="en-US" altLang="zh-CN" dirty="0"/>
              <a:t>Fig. 4 (a) Four cross-sections along with simulated well location results; (b) Planar contour map.</a:t>
            </a:r>
          </a:p>
        </p:txBody>
      </p:sp>
      <p:sp>
        <p:nvSpPr>
          <p:cNvPr id="36" name="文本框 35">
            <a:extLst>
              <a:ext uri="{FF2B5EF4-FFF2-40B4-BE49-F238E27FC236}">
                <a16:creationId xmlns:a16="http://schemas.microsoft.com/office/drawing/2014/main" id="{28AF0FEF-9551-49AC-8AF2-B9684AA11524}"/>
              </a:ext>
            </a:extLst>
          </p:cNvPr>
          <p:cNvSpPr txBox="1"/>
          <p:nvPr/>
        </p:nvSpPr>
        <p:spPr>
          <a:xfrm>
            <a:off x="33445844" y="20278546"/>
            <a:ext cx="15153881" cy="523220"/>
          </a:xfrm>
          <a:prstGeom prst="rect">
            <a:avLst/>
          </a:prstGeom>
          <a:noFill/>
        </p:spPr>
        <p:txBody>
          <a:bodyPr wrap="square">
            <a:spAutoFit/>
          </a:bodyPr>
          <a:lstStyle>
            <a:defPPr>
              <a:defRPr lang="en-US"/>
            </a:defPPr>
            <a:lvl1pPr algn="ctr">
              <a:defRPr sz="2800" b="1">
                <a:latin typeface="Times New Roman" panose="02020603050405020304" pitchFamily="18" charset="0"/>
                <a:cs typeface="Times New Roman" panose="02020603050405020304" pitchFamily="18" charset="0"/>
              </a:defRPr>
            </a:lvl1pPr>
          </a:lstStyle>
          <a:p>
            <a:r>
              <a:rPr lang="en-US" altLang="zh-CN" dirty="0"/>
              <a:t>Fig. 5 Simulation results of hydrocarbon generation process in Well Zheng-10</a:t>
            </a:r>
          </a:p>
        </p:txBody>
      </p:sp>
      <p:sp>
        <p:nvSpPr>
          <p:cNvPr id="44" name="Rectangle 31">
            <a:extLst>
              <a:ext uri="{FF2B5EF4-FFF2-40B4-BE49-F238E27FC236}">
                <a16:creationId xmlns:a16="http://schemas.microsoft.com/office/drawing/2014/main" id="{DD8CD1F9-2135-4F68-A0E2-E58D3393A18A}"/>
              </a:ext>
            </a:extLst>
          </p:cNvPr>
          <p:cNvSpPr/>
          <p:nvPr/>
        </p:nvSpPr>
        <p:spPr>
          <a:xfrm>
            <a:off x="32332557" y="20829762"/>
            <a:ext cx="4479416" cy="956541"/>
          </a:xfrm>
          <a:prstGeom prst="rect">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lIns="93179" tIns="46590" rIns="93179" bIns="46590" rtlCol="0" anchor="ctr"/>
          <a:lstStyle/>
          <a:p>
            <a:r>
              <a:rPr lang="en-US" sz="5786" b="1" dirty="0">
                <a:solidFill>
                  <a:schemeClr val="accent3">
                    <a:lumMod val="20000"/>
                    <a:lumOff val="80000"/>
                  </a:schemeClr>
                </a:solidFill>
                <a:latin typeface="Times New Roman" panose="02020603050405020304" pitchFamily="18" charset="0"/>
                <a:cs typeface="Times New Roman" panose="02020603050405020304" pitchFamily="18" charset="0"/>
              </a:rPr>
              <a:t>Conclusion</a:t>
            </a:r>
          </a:p>
        </p:txBody>
      </p:sp>
      <p:sp>
        <p:nvSpPr>
          <p:cNvPr id="46" name="箭头: 上下 45">
            <a:extLst>
              <a:ext uri="{FF2B5EF4-FFF2-40B4-BE49-F238E27FC236}">
                <a16:creationId xmlns:a16="http://schemas.microsoft.com/office/drawing/2014/main" id="{A9A38ED6-2561-4331-903D-5D0C7E19EAA9}"/>
              </a:ext>
            </a:extLst>
          </p:cNvPr>
          <p:cNvSpPr/>
          <p:nvPr/>
        </p:nvSpPr>
        <p:spPr>
          <a:xfrm>
            <a:off x="14952945" y="4350120"/>
            <a:ext cx="599086" cy="2592509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箭头: 上下 46">
            <a:extLst>
              <a:ext uri="{FF2B5EF4-FFF2-40B4-BE49-F238E27FC236}">
                <a16:creationId xmlns:a16="http://schemas.microsoft.com/office/drawing/2014/main" id="{E6639300-B33E-48B8-AFA0-C2DF29647009}"/>
              </a:ext>
            </a:extLst>
          </p:cNvPr>
          <p:cNvSpPr/>
          <p:nvPr/>
        </p:nvSpPr>
        <p:spPr>
          <a:xfrm>
            <a:off x="31625627" y="4350120"/>
            <a:ext cx="599086" cy="2592509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文本框 47">
            <a:extLst>
              <a:ext uri="{FF2B5EF4-FFF2-40B4-BE49-F238E27FC236}">
                <a16:creationId xmlns:a16="http://schemas.microsoft.com/office/drawing/2014/main" id="{0A7AFFE4-3AB5-4902-94CC-2107FF1479A9}"/>
              </a:ext>
            </a:extLst>
          </p:cNvPr>
          <p:cNvSpPr txBox="1"/>
          <p:nvPr/>
        </p:nvSpPr>
        <p:spPr>
          <a:xfrm>
            <a:off x="32332557" y="27371694"/>
            <a:ext cx="15739346" cy="2862322"/>
          </a:xfrm>
          <a:prstGeom prst="rect">
            <a:avLst/>
          </a:prstGeom>
          <a:noFill/>
        </p:spPr>
        <p:txBody>
          <a:bodyPr wrap="square">
            <a:spAutoFit/>
          </a:bodyPr>
          <a:lstStyle/>
          <a:p>
            <a:r>
              <a:rPr lang="en-US" altLang="zh-CN" sz="2000" dirty="0"/>
              <a:t>[1] Fang H, </a:t>
            </a:r>
            <a:r>
              <a:rPr lang="en-US" altLang="zh-CN" sz="2000" dirty="0" err="1"/>
              <a:t>Yongchuan</a:t>
            </a:r>
            <a:r>
              <a:rPr lang="en-US" altLang="zh-CN" sz="2000" dirty="0"/>
              <a:t> S, </a:t>
            </a:r>
            <a:r>
              <a:rPr lang="en-US" altLang="zh-CN" sz="2000" dirty="0" err="1"/>
              <a:t>Sitian</a:t>
            </a:r>
            <a:r>
              <a:rPr lang="en-US" altLang="zh-CN" sz="2000" dirty="0"/>
              <a:t> L, et al. Overpressure retardation of organic-matter maturation and petroleum generation: a case study from the </a:t>
            </a:r>
            <a:r>
              <a:rPr lang="en-US" altLang="zh-CN" sz="2000" dirty="0" err="1"/>
              <a:t>Yinggehai</a:t>
            </a:r>
            <a:r>
              <a:rPr lang="en-US" altLang="zh-CN" sz="2000" dirty="0"/>
              <a:t> and </a:t>
            </a:r>
            <a:r>
              <a:rPr lang="en-US" altLang="zh-CN" sz="2000" dirty="0" err="1"/>
              <a:t>Qiongdongnan</a:t>
            </a:r>
            <a:r>
              <a:rPr lang="en-US" altLang="zh-CN" sz="2000" dirty="0"/>
              <a:t> Basins, South China Sea[J]. 1995, 79(4): 551-562.</a:t>
            </a:r>
          </a:p>
          <a:p>
            <a:r>
              <a:rPr lang="en-US" altLang="zh-CN" sz="2000" dirty="0"/>
              <a:t>[2] Dalla Torre M, </a:t>
            </a:r>
            <a:r>
              <a:rPr lang="en-US" altLang="zh-CN" sz="2000" dirty="0" err="1"/>
              <a:t>Mählmann</a:t>
            </a:r>
            <a:r>
              <a:rPr lang="en-US" altLang="zh-CN" sz="2000" dirty="0"/>
              <a:t> R F, Ernst W J G E C A. Experimental study on the pressure dependence of vitrinite maturation[J]. 1997, 61(14): 2921-2928.</a:t>
            </a:r>
          </a:p>
          <a:p>
            <a:r>
              <a:rPr lang="en-US" altLang="zh-CN" sz="2000" dirty="0"/>
              <a:t>[3] </a:t>
            </a:r>
            <a:r>
              <a:rPr lang="en-US" altLang="zh-CN" sz="2000" dirty="0" err="1"/>
              <a:t>Lv</a:t>
            </a:r>
            <a:r>
              <a:rPr lang="en-US" altLang="zh-CN" sz="2000" dirty="0"/>
              <a:t> H, </a:t>
            </a:r>
            <a:r>
              <a:rPr lang="en-US" altLang="zh-CN" sz="2000" dirty="0" err="1"/>
              <a:t>Kuang</a:t>
            </a:r>
            <a:r>
              <a:rPr lang="en-US" altLang="zh-CN" sz="2000" dirty="0"/>
              <a:t> H, Zhang L, </a:t>
            </a:r>
            <a:r>
              <a:rPr lang="en-IE" altLang="zh-CN" sz="2000" dirty="0"/>
              <a:t>et al</a:t>
            </a:r>
            <a:r>
              <a:rPr lang="en-US" altLang="zh-CN" sz="2000" dirty="0"/>
              <a:t>. Controls of Zeolite Development on Reservoir Porosity from Lower Permian Formations in </a:t>
            </a:r>
            <a:r>
              <a:rPr lang="en-US" altLang="zh-CN" sz="2000" dirty="0" err="1"/>
              <a:t>Shawan</a:t>
            </a:r>
            <a:r>
              <a:rPr lang="en-US" altLang="zh-CN" sz="2000" dirty="0"/>
              <a:t> and Its Adjacent Areas, Western </a:t>
            </a:r>
            <a:r>
              <a:rPr lang="en-US" altLang="zh-CN" sz="2000" dirty="0" err="1"/>
              <a:t>Junggar</a:t>
            </a:r>
            <a:r>
              <a:rPr lang="en-US" altLang="zh-CN" sz="2000" dirty="0"/>
              <a:t> Basin[J]. 2025, 15(12): 1247.</a:t>
            </a:r>
          </a:p>
          <a:p>
            <a:r>
              <a:rPr lang="en-US" altLang="zh-CN" sz="2000" dirty="0"/>
              <a:t>[4] Hou M, </a:t>
            </a:r>
            <a:r>
              <a:rPr lang="en-US" altLang="zh-CN" sz="2000" dirty="0" err="1"/>
              <a:t>Zha</a:t>
            </a:r>
            <a:r>
              <a:rPr lang="en-US" altLang="zh-CN" sz="2000" dirty="0"/>
              <a:t> M, Ding X, </a:t>
            </a:r>
            <a:r>
              <a:rPr lang="en-IE" altLang="zh-CN" sz="2000" dirty="0"/>
              <a:t>et</a:t>
            </a:r>
            <a:r>
              <a:rPr lang="zh-CN" altLang="en-US" sz="2000" dirty="0"/>
              <a:t> </a:t>
            </a:r>
            <a:r>
              <a:rPr lang="en-IE" altLang="zh-CN" sz="2000" dirty="0"/>
              <a:t>al</a:t>
            </a:r>
            <a:r>
              <a:rPr lang="en-US" altLang="zh-CN" sz="2000" dirty="0"/>
              <a:t>. A prediction model of vitrinite reflectance for suppression of organic-matter maturation by overpressure[J]. 2020, 128(2): 189-200.</a:t>
            </a:r>
          </a:p>
          <a:p>
            <a:r>
              <a:rPr lang="en-US" altLang="zh-CN" sz="2000" dirty="0"/>
              <a:t>[5] Zhao Z, Feng Q, Liu X, </a:t>
            </a:r>
            <a:r>
              <a:rPr lang="en-IE" altLang="zh-CN" sz="2000" dirty="0"/>
              <a:t>et</a:t>
            </a:r>
            <a:r>
              <a:rPr lang="zh-CN" altLang="en-US" sz="2000" dirty="0"/>
              <a:t> </a:t>
            </a:r>
            <a:r>
              <a:rPr lang="en-IE" altLang="zh-CN" sz="2000" dirty="0"/>
              <a:t>al</a:t>
            </a:r>
            <a:r>
              <a:rPr lang="en-US" altLang="zh-CN" sz="2000" dirty="0"/>
              <a:t>. Petroleum Maturation Processes Simulated by High-Pressure Pyrolysis and Kinetic Modeling of Low-Maturity Type I Kerogen[J]. Energy &amp; Fuels, 2022, 36(4): 1882-1893.</a:t>
            </a:r>
          </a:p>
        </p:txBody>
      </p:sp>
      <p:sp>
        <p:nvSpPr>
          <p:cNvPr id="49" name="Rectangle 31">
            <a:extLst>
              <a:ext uri="{FF2B5EF4-FFF2-40B4-BE49-F238E27FC236}">
                <a16:creationId xmlns:a16="http://schemas.microsoft.com/office/drawing/2014/main" id="{4271003D-3C9D-49DE-893F-1E743D19ECB6}"/>
              </a:ext>
            </a:extLst>
          </p:cNvPr>
          <p:cNvSpPr/>
          <p:nvPr/>
        </p:nvSpPr>
        <p:spPr>
          <a:xfrm>
            <a:off x="32434022" y="26260527"/>
            <a:ext cx="4479416" cy="956541"/>
          </a:xfrm>
          <a:prstGeom prst="rect">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lIns="93179" tIns="46590" rIns="93179" bIns="46590" rtlCol="0" anchor="ctr"/>
          <a:lstStyle/>
          <a:p>
            <a:r>
              <a:rPr lang="en-US" sz="5786" b="1" dirty="0">
                <a:solidFill>
                  <a:schemeClr val="accent3">
                    <a:lumMod val="20000"/>
                    <a:lumOff val="80000"/>
                  </a:schemeClr>
                </a:solidFill>
                <a:latin typeface="Times New Roman" panose="02020603050405020304" pitchFamily="18" charset="0"/>
                <a:cs typeface="Times New Roman" panose="02020603050405020304" pitchFamily="18" charset="0"/>
              </a:rPr>
              <a:t>References</a:t>
            </a:r>
          </a:p>
        </p:txBody>
      </p:sp>
      <p:pic>
        <p:nvPicPr>
          <p:cNvPr id="33" name="图片 32">
            <a:extLst>
              <a:ext uri="{FF2B5EF4-FFF2-40B4-BE49-F238E27FC236}">
                <a16:creationId xmlns:a16="http://schemas.microsoft.com/office/drawing/2014/main" id="{9349EAAE-79F5-4DAF-941A-F3D57C30FC5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249354" y="72176"/>
            <a:ext cx="10108814" cy="2628000"/>
          </a:xfrm>
          <a:prstGeom prst="rect">
            <a:avLst/>
          </a:prstGeom>
        </p:spPr>
      </p:pic>
      <p:sp>
        <p:nvSpPr>
          <p:cNvPr id="37" name="文本框 36">
            <a:extLst>
              <a:ext uri="{FF2B5EF4-FFF2-40B4-BE49-F238E27FC236}">
                <a16:creationId xmlns:a16="http://schemas.microsoft.com/office/drawing/2014/main" id="{1756A286-09D7-422F-9D99-AAB3C7F6FEE6}"/>
              </a:ext>
            </a:extLst>
          </p:cNvPr>
          <p:cNvSpPr txBox="1"/>
          <p:nvPr/>
        </p:nvSpPr>
        <p:spPr>
          <a:xfrm>
            <a:off x="6749807" y="72176"/>
            <a:ext cx="31804708" cy="1938992"/>
          </a:xfrm>
          <a:prstGeom prst="rect">
            <a:avLst/>
          </a:prstGeom>
          <a:noFill/>
        </p:spPr>
        <p:txBody>
          <a:bodyPr wrap="square">
            <a:spAutoFit/>
          </a:bodyPr>
          <a:lstStyle/>
          <a:p>
            <a:pPr algn="ctr">
              <a:spcBef>
                <a:spcPts val="840"/>
              </a:spcBef>
              <a:spcAft>
                <a:spcPts val="210"/>
              </a:spcAft>
            </a:pPr>
            <a:r>
              <a:rPr lang="en-US" altLang="zh-CN" sz="6000" b="1" kern="100" dirty="0">
                <a:solidFill>
                  <a:schemeClr val="bg1"/>
                </a:solidFill>
                <a:latin typeface="Times New Roman" panose="02020603050405020304" pitchFamily="18" charset="0"/>
                <a:ea typeface="等线 Light" panose="02010600030101010101" pitchFamily="2" charset="-122"/>
                <a:cs typeface="Times New Roman" panose="02020603050405020304" pitchFamily="18" charset="0"/>
              </a:rPr>
              <a:t>Maturity Evolution History and Hydrocarbon Generation Evolution History of Hydrocarbon Source Rocks in the </a:t>
            </a:r>
            <a:r>
              <a:rPr lang="en-US" altLang="zh-CN" sz="6000" b="1" kern="100" dirty="0" err="1">
                <a:solidFill>
                  <a:schemeClr val="bg1"/>
                </a:solidFill>
                <a:latin typeface="Times New Roman" panose="02020603050405020304" pitchFamily="18" charset="0"/>
                <a:ea typeface="等线 Light" panose="02010600030101010101" pitchFamily="2" charset="-122"/>
                <a:cs typeface="Times New Roman" panose="02020603050405020304" pitchFamily="18" charset="0"/>
              </a:rPr>
              <a:t>Fengcheng</a:t>
            </a:r>
            <a:r>
              <a:rPr lang="en-US" altLang="zh-CN" sz="6000" b="1" kern="100" dirty="0">
                <a:solidFill>
                  <a:schemeClr val="bg1"/>
                </a:solidFill>
                <a:latin typeface="Times New Roman" panose="02020603050405020304" pitchFamily="18" charset="0"/>
                <a:ea typeface="等线 Light" panose="02010600030101010101" pitchFamily="2" charset="-122"/>
                <a:cs typeface="Times New Roman" panose="02020603050405020304" pitchFamily="18" charset="0"/>
              </a:rPr>
              <a:t> Formation, </a:t>
            </a:r>
            <a:r>
              <a:rPr lang="en-US" altLang="zh-CN" sz="6000" b="1" kern="100" dirty="0" err="1">
                <a:solidFill>
                  <a:schemeClr val="bg1"/>
                </a:solidFill>
                <a:latin typeface="Times New Roman" panose="02020603050405020304" pitchFamily="18" charset="0"/>
                <a:ea typeface="等线 Light" panose="02010600030101010101" pitchFamily="2" charset="-122"/>
                <a:cs typeface="Times New Roman" panose="02020603050405020304" pitchFamily="18" charset="0"/>
              </a:rPr>
              <a:t>Shawan</a:t>
            </a:r>
            <a:r>
              <a:rPr lang="en-US" altLang="zh-CN" sz="6000" b="1" kern="100" dirty="0">
                <a:solidFill>
                  <a:schemeClr val="bg1"/>
                </a:solidFill>
                <a:latin typeface="Times New Roman" panose="02020603050405020304" pitchFamily="18" charset="0"/>
                <a:ea typeface="等线 Light" panose="02010600030101010101" pitchFamily="2" charset="-122"/>
                <a:cs typeface="Times New Roman" panose="02020603050405020304" pitchFamily="18" charset="0"/>
              </a:rPr>
              <a:t> Sag, Under the Influence of Overpressure</a:t>
            </a:r>
            <a:endParaRPr lang="zh-CN" altLang="zh-CN" sz="6000" b="1" kern="100" dirty="0">
              <a:solidFill>
                <a:schemeClr val="bg1"/>
              </a:solidFill>
              <a:latin typeface="等线 Light" panose="02010600030101010101" pitchFamily="2" charset="-122"/>
              <a:ea typeface="等线 Light" panose="02010600030101010101" pitchFamily="2" charset="-122"/>
              <a:cs typeface="Times New Roman" panose="02020603050405020304" pitchFamily="18" charset="0"/>
            </a:endParaRPr>
          </a:p>
        </p:txBody>
      </p:sp>
      <p:sp>
        <p:nvSpPr>
          <p:cNvPr id="38" name="Text Box 189">
            <a:extLst>
              <a:ext uri="{FF2B5EF4-FFF2-40B4-BE49-F238E27FC236}">
                <a16:creationId xmlns:a16="http://schemas.microsoft.com/office/drawing/2014/main" id="{0D31B96A-1B89-4ECE-A75B-B620B4AD3C27}"/>
              </a:ext>
            </a:extLst>
          </p:cNvPr>
          <p:cNvSpPr txBox="1">
            <a:spLocks noChangeArrowheads="1"/>
          </p:cNvSpPr>
          <p:nvPr/>
        </p:nvSpPr>
        <p:spPr bwMode="auto">
          <a:xfrm>
            <a:off x="80186" y="24449201"/>
            <a:ext cx="14800274" cy="5643182"/>
          </a:xfrm>
          <a:prstGeom prst="rect">
            <a:avLst/>
          </a:prstGeom>
          <a:solidFill>
            <a:schemeClr val="bg1"/>
          </a:solidFill>
          <a:ln w="12700">
            <a:noFill/>
          </a:ln>
          <a:effectLst/>
        </p:spPr>
        <p:txBody>
          <a:bodyPr wrap="square" lIns="186358" tIns="186358" rIns="186358" bIns="186358">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indent="489844" algn="just" eaLnBrk="1" hangingPunct="1">
              <a:lnSpc>
                <a:spcPct val="120000"/>
              </a:lnSpc>
            </a:pPr>
            <a:r>
              <a:rPr lang="en-US" altLang="zh-CN" sz="3200" kern="100" dirty="0">
                <a:latin typeface="Times New Roman" panose="02020603050405020304" pitchFamily="18" charset="0"/>
              </a:rPr>
              <a:t>The </a:t>
            </a:r>
            <a:r>
              <a:rPr lang="en-US" altLang="zh-CN" sz="3200" kern="100" dirty="0" err="1">
                <a:latin typeface="Times New Roman" panose="02020603050405020304" pitchFamily="18" charset="0"/>
              </a:rPr>
              <a:t>Shawan</a:t>
            </a:r>
            <a:r>
              <a:rPr lang="en-US" altLang="zh-CN" sz="3200" kern="100" dirty="0">
                <a:latin typeface="Times New Roman" panose="02020603050405020304" pitchFamily="18" charset="0"/>
              </a:rPr>
              <a:t> Sag in the </a:t>
            </a:r>
            <a:r>
              <a:rPr lang="en-US" altLang="zh-CN" sz="3200" kern="100" dirty="0" err="1">
                <a:latin typeface="Times New Roman" panose="02020603050405020304" pitchFamily="18" charset="0"/>
              </a:rPr>
              <a:t>Junggar</a:t>
            </a:r>
            <a:r>
              <a:rPr lang="en-US" altLang="zh-CN" sz="3200" kern="100" dirty="0">
                <a:latin typeface="Times New Roman" panose="02020603050405020304" pitchFamily="18" charset="0"/>
              </a:rPr>
              <a:t> Basin is characterized by widespread and high-intensity overpressure development, coupled with huge hydrocarbon resources in the lower stratigraphic </a:t>
            </a:r>
            <a:r>
              <a:rPr lang="en-US" altLang="zh-CN" sz="3200" kern="100" dirty="0" err="1">
                <a:latin typeface="Times New Roman" panose="02020603050405020304" pitchFamily="18" charset="0"/>
              </a:rPr>
              <a:t>assemblage.It</a:t>
            </a:r>
            <a:r>
              <a:rPr lang="en-US" altLang="zh-CN" sz="3200" kern="100" dirty="0">
                <a:latin typeface="Times New Roman" panose="02020603050405020304" pitchFamily="18" charset="0"/>
              </a:rPr>
              <a:t> is not difficult to discern from the actual </a:t>
            </a:r>
          </a:p>
          <a:p>
            <a:pPr indent="489844" algn="just" eaLnBrk="1" hangingPunct="1">
              <a:lnSpc>
                <a:spcPct val="120000"/>
              </a:lnSpc>
            </a:pPr>
            <a:r>
              <a:rPr lang="en-US" altLang="zh-CN" sz="3200" kern="100" dirty="0">
                <a:latin typeface="Times New Roman" panose="02020603050405020304" pitchFamily="18" charset="0"/>
              </a:rPr>
              <a:t>measured well pressure simulations that the </a:t>
            </a:r>
            <a:r>
              <a:rPr lang="en-US" altLang="zh-CN" sz="3200" kern="100" dirty="0" err="1">
                <a:latin typeface="Times New Roman" panose="02020603050405020304" pitchFamily="18" charset="0"/>
              </a:rPr>
              <a:t>Shawan</a:t>
            </a:r>
            <a:r>
              <a:rPr lang="en-US" altLang="zh-CN" sz="3200" kern="100" dirty="0">
                <a:latin typeface="Times New Roman" panose="02020603050405020304" pitchFamily="18" charset="0"/>
              </a:rPr>
              <a:t> Depression extensively features overpressure</a:t>
            </a:r>
            <a:r>
              <a:rPr lang="en-IE" altLang="zh-CN" sz="3200" kern="100" dirty="0">
                <a:latin typeface="Times New Roman" panose="02020603050405020304" pitchFamily="18" charset="0"/>
              </a:rPr>
              <a:t>(</a:t>
            </a:r>
            <a:r>
              <a:rPr lang="en-IE" altLang="zh-CN" sz="3200" kern="100" dirty="0">
                <a:solidFill>
                  <a:srgbClr val="00B0F0"/>
                </a:solidFill>
                <a:latin typeface="Times New Roman" panose="02020603050405020304" pitchFamily="18" charset="0"/>
              </a:rPr>
              <a:t>Fig.2 a</a:t>
            </a:r>
            <a:r>
              <a:rPr lang="en-IE" altLang="zh-CN" sz="3200" kern="100" dirty="0">
                <a:latin typeface="Times New Roman" panose="02020603050405020304" pitchFamily="18" charset="0"/>
              </a:rPr>
              <a:t>)</a:t>
            </a:r>
            <a:r>
              <a:rPr lang="en-US" altLang="zh-CN" sz="3200" kern="100" dirty="0">
                <a:latin typeface="Times New Roman" panose="02020603050405020304" pitchFamily="18" charset="0"/>
              </a:rPr>
              <a:t>. Therefore, by adjusting the parameters of the A-</a:t>
            </a:r>
            <a:r>
              <a:rPr lang="en-US" altLang="zh-CN" sz="3200" kern="100" dirty="0" err="1">
                <a:latin typeface="Times New Roman" panose="02020603050405020304" pitchFamily="18" charset="0"/>
              </a:rPr>
              <a:t>Ea</a:t>
            </a:r>
            <a:r>
              <a:rPr lang="en-US" altLang="zh-CN" sz="3200" kern="100" dirty="0">
                <a:latin typeface="Times New Roman" panose="02020603050405020304" pitchFamily="18" charset="0"/>
              </a:rPr>
              <a:t>-Ro model (the Ro "fireworks" model proposed by the author for the </a:t>
            </a:r>
            <a:r>
              <a:rPr lang="en-US" altLang="zh-CN" sz="3200" kern="100" dirty="0" err="1">
                <a:latin typeface="Times New Roman" panose="02020603050405020304" pitchFamily="18" charset="0"/>
              </a:rPr>
              <a:t>Fukang</a:t>
            </a:r>
            <a:r>
              <a:rPr lang="en-US" altLang="zh-CN" sz="3200" kern="100" dirty="0">
                <a:latin typeface="Times New Roman" panose="02020603050405020304" pitchFamily="18" charset="0"/>
              </a:rPr>
              <a:t> Depression, which is also located in the </a:t>
            </a:r>
            <a:r>
              <a:rPr lang="en-US" altLang="zh-CN" sz="3200" kern="100" dirty="0" err="1">
                <a:latin typeface="Times New Roman" panose="02020603050405020304" pitchFamily="18" charset="0"/>
              </a:rPr>
              <a:t>Junggar</a:t>
            </a:r>
            <a:r>
              <a:rPr lang="en-US" altLang="zh-CN" sz="3200" kern="100" dirty="0">
                <a:latin typeface="Times New Roman" panose="02020603050405020304" pitchFamily="18" charset="0"/>
              </a:rPr>
              <a:t> Basin and exhibits overpressure</a:t>
            </a:r>
            <a:r>
              <a:rPr lang="en-US" altLang="zh-CN" sz="3200" kern="100" dirty="0">
                <a:solidFill>
                  <a:srgbClr val="00B0F0"/>
                </a:solidFill>
                <a:latin typeface="Times New Roman" panose="02020603050405020304" pitchFamily="18" charset="0"/>
              </a:rPr>
              <a:t>)(Hou M et al,. 2020</a:t>
            </a:r>
            <a:r>
              <a:rPr lang="en-US" altLang="zh-CN" sz="3200" kern="100" dirty="0">
                <a:latin typeface="Times New Roman" panose="02020603050405020304" pitchFamily="18" charset="0"/>
              </a:rPr>
              <a:t>), we modify the Ro evolution process to achieve simulation and calibration of Ro evolution in this region.</a:t>
            </a:r>
            <a:endParaRPr lang="en-US" altLang="zh-CN" sz="3200" kern="100" dirty="0">
              <a:latin typeface="Times New Roman" panose="02020603050405020304" pitchFamily="18" charset="0"/>
              <a:ea typeface="等线" panose="02010600030101010101" pitchFamily="2" charset="-122"/>
            </a:endParaRPr>
          </a:p>
        </p:txBody>
      </p:sp>
      <p:pic>
        <p:nvPicPr>
          <p:cNvPr id="3" name="图片 2">
            <a:extLst>
              <a:ext uri="{FF2B5EF4-FFF2-40B4-BE49-F238E27FC236}">
                <a16:creationId xmlns:a16="http://schemas.microsoft.com/office/drawing/2014/main" id="{F7B4C903-E527-41F6-881C-4885DCC5E439}"/>
              </a:ext>
            </a:extLst>
          </p:cNvPr>
          <p:cNvPicPr>
            <a:picLocks noChangeAspect="1"/>
          </p:cNvPicPr>
          <p:nvPr/>
        </p:nvPicPr>
        <p:blipFill>
          <a:blip r:embed="rId8"/>
          <a:stretch>
            <a:fillRect/>
          </a:stretch>
        </p:blipFill>
        <p:spPr>
          <a:xfrm>
            <a:off x="24496294" y="4445995"/>
            <a:ext cx="5813303" cy="1490756"/>
          </a:xfrm>
          <a:prstGeom prst="rect">
            <a:avLst/>
          </a:prstGeom>
        </p:spPr>
      </p:pic>
      <p:pic>
        <p:nvPicPr>
          <p:cNvPr id="6" name="图片 5">
            <a:extLst>
              <a:ext uri="{FF2B5EF4-FFF2-40B4-BE49-F238E27FC236}">
                <a16:creationId xmlns:a16="http://schemas.microsoft.com/office/drawing/2014/main" id="{C72ED186-9665-4B6C-8A6A-C69C23A1F953}"/>
              </a:ext>
            </a:extLst>
          </p:cNvPr>
          <p:cNvPicPr>
            <a:picLocks noChangeAspect="1"/>
          </p:cNvPicPr>
          <p:nvPr/>
        </p:nvPicPr>
        <p:blipFill>
          <a:blip r:embed="rId9"/>
          <a:stretch>
            <a:fillRect/>
          </a:stretch>
        </p:blipFill>
        <p:spPr>
          <a:xfrm>
            <a:off x="16020706" y="4504634"/>
            <a:ext cx="7336350" cy="5579219"/>
          </a:xfrm>
          <a:prstGeom prst="rect">
            <a:avLst/>
          </a:prstGeom>
        </p:spPr>
      </p:pic>
      <p:pic>
        <p:nvPicPr>
          <p:cNvPr id="10" name="图片 9">
            <a:extLst>
              <a:ext uri="{FF2B5EF4-FFF2-40B4-BE49-F238E27FC236}">
                <a16:creationId xmlns:a16="http://schemas.microsoft.com/office/drawing/2014/main" id="{E0CAA9D1-917C-46F1-831F-4BA9EFAAF8D4}"/>
              </a:ext>
            </a:extLst>
          </p:cNvPr>
          <p:cNvPicPr>
            <a:picLocks noChangeAspect="1"/>
          </p:cNvPicPr>
          <p:nvPr/>
        </p:nvPicPr>
        <p:blipFill>
          <a:blip r:embed="rId10"/>
          <a:stretch>
            <a:fillRect/>
          </a:stretch>
        </p:blipFill>
        <p:spPr>
          <a:xfrm>
            <a:off x="3317965" y="15455025"/>
            <a:ext cx="8160327" cy="7085740"/>
          </a:xfrm>
          <a:prstGeom prst="rect">
            <a:avLst/>
          </a:prstGeom>
        </p:spPr>
      </p:pic>
      <p:sp>
        <p:nvSpPr>
          <p:cNvPr id="11" name="矩形 10">
            <a:extLst>
              <a:ext uri="{FF2B5EF4-FFF2-40B4-BE49-F238E27FC236}">
                <a16:creationId xmlns:a16="http://schemas.microsoft.com/office/drawing/2014/main" id="{32E0BF46-FD6C-409B-A9D4-3023E24BFBEF}"/>
              </a:ext>
            </a:extLst>
          </p:cNvPr>
          <p:cNvSpPr/>
          <p:nvPr/>
        </p:nvSpPr>
        <p:spPr>
          <a:xfrm>
            <a:off x="8982075" y="18840450"/>
            <a:ext cx="2371725" cy="73342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a:extLst>
              <a:ext uri="{FF2B5EF4-FFF2-40B4-BE49-F238E27FC236}">
                <a16:creationId xmlns:a16="http://schemas.microsoft.com/office/drawing/2014/main" id="{DB397C09-DE98-4293-B4BD-F01749973324}"/>
              </a:ext>
            </a:extLst>
          </p:cNvPr>
          <p:cNvCxnSpPr>
            <a:cxnSpLocks/>
          </p:cNvCxnSpPr>
          <p:nvPr/>
        </p:nvCxnSpPr>
        <p:spPr>
          <a:xfrm>
            <a:off x="15455053" y="10388256"/>
            <a:ext cx="16296464"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2B2D6120-F283-4C57-B6DC-C7FF28C94F90}"/>
              </a:ext>
            </a:extLst>
          </p:cNvPr>
          <p:cNvCxnSpPr/>
          <p:nvPr/>
        </p:nvCxnSpPr>
        <p:spPr>
          <a:xfrm flipV="1">
            <a:off x="23571376" y="4278971"/>
            <a:ext cx="0" cy="6105671"/>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pic>
        <p:nvPicPr>
          <p:cNvPr id="40" name="图片 39">
            <a:extLst>
              <a:ext uri="{FF2B5EF4-FFF2-40B4-BE49-F238E27FC236}">
                <a16:creationId xmlns:a16="http://schemas.microsoft.com/office/drawing/2014/main" id="{29884B4A-5860-429A-8D95-99F0700DB3BF}"/>
              </a:ext>
            </a:extLst>
          </p:cNvPr>
          <p:cNvPicPr>
            <a:picLocks noChangeAspect="1"/>
          </p:cNvPicPr>
          <p:nvPr/>
        </p:nvPicPr>
        <p:blipFill>
          <a:blip r:embed="rId11"/>
          <a:stretch>
            <a:fillRect/>
          </a:stretch>
        </p:blipFill>
        <p:spPr>
          <a:xfrm>
            <a:off x="25388973" y="16644723"/>
            <a:ext cx="6178358" cy="5411631"/>
          </a:xfrm>
          <a:prstGeom prst="rect">
            <a:avLst/>
          </a:prstGeom>
        </p:spPr>
      </p:pic>
      <p:pic>
        <p:nvPicPr>
          <p:cNvPr id="9" name="图片 8">
            <a:extLst>
              <a:ext uri="{FF2B5EF4-FFF2-40B4-BE49-F238E27FC236}">
                <a16:creationId xmlns:a16="http://schemas.microsoft.com/office/drawing/2014/main" id="{BA1571A9-0F4D-493E-9770-4F049A98EB20}"/>
              </a:ext>
            </a:extLst>
          </p:cNvPr>
          <p:cNvPicPr>
            <a:picLocks noChangeAspect="1"/>
          </p:cNvPicPr>
          <p:nvPr/>
        </p:nvPicPr>
        <p:blipFill>
          <a:blip r:embed="rId12"/>
          <a:stretch>
            <a:fillRect/>
          </a:stretch>
        </p:blipFill>
        <p:spPr>
          <a:xfrm>
            <a:off x="16161476" y="16232328"/>
            <a:ext cx="3038095" cy="5487160"/>
          </a:xfrm>
          <a:prstGeom prst="rect">
            <a:avLst/>
          </a:prstGeom>
        </p:spPr>
      </p:pic>
      <p:pic>
        <p:nvPicPr>
          <p:cNvPr id="12" name="图片 11">
            <a:extLst>
              <a:ext uri="{FF2B5EF4-FFF2-40B4-BE49-F238E27FC236}">
                <a16:creationId xmlns:a16="http://schemas.microsoft.com/office/drawing/2014/main" id="{FA02D43E-2603-41A7-B65C-168F24D29757}"/>
              </a:ext>
            </a:extLst>
          </p:cNvPr>
          <p:cNvPicPr>
            <a:picLocks noChangeAspect="1"/>
          </p:cNvPicPr>
          <p:nvPr/>
        </p:nvPicPr>
        <p:blipFill>
          <a:blip r:embed="rId13"/>
          <a:stretch>
            <a:fillRect/>
          </a:stretch>
        </p:blipFill>
        <p:spPr>
          <a:xfrm>
            <a:off x="40848372" y="4497709"/>
            <a:ext cx="5849213" cy="5132907"/>
          </a:xfrm>
          <a:prstGeom prst="rect">
            <a:avLst/>
          </a:prstGeom>
        </p:spPr>
      </p:pic>
      <p:pic>
        <p:nvPicPr>
          <p:cNvPr id="19" name="图片 18">
            <a:extLst>
              <a:ext uri="{FF2B5EF4-FFF2-40B4-BE49-F238E27FC236}">
                <a16:creationId xmlns:a16="http://schemas.microsoft.com/office/drawing/2014/main" id="{78220A97-E141-4E4D-9DD5-D454A193E50A}"/>
              </a:ext>
            </a:extLst>
          </p:cNvPr>
          <p:cNvPicPr>
            <a:picLocks noChangeAspect="1"/>
          </p:cNvPicPr>
          <p:nvPr/>
        </p:nvPicPr>
        <p:blipFill>
          <a:blip r:embed="rId14"/>
          <a:stretch>
            <a:fillRect/>
          </a:stretch>
        </p:blipFill>
        <p:spPr>
          <a:xfrm>
            <a:off x="34407334" y="4455520"/>
            <a:ext cx="5913128" cy="5175096"/>
          </a:xfrm>
          <a:prstGeom prst="rect">
            <a:avLst/>
          </a:prstGeom>
        </p:spPr>
      </p:pic>
      <p:sp>
        <p:nvSpPr>
          <p:cNvPr id="26" name="文本框 25">
            <a:extLst>
              <a:ext uri="{FF2B5EF4-FFF2-40B4-BE49-F238E27FC236}">
                <a16:creationId xmlns:a16="http://schemas.microsoft.com/office/drawing/2014/main" id="{12AB18CC-71A1-4392-850A-D98000DD5935}"/>
              </a:ext>
            </a:extLst>
          </p:cNvPr>
          <p:cNvSpPr txBox="1"/>
          <p:nvPr/>
        </p:nvSpPr>
        <p:spPr>
          <a:xfrm>
            <a:off x="3556539" y="17089368"/>
            <a:ext cx="299803" cy="369332"/>
          </a:xfrm>
          <a:prstGeom prst="rect">
            <a:avLst/>
          </a:prstGeom>
          <a:solidFill>
            <a:schemeClr val="bg1"/>
          </a:solidFill>
        </p:spPr>
        <p:txBody>
          <a:bodyPr wrap="square" rtlCol="0">
            <a:spAutoFit/>
          </a:bodyPr>
          <a:lstStyle/>
          <a:p>
            <a:r>
              <a:rPr lang="en-IE" altLang="zh-CN" dirty="0">
                <a:latin typeface="Arial" panose="020B0604020202020204" pitchFamily="34" charset="0"/>
                <a:cs typeface="Arial" panose="020B0604020202020204" pitchFamily="34" charset="0"/>
              </a:rPr>
              <a:t>a</a:t>
            </a:r>
            <a:endParaRPr lang="zh-CN" altLang="en-US" dirty="0">
              <a:latin typeface="Arial" panose="020B0604020202020204" pitchFamily="34" charset="0"/>
              <a:cs typeface="Arial" panose="020B0604020202020204" pitchFamily="34" charset="0"/>
            </a:endParaRPr>
          </a:p>
        </p:txBody>
      </p:sp>
      <p:sp>
        <p:nvSpPr>
          <p:cNvPr id="51" name="文本框 50">
            <a:extLst>
              <a:ext uri="{FF2B5EF4-FFF2-40B4-BE49-F238E27FC236}">
                <a16:creationId xmlns:a16="http://schemas.microsoft.com/office/drawing/2014/main" id="{0C348BB5-4651-477B-BFBD-C7CC4CE3E2CF}"/>
              </a:ext>
            </a:extLst>
          </p:cNvPr>
          <p:cNvSpPr txBox="1"/>
          <p:nvPr/>
        </p:nvSpPr>
        <p:spPr>
          <a:xfrm>
            <a:off x="3556538" y="20743274"/>
            <a:ext cx="299803" cy="369332"/>
          </a:xfrm>
          <a:prstGeom prst="rect">
            <a:avLst/>
          </a:prstGeom>
          <a:solidFill>
            <a:schemeClr val="bg1"/>
          </a:solidFill>
        </p:spPr>
        <p:txBody>
          <a:bodyPr wrap="square" rtlCol="0">
            <a:spAutoFit/>
          </a:bodyPr>
          <a:lstStyle/>
          <a:p>
            <a:r>
              <a:rPr lang="en-IE" altLang="zh-CN" dirty="0">
                <a:latin typeface="Arial" panose="020B0604020202020204" pitchFamily="34" charset="0"/>
                <a:cs typeface="Arial" panose="020B0604020202020204" pitchFamily="34" charset="0"/>
              </a:rPr>
              <a:t>b</a:t>
            </a:r>
            <a:endParaRPr lang="zh-CN" altLang="en-US" dirty="0">
              <a:latin typeface="Arial" panose="020B0604020202020204" pitchFamily="34" charset="0"/>
              <a:cs typeface="Arial" panose="020B0604020202020204" pitchFamily="34" charset="0"/>
            </a:endParaRPr>
          </a:p>
        </p:txBody>
      </p:sp>
      <p:sp>
        <p:nvSpPr>
          <p:cNvPr id="52" name="文本框 51">
            <a:extLst>
              <a:ext uri="{FF2B5EF4-FFF2-40B4-BE49-F238E27FC236}">
                <a16:creationId xmlns:a16="http://schemas.microsoft.com/office/drawing/2014/main" id="{ACFDC98B-BEE3-49FA-BA47-C349D5667DD9}"/>
              </a:ext>
            </a:extLst>
          </p:cNvPr>
          <p:cNvSpPr txBox="1"/>
          <p:nvPr/>
        </p:nvSpPr>
        <p:spPr>
          <a:xfrm>
            <a:off x="8298885" y="20751843"/>
            <a:ext cx="299803" cy="369332"/>
          </a:xfrm>
          <a:prstGeom prst="rect">
            <a:avLst/>
          </a:prstGeom>
          <a:solidFill>
            <a:schemeClr val="bg1"/>
          </a:solidFill>
        </p:spPr>
        <p:txBody>
          <a:bodyPr wrap="square" rtlCol="0">
            <a:spAutoFit/>
          </a:bodyPr>
          <a:lstStyle/>
          <a:p>
            <a:r>
              <a:rPr lang="en-IE" altLang="zh-CN" dirty="0">
                <a:latin typeface="Arial" panose="020B0604020202020204" pitchFamily="34" charset="0"/>
                <a:cs typeface="Arial" panose="020B0604020202020204" pitchFamily="34" charset="0"/>
              </a:rPr>
              <a:t>c</a:t>
            </a:r>
            <a:endParaRPr lang="zh-CN" altLang="en-US" dirty="0">
              <a:latin typeface="Arial" panose="020B0604020202020204" pitchFamily="34" charset="0"/>
              <a:cs typeface="Arial" panose="020B0604020202020204" pitchFamily="34" charset="0"/>
            </a:endParaRPr>
          </a:p>
        </p:txBody>
      </p:sp>
      <p:sp>
        <p:nvSpPr>
          <p:cNvPr id="53" name="文本框 52">
            <a:extLst>
              <a:ext uri="{FF2B5EF4-FFF2-40B4-BE49-F238E27FC236}">
                <a16:creationId xmlns:a16="http://schemas.microsoft.com/office/drawing/2014/main" id="{1C8BF879-47BF-4D0F-9B8A-8DEB3135A117}"/>
              </a:ext>
            </a:extLst>
          </p:cNvPr>
          <p:cNvSpPr txBox="1"/>
          <p:nvPr/>
        </p:nvSpPr>
        <p:spPr>
          <a:xfrm>
            <a:off x="16879625" y="21281296"/>
            <a:ext cx="299803" cy="369332"/>
          </a:xfrm>
          <a:prstGeom prst="rect">
            <a:avLst/>
          </a:prstGeom>
          <a:solidFill>
            <a:schemeClr val="bg1"/>
          </a:solidFill>
        </p:spPr>
        <p:txBody>
          <a:bodyPr wrap="square" rtlCol="0">
            <a:spAutoFit/>
          </a:bodyPr>
          <a:lstStyle/>
          <a:p>
            <a:r>
              <a:rPr lang="en-IE" altLang="zh-CN" dirty="0">
                <a:latin typeface="Arial" panose="020B0604020202020204" pitchFamily="34" charset="0"/>
                <a:cs typeface="Arial" panose="020B0604020202020204" pitchFamily="34" charset="0"/>
              </a:rPr>
              <a:t>a</a:t>
            </a:r>
            <a:endParaRPr lang="zh-CN" altLang="en-US" dirty="0">
              <a:latin typeface="Arial" panose="020B0604020202020204" pitchFamily="34" charset="0"/>
              <a:cs typeface="Arial" panose="020B0604020202020204" pitchFamily="34" charset="0"/>
            </a:endParaRPr>
          </a:p>
        </p:txBody>
      </p:sp>
      <p:sp>
        <p:nvSpPr>
          <p:cNvPr id="50" name="文本框 49">
            <a:extLst>
              <a:ext uri="{FF2B5EF4-FFF2-40B4-BE49-F238E27FC236}">
                <a16:creationId xmlns:a16="http://schemas.microsoft.com/office/drawing/2014/main" id="{2CE5697C-6519-4C4F-B909-200AAF017B9E}"/>
              </a:ext>
            </a:extLst>
          </p:cNvPr>
          <p:cNvSpPr txBox="1"/>
          <p:nvPr/>
        </p:nvSpPr>
        <p:spPr>
          <a:xfrm>
            <a:off x="23851711" y="5613343"/>
            <a:ext cx="299803" cy="369332"/>
          </a:xfrm>
          <a:prstGeom prst="rect">
            <a:avLst/>
          </a:prstGeom>
          <a:solidFill>
            <a:schemeClr val="bg1"/>
          </a:solidFill>
        </p:spPr>
        <p:txBody>
          <a:bodyPr wrap="square" rtlCol="0">
            <a:spAutoFit/>
          </a:bodyPr>
          <a:lstStyle/>
          <a:p>
            <a:r>
              <a:rPr lang="en-IE" altLang="zh-CN" dirty="0">
                <a:latin typeface="Arial" panose="020B0604020202020204" pitchFamily="34" charset="0"/>
                <a:cs typeface="Arial" panose="020B0604020202020204" pitchFamily="34" charset="0"/>
              </a:rPr>
              <a:t>b</a:t>
            </a:r>
            <a:endParaRPr lang="zh-CN" altLang="en-US" dirty="0">
              <a:latin typeface="Arial" panose="020B0604020202020204" pitchFamily="34" charset="0"/>
              <a:cs typeface="Arial" panose="020B0604020202020204" pitchFamily="34" charset="0"/>
            </a:endParaRPr>
          </a:p>
        </p:txBody>
      </p:sp>
      <p:sp>
        <p:nvSpPr>
          <p:cNvPr id="54" name="文本框 53">
            <a:extLst>
              <a:ext uri="{FF2B5EF4-FFF2-40B4-BE49-F238E27FC236}">
                <a16:creationId xmlns:a16="http://schemas.microsoft.com/office/drawing/2014/main" id="{E5485DE6-C80E-4CB6-98FA-BC798747972B}"/>
              </a:ext>
            </a:extLst>
          </p:cNvPr>
          <p:cNvSpPr txBox="1"/>
          <p:nvPr/>
        </p:nvSpPr>
        <p:spPr>
          <a:xfrm>
            <a:off x="15576833" y="9780448"/>
            <a:ext cx="299803" cy="369332"/>
          </a:xfrm>
          <a:prstGeom prst="rect">
            <a:avLst/>
          </a:prstGeom>
          <a:solidFill>
            <a:schemeClr val="bg1"/>
          </a:solidFill>
        </p:spPr>
        <p:txBody>
          <a:bodyPr wrap="square" rtlCol="0">
            <a:spAutoFit/>
          </a:bodyPr>
          <a:lstStyle/>
          <a:p>
            <a:r>
              <a:rPr lang="en-IE" altLang="zh-CN" dirty="0">
                <a:latin typeface="Arial" panose="020B0604020202020204" pitchFamily="34" charset="0"/>
                <a:cs typeface="Arial" panose="020B0604020202020204" pitchFamily="34" charset="0"/>
              </a:rPr>
              <a:t>a</a:t>
            </a:r>
            <a:endParaRPr lang="zh-CN" altLang="en-US" dirty="0">
              <a:latin typeface="Arial" panose="020B0604020202020204" pitchFamily="34" charset="0"/>
              <a:cs typeface="Arial" panose="020B0604020202020204" pitchFamily="34" charset="0"/>
            </a:endParaRPr>
          </a:p>
        </p:txBody>
      </p:sp>
      <p:sp>
        <p:nvSpPr>
          <p:cNvPr id="55" name="文本框 54">
            <a:extLst>
              <a:ext uri="{FF2B5EF4-FFF2-40B4-BE49-F238E27FC236}">
                <a16:creationId xmlns:a16="http://schemas.microsoft.com/office/drawing/2014/main" id="{B9276F3A-DF7B-4882-BCB6-C9FDEB32FDCD}"/>
              </a:ext>
            </a:extLst>
          </p:cNvPr>
          <p:cNvSpPr txBox="1"/>
          <p:nvPr/>
        </p:nvSpPr>
        <p:spPr>
          <a:xfrm>
            <a:off x="23920851" y="10003878"/>
            <a:ext cx="299803" cy="369332"/>
          </a:xfrm>
          <a:prstGeom prst="rect">
            <a:avLst/>
          </a:prstGeom>
          <a:solidFill>
            <a:schemeClr val="bg1"/>
          </a:solidFill>
        </p:spPr>
        <p:txBody>
          <a:bodyPr wrap="square" rtlCol="0">
            <a:spAutoFit/>
          </a:bodyPr>
          <a:lstStyle/>
          <a:p>
            <a:r>
              <a:rPr lang="en-IE" altLang="zh-CN" dirty="0">
                <a:latin typeface="Arial" panose="020B0604020202020204" pitchFamily="34" charset="0"/>
                <a:cs typeface="Arial" panose="020B0604020202020204" pitchFamily="34" charset="0"/>
              </a:rPr>
              <a:t>c</a:t>
            </a:r>
          </a:p>
        </p:txBody>
      </p:sp>
      <p:sp>
        <p:nvSpPr>
          <p:cNvPr id="56" name="文本框 55">
            <a:extLst>
              <a:ext uri="{FF2B5EF4-FFF2-40B4-BE49-F238E27FC236}">
                <a16:creationId xmlns:a16="http://schemas.microsoft.com/office/drawing/2014/main" id="{96E2D734-7478-412B-977C-7656AD968B9E}"/>
              </a:ext>
            </a:extLst>
          </p:cNvPr>
          <p:cNvSpPr txBox="1"/>
          <p:nvPr/>
        </p:nvSpPr>
        <p:spPr>
          <a:xfrm>
            <a:off x="40667977" y="9348053"/>
            <a:ext cx="299803" cy="369332"/>
          </a:xfrm>
          <a:prstGeom prst="rect">
            <a:avLst/>
          </a:prstGeom>
          <a:solidFill>
            <a:schemeClr val="bg1"/>
          </a:solidFill>
        </p:spPr>
        <p:txBody>
          <a:bodyPr wrap="square" rtlCol="0">
            <a:spAutoFit/>
          </a:bodyPr>
          <a:lstStyle/>
          <a:p>
            <a:r>
              <a:rPr lang="en-IE" altLang="zh-CN" dirty="0">
                <a:latin typeface="Arial" panose="020B0604020202020204" pitchFamily="34" charset="0"/>
                <a:cs typeface="Arial" panose="020B0604020202020204" pitchFamily="34" charset="0"/>
              </a:rPr>
              <a:t>b</a:t>
            </a:r>
            <a:endParaRPr lang="zh-CN" altLang="en-US" dirty="0">
              <a:latin typeface="Arial" panose="020B0604020202020204" pitchFamily="34" charset="0"/>
              <a:cs typeface="Arial" panose="020B0604020202020204" pitchFamily="34" charset="0"/>
            </a:endParaRPr>
          </a:p>
        </p:txBody>
      </p:sp>
      <p:sp>
        <p:nvSpPr>
          <p:cNvPr id="57" name="文本框 56">
            <a:extLst>
              <a:ext uri="{FF2B5EF4-FFF2-40B4-BE49-F238E27FC236}">
                <a16:creationId xmlns:a16="http://schemas.microsoft.com/office/drawing/2014/main" id="{022F578A-579A-4A74-96A7-C94500E8546F}"/>
              </a:ext>
            </a:extLst>
          </p:cNvPr>
          <p:cNvSpPr txBox="1"/>
          <p:nvPr/>
        </p:nvSpPr>
        <p:spPr>
          <a:xfrm>
            <a:off x="34257432" y="9361331"/>
            <a:ext cx="299803" cy="369332"/>
          </a:xfrm>
          <a:prstGeom prst="rect">
            <a:avLst/>
          </a:prstGeom>
          <a:solidFill>
            <a:schemeClr val="bg1"/>
          </a:solidFill>
        </p:spPr>
        <p:txBody>
          <a:bodyPr wrap="square" rtlCol="0">
            <a:spAutoFit/>
          </a:bodyPr>
          <a:lstStyle/>
          <a:p>
            <a:r>
              <a:rPr lang="en-IE" altLang="zh-CN" dirty="0">
                <a:latin typeface="Arial" panose="020B0604020202020204" pitchFamily="34" charset="0"/>
                <a:cs typeface="Arial" panose="020B0604020202020204" pitchFamily="34" charset="0"/>
              </a:rPr>
              <a:t>a</a:t>
            </a:r>
            <a:endParaRPr lang="zh-CN" altLang="en-US" dirty="0">
              <a:latin typeface="Arial" panose="020B0604020202020204" pitchFamily="34" charset="0"/>
              <a:cs typeface="Arial" panose="020B0604020202020204" pitchFamily="34" charset="0"/>
            </a:endParaRPr>
          </a:p>
        </p:txBody>
      </p:sp>
      <p:sp>
        <p:nvSpPr>
          <p:cNvPr id="58" name="文本框 57">
            <a:extLst>
              <a:ext uri="{FF2B5EF4-FFF2-40B4-BE49-F238E27FC236}">
                <a16:creationId xmlns:a16="http://schemas.microsoft.com/office/drawing/2014/main" id="{95CD5C55-1C67-4B2D-BBCB-A56F1D187443}"/>
              </a:ext>
            </a:extLst>
          </p:cNvPr>
          <p:cNvSpPr txBox="1"/>
          <p:nvPr/>
        </p:nvSpPr>
        <p:spPr>
          <a:xfrm>
            <a:off x="19892293" y="21301776"/>
            <a:ext cx="299803" cy="369332"/>
          </a:xfrm>
          <a:prstGeom prst="rect">
            <a:avLst/>
          </a:prstGeom>
          <a:solidFill>
            <a:schemeClr val="bg1"/>
          </a:solidFill>
        </p:spPr>
        <p:txBody>
          <a:bodyPr wrap="square" rtlCol="0">
            <a:spAutoFit/>
          </a:bodyPr>
          <a:lstStyle/>
          <a:p>
            <a:r>
              <a:rPr lang="en-IE" altLang="zh-CN" dirty="0">
                <a:latin typeface="Arial" panose="020B0604020202020204" pitchFamily="34" charset="0"/>
                <a:cs typeface="Arial" panose="020B0604020202020204" pitchFamily="34" charset="0"/>
              </a:rPr>
              <a:t>b</a:t>
            </a:r>
            <a:endParaRPr lang="zh-CN" altLang="en-US" dirty="0">
              <a:latin typeface="Arial" panose="020B0604020202020204" pitchFamily="34" charset="0"/>
              <a:cs typeface="Arial" panose="020B0604020202020204" pitchFamily="34" charset="0"/>
            </a:endParaRPr>
          </a:p>
        </p:txBody>
      </p:sp>
      <p:sp>
        <p:nvSpPr>
          <p:cNvPr id="59" name="文本框 58">
            <a:extLst>
              <a:ext uri="{FF2B5EF4-FFF2-40B4-BE49-F238E27FC236}">
                <a16:creationId xmlns:a16="http://schemas.microsoft.com/office/drawing/2014/main" id="{0BC18391-2756-48E8-B044-78C1F11DF288}"/>
              </a:ext>
            </a:extLst>
          </p:cNvPr>
          <p:cNvSpPr txBox="1"/>
          <p:nvPr/>
        </p:nvSpPr>
        <p:spPr>
          <a:xfrm>
            <a:off x="25994001" y="21372806"/>
            <a:ext cx="299803" cy="369332"/>
          </a:xfrm>
          <a:prstGeom prst="rect">
            <a:avLst/>
          </a:prstGeom>
          <a:solidFill>
            <a:schemeClr val="bg1"/>
          </a:solidFill>
        </p:spPr>
        <p:txBody>
          <a:bodyPr wrap="square" rtlCol="0">
            <a:spAutoFit/>
          </a:bodyPr>
          <a:lstStyle/>
          <a:p>
            <a:r>
              <a:rPr lang="en-IE" altLang="zh-CN" dirty="0">
                <a:latin typeface="Arial" panose="020B0604020202020204" pitchFamily="34" charset="0"/>
                <a:cs typeface="Arial" panose="020B0604020202020204" pitchFamily="34" charset="0"/>
              </a:rPr>
              <a:t>c</a:t>
            </a:r>
            <a:endParaRPr lang="zh-CN" altLang="en-US" dirty="0">
              <a:latin typeface="Arial" panose="020B0604020202020204" pitchFamily="34" charset="0"/>
              <a:cs typeface="Arial" panose="020B0604020202020204" pitchFamily="34" charset="0"/>
            </a:endParaRPr>
          </a:p>
        </p:txBody>
      </p:sp>
      <p:pic>
        <p:nvPicPr>
          <p:cNvPr id="23" name="图片 22">
            <a:extLst>
              <a:ext uri="{FF2B5EF4-FFF2-40B4-BE49-F238E27FC236}">
                <a16:creationId xmlns:a16="http://schemas.microsoft.com/office/drawing/2014/main" id="{E7878962-3B5E-47E8-9884-DE52DCBF9A8D}"/>
              </a:ext>
            </a:extLst>
          </p:cNvPr>
          <p:cNvPicPr>
            <a:picLocks noChangeAspect="1"/>
          </p:cNvPicPr>
          <p:nvPr/>
        </p:nvPicPr>
        <p:blipFill>
          <a:blip r:embed="rId15"/>
          <a:stretch>
            <a:fillRect/>
          </a:stretch>
        </p:blipFill>
        <p:spPr>
          <a:xfrm>
            <a:off x="-1" y="-153653"/>
            <a:ext cx="6965675" cy="4309595"/>
          </a:xfrm>
          <a:prstGeom prst="rect">
            <a:avLst/>
          </a:prstGeom>
        </p:spPr>
      </p:pic>
    </p:spTree>
    <p:extLst>
      <p:ext uri="{BB962C8B-B14F-4D97-AF65-F5344CB8AC3E}">
        <p14:creationId xmlns:p14="http://schemas.microsoft.com/office/powerpoint/2010/main" val="3743357181"/>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737</TotalTime>
  <Words>1189</Words>
  <Application>Microsoft Office PowerPoint</Application>
  <PresentationFormat>自定义</PresentationFormat>
  <Paragraphs>39</Paragraphs>
  <Slides>1</Slides>
  <Notes>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vt:i4>
      </vt:variant>
    </vt:vector>
  </HeadingPairs>
  <TitlesOfParts>
    <vt:vector size="8" baseType="lpstr">
      <vt:lpstr>等线</vt:lpstr>
      <vt:lpstr>等线 Light</vt:lpstr>
      <vt:lpstr>Arial</vt:lpstr>
      <vt:lpstr>Calibri</vt:lpstr>
      <vt:lpstr>Calibri Light</vt:lpstr>
      <vt:lpstr>Times New Roman</vt:lpstr>
      <vt:lpstr>Office 主题​​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华杰</dc:creator>
  <cp:lastModifiedBy>兵 何</cp:lastModifiedBy>
  <cp:revision>68</cp:revision>
  <dcterms:created xsi:type="dcterms:W3CDTF">2025-04-23T03:28:34Z</dcterms:created>
  <dcterms:modified xsi:type="dcterms:W3CDTF">2026-04-29T15:02:09Z</dcterms:modified>
</cp:coreProperties>
</file>