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3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4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5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6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7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Ex8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1"/>
  </p:notesMasterIdLst>
  <p:sldIdLst>
    <p:sldId id="256" r:id="rId2"/>
    <p:sldId id="267" r:id="rId3"/>
    <p:sldId id="262" r:id="rId4"/>
    <p:sldId id="259" r:id="rId5"/>
    <p:sldId id="268" r:id="rId6"/>
    <p:sldId id="274" r:id="rId7"/>
    <p:sldId id="275" r:id="rId8"/>
    <p:sldId id="27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235" autoAdjust="0"/>
  </p:normalViewPr>
  <p:slideViewPr>
    <p:cSldViewPr snapToGrid="0">
      <p:cViewPr varScale="1">
        <p:scale>
          <a:sx n="90" d="100"/>
          <a:sy n="90" d="100"/>
        </p:scale>
        <p:origin x="13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mir\Papers\Master\EGU26-Flood\Output\weights_AHP.csv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D:\Amir\Papers\Master\EGU26-Flood\Output-FR-WoE\FR_weight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D:\Amir\Papers\Master\EGU26-Flood\Output-FR-WoE\WoE_weight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D:\Amir\Papers\Master\EGU26-Flood\Output-LR-GAM\LR_coefficient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D:\Amir\Papers\Master\EGU26-Flood\Output-ObjectiveWeighting\weights_EntropyCRITIC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D:\Amir\Papers\Master\EGU26-Flood\Output-ObjectiveWeighting\weights_Entropy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D:\Amir\Papers\Master\EGU26-Flood\Output-RF-AdaBoost\AdaBoost_feature_importance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D:\Amir\Papers\Master\EGU26-Flood\Output-RF-AdaBoost\RF_feature_importance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D:\Amir\Papers\Master\EGU26-Flood\Output-ObjectiveWeighting\weights_C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E9-4731-9F6B-404DF01FE5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E9-4731-9F6B-404DF01FE5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E9-4731-9F6B-404DF01FE5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E9-4731-9F6B-404DF01FE5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E9-4731-9F6B-404DF01FE5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8E9-4731-9F6B-404DF01FE5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8E9-4731-9F6B-404DF01FE5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8E9-4731-9F6B-404DF01FE5C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8E9-4731-9F6B-404DF01FE5C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8E9-4731-9F6B-404DF01FE5C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8E9-4731-9F6B-404DF01FE5C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8E9-4731-9F6B-404DF01FE5C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8E9-4731-9F6B-404DF01FE5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weights_AHP!$D$2:$D$14</c:f>
              <c:strCache>
                <c:ptCount val="13"/>
                <c:pt idx="0">
                  <c:v>DEM</c:v>
                </c:pt>
                <c:pt idx="1">
                  <c:v>Slope</c:v>
                </c:pt>
                <c:pt idx="2">
                  <c:v>Curv.</c:v>
                </c:pt>
                <c:pt idx="3">
                  <c:v>Aspect</c:v>
                </c:pt>
                <c:pt idx="4">
                  <c:v>TWI</c:v>
                </c:pt>
                <c:pt idx="5">
                  <c:v>TRI</c:v>
                </c:pt>
                <c:pt idx="6">
                  <c:v>SPI</c:v>
                </c:pt>
                <c:pt idx="7">
                  <c:v>STI</c:v>
                </c:pt>
                <c:pt idx="8">
                  <c:v>DT</c:v>
                </c:pt>
                <c:pt idx="9">
                  <c:v>NDVI</c:v>
                </c:pt>
                <c:pt idx="10">
                  <c:v>LULC</c:v>
                </c:pt>
                <c:pt idx="11">
                  <c:v>Soil</c:v>
                </c:pt>
                <c:pt idx="12">
                  <c:v>Rain</c:v>
                </c:pt>
              </c:strCache>
            </c:strRef>
          </c:cat>
          <c:val>
            <c:numRef>
              <c:f>weights_AHP!$E$2:$E$14</c:f>
              <c:numCache>
                <c:formatCode>0.00</c:formatCode>
                <c:ptCount val="13"/>
                <c:pt idx="0">
                  <c:v>7.9365080000000008</c:v>
                </c:pt>
                <c:pt idx="1">
                  <c:v>6.3492069999999998</c:v>
                </c:pt>
                <c:pt idx="2">
                  <c:v>4.7619050000000005</c:v>
                </c:pt>
                <c:pt idx="3">
                  <c:v>3.1746034000000001</c:v>
                </c:pt>
                <c:pt idx="4">
                  <c:v>9.523810000000001</c:v>
                </c:pt>
                <c:pt idx="5">
                  <c:v>6.3492069999999998</c:v>
                </c:pt>
                <c:pt idx="6">
                  <c:v>6.3492069999999998</c:v>
                </c:pt>
                <c:pt idx="7">
                  <c:v>6.3492069999999998</c:v>
                </c:pt>
                <c:pt idx="8">
                  <c:v>14.285715</c:v>
                </c:pt>
                <c:pt idx="9">
                  <c:v>9.523810000000001</c:v>
                </c:pt>
                <c:pt idx="10">
                  <c:v>7.9365080000000008</c:v>
                </c:pt>
                <c:pt idx="11">
                  <c:v>3.1746034000000001</c:v>
                </c:pt>
                <c:pt idx="12">
                  <c:v>14.285715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8E9-4731-9F6B-404DF01FE5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Sheet1!$I$2:$I$129</cx:f>
        <cx:lvl ptCount="128">
          <cx:pt idx="0">DEM0</cx:pt>
          <cx:pt idx="1">DEM-1</cx:pt>
          <cx:pt idx="2">DEM-2</cx:pt>
          <cx:pt idx="3">DEM-3</cx:pt>
          <cx:pt idx="4">DEM-4</cx:pt>
          <cx:pt idx="5">DEM-5</cx:pt>
          <cx:pt idx="6">DEM-6</cx:pt>
          <cx:pt idx="7">DEM-7</cx:pt>
          <cx:pt idx="8">DEM-8</cx:pt>
          <cx:pt idx="9">DEM-9</cx:pt>
          <cx:pt idx="10">Slope0</cx:pt>
          <cx:pt idx="11">Slope-1</cx:pt>
          <cx:pt idx="12">Slope-2</cx:pt>
          <cx:pt idx="13">Slope-3</cx:pt>
          <cx:pt idx="14">Slope-4</cx:pt>
          <cx:pt idx="15">Slope-5</cx:pt>
          <cx:pt idx="16">Slope-6</cx:pt>
          <cx:pt idx="17">Slope-7</cx:pt>
          <cx:pt idx="18">Slope-8</cx:pt>
          <cx:pt idx="19">Slope-9</cx:pt>
          <cx:pt idx="20">Curv.0</cx:pt>
          <cx:pt idx="21">Curv.-1</cx:pt>
          <cx:pt idx="22">Curv.-2</cx:pt>
          <cx:pt idx="23">Curv.-3</cx:pt>
          <cx:pt idx="24">Curv.-4</cx:pt>
          <cx:pt idx="25">Curv.-5</cx:pt>
          <cx:pt idx="26">Curv.-6</cx:pt>
          <cx:pt idx="27">Curv.-7</cx:pt>
          <cx:pt idx="28">Curv.-8</cx:pt>
          <cx:pt idx="29">Curv.-9</cx:pt>
          <cx:pt idx="30">Aspect0</cx:pt>
          <cx:pt idx="31">Aspect-1</cx:pt>
          <cx:pt idx="32">Aspect-2</cx:pt>
          <cx:pt idx="33">Aspect-3</cx:pt>
          <cx:pt idx="34">Aspect-4</cx:pt>
          <cx:pt idx="35">Aspect-5</cx:pt>
          <cx:pt idx="36">Aspect-6</cx:pt>
          <cx:pt idx="37">Aspect-7</cx:pt>
          <cx:pt idx="38">Aspect-8</cx:pt>
          <cx:pt idx="39">Aspect-9</cx:pt>
          <cx:pt idx="40">TWI0</cx:pt>
          <cx:pt idx="41">TWI-1</cx:pt>
          <cx:pt idx="42">TWI-2</cx:pt>
          <cx:pt idx="43">TWI-3</cx:pt>
          <cx:pt idx="44">TWI-4</cx:pt>
          <cx:pt idx="45">TWI-5</cx:pt>
          <cx:pt idx="46">TWI-6</cx:pt>
          <cx:pt idx="47">TWI-7</cx:pt>
          <cx:pt idx="48">TWI-8</cx:pt>
          <cx:pt idx="49">TWI-9</cx:pt>
          <cx:pt idx="50">TRI0</cx:pt>
          <cx:pt idx="51">TRI-1</cx:pt>
          <cx:pt idx="52">TRI-2</cx:pt>
          <cx:pt idx="53">TRI-3</cx:pt>
          <cx:pt idx="54">TRI-4</cx:pt>
          <cx:pt idx="55">TRI-5</cx:pt>
          <cx:pt idx="56">TRI-6</cx:pt>
          <cx:pt idx="57">TRI-7</cx:pt>
          <cx:pt idx="58">TRI-8</cx:pt>
          <cx:pt idx="59">TRI-9</cx:pt>
          <cx:pt idx="60">SPI0</cx:pt>
          <cx:pt idx="61">SPI-1</cx:pt>
          <cx:pt idx="62">SPI-2</cx:pt>
          <cx:pt idx="63">SPI-3</cx:pt>
          <cx:pt idx="64">SPI-4</cx:pt>
          <cx:pt idx="65">SPI-5</cx:pt>
          <cx:pt idx="66">SPI-6</cx:pt>
          <cx:pt idx="67">SPI-7</cx:pt>
          <cx:pt idx="68">SPI-8</cx:pt>
          <cx:pt idx="69">SPI-9</cx:pt>
          <cx:pt idx="70">STI0</cx:pt>
          <cx:pt idx="71">STI-1</cx:pt>
          <cx:pt idx="72">STI-2</cx:pt>
          <cx:pt idx="73">STI-3</cx:pt>
          <cx:pt idx="74">STI-4</cx:pt>
          <cx:pt idx="75">STI-5</cx:pt>
          <cx:pt idx="76">STI-6</cx:pt>
          <cx:pt idx="77">STI-7</cx:pt>
          <cx:pt idx="78">STI-8</cx:pt>
          <cx:pt idx="79">STI-9</cx:pt>
          <cx:pt idx="80">DT0</cx:pt>
          <cx:pt idx="81">DT-1</cx:pt>
          <cx:pt idx="82">DT-2</cx:pt>
          <cx:pt idx="83">DT-3</cx:pt>
          <cx:pt idx="84">DT-4</cx:pt>
          <cx:pt idx="85">DT-5</cx:pt>
          <cx:pt idx="86">DT-6</cx:pt>
          <cx:pt idx="87">DT-7</cx:pt>
          <cx:pt idx="88">DT-8</cx:pt>
          <cx:pt idx="89">DT-9</cx:pt>
          <cx:pt idx="90">NDVI0</cx:pt>
          <cx:pt idx="91">NDVI-1</cx:pt>
          <cx:pt idx="92">NDVI-2</cx:pt>
          <cx:pt idx="93">NDVI-3</cx:pt>
          <cx:pt idx="94">NDVI-4</cx:pt>
          <cx:pt idx="95">NDVI-5</cx:pt>
          <cx:pt idx="96">NDVI-6</cx:pt>
          <cx:pt idx="97">NDVI-7</cx:pt>
          <cx:pt idx="98">NDVI-8</cx:pt>
          <cx:pt idx="99">NDVI-9</cx:pt>
          <cx:pt idx="100">LULC0</cx:pt>
          <cx:pt idx="101">LULC-10</cx:pt>
          <cx:pt idx="102">LULC-20</cx:pt>
          <cx:pt idx="103">LULC-30</cx:pt>
          <cx:pt idx="104">LULC-40</cx:pt>
          <cx:pt idx="105">LULC-50</cx:pt>
          <cx:pt idx="106">LULC-60</cx:pt>
          <cx:pt idx="107">LULC-80</cx:pt>
          <cx:pt idx="108">LULC-90</cx:pt>
          <cx:pt idx="109">LULC-95</cx:pt>
          <cx:pt idx="110">Soil 0</cx:pt>
          <cx:pt idx="111">Soil -1</cx:pt>
          <cx:pt idx="112">Soil -3</cx:pt>
          <cx:pt idx="113">Soil -4</cx:pt>
          <cx:pt idx="114">Soil -6</cx:pt>
          <cx:pt idx="115">Soil -7</cx:pt>
          <cx:pt idx="116">Soil -8</cx:pt>
          <cx:pt idx="117">Soil -9</cx:pt>
          <cx:pt idx="118">Rain 0</cx:pt>
          <cx:pt idx="119">Rain -1</cx:pt>
          <cx:pt idx="120">Rain -2</cx:pt>
          <cx:pt idx="121">Rain -3</cx:pt>
          <cx:pt idx="122">Rain -4</cx:pt>
          <cx:pt idx="123">Rain -5</cx:pt>
          <cx:pt idx="124">Rain -6</cx:pt>
          <cx:pt idx="125">Rain -7</cx:pt>
          <cx:pt idx="126">Rain -8</cx:pt>
          <cx:pt idx="127">Rain -9</cx:pt>
        </cx:lvl>
      </cx:strDim>
      <cx:numDim type="size">
        <cx:f>Sheet1!$J$2:$J$129</cx:f>
        <cx:lvl ptCount="128" formatCode="0.00">
          <cx:pt idx="0">0.47294835753486281</cx:pt>
          <cx:pt idx="1">1.0534660674033509</cx:pt>
          <cx:pt idx="2">0.92088469867266365</cx:pt>
          <cx:pt idx="3">0.1363007679359339</cx:pt>
          <cx:pt idx="4">-0.34638273509804041</cx:pt>
          <cx:pt idx="5">-1.0012850540769269</cx:pt>
          <cx:pt idx="6">-0.82143037044866796</cx:pt>
          <cx:pt idx="7">-0.62097753190907401</cx:pt>
          <cx:pt idx="8">-0.95082089046510843</cx:pt>
          <cx:pt idx="9">-1.08704990388148</cx:pt>
          <cx:pt idx="10">0.49663991105072169</cx:pt>
          <cx:pt idx="11">0.84956583030149213</cx:pt>
          <cx:pt idx="12">0.65720400347195163</cx:pt>
          <cx:pt idx="13">0.43539337765398162</cx:pt>
          <cx:pt idx="14">0.1521571224151137</cx:pt>
          <cx:pt idx="15">-0.31058325282300853</cx:pt>
          <cx:pt idx="16">-0.8671613902121531</cx:pt>
          <cx:pt idx="17">-1.127966260104095</cx:pt>
          <cx:pt idx="18">-1.2096519002674331</cx:pt>
          <cx:pt idx="19">-1.06128259633377</cx:pt>
          <cx:pt idx="20">-0.97757588093958725</cx:pt>
          <cx:pt idx="21">-0.41244656183595912</cx:pt>
          <cx:pt idx="22">0.0060631849653910528</cx:pt>
          <cx:pt idx="23">0.2436433414545697</cx:pt>
          <cx:pt idx="24">0.26017261259883961</cx:pt>
          <cx:pt idx="25">2.889761931837231</cx:pt>
          <cx:pt idx="26">0.3084766238577365</cx:pt>
          <cx:pt idx="27">0.11039293455518399</cx:pt>
          <cx:pt idx="28">-0.41422048194090061</cx:pt>
          <cx:pt idx="29">-1.077181171129816</cx:pt>
          <cx:pt idx="30">-0.38911676804087741</cx:pt>
          <cx:pt idx="31">-0.1051541582665047</cx:pt>
          <cx:pt idx="32">0.0020919396431093992</cx:pt>
          <cx:pt idx="33">0.045333164687073838</cx:pt>
          <cx:pt idx="34">0.095546391758380117</cx:pt>
          <cx:pt idx="35">0.10602034181070261</cx:pt>
          <cx:pt idx="36">0.086740835118302051</cx:pt>
          <cx:pt idx="37">0.048254197934419103</cx:pt>
          <cx:pt idx="38">-0.077057630688317974</cx:pt>
          <cx:pt idx="39">-0.38623410707273448</cx:pt>
          <cx:pt idx="40">-1.078408191024063</cx:pt>
          <cx:pt idx="41">-1.198320459807886</cx:pt>
          <cx:pt idx="42">-1.010371648081301</cx:pt>
          <cx:pt idx="43">-0.54554520522136074</cx:pt>
          <cx:pt idx="44">-0.12827080896658979</cx:pt>
          <cx:pt idx="45">0.14655102078561899</cx:pt>
          <cx:pt idx="46">0.32332690838311812</cx:pt>
          <cx:pt idx="47">0.53526345594329172</cx:pt>
          <cx:pt idx="48">0.71349902248423402</cx:pt>
          <cx:pt idx="49">0.34509711841916341</cx:pt>
          <cx:pt idx="50">0.50904368740923822</cx:pt>
          <cx:pt idx="51">1.039962639436276</cx:pt>
          <cx:pt idx="52">0.95455172401629251</cx:pt>
          <cx:pt idx="53">0.1246096095342792</cx:pt>
          <cx:pt idx="54">-0.32302825244253308</cx:pt>
          <cx:pt idx="55">-0.97282804374990706</cx:pt>
          <cx:pt idx="56">-0.81632114213011353</cx:pt>
          <cx:pt idx="57">-0.62171027596034789</cx:pt>
          <cx:pt idx="58">-0.94858299132665835</cx:pt>
          <cx:pt idx="59">-1.089962025439239</cx:pt>
          <cx:pt idx="60">0.17258247177809691</cx:pt>
          <cx:pt idx="61">0.37372274811387263</cx:pt>
          <cx:pt idx="62">0.18962795884994499</cx:pt>
          <cx:pt idx="63">0.092355147565946941</cx:pt>
          <cx:pt idx="64">-0.00038067242948468889</cx:pt>
          <cx:pt idx="65">-0.097824399848953483</cx:pt>
          <cx:pt idx="66">-0.1846178439608768</cx:pt>
          <cx:pt idx="67">-0.2248004448920827</cx:pt>
          <cx:pt idx="68">-0.16975632293608661</cx:pt>
          <cx:pt idx="69">0.058687158403041471</cx:pt>
          <cx:pt idx="70">0.2341797786705537</cx:pt>
          <cx:pt idx="71">0.61868896599057355</cx:pt>
          <cx:pt idx="72">0.49409897486547177</cx:pt>
          <cx:pt idx="73">0.34575915022558212</cx:pt>
          <cx:pt idx="74">0.16539819019754529</cx:pt>
          <cx:pt idx="75">-0.086017759862443019</cx:pt>
          <cx:pt idx="76">-0.36711805193352848</cx:pt>
          <cx:pt idx="77">-0.57984001009143415</cx:pt>
          <cx:pt idx="78">-0.70790804098299609</cx:pt>
          <cx:pt idx="79">-0.57583970116937699</cx:pt>
          <cx:pt idx="80">0.145295010233603</cx:pt>
          <cx:pt idx="81">0.067559566203116289</cx:pt>
          <cx:pt idx="82">-0.013108711561611039</cx:pt>
          <cx:pt idx="83">-0.090298031928394459</cx:pt>
          <cx:pt idx="84">-0.1156683146625833</cx:pt>
          <cx:pt idx="85">-0.12656179384211591</cx:pt>
          <cx:pt idx="86">-0.1006790101062898</cx:pt>
          <cx:pt idx="87">-0.066241936379200519</cx:pt>
          <cx:pt idx="88">0.084856169376013715</cx:pt>
          <cx:pt idx="89">0.34134328952252141</cx:pt>
          <cx:pt idx="90">-1.229415468984087</cx:pt>
          <cx:pt idx="91">0.20661687064197021</cx:pt>
          <cx:pt idx="92">1.0106321673834451</cx:pt>
          <cx:pt idx="93">1.0109152350116939</cx:pt>
          <cx:pt idx="94">0.79824491087429505</cx:pt>
          <cx:pt idx="95">0.2395588218477607</cx:pt>
          <cx:pt idx="96">-0.65069585980819922</cx:pt>
          <cx:pt idx="97">-1.075508921286618</cx:pt>
          <cx:pt idx="98">-1.329115355486181</cx:pt>
          <cx:pt idx="99">-2.0029413577191142</cx:pt>
          <cx:pt idx="100">-2.3934417969007571</cx:pt>
          <cx:pt idx="101">-1.242870084510499</cx:pt>
          <cx:pt idx="102">-0.68433257219779164</cx:pt>
          <cx:pt idx="103">-0.4100741307794506</cx:pt>
          <cx:pt idx="104">1.2848513959828121</cx:pt>
          <cx:pt idx="105">-1.399886434507237</cx:pt>
          <cx:pt idx="106">-0.18357066325216839</cx:pt>
          <cx:pt idx="107">-1.1444162679765111</cx:pt>
          <cx:pt idx="108">0.82023140738456513</cx:pt>
          <cx:pt idx="109">-2.9663483424933239</cx:pt>
          <cx:pt idx="110">-0.57051727976468192</cx:pt>
          <cx:pt idx="111">0.20767527046950929</cx:pt>
          <cx:pt idx="112">0.44008139235649713</cx:pt>
          <cx:pt idx="113">-0.086636843448860856</cx:pt>
          <cx:pt idx="114">-0.11035813803602169</cx:pt>
          <cx:pt idx="115">-2.0100626631796992</cx:pt>
          <cx:pt idx="116">-4.2306823530647648</cx:pt>
          <cx:pt idx="117">-0.78676419854579005</cx:pt>
          <cx:pt idx="118">0.26830036861656797</cx:pt>
          <cx:pt idx="119">1.0899027231505509</cx:pt>
          <cx:pt idx="120">0.68583703834360299</cx:pt>
          <cx:pt idx="121">0.021788726112481172</cx:pt>
          <cx:pt idx="122">-0.48408305655337441</cx:pt>
          <cx:pt idx="123">-0.33105369256531969</cx:pt>
          <cx:pt idx="124">-0.57660650608386455</cx:pt>
          <cx:pt idx="125">-1.215450268784966</cx:pt>
          <cx:pt idx="126">-0.50894598013122927</cx:pt>
          <cx:pt idx="127">-0.95274593073875946</cx:pt>
        </cx:lvl>
      </cx:numDim>
    </cx:data>
  </cx:chartData>
  <cx:chart>
    <cx:plotArea>
      <cx:plotAreaRegion>
        <cx:series layoutId="sunburst" uniqueId="{18970724-AFA4-40AA-83F3-1BAC025101E5}">
          <cx:tx>
            <cx:txData>
              <cx:f>Sheet1!$J$1</cx:f>
              <cx:v>lnFR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05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Sheet1!$H$2:$H$129</cx:f>
        <cx:lvl ptCount="128">
          <cx:pt idx="0">DEM0</cx:pt>
          <cx:pt idx="1">DEM1</cx:pt>
          <cx:pt idx="2">DEM2</cx:pt>
          <cx:pt idx="3">DEM3</cx:pt>
          <cx:pt idx="4">DEM4</cx:pt>
          <cx:pt idx="5">DEM5</cx:pt>
          <cx:pt idx="6">DEM6</cx:pt>
          <cx:pt idx="7">DEM7</cx:pt>
          <cx:pt idx="8">DEM8</cx:pt>
          <cx:pt idx="9">DEM9</cx:pt>
          <cx:pt idx="10">Slope0</cx:pt>
          <cx:pt idx="11">Slope1</cx:pt>
          <cx:pt idx="12">Slope2</cx:pt>
          <cx:pt idx="13">Slope3</cx:pt>
          <cx:pt idx="14">Slope4</cx:pt>
          <cx:pt idx="15">Slope5</cx:pt>
          <cx:pt idx="16">Slope6</cx:pt>
          <cx:pt idx="17">Slope7</cx:pt>
          <cx:pt idx="18">Slope8</cx:pt>
          <cx:pt idx="19">Slope9</cx:pt>
          <cx:pt idx="20">Curv.0</cx:pt>
          <cx:pt idx="21">Curv.1</cx:pt>
          <cx:pt idx="22">Curv.2</cx:pt>
          <cx:pt idx="23">Curv.3</cx:pt>
          <cx:pt idx="24">Curv.4</cx:pt>
          <cx:pt idx="25">Curv.5</cx:pt>
          <cx:pt idx="26">Curv.6</cx:pt>
          <cx:pt idx="27">Curv.7</cx:pt>
          <cx:pt idx="28">Curv.8</cx:pt>
          <cx:pt idx="29">Curv.9</cx:pt>
          <cx:pt idx="30">Aspect0</cx:pt>
          <cx:pt idx="31">Aspect1</cx:pt>
          <cx:pt idx="32">Aspect2</cx:pt>
          <cx:pt idx="33">Aspect3</cx:pt>
          <cx:pt idx="34">Aspect4</cx:pt>
          <cx:pt idx="35">Aspect5</cx:pt>
          <cx:pt idx="36">Aspect6</cx:pt>
          <cx:pt idx="37">Aspect7</cx:pt>
          <cx:pt idx="38">Aspect8</cx:pt>
          <cx:pt idx="39">Aspect9</cx:pt>
          <cx:pt idx="40">TWI0</cx:pt>
          <cx:pt idx="41">TWI1</cx:pt>
          <cx:pt idx="42">TWI2</cx:pt>
          <cx:pt idx="43">TWI3</cx:pt>
          <cx:pt idx="44">TWI4</cx:pt>
          <cx:pt idx="45">TWI5</cx:pt>
          <cx:pt idx="46">TWI6</cx:pt>
          <cx:pt idx="47">TWI7</cx:pt>
          <cx:pt idx="48">TWI8</cx:pt>
          <cx:pt idx="49">TWI9</cx:pt>
          <cx:pt idx="50">TRI0</cx:pt>
          <cx:pt idx="51">TRI1</cx:pt>
          <cx:pt idx="52">TRI2</cx:pt>
          <cx:pt idx="53">TRI3</cx:pt>
          <cx:pt idx="54">TRI4</cx:pt>
          <cx:pt idx="55">TRI5</cx:pt>
          <cx:pt idx="56">TRI6</cx:pt>
          <cx:pt idx="57">TRI7</cx:pt>
          <cx:pt idx="58">TRI8</cx:pt>
          <cx:pt idx="59">TRI9</cx:pt>
          <cx:pt idx="60">SPI0</cx:pt>
          <cx:pt idx="61">SPI1</cx:pt>
          <cx:pt idx="62">SPI2</cx:pt>
          <cx:pt idx="63">SPI3</cx:pt>
          <cx:pt idx="64">SPI4</cx:pt>
          <cx:pt idx="65">SPI5</cx:pt>
          <cx:pt idx="66">SPI6</cx:pt>
          <cx:pt idx="67">SPI7</cx:pt>
          <cx:pt idx="68">SPI8</cx:pt>
          <cx:pt idx="69">SPI9</cx:pt>
          <cx:pt idx="70">STI0</cx:pt>
          <cx:pt idx="71">STI1</cx:pt>
          <cx:pt idx="72">STI2</cx:pt>
          <cx:pt idx="73">STI3</cx:pt>
          <cx:pt idx="74">STI4</cx:pt>
          <cx:pt idx="75">STI5</cx:pt>
          <cx:pt idx="76">STI6</cx:pt>
          <cx:pt idx="77">STI7</cx:pt>
          <cx:pt idx="78">STI8</cx:pt>
          <cx:pt idx="79">STI9</cx:pt>
          <cx:pt idx="80">DR0</cx:pt>
          <cx:pt idx="81">DR1</cx:pt>
          <cx:pt idx="82">DR2</cx:pt>
          <cx:pt idx="83">DR3</cx:pt>
          <cx:pt idx="84">DR4</cx:pt>
          <cx:pt idx="85">DR5</cx:pt>
          <cx:pt idx="86">DR6</cx:pt>
          <cx:pt idx="87">DR7</cx:pt>
          <cx:pt idx="88">DR8</cx:pt>
          <cx:pt idx="89">DR9</cx:pt>
          <cx:pt idx="90">NDVI0</cx:pt>
          <cx:pt idx="91">NDVI1</cx:pt>
          <cx:pt idx="92">NDVI2</cx:pt>
          <cx:pt idx="93">NDVI3</cx:pt>
          <cx:pt idx="94">NDVI4</cx:pt>
          <cx:pt idx="95">NDVI5</cx:pt>
          <cx:pt idx="96">NDVI6</cx:pt>
          <cx:pt idx="97">NDVI7</cx:pt>
          <cx:pt idx="98">NDVI8</cx:pt>
          <cx:pt idx="99">NDVI9</cx:pt>
          <cx:pt idx="100">LULC0</cx:pt>
          <cx:pt idx="101">LULC10</cx:pt>
          <cx:pt idx="102">LULC20</cx:pt>
          <cx:pt idx="103">LULC30</cx:pt>
          <cx:pt idx="104">LULC40</cx:pt>
          <cx:pt idx="105">LULC50</cx:pt>
          <cx:pt idx="106">LULC60</cx:pt>
          <cx:pt idx="107">LULC80</cx:pt>
          <cx:pt idx="108">LULC90</cx:pt>
          <cx:pt idx="109">LULC95</cx:pt>
          <cx:pt idx="110">Soil 0</cx:pt>
          <cx:pt idx="111">Soil 1</cx:pt>
          <cx:pt idx="112">Soil 3</cx:pt>
          <cx:pt idx="113">Soil 4</cx:pt>
          <cx:pt idx="114">Soil 6</cx:pt>
          <cx:pt idx="115">Soil 7</cx:pt>
          <cx:pt idx="116">Soil 8</cx:pt>
          <cx:pt idx="117">Soil 9</cx:pt>
          <cx:pt idx="118">Rain 0</cx:pt>
          <cx:pt idx="119">Rain 1</cx:pt>
          <cx:pt idx="120">Rain 2</cx:pt>
          <cx:pt idx="121">Rain 3</cx:pt>
          <cx:pt idx="122">Rain 4</cx:pt>
          <cx:pt idx="123">Rain 5</cx:pt>
          <cx:pt idx="124">Rain 6</cx:pt>
          <cx:pt idx="125">Rain 7</cx:pt>
          <cx:pt idx="126">Rain 8</cx:pt>
          <cx:pt idx="127">Rain 9</cx:pt>
        </cx:lvl>
      </cx:strDim>
      <cx:numDim type="size">
        <cx:f>Sheet1!$I$2:$I$129</cx:f>
        <cx:lvl ptCount="128" formatCode="0.00">
          <cx:pt idx="0">0.55494245848124824</cx:pt>
          <cx:pt idx="1">1.377213481749838</cx:pt>
          <cx:pt idx="2">1.1877771246205999</cx:pt>
          <cx:pt idx="3">0.16042191054766641</cx:pt>
          <cx:pt idx="4">-0.40303443203096517</cx:pt>
          <cx:pt idx="5">-1.127056159895591</cx:pt>
          <cx:pt idx="6">-0.92469056571174069</cx:pt>
          <cx:pt idx="7">-0.71304001529141492</cx:pt>
          <cx:pt idx="8">-1.065546529199362</cx:pt>
          <cx:pt idx="9">-1.1897601714328221</cx:pt>
          <cx:pt idx="10">0.57308137118779545</cx:pt>
          <cx:pt idx="11">1.0972414104685431</cx:pt>
          <cx:pt idx="12">0.83995561090477877</cx:pt>
          <cx:pt idx="13">0.5202002264562966</cx:pt>
          <cx:pt idx="14">0.18066940435544329</cx:pt>
          <cx:pt idx="15">-0.36050974538208508</cx:pt>
          <cx:pt idx="16">-0.98525249843689189</cx:pt>
          <cx:pt idx="17">-1.264176771823962</cx:pt>
          <cx:pt idx="18">-1.341449606926437</cx:pt>
          <cx:pt idx="19">-1.1667889323924709</cx:pt>
          <cx:pt idx="20">-1.0590215567021379</cx:pt>
          <cx:pt idx="21">-0.45998948945687801</cx:pt>
          <cx:pt idx="22">0.0069325867515244704</cx:pt>
          <cx:pt idx="23">0.29977109193492291</cx:pt>
          <cx:pt idx="24">0.35094373952992552</cx:pt>
          <cx:pt idx="25">2.8325680539002169</cx:pt>
          <cx:pt idx="26">0.4040949226999519</cx:pt>
          <cx:pt idx="27">0.1337789161283591</cx:pt>
          <cx:pt idx="28">-0.49377574693568832</cx:pt>
          <cx:pt idx="29">-1.163159202941525</cx:pt>
          <cx:pt idx="30">-0.42387091576168601</cx:pt>
          <cx:pt idx="31">-0.122955639780274</cx:pt>
          <cx:pt idx="32">0.0025830461520996119</cx:pt>
          <cx:pt idx="33">0.053663879077472561</cx:pt>
          <cx:pt idx="34">0.1183338800672369</cx:pt>
          <cx:pt idx="35">0.1311724627272918</cx:pt>
          <cx:pt idx="36">0.1030361997875157</cx:pt>
          <cx:pt idx="37">0.056546804523670398</cx:pt>
          <cx:pt idx="38">-0.089475606062448101</cx:pt>
          <cx:pt idx="39">-0.422556454378549</cx:pt>
          <cx:pt idx="40">-1.1769163527877731</cx:pt>
          <cx:pt idx="41">-1.3177098076456779</cx:pt>
          <cx:pt idx="42">-1.125739439972512</cx:pt>
          <cx:pt idx="43">-0.6197208818986335</cx:pt>
          <cx:pt idx="44">-0.1532498180058923</cx:pt>
          <cx:pt idx="45">0.18241909500631859</cx:pt>
          <cx:pt idx="46">0.39211602463239642</cx:pt>
          <cx:pt idx="47">0.66561112874167161</cx:pt>
          <cx:pt idx="48">0.89573694666411829</cx:pt>
          <cx:pt idx="49">0.39472940537424989</cx:pt>
          <cx:pt idx="50">0.60593590932781716</cx:pt>
          <cx:pt idx="51">1.3281395276532351</cx:pt>
          <cx:pt idx="52">1.2445295835249619</cx:pt>
          <cx:pt idx="53">0.14668929150522941</cx:pt>
          <cx:pt idx="54">-0.37408129238531779</cx:pt>
          <cx:pt idx="55">-1.0999397259712691</cx:pt>
          <cx:pt idx="56">-0.92029996185202867</cx:pt>
          <cx:pt idx="57">-0.71409813178186954</cx:pt>
          <cx:pt idx="58">-1.062881780981622</cx:pt>
          <cx:pt idx="59">-1.1924393801957689</cx:pt>
          <cx:pt idx="60">0.19431200784671621</cx:pt>
          <cx:pt idx="61">0.44040617260686549</cx:pt>
          <cx:pt idx="62">0.22009157215131331</cx:pt>
          <cx:pt idx="63">0.1093754140966447</cx:pt>
          <cx:pt idx="64">-0.00044490357928557851</cx:pt>
          <cx:pt idx="65">-0.1162568664831885</cx:pt>
          <cx:pt idx="66">-0.21915702773756429</cx:pt>
          <cx:pt idx="67">-0.26542251419151353</cx:pt>
          <cx:pt idx="68">-0.20277933262016631</cx:pt>
          <cx:pt idx="69">0.070887813076291259</cx:pt>
          <cx:pt idx="70">0.26351168435476591</cx:pt>
          <cx:pt idx="71">0.75375923464341832</cx:pt>
          <cx:pt idx="72">0.60529067766688449</cx:pt>
          <cx:pt idx="73">0.42004612184225321</cx:pt>
          <cx:pt idx="74">0.19730757703488341</cx:pt>
          <cx:pt idx="75">-0.1027853668978813</cx:pt>
          <cx:pt idx="76">-0.43166195365049231</cx:pt>
          <cx:pt idx="77">-0.66765778618047056</cx:pt>
          <cx:pt idx="78">-0.80103430792444685</cx:pt>
          <cx:pt idx="79">-0.6517067859856267</cx:pt>
          <cx:pt idx="80">0.17178510211261019</cx:pt>
          <cx:pt idx="81">0.078825618878007306</cx:pt>
          <cx:pt idx="82">-0.015259694910929799</cx:pt>
          <cx:pt idx="83">-0.106278707673399</cx:pt>
          <cx:pt idx="84">-0.13867716855012391</cx:pt>
          <cx:pt idx="85">-0.14944584951040549</cx:pt>
          <cx:pt idx="86">-0.11823480415768289</cx:pt>
          <cx:pt idx="87">-0.078050331425352337</cx:pt>
          <cx:pt idx="88">0.1004161597158338</cx:pt>
          <cx:pt idx="89">0.39722353144383082</cx:pt>
          <cx:pt idx="90">-1.3322034292495839</cx:pt>
          <cx:pt idx="91">0.24770418389552959</cx:pt>
          <cx:pt idx="92">1.3161256907301351</cx:pt>
          <cx:pt idx="93">1.280558498902346</cx:pt>
          <cx:pt idx="94">0.97433091805515626</cx:pt>
          <cx:pt idx="95">0.2788432566373007</cx:pt>
          <cx:pt idx="96">-0.74074059001184411</cx:pt>
          <cx:pt idx="97">-1.2018506300377381</cx:pt>
          <cx:pt idx="98">-1.484914983010847</cx:pt>
          <cx:pt idx="99">-2.2053975816428562</cx:pt>
          <cx:pt idx="100">-2.4506362092270071</cx:pt>
          <cx:pt idx="101">-1.9710832872105171</cx:pt>
          <cx:pt idx="102">-0.7132283785471496</cx:pt>
          <cx:pt idx="103">-0.44357817193916788</cx:pt>
          <cx:pt idx="104">2.6541550396300249</cx:pt>
          <cx:pt idx="105">-1.576336478187222</cx:pt>
          <cx:pt idx="106">-0.19401330562409949</cx:pt>
          <cx:pt idx="107">-1.212658914913755</cx:pt>
          <cx:pt idx="108">0.90392926111767258</cx:pt>
          <cx:pt idx="109">-3.0229973215384569</cx:pt>
          <cx:pt idx="110">-0.61407104220810893</cx:pt>
          <cx:pt idx="111">0.30893706106831409</cx:pt>
          <cx:pt idx="112">0.49472910119143398</cx:pt>
          <cx:pt idx="113">-0.16631157138688871</cx:pt>
          <cx:pt idx="114">-0.14367345266217341</cx:pt>
          <cx:pt idx="115">-2.062005948773264</cx:pt>
          <cx:pt idx="116">-4.2878796884210031</cx:pt>
          <cx:pt idx="117">-0.81847400377695756</cx:pt>
          <cx:pt idx="118">0.3178335441152646</cx:pt>
          <cx:pt idx="119">1.4361018749076251</cx:pt>
          <cx:pt idx="120">0.86980531446805598</cx:pt>
          <cx:pt idx="121">0.02543096748008105</cx:pt>
          <cx:pt idx="122">-0.54853522896166862</cx:pt>
          <cx:pt idx="123">-0.37852898109069372</cx:pt>
          <cx:pt idx="124">-0.66751895783092896</cx:pt>
          <cx:pt idx="125">-1.349537575701742</cx:pt>
          <cx:pt idx="126">-0.57683079088149891</cx:pt>
          <cx:pt idx="127">-1.0596105614343809</cx:pt>
        </cx:lvl>
      </cx:numDim>
    </cx:data>
  </cx:chartData>
  <cx:chart>
    <cx:plotArea>
      <cx:plotAreaRegion>
        <cx:series layoutId="sunburst" uniqueId="{89AC9BA7-F673-489A-9980-006A41FE0E41}">
          <cx:tx>
            <cx:txData>
              <cx:f>Sheet1!$I$1</cx:f>
              <cx:v>Contrast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0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Sheet1!$A$2:$A$27</cx:f>
        <cx:lvl ptCount="26">
          <cx:pt idx="0">LULC_4.0</cx:pt>
          <cx:pt idx="1">LULC_9.0</cx:pt>
          <cx:pt idx="2">Soil_0.0</cx:pt>
          <cx:pt idx="3">Soil_1.0</cx:pt>
          <cx:pt idx="4">slope</cx:pt>
          <cx:pt idx="5">Curv.</cx:pt>
          <cx:pt idx="6">Soil_2.0</cx:pt>
          <cx:pt idx="7">LULC_8.0</cx:pt>
          <cx:pt idx="8">LULC_3.0</cx:pt>
          <cx:pt idx="9">Rain</cx:pt>
          <cx:pt idx="10">Aspect</cx:pt>
          <cx:pt idx="11">Soil_3.0</cx:pt>
          <cx:pt idx="12">LULC_6.0</cx:pt>
          <cx:pt idx="13">DEM</cx:pt>
          <cx:pt idx="14">TWI</cx:pt>
          <cx:pt idx="15">Soil_4.0</cx:pt>
          <cx:pt idx="16">STI</cx:pt>
          <cx:pt idx="17">TRI</cx:pt>
          <cx:pt idx="18">DR</cx:pt>
          <cx:pt idx="19">Soil_7.0</cx:pt>
          <cx:pt idx="20">SPI</cx:pt>
          <cx:pt idx="21">NDVI</cx:pt>
          <cx:pt idx="22">LULC_5.0</cx:pt>
          <cx:pt idx="23">LULC_1.0</cx:pt>
          <cx:pt idx="24">Soil_5.0</cx:pt>
          <cx:pt idx="25">LULC_7.0</cx:pt>
        </cx:lvl>
      </cx:strDim>
      <cx:numDim type="size">
        <cx:f>Sheet1!$B$2:$B$27</cx:f>
        <cx:lvl ptCount="26" formatCode="0.00">
          <cx:pt idx="0">1.071928204812006</cx:pt>
          <cx:pt idx="1">0.76232342504548778</cx:pt>
          <cx:pt idx="2">0.52208368074003353</cx:pt>
          <cx:pt idx="3">0.46965073153981929</cx:pt>
          <cx:pt idx="4">0.29295416406394231</cx:pt>
          <cx:pt idx="5">0.2895531850789767</cx:pt>
          <cx:pt idx="6">0.25670546451888598</cx:pt>
          <cx:pt idx="7">0.24845950865943661</cx:pt>
          <cx:pt idx="8">0.15276830296743599</cx:pt>
          <cx:pt idx="9">0.14931461819739239</cx:pt>
          <cx:pt idx="10">0.1125806023260488</cx:pt>
          <cx:pt idx="11">0.08970018405457994</cx:pt>
          <cx:pt idx="12">0.088815730262208833</cx:pt>
          <cx:pt idx="13">0.087652976111198655</cx:pt>
          <cx:pt idx="14">0.037465125185834253</cx:pt>
          <cx:pt idx="15">0.029339356243988691</cx:pt>
          <cx:pt idx="16">0.007532993562565587</cx:pt>
          <cx:pt idx="17">-0.031793751559360928</cx:pt>
          <cx:pt idx="18">-0.074801826974837282</cx:pt>
          <cx:pt idx="19">-0.10034913146142591</cx:pt>
          <cx:pt idx="20">-0.11248015010570959</cx:pt>
          <cx:pt idx="21">-0.17902537219295531</cx:pt>
          <cx:pt idx="22">-0.29940993129111809</cx:pt>
          <cx:pt idx="23">-0.55748373837068599</cx:pt>
          <cx:pt idx="24">-1.35439413477179</cx:pt>
          <cx:pt idx="25">-1.5546653512206721</cx:pt>
        </cx:lvl>
      </cx:numDim>
    </cx:data>
  </cx:chartData>
  <cx:chart>
    <cx:plotArea>
      <cx:plotAreaRegion>
        <cx:series layoutId="sunburst" uniqueId="{E3ABF578-982D-4F2B-811C-05000116D7FA}">
          <cx:tx>
            <cx:txData>
              <cx:f>Sheet1!$B$1</cx:f>
              <cx:v>coefficient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0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Sheet1!$A$2:$A$14</cx:f>
        <cx:lvl ptCount="13">
          <cx:pt idx="0">SPI</cx:pt>
          <cx:pt idx="1">TRI</cx:pt>
          <cx:pt idx="2">DEM</cx:pt>
          <cx:pt idx="3">aspect</cx:pt>
          <cx:pt idx="4">slope</cx:pt>
          <cx:pt idx="5">STI</cx:pt>
          <cx:pt idx="6">rain_freq</cx:pt>
          <cx:pt idx="7">LULC</cx:pt>
          <cx:pt idx="8">NDVI</cx:pt>
          <cx:pt idx="9">TWI</cx:pt>
          <cx:pt idx="10">soil_lithology</cx:pt>
          <cx:pt idx="11">dist_river</cx:pt>
          <cx:pt idx="12">curvature</cx:pt>
        </cx:lvl>
      </cx:strDim>
      <cx:numDim type="size">
        <cx:f>Sheet1!$E$2:$E$14</cx:f>
        <cx:lvl ptCount="13" formatCode="0.000">
          <cx:pt idx="0">0.25305279801348179</cx:pt>
          <cx:pt idx="1">0.17335968947442601</cx:pt>
          <cx:pt idx="2">0.1550779132903711</cx:pt>
          <cx:pt idx="3">0.1204078952882946</cx:pt>
          <cx:pt idx="4">0.08221054919628025</cx:pt>
          <cx:pt idx="5">0.06830840326293941</cx:pt>
          <cx:pt idx="6">0.045925222179435329</cx:pt>
          <cx:pt idx="7">0.043961718827889608</cx:pt>
          <cx:pt idx="8">0.038585447458733657</cx:pt>
          <cx:pt idx="9">0.017253946544463789</cx:pt>
          <cx:pt idx="10">0.00097502632612774735</cx:pt>
          <cx:pt idx="11">0.000464697190827598</cx:pt>
          <cx:pt idx="12">0.0004166929467291891</cx:pt>
        </cx:lvl>
      </cx:numDim>
    </cx:data>
  </cx:chartData>
  <cx:chart>
    <cx:plotArea>
      <cx:plotAreaRegion>
        <cx:series layoutId="sunburst" uniqueId="{1377B520-2AAC-4BB4-B4A7-DD29F6D44B2F}">
          <cx:tx>
            <cx:txData>
              <cx:f>Sheet1!$E$1</cx:f>
              <cx:v>weight_EntropyCRITIC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1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Sheet1!$A$2:$A$14</cx:f>
        <cx:lvl ptCount="13">
          <cx:pt idx="0">SPI</cx:pt>
          <cx:pt idx="1">STI</cx:pt>
          <cx:pt idx="2">TRI</cx:pt>
          <cx:pt idx="3">DEM</cx:pt>
          <cx:pt idx="4">slope</cx:pt>
          <cx:pt idx="5">aspect</cx:pt>
          <cx:pt idx="6">rain_freq</cx:pt>
          <cx:pt idx="7">NDVI</cx:pt>
          <cx:pt idx="8">LULC</cx:pt>
          <cx:pt idx="9">TWI</cx:pt>
          <cx:pt idx="10">curvature</cx:pt>
          <cx:pt idx="11">soil_lithology</cx:pt>
          <cx:pt idx="12">dist_river</cx:pt>
        </cx:lvl>
      </cx:strDim>
      <cx:numDim type="size">
        <cx:f>Sheet1!$D$2:$D$14</cx:f>
        <cx:lvl ptCount="13" formatCode="0.000">
          <cx:pt idx="0">0.58229399727035669</cx:pt>
          <cx:pt idx="1">0.1312601439360768</cx:pt>
          <cx:pt idx="2">0.08812311419751348</cx:pt>
          <cx:pt idx="3">0.078795064292395051</cx:pt>
          <cx:pt idx="4">0.055377897831957332</cx:pt>
          <cx:pt idx="5">0.022716999273555329</cx:pt>
          <cx:pt idx="6">0.012528630848702149</cx:pt>
          <cx:pt idx="7">0.011050830174350469</cx:pt>
          <cx:pt idx="8">0.0092291708361369948</cx:pt>
          <cx:pt idx="9">0.0066523622623370568</cx:pt>
          <cx:pt idx="10">0.00099525734473889546</cx:pt>
          <cx:pt idx="11">0.00060091703161490077</cx:pt>
          <cx:pt idx="12">0.00037561470026491552</cx:pt>
        </cx:lvl>
      </cx:numDim>
    </cx:data>
  </cx:chartData>
  <cx:chart>
    <cx:plotArea>
      <cx:plotAreaRegion>
        <cx:series layoutId="sunburst" uniqueId="{F94A3E7A-D68A-46B0-8C9C-1E9937F2BD5A}">
          <cx:tx>
            <cx:txData>
              <cx:f>Sheet1!$D$1</cx:f>
              <cx:v>weight_Entropy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4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Sheet1!$A$2:$A$14</cx:f>
        <cx:lvl ptCount="13">
          <cx:pt idx="0">NDVI</cx:pt>
          <cx:pt idx="1">LULC</cx:pt>
          <cx:pt idx="2">STI</cx:pt>
          <cx:pt idx="3">Soil</cx:pt>
          <cx:pt idx="4">slope</cx:pt>
          <cx:pt idx="5">TWI</cx:pt>
          <cx:pt idx="6">Curv.</cx:pt>
          <cx:pt idx="7">TRI</cx:pt>
          <cx:pt idx="8">DR</cx:pt>
          <cx:pt idx="9">aspect</cx:pt>
          <cx:pt idx="10">Rain</cx:pt>
          <cx:pt idx="11">SPI</cx:pt>
          <cx:pt idx="12">DEM</cx:pt>
        </cx:lvl>
      </cx:strDim>
      <cx:numDim type="size">
        <cx:f>Sheet1!$B$2:$B$14</cx:f>
        <cx:lvl ptCount="13" formatCode="0.000">
          <cx:pt idx="0">0.2147705339995076</cx:pt>
          <cx:pt idx="1">0.12953818085228011</cx:pt>
          <cx:pt idx="2">0.1262834358395076</cx:pt>
          <cx:pt idx="3">0.1241763761717716</cx:pt>
          <cx:pt idx="4">0.097634750084663033</cx:pt>
          <cx:pt idx="5">0.089526366762352164</cx:pt>
          <cx:pt idx="6">0.074242013428085424</cx:pt>
          <cx:pt idx="7">0.06422770576552056</cx:pt>
          <cx:pt idx="8">0.040314686014095977</cx:pt>
          <cx:pt idx="9">0.023579520107421949</cx:pt>
          <cx:pt idx="10">0.008903541756310647</cx:pt>
          <cx:pt idx="11">0.0068028892184831607</cx:pt>
          <cx:pt idx="12">0</cx:pt>
        </cx:lvl>
      </cx:numDim>
    </cx:data>
  </cx:chartData>
  <cx:chart>
    <cx:plotArea>
      <cx:plotAreaRegion>
        <cx:series layoutId="sunburst" uniqueId="{53E81603-9598-4F12-A412-9C9731B5CF64}">
          <cx:tx>
            <cx:txData>
              <cx:f>Sheet1!$B$1</cx:f>
              <cx:v>importance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0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Sheet1!$A$2:$A$14</cx:f>
        <cx:lvl ptCount="13">
          <cx:pt idx="0">NDVI</cx:pt>
          <cx:pt idx="1">DR</cx:pt>
          <cx:pt idx="2">TRI</cx:pt>
          <cx:pt idx="3">LULC</cx:pt>
          <cx:pt idx="4">TWI</cx:pt>
          <cx:pt idx="5">aspect</cx:pt>
          <cx:pt idx="6">slope</cx:pt>
          <cx:pt idx="7">Rain</cx:pt>
          <cx:pt idx="8">DEM</cx:pt>
          <cx:pt idx="9">SPI</cx:pt>
          <cx:pt idx="10">STI</cx:pt>
          <cx:pt idx="11">Curv.</cx:pt>
          <cx:pt idx="12">Soil</cx:pt>
        </cx:lvl>
      </cx:strDim>
      <cx:numDim type="size">
        <cx:f>Sheet1!$B$2:$B$14</cx:f>
        <cx:lvl ptCount="13" formatCode="0.000">
          <cx:pt idx="0">0.1423798118362932</cx:pt>
          <cx:pt idx="1">0.1044950457289814</cx:pt>
          <cx:pt idx="2">0.090416430713066084</cx:pt>
          <cx:pt idx="3">0.087999643668463232</cx:pt>
          <cx:pt idx="4">0.078560612081314318</cx:pt>
          <cx:pt idx="5">0.075724776991235407</cx:pt>
          <cx:pt idx="6">0.074390665479325532</cx:pt>
          <cx:pt idx="7">0.072493781090360171</cx:pt>
          <cx:pt idx="8">0.069946359422457749</cx:pt>
          <cx:pt idx="9">0.062963901742281767</cx:pt>
          <cx:pt idx="10">0.060325469935277452</cx:pt>
          <cx:pt idx="11">0.058635658533195661</cx:pt>
          <cx:pt idx="12">0.021667842777748001</cx:pt>
        </cx:lvl>
      </cx:numDim>
    </cx:data>
  </cx:chartData>
  <cx:chart>
    <cx:plotArea>
      <cx:plotAreaRegion>
        <cx:series layoutId="sunburst" uniqueId="{D4EC30DA-52B9-4ACC-8AD2-EA7C94F4BBFA}">
          <cx:tx>
            <cx:txData>
              <cx:f>Sheet1!$B$1</cx:f>
              <cx:v>importance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05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Sheet1!$A$2:$A$14</cx:f>
        <cx:lvl ptCount="13">
          <cx:pt idx="0">SPI</cx:pt>
          <cx:pt idx="1">STI</cx:pt>
          <cx:pt idx="2">TRI</cx:pt>
          <cx:pt idx="3">DEM</cx:pt>
          <cx:pt idx="4">slope</cx:pt>
          <cx:pt idx="5">aspect</cx:pt>
          <cx:pt idx="6">rain_freq</cx:pt>
          <cx:pt idx="7">NDVI</cx:pt>
          <cx:pt idx="8">TWI</cx:pt>
          <cx:pt idx="9">LULC</cx:pt>
          <cx:pt idx="10">curvature</cx:pt>
          <cx:pt idx="11">soil_lithology</cx:pt>
          <cx:pt idx="12">dist_river</cx:pt>
        </cx:lvl>
      </cx:strDim>
      <cx:numDim type="size">
        <cx:f>Sheet1!$E$2:$E$14</cx:f>
        <cx:lvl ptCount="13" formatCode="0.000">
          <cx:pt idx="0">0.74144618305893994</cx:pt>
          <cx:pt idx="1">0.084527980854549406</cx:pt>
          <cx:pt idx="2">0.039306532565490722</cx:pt>
          <cx:pt idx="3">0.037464131802755277</cx:pt>
          <cx:pt idx="4">0.03060862537771996</cx:pt>
          <cx:pt idx="5">0.014841414046909239</cx:pt>
          <cx:pt idx="6">0.01181092718406763</cx:pt>
          <cx:pt idx="7">0.011596439264316289</cx:pt>
          <cx:pt idx="8">0.0095699925477347042</cx:pt>
          <cx:pt idx="9">0.0090494831438429468</cx:pt>
          <cx:pt idx="10">0.0055306967321498719</cx:pt>
          <cx:pt idx="11">0.0024164673186505641</cx:pt>
          <cx:pt idx="12">0.0018311261028734641</cx:pt>
        </cx:lvl>
      </cx:numDim>
    </cx:data>
  </cx:chartData>
  <cx:chart>
    <cx:plotArea>
      <cx:plotAreaRegion>
        <cx:series layoutId="sunburst" uniqueId="{543FEA3A-9B91-4FDC-9531-CE8AFEF64549}">
          <cx:tx>
            <cx:txData>
              <cx:f>Sheet1!$E$1</cx:f>
              <cx:v>weight_CV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 sz="1400" b="1" i="0" u="none" strike="noStrike" baseline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0.19191</cdr:x>
      <cdr:y>0.39929</cdr:y>
    </cdr:from>
    <cdr:to>
      <cdr:x>0.59608</cdr:x>
      <cdr:y>0.55105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8F7F80-1614-2BD4-4030-ECDCBB95EA57}"/>
            </a:ext>
          </a:extLst>
        </cdr:cNvPr>
        <cdr:cNvSpPr txBox="1"/>
      </cdr:nvSpPr>
      <cdr:spPr>
        <a:xfrm xmlns:a="http://schemas.openxmlformats.org/drawingml/2006/main">
          <a:off x="745807" y="1450936"/>
          <a:ext cx="1570672" cy="551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4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AHP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3E31A-ADC2-49ED-ABA7-D31BFEE61366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4C5D5-206B-4B0F-AE52-57E9AEA7B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BB37-67E1-420F-B488-3DE93FA3DF1F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6382-B15D-466F-9E7D-0603461872B7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72AE-FC7B-40BA-8844-0693A2434617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8EC8D-9508-4A2C-8FBC-4C089BA52EE5}" type="datetimeFigureOut">
              <a:rPr lang="en-US" smtClean="0"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1C89-C29A-4D79-B5A1-1F424905E9A1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C248-0691-4AB1-BB8B-882D656FF160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B09-E178-460F-B46D-023FA9745608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2E06-21B3-4A3D-A6C8-F0DFEB8AB04D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CC01-41FD-4607-B8B1-976991065B2D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40A7-C153-476A-BA27-5BE657EA7C21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C2EC-F3EA-4AFE-88D7-51A6BBFDBA8B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BF2EAB5F-78EB-45CA-9E26-D1BAA0AA6EEC}" type="datetimeFigureOut">
              <a:rPr lang="en-US" dirty="0"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safaie@sharif.edu" TargetMode="External"/><Relationship Id="rId5" Type="http://schemas.openxmlformats.org/officeDocument/2006/relationships/hyperlink" Target="mailto:amir.haddadi81@sharif.edu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hyperlink" Target="mailto:asafaie@sharif.ed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mir.haddadi81@sharif.edu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microsoft.com/office/2014/relationships/chartEx" Target="../charts/chartEx4.xml"/><Relationship Id="rId18" Type="http://schemas.openxmlformats.org/officeDocument/2006/relationships/image" Target="../media/image240.png"/><Relationship Id="rId3" Type="http://schemas.microsoft.com/office/2007/relationships/hdphoto" Target="../media/hdphoto1.wdp"/><Relationship Id="rId21" Type="http://schemas.microsoft.com/office/2014/relationships/chartEx" Target="../charts/chartEx8.xml"/><Relationship Id="rId7" Type="http://schemas.microsoft.com/office/2014/relationships/chartEx" Target="../charts/chartEx2.xml"/><Relationship Id="rId12" Type="http://schemas.openxmlformats.org/officeDocument/2006/relationships/hyperlink" Target="mailto:asafaie@sharif.edu" TargetMode="External"/><Relationship Id="rId17" Type="http://schemas.microsoft.com/office/2014/relationships/chartEx" Target="../charts/chartEx6.xml"/><Relationship Id="rId2" Type="http://schemas.openxmlformats.org/officeDocument/2006/relationships/image" Target="../media/image1.png"/><Relationship Id="rId16" Type="http://schemas.openxmlformats.org/officeDocument/2006/relationships/image" Target="../media/image230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hyperlink" Target="mailto:amir.haddadi81@sharif.edu" TargetMode="External"/><Relationship Id="rId5" Type="http://schemas.microsoft.com/office/2014/relationships/chartEx" Target="../charts/chartEx1.xml"/><Relationship Id="rId15" Type="http://schemas.microsoft.com/office/2014/relationships/chartEx" Target="../charts/chartEx5.xml"/><Relationship Id="rId23" Type="http://schemas.openxmlformats.org/officeDocument/2006/relationships/image" Target="../media/image6.jpg"/><Relationship Id="rId10" Type="http://schemas.openxmlformats.org/officeDocument/2006/relationships/image" Target="../media/image200.png"/><Relationship Id="rId19" Type="http://schemas.microsoft.com/office/2014/relationships/chartEx" Target="../charts/chartEx7.xml"/><Relationship Id="rId4" Type="http://schemas.openxmlformats.org/officeDocument/2006/relationships/image" Target="../media/image2.png"/><Relationship Id="rId9" Type="http://schemas.microsoft.com/office/2014/relationships/chartEx" Target="../charts/chartEx3.xml"/><Relationship Id="rId14" Type="http://schemas.openxmlformats.org/officeDocument/2006/relationships/image" Target="../media/image220.png"/><Relationship Id="rId22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safaie@sharif.edu" TargetMode="External"/><Relationship Id="rId5" Type="http://schemas.openxmlformats.org/officeDocument/2006/relationships/hyperlink" Target="mailto:amir.haddadi81@sharif.edu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safaie@sharif.edu" TargetMode="External"/><Relationship Id="rId5" Type="http://schemas.openxmlformats.org/officeDocument/2006/relationships/hyperlink" Target="mailto:amir.haddadi81@sharif.edu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safaie@sharif.edu" TargetMode="External"/><Relationship Id="rId5" Type="http://schemas.openxmlformats.org/officeDocument/2006/relationships/hyperlink" Target="mailto:amir.haddadi81@sharif.edu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hl=en&amp;user=wqig0OcAAAAJ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linkedin.com/in/amirhossein-haddadi-aa8b54282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1.png"/><Relationship Id="rId5" Type="http://schemas.openxmlformats.org/officeDocument/2006/relationships/hyperlink" Target="mailto:asafaie@sharif.edu" TargetMode="External"/><Relationship Id="rId10" Type="http://schemas.openxmlformats.org/officeDocument/2006/relationships/image" Target="../media/image10.png"/><Relationship Id="rId4" Type="http://schemas.openxmlformats.org/officeDocument/2006/relationships/hyperlink" Target="mailto:amir.haddadi81@sharif.edu" TargetMode="External"/><Relationship Id="rId9" Type="http://schemas.openxmlformats.org/officeDocument/2006/relationships/hyperlink" Target="mailto:amir0haddadi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7BD2DA-F445-2177-B282-EFA9688C26E4}"/>
              </a:ext>
            </a:extLst>
          </p:cNvPr>
          <p:cNvSpPr/>
          <p:nvPr/>
        </p:nvSpPr>
        <p:spPr>
          <a:xfrm>
            <a:off x="9059037" y="5186351"/>
            <a:ext cx="816483" cy="7090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225400-9C54-3554-64E1-20D44E77676A}"/>
              </a:ext>
            </a:extLst>
          </p:cNvPr>
          <p:cNvSpPr/>
          <p:nvPr/>
        </p:nvSpPr>
        <p:spPr>
          <a:xfrm>
            <a:off x="1344168" y="5192827"/>
            <a:ext cx="7666482" cy="7090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113821-A72B-E413-2FB7-8361CEED3752}"/>
              </a:ext>
            </a:extLst>
          </p:cNvPr>
          <p:cNvSpPr/>
          <p:nvPr/>
        </p:nvSpPr>
        <p:spPr>
          <a:xfrm>
            <a:off x="310896" y="442666"/>
            <a:ext cx="5550408" cy="13533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3EEFA-999E-B455-BB4B-73A604D43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635" y="1939512"/>
            <a:ext cx="9418320" cy="2350008"/>
          </a:xfrm>
        </p:spPr>
        <p:txBody>
          <a:bodyPr>
            <a:normAutofit/>
          </a:bodyPr>
          <a:lstStyle/>
          <a:p>
            <a:r>
              <a:rPr lang="en-US" sz="5400" b="1" dirty="0"/>
              <a:t>Hybrid Data-Driven and Enhanced AHP Framework for Flood Susceptibility Mapping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83106-3F11-B4FE-8B22-8D87B7C6D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168" y="5241681"/>
            <a:ext cx="9418320" cy="41148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Author(s): Amirhossein Haddadi, Ammar </a:t>
            </a:r>
            <a:r>
              <a:rPr lang="en-US" sz="1800" b="1" dirty="0" err="1">
                <a:solidFill>
                  <a:srgbClr val="FFC000"/>
                </a:solidFill>
              </a:rPr>
              <a:t>Safaie</a:t>
            </a:r>
            <a:endParaRPr lang="en-US" sz="1800" b="1" dirty="0">
              <a:solidFill>
                <a:srgbClr val="FFC00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8EE6BBE-77B4-D4CE-B1A3-6F030DBB3CBB}"/>
              </a:ext>
            </a:extLst>
          </p:cNvPr>
          <p:cNvSpPr txBox="1">
            <a:spLocks/>
          </p:cNvSpPr>
          <p:nvPr/>
        </p:nvSpPr>
        <p:spPr>
          <a:xfrm>
            <a:off x="1344168" y="5547360"/>
            <a:ext cx="9418320" cy="41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3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C000"/>
                </a:solidFill>
              </a:rPr>
              <a:t>Presenter: Amirhossein Haddadi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BC582-D836-F70D-92C9-933E592E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872" y="423672"/>
            <a:ext cx="1716024" cy="956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C377F-CD28-83D1-0E57-8022DC32C95A}"/>
              </a:ext>
            </a:extLst>
          </p:cNvPr>
          <p:cNvSpPr txBox="1"/>
          <p:nvPr/>
        </p:nvSpPr>
        <p:spPr>
          <a:xfrm>
            <a:off x="1344168" y="1379124"/>
            <a:ext cx="2295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EGU General Assembly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352BA9-2637-EFF8-4637-9FAC9764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3566160" y="521207"/>
            <a:ext cx="812814" cy="859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8A4652-5324-556F-80CA-4E3917228893}"/>
              </a:ext>
            </a:extLst>
          </p:cNvPr>
          <p:cNvSpPr txBox="1"/>
          <p:nvPr/>
        </p:nvSpPr>
        <p:spPr>
          <a:xfrm>
            <a:off x="3566160" y="1310640"/>
            <a:ext cx="2295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Sharif University of Technology</a:t>
            </a:r>
          </a:p>
          <a:p>
            <a:r>
              <a:rPr lang="en-US" sz="1050" dirty="0"/>
              <a:t>Department of Civil Engineering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E282F3-2814-BD52-ECF4-F96A78E179B8}"/>
              </a:ext>
            </a:extLst>
          </p:cNvPr>
          <p:cNvSpPr/>
          <p:nvPr/>
        </p:nvSpPr>
        <p:spPr>
          <a:xfrm>
            <a:off x="1344168" y="4494744"/>
            <a:ext cx="8531352" cy="5232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E2388-7D28-91C5-A98F-073E7322F0F0}"/>
              </a:ext>
            </a:extLst>
          </p:cNvPr>
          <p:cNvSpPr txBox="1"/>
          <p:nvPr/>
        </p:nvSpPr>
        <p:spPr>
          <a:xfrm>
            <a:off x="1344168" y="4602464"/>
            <a:ext cx="8531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EGU26-611 | HS 7.5 | </a:t>
            </a:r>
            <a:r>
              <a:rPr lang="en-US" sz="1400" i="1" dirty="0"/>
              <a:t>Hydro-Meteorological Extremes and Hazards: Vulnerability, Risk, Impacts and Mitigation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43BF4-53FB-724A-7163-2400AD22C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807" y="5246047"/>
            <a:ext cx="580942" cy="5809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6F81C8-13A6-0902-9349-4A006C330489}"/>
              </a:ext>
            </a:extLst>
          </p:cNvPr>
          <p:cNvSpPr/>
          <p:nvPr/>
        </p:nvSpPr>
        <p:spPr>
          <a:xfrm rot="1057899">
            <a:off x="7740267" y="1821742"/>
            <a:ext cx="2169424" cy="5490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Supplementary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370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8AA4-663B-4BEF-CFAB-F0443958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AD2EDA-ED5D-88E2-BDF5-AEB48E6935B5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914B1-6954-BCF9-9C8D-5ECC0BFE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378" y="2853531"/>
            <a:ext cx="6028113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Supplementary Information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B6229-2E6D-3F10-1BA2-1F8E519D7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89378-3C02-0FC0-42E5-5C7D5BF3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675F2-C4A2-AAA7-4DB1-D70E6B3DD660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8767F-90C4-25B9-5270-74670C16716B}"/>
              </a:ext>
            </a:extLst>
          </p:cNvPr>
          <p:cNvCxnSpPr/>
          <p:nvPr/>
        </p:nvCxnSpPr>
        <p:spPr>
          <a:xfrm>
            <a:off x="870804" y="2752529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6EAF60-7E85-9223-B857-2385E0F05D62}"/>
              </a:ext>
            </a:extLst>
          </p:cNvPr>
          <p:cNvCxnSpPr/>
          <p:nvPr/>
        </p:nvCxnSpPr>
        <p:spPr>
          <a:xfrm>
            <a:off x="870804" y="3534765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6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3A3BE-0F3C-60E3-6724-883E4694F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A5990A-22F9-FCEB-21C5-250679662191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7FA9F-2769-5011-78D2-B727ECD4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8838"/>
            <a:ext cx="969264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B7B57-2018-75D2-7AB9-F4E1D2616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DDBDB-9DD0-1F77-DBF6-98D41F5CC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21FA88-92C2-236A-D6D3-E4B9481246B3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101B4A-8AAF-9BD0-7DB6-3654AE618098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9A79964-B115-35F0-938D-CD80B80590A2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5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6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05F91683-C068-2C17-080D-FE11B705D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07867" y="1075324"/>
            <a:ext cx="10065625" cy="5282239"/>
          </a:xfrm>
        </p:spPr>
      </p:pic>
    </p:spTree>
    <p:extLst>
      <p:ext uri="{BB962C8B-B14F-4D97-AF65-F5344CB8AC3E}">
        <p14:creationId xmlns:p14="http://schemas.microsoft.com/office/powerpoint/2010/main" val="234569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B8C9B-EFF2-DAA3-A8FC-AB24CBDE8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BE7C14-D54C-A922-9ACF-27D2B1F280DB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EC12C-7D10-E243-8EAD-1F9D4F5B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21406"/>
            <a:ext cx="1046988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</a:t>
            </a:r>
            <a:r>
              <a:rPr lang="fa-IR" dirty="0"/>
              <a:t>–</a:t>
            </a:r>
            <a:r>
              <a:rPr lang="en-US" dirty="0"/>
              <a:t> AHP Susceptibility Map &amp; layers’ Weight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B61F7E3-4EE4-BB28-1FEF-52563E299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" y="905256"/>
            <a:ext cx="7279375" cy="562497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E9884-C300-0FFE-C005-163EA3714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98D0C-D040-18DF-E316-020AC93AA5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3023F2-04B9-8339-6CFF-020E2E74B8BD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34C8FC-0D52-8652-5117-2F161DDB38FB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FB67AB-AB41-8828-071C-B0F6B1B385D5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6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7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A32A845-0522-6A9C-5757-B25670C6AFFF}"/>
              </a:ext>
            </a:extLst>
          </p:cNvPr>
          <p:cNvGraphicFramePr>
            <a:graphicFrameLocks/>
          </p:cNvGraphicFramePr>
          <p:nvPr/>
        </p:nvGraphicFramePr>
        <p:xfrm>
          <a:off x="7279375" y="1623056"/>
          <a:ext cx="3886199" cy="389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4640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7288B-06EC-E4F6-D4D3-BC207537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54925D-FD7B-2FDE-C8A3-76A78688866A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E8353-C63E-D377-37C4-BF2DB1AD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8838"/>
            <a:ext cx="969264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A3ABB-AB40-B34D-1F3D-B6D986CF6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12171-FA9E-8D21-67B2-9B4DBDA5DD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C1BB2-7B62-F848-9940-FB8B8C63508A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3E3548-0F59-AB6C-C8AE-DE73C5C49F05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2ED86CBC-4BA3-2746-0ED6-A438335AAF8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04887246"/>
                  </p:ext>
                </p:extLst>
              </p:nvPr>
            </p:nvGraphicFramePr>
            <p:xfrm>
              <a:off x="-164593" y="1020663"/>
              <a:ext cx="4139184" cy="35874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2ED86CBC-4BA3-2746-0ED6-A438335AA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4593" y="1020663"/>
                <a:ext cx="4139184" cy="3587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2E3CF3E2-3281-ABBA-7121-CE613F1E0BA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36187448"/>
                  </p:ext>
                </p:extLst>
              </p:nvPr>
            </p:nvGraphicFramePr>
            <p:xfrm>
              <a:off x="3630359" y="942450"/>
              <a:ext cx="3989451" cy="371445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2E3CF3E2-3281-ABBA-7121-CE613F1E0B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30359" y="942450"/>
                <a:ext cx="3989451" cy="3714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63E6EEFF-3E8C-36F6-6F3B-7302C1AEC6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00683504"/>
                  </p:ext>
                </p:extLst>
              </p:nvPr>
            </p:nvGraphicFramePr>
            <p:xfrm>
              <a:off x="7451661" y="942450"/>
              <a:ext cx="3989452" cy="366561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63E6EEFF-3E8C-36F6-6F3B-7302C1AEC6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1661" y="942450"/>
                <a:ext cx="3989452" cy="366561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">
            <a:extLst>
              <a:ext uri="{FF2B5EF4-FFF2-40B4-BE49-F238E27FC236}">
                <a16:creationId xmlns:a16="http://schemas.microsoft.com/office/drawing/2014/main" id="{2AFE5837-F186-ED73-D448-A1965C9A0F71}"/>
              </a:ext>
            </a:extLst>
          </p:cNvPr>
          <p:cNvSpPr txBox="1"/>
          <p:nvPr/>
        </p:nvSpPr>
        <p:spPr>
          <a:xfrm>
            <a:off x="1106482" y="2480010"/>
            <a:ext cx="1570685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FB720D-BEEA-79E4-3BB1-D82D98A3A48A}"/>
              </a:ext>
            </a:extLst>
          </p:cNvPr>
          <p:cNvSpPr txBox="1"/>
          <p:nvPr/>
        </p:nvSpPr>
        <p:spPr>
          <a:xfrm>
            <a:off x="4784471" y="2414655"/>
            <a:ext cx="1570685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WoE</a:t>
            </a:r>
            <a:endParaRPr lang="en-US" sz="4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75A47024-281E-059D-E22E-4A0D26271734}"/>
              </a:ext>
            </a:extLst>
          </p:cNvPr>
          <p:cNvSpPr txBox="1"/>
          <p:nvPr/>
        </p:nvSpPr>
        <p:spPr>
          <a:xfrm>
            <a:off x="8651493" y="2119408"/>
            <a:ext cx="1570685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 &amp; GAM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BD859-F328-1067-3A77-74EC5E7C45C7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11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12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5F53F73F-FCFC-C4B5-82CF-EA424680FD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1984144"/>
                  </p:ext>
                </p:extLst>
              </p:nvPr>
            </p:nvGraphicFramePr>
            <p:xfrm>
              <a:off x="6409473" y="4599261"/>
              <a:ext cx="2360367" cy="188025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3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5F53F73F-FCFC-C4B5-82CF-EA424680FD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9473" y="4599261"/>
                <a:ext cx="2360367" cy="1880253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7406B514-62B1-EF3B-1D09-15563A8B52A0}"/>
              </a:ext>
            </a:extLst>
          </p:cNvPr>
          <p:cNvSpPr txBox="1"/>
          <p:nvPr/>
        </p:nvSpPr>
        <p:spPr>
          <a:xfrm>
            <a:off x="6552710" y="5165633"/>
            <a:ext cx="1657220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2430747F-F3EF-0794-3867-475647F4ED4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10759349"/>
                  </p:ext>
                </p:extLst>
              </p:nvPr>
            </p:nvGraphicFramePr>
            <p:xfrm>
              <a:off x="2985698" y="4638224"/>
              <a:ext cx="2122799" cy="18701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5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2430747F-F3EF-0794-3867-475647F4ED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85698" y="4638224"/>
                <a:ext cx="2122799" cy="1870179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">
            <a:extLst>
              <a:ext uri="{FF2B5EF4-FFF2-40B4-BE49-F238E27FC236}">
                <a16:creationId xmlns:a16="http://schemas.microsoft.com/office/drawing/2014/main" id="{87FF5389-79B1-EB7A-3B27-3D149FC9CFCC}"/>
              </a:ext>
            </a:extLst>
          </p:cNvPr>
          <p:cNvSpPr txBox="1"/>
          <p:nvPr/>
        </p:nvSpPr>
        <p:spPr>
          <a:xfrm>
            <a:off x="1291491" y="5234975"/>
            <a:ext cx="1570685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4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C193674C-3888-D5A0-5937-415FEC4334F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87871637"/>
                  </p:ext>
                </p:extLst>
              </p:nvPr>
            </p:nvGraphicFramePr>
            <p:xfrm>
              <a:off x="8461071" y="4542938"/>
              <a:ext cx="1882612" cy="202841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7"/>
              </a:graphicData>
            </a:graphic>
          </p:graphicFrame>
        </mc:Choice>
        <mc:Fallback xmlns="">
          <p:pic>
            <p:nvPicPr>
              <p:cNvPr id="19" name="Chart 18">
                <a:extLst>
                  <a:ext uri="{FF2B5EF4-FFF2-40B4-BE49-F238E27FC236}">
                    <a16:creationId xmlns:a16="http://schemas.microsoft.com/office/drawing/2014/main" id="{C193674C-3888-D5A0-5937-415FEC4334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61071" y="4542938"/>
                <a:ext cx="1882612" cy="2028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Chart 19">
                <a:extLst>
                  <a:ext uri="{FF2B5EF4-FFF2-40B4-BE49-F238E27FC236}">
                    <a16:creationId xmlns:a16="http://schemas.microsoft.com/office/drawing/2014/main" id="{2549ABF1-AE84-1DED-F6E7-A966F78BF41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3387329"/>
                  </p:ext>
                </p:extLst>
              </p:nvPr>
            </p:nvGraphicFramePr>
            <p:xfrm>
              <a:off x="4536404" y="4588859"/>
              <a:ext cx="2519923" cy="18830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9"/>
              </a:graphicData>
            </a:graphic>
          </p:graphicFrame>
        </mc:Choice>
        <mc:Fallback xmlns="">
          <p:pic>
            <p:nvPicPr>
              <p:cNvPr id="20" name="Chart 19">
                <a:extLst>
                  <a:ext uri="{FF2B5EF4-FFF2-40B4-BE49-F238E27FC236}">
                    <a16:creationId xmlns:a16="http://schemas.microsoft.com/office/drawing/2014/main" id="{2549ABF1-AE84-1DED-F6E7-A966F78BF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36404" y="4588859"/>
                <a:ext cx="2519923" cy="1883074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1">
            <a:extLst>
              <a:ext uri="{FF2B5EF4-FFF2-40B4-BE49-F238E27FC236}">
                <a16:creationId xmlns:a16="http://schemas.microsoft.com/office/drawing/2014/main" id="{CBEA83C4-15E0-23E8-9646-0512E2AE7E82}"/>
              </a:ext>
            </a:extLst>
          </p:cNvPr>
          <p:cNvSpPr txBox="1"/>
          <p:nvPr/>
        </p:nvSpPr>
        <p:spPr>
          <a:xfrm>
            <a:off x="8235204" y="5389452"/>
            <a:ext cx="1835612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1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AdaBoost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C774E7B9-EFAA-EAFF-D4C1-3A66CDF3B8F2}"/>
              </a:ext>
            </a:extLst>
          </p:cNvPr>
          <p:cNvSpPr txBox="1"/>
          <p:nvPr/>
        </p:nvSpPr>
        <p:spPr>
          <a:xfrm>
            <a:off x="4078757" y="5234975"/>
            <a:ext cx="3081338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3" name="Chart 22">
                <a:extLst>
                  <a:ext uri="{FF2B5EF4-FFF2-40B4-BE49-F238E27FC236}">
                    <a16:creationId xmlns:a16="http://schemas.microsoft.com/office/drawing/2014/main" id="{F042CF18-03F8-464E-A2B3-3845FBCAFB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35724119"/>
                  </p:ext>
                </p:extLst>
              </p:nvPr>
            </p:nvGraphicFramePr>
            <p:xfrm>
              <a:off x="1351381" y="4439968"/>
              <a:ext cx="1858347" cy="235529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1"/>
              </a:graphicData>
            </a:graphic>
          </p:graphicFrame>
        </mc:Choice>
        <mc:Fallback xmlns="">
          <p:pic>
            <p:nvPicPr>
              <p:cNvPr id="23" name="Chart 22">
                <a:extLst>
                  <a:ext uri="{FF2B5EF4-FFF2-40B4-BE49-F238E27FC236}">
                    <a16:creationId xmlns:a16="http://schemas.microsoft.com/office/drawing/2014/main" id="{F042CF18-03F8-464E-A2B3-3845FBCAFB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51381" y="4439968"/>
                <a:ext cx="1858347" cy="2355297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1">
            <a:extLst>
              <a:ext uri="{FF2B5EF4-FFF2-40B4-BE49-F238E27FC236}">
                <a16:creationId xmlns:a16="http://schemas.microsoft.com/office/drawing/2014/main" id="{D4868C3F-B0C8-B459-7AFC-61EB19BDF43F}"/>
              </a:ext>
            </a:extLst>
          </p:cNvPr>
          <p:cNvSpPr txBox="1"/>
          <p:nvPr/>
        </p:nvSpPr>
        <p:spPr>
          <a:xfrm>
            <a:off x="2270892" y="5198505"/>
            <a:ext cx="3081338" cy="5904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1C0826D9-A96B-4B3C-89B6-0ECFC9175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3"/>
          <a:srcRect l="1703" r="2948"/>
          <a:stretch/>
        </p:blipFill>
        <p:spPr>
          <a:xfrm>
            <a:off x="73183" y="955658"/>
            <a:ext cx="11060399" cy="5604491"/>
          </a:xfrm>
        </p:spPr>
      </p:pic>
    </p:spTree>
    <p:extLst>
      <p:ext uri="{BB962C8B-B14F-4D97-AF65-F5344CB8AC3E}">
        <p14:creationId xmlns:p14="http://schemas.microsoft.com/office/powerpoint/2010/main" val="32846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FBEBC-4D66-B571-70CA-B12757D5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F4822A-1CFD-5642-0D2F-C6088663AF92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AAA9B-CE18-D3B8-72AD-D658E09B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8838"/>
            <a:ext cx="969264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Input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EE46-AA01-CD7A-9818-AE3DE818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A4D9B-667C-3F7B-C6AA-5487058DD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AD322-2707-F5BA-F014-F218CBB04D4C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661995-358D-1E72-D9A3-327151BFD4BF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3004BA-05C5-37D3-5F35-D244BFD78F4E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5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6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64824D-85D7-F775-BE92-CE81C6A152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138"/>
          <a:stretch/>
        </p:blipFill>
        <p:spPr>
          <a:xfrm>
            <a:off x="658368" y="936316"/>
            <a:ext cx="6555232" cy="5690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CD2C23-AA41-AD9C-482E-4933C1A9EF7A}"/>
              </a:ext>
            </a:extLst>
          </p:cNvPr>
          <p:cNvSpPr txBox="1"/>
          <p:nvPr/>
        </p:nvSpPr>
        <p:spPr>
          <a:xfrm>
            <a:off x="6807232" y="1064106"/>
            <a:ext cx="4230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input spatial layers were prepared at different spatial resolutions, including 10 m, 30 m, and 5.5 km.</a:t>
            </a:r>
            <a:endParaRPr lang="fa-I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a-I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All layers were subsequently resampled to a uniform spatial resolution of 10 m using the resampling technique to ensure spatial consistency in the analysis.</a:t>
            </a:r>
            <a:endParaRPr lang="fa-I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a-I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It is recommended that future studies apply downscaling approaches and utilize high‑precision, high‑resolution datasets to further improve the accuracy and reliability of the results.</a:t>
            </a:r>
          </a:p>
        </p:txBody>
      </p:sp>
    </p:spTree>
    <p:extLst>
      <p:ext uri="{BB962C8B-B14F-4D97-AF65-F5344CB8AC3E}">
        <p14:creationId xmlns:p14="http://schemas.microsoft.com/office/powerpoint/2010/main" val="32469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FD70-5E2A-CF17-144B-24F66547A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B676B6-7A1F-AA16-EF54-A2997EF98A88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5B032-F719-5351-ACB1-66E7213A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8838"/>
            <a:ext cx="969264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Data-Driven AHP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AF46A-F0EA-EAEE-E7C8-AC1E948F1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6E720-C641-FFBD-5205-9D6E4D068D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E66F1-9F1E-49C5-F8E2-686C2434CB70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62198-8587-E3F6-5915-53CC77D8C8DB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DE238F-A50E-32BC-6EA1-37FA012F02FB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5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6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20F46-EE0C-FEB0-E697-4A9463D2A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1675"/>
            <a:ext cx="5745018" cy="4491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D91B00-9BDD-C015-27FD-23F5A9EE1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695" y="1461675"/>
            <a:ext cx="5581257" cy="44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2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73AA6-01D6-7FC6-D8F3-70F0888B1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AA3DE2-5D16-1941-F38C-B2776D765B65}"/>
              </a:ext>
            </a:extLst>
          </p:cNvPr>
          <p:cNvSpPr/>
          <p:nvPr/>
        </p:nvSpPr>
        <p:spPr>
          <a:xfrm>
            <a:off x="11320322" y="4892041"/>
            <a:ext cx="871678" cy="1883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31737-2597-AE4D-35F2-B1F93A65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8838"/>
            <a:ext cx="9692640" cy="658050"/>
          </a:xfrm>
        </p:spPr>
        <p:txBody>
          <a:bodyPr>
            <a:normAutofit fontScale="90000"/>
          </a:bodyPr>
          <a:lstStyle/>
          <a:p>
            <a:r>
              <a:rPr lang="en-US" dirty="0"/>
              <a:t>Full Comparison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F7D11-E7F3-4C74-DEEA-40E076373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0322" y="4990801"/>
            <a:ext cx="871678" cy="4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CE06A-C39E-7C88-492D-3C739D27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5" t="18445" r="19697" b="18284"/>
          <a:stretch/>
        </p:blipFill>
        <p:spPr>
          <a:xfrm>
            <a:off x="11441113" y="5514021"/>
            <a:ext cx="630096" cy="66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430A3-FBA3-CB87-5F8B-F34C1C1E26F1}"/>
              </a:ext>
            </a:extLst>
          </p:cNvPr>
          <p:cNvSpPr txBox="1"/>
          <p:nvPr/>
        </p:nvSpPr>
        <p:spPr>
          <a:xfrm>
            <a:off x="11226952" y="6180137"/>
            <a:ext cx="105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C5DB9F-46E1-988F-41C6-90319B36082E}"/>
              </a:ext>
            </a:extLst>
          </p:cNvPr>
          <p:cNvCxnSpPr/>
          <p:nvPr/>
        </p:nvCxnSpPr>
        <p:spPr>
          <a:xfrm>
            <a:off x="658368" y="905256"/>
            <a:ext cx="974750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ABD86D-C8E5-7BA7-2BC4-E9F246C2A751}"/>
              </a:ext>
            </a:extLst>
          </p:cNvPr>
          <p:cNvSpPr txBox="1"/>
          <p:nvPr/>
        </p:nvSpPr>
        <p:spPr>
          <a:xfrm>
            <a:off x="0" y="6627168"/>
            <a:ext cx="1018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900" dirty="0">
                <a:latin typeface="Sitka Subheading" pitchFamily="2" charset="0"/>
              </a:rPr>
              <a:t>, EGU26 | Amirhossein Haddadi (</a:t>
            </a:r>
            <a:r>
              <a:rPr lang="en-US" sz="900" dirty="0">
                <a:latin typeface="Sitka Subheading" pitchFamily="2" charset="0"/>
                <a:hlinkClick r:id="rId5"/>
              </a:rPr>
              <a:t>amir.haddadi81@sharif.edu</a:t>
            </a:r>
            <a:r>
              <a:rPr lang="en-US" sz="900" dirty="0">
                <a:latin typeface="Sitka Subheading" pitchFamily="2" charset="0"/>
              </a:rPr>
              <a:t>), Ammar </a:t>
            </a:r>
            <a:r>
              <a:rPr lang="en-US" sz="900" dirty="0" err="1">
                <a:latin typeface="Sitka Subheading" pitchFamily="2" charset="0"/>
              </a:rPr>
              <a:t>Safaie</a:t>
            </a:r>
            <a:r>
              <a:rPr lang="en-US" sz="900" dirty="0">
                <a:latin typeface="Sitka Subheading" pitchFamily="2" charset="0"/>
              </a:rPr>
              <a:t> (</a:t>
            </a:r>
            <a:r>
              <a:rPr lang="en-US" sz="900" dirty="0">
                <a:latin typeface="Sitka Subheading" pitchFamily="2" charset="0"/>
                <a:hlinkClick r:id="rId6"/>
              </a:rPr>
              <a:t>asafaie@sharif.edu</a:t>
            </a:r>
            <a:r>
              <a:rPr lang="en-US" sz="900" dirty="0">
                <a:latin typeface="Sitka Subheading" pitchFamily="2" charset="0"/>
              </a:rPr>
              <a:t>)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221D42-72F2-4A00-A862-73C7C00FD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97124"/>
              </p:ext>
            </p:extLst>
          </p:nvPr>
        </p:nvGraphicFramePr>
        <p:xfrm>
          <a:off x="475395" y="1021598"/>
          <a:ext cx="9930569" cy="559085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68092">
                  <a:extLst>
                    <a:ext uri="{9D8B030D-6E8A-4147-A177-3AD203B41FA5}">
                      <a16:colId xmlns:a16="http://schemas.microsoft.com/office/drawing/2014/main" val="3335822553"/>
                    </a:ext>
                  </a:extLst>
                </a:gridCol>
                <a:gridCol w="2030936">
                  <a:extLst>
                    <a:ext uri="{9D8B030D-6E8A-4147-A177-3AD203B41FA5}">
                      <a16:colId xmlns:a16="http://schemas.microsoft.com/office/drawing/2014/main" val="4113368232"/>
                    </a:ext>
                  </a:extLst>
                </a:gridCol>
                <a:gridCol w="1457549">
                  <a:extLst>
                    <a:ext uri="{9D8B030D-6E8A-4147-A177-3AD203B41FA5}">
                      <a16:colId xmlns:a16="http://schemas.microsoft.com/office/drawing/2014/main" val="2215447187"/>
                    </a:ext>
                  </a:extLst>
                </a:gridCol>
                <a:gridCol w="1352501">
                  <a:extLst>
                    <a:ext uri="{9D8B030D-6E8A-4147-A177-3AD203B41FA5}">
                      <a16:colId xmlns:a16="http://schemas.microsoft.com/office/drawing/2014/main" val="482282306"/>
                    </a:ext>
                  </a:extLst>
                </a:gridCol>
                <a:gridCol w="1663271">
                  <a:extLst>
                    <a:ext uri="{9D8B030D-6E8A-4147-A177-3AD203B41FA5}">
                      <a16:colId xmlns:a16="http://schemas.microsoft.com/office/drawing/2014/main" val="3610540128"/>
                    </a:ext>
                  </a:extLst>
                </a:gridCol>
                <a:gridCol w="1558220">
                  <a:extLst>
                    <a:ext uri="{9D8B030D-6E8A-4147-A177-3AD203B41FA5}">
                      <a16:colId xmlns:a16="http://schemas.microsoft.com/office/drawing/2014/main" val="838793803"/>
                    </a:ext>
                  </a:extLst>
                </a:gridCol>
              </a:tblGrid>
              <a:tr h="257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Model / Method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Type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Main Strengths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Main Limitations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Spatial Pattern in Susceptibility Map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Overall Performance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847947"/>
                  </a:ext>
                </a:extLst>
              </a:tr>
              <a:tr h="461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CV (Coefficient of Variation)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Unsupervised statistical weighting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Simple, objective weighting based on variability of factors; useful when flood inventory data are limited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May overemphasize highly variable factors and does not directly use flood occurrence data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Produces strong contrast between susceptibility classes; highlights broad high‑risk zones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Moderate reliability for preliminary susceptibility mapping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1147819"/>
                  </a:ext>
                </a:extLst>
              </a:tr>
              <a:tr h="5770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Shannon Entropy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Unsupervised information‑based weighting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Measures information contribution of each conditioning factor; balanced weight distribution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Limited ability to represent complex relationships between factors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Generates smoother and more balanced susceptibility classes across the basin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Moderate performance with stable spatial patterns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208088064"/>
                  </a:ext>
                </a:extLst>
              </a:tr>
              <a:tr h="5770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Entropy‑CRITIC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Hybrid objective weighting (Entropy + criteria conflict)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Considers both information content and correlation between factors; reduces redundancy among variables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Still independent of actual flood occurrence data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Produces more balanced and consistent spatial patterns compared to other unsupervised methods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Relatively more reliable among unsupervised approaches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1777390482"/>
                  </a:ext>
                </a:extLst>
              </a:tr>
              <a:tr h="5770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Logistic Regression (LR)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Supervised statistical model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Easy interpretation, computationally efficient, clear relationship between predictors and flood probability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Assumes linear relationship between variables and flood occurrence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Produces relatively generalized susceptibility zones with smoother transitions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Good baseline predictive performance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1878667276"/>
                  </a:ext>
                </a:extLst>
              </a:tr>
              <a:tr h="5770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Generalized Additive Model (GAM)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u="none" strike="noStrike">
                          <a:effectLst/>
                        </a:rPr>
                        <a:t>Supervised semi‑parametric statistical model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Captures nonlinear relationships using smooth functions; better representation of environmental processes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More complex interpretation and higher computational demand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Shows more detailed spatial variability and localized susceptibility patterns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Higher predictive capability than LR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28633014"/>
                  </a:ext>
                </a:extLst>
              </a:tr>
              <a:tr h="461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AdaBoost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Supervised ensemble machine learning (boosting)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Improves weak learners by focusing on misclassified samples; capable of detecting subtle patterns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Sensitive to noise and outliers in the dataset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Produces fragmented and locally variable susceptibility zones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Good predictive ability but less stable than RF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2078647215"/>
                  </a:ext>
                </a:extLst>
              </a:tr>
              <a:tr h="4619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Random Forest (RF)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Supervised ensemble machine learning (bagging)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 accuracy, robust to noise, captures complex interactions between variables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Less interpretable than statistical models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Identifies high‑risk river corridors, historically flooded areas, and high‑rainfall mountainous regions clearly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Highest overall performance and spatial reliability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96" marR="1996" marT="1996" marB="0" anchor="ctr"/>
                </a:tc>
                <a:extLst>
                  <a:ext uri="{0D108BD9-81ED-4DB2-BD59-A6C34878D82A}">
                    <a16:rowId xmlns:a16="http://schemas.microsoft.com/office/drawing/2014/main" val="276060644"/>
                  </a:ext>
                </a:extLst>
              </a:tr>
              <a:tr h="767173">
                <a:tc>
                  <a:txBody>
                    <a:bodyPr/>
                    <a:lstStyle/>
                    <a:p>
                      <a:pPr algn="l"/>
                      <a:r>
                        <a:rPr lang="en-US" sz="800" b="0" dirty="0"/>
                        <a:t>Frequency Ratio (FR)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Supervised bivariate statistical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Simple implementation; directly relates conditioning factors to historical flood occurrence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Assumes independence between variables; cannot model interactions between factors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Clearly highlights areas where floods historically occurred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Good predictive ability but limited in handling complex relationships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09887"/>
                  </a:ext>
                </a:extLst>
              </a:tr>
              <a:tr h="652097">
                <a:tc>
                  <a:txBody>
                    <a:bodyPr/>
                    <a:lstStyle/>
                    <a:p>
                      <a:pPr algn="l"/>
                      <a:r>
                        <a:rPr lang="en-US" sz="800" b="0" dirty="0"/>
                        <a:t>Weight of Evidence (</a:t>
                      </a:r>
                      <a:r>
                        <a:rPr lang="en-US" sz="800" b="0" dirty="0" err="1"/>
                        <a:t>WoE</a:t>
                      </a:r>
                      <a:r>
                        <a:rPr lang="en-US" sz="8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Supervised bivariate probabilistic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Based on Bayesian probability; evaluates positive and negative influence of each factor 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Requires conditional independence between predictors; sensitive to correlated 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Produces clear probabilistic separation between low and high susceptibility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Reliable statistical performance when assumptions are satisfied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85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C68CE-FC91-B3CA-C8C1-0F143EF5E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1D70C2-BBE8-8855-8141-C2D1B09FD5BF}"/>
              </a:ext>
            </a:extLst>
          </p:cNvPr>
          <p:cNvSpPr/>
          <p:nvPr/>
        </p:nvSpPr>
        <p:spPr>
          <a:xfrm>
            <a:off x="1819202" y="4075171"/>
            <a:ext cx="7867723" cy="1739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B6BC3F-8564-0159-C75E-0EA26D8B6ADB}"/>
              </a:ext>
            </a:extLst>
          </p:cNvPr>
          <p:cNvSpPr/>
          <p:nvPr/>
        </p:nvSpPr>
        <p:spPr>
          <a:xfrm>
            <a:off x="1107123" y="1913801"/>
            <a:ext cx="9165214" cy="9636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D5E04-4C78-F8B9-7521-3140E093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674" l="6364" r="90000">
                        <a14:foregroundMark x1="23030" y1="59783" x2="23030" y2="59783"/>
                        <a14:foregroundMark x1="11212" y1="54348" x2="11212" y2="54348"/>
                        <a14:foregroundMark x1="6364" y1="53261" x2="6364" y2="53261"/>
                        <a14:foregroundMark x1="51212" y1="63587" x2="51212" y2="63587"/>
                        <a14:foregroundMark x1="70606" y1="64674" x2="70606" y2="64674"/>
                        <a14:foregroundMark x1="81818" y1="60326" x2="81818" y2="60326"/>
                        <a14:foregroundMark x1="90000" y1="86413" x2="90000" y2="86413"/>
                        <a14:foregroundMark x1="84545" y1="84783" x2="84545" y2="84783"/>
                        <a14:foregroundMark x1="79091" y1="85326" x2="79091" y2="85326"/>
                        <a14:foregroundMark x1="76061" y1="85326" x2="76061" y2="85326"/>
                        <a14:foregroundMark x1="68485" y1="83696" x2="68485" y2="83696"/>
                        <a14:foregroundMark x1="64848" y1="83696" x2="64848" y2="83696"/>
                        <a14:foregroundMark x1="59697" y1="82609" x2="59697" y2="82609"/>
                        <a14:foregroundMark x1="56061" y1="83696" x2="56061" y2="83696"/>
                        <a14:foregroundMark x1="42121" y1="85870" x2="42121" y2="85870"/>
                        <a14:foregroundMark x1="47576" y1="85326" x2="47576" y2="85326"/>
                        <a14:foregroundMark x1="37576" y1="84783" x2="37576" y2="84783"/>
                        <a14:foregroundMark x1="33030" y1="85326" x2="33030" y2="85326"/>
                        <a14:foregroundMark x1="30303" y1="84239" x2="30303" y2="84239"/>
                        <a14:foregroundMark x1="23333" y1="83696" x2="23333" y2="83696"/>
                        <a14:foregroundMark x1="17879" y1="84783" x2="17879" y2="84783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955" y="1043118"/>
            <a:ext cx="1561549" cy="870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29546-E04D-F954-0E8D-9733BB846735}"/>
              </a:ext>
            </a:extLst>
          </p:cNvPr>
          <p:cNvSpPr txBox="1"/>
          <p:nvPr/>
        </p:nvSpPr>
        <p:spPr>
          <a:xfrm>
            <a:off x="2110638" y="2951327"/>
            <a:ext cx="7158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Sitka Subheading" pitchFamily="2" charset="0"/>
              </a:rPr>
              <a:t>Hybrid Data-Driven and Enhanced AHP Framework for Flood Susceptibility Mapping</a:t>
            </a:r>
            <a:r>
              <a:rPr lang="en-US" sz="1200" dirty="0">
                <a:latin typeface="Sitka Subheading" pitchFamily="2" charset="0"/>
              </a:rPr>
              <a:t>, EGU26 </a:t>
            </a:r>
          </a:p>
          <a:p>
            <a:pPr algn="ctr"/>
            <a:r>
              <a:rPr lang="en-US" sz="1200" dirty="0">
                <a:latin typeface="Sitka Subheading" pitchFamily="2" charset="0"/>
              </a:rPr>
              <a:t>By Amirhossein Haddadi (</a:t>
            </a:r>
            <a:r>
              <a:rPr lang="en-US" sz="1200" dirty="0">
                <a:latin typeface="Sitka Subheading" pitchFamily="2" charset="0"/>
                <a:hlinkClick r:id="rId4"/>
              </a:rPr>
              <a:t>amir.haddadi81@sharif.edu</a:t>
            </a:r>
            <a:r>
              <a:rPr lang="en-US" sz="1200" dirty="0">
                <a:latin typeface="Sitka Subheading" pitchFamily="2" charset="0"/>
              </a:rPr>
              <a:t>) and Ammar </a:t>
            </a:r>
            <a:r>
              <a:rPr lang="en-US" sz="1200" dirty="0" err="1">
                <a:latin typeface="Sitka Subheading" pitchFamily="2" charset="0"/>
              </a:rPr>
              <a:t>Safaie</a:t>
            </a:r>
            <a:r>
              <a:rPr lang="en-US" sz="1200" dirty="0">
                <a:latin typeface="Sitka Subheading" pitchFamily="2" charset="0"/>
              </a:rPr>
              <a:t> (</a:t>
            </a:r>
            <a:r>
              <a:rPr lang="en-US" sz="1200" dirty="0">
                <a:latin typeface="Sitka Subheading" pitchFamily="2" charset="0"/>
                <a:hlinkClick r:id="rId5"/>
              </a:rPr>
              <a:t>asafaie@sharif.edu</a:t>
            </a:r>
            <a:r>
              <a:rPr lang="en-US" sz="1200" dirty="0">
                <a:latin typeface="Sitka Subheading" pitchFamily="2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E3E96-EAA6-C844-2EEA-A567495829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761" b="8274"/>
          <a:stretch/>
        </p:blipFill>
        <p:spPr>
          <a:xfrm rot="21335566">
            <a:off x="1878823" y="4137007"/>
            <a:ext cx="1671541" cy="161604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A28E4D-0829-DAF7-CE1E-D01934F8EB9F}"/>
              </a:ext>
            </a:extLst>
          </p:cNvPr>
          <p:cNvSpPr txBox="1"/>
          <p:nvPr/>
        </p:nvSpPr>
        <p:spPr>
          <a:xfrm>
            <a:off x="3660948" y="4115302"/>
            <a:ext cx="271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itka Subheading" pitchFamily="2" charset="0"/>
              </a:rPr>
              <a:t>Amirhossein Haddadi</a:t>
            </a:r>
            <a:endParaRPr lang="en-US" dirty="0">
              <a:latin typeface="Sitka Subheadin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C58257-C907-0568-3B77-285510EDD155}"/>
              </a:ext>
            </a:extLst>
          </p:cNvPr>
          <p:cNvSpPr txBox="1"/>
          <p:nvPr/>
        </p:nvSpPr>
        <p:spPr>
          <a:xfrm>
            <a:off x="3732706" y="4423939"/>
            <a:ext cx="6220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Sitka Subheading" pitchFamily="2" charset="0"/>
              </a:rPr>
              <a:t>M.Sc. Student, Department of Civil Engineering</a:t>
            </a:r>
          </a:p>
          <a:p>
            <a:r>
              <a:rPr lang="en-US" sz="1600" i="1" dirty="0">
                <a:latin typeface="Sitka Subheading" pitchFamily="2" charset="0"/>
              </a:rPr>
              <a:t>Sharif University of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D977-B6D1-7C77-E1E5-66195569304B}"/>
              </a:ext>
            </a:extLst>
          </p:cNvPr>
          <p:cNvSpPr txBox="1"/>
          <p:nvPr/>
        </p:nvSpPr>
        <p:spPr>
          <a:xfrm>
            <a:off x="3594844" y="4991144"/>
            <a:ext cx="6220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itka Subheading" pitchFamily="2" charset="0"/>
              </a:rPr>
              <a:t>	LinkedIn: </a:t>
            </a:r>
            <a:r>
              <a:rPr lang="en-US" sz="1200" dirty="0">
                <a:latin typeface="Sitka Subheading" pitchFamily="2" charset="0"/>
                <a:hlinkClick r:id="rId7"/>
              </a:rPr>
              <a:t>https://www.linkedin.com/in/amirhossein-haddadi-aa8b54282/</a:t>
            </a:r>
            <a:endParaRPr lang="en-US" sz="1200" dirty="0">
              <a:latin typeface="Sitka Subheading" pitchFamily="2" charset="0"/>
            </a:endParaRPr>
          </a:p>
          <a:p>
            <a:r>
              <a:rPr lang="en-US" sz="1200" dirty="0">
                <a:latin typeface="Sitka Subheading" pitchFamily="2" charset="0"/>
              </a:rPr>
              <a:t>	Google Scholar: </a:t>
            </a:r>
            <a:r>
              <a:rPr lang="en-US" sz="1200" dirty="0">
                <a:latin typeface="Sitka Subheading" pitchFamily="2" charset="0"/>
                <a:hlinkClick r:id="rId8"/>
              </a:rPr>
              <a:t>https://scholar.google.com/citations?hl=en&amp;user=wqig0OcAAAAJ</a:t>
            </a:r>
            <a:r>
              <a:rPr lang="en-US" sz="1200" dirty="0">
                <a:latin typeface="Sitka Subheading" pitchFamily="2" charset="0"/>
              </a:rPr>
              <a:t> </a:t>
            </a:r>
          </a:p>
          <a:p>
            <a:r>
              <a:rPr lang="en-US" sz="1200" dirty="0">
                <a:latin typeface="Sitka Subheading" pitchFamily="2" charset="0"/>
              </a:rPr>
              <a:t>	E-mail:  </a:t>
            </a:r>
            <a:r>
              <a:rPr lang="en-US" sz="1200" dirty="0">
                <a:latin typeface="Sitka Subheading" pitchFamily="2" charset="0"/>
                <a:hlinkClick r:id="rId4"/>
              </a:rPr>
              <a:t>amir.haddadi81@sharif.edu</a:t>
            </a:r>
            <a:r>
              <a:rPr lang="en-US" sz="1200" dirty="0">
                <a:latin typeface="Sitka Subheading" pitchFamily="2" charset="0"/>
              </a:rPr>
              <a:t> | </a:t>
            </a:r>
            <a:r>
              <a:rPr lang="en-US" sz="1200" dirty="0">
                <a:latin typeface="Sitka Subheading" pitchFamily="2" charset="0"/>
                <a:hlinkClick r:id="rId9"/>
              </a:rPr>
              <a:t>amir0haddadi@gmail.com</a:t>
            </a:r>
            <a:r>
              <a:rPr lang="en-US" sz="1200" dirty="0">
                <a:latin typeface="Sitka Subheading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80378E-7899-9361-38B5-C008B09A6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979" y="5041894"/>
            <a:ext cx="173495" cy="178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54CAC3-FB0B-478A-8B0C-58AB5C9E5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6365" y="5207916"/>
            <a:ext cx="260836" cy="243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B37CB7-63EB-514A-7E4C-D796EB6271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7979" y="5451363"/>
            <a:ext cx="178109" cy="1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158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D70D5E"/>
      </a:accent2>
      <a:accent3>
        <a:srgbClr val="98037E"/>
      </a:accent3>
      <a:accent4>
        <a:srgbClr val="68027D"/>
      </a:accent4>
      <a:accent5>
        <a:srgbClr val="095ACA"/>
      </a:accent5>
      <a:accent6>
        <a:srgbClr val="063597"/>
      </a:accent6>
      <a:hlink>
        <a:srgbClr val="17BBFD"/>
      </a:hlink>
      <a:folHlink>
        <a:srgbClr val="FF79C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2074</TotalTime>
  <Words>922</Words>
  <Application>Microsoft Office PowerPoint</Application>
  <PresentationFormat>Widescreen</PresentationFormat>
  <Paragraphs>111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Narrow</vt:lpstr>
      <vt:lpstr>Arial</vt:lpstr>
      <vt:lpstr>Century Schoolbook</vt:lpstr>
      <vt:lpstr>Sitka Subheading</vt:lpstr>
      <vt:lpstr>Times New Roman</vt:lpstr>
      <vt:lpstr>Wingdings 2</vt:lpstr>
      <vt:lpstr>View</vt:lpstr>
      <vt:lpstr>Hybrid Data-Driven and Enhanced AHP Framework for Flood Susceptibility Mapping</vt:lpstr>
      <vt:lpstr>Supplementary Information </vt:lpstr>
      <vt:lpstr>Methodology</vt:lpstr>
      <vt:lpstr>Results – AHP Susceptibility Map &amp; layers’ Weight</vt:lpstr>
      <vt:lpstr>Weights</vt:lpstr>
      <vt:lpstr>Input Layers</vt:lpstr>
      <vt:lpstr>Data-Driven AHP performance</vt:lpstr>
      <vt:lpstr>Full Comparison 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Zhivar</dc:creator>
  <cp:lastModifiedBy>Zhivar</cp:lastModifiedBy>
  <cp:revision>78</cp:revision>
  <dcterms:created xsi:type="dcterms:W3CDTF">2026-03-07T08:52:38Z</dcterms:created>
  <dcterms:modified xsi:type="dcterms:W3CDTF">2026-04-25T09:57:05Z</dcterms:modified>
</cp:coreProperties>
</file>