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4" r:id="rId5"/>
  </p:sldMasterIdLst>
  <p:notesMasterIdLst>
    <p:notesMasterId r:id="rId25"/>
  </p:notesMasterIdLst>
  <p:sldIdLst>
    <p:sldId id="296" r:id="rId6"/>
    <p:sldId id="410" r:id="rId7"/>
    <p:sldId id="257" r:id="rId8"/>
    <p:sldId id="266" r:id="rId9"/>
    <p:sldId id="2146848356" r:id="rId10"/>
    <p:sldId id="2146848368" r:id="rId11"/>
    <p:sldId id="270" r:id="rId12"/>
    <p:sldId id="2146848357" r:id="rId13"/>
    <p:sldId id="2146848369" r:id="rId14"/>
    <p:sldId id="258" r:id="rId15"/>
    <p:sldId id="271" r:id="rId16"/>
    <p:sldId id="259" r:id="rId17"/>
    <p:sldId id="2146848358" r:id="rId18"/>
    <p:sldId id="260" r:id="rId19"/>
    <p:sldId id="261" r:id="rId20"/>
    <p:sldId id="2146848359" r:id="rId21"/>
    <p:sldId id="2146848360" r:id="rId22"/>
    <p:sldId id="264" r:id="rId23"/>
    <p:sldId id="2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E3A93C-DA14-9BF2-E688-F9A6B1F11C1D}" name="Munir, Sarfraz (IWMI)" initials="MS" userId="S::s.munir@cgiar.org::bb0da7a8-33dc-43e9-a4da-d6cdf5c9d48f" providerId="AD"/>
  <p188:author id="{06A4B5B0-15B3-EA22-95A7-15FB216EDC0A}" name="Cheema, Muhammad (IWMI)" initials="CM" userId="S::m.cheema@cgiar.org::7c14458e-c459-4804-b931-13cb76dd8f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E1E1E1"/>
    <a:srgbClr val="255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>
        <p:scale>
          <a:sx n="50" d="100"/>
          <a:sy n="50" d="100"/>
        </p:scale>
        <p:origin x="115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title>
      <c:tx>
        <c:rich>
          <a:bodyPr/>
          <a:lstStyle/>
          <a:p>
            <a:pPr>
              <a:defRPr sz="1800" b="0" i="0" u="none" strike="noStrike">
                <a:solidFill>
                  <a:srgbClr val="000000"/>
                </a:solidFill>
                <a:latin typeface="Arial"/>
              </a:defRPr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</a:rPr>
              <a:t>NDVI Seasonal Range (WMRF)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NDVI Kharif (peak)</c:v>
                </c:pt>
              </c:strCache>
            </c:strRef>
          </c:tx>
          <c:spPr>
            <a:solidFill>
              <a:srgbClr val="0D9488"/>
            </a:solidFill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Rice/Maize Peak</c:v>
                </c:pt>
                <c:pt idx="1">
                  <c:v>Rabi Wheat</c:v>
                </c:pt>
                <c:pt idx="2">
                  <c:v>Fallow Period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0.62</c:v>
                </c:pt>
                <c:pt idx="1">
                  <c:v>0.45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3E-4BF9-A40A-7C381B238B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NDVI Rabi (peak)</c:v>
                </c:pt>
              </c:strCache>
            </c:strRef>
          </c:tx>
          <c:spPr>
            <a:solidFill>
              <a:srgbClr val="0D1B4B"/>
            </a:solidFill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Rice/Maize Peak</c:v>
                </c:pt>
                <c:pt idx="1">
                  <c:v>Rabi Wheat</c:v>
                </c:pt>
                <c:pt idx="2">
                  <c:v>Fallow Period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</c:v>
                </c:pt>
                <c:pt idx="1">
                  <c:v>0.55000000000000004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3E-4BF9-A40A-7C381B238B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475569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0.8"/>
        </c:scaling>
        <c:delete val="0"/>
        <c:axPos val="l"/>
        <c:majorGridlines>
          <c:spPr>
            <a:ln w="6350" cap="flat">
              <a:solidFill>
                <a:srgbClr val="E2E8F0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475569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title>
      <c:tx>
        <c:rich>
          <a:bodyPr/>
          <a:lstStyle/>
          <a:p>
            <a:pPr>
              <a:defRPr sz="1800" b="0" i="0" u="none" strike="noStrike">
                <a:solidFill>
                  <a:srgbClr val="000000"/>
                </a:solidFill>
                <a:latin typeface="Arial"/>
              </a:defRPr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</a:rPr>
              <a:t>LST Seasonal Cycle (290–320 K)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LST (K)</c:v>
                </c:pt>
              </c:strCache>
            </c:strRef>
          </c:tx>
          <c:spPr>
            <a:ln w="31750" cap="flat">
              <a:solidFill>
                <a:srgbClr val="B91C1C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B91C1C"/>
              </a:solidFill>
              <a:ln w="9525" cap="flat">
                <a:solidFill>
                  <a:srgbClr val="B91C1C"/>
                </a:solidFill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293</c:v>
                </c:pt>
                <c:pt idx="1">
                  <c:v>295</c:v>
                </c:pt>
                <c:pt idx="2">
                  <c:v>300</c:v>
                </c:pt>
                <c:pt idx="3">
                  <c:v>308</c:v>
                </c:pt>
                <c:pt idx="4">
                  <c:v>315</c:v>
                </c:pt>
                <c:pt idx="5">
                  <c:v>318</c:v>
                </c:pt>
                <c:pt idx="6">
                  <c:v>317</c:v>
                </c:pt>
                <c:pt idx="7">
                  <c:v>316</c:v>
                </c:pt>
                <c:pt idx="8">
                  <c:v>312</c:v>
                </c:pt>
                <c:pt idx="9">
                  <c:v>307</c:v>
                </c:pt>
                <c:pt idx="10">
                  <c:v>300</c:v>
                </c:pt>
                <c:pt idx="11">
                  <c:v>294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C8A-4AC8-96E0-40129B6193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4"/>
        <c:axId val="2094734552"/>
      </c:line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475569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E2E8F0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475569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title>
      <c:tx>
        <c:rich>
          <a:bodyPr/>
          <a:lstStyle/>
          <a:p>
            <a:pPr>
              <a:defRPr sz="1800" b="0" i="0" u="none" strike="noStrike">
                <a:solidFill>
                  <a:srgbClr val="000000"/>
                </a:solidFill>
                <a:latin typeface="Arial"/>
              </a:defRPr>
            </a:pPr>
            <a:r>
              <a:rPr lang="en-US" sz="1800" b="0" i="0" u="none" strike="noStrike" dirty="0">
                <a:solidFill>
                  <a:srgbClr val="000000"/>
                </a:solidFill>
                <a:latin typeface="Arial"/>
              </a:rPr>
              <a:t>Monthly ETa 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ETa (mm/day)</c:v>
                </c:pt>
              </c:strCache>
            </c:strRef>
          </c:tx>
          <c:spPr>
            <a:ln w="38100" cap="flat">
              <a:solidFill>
                <a:srgbClr val="0D9488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0D9488"/>
              </a:solidFill>
              <a:ln w="9525" cap="flat">
                <a:solidFill>
                  <a:srgbClr val="0D9488"/>
                </a:solidFill>
                <a:prstDash val="solid"/>
                <a:round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1.5</c:v>
                </c:pt>
                <c:pt idx="1">
                  <c:v>1.8</c:v>
                </c:pt>
                <c:pt idx="2">
                  <c:v>2.5</c:v>
                </c:pt>
                <c:pt idx="3">
                  <c:v>4</c:v>
                </c:pt>
                <c:pt idx="4">
                  <c:v>5.8</c:v>
                </c:pt>
                <c:pt idx="5">
                  <c:v>7.2</c:v>
                </c:pt>
                <c:pt idx="6">
                  <c:v>7.5</c:v>
                </c:pt>
                <c:pt idx="7">
                  <c:v>6.8</c:v>
                </c:pt>
                <c:pt idx="8">
                  <c:v>5.5</c:v>
                </c:pt>
                <c:pt idx="9">
                  <c:v>4</c:v>
                </c:pt>
                <c:pt idx="10">
                  <c:v>2.5</c:v>
                </c:pt>
                <c:pt idx="11">
                  <c:v>1.6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391-4D23-AFB1-36703DF032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4"/>
        <c:axId val="2094734552"/>
      </c:line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475569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9"/>
          <c:min val="0"/>
        </c:scaling>
        <c:delete val="0"/>
        <c:axPos val="l"/>
        <c:majorGridlines>
          <c:spPr>
            <a:ln w="6350" cap="flat">
              <a:solidFill>
                <a:srgbClr val="E2E8F0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475569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Area %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0D9488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E1DA-414A-A3C4-8D8425DB9AF5}"/>
              </c:ext>
            </c:extLst>
          </c:dPt>
          <c:dPt>
            <c:idx val="1"/>
            <c:bubble3D val="0"/>
            <c:spPr>
              <a:solidFill>
                <a:srgbClr val="0D1B4B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E1DA-414A-A3C4-8D8425DB9AF5}"/>
              </c:ext>
            </c:extLst>
          </c:dPt>
          <c:dPt>
            <c:idx val="2"/>
            <c:bubble3D val="0"/>
            <c:spPr>
              <a:solidFill>
                <a:srgbClr val="F59E0B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E1DA-414A-A3C4-8D8425DB9AF5}"/>
              </c:ext>
            </c:extLst>
          </c:dPt>
          <c:dPt>
            <c:idx val="3"/>
            <c:bubble3D val="0"/>
            <c:spPr>
              <a:solidFill>
                <a:srgbClr val="16A34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7-E1DA-414A-A3C4-8D8425DB9AF5}"/>
              </c:ext>
            </c:extLst>
          </c:dPt>
          <c:dPt>
            <c:idx val="4"/>
            <c:bubble3D val="0"/>
            <c:spPr>
              <a:solidFill>
                <a:srgbClr val="7C3AED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9-E1DA-414A-A3C4-8D8425DB9AF5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DA-414A-A3C4-8D8425DB9AF5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DA-414A-A3C4-8D8425DB9AF5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1DA-414A-A3C4-8D8425DB9AF5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1DA-414A-A3C4-8D8425DB9AF5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1DA-414A-A3C4-8D8425DB9AF5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Wheat–Rice</c:v>
                </c:pt>
                <c:pt idx="1">
                  <c:v>Wheat–Maize</c:v>
                </c:pt>
                <c:pt idx="2">
                  <c:v>Potato</c:v>
                </c:pt>
                <c:pt idx="3">
                  <c:v>Guava</c:v>
                </c:pt>
                <c:pt idx="4">
                  <c:v>Mixed Orchard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45</c:v>
                </c:pt>
                <c:pt idx="1">
                  <c:v>28</c:v>
                </c:pt>
                <c:pt idx="2">
                  <c:v>12</c:v>
                </c:pt>
                <c:pt idx="3">
                  <c:v>8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1DA-414A-A3C4-8D8425DB9A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</c:legend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title>
      <c:tx>
        <c:rich>
          <a:bodyPr/>
          <a:lstStyle/>
          <a:p>
            <a:pPr>
              <a:defRPr sz="1800" b="0" i="0" u="none" strike="noStrike">
                <a:solidFill>
                  <a:srgbClr val="000000"/>
                </a:solidFill>
                <a:latin typeface="Arial"/>
              </a:defRPr>
            </a:pPr>
            <a:r>
              <a:rPr lang="en-US" sz="1800" b="0" i="0" u="none" strike="noStrike" dirty="0">
                <a:solidFill>
                  <a:schemeClr val="tx1"/>
                </a:solidFill>
                <a:latin typeface="Arial"/>
              </a:rPr>
              <a:t>Coefficient of Determination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R²</c:v>
                </c:pt>
              </c:strCache>
            </c:strRef>
          </c:tx>
          <c:spPr>
            <a:solidFill>
              <a:srgbClr val="0D9488"/>
            </a:solidFill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D9488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5B67-4217-980B-133E1E5CA13E}"/>
              </c:ext>
            </c:extLst>
          </c:dPt>
          <c:dPt>
            <c:idx val="1"/>
            <c:invertIfNegative val="0"/>
            <c:bubble3D val="0"/>
            <c:spPr>
              <a:solidFill>
                <a:srgbClr val="0D1B4B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5B67-4217-980B-133E1E5CA13E}"/>
              </c:ext>
            </c:extLst>
          </c:dPt>
          <c:dPt>
            <c:idx val="2"/>
            <c:invertIfNegative val="0"/>
            <c:bubble3D val="0"/>
            <c:spPr>
              <a:solidFill>
                <a:srgbClr val="F59E0B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5B67-4217-980B-133E1E5CA13E}"/>
              </c:ext>
            </c:extLst>
          </c:dPt>
          <c:dLbls>
            <c:delete val="1"/>
          </c:dLbls>
          <c:cat>
            <c:strRef>
              <c:f>Sheet1!$A$2:$A$4</c:f>
              <c:strCache>
                <c:ptCount val="3"/>
                <c:pt idx="0">
                  <c:v>CNN</c:v>
                </c:pt>
                <c:pt idx="1">
                  <c:v>Random Forest</c:v>
                </c:pt>
                <c:pt idx="2">
                  <c:v>XGBoost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0.9</c:v>
                </c:pt>
                <c:pt idx="1">
                  <c:v>0.87</c:v>
                </c:pt>
                <c:pt idx="2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B67-4217-980B-133E1E5CA1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475569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0.94"/>
          <c:min val="0.78"/>
        </c:scaling>
        <c:delete val="0"/>
        <c:axPos val="l"/>
        <c:majorGridlines>
          <c:spPr>
            <a:ln w="6350" cap="flat">
              <a:solidFill>
                <a:srgbClr val="E2E8F0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475569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title>
      <c:tx>
        <c:rich>
          <a:bodyPr/>
          <a:lstStyle/>
          <a:p>
            <a:pPr>
              <a:defRPr sz="1800" b="0" i="0" u="none" strike="noStrike">
                <a:solidFill>
                  <a:srgbClr val="000000"/>
                </a:solidFill>
                <a:latin typeface="Arial"/>
              </a:defRPr>
            </a:pPr>
            <a:r>
              <a:rPr lang="en-US" sz="1800" b="0" i="0" u="none" strike="noStrike" dirty="0">
                <a:solidFill>
                  <a:schemeClr val="tx1"/>
                </a:solidFill>
                <a:latin typeface="Arial"/>
              </a:rPr>
              <a:t>RMSE &amp; MAE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RMSE (mm/day)</c:v>
                </c:pt>
              </c:strCache>
            </c:strRef>
          </c:tx>
          <c:spPr>
            <a:solidFill>
              <a:srgbClr val="B91C1C"/>
            </a:solidFill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CNN</c:v>
                </c:pt>
                <c:pt idx="1">
                  <c:v>RF</c:v>
                </c:pt>
                <c:pt idx="2">
                  <c:v>XGBoost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0.21</c:v>
                </c:pt>
                <c:pt idx="1">
                  <c:v>0.28999999999999998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0E-48FE-B34F-D4ADED92A1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MAE (mm/day)</c:v>
                </c:pt>
              </c:strCache>
            </c:strRef>
          </c:tx>
          <c:spPr>
            <a:solidFill>
              <a:srgbClr val="F59E0B"/>
            </a:solidFill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CNN</c:v>
                </c:pt>
                <c:pt idx="1">
                  <c:v>RF</c:v>
                </c:pt>
                <c:pt idx="2">
                  <c:v>XGBoost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0.34</c:v>
                </c:pt>
                <c:pt idx="1">
                  <c:v>0.42</c:v>
                </c:pt>
                <c:pt idx="2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0E-48FE-B34F-D4ADED92A1A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475569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E2E8F0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475569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title>
      <c:tx>
        <c:rich>
          <a:bodyPr/>
          <a:lstStyle/>
          <a:p>
            <a:pPr>
              <a:defRPr sz="1800" b="0" i="0" u="none" strike="noStrike">
                <a:solidFill>
                  <a:srgbClr val="000000"/>
                </a:solidFill>
                <a:latin typeface="Arial"/>
              </a:defRPr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</a:rPr>
              <a:t>ETa Estimates vs. Eddy Covariance Flux Tower (mm/day)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CNN</c:v>
                </c:pt>
              </c:strCache>
            </c:strRef>
          </c:tx>
          <c:spPr>
            <a:solidFill>
              <a:srgbClr val="0D9488"/>
            </a:solidFill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Jan-22
Wheat</c:v>
                </c:pt>
                <c:pt idx="1">
                  <c:v>Feb-23
Wheat</c:v>
                </c:pt>
                <c:pt idx="2">
                  <c:v>May-24
Rice</c:v>
                </c:pt>
                <c:pt idx="3">
                  <c:v>Aug-24
Rice</c:v>
                </c:pt>
                <c:pt idx="4">
                  <c:v>Oct-24
Rice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2.0099999999999998</c:v>
                </c:pt>
                <c:pt idx="1">
                  <c:v>3.46</c:v>
                </c:pt>
                <c:pt idx="2">
                  <c:v>4.46</c:v>
                </c:pt>
                <c:pt idx="3">
                  <c:v>6.5</c:v>
                </c:pt>
                <c:pt idx="4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25-489C-9374-F6A5C65523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RF</c:v>
                </c:pt>
              </c:strCache>
            </c:strRef>
          </c:tx>
          <c:spPr>
            <a:solidFill>
              <a:srgbClr val="0D1B4B"/>
            </a:solidFill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Jan-22
Wheat</c:v>
                </c:pt>
                <c:pt idx="1">
                  <c:v>Feb-23
Wheat</c:v>
                </c:pt>
                <c:pt idx="2">
                  <c:v>May-24
Rice</c:v>
                </c:pt>
                <c:pt idx="3">
                  <c:v>Aug-24
Rice</c:v>
                </c:pt>
                <c:pt idx="4">
                  <c:v>Oct-24
Rice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1.76</c:v>
                </c:pt>
                <c:pt idx="1">
                  <c:v>3.13</c:v>
                </c:pt>
                <c:pt idx="2">
                  <c:v>3.13</c:v>
                </c:pt>
                <c:pt idx="3">
                  <c:v>6.08</c:v>
                </c:pt>
                <c:pt idx="4">
                  <c:v>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25-489C-9374-F6A5C65523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XGBoost</c:v>
                </c:pt>
              </c:strCache>
            </c:strRef>
          </c:tx>
          <c:spPr>
            <a:solidFill>
              <a:srgbClr val="F59E0B"/>
            </a:solidFill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Jan-22
Wheat</c:v>
                </c:pt>
                <c:pt idx="1">
                  <c:v>Feb-23
Wheat</c:v>
                </c:pt>
                <c:pt idx="2">
                  <c:v>May-24
Rice</c:v>
                </c:pt>
                <c:pt idx="3">
                  <c:v>Aug-24
Rice</c:v>
                </c:pt>
                <c:pt idx="4">
                  <c:v>Oct-24
Rice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1.72</c:v>
                </c:pt>
                <c:pt idx="1">
                  <c:v>3.08</c:v>
                </c:pt>
                <c:pt idx="2">
                  <c:v>3.05</c:v>
                </c:pt>
                <c:pt idx="3">
                  <c:v>5.89</c:v>
                </c:pt>
                <c:pt idx="4">
                  <c:v>1.68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25-489C-9374-F6A5C655235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Flux Tower</c:v>
                </c:pt>
              </c:strCache>
            </c:strRef>
          </c:tx>
          <c:spPr>
            <a:solidFill>
              <a:srgbClr val="B91C1C"/>
            </a:solidFill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Jan-22
Wheat</c:v>
                </c:pt>
                <c:pt idx="1">
                  <c:v>Feb-23
Wheat</c:v>
                </c:pt>
                <c:pt idx="2">
                  <c:v>May-24
Rice</c:v>
                </c:pt>
                <c:pt idx="3">
                  <c:v>Aug-24
Rice</c:v>
                </c:pt>
                <c:pt idx="4">
                  <c:v>Oct-24
Rice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1.99</c:v>
                </c:pt>
                <c:pt idx="1">
                  <c:v>3.54</c:v>
                </c:pt>
                <c:pt idx="2">
                  <c:v>4.54</c:v>
                </c:pt>
                <c:pt idx="3">
                  <c:v>5.6</c:v>
                </c:pt>
                <c:pt idx="4">
                  <c:v>1.27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25-489C-9374-F6A5C65523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475569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8"/>
        </c:scaling>
        <c:delete val="0"/>
        <c:axPos val="l"/>
        <c:majorGridlines>
          <c:spPr>
            <a:ln w="6350" cap="flat">
              <a:solidFill>
                <a:srgbClr val="E2E8F0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475569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138FD-FEE4-4CF1-9EB4-ADFE7877B385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AC8E9-4405-4AE1-98C8-DBB9DCFB8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7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AC8E9-4405-4AE1-98C8-DBB9DCFB8E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96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5EBD2-155C-97C2-D6EE-5CDCB484C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6319F0-1D69-2370-E12F-3E22F562F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C81B7C-4A32-48D6-E33D-1DD52F8C8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CE317-4CC3-B87A-5A1C-DE26DB750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1BBF1-3D07-428B-953F-A643877EC2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26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7b1e30f4b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7b1e30f4b0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7b1e30f4b0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7b1e30f4b0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01F3BA76-2EE7-924C-B7A2-01502F17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here </a:t>
            </a:r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66E476A-273C-E34A-8890-A75CAC3AA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989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60" y="610079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6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2 columns)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79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2 columns)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8922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2 columns)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1710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3 columns)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3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2684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3 columns)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3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310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3 columns)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3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8020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3 columns)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3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4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100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342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22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01F3BA76-2EE7-924C-B7A2-01502F17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here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8B6D8E61-F36E-E84D-B020-F9F7CE8381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989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60" y="610079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02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606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Points + Image/Diagram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45911ED-FCD6-1E4C-A182-BC08E2FDB77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873EBE0-E084-A745-8352-35B76CE4F7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2367400"/>
            <a:ext cx="6172200" cy="349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or diagram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BEE104C-5AA0-A748-A8E5-3DC7F1CF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338"/>
            <a:ext cx="3932237" cy="349365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DFE7F3C-B9BD-9D43-BE56-31E65D78D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181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Points + Image/Diagram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61742CD-ED1E-2F40-A581-1AA539DBF5A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2367400"/>
            <a:ext cx="6172200" cy="349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or diagram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1158FB8-6102-4540-ABAA-F38316DBD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338"/>
            <a:ext cx="3932237" cy="349365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3886478-E2D0-CE44-8A56-B9D5F901D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0581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/Diagram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8EB801-33CC-0A48-8346-D8A5E742223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2367400"/>
            <a:ext cx="6172200" cy="349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or diagram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66A03-9401-1945-9C7F-E391BF233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338"/>
            <a:ext cx="3932237" cy="34936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950039C7-58A9-B04A-9AFB-D4733085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862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Points + Image/Diagram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45911ED-FCD6-1E4C-A182-BC08E2FDB77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873EBE0-E084-A745-8352-35B76CE4F7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2367400"/>
            <a:ext cx="6172200" cy="349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or diagram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BEE104C-5AA0-A748-A8E5-3DC7F1CF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338"/>
            <a:ext cx="3932237" cy="349365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DFE7F3C-B9BD-9D43-BE56-31E65D78D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7907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/Diagram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71A4E5A-27C6-E445-9BBE-F1A0BCEA62D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38200" y="2122190"/>
            <a:ext cx="10517188" cy="3738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or diagram here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4312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/Diagram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42E3538-5C97-3849-BD85-305CDED143E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38200" y="2122190"/>
            <a:ext cx="10517188" cy="3738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or diagram here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B696150-0D35-1446-8667-C0C4D792D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5297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/Diagram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8EB801-33CC-0A48-8346-D8A5E742223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38200" y="2122190"/>
            <a:ext cx="10517188" cy="3738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or diagram here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72F320-E3F4-3740-B9AB-390FDA9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5494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/Diagram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71A4E5A-27C6-E445-9BBE-F1A0BCEA62D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38200" y="2122190"/>
            <a:ext cx="10517188" cy="3738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or diagram here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7295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D1A286-D93F-F443-85BA-02DAB2375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10515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382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01F3BA76-2EE7-924C-B7A2-01502F17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here 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F70A5D7A-14AC-9F4D-88BD-FAC3FBB4E2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989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60" y="610079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95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D1A286-D93F-F443-85BA-02DAB2375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10515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9377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D1A286-D93F-F443-85BA-02DAB2375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10515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409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D1A286-D93F-F443-85BA-02DAB2375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10515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0448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D0350C-CBA1-E443-9D3D-F0FE9F96B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121A907-A6F3-AF4F-A23C-07506DDD7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3E3323F-CD81-D24C-AB71-C62F90B005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26429-2A22-B340-8D4D-CD8D6E96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6811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54DD1F-4A81-CD40-97FA-5ABFAE99AB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28B0E31-B85D-EC47-B742-D63741BF0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C4CCEB3-757C-424B-8376-D45990C2878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57E3CD3-C3BA-7E40-9E91-56BFEB42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9783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5F2D2-A578-8146-BA36-352129ACF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8DE5F-6644-8B4D-9B74-81CA5C7E2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9B6F9BB-EF0B-1045-AE5F-F3D92FD9DFA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105480D-81F2-5746-B79D-9EB521F3B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1752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D0350C-CBA1-E443-9D3D-F0FE9F96B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121A907-A6F3-AF4F-A23C-07506DDD7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3E3323F-CD81-D24C-AB71-C62F90B005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26429-2A22-B340-8D4D-CD8D6E96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397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D01F7B-3303-0F40-9309-BB01E71392B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76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BF0AA1-BD1D-B04E-BC63-F92A1331133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83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8A0FC5-5CD4-644F-B92D-E50A4A13EDA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1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01F3BA76-2EE7-924C-B7A2-01502F17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here 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270567A3-CE4F-2249-B054-6D1CE6FC58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989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60" y="610079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1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D01F7B-3303-0F40-9309-BB01E71392B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82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80CB3E-8066-4B4C-AD8A-372E2B918BB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92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0D8DAA-8930-FB45-BCD5-C74A1BBF3D1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60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3FA3DE-33A4-F54D-B8F2-343B64C21BA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2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80CB3E-8066-4B4C-AD8A-372E2B918BB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05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3CD025-005F-F342-85F5-E86987BDA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3552496"/>
            <a:ext cx="7062952" cy="9145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0F61793-795D-DF4B-B55E-7AECDE4AA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950" y="4467005"/>
            <a:ext cx="6547947" cy="1229601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355" y="552545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82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3CD025-005F-F342-85F5-E86987BDA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3552496"/>
            <a:ext cx="7062952" cy="9145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0F61793-795D-DF4B-B55E-7AECDE4AA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950" y="4467005"/>
            <a:ext cx="6547947" cy="1229601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355" y="552545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72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3CD025-005F-F342-85F5-E86987BDA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3552496"/>
            <a:ext cx="7062952" cy="9145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0F61793-795D-DF4B-B55E-7AECDE4AA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950" y="4467005"/>
            <a:ext cx="6547947" cy="1229601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355" y="552545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3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3CD025-005F-F342-85F5-E86987BDA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3552496"/>
            <a:ext cx="7062952" cy="9145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0F61793-795D-DF4B-B55E-7AECDE4AA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950" y="4467005"/>
            <a:ext cx="6547947" cy="1229601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355" y="552545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15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8CA1-C137-58F1-49AD-E299BE370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8" y="533588"/>
            <a:ext cx="10815322" cy="8126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1858B50-8242-AFB3-B475-8E84F5C6574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60399" y="1706199"/>
            <a:ext cx="5227638" cy="41710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886A69-77A0-3834-DCA2-1E794D6553C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48082" y="1706199"/>
            <a:ext cx="5227638" cy="41710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28735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5 (Image)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F7213107-250D-BF4C-8A3E-2EB4DC3D66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6"/>
            <a:ext cx="5129049" cy="1998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here </a:t>
            </a:r>
            <a:endParaRPr lang="en-US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1320944D-8832-3E41-80B9-681EC0715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1" y="4078121"/>
            <a:ext cx="4834760" cy="16495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6974785D-C59D-5542-B6FC-A6C1CE5442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77591" y="720652"/>
            <a:ext cx="6152504" cy="6271409"/>
          </a:xfrm>
          <a:custGeom>
            <a:avLst/>
            <a:gdLst>
              <a:gd name="connsiteX0" fmla="*/ 0 w 6742112"/>
              <a:gd name="connsiteY0" fmla="*/ 0 h 4130675"/>
              <a:gd name="connsiteX1" fmla="*/ 6053652 w 6742112"/>
              <a:gd name="connsiteY1" fmla="*/ 0 h 4130675"/>
              <a:gd name="connsiteX2" fmla="*/ 6742112 w 6742112"/>
              <a:gd name="connsiteY2" fmla="*/ 688460 h 4130675"/>
              <a:gd name="connsiteX3" fmla="*/ 6742112 w 6742112"/>
              <a:gd name="connsiteY3" fmla="*/ 4130675 h 4130675"/>
              <a:gd name="connsiteX4" fmla="*/ 6742112 w 6742112"/>
              <a:gd name="connsiteY4" fmla="*/ 4130675 h 4130675"/>
              <a:gd name="connsiteX5" fmla="*/ 688460 w 6742112"/>
              <a:gd name="connsiteY5" fmla="*/ 4130675 h 4130675"/>
              <a:gd name="connsiteX6" fmla="*/ 0 w 6742112"/>
              <a:gd name="connsiteY6" fmla="*/ 3442215 h 4130675"/>
              <a:gd name="connsiteX7" fmla="*/ 0 w 6742112"/>
              <a:gd name="connsiteY7" fmla="*/ 0 h 4130675"/>
              <a:gd name="connsiteX0" fmla="*/ 1810328 w 8552440"/>
              <a:gd name="connsiteY0" fmla="*/ 0 h 4130675"/>
              <a:gd name="connsiteX1" fmla="*/ 7863980 w 8552440"/>
              <a:gd name="connsiteY1" fmla="*/ 0 h 4130675"/>
              <a:gd name="connsiteX2" fmla="*/ 8552440 w 8552440"/>
              <a:gd name="connsiteY2" fmla="*/ 688460 h 4130675"/>
              <a:gd name="connsiteX3" fmla="*/ 8552440 w 8552440"/>
              <a:gd name="connsiteY3" fmla="*/ 4130675 h 4130675"/>
              <a:gd name="connsiteX4" fmla="*/ 8552440 w 8552440"/>
              <a:gd name="connsiteY4" fmla="*/ 4130675 h 4130675"/>
              <a:gd name="connsiteX5" fmla="*/ 2498788 w 8552440"/>
              <a:gd name="connsiteY5" fmla="*/ 4130675 h 4130675"/>
              <a:gd name="connsiteX6" fmla="*/ 0 w 8552440"/>
              <a:gd name="connsiteY6" fmla="*/ 3128179 h 4130675"/>
              <a:gd name="connsiteX7" fmla="*/ 1810328 w 8552440"/>
              <a:gd name="connsiteY7" fmla="*/ 0 h 4130675"/>
              <a:gd name="connsiteX0" fmla="*/ 1810328 w 8552440"/>
              <a:gd name="connsiteY0" fmla="*/ 0 h 4130675"/>
              <a:gd name="connsiteX1" fmla="*/ 7863980 w 8552440"/>
              <a:gd name="connsiteY1" fmla="*/ 0 h 4130675"/>
              <a:gd name="connsiteX2" fmla="*/ 8552440 w 8552440"/>
              <a:gd name="connsiteY2" fmla="*/ 688460 h 4130675"/>
              <a:gd name="connsiteX3" fmla="*/ 8552440 w 8552440"/>
              <a:gd name="connsiteY3" fmla="*/ 4130675 h 4130675"/>
              <a:gd name="connsiteX4" fmla="*/ 8552440 w 8552440"/>
              <a:gd name="connsiteY4" fmla="*/ 4130675 h 4130675"/>
              <a:gd name="connsiteX5" fmla="*/ 596098 w 8552440"/>
              <a:gd name="connsiteY5" fmla="*/ 4130675 h 4130675"/>
              <a:gd name="connsiteX6" fmla="*/ 0 w 8552440"/>
              <a:gd name="connsiteY6" fmla="*/ 3128179 h 4130675"/>
              <a:gd name="connsiteX7" fmla="*/ 1810328 w 8552440"/>
              <a:gd name="connsiteY7" fmla="*/ 0 h 4130675"/>
              <a:gd name="connsiteX0" fmla="*/ 1810328 w 8570913"/>
              <a:gd name="connsiteY0" fmla="*/ 0 h 4130675"/>
              <a:gd name="connsiteX1" fmla="*/ 7863980 w 8570913"/>
              <a:gd name="connsiteY1" fmla="*/ 0 h 4130675"/>
              <a:gd name="connsiteX2" fmla="*/ 8570913 w 8570913"/>
              <a:gd name="connsiteY2" fmla="*/ 4969 h 4130675"/>
              <a:gd name="connsiteX3" fmla="*/ 8552440 w 8570913"/>
              <a:gd name="connsiteY3" fmla="*/ 4130675 h 4130675"/>
              <a:gd name="connsiteX4" fmla="*/ 8552440 w 8570913"/>
              <a:gd name="connsiteY4" fmla="*/ 4130675 h 4130675"/>
              <a:gd name="connsiteX5" fmla="*/ 596098 w 8570913"/>
              <a:gd name="connsiteY5" fmla="*/ 4130675 h 4130675"/>
              <a:gd name="connsiteX6" fmla="*/ 0 w 8570913"/>
              <a:gd name="connsiteY6" fmla="*/ 3128179 h 4130675"/>
              <a:gd name="connsiteX7" fmla="*/ 1810328 w 8570913"/>
              <a:gd name="connsiteY7" fmla="*/ 0 h 4130675"/>
              <a:gd name="connsiteX0" fmla="*/ 1802708 w 8563293"/>
              <a:gd name="connsiteY0" fmla="*/ 0 h 4130675"/>
              <a:gd name="connsiteX1" fmla="*/ 785636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02708 w 8563293"/>
              <a:gd name="connsiteY7" fmla="*/ 0 h 4130675"/>
              <a:gd name="connsiteX0" fmla="*/ 1802708 w 8563293"/>
              <a:gd name="connsiteY0" fmla="*/ 15240 h 4130675"/>
              <a:gd name="connsiteX1" fmla="*/ 785636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02708 w 8563293"/>
              <a:gd name="connsiteY7" fmla="*/ 15240 h 4130675"/>
              <a:gd name="connsiteX0" fmla="*/ 1817948 w 8563293"/>
              <a:gd name="connsiteY0" fmla="*/ 0 h 4130675"/>
              <a:gd name="connsiteX1" fmla="*/ 785636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17948 w 8563293"/>
              <a:gd name="connsiteY7" fmla="*/ 0 h 4130675"/>
              <a:gd name="connsiteX0" fmla="*/ 1810328 w 8563293"/>
              <a:gd name="connsiteY0" fmla="*/ 0 h 4130675"/>
              <a:gd name="connsiteX1" fmla="*/ 785636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10328 w 8563293"/>
              <a:gd name="connsiteY7" fmla="*/ 0 h 4130675"/>
              <a:gd name="connsiteX0" fmla="*/ 1810328 w 8563293"/>
              <a:gd name="connsiteY0" fmla="*/ 0 h 4130675"/>
              <a:gd name="connsiteX1" fmla="*/ 786398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10328 w 8563293"/>
              <a:gd name="connsiteY7" fmla="*/ 0 h 4130675"/>
              <a:gd name="connsiteX0" fmla="*/ 1810328 w 8548053"/>
              <a:gd name="connsiteY0" fmla="*/ 2651 h 4133326"/>
              <a:gd name="connsiteX1" fmla="*/ 7863980 w 8548053"/>
              <a:gd name="connsiteY1" fmla="*/ 2651 h 4133326"/>
              <a:gd name="connsiteX2" fmla="*/ 8548053 w 8548053"/>
              <a:gd name="connsiteY2" fmla="*/ 0 h 4133326"/>
              <a:gd name="connsiteX3" fmla="*/ 8544820 w 8548053"/>
              <a:gd name="connsiteY3" fmla="*/ 4133326 h 4133326"/>
              <a:gd name="connsiteX4" fmla="*/ 8544820 w 8548053"/>
              <a:gd name="connsiteY4" fmla="*/ 4133326 h 4133326"/>
              <a:gd name="connsiteX5" fmla="*/ 588478 w 8548053"/>
              <a:gd name="connsiteY5" fmla="*/ 4133326 h 4133326"/>
              <a:gd name="connsiteX6" fmla="*/ 0 w 8548053"/>
              <a:gd name="connsiteY6" fmla="*/ 3115590 h 4133326"/>
              <a:gd name="connsiteX7" fmla="*/ 1810328 w 8548053"/>
              <a:gd name="connsiteY7" fmla="*/ 2651 h 4133326"/>
              <a:gd name="connsiteX0" fmla="*/ 1221850 w 7959575"/>
              <a:gd name="connsiteY0" fmla="*/ 2651 h 4133326"/>
              <a:gd name="connsiteX1" fmla="*/ 7275502 w 7959575"/>
              <a:gd name="connsiteY1" fmla="*/ 2651 h 4133326"/>
              <a:gd name="connsiteX2" fmla="*/ 7959575 w 7959575"/>
              <a:gd name="connsiteY2" fmla="*/ 0 h 4133326"/>
              <a:gd name="connsiteX3" fmla="*/ 7956342 w 7959575"/>
              <a:gd name="connsiteY3" fmla="*/ 4133326 h 4133326"/>
              <a:gd name="connsiteX4" fmla="*/ 7956342 w 7959575"/>
              <a:gd name="connsiteY4" fmla="*/ 4133326 h 4133326"/>
              <a:gd name="connsiteX5" fmla="*/ 0 w 7959575"/>
              <a:gd name="connsiteY5" fmla="*/ 4133326 h 4133326"/>
              <a:gd name="connsiteX6" fmla="*/ 1221850 w 7959575"/>
              <a:gd name="connsiteY6" fmla="*/ 2651 h 4133326"/>
              <a:gd name="connsiteX0" fmla="*/ 0 w 6737725"/>
              <a:gd name="connsiteY0" fmla="*/ 2651 h 4133326"/>
              <a:gd name="connsiteX1" fmla="*/ 6053652 w 6737725"/>
              <a:gd name="connsiteY1" fmla="*/ 2651 h 4133326"/>
              <a:gd name="connsiteX2" fmla="*/ 6737725 w 6737725"/>
              <a:gd name="connsiteY2" fmla="*/ 0 h 4133326"/>
              <a:gd name="connsiteX3" fmla="*/ 6734492 w 6737725"/>
              <a:gd name="connsiteY3" fmla="*/ 4133326 h 4133326"/>
              <a:gd name="connsiteX4" fmla="*/ 6734492 w 6737725"/>
              <a:gd name="connsiteY4" fmla="*/ 4133326 h 4133326"/>
              <a:gd name="connsiteX5" fmla="*/ 471483 w 6737725"/>
              <a:gd name="connsiteY5" fmla="*/ 4133326 h 4133326"/>
              <a:gd name="connsiteX6" fmla="*/ 0 w 6737725"/>
              <a:gd name="connsiteY6" fmla="*/ 2651 h 4133326"/>
              <a:gd name="connsiteX0" fmla="*/ 0 w 6737725"/>
              <a:gd name="connsiteY0" fmla="*/ 2651 h 4133326"/>
              <a:gd name="connsiteX1" fmla="*/ 6053652 w 6737725"/>
              <a:gd name="connsiteY1" fmla="*/ 2651 h 4133326"/>
              <a:gd name="connsiteX2" fmla="*/ 6737725 w 6737725"/>
              <a:gd name="connsiteY2" fmla="*/ 0 h 4133326"/>
              <a:gd name="connsiteX3" fmla="*/ 6734492 w 6737725"/>
              <a:gd name="connsiteY3" fmla="*/ 4133326 h 4133326"/>
              <a:gd name="connsiteX4" fmla="*/ 6734492 w 6737725"/>
              <a:gd name="connsiteY4" fmla="*/ 4133326 h 4133326"/>
              <a:gd name="connsiteX5" fmla="*/ 649283 w 6737725"/>
              <a:gd name="connsiteY5" fmla="*/ 4028551 h 4133326"/>
              <a:gd name="connsiteX6" fmla="*/ 0 w 6737725"/>
              <a:gd name="connsiteY6" fmla="*/ 2651 h 4133326"/>
              <a:gd name="connsiteX0" fmla="*/ 0 w 6737725"/>
              <a:gd name="connsiteY0" fmla="*/ 2651 h 4146026"/>
              <a:gd name="connsiteX1" fmla="*/ 6053652 w 6737725"/>
              <a:gd name="connsiteY1" fmla="*/ 2651 h 4146026"/>
              <a:gd name="connsiteX2" fmla="*/ 6737725 w 6737725"/>
              <a:gd name="connsiteY2" fmla="*/ 0 h 4146026"/>
              <a:gd name="connsiteX3" fmla="*/ 6734492 w 6737725"/>
              <a:gd name="connsiteY3" fmla="*/ 4133326 h 4146026"/>
              <a:gd name="connsiteX4" fmla="*/ 6734492 w 6737725"/>
              <a:gd name="connsiteY4" fmla="*/ 4133326 h 4146026"/>
              <a:gd name="connsiteX5" fmla="*/ 490533 w 6737725"/>
              <a:gd name="connsiteY5" fmla="*/ 4146026 h 4146026"/>
              <a:gd name="connsiteX6" fmla="*/ 0 w 6737725"/>
              <a:gd name="connsiteY6" fmla="*/ 2651 h 4146026"/>
              <a:gd name="connsiteX0" fmla="*/ 709617 w 6247192"/>
              <a:gd name="connsiteY0" fmla="*/ 364601 h 4146026"/>
              <a:gd name="connsiteX1" fmla="*/ 5563119 w 6247192"/>
              <a:gd name="connsiteY1" fmla="*/ 2651 h 4146026"/>
              <a:gd name="connsiteX2" fmla="*/ 6247192 w 6247192"/>
              <a:gd name="connsiteY2" fmla="*/ 0 h 4146026"/>
              <a:gd name="connsiteX3" fmla="*/ 6243959 w 6247192"/>
              <a:gd name="connsiteY3" fmla="*/ 4133326 h 4146026"/>
              <a:gd name="connsiteX4" fmla="*/ 6243959 w 6247192"/>
              <a:gd name="connsiteY4" fmla="*/ 4133326 h 4146026"/>
              <a:gd name="connsiteX5" fmla="*/ 0 w 6247192"/>
              <a:gd name="connsiteY5" fmla="*/ 4146026 h 4146026"/>
              <a:gd name="connsiteX6" fmla="*/ 709617 w 6247192"/>
              <a:gd name="connsiteY6" fmla="*/ 364601 h 4146026"/>
              <a:gd name="connsiteX0" fmla="*/ 373067 w 6247192"/>
              <a:gd name="connsiteY0" fmla="*/ 91551 h 4146026"/>
              <a:gd name="connsiteX1" fmla="*/ 5563119 w 6247192"/>
              <a:gd name="connsiteY1" fmla="*/ 2651 h 4146026"/>
              <a:gd name="connsiteX2" fmla="*/ 6247192 w 6247192"/>
              <a:gd name="connsiteY2" fmla="*/ 0 h 4146026"/>
              <a:gd name="connsiteX3" fmla="*/ 6243959 w 6247192"/>
              <a:gd name="connsiteY3" fmla="*/ 4133326 h 4146026"/>
              <a:gd name="connsiteX4" fmla="*/ 6243959 w 6247192"/>
              <a:gd name="connsiteY4" fmla="*/ 4133326 h 4146026"/>
              <a:gd name="connsiteX5" fmla="*/ 0 w 6247192"/>
              <a:gd name="connsiteY5" fmla="*/ 4146026 h 4146026"/>
              <a:gd name="connsiteX6" fmla="*/ 373067 w 6247192"/>
              <a:gd name="connsiteY6" fmla="*/ 91551 h 4146026"/>
              <a:gd name="connsiteX0" fmla="*/ 331792 w 6247192"/>
              <a:gd name="connsiteY0" fmla="*/ 88376 h 4146026"/>
              <a:gd name="connsiteX1" fmla="*/ 5563119 w 6247192"/>
              <a:gd name="connsiteY1" fmla="*/ 2651 h 4146026"/>
              <a:gd name="connsiteX2" fmla="*/ 6247192 w 6247192"/>
              <a:gd name="connsiteY2" fmla="*/ 0 h 4146026"/>
              <a:gd name="connsiteX3" fmla="*/ 6243959 w 6247192"/>
              <a:gd name="connsiteY3" fmla="*/ 4133326 h 4146026"/>
              <a:gd name="connsiteX4" fmla="*/ 6243959 w 6247192"/>
              <a:gd name="connsiteY4" fmla="*/ 4133326 h 4146026"/>
              <a:gd name="connsiteX5" fmla="*/ 0 w 6247192"/>
              <a:gd name="connsiteY5" fmla="*/ 4146026 h 4146026"/>
              <a:gd name="connsiteX6" fmla="*/ 331792 w 6247192"/>
              <a:gd name="connsiteY6" fmla="*/ 88376 h 4146026"/>
              <a:gd name="connsiteX0" fmla="*/ 7942 w 5923342"/>
              <a:gd name="connsiteY0" fmla="*/ 88376 h 4222226"/>
              <a:gd name="connsiteX1" fmla="*/ 5239269 w 5923342"/>
              <a:gd name="connsiteY1" fmla="*/ 2651 h 4222226"/>
              <a:gd name="connsiteX2" fmla="*/ 5923342 w 5923342"/>
              <a:gd name="connsiteY2" fmla="*/ 0 h 4222226"/>
              <a:gd name="connsiteX3" fmla="*/ 5920109 w 5923342"/>
              <a:gd name="connsiteY3" fmla="*/ 4133326 h 4222226"/>
              <a:gd name="connsiteX4" fmla="*/ 5920109 w 5923342"/>
              <a:gd name="connsiteY4" fmla="*/ 4133326 h 4222226"/>
              <a:gd name="connsiteX5" fmla="*/ 0 w 5923342"/>
              <a:gd name="connsiteY5" fmla="*/ 4222226 h 4222226"/>
              <a:gd name="connsiteX6" fmla="*/ 7942 w 5923342"/>
              <a:gd name="connsiteY6" fmla="*/ 88376 h 4222226"/>
              <a:gd name="connsiteX0" fmla="*/ 7942 w 6091559"/>
              <a:gd name="connsiteY0" fmla="*/ 88376 h 4222226"/>
              <a:gd name="connsiteX1" fmla="*/ 5239269 w 6091559"/>
              <a:gd name="connsiteY1" fmla="*/ 2651 h 4222226"/>
              <a:gd name="connsiteX2" fmla="*/ 5923342 w 6091559"/>
              <a:gd name="connsiteY2" fmla="*/ 0 h 4222226"/>
              <a:gd name="connsiteX3" fmla="*/ 5920109 w 6091559"/>
              <a:gd name="connsiteY3" fmla="*/ 4133326 h 4222226"/>
              <a:gd name="connsiteX4" fmla="*/ 6091559 w 6091559"/>
              <a:gd name="connsiteY4" fmla="*/ 4209526 h 4222226"/>
              <a:gd name="connsiteX5" fmla="*/ 0 w 6091559"/>
              <a:gd name="connsiteY5" fmla="*/ 4222226 h 4222226"/>
              <a:gd name="connsiteX6" fmla="*/ 7942 w 6091559"/>
              <a:gd name="connsiteY6" fmla="*/ 88376 h 4222226"/>
              <a:gd name="connsiteX0" fmla="*/ 7942 w 6094734"/>
              <a:gd name="connsiteY0" fmla="*/ 88376 h 4225401"/>
              <a:gd name="connsiteX1" fmla="*/ 5239269 w 6094734"/>
              <a:gd name="connsiteY1" fmla="*/ 2651 h 4225401"/>
              <a:gd name="connsiteX2" fmla="*/ 5923342 w 6094734"/>
              <a:gd name="connsiteY2" fmla="*/ 0 h 4225401"/>
              <a:gd name="connsiteX3" fmla="*/ 5920109 w 6094734"/>
              <a:gd name="connsiteY3" fmla="*/ 4133326 h 4225401"/>
              <a:gd name="connsiteX4" fmla="*/ 6094734 w 6094734"/>
              <a:gd name="connsiteY4" fmla="*/ 4225401 h 4225401"/>
              <a:gd name="connsiteX5" fmla="*/ 0 w 6094734"/>
              <a:gd name="connsiteY5" fmla="*/ 4222226 h 4225401"/>
              <a:gd name="connsiteX6" fmla="*/ 7942 w 6094734"/>
              <a:gd name="connsiteY6" fmla="*/ 88376 h 4225401"/>
              <a:gd name="connsiteX0" fmla="*/ 7942 w 6094734"/>
              <a:gd name="connsiteY0" fmla="*/ 88376 h 4225401"/>
              <a:gd name="connsiteX1" fmla="*/ 5923342 w 6094734"/>
              <a:gd name="connsiteY1" fmla="*/ 0 h 4225401"/>
              <a:gd name="connsiteX2" fmla="*/ 5920109 w 6094734"/>
              <a:gd name="connsiteY2" fmla="*/ 4133326 h 4225401"/>
              <a:gd name="connsiteX3" fmla="*/ 6094734 w 6094734"/>
              <a:gd name="connsiteY3" fmla="*/ 4225401 h 4225401"/>
              <a:gd name="connsiteX4" fmla="*/ 0 w 6094734"/>
              <a:gd name="connsiteY4" fmla="*/ 4222226 h 4225401"/>
              <a:gd name="connsiteX5" fmla="*/ 7942 w 6094734"/>
              <a:gd name="connsiteY5" fmla="*/ 88376 h 4225401"/>
              <a:gd name="connsiteX0" fmla="*/ 7942 w 7517192"/>
              <a:gd name="connsiteY0" fmla="*/ 2651 h 4139676"/>
              <a:gd name="connsiteX1" fmla="*/ 7517192 w 7517192"/>
              <a:gd name="connsiteY1" fmla="*/ 0 h 4139676"/>
              <a:gd name="connsiteX2" fmla="*/ 5920109 w 7517192"/>
              <a:gd name="connsiteY2" fmla="*/ 4047601 h 4139676"/>
              <a:gd name="connsiteX3" fmla="*/ 6094734 w 7517192"/>
              <a:gd name="connsiteY3" fmla="*/ 4139676 h 4139676"/>
              <a:gd name="connsiteX4" fmla="*/ 0 w 7517192"/>
              <a:gd name="connsiteY4" fmla="*/ 4136501 h 4139676"/>
              <a:gd name="connsiteX5" fmla="*/ 7942 w 7517192"/>
              <a:gd name="connsiteY5" fmla="*/ 2651 h 4139676"/>
              <a:gd name="connsiteX0" fmla="*/ 7942 w 8222042"/>
              <a:gd name="connsiteY0" fmla="*/ 2651 h 4139676"/>
              <a:gd name="connsiteX1" fmla="*/ 8222042 w 8222042"/>
              <a:gd name="connsiteY1" fmla="*/ 0 h 4139676"/>
              <a:gd name="connsiteX2" fmla="*/ 5920109 w 8222042"/>
              <a:gd name="connsiteY2" fmla="*/ 4047601 h 4139676"/>
              <a:gd name="connsiteX3" fmla="*/ 6094734 w 8222042"/>
              <a:gd name="connsiteY3" fmla="*/ 4139676 h 4139676"/>
              <a:gd name="connsiteX4" fmla="*/ 0 w 8222042"/>
              <a:gd name="connsiteY4" fmla="*/ 4136501 h 4139676"/>
              <a:gd name="connsiteX5" fmla="*/ 7942 w 8222042"/>
              <a:gd name="connsiteY5" fmla="*/ 2651 h 4139676"/>
              <a:gd name="connsiteX0" fmla="*/ 7942 w 8522175"/>
              <a:gd name="connsiteY0" fmla="*/ 2651 h 4139676"/>
              <a:gd name="connsiteX1" fmla="*/ 8222042 w 8522175"/>
              <a:gd name="connsiteY1" fmla="*/ 0 h 4139676"/>
              <a:gd name="connsiteX2" fmla="*/ 6094734 w 8522175"/>
              <a:gd name="connsiteY2" fmla="*/ 4139676 h 4139676"/>
              <a:gd name="connsiteX3" fmla="*/ 0 w 8522175"/>
              <a:gd name="connsiteY3" fmla="*/ 4136501 h 4139676"/>
              <a:gd name="connsiteX4" fmla="*/ 7942 w 8522175"/>
              <a:gd name="connsiteY4" fmla="*/ 2651 h 4139676"/>
              <a:gd name="connsiteX0" fmla="*/ 7942 w 8590698"/>
              <a:gd name="connsiteY0" fmla="*/ 2651 h 4139676"/>
              <a:gd name="connsiteX1" fmla="*/ 8222042 w 8590698"/>
              <a:gd name="connsiteY1" fmla="*/ 0 h 4139676"/>
              <a:gd name="connsiteX2" fmla="*/ 6094734 w 8590698"/>
              <a:gd name="connsiteY2" fmla="*/ 4139676 h 4139676"/>
              <a:gd name="connsiteX3" fmla="*/ 0 w 8590698"/>
              <a:gd name="connsiteY3" fmla="*/ 4136501 h 4139676"/>
              <a:gd name="connsiteX4" fmla="*/ 7942 w 8590698"/>
              <a:gd name="connsiteY4" fmla="*/ 2651 h 4139676"/>
              <a:gd name="connsiteX0" fmla="*/ 7942 w 8484685"/>
              <a:gd name="connsiteY0" fmla="*/ 2651 h 4139676"/>
              <a:gd name="connsiteX1" fmla="*/ 8222042 w 8484685"/>
              <a:gd name="connsiteY1" fmla="*/ 0 h 4139676"/>
              <a:gd name="connsiteX2" fmla="*/ 6094734 w 8484685"/>
              <a:gd name="connsiteY2" fmla="*/ 4139676 h 4139676"/>
              <a:gd name="connsiteX3" fmla="*/ 0 w 8484685"/>
              <a:gd name="connsiteY3" fmla="*/ 4136501 h 4139676"/>
              <a:gd name="connsiteX4" fmla="*/ 7942 w 8484685"/>
              <a:gd name="connsiteY4" fmla="*/ 2651 h 4139676"/>
              <a:gd name="connsiteX0" fmla="*/ 7942 w 8486293"/>
              <a:gd name="connsiteY0" fmla="*/ 2651 h 4139676"/>
              <a:gd name="connsiteX1" fmla="*/ 8222042 w 8486293"/>
              <a:gd name="connsiteY1" fmla="*/ 0 h 4139676"/>
              <a:gd name="connsiteX2" fmla="*/ 6094734 w 8486293"/>
              <a:gd name="connsiteY2" fmla="*/ 4139676 h 4139676"/>
              <a:gd name="connsiteX3" fmla="*/ 0 w 8486293"/>
              <a:gd name="connsiteY3" fmla="*/ 4136501 h 4139676"/>
              <a:gd name="connsiteX4" fmla="*/ 7942 w 8486293"/>
              <a:gd name="connsiteY4" fmla="*/ 2651 h 4139676"/>
              <a:gd name="connsiteX0" fmla="*/ 7942 w 8499428"/>
              <a:gd name="connsiteY0" fmla="*/ 2651 h 4139676"/>
              <a:gd name="connsiteX1" fmla="*/ 8222042 w 8499428"/>
              <a:gd name="connsiteY1" fmla="*/ 0 h 4139676"/>
              <a:gd name="connsiteX2" fmla="*/ 6094734 w 8499428"/>
              <a:gd name="connsiteY2" fmla="*/ 4139676 h 4139676"/>
              <a:gd name="connsiteX3" fmla="*/ 0 w 8499428"/>
              <a:gd name="connsiteY3" fmla="*/ 4136501 h 4139676"/>
              <a:gd name="connsiteX4" fmla="*/ 7942 w 8499428"/>
              <a:gd name="connsiteY4" fmla="*/ 2651 h 4139676"/>
              <a:gd name="connsiteX0" fmla="*/ 7942 w 8496797"/>
              <a:gd name="connsiteY0" fmla="*/ 2651 h 4139676"/>
              <a:gd name="connsiteX1" fmla="*/ 8222042 w 8496797"/>
              <a:gd name="connsiteY1" fmla="*/ 0 h 4139676"/>
              <a:gd name="connsiteX2" fmla="*/ 6094734 w 8496797"/>
              <a:gd name="connsiteY2" fmla="*/ 4139676 h 4139676"/>
              <a:gd name="connsiteX3" fmla="*/ 0 w 8496797"/>
              <a:gd name="connsiteY3" fmla="*/ 4136501 h 4139676"/>
              <a:gd name="connsiteX4" fmla="*/ 7942 w 8496797"/>
              <a:gd name="connsiteY4" fmla="*/ 2651 h 4139676"/>
              <a:gd name="connsiteX0" fmla="*/ 7942 w 8494358"/>
              <a:gd name="connsiteY0" fmla="*/ 2651 h 4139676"/>
              <a:gd name="connsiteX1" fmla="*/ 8222042 w 8494358"/>
              <a:gd name="connsiteY1" fmla="*/ 0 h 4139676"/>
              <a:gd name="connsiteX2" fmla="*/ 6094734 w 8494358"/>
              <a:gd name="connsiteY2" fmla="*/ 4139676 h 4139676"/>
              <a:gd name="connsiteX3" fmla="*/ 0 w 8494358"/>
              <a:gd name="connsiteY3" fmla="*/ 4136501 h 4139676"/>
              <a:gd name="connsiteX4" fmla="*/ 7942 w 8494358"/>
              <a:gd name="connsiteY4" fmla="*/ 2651 h 4139676"/>
              <a:gd name="connsiteX0" fmla="*/ 7942 w 8922461"/>
              <a:gd name="connsiteY0" fmla="*/ 2651 h 4146026"/>
              <a:gd name="connsiteX1" fmla="*/ 8222042 w 8922461"/>
              <a:gd name="connsiteY1" fmla="*/ 0 h 4146026"/>
              <a:gd name="connsiteX2" fmla="*/ 7580634 w 8922461"/>
              <a:gd name="connsiteY2" fmla="*/ 4146026 h 4146026"/>
              <a:gd name="connsiteX3" fmla="*/ 0 w 8922461"/>
              <a:gd name="connsiteY3" fmla="*/ 4136501 h 4146026"/>
              <a:gd name="connsiteX4" fmla="*/ 7942 w 8922461"/>
              <a:gd name="connsiteY4" fmla="*/ 2651 h 4146026"/>
              <a:gd name="connsiteX0" fmla="*/ 7942 w 8937889"/>
              <a:gd name="connsiteY0" fmla="*/ 2651 h 4146026"/>
              <a:gd name="connsiteX1" fmla="*/ 8222042 w 8937889"/>
              <a:gd name="connsiteY1" fmla="*/ 0 h 4146026"/>
              <a:gd name="connsiteX2" fmla="*/ 7612384 w 8937889"/>
              <a:gd name="connsiteY2" fmla="*/ 4146026 h 4146026"/>
              <a:gd name="connsiteX3" fmla="*/ 0 w 8937889"/>
              <a:gd name="connsiteY3" fmla="*/ 4136501 h 4146026"/>
              <a:gd name="connsiteX4" fmla="*/ 7942 w 8937889"/>
              <a:gd name="connsiteY4" fmla="*/ 2651 h 4146026"/>
              <a:gd name="connsiteX0" fmla="*/ 7942 w 8679619"/>
              <a:gd name="connsiteY0" fmla="*/ 2651 h 4146026"/>
              <a:gd name="connsiteX1" fmla="*/ 7625142 w 8679619"/>
              <a:gd name="connsiteY1" fmla="*/ 0 h 4146026"/>
              <a:gd name="connsiteX2" fmla="*/ 7612384 w 8679619"/>
              <a:gd name="connsiteY2" fmla="*/ 4146026 h 4146026"/>
              <a:gd name="connsiteX3" fmla="*/ 0 w 8679619"/>
              <a:gd name="connsiteY3" fmla="*/ 4136501 h 4146026"/>
              <a:gd name="connsiteX4" fmla="*/ 7942 w 8679619"/>
              <a:gd name="connsiteY4" fmla="*/ 2651 h 4146026"/>
              <a:gd name="connsiteX0" fmla="*/ 7942 w 8474160"/>
              <a:gd name="connsiteY0" fmla="*/ 2669 h 4146044"/>
              <a:gd name="connsiteX1" fmla="*/ 7625142 w 8474160"/>
              <a:gd name="connsiteY1" fmla="*/ 18 h 4146044"/>
              <a:gd name="connsiteX2" fmla="*/ 7612384 w 8474160"/>
              <a:gd name="connsiteY2" fmla="*/ 4146044 h 4146044"/>
              <a:gd name="connsiteX3" fmla="*/ 0 w 8474160"/>
              <a:gd name="connsiteY3" fmla="*/ 4136519 h 4146044"/>
              <a:gd name="connsiteX4" fmla="*/ 7942 w 8474160"/>
              <a:gd name="connsiteY4" fmla="*/ 2669 h 4146044"/>
              <a:gd name="connsiteX0" fmla="*/ 7942 w 7625142"/>
              <a:gd name="connsiteY0" fmla="*/ 2666 h 4146252"/>
              <a:gd name="connsiteX1" fmla="*/ 7625142 w 7625142"/>
              <a:gd name="connsiteY1" fmla="*/ 15 h 4146252"/>
              <a:gd name="connsiteX2" fmla="*/ 7612384 w 7625142"/>
              <a:gd name="connsiteY2" fmla="*/ 4146041 h 4146252"/>
              <a:gd name="connsiteX3" fmla="*/ 0 w 7625142"/>
              <a:gd name="connsiteY3" fmla="*/ 4136516 h 4146252"/>
              <a:gd name="connsiteX4" fmla="*/ 7942 w 7625142"/>
              <a:gd name="connsiteY4" fmla="*/ 2666 h 4146252"/>
              <a:gd name="connsiteX0" fmla="*/ 7942 w 7613177"/>
              <a:gd name="connsiteY0" fmla="*/ 2666 h 4146252"/>
              <a:gd name="connsiteX1" fmla="*/ 7603975 w 7613177"/>
              <a:gd name="connsiteY1" fmla="*/ 15 h 4146252"/>
              <a:gd name="connsiteX2" fmla="*/ 7612384 w 7613177"/>
              <a:gd name="connsiteY2" fmla="*/ 4146041 h 4146252"/>
              <a:gd name="connsiteX3" fmla="*/ 0 w 7613177"/>
              <a:gd name="connsiteY3" fmla="*/ 4136516 h 4146252"/>
              <a:gd name="connsiteX4" fmla="*/ 7942 w 7613177"/>
              <a:gd name="connsiteY4" fmla="*/ 2666 h 4146252"/>
              <a:gd name="connsiteX0" fmla="*/ 7942 w 7605142"/>
              <a:gd name="connsiteY0" fmla="*/ 2666 h 4146252"/>
              <a:gd name="connsiteX1" fmla="*/ 7603975 w 7605142"/>
              <a:gd name="connsiteY1" fmla="*/ 15 h 4146252"/>
              <a:gd name="connsiteX2" fmla="*/ 7603917 w 7605142"/>
              <a:gd name="connsiteY2" fmla="*/ 4146041 h 4146252"/>
              <a:gd name="connsiteX3" fmla="*/ 0 w 7605142"/>
              <a:gd name="connsiteY3" fmla="*/ 4136516 h 4146252"/>
              <a:gd name="connsiteX4" fmla="*/ 7942 w 7605142"/>
              <a:gd name="connsiteY4" fmla="*/ 2666 h 4146252"/>
              <a:gd name="connsiteX0" fmla="*/ 3483509 w 7605142"/>
              <a:gd name="connsiteY0" fmla="*/ 0 h 4147819"/>
              <a:gd name="connsiteX1" fmla="*/ 7603975 w 7605142"/>
              <a:gd name="connsiteY1" fmla="*/ 1582 h 4147819"/>
              <a:gd name="connsiteX2" fmla="*/ 7603917 w 7605142"/>
              <a:gd name="connsiteY2" fmla="*/ 4147608 h 4147819"/>
              <a:gd name="connsiteX3" fmla="*/ 0 w 7605142"/>
              <a:gd name="connsiteY3" fmla="*/ 4138083 h 4147819"/>
              <a:gd name="connsiteX4" fmla="*/ 3483509 w 7605142"/>
              <a:gd name="connsiteY4" fmla="*/ 0 h 4147819"/>
              <a:gd name="connsiteX0" fmla="*/ 896943 w 5018576"/>
              <a:gd name="connsiteY0" fmla="*/ 0 h 4150783"/>
              <a:gd name="connsiteX1" fmla="*/ 5017409 w 5018576"/>
              <a:gd name="connsiteY1" fmla="*/ 1582 h 4150783"/>
              <a:gd name="connsiteX2" fmla="*/ 5017351 w 5018576"/>
              <a:gd name="connsiteY2" fmla="*/ 4147608 h 4150783"/>
              <a:gd name="connsiteX3" fmla="*/ 0 w 5018576"/>
              <a:gd name="connsiteY3" fmla="*/ 4150783 h 4150783"/>
              <a:gd name="connsiteX4" fmla="*/ 896943 w 5018576"/>
              <a:gd name="connsiteY4" fmla="*/ 0 h 4150783"/>
              <a:gd name="connsiteX0" fmla="*/ 1220370 w 5342003"/>
              <a:gd name="connsiteY0" fmla="*/ 0 h 4150783"/>
              <a:gd name="connsiteX1" fmla="*/ 5340836 w 5342003"/>
              <a:gd name="connsiteY1" fmla="*/ 1582 h 4150783"/>
              <a:gd name="connsiteX2" fmla="*/ 5340778 w 5342003"/>
              <a:gd name="connsiteY2" fmla="*/ 4147608 h 4150783"/>
              <a:gd name="connsiteX3" fmla="*/ 323427 w 5342003"/>
              <a:gd name="connsiteY3" fmla="*/ 4150783 h 4150783"/>
              <a:gd name="connsiteX4" fmla="*/ 1220370 w 5342003"/>
              <a:gd name="connsiteY4" fmla="*/ 0 h 4150783"/>
              <a:gd name="connsiteX0" fmla="*/ 1332344 w 5453977"/>
              <a:gd name="connsiteY0" fmla="*/ 0 h 4150783"/>
              <a:gd name="connsiteX1" fmla="*/ 5452810 w 5453977"/>
              <a:gd name="connsiteY1" fmla="*/ 1582 h 4150783"/>
              <a:gd name="connsiteX2" fmla="*/ 5452752 w 5453977"/>
              <a:gd name="connsiteY2" fmla="*/ 4147608 h 4150783"/>
              <a:gd name="connsiteX3" fmla="*/ 435401 w 5453977"/>
              <a:gd name="connsiteY3" fmla="*/ 4150783 h 4150783"/>
              <a:gd name="connsiteX4" fmla="*/ 1332344 w 5453977"/>
              <a:gd name="connsiteY4" fmla="*/ 0 h 4150783"/>
              <a:gd name="connsiteX0" fmla="*/ 1203098 w 5324731"/>
              <a:gd name="connsiteY0" fmla="*/ 0 h 4150783"/>
              <a:gd name="connsiteX1" fmla="*/ 5323564 w 5324731"/>
              <a:gd name="connsiteY1" fmla="*/ 1582 h 4150783"/>
              <a:gd name="connsiteX2" fmla="*/ 5323506 w 5324731"/>
              <a:gd name="connsiteY2" fmla="*/ 4147608 h 4150783"/>
              <a:gd name="connsiteX3" fmla="*/ 306155 w 5324731"/>
              <a:gd name="connsiteY3" fmla="*/ 4150783 h 4150783"/>
              <a:gd name="connsiteX4" fmla="*/ 1203098 w 5324731"/>
              <a:gd name="connsiteY4" fmla="*/ 0 h 4150783"/>
              <a:gd name="connsiteX0" fmla="*/ 1213113 w 5334746"/>
              <a:gd name="connsiteY0" fmla="*/ 0 h 4150783"/>
              <a:gd name="connsiteX1" fmla="*/ 5333579 w 5334746"/>
              <a:gd name="connsiteY1" fmla="*/ 1582 h 4150783"/>
              <a:gd name="connsiteX2" fmla="*/ 5333521 w 5334746"/>
              <a:gd name="connsiteY2" fmla="*/ 4147608 h 4150783"/>
              <a:gd name="connsiteX3" fmla="*/ 316170 w 5334746"/>
              <a:gd name="connsiteY3" fmla="*/ 4150783 h 4150783"/>
              <a:gd name="connsiteX4" fmla="*/ 1213113 w 5334746"/>
              <a:gd name="connsiteY4" fmla="*/ 0 h 4150783"/>
              <a:gd name="connsiteX0" fmla="*/ 1205721 w 5327354"/>
              <a:gd name="connsiteY0" fmla="*/ 0 h 4150783"/>
              <a:gd name="connsiteX1" fmla="*/ 5326187 w 5327354"/>
              <a:gd name="connsiteY1" fmla="*/ 1582 h 4150783"/>
              <a:gd name="connsiteX2" fmla="*/ 5326129 w 5327354"/>
              <a:gd name="connsiteY2" fmla="*/ 4147608 h 4150783"/>
              <a:gd name="connsiteX3" fmla="*/ 308778 w 5327354"/>
              <a:gd name="connsiteY3" fmla="*/ 4150783 h 4150783"/>
              <a:gd name="connsiteX4" fmla="*/ 1205721 w 5327354"/>
              <a:gd name="connsiteY4" fmla="*/ 0 h 4150783"/>
              <a:gd name="connsiteX0" fmla="*/ 1213113 w 5334746"/>
              <a:gd name="connsiteY0" fmla="*/ 0 h 4150783"/>
              <a:gd name="connsiteX1" fmla="*/ 5333579 w 5334746"/>
              <a:gd name="connsiteY1" fmla="*/ 1582 h 4150783"/>
              <a:gd name="connsiteX2" fmla="*/ 5333521 w 5334746"/>
              <a:gd name="connsiteY2" fmla="*/ 4147608 h 4150783"/>
              <a:gd name="connsiteX3" fmla="*/ 316170 w 5334746"/>
              <a:gd name="connsiteY3" fmla="*/ 4150783 h 4150783"/>
              <a:gd name="connsiteX4" fmla="*/ 1213113 w 5334746"/>
              <a:gd name="connsiteY4" fmla="*/ 0 h 4150783"/>
              <a:gd name="connsiteX0" fmla="*/ 1205721 w 5327354"/>
              <a:gd name="connsiteY0" fmla="*/ 0 h 4150783"/>
              <a:gd name="connsiteX1" fmla="*/ 5326187 w 5327354"/>
              <a:gd name="connsiteY1" fmla="*/ 1582 h 4150783"/>
              <a:gd name="connsiteX2" fmla="*/ 5326129 w 5327354"/>
              <a:gd name="connsiteY2" fmla="*/ 4147608 h 4150783"/>
              <a:gd name="connsiteX3" fmla="*/ 308778 w 5327354"/>
              <a:gd name="connsiteY3" fmla="*/ 4150783 h 4150783"/>
              <a:gd name="connsiteX4" fmla="*/ 1205721 w 5327354"/>
              <a:gd name="connsiteY4" fmla="*/ 0 h 4150783"/>
              <a:gd name="connsiteX0" fmla="*/ 1192119 w 5330685"/>
              <a:gd name="connsiteY0" fmla="*/ 0 h 4150783"/>
              <a:gd name="connsiteX1" fmla="*/ 5329518 w 5330685"/>
              <a:gd name="connsiteY1" fmla="*/ 1582 h 4150783"/>
              <a:gd name="connsiteX2" fmla="*/ 5329460 w 5330685"/>
              <a:gd name="connsiteY2" fmla="*/ 4147608 h 4150783"/>
              <a:gd name="connsiteX3" fmla="*/ 312109 w 5330685"/>
              <a:gd name="connsiteY3" fmla="*/ 4150783 h 4150783"/>
              <a:gd name="connsiteX4" fmla="*/ 1192119 w 5330685"/>
              <a:gd name="connsiteY4" fmla="*/ 0 h 4150783"/>
              <a:gd name="connsiteX0" fmla="*/ 1201380 w 5339946"/>
              <a:gd name="connsiteY0" fmla="*/ 0 h 4150783"/>
              <a:gd name="connsiteX1" fmla="*/ 5338779 w 5339946"/>
              <a:gd name="connsiteY1" fmla="*/ 1582 h 4150783"/>
              <a:gd name="connsiteX2" fmla="*/ 5338721 w 5339946"/>
              <a:gd name="connsiteY2" fmla="*/ 4147608 h 4150783"/>
              <a:gd name="connsiteX3" fmla="*/ 321370 w 5339946"/>
              <a:gd name="connsiteY3" fmla="*/ 4150783 h 4150783"/>
              <a:gd name="connsiteX4" fmla="*/ 1201380 w 5339946"/>
              <a:gd name="connsiteY4" fmla="*/ 0 h 4150783"/>
              <a:gd name="connsiteX0" fmla="*/ 1199528 w 5338094"/>
              <a:gd name="connsiteY0" fmla="*/ 0 h 4150783"/>
              <a:gd name="connsiteX1" fmla="*/ 5336927 w 5338094"/>
              <a:gd name="connsiteY1" fmla="*/ 1582 h 4150783"/>
              <a:gd name="connsiteX2" fmla="*/ 5336869 w 5338094"/>
              <a:gd name="connsiteY2" fmla="*/ 4147608 h 4150783"/>
              <a:gd name="connsiteX3" fmla="*/ 319518 w 5338094"/>
              <a:gd name="connsiteY3" fmla="*/ 4150783 h 4150783"/>
              <a:gd name="connsiteX4" fmla="*/ 1199528 w 5338094"/>
              <a:gd name="connsiteY4" fmla="*/ 0 h 4150783"/>
              <a:gd name="connsiteX0" fmla="*/ 3933691 w 5125857"/>
              <a:gd name="connsiteY0" fmla="*/ 6899 h 4149216"/>
              <a:gd name="connsiteX1" fmla="*/ 5124690 w 5125857"/>
              <a:gd name="connsiteY1" fmla="*/ 15 h 4149216"/>
              <a:gd name="connsiteX2" fmla="*/ 5124632 w 5125857"/>
              <a:gd name="connsiteY2" fmla="*/ 4146041 h 4149216"/>
              <a:gd name="connsiteX3" fmla="*/ 107281 w 5125857"/>
              <a:gd name="connsiteY3" fmla="*/ 4149216 h 4149216"/>
              <a:gd name="connsiteX4" fmla="*/ 3933691 w 5125857"/>
              <a:gd name="connsiteY4" fmla="*/ 6899 h 4149216"/>
              <a:gd name="connsiteX0" fmla="*/ 2623366 w 3815532"/>
              <a:gd name="connsiteY0" fmla="*/ 6899 h 4146252"/>
              <a:gd name="connsiteX1" fmla="*/ 3814365 w 3815532"/>
              <a:gd name="connsiteY1" fmla="*/ 15 h 4146252"/>
              <a:gd name="connsiteX2" fmla="*/ 3814307 w 3815532"/>
              <a:gd name="connsiteY2" fmla="*/ 4146041 h 4146252"/>
              <a:gd name="connsiteX3" fmla="*/ 155856 w 3815532"/>
              <a:gd name="connsiteY3" fmla="*/ 4136516 h 4146252"/>
              <a:gd name="connsiteX4" fmla="*/ 2623366 w 3815532"/>
              <a:gd name="connsiteY4" fmla="*/ 6899 h 4146252"/>
              <a:gd name="connsiteX0" fmla="*/ 2635412 w 3827578"/>
              <a:gd name="connsiteY0" fmla="*/ 6899 h 4153449"/>
              <a:gd name="connsiteX1" fmla="*/ 3826411 w 3827578"/>
              <a:gd name="connsiteY1" fmla="*/ 15 h 4153449"/>
              <a:gd name="connsiteX2" fmla="*/ 3826353 w 3827578"/>
              <a:gd name="connsiteY2" fmla="*/ 4146041 h 4153449"/>
              <a:gd name="connsiteX3" fmla="*/ 155202 w 3827578"/>
              <a:gd name="connsiteY3" fmla="*/ 4153449 h 4153449"/>
              <a:gd name="connsiteX4" fmla="*/ 2635412 w 3827578"/>
              <a:gd name="connsiteY4" fmla="*/ 6899 h 4153449"/>
              <a:gd name="connsiteX0" fmla="*/ 2480210 w 3672376"/>
              <a:gd name="connsiteY0" fmla="*/ 6899 h 4153449"/>
              <a:gd name="connsiteX1" fmla="*/ 3671209 w 3672376"/>
              <a:gd name="connsiteY1" fmla="*/ 15 h 4153449"/>
              <a:gd name="connsiteX2" fmla="*/ 3671151 w 3672376"/>
              <a:gd name="connsiteY2" fmla="*/ 4146041 h 4153449"/>
              <a:gd name="connsiteX3" fmla="*/ 0 w 3672376"/>
              <a:gd name="connsiteY3" fmla="*/ 4153449 h 4153449"/>
              <a:gd name="connsiteX4" fmla="*/ 2480210 w 3672376"/>
              <a:gd name="connsiteY4" fmla="*/ 6899 h 4153449"/>
              <a:gd name="connsiteX0" fmla="*/ 2484443 w 3672376"/>
              <a:gd name="connsiteY0" fmla="*/ 0 h 4163484"/>
              <a:gd name="connsiteX1" fmla="*/ 3671209 w 3672376"/>
              <a:gd name="connsiteY1" fmla="*/ 10050 h 4163484"/>
              <a:gd name="connsiteX2" fmla="*/ 3671151 w 3672376"/>
              <a:gd name="connsiteY2" fmla="*/ 4156076 h 4163484"/>
              <a:gd name="connsiteX3" fmla="*/ 0 w 3672376"/>
              <a:gd name="connsiteY3" fmla="*/ 4163484 h 4163484"/>
              <a:gd name="connsiteX4" fmla="*/ 2484443 w 3672376"/>
              <a:gd name="connsiteY4" fmla="*/ 0 h 4163484"/>
              <a:gd name="connsiteX0" fmla="*/ 2465393 w 3672376"/>
              <a:gd name="connsiteY0" fmla="*/ 2665 h 4153449"/>
              <a:gd name="connsiteX1" fmla="*/ 3671209 w 3672376"/>
              <a:gd name="connsiteY1" fmla="*/ 15 h 4153449"/>
              <a:gd name="connsiteX2" fmla="*/ 3671151 w 3672376"/>
              <a:gd name="connsiteY2" fmla="*/ 4146041 h 4153449"/>
              <a:gd name="connsiteX3" fmla="*/ 0 w 3672376"/>
              <a:gd name="connsiteY3" fmla="*/ 4153449 h 4153449"/>
              <a:gd name="connsiteX4" fmla="*/ 2465393 w 3672376"/>
              <a:gd name="connsiteY4" fmla="*/ 2665 h 4153449"/>
              <a:gd name="connsiteX0" fmla="*/ 2481268 w 3672376"/>
              <a:gd name="connsiteY0" fmla="*/ 2665 h 4153449"/>
              <a:gd name="connsiteX1" fmla="*/ 3671209 w 3672376"/>
              <a:gd name="connsiteY1" fmla="*/ 15 h 4153449"/>
              <a:gd name="connsiteX2" fmla="*/ 3671151 w 3672376"/>
              <a:gd name="connsiteY2" fmla="*/ 4146041 h 4153449"/>
              <a:gd name="connsiteX3" fmla="*/ 0 w 3672376"/>
              <a:gd name="connsiteY3" fmla="*/ 4153449 h 4153449"/>
              <a:gd name="connsiteX4" fmla="*/ 2481268 w 3672376"/>
              <a:gd name="connsiteY4" fmla="*/ 2665 h 4153449"/>
              <a:gd name="connsiteX0" fmla="*/ 2481268 w 3672376"/>
              <a:gd name="connsiteY0" fmla="*/ 2665 h 4153449"/>
              <a:gd name="connsiteX1" fmla="*/ 3671209 w 3672376"/>
              <a:gd name="connsiteY1" fmla="*/ 15 h 4153449"/>
              <a:gd name="connsiteX2" fmla="*/ 3671151 w 3672376"/>
              <a:gd name="connsiteY2" fmla="*/ 4146041 h 4153449"/>
              <a:gd name="connsiteX3" fmla="*/ 0 w 3672376"/>
              <a:gd name="connsiteY3" fmla="*/ 4153449 h 4153449"/>
              <a:gd name="connsiteX4" fmla="*/ 2481268 w 3672376"/>
              <a:gd name="connsiteY4" fmla="*/ 2665 h 4153449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859901 w 2051009"/>
              <a:gd name="connsiteY0" fmla="*/ 2665 h 4153449"/>
              <a:gd name="connsiteX1" fmla="*/ 2049842 w 2051009"/>
              <a:gd name="connsiteY1" fmla="*/ 15 h 4153449"/>
              <a:gd name="connsiteX2" fmla="*/ 2049784 w 2051009"/>
              <a:gd name="connsiteY2" fmla="*/ 4146041 h 4153449"/>
              <a:gd name="connsiteX3" fmla="*/ 0 w 2051009"/>
              <a:gd name="connsiteY3" fmla="*/ 4153449 h 4153449"/>
              <a:gd name="connsiteX4" fmla="*/ 859901 w 2051009"/>
              <a:gd name="connsiteY4" fmla="*/ 2665 h 4153449"/>
              <a:gd name="connsiteX0" fmla="*/ 859901 w 2051009"/>
              <a:gd name="connsiteY0" fmla="*/ 0 h 4150784"/>
              <a:gd name="connsiteX1" fmla="*/ 2049842 w 2051009"/>
              <a:gd name="connsiteY1" fmla="*/ 1212316 h 4150784"/>
              <a:gd name="connsiteX2" fmla="*/ 2049784 w 2051009"/>
              <a:gd name="connsiteY2" fmla="*/ 4143376 h 4150784"/>
              <a:gd name="connsiteX3" fmla="*/ 0 w 2051009"/>
              <a:gd name="connsiteY3" fmla="*/ 4150784 h 4150784"/>
              <a:gd name="connsiteX4" fmla="*/ 859901 w 2051009"/>
              <a:gd name="connsiteY4" fmla="*/ 0 h 4150784"/>
              <a:gd name="connsiteX0" fmla="*/ 426767 w 2333309"/>
              <a:gd name="connsiteY0" fmla="*/ 582638 h 2938489"/>
              <a:gd name="connsiteX1" fmla="*/ 2332142 w 2333309"/>
              <a:gd name="connsiteY1" fmla="*/ 21 h 2938489"/>
              <a:gd name="connsiteX2" fmla="*/ 2332084 w 2333309"/>
              <a:gd name="connsiteY2" fmla="*/ 2931081 h 2938489"/>
              <a:gd name="connsiteX3" fmla="*/ 282300 w 2333309"/>
              <a:gd name="connsiteY3" fmla="*/ 2938489 h 2938489"/>
              <a:gd name="connsiteX4" fmla="*/ 426767 w 2333309"/>
              <a:gd name="connsiteY4" fmla="*/ 582638 h 2938489"/>
              <a:gd name="connsiteX0" fmla="*/ 426767 w 2333309"/>
              <a:gd name="connsiteY0" fmla="*/ 636023 h 2991874"/>
              <a:gd name="connsiteX1" fmla="*/ 2332142 w 2333309"/>
              <a:gd name="connsiteY1" fmla="*/ 53406 h 2991874"/>
              <a:gd name="connsiteX2" fmla="*/ 2332084 w 2333309"/>
              <a:gd name="connsiteY2" fmla="*/ 2984466 h 2991874"/>
              <a:gd name="connsiteX3" fmla="*/ 282300 w 2333309"/>
              <a:gd name="connsiteY3" fmla="*/ 2991874 h 2991874"/>
              <a:gd name="connsiteX4" fmla="*/ 426767 w 2333309"/>
              <a:gd name="connsiteY4" fmla="*/ 636023 h 2991874"/>
              <a:gd name="connsiteX0" fmla="*/ 426767 w 2333309"/>
              <a:gd name="connsiteY0" fmla="*/ 743981 h 3099832"/>
              <a:gd name="connsiteX1" fmla="*/ 2332142 w 2333309"/>
              <a:gd name="connsiteY1" fmla="*/ 161364 h 3099832"/>
              <a:gd name="connsiteX2" fmla="*/ 2332084 w 2333309"/>
              <a:gd name="connsiteY2" fmla="*/ 3092424 h 3099832"/>
              <a:gd name="connsiteX3" fmla="*/ 282300 w 2333309"/>
              <a:gd name="connsiteY3" fmla="*/ 3099832 h 3099832"/>
              <a:gd name="connsiteX4" fmla="*/ 426767 w 2333309"/>
              <a:gd name="connsiteY4" fmla="*/ 743981 h 3099832"/>
              <a:gd name="connsiteX0" fmla="*/ 426767 w 2333309"/>
              <a:gd name="connsiteY0" fmla="*/ 630168 h 2986019"/>
              <a:gd name="connsiteX1" fmla="*/ 2332142 w 2333309"/>
              <a:gd name="connsiteY1" fmla="*/ 47551 h 2986019"/>
              <a:gd name="connsiteX2" fmla="*/ 2332084 w 2333309"/>
              <a:gd name="connsiteY2" fmla="*/ 2978611 h 2986019"/>
              <a:gd name="connsiteX3" fmla="*/ 282300 w 2333309"/>
              <a:gd name="connsiteY3" fmla="*/ 2986019 h 2986019"/>
              <a:gd name="connsiteX4" fmla="*/ 426767 w 2333309"/>
              <a:gd name="connsiteY4" fmla="*/ 630168 h 2986019"/>
              <a:gd name="connsiteX0" fmla="*/ 426767 w 2333309"/>
              <a:gd name="connsiteY0" fmla="*/ 672933 h 3028784"/>
              <a:gd name="connsiteX1" fmla="*/ 2332142 w 2333309"/>
              <a:gd name="connsiteY1" fmla="*/ 90316 h 3028784"/>
              <a:gd name="connsiteX2" fmla="*/ 2332084 w 2333309"/>
              <a:gd name="connsiteY2" fmla="*/ 3021376 h 3028784"/>
              <a:gd name="connsiteX3" fmla="*/ 282300 w 2333309"/>
              <a:gd name="connsiteY3" fmla="*/ 3028784 h 3028784"/>
              <a:gd name="connsiteX4" fmla="*/ 426767 w 2333309"/>
              <a:gd name="connsiteY4" fmla="*/ 672933 h 3028784"/>
              <a:gd name="connsiteX0" fmla="*/ 426767 w 2333309"/>
              <a:gd name="connsiteY0" fmla="*/ 666099 h 3021950"/>
              <a:gd name="connsiteX1" fmla="*/ 2332142 w 2333309"/>
              <a:gd name="connsiteY1" fmla="*/ 83482 h 3021950"/>
              <a:gd name="connsiteX2" fmla="*/ 2332084 w 2333309"/>
              <a:gd name="connsiteY2" fmla="*/ 3014542 h 3021950"/>
              <a:gd name="connsiteX3" fmla="*/ 282300 w 2333309"/>
              <a:gd name="connsiteY3" fmla="*/ 3021950 h 3021950"/>
              <a:gd name="connsiteX4" fmla="*/ 426767 w 2333309"/>
              <a:gd name="connsiteY4" fmla="*/ 666099 h 3021950"/>
              <a:gd name="connsiteX0" fmla="*/ 523988 w 2430530"/>
              <a:gd name="connsiteY0" fmla="*/ 666099 h 3021950"/>
              <a:gd name="connsiteX1" fmla="*/ 2429363 w 2430530"/>
              <a:gd name="connsiteY1" fmla="*/ 83482 h 3021950"/>
              <a:gd name="connsiteX2" fmla="*/ 2429305 w 2430530"/>
              <a:gd name="connsiteY2" fmla="*/ 3014542 h 3021950"/>
              <a:gd name="connsiteX3" fmla="*/ 379521 w 2430530"/>
              <a:gd name="connsiteY3" fmla="*/ 3021950 h 3021950"/>
              <a:gd name="connsiteX4" fmla="*/ 523988 w 2430530"/>
              <a:gd name="connsiteY4" fmla="*/ 666099 h 3021950"/>
              <a:gd name="connsiteX0" fmla="*/ 327304 w 2233846"/>
              <a:gd name="connsiteY0" fmla="*/ 666099 h 3021950"/>
              <a:gd name="connsiteX1" fmla="*/ 2232679 w 2233846"/>
              <a:gd name="connsiteY1" fmla="*/ 83482 h 3021950"/>
              <a:gd name="connsiteX2" fmla="*/ 2232621 w 2233846"/>
              <a:gd name="connsiteY2" fmla="*/ 3014542 h 3021950"/>
              <a:gd name="connsiteX3" fmla="*/ 182837 w 2233846"/>
              <a:gd name="connsiteY3" fmla="*/ 3021950 h 3021950"/>
              <a:gd name="connsiteX4" fmla="*/ 327304 w 2233846"/>
              <a:gd name="connsiteY4" fmla="*/ 666099 h 3021950"/>
              <a:gd name="connsiteX0" fmla="*/ 327304 w 2233846"/>
              <a:gd name="connsiteY0" fmla="*/ 670585 h 3026436"/>
              <a:gd name="connsiteX1" fmla="*/ 2232679 w 2233846"/>
              <a:gd name="connsiteY1" fmla="*/ 87968 h 3026436"/>
              <a:gd name="connsiteX2" fmla="*/ 2232621 w 2233846"/>
              <a:gd name="connsiteY2" fmla="*/ 3019028 h 3026436"/>
              <a:gd name="connsiteX3" fmla="*/ 182837 w 2233846"/>
              <a:gd name="connsiteY3" fmla="*/ 3026436 h 3026436"/>
              <a:gd name="connsiteX4" fmla="*/ 327304 w 2233846"/>
              <a:gd name="connsiteY4" fmla="*/ 670585 h 3026436"/>
              <a:gd name="connsiteX0" fmla="*/ 327304 w 2233582"/>
              <a:gd name="connsiteY0" fmla="*/ 680707 h 3036558"/>
              <a:gd name="connsiteX1" fmla="*/ 2228446 w 2233582"/>
              <a:gd name="connsiteY1" fmla="*/ 85390 h 3036558"/>
              <a:gd name="connsiteX2" fmla="*/ 2232621 w 2233582"/>
              <a:gd name="connsiteY2" fmla="*/ 3029150 h 3036558"/>
              <a:gd name="connsiteX3" fmla="*/ 182837 w 2233582"/>
              <a:gd name="connsiteY3" fmla="*/ 3036558 h 3036558"/>
              <a:gd name="connsiteX4" fmla="*/ 327304 w 2233582"/>
              <a:gd name="connsiteY4" fmla="*/ 680707 h 3036558"/>
              <a:gd name="connsiteX0" fmla="*/ 327304 w 2233846"/>
              <a:gd name="connsiteY0" fmla="*/ 673948 h 3029799"/>
              <a:gd name="connsiteX1" fmla="*/ 2232679 w 2233846"/>
              <a:gd name="connsiteY1" fmla="*/ 87098 h 3029799"/>
              <a:gd name="connsiteX2" fmla="*/ 2232621 w 2233846"/>
              <a:gd name="connsiteY2" fmla="*/ 3022391 h 3029799"/>
              <a:gd name="connsiteX3" fmla="*/ 182837 w 2233846"/>
              <a:gd name="connsiteY3" fmla="*/ 3029799 h 3029799"/>
              <a:gd name="connsiteX4" fmla="*/ 327304 w 2233846"/>
              <a:gd name="connsiteY4" fmla="*/ 673948 h 3029799"/>
              <a:gd name="connsiteX0" fmla="*/ 327304 w 5967685"/>
              <a:gd name="connsiteY0" fmla="*/ 956517 h 3312368"/>
              <a:gd name="connsiteX1" fmla="*/ 5967685 w 5967685"/>
              <a:gd name="connsiteY1" fmla="*/ 46514 h 3312368"/>
              <a:gd name="connsiteX2" fmla="*/ 2232621 w 5967685"/>
              <a:gd name="connsiteY2" fmla="*/ 3304960 h 3312368"/>
              <a:gd name="connsiteX3" fmla="*/ 182837 w 5967685"/>
              <a:gd name="connsiteY3" fmla="*/ 3312368 h 3312368"/>
              <a:gd name="connsiteX4" fmla="*/ 327304 w 5967685"/>
              <a:gd name="connsiteY4" fmla="*/ 956517 h 3312368"/>
              <a:gd name="connsiteX0" fmla="*/ 40949 w 9175853"/>
              <a:gd name="connsiteY0" fmla="*/ 1964254 h 3283009"/>
              <a:gd name="connsiteX1" fmla="*/ 9175853 w 9175853"/>
              <a:gd name="connsiteY1" fmla="*/ 17155 h 3283009"/>
              <a:gd name="connsiteX2" fmla="*/ 5440789 w 9175853"/>
              <a:gd name="connsiteY2" fmla="*/ 3275601 h 3283009"/>
              <a:gd name="connsiteX3" fmla="*/ 3391005 w 9175853"/>
              <a:gd name="connsiteY3" fmla="*/ 3283009 h 3283009"/>
              <a:gd name="connsiteX4" fmla="*/ 40949 w 9175853"/>
              <a:gd name="connsiteY4" fmla="*/ 1964254 h 3283009"/>
              <a:gd name="connsiteX0" fmla="*/ 110508 w 6772944"/>
              <a:gd name="connsiteY0" fmla="*/ 386595 h 3554087"/>
              <a:gd name="connsiteX1" fmla="*/ 6772944 w 6772944"/>
              <a:gd name="connsiteY1" fmla="*/ 288233 h 3554087"/>
              <a:gd name="connsiteX2" fmla="*/ 3037880 w 6772944"/>
              <a:gd name="connsiteY2" fmla="*/ 3546679 h 3554087"/>
              <a:gd name="connsiteX3" fmla="*/ 988096 w 6772944"/>
              <a:gd name="connsiteY3" fmla="*/ 3554087 h 3554087"/>
              <a:gd name="connsiteX4" fmla="*/ 110508 w 6772944"/>
              <a:gd name="connsiteY4" fmla="*/ 386595 h 3554087"/>
              <a:gd name="connsiteX0" fmla="*/ 2496505 w 9158941"/>
              <a:gd name="connsiteY0" fmla="*/ 386595 h 3546947"/>
              <a:gd name="connsiteX1" fmla="*/ 9158941 w 9158941"/>
              <a:gd name="connsiteY1" fmla="*/ 288233 h 3546947"/>
              <a:gd name="connsiteX2" fmla="*/ 5423877 w 9158941"/>
              <a:gd name="connsiteY2" fmla="*/ 3546679 h 3546947"/>
              <a:gd name="connsiteX3" fmla="*/ 14843 w 9158941"/>
              <a:gd name="connsiteY3" fmla="*/ 2223898 h 3546947"/>
              <a:gd name="connsiteX4" fmla="*/ 2496505 w 9158941"/>
              <a:gd name="connsiteY4" fmla="*/ 386595 h 3546947"/>
              <a:gd name="connsiteX0" fmla="*/ 2503607 w 9166043"/>
              <a:gd name="connsiteY0" fmla="*/ 386595 h 3546947"/>
              <a:gd name="connsiteX1" fmla="*/ 9166043 w 9166043"/>
              <a:gd name="connsiteY1" fmla="*/ 288233 h 3546947"/>
              <a:gd name="connsiteX2" fmla="*/ 5430979 w 9166043"/>
              <a:gd name="connsiteY2" fmla="*/ 3546679 h 3546947"/>
              <a:gd name="connsiteX3" fmla="*/ 21945 w 9166043"/>
              <a:gd name="connsiteY3" fmla="*/ 2223898 h 3546947"/>
              <a:gd name="connsiteX4" fmla="*/ 2503607 w 9166043"/>
              <a:gd name="connsiteY4" fmla="*/ 386595 h 3546947"/>
              <a:gd name="connsiteX0" fmla="*/ 2503607 w 9166043"/>
              <a:gd name="connsiteY0" fmla="*/ 336431 h 3496783"/>
              <a:gd name="connsiteX1" fmla="*/ 9166043 w 9166043"/>
              <a:gd name="connsiteY1" fmla="*/ 238069 h 3496783"/>
              <a:gd name="connsiteX2" fmla="*/ 5430979 w 9166043"/>
              <a:gd name="connsiteY2" fmla="*/ 3496515 h 3496783"/>
              <a:gd name="connsiteX3" fmla="*/ 21945 w 9166043"/>
              <a:gd name="connsiteY3" fmla="*/ 2173734 h 3496783"/>
              <a:gd name="connsiteX4" fmla="*/ 2503607 w 9166043"/>
              <a:gd name="connsiteY4" fmla="*/ 336431 h 3496783"/>
              <a:gd name="connsiteX0" fmla="*/ 2499011 w 9161447"/>
              <a:gd name="connsiteY0" fmla="*/ 336431 h 3496783"/>
              <a:gd name="connsiteX1" fmla="*/ 9161447 w 9161447"/>
              <a:gd name="connsiteY1" fmla="*/ 238069 h 3496783"/>
              <a:gd name="connsiteX2" fmla="*/ 5426383 w 9161447"/>
              <a:gd name="connsiteY2" fmla="*/ 3496515 h 3496783"/>
              <a:gd name="connsiteX3" fmla="*/ 17349 w 9161447"/>
              <a:gd name="connsiteY3" fmla="*/ 2173734 h 3496783"/>
              <a:gd name="connsiteX4" fmla="*/ 2499011 w 9161447"/>
              <a:gd name="connsiteY4" fmla="*/ 336431 h 3496783"/>
              <a:gd name="connsiteX0" fmla="*/ 2481662 w 9144098"/>
              <a:gd name="connsiteY0" fmla="*/ 336431 h 3496783"/>
              <a:gd name="connsiteX1" fmla="*/ 9144098 w 9144098"/>
              <a:gd name="connsiteY1" fmla="*/ 238069 h 3496783"/>
              <a:gd name="connsiteX2" fmla="*/ 5409034 w 9144098"/>
              <a:gd name="connsiteY2" fmla="*/ 3496515 h 3496783"/>
              <a:gd name="connsiteX3" fmla="*/ 0 w 9144098"/>
              <a:gd name="connsiteY3" fmla="*/ 2173734 h 3496783"/>
              <a:gd name="connsiteX4" fmla="*/ 2481662 w 9144098"/>
              <a:gd name="connsiteY4" fmla="*/ 336431 h 3496783"/>
              <a:gd name="connsiteX0" fmla="*/ 2481662 w 9144098"/>
              <a:gd name="connsiteY0" fmla="*/ 336431 h 3496783"/>
              <a:gd name="connsiteX1" fmla="*/ 9144098 w 9144098"/>
              <a:gd name="connsiteY1" fmla="*/ 238069 h 3496783"/>
              <a:gd name="connsiteX2" fmla="*/ 5409034 w 9144098"/>
              <a:gd name="connsiteY2" fmla="*/ 3496515 h 3496783"/>
              <a:gd name="connsiteX3" fmla="*/ 0 w 9144098"/>
              <a:gd name="connsiteY3" fmla="*/ 2173734 h 3496783"/>
              <a:gd name="connsiteX4" fmla="*/ 2481662 w 9144098"/>
              <a:gd name="connsiteY4" fmla="*/ 336431 h 3496783"/>
              <a:gd name="connsiteX0" fmla="*/ 2481662 w 9144098"/>
              <a:gd name="connsiteY0" fmla="*/ 336431 h 3496783"/>
              <a:gd name="connsiteX1" fmla="*/ 9144098 w 9144098"/>
              <a:gd name="connsiteY1" fmla="*/ 238069 h 3496783"/>
              <a:gd name="connsiteX2" fmla="*/ 5409034 w 9144098"/>
              <a:gd name="connsiteY2" fmla="*/ 3496515 h 3496783"/>
              <a:gd name="connsiteX3" fmla="*/ 2773131 w 9144098"/>
              <a:gd name="connsiteY3" fmla="*/ 2849639 h 3496783"/>
              <a:gd name="connsiteX4" fmla="*/ 0 w 9144098"/>
              <a:gd name="connsiteY4" fmla="*/ 2173734 h 3496783"/>
              <a:gd name="connsiteX5" fmla="*/ 2481662 w 9144098"/>
              <a:gd name="connsiteY5" fmla="*/ 336431 h 3496783"/>
              <a:gd name="connsiteX0" fmla="*/ 2489118 w 9151554"/>
              <a:gd name="connsiteY0" fmla="*/ 336431 h 3661280"/>
              <a:gd name="connsiteX1" fmla="*/ 9151554 w 9151554"/>
              <a:gd name="connsiteY1" fmla="*/ 238069 h 3661280"/>
              <a:gd name="connsiteX2" fmla="*/ 5416490 w 9151554"/>
              <a:gd name="connsiteY2" fmla="*/ 3496515 h 3661280"/>
              <a:gd name="connsiteX3" fmla="*/ 0 w 9151554"/>
              <a:gd name="connsiteY3" fmla="*/ 3661280 h 3661280"/>
              <a:gd name="connsiteX4" fmla="*/ 7456 w 9151554"/>
              <a:gd name="connsiteY4" fmla="*/ 2173734 h 3661280"/>
              <a:gd name="connsiteX5" fmla="*/ 2489118 w 9151554"/>
              <a:gd name="connsiteY5" fmla="*/ 336431 h 3661280"/>
              <a:gd name="connsiteX0" fmla="*/ 2489118 w 9151554"/>
              <a:gd name="connsiteY0" fmla="*/ 336431 h 3661280"/>
              <a:gd name="connsiteX1" fmla="*/ 9151554 w 9151554"/>
              <a:gd name="connsiteY1" fmla="*/ 238069 h 3661280"/>
              <a:gd name="connsiteX2" fmla="*/ 4184014 w 9151554"/>
              <a:gd name="connsiteY2" fmla="*/ 3639304 h 3661280"/>
              <a:gd name="connsiteX3" fmla="*/ 0 w 9151554"/>
              <a:gd name="connsiteY3" fmla="*/ 3661280 h 3661280"/>
              <a:gd name="connsiteX4" fmla="*/ 7456 w 9151554"/>
              <a:gd name="connsiteY4" fmla="*/ 2173734 h 3661280"/>
              <a:gd name="connsiteX5" fmla="*/ 2489118 w 9151554"/>
              <a:gd name="connsiteY5" fmla="*/ 336431 h 3661280"/>
              <a:gd name="connsiteX0" fmla="*/ 2489118 w 9374430"/>
              <a:gd name="connsiteY0" fmla="*/ 336431 h 3661280"/>
              <a:gd name="connsiteX1" fmla="*/ 9151554 w 9374430"/>
              <a:gd name="connsiteY1" fmla="*/ 238069 h 3661280"/>
              <a:gd name="connsiteX2" fmla="*/ 7462495 w 9374430"/>
              <a:gd name="connsiteY2" fmla="*/ 1391691 h 3661280"/>
              <a:gd name="connsiteX3" fmla="*/ 4184014 w 9374430"/>
              <a:gd name="connsiteY3" fmla="*/ 3639304 h 3661280"/>
              <a:gd name="connsiteX4" fmla="*/ 0 w 9374430"/>
              <a:gd name="connsiteY4" fmla="*/ 3661280 h 3661280"/>
              <a:gd name="connsiteX5" fmla="*/ 7456 w 9374430"/>
              <a:gd name="connsiteY5" fmla="*/ 2173734 h 3661280"/>
              <a:gd name="connsiteX6" fmla="*/ 2489118 w 9374430"/>
              <a:gd name="connsiteY6" fmla="*/ 336431 h 3661280"/>
              <a:gd name="connsiteX0" fmla="*/ 2489118 w 9335075"/>
              <a:gd name="connsiteY0" fmla="*/ 336431 h 3661280"/>
              <a:gd name="connsiteX1" fmla="*/ 9151554 w 9335075"/>
              <a:gd name="connsiteY1" fmla="*/ 238069 h 3661280"/>
              <a:gd name="connsiteX2" fmla="*/ 7462495 w 9335075"/>
              <a:gd name="connsiteY2" fmla="*/ 1391691 h 3661280"/>
              <a:gd name="connsiteX3" fmla="*/ 4184014 w 9335075"/>
              <a:gd name="connsiteY3" fmla="*/ 3639304 h 3661280"/>
              <a:gd name="connsiteX4" fmla="*/ 0 w 9335075"/>
              <a:gd name="connsiteY4" fmla="*/ 3661280 h 3661280"/>
              <a:gd name="connsiteX5" fmla="*/ 7456 w 9335075"/>
              <a:gd name="connsiteY5" fmla="*/ 2173734 h 3661280"/>
              <a:gd name="connsiteX6" fmla="*/ 2489118 w 9335075"/>
              <a:gd name="connsiteY6" fmla="*/ 336431 h 3661280"/>
              <a:gd name="connsiteX0" fmla="*/ 2489118 w 9342035"/>
              <a:gd name="connsiteY0" fmla="*/ 336431 h 3661280"/>
              <a:gd name="connsiteX1" fmla="*/ 9151554 w 9342035"/>
              <a:gd name="connsiteY1" fmla="*/ 238069 h 3661280"/>
              <a:gd name="connsiteX2" fmla="*/ 7462495 w 9342035"/>
              <a:gd name="connsiteY2" fmla="*/ 1391691 h 3661280"/>
              <a:gd name="connsiteX3" fmla="*/ 4184014 w 9342035"/>
              <a:gd name="connsiteY3" fmla="*/ 3639304 h 3661280"/>
              <a:gd name="connsiteX4" fmla="*/ 0 w 9342035"/>
              <a:gd name="connsiteY4" fmla="*/ 3661280 h 3661280"/>
              <a:gd name="connsiteX5" fmla="*/ 7456 w 9342035"/>
              <a:gd name="connsiteY5" fmla="*/ 2173734 h 3661280"/>
              <a:gd name="connsiteX6" fmla="*/ 2489118 w 9342035"/>
              <a:gd name="connsiteY6" fmla="*/ 336431 h 3661280"/>
              <a:gd name="connsiteX0" fmla="*/ 2489118 w 9622647"/>
              <a:gd name="connsiteY0" fmla="*/ 336431 h 3661280"/>
              <a:gd name="connsiteX1" fmla="*/ 9151554 w 9622647"/>
              <a:gd name="connsiteY1" fmla="*/ 238069 h 3661280"/>
              <a:gd name="connsiteX2" fmla="*/ 9145878 w 9622647"/>
              <a:gd name="connsiteY2" fmla="*/ 1196296 h 3661280"/>
              <a:gd name="connsiteX3" fmla="*/ 4184014 w 9622647"/>
              <a:gd name="connsiteY3" fmla="*/ 3639304 h 3661280"/>
              <a:gd name="connsiteX4" fmla="*/ 0 w 9622647"/>
              <a:gd name="connsiteY4" fmla="*/ 3661280 h 3661280"/>
              <a:gd name="connsiteX5" fmla="*/ 7456 w 9622647"/>
              <a:gd name="connsiteY5" fmla="*/ 2173734 h 3661280"/>
              <a:gd name="connsiteX6" fmla="*/ 2489118 w 9622647"/>
              <a:gd name="connsiteY6" fmla="*/ 336431 h 3661280"/>
              <a:gd name="connsiteX0" fmla="*/ 2489118 w 9622647"/>
              <a:gd name="connsiteY0" fmla="*/ 336431 h 3661280"/>
              <a:gd name="connsiteX1" fmla="*/ 9151554 w 9622647"/>
              <a:gd name="connsiteY1" fmla="*/ 238069 h 3661280"/>
              <a:gd name="connsiteX2" fmla="*/ 9145878 w 9622647"/>
              <a:gd name="connsiteY2" fmla="*/ 1196296 h 3661280"/>
              <a:gd name="connsiteX3" fmla="*/ 4184014 w 9622647"/>
              <a:gd name="connsiteY3" fmla="*/ 3639304 h 3661280"/>
              <a:gd name="connsiteX4" fmla="*/ 0 w 9622647"/>
              <a:gd name="connsiteY4" fmla="*/ 3661280 h 3661280"/>
              <a:gd name="connsiteX5" fmla="*/ 7456 w 9622647"/>
              <a:gd name="connsiteY5" fmla="*/ 2173734 h 3661280"/>
              <a:gd name="connsiteX6" fmla="*/ 2489118 w 9622647"/>
              <a:gd name="connsiteY6" fmla="*/ 336431 h 3661280"/>
              <a:gd name="connsiteX0" fmla="*/ 2489118 w 9519893"/>
              <a:gd name="connsiteY0" fmla="*/ 336431 h 3661280"/>
              <a:gd name="connsiteX1" fmla="*/ 9151554 w 9519893"/>
              <a:gd name="connsiteY1" fmla="*/ 238069 h 3661280"/>
              <a:gd name="connsiteX2" fmla="*/ 9145878 w 9519893"/>
              <a:gd name="connsiteY2" fmla="*/ 1196296 h 3661280"/>
              <a:gd name="connsiteX3" fmla="*/ 4184014 w 9519893"/>
              <a:gd name="connsiteY3" fmla="*/ 3639304 h 3661280"/>
              <a:gd name="connsiteX4" fmla="*/ 0 w 9519893"/>
              <a:gd name="connsiteY4" fmla="*/ 3661280 h 3661280"/>
              <a:gd name="connsiteX5" fmla="*/ 7456 w 9519893"/>
              <a:gd name="connsiteY5" fmla="*/ 2173734 h 3661280"/>
              <a:gd name="connsiteX6" fmla="*/ 2489118 w 9519893"/>
              <a:gd name="connsiteY6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4184014 w 9159174"/>
              <a:gd name="connsiteY3" fmla="*/ 3639304 h 3661280"/>
              <a:gd name="connsiteX4" fmla="*/ 0 w 9159174"/>
              <a:gd name="connsiteY4" fmla="*/ 3661280 h 3661280"/>
              <a:gd name="connsiteX5" fmla="*/ 7456 w 9159174"/>
              <a:gd name="connsiteY5" fmla="*/ 2173734 h 3661280"/>
              <a:gd name="connsiteX6" fmla="*/ 2489118 w 9159174"/>
              <a:gd name="connsiteY6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420639 w 9159174"/>
              <a:gd name="connsiteY3" fmla="*/ 2163022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63441"/>
              <a:gd name="connsiteY0" fmla="*/ 336431 h 3661280"/>
              <a:gd name="connsiteX1" fmla="*/ 9151554 w 9163441"/>
              <a:gd name="connsiteY1" fmla="*/ 238069 h 3661280"/>
              <a:gd name="connsiteX2" fmla="*/ 9157601 w 9163441"/>
              <a:gd name="connsiteY2" fmla="*/ 1208019 h 3661280"/>
              <a:gd name="connsiteX3" fmla="*/ 7948509 w 9163441"/>
              <a:gd name="connsiteY3" fmla="*/ 2912790 h 3661280"/>
              <a:gd name="connsiteX4" fmla="*/ 4184014 w 9163441"/>
              <a:gd name="connsiteY4" fmla="*/ 3639304 h 3661280"/>
              <a:gd name="connsiteX5" fmla="*/ 0 w 9163441"/>
              <a:gd name="connsiteY5" fmla="*/ 3661280 h 3661280"/>
              <a:gd name="connsiteX6" fmla="*/ 7456 w 9163441"/>
              <a:gd name="connsiteY6" fmla="*/ 2173734 h 3661280"/>
              <a:gd name="connsiteX7" fmla="*/ 2489118 w 9163441"/>
              <a:gd name="connsiteY7" fmla="*/ 336431 h 3661280"/>
              <a:gd name="connsiteX0" fmla="*/ 2489118 w 9163441"/>
              <a:gd name="connsiteY0" fmla="*/ 336431 h 3661280"/>
              <a:gd name="connsiteX1" fmla="*/ 9151554 w 9163441"/>
              <a:gd name="connsiteY1" fmla="*/ 238069 h 3661280"/>
              <a:gd name="connsiteX2" fmla="*/ 9157601 w 9163441"/>
              <a:gd name="connsiteY2" fmla="*/ 1208019 h 3661280"/>
              <a:gd name="connsiteX3" fmla="*/ 7948509 w 9163441"/>
              <a:gd name="connsiteY3" fmla="*/ 2912790 h 3661280"/>
              <a:gd name="connsiteX4" fmla="*/ 4184014 w 9163441"/>
              <a:gd name="connsiteY4" fmla="*/ 3639304 h 3661280"/>
              <a:gd name="connsiteX5" fmla="*/ 0 w 9163441"/>
              <a:gd name="connsiteY5" fmla="*/ 3661280 h 3661280"/>
              <a:gd name="connsiteX6" fmla="*/ 7456 w 9163441"/>
              <a:gd name="connsiteY6" fmla="*/ 2173734 h 3661280"/>
              <a:gd name="connsiteX7" fmla="*/ 2489118 w 9163441"/>
              <a:gd name="connsiteY7" fmla="*/ 336431 h 3661280"/>
              <a:gd name="connsiteX0" fmla="*/ 2489118 w 9156183"/>
              <a:gd name="connsiteY0" fmla="*/ 336431 h 3661280"/>
              <a:gd name="connsiteX1" fmla="*/ 9151554 w 9156183"/>
              <a:gd name="connsiteY1" fmla="*/ 238069 h 3661280"/>
              <a:gd name="connsiteX2" fmla="*/ 9126339 w 9156183"/>
              <a:gd name="connsiteY2" fmla="*/ 1102509 h 3661280"/>
              <a:gd name="connsiteX3" fmla="*/ 7948509 w 9156183"/>
              <a:gd name="connsiteY3" fmla="*/ 2912790 h 3661280"/>
              <a:gd name="connsiteX4" fmla="*/ 4184014 w 9156183"/>
              <a:gd name="connsiteY4" fmla="*/ 3639304 h 3661280"/>
              <a:gd name="connsiteX5" fmla="*/ 0 w 9156183"/>
              <a:gd name="connsiteY5" fmla="*/ 3661280 h 3661280"/>
              <a:gd name="connsiteX6" fmla="*/ 7456 w 9156183"/>
              <a:gd name="connsiteY6" fmla="*/ 2173734 h 3661280"/>
              <a:gd name="connsiteX7" fmla="*/ 2489118 w 9156183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48509 w 9163440"/>
              <a:gd name="connsiteY3" fmla="*/ 2912790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87586 w 9163440"/>
              <a:gd name="connsiteY3" fmla="*/ 3026115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25063 w 9163440"/>
              <a:gd name="connsiteY3" fmla="*/ 2944052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25063 w 9163440"/>
              <a:gd name="connsiteY3" fmla="*/ 2944052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25063 w 9163440"/>
              <a:gd name="connsiteY3" fmla="*/ 2944052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25063 w 9163440"/>
              <a:gd name="connsiteY3" fmla="*/ 2944052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59589"/>
              <a:gd name="connsiteY0" fmla="*/ 336431 h 3661280"/>
              <a:gd name="connsiteX1" fmla="*/ 9151554 w 9159589"/>
              <a:gd name="connsiteY1" fmla="*/ 238069 h 3661280"/>
              <a:gd name="connsiteX2" fmla="*/ 9157600 w 9159589"/>
              <a:gd name="connsiteY2" fmla="*/ 1215835 h 3661280"/>
              <a:gd name="connsiteX3" fmla="*/ 7925063 w 9159589"/>
              <a:gd name="connsiteY3" fmla="*/ 2944052 h 3661280"/>
              <a:gd name="connsiteX4" fmla="*/ 4184014 w 9159589"/>
              <a:gd name="connsiteY4" fmla="*/ 3639304 h 3661280"/>
              <a:gd name="connsiteX5" fmla="*/ 0 w 9159589"/>
              <a:gd name="connsiteY5" fmla="*/ 3661280 h 3661280"/>
              <a:gd name="connsiteX6" fmla="*/ 7456 w 9159589"/>
              <a:gd name="connsiteY6" fmla="*/ 2173734 h 3661280"/>
              <a:gd name="connsiteX7" fmla="*/ 2489118 w 9159589"/>
              <a:gd name="connsiteY7" fmla="*/ 336431 h 3661280"/>
              <a:gd name="connsiteX0" fmla="*/ 2489118 w 9157716"/>
              <a:gd name="connsiteY0" fmla="*/ 274591 h 3599440"/>
              <a:gd name="connsiteX1" fmla="*/ 8905369 w 9157716"/>
              <a:gd name="connsiteY1" fmla="*/ 352079 h 3599440"/>
              <a:gd name="connsiteX2" fmla="*/ 9157600 w 9157716"/>
              <a:gd name="connsiteY2" fmla="*/ 1153995 h 3599440"/>
              <a:gd name="connsiteX3" fmla="*/ 7925063 w 9157716"/>
              <a:gd name="connsiteY3" fmla="*/ 2882212 h 3599440"/>
              <a:gd name="connsiteX4" fmla="*/ 4184014 w 9157716"/>
              <a:gd name="connsiteY4" fmla="*/ 3577464 h 3599440"/>
              <a:gd name="connsiteX5" fmla="*/ 0 w 9157716"/>
              <a:gd name="connsiteY5" fmla="*/ 3599440 h 3599440"/>
              <a:gd name="connsiteX6" fmla="*/ 7456 w 9157716"/>
              <a:gd name="connsiteY6" fmla="*/ 2111894 h 3599440"/>
              <a:gd name="connsiteX7" fmla="*/ 2489118 w 9157716"/>
              <a:gd name="connsiteY7" fmla="*/ 274591 h 3599440"/>
              <a:gd name="connsiteX0" fmla="*/ 2489118 w 9163978"/>
              <a:gd name="connsiteY0" fmla="*/ 331589 h 3656438"/>
              <a:gd name="connsiteX1" fmla="*/ 9163276 w 9163978"/>
              <a:gd name="connsiteY1" fmla="*/ 244950 h 3656438"/>
              <a:gd name="connsiteX2" fmla="*/ 9157600 w 9163978"/>
              <a:gd name="connsiteY2" fmla="*/ 1210993 h 3656438"/>
              <a:gd name="connsiteX3" fmla="*/ 7925063 w 9163978"/>
              <a:gd name="connsiteY3" fmla="*/ 2939210 h 3656438"/>
              <a:gd name="connsiteX4" fmla="*/ 4184014 w 9163978"/>
              <a:gd name="connsiteY4" fmla="*/ 3634462 h 3656438"/>
              <a:gd name="connsiteX5" fmla="*/ 0 w 9163978"/>
              <a:gd name="connsiteY5" fmla="*/ 3656438 h 3656438"/>
              <a:gd name="connsiteX6" fmla="*/ 7456 w 9163978"/>
              <a:gd name="connsiteY6" fmla="*/ 2168892 h 3656438"/>
              <a:gd name="connsiteX7" fmla="*/ 2489118 w 9163978"/>
              <a:gd name="connsiteY7" fmla="*/ 331589 h 3656438"/>
              <a:gd name="connsiteX0" fmla="*/ 2489118 w 9182174"/>
              <a:gd name="connsiteY0" fmla="*/ 331589 h 3656438"/>
              <a:gd name="connsiteX1" fmla="*/ 9163276 w 9182174"/>
              <a:gd name="connsiteY1" fmla="*/ 244950 h 3656438"/>
              <a:gd name="connsiteX2" fmla="*/ 9181046 w 9182174"/>
              <a:gd name="connsiteY2" fmla="*/ 1207085 h 3656438"/>
              <a:gd name="connsiteX3" fmla="*/ 7925063 w 9182174"/>
              <a:gd name="connsiteY3" fmla="*/ 2939210 h 3656438"/>
              <a:gd name="connsiteX4" fmla="*/ 4184014 w 9182174"/>
              <a:gd name="connsiteY4" fmla="*/ 3634462 h 3656438"/>
              <a:gd name="connsiteX5" fmla="*/ 0 w 9182174"/>
              <a:gd name="connsiteY5" fmla="*/ 3656438 h 3656438"/>
              <a:gd name="connsiteX6" fmla="*/ 7456 w 9182174"/>
              <a:gd name="connsiteY6" fmla="*/ 2168892 h 3656438"/>
              <a:gd name="connsiteX7" fmla="*/ 2489118 w 9182174"/>
              <a:gd name="connsiteY7" fmla="*/ 331589 h 3656438"/>
              <a:gd name="connsiteX0" fmla="*/ 2489118 w 9168065"/>
              <a:gd name="connsiteY0" fmla="*/ 331589 h 3656438"/>
              <a:gd name="connsiteX1" fmla="*/ 9163276 w 9168065"/>
              <a:gd name="connsiteY1" fmla="*/ 244950 h 3656438"/>
              <a:gd name="connsiteX2" fmla="*/ 9165415 w 9168065"/>
              <a:gd name="connsiteY2" fmla="*/ 1195362 h 3656438"/>
              <a:gd name="connsiteX3" fmla="*/ 7925063 w 9168065"/>
              <a:gd name="connsiteY3" fmla="*/ 2939210 h 3656438"/>
              <a:gd name="connsiteX4" fmla="*/ 4184014 w 9168065"/>
              <a:gd name="connsiteY4" fmla="*/ 3634462 h 3656438"/>
              <a:gd name="connsiteX5" fmla="*/ 0 w 9168065"/>
              <a:gd name="connsiteY5" fmla="*/ 3656438 h 3656438"/>
              <a:gd name="connsiteX6" fmla="*/ 7456 w 9168065"/>
              <a:gd name="connsiteY6" fmla="*/ 2168892 h 3656438"/>
              <a:gd name="connsiteX7" fmla="*/ 2489118 w 9168065"/>
              <a:gd name="connsiteY7" fmla="*/ 331589 h 3656438"/>
              <a:gd name="connsiteX0" fmla="*/ 2489118 w 9197391"/>
              <a:gd name="connsiteY0" fmla="*/ 331589 h 3656438"/>
              <a:gd name="connsiteX1" fmla="*/ 9163276 w 9197391"/>
              <a:gd name="connsiteY1" fmla="*/ 244950 h 3656438"/>
              <a:gd name="connsiteX2" fmla="*/ 9196677 w 9197391"/>
              <a:gd name="connsiteY2" fmla="*/ 1199270 h 3656438"/>
              <a:gd name="connsiteX3" fmla="*/ 7925063 w 9197391"/>
              <a:gd name="connsiteY3" fmla="*/ 2939210 h 3656438"/>
              <a:gd name="connsiteX4" fmla="*/ 4184014 w 9197391"/>
              <a:gd name="connsiteY4" fmla="*/ 3634462 h 3656438"/>
              <a:gd name="connsiteX5" fmla="*/ 0 w 9197391"/>
              <a:gd name="connsiteY5" fmla="*/ 3656438 h 3656438"/>
              <a:gd name="connsiteX6" fmla="*/ 7456 w 9197391"/>
              <a:gd name="connsiteY6" fmla="*/ 2168892 h 3656438"/>
              <a:gd name="connsiteX7" fmla="*/ 2489118 w 9197391"/>
              <a:gd name="connsiteY7" fmla="*/ 331589 h 3656438"/>
              <a:gd name="connsiteX0" fmla="*/ 2489118 w 9163978"/>
              <a:gd name="connsiteY0" fmla="*/ 331589 h 3656438"/>
              <a:gd name="connsiteX1" fmla="*/ 9163276 w 9163978"/>
              <a:gd name="connsiteY1" fmla="*/ 244950 h 3656438"/>
              <a:gd name="connsiteX2" fmla="*/ 9157600 w 9163978"/>
              <a:gd name="connsiteY2" fmla="*/ 1230533 h 3656438"/>
              <a:gd name="connsiteX3" fmla="*/ 7925063 w 9163978"/>
              <a:gd name="connsiteY3" fmla="*/ 2939210 h 3656438"/>
              <a:gd name="connsiteX4" fmla="*/ 4184014 w 9163978"/>
              <a:gd name="connsiteY4" fmla="*/ 3634462 h 3656438"/>
              <a:gd name="connsiteX5" fmla="*/ 0 w 9163978"/>
              <a:gd name="connsiteY5" fmla="*/ 3656438 h 3656438"/>
              <a:gd name="connsiteX6" fmla="*/ 7456 w 9163978"/>
              <a:gd name="connsiteY6" fmla="*/ 2168892 h 3656438"/>
              <a:gd name="connsiteX7" fmla="*/ 2489118 w 9163978"/>
              <a:gd name="connsiteY7" fmla="*/ 331589 h 3656438"/>
              <a:gd name="connsiteX0" fmla="*/ 2489118 w 9163978"/>
              <a:gd name="connsiteY0" fmla="*/ 331589 h 3656438"/>
              <a:gd name="connsiteX1" fmla="*/ 9163276 w 9163978"/>
              <a:gd name="connsiteY1" fmla="*/ 244950 h 3656438"/>
              <a:gd name="connsiteX2" fmla="*/ 9157600 w 9163978"/>
              <a:gd name="connsiteY2" fmla="*/ 1230533 h 3656438"/>
              <a:gd name="connsiteX3" fmla="*/ 7925063 w 9163978"/>
              <a:gd name="connsiteY3" fmla="*/ 2939210 h 3656438"/>
              <a:gd name="connsiteX4" fmla="*/ 4184014 w 9163978"/>
              <a:gd name="connsiteY4" fmla="*/ 3634462 h 3656438"/>
              <a:gd name="connsiteX5" fmla="*/ 0 w 9163978"/>
              <a:gd name="connsiteY5" fmla="*/ 3656438 h 3656438"/>
              <a:gd name="connsiteX6" fmla="*/ 7456 w 9163978"/>
              <a:gd name="connsiteY6" fmla="*/ 2168892 h 3656438"/>
              <a:gd name="connsiteX7" fmla="*/ 2489118 w 9163978"/>
              <a:gd name="connsiteY7" fmla="*/ 331589 h 3656438"/>
              <a:gd name="connsiteX0" fmla="*/ 2494754 w 9169614"/>
              <a:gd name="connsiteY0" fmla="*/ 331589 h 3656438"/>
              <a:gd name="connsiteX1" fmla="*/ 9168912 w 9169614"/>
              <a:gd name="connsiteY1" fmla="*/ 244950 h 3656438"/>
              <a:gd name="connsiteX2" fmla="*/ 9163236 w 9169614"/>
              <a:gd name="connsiteY2" fmla="*/ 1230533 h 3656438"/>
              <a:gd name="connsiteX3" fmla="*/ 7930699 w 9169614"/>
              <a:gd name="connsiteY3" fmla="*/ 2939210 h 3656438"/>
              <a:gd name="connsiteX4" fmla="*/ 4189650 w 9169614"/>
              <a:gd name="connsiteY4" fmla="*/ 3634462 h 3656438"/>
              <a:gd name="connsiteX5" fmla="*/ 5636 w 9169614"/>
              <a:gd name="connsiteY5" fmla="*/ 3656438 h 3656438"/>
              <a:gd name="connsiteX6" fmla="*/ 392 w 9169614"/>
              <a:gd name="connsiteY6" fmla="*/ 2184767 h 3656438"/>
              <a:gd name="connsiteX7" fmla="*/ 2494754 w 9169614"/>
              <a:gd name="connsiteY7" fmla="*/ 331589 h 3656438"/>
              <a:gd name="connsiteX0" fmla="*/ 2494754 w 9169614"/>
              <a:gd name="connsiteY0" fmla="*/ 331589 h 3656438"/>
              <a:gd name="connsiteX1" fmla="*/ 9168912 w 9169614"/>
              <a:gd name="connsiteY1" fmla="*/ 244950 h 3656438"/>
              <a:gd name="connsiteX2" fmla="*/ 9163236 w 9169614"/>
              <a:gd name="connsiteY2" fmla="*/ 1230533 h 3656438"/>
              <a:gd name="connsiteX3" fmla="*/ 7930699 w 9169614"/>
              <a:gd name="connsiteY3" fmla="*/ 2939210 h 3656438"/>
              <a:gd name="connsiteX4" fmla="*/ 4170600 w 9169614"/>
              <a:gd name="connsiteY4" fmla="*/ 3650337 h 3656438"/>
              <a:gd name="connsiteX5" fmla="*/ 5636 w 9169614"/>
              <a:gd name="connsiteY5" fmla="*/ 3656438 h 3656438"/>
              <a:gd name="connsiteX6" fmla="*/ 392 w 9169614"/>
              <a:gd name="connsiteY6" fmla="*/ 2184767 h 3656438"/>
              <a:gd name="connsiteX7" fmla="*/ 2494754 w 9169614"/>
              <a:gd name="connsiteY7" fmla="*/ 331589 h 3656438"/>
              <a:gd name="connsiteX0" fmla="*/ 2494754 w 9169614"/>
              <a:gd name="connsiteY0" fmla="*/ 331589 h 3650337"/>
              <a:gd name="connsiteX1" fmla="*/ 9168912 w 9169614"/>
              <a:gd name="connsiteY1" fmla="*/ 244950 h 3650337"/>
              <a:gd name="connsiteX2" fmla="*/ 9163236 w 9169614"/>
              <a:gd name="connsiteY2" fmla="*/ 1230533 h 3650337"/>
              <a:gd name="connsiteX3" fmla="*/ 7930699 w 9169614"/>
              <a:gd name="connsiteY3" fmla="*/ 2939210 h 3650337"/>
              <a:gd name="connsiteX4" fmla="*/ 4170600 w 9169614"/>
              <a:gd name="connsiteY4" fmla="*/ 3650337 h 3650337"/>
              <a:gd name="connsiteX5" fmla="*/ 5636 w 9169614"/>
              <a:gd name="connsiteY5" fmla="*/ 3646913 h 3650337"/>
              <a:gd name="connsiteX6" fmla="*/ 392 w 9169614"/>
              <a:gd name="connsiteY6" fmla="*/ 2184767 h 3650337"/>
              <a:gd name="connsiteX7" fmla="*/ 2494754 w 9169614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59140 w 9169480"/>
              <a:gd name="connsiteY3" fmla="*/ 2980485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43265 w 9169480"/>
              <a:gd name="connsiteY3" fmla="*/ 2929685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43265 w 9169480"/>
              <a:gd name="connsiteY3" fmla="*/ 2929685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267505"/>
              <a:gd name="connsiteY0" fmla="*/ 331589 h 3650337"/>
              <a:gd name="connsiteX1" fmla="*/ 9168778 w 9267505"/>
              <a:gd name="connsiteY1" fmla="*/ 244950 h 3650337"/>
              <a:gd name="connsiteX2" fmla="*/ 9163102 w 9267505"/>
              <a:gd name="connsiteY2" fmla="*/ 1230533 h 3650337"/>
              <a:gd name="connsiteX3" fmla="*/ 7784515 w 9267505"/>
              <a:gd name="connsiteY3" fmla="*/ 2376340 h 3650337"/>
              <a:gd name="connsiteX4" fmla="*/ 4170466 w 9267505"/>
              <a:gd name="connsiteY4" fmla="*/ 3650337 h 3650337"/>
              <a:gd name="connsiteX5" fmla="*/ 5502 w 9267505"/>
              <a:gd name="connsiteY5" fmla="*/ 3646913 h 3650337"/>
              <a:gd name="connsiteX6" fmla="*/ 258 w 9267505"/>
              <a:gd name="connsiteY6" fmla="*/ 2184767 h 3650337"/>
              <a:gd name="connsiteX7" fmla="*/ 2494620 w 9267505"/>
              <a:gd name="connsiteY7" fmla="*/ 331589 h 3650337"/>
              <a:gd name="connsiteX0" fmla="*/ 2494620 w 9245172"/>
              <a:gd name="connsiteY0" fmla="*/ 331589 h 3650337"/>
              <a:gd name="connsiteX1" fmla="*/ 9168778 w 9245172"/>
              <a:gd name="connsiteY1" fmla="*/ 244950 h 3650337"/>
              <a:gd name="connsiteX2" fmla="*/ 9163102 w 9245172"/>
              <a:gd name="connsiteY2" fmla="*/ 1230533 h 3650337"/>
              <a:gd name="connsiteX3" fmla="*/ 8086140 w 9245172"/>
              <a:gd name="connsiteY3" fmla="*/ 2798615 h 3650337"/>
              <a:gd name="connsiteX4" fmla="*/ 4170466 w 9245172"/>
              <a:gd name="connsiteY4" fmla="*/ 3650337 h 3650337"/>
              <a:gd name="connsiteX5" fmla="*/ 5502 w 9245172"/>
              <a:gd name="connsiteY5" fmla="*/ 3646913 h 3650337"/>
              <a:gd name="connsiteX6" fmla="*/ 258 w 9245172"/>
              <a:gd name="connsiteY6" fmla="*/ 2184767 h 3650337"/>
              <a:gd name="connsiteX7" fmla="*/ 2494620 w 9245172"/>
              <a:gd name="connsiteY7" fmla="*/ 331589 h 3650337"/>
              <a:gd name="connsiteX0" fmla="*/ 2494620 w 9168787"/>
              <a:gd name="connsiteY0" fmla="*/ 331589 h 3650337"/>
              <a:gd name="connsiteX1" fmla="*/ 9168778 w 9168787"/>
              <a:gd name="connsiteY1" fmla="*/ 244950 h 3650337"/>
              <a:gd name="connsiteX2" fmla="*/ 8782102 w 9168787"/>
              <a:gd name="connsiteY2" fmla="*/ 1151158 h 3650337"/>
              <a:gd name="connsiteX3" fmla="*/ 8086140 w 9168787"/>
              <a:gd name="connsiteY3" fmla="*/ 2798615 h 3650337"/>
              <a:gd name="connsiteX4" fmla="*/ 4170466 w 9168787"/>
              <a:gd name="connsiteY4" fmla="*/ 3650337 h 3650337"/>
              <a:gd name="connsiteX5" fmla="*/ 5502 w 9168787"/>
              <a:gd name="connsiteY5" fmla="*/ 3646913 h 3650337"/>
              <a:gd name="connsiteX6" fmla="*/ 258 w 9168787"/>
              <a:gd name="connsiteY6" fmla="*/ 2184767 h 3650337"/>
              <a:gd name="connsiteX7" fmla="*/ 2494620 w 9168787"/>
              <a:gd name="connsiteY7" fmla="*/ 331589 h 3650337"/>
              <a:gd name="connsiteX0" fmla="*/ 2494620 w 9256955"/>
              <a:gd name="connsiteY0" fmla="*/ 331589 h 3650337"/>
              <a:gd name="connsiteX1" fmla="*/ 9168778 w 9256955"/>
              <a:gd name="connsiteY1" fmla="*/ 244950 h 3650337"/>
              <a:gd name="connsiteX2" fmla="*/ 9178977 w 9256955"/>
              <a:gd name="connsiteY2" fmla="*/ 1227358 h 3650337"/>
              <a:gd name="connsiteX3" fmla="*/ 8086140 w 9256955"/>
              <a:gd name="connsiteY3" fmla="*/ 2798615 h 3650337"/>
              <a:gd name="connsiteX4" fmla="*/ 4170466 w 9256955"/>
              <a:gd name="connsiteY4" fmla="*/ 3650337 h 3650337"/>
              <a:gd name="connsiteX5" fmla="*/ 5502 w 9256955"/>
              <a:gd name="connsiteY5" fmla="*/ 3646913 h 3650337"/>
              <a:gd name="connsiteX6" fmla="*/ 258 w 9256955"/>
              <a:gd name="connsiteY6" fmla="*/ 2184767 h 3650337"/>
              <a:gd name="connsiteX7" fmla="*/ 2494620 w 9256955"/>
              <a:gd name="connsiteY7" fmla="*/ 331589 h 3650337"/>
              <a:gd name="connsiteX0" fmla="*/ 2494620 w 9379760"/>
              <a:gd name="connsiteY0" fmla="*/ 331589 h 3650337"/>
              <a:gd name="connsiteX1" fmla="*/ 9168778 w 9379760"/>
              <a:gd name="connsiteY1" fmla="*/ 244950 h 3650337"/>
              <a:gd name="connsiteX2" fmla="*/ 9178977 w 9379760"/>
              <a:gd name="connsiteY2" fmla="*/ 1227358 h 3650337"/>
              <a:gd name="connsiteX3" fmla="*/ 8086140 w 9379760"/>
              <a:gd name="connsiteY3" fmla="*/ 2798615 h 3650337"/>
              <a:gd name="connsiteX4" fmla="*/ 4170466 w 9379760"/>
              <a:gd name="connsiteY4" fmla="*/ 3650337 h 3650337"/>
              <a:gd name="connsiteX5" fmla="*/ 5502 w 9379760"/>
              <a:gd name="connsiteY5" fmla="*/ 3646913 h 3650337"/>
              <a:gd name="connsiteX6" fmla="*/ 258 w 9379760"/>
              <a:gd name="connsiteY6" fmla="*/ 2184767 h 3650337"/>
              <a:gd name="connsiteX7" fmla="*/ 2494620 w 9379760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356830"/>
              <a:gd name="connsiteY0" fmla="*/ 331589 h 3650337"/>
              <a:gd name="connsiteX1" fmla="*/ 9168778 w 9356830"/>
              <a:gd name="connsiteY1" fmla="*/ 244950 h 3650337"/>
              <a:gd name="connsiteX2" fmla="*/ 9178977 w 9356830"/>
              <a:gd name="connsiteY2" fmla="*/ 1227358 h 3650337"/>
              <a:gd name="connsiteX3" fmla="*/ 8086140 w 9356830"/>
              <a:gd name="connsiteY3" fmla="*/ 2798615 h 3650337"/>
              <a:gd name="connsiteX4" fmla="*/ 4170466 w 9356830"/>
              <a:gd name="connsiteY4" fmla="*/ 3650337 h 3650337"/>
              <a:gd name="connsiteX5" fmla="*/ 5502 w 9356830"/>
              <a:gd name="connsiteY5" fmla="*/ 3646913 h 3650337"/>
              <a:gd name="connsiteX6" fmla="*/ 258 w 9356830"/>
              <a:gd name="connsiteY6" fmla="*/ 2184767 h 3650337"/>
              <a:gd name="connsiteX7" fmla="*/ 2494620 w 9356830"/>
              <a:gd name="connsiteY7" fmla="*/ 331589 h 3650337"/>
              <a:gd name="connsiteX0" fmla="*/ 2494620 w 9281881"/>
              <a:gd name="connsiteY0" fmla="*/ 331589 h 3650337"/>
              <a:gd name="connsiteX1" fmla="*/ 9168778 w 9281881"/>
              <a:gd name="connsiteY1" fmla="*/ 244950 h 3650337"/>
              <a:gd name="connsiteX2" fmla="*/ 9178977 w 9281881"/>
              <a:gd name="connsiteY2" fmla="*/ 1227358 h 3650337"/>
              <a:gd name="connsiteX3" fmla="*/ 8086140 w 9281881"/>
              <a:gd name="connsiteY3" fmla="*/ 2798615 h 3650337"/>
              <a:gd name="connsiteX4" fmla="*/ 4170466 w 9281881"/>
              <a:gd name="connsiteY4" fmla="*/ 3650337 h 3650337"/>
              <a:gd name="connsiteX5" fmla="*/ 5502 w 9281881"/>
              <a:gd name="connsiteY5" fmla="*/ 3646913 h 3650337"/>
              <a:gd name="connsiteX6" fmla="*/ 258 w 9281881"/>
              <a:gd name="connsiteY6" fmla="*/ 2184767 h 3650337"/>
              <a:gd name="connsiteX7" fmla="*/ 2494620 w 9281881"/>
              <a:gd name="connsiteY7" fmla="*/ 331589 h 3650337"/>
              <a:gd name="connsiteX0" fmla="*/ 2494620 w 9281881"/>
              <a:gd name="connsiteY0" fmla="*/ 331589 h 3650337"/>
              <a:gd name="connsiteX1" fmla="*/ 9168778 w 9281881"/>
              <a:gd name="connsiteY1" fmla="*/ 244950 h 3650337"/>
              <a:gd name="connsiteX2" fmla="*/ 9178977 w 9281881"/>
              <a:gd name="connsiteY2" fmla="*/ 1227358 h 3650337"/>
              <a:gd name="connsiteX3" fmla="*/ 8086140 w 9281881"/>
              <a:gd name="connsiteY3" fmla="*/ 2798615 h 3650337"/>
              <a:gd name="connsiteX4" fmla="*/ 4208325 w 9281881"/>
              <a:gd name="connsiteY4" fmla="*/ 3650337 h 3650337"/>
              <a:gd name="connsiteX5" fmla="*/ 5502 w 9281881"/>
              <a:gd name="connsiteY5" fmla="*/ 3646913 h 3650337"/>
              <a:gd name="connsiteX6" fmla="*/ 258 w 9281881"/>
              <a:gd name="connsiteY6" fmla="*/ 2184767 h 3650337"/>
              <a:gd name="connsiteX7" fmla="*/ 2494620 w 9281881"/>
              <a:gd name="connsiteY7" fmla="*/ 331589 h 3650337"/>
              <a:gd name="connsiteX0" fmla="*/ 2494620 w 9281881"/>
              <a:gd name="connsiteY0" fmla="*/ 331589 h 3653779"/>
              <a:gd name="connsiteX1" fmla="*/ 9168778 w 9281881"/>
              <a:gd name="connsiteY1" fmla="*/ 244950 h 3653779"/>
              <a:gd name="connsiteX2" fmla="*/ 9178977 w 9281881"/>
              <a:gd name="connsiteY2" fmla="*/ 1227358 h 3653779"/>
              <a:gd name="connsiteX3" fmla="*/ 8086140 w 9281881"/>
              <a:gd name="connsiteY3" fmla="*/ 2798615 h 3653779"/>
              <a:gd name="connsiteX4" fmla="*/ 4239301 w 9281881"/>
              <a:gd name="connsiteY4" fmla="*/ 3653779 h 3653779"/>
              <a:gd name="connsiteX5" fmla="*/ 5502 w 9281881"/>
              <a:gd name="connsiteY5" fmla="*/ 3646913 h 3653779"/>
              <a:gd name="connsiteX6" fmla="*/ 258 w 9281881"/>
              <a:gd name="connsiteY6" fmla="*/ 2184767 h 3653779"/>
              <a:gd name="connsiteX7" fmla="*/ 2494620 w 9281881"/>
              <a:gd name="connsiteY7" fmla="*/ 331589 h 3653779"/>
              <a:gd name="connsiteX0" fmla="*/ 2494620 w 9281881"/>
              <a:gd name="connsiteY0" fmla="*/ 331589 h 3653779"/>
              <a:gd name="connsiteX1" fmla="*/ 9168778 w 9281881"/>
              <a:gd name="connsiteY1" fmla="*/ 244950 h 3653779"/>
              <a:gd name="connsiteX2" fmla="*/ 9178977 w 9281881"/>
              <a:gd name="connsiteY2" fmla="*/ 1227358 h 3653779"/>
              <a:gd name="connsiteX3" fmla="*/ 8086140 w 9281881"/>
              <a:gd name="connsiteY3" fmla="*/ 2798615 h 3653779"/>
              <a:gd name="connsiteX4" fmla="*/ 4239301 w 9281881"/>
              <a:gd name="connsiteY4" fmla="*/ 3653779 h 3653779"/>
              <a:gd name="connsiteX5" fmla="*/ 5502 w 9281881"/>
              <a:gd name="connsiteY5" fmla="*/ 3646913 h 3653779"/>
              <a:gd name="connsiteX6" fmla="*/ 258 w 9281881"/>
              <a:gd name="connsiteY6" fmla="*/ 2184767 h 3653779"/>
              <a:gd name="connsiteX7" fmla="*/ 2494620 w 9281881"/>
              <a:gd name="connsiteY7" fmla="*/ 331589 h 3653779"/>
              <a:gd name="connsiteX0" fmla="*/ 2494620 w 9281881"/>
              <a:gd name="connsiteY0" fmla="*/ 331589 h 3653779"/>
              <a:gd name="connsiteX1" fmla="*/ 9168778 w 9281881"/>
              <a:gd name="connsiteY1" fmla="*/ 244950 h 3653779"/>
              <a:gd name="connsiteX2" fmla="*/ 9178977 w 9281881"/>
              <a:gd name="connsiteY2" fmla="*/ 1227358 h 3653779"/>
              <a:gd name="connsiteX3" fmla="*/ 8086140 w 9281881"/>
              <a:gd name="connsiteY3" fmla="*/ 2798615 h 3653779"/>
              <a:gd name="connsiteX4" fmla="*/ 4239301 w 9281881"/>
              <a:gd name="connsiteY4" fmla="*/ 3653779 h 3653779"/>
              <a:gd name="connsiteX5" fmla="*/ 5502 w 9281881"/>
              <a:gd name="connsiteY5" fmla="*/ 3646913 h 3653779"/>
              <a:gd name="connsiteX6" fmla="*/ 258 w 9281881"/>
              <a:gd name="connsiteY6" fmla="*/ 2184767 h 3653779"/>
              <a:gd name="connsiteX7" fmla="*/ 2494620 w 9281881"/>
              <a:gd name="connsiteY7" fmla="*/ 331589 h 3653779"/>
              <a:gd name="connsiteX0" fmla="*/ 2494620 w 9186335"/>
              <a:gd name="connsiteY0" fmla="*/ 331589 h 3653779"/>
              <a:gd name="connsiteX1" fmla="*/ 9168778 w 9186335"/>
              <a:gd name="connsiteY1" fmla="*/ 244950 h 3653779"/>
              <a:gd name="connsiteX2" fmla="*/ 9178977 w 9186335"/>
              <a:gd name="connsiteY2" fmla="*/ 1227358 h 3653779"/>
              <a:gd name="connsiteX3" fmla="*/ 8086140 w 9186335"/>
              <a:gd name="connsiteY3" fmla="*/ 2798615 h 3653779"/>
              <a:gd name="connsiteX4" fmla="*/ 4239301 w 9186335"/>
              <a:gd name="connsiteY4" fmla="*/ 3653779 h 3653779"/>
              <a:gd name="connsiteX5" fmla="*/ 5502 w 9186335"/>
              <a:gd name="connsiteY5" fmla="*/ 3646913 h 3653779"/>
              <a:gd name="connsiteX6" fmla="*/ 258 w 9186335"/>
              <a:gd name="connsiteY6" fmla="*/ 2184767 h 3653779"/>
              <a:gd name="connsiteX7" fmla="*/ 2494620 w 9186335"/>
              <a:gd name="connsiteY7" fmla="*/ 331589 h 3653779"/>
              <a:gd name="connsiteX0" fmla="*/ 2494620 w 9185926"/>
              <a:gd name="connsiteY0" fmla="*/ 331589 h 3653779"/>
              <a:gd name="connsiteX1" fmla="*/ 9168778 w 9185926"/>
              <a:gd name="connsiteY1" fmla="*/ 244950 h 3653779"/>
              <a:gd name="connsiteX2" fmla="*/ 9178977 w 9185926"/>
              <a:gd name="connsiteY2" fmla="*/ 1227358 h 3653779"/>
              <a:gd name="connsiteX3" fmla="*/ 8086140 w 9185926"/>
              <a:gd name="connsiteY3" fmla="*/ 2798615 h 3653779"/>
              <a:gd name="connsiteX4" fmla="*/ 4239301 w 9185926"/>
              <a:gd name="connsiteY4" fmla="*/ 3653779 h 3653779"/>
              <a:gd name="connsiteX5" fmla="*/ 5502 w 9185926"/>
              <a:gd name="connsiteY5" fmla="*/ 3646913 h 3653779"/>
              <a:gd name="connsiteX6" fmla="*/ 258 w 9185926"/>
              <a:gd name="connsiteY6" fmla="*/ 2184767 h 3653779"/>
              <a:gd name="connsiteX7" fmla="*/ 2494620 w 9185926"/>
              <a:gd name="connsiteY7" fmla="*/ 331589 h 3653779"/>
              <a:gd name="connsiteX0" fmla="*/ 2494620 w 9180775"/>
              <a:gd name="connsiteY0" fmla="*/ 331589 h 3653779"/>
              <a:gd name="connsiteX1" fmla="*/ 9168778 w 9180775"/>
              <a:gd name="connsiteY1" fmla="*/ 244950 h 3653779"/>
              <a:gd name="connsiteX2" fmla="*/ 9178977 w 9180775"/>
              <a:gd name="connsiteY2" fmla="*/ 1227358 h 3653779"/>
              <a:gd name="connsiteX3" fmla="*/ 8086140 w 9180775"/>
              <a:gd name="connsiteY3" fmla="*/ 2798615 h 3653779"/>
              <a:gd name="connsiteX4" fmla="*/ 4239301 w 9180775"/>
              <a:gd name="connsiteY4" fmla="*/ 3653779 h 3653779"/>
              <a:gd name="connsiteX5" fmla="*/ 5502 w 9180775"/>
              <a:gd name="connsiteY5" fmla="*/ 3646913 h 3653779"/>
              <a:gd name="connsiteX6" fmla="*/ 258 w 9180775"/>
              <a:gd name="connsiteY6" fmla="*/ 2184767 h 3653779"/>
              <a:gd name="connsiteX7" fmla="*/ 2494620 w 9180775"/>
              <a:gd name="connsiteY7" fmla="*/ 331589 h 3653779"/>
              <a:gd name="connsiteX0" fmla="*/ 2494620 w 9185314"/>
              <a:gd name="connsiteY0" fmla="*/ 331589 h 3653779"/>
              <a:gd name="connsiteX1" fmla="*/ 9168778 w 9185314"/>
              <a:gd name="connsiteY1" fmla="*/ 244950 h 3653779"/>
              <a:gd name="connsiteX2" fmla="*/ 9178977 w 9185314"/>
              <a:gd name="connsiteY2" fmla="*/ 1227358 h 3653779"/>
              <a:gd name="connsiteX3" fmla="*/ 8086140 w 9185314"/>
              <a:gd name="connsiteY3" fmla="*/ 2798615 h 3653779"/>
              <a:gd name="connsiteX4" fmla="*/ 4239301 w 9185314"/>
              <a:gd name="connsiteY4" fmla="*/ 3653779 h 3653779"/>
              <a:gd name="connsiteX5" fmla="*/ 5502 w 9185314"/>
              <a:gd name="connsiteY5" fmla="*/ 3646913 h 3653779"/>
              <a:gd name="connsiteX6" fmla="*/ 258 w 9185314"/>
              <a:gd name="connsiteY6" fmla="*/ 2184767 h 3653779"/>
              <a:gd name="connsiteX7" fmla="*/ 2494620 w 9185314"/>
              <a:gd name="connsiteY7" fmla="*/ 331589 h 3653779"/>
              <a:gd name="connsiteX0" fmla="*/ 2494620 w 9193280"/>
              <a:gd name="connsiteY0" fmla="*/ 331589 h 3653779"/>
              <a:gd name="connsiteX1" fmla="*/ 9168778 w 9193280"/>
              <a:gd name="connsiteY1" fmla="*/ 244950 h 3653779"/>
              <a:gd name="connsiteX2" fmla="*/ 9178977 w 9193280"/>
              <a:gd name="connsiteY2" fmla="*/ 1227358 h 3653779"/>
              <a:gd name="connsiteX3" fmla="*/ 8086140 w 9193280"/>
              <a:gd name="connsiteY3" fmla="*/ 2798615 h 3653779"/>
              <a:gd name="connsiteX4" fmla="*/ 4239301 w 9193280"/>
              <a:gd name="connsiteY4" fmla="*/ 3653779 h 3653779"/>
              <a:gd name="connsiteX5" fmla="*/ 5502 w 9193280"/>
              <a:gd name="connsiteY5" fmla="*/ 3646913 h 3653779"/>
              <a:gd name="connsiteX6" fmla="*/ 258 w 9193280"/>
              <a:gd name="connsiteY6" fmla="*/ 2184767 h 3653779"/>
              <a:gd name="connsiteX7" fmla="*/ 2494620 w 9193280"/>
              <a:gd name="connsiteY7" fmla="*/ 331589 h 3653779"/>
              <a:gd name="connsiteX0" fmla="*/ 2494620 w 9179176"/>
              <a:gd name="connsiteY0" fmla="*/ 331589 h 3653779"/>
              <a:gd name="connsiteX1" fmla="*/ 9168778 w 9179176"/>
              <a:gd name="connsiteY1" fmla="*/ 244950 h 3653779"/>
              <a:gd name="connsiteX2" fmla="*/ 9178977 w 9179176"/>
              <a:gd name="connsiteY2" fmla="*/ 1227358 h 3653779"/>
              <a:gd name="connsiteX3" fmla="*/ 8086140 w 9179176"/>
              <a:gd name="connsiteY3" fmla="*/ 2798615 h 3653779"/>
              <a:gd name="connsiteX4" fmla="*/ 4239301 w 9179176"/>
              <a:gd name="connsiteY4" fmla="*/ 3653779 h 3653779"/>
              <a:gd name="connsiteX5" fmla="*/ 5502 w 9179176"/>
              <a:gd name="connsiteY5" fmla="*/ 3646913 h 3653779"/>
              <a:gd name="connsiteX6" fmla="*/ 258 w 9179176"/>
              <a:gd name="connsiteY6" fmla="*/ 2184767 h 3653779"/>
              <a:gd name="connsiteX7" fmla="*/ 2494620 w 9179176"/>
              <a:gd name="connsiteY7" fmla="*/ 331589 h 3653779"/>
              <a:gd name="connsiteX0" fmla="*/ 2494620 w 9179251"/>
              <a:gd name="connsiteY0" fmla="*/ 331589 h 3653779"/>
              <a:gd name="connsiteX1" fmla="*/ 9168778 w 9179251"/>
              <a:gd name="connsiteY1" fmla="*/ 244950 h 3653779"/>
              <a:gd name="connsiteX2" fmla="*/ 9178977 w 9179251"/>
              <a:gd name="connsiteY2" fmla="*/ 1227358 h 3653779"/>
              <a:gd name="connsiteX3" fmla="*/ 8086140 w 9179251"/>
              <a:gd name="connsiteY3" fmla="*/ 2798615 h 3653779"/>
              <a:gd name="connsiteX4" fmla="*/ 4239301 w 9179251"/>
              <a:gd name="connsiteY4" fmla="*/ 3653779 h 3653779"/>
              <a:gd name="connsiteX5" fmla="*/ 5502 w 9179251"/>
              <a:gd name="connsiteY5" fmla="*/ 3646913 h 3653779"/>
              <a:gd name="connsiteX6" fmla="*/ 258 w 9179251"/>
              <a:gd name="connsiteY6" fmla="*/ 2184767 h 3653779"/>
              <a:gd name="connsiteX7" fmla="*/ 2494620 w 9179251"/>
              <a:gd name="connsiteY7" fmla="*/ 331589 h 3653779"/>
              <a:gd name="connsiteX0" fmla="*/ 5469047 w 9179251"/>
              <a:gd name="connsiteY0" fmla="*/ 240690 h 3857170"/>
              <a:gd name="connsiteX1" fmla="*/ 9168778 w 9179251"/>
              <a:gd name="connsiteY1" fmla="*/ 448341 h 3857170"/>
              <a:gd name="connsiteX2" fmla="*/ 9178977 w 9179251"/>
              <a:gd name="connsiteY2" fmla="*/ 1430749 h 3857170"/>
              <a:gd name="connsiteX3" fmla="*/ 8086140 w 9179251"/>
              <a:gd name="connsiteY3" fmla="*/ 3002006 h 3857170"/>
              <a:gd name="connsiteX4" fmla="*/ 4239301 w 9179251"/>
              <a:gd name="connsiteY4" fmla="*/ 3857170 h 3857170"/>
              <a:gd name="connsiteX5" fmla="*/ 5502 w 9179251"/>
              <a:gd name="connsiteY5" fmla="*/ 3850304 h 3857170"/>
              <a:gd name="connsiteX6" fmla="*/ 258 w 9179251"/>
              <a:gd name="connsiteY6" fmla="*/ 2388158 h 3857170"/>
              <a:gd name="connsiteX7" fmla="*/ 5469047 w 9179251"/>
              <a:gd name="connsiteY7" fmla="*/ 240690 h 3857170"/>
              <a:gd name="connsiteX0" fmla="*/ 5468791 w 9178995"/>
              <a:gd name="connsiteY0" fmla="*/ 240690 h 6110028"/>
              <a:gd name="connsiteX1" fmla="*/ 9168522 w 9178995"/>
              <a:gd name="connsiteY1" fmla="*/ 448341 h 6110028"/>
              <a:gd name="connsiteX2" fmla="*/ 9178721 w 9178995"/>
              <a:gd name="connsiteY2" fmla="*/ 1430749 h 6110028"/>
              <a:gd name="connsiteX3" fmla="*/ 8085884 w 9178995"/>
              <a:gd name="connsiteY3" fmla="*/ 3002006 h 6110028"/>
              <a:gd name="connsiteX4" fmla="*/ 4239045 w 9178995"/>
              <a:gd name="connsiteY4" fmla="*/ 3857170 h 6110028"/>
              <a:gd name="connsiteX5" fmla="*/ 4335508 w 9178995"/>
              <a:gd name="connsiteY5" fmla="*/ 6110028 h 6110028"/>
              <a:gd name="connsiteX6" fmla="*/ 2 w 9178995"/>
              <a:gd name="connsiteY6" fmla="*/ 2388158 h 6110028"/>
              <a:gd name="connsiteX7" fmla="*/ 5468791 w 9178995"/>
              <a:gd name="connsiteY7" fmla="*/ 240690 h 6110028"/>
              <a:gd name="connsiteX0" fmla="*/ 2778146 w 6488350"/>
              <a:gd name="connsiteY0" fmla="*/ 240690 h 6110028"/>
              <a:gd name="connsiteX1" fmla="*/ 6477877 w 6488350"/>
              <a:gd name="connsiteY1" fmla="*/ 448341 h 6110028"/>
              <a:gd name="connsiteX2" fmla="*/ 6488076 w 6488350"/>
              <a:gd name="connsiteY2" fmla="*/ 1430749 h 6110028"/>
              <a:gd name="connsiteX3" fmla="*/ 5395239 w 6488350"/>
              <a:gd name="connsiteY3" fmla="*/ 3002006 h 6110028"/>
              <a:gd name="connsiteX4" fmla="*/ 1548400 w 6488350"/>
              <a:gd name="connsiteY4" fmla="*/ 3857170 h 6110028"/>
              <a:gd name="connsiteX5" fmla="*/ 1644863 w 6488350"/>
              <a:gd name="connsiteY5" fmla="*/ 6110028 h 6110028"/>
              <a:gd name="connsiteX6" fmla="*/ 6 w 6488350"/>
              <a:gd name="connsiteY6" fmla="*/ 3197454 h 6110028"/>
              <a:gd name="connsiteX7" fmla="*/ 2778146 w 6488350"/>
              <a:gd name="connsiteY7" fmla="*/ 240690 h 6110028"/>
              <a:gd name="connsiteX0" fmla="*/ 2778146 w 6488350"/>
              <a:gd name="connsiteY0" fmla="*/ 240690 h 6110028"/>
              <a:gd name="connsiteX1" fmla="*/ 6477877 w 6488350"/>
              <a:gd name="connsiteY1" fmla="*/ 448341 h 6110028"/>
              <a:gd name="connsiteX2" fmla="*/ 6488076 w 6488350"/>
              <a:gd name="connsiteY2" fmla="*/ 1430749 h 6110028"/>
              <a:gd name="connsiteX3" fmla="*/ 5395239 w 6488350"/>
              <a:gd name="connsiteY3" fmla="*/ 3002006 h 6110028"/>
              <a:gd name="connsiteX4" fmla="*/ 6446220 w 6488350"/>
              <a:gd name="connsiteY4" fmla="*/ 6095874 h 6110028"/>
              <a:gd name="connsiteX5" fmla="*/ 1644863 w 6488350"/>
              <a:gd name="connsiteY5" fmla="*/ 6110028 h 6110028"/>
              <a:gd name="connsiteX6" fmla="*/ 6 w 6488350"/>
              <a:gd name="connsiteY6" fmla="*/ 3197454 h 6110028"/>
              <a:gd name="connsiteX7" fmla="*/ 2778146 w 6488350"/>
              <a:gd name="connsiteY7" fmla="*/ 240690 h 6110028"/>
              <a:gd name="connsiteX0" fmla="*/ 2778146 w 6557294"/>
              <a:gd name="connsiteY0" fmla="*/ 240690 h 6110028"/>
              <a:gd name="connsiteX1" fmla="*/ 6477877 w 6557294"/>
              <a:gd name="connsiteY1" fmla="*/ 448341 h 6110028"/>
              <a:gd name="connsiteX2" fmla="*/ 6488076 w 6557294"/>
              <a:gd name="connsiteY2" fmla="*/ 1430749 h 6110028"/>
              <a:gd name="connsiteX3" fmla="*/ 6551377 w 6557294"/>
              <a:gd name="connsiteY3" fmla="*/ 3191192 h 6110028"/>
              <a:gd name="connsiteX4" fmla="*/ 6446220 w 6557294"/>
              <a:gd name="connsiteY4" fmla="*/ 6095874 h 6110028"/>
              <a:gd name="connsiteX5" fmla="*/ 1644863 w 6557294"/>
              <a:gd name="connsiteY5" fmla="*/ 6110028 h 6110028"/>
              <a:gd name="connsiteX6" fmla="*/ 6 w 6557294"/>
              <a:gd name="connsiteY6" fmla="*/ 3197454 h 6110028"/>
              <a:gd name="connsiteX7" fmla="*/ 2778146 w 6557294"/>
              <a:gd name="connsiteY7" fmla="*/ 240690 h 6110028"/>
              <a:gd name="connsiteX0" fmla="*/ 2778146 w 6616189"/>
              <a:gd name="connsiteY0" fmla="*/ 240690 h 6110028"/>
              <a:gd name="connsiteX1" fmla="*/ 6477877 w 6616189"/>
              <a:gd name="connsiteY1" fmla="*/ 448341 h 6110028"/>
              <a:gd name="connsiteX2" fmla="*/ 6614200 w 6616189"/>
              <a:gd name="connsiteY2" fmla="*/ 1441260 h 6110028"/>
              <a:gd name="connsiteX3" fmla="*/ 6551377 w 6616189"/>
              <a:gd name="connsiteY3" fmla="*/ 3191192 h 6110028"/>
              <a:gd name="connsiteX4" fmla="*/ 6446220 w 6616189"/>
              <a:gd name="connsiteY4" fmla="*/ 6095874 h 6110028"/>
              <a:gd name="connsiteX5" fmla="*/ 1644863 w 6616189"/>
              <a:gd name="connsiteY5" fmla="*/ 6110028 h 6110028"/>
              <a:gd name="connsiteX6" fmla="*/ 6 w 6616189"/>
              <a:gd name="connsiteY6" fmla="*/ 3197454 h 6110028"/>
              <a:gd name="connsiteX7" fmla="*/ 2778146 w 6616189"/>
              <a:gd name="connsiteY7" fmla="*/ 240690 h 6110028"/>
              <a:gd name="connsiteX0" fmla="*/ 2778146 w 6616189"/>
              <a:gd name="connsiteY0" fmla="*/ 240690 h 6169446"/>
              <a:gd name="connsiteX1" fmla="*/ 6477877 w 6616189"/>
              <a:gd name="connsiteY1" fmla="*/ 448341 h 6169446"/>
              <a:gd name="connsiteX2" fmla="*/ 6614200 w 6616189"/>
              <a:gd name="connsiteY2" fmla="*/ 1441260 h 6169446"/>
              <a:gd name="connsiteX3" fmla="*/ 6551377 w 6616189"/>
              <a:gd name="connsiteY3" fmla="*/ 3191192 h 6169446"/>
              <a:gd name="connsiteX4" fmla="*/ 6603875 w 6616189"/>
              <a:gd name="connsiteY4" fmla="*/ 6169446 h 6169446"/>
              <a:gd name="connsiteX5" fmla="*/ 1644863 w 6616189"/>
              <a:gd name="connsiteY5" fmla="*/ 6110028 h 6169446"/>
              <a:gd name="connsiteX6" fmla="*/ 6 w 6616189"/>
              <a:gd name="connsiteY6" fmla="*/ 3197454 h 6169446"/>
              <a:gd name="connsiteX7" fmla="*/ 2778146 w 6616189"/>
              <a:gd name="connsiteY7" fmla="*/ 240690 h 6169446"/>
              <a:gd name="connsiteX0" fmla="*/ 2778146 w 6616189"/>
              <a:gd name="connsiteY0" fmla="*/ 240690 h 6169446"/>
              <a:gd name="connsiteX1" fmla="*/ 6477877 w 6616189"/>
              <a:gd name="connsiteY1" fmla="*/ 448341 h 6169446"/>
              <a:gd name="connsiteX2" fmla="*/ 6614200 w 6616189"/>
              <a:gd name="connsiteY2" fmla="*/ 1441260 h 6169446"/>
              <a:gd name="connsiteX3" fmla="*/ 6551377 w 6616189"/>
              <a:gd name="connsiteY3" fmla="*/ 3191192 h 6169446"/>
              <a:gd name="connsiteX4" fmla="*/ 6603875 w 6616189"/>
              <a:gd name="connsiteY4" fmla="*/ 6169446 h 6169446"/>
              <a:gd name="connsiteX5" fmla="*/ 1119345 w 6616189"/>
              <a:gd name="connsiteY5" fmla="*/ 6057477 h 6169446"/>
              <a:gd name="connsiteX6" fmla="*/ 6 w 6616189"/>
              <a:gd name="connsiteY6" fmla="*/ 3197454 h 6169446"/>
              <a:gd name="connsiteX7" fmla="*/ 2778146 w 6616189"/>
              <a:gd name="connsiteY7" fmla="*/ 240690 h 6169446"/>
              <a:gd name="connsiteX0" fmla="*/ 2221107 w 6059150"/>
              <a:gd name="connsiteY0" fmla="*/ 240690 h 6169446"/>
              <a:gd name="connsiteX1" fmla="*/ 5920838 w 6059150"/>
              <a:gd name="connsiteY1" fmla="*/ 448341 h 6169446"/>
              <a:gd name="connsiteX2" fmla="*/ 6057161 w 6059150"/>
              <a:gd name="connsiteY2" fmla="*/ 1441260 h 6169446"/>
              <a:gd name="connsiteX3" fmla="*/ 5994338 w 6059150"/>
              <a:gd name="connsiteY3" fmla="*/ 3191192 h 6169446"/>
              <a:gd name="connsiteX4" fmla="*/ 6046836 w 6059150"/>
              <a:gd name="connsiteY4" fmla="*/ 6169446 h 6169446"/>
              <a:gd name="connsiteX5" fmla="*/ 562306 w 6059150"/>
              <a:gd name="connsiteY5" fmla="*/ 6057477 h 6169446"/>
              <a:gd name="connsiteX6" fmla="*/ 15 w 6059150"/>
              <a:gd name="connsiteY6" fmla="*/ 3344599 h 6169446"/>
              <a:gd name="connsiteX7" fmla="*/ 2221107 w 6059150"/>
              <a:gd name="connsiteY7" fmla="*/ 240690 h 6169446"/>
              <a:gd name="connsiteX0" fmla="*/ 2326206 w 6164249"/>
              <a:gd name="connsiteY0" fmla="*/ 240690 h 6169446"/>
              <a:gd name="connsiteX1" fmla="*/ 6025937 w 6164249"/>
              <a:gd name="connsiteY1" fmla="*/ 448341 h 6169446"/>
              <a:gd name="connsiteX2" fmla="*/ 6162260 w 6164249"/>
              <a:gd name="connsiteY2" fmla="*/ 1441260 h 6169446"/>
              <a:gd name="connsiteX3" fmla="*/ 6099437 w 6164249"/>
              <a:gd name="connsiteY3" fmla="*/ 3191192 h 6169446"/>
              <a:gd name="connsiteX4" fmla="*/ 6151935 w 6164249"/>
              <a:gd name="connsiteY4" fmla="*/ 6169446 h 6169446"/>
              <a:gd name="connsiteX5" fmla="*/ 667405 w 6164249"/>
              <a:gd name="connsiteY5" fmla="*/ 6057477 h 6169446"/>
              <a:gd name="connsiteX6" fmla="*/ 10 w 6164249"/>
              <a:gd name="connsiteY6" fmla="*/ 3365620 h 6169446"/>
              <a:gd name="connsiteX7" fmla="*/ 2326206 w 6164249"/>
              <a:gd name="connsiteY7" fmla="*/ 240690 h 6169446"/>
              <a:gd name="connsiteX0" fmla="*/ 2326775 w 6164818"/>
              <a:gd name="connsiteY0" fmla="*/ 240690 h 6169446"/>
              <a:gd name="connsiteX1" fmla="*/ 6026506 w 6164818"/>
              <a:gd name="connsiteY1" fmla="*/ 448341 h 6169446"/>
              <a:gd name="connsiteX2" fmla="*/ 6162829 w 6164818"/>
              <a:gd name="connsiteY2" fmla="*/ 1441260 h 6169446"/>
              <a:gd name="connsiteX3" fmla="*/ 6100006 w 6164818"/>
              <a:gd name="connsiteY3" fmla="*/ 3191192 h 6169446"/>
              <a:gd name="connsiteX4" fmla="*/ 6152504 w 6164818"/>
              <a:gd name="connsiteY4" fmla="*/ 6169446 h 6169446"/>
              <a:gd name="connsiteX5" fmla="*/ 667974 w 6164818"/>
              <a:gd name="connsiteY5" fmla="*/ 6057477 h 6169446"/>
              <a:gd name="connsiteX6" fmla="*/ 579 w 6164818"/>
              <a:gd name="connsiteY6" fmla="*/ 3365620 h 6169446"/>
              <a:gd name="connsiteX7" fmla="*/ 2326775 w 6164818"/>
              <a:gd name="connsiteY7" fmla="*/ 240690 h 6169446"/>
              <a:gd name="connsiteX0" fmla="*/ 2326775 w 6164818"/>
              <a:gd name="connsiteY0" fmla="*/ 240690 h 6169446"/>
              <a:gd name="connsiteX1" fmla="*/ 6026506 w 6164818"/>
              <a:gd name="connsiteY1" fmla="*/ 448341 h 6169446"/>
              <a:gd name="connsiteX2" fmla="*/ 6162829 w 6164818"/>
              <a:gd name="connsiteY2" fmla="*/ 1441260 h 6169446"/>
              <a:gd name="connsiteX3" fmla="*/ 6100006 w 6164818"/>
              <a:gd name="connsiteY3" fmla="*/ 3191192 h 6169446"/>
              <a:gd name="connsiteX4" fmla="*/ 6152504 w 6164818"/>
              <a:gd name="connsiteY4" fmla="*/ 6169446 h 6169446"/>
              <a:gd name="connsiteX5" fmla="*/ 667974 w 6164818"/>
              <a:gd name="connsiteY5" fmla="*/ 6057477 h 6169446"/>
              <a:gd name="connsiteX6" fmla="*/ 579 w 6164818"/>
              <a:gd name="connsiteY6" fmla="*/ 3365620 h 6169446"/>
              <a:gd name="connsiteX7" fmla="*/ 2326775 w 6164818"/>
              <a:gd name="connsiteY7" fmla="*/ 240690 h 6169446"/>
              <a:gd name="connsiteX0" fmla="*/ 2326775 w 6164818"/>
              <a:gd name="connsiteY0" fmla="*/ 236036 h 6164792"/>
              <a:gd name="connsiteX1" fmla="*/ 6026506 w 6164818"/>
              <a:gd name="connsiteY1" fmla="*/ 443687 h 6164792"/>
              <a:gd name="connsiteX2" fmla="*/ 6162829 w 6164818"/>
              <a:gd name="connsiteY2" fmla="*/ 1436606 h 6164792"/>
              <a:gd name="connsiteX3" fmla="*/ 6100006 w 6164818"/>
              <a:gd name="connsiteY3" fmla="*/ 3186538 h 6164792"/>
              <a:gd name="connsiteX4" fmla="*/ 6152504 w 6164818"/>
              <a:gd name="connsiteY4" fmla="*/ 6164792 h 6164792"/>
              <a:gd name="connsiteX5" fmla="*/ 667974 w 6164818"/>
              <a:gd name="connsiteY5" fmla="*/ 6052823 h 6164792"/>
              <a:gd name="connsiteX6" fmla="*/ 579 w 6164818"/>
              <a:gd name="connsiteY6" fmla="*/ 3360966 h 6164792"/>
              <a:gd name="connsiteX7" fmla="*/ 2326775 w 6164818"/>
              <a:gd name="connsiteY7" fmla="*/ 236036 h 6164792"/>
              <a:gd name="connsiteX0" fmla="*/ 2494940 w 6164818"/>
              <a:gd name="connsiteY0" fmla="*/ 216016 h 6239366"/>
              <a:gd name="connsiteX1" fmla="*/ 6026506 w 6164818"/>
              <a:gd name="connsiteY1" fmla="*/ 518261 h 6239366"/>
              <a:gd name="connsiteX2" fmla="*/ 6162829 w 6164818"/>
              <a:gd name="connsiteY2" fmla="*/ 1511180 h 6239366"/>
              <a:gd name="connsiteX3" fmla="*/ 6100006 w 6164818"/>
              <a:gd name="connsiteY3" fmla="*/ 3261112 h 6239366"/>
              <a:gd name="connsiteX4" fmla="*/ 6152504 w 6164818"/>
              <a:gd name="connsiteY4" fmla="*/ 6239366 h 6239366"/>
              <a:gd name="connsiteX5" fmla="*/ 667974 w 6164818"/>
              <a:gd name="connsiteY5" fmla="*/ 6127397 h 6239366"/>
              <a:gd name="connsiteX6" fmla="*/ 579 w 6164818"/>
              <a:gd name="connsiteY6" fmla="*/ 3435540 h 6239366"/>
              <a:gd name="connsiteX7" fmla="*/ 2494940 w 6164818"/>
              <a:gd name="connsiteY7" fmla="*/ 216016 h 6239366"/>
              <a:gd name="connsiteX0" fmla="*/ 2494940 w 6162829"/>
              <a:gd name="connsiteY0" fmla="*/ 228986 h 6252336"/>
              <a:gd name="connsiteX1" fmla="*/ 6100079 w 6162829"/>
              <a:gd name="connsiteY1" fmla="*/ 468169 h 6252336"/>
              <a:gd name="connsiteX2" fmla="*/ 6162829 w 6162829"/>
              <a:gd name="connsiteY2" fmla="*/ 1524150 h 6252336"/>
              <a:gd name="connsiteX3" fmla="*/ 6100006 w 6162829"/>
              <a:gd name="connsiteY3" fmla="*/ 3274082 h 6252336"/>
              <a:gd name="connsiteX4" fmla="*/ 6152504 w 6162829"/>
              <a:gd name="connsiteY4" fmla="*/ 6252336 h 6252336"/>
              <a:gd name="connsiteX5" fmla="*/ 667974 w 6162829"/>
              <a:gd name="connsiteY5" fmla="*/ 6140367 h 6252336"/>
              <a:gd name="connsiteX6" fmla="*/ 579 w 6162829"/>
              <a:gd name="connsiteY6" fmla="*/ 3448510 h 6252336"/>
              <a:gd name="connsiteX7" fmla="*/ 2494940 w 6162829"/>
              <a:gd name="connsiteY7" fmla="*/ 228986 h 6252336"/>
              <a:gd name="connsiteX0" fmla="*/ 2494940 w 6162829"/>
              <a:gd name="connsiteY0" fmla="*/ 248059 h 6271409"/>
              <a:gd name="connsiteX1" fmla="*/ 6100079 w 6162829"/>
              <a:gd name="connsiteY1" fmla="*/ 487242 h 6271409"/>
              <a:gd name="connsiteX2" fmla="*/ 6162829 w 6162829"/>
              <a:gd name="connsiteY2" fmla="*/ 1543223 h 6271409"/>
              <a:gd name="connsiteX3" fmla="*/ 6100006 w 6162829"/>
              <a:gd name="connsiteY3" fmla="*/ 3293155 h 6271409"/>
              <a:gd name="connsiteX4" fmla="*/ 6152504 w 6162829"/>
              <a:gd name="connsiteY4" fmla="*/ 6271409 h 6271409"/>
              <a:gd name="connsiteX5" fmla="*/ 667974 w 6162829"/>
              <a:gd name="connsiteY5" fmla="*/ 6159440 h 6271409"/>
              <a:gd name="connsiteX6" fmla="*/ 579 w 6162829"/>
              <a:gd name="connsiteY6" fmla="*/ 3467583 h 6271409"/>
              <a:gd name="connsiteX7" fmla="*/ 2494940 w 6162829"/>
              <a:gd name="connsiteY7" fmla="*/ 248059 h 6271409"/>
              <a:gd name="connsiteX0" fmla="*/ 2494940 w 6162829"/>
              <a:gd name="connsiteY0" fmla="*/ 248059 h 6271409"/>
              <a:gd name="connsiteX1" fmla="*/ 6100079 w 6162829"/>
              <a:gd name="connsiteY1" fmla="*/ 487242 h 6271409"/>
              <a:gd name="connsiteX2" fmla="*/ 6162829 w 6162829"/>
              <a:gd name="connsiteY2" fmla="*/ 1543223 h 6271409"/>
              <a:gd name="connsiteX3" fmla="*/ 6100006 w 6162829"/>
              <a:gd name="connsiteY3" fmla="*/ 3293155 h 6271409"/>
              <a:gd name="connsiteX4" fmla="*/ 6152504 w 6162829"/>
              <a:gd name="connsiteY4" fmla="*/ 6271409 h 6271409"/>
              <a:gd name="connsiteX5" fmla="*/ 667974 w 6162829"/>
              <a:gd name="connsiteY5" fmla="*/ 6159440 h 6271409"/>
              <a:gd name="connsiteX6" fmla="*/ 579 w 6162829"/>
              <a:gd name="connsiteY6" fmla="*/ 3467583 h 6271409"/>
              <a:gd name="connsiteX7" fmla="*/ 2494940 w 6162829"/>
              <a:gd name="connsiteY7" fmla="*/ 248059 h 6271409"/>
              <a:gd name="connsiteX0" fmla="*/ 2494940 w 6162829"/>
              <a:gd name="connsiteY0" fmla="*/ 248059 h 6271409"/>
              <a:gd name="connsiteX1" fmla="*/ 6100079 w 6162829"/>
              <a:gd name="connsiteY1" fmla="*/ 487242 h 6271409"/>
              <a:gd name="connsiteX2" fmla="*/ 6162829 w 6162829"/>
              <a:gd name="connsiteY2" fmla="*/ 1543223 h 6271409"/>
              <a:gd name="connsiteX3" fmla="*/ 6100006 w 6162829"/>
              <a:gd name="connsiteY3" fmla="*/ 3293155 h 6271409"/>
              <a:gd name="connsiteX4" fmla="*/ 6152504 w 6162829"/>
              <a:gd name="connsiteY4" fmla="*/ 6271409 h 6271409"/>
              <a:gd name="connsiteX5" fmla="*/ 667974 w 6162829"/>
              <a:gd name="connsiteY5" fmla="*/ 6159440 h 6271409"/>
              <a:gd name="connsiteX6" fmla="*/ 579 w 6162829"/>
              <a:gd name="connsiteY6" fmla="*/ 3467583 h 6271409"/>
              <a:gd name="connsiteX7" fmla="*/ 2494940 w 6162829"/>
              <a:gd name="connsiteY7" fmla="*/ 248059 h 6271409"/>
              <a:gd name="connsiteX0" fmla="*/ 2494940 w 6152504"/>
              <a:gd name="connsiteY0" fmla="*/ 248059 h 6271409"/>
              <a:gd name="connsiteX1" fmla="*/ 6100079 w 6152504"/>
              <a:gd name="connsiteY1" fmla="*/ 487242 h 6271409"/>
              <a:gd name="connsiteX2" fmla="*/ 6110277 w 6152504"/>
              <a:gd name="connsiteY2" fmla="*/ 1574754 h 6271409"/>
              <a:gd name="connsiteX3" fmla="*/ 6100006 w 6152504"/>
              <a:gd name="connsiteY3" fmla="*/ 3293155 h 6271409"/>
              <a:gd name="connsiteX4" fmla="*/ 6152504 w 6152504"/>
              <a:gd name="connsiteY4" fmla="*/ 6271409 h 6271409"/>
              <a:gd name="connsiteX5" fmla="*/ 667974 w 6152504"/>
              <a:gd name="connsiteY5" fmla="*/ 6159440 h 6271409"/>
              <a:gd name="connsiteX6" fmla="*/ 579 w 6152504"/>
              <a:gd name="connsiteY6" fmla="*/ 3467583 h 6271409"/>
              <a:gd name="connsiteX7" fmla="*/ 2494940 w 6152504"/>
              <a:gd name="connsiteY7" fmla="*/ 248059 h 6271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52504" h="6271409">
                <a:moveTo>
                  <a:pt x="2494940" y="248059"/>
                </a:moveTo>
                <a:cubicBezTo>
                  <a:pt x="4189965" y="-306461"/>
                  <a:pt x="5312554" y="201621"/>
                  <a:pt x="6100079" y="487242"/>
                </a:cubicBezTo>
                <a:cubicBezTo>
                  <a:pt x="6101713" y="482454"/>
                  <a:pt x="6110289" y="1107102"/>
                  <a:pt x="6110277" y="1574754"/>
                </a:cubicBezTo>
                <a:cubicBezTo>
                  <a:pt x="6110265" y="2042406"/>
                  <a:pt x="6127871" y="3286923"/>
                  <a:pt x="6100006" y="3293155"/>
                </a:cubicBezTo>
                <a:lnTo>
                  <a:pt x="6152504" y="6271409"/>
                </a:lnTo>
                <a:lnTo>
                  <a:pt x="667974" y="6159440"/>
                </a:lnTo>
                <a:cubicBezTo>
                  <a:pt x="676809" y="6158891"/>
                  <a:pt x="-22927" y="5109059"/>
                  <a:pt x="579" y="3467583"/>
                </a:cubicBezTo>
                <a:cubicBezTo>
                  <a:pt x="-1827" y="3467677"/>
                  <a:pt x="-39074" y="1151779"/>
                  <a:pt x="2494940" y="24805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lIns="0" tIns="144000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or drag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4010940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ECAA-E353-41DA-94B5-B13B447FC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3AEA7B-CFDB-6233-74C6-3C412BF75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A8930-4CA9-B459-5E49-A6A52ED02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E7F5-0E37-4BE8-95AA-6FAACFD364F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2E714-5F6E-0258-9F61-6922DC276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52BEF-2FC5-FE4B-4616-D73B1945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7DD-DF8E-4881-ACDB-14EB7CA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409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50D6-07B2-055B-1CFC-D3EAEF573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577C8-0DFB-3114-75E0-8644B479B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BF0CC-A0F9-B4AD-1A34-1F78EA55A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E7F5-0E37-4BE8-95AA-6FAACFD364F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DEB0F-EA2C-4E5C-EFA2-7B5549C1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7F2F7-1D06-84AB-6AE9-07512D30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7DD-DF8E-4881-ACDB-14EB7CA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54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495EF-36BF-E329-0212-A9AAD5A9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13F54-FC11-3C53-1380-E02A4491E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3CBC3-3EEA-F1F1-128B-3E63C89E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E7F5-0E37-4BE8-95AA-6FAACFD364F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481F8-549A-8043-DE8D-B44D82DA6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0EACD-6FCF-16A0-4479-3E085C1B4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7DD-DF8E-4881-ACDB-14EB7CA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737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953B1-0982-33D0-74CB-F6B8F2626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BE19-D3DC-13F2-CC45-913224922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194EE-D866-D677-ED18-40D9252F4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65976-3247-9A31-E796-178EA13E1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E7F5-0E37-4BE8-95AA-6FAACFD364F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E074A-8F90-FFFB-B01A-1D07CDBE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A1023-5A3C-0225-F003-0B6E3F5D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7DD-DF8E-4881-ACDB-14EB7CA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10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18B46-A564-A7A7-B6C6-2A4A2C241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0C255-2430-C6AC-9C38-C4CF3DAF5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A12F18-6FDC-CA18-BBA9-83ECEE9E3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DEC3F-81BD-7CBD-CB20-74907A749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F9AFE9-12E5-3C80-D87B-BC92AA300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0480BA-0E13-D9E9-5E20-EA0DC03B0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E7F5-0E37-4BE8-95AA-6FAACFD364F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3D4B42-3AF4-883E-FF14-F79C96E4C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CF7961-F510-5CF5-64C0-168FAD84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7DD-DF8E-4881-ACDB-14EB7CA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419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92045-CD1E-7209-6353-A20D7B00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17FB02-CF91-2159-DBFB-8F3BEB56D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E7F5-0E37-4BE8-95AA-6FAACFD364F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8F281C-2DC9-ADA9-BB82-913D76878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ACCF1-6A98-5968-678D-84D565F44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7DD-DF8E-4881-ACDB-14EB7CA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1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EF5FA-9076-9504-F440-DD4D5B49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E7F5-0E37-4BE8-95AA-6FAACFD364F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C90021-5BB6-AD01-31D1-31ADBAC5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3F02-036D-FF53-AC69-05636F83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7DD-DF8E-4881-ACDB-14EB7CA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607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C6B40-1642-B8D1-09D8-1F7154F79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F20B0-7774-DF41-C2F2-7BB26264C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8B27E-798D-4A1B-B6EB-3FFB3E4B9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63765-B82F-F0C0-D49F-4C7B61E11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E7F5-0E37-4BE8-95AA-6FAACFD364F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B9B7D-1400-98CD-EC24-75A04CC9C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DB195-9B96-4B06-6FF0-7BB9456F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7DD-DF8E-4881-ACDB-14EB7CA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081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FC02E-FAC6-F242-FF18-EAEE4C607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7D4803-0A59-A293-E4C0-9684D35CB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25ED9-2EDB-3EE1-E81F-39EB8EE2B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2FEFD-1706-73ED-7052-B05E63E6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E7F5-0E37-4BE8-95AA-6FAACFD364F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F515E-0A95-4095-6D22-2EB4773D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9E5EC-7753-5D54-043A-EE8FA383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7DD-DF8E-4881-ACDB-14EB7CA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50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24F9B-635F-B015-0C7B-13CF537FA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BAD78-1EB5-E8C8-B23C-1627F8970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4E84F-DF6E-6BD4-266C-A2E2D7CF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E7F5-0E37-4BE8-95AA-6FAACFD364F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00AA4-AE88-F4CF-41A2-3F2A1DC61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CFA1E-E6D8-893D-6182-37C76C1D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7DD-DF8E-4881-ACDB-14EB7CA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65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1974F26-64CA-2F46-9651-633136866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/>
              <a:t>Insert title here. Water solutions for sustainable development.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A770BEC6-176E-FB46-A7A1-8B20EB8FD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766542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455" y="17240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161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1EE6BB-073E-9EE1-7575-B424189DF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8F0BF-B289-E6C3-244D-B03160473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F4902-C21B-26D5-181D-F1D5A959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E7F5-0E37-4BE8-95AA-6FAACFD364F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624F-3E46-8A08-12B7-6138DBD5A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EDE96-0CBE-F33B-7B54-FB7D5696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7DD-DF8E-4881-ACDB-14EB7CA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817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- Header 1 + subhead">
  <p:cSld name="02 - Header 1 + subhead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subTitle" idx="1"/>
          </p:nvPr>
        </p:nvSpPr>
        <p:spPr>
          <a:xfrm>
            <a:off x="476900" y="727867"/>
            <a:ext cx="11238800" cy="3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200"/>
              <a:buNone/>
              <a:defRPr sz="1600">
                <a:solidFill>
                  <a:srgbClr val="80868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ctrTitle"/>
          </p:nvPr>
        </p:nvSpPr>
        <p:spPr>
          <a:xfrm>
            <a:off x="476900" y="0"/>
            <a:ext cx="11238800" cy="9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None/>
              <a:defRPr sz="2400">
                <a:solidFill>
                  <a:srgbClr val="3C40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None/>
              <a:defRPr sz="2400">
                <a:solidFill>
                  <a:srgbClr val="3C40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None/>
              <a:defRPr sz="2400">
                <a:solidFill>
                  <a:srgbClr val="3C40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None/>
              <a:defRPr sz="2400">
                <a:solidFill>
                  <a:srgbClr val="3C40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None/>
              <a:defRPr sz="2400">
                <a:solidFill>
                  <a:srgbClr val="3C40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None/>
              <a:defRPr sz="2400">
                <a:solidFill>
                  <a:srgbClr val="3C40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None/>
              <a:defRPr sz="2400">
                <a:solidFill>
                  <a:srgbClr val="3C40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None/>
              <a:defRPr sz="2400">
                <a:solidFill>
                  <a:srgbClr val="3C40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800"/>
              <a:buNone/>
              <a:defRPr sz="2400">
                <a:solidFill>
                  <a:srgbClr val="3C40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842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50">
          <p15:clr>
            <a:srgbClr val="FA7B17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18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1974F26-64CA-2F46-9651-633136866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/>
              <a:t>Insert title here. Water solutions for sustainable development.</a:t>
            </a:r>
            <a:endParaRPr lang="en-US"/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4A40549B-27C9-E647-A4A3-9F69AC339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766542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455" y="17240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7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1974F26-64CA-2F46-9651-633136866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/>
              <a:t>Insert title here. Water solutions for sustainable development.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B71D5E96-E540-E948-BC77-F06ADFB24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766542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455" y="17240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9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2 columns)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213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C12740-E65D-BF42-9FD7-DB8F01D5F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2D5CB-08FE-BA41-8E07-6D7E84044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35526"/>
            <a:ext cx="10515600" cy="2977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EF8D2-3843-6949-874E-4D65D2ADC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2B787-640D-8E46-B367-B3E375D11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A7E2C-DB05-294E-B49F-8DFAD7E92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179" y="63539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0/0/00</a:t>
            </a:r>
          </a:p>
        </p:txBody>
      </p:sp>
    </p:spTree>
    <p:extLst>
      <p:ext uri="{BB962C8B-B14F-4D97-AF65-F5344CB8AC3E}">
        <p14:creationId xmlns:p14="http://schemas.microsoft.com/office/powerpoint/2010/main" val="288280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83" r:id="rId3"/>
    <p:sldLayoutId id="2147483684" r:id="rId4"/>
    <p:sldLayoutId id="2147483674" r:id="rId5"/>
    <p:sldLayoutId id="2147483681" r:id="rId6"/>
    <p:sldLayoutId id="2147483651" r:id="rId7"/>
    <p:sldLayoutId id="2147483680" r:id="rId8"/>
    <p:sldLayoutId id="2147483664" r:id="rId9"/>
    <p:sldLayoutId id="2147483663" r:id="rId10"/>
    <p:sldLayoutId id="2147483650" r:id="rId11"/>
    <p:sldLayoutId id="2147483689" r:id="rId12"/>
    <p:sldLayoutId id="2147483698" r:id="rId13"/>
    <p:sldLayoutId id="2147483697" r:id="rId14"/>
    <p:sldLayoutId id="2147483696" r:id="rId15"/>
    <p:sldLayoutId id="2147483699" r:id="rId16"/>
    <p:sldLayoutId id="2147483667" r:id="rId17"/>
    <p:sldLayoutId id="2147483666" r:id="rId18"/>
    <p:sldLayoutId id="2147483665" r:id="rId19"/>
    <p:sldLayoutId id="2147483690" r:id="rId20"/>
    <p:sldLayoutId id="2147483675" r:id="rId21"/>
    <p:sldLayoutId id="2147483661" r:id="rId22"/>
    <p:sldLayoutId id="2147483657" r:id="rId23"/>
    <p:sldLayoutId id="2147483691" r:id="rId24"/>
    <p:sldLayoutId id="2147483677" r:id="rId25"/>
    <p:sldLayoutId id="2147483676" r:id="rId26"/>
    <p:sldLayoutId id="2147483662" r:id="rId27"/>
    <p:sldLayoutId id="2147483692" r:id="rId28"/>
    <p:sldLayoutId id="2147483701" r:id="rId29"/>
    <p:sldLayoutId id="2147483700" r:id="rId30"/>
    <p:sldLayoutId id="2147483702" r:id="rId31"/>
    <p:sldLayoutId id="2147483703" r:id="rId32"/>
    <p:sldLayoutId id="2147483679" r:id="rId33"/>
    <p:sldLayoutId id="2147483678" r:id="rId34"/>
    <p:sldLayoutId id="2147483652" r:id="rId35"/>
    <p:sldLayoutId id="2147483693" r:id="rId36"/>
    <p:sldLayoutId id="2147483670" r:id="rId37"/>
    <p:sldLayoutId id="2147483669" r:id="rId38"/>
    <p:sldLayoutId id="2147483655" r:id="rId39"/>
    <p:sldLayoutId id="2147483694" r:id="rId40"/>
    <p:sldLayoutId id="2147483673" r:id="rId41"/>
    <p:sldLayoutId id="2147483672" r:id="rId42"/>
    <p:sldLayoutId id="2147483671" r:id="rId43"/>
    <p:sldLayoutId id="2147483695" r:id="rId44"/>
    <p:sldLayoutId id="2147483685" r:id="rId45"/>
    <p:sldLayoutId id="2147483686" r:id="rId46"/>
    <p:sldLayoutId id="2147483687" r:id="rId47"/>
    <p:sldLayoutId id="2147483688" r:id="rId48"/>
    <p:sldLayoutId id="2147483718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5547D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D8D2E0-E46F-E690-22E5-8E0E4889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C84C4-12E4-8EBB-28E4-0B35E20E6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ECA72-89B5-3A9F-8E96-23BC4073B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02E7F5-0E37-4BE8-95AA-6FAACFD364F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A454E-886B-1FE8-0606-59F708BC8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68DDC-3A82-ADC6-F03C-1A17D852D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6F07DD-DF8E-4881-ACDB-14EB7CA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9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7" r:id="rId12"/>
    <p:sldLayoutId id="214748371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s.munir@cgiar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2.png"/><Relationship Id="rId5" Type="http://schemas.openxmlformats.org/officeDocument/2006/relationships/image" Target="../media/image56.png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microsoft.com/office/2007/relationships/hdphoto" Target="../media/hdphoto2.wdp"/><Relationship Id="rId7" Type="http://schemas.openxmlformats.org/officeDocument/2006/relationships/image" Target="../media/image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2.wdp"/><Relationship Id="rId7" Type="http://schemas.openxmlformats.org/officeDocument/2006/relationships/image" Target="../media/image6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7.wdp"/><Relationship Id="rId18" Type="http://schemas.microsoft.com/office/2007/relationships/hdphoto" Target="../media/hdphoto8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image" Target="../media/image3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image" Target="../media/image41.jpeg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microsoft.com/office/2007/relationships/hdphoto" Target="../media/hdphoto5.wdp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microsoft.com/office/2007/relationships/hdphoto" Target="../media/hdphoto2.wdp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D85F8-7176-2FD9-AFAC-58F2F78D0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99" y="1384299"/>
            <a:ext cx="6698502" cy="1804380"/>
          </a:xfrm>
        </p:spPr>
        <p:txBody>
          <a:bodyPr>
            <a:noAutofit/>
          </a:bodyPr>
          <a:lstStyle/>
          <a:p>
            <a:r>
              <a:rPr lang="en-US" sz="3400" dirty="0">
                <a:latin typeface="Georgia"/>
              </a:rPr>
              <a:t>Early Forecasting of Crop Irrigation for Sustainable Water Use with Satellite Data and Machine Learning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7B829BE-E5A5-9C62-5262-22822BDBB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399" y="3669321"/>
            <a:ext cx="5057661" cy="1649579"/>
          </a:xfrm>
        </p:spPr>
        <p:txBody>
          <a:bodyPr>
            <a:normAutofit/>
          </a:bodyPr>
          <a:lstStyle/>
          <a:p>
            <a:r>
              <a:rPr lang="en-US" sz="1800" b="1" dirty="0"/>
              <a:t>Presenting Author</a:t>
            </a:r>
            <a:r>
              <a:rPr lang="en-US" sz="1800" dirty="0"/>
              <a:t>: Sarfraz Munir - Senior Regional Researcher, IWMI</a:t>
            </a:r>
          </a:p>
          <a:p>
            <a:r>
              <a:rPr lang="en-US" sz="1800" b="1" dirty="0"/>
              <a:t>Email: </a:t>
            </a:r>
            <a:r>
              <a:rPr lang="en-US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s.munir@cgiar.org</a:t>
            </a:r>
            <a:r>
              <a:rPr lang="en-US" sz="1800" dirty="0"/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424B5F-52BC-1CB3-FE9F-B937A6E17032}"/>
              </a:ext>
            </a:extLst>
          </p:cNvPr>
          <p:cNvSpPr/>
          <p:nvPr/>
        </p:nvSpPr>
        <p:spPr>
          <a:xfrm>
            <a:off x="9207500" y="190500"/>
            <a:ext cx="2730500" cy="7874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55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87680" y="0"/>
            <a:ext cx="112166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500" b="1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Results: </a:t>
            </a:r>
            <a:r>
              <a:rPr lang="en-US" sz="2500" b="1" dirty="0" err="1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Spatio</a:t>
            </a:r>
            <a:r>
              <a:rPr lang="en-US" sz="2500" b="1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-temporal Dynamics of Biophysical Variables (2015–2025)</a:t>
            </a:r>
            <a:endParaRPr lang="en-US" sz="2500" dirty="0">
              <a:solidFill>
                <a:schemeClr val="accent3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4" name="Chart 0"/>
          <p:cNvGraphicFramePr/>
          <p:nvPr>
            <p:extLst>
              <p:ext uri="{D42A27DB-BD31-4B8C-83A1-F6EECF244321}">
                <p14:modId xmlns:p14="http://schemas.microsoft.com/office/powerpoint/2010/main" val="396401504"/>
              </p:ext>
            </p:extLst>
          </p:nvPr>
        </p:nvGraphicFramePr>
        <p:xfrm>
          <a:off x="365760" y="1036320"/>
          <a:ext cx="54864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1"/>
          <p:cNvGraphicFramePr/>
          <p:nvPr>
            <p:extLst>
              <p:ext uri="{D42A27DB-BD31-4B8C-83A1-F6EECF244321}">
                <p14:modId xmlns:p14="http://schemas.microsoft.com/office/powerpoint/2010/main" val="3682119986"/>
              </p:ext>
            </p:extLst>
          </p:nvPr>
        </p:nvGraphicFramePr>
        <p:xfrm>
          <a:off x="6096000" y="1036320"/>
          <a:ext cx="573024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hape 2"/>
          <p:cNvSpPr/>
          <p:nvPr/>
        </p:nvSpPr>
        <p:spPr>
          <a:xfrm>
            <a:off x="365760" y="4242816"/>
            <a:ext cx="5608320" cy="1072896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365760" y="4242816"/>
            <a:ext cx="1463040" cy="1072896"/>
          </a:xfrm>
          <a:prstGeom prst="rect">
            <a:avLst/>
          </a:prstGeom>
          <a:solidFill>
            <a:srgbClr val="0D1B4B"/>
          </a:solidFill>
          <a:ln w="12700">
            <a:solidFill>
              <a:srgbClr val="0D1B4B"/>
            </a:solidFill>
            <a:prstDash val="solid"/>
          </a:ln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365760" y="4242816"/>
            <a:ext cx="1463040" cy="1072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733" b="1" dirty="0">
                <a:solidFill>
                  <a:srgbClr val="FFFFFF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r = 0.95</a:t>
            </a:r>
            <a:endParaRPr lang="en-US" sz="1733" dirty="0">
              <a:latin typeface="Gill Sans MT" panose="020B0502020104020203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1889760" y="4303776"/>
            <a:ext cx="392582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b="1" dirty="0">
                <a:solidFill>
                  <a:srgbClr val="0D1B4B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LST ↔ Rn</a:t>
            </a:r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889760" y="4669536"/>
            <a:ext cx="3925824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dirty="0">
                <a:solidFill>
                  <a:srgbClr val="475569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Strong positive correlation — radiation drives surface temp in semi-arid irrigated system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6278880" y="4242816"/>
            <a:ext cx="5608320" cy="1072896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6278880" y="4242816"/>
            <a:ext cx="1463040" cy="1072896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6278880" y="4242816"/>
            <a:ext cx="1463040" cy="1072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733" b="1" dirty="0">
                <a:solidFill>
                  <a:srgbClr val="FFFFFF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R² = 0.75</a:t>
            </a:r>
            <a:endParaRPr lang="en-US" sz="1733" dirty="0">
              <a:latin typeface="Gill Sans MT" panose="020B0502020104020203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7802880" y="4303776"/>
            <a:ext cx="392582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b="1" dirty="0">
                <a:solidFill>
                  <a:srgbClr val="0D9488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ETa ↔ NDVI</a:t>
            </a:r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7802880" y="4669536"/>
            <a:ext cx="3925824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dirty="0">
                <a:solidFill>
                  <a:srgbClr val="475569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Canopy density governs crop water use during growing seasons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365760" y="5462016"/>
            <a:ext cx="5608320" cy="1072896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365760" y="5462016"/>
            <a:ext cx="1463040" cy="1072896"/>
          </a:xfrm>
          <a:prstGeom prst="rect">
            <a:avLst/>
          </a:prstGeom>
          <a:solidFill>
            <a:srgbClr val="7C3AED"/>
          </a:solidFill>
          <a:ln w="12700">
            <a:solidFill>
              <a:srgbClr val="7C3AED"/>
            </a:solidFill>
            <a:prstDash val="solid"/>
          </a:ln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365760" y="5462016"/>
            <a:ext cx="1463040" cy="1072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733" b="1" dirty="0">
                <a:solidFill>
                  <a:srgbClr val="FFFFFF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r = 0.97</a:t>
            </a:r>
            <a:endParaRPr lang="en-US" sz="1733" dirty="0">
              <a:latin typeface="Gill Sans MT" panose="020B0502020104020203" pitchFamily="34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1889760" y="5522976"/>
            <a:ext cx="392582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b="1" dirty="0">
                <a:solidFill>
                  <a:srgbClr val="7C3AED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NDVI ↔ SAVI</a:t>
            </a:r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1889760" y="5888736"/>
            <a:ext cx="3925824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dirty="0">
                <a:solidFill>
                  <a:srgbClr val="475569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High multicollinearity — addressed with VIF analysis during feature selection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21" name="Shape 17"/>
          <p:cNvSpPr/>
          <p:nvPr/>
        </p:nvSpPr>
        <p:spPr>
          <a:xfrm>
            <a:off x="6278880" y="5462016"/>
            <a:ext cx="5608320" cy="1072896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22" name="Shape 18"/>
          <p:cNvSpPr/>
          <p:nvPr/>
        </p:nvSpPr>
        <p:spPr>
          <a:xfrm>
            <a:off x="6278880" y="5462016"/>
            <a:ext cx="1463040" cy="1072896"/>
          </a:xfrm>
          <a:prstGeom prst="rect">
            <a:avLst/>
          </a:prstGeom>
          <a:solidFill>
            <a:srgbClr val="0E7490"/>
          </a:solidFill>
          <a:ln w="12700">
            <a:solidFill>
              <a:srgbClr val="0E7490"/>
            </a:solidFill>
            <a:prstDash val="solid"/>
          </a:ln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6278880" y="5462016"/>
            <a:ext cx="1463040" cy="1072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733" b="1" dirty="0">
                <a:solidFill>
                  <a:srgbClr val="FFFFFF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r = 0.83</a:t>
            </a:r>
            <a:endParaRPr lang="en-US" sz="1733" dirty="0">
              <a:latin typeface="Gill Sans MT" panose="020B0502020104020203" pitchFamily="34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7802880" y="5522976"/>
            <a:ext cx="392582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b="1" dirty="0">
                <a:solidFill>
                  <a:srgbClr val="0E7490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ETa ↔ Rn</a:t>
            </a:r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25" name="Text 21"/>
          <p:cNvSpPr/>
          <p:nvPr/>
        </p:nvSpPr>
        <p:spPr>
          <a:xfrm>
            <a:off x="7802880" y="5888736"/>
            <a:ext cx="3925824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dirty="0">
                <a:solidFill>
                  <a:srgbClr val="475569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Radiation dominates crop water use, confirming SEBAL energy balance physics</a:t>
            </a:r>
            <a:endParaRPr lang="en-US" sz="1200" dirty="0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8"/>
          <p:cNvPicPr preferRelativeResize="0"/>
          <p:nvPr/>
        </p:nvPicPr>
        <p:blipFill>
          <a:blip r:embed="rId3">
            <a:alphaModFix/>
          </a:blip>
          <a:srcRect r="24928"/>
          <a:stretch>
            <a:fillRect/>
          </a:stretch>
        </p:blipFill>
        <p:spPr>
          <a:xfrm>
            <a:off x="3304300" y="88900"/>
            <a:ext cx="8887700" cy="672292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8"/>
          <p:cNvSpPr txBox="1">
            <a:spLocks noGrp="1"/>
          </p:cNvSpPr>
          <p:nvPr>
            <p:ph type="subTitle" idx="1"/>
          </p:nvPr>
        </p:nvSpPr>
        <p:spPr>
          <a:xfrm>
            <a:off x="138834" y="2040906"/>
            <a:ext cx="3030966" cy="256919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Gill Sans MT" panose="020B0502020104020203" pitchFamily="34" charset="0"/>
              </a:rPr>
              <a:t>Land Surface Temperature (LST)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" dirty="0">
              <a:solidFill>
                <a:schemeClr val="dk1"/>
              </a:solidFill>
              <a:latin typeface="Gill Sans MT" panose="020B0502020104020203" pitchFamily="34" charset="0"/>
            </a:endParaRP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Gill Sans MT" panose="020B0502020104020203" pitchFamily="34" charset="0"/>
              </a:rPr>
              <a:t>Net Radiations (Rn)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" dirty="0">
              <a:solidFill>
                <a:schemeClr val="dk1"/>
              </a:solidFill>
              <a:latin typeface="Gill Sans MT" panose="020B0502020104020203" pitchFamily="34" charset="0"/>
            </a:endParaRP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Gill Sans MT" panose="020B0502020104020203" pitchFamily="34" charset="0"/>
              </a:rPr>
              <a:t>Landcover 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" b="1" dirty="0">
              <a:solidFill>
                <a:schemeClr val="dk1"/>
              </a:solidFill>
              <a:latin typeface="Gill Sans MT" panose="020B0502020104020203" pitchFamily="34" charset="0"/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en" b="1" dirty="0">
                <a:solidFill>
                  <a:schemeClr val="dk1"/>
                </a:solidFill>
                <a:latin typeface="Gill Sans MT" panose="020B0502020104020203" pitchFamily="34" charset="0"/>
              </a:rPr>
              <a:t>Eddy Covariance Flux Tower</a:t>
            </a:r>
            <a:endParaRPr dirty="0">
              <a:solidFill>
                <a:schemeClr val="dk1"/>
              </a:solidFill>
              <a:latin typeface="Gill Sans MT" panose="020B0502020104020203" pitchFamily="34" charset="0"/>
            </a:endParaRPr>
          </a:p>
        </p:txBody>
      </p:sp>
      <p:sp>
        <p:nvSpPr>
          <p:cNvPr id="411" name="Google Shape;411;p68"/>
          <p:cNvSpPr txBox="1">
            <a:spLocks noGrp="1"/>
          </p:cNvSpPr>
          <p:nvPr>
            <p:ph type="ctrTitle"/>
          </p:nvPr>
        </p:nvSpPr>
        <p:spPr>
          <a:xfrm>
            <a:off x="239034" y="1291372"/>
            <a:ext cx="2930766" cy="74953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2200" b="1" dirty="0">
                <a:solidFill>
                  <a:schemeClr val="dk1"/>
                </a:solidFill>
                <a:latin typeface="Gill Sans MT" panose="020B0502020104020203" pitchFamily="34" charset="0"/>
              </a:rPr>
              <a:t>Validation:</a:t>
            </a:r>
            <a:br>
              <a:rPr lang="en" sz="2200" b="1" dirty="0">
                <a:solidFill>
                  <a:schemeClr val="dk1"/>
                </a:solidFill>
                <a:latin typeface="Gill Sans MT" panose="020B0502020104020203" pitchFamily="34" charset="0"/>
              </a:rPr>
            </a:br>
            <a:r>
              <a:rPr lang="en" sz="2200" b="1" dirty="0">
                <a:solidFill>
                  <a:schemeClr val="dk1"/>
                </a:solidFill>
                <a:latin typeface="Gill Sans MT" panose="020B0502020104020203" pitchFamily="34" charset="0"/>
              </a:rPr>
              <a:t>Input Parameters</a:t>
            </a:r>
            <a:endParaRPr sz="2200" dirty="0">
              <a:solidFill>
                <a:schemeClr val="dk1"/>
              </a:solidFill>
              <a:latin typeface="Gill Sans MT" panose="020B0502020104020203" pitchFamily="34" charset="0"/>
            </a:endParaRPr>
          </a:p>
        </p:txBody>
      </p:sp>
      <p:pic>
        <p:nvPicPr>
          <p:cNvPr id="413" name="Google Shape;413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350" y="3891590"/>
            <a:ext cx="1767950" cy="269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blue ovals&#10;&#10;Description automatically generated">
            <a:extLst>
              <a:ext uri="{FF2B5EF4-FFF2-40B4-BE49-F238E27FC236}">
                <a16:creationId xmlns:a16="http://schemas.microsoft.com/office/drawing/2014/main" id="{3F035DA7-572F-5071-3637-1EACE615F5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91928" y="4746006"/>
            <a:ext cx="4860078" cy="343472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CD9343-A51A-0E2E-F5C8-47D90CEF8693}"/>
              </a:ext>
            </a:extLst>
          </p:cNvPr>
          <p:cNvCxnSpPr>
            <a:cxnSpLocks/>
          </p:cNvCxnSpPr>
          <p:nvPr/>
        </p:nvCxnSpPr>
        <p:spPr>
          <a:xfrm>
            <a:off x="3169800" y="1270000"/>
            <a:ext cx="0" cy="48133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46E2312-FB5D-C1E1-C193-B6D17958D5E3}"/>
              </a:ext>
            </a:extLst>
          </p:cNvPr>
          <p:cNvSpPr txBox="1"/>
          <p:nvPr/>
        </p:nvSpPr>
        <p:spPr>
          <a:xfrm>
            <a:off x="687350" y="152207"/>
            <a:ext cx="9750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Results: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Application of Irrigation Demand Forecasting (IDF) to Improve Water Productivity 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87680" y="0"/>
            <a:ext cx="112166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Results: Seasonal ETa Patterns &amp; Inter-variable Relationships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4" name="Chart 0"/>
          <p:cNvGraphicFramePr/>
          <p:nvPr>
            <p:extLst>
              <p:ext uri="{D42A27DB-BD31-4B8C-83A1-F6EECF244321}">
                <p14:modId xmlns:p14="http://schemas.microsoft.com/office/powerpoint/2010/main" val="2784868865"/>
              </p:ext>
            </p:extLst>
          </p:nvPr>
        </p:nvGraphicFramePr>
        <p:xfrm>
          <a:off x="365760" y="1072896"/>
          <a:ext cx="7071360" cy="3230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hape 2"/>
          <p:cNvSpPr/>
          <p:nvPr/>
        </p:nvSpPr>
        <p:spPr>
          <a:xfrm>
            <a:off x="7680960" y="1072896"/>
            <a:ext cx="4145280" cy="73152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680960" y="1072896"/>
            <a:ext cx="146304" cy="73152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24800" y="1109472"/>
            <a:ext cx="377952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b="1" dirty="0">
                <a:solidFill>
                  <a:srgbClr val="0D9488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Kharif Peak: 7.5 mm/day</a:t>
            </a:r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24800" y="1414272"/>
            <a:ext cx="37795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dirty="0">
                <a:solidFill>
                  <a:srgbClr val="475569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June–August: rice transplanting + peak solar radiation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680960" y="1889760"/>
            <a:ext cx="4145280" cy="73152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680960" y="1889760"/>
            <a:ext cx="146304" cy="731520"/>
          </a:xfrm>
          <a:prstGeom prst="rect">
            <a:avLst/>
          </a:prstGeom>
          <a:solidFill>
            <a:srgbClr val="1D4ED8"/>
          </a:solidFill>
          <a:ln w="12700">
            <a:solidFill>
              <a:srgbClr val="1D4ED8"/>
            </a:solidFill>
            <a:prstDash val="solid"/>
          </a:ln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924800" y="1926336"/>
            <a:ext cx="377952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b="1" dirty="0">
                <a:solidFill>
                  <a:srgbClr val="1D4ED8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Rabi Minimum: 1.2 mm/day</a:t>
            </a:r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924800" y="2231136"/>
            <a:ext cx="37795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dirty="0">
                <a:solidFill>
                  <a:srgbClr val="475569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December–February: winter wheat, low solar input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680960" y="2706624"/>
            <a:ext cx="4145280" cy="73152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680960" y="2706624"/>
            <a:ext cx="146304" cy="731520"/>
          </a:xfrm>
          <a:prstGeom prst="rect">
            <a:avLst/>
          </a:prstGeom>
          <a:solidFill>
            <a:srgbClr val="F59E0B"/>
          </a:solidFill>
          <a:ln w="12700">
            <a:solidFill>
              <a:srgbClr val="F59E0B"/>
            </a:solidFill>
            <a:prstDash val="solid"/>
          </a:ln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924800" y="2743200"/>
            <a:ext cx="377952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b="1" dirty="0">
                <a:solidFill>
                  <a:srgbClr val="F59E0B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ETa ↔ Rn: r = 0.83</a:t>
            </a:r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924800" y="3048000"/>
            <a:ext cx="37795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dirty="0">
                <a:solidFill>
                  <a:srgbClr val="475569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Radiation is the dominant driver of crop water use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680960" y="3523488"/>
            <a:ext cx="4145280" cy="73152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7680960" y="3523488"/>
            <a:ext cx="146304" cy="731520"/>
          </a:xfrm>
          <a:prstGeom prst="rect">
            <a:avLst/>
          </a:prstGeom>
          <a:solidFill>
            <a:srgbClr val="16A34A"/>
          </a:solidFill>
          <a:ln w="12700">
            <a:solidFill>
              <a:srgbClr val="16A34A"/>
            </a:solidFill>
            <a:prstDash val="solid"/>
          </a:ln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924800" y="3560064"/>
            <a:ext cx="377952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b="1" dirty="0">
                <a:solidFill>
                  <a:srgbClr val="16A34A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ETa ↔ NDVI: r = 0.81</a:t>
            </a:r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7924800" y="3864864"/>
            <a:ext cx="377952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dirty="0">
                <a:solidFill>
                  <a:srgbClr val="475569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Canopy density (vegetation cover) governs transpiration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365760" y="4450080"/>
            <a:ext cx="11460480" cy="21336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609600" y="4535424"/>
            <a:ext cx="48768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0D1B4B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LULC &amp; Cropping Pattern Dynamics</a:t>
            </a:r>
            <a:endParaRPr lang="en-US" sz="1733" dirty="0">
              <a:latin typeface="Gill Sans MT" panose="020B0502020104020203" pitchFamily="34" charset="0"/>
            </a:endParaRPr>
          </a:p>
        </p:txBody>
      </p:sp>
      <p:graphicFrame>
        <p:nvGraphicFramePr>
          <p:cNvPr id="23" name="Chart 1"/>
          <p:cNvGraphicFramePr/>
          <p:nvPr>
            <p:extLst>
              <p:ext uri="{D42A27DB-BD31-4B8C-83A1-F6EECF244321}">
                <p14:modId xmlns:p14="http://schemas.microsoft.com/office/powerpoint/2010/main" val="830368422"/>
              </p:ext>
            </p:extLst>
          </p:nvPr>
        </p:nvGraphicFramePr>
        <p:xfrm>
          <a:off x="4937762" y="4535424"/>
          <a:ext cx="3901440" cy="201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 20"/>
          <p:cNvSpPr/>
          <p:nvPr/>
        </p:nvSpPr>
        <p:spPr>
          <a:xfrm>
            <a:off x="609600" y="4998720"/>
            <a:ext cx="4693920" cy="1524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spcAft>
                <a:spcPts val="267"/>
              </a:spcAft>
            </a:pPr>
            <a:r>
              <a:rPr lang="en-US" sz="1333" b="1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Dominant system: </a:t>
            </a:r>
            <a:r>
              <a:rPr lang="en-US" sz="1333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Wheat–rice and wheat–maize bimodal rotations
</a:t>
            </a:r>
            <a:r>
              <a:rPr lang="en-US" sz="1333" b="1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Classification accuracy: </a:t>
            </a:r>
            <a:r>
              <a:rPr lang="en-US" sz="1333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~91% (stratified ground-truth sampling)
</a:t>
            </a:r>
            <a:r>
              <a:rPr lang="en-US" sz="1333" b="1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Temporal stability: </a:t>
            </a:r>
            <a:r>
              <a:rPr lang="en-US" sz="1333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Dominant cropping systems stable over 2015–2025 decade, confirming reliability of bimodal Kharif–Rabi cycle as ETa modelling structure</a:t>
            </a:r>
            <a:endParaRPr lang="en-US" sz="1333" dirty="0">
              <a:solidFill>
                <a:schemeClr val="accent3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B832C90-44D1-A21F-1220-8DF875C92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801" y="4444999"/>
            <a:ext cx="2885440" cy="2053409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27" name="Picture 26" descr="A group of blue ovals&#10;&#10;Description automatically generated">
            <a:extLst>
              <a:ext uri="{FF2B5EF4-FFF2-40B4-BE49-F238E27FC236}">
                <a16:creationId xmlns:a16="http://schemas.microsoft.com/office/drawing/2014/main" id="{57B923E8-C1E7-DD5D-093F-C90224A42F9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015" y="-1208860"/>
            <a:ext cx="4860078" cy="343472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34EA4-6942-04E1-094D-CAEE7A9AB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lue ovals&#10;&#10;Description automatically generated">
            <a:extLst>
              <a:ext uri="{FF2B5EF4-FFF2-40B4-BE49-F238E27FC236}">
                <a16:creationId xmlns:a16="http://schemas.microsoft.com/office/drawing/2014/main" id="{155F130E-035A-FD59-8C3B-DE423BEAEB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756" y="-1461387"/>
            <a:ext cx="4860078" cy="3434727"/>
          </a:xfrm>
          <a:prstGeom prst="rect">
            <a:avLst/>
          </a:prstGeom>
        </p:spPr>
      </p:pic>
      <p:pic>
        <p:nvPicPr>
          <p:cNvPr id="6" name="Picture 5" descr="A group of blue ovals&#10;&#10;Description automatically generated">
            <a:extLst>
              <a:ext uri="{FF2B5EF4-FFF2-40B4-BE49-F238E27FC236}">
                <a16:creationId xmlns:a16="http://schemas.microsoft.com/office/drawing/2014/main" id="{CB5FC8C1-C1C1-5675-06A9-A24B9A37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1865" y="4608558"/>
            <a:ext cx="4860078" cy="3434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EA59D5-3B70-1E96-D9B7-A106D577C7C8}"/>
              </a:ext>
            </a:extLst>
          </p:cNvPr>
          <p:cNvSpPr txBox="1"/>
          <p:nvPr/>
        </p:nvSpPr>
        <p:spPr>
          <a:xfrm>
            <a:off x="827050" y="255977"/>
            <a:ext cx="1041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Results: Application of Irrigation Demand Forecasting (IDF) to Improve Water Productivity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50417-6702-D136-86DD-AA24E6CA4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07" y="1663169"/>
            <a:ext cx="10515600" cy="396862"/>
          </a:xfrm>
        </p:spPr>
        <p:txBody>
          <a:bodyPr>
            <a:normAutofit/>
          </a:bodyPr>
          <a:lstStyle/>
          <a:p>
            <a:r>
              <a:rPr lang="en-US" sz="1800" b="1" i="1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Kharif Season:  Date:  2024-June-17</a:t>
            </a:r>
            <a:endParaRPr lang="en-US" sz="1800" i="1" dirty="0"/>
          </a:p>
          <a:p>
            <a:endParaRPr lang="en-US" sz="1800" b="1" i="1" kern="0" dirty="0">
              <a:solidFill>
                <a:srgbClr val="2F5496"/>
              </a:solidFill>
              <a:latin typeface="Gill Sans MT"/>
              <a:ea typeface="+mn-ea"/>
              <a:cs typeface="Times New Roman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5B7D3AB-CA4A-94A8-80B8-3E73A2B16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964321"/>
              </p:ext>
            </p:extLst>
          </p:nvPr>
        </p:nvGraphicFramePr>
        <p:xfrm>
          <a:off x="430696" y="2163839"/>
          <a:ext cx="7511773" cy="1987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375">
                  <a:extLst>
                    <a:ext uri="{9D8B030D-6E8A-4147-A177-3AD203B41FA5}">
                      <a16:colId xmlns:a16="http://schemas.microsoft.com/office/drawing/2014/main" val="2695194094"/>
                    </a:ext>
                  </a:extLst>
                </a:gridCol>
                <a:gridCol w="1325086">
                  <a:extLst>
                    <a:ext uri="{9D8B030D-6E8A-4147-A177-3AD203B41FA5}">
                      <a16:colId xmlns:a16="http://schemas.microsoft.com/office/drawing/2014/main" val="3154984030"/>
                    </a:ext>
                  </a:extLst>
                </a:gridCol>
                <a:gridCol w="1144393">
                  <a:extLst>
                    <a:ext uri="{9D8B030D-6E8A-4147-A177-3AD203B41FA5}">
                      <a16:colId xmlns:a16="http://schemas.microsoft.com/office/drawing/2014/main" val="2629964846"/>
                    </a:ext>
                  </a:extLst>
                </a:gridCol>
                <a:gridCol w="1204625">
                  <a:extLst>
                    <a:ext uri="{9D8B030D-6E8A-4147-A177-3AD203B41FA5}">
                      <a16:colId xmlns:a16="http://schemas.microsoft.com/office/drawing/2014/main" val="3596001262"/>
                    </a:ext>
                  </a:extLst>
                </a:gridCol>
                <a:gridCol w="1076944">
                  <a:extLst>
                    <a:ext uri="{9D8B030D-6E8A-4147-A177-3AD203B41FA5}">
                      <a16:colId xmlns:a16="http://schemas.microsoft.com/office/drawing/2014/main" val="2131484555"/>
                    </a:ext>
                  </a:extLst>
                </a:gridCol>
                <a:gridCol w="1360350">
                  <a:extLst>
                    <a:ext uri="{9D8B030D-6E8A-4147-A177-3AD203B41FA5}">
                      <a16:colId xmlns:a16="http://schemas.microsoft.com/office/drawing/2014/main" val="1604661920"/>
                    </a:ext>
                  </a:extLst>
                </a:gridCol>
              </a:tblGrid>
              <a:tr h="734301"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b="1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Crop</a:t>
                      </a:r>
                      <a:endParaRPr lang="en-US" sz="1300">
                        <a:effectLst/>
                        <a:latin typeface="Aptos"/>
                      </a:endParaRPr>
                    </a:p>
                    <a:p>
                      <a:pPr marL="0" algn="ctr" rtl="0" eaLnBrk="1" latinLnBrk="0" hangingPunct="1">
                        <a:buNone/>
                      </a:pPr>
                      <a:r>
                        <a:rPr lang="en-US" sz="1300" b="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(acre/mm/day)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b="1" kern="1200" err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PySEBAL</a:t>
                      </a:r>
                      <a:r>
                        <a:rPr lang="en-US" sz="1300" b="1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 </a:t>
                      </a:r>
                      <a:endParaRPr lang="en-US" sz="1300">
                        <a:effectLst/>
                        <a:latin typeface="Apto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US" sz="1300" b="1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(ET)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b="1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XGB Boost (ET)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b="1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CNN</a:t>
                      </a:r>
                      <a:endParaRPr lang="en-US" sz="1300">
                        <a:effectLst/>
                        <a:latin typeface="Aptos"/>
                      </a:endParaRPr>
                    </a:p>
                    <a:p>
                      <a:pPr marL="0" algn="ctr" rtl="0" eaLnBrk="1" latinLnBrk="0" hangingPunct="1">
                        <a:buNone/>
                      </a:pPr>
                      <a:r>
                        <a:rPr lang="en-US" sz="1300" b="1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(ET)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RF</a:t>
                      </a:r>
                      <a:endParaRPr lang="en-US" sz="1300" dirty="0">
                        <a:effectLst/>
                        <a:latin typeface="Apto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US" sz="1300" b="1" kern="1200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 (ET)</a:t>
                      </a:r>
                      <a:endParaRPr lang="en-US" sz="1300" dirty="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b="1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Flux Tower </a:t>
                      </a:r>
                      <a:endParaRPr lang="en-US" sz="1300">
                        <a:effectLst/>
                        <a:latin typeface="Aptos"/>
                      </a:endParaRPr>
                    </a:p>
                    <a:p>
                      <a:pPr marL="0" lvl="0" algn="ctr">
                        <a:buNone/>
                      </a:pPr>
                      <a:r>
                        <a:rPr lang="en-US" sz="1300" b="1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(ET) 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019476"/>
                  </a:ext>
                </a:extLst>
              </a:tr>
              <a:tr h="411925"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Rice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6.370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5.95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6.798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5.022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buNone/>
                      </a:pPr>
                      <a:r>
                        <a:rPr lang="en-US" sz="1300" b="0" i="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6.99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150678"/>
                  </a:ext>
                </a:extLst>
              </a:tr>
              <a:tr h="429835"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Maize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2.88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3.69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4.15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3.04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buNone/>
                      </a:pPr>
                      <a:r>
                        <a:rPr lang="en-US" sz="1300" b="0" i="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4.54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573515"/>
                  </a:ext>
                </a:extLst>
              </a:tr>
              <a:tr h="411925"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Guava Orchard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5.73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5.61</a:t>
                      </a:r>
                      <a:endParaRPr lang="en-US" sz="1300" dirty="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6.50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en-US" sz="1300" kern="120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6.075</a:t>
                      </a:r>
                      <a:endParaRPr lang="en-US" sz="130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buNone/>
                      </a:pPr>
                      <a:r>
                        <a:rPr lang="en-US" sz="1300" b="0" i="0" kern="1200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5.60</a:t>
                      </a:r>
                      <a:endParaRPr lang="en-US" sz="1300" dirty="0">
                        <a:effectLst/>
                        <a:latin typeface="Aptos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641968"/>
                  </a:ext>
                </a:extLst>
              </a:tr>
            </a:tbl>
          </a:graphicData>
        </a:graphic>
      </p:graphicFrame>
      <p:pic>
        <p:nvPicPr>
          <p:cNvPr id="7" name="Picture 6" descr="A map of a farm&#10;&#10;AI-generated content may be incorrect.">
            <a:extLst>
              <a:ext uri="{FF2B5EF4-FFF2-40B4-BE49-F238E27FC236}">
                <a16:creationId xmlns:a16="http://schemas.microsoft.com/office/drawing/2014/main" id="{D9972BC9-D3AF-4A9B-F309-3E9BA3D3C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431" y="1672742"/>
            <a:ext cx="2929835" cy="29272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38DD26-5AB1-B0BA-0C51-89B9DDF43E23}"/>
              </a:ext>
            </a:extLst>
          </p:cNvPr>
          <p:cNvSpPr txBox="1"/>
          <p:nvPr/>
        </p:nvSpPr>
        <p:spPr>
          <a:xfrm>
            <a:off x="8799443" y="1157356"/>
            <a:ext cx="2941982" cy="338554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Landcover Information - Kharif 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305445-CCDE-1856-DEF7-70E7FBEDA936}"/>
              </a:ext>
            </a:extLst>
          </p:cNvPr>
          <p:cNvSpPr txBox="1"/>
          <p:nvPr/>
        </p:nvSpPr>
        <p:spPr>
          <a:xfrm>
            <a:off x="4337879" y="4282660"/>
            <a:ext cx="3604590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b="1"/>
              <a:t>Predicted ET (Data Mining Models)</a:t>
            </a:r>
            <a:endParaRPr lang="en-US" sz="1700" b="1">
              <a:ea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9D8BF2-15DC-B3AA-C516-B3CB23E94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08682"/>
            <a:ext cx="11772348" cy="2234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785683-60AE-D49E-B153-43A97CE7B798}"/>
              </a:ext>
            </a:extLst>
          </p:cNvPr>
          <p:cNvSpPr txBox="1"/>
          <p:nvPr/>
        </p:nvSpPr>
        <p:spPr>
          <a:xfrm>
            <a:off x="-189947" y="4282660"/>
            <a:ext cx="3604590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b="1"/>
              <a:t>Calculated ET</a:t>
            </a:r>
            <a:endParaRPr lang="en-US" sz="17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8574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87680" y="0"/>
            <a:ext cx="112166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500" b="1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Results: Model Performance Evaluation </a:t>
            </a:r>
            <a:endParaRPr lang="en-US" sz="2500" dirty="0">
              <a:solidFill>
                <a:schemeClr val="accent3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4" name="Chart 0"/>
          <p:cNvGraphicFramePr/>
          <p:nvPr>
            <p:extLst>
              <p:ext uri="{D42A27DB-BD31-4B8C-83A1-F6EECF244321}">
                <p14:modId xmlns:p14="http://schemas.microsoft.com/office/powerpoint/2010/main" val="726870216"/>
              </p:ext>
            </p:extLst>
          </p:nvPr>
        </p:nvGraphicFramePr>
        <p:xfrm>
          <a:off x="365760" y="1072896"/>
          <a:ext cx="5364480" cy="310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1"/>
          <p:cNvGraphicFramePr/>
          <p:nvPr>
            <p:extLst>
              <p:ext uri="{D42A27DB-BD31-4B8C-83A1-F6EECF244321}">
                <p14:modId xmlns:p14="http://schemas.microsoft.com/office/powerpoint/2010/main" val="112715821"/>
              </p:ext>
            </p:extLst>
          </p:nvPr>
        </p:nvGraphicFramePr>
        <p:xfrm>
          <a:off x="5974080" y="1072896"/>
          <a:ext cx="5852160" cy="310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917924"/>
              </p:ext>
            </p:extLst>
          </p:nvPr>
        </p:nvGraphicFramePr>
        <p:xfrm>
          <a:off x="365760" y="4364736"/>
          <a:ext cx="11460480" cy="20482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50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7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66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Model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R²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RMSE (mm/day)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MAE (mm/day)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Advantage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CNN 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0.90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0.21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0.34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Hierarchical spatial feature extraction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Random Forest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0.87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0.29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0.42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Robust under heterogeneous patches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XGBoost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0.84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0.35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0.48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Efficient tabular feature handling</a:t>
                      </a:r>
                      <a:endParaRPr lang="en-US" sz="15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 descr="A group of blue ovals&#10;&#10;Description automatically generated">
            <a:extLst>
              <a:ext uri="{FF2B5EF4-FFF2-40B4-BE49-F238E27FC236}">
                <a16:creationId xmlns:a16="http://schemas.microsoft.com/office/drawing/2014/main" id="{98C82750-8E8A-E27B-1D32-4E989A320B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015" y="-1208860"/>
            <a:ext cx="4860078" cy="34347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87680" y="0"/>
            <a:ext cx="112166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Field-Scale Validation vs. Eddy Covariance Flux Tower</a:t>
            </a:r>
            <a:endParaRPr lang="en-US" sz="2133" dirty="0">
              <a:latin typeface="Gill Sans MT" panose="020B0502020104020203" pitchFamily="34" charset="0"/>
            </a:endParaRPr>
          </a:p>
        </p:txBody>
      </p:sp>
      <p:graphicFrame>
        <p:nvGraphicFramePr>
          <p:cNvPr id="4" name="Chart 0"/>
          <p:cNvGraphicFramePr/>
          <p:nvPr>
            <p:extLst>
              <p:ext uri="{D42A27DB-BD31-4B8C-83A1-F6EECF244321}">
                <p14:modId xmlns:p14="http://schemas.microsoft.com/office/powerpoint/2010/main" val="1579282528"/>
              </p:ext>
            </p:extLst>
          </p:nvPr>
        </p:nvGraphicFramePr>
        <p:xfrm>
          <a:off x="365760" y="1036320"/>
          <a:ext cx="7071360" cy="341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34951"/>
              </p:ext>
            </p:extLst>
          </p:nvPr>
        </p:nvGraphicFramePr>
        <p:xfrm>
          <a:off x="7559040" y="1036320"/>
          <a:ext cx="4328160" cy="3218688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644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Date / Crop</a:t>
                      </a:r>
                      <a:endParaRPr lang="en-US" sz="13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1B4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CNN</a:t>
                      </a:r>
                      <a:endParaRPr lang="en-US" sz="13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1B4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Flux Tower</a:t>
                      </a:r>
                      <a:endParaRPr lang="en-US" sz="13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1B4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ΔET</a:t>
                      </a:r>
                      <a:endParaRPr lang="en-US" sz="13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1B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44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Jan 2022 — Wheat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2.01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1.99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+0.02 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44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Feb 2023 — Wheat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3.46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3.54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−0.08 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44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May 2024 — Rice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4.46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4.54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−0.08 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44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Aug 2024 — Rice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6.50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5.60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+0.90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44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Oct 2024 — Rice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1.30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1.27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+0.03 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Shape 2"/>
          <p:cNvSpPr/>
          <p:nvPr/>
        </p:nvSpPr>
        <p:spPr>
          <a:xfrm>
            <a:off x="365760" y="4657344"/>
            <a:ext cx="11460480" cy="188976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 sz="2400">
              <a:latin typeface="Gill Sans MT" panose="020B0502020104020203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09600" y="4754880"/>
            <a:ext cx="24384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0D1B4B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Key Findings</a:t>
            </a:r>
            <a:endParaRPr lang="en-US" sz="1733" dirty="0">
              <a:latin typeface="Gill Sans MT" panose="020B0502020104020203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09600" y="5218176"/>
            <a:ext cx="11094720" cy="1280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spcAft>
                <a:spcPts val="267"/>
              </a:spcAft>
            </a:pPr>
            <a:r>
              <a:rPr lang="en-US" sz="1600" b="1" dirty="0">
                <a:solidFill>
                  <a:srgbClr val="475569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CNN accuracy: </a:t>
            </a:r>
            <a:r>
              <a:rPr lang="en-US" sz="1600" dirty="0">
                <a:solidFill>
                  <a:srgbClr val="475569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ETa estimates within 0.02–0.09 mm/day of flux tower for winter wheat and Kharif rice under normal conditions
</a:t>
            </a:r>
            <a:r>
              <a:rPr lang="en-US" sz="1600" b="1" dirty="0">
                <a:solidFill>
                  <a:srgbClr val="475569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Tree-based models: </a:t>
            </a:r>
            <a:r>
              <a:rPr lang="en-US" sz="1600" dirty="0">
                <a:solidFill>
                  <a:srgbClr val="475569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RF and XGBoost severely underestimated peak Kharif rice demand (3.0–3.1 vs. 4.54 mm/day observed)
</a:t>
            </a:r>
            <a:r>
              <a:rPr lang="en-US" sz="1600" b="1" dirty="0">
                <a:solidFill>
                  <a:srgbClr val="475569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CNN: </a:t>
            </a:r>
            <a:r>
              <a:rPr lang="en-US" sz="1600" dirty="0">
                <a:solidFill>
                  <a:srgbClr val="475569"/>
                </a:solidFill>
                <a:latin typeface="Gill Sans MT" panose="020B0502020104020203" pitchFamily="34" charset="0"/>
                <a:ea typeface="Calibri" pitchFamily="34" charset="-122"/>
                <a:cs typeface="Calibri" pitchFamily="34" charset="-120"/>
              </a:rPr>
              <a:t>Superior spatial feature extraction captures field-level ET dynamics that pixel-wise models miss</a:t>
            </a:r>
            <a:endParaRPr lang="en-US" sz="1600" dirty="0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A1A57-A8D1-6B4E-15EB-9EA556A14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lue ovals&#10;&#10;Description automatically generated">
            <a:extLst>
              <a:ext uri="{FF2B5EF4-FFF2-40B4-BE49-F238E27FC236}">
                <a16:creationId xmlns:a16="http://schemas.microsoft.com/office/drawing/2014/main" id="{6D61A9FD-66EB-76B5-578F-AEABA13F03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756" y="-1461387"/>
            <a:ext cx="4860078" cy="3434727"/>
          </a:xfrm>
          <a:prstGeom prst="rect">
            <a:avLst/>
          </a:prstGeom>
        </p:spPr>
      </p:pic>
      <p:pic>
        <p:nvPicPr>
          <p:cNvPr id="6" name="Picture 5" descr="A group of blue ovals&#10;&#10;Description automatically generated">
            <a:extLst>
              <a:ext uri="{FF2B5EF4-FFF2-40B4-BE49-F238E27FC236}">
                <a16:creationId xmlns:a16="http://schemas.microsoft.com/office/drawing/2014/main" id="{8B316809-C315-BAE4-BABD-2E3B027125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1865" y="4608558"/>
            <a:ext cx="4860078" cy="3434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1573AB-B06F-5235-01DC-2261AC905DBE}"/>
              </a:ext>
            </a:extLst>
          </p:cNvPr>
          <p:cNvSpPr txBox="1"/>
          <p:nvPr/>
        </p:nvSpPr>
        <p:spPr>
          <a:xfrm>
            <a:off x="827050" y="255977"/>
            <a:ext cx="1041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Application of Irrigation Demand Forecasting (IDF) to Improve Water Productivity 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5150BA-6039-719C-7762-8BB14526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225" y="1665263"/>
            <a:ext cx="8374330" cy="321365"/>
          </a:xfrm>
        </p:spPr>
        <p:txBody>
          <a:bodyPr>
            <a:normAutofit/>
          </a:bodyPr>
          <a:lstStyle/>
          <a:p>
            <a:pPr algn="ctr"/>
            <a:r>
              <a:rPr lang="en-US" sz="1500" b="1" i="1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Weekly Forecast vs. Actual ET (mm/day)</a:t>
            </a:r>
            <a:endParaRPr lang="en-US" sz="1500" b="1" i="1" kern="0" dirty="0">
              <a:solidFill>
                <a:srgbClr val="2F5496"/>
              </a:solidFill>
              <a:latin typeface="Gill Sans MT"/>
              <a:ea typeface="+mn-ea"/>
              <a:cs typeface="Times New Roman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F3E61E5-EB33-EBD4-348C-33AF2BE1A5B0}"/>
              </a:ext>
            </a:extLst>
          </p:cNvPr>
          <p:cNvSpPr txBox="1">
            <a:spLocks/>
          </p:cNvSpPr>
          <p:nvPr/>
        </p:nvSpPr>
        <p:spPr>
          <a:xfrm>
            <a:off x="425407" y="1134181"/>
            <a:ext cx="8536387" cy="426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5547D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2200" b="1" dirty="0">
                <a:solidFill>
                  <a:schemeClr val="accent6">
                    <a:lumMod val="50000"/>
                  </a:schemeClr>
                </a:solidFill>
                <a:latin typeface="Gill Sans MT"/>
                <a:cs typeface="Times New Roman"/>
              </a:rPr>
              <a:t>Ground 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Gill Sans MT"/>
                <a:cs typeface="Times New Roman"/>
              </a:rPr>
              <a:t>Truthing and </a:t>
            </a:r>
            <a:r>
              <a:rPr kumimoji="0" lang="en-US" sz="2200" b="1" dirty="0">
                <a:solidFill>
                  <a:schemeClr val="accent6">
                    <a:lumMod val="50000"/>
                  </a:schemeClr>
                </a:solidFill>
                <a:latin typeface="Gill Sans MT"/>
                <a:cs typeface="Times New Roman"/>
              </a:rPr>
              <a:t>Validation</a:t>
            </a:r>
            <a:endParaRPr lang="en-US" sz="2200" b="1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D5247EA-E0AE-961E-AC3D-C4DE62084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319664"/>
              </p:ext>
            </p:extLst>
          </p:nvPr>
        </p:nvGraphicFramePr>
        <p:xfrm>
          <a:off x="425407" y="1722318"/>
          <a:ext cx="3143250" cy="45901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182">
                  <a:extLst>
                    <a:ext uri="{9D8B030D-6E8A-4147-A177-3AD203B41FA5}">
                      <a16:colId xmlns:a16="http://schemas.microsoft.com/office/drawing/2014/main" val="3920394702"/>
                    </a:ext>
                  </a:extLst>
                </a:gridCol>
                <a:gridCol w="1253668">
                  <a:extLst>
                    <a:ext uri="{9D8B030D-6E8A-4147-A177-3AD203B41FA5}">
                      <a16:colId xmlns:a16="http://schemas.microsoft.com/office/drawing/2014/main" val="292049297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913561766"/>
                    </a:ext>
                  </a:extLst>
                </a:gridCol>
              </a:tblGrid>
              <a:tr h="5919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Time (Week) </a:t>
                      </a:r>
                    </a:p>
                  </a:txBody>
                  <a:tcPr marL="6192" marR="6192" marT="6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u="none" strike="noStrike" dirty="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Aptos" panose="020B0004020202020204" pitchFamily="34" charset="0"/>
                        </a:rPr>
                        <a:t>Weekly Forecast</a:t>
                      </a:r>
                    </a:p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Aptos" panose="020B0004020202020204" pitchFamily="34" charset="0"/>
                        </a:rPr>
                        <a:t>ET (mm/day)</a:t>
                      </a:r>
                    </a:p>
                    <a:p>
                      <a:pPr algn="ctr" fontAlgn="ctr"/>
                      <a:endParaRPr lang="en-US" sz="500" b="1" u="none" strike="noStrike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Aptos" panose="020B0004020202020204" pitchFamily="34" charset="0"/>
                        </a:rPr>
                        <a:t>ET (mm/day)</a:t>
                      </a:r>
                    </a:p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Aptos" panose="020B0004020202020204" pitchFamily="34" charset="0"/>
                        </a:rPr>
                        <a:t>Flux Tower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60990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17 - 24 Oct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9.7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86835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24 - 30 Oct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3.99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5.5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121235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1 - 7 Nov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5.34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5.53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97224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8 - 14 Nov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5.53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4.53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196457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15 - 20 Nov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9.97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9.1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993762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21 - 28 Nov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9.03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9.29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914936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29 - 5 Dec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10.01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9.97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544517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6 - 12 Dec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9.32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170636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13 - 19 Dec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9.98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8.39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052227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20 - 26 Dec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6.99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6.89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304924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27 - 2 Jan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7.99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5.3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595788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3 - 8 Jan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8.98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8.8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131595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9 - 15 Jan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10.32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9.26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77302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16 - 24 Jan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9.98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8.24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283421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25 - 4 Feb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5.99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5.24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944808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5 - 12 Feb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7.44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6.99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337156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13 - 19 Feb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8.8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9.8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594636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20 - 27 Feb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9.87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802021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28 - 3 March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053863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4 - 9 March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9.86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278018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10 - 16 March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ptos" panose="020B0004020202020204" pitchFamily="34" charset="0"/>
                        </a:rPr>
                        <a:t>16.89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724581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17 - 27 March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29.87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018005"/>
                  </a:ext>
                </a:extLst>
              </a:tr>
              <a:tr h="166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28 - 01 April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12.12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ptos" panose="020B0004020202020204" pitchFamily="34" charset="0"/>
                        </a:rPr>
                        <a:t>13.15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192" marR="6192" marT="61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511348"/>
                  </a:ext>
                </a:extLst>
              </a:tr>
            </a:tbl>
          </a:graphicData>
        </a:graphic>
      </p:graphicFrame>
      <p:pic>
        <p:nvPicPr>
          <p:cNvPr id="18" name="Picture 17" descr="A corn field with a drainage system&#10;&#10;AI-generated content may be incorrect.">
            <a:extLst>
              <a:ext uri="{FF2B5EF4-FFF2-40B4-BE49-F238E27FC236}">
                <a16:creationId xmlns:a16="http://schemas.microsoft.com/office/drawing/2014/main" id="{98EBA45A-5AF8-A449-ED3E-51EACD275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238" y="2876747"/>
            <a:ext cx="2446762" cy="1538377"/>
          </a:xfrm>
          <a:prstGeom prst="rect">
            <a:avLst/>
          </a:prstGeom>
        </p:spPr>
      </p:pic>
      <p:pic>
        <p:nvPicPr>
          <p:cNvPr id="19" name="Picture 18" descr="A drainage channel with water flowing&#10;&#10;AI-generated content may be incorrect.">
            <a:extLst>
              <a:ext uri="{FF2B5EF4-FFF2-40B4-BE49-F238E27FC236}">
                <a16:creationId xmlns:a16="http://schemas.microsoft.com/office/drawing/2014/main" id="{666C8C21-F847-FB57-17FC-EEB1DC070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07" y="1122662"/>
            <a:ext cx="2446762" cy="15383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7722B3-9664-40BA-EE32-2A59009D7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341" y="2102869"/>
            <a:ext cx="5266256" cy="25066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243D01-C3DB-C9CD-5CD8-92731D8CD0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383" y="4937761"/>
            <a:ext cx="5828627" cy="1526972"/>
          </a:xfrm>
          <a:prstGeom prst="rect">
            <a:avLst/>
          </a:prstGeom>
        </p:spPr>
      </p:pic>
      <p:pic>
        <p:nvPicPr>
          <p:cNvPr id="22" name="Picture 21" descr="A water treatment plant with blue pipes&#10;&#10;AI-generated content may be incorrect.">
            <a:extLst>
              <a:ext uri="{FF2B5EF4-FFF2-40B4-BE49-F238E27FC236}">
                <a16:creationId xmlns:a16="http://schemas.microsoft.com/office/drawing/2014/main" id="{6709A98D-6637-C395-7EB7-EF53732D7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07" y="4713369"/>
            <a:ext cx="2453493" cy="159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23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D9852-88FA-B586-340A-2ADD11834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lue ovals&#10;&#10;Description automatically generated">
            <a:extLst>
              <a:ext uri="{FF2B5EF4-FFF2-40B4-BE49-F238E27FC236}">
                <a16:creationId xmlns:a16="http://schemas.microsoft.com/office/drawing/2014/main" id="{D99D7EFC-8377-00A7-F5CB-9BCD57FCBD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756" y="-1461387"/>
            <a:ext cx="4860078" cy="3434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8AAAF8-449B-3228-11D0-CBED40A15D1E}"/>
              </a:ext>
            </a:extLst>
          </p:cNvPr>
          <p:cNvSpPr txBox="1"/>
          <p:nvPr/>
        </p:nvSpPr>
        <p:spPr>
          <a:xfrm>
            <a:off x="827050" y="255977"/>
            <a:ext cx="1041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Application of Irrigation Demand Forecasting (IDF) to Improve Water Productivity </a:t>
            </a:r>
          </a:p>
        </p:txBody>
      </p:sp>
      <p:sp>
        <p:nvSpPr>
          <p:cNvPr id="2" name="Google Shape;437;p71">
            <a:extLst>
              <a:ext uri="{FF2B5EF4-FFF2-40B4-BE49-F238E27FC236}">
                <a16:creationId xmlns:a16="http://schemas.microsoft.com/office/drawing/2014/main" id="{31AE582F-EC64-91D9-8FC5-892D95F2D886}"/>
              </a:ext>
            </a:extLst>
          </p:cNvPr>
          <p:cNvSpPr txBox="1">
            <a:spLocks/>
          </p:cNvSpPr>
          <p:nvPr/>
        </p:nvSpPr>
        <p:spPr>
          <a:xfrm>
            <a:off x="476900" y="727867"/>
            <a:ext cx="11238800" cy="45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ea typeface="Google Sans"/>
                <a:cs typeface="Google Sans"/>
                <a:sym typeface="Google Sans"/>
              </a:rPr>
              <a:t>Fluxes Footprint Analysis and Allocation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Google Shape;439;p71">
            <a:extLst>
              <a:ext uri="{FF2B5EF4-FFF2-40B4-BE49-F238E27FC236}">
                <a16:creationId xmlns:a16="http://schemas.microsoft.com/office/drawing/2014/main" id="{F0A2661B-79E4-AAA0-3B43-64FCE7587F5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7501" y="1263201"/>
            <a:ext cx="4474433" cy="315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40;p71">
            <a:extLst>
              <a:ext uri="{FF2B5EF4-FFF2-40B4-BE49-F238E27FC236}">
                <a16:creationId xmlns:a16="http://schemas.microsoft.com/office/drawing/2014/main" id="{8D4A9943-2475-53E7-E7C6-CC9917299A6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9233" y="4598415"/>
            <a:ext cx="2234717" cy="220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41;p71">
            <a:extLst>
              <a:ext uri="{FF2B5EF4-FFF2-40B4-BE49-F238E27FC236}">
                <a16:creationId xmlns:a16="http://schemas.microsoft.com/office/drawing/2014/main" id="{643E0478-B778-D105-62E3-95AC88C7BE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163" t="9331" r="4567" b="5994"/>
          <a:stretch/>
        </p:blipFill>
        <p:spPr>
          <a:xfrm>
            <a:off x="5690633" y="4610301"/>
            <a:ext cx="3728600" cy="220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42;p71">
            <a:extLst>
              <a:ext uri="{FF2B5EF4-FFF2-40B4-BE49-F238E27FC236}">
                <a16:creationId xmlns:a16="http://schemas.microsoft.com/office/drawing/2014/main" id="{B3398045-AD8A-6B64-F0EE-2DE63406662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48532" y="1441616"/>
            <a:ext cx="3484201" cy="279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43;p71">
            <a:extLst>
              <a:ext uri="{FF2B5EF4-FFF2-40B4-BE49-F238E27FC236}">
                <a16:creationId xmlns:a16="http://schemas.microsoft.com/office/drawing/2014/main" id="{1027D90B-5A15-B87B-8EAC-A6F008FD93D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7248" y="1437192"/>
            <a:ext cx="3620368" cy="2879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44;p71">
            <a:extLst>
              <a:ext uri="{FF2B5EF4-FFF2-40B4-BE49-F238E27FC236}">
                <a16:creationId xmlns:a16="http://schemas.microsoft.com/office/drawing/2014/main" id="{185CDEA9-D781-2EB5-584E-8347D5610FA0}"/>
              </a:ext>
            </a:extLst>
          </p:cNvPr>
          <p:cNvSpPr txBox="1"/>
          <p:nvPr/>
        </p:nvSpPr>
        <p:spPr>
          <a:xfrm>
            <a:off x="0" y="4395828"/>
            <a:ext cx="5195200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1600" b="1" dirty="0">
                <a:solidFill>
                  <a:srgbClr val="045776"/>
                </a:solidFill>
                <a:latin typeface="Gill Sans MT" panose="020B0502020104020203" pitchFamily="34" charset="0"/>
                <a:ea typeface="Montserrat"/>
                <a:cs typeface="Montserrat"/>
                <a:sym typeface="Montserrat"/>
              </a:rPr>
              <a:t>Four EC Flux system </a:t>
            </a:r>
            <a:r>
              <a:rPr lang="en" sz="1600" dirty="0">
                <a:solidFill>
                  <a:srgbClr val="045776"/>
                </a:solidFill>
                <a:latin typeface="Gill Sans MT" panose="020B0502020104020203" pitchFamily="34" charset="0"/>
                <a:ea typeface="Montserrat"/>
                <a:cs typeface="Montserrat"/>
                <a:sym typeface="Montserrat"/>
              </a:rPr>
              <a:t>have been installed in Punjab Pakistan and operational since 2023.</a:t>
            </a:r>
            <a:endParaRPr sz="1600" dirty="0">
              <a:solidFill>
                <a:srgbClr val="045776"/>
              </a:solidFill>
              <a:latin typeface="Gill Sans MT" panose="020B0502020104020203" pitchFamily="34" charset="0"/>
              <a:ea typeface="Montserrat"/>
              <a:cs typeface="Montserrat"/>
              <a:sym typeface="Montserra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1600" b="1" dirty="0">
                <a:solidFill>
                  <a:srgbClr val="045776"/>
                </a:solidFill>
                <a:latin typeface="Gill Sans MT" panose="020B0502020104020203" pitchFamily="34" charset="0"/>
                <a:ea typeface="Montserrat"/>
                <a:cs typeface="Montserrat"/>
                <a:sym typeface="Montserrat"/>
              </a:rPr>
              <a:t>Two more EC Flux system </a:t>
            </a:r>
            <a:r>
              <a:rPr lang="en" sz="1600" dirty="0">
                <a:solidFill>
                  <a:srgbClr val="045776"/>
                </a:solidFill>
                <a:latin typeface="Gill Sans MT" panose="020B0502020104020203" pitchFamily="34" charset="0"/>
                <a:ea typeface="Montserrat"/>
                <a:cs typeface="Montserrat"/>
                <a:sym typeface="Montserrat"/>
              </a:rPr>
              <a:t>will be installed in the heterogenous regions of KPK.</a:t>
            </a:r>
            <a:endParaRPr sz="1600" dirty="0">
              <a:solidFill>
                <a:srgbClr val="045776"/>
              </a:solidFill>
              <a:latin typeface="Gill Sans MT" panose="020B0502020104020203" pitchFamily="34" charset="0"/>
              <a:ea typeface="Montserrat"/>
              <a:cs typeface="Montserrat"/>
              <a:sym typeface="Montserra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1600" b="1" dirty="0">
                <a:solidFill>
                  <a:srgbClr val="045776"/>
                </a:solidFill>
                <a:latin typeface="Gill Sans MT" panose="020B0502020104020203" pitchFamily="34" charset="0"/>
                <a:ea typeface="Montserrat"/>
                <a:cs typeface="Montserrat"/>
                <a:sym typeface="Montserrat"/>
              </a:rPr>
              <a:t>Two EC systems </a:t>
            </a:r>
            <a:r>
              <a:rPr lang="en" sz="1600" dirty="0">
                <a:solidFill>
                  <a:srgbClr val="045776"/>
                </a:solidFill>
                <a:latin typeface="Gill Sans MT" panose="020B0502020104020203" pitchFamily="34" charset="0"/>
                <a:ea typeface="Montserrat"/>
                <a:cs typeface="Montserrat"/>
                <a:sym typeface="Montserrat"/>
              </a:rPr>
              <a:t>have been equipped with </a:t>
            </a:r>
            <a:r>
              <a:rPr lang="en" sz="1600" b="1" dirty="0">
                <a:solidFill>
                  <a:srgbClr val="045776"/>
                </a:solidFill>
                <a:latin typeface="Gill Sans MT" panose="020B0502020104020203" pitchFamily="34" charset="0"/>
                <a:ea typeface="Montserrat"/>
                <a:cs typeface="Montserrat"/>
                <a:sym typeface="Montserrat"/>
              </a:rPr>
              <a:t>Methane Gas Analysers </a:t>
            </a:r>
            <a:r>
              <a:rPr lang="en" sz="1600" dirty="0">
                <a:solidFill>
                  <a:srgbClr val="045776"/>
                </a:solidFill>
                <a:latin typeface="Gill Sans MT" panose="020B0502020104020203" pitchFamily="34" charset="0"/>
                <a:ea typeface="Montserrat"/>
                <a:cs typeface="Montserrat"/>
                <a:sym typeface="Montserrat"/>
              </a:rPr>
              <a:t>in Rice-Wheat &amp; Mixed regions.</a:t>
            </a:r>
            <a:endParaRPr sz="1600" dirty="0">
              <a:solidFill>
                <a:srgbClr val="045776"/>
              </a:solidFill>
              <a:latin typeface="Gill Sans MT" panose="020B05020201040202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445;p71">
            <a:extLst>
              <a:ext uri="{FF2B5EF4-FFF2-40B4-BE49-F238E27FC236}">
                <a16:creationId xmlns:a16="http://schemas.microsoft.com/office/drawing/2014/main" id="{71E5D523-1C33-4043-541C-CDE0B3814B0E}"/>
              </a:ext>
            </a:extLst>
          </p:cNvPr>
          <p:cNvSpPr txBox="1"/>
          <p:nvPr/>
        </p:nvSpPr>
        <p:spPr>
          <a:xfrm>
            <a:off x="7026870" y="4187817"/>
            <a:ext cx="3793859" cy="52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1600" b="1" dirty="0">
                <a:solidFill>
                  <a:srgbClr val="034862"/>
                </a:solidFill>
              </a:rPr>
              <a:t>EC Flux System </a:t>
            </a:r>
            <a:endParaRPr sz="1600" b="1" dirty="0">
              <a:solidFill>
                <a:srgbClr val="0348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51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" name="Text 2"/>
          <p:cNvSpPr/>
          <p:nvPr/>
        </p:nvSpPr>
        <p:spPr>
          <a:xfrm>
            <a:off x="609600" y="256032"/>
            <a:ext cx="8534400" cy="792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40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Conclusion</a:t>
            </a:r>
            <a:endParaRPr lang="en-US" sz="4000" dirty="0"/>
          </a:p>
        </p:txBody>
      </p:sp>
      <p:sp>
        <p:nvSpPr>
          <p:cNvPr id="6" name="Shape 4"/>
          <p:cNvSpPr/>
          <p:nvPr/>
        </p:nvSpPr>
        <p:spPr>
          <a:xfrm>
            <a:off x="609600" y="1645920"/>
            <a:ext cx="670560" cy="755904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" name="Text 5"/>
          <p:cNvSpPr/>
          <p:nvPr/>
        </p:nvSpPr>
        <p:spPr>
          <a:xfrm>
            <a:off x="609600" y="1645920"/>
            <a:ext cx="67056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867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01</a:t>
            </a:r>
            <a:endParaRPr lang="en-US" sz="1867" dirty="0"/>
          </a:p>
        </p:txBody>
      </p:sp>
      <p:sp>
        <p:nvSpPr>
          <p:cNvPr id="8" name="Text 6"/>
          <p:cNvSpPr/>
          <p:nvPr/>
        </p:nvSpPr>
        <p:spPr>
          <a:xfrm>
            <a:off x="1438656" y="1706880"/>
            <a:ext cx="104241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CNN outperforms RF and XGBoost: R² = 0.90, RMSE = 0.21 mm/day, MAE = 0.34 mm/day — a 3–10% improvement in R² over tree-based models.</a:t>
            </a:r>
            <a:endParaRPr lang="en-US" dirty="0"/>
          </a:p>
        </p:txBody>
      </p:sp>
      <p:sp>
        <p:nvSpPr>
          <p:cNvPr id="9" name="Shape 7"/>
          <p:cNvSpPr/>
          <p:nvPr/>
        </p:nvSpPr>
        <p:spPr>
          <a:xfrm>
            <a:off x="609600" y="2596896"/>
            <a:ext cx="670560" cy="755904"/>
          </a:xfrm>
          <a:prstGeom prst="rect">
            <a:avLst/>
          </a:prstGeom>
          <a:solidFill>
            <a:srgbClr val="93C5FD"/>
          </a:solidFill>
          <a:ln w="12700">
            <a:solidFill>
              <a:srgbClr val="93C5F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0" name="Text 8"/>
          <p:cNvSpPr/>
          <p:nvPr/>
        </p:nvSpPr>
        <p:spPr>
          <a:xfrm>
            <a:off x="609600" y="2596896"/>
            <a:ext cx="67056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867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02</a:t>
            </a:r>
            <a:endParaRPr lang="en-US" sz="1867" dirty="0"/>
          </a:p>
        </p:txBody>
      </p:sp>
      <p:sp>
        <p:nvSpPr>
          <p:cNvPr id="11" name="Text 9"/>
          <p:cNvSpPr/>
          <p:nvPr/>
        </p:nvSpPr>
        <p:spPr>
          <a:xfrm>
            <a:off x="1438656" y="2657856"/>
            <a:ext cx="104241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Field-scale validation: CNN ETa estimates within 0.02–0.09 mm/day of eddy covariance flux tower for wheat and rice under normal conditions.</a:t>
            </a:r>
            <a:endParaRPr lang="en-US" dirty="0"/>
          </a:p>
        </p:txBody>
      </p:sp>
      <p:sp>
        <p:nvSpPr>
          <p:cNvPr id="12" name="Shape 10"/>
          <p:cNvSpPr/>
          <p:nvPr/>
        </p:nvSpPr>
        <p:spPr>
          <a:xfrm>
            <a:off x="609600" y="3547872"/>
            <a:ext cx="670560" cy="755904"/>
          </a:xfrm>
          <a:prstGeom prst="rect">
            <a:avLst/>
          </a:prstGeom>
          <a:solidFill>
            <a:srgbClr val="F59E0B"/>
          </a:solidFill>
          <a:ln w="12700">
            <a:solidFill>
              <a:srgbClr val="F59E0B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3" name="Text 11"/>
          <p:cNvSpPr/>
          <p:nvPr/>
        </p:nvSpPr>
        <p:spPr>
          <a:xfrm>
            <a:off x="609600" y="3547872"/>
            <a:ext cx="67056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867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03</a:t>
            </a:r>
            <a:endParaRPr lang="en-US" sz="1867" dirty="0"/>
          </a:p>
        </p:txBody>
      </p:sp>
      <p:sp>
        <p:nvSpPr>
          <p:cNvPr id="14" name="Text 12"/>
          <p:cNvSpPr/>
          <p:nvPr/>
        </p:nvSpPr>
        <p:spPr>
          <a:xfrm>
            <a:off x="1438656" y="3608832"/>
            <a:ext cx="104241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Operational forecast skill: Weekly cumulative ETa (R² = 0.934, NSE = 0.865, KGE = 0.909, PBIAS = −2.59%), with only 15.7 mm seasonal difference.</a:t>
            </a:r>
            <a:endParaRPr lang="en-US" dirty="0"/>
          </a:p>
        </p:txBody>
      </p:sp>
      <p:sp>
        <p:nvSpPr>
          <p:cNvPr id="15" name="Shape 13"/>
          <p:cNvSpPr/>
          <p:nvPr/>
        </p:nvSpPr>
        <p:spPr>
          <a:xfrm>
            <a:off x="609600" y="4498848"/>
            <a:ext cx="670560" cy="755904"/>
          </a:xfrm>
          <a:prstGeom prst="rect">
            <a:avLst/>
          </a:prstGeom>
          <a:solidFill>
            <a:srgbClr val="86EFAC"/>
          </a:solidFill>
          <a:ln w="12700">
            <a:solidFill>
              <a:srgbClr val="86EFAC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6" name="Text 14"/>
          <p:cNvSpPr/>
          <p:nvPr/>
        </p:nvSpPr>
        <p:spPr>
          <a:xfrm>
            <a:off x="609600" y="4498848"/>
            <a:ext cx="67056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867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04</a:t>
            </a:r>
            <a:endParaRPr lang="en-US" sz="1867" dirty="0"/>
          </a:p>
        </p:txBody>
      </p:sp>
      <p:sp>
        <p:nvSpPr>
          <p:cNvPr id="17" name="Text 15"/>
          <p:cNvSpPr/>
          <p:nvPr/>
        </p:nvSpPr>
        <p:spPr>
          <a:xfrm>
            <a:off x="1438656" y="4559808"/>
            <a:ext cx="104241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Strategic framework: Translates weekly ETa into crop-specific advisories, adaptive warabandi scheduling, and conjunctive groundwater management.</a:t>
            </a:r>
            <a:endParaRPr lang="en-US" dirty="0"/>
          </a:p>
        </p:txBody>
      </p:sp>
      <p:sp>
        <p:nvSpPr>
          <p:cNvPr id="18" name="Shape 16"/>
          <p:cNvSpPr/>
          <p:nvPr/>
        </p:nvSpPr>
        <p:spPr>
          <a:xfrm>
            <a:off x="609600" y="5449824"/>
            <a:ext cx="670560" cy="755904"/>
          </a:xfrm>
          <a:prstGeom prst="rect">
            <a:avLst/>
          </a:prstGeom>
          <a:solidFill>
            <a:srgbClr val="FCA5A5"/>
          </a:solidFill>
          <a:ln w="12700">
            <a:solidFill>
              <a:srgbClr val="FCA5A5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" name="Text 17"/>
          <p:cNvSpPr/>
          <p:nvPr/>
        </p:nvSpPr>
        <p:spPr>
          <a:xfrm>
            <a:off x="609600" y="5449824"/>
            <a:ext cx="670560" cy="7559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867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05</a:t>
            </a:r>
            <a:endParaRPr lang="en-US" sz="1867" dirty="0"/>
          </a:p>
        </p:txBody>
      </p:sp>
      <p:sp>
        <p:nvSpPr>
          <p:cNvPr id="20" name="Text 18"/>
          <p:cNvSpPr/>
          <p:nvPr/>
        </p:nvSpPr>
        <p:spPr>
          <a:xfrm>
            <a:off x="1438656" y="5510784"/>
            <a:ext cx="1042416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Scalable template: WMRF methodology replicable across South Asia's water-stressed canal irrigation systems.</a:t>
            </a:r>
            <a:endParaRPr lang="en-US" dirty="0"/>
          </a:p>
        </p:txBody>
      </p:sp>
      <p:sp>
        <p:nvSpPr>
          <p:cNvPr id="21" name="Shape 0">
            <a:extLst>
              <a:ext uri="{FF2B5EF4-FFF2-40B4-BE49-F238E27FC236}">
                <a16:creationId xmlns:a16="http://schemas.microsoft.com/office/drawing/2014/main" id="{2245496C-0875-F50D-EFFA-F7A5CD534AE1}"/>
              </a:ext>
            </a:extLst>
          </p:cNvPr>
          <p:cNvSpPr/>
          <p:nvPr/>
        </p:nvSpPr>
        <p:spPr>
          <a:xfrm>
            <a:off x="660400" y="1064260"/>
            <a:ext cx="5581396" cy="163576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pic>
        <p:nvPicPr>
          <p:cNvPr id="22" name="Picture 21" descr="A group of blue ovals&#10;&#10;Description automatically generated">
            <a:extLst>
              <a:ext uri="{FF2B5EF4-FFF2-40B4-BE49-F238E27FC236}">
                <a16:creationId xmlns:a16="http://schemas.microsoft.com/office/drawing/2014/main" id="{0E98B07B-ED36-03AE-8FE4-BA329707C6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015" y="-1208860"/>
            <a:ext cx="4860078" cy="34347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37FB39-7148-4ACD-0C97-3EA13C2414C3}"/>
              </a:ext>
            </a:extLst>
          </p:cNvPr>
          <p:cNvSpPr txBox="1"/>
          <p:nvPr/>
        </p:nvSpPr>
        <p:spPr>
          <a:xfrm>
            <a:off x="596900" y="2120900"/>
            <a:ext cx="23183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82843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E783D-6C25-3E7A-C07E-5D8B94387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EC4B7C9-B4AE-0E72-238A-0521EF597493}"/>
              </a:ext>
            </a:extLst>
          </p:cNvPr>
          <p:cNvSpPr txBox="1"/>
          <p:nvPr/>
        </p:nvSpPr>
        <p:spPr>
          <a:xfrm>
            <a:off x="381000" y="127652"/>
            <a:ext cx="1096009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0">
              <a:defRPr/>
            </a:pPr>
            <a:r>
              <a:rPr lang="en-US" sz="2400" b="1">
                <a:solidFill>
                  <a:srgbClr val="25547D"/>
                </a:solidFill>
                <a:latin typeface="Gill Sans MT"/>
              </a:rPr>
              <a:t>Irrigated Agriculture – Global Perspective</a:t>
            </a:r>
            <a:endParaRPr lang="en-US" sz="2400" b="1">
              <a:solidFill>
                <a:srgbClr val="25547D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9769E-3890-66D5-31C2-368F5EF184C3}"/>
              </a:ext>
            </a:extLst>
          </p:cNvPr>
          <p:cNvSpPr txBox="1"/>
          <p:nvPr/>
        </p:nvSpPr>
        <p:spPr>
          <a:xfrm>
            <a:off x="1365597" y="4237742"/>
            <a:ext cx="406481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rgbClr val="0D0D0D"/>
                </a:solidFill>
                <a:latin typeface="Gill Sans MT"/>
              </a:rPr>
              <a:t>By 2050, 50% more food (than 2012) is needed to meet global demands of growing population (FAO, 2018, 2021)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504A64-8BE1-0978-2A52-DBD4A7061770}"/>
              </a:ext>
            </a:extLst>
          </p:cNvPr>
          <p:cNvGrpSpPr/>
          <p:nvPr/>
        </p:nvGrpSpPr>
        <p:grpSpPr>
          <a:xfrm>
            <a:off x="490496" y="985391"/>
            <a:ext cx="5209087" cy="592359"/>
            <a:chOff x="6719590" y="394660"/>
            <a:chExt cx="5209087" cy="5923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A01B42-AA57-8CF2-5B10-84FBBC3AA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9590" y="402243"/>
              <a:ext cx="653237" cy="58477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49807F-1C23-5ADA-D760-61C3CCECA5FE}"/>
                </a:ext>
              </a:extLst>
            </p:cNvPr>
            <p:cNvSpPr txBox="1"/>
            <p:nvPr/>
          </p:nvSpPr>
          <p:spPr>
            <a:xfrm>
              <a:off x="7536744" y="394660"/>
              <a:ext cx="43919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0D0D0D"/>
                  </a:solidFill>
                  <a:latin typeface="Gill Sans MT" panose="020B0502020104020203" pitchFamily="34" charset="0"/>
                </a:rPr>
                <a:t>Irrigated agriculture uses 72% of global freshwater withdrawals (FAO, 2023)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CFCDD2-8D94-0FAD-652A-2329102907E9}"/>
              </a:ext>
            </a:extLst>
          </p:cNvPr>
          <p:cNvGrpSpPr/>
          <p:nvPr/>
        </p:nvGrpSpPr>
        <p:grpSpPr>
          <a:xfrm>
            <a:off x="490495" y="2067394"/>
            <a:ext cx="4678037" cy="627728"/>
            <a:chOff x="6781993" y="1672608"/>
            <a:chExt cx="4678037" cy="6277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7E42DE-2E62-9FED-3AA1-737610BB3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1993" y="1704294"/>
              <a:ext cx="653238" cy="596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1C211D-46F2-9AD8-41AC-8816928F3F93}"/>
                </a:ext>
              </a:extLst>
            </p:cNvPr>
            <p:cNvSpPr txBox="1"/>
            <p:nvPr/>
          </p:nvSpPr>
          <p:spPr>
            <a:xfrm>
              <a:off x="7635075" y="1672608"/>
              <a:ext cx="3824955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600">
                  <a:solidFill>
                    <a:srgbClr val="0D0D0D"/>
                  </a:solidFill>
                  <a:latin typeface="Gill Sans MT"/>
                </a:rPr>
                <a:t> 30–100% higher yields in irrigated areas compared to rainfed (UNESCO, 2024)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D4F27A-932F-871A-2938-3D17F8E9B4ED}"/>
              </a:ext>
            </a:extLst>
          </p:cNvPr>
          <p:cNvSpPr txBox="1"/>
          <p:nvPr/>
        </p:nvSpPr>
        <p:spPr>
          <a:xfrm>
            <a:off x="1347004" y="3201043"/>
            <a:ext cx="439502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rgbClr val="0D0D0D"/>
                </a:solidFill>
                <a:latin typeface="Gill Sans MT"/>
              </a:rPr>
              <a:t>40% global agriculture production comes from 20% of agriculture land (FAO/OECD, 2021)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0B1D1-E88F-26D2-187A-44609A7686CD}"/>
              </a:ext>
            </a:extLst>
          </p:cNvPr>
          <p:cNvSpPr txBox="1"/>
          <p:nvPr/>
        </p:nvSpPr>
        <p:spPr>
          <a:xfrm>
            <a:off x="1347004" y="5300127"/>
            <a:ext cx="4520099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rgbClr val="0D0D0D"/>
                </a:solidFill>
                <a:latin typeface="Gill Sans MT"/>
              </a:rPr>
              <a:t>Innovative irrigation management is key contributor to global food security and rural livelihoods under climate change</a:t>
            </a:r>
          </a:p>
          <a:p>
            <a:r>
              <a:rPr lang="en-US" sz="1600">
                <a:solidFill>
                  <a:srgbClr val="0D0D0D"/>
                </a:solidFill>
                <a:latin typeface="Gill Sans MT"/>
              </a:rPr>
              <a:t> </a:t>
            </a:r>
          </a:p>
        </p:txBody>
      </p:sp>
      <p:pic>
        <p:nvPicPr>
          <p:cNvPr id="23" name="Picture 22" descr="A map of the world&#10;&#10;AI-generated content may be incorrect.">
            <a:extLst>
              <a:ext uri="{FF2B5EF4-FFF2-40B4-BE49-F238E27FC236}">
                <a16:creationId xmlns:a16="http://schemas.microsoft.com/office/drawing/2014/main" id="{A4DFA221-2D84-230C-B1D8-23BAAEE0E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01" y="985391"/>
            <a:ext cx="5876223" cy="28027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EAFDAB5-4A02-CBD6-514A-506DB532B5DF}"/>
              </a:ext>
            </a:extLst>
          </p:cNvPr>
          <p:cNvSpPr txBox="1"/>
          <p:nvPr/>
        </p:nvSpPr>
        <p:spPr>
          <a:xfrm>
            <a:off x="5853901" y="36925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>
                <a:latin typeface="Gill Sans MT" panose="020B0502020104020203" pitchFamily="34" charset="0"/>
              </a:rPr>
              <a:t>Global Irrigated Area - FAO (V 5.0)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64D2A53-2FD7-C5CF-0C19-D1BF408EC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89" y="3174778"/>
            <a:ext cx="653238" cy="6519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8E757F1-3F33-43C6-C801-D5EB087A2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732" y="4285106"/>
            <a:ext cx="603781" cy="6025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62CF613-38E1-BF27-43C5-C473AEEAD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876" y="5346078"/>
            <a:ext cx="590886" cy="602548"/>
          </a:xfrm>
          <a:prstGeom prst="rect">
            <a:avLst/>
          </a:prstGeom>
        </p:spPr>
      </p:pic>
      <p:pic>
        <p:nvPicPr>
          <p:cNvPr id="4110" name="Picture 14" descr="Irrigation Sprinkler System Stock Illustrations – 6,590 Irrigation Sprinkler  System Stock Illustrations, Vectors &amp; Clipart - Dreamstime">
            <a:extLst>
              <a:ext uri="{FF2B5EF4-FFF2-40B4-BE49-F238E27FC236}">
                <a16:creationId xmlns:a16="http://schemas.microsoft.com/office/drawing/2014/main" id="{A4AB7BFC-F2D4-9B19-67C0-97DEB5BBE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r="12364" b="12118"/>
          <a:stretch>
            <a:fillRect/>
          </a:stretch>
        </p:blipFill>
        <p:spPr bwMode="auto">
          <a:xfrm>
            <a:off x="6346345" y="4490227"/>
            <a:ext cx="1741972" cy="10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rrigation - Free technology icons">
            <a:extLst>
              <a:ext uri="{FF2B5EF4-FFF2-40B4-BE49-F238E27FC236}">
                <a16:creationId xmlns:a16="http://schemas.microsoft.com/office/drawing/2014/main" id="{9F1F6A87-A125-3B0F-3F1F-F81E65D80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163" y="4573713"/>
            <a:ext cx="1001587" cy="100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Free Artificial Intelligence Computer SVG, PNG Icon, Symbol. Download Image.">
            <a:extLst>
              <a:ext uri="{FF2B5EF4-FFF2-40B4-BE49-F238E27FC236}">
                <a16:creationId xmlns:a16="http://schemas.microsoft.com/office/drawing/2014/main" id="{81033FCB-84E5-DBE7-04BC-83B1DE385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7"/>
          <a:stretch>
            <a:fillRect/>
          </a:stretch>
        </p:blipFill>
        <p:spPr bwMode="auto">
          <a:xfrm>
            <a:off x="8453785" y="4419751"/>
            <a:ext cx="1288916" cy="115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AB5D8A2-A3AA-51DF-DCE9-B1DA0B04655A}"/>
              </a:ext>
            </a:extLst>
          </p:cNvPr>
          <p:cNvSpPr/>
          <p:nvPr/>
        </p:nvSpPr>
        <p:spPr>
          <a:xfrm>
            <a:off x="6324899" y="4419751"/>
            <a:ext cx="5016200" cy="1452858"/>
          </a:xfrm>
          <a:prstGeom prst="round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chemeClr val="accent1"/>
              </a:solidFill>
            </a:endParaRPr>
          </a:p>
        </p:txBody>
      </p:sp>
      <p:pic>
        <p:nvPicPr>
          <p:cNvPr id="3" name="Picture 2" descr="A group of blue ovals&#10;&#10;Description automatically generated">
            <a:extLst>
              <a:ext uri="{FF2B5EF4-FFF2-40B4-BE49-F238E27FC236}">
                <a16:creationId xmlns:a16="http://schemas.microsoft.com/office/drawing/2014/main" id="{8A075B20-8DFC-C0C9-5CE1-B1887C682FC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015" y="-1208860"/>
            <a:ext cx="4860078" cy="3434727"/>
          </a:xfrm>
          <a:prstGeom prst="rect">
            <a:avLst/>
          </a:prstGeom>
        </p:spPr>
      </p:pic>
      <p:pic>
        <p:nvPicPr>
          <p:cNvPr id="4" name="Picture 3" descr="A group of blue ovals&#10;&#10;Description automatically generated">
            <a:extLst>
              <a:ext uri="{FF2B5EF4-FFF2-40B4-BE49-F238E27FC236}">
                <a16:creationId xmlns:a16="http://schemas.microsoft.com/office/drawing/2014/main" id="{54ACD6FE-1E13-3A76-6BDB-F651C47760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61265" y="4887655"/>
            <a:ext cx="4860078" cy="343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7503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4"/>
          <p:cNvSpPr/>
          <p:nvPr/>
        </p:nvSpPr>
        <p:spPr>
          <a:xfrm>
            <a:off x="365760" y="3389376"/>
            <a:ext cx="5486400" cy="2950464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17" name="Shape 15"/>
          <p:cNvSpPr/>
          <p:nvPr/>
        </p:nvSpPr>
        <p:spPr>
          <a:xfrm>
            <a:off x="365760" y="3389376"/>
            <a:ext cx="146304" cy="2950464"/>
          </a:xfrm>
          <a:prstGeom prst="rect">
            <a:avLst/>
          </a:prstGeom>
          <a:solidFill>
            <a:srgbClr val="0D1B4B"/>
          </a:solidFill>
          <a:ln w="12700">
            <a:solidFill>
              <a:srgbClr val="0D1B4B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" name="Text 16"/>
          <p:cNvSpPr/>
          <p:nvPr/>
        </p:nvSpPr>
        <p:spPr>
          <a:xfrm>
            <a:off x="670560" y="3389376"/>
            <a:ext cx="48768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0D1B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Warabandi Challenge</a:t>
            </a:r>
            <a:endParaRPr lang="en-US" sz="1733" dirty="0"/>
          </a:p>
        </p:txBody>
      </p:sp>
      <p:sp>
        <p:nvSpPr>
          <p:cNvPr id="19" name="Text 17"/>
          <p:cNvSpPr/>
          <p:nvPr/>
        </p:nvSpPr>
        <p:spPr>
          <a:xfrm>
            <a:off x="670560" y="3901440"/>
            <a:ext cx="4998720" cy="2438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67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Pakistan's IBIS operates under a </a:t>
            </a:r>
            <a:r>
              <a:rPr lang="en-US" sz="1467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supply-driven rotational schedule</a:t>
            </a:r>
            <a:r>
              <a:rPr lang="en-US" sz="1467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(warabandi), allocating water in fixed proportions regardless of crop type, growth stage, or actual evaporative demand.
</a:t>
            </a:r>
            <a:r>
              <a:rPr lang="en-US" sz="1467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Result: </a:t>
            </a:r>
            <a:r>
              <a:rPr lang="en-US" sz="1467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Chronic over-irrigation causes waterlogging and soil salinization across 6.19 million ha; acute under-irrigation damages crops at peak growth stages.</a:t>
            </a:r>
            <a:endParaRPr lang="en-US" sz="1467" dirty="0"/>
          </a:p>
        </p:txBody>
      </p:sp>
      <p:sp>
        <p:nvSpPr>
          <p:cNvPr id="20" name="Shape 18"/>
          <p:cNvSpPr/>
          <p:nvPr/>
        </p:nvSpPr>
        <p:spPr>
          <a:xfrm>
            <a:off x="6187440" y="3389376"/>
            <a:ext cx="5669280" cy="2950464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21" name="Shape 19"/>
          <p:cNvSpPr/>
          <p:nvPr/>
        </p:nvSpPr>
        <p:spPr>
          <a:xfrm>
            <a:off x="6156960" y="3389376"/>
            <a:ext cx="146304" cy="2950464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2" name="Text 20"/>
          <p:cNvSpPr/>
          <p:nvPr/>
        </p:nvSpPr>
        <p:spPr>
          <a:xfrm>
            <a:off x="6461760" y="3389376"/>
            <a:ext cx="512064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0D94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Research Gaps</a:t>
            </a:r>
            <a:endParaRPr lang="en-US" sz="1733" dirty="0"/>
          </a:p>
        </p:txBody>
      </p:sp>
      <p:sp>
        <p:nvSpPr>
          <p:cNvPr id="23" name="Text 21"/>
          <p:cNvSpPr/>
          <p:nvPr/>
        </p:nvSpPr>
        <p:spPr>
          <a:xfrm>
            <a:off x="6461760" y="3877056"/>
            <a:ext cx="5120640" cy="2438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indent="-457189">
              <a:spcAft>
                <a:spcPts val="533"/>
              </a:spcAft>
              <a:buSzPct val="100000"/>
              <a:buChar char="•"/>
            </a:pPr>
            <a:r>
              <a:rPr lang="en-US" sz="1467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Existing ML studies target yield estimation, not irrigation scheduling</a:t>
            </a:r>
            <a:endParaRPr lang="en-US" sz="1467" dirty="0"/>
          </a:p>
          <a:p>
            <a:pPr marL="457189" indent="-457189">
              <a:spcAft>
                <a:spcPts val="533"/>
              </a:spcAft>
              <a:buSzPct val="100000"/>
              <a:buChar char="•"/>
            </a:pPr>
            <a:r>
              <a:rPr lang="en-US" sz="1467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Limited Biophysical models assume fixed schedules; focus on broad trends, not crop-stage-specific demand</a:t>
            </a:r>
            <a:endParaRPr lang="en-US" sz="1467" dirty="0"/>
          </a:p>
          <a:p>
            <a:pPr marL="457189" indent="-457189">
              <a:spcAft>
                <a:spcPts val="533"/>
              </a:spcAft>
              <a:buSzPct val="100000"/>
              <a:buChar char="•"/>
            </a:pPr>
            <a:r>
              <a:rPr lang="en-US" sz="1467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Limited studies integrate EO + climate forecasting framework at field scale</a:t>
            </a:r>
            <a:endParaRPr lang="en-US" sz="1467" dirty="0"/>
          </a:p>
          <a:p>
            <a:pPr marL="457189" indent="-457189">
              <a:spcAft>
                <a:spcPts val="533"/>
              </a:spcAft>
              <a:buSzPct val="100000"/>
              <a:buChar char="•"/>
            </a:pPr>
            <a:r>
              <a:rPr lang="en-US" sz="1467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Lack of user-oriented tools translating model outputs for farmers</a:t>
            </a:r>
            <a:endParaRPr lang="en-US" sz="1467" dirty="0"/>
          </a:p>
        </p:txBody>
      </p:sp>
      <p:sp>
        <p:nvSpPr>
          <p:cNvPr id="26" name="Google Shape;1436;g32c09f4aa1f_0_0">
            <a:extLst>
              <a:ext uri="{FF2B5EF4-FFF2-40B4-BE49-F238E27FC236}">
                <a16:creationId xmlns:a16="http://schemas.microsoft.com/office/drawing/2014/main" id="{4BAD0049-AB88-C7A7-1225-79641D6E9378}"/>
              </a:ext>
            </a:extLst>
          </p:cNvPr>
          <p:cNvSpPr txBox="1"/>
          <p:nvPr/>
        </p:nvSpPr>
        <p:spPr>
          <a:xfrm>
            <a:off x="12533" y="2293545"/>
            <a:ext cx="3664900" cy="524792"/>
          </a:xfrm>
          <a:prstGeom prst="rect">
            <a:avLst/>
          </a:prstGeom>
          <a:solidFill>
            <a:srgbClr val="CC3366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What’s Driving the Urgency</a:t>
            </a:r>
          </a:p>
        </p:txBody>
      </p:sp>
      <p:sp>
        <p:nvSpPr>
          <p:cNvPr id="27" name="Google Shape;1416;g34751597750_1_1096">
            <a:extLst>
              <a:ext uri="{FF2B5EF4-FFF2-40B4-BE49-F238E27FC236}">
                <a16:creationId xmlns:a16="http://schemas.microsoft.com/office/drawing/2014/main" id="{B501352D-B9FB-A856-4EC3-2661BF86A0A4}"/>
              </a:ext>
            </a:extLst>
          </p:cNvPr>
          <p:cNvSpPr txBox="1"/>
          <p:nvPr/>
        </p:nvSpPr>
        <p:spPr>
          <a:xfrm>
            <a:off x="0" y="1348292"/>
            <a:ext cx="3111333" cy="707846"/>
          </a:xfrm>
          <a:prstGeom prst="rect">
            <a:avLst/>
          </a:prstGeom>
          <a:solidFill>
            <a:srgbClr val="69ABA6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  <a:cs typeface="Arial" panose="020B0604020202020204" pitchFamily="34" charset="0"/>
              </a:rPr>
              <a:t>Why does it matter?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10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  <a:cs typeface="Arial" panose="020B0604020202020204" pitchFamily="34" charset="0"/>
              </a:rPr>
              <a:t>Warabandi</a:t>
            </a:r>
            <a:r>
              <a:rPr kumimoji="0" lang="en-US" altLang="en-US" sz="11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  <a:cs typeface="Arial" panose="020B0604020202020204" pitchFamily="34" charset="0"/>
              </a:rPr>
              <a:t> (R</a:t>
            </a:r>
            <a:r>
              <a:rPr lang="en-US" sz="1100" dirty="0">
                <a:latin typeface="Gill Sans MT" panose="020B0502020104020203" pitchFamily="34" charset="0"/>
                <a:cs typeface="Arial" panose="020B0604020202020204" pitchFamily="34" charset="0"/>
              </a:rPr>
              <a:t>otational time-sharing system</a:t>
            </a:r>
            <a:r>
              <a:rPr lang="en-US" sz="1100" b="1" dirty="0">
                <a:latin typeface="Gill Sans MT" panose="020B0502020104020203" pitchFamily="34" charset="0"/>
                <a:cs typeface="Arial" panose="020B0604020202020204" pitchFamily="34" charset="0"/>
              </a:rPr>
              <a:t>)</a:t>
            </a:r>
            <a:endParaRPr kumimoji="0" lang="en-US" altLang="en-US" sz="11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A row of trees in a flooded field&#10;&#10;AI-generated content may be incorrect.">
            <a:extLst>
              <a:ext uri="{FF2B5EF4-FFF2-40B4-BE49-F238E27FC236}">
                <a16:creationId xmlns:a16="http://schemas.microsoft.com/office/drawing/2014/main" id="{BC0EDD75-E573-6EA3-CE45-A8424AB4B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67" y="1275649"/>
            <a:ext cx="2941725" cy="1859643"/>
          </a:xfrm>
          <a:prstGeom prst="rect">
            <a:avLst/>
          </a:prstGeom>
        </p:spPr>
      </p:pic>
      <p:sp>
        <p:nvSpPr>
          <p:cNvPr id="31" name="Rectangle 5">
            <a:extLst>
              <a:ext uri="{FF2B5EF4-FFF2-40B4-BE49-F238E27FC236}">
                <a16:creationId xmlns:a16="http://schemas.microsoft.com/office/drawing/2014/main" id="{5D70EDF9-23E6-F13C-D183-A4A963D0B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026" y="1374475"/>
            <a:ext cx="3957948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Climate variability &amp; irrigation cycles</a:t>
            </a: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effectLst/>
                <a:latin typeface="Gill Sans MT" panose="020B0502020104020203" pitchFamily="34" charset="0"/>
                <a:cs typeface="Arial"/>
              </a:rPr>
              <a:t>Groundwater resources </a:t>
            </a:r>
            <a:r>
              <a:rPr lang="en-US" altLang="en-US" sz="1700" dirty="0">
                <a:latin typeface="Gill Sans MT" panose="020B0502020104020203" pitchFamily="34" charset="0"/>
                <a:cs typeface="Arial"/>
              </a:rPr>
              <a:t>depletion</a:t>
            </a:r>
            <a:endParaRPr lang="en-US" altLang="en-US" sz="1700" b="0" i="0" u="none" strike="noStrike" cap="none" normalizeH="0" baseline="0" dirty="0">
              <a:ln>
                <a:noFill/>
              </a:ln>
              <a:effectLst/>
              <a:latin typeface="Gill Sans MT" panose="020B0502020104020203" pitchFamily="34" charset="0"/>
              <a:cs typeface="Arial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Gill Sans MT" panose="020B0502020104020203" pitchFamily="34" charset="0"/>
                <a:cs typeface="Arial"/>
              </a:rPr>
              <a:t>Low water productivity </a:t>
            </a:r>
            <a:endParaRPr lang="en-US" altLang="en-US" sz="1700" b="0" i="0" u="none" strike="noStrike" cap="none" normalizeH="0" baseline="0" dirty="0">
              <a:ln>
                <a:noFill/>
              </a:ln>
              <a:effectLst/>
              <a:latin typeface="Gill Sans MT" panose="020B0502020104020203" pitchFamily="34" charset="0"/>
              <a:cs typeface="Arial"/>
            </a:endParaRP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Seasonal crop water requirements are not aligned with fixed water delivery schedules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EDC8E4-AE72-7A60-E790-6226EA850231}"/>
              </a:ext>
            </a:extLst>
          </p:cNvPr>
          <p:cNvSpPr txBox="1"/>
          <p:nvPr/>
        </p:nvSpPr>
        <p:spPr>
          <a:xfrm>
            <a:off x="939800" y="245714"/>
            <a:ext cx="1033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5547D"/>
                </a:solidFill>
                <a:effectLst/>
                <a:uLnTx/>
                <a:uFillTx/>
                <a:latin typeface="Gill Sans MT" panose="020B0502020104020203" pitchFamily="34" charset="0"/>
              </a:rPr>
              <a:t>Application of Irrigation Demand Management (IDM) to Improve Water Productivity 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erial view of a farm&#10;&#10;AI-generated content may be incorrect.">
            <a:extLst>
              <a:ext uri="{FF2B5EF4-FFF2-40B4-BE49-F238E27FC236}">
                <a16:creationId xmlns:a16="http://schemas.microsoft.com/office/drawing/2014/main" id="{45E64F60-69D1-7735-31E1-281497BD6F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>
            <a:fillRect/>
          </a:stretch>
        </p:blipFill>
        <p:spPr>
          <a:xfrm>
            <a:off x="525294" y="295549"/>
            <a:ext cx="10885640" cy="6124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7CA02-A988-56F4-94D0-79CEE31FB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685" y="1322963"/>
            <a:ext cx="9396919" cy="2407314"/>
          </a:xfrm>
          <a:solidFill>
            <a:schemeClr val="bg2">
              <a:alpha val="76000"/>
            </a:schemeClr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5000" b="1" dirty="0"/>
              <a:t>Material and Methods</a:t>
            </a:r>
            <a:br>
              <a:rPr lang="en-US" sz="5000" b="1" dirty="0"/>
            </a:br>
            <a:endParaRPr lang="en-US" sz="2400" dirty="0"/>
          </a:p>
        </p:txBody>
      </p:sp>
      <p:pic>
        <p:nvPicPr>
          <p:cNvPr id="5" name="Picture 4" descr="A group of blue ovals&#10;&#10;Description automatically generated">
            <a:extLst>
              <a:ext uri="{FF2B5EF4-FFF2-40B4-BE49-F238E27FC236}">
                <a16:creationId xmlns:a16="http://schemas.microsoft.com/office/drawing/2014/main" id="{D5710C65-5F69-0A6A-9332-8AC380DEEF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015" y="-1208860"/>
            <a:ext cx="4860078" cy="3434727"/>
          </a:xfrm>
          <a:prstGeom prst="rect">
            <a:avLst/>
          </a:prstGeom>
        </p:spPr>
      </p:pic>
      <p:pic>
        <p:nvPicPr>
          <p:cNvPr id="6" name="Picture 5" descr="A group of blue ovals&#10;&#10;Description automatically generated">
            <a:extLst>
              <a:ext uri="{FF2B5EF4-FFF2-40B4-BE49-F238E27FC236}">
                <a16:creationId xmlns:a16="http://schemas.microsoft.com/office/drawing/2014/main" id="{E0EA1AE1-9EB6-FD21-C26E-5A35113147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1865" y="4608558"/>
            <a:ext cx="4860078" cy="3434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F6BAEA-0994-1562-5791-12E79ABA0521}"/>
              </a:ext>
            </a:extLst>
          </p:cNvPr>
          <p:cNvSpPr txBox="1"/>
          <p:nvPr/>
        </p:nvSpPr>
        <p:spPr>
          <a:xfrm>
            <a:off x="1225685" y="3793518"/>
            <a:ext cx="5157979" cy="375899"/>
          </a:xfrm>
          <a:custGeom>
            <a:avLst/>
            <a:gdLst>
              <a:gd name="csX0" fmla="*/ 0 w 5157979"/>
              <a:gd name="csY0" fmla="*/ 0 h 375899"/>
              <a:gd name="csX1" fmla="*/ 644747 w 5157979"/>
              <a:gd name="csY1" fmla="*/ 0 h 375899"/>
              <a:gd name="csX2" fmla="*/ 1289495 w 5157979"/>
              <a:gd name="csY2" fmla="*/ 0 h 375899"/>
              <a:gd name="csX3" fmla="*/ 2037402 w 5157979"/>
              <a:gd name="csY3" fmla="*/ 0 h 375899"/>
              <a:gd name="csX4" fmla="*/ 2578990 w 5157979"/>
              <a:gd name="csY4" fmla="*/ 0 h 375899"/>
              <a:gd name="csX5" fmla="*/ 3326896 w 5157979"/>
              <a:gd name="csY5" fmla="*/ 0 h 375899"/>
              <a:gd name="csX6" fmla="*/ 3816904 w 5157979"/>
              <a:gd name="csY6" fmla="*/ 0 h 375899"/>
              <a:gd name="csX7" fmla="*/ 4513232 w 5157979"/>
              <a:gd name="csY7" fmla="*/ 0 h 375899"/>
              <a:gd name="csX8" fmla="*/ 5157979 w 5157979"/>
              <a:gd name="csY8" fmla="*/ 0 h 375899"/>
              <a:gd name="csX9" fmla="*/ 5157979 w 5157979"/>
              <a:gd name="csY9" fmla="*/ 375899 h 375899"/>
              <a:gd name="csX10" fmla="*/ 4616391 w 5157979"/>
              <a:gd name="csY10" fmla="*/ 375899 h 375899"/>
              <a:gd name="csX11" fmla="*/ 3920064 w 5157979"/>
              <a:gd name="csY11" fmla="*/ 375899 h 375899"/>
              <a:gd name="csX12" fmla="*/ 3378476 w 5157979"/>
              <a:gd name="csY12" fmla="*/ 375899 h 375899"/>
              <a:gd name="csX13" fmla="*/ 2836888 w 5157979"/>
              <a:gd name="csY13" fmla="*/ 375899 h 375899"/>
              <a:gd name="csX14" fmla="*/ 2192141 w 5157979"/>
              <a:gd name="csY14" fmla="*/ 375899 h 375899"/>
              <a:gd name="csX15" fmla="*/ 1650553 w 5157979"/>
              <a:gd name="csY15" fmla="*/ 375899 h 375899"/>
              <a:gd name="csX16" fmla="*/ 1057386 w 5157979"/>
              <a:gd name="csY16" fmla="*/ 375899 h 375899"/>
              <a:gd name="csX17" fmla="*/ 0 w 5157979"/>
              <a:gd name="csY17" fmla="*/ 375899 h 375899"/>
              <a:gd name="csX18" fmla="*/ 0 w 5157979"/>
              <a:gd name="csY18" fmla="*/ 0 h 3758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157979" h="375899" fill="none" extrusionOk="0">
                <a:moveTo>
                  <a:pt x="0" y="0"/>
                </a:moveTo>
                <a:cubicBezTo>
                  <a:pt x="135428" y="27947"/>
                  <a:pt x="399324" y="15803"/>
                  <a:pt x="644747" y="0"/>
                </a:cubicBezTo>
                <a:cubicBezTo>
                  <a:pt x="890170" y="-15803"/>
                  <a:pt x="1069689" y="24510"/>
                  <a:pt x="1289495" y="0"/>
                </a:cubicBezTo>
                <a:cubicBezTo>
                  <a:pt x="1509301" y="-24510"/>
                  <a:pt x="1677863" y="4780"/>
                  <a:pt x="2037402" y="0"/>
                </a:cubicBezTo>
                <a:cubicBezTo>
                  <a:pt x="2396941" y="-4780"/>
                  <a:pt x="2416945" y="-26089"/>
                  <a:pt x="2578990" y="0"/>
                </a:cubicBezTo>
                <a:cubicBezTo>
                  <a:pt x="2741035" y="26089"/>
                  <a:pt x="3146958" y="-16524"/>
                  <a:pt x="3326896" y="0"/>
                </a:cubicBezTo>
                <a:cubicBezTo>
                  <a:pt x="3506834" y="16524"/>
                  <a:pt x="3711248" y="-5881"/>
                  <a:pt x="3816904" y="0"/>
                </a:cubicBezTo>
                <a:cubicBezTo>
                  <a:pt x="3922560" y="5881"/>
                  <a:pt x="4334583" y="-14113"/>
                  <a:pt x="4513232" y="0"/>
                </a:cubicBezTo>
                <a:cubicBezTo>
                  <a:pt x="4691881" y="14113"/>
                  <a:pt x="4852905" y="21363"/>
                  <a:pt x="5157979" y="0"/>
                </a:cubicBezTo>
                <a:cubicBezTo>
                  <a:pt x="5175287" y="185766"/>
                  <a:pt x="5161946" y="222098"/>
                  <a:pt x="5157979" y="375899"/>
                </a:cubicBezTo>
                <a:cubicBezTo>
                  <a:pt x="5024630" y="401117"/>
                  <a:pt x="4810958" y="369277"/>
                  <a:pt x="4616391" y="375899"/>
                </a:cubicBezTo>
                <a:cubicBezTo>
                  <a:pt x="4421824" y="382521"/>
                  <a:pt x="4211860" y="342237"/>
                  <a:pt x="3920064" y="375899"/>
                </a:cubicBezTo>
                <a:cubicBezTo>
                  <a:pt x="3628268" y="409561"/>
                  <a:pt x="3577265" y="371208"/>
                  <a:pt x="3378476" y="375899"/>
                </a:cubicBezTo>
                <a:cubicBezTo>
                  <a:pt x="3179687" y="380590"/>
                  <a:pt x="3105693" y="370522"/>
                  <a:pt x="2836888" y="375899"/>
                </a:cubicBezTo>
                <a:cubicBezTo>
                  <a:pt x="2568083" y="381276"/>
                  <a:pt x="2395990" y="353639"/>
                  <a:pt x="2192141" y="375899"/>
                </a:cubicBezTo>
                <a:cubicBezTo>
                  <a:pt x="1988292" y="398159"/>
                  <a:pt x="1808044" y="363009"/>
                  <a:pt x="1650553" y="375899"/>
                </a:cubicBezTo>
                <a:cubicBezTo>
                  <a:pt x="1493062" y="388789"/>
                  <a:pt x="1322451" y="348848"/>
                  <a:pt x="1057386" y="375899"/>
                </a:cubicBezTo>
                <a:cubicBezTo>
                  <a:pt x="792321" y="402950"/>
                  <a:pt x="500927" y="330901"/>
                  <a:pt x="0" y="375899"/>
                </a:cubicBezTo>
                <a:cubicBezTo>
                  <a:pt x="5139" y="295455"/>
                  <a:pt x="4184" y="100451"/>
                  <a:pt x="0" y="0"/>
                </a:cubicBezTo>
                <a:close/>
              </a:path>
              <a:path w="5157979" h="375899" stroke="0" extrusionOk="0">
                <a:moveTo>
                  <a:pt x="0" y="0"/>
                </a:moveTo>
                <a:cubicBezTo>
                  <a:pt x="259929" y="-8854"/>
                  <a:pt x="520126" y="-30348"/>
                  <a:pt x="747907" y="0"/>
                </a:cubicBezTo>
                <a:cubicBezTo>
                  <a:pt x="975688" y="30348"/>
                  <a:pt x="1336279" y="23087"/>
                  <a:pt x="1495814" y="0"/>
                </a:cubicBezTo>
                <a:cubicBezTo>
                  <a:pt x="1655349" y="-23087"/>
                  <a:pt x="1922459" y="19747"/>
                  <a:pt x="2037402" y="0"/>
                </a:cubicBezTo>
                <a:cubicBezTo>
                  <a:pt x="2152345" y="-19747"/>
                  <a:pt x="2368239" y="-22166"/>
                  <a:pt x="2578989" y="0"/>
                </a:cubicBezTo>
                <a:cubicBezTo>
                  <a:pt x="2789739" y="22166"/>
                  <a:pt x="2936329" y="28971"/>
                  <a:pt x="3172157" y="0"/>
                </a:cubicBezTo>
                <a:cubicBezTo>
                  <a:pt x="3407985" y="-28971"/>
                  <a:pt x="3448805" y="-400"/>
                  <a:pt x="3662165" y="0"/>
                </a:cubicBezTo>
                <a:cubicBezTo>
                  <a:pt x="3875525" y="400"/>
                  <a:pt x="3935258" y="18808"/>
                  <a:pt x="4152173" y="0"/>
                </a:cubicBezTo>
                <a:cubicBezTo>
                  <a:pt x="4369088" y="-18808"/>
                  <a:pt x="4895263" y="16340"/>
                  <a:pt x="5157979" y="0"/>
                </a:cubicBezTo>
                <a:cubicBezTo>
                  <a:pt x="5174661" y="75744"/>
                  <a:pt x="5162542" y="266204"/>
                  <a:pt x="5157979" y="375899"/>
                </a:cubicBezTo>
                <a:cubicBezTo>
                  <a:pt x="4808535" y="343664"/>
                  <a:pt x="4665983" y="390812"/>
                  <a:pt x="4410072" y="375899"/>
                </a:cubicBezTo>
                <a:cubicBezTo>
                  <a:pt x="4154161" y="360986"/>
                  <a:pt x="3951147" y="373754"/>
                  <a:pt x="3765325" y="375899"/>
                </a:cubicBezTo>
                <a:cubicBezTo>
                  <a:pt x="3579503" y="378044"/>
                  <a:pt x="3225776" y="371413"/>
                  <a:pt x="3068998" y="375899"/>
                </a:cubicBezTo>
                <a:cubicBezTo>
                  <a:pt x="2912220" y="380385"/>
                  <a:pt x="2675947" y="364404"/>
                  <a:pt x="2527410" y="375899"/>
                </a:cubicBezTo>
                <a:cubicBezTo>
                  <a:pt x="2378873" y="387394"/>
                  <a:pt x="2130524" y="360201"/>
                  <a:pt x="1779503" y="375899"/>
                </a:cubicBezTo>
                <a:cubicBezTo>
                  <a:pt x="1428482" y="391597"/>
                  <a:pt x="1278694" y="352618"/>
                  <a:pt x="1134755" y="375899"/>
                </a:cubicBezTo>
                <a:cubicBezTo>
                  <a:pt x="990816" y="399180"/>
                  <a:pt x="849883" y="350293"/>
                  <a:pt x="593168" y="375899"/>
                </a:cubicBezTo>
                <a:cubicBezTo>
                  <a:pt x="336453" y="401505"/>
                  <a:pt x="276285" y="396915"/>
                  <a:pt x="0" y="375899"/>
                </a:cubicBezTo>
                <a:cubicBezTo>
                  <a:pt x="-17335" y="295787"/>
                  <a:pt x="10442" y="92313"/>
                  <a:pt x="0" y="0"/>
                </a:cubicBezTo>
                <a:close/>
              </a:path>
            </a:pathLst>
          </a:custGeom>
          <a:solidFill>
            <a:srgbClr val="E1E1E1"/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3871379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 dirty="0"/>
              <a:t>Remote Sensing and Data Mining based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74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3CF54-A9ED-1189-C9CD-3CDE0E9A4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lue ovals&#10;&#10;Description automatically generated">
            <a:extLst>
              <a:ext uri="{FF2B5EF4-FFF2-40B4-BE49-F238E27FC236}">
                <a16:creationId xmlns:a16="http://schemas.microsoft.com/office/drawing/2014/main" id="{6050EBCB-55D3-1636-EA19-1364A418C0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015" y="-1208860"/>
            <a:ext cx="4860078" cy="3434727"/>
          </a:xfrm>
          <a:prstGeom prst="rect">
            <a:avLst/>
          </a:prstGeom>
        </p:spPr>
      </p:pic>
      <p:pic>
        <p:nvPicPr>
          <p:cNvPr id="6" name="Picture 5" descr="A group of blue ovals&#10;&#10;Description automatically generated">
            <a:extLst>
              <a:ext uri="{FF2B5EF4-FFF2-40B4-BE49-F238E27FC236}">
                <a16:creationId xmlns:a16="http://schemas.microsoft.com/office/drawing/2014/main" id="{618C089F-CBAA-1D9C-5236-27E757BD60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1865" y="4608558"/>
            <a:ext cx="4860078" cy="3434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8CD4EF-AEE8-75B0-984F-831601B965D1}"/>
              </a:ext>
            </a:extLst>
          </p:cNvPr>
          <p:cNvSpPr txBox="1"/>
          <p:nvPr/>
        </p:nvSpPr>
        <p:spPr>
          <a:xfrm>
            <a:off x="827050" y="255977"/>
            <a:ext cx="9750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Methods: Application of Irrigation Demand Forecasting (IDF) to Improve Water Productivity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82078A-CD4F-6F31-8B72-0BC251EDCAAF}"/>
              </a:ext>
            </a:extLst>
          </p:cNvPr>
          <p:cNvGrpSpPr/>
          <p:nvPr/>
        </p:nvGrpSpPr>
        <p:grpSpPr>
          <a:xfrm>
            <a:off x="702532" y="4213250"/>
            <a:ext cx="10846426" cy="2383607"/>
            <a:chOff x="702532" y="4213250"/>
            <a:chExt cx="10846426" cy="238360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165FAD4-8A85-1858-171A-3A3F66BF0C6A}"/>
                </a:ext>
              </a:extLst>
            </p:cNvPr>
            <p:cNvGrpSpPr/>
            <p:nvPr/>
          </p:nvGrpSpPr>
          <p:grpSpPr>
            <a:xfrm>
              <a:off x="3126517" y="4271615"/>
              <a:ext cx="1763285" cy="2325242"/>
              <a:chOff x="3126517" y="4271615"/>
              <a:chExt cx="1763285" cy="232524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3946E56-1F33-C453-5310-E0A4C691A361}"/>
                  </a:ext>
                </a:extLst>
              </p:cNvPr>
              <p:cNvSpPr/>
              <p:nvPr/>
            </p:nvSpPr>
            <p:spPr>
              <a:xfrm>
                <a:off x="3126517" y="4271615"/>
                <a:ext cx="1763285" cy="2325242"/>
              </a:xfrm>
              <a:custGeom>
                <a:avLst/>
                <a:gdLst>
                  <a:gd name="csX0" fmla="*/ 0 w 1763285"/>
                  <a:gd name="csY0" fmla="*/ 0 h 2325242"/>
                  <a:gd name="csX1" fmla="*/ 623027 w 1763285"/>
                  <a:gd name="csY1" fmla="*/ 0 h 2325242"/>
                  <a:gd name="csX2" fmla="*/ 1193156 w 1763285"/>
                  <a:gd name="csY2" fmla="*/ 0 h 2325242"/>
                  <a:gd name="csX3" fmla="*/ 1763285 w 1763285"/>
                  <a:gd name="csY3" fmla="*/ 0 h 2325242"/>
                  <a:gd name="csX4" fmla="*/ 1763285 w 1763285"/>
                  <a:gd name="csY4" fmla="*/ 511553 h 2325242"/>
                  <a:gd name="csX5" fmla="*/ 1763285 w 1763285"/>
                  <a:gd name="csY5" fmla="*/ 1139369 h 2325242"/>
                  <a:gd name="csX6" fmla="*/ 1763285 w 1763285"/>
                  <a:gd name="csY6" fmla="*/ 1720679 h 2325242"/>
                  <a:gd name="csX7" fmla="*/ 1763285 w 1763285"/>
                  <a:gd name="csY7" fmla="*/ 2325242 h 2325242"/>
                  <a:gd name="csX8" fmla="*/ 1210789 w 1763285"/>
                  <a:gd name="csY8" fmla="*/ 2325242 h 2325242"/>
                  <a:gd name="csX9" fmla="*/ 640660 w 1763285"/>
                  <a:gd name="csY9" fmla="*/ 2325242 h 2325242"/>
                  <a:gd name="csX10" fmla="*/ 0 w 1763285"/>
                  <a:gd name="csY10" fmla="*/ 2325242 h 2325242"/>
                  <a:gd name="csX11" fmla="*/ 0 w 1763285"/>
                  <a:gd name="csY11" fmla="*/ 1697427 h 2325242"/>
                  <a:gd name="csX12" fmla="*/ 0 w 1763285"/>
                  <a:gd name="csY12" fmla="*/ 1162621 h 2325242"/>
                  <a:gd name="csX13" fmla="*/ 0 w 1763285"/>
                  <a:gd name="csY13" fmla="*/ 604563 h 2325242"/>
                  <a:gd name="csX14" fmla="*/ 0 w 1763285"/>
                  <a:gd name="csY14" fmla="*/ 0 h 23252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763285" h="2325242" fill="none" extrusionOk="0">
                    <a:moveTo>
                      <a:pt x="0" y="0"/>
                    </a:moveTo>
                    <a:cubicBezTo>
                      <a:pt x="171510" y="-6973"/>
                      <a:pt x="454766" y="30207"/>
                      <a:pt x="623027" y="0"/>
                    </a:cubicBezTo>
                    <a:cubicBezTo>
                      <a:pt x="791288" y="-30207"/>
                      <a:pt x="1048332" y="-21447"/>
                      <a:pt x="1193156" y="0"/>
                    </a:cubicBezTo>
                    <a:cubicBezTo>
                      <a:pt x="1337980" y="21447"/>
                      <a:pt x="1528272" y="-19744"/>
                      <a:pt x="1763285" y="0"/>
                    </a:cubicBezTo>
                    <a:cubicBezTo>
                      <a:pt x="1777805" y="166514"/>
                      <a:pt x="1748300" y="381435"/>
                      <a:pt x="1763285" y="511553"/>
                    </a:cubicBezTo>
                    <a:cubicBezTo>
                      <a:pt x="1778270" y="641671"/>
                      <a:pt x="1736448" y="897826"/>
                      <a:pt x="1763285" y="1139369"/>
                    </a:cubicBezTo>
                    <a:cubicBezTo>
                      <a:pt x="1790122" y="1380912"/>
                      <a:pt x="1755119" y="1576571"/>
                      <a:pt x="1763285" y="1720679"/>
                    </a:cubicBezTo>
                    <a:cubicBezTo>
                      <a:pt x="1771452" y="1864787"/>
                      <a:pt x="1738246" y="2049101"/>
                      <a:pt x="1763285" y="2325242"/>
                    </a:cubicBezTo>
                    <a:cubicBezTo>
                      <a:pt x="1550062" y="2338303"/>
                      <a:pt x="1373886" y="2300739"/>
                      <a:pt x="1210789" y="2325242"/>
                    </a:cubicBezTo>
                    <a:cubicBezTo>
                      <a:pt x="1047692" y="2349745"/>
                      <a:pt x="836760" y="2316112"/>
                      <a:pt x="640660" y="2325242"/>
                    </a:cubicBezTo>
                    <a:cubicBezTo>
                      <a:pt x="444560" y="2334372"/>
                      <a:pt x="278176" y="2352797"/>
                      <a:pt x="0" y="2325242"/>
                    </a:cubicBezTo>
                    <a:cubicBezTo>
                      <a:pt x="-11189" y="2073837"/>
                      <a:pt x="20306" y="1837552"/>
                      <a:pt x="0" y="1697427"/>
                    </a:cubicBezTo>
                    <a:cubicBezTo>
                      <a:pt x="-20306" y="1557303"/>
                      <a:pt x="-10369" y="1392522"/>
                      <a:pt x="0" y="1162621"/>
                    </a:cubicBezTo>
                    <a:cubicBezTo>
                      <a:pt x="10369" y="932720"/>
                      <a:pt x="-18912" y="725017"/>
                      <a:pt x="0" y="604563"/>
                    </a:cubicBezTo>
                    <a:cubicBezTo>
                      <a:pt x="18912" y="484109"/>
                      <a:pt x="-15565" y="153123"/>
                      <a:pt x="0" y="0"/>
                    </a:cubicBezTo>
                    <a:close/>
                  </a:path>
                  <a:path w="1763285" h="2325242" stroke="0" extrusionOk="0">
                    <a:moveTo>
                      <a:pt x="0" y="0"/>
                    </a:moveTo>
                    <a:cubicBezTo>
                      <a:pt x="298777" y="22711"/>
                      <a:pt x="341468" y="2082"/>
                      <a:pt x="605395" y="0"/>
                    </a:cubicBezTo>
                    <a:cubicBezTo>
                      <a:pt x="869323" y="-2082"/>
                      <a:pt x="976226" y="8972"/>
                      <a:pt x="1140258" y="0"/>
                    </a:cubicBezTo>
                    <a:cubicBezTo>
                      <a:pt x="1304290" y="-8972"/>
                      <a:pt x="1487726" y="-3024"/>
                      <a:pt x="1763285" y="0"/>
                    </a:cubicBezTo>
                    <a:cubicBezTo>
                      <a:pt x="1750340" y="153509"/>
                      <a:pt x="1778924" y="377469"/>
                      <a:pt x="1763285" y="558058"/>
                    </a:cubicBezTo>
                    <a:cubicBezTo>
                      <a:pt x="1747646" y="738647"/>
                      <a:pt x="1788212" y="961926"/>
                      <a:pt x="1763285" y="1116116"/>
                    </a:cubicBezTo>
                    <a:cubicBezTo>
                      <a:pt x="1738358" y="1270306"/>
                      <a:pt x="1778028" y="1521982"/>
                      <a:pt x="1763285" y="1674174"/>
                    </a:cubicBezTo>
                    <a:cubicBezTo>
                      <a:pt x="1748542" y="1826366"/>
                      <a:pt x="1742237" y="2119534"/>
                      <a:pt x="1763285" y="2325242"/>
                    </a:cubicBezTo>
                    <a:cubicBezTo>
                      <a:pt x="1619900" y="2334346"/>
                      <a:pt x="1424726" y="2318057"/>
                      <a:pt x="1175523" y="2325242"/>
                    </a:cubicBezTo>
                    <a:cubicBezTo>
                      <a:pt x="926320" y="2332427"/>
                      <a:pt x="801672" y="2348958"/>
                      <a:pt x="640660" y="2325242"/>
                    </a:cubicBezTo>
                    <a:cubicBezTo>
                      <a:pt x="479648" y="2301526"/>
                      <a:pt x="305721" y="2316812"/>
                      <a:pt x="0" y="2325242"/>
                    </a:cubicBezTo>
                    <a:cubicBezTo>
                      <a:pt x="-335" y="2182799"/>
                      <a:pt x="13882" y="2021938"/>
                      <a:pt x="0" y="1790436"/>
                    </a:cubicBezTo>
                    <a:cubicBezTo>
                      <a:pt x="-13882" y="1558934"/>
                      <a:pt x="56" y="1484407"/>
                      <a:pt x="0" y="1278883"/>
                    </a:cubicBezTo>
                    <a:cubicBezTo>
                      <a:pt x="-56" y="1073359"/>
                      <a:pt x="-12081" y="987329"/>
                      <a:pt x="0" y="767330"/>
                    </a:cubicBezTo>
                    <a:cubicBezTo>
                      <a:pt x="12081" y="547331"/>
                      <a:pt x="-3286" y="312287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5BB16B">
                      <a:shade val="30000"/>
                      <a:satMod val="115000"/>
                    </a:srgbClr>
                  </a:gs>
                  <a:gs pos="50000">
                    <a:srgbClr val="5BB16B">
                      <a:shade val="67500"/>
                      <a:satMod val="115000"/>
                    </a:srgbClr>
                  </a:gs>
                  <a:gs pos="100000">
                    <a:srgbClr val="5BB16B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n>
                <a:extLst>
                  <a:ext uri="{C807C97D-BFC1-408E-A445-0C87EB9F89A2}">
                    <ask:lineSketchStyleProps xmlns:ask="http://schemas.microsoft.com/office/drawing/2018/sketchyshapes" sd="4284478623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589" descr="Hyperspectral imaging concept. | Download Scientific Diagram">
                <a:extLst>
                  <a:ext uri="{FF2B5EF4-FFF2-40B4-BE49-F238E27FC236}">
                    <a16:creationId xmlns:a16="http://schemas.microsoft.com/office/drawing/2014/main" id="{88C4D241-D050-FED8-5FF8-D084AAADFE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35" r="90000">
                            <a14:foregroundMark x1="4348" y1="46508" x2="2899" y2="56508"/>
                            <a14:foregroundMark x1="1449" y1="46349" x2="870" y2="47937"/>
                            <a14:foregroundMark x1="870" y1="46349" x2="435" y2="47937"/>
                            <a14:foregroundMark x1="435" y1="65238" x2="435" y2="55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275" t="13238" r="45923" b="26585"/>
              <a:stretch/>
            </p:blipFill>
            <p:spPr bwMode="auto">
              <a:xfrm>
                <a:off x="3845879" y="4488137"/>
                <a:ext cx="857217" cy="7796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7" descr="A diagram of data and a globe&#10;&#10;Description automatically generated with medium confidence">
                <a:extLst>
                  <a:ext uri="{FF2B5EF4-FFF2-40B4-BE49-F238E27FC236}">
                    <a16:creationId xmlns:a16="http://schemas.microsoft.com/office/drawing/2014/main" id="{E3321C0D-743E-A4D6-C0DC-7D291C80D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49" b="89899" l="2201" r="69739">
                            <a14:foregroundMark x1="2338" y1="37229" x2="2751" y2="50505"/>
                            <a14:foregroundMark x1="54333" y1="27561" x2="54333" y2="27561"/>
                            <a14:foregroundMark x1="54195" y1="54834" x2="54058" y2="57143"/>
                            <a14:foregroundMark x1="48693" y1="42424" x2="48693" y2="42424"/>
                            <a14:foregroundMark x1="51307" y1="34921" x2="51307" y2="37374"/>
                            <a14:foregroundMark x1="51994" y1="33045" x2="51994" y2="33045"/>
                            <a14:foregroundMark x1="55158" y1="63781" x2="55158" y2="63781"/>
                            <a14:foregroundMark x1="51994" y1="62771" x2="51994" y2="62771"/>
                            <a14:foregroundMark x1="50344" y1="63781" x2="50757" y2="65512"/>
                            <a14:foregroundMark x1="49106" y1="62771" x2="50481" y2="63203"/>
                            <a14:foregroundMark x1="45805" y1="65224" x2="51032" y2="65657"/>
                            <a14:foregroundMark x1="49656" y1="70274" x2="49656" y2="70274"/>
                            <a14:foregroundMark x1="54883" y1="30880" x2="53783" y2="41991"/>
                            <a14:foregroundMark x1="49656" y1="44589" x2="51307" y2="57720"/>
                            <a14:foregroundMark x1="56259" y1="62049" x2="56259" y2="62049"/>
                            <a14:foregroundMark x1="56534" y1="26984" x2="56534" y2="26984"/>
                            <a14:foregroundMark x1="69739" y1="6349" x2="69739" y2="6349"/>
                            <a14:backgroundMark x1="62861" y1="34199" x2="62861" y2="34199"/>
                            <a14:backgroundMark x1="63136" y1="27273" x2="63686" y2="31025"/>
                            <a14:backgroundMark x1="63686" y1="44733" x2="62999" y2="67821"/>
                            <a14:backgroundMark x1="54333" y1="18038" x2="56396" y2="22222"/>
                            <a14:backgroundMark x1="22696" y1="39683" x2="22696" y2="39683"/>
                            <a14:backgroundMark x1="23384" y1="39683" x2="23384" y2="43146"/>
                            <a14:backgroundMark x1="22971" y1="38240" x2="22971" y2="46753"/>
                            <a14:backgroundMark x1="23246" y1="37374" x2="23246" y2="37374"/>
                            <a14:backgroundMark x1="23384" y1="38095" x2="23384" y2="38528"/>
                            <a14:backgroundMark x1="23109" y1="47619" x2="23109" y2="47619"/>
                            <a14:backgroundMark x1="23659" y1="44589" x2="23796" y2="45599"/>
                            <a14:backgroundMark x1="23796" y1="36797" x2="23796" y2="367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t="29926" r="76330" b="27906"/>
              <a:stretch/>
            </p:blipFill>
            <p:spPr>
              <a:xfrm>
                <a:off x="3386010" y="4406171"/>
                <a:ext cx="661766" cy="952678"/>
              </a:xfrm>
              <a:prstGeom prst="rect">
                <a:avLst/>
              </a:prstGeom>
            </p:spPr>
          </p:pic>
          <p:sp>
            <p:nvSpPr>
              <p:cNvPr id="39" name="Google Shape;1419;g34751597750_1_1096">
                <a:extLst>
                  <a:ext uri="{FF2B5EF4-FFF2-40B4-BE49-F238E27FC236}">
                    <a16:creationId xmlns:a16="http://schemas.microsoft.com/office/drawing/2014/main" id="{9FFD33F1-F677-E965-6130-621334BAD581}"/>
                  </a:ext>
                </a:extLst>
              </p:cNvPr>
              <p:cNvSpPr txBox="1"/>
              <p:nvPr/>
            </p:nvSpPr>
            <p:spPr>
              <a:xfrm>
                <a:off x="3168519" y="5378680"/>
                <a:ext cx="1663961" cy="1169511"/>
              </a:xfrm>
              <a:prstGeom prst="rect">
                <a:avLst/>
              </a:prstGeom>
              <a:solidFill>
                <a:schemeClr val="bg1">
                  <a:lumMod val="95000"/>
                  <a:alpha val="83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-US" sz="1200" dirty="0">
                    <a:latin typeface="Arial Narrow" panose="020B0606020202030204" pitchFamily="34" charset="0"/>
                  </a:rPr>
                  <a:t>Database development and Processing</a:t>
                </a:r>
              </a:p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-US" sz="1200" dirty="0">
                    <a:latin typeface="Arial Narrow" panose="020B0606020202030204" pitchFamily="34" charset="0"/>
                  </a:rPr>
                  <a:t>Google Earth Engine integrated with </a:t>
                </a:r>
                <a:r>
                  <a:rPr lang="en-US" sz="1200" dirty="0" err="1">
                    <a:latin typeface="Arial Narrow" panose="020B0606020202030204" pitchFamily="34" charset="0"/>
                  </a:rPr>
                  <a:t>Colab</a:t>
                </a:r>
                <a:r>
                  <a:rPr lang="en-US" sz="1200" dirty="0">
                    <a:latin typeface="Arial Narrow" panose="020B0606020202030204" pitchFamily="34" charset="0"/>
                  </a:rPr>
                  <a:t> for model development.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538C4D-BA05-8E3C-3B25-681E8CFE6FC7}"/>
                </a:ext>
              </a:extLst>
            </p:cNvPr>
            <p:cNvGrpSpPr/>
            <p:nvPr/>
          </p:nvGrpSpPr>
          <p:grpSpPr>
            <a:xfrm>
              <a:off x="5382683" y="4271615"/>
              <a:ext cx="1763285" cy="2308326"/>
              <a:chOff x="5382683" y="4271615"/>
              <a:chExt cx="1763285" cy="2308326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A1128E-9056-F6A4-2999-8632555B1E0E}"/>
                  </a:ext>
                </a:extLst>
              </p:cNvPr>
              <p:cNvSpPr/>
              <p:nvPr/>
            </p:nvSpPr>
            <p:spPr>
              <a:xfrm>
                <a:off x="5382683" y="4271615"/>
                <a:ext cx="1763285" cy="2308326"/>
              </a:xfrm>
              <a:custGeom>
                <a:avLst/>
                <a:gdLst>
                  <a:gd name="csX0" fmla="*/ 0 w 1763285"/>
                  <a:gd name="csY0" fmla="*/ 0 h 2308326"/>
                  <a:gd name="csX1" fmla="*/ 587762 w 1763285"/>
                  <a:gd name="csY1" fmla="*/ 0 h 2308326"/>
                  <a:gd name="csX2" fmla="*/ 1140258 w 1763285"/>
                  <a:gd name="csY2" fmla="*/ 0 h 2308326"/>
                  <a:gd name="csX3" fmla="*/ 1763285 w 1763285"/>
                  <a:gd name="csY3" fmla="*/ 0 h 2308326"/>
                  <a:gd name="csX4" fmla="*/ 1763285 w 1763285"/>
                  <a:gd name="csY4" fmla="*/ 600165 h 2308326"/>
                  <a:gd name="csX5" fmla="*/ 1763285 w 1763285"/>
                  <a:gd name="csY5" fmla="*/ 1200330 h 2308326"/>
                  <a:gd name="csX6" fmla="*/ 1763285 w 1763285"/>
                  <a:gd name="csY6" fmla="*/ 1800494 h 2308326"/>
                  <a:gd name="csX7" fmla="*/ 1763285 w 1763285"/>
                  <a:gd name="csY7" fmla="*/ 2308326 h 2308326"/>
                  <a:gd name="csX8" fmla="*/ 1157890 w 1763285"/>
                  <a:gd name="csY8" fmla="*/ 2308326 h 2308326"/>
                  <a:gd name="csX9" fmla="*/ 534863 w 1763285"/>
                  <a:gd name="csY9" fmla="*/ 2308326 h 2308326"/>
                  <a:gd name="csX10" fmla="*/ 0 w 1763285"/>
                  <a:gd name="csY10" fmla="*/ 2308326 h 2308326"/>
                  <a:gd name="csX11" fmla="*/ 0 w 1763285"/>
                  <a:gd name="csY11" fmla="*/ 1754328 h 2308326"/>
                  <a:gd name="csX12" fmla="*/ 0 w 1763285"/>
                  <a:gd name="csY12" fmla="*/ 1246496 h 2308326"/>
                  <a:gd name="csX13" fmla="*/ 0 w 1763285"/>
                  <a:gd name="csY13" fmla="*/ 623248 h 2308326"/>
                  <a:gd name="csX14" fmla="*/ 0 w 1763285"/>
                  <a:gd name="csY14" fmla="*/ 0 h 23083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763285" h="2308326" fill="none" extrusionOk="0">
                    <a:moveTo>
                      <a:pt x="0" y="0"/>
                    </a:moveTo>
                    <a:cubicBezTo>
                      <a:pt x="170947" y="-3942"/>
                      <a:pt x="351897" y="-5166"/>
                      <a:pt x="587762" y="0"/>
                    </a:cubicBezTo>
                    <a:cubicBezTo>
                      <a:pt x="823627" y="5166"/>
                      <a:pt x="924106" y="23120"/>
                      <a:pt x="1140258" y="0"/>
                    </a:cubicBezTo>
                    <a:cubicBezTo>
                      <a:pt x="1356410" y="-23120"/>
                      <a:pt x="1516456" y="-644"/>
                      <a:pt x="1763285" y="0"/>
                    </a:cubicBezTo>
                    <a:cubicBezTo>
                      <a:pt x="1757049" y="153244"/>
                      <a:pt x="1786771" y="411553"/>
                      <a:pt x="1763285" y="600165"/>
                    </a:cubicBezTo>
                    <a:cubicBezTo>
                      <a:pt x="1739799" y="788778"/>
                      <a:pt x="1787333" y="1003433"/>
                      <a:pt x="1763285" y="1200330"/>
                    </a:cubicBezTo>
                    <a:cubicBezTo>
                      <a:pt x="1739237" y="1397228"/>
                      <a:pt x="1754792" y="1625973"/>
                      <a:pt x="1763285" y="1800494"/>
                    </a:cubicBezTo>
                    <a:cubicBezTo>
                      <a:pt x="1771778" y="1975015"/>
                      <a:pt x="1738586" y="2177327"/>
                      <a:pt x="1763285" y="2308326"/>
                    </a:cubicBezTo>
                    <a:cubicBezTo>
                      <a:pt x="1549433" y="2299535"/>
                      <a:pt x="1401006" y="2296475"/>
                      <a:pt x="1157890" y="2308326"/>
                    </a:cubicBezTo>
                    <a:cubicBezTo>
                      <a:pt x="914775" y="2320177"/>
                      <a:pt x="770899" y="2285607"/>
                      <a:pt x="534863" y="2308326"/>
                    </a:cubicBezTo>
                    <a:cubicBezTo>
                      <a:pt x="298827" y="2331045"/>
                      <a:pt x="154093" y="2302398"/>
                      <a:pt x="0" y="2308326"/>
                    </a:cubicBezTo>
                    <a:cubicBezTo>
                      <a:pt x="-5030" y="2181250"/>
                      <a:pt x="-22445" y="1882593"/>
                      <a:pt x="0" y="1754328"/>
                    </a:cubicBezTo>
                    <a:cubicBezTo>
                      <a:pt x="22445" y="1626063"/>
                      <a:pt x="22958" y="1463748"/>
                      <a:pt x="0" y="1246496"/>
                    </a:cubicBezTo>
                    <a:cubicBezTo>
                      <a:pt x="-22958" y="1029244"/>
                      <a:pt x="-29192" y="918274"/>
                      <a:pt x="0" y="623248"/>
                    </a:cubicBezTo>
                    <a:cubicBezTo>
                      <a:pt x="29192" y="328222"/>
                      <a:pt x="-77" y="171412"/>
                      <a:pt x="0" y="0"/>
                    </a:cubicBezTo>
                    <a:close/>
                  </a:path>
                  <a:path w="1763285" h="2308326" stroke="0" extrusionOk="0">
                    <a:moveTo>
                      <a:pt x="0" y="0"/>
                    </a:moveTo>
                    <a:cubicBezTo>
                      <a:pt x="162027" y="21376"/>
                      <a:pt x="327826" y="-4160"/>
                      <a:pt x="587762" y="0"/>
                    </a:cubicBezTo>
                    <a:cubicBezTo>
                      <a:pt x="847698" y="4160"/>
                      <a:pt x="1063208" y="12622"/>
                      <a:pt x="1210789" y="0"/>
                    </a:cubicBezTo>
                    <a:cubicBezTo>
                      <a:pt x="1358370" y="-12622"/>
                      <a:pt x="1633046" y="9416"/>
                      <a:pt x="1763285" y="0"/>
                    </a:cubicBezTo>
                    <a:cubicBezTo>
                      <a:pt x="1767246" y="214539"/>
                      <a:pt x="1773164" y="393807"/>
                      <a:pt x="1763285" y="600165"/>
                    </a:cubicBezTo>
                    <a:cubicBezTo>
                      <a:pt x="1753406" y="806523"/>
                      <a:pt x="1766424" y="856815"/>
                      <a:pt x="1763285" y="1107996"/>
                    </a:cubicBezTo>
                    <a:cubicBezTo>
                      <a:pt x="1760146" y="1359177"/>
                      <a:pt x="1763110" y="1429013"/>
                      <a:pt x="1763285" y="1661995"/>
                    </a:cubicBezTo>
                    <a:cubicBezTo>
                      <a:pt x="1763460" y="1894977"/>
                      <a:pt x="1777410" y="2074937"/>
                      <a:pt x="1763285" y="2308326"/>
                    </a:cubicBezTo>
                    <a:cubicBezTo>
                      <a:pt x="1611219" y="2324458"/>
                      <a:pt x="1390776" y="2288343"/>
                      <a:pt x="1175523" y="2308326"/>
                    </a:cubicBezTo>
                    <a:cubicBezTo>
                      <a:pt x="960270" y="2328309"/>
                      <a:pt x="872241" y="2282804"/>
                      <a:pt x="623027" y="2308326"/>
                    </a:cubicBezTo>
                    <a:cubicBezTo>
                      <a:pt x="373813" y="2333848"/>
                      <a:pt x="255739" y="2295195"/>
                      <a:pt x="0" y="2308326"/>
                    </a:cubicBezTo>
                    <a:cubicBezTo>
                      <a:pt x="13337" y="2010824"/>
                      <a:pt x="-17479" y="1961277"/>
                      <a:pt x="0" y="1708161"/>
                    </a:cubicBezTo>
                    <a:cubicBezTo>
                      <a:pt x="17479" y="1455045"/>
                      <a:pt x="13965" y="1369565"/>
                      <a:pt x="0" y="1200330"/>
                    </a:cubicBezTo>
                    <a:cubicBezTo>
                      <a:pt x="-13965" y="1031095"/>
                      <a:pt x="-9569" y="883398"/>
                      <a:pt x="0" y="692498"/>
                    </a:cubicBezTo>
                    <a:cubicBezTo>
                      <a:pt x="9569" y="501598"/>
                      <a:pt x="-12001" y="196845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78BF86">
                      <a:shade val="30000"/>
                      <a:satMod val="115000"/>
                    </a:srgbClr>
                  </a:gs>
                  <a:gs pos="50000">
                    <a:srgbClr val="78BF86">
                      <a:shade val="67500"/>
                      <a:satMod val="115000"/>
                    </a:srgbClr>
                  </a:gs>
                  <a:gs pos="100000">
                    <a:srgbClr val="78BF86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extLst>
                  <a:ext uri="{C807C97D-BFC1-408E-A445-0C87EB9F89A2}">
                    <ask:lineSketchStyleProps xmlns:ask="http://schemas.microsoft.com/office/drawing/2018/sketchyshapes" sd="1232794138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6" descr="Machine Learning Logo Vector Art, Icons, and Graphics for Free Download">
                <a:extLst>
                  <a:ext uri="{FF2B5EF4-FFF2-40B4-BE49-F238E27FC236}">
                    <a16:creationId xmlns:a16="http://schemas.microsoft.com/office/drawing/2014/main" id="{5C58DA8D-7B9A-B46B-30E9-0B32F183C9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78163" y1="25714" x2="78163" y2="25714"/>
                            <a14:foregroundMark x1="66327" y1="38673" x2="66327" y2="38673"/>
                            <a14:foregroundMark x1="76327" y1="73571" x2="76327" y2="73571"/>
                            <a14:foregroundMark x1="66327" y1="62959" x2="66327" y2="629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87" t="11644" r="10908" b="12870"/>
              <a:stretch/>
            </p:blipFill>
            <p:spPr bwMode="auto">
              <a:xfrm>
                <a:off x="5783156" y="4377119"/>
                <a:ext cx="904709" cy="875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Google Shape;1419;g34751597750_1_1096">
                <a:extLst>
                  <a:ext uri="{FF2B5EF4-FFF2-40B4-BE49-F238E27FC236}">
                    <a16:creationId xmlns:a16="http://schemas.microsoft.com/office/drawing/2014/main" id="{DDB841EC-3570-0BF8-2430-0461694CF11B}"/>
                  </a:ext>
                </a:extLst>
              </p:cNvPr>
              <p:cNvSpPr txBox="1"/>
              <p:nvPr/>
            </p:nvSpPr>
            <p:spPr>
              <a:xfrm>
                <a:off x="5480415" y="5352475"/>
                <a:ext cx="1560808" cy="1169511"/>
              </a:xfrm>
              <a:prstGeom prst="rect">
                <a:avLst/>
              </a:prstGeom>
              <a:solidFill>
                <a:schemeClr val="bg1">
                  <a:lumMod val="95000"/>
                  <a:alpha val="83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-US" sz="1200" dirty="0">
                    <a:latin typeface="Arial Narrow" panose="020B0606020202030204" pitchFamily="34" charset="0"/>
                  </a:rPr>
                  <a:t>Forecasting Approach</a:t>
                </a:r>
              </a:p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-US" sz="1200" dirty="0">
                    <a:latin typeface="Arial Narrow" panose="020B0606020202030204" pitchFamily="34" charset="0"/>
                  </a:rPr>
                  <a:t>Crop water requirement (ET) with CNNs networks and Machine Learning models.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1906230-DE5A-5470-CDC7-693491AE1215}"/>
                </a:ext>
              </a:extLst>
            </p:cNvPr>
            <p:cNvGrpSpPr/>
            <p:nvPr/>
          </p:nvGrpSpPr>
          <p:grpSpPr>
            <a:xfrm>
              <a:off x="9785620" y="4271930"/>
              <a:ext cx="1763338" cy="2308327"/>
              <a:chOff x="9785620" y="4271930"/>
              <a:chExt cx="1763338" cy="230832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C5B6AD-5E14-BECB-DA3A-7568AB71EDBF}"/>
                  </a:ext>
                </a:extLst>
              </p:cNvPr>
              <p:cNvSpPr/>
              <p:nvPr/>
            </p:nvSpPr>
            <p:spPr>
              <a:xfrm>
                <a:off x="9785620" y="4271930"/>
                <a:ext cx="1763338" cy="2308327"/>
              </a:xfrm>
              <a:custGeom>
                <a:avLst/>
                <a:gdLst>
                  <a:gd name="csX0" fmla="*/ 0 w 1763338"/>
                  <a:gd name="csY0" fmla="*/ 0 h 2308327"/>
                  <a:gd name="csX1" fmla="*/ 587779 w 1763338"/>
                  <a:gd name="csY1" fmla="*/ 0 h 2308327"/>
                  <a:gd name="csX2" fmla="*/ 1193192 w 1763338"/>
                  <a:gd name="csY2" fmla="*/ 0 h 2308327"/>
                  <a:gd name="csX3" fmla="*/ 1763338 w 1763338"/>
                  <a:gd name="csY3" fmla="*/ 0 h 2308327"/>
                  <a:gd name="csX4" fmla="*/ 1763338 w 1763338"/>
                  <a:gd name="csY4" fmla="*/ 507832 h 2308327"/>
                  <a:gd name="csX5" fmla="*/ 1763338 w 1763338"/>
                  <a:gd name="csY5" fmla="*/ 1084914 h 2308327"/>
                  <a:gd name="csX6" fmla="*/ 1763338 w 1763338"/>
                  <a:gd name="csY6" fmla="*/ 1661995 h 2308327"/>
                  <a:gd name="csX7" fmla="*/ 1763338 w 1763338"/>
                  <a:gd name="csY7" fmla="*/ 2308327 h 2308327"/>
                  <a:gd name="csX8" fmla="*/ 1228459 w 1763338"/>
                  <a:gd name="csY8" fmla="*/ 2308327 h 2308327"/>
                  <a:gd name="csX9" fmla="*/ 605413 w 1763338"/>
                  <a:gd name="csY9" fmla="*/ 2308327 h 2308327"/>
                  <a:gd name="csX10" fmla="*/ 0 w 1763338"/>
                  <a:gd name="csY10" fmla="*/ 2308327 h 2308327"/>
                  <a:gd name="csX11" fmla="*/ 0 w 1763338"/>
                  <a:gd name="csY11" fmla="*/ 1800495 h 2308327"/>
                  <a:gd name="csX12" fmla="*/ 0 w 1763338"/>
                  <a:gd name="csY12" fmla="*/ 1269580 h 2308327"/>
                  <a:gd name="csX13" fmla="*/ 0 w 1763338"/>
                  <a:gd name="csY13" fmla="*/ 715581 h 2308327"/>
                  <a:gd name="csX14" fmla="*/ 0 w 1763338"/>
                  <a:gd name="csY14" fmla="*/ 0 h 23083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763338" h="2308327" fill="none" extrusionOk="0">
                    <a:moveTo>
                      <a:pt x="0" y="0"/>
                    </a:moveTo>
                    <a:cubicBezTo>
                      <a:pt x="228875" y="-7048"/>
                      <a:pt x="326038" y="-20220"/>
                      <a:pt x="587779" y="0"/>
                    </a:cubicBezTo>
                    <a:cubicBezTo>
                      <a:pt x="849520" y="20220"/>
                      <a:pt x="997140" y="3370"/>
                      <a:pt x="1193192" y="0"/>
                    </a:cubicBezTo>
                    <a:cubicBezTo>
                      <a:pt x="1389244" y="-3370"/>
                      <a:pt x="1644919" y="7781"/>
                      <a:pt x="1763338" y="0"/>
                    </a:cubicBezTo>
                    <a:cubicBezTo>
                      <a:pt x="1752011" y="128070"/>
                      <a:pt x="1757636" y="315587"/>
                      <a:pt x="1763338" y="507832"/>
                    </a:cubicBezTo>
                    <a:cubicBezTo>
                      <a:pt x="1769040" y="700077"/>
                      <a:pt x="1770719" y="929732"/>
                      <a:pt x="1763338" y="1084914"/>
                    </a:cubicBezTo>
                    <a:cubicBezTo>
                      <a:pt x="1755957" y="1240096"/>
                      <a:pt x="1786371" y="1427647"/>
                      <a:pt x="1763338" y="1661995"/>
                    </a:cubicBezTo>
                    <a:cubicBezTo>
                      <a:pt x="1740305" y="1896343"/>
                      <a:pt x="1755781" y="2003695"/>
                      <a:pt x="1763338" y="2308327"/>
                    </a:cubicBezTo>
                    <a:cubicBezTo>
                      <a:pt x="1602265" y="2310788"/>
                      <a:pt x="1458365" y="2285127"/>
                      <a:pt x="1228459" y="2308327"/>
                    </a:cubicBezTo>
                    <a:cubicBezTo>
                      <a:pt x="998553" y="2331527"/>
                      <a:pt x="892414" y="2313164"/>
                      <a:pt x="605413" y="2308327"/>
                    </a:cubicBezTo>
                    <a:cubicBezTo>
                      <a:pt x="318412" y="2303490"/>
                      <a:pt x="215344" y="2305893"/>
                      <a:pt x="0" y="2308327"/>
                    </a:cubicBezTo>
                    <a:cubicBezTo>
                      <a:pt x="-8656" y="2075096"/>
                      <a:pt x="-1828" y="2040615"/>
                      <a:pt x="0" y="1800495"/>
                    </a:cubicBezTo>
                    <a:cubicBezTo>
                      <a:pt x="1828" y="1560375"/>
                      <a:pt x="23148" y="1440410"/>
                      <a:pt x="0" y="1269580"/>
                    </a:cubicBezTo>
                    <a:cubicBezTo>
                      <a:pt x="-23148" y="1098751"/>
                      <a:pt x="-20549" y="865719"/>
                      <a:pt x="0" y="715581"/>
                    </a:cubicBezTo>
                    <a:cubicBezTo>
                      <a:pt x="20549" y="565443"/>
                      <a:pt x="-6173" y="350956"/>
                      <a:pt x="0" y="0"/>
                    </a:cubicBezTo>
                    <a:close/>
                  </a:path>
                  <a:path w="1763338" h="2308327" stroke="0" extrusionOk="0">
                    <a:moveTo>
                      <a:pt x="0" y="0"/>
                    </a:moveTo>
                    <a:cubicBezTo>
                      <a:pt x="275552" y="-25244"/>
                      <a:pt x="313557" y="-849"/>
                      <a:pt x="570146" y="0"/>
                    </a:cubicBezTo>
                    <a:cubicBezTo>
                      <a:pt x="826735" y="849"/>
                      <a:pt x="941200" y="25263"/>
                      <a:pt x="1157925" y="0"/>
                    </a:cubicBezTo>
                    <a:cubicBezTo>
                      <a:pt x="1374650" y="-25263"/>
                      <a:pt x="1471803" y="27030"/>
                      <a:pt x="1763338" y="0"/>
                    </a:cubicBezTo>
                    <a:cubicBezTo>
                      <a:pt x="1769561" y="262659"/>
                      <a:pt x="1763379" y="409060"/>
                      <a:pt x="1763338" y="530915"/>
                    </a:cubicBezTo>
                    <a:cubicBezTo>
                      <a:pt x="1763297" y="652771"/>
                      <a:pt x="1741927" y="846805"/>
                      <a:pt x="1763338" y="1107997"/>
                    </a:cubicBezTo>
                    <a:cubicBezTo>
                      <a:pt x="1784749" y="1369189"/>
                      <a:pt x="1754147" y="1480228"/>
                      <a:pt x="1763338" y="1731245"/>
                    </a:cubicBezTo>
                    <a:cubicBezTo>
                      <a:pt x="1772529" y="1982262"/>
                      <a:pt x="1775977" y="2063977"/>
                      <a:pt x="1763338" y="2308327"/>
                    </a:cubicBezTo>
                    <a:cubicBezTo>
                      <a:pt x="1493271" y="2316606"/>
                      <a:pt x="1477362" y="2292501"/>
                      <a:pt x="1210825" y="2308327"/>
                    </a:cubicBezTo>
                    <a:cubicBezTo>
                      <a:pt x="944288" y="2324153"/>
                      <a:pt x="734650" y="2318849"/>
                      <a:pt x="587779" y="2308327"/>
                    </a:cubicBezTo>
                    <a:cubicBezTo>
                      <a:pt x="440908" y="2297805"/>
                      <a:pt x="165077" y="2333806"/>
                      <a:pt x="0" y="2308327"/>
                    </a:cubicBezTo>
                    <a:cubicBezTo>
                      <a:pt x="3208" y="2039999"/>
                      <a:pt x="-21783" y="1924456"/>
                      <a:pt x="0" y="1731245"/>
                    </a:cubicBezTo>
                    <a:cubicBezTo>
                      <a:pt x="21783" y="1538034"/>
                      <a:pt x="-22111" y="1313663"/>
                      <a:pt x="0" y="1200330"/>
                    </a:cubicBezTo>
                    <a:cubicBezTo>
                      <a:pt x="22111" y="1086997"/>
                      <a:pt x="27064" y="846799"/>
                      <a:pt x="0" y="646332"/>
                    </a:cubicBezTo>
                    <a:cubicBezTo>
                      <a:pt x="-27064" y="445865"/>
                      <a:pt x="-452" y="293802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78BF86">
                      <a:shade val="30000"/>
                      <a:satMod val="115000"/>
                    </a:srgbClr>
                  </a:gs>
                  <a:gs pos="50000">
                    <a:srgbClr val="78BF86">
                      <a:shade val="67500"/>
                      <a:satMod val="115000"/>
                    </a:srgbClr>
                  </a:gs>
                  <a:gs pos="100000">
                    <a:srgbClr val="78BF86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extLst>
                  <a:ext uri="{C807C97D-BFC1-408E-A445-0C87EB9F89A2}">
                    <ask:lineSketchStyleProps xmlns:ask="http://schemas.microsoft.com/office/drawing/2018/sketchyshapes" sd="749923591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2E7B9E3-F636-D500-8D87-37895A778F3A}"/>
                  </a:ext>
                </a:extLst>
              </p:cNvPr>
              <p:cNvGrpSpPr/>
              <p:nvPr/>
            </p:nvGrpSpPr>
            <p:grpSpPr>
              <a:xfrm>
                <a:off x="9885674" y="4340672"/>
                <a:ext cx="1497275" cy="824948"/>
                <a:chOff x="11173156" y="4846135"/>
                <a:chExt cx="2851754" cy="1510411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6DA60EF3-80AF-DFA7-4726-09221DB4BCC6}"/>
                    </a:ext>
                  </a:extLst>
                </p:cNvPr>
                <p:cNvGrpSpPr/>
                <p:nvPr/>
              </p:nvGrpSpPr>
              <p:grpSpPr>
                <a:xfrm>
                  <a:off x="11173156" y="4958050"/>
                  <a:ext cx="811577" cy="1307063"/>
                  <a:chOff x="15659197" y="376539"/>
                  <a:chExt cx="811577" cy="1307063"/>
                </a:xfrm>
              </p:grpSpPr>
              <p:pic>
                <p:nvPicPr>
                  <p:cNvPr id="31" name="Picture 14" descr="The star topology used in the proposed intelligent irrigation... | Download  Scientific Diagram">
                    <a:extLst>
                      <a:ext uri="{FF2B5EF4-FFF2-40B4-BE49-F238E27FC236}">
                        <a16:creationId xmlns:a16="http://schemas.microsoft.com/office/drawing/2014/main" id="{C9ED09A7-00C5-B5EC-EFE5-E8104C0963F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69576" b="94095" l="16118" r="30706">
                                <a14:foregroundMark x1="29176" y1="87291" x2="29765" y2="88447"/>
                                <a14:foregroundMark x1="25647" y1="85494" x2="27294" y2="86778"/>
                                <a14:foregroundMark x1="23647" y1="81772" x2="24824" y2="84852"/>
                                <a14:foregroundMark x1="25647" y1="81386" x2="30706" y2="84852"/>
                                <a14:foregroundMark x1="17412" y1="71759" x2="17412" y2="71759"/>
                                <a14:foregroundMark x1="17765" y1="70860" x2="17765" y2="70860"/>
                                <a14:foregroundMark x1="18000" y1="69576" x2="18000" y2="6957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696" t="68077" r="68821" b="2956"/>
                  <a:stretch/>
                </p:blipFill>
                <p:spPr bwMode="auto">
                  <a:xfrm>
                    <a:off x="15659197" y="376539"/>
                    <a:ext cx="811577" cy="13070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: Folded Corner 31">
                    <a:extLst>
                      <a:ext uri="{FF2B5EF4-FFF2-40B4-BE49-F238E27FC236}">
                        <a16:creationId xmlns:a16="http://schemas.microsoft.com/office/drawing/2014/main" id="{14250839-EA1D-4013-2C0C-C34BCCFF6451}"/>
                      </a:ext>
                    </a:extLst>
                  </p:cNvPr>
                  <p:cNvSpPr/>
                  <p:nvPr/>
                </p:nvSpPr>
                <p:spPr>
                  <a:xfrm>
                    <a:off x="15768365" y="711576"/>
                    <a:ext cx="527626" cy="291958"/>
                  </a:xfrm>
                  <a:prstGeom prst="foldedCorner">
                    <a:avLst>
                      <a:gd name="adj" fmla="val 50000"/>
                    </a:avLst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l"/>
                    <a:r>
                      <a:rPr lang="en-US" sz="200" dirty="0">
                        <a:solidFill>
                          <a:schemeClr val="tx1"/>
                        </a:solidFill>
                        <a:latin typeface="Gill Sans MT" panose="020B0502020104020203" pitchFamily="34" charset="0"/>
                      </a:rPr>
                      <a:t>oil Moisture Sensor</a:t>
                    </a:r>
                  </a:p>
                </p:txBody>
              </p:sp>
            </p:grpSp>
            <p:pic>
              <p:nvPicPr>
                <p:cNvPr id="29" name="Picture 12" descr="Premium Vector | Young farmer with modern technology for develop  agricultural">
                  <a:extLst>
                    <a:ext uri="{FF2B5EF4-FFF2-40B4-BE49-F238E27FC236}">
                      <a16:creationId xmlns:a16="http://schemas.microsoft.com/office/drawing/2014/main" id="{D106B90B-C3A3-C76D-5B48-364348DC6B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6230" b="89936" l="9904" r="89936">
                              <a14:foregroundMark x1="67732" y1="6230" x2="71725" y2="910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413" t="935" r="157" b="35297"/>
                <a:stretch/>
              </p:blipFill>
              <p:spPr bwMode="auto">
                <a:xfrm>
                  <a:off x="12704682" y="4846135"/>
                  <a:ext cx="1320228" cy="149190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8" descr="The star topology used in the proposed intelligent irrigation... | Download  Scientific Diagram">
                  <a:extLst>
                    <a:ext uri="{FF2B5EF4-FFF2-40B4-BE49-F238E27FC236}">
                      <a16:creationId xmlns:a16="http://schemas.microsoft.com/office/drawing/2014/main" id="{A4F0B093-5979-465C-6B4A-8A0909288B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9320" b="98460" l="15294" r="76824">
                              <a14:foregroundMark x1="60941" y1="73171" x2="61176" y2="75866"/>
                              <a14:foregroundMark x1="68941" y1="73171" x2="69176" y2="79332"/>
                              <a14:foregroundMark x1="76353" y1="74840" x2="76353" y2="80488"/>
                              <a14:foregroundMark x1="67176" y1="90501" x2="67765" y2="94095"/>
                              <a14:foregroundMark x1="60824" y1="75481" x2="60353" y2="80103"/>
                              <a14:foregroundMark x1="50471" y1="74968" x2="49647" y2="80616"/>
                              <a14:foregroundMark x1="42588" y1="75866" x2="42000" y2="81130"/>
                              <a14:foregroundMark x1="34353" y1="73684" x2="33059" y2="77792"/>
                              <a14:foregroundMark x1="22118" y1="77407" x2="23412" y2="80103"/>
                              <a14:foregroundMark x1="17059" y1="71245" x2="18824" y2="78306"/>
                              <a14:foregroundMark x1="28706" y1="87291" x2="29882" y2="93196"/>
                              <a14:foregroundMark x1="37176" y1="86136" x2="38000" y2="89474"/>
                              <a14:foregroundMark x1="72588" y1="86264" x2="73176" y2="89345"/>
                              <a14:foregroundMark x1="72118" y1="97304" x2="73529" y2="97304"/>
                              <a14:foregroundMark x1="41529" y1="98460" x2="44118" y2="98331"/>
                              <a14:foregroundMark x1="40353" y1="77150" x2="41059" y2="77150"/>
                              <a14:foregroundMark x1="47176" y1="76508" x2="47176" y2="76508"/>
                              <a14:foregroundMark x1="34941" y1="79332" x2="34941" y2="79332"/>
                              <a14:foregroundMark x1="17647" y1="70732" x2="17647" y2="71117"/>
                              <a14:foregroundMark x1="17647" y1="69833" x2="17647" y2="69833"/>
                              <a14:foregroundMark x1="17647" y1="69576" x2="17647" y2="69576"/>
                              <a14:foregroundMark x1="21882" y1="83954" x2="22235" y2="85879"/>
                              <a14:foregroundMark x1="35882" y1="92426" x2="35882" y2="92426"/>
                              <a14:foregroundMark x1="34235" y1="89730" x2="34235" y2="89730"/>
                              <a14:foregroundMark x1="42588" y1="89345" x2="42588" y2="89345"/>
                              <a14:foregroundMark x1="47647" y1="92940" x2="47647" y2="92940"/>
                              <a14:foregroundMark x1="49647" y1="90116" x2="49647" y2="90116"/>
                              <a14:foregroundMark x1="50235" y1="92940" x2="50235" y2="92940"/>
                              <a14:foregroundMark x1="50000" y1="95507" x2="50000" y2="95507"/>
                              <a14:foregroundMark x1="51059" y1="96919" x2="51059" y2="96919"/>
                              <a14:foregroundMark x1="50000" y1="96021" x2="50000" y2="96021"/>
                              <a14:foregroundMark x1="60824" y1="90244" x2="60824" y2="90244"/>
                              <a14:foregroundMark x1="62353" y1="93196" x2="62353" y2="93196"/>
                              <a14:foregroundMark x1="59059" y1="93196" x2="59059" y2="93196"/>
                              <a14:foregroundMark x1="76941" y1="92426" x2="76941" y2="92426"/>
                              <a14:foregroundMark x1="76000" y1="89345" x2="76000" y2="89345"/>
                              <a14:foregroundMark x1="74235" y1="92169" x2="74235" y2="92169"/>
                              <a14:foregroundMark x1="15294" y1="70347" x2="18588" y2="70347"/>
                              <a14:foregroundMark x1="61059" y1="95122" x2="61059" y2="95122"/>
                              <a14:foregroundMark x1="35155" y1="84596" x2="36537" y2="85044"/>
                              <a14:foregroundMark x1="25647" y1="81515" x2="35155" y2="84596"/>
                              <a14:backgroundMark x1="35529" y1="85623" x2="35529" y2="85623"/>
                              <a14:backgroundMark x1="34824" y1="86778" x2="35765" y2="87548"/>
                              <a14:backgroundMark x1="33059" y1="87548" x2="33059" y2="87548"/>
                              <a14:backgroundMark x1="33059" y1="85109" x2="33059" y2="85109"/>
                              <a14:backgroundMark x1="33059" y1="84596" x2="33059" y2="84596"/>
                              <a14:backgroundMark x1="33647" y1="71759" x2="33647" y2="71759"/>
                              <a14:backgroundMark x1="34118" y1="70475" x2="34118" y2="70475"/>
                            </a14:backgroundRemoval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269" t="68920" r="21094" b="1"/>
                <a:stretch/>
              </p:blipFill>
              <p:spPr bwMode="auto">
                <a:xfrm>
                  <a:off x="11512322" y="5556097"/>
                  <a:ext cx="1395828" cy="8004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7" name="Google Shape;1419;g34751597750_1_1096">
                <a:extLst>
                  <a:ext uri="{FF2B5EF4-FFF2-40B4-BE49-F238E27FC236}">
                    <a16:creationId xmlns:a16="http://schemas.microsoft.com/office/drawing/2014/main" id="{ED91356C-8629-5585-5B27-F2B1D61B6272}"/>
                  </a:ext>
                </a:extLst>
              </p:cNvPr>
              <p:cNvSpPr txBox="1"/>
              <p:nvPr/>
            </p:nvSpPr>
            <p:spPr>
              <a:xfrm>
                <a:off x="9908370" y="5378679"/>
                <a:ext cx="1548514" cy="1169511"/>
              </a:xfrm>
              <a:prstGeom prst="rect">
                <a:avLst/>
              </a:prstGeom>
              <a:solidFill>
                <a:schemeClr val="bg1">
                  <a:lumMod val="95000"/>
                  <a:alpha val="83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-US" sz="1200" dirty="0">
                    <a:latin typeface="Arial Narrow" panose="020B0606020202030204" pitchFamily="34" charset="0"/>
                  </a:rPr>
                  <a:t>Target users: Smallholder farmers and irrigation planners' timely irrigation decisions.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F534A9-ED5C-6485-2589-65C8D549A14C}"/>
                </a:ext>
              </a:extLst>
            </p:cNvPr>
            <p:cNvGrpSpPr/>
            <p:nvPr/>
          </p:nvGrpSpPr>
          <p:grpSpPr>
            <a:xfrm>
              <a:off x="702532" y="4213250"/>
              <a:ext cx="1790488" cy="2350573"/>
              <a:chOff x="845407" y="4213250"/>
              <a:chExt cx="1790488" cy="235057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B091406-7503-9686-3CA1-76E2297BDFF3}"/>
                  </a:ext>
                </a:extLst>
              </p:cNvPr>
              <p:cNvSpPr/>
              <p:nvPr/>
            </p:nvSpPr>
            <p:spPr>
              <a:xfrm>
                <a:off x="845407" y="4213250"/>
                <a:ext cx="1763285" cy="2350573"/>
              </a:xfrm>
              <a:custGeom>
                <a:avLst/>
                <a:gdLst>
                  <a:gd name="csX0" fmla="*/ 0 w 1763285"/>
                  <a:gd name="csY0" fmla="*/ 0 h 2350573"/>
                  <a:gd name="csX1" fmla="*/ 623027 w 1763285"/>
                  <a:gd name="csY1" fmla="*/ 0 h 2350573"/>
                  <a:gd name="csX2" fmla="*/ 1193156 w 1763285"/>
                  <a:gd name="csY2" fmla="*/ 0 h 2350573"/>
                  <a:gd name="csX3" fmla="*/ 1763285 w 1763285"/>
                  <a:gd name="csY3" fmla="*/ 0 h 2350573"/>
                  <a:gd name="csX4" fmla="*/ 1763285 w 1763285"/>
                  <a:gd name="csY4" fmla="*/ 517126 h 2350573"/>
                  <a:gd name="csX5" fmla="*/ 1763285 w 1763285"/>
                  <a:gd name="csY5" fmla="*/ 1151781 h 2350573"/>
                  <a:gd name="csX6" fmla="*/ 1763285 w 1763285"/>
                  <a:gd name="csY6" fmla="*/ 1739424 h 2350573"/>
                  <a:gd name="csX7" fmla="*/ 1763285 w 1763285"/>
                  <a:gd name="csY7" fmla="*/ 2350573 h 2350573"/>
                  <a:gd name="csX8" fmla="*/ 1210789 w 1763285"/>
                  <a:gd name="csY8" fmla="*/ 2350573 h 2350573"/>
                  <a:gd name="csX9" fmla="*/ 640660 w 1763285"/>
                  <a:gd name="csY9" fmla="*/ 2350573 h 2350573"/>
                  <a:gd name="csX10" fmla="*/ 0 w 1763285"/>
                  <a:gd name="csY10" fmla="*/ 2350573 h 2350573"/>
                  <a:gd name="csX11" fmla="*/ 0 w 1763285"/>
                  <a:gd name="csY11" fmla="*/ 1715918 h 2350573"/>
                  <a:gd name="csX12" fmla="*/ 0 w 1763285"/>
                  <a:gd name="csY12" fmla="*/ 1175287 h 2350573"/>
                  <a:gd name="csX13" fmla="*/ 0 w 1763285"/>
                  <a:gd name="csY13" fmla="*/ 611149 h 2350573"/>
                  <a:gd name="csX14" fmla="*/ 0 w 1763285"/>
                  <a:gd name="csY14" fmla="*/ 0 h 235057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763285" h="2350573" fill="none" extrusionOk="0">
                    <a:moveTo>
                      <a:pt x="0" y="0"/>
                    </a:moveTo>
                    <a:cubicBezTo>
                      <a:pt x="171510" y="-6973"/>
                      <a:pt x="454766" y="30207"/>
                      <a:pt x="623027" y="0"/>
                    </a:cubicBezTo>
                    <a:cubicBezTo>
                      <a:pt x="791288" y="-30207"/>
                      <a:pt x="1048332" y="-21447"/>
                      <a:pt x="1193156" y="0"/>
                    </a:cubicBezTo>
                    <a:cubicBezTo>
                      <a:pt x="1337980" y="21447"/>
                      <a:pt x="1528272" y="-19744"/>
                      <a:pt x="1763285" y="0"/>
                    </a:cubicBezTo>
                    <a:cubicBezTo>
                      <a:pt x="1777179" y="119048"/>
                      <a:pt x="1749929" y="292714"/>
                      <a:pt x="1763285" y="517126"/>
                    </a:cubicBezTo>
                    <a:cubicBezTo>
                      <a:pt x="1776641" y="741538"/>
                      <a:pt x="1782611" y="834592"/>
                      <a:pt x="1763285" y="1151781"/>
                    </a:cubicBezTo>
                    <a:cubicBezTo>
                      <a:pt x="1743959" y="1468971"/>
                      <a:pt x="1756266" y="1487103"/>
                      <a:pt x="1763285" y="1739424"/>
                    </a:cubicBezTo>
                    <a:cubicBezTo>
                      <a:pt x="1770304" y="1991745"/>
                      <a:pt x="1764431" y="2164125"/>
                      <a:pt x="1763285" y="2350573"/>
                    </a:cubicBezTo>
                    <a:cubicBezTo>
                      <a:pt x="1550062" y="2363634"/>
                      <a:pt x="1373886" y="2326070"/>
                      <a:pt x="1210789" y="2350573"/>
                    </a:cubicBezTo>
                    <a:cubicBezTo>
                      <a:pt x="1047692" y="2375076"/>
                      <a:pt x="836760" y="2341443"/>
                      <a:pt x="640660" y="2350573"/>
                    </a:cubicBezTo>
                    <a:cubicBezTo>
                      <a:pt x="444560" y="2359703"/>
                      <a:pt x="278176" y="2378128"/>
                      <a:pt x="0" y="2350573"/>
                    </a:cubicBezTo>
                    <a:cubicBezTo>
                      <a:pt x="21111" y="2061048"/>
                      <a:pt x="26153" y="1935830"/>
                      <a:pt x="0" y="1715918"/>
                    </a:cubicBezTo>
                    <a:cubicBezTo>
                      <a:pt x="-26153" y="1496007"/>
                      <a:pt x="-13362" y="1391549"/>
                      <a:pt x="0" y="1175287"/>
                    </a:cubicBezTo>
                    <a:cubicBezTo>
                      <a:pt x="13362" y="959025"/>
                      <a:pt x="6834" y="888409"/>
                      <a:pt x="0" y="611149"/>
                    </a:cubicBezTo>
                    <a:cubicBezTo>
                      <a:pt x="-6834" y="333889"/>
                      <a:pt x="5924" y="158097"/>
                      <a:pt x="0" y="0"/>
                    </a:cubicBezTo>
                    <a:close/>
                  </a:path>
                  <a:path w="1763285" h="2350573" stroke="0" extrusionOk="0">
                    <a:moveTo>
                      <a:pt x="0" y="0"/>
                    </a:moveTo>
                    <a:cubicBezTo>
                      <a:pt x="298777" y="22711"/>
                      <a:pt x="341468" y="2082"/>
                      <a:pt x="605395" y="0"/>
                    </a:cubicBezTo>
                    <a:cubicBezTo>
                      <a:pt x="869323" y="-2082"/>
                      <a:pt x="976226" y="8972"/>
                      <a:pt x="1140258" y="0"/>
                    </a:cubicBezTo>
                    <a:cubicBezTo>
                      <a:pt x="1304290" y="-8972"/>
                      <a:pt x="1487726" y="-3024"/>
                      <a:pt x="1763285" y="0"/>
                    </a:cubicBezTo>
                    <a:cubicBezTo>
                      <a:pt x="1751296" y="189362"/>
                      <a:pt x="1787545" y="423965"/>
                      <a:pt x="1763285" y="564138"/>
                    </a:cubicBezTo>
                    <a:cubicBezTo>
                      <a:pt x="1739025" y="704311"/>
                      <a:pt x="1783364" y="892305"/>
                      <a:pt x="1763285" y="1128275"/>
                    </a:cubicBezTo>
                    <a:cubicBezTo>
                      <a:pt x="1743206" y="1364245"/>
                      <a:pt x="1742191" y="1430520"/>
                      <a:pt x="1763285" y="1692413"/>
                    </a:cubicBezTo>
                    <a:cubicBezTo>
                      <a:pt x="1784379" y="1954306"/>
                      <a:pt x="1752452" y="2215458"/>
                      <a:pt x="1763285" y="2350573"/>
                    </a:cubicBezTo>
                    <a:cubicBezTo>
                      <a:pt x="1619900" y="2359677"/>
                      <a:pt x="1424726" y="2343388"/>
                      <a:pt x="1175523" y="2350573"/>
                    </a:cubicBezTo>
                    <a:cubicBezTo>
                      <a:pt x="926320" y="2357758"/>
                      <a:pt x="801672" y="2374289"/>
                      <a:pt x="640660" y="2350573"/>
                    </a:cubicBezTo>
                    <a:cubicBezTo>
                      <a:pt x="479648" y="2326857"/>
                      <a:pt x="305721" y="2342143"/>
                      <a:pt x="0" y="2350573"/>
                    </a:cubicBezTo>
                    <a:cubicBezTo>
                      <a:pt x="10597" y="2236673"/>
                      <a:pt x="1736" y="2006060"/>
                      <a:pt x="0" y="1809941"/>
                    </a:cubicBezTo>
                    <a:cubicBezTo>
                      <a:pt x="-1736" y="1613822"/>
                      <a:pt x="11118" y="1413131"/>
                      <a:pt x="0" y="1292815"/>
                    </a:cubicBezTo>
                    <a:cubicBezTo>
                      <a:pt x="-11118" y="1172499"/>
                      <a:pt x="5511" y="1025378"/>
                      <a:pt x="0" y="775689"/>
                    </a:cubicBezTo>
                    <a:cubicBezTo>
                      <a:pt x="-5511" y="526000"/>
                      <a:pt x="-2177" y="24311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5BB16B">
                      <a:shade val="30000"/>
                      <a:satMod val="115000"/>
                    </a:srgbClr>
                  </a:gs>
                  <a:gs pos="50000">
                    <a:srgbClr val="5BB16B">
                      <a:shade val="67500"/>
                      <a:satMod val="115000"/>
                    </a:srgbClr>
                  </a:gs>
                  <a:gs pos="100000">
                    <a:srgbClr val="5BB16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extLst>
                  <a:ext uri="{C807C97D-BFC1-408E-A445-0C87EB9F89A2}">
                    <ask:lineSketchStyleProps xmlns:ask="http://schemas.microsoft.com/office/drawing/2018/sketchyshapes" sd="4284478623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0A06FDC-3CA8-1156-BBAF-CDD2598CDFFE}"/>
                  </a:ext>
                </a:extLst>
              </p:cNvPr>
              <p:cNvSpPr/>
              <p:nvPr/>
            </p:nvSpPr>
            <p:spPr>
              <a:xfrm>
                <a:off x="1214876" y="4357054"/>
                <a:ext cx="837443" cy="808566"/>
              </a:xfrm>
              <a:prstGeom prst="rect">
                <a:avLst/>
              </a:prstGeom>
              <a:solidFill>
                <a:srgbClr val="F1AA2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 descr="84+ Thousand Crop Yield Royalty-Free Images, Stock Photos &amp; Pictures |  Shutterstock">
                <a:extLst>
                  <a:ext uri="{FF2B5EF4-FFF2-40B4-BE49-F238E27FC236}">
                    <a16:creationId xmlns:a16="http://schemas.microsoft.com/office/drawing/2014/main" id="{74F967E2-0FB4-416F-B5B2-0EEE25BD46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70" t="11279" r="22824" b="38693"/>
              <a:stretch/>
            </p:blipFill>
            <p:spPr bwMode="auto">
              <a:xfrm>
                <a:off x="1274069" y="4418046"/>
                <a:ext cx="694417" cy="681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Google Shape;1419;g34751597750_1_1096">
                <a:extLst>
                  <a:ext uri="{FF2B5EF4-FFF2-40B4-BE49-F238E27FC236}">
                    <a16:creationId xmlns:a16="http://schemas.microsoft.com/office/drawing/2014/main" id="{D6C25E60-21D0-6F7B-342C-8C0C13FC215A}"/>
                  </a:ext>
                </a:extLst>
              </p:cNvPr>
              <p:cNvSpPr txBox="1"/>
              <p:nvPr/>
            </p:nvSpPr>
            <p:spPr>
              <a:xfrm>
                <a:off x="875877" y="5356300"/>
                <a:ext cx="1760018" cy="1169511"/>
              </a:xfrm>
              <a:prstGeom prst="rect">
                <a:avLst/>
              </a:prstGeom>
              <a:solidFill>
                <a:schemeClr val="bg1">
                  <a:lumMod val="95000"/>
                  <a:alpha val="83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-US" sz="1200" dirty="0">
                    <a:latin typeface="Arial Narrow" panose="020B0606020202030204" pitchFamily="34" charset="0"/>
                  </a:rPr>
                  <a:t>Satellite Parameters</a:t>
                </a:r>
              </a:p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-US" sz="1200" dirty="0">
                    <a:latin typeface="Arial Narrow" panose="020B0606020202030204" pitchFamily="34" charset="0"/>
                  </a:rPr>
                  <a:t>(Landsat + </a:t>
                </a:r>
                <a:r>
                  <a:rPr lang="en-US" sz="1200" dirty="0" err="1">
                    <a:latin typeface="Arial Narrow" panose="020B0606020202030204" pitchFamily="34" charset="0"/>
                  </a:rPr>
                  <a:t>PlanetScope</a:t>
                </a:r>
                <a:r>
                  <a:rPr lang="en-US" sz="1200" dirty="0">
                    <a:latin typeface="Arial Narrow" panose="020B0606020202030204" pitchFamily="34" charset="0"/>
                  </a:rPr>
                  <a:t>)</a:t>
                </a:r>
              </a:p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-US" sz="1200" dirty="0">
                    <a:latin typeface="Arial Narrow" panose="020B0606020202030204" pitchFamily="34" charset="0"/>
                  </a:rPr>
                  <a:t>LST, NDVI, SAVI, </a:t>
                </a:r>
              </a:p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-US" sz="1200" dirty="0">
                    <a:latin typeface="Arial Narrow" panose="020B0606020202030204" pitchFamily="34" charset="0"/>
                  </a:rPr>
                  <a:t>LULC, Net Radiations </a:t>
                </a:r>
              </a:p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-US" sz="1200" dirty="0">
                    <a:latin typeface="Arial Narrow"/>
                  </a:rPr>
                  <a:t>(Spatial temporal scales)</a:t>
                </a:r>
                <a:endParaRPr lang="en-US" sz="1200" dirty="0">
                  <a:latin typeface="Arial Narrow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86CE814-CEF3-B72D-15C0-1D1CF113687B}"/>
                </a:ext>
              </a:extLst>
            </p:cNvPr>
            <p:cNvGrpSpPr/>
            <p:nvPr/>
          </p:nvGrpSpPr>
          <p:grpSpPr>
            <a:xfrm>
              <a:off x="7561832" y="4255012"/>
              <a:ext cx="1945843" cy="2308327"/>
              <a:chOff x="7561832" y="4255012"/>
              <a:chExt cx="1824353" cy="2308327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BD67CAB-21C0-857B-5D70-20F2E5DDBA77}"/>
                  </a:ext>
                </a:extLst>
              </p:cNvPr>
              <p:cNvSpPr/>
              <p:nvPr/>
            </p:nvSpPr>
            <p:spPr>
              <a:xfrm>
                <a:off x="7561832" y="4255012"/>
                <a:ext cx="1824353" cy="2308327"/>
              </a:xfrm>
              <a:custGeom>
                <a:avLst/>
                <a:gdLst>
                  <a:gd name="csX0" fmla="*/ 0 w 1824353"/>
                  <a:gd name="csY0" fmla="*/ 0 h 2308327"/>
                  <a:gd name="csX1" fmla="*/ 553387 w 1824353"/>
                  <a:gd name="csY1" fmla="*/ 0 h 2308327"/>
                  <a:gd name="csX2" fmla="*/ 1125018 w 1824353"/>
                  <a:gd name="csY2" fmla="*/ 0 h 2308327"/>
                  <a:gd name="csX3" fmla="*/ 1824353 w 1824353"/>
                  <a:gd name="csY3" fmla="*/ 0 h 2308327"/>
                  <a:gd name="csX4" fmla="*/ 1824353 w 1824353"/>
                  <a:gd name="csY4" fmla="*/ 553998 h 2308327"/>
                  <a:gd name="csX5" fmla="*/ 1824353 w 1824353"/>
                  <a:gd name="csY5" fmla="*/ 1061830 h 2308327"/>
                  <a:gd name="csX6" fmla="*/ 1824353 w 1824353"/>
                  <a:gd name="csY6" fmla="*/ 1592746 h 2308327"/>
                  <a:gd name="csX7" fmla="*/ 1824353 w 1824353"/>
                  <a:gd name="csY7" fmla="*/ 2308327 h 2308327"/>
                  <a:gd name="csX8" fmla="*/ 1216235 w 1824353"/>
                  <a:gd name="csY8" fmla="*/ 2308327 h 2308327"/>
                  <a:gd name="csX9" fmla="*/ 644605 w 1824353"/>
                  <a:gd name="csY9" fmla="*/ 2308327 h 2308327"/>
                  <a:gd name="csX10" fmla="*/ 0 w 1824353"/>
                  <a:gd name="csY10" fmla="*/ 2308327 h 2308327"/>
                  <a:gd name="csX11" fmla="*/ 0 w 1824353"/>
                  <a:gd name="csY11" fmla="*/ 1731245 h 2308327"/>
                  <a:gd name="csX12" fmla="*/ 0 w 1824353"/>
                  <a:gd name="csY12" fmla="*/ 1177247 h 2308327"/>
                  <a:gd name="csX13" fmla="*/ 0 w 1824353"/>
                  <a:gd name="csY13" fmla="*/ 553998 h 2308327"/>
                  <a:gd name="csX14" fmla="*/ 0 w 1824353"/>
                  <a:gd name="csY14" fmla="*/ 0 h 23083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824353" h="2308327" fill="none" extrusionOk="0">
                    <a:moveTo>
                      <a:pt x="0" y="0"/>
                    </a:moveTo>
                    <a:cubicBezTo>
                      <a:pt x="145570" y="-19389"/>
                      <a:pt x="278441" y="20612"/>
                      <a:pt x="553387" y="0"/>
                    </a:cubicBezTo>
                    <a:cubicBezTo>
                      <a:pt x="828333" y="-20612"/>
                      <a:pt x="910364" y="-151"/>
                      <a:pt x="1125018" y="0"/>
                    </a:cubicBezTo>
                    <a:cubicBezTo>
                      <a:pt x="1339672" y="151"/>
                      <a:pt x="1653039" y="29959"/>
                      <a:pt x="1824353" y="0"/>
                    </a:cubicBezTo>
                    <a:cubicBezTo>
                      <a:pt x="1820918" y="123108"/>
                      <a:pt x="1823836" y="381628"/>
                      <a:pt x="1824353" y="553998"/>
                    </a:cubicBezTo>
                    <a:cubicBezTo>
                      <a:pt x="1824870" y="726368"/>
                      <a:pt x="1833383" y="846349"/>
                      <a:pt x="1824353" y="1061830"/>
                    </a:cubicBezTo>
                    <a:cubicBezTo>
                      <a:pt x="1815323" y="1277311"/>
                      <a:pt x="1848627" y="1379173"/>
                      <a:pt x="1824353" y="1592746"/>
                    </a:cubicBezTo>
                    <a:cubicBezTo>
                      <a:pt x="1800079" y="1806319"/>
                      <a:pt x="1814788" y="1992091"/>
                      <a:pt x="1824353" y="2308327"/>
                    </a:cubicBezTo>
                    <a:cubicBezTo>
                      <a:pt x="1669640" y="2293597"/>
                      <a:pt x="1511884" y="2297916"/>
                      <a:pt x="1216235" y="2308327"/>
                    </a:cubicBezTo>
                    <a:cubicBezTo>
                      <a:pt x="920586" y="2318738"/>
                      <a:pt x="855893" y="2334082"/>
                      <a:pt x="644605" y="2308327"/>
                    </a:cubicBezTo>
                    <a:cubicBezTo>
                      <a:pt x="433317" y="2282573"/>
                      <a:pt x="218699" y="2310290"/>
                      <a:pt x="0" y="2308327"/>
                    </a:cubicBezTo>
                    <a:cubicBezTo>
                      <a:pt x="-20111" y="2112661"/>
                      <a:pt x="-11634" y="1848439"/>
                      <a:pt x="0" y="1731245"/>
                    </a:cubicBezTo>
                    <a:cubicBezTo>
                      <a:pt x="11634" y="1614051"/>
                      <a:pt x="-15277" y="1441457"/>
                      <a:pt x="0" y="1177247"/>
                    </a:cubicBezTo>
                    <a:cubicBezTo>
                      <a:pt x="15277" y="913037"/>
                      <a:pt x="13447" y="829801"/>
                      <a:pt x="0" y="553998"/>
                    </a:cubicBezTo>
                    <a:cubicBezTo>
                      <a:pt x="-13447" y="278195"/>
                      <a:pt x="19234" y="177321"/>
                      <a:pt x="0" y="0"/>
                    </a:cubicBezTo>
                    <a:close/>
                  </a:path>
                  <a:path w="1824353" h="2308327" stroke="0" extrusionOk="0">
                    <a:moveTo>
                      <a:pt x="0" y="0"/>
                    </a:moveTo>
                    <a:cubicBezTo>
                      <a:pt x="194425" y="25278"/>
                      <a:pt x="388152" y="22895"/>
                      <a:pt x="626361" y="0"/>
                    </a:cubicBezTo>
                    <a:cubicBezTo>
                      <a:pt x="864570" y="-22895"/>
                      <a:pt x="947847" y="5497"/>
                      <a:pt x="1234479" y="0"/>
                    </a:cubicBezTo>
                    <a:cubicBezTo>
                      <a:pt x="1521111" y="-5497"/>
                      <a:pt x="1540584" y="1871"/>
                      <a:pt x="1824353" y="0"/>
                    </a:cubicBezTo>
                    <a:cubicBezTo>
                      <a:pt x="1811614" y="257817"/>
                      <a:pt x="1827169" y="425548"/>
                      <a:pt x="1824353" y="600165"/>
                    </a:cubicBezTo>
                    <a:cubicBezTo>
                      <a:pt x="1821537" y="774782"/>
                      <a:pt x="1852438" y="934865"/>
                      <a:pt x="1824353" y="1200330"/>
                    </a:cubicBezTo>
                    <a:cubicBezTo>
                      <a:pt x="1796268" y="1465795"/>
                      <a:pt x="1811380" y="1489852"/>
                      <a:pt x="1824353" y="1777412"/>
                    </a:cubicBezTo>
                    <a:cubicBezTo>
                      <a:pt x="1837326" y="2064972"/>
                      <a:pt x="1836737" y="2111482"/>
                      <a:pt x="1824353" y="2308327"/>
                    </a:cubicBezTo>
                    <a:cubicBezTo>
                      <a:pt x="1652040" y="2297489"/>
                      <a:pt x="1352342" y="2333437"/>
                      <a:pt x="1179748" y="2308327"/>
                    </a:cubicBezTo>
                    <a:cubicBezTo>
                      <a:pt x="1007155" y="2283217"/>
                      <a:pt x="790177" y="2330557"/>
                      <a:pt x="553387" y="2308327"/>
                    </a:cubicBezTo>
                    <a:cubicBezTo>
                      <a:pt x="316597" y="2286097"/>
                      <a:pt x="235538" y="2318938"/>
                      <a:pt x="0" y="2308327"/>
                    </a:cubicBezTo>
                    <a:cubicBezTo>
                      <a:pt x="-5697" y="2009977"/>
                      <a:pt x="1611" y="1972092"/>
                      <a:pt x="0" y="1708162"/>
                    </a:cubicBezTo>
                    <a:cubicBezTo>
                      <a:pt x="-1611" y="1444232"/>
                      <a:pt x="23863" y="1373582"/>
                      <a:pt x="0" y="1154164"/>
                    </a:cubicBezTo>
                    <a:cubicBezTo>
                      <a:pt x="-23863" y="934746"/>
                      <a:pt x="21609" y="770788"/>
                      <a:pt x="0" y="623248"/>
                    </a:cubicBezTo>
                    <a:cubicBezTo>
                      <a:pt x="-21609" y="475708"/>
                      <a:pt x="-23672" y="19621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78BF86">
                      <a:shade val="30000"/>
                      <a:satMod val="115000"/>
                    </a:srgbClr>
                  </a:gs>
                  <a:gs pos="50000">
                    <a:srgbClr val="78BF86">
                      <a:shade val="67500"/>
                      <a:satMod val="115000"/>
                    </a:srgbClr>
                  </a:gs>
                  <a:gs pos="100000">
                    <a:srgbClr val="78BF86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extLst>
                  <a:ext uri="{C807C97D-BFC1-408E-A445-0C87EB9F89A2}">
                    <ask:lineSketchStyleProps xmlns:ask="http://schemas.microsoft.com/office/drawing/2018/sketchyshapes" sd="2797364447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oogle Shape;1419;g34751597750_1_1096">
                <a:extLst>
                  <a:ext uri="{FF2B5EF4-FFF2-40B4-BE49-F238E27FC236}">
                    <a16:creationId xmlns:a16="http://schemas.microsoft.com/office/drawing/2014/main" id="{BDC6300C-F886-12E3-6729-538DC4FE261F}"/>
                  </a:ext>
                </a:extLst>
              </p:cNvPr>
              <p:cNvSpPr txBox="1"/>
              <p:nvPr/>
            </p:nvSpPr>
            <p:spPr>
              <a:xfrm>
                <a:off x="7719502" y="5352254"/>
                <a:ext cx="1509011" cy="1169511"/>
              </a:xfrm>
              <a:prstGeom prst="rect">
                <a:avLst/>
              </a:prstGeom>
              <a:solidFill>
                <a:schemeClr val="bg1">
                  <a:lumMod val="95000"/>
                  <a:alpha val="83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-US" sz="1200" dirty="0">
                    <a:latin typeface="Arial Narrow" panose="020B0606020202030204" pitchFamily="34" charset="0"/>
                  </a:rPr>
                  <a:t>GEE based EO data to forecast satellite inputs to generate irrigation crop water demand.</a:t>
                </a:r>
                <a:endParaRPr lang="en-US" sz="12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F37C452-8841-2963-34F8-0A21ADBB6026}"/>
                  </a:ext>
                </a:extLst>
              </p:cNvPr>
              <p:cNvSpPr/>
              <p:nvPr/>
            </p:nvSpPr>
            <p:spPr>
              <a:xfrm>
                <a:off x="7740449" y="4437230"/>
                <a:ext cx="1367568" cy="563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2" descr="Google Colab color icon in PNG, SVG">
                <a:extLst>
                  <a:ext uri="{FF2B5EF4-FFF2-40B4-BE49-F238E27FC236}">
                    <a16:creationId xmlns:a16="http://schemas.microsoft.com/office/drawing/2014/main" id="{1E3A81A9-DC3E-6511-7F07-004BAF3A79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0892" y="4437230"/>
                <a:ext cx="584339" cy="5843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Using the Google Earth Engine Python API in Google Colaboratory">
                <a:extLst>
                  <a:ext uri="{FF2B5EF4-FFF2-40B4-BE49-F238E27FC236}">
                    <a16:creationId xmlns:a16="http://schemas.microsoft.com/office/drawing/2014/main" id="{F0401009-C217-3021-B74A-88808B271C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3125" r="96458">
                            <a14:foregroundMark x1="3333" y1="49444" x2="3333" y2="49444"/>
                            <a14:foregroundMark x1="92292" y1="52222" x2="92292" y2="52222"/>
                            <a14:foregroundMark x1="96458" y1="50556" x2="96458" y2="50556"/>
                            <a14:backgroundMark x1="53333" y1="20556" x2="53333" y2="20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5344" y="4437230"/>
                <a:ext cx="721539" cy="5411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0" name="Picture 69" descr="A screen shot of a computer&#10;&#10;Description automatically generated">
            <a:extLst>
              <a:ext uri="{FF2B5EF4-FFF2-40B4-BE49-F238E27FC236}">
                <a16:creationId xmlns:a16="http://schemas.microsoft.com/office/drawing/2014/main" id="{988A2022-02EA-8B7C-7FE9-92E7FB4D640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864" r="4671"/>
          <a:stretch/>
        </p:blipFill>
        <p:spPr>
          <a:xfrm>
            <a:off x="8488590" y="1387111"/>
            <a:ext cx="2968294" cy="2564247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3DB3E48D-42F6-6A23-DF78-D885EA7BE195}"/>
              </a:ext>
            </a:extLst>
          </p:cNvPr>
          <p:cNvSpPr txBox="1"/>
          <p:nvPr/>
        </p:nvSpPr>
        <p:spPr>
          <a:xfrm>
            <a:off x="457652" y="1404078"/>
            <a:ext cx="80309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cs typeface="Arial" panose="020B0604020202020204" pitchFamily="34" charset="0"/>
              </a:rPr>
              <a:t>Use EO and climate data to develop a short-term irrigation forecasting model using data mining approaches.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cs typeface="Arial" panose="020B0604020202020204" pitchFamily="34" charset="0"/>
              </a:rPr>
              <a:t>Combine meteorological forecasts with EO indicators for inform irrigation management scheduling practices.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cs typeface="Arial" panose="020B0604020202020204" pitchFamily="34" charset="0"/>
              </a:rPr>
              <a:t>Translate model outputs into user-oriented tools or dashboards that provide clear, advance irrigation guidance for farmers and water managers.</a:t>
            </a:r>
          </a:p>
        </p:txBody>
      </p:sp>
    </p:spTree>
    <p:extLst>
      <p:ext uri="{BB962C8B-B14F-4D97-AF65-F5344CB8AC3E}">
        <p14:creationId xmlns:p14="http://schemas.microsoft.com/office/powerpoint/2010/main" val="1918883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70C2E-6439-49FB-99C8-8745E646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446998"/>
            <a:ext cx="5264150" cy="71890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Gill Sans MT" panose="020B0502020104020203" pitchFamily="34" charset="0"/>
              </a:rPr>
              <a:t>Study Area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57899-6D15-8640-619A-01A75D487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67" y="1437926"/>
            <a:ext cx="4089400" cy="4202195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The study was conducted at the Water Management Research Farm (WMRF), located at 30°52'N, 73°36'E in Renala Khurd, district Okara, Punjab, Pakistan.</a:t>
            </a:r>
          </a:p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The farm covers with diverse crops wheat, rice, maize, potato, guava, and mixed orchards representative of central Punjab irrigated plains , and is equipped with a continuously operating EC flux tower providing independent ETa ground-truth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709E4-B106-C52F-48E3-C8434D282E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" r="3975" b="4496"/>
          <a:stretch>
            <a:fillRect/>
          </a:stretch>
        </p:blipFill>
        <p:spPr bwMode="auto">
          <a:xfrm>
            <a:off x="4728210" y="1327902"/>
            <a:ext cx="6974840" cy="4202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group of blue ovals&#10;&#10;Description automatically generated">
            <a:extLst>
              <a:ext uri="{FF2B5EF4-FFF2-40B4-BE49-F238E27FC236}">
                <a16:creationId xmlns:a16="http://schemas.microsoft.com/office/drawing/2014/main" id="{4A31DFF1-CAF1-FA8C-047D-60AA6115C2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15" y="-1056460"/>
            <a:ext cx="4860078" cy="3434727"/>
          </a:xfrm>
          <a:prstGeom prst="rect">
            <a:avLst/>
          </a:prstGeom>
        </p:spPr>
      </p:pic>
      <p:pic>
        <p:nvPicPr>
          <p:cNvPr id="6" name="Picture 5" descr="A group of blue ovals&#10;&#10;Description automatically generated">
            <a:extLst>
              <a:ext uri="{FF2B5EF4-FFF2-40B4-BE49-F238E27FC236}">
                <a16:creationId xmlns:a16="http://schemas.microsoft.com/office/drawing/2014/main" id="{5B74A032-D4DC-827F-DA9C-17E8C6C23F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7365" y="4227558"/>
            <a:ext cx="4860078" cy="343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86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79C62C-C5FC-AABF-FA88-59AF84E889DA}"/>
              </a:ext>
            </a:extLst>
          </p:cNvPr>
          <p:cNvSpPr/>
          <p:nvPr/>
        </p:nvSpPr>
        <p:spPr>
          <a:xfrm>
            <a:off x="6116387" y="0"/>
            <a:ext cx="607561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blue ovals&#10;&#10;Description automatically generated">
            <a:extLst>
              <a:ext uri="{FF2B5EF4-FFF2-40B4-BE49-F238E27FC236}">
                <a16:creationId xmlns:a16="http://schemas.microsoft.com/office/drawing/2014/main" id="{A28EBD27-0BC0-49AD-D2B4-9868579BCE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6092" y="4362067"/>
            <a:ext cx="4860078" cy="3434727"/>
          </a:xfrm>
          <a:prstGeom prst="rect">
            <a:avLst/>
          </a:prstGeom>
        </p:spPr>
      </p:pic>
      <p:sp>
        <p:nvSpPr>
          <p:cNvPr id="395" name="Google Shape;395;p67"/>
          <p:cNvSpPr txBox="1">
            <a:spLocks noGrp="1"/>
          </p:cNvSpPr>
          <p:nvPr>
            <p:ph type="subTitle" idx="1"/>
          </p:nvPr>
        </p:nvSpPr>
        <p:spPr>
          <a:xfrm>
            <a:off x="251635" y="1184428"/>
            <a:ext cx="11238800" cy="36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304792" indent="0">
              <a:lnSpc>
                <a:spcPct val="107000"/>
              </a:lnSpc>
              <a:buClr>
                <a:schemeClr val="dk1"/>
              </a:buClr>
              <a:buSzPts val="1100"/>
            </a:pPr>
            <a:r>
              <a:rPr lang="en" sz="1867" dirty="0">
                <a:solidFill>
                  <a:srgbClr val="034862"/>
                </a:solidFill>
                <a:latin typeface="Gill Sans MT" panose="020B0502020104020203" pitchFamily="34" charset="0"/>
              </a:rPr>
              <a:t>EO Parameters (Landsat &amp; PlanetScope)</a:t>
            </a:r>
            <a:endParaRPr sz="1867" dirty="0">
              <a:solidFill>
                <a:srgbClr val="034862"/>
              </a:solidFill>
              <a:latin typeface="Gill Sans MT" panose="020B0502020104020203" pitchFamily="34" charset="0"/>
            </a:endParaRPr>
          </a:p>
          <a:p>
            <a:pPr marL="0" indent="0">
              <a:spcBef>
                <a:spcPts val="1067"/>
              </a:spcBef>
            </a:pPr>
            <a:endParaRPr dirty="0"/>
          </a:p>
        </p:txBody>
      </p:sp>
      <p:pic>
        <p:nvPicPr>
          <p:cNvPr id="396" name="Google Shape;396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7733" y="4208068"/>
            <a:ext cx="976752" cy="733433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7"/>
          <p:cNvSpPr txBox="1"/>
          <p:nvPr/>
        </p:nvSpPr>
        <p:spPr>
          <a:xfrm>
            <a:off x="251635" y="1604151"/>
            <a:ext cx="5231200" cy="289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06390">
              <a:lnSpc>
                <a:spcPct val="107000"/>
              </a:lnSpc>
              <a:buClr>
                <a:srgbClr val="034862"/>
              </a:buClr>
              <a:buSzPts val="1200"/>
              <a:buChar char="➔"/>
            </a:pPr>
            <a:r>
              <a:rPr lang="en" sz="1600" dirty="0">
                <a:solidFill>
                  <a:srgbClr val="034862"/>
                </a:solidFill>
                <a:latin typeface="Gill Sans MT" panose="020B0502020104020203" pitchFamily="34" charset="0"/>
              </a:rPr>
              <a:t>Normalized Difference Vegetation Index (NDVI)</a:t>
            </a:r>
            <a:endParaRPr sz="1600" dirty="0">
              <a:solidFill>
                <a:srgbClr val="034862"/>
              </a:solidFill>
              <a:latin typeface="Gill Sans MT" panose="020B0502020104020203" pitchFamily="34" charset="0"/>
            </a:endParaRPr>
          </a:p>
          <a:p>
            <a:pPr marL="609585" indent="-406390">
              <a:lnSpc>
                <a:spcPct val="107000"/>
              </a:lnSpc>
              <a:buClr>
                <a:srgbClr val="034862"/>
              </a:buClr>
              <a:buSzPts val="1200"/>
              <a:buChar char="➔"/>
            </a:pPr>
            <a:r>
              <a:rPr lang="en" sz="1600" dirty="0">
                <a:solidFill>
                  <a:srgbClr val="034862"/>
                </a:solidFill>
                <a:latin typeface="Gill Sans MT" panose="020B0502020104020203" pitchFamily="34" charset="0"/>
              </a:rPr>
              <a:t>Soil adjusted vegetation index (SAVI)</a:t>
            </a:r>
            <a:endParaRPr sz="1600" dirty="0">
              <a:solidFill>
                <a:srgbClr val="034862"/>
              </a:solidFill>
              <a:latin typeface="Gill Sans MT" panose="020B0502020104020203" pitchFamily="34" charset="0"/>
            </a:endParaRPr>
          </a:p>
          <a:p>
            <a:pPr marL="609585" indent="-406390">
              <a:lnSpc>
                <a:spcPct val="107000"/>
              </a:lnSpc>
              <a:buClr>
                <a:srgbClr val="034862"/>
              </a:buClr>
              <a:buSzPts val="1200"/>
              <a:buChar char="➔"/>
            </a:pPr>
            <a:r>
              <a:rPr lang="en" sz="1600" dirty="0">
                <a:solidFill>
                  <a:srgbClr val="034862"/>
                </a:solidFill>
                <a:latin typeface="Gill Sans MT" panose="020B0502020104020203" pitchFamily="34" charset="0"/>
              </a:rPr>
              <a:t>Net Radiations (Rn) </a:t>
            </a:r>
            <a:endParaRPr sz="1600" dirty="0">
              <a:solidFill>
                <a:srgbClr val="034862"/>
              </a:solidFill>
              <a:latin typeface="Gill Sans MT" panose="020B0502020104020203" pitchFamily="34" charset="0"/>
            </a:endParaRPr>
          </a:p>
          <a:p>
            <a:pPr marL="609585" indent="-406390">
              <a:lnSpc>
                <a:spcPct val="107000"/>
              </a:lnSpc>
              <a:buClr>
                <a:srgbClr val="034862"/>
              </a:buClr>
              <a:buSzPts val="1200"/>
              <a:buChar char="➔"/>
            </a:pPr>
            <a:r>
              <a:rPr lang="en" sz="1600" dirty="0">
                <a:solidFill>
                  <a:srgbClr val="034862"/>
                </a:solidFill>
                <a:latin typeface="Gill Sans MT" panose="020B0502020104020203" pitchFamily="34" charset="0"/>
              </a:rPr>
              <a:t>Land Surface Temperature (LST) </a:t>
            </a:r>
            <a:endParaRPr sz="1600" dirty="0">
              <a:solidFill>
                <a:srgbClr val="034862"/>
              </a:solidFill>
              <a:latin typeface="Gill Sans MT" panose="020B0502020104020203" pitchFamily="34" charset="0"/>
            </a:endParaRPr>
          </a:p>
          <a:p>
            <a:pPr marL="609585" indent="-406390">
              <a:lnSpc>
                <a:spcPct val="107000"/>
              </a:lnSpc>
              <a:buClr>
                <a:srgbClr val="034862"/>
              </a:buClr>
              <a:buSzPts val="1200"/>
              <a:buChar char="➔"/>
            </a:pPr>
            <a:r>
              <a:rPr lang="en" sz="1600" dirty="0">
                <a:solidFill>
                  <a:srgbClr val="034862"/>
                </a:solidFill>
                <a:latin typeface="Gill Sans MT" panose="020B0502020104020203" pitchFamily="34" charset="0"/>
              </a:rPr>
              <a:t>Landcover – crops spectral signatures (PlanetScope)</a:t>
            </a:r>
            <a:endParaRPr sz="1600" dirty="0">
              <a:solidFill>
                <a:srgbClr val="034862"/>
              </a:solidFill>
              <a:latin typeface="Gill Sans MT" panose="020B0502020104020203" pitchFamily="34" charset="0"/>
            </a:endParaRPr>
          </a:p>
          <a:p>
            <a:pPr marL="609585" indent="-406390">
              <a:lnSpc>
                <a:spcPct val="107000"/>
              </a:lnSpc>
              <a:buClr>
                <a:srgbClr val="034862"/>
              </a:buClr>
              <a:buSzPts val="1200"/>
              <a:buChar char="➔"/>
            </a:pPr>
            <a:r>
              <a:rPr lang="en" sz="1600" dirty="0">
                <a:solidFill>
                  <a:srgbClr val="034862"/>
                </a:solidFill>
                <a:latin typeface="Gill Sans MT" panose="020B0502020104020203" pitchFamily="34" charset="0"/>
              </a:rPr>
              <a:t>Crop Calendar (Sowing and Harvesting Periods)	</a:t>
            </a:r>
            <a:r>
              <a:rPr lang="en" sz="1600" b="1" dirty="0">
                <a:solidFill>
                  <a:srgbClr val="034862"/>
                </a:solidFill>
                <a:latin typeface="Gill Sans MT" panose="020B0502020104020203" pitchFamily="34" charset="0"/>
              </a:rPr>
              <a:t> </a:t>
            </a:r>
            <a:endParaRPr sz="1600" b="1" dirty="0">
              <a:solidFill>
                <a:srgbClr val="034862"/>
              </a:solidFill>
              <a:latin typeface="Gill Sans MT" panose="020B0502020104020203" pitchFamily="34" charset="0"/>
            </a:endParaRPr>
          </a:p>
          <a:p>
            <a:pPr>
              <a:lnSpc>
                <a:spcPct val="107000"/>
              </a:lnSpc>
              <a:spcBef>
                <a:spcPts val="1067"/>
              </a:spcBef>
              <a:spcAft>
                <a:spcPts val="1067"/>
              </a:spcAft>
            </a:pPr>
            <a:r>
              <a:rPr lang="en" sz="1600" b="1" dirty="0">
                <a:solidFill>
                  <a:srgbClr val="034862"/>
                </a:solidFill>
                <a:latin typeface="Gill Sans MT" panose="020B0502020104020203" pitchFamily="34" charset="0"/>
              </a:rPr>
              <a:t>~ Crop water requirement  (Evapotranspiration) based on Landcover  </a:t>
            </a:r>
            <a:r>
              <a:rPr lang="en" sz="1600" dirty="0">
                <a:solidFill>
                  <a:srgbClr val="034862"/>
                </a:solidFill>
                <a:latin typeface="Gill Sans MT" panose="020B0502020104020203" pitchFamily="34" charset="0"/>
              </a:rPr>
              <a:t>  </a:t>
            </a:r>
            <a:endParaRPr sz="1600" dirty="0">
              <a:solidFill>
                <a:srgbClr val="034862"/>
              </a:solidFill>
              <a:latin typeface="Gill Sans MT" panose="020B0502020104020203" pitchFamily="34" charset="0"/>
            </a:endParaRPr>
          </a:p>
        </p:txBody>
      </p:sp>
      <p:pic>
        <p:nvPicPr>
          <p:cNvPr id="399" name="Google Shape;399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5067" y="4362067"/>
            <a:ext cx="812900" cy="5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784" y="4979134"/>
            <a:ext cx="6025832" cy="141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67133" y="3485491"/>
            <a:ext cx="2945035" cy="342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67"/>
          <p:cNvPicPr preferRelativeResize="0"/>
          <p:nvPr/>
        </p:nvPicPr>
        <p:blipFill rotWithShape="1">
          <a:blip r:embed="rId9">
            <a:alphaModFix/>
          </a:blip>
          <a:srcRect l="13096"/>
          <a:stretch/>
        </p:blipFill>
        <p:spPr>
          <a:xfrm>
            <a:off x="6320600" y="79143"/>
            <a:ext cx="2790067" cy="344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780176" y="107742"/>
            <a:ext cx="3266933" cy="344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67"/>
          <p:cNvPicPr preferRelativeResize="0"/>
          <p:nvPr/>
        </p:nvPicPr>
        <p:blipFill rotWithShape="1">
          <a:blip r:embed="rId11">
            <a:alphaModFix/>
          </a:blip>
          <a:srcRect l="13999" r="5753"/>
          <a:stretch>
            <a:fillRect/>
          </a:stretch>
        </p:blipFill>
        <p:spPr>
          <a:xfrm>
            <a:off x="6075615" y="3490434"/>
            <a:ext cx="3162189" cy="34276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0F6EB-1D2C-55A4-FBE6-5D2A1E1127A0}"/>
              </a:ext>
            </a:extLst>
          </p:cNvPr>
          <p:cNvSpPr txBox="1"/>
          <p:nvPr/>
        </p:nvSpPr>
        <p:spPr>
          <a:xfrm>
            <a:off x="376324" y="156087"/>
            <a:ext cx="5671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Methods: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Application of Irrigation Demand Forecasting (IDF)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F9C57-8DB3-CFE6-6A79-15DE9FF75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lue ovals&#10;&#10;Description automatically generated">
            <a:extLst>
              <a:ext uri="{FF2B5EF4-FFF2-40B4-BE49-F238E27FC236}">
                <a16:creationId xmlns:a16="http://schemas.microsoft.com/office/drawing/2014/main" id="{5788F5AD-1ADF-E0BD-F006-F76810D73E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015" y="-1208860"/>
            <a:ext cx="4860078" cy="3434727"/>
          </a:xfrm>
          <a:prstGeom prst="rect">
            <a:avLst/>
          </a:prstGeom>
        </p:spPr>
      </p:pic>
      <p:pic>
        <p:nvPicPr>
          <p:cNvPr id="6" name="Picture 5" descr="A group of blue ovals&#10;&#10;Description automatically generated">
            <a:extLst>
              <a:ext uri="{FF2B5EF4-FFF2-40B4-BE49-F238E27FC236}">
                <a16:creationId xmlns:a16="http://schemas.microsoft.com/office/drawing/2014/main" id="{1942F118-B0E1-753F-61DD-6FB7A8A0A5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1865" y="4608558"/>
            <a:ext cx="4860078" cy="3434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47B102-60EC-1059-5211-3D094B34722A}"/>
              </a:ext>
            </a:extLst>
          </p:cNvPr>
          <p:cNvSpPr txBox="1"/>
          <p:nvPr/>
        </p:nvSpPr>
        <p:spPr>
          <a:xfrm>
            <a:off x="661950" y="167077"/>
            <a:ext cx="1041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Methodology: Flow Diagram</a:t>
            </a:r>
          </a:p>
        </p:txBody>
      </p:sp>
      <p:pic>
        <p:nvPicPr>
          <p:cNvPr id="41" name="Google Shape;418;p69">
            <a:extLst>
              <a:ext uri="{FF2B5EF4-FFF2-40B4-BE49-F238E27FC236}">
                <a16:creationId xmlns:a16="http://schemas.microsoft.com/office/drawing/2014/main" id="{E3EA6BA8-77BD-D866-8C47-E467F366842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b="914"/>
          <a:stretch>
            <a:fillRect/>
          </a:stretch>
        </p:blipFill>
        <p:spPr>
          <a:xfrm>
            <a:off x="1114487" y="743042"/>
            <a:ext cx="10185191" cy="5973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678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6E213-0A45-663E-01BB-68DDDCBA8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erial view of a farm&#10;&#10;AI-generated content may be incorrect.">
            <a:extLst>
              <a:ext uri="{FF2B5EF4-FFF2-40B4-BE49-F238E27FC236}">
                <a16:creationId xmlns:a16="http://schemas.microsoft.com/office/drawing/2014/main" id="{9C581AFA-7F5F-6D88-B10B-C3E3269612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>
            <a:fillRect/>
          </a:stretch>
        </p:blipFill>
        <p:spPr>
          <a:xfrm>
            <a:off x="525294" y="295549"/>
            <a:ext cx="10885640" cy="6124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085BC9-F3AB-C8AF-C185-4DDFC4780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685" y="1322963"/>
            <a:ext cx="9396919" cy="2407314"/>
          </a:xfrm>
          <a:solidFill>
            <a:schemeClr val="bg2">
              <a:alpha val="76000"/>
            </a:schemeClr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5000" b="1" dirty="0"/>
              <a:t>Results and Outcomes</a:t>
            </a:r>
            <a:endParaRPr lang="en-US" sz="2400" dirty="0"/>
          </a:p>
        </p:txBody>
      </p:sp>
      <p:pic>
        <p:nvPicPr>
          <p:cNvPr id="5" name="Picture 4" descr="A group of blue ovals&#10;&#10;Description automatically generated">
            <a:extLst>
              <a:ext uri="{FF2B5EF4-FFF2-40B4-BE49-F238E27FC236}">
                <a16:creationId xmlns:a16="http://schemas.microsoft.com/office/drawing/2014/main" id="{0DF6962F-E1B7-BC94-A394-DB6CC24C73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015" y="-1208860"/>
            <a:ext cx="4860078" cy="3434727"/>
          </a:xfrm>
          <a:prstGeom prst="rect">
            <a:avLst/>
          </a:prstGeom>
        </p:spPr>
      </p:pic>
      <p:pic>
        <p:nvPicPr>
          <p:cNvPr id="6" name="Picture 5" descr="A group of blue ovals&#10;&#10;Description automatically generated">
            <a:extLst>
              <a:ext uri="{FF2B5EF4-FFF2-40B4-BE49-F238E27FC236}">
                <a16:creationId xmlns:a16="http://schemas.microsoft.com/office/drawing/2014/main" id="{F9E4DB27-5301-4FB8-2614-7BC1A51030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1865" y="4608558"/>
            <a:ext cx="4860078" cy="3434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94441F-EA32-C4CA-37AF-784D69D9388F}"/>
              </a:ext>
            </a:extLst>
          </p:cNvPr>
          <p:cNvSpPr txBox="1"/>
          <p:nvPr/>
        </p:nvSpPr>
        <p:spPr>
          <a:xfrm>
            <a:off x="1225685" y="3793518"/>
            <a:ext cx="5157979" cy="375899"/>
          </a:xfrm>
          <a:custGeom>
            <a:avLst/>
            <a:gdLst>
              <a:gd name="csX0" fmla="*/ 0 w 5157979"/>
              <a:gd name="csY0" fmla="*/ 0 h 375899"/>
              <a:gd name="csX1" fmla="*/ 644747 w 5157979"/>
              <a:gd name="csY1" fmla="*/ 0 h 375899"/>
              <a:gd name="csX2" fmla="*/ 1289495 w 5157979"/>
              <a:gd name="csY2" fmla="*/ 0 h 375899"/>
              <a:gd name="csX3" fmla="*/ 2037402 w 5157979"/>
              <a:gd name="csY3" fmla="*/ 0 h 375899"/>
              <a:gd name="csX4" fmla="*/ 2578990 w 5157979"/>
              <a:gd name="csY4" fmla="*/ 0 h 375899"/>
              <a:gd name="csX5" fmla="*/ 3326896 w 5157979"/>
              <a:gd name="csY5" fmla="*/ 0 h 375899"/>
              <a:gd name="csX6" fmla="*/ 3816904 w 5157979"/>
              <a:gd name="csY6" fmla="*/ 0 h 375899"/>
              <a:gd name="csX7" fmla="*/ 4513232 w 5157979"/>
              <a:gd name="csY7" fmla="*/ 0 h 375899"/>
              <a:gd name="csX8" fmla="*/ 5157979 w 5157979"/>
              <a:gd name="csY8" fmla="*/ 0 h 375899"/>
              <a:gd name="csX9" fmla="*/ 5157979 w 5157979"/>
              <a:gd name="csY9" fmla="*/ 375899 h 375899"/>
              <a:gd name="csX10" fmla="*/ 4616391 w 5157979"/>
              <a:gd name="csY10" fmla="*/ 375899 h 375899"/>
              <a:gd name="csX11" fmla="*/ 3920064 w 5157979"/>
              <a:gd name="csY11" fmla="*/ 375899 h 375899"/>
              <a:gd name="csX12" fmla="*/ 3378476 w 5157979"/>
              <a:gd name="csY12" fmla="*/ 375899 h 375899"/>
              <a:gd name="csX13" fmla="*/ 2836888 w 5157979"/>
              <a:gd name="csY13" fmla="*/ 375899 h 375899"/>
              <a:gd name="csX14" fmla="*/ 2192141 w 5157979"/>
              <a:gd name="csY14" fmla="*/ 375899 h 375899"/>
              <a:gd name="csX15" fmla="*/ 1650553 w 5157979"/>
              <a:gd name="csY15" fmla="*/ 375899 h 375899"/>
              <a:gd name="csX16" fmla="*/ 1057386 w 5157979"/>
              <a:gd name="csY16" fmla="*/ 375899 h 375899"/>
              <a:gd name="csX17" fmla="*/ 0 w 5157979"/>
              <a:gd name="csY17" fmla="*/ 375899 h 375899"/>
              <a:gd name="csX18" fmla="*/ 0 w 5157979"/>
              <a:gd name="csY18" fmla="*/ 0 h 3758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157979" h="375899" fill="none" extrusionOk="0">
                <a:moveTo>
                  <a:pt x="0" y="0"/>
                </a:moveTo>
                <a:cubicBezTo>
                  <a:pt x="135428" y="27947"/>
                  <a:pt x="399324" y="15803"/>
                  <a:pt x="644747" y="0"/>
                </a:cubicBezTo>
                <a:cubicBezTo>
                  <a:pt x="890170" y="-15803"/>
                  <a:pt x="1069689" y="24510"/>
                  <a:pt x="1289495" y="0"/>
                </a:cubicBezTo>
                <a:cubicBezTo>
                  <a:pt x="1509301" y="-24510"/>
                  <a:pt x="1677863" y="4780"/>
                  <a:pt x="2037402" y="0"/>
                </a:cubicBezTo>
                <a:cubicBezTo>
                  <a:pt x="2396941" y="-4780"/>
                  <a:pt x="2416945" y="-26089"/>
                  <a:pt x="2578990" y="0"/>
                </a:cubicBezTo>
                <a:cubicBezTo>
                  <a:pt x="2741035" y="26089"/>
                  <a:pt x="3146958" y="-16524"/>
                  <a:pt x="3326896" y="0"/>
                </a:cubicBezTo>
                <a:cubicBezTo>
                  <a:pt x="3506834" y="16524"/>
                  <a:pt x="3711248" y="-5881"/>
                  <a:pt x="3816904" y="0"/>
                </a:cubicBezTo>
                <a:cubicBezTo>
                  <a:pt x="3922560" y="5881"/>
                  <a:pt x="4334583" y="-14113"/>
                  <a:pt x="4513232" y="0"/>
                </a:cubicBezTo>
                <a:cubicBezTo>
                  <a:pt x="4691881" y="14113"/>
                  <a:pt x="4852905" y="21363"/>
                  <a:pt x="5157979" y="0"/>
                </a:cubicBezTo>
                <a:cubicBezTo>
                  <a:pt x="5175287" y="185766"/>
                  <a:pt x="5161946" y="222098"/>
                  <a:pt x="5157979" y="375899"/>
                </a:cubicBezTo>
                <a:cubicBezTo>
                  <a:pt x="5024630" y="401117"/>
                  <a:pt x="4810958" y="369277"/>
                  <a:pt x="4616391" y="375899"/>
                </a:cubicBezTo>
                <a:cubicBezTo>
                  <a:pt x="4421824" y="382521"/>
                  <a:pt x="4211860" y="342237"/>
                  <a:pt x="3920064" y="375899"/>
                </a:cubicBezTo>
                <a:cubicBezTo>
                  <a:pt x="3628268" y="409561"/>
                  <a:pt x="3577265" y="371208"/>
                  <a:pt x="3378476" y="375899"/>
                </a:cubicBezTo>
                <a:cubicBezTo>
                  <a:pt x="3179687" y="380590"/>
                  <a:pt x="3105693" y="370522"/>
                  <a:pt x="2836888" y="375899"/>
                </a:cubicBezTo>
                <a:cubicBezTo>
                  <a:pt x="2568083" y="381276"/>
                  <a:pt x="2395990" y="353639"/>
                  <a:pt x="2192141" y="375899"/>
                </a:cubicBezTo>
                <a:cubicBezTo>
                  <a:pt x="1988292" y="398159"/>
                  <a:pt x="1808044" y="363009"/>
                  <a:pt x="1650553" y="375899"/>
                </a:cubicBezTo>
                <a:cubicBezTo>
                  <a:pt x="1493062" y="388789"/>
                  <a:pt x="1322451" y="348848"/>
                  <a:pt x="1057386" y="375899"/>
                </a:cubicBezTo>
                <a:cubicBezTo>
                  <a:pt x="792321" y="402950"/>
                  <a:pt x="500927" y="330901"/>
                  <a:pt x="0" y="375899"/>
                </a:cubicBezTo>
                <a:cubicBezTo>
                  <a:pt x="5139" y="295455"/>
                  <a:pt x="4184" y="100451"/>
                  <a:pt x="0" y="0"/>
                </a:cubicBezTo>
                <a:close/>
              </a:path>
              <a:path w="5157979" h="375899" stroke="0" extrusionOk="0">
                <a:moveTo>
                  <a:pt x="0" y="0"/>
                </a:moveTo>
                <a:cubicBezTo>
                  <a:pt x="259929" y="-8854"/>
                  <a:pt x="520126" y="-30348"/>
                  <a:pt x="747907" y="0"/>
                </a:cubicBezTo>
                <a:cubicBezTo>
                  <a:pt x="975688" y="30348"/>
                  <a:pt x="1336279" y="23087"/>
                  <a:pt x="1495814" y="0"/>
                </a:cubicBezTo>
                <a:cubicBezTo>
                  <a:pt x="1655349" y="-23087"/>
                  <a:pt x="1922459" y="19747"/>
                  <a:pt x="2037402" y="0"/>
                </a:cubicBezTo>
                <a:cubicBezTo>
                  <a:pt x="2152345" y="-19747"/>
                  <a:pt x="2368239" y="-22166"/>
                  <a:pt x="2578989" y="0"/>
                </a:cubicBezTo>
                <a:cubicBezTo>
                  <a:pt x="2789739" y="22166"/>
                  <a:pt x="2936329" y="28971"/>
                  <a:pt x="3172157" y="0"/>
                </a:cubicBezTo>
                <a:cubicBezTo>
                  <a:pt x="3407985" y="-28971"/>
                  <a:pt x="3448805" y="-400"/>
                  <a:pt x="3662165" y="0"/>
                </a:cubicBezTo>
                <a:cubicBezTo>
                  <a:pt x="3875525" y="400"/>
                  <a:pt x="3935258" y="18808"/>
                  <a:pt x="4152173" y="0"/>
                </a:cubicBezTo>
                <a:cubicBezTo>
                  <a:pt x="4369088" y="-18808"/>
                  <a:pt x="4895263" y="16340"/>
                  <a:pt x="5157979" y="0"/>
                </a:cubicBezTo>
                <a:cubicBezTo>
                  <a:pt x="5174661" y="75744"/>
                  <a:pt x="5162542" y="266204"/>
                  <a:pt x="5157979" y="375899"/>
                </a:cubicBezTo>
                <a:cubicBezTo>
                  <a:pt x="4808535" y="343664"/>
                  <a:pt x="4665983" y="390812"/>
                  <a:pt x="4410072" y="375899"/>
                </a:cubicBezTo>
                <a:cubicBezTo>
                  <a:pt x="4154161" y="360986"/>
                  <a:pt x="3951147" y="373754"/>
                  <a:pt x="3765325" y="375899"/>
                </a:cubicBezTo>
                <a:cubicBezTo>
                  <a:pt x="3579503" y="378044"/>
                  <a:pt x="3225776" y="371413"/>
                  <a:pt x="3068998" y="375899"/>
                </a:cubicBezTo>
                <a:cubicBezTo>
                  <a:pt x="2912220" y="380385"/>
                  <a:pt x="2675947" y="364404"/>
                  <a:pt x="2527410" y="375899"/>
                </a:cubicBezTo>
                <a:cubicBezTo>
                  <a:pt x="2378873" y="387394"/>
                  <a:pt x="2130524" y="360201"/>
                  <a:pt x="1779503" y="375899"/>
                </a:cubicBezTo>
                <a:cubicBezTo>
                  <a:pt x="1428482" y="391597"/>
                  <a:pt x="1278694" y="352618"/>
                  <a:pt x="1134755" y="375899"/>
                </a:cubicBezTo>
                <a:cubicBezTo>
                  <a:pt x="990816" y="399180"/>
                  <a:pt x="849883" y="350293"/>
                  <a:pt x="593168" y="375899"/>
                </a:cubicBezTo>
                <a:cubicBezTo>
                  <a:pt x="336453" y="401505"/>
                  <a:pt x="276285" y="396915"/>
                  <a:pt x="0" y="375899"/>
                </a:cubicBezTo>
                <a:cubicBezTo>
                  <a:pt x="-17335" y="295787"/>
                  <a:pt x="10442" y="92313"/>
                  <a:pt x="0" y="0"/>
                </a:cubicBezTo>
                <a:close/>
              </a:path>
            </a:pathLst>
          </a:custGeom>
          <a:solidFill>
            <a:srgbClr val="E1E1E1"/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3871379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 dirty="0"/>
              <a:t>Remote Sensing and Data Mining based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28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6517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WMI_Presentation_Template_WIDE-SCREEN-16x9-Blue-01-withPhoto.potx" id="{FAC6BD40-C429-4F67-AD2E-39B781016AE3}" vid="{22430183-394A-43B4-9C89-DB2DC664AB8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AC1662DD30DA44A71DEEC4D6D989D9" ma:contentTypeVersion="17" ma:contentTypeDescription="Create a new document." ma:contentTypeScope="" ma:versionID="21e59820e041f132ed01f49727182c1c">
  <xsd:schema xmlns:xsd="http://www.w3.org/2001/XMLSchema" xmlns:xs="http://www.w3.org/2001/XMLSchema" xmlns:p="http://schemas.microsoft.com/office/2006/metadata/properties" xmlns:ns2="aa933b05-d012-4c9a-a2bf-8f4720812c41" xmlns:ns3="56e2c6f3-349c-4d2f-bb8b-d7ccf79c71bb" xmlns:ns4="5df23e44-bb19-442a-bb35-1dc5d9934548" targetNamespace="http://schemas.microsoft.com/office/2006/metadata/properties" ma:root="true" ma:fieldsID="add78cea340632833a5c883fa070b966" ns2:_="" ns3:_="" ns4:_="">
    <xsd:import namespace="aa933b05-d012-4c9a-a2bf-8f4720812c41"/>
    <xsd:import namespace="56e2c6f3-349c-4d2f-bb8b-d7ccf79c71bb"/>
    <xsd:import namespace="5df23e44-bb19-442a-bb35-1dc5d993454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_Flow_SignoffStatu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33b05-d012-4c9a-a2bf-8f4720812c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e2c6f3-349c-4d2f-bb8b-d7ccf79c71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1616629-9183-4d38-9e3a-f9db27d53a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3" nillable="true" ma:displayName="Sign-off status" ma:internalName="_x0024_Resources_x003a_core_x002c_Signoff_Status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23e44-bb19-442a-bb35-1dc5d993454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7bae7cac-eae5-488f-876b-2b5789ba1b85}" ma:internalName="TaxCatchAll" ma:showField="CatchAllData" ma:web="5df23e44-bb19-442a-bb35-1dc5d99345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e2c6f3-349c-4d2f-bb8b-d7ccf79c71bb">
      <Terms xmlns="http://schemas.microsoft.com/office/infopath/2007/PartnerControls"/>
    </lcf76f155ced4ddcb4097134ff3c332f>
    <_Flow_SignoffStatus xmlns="56e2c6f3-349c-4d2f-bb8b-d7ccf79c71bb" xsi:nil="true"/>
    <TaxCatchAll xmlns="5df23e44-bb19-442a-bb35-1dc5d9934548" xsi:nil="true"/>
  </documentManagement>
</p:properties>
</file>

<file path=customXml/itemProps1.xml><?xml version="1.0" encoding="utf-8"?>
<ds:datastoreItem xmlns:ds="http://schemas.openxmlformats.org/officeDocument/2006/customXml" ds:itemID="{E2529F47-A14B-430E-BE0A-F3915941FC9F}">
  <ds:schemaRefs>
    <ds:schemaRef ds:uri="56e2c6f3-349c-4d2f-bb8b-d7ccf79c71bb"/>
    <ds:schemaRef ds:uri="5df23e44-bb19-442a-bb35-1dc5d9934548"/>
    <ds:schemaRef ds:uri="aa933b05-d012-4c9a-a2bf-8f4720812c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7850938-1042-478F-91C0-1C7F6E7F74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94102E-5E24-404E-B89B-5C9B3F6E099D}">
  <ds:schemaRefs>
    <ds:schemaRef ds:uri="56e2c6f3-349c-4d2f-bb8b-d7ccf79c71bb"/>
    <ds:schemaRef ds:uri="5df23e44-bb19-442a-bb35-1dc5d9934548"/>
    <ds:schemaRef ds:uri="635c97bf-fe46-41b9-85a1-bed043a5786e"/>
    <ds:schemaRef ds:uri="8b68099c-af4f-4db6-ae43-0036313b3d9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IWMI_Presentation_Template_WIDE-SCREEN-16x9-Blue-01-withPhoto</Template>
  <TotalTime>485</TotalTime>
  <Words>1521</Words>
  <Application>Microsoft Office PowerPoint</Application>
  <PresentationFormat>Widescreen</PresentationFormat>
  <Paragraphs>290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Aptos Display</vt:lpstr>
      <vt:lpstr>Arial</vt:lpstr>
      <vt:lpstr>Arial Narrow</vt:lpstr>
      <vt:lpstr>Calibri</vt:lpstr>
      <vt:lpstr>Georgia</vt:lpstr>
      <vt:lpstr>Gill Sans MT</vt:lpstr>
      <vt:lpstr>Office Theme</vt:lpstr>
      <vt:lpstr>1_Office Theme</vt:lpstr>
      <vt:lpstr>Early Forecasting of Crop Irrigation for Sustainable Water Use with Satellite Data and Machine Learning </vt:lpstr>
      <vt:lpstr>PowerPoint Presentation</vt:lpstr>
      <vt:lpstr>PowerPoint Presentation</vt:lpstr>
      <vt:lpstr>Material and Methods </vt:lpstr>
      <vt:lpstr>PowerPoint Presentation</vt:lpstr>
      <vt:lpstr>Study Area</vt:lpstr>
      <vt:lpstr>PowerPoint Presentation</vt:lpstr>
      <vt:lpstr>PowerPoint Presentation</vt:lpstr>
      <vt:lpstr>Results and Outcomes</vt:lpstr>
      <vt:lpstr>PowerPoint Presentation</vt:lpstr>
      <vt:lpstr>Validation: Input Parameters</vt:lpstr>
      <vt:lpstr>PowerPoint Presentation</vt:lpstr>
      <vt:lpstr>Kharif Season:  Date:  2024-June-17 </vt:lpstr>
      <vt:lpstr>PowerPoint Presentation</vt:lpstr>
      <vt:lpstr>PowerPoint Presentation</vt:lpstr>
      <vt:lpstr>Weekly Forecast vs. Actual ET (mm/day)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Jamal, Amjad (IWMI)</dc:creator>
  <cp:lastModifiedBy>Aeman, Hafsa (IWMI)</cp:lastModifiedBy>
  <cp:revision>32</cp:revision>
  <dcterms:created xsi:type="dcterms:W3CDTF">2024-12-23T09:46:19Z</dcterms:created>
  <dcterms:modified xsi:type="dcterms:W3CDTF">2026-05-01T15:42:52Z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0x01010042AC1662DD30DA44A71DEEC4D6D989D9</vt:lpwstr>
  </property>
  <property fmtid="{D5CDD505-2E9C-101B-9397-08002B2CF9AE}" pid="3" name="MediaServiceImageTags">
    <vt:lpwstr/>
  </property>
</Properties>
</file>