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856" r:id="rId2"/>
  </p:sldMasterIdLst>
  <p:notesMasterIdLst>
    <p:notesMasterId r:id="rId15"/>
  </p:notesMasterIdLst>
  <p:handoutMasterIdLst>
    <p:handoutMasterId r:id="rId16"/>
  </p:handoutMasterIdLst>
  <p:sldIdLst>
    <p:sldId id="256" r:id="rId3"/>
    <p:sldId id="270" r:id="rId4"/>
    <p:sldId id="271" r:id="rId5"/>
    <p:sldId id="260" r:id="rId6"/>
    <p:sldId id="268" r:id="rId7"/>
    <p:sldId id="259" r:id="rId8"/>
    <p:sldId id="265" r:id="rId9"/>
    <p:sldId id="261" r:id="rId10"/>
    <p:sldId id="272" r:id="rId11"/>
    <p:sldId id="269" r:id="rId12"/>
    <p:sldId id="262" r:id="rId13"/>
    <p:sldId id="263" r:id="rId14"/>
  </p:sldIdLst>
  <p:sldSz cx="12192000" cy="6858000"/>
  <p:notesSz cx="6858000" cy="9144000"/>
  <p:defaultTextStyle>
    <a:defPPr>
      <a:defRPr lang="en-US"/>
    </a:defPPr>
    <a:lvl1pPr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56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28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00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7213" indent="1588" algn="l" defTabSz="912813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FF"/>
    <a:srgbClr val="62C400"/>
    <a:srgbClr val="E20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52" autoAdjust="0"/>
    <p:restoredTop sz="91186" autoAdjust="0"/>
  </p:normalViewPr>
  <p:slideViewPr>
    <p:cSldViewPr snapToGrid="0">
      <p:cViewPr varScale="1">
        <p:scale>
          <a:sx n="95" d="100"/>
          <a:sy n="95" d="100"/>
        </p:scale>
        <p:origin x="240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39A2829-8E67-419E-F5BF-FF1E6BBDDE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719076-2EEA-40CE-3897-A754CBC9357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5F7113-9323-44FF-8D22-E1395080FCFA}" type="datetimeFigureOut">
              <a:rPr lang="en-US" smtClean="0"/>
              <a:t>5/19/2026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5046BE-BC50-137E-7D19-91435A1A83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EE37BC-C3E4-A89B-2640-7A96087AC48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ABC3DB-B2D9-4E73-BA7A-1D259142D5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0230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3F2F088-7BAA-DE48-B47F-079F5E9922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9DB8F4-B80E-4646-A7B4-2FFDC775296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fld id="{0579B91A-EE84-5D4B-87C8-F9573C79E314}" type="datetimeFigureOut">
              <a:rPr lang="en-US"/>
              <a:pPr>
                <a:defRPr/>
              </a:pPr>
              <a:t>5/19/2026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2C25A34D-1DBF-AA47-AF3D-4D66B4836C2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859BF9E-F2F1-6C49-994E-B5C76A90B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29128-3365-5F4D-9962-B8B99989C6E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C53F2-F83F-6947-ABDF-27706EDC5C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latin typeface="Helvetica" pitchFamily="2" charset="0"/>
              </a:defRPr>
            </a:lvl1pPr>
          </a:lstStyle>
          <a:p>
            <a:pPr>
              <a:defRPr/>
            </a:pPr>
            <a:fld id="{2550DFEC-E11E-2047-96B4-DF4A9DA2F6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1pPr>
    <a:lvl2pPr marL="4556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2pPr>
    <a:lvl3pPr marL="9128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3pPr>
    <a:lvl4pPr marL="13700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4pPr>
    <a:lvl5pPr marL="1827213" algn="l" defTabSz="912813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2" charset="0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Enclaves record: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Mafic enclaves are the 'black boxes' of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magmatic systems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. </a:t>
            </a:r>
          </a:p>
          <a:p>
            <a:pPr marL="228600" indent="-228600"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record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the moment mafic recharge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meets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a silicic reservoir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an event that often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triggers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volcanic eruptions that we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see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at the surface.</a:t>
            </a:r>
          </a:p>
          <a:p>
            <a:pPr marL="228600" indent="-228600">
              <a:buAutoNum type="arabicPeriod"/>
            </a:pPr>
            <a:endParaRPr lang="en-US" sz="1200" kern="1200" dirty="0">
              <a:solidFill>
                <a:schemeClr val="tx1"/>
              </a:solidFill>
              <a:effectLst/>
              <a:latin typeface="Helvetica" pitchFamily="2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Their fate and survival: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Question: what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determines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the enclave's fate? 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discrete blobs, or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vanish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into the host magma?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723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Add multiple particles to investigate mass erosion rate</a:t>
            </a:r>
          </a:p>
          <a:p>
            <a:pPr marL="228600" indent="-228600">
              <a:buAutoNum type="arabicPeriod"/>
            </a:pPr>
            <a:r>
              <a:rPr lang="en-US" dirty="0"/>
              <a:t>this is still work in progress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4388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Complex boundary on micro-photograph:</a:t>
            </a:r>
          </a:p>
          <a:p>
            <a:pPr marL="228600" marR="0" lvl="0" indent="-22860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micro-photograph, we see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complex boundaries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between an enclave and the host where crystals are literally on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verge of being lost</a:t>
            </a:r>
          </a:p>
          <a:p>
            <a:pPr marL="228600" marR="0" lvl="0" indent="-22860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We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hypothize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that a magmatic shear flow in the host leads to crystal plucking and enclave disintegration over time</a:t>
            </a:r>
          </a:p>
          <a:p>
            <a:pPr marL="228600" marR="0" lvl="0" indent="-22860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Helvetica" pitchFamily="2" charset="0"/>
              <a:ea typeface="+mn-ea"/>
              <a:cs typeface="+mn-cs"/>
            </a:endParaRPr>
          </a:p>
          <a:p>
            <a:pPr marL="0" marR="0" lvl="0" indent="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numerical approach &amp; plucking simulation</a:t>
            </a:r>
          </a:p>
          <a:p>
            <a:pPr marL="228600" marR="0" lvl="0" indent="-228600" algn="l" defTabSz="912813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understand this, we’ve developed a new numerical approach using a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coupled Lattice Boltzmann and Discrete Element Method model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4599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erosion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Using our numerical approach we can then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scale up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to a multi-particle system, where we see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erosion of crystal cumulate layers.</a:t>
            </a:r>
          </a:p>
          <a:p>
            <a:pPr marL="228600" indent="-228600">
              <a:buAutoNum type="arabicPeriod"/>
            </a:pPr>
            <a:endParaRPr lang="en-US" sz="1200" b="1" kern="1200" dirty="0">
              <a:solidFill>
                <a:schemeClr val="tx1"/>
              </a:solidFill>
              <a:effectLst/>
              <a:latin typeface="Helvetica" pitchFamily="2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viscosity</a:t>
            </a:r>
          </a:p>
          <a:p>
            <a:pPr marL="228600" indent="-228600">
              <a:buAutoNum type="arabicPeriod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one result: our simulations reveal a surprising regime: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at high viscosities, the rate of disintegration becomes viscosity-independent.</a:t>
            </a:r>
          </a:p>
          <a:p>
            <a:pPr marL="228600" indent="-228600">
              <a:buAutoNum type="arabicPeriod"/>
            </a:pPr>
            <a:endParaRPr lang="en-US" sz="1200" b="1" kern="1200" dirty="0">
              <a:solidFill>
                <a:schemeClr val="tx1"/>
              </a:solidFill>
              <a:effectLst/>
              <a:latin typeface="Helvetica" pitchFamily="2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Driving factors</a:t>
            </a:r>
            <a:endParaRPr lang="en-US" sz="1200" b="0" kern="1200" dirty="0">
              <a:solidFill>
                <a:schemeClr val="tx1"/>
              </a:solidFill>
              <a:effectLst/>
              <a:latin typeface="Helvetica" pitchFamily="2" charset="0"/>
              <a:ea typeface="+mn-ea"/>
              <a:cs typeface="+mn-cs"/>
            </a:endParaRPr>
          </a:p>
          <a:p>
            <a:pPr marL="228600" indent="-228600">
              <a:buAutoNum type="arabicPeriod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survival of the enclave is dictated by two things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: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magma velocity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and the 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geometric arrangement of the crystals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 at the boundary. </a:t>
            </a:r>
          </a:p>
          <a:p>
            <a:pPr marL="228600" indent="-228600">
              <a:buAutoNum type="arabicPeriod"/>
            </a:pPr>
            <a:endParaRPr lang="en-US" sz="1200" b="1" kern="1200" dirty="0">
              <a:solidFill>
                <a:schemeClr val="tx1"/>
              </a:solidFill>
              <a:effectLst/>
              <a:latin typeface="Helvetica" pitchFamily="2" charset="0"/>
              <a:ea typeface="+mn-ea"/>
              <a:cs typeface="+mn-cs"/>
            </a:endParaRPr>
          </a:p>
          <a:p>
            <a:pPr marL="0" indent="0">
              <a:buNone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Helvetica" pitchFamily="2" charset="0"/>
                <a:ea typeface="+mn-ea"/>
                <a:cs typeface="+mn-cs"/>
              </a:rPr>
              <a:t>Final:</a:t>
            </a:r>
          </a:p>
          <a:p>
            <a:r>
              <a:rPr lang="en-US" dirty="0"/>
              <a:t>Quantifying these </a:t>
            </a:r>
            <a:r>
              <a:rPr lang="en-US" b="1" dirty="0"/>
              <a:t>grain-scale mechanics</a:t>
            </a:r>
            <a:r>
              <a:rPr lang="en-US" dirty="0"/>
              <a:t> allows us to </a:t>
            </a:r>
            <a:r>
              <a:rPr lang="en-US" b="1" dirty="0"/>
              <a:t>predict</a:t>
            </a:r>
            <a:r>
              <a:rPr lang="en-US" dirty="0"/>
              <a:t> hybridization rates and better </a:t>
            </a:r>
            <a:r>
              <a:rPr lang="en-US" b="1" dirty="0"/>
              <a:t>constrain</a:t>
            </a:r>
            <a:r>
              <a:rPr lang="en-US" dirty="0"/>
              <a:t> </a:t>
            </a:r>
            <a:r>
              <a:rPr lang="en-US" b="1" dirty="0"/>
              <a:t>magma residence times</a:t>
            </a:r>
            <a:r>
              <a:rPr lang="en-US" dirty="0"/>
              <a:t> in the crust.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561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00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7930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295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8505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070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Model viscosity independent in magmatic settings</a:t>
            </a:r>
          </a:p>
          <a:p>
            <a:pPr marL="228600" indent="-228600">
              <a:buAutoNum type="arabicPeriod"/>
            </a:pPr>
            <a:r>
              <a:rPr lang="en-US" dirty="0"/>
              <a:t>Geometry and velocity driving factors on micro-scale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550DFEC-E11E-2047-96B4-DF4A9DA2F656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082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E826DA-1725-AC1D-0D3E-45B9A6AA1781}"/>
              </a:ext>
            </a:extLst>
          </p:cNvPr>
          <p:cNvSpPr/>
          <p:nvPr userDrawn="1"/>
        </p:nvSpPr>
        <p:spPr>
          <a:xfrm>
            <a:off x="-71562" y="6017342"/>
            <a:ext cx="12263561" cy="84065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101" y="3645157"/>
            <a:ext cx="9871710" cy="976289"/>
          </a:xfrm>
        </p:spPr>
        <p:txBody>
          <a:bodyPr/>
          <a:lstStyle>
            <a:lvl1pPr>
              <a:defRPr sz="2400">
                <a:latin typeface="LM Roman 10" panose="00000500000000000000" pitchFamily="50" charset="0"/>
              </a:defRPr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54379F0-92D2-B849-85CF-D31BEFCCA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210" y="2729401"/>
            <a:ext cx="10813709" cy="914400"/>
          </a:xfrm>
        </p:spPr>
        <p:txBody>
          <a:bodyPr/>
          <a:lstStyle>
            <a:lvl1pPr>
              <a:defRPr sz="4800" b="1">
                <a:latin typeface="LM Roman 10" panose="00000500000000000000" pitchFamily="50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FB4D3AC4-34E7-E57D-0E98-8DCC7ACA3746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096000" y="6465272"/>
            <a:ext cx="540404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LM Roman 10" panose="00000500000000000000" pitchFamily="50" charset="0"/>
              </a:defRPr>
            </a:lvl1pPr>
          </a:lstStyle>
          <a:p>
            <a:pPr algn="r">
              <a:defRPr/>
            </a:pPr>
            <a:r>
              <a:rPr lang="en-US" dirty="0"/>
              <a:t>EGU, May 4th 2026</a:t>
            </a:r>
            <a:endParaRPr lang="en-US" dirty="0">
              <a:latin typeface="LM Roman 10" panose="00000500000000000000" pitchFamily="50" charset="0"/>
            </a:endParaRPr>
          </a:p>
        </p:txBody>
      </p:sp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1303C18D-A486-101F-C7C2-D62718997E3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1669712" y="6465273"/>
            <a:ext cx="522288" cy="365125"/>
          </a:xfrm>
        </p:spPr>
        <p:txBody>
          <a:bodyPr/>
          <a:lstStyle/>
          <a:p>
            <a:pPr>
              <a:defRPr/>
            </a:pPr>
            <a:fld id="{E59E93EA-64E5-EF41-9853-47B1C09F55B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B706CD-5A54-A610-06AE-E41FD1F65A4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874"/>
          <a:stretch/>
        </p:blipFill>
        <p:spPr>
          <a:xfrm>
            <a:off x="322274" y="6110859"/>
            <a:ext cx="1593989" cy="6715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7338206-2DD2-4C97-176A-2AC5E9998C9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5102" y="6110859"/>
            <a:ext cx="671550" cy="6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54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38"/>
            <a:ext cx="5972148" cy="482248"/>
          </a:xfrm>
          <a:prstGeom prst="rect">
            <a:avLst/>
          </a:prstGeom>
          <a:solidFill>
            <a:schemeClr val="tx1"/>
          </a:solidFill>
        </p:spPr>
        <p:txBody>
          <a:bodyPr wrap="none" lIns="822960" rIns="182880" anchor="ctr">
            <a:spAutoFit/>
          </a:bodyPr>
          <a:lstStyle>
            <a:lvl1pPr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299845"/>
            <a:ext cx="9883140" cy="4438015"/>
          </a:xfrm>
        </p:spPr>
        <p:txBody>
          <a:bodyPr numCol="3" spcCol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</p:spTree>
    <p:extLst>
      <p:ext uri="{BB962C8B-B14F-4D97-AF65-F5344CB8AC3E}">
        <p14:creationId xmlns:p14="http://schemas.microsoft.com/office/powerpoint/2010/main" val="1621399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38"/>
            <a:ext cx="5972148" cy="482248"/>
          </a:xfrm>
          <a:prstGeom prst="rect">
            <a:avLst/>
          </a:prstGeom>
          <a:solidFill>
            <a:schemeClr val="tx1"/>
          </a:solidFill>
        </p:spPr>
        <p:txBody>
          <a:bodyPr wrap="none" lIns="822960" rIns="182880" anchor="ctr">
            <a:spAutoFit/>
          </a:bodyPr>
          <a:lstStyle>
            <a:lvl1pPr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99845"/>
            <a:ext cx="2788920" cy="4438015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1CB6F5-FD3D-B845-83D7-93F0CEF1FD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41420" y="1299845"/>
            <a:ext cx="7037070" cy="44380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2981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ED9C9CA-2F44-C968-8406-B3F356A16AC4}"/>
              </a:ext>
            </a:extLst>
          </p:cNvPr>
          <p:cNvSpPr/>
          <p:nvPr userDrawn="1"/>
        </p:nvSpPr>
        <p:spPr>
          <a:xfrm>
            <a:off x="0" y="6017342"/>
            <a:ext cx="12192000" cy="84065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44296"/>
            <a:ext cx="7547644" cy="590931"/>
          </a:xfrm>
          <a:prstGeom prst="rect">
            <a:avLst/>
          </a:prstGeom>
          <a:noFill/>
        </p:spPr>
        <p:txBody>
          <a:bodyPr wrap="none" lIns="822960" rIns="182880" anchor="ctr">
            <a:spAutoFit/>
          </a:bodyPr>
          <a:lstStyle>
            <a:lvl1pPr>
              <a:defRPr sz="3600" b="1">
                <a:solidFill>
                  <a:schemeClr val="tx1"/>
                </a:solidFill>
                <a:latin typeface="LM Roman 10" panose="000005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299845"/>
            <a:ext cx="9871710" cy="4438015"/>
          </a:xfrm>
        </p:spPr>
        <p:txBody>
          <a:bodyPr/>
          <a:lstStyle>
            <a:lvl1pPr>
              <a:defRPr sz="2400">
                <a:latin typeface="LM Roman 10" panose="00000500000000000000" pitchFamily="50" charset="0"/>
              </a:defRPr>
            </a:lvl1pPr>
            <a:lvl2pPr>
              <a:defRPr sz="2000">
                <a:latin typeface="LM Roman 10" panose="00000500000000000000" pitchFamily="50" charset="0"/>
              </a:defRPr>
            </a:lvl2pPr>
            <a:lvl3pPr>
              <a:defRPr sz="1800">
                <a:latin typeface="LM Roman 10" panose="00000500000000000000" pitchFamily="50" charset="0"/>
              </a:defRPr>
            </a:lvl3pPr>
            <a:lvl4pPr>
              <a:defRPr sz="1800">
                <a:latin typeface="LM Roman 10" panose="00000500000000000000" pitchFamily="50" charset="0"/>
              </a:defRPr>
            </a:lvl4pPr>
            <a:lvl5pPr>
              <a:defRPr sz="1800">
                <a:latin typeface="LM Roman 10" panose="00000500000000000000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69712" y="6491274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" name="Footer Placeholder 3">
            <a:extLst>
              <a:ext uri="{FF2B5EF4-FFF2-40B4-BE49-F238E27FC236}">
                <a16:creationId xmlns:a16="http://schemas.microsoft.com/office/drawing/2014/main" id="{020CFCCF-A700-97B5-A4A2-57773C039F02}"/>
              </a:ext>
            </a:extLst>
          </p:cNvPr>
          <p:cNvSpPr txBox="1">
            <a:spLocks/>
          </p:cNvSpPr>
          <p:nvPr userDrawn="1"/>
        </p:nvSpPr>
        <p:spPr>
          <a:xfrm>
            <a:off x="6846073" y="6494720"/>
            <a:ext cx="4720629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56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28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00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7213" indent="1588" algn="l" defTabSz="912813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algn="r">
              <a:defRPr/>
            </a:pPr>
            <a:r>
              <a:rPr lang="en-US" sz="1600" dirty="0">
                <a:latin typeface="LM Roman 10" panose="00000500000000000000" pitchFamily="50" charset="0"/>
              </a:rPr>
              <a:t>EGU, May 4th 2026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4AAFE5-755D-75DF-14D6-B3F16FE5794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8874"/>
          <a:stretch/>
        </p:blipFill>
        <p:spPr>
          <a:xfrm>
            <a:off x="322274" y="6110859"/>
            <a:ext cx="1593989" cy="671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3565FB-F616-C3C4-C3C3-0106899A51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305102" y="6110859"/>
            <a:ext cx="671550" cy="6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66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38"/>
            <a:ext cx="5972148" cy="482248"/>
          </a:xfrm>
          <a:prstGeom prst="rect">
            <a:avLst/>
          </a:prstGeom>
          <a:solidFill>
            <a:schemeClr val="tx1"/>
          </a:solidFill>
        </p:spPr>
        <p:txBody>
          <a:bodyPr wrap="none" lIns="822960" rIns="182880" anchor="ctr">
            <a:spAutoFit/>
          </a:bodyPr>
          <a:lstStyle>
            <a:lvl1pPr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299845"/>
            <a:ext cx="9883140" cy="4438015"/>
          </a:xfrm>
        </p:spPr>
        <p:txBody>
          <a:bodyPr numCol="2" spcCol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948815" y="6224905"/>
            <a:ext cx="40560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</p:spTree>
    <p:extLst>
      <p:ext uri="{BB962C8B-B14F-4D97-AF65-F5344CB8AC3E}">
        <p14:creationId xmlns:p14="http://schemas.microsoft.com/office/powerpoint/2010/main" val="885672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38"/>
            <a:ext cx="5972148" cy="482248"/>
          </a:xfrm>
          <a:prstGeom prst="rect">
            <a:avLst/>
          </a:prstGeom>
          <a:solidFill>
            <a:schemeClr val="tx1"/>
          </a:solidFill>
        </p:spPr>
        <p:txBody>
          <a:bodyPr wrap="none" lIns="822960" rIns="182880" anchor="ctr">
            <a:spAutoFit/>
          </a:bodyPr>
          <a:lstStyle>
            <a:lvl1pPr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299845"/>
            <a:ext cx="9883140" cy="4438015"/>
          </a:xfrm>
        </p:spPr>
        <p:txBody>
          <a:bodyPr numCol="3" spcCol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948815" y="6224905"/>
            <a:ext cx="40560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</p:spTree>
    <p:extLst>
      <p:ext uri="{BB962C8B-B14F-4D97-AF65-F5344CB8AC3E}">
        <p14:creationId xmlns:p14="http://schemas.microsoft.com/office/powerpoint/2010/main" val="3213475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38"/>
            <a:ext cx="5972148" cy="482248"/>
          </a:xfrm>
          <a:prstGeom prst="rect">
            <a:avLst/>
          </a:prstGeom>
          <a:solidFill>
            <a:schemeClr val="tx1"/>
          </a:solidFill>
        </p:spPr>
        <p:txBody>
          <a:bodyPr wrap="none" lIns="822960" rIns="182880" anchor="ctr">
            <a:spAutoFit/>
          </a:bodyPr>
          <a:lstStyle>
            <a:lvl1pPr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1299845"/>
            <a:ext cx="2800350" cy="4438015"/>
          </a:xfrm>
        </p:spPr>
        <p:txBody>
          <a:bodyPr anchor="ctr"/>
          <a:lstStyle>
            <a:lvl1pPr algn="ctr"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948815" y="6224905"/>
            <a:ext cx="40560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211CB6F5-FD3D-B845-83D7-93F0CEF1FD5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741420" y="1299845"/>
            <a:ext cx="7037070" cy="44380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11764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3906A28-4454-E540-980D-B4F783173F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/>
        </p:blipFill>
        <p:spPr>
          <a:xfrm>
            <a:off x="10391213" y="6206761"/>
            <a:ext cx="1375059" cy="226885"/>
          </a:xfrm>
          <a:prstGeom prst="rect">
            <a:avLst/>
          </a:prstGeom>
        </p:spPr>
      </p:pic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0E43521-C154-2647-A50F-BD549D3E42CF}"/>
              </a:ext>
            </a:extLst>
          </p:cNvPr>
          <p:cNvSpPr txBox="1">
            <a:spLocks/>
          </p:cNvSpPr>
          <p:nvPr/>
        </p:nvSpPr>
        <p:spPr>
          <a:xfrm>
            <a:off x="828675" y="6099175"/>
            <a:ext cx="41148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8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77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66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754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943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algn="l" defTabSz="914377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Helvetica" pitchFamily="2" charset="0"/>
            </a:endParaRPr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26F987DD-1124-8242-B9D8-393FDBCF69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E38263-AA57-F64D-BDCD-EB7CD48D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948815" y="6224905"/>
            <a:ext cx="4056063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54C1-B7AD-934C-AE16-E65815E0B9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377A56-679D-1747-9650-200F86485E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309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F676EBE-D970-F04C-B8AE-786E01455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1" y="3645157"/>
            <a:ext cx="9871710" cy="97628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C895C056-4336-E247-BCF8-66181629D2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210" y="2729401"/>
            <a:ext cx="10813709" cy="914400"/>
          </a:xfrm>
        </p:spPr>
        <p:txBody>
          <a:bodyPr/>
          <a:lstStyle>
            <a:lvl1pPr>
              <a:defRPr sz="4800" b="1"/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239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38"/>
            <a:ext cx="5972148" cy="482248"/>
          </a:xfrm>
          <a:prstGeom prst="rect">
            <a:avLst/>
          </a:prstGeom>
          <a:solidFill>
            <a:schemeClr val="tx1"/>
          </a:solidFill>
        </p:spPr>
        <p:txBody>
          <a:bodyPr wrap="none" lIns="822960" rIns="182880" anchor="ctr">
            <a:spAutoFit/>
          </a:bodyPr>
          <a:lstStyle>
            <a:lvl1pPr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299845"/>
            <a:ext cx="9883140" cy="443801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</p:spTree>
    <p:extLst>
      <p:ext uri="{BB962C8B-B14F-4D97-AF65-F5344CB8AC3E}">
        <p14:creationId xmlns:p14="http://schemas.microsoft.com/office/powerpoint/2010/main" val="128641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8638"/>
            <a:ext cx="5972148" cy="482248"/>
          </a:xfrm>
          <a:prstGeom prst="rect">
            <a:avLst/>
          </a:prstGeom>
          <a:solidFill>
            <a:schemeClr val="tx1"/>
          </a:solidFill>
        </p:spPr>
        <p:txBody>
          <a:bodyPr wrap="none" lIns="822960" rIns="182880" anchor="ctr">
            <a:spAutoFit/>
          </a:bodyPr>
          <a:lstStyle>
            <a:lvl1pPr>
              <a:defRPr sz="2800" b="1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920" y="1299845"/>
            <a:ext cx="9883140" cy="4438015"/>
          </a:xfrm>
        </p:spPr>
        <p:txBody>
          <a:bodyPr numCol="2" spcCol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96A8697-A3E3-1B4B-A083-BDD310C77A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179594" y="6230462"/>
            <a:ext cx="2743200" cy="366712"/>
          </a:xfr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BFF3FC-C568-3A4F-A7C2-BB440F2E588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94720" y="6241097"/>
            <a:ext cx="522288" cy="365125"/>
          </a:xfrm>
          <a:prstGeom prst="rect">
            <a:avLst/>
          </a:prstGeom>
        </p:spPr>
        <p:txBody>
          <a:bodyPr/>
          <a:lstStyle>
            <a:lvl1pPr algn="ctr">
              <a:defRPr sz="1400" baseline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FC77A756-9FDD-1541-B901-BF89E9004908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</p:spTree>
    <p:extLst>
      <p:ext uri="{BB962C8B-B14F-4D97-AF65-F5344CB8AC3E}">
        <p14:creationId xmlns:p14="http://schemas.microsoft.com/office/powerpoint/2010/main" val="942869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D0D97-B071-C148-9036-86499577D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8815" y="6224905"/>
            <a:ext cx="4056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400" cap="all" baseline="0">
                <a:solidFill>
                  <a:srgbClr val="FFFFFF"/>
                </a:solidFill>
                <a:latin typeface="LM Roman 10" panose="00000500000000000000" pitchFamily="50" charset="0"/>
              </a:defRPr>
            </a:lvl1pPr>
          </a:lstStyle>
          <a:p>
            <a:pPr algn="r">
              <a:defRPr/>
            </a:pPr>
            <a:r>
              <a:rPr lang="en-US" dirty="0"/>
              <a:t>EGU, May 4th 2026</a:t>
            </a:r>
            <a:endParaRPr lang="en-US" dirty="0">
              <a:latin typeface="LM Roman 10" panose="00000500000000000000" pitchFamily="50" charset="0"/>
            </a:endParaRP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93AF7C1-9145-5745-AFDF-868B12D25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68630"/>
            <a:ext cx="9128125" cy="75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DE585573-8857-2147-AFDA-C608CDBBF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9128125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D7868-2810-E844-B83F-968AD4C89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9594" y="6230462"/>
            <a:ext cx="27432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2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E6E644-0CD5-9A48-BE0A-B093210F4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720" y="6224270"/>
            <a:ext cx="522288" cy="365125"/>
          </a:xfrm>
          <a:prstGeom prst="rect">
            <a:avLst/>
          </a:prstGeom>
        </p:spPr>
        <p:txBody>
          <a:bodyPr anchor="b" anchorCtr="0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400" b="0" i="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E59E93EA-64E5-EF41-9853-47B1C09F5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52" r:id="rId2"/>
    <p:sldLayoutId id="2147483854" r:id="rId3"/>
    <p:sldLayoutId id="2147483855" r:id="rId4"/>
    <p:sldLayoutId id="2147483853" r:id="rId5"/>
    <p:sldLayoutId id="2147483862" r:id="rId6"/>
  </p:sldLayoutIdLst>
  <p:hf hdr="0" dt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9pPr>
    </p:titleStyle>
    <p:bodyStyle>
      <a:lvl1pPr algn="l" defTabSz="912813" rtl="0" eaLnBrk="1" fontAlgn="base" hangingPunct="1">
        <a:lnSpc>
          <a:spcPct val="120000"/>
        </a:lnSpc>
        <a:spcBef>
          <a:spcPts val="1000"/>
        </a:spcBef>
        <a:spcAft>
          <a:spcPts val="600"/>
        </a:spcAft>
        <a:buFont typeface="Arial" panose="020B0604020202020204" pitchFamily="34" charset="0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42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14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5986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58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D0D97-B071-C148-9036-86499577D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948815" y="6224905"/>
            <a:ext cx="40560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377" eaLnBrk="1" fontAlgn="auto" hangingPunct="1">
              <a:spcBef>
                <a:spcPts val="0"/>
              </a:spcBef>
              <a:spcAft>
                <a:spcPts val="0"/>
              </a:spcAft>
              <a:defRPr sz="1400" cap="all" baseline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Nevada Geoscience Symposium, April 10th 2026</a:t>
            </a:r>
          </a:p>
        </p:txBody>
      </p: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193AF7C1-9145-5745-AFDF-868B12D257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0" y="468630"/>
            <a:ext cx="9128125" cy="753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DE585573-8857-2147-AFDA-C608CDBBFC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9128125" cy="3969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D7868-2810-E844-B83F-968AD4C89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179594" y="6230462"/>
            <a:ext cx="2743200" cy="3667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914377" eaLnBrk="1" fontAlgn="auto" hangingPunct="1">
              <a:spcBef>
                <a:spcPts val="0"/>
              </a:spcBef>
              <a:spcAft>
                <a:spcPts val="0"/>
              </a:spcAft>
              <a:defRPr sz="1200" b="0" i="0">
                <a:solidFill>
                  <a:schemeClr val="bg2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AE6E644-0CD5-9A48-BE0A-B093210F42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94720" y="6224270"/>
            <a:ext cx="522288" cy="365125"/>
          </a:xfrm>
          <a:prstGeom prst="rect">
            <a:avLst/>
          </a:prstGeom>
        </p:spPr>
        <p:txBody>
          <a:bodyPr anchor="b" anchorCtr="0"/>
          <a:lstStyle>
            <a:lvl1pPr algn="ctr" defTabSz="914377" eaLnBrk="1" fontAlgn="auto" hangingPunct="1">
              <a:spcBef>
                <a:spcPts val="0"/>
              </a:spcBef>
              <a:spcAft>
                <a:spcPts val="0"/>
              </a:spcAft>
              <a:defRPr sz="1400" b="0" i="0" baseline="0">
                <a:solidFill>
                  <a:schemeClr val="bg1"/>
                </a:solidFill>
                <a:latin typeface="Helvetica" pitchFamily="2" charset="0"/>
              </a:defRPr>
            </a:lvl1pPr>
          </a:lstStyle>
          <a:p>
            <a:pPr>
              <a:defRPr/>
            </a:pPr>
            <a:fld id="{E59E93EA-64E5-EF41-9853-47B1C09F55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1196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58" r:id="rId2"/>
    <p:sldLayoutId id="2147483859" r:id="rId3"/>
    <p:sldLayoutId id="2147483860" r:id="rId4"/>
    <p:sldLayoutId id="2147483861" r:id="rId5"/>
  </p:sldLayoutIdLst>
  <p:hf hdr="0" dt="0"/>
  <p:txStyles>
    <p:titleStyle>
      <a:lvl1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Helvetica" pitchFamily="2" charset="0"/>
          <a:ea typeface="+mj-ea"/>
          <a:cs typeface="+mj-cs"/>
        </a:defRPr>
      </a:lvl1pPr>
      <a:lvl2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2pPr>
      <a:lvl3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3pPr>
      <a:lvl4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4pPr>
      <a:lvl5pPr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5pPr>
      <a:lvl6pPr marL="4572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6pPr>
      <a:lvl7pPr marL="9144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7pPr>
      <a:lvl8pPr marL="13716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8pPr>
      <a:lvl9pPr marL="1828800" algn="l" defTabSz="912813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Helvetica" pitchFamily="2" charset="0"/>
        </a:defRPr>
      </a:lvl9pPr>
    </p:titleStyle>
    <p:bodyStyle>
      <a:lvl1pPr algn="l" defTabSz="912813" rtl="0" eaLnBrk="1" fontAlgn="base" hangingPunct="1">
        <a:lnSpc>
          <a:spcPct val="120000"/>
        </a:lnSpc>
        <a:spcBef>
          <a:spcPts val="1000"/>
        </a:spcBef>
        <a:spcAft>
          <a:spcPts val="600"/>
        </a:spcAft>
        <a:buFont typeface="Arial" panose="020B0604020202020204" pitchFamily="34" charset="0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42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14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5986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5813" indent="-227013" algn="l" defTabSz="912813" rtl="0" eaLnBrk="1" fontAlgn="base" hangingPunct="1">
        <a:lnSpc>
          <a:spcPct val="120000"/>
        </a:lnSpc>
        <a:spcBef>
          <a:spcPts val="500"/>
        </a:spcBef>
        <a:spcAft>
          <a:spcPts val="6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svg"/><Relationship Id="rId5" Type="http://schemas.openxmlformats.org/officeDocument/2006/relationships/image" Target="../media/image14.svg"/><Relationship Id="rId4" Type="http://schemas.openxmlformats.org/officeDocument/2006/relationships/image" Target="../media/image13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A0C1FB9-5883-8449-8B70-CBF768514F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210" y="4053705"/>
            <a:ext cx="9871710" cy="976289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b="1" dirty="0"/>
              <a:t>Jakob Scheel</a:t>
            </a:r>
            <a:r>
              <a:rPr lang="en-US" b="1" baseline="30000" dirty="0"/>
              <a:t>1</a:t>
            </a:r>
            <a:r>
              <a:rPr lang="en-US" b="1" dirty="0"/>
              <a:t>, Michael Gardner</a:t>
            </a:r>
            <a:r>
              <a:rPr lang="en-US" b="1" baseline="30000" dirty="0"/>
              <a:t>2</a:t>
            </a:r>
            <a:r>
              <a:rPr lang="en-US" b="1" dirty="0"/>
              <a:t>, Philipp Ruprecht</a:t>
            </a:r>
            <a:r>
              <a:rPr lang="en-US" b="1" baseline="30000" dirty="0"/>
              <a:t>1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baseline="30000" dirty="0"/>
              <a:t>1</a:t>
            </a:r>
            <a:r>
              <a:rPr lang="en-US" sz="2000" dirty="0"/>
              <a:t>Department of Geological Sciences and Engineering, University of Nevada, Reno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baseline="30000" dirty="0"/>
              <a:t>2</a:t>
            </a:r>
            <a:r>
              <a:rPr lang="en-US" sz="2000" dirty="0"/>
              <a:t>Department of Civil and Environmental Engineering, University of California, Davis</a:t>
            </a:r>
          </a:p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endParaRPr lang="en-US" sz="2000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33150D-0429-2744-B2DF-06C0D017A95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37210" y="1277777"/>
            <a:ext cx="10813709" cy="2311652"/>
          </a:xfrm>
        </p:spPr>
        <p:txBody>
          <a:bodyPr/>
          <a:lstStyle/>
          <a:p>
            <a:r>
              <a:rPr lang="en-US" sz="4400" dirty="0"/>
              <a:t>Plucked Apart: Grain-Scale Mechanics of Mafic Enclave Disintegration</a:t>
            </a:r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8BDF252E-FB16-D03B-5F55-5DFBD148A6A1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6205440" y="6465273"/>
            <a:ext cx="526445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>
              <a:defRPr/>
            </a:pPr>
            <a:r>
              <a:rPr lang="en-US" dirty="0"/>
              <a:t>EGU, May 4th 2026</a:t>
            </a: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0C329A8D-AF7A-A388-FDEF-BA62B4B27717}"/>
              </a:ext>
            </a:extLst>
          </p:cNvPr>
          <p:cNvSpPr txBox="1">
            <a:spLocks/>
          </p:cNvSpPr>
          <p:nvPr/>
        </p:nvSpPr>
        <p:spPr bwMode="auto">
          <a:xfrm>
            <a:off x="537210" y="5494270"/>
            <a:ext cx="10591707" cy="976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2813" rtl="0" eaLnBrk="1" fontAlgn="base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Font typeface="Arial" panose="020B0604020202020204" pitchFamily="34" charset="0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42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14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5986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5813" indent="-227013" algn="l" defTabSz="912813" rtl="0" eaLnBrk="1" fontAlgn="base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</a:pPr>
            <a:r>
              <a:rPr lang="en-US" sz="2000" i="1" dirty="0"/>
              <a:t>This research is being supported by the National Science Foundation (NSF) grant 2122789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104EB2B-1221-72C5-FBDF-19F616831D06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E59E93EA-64E5-EF41-9853-47B1C09F55B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7480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837794-36C7-2C0F-B32F-24646C9A2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296"/>
            <a:ext cx="8275279" cy="590931"/>
          </a:xfrm>
        </p:spPr>
        <p:txBody>
          <a:bodyPr/>
          <a:lstStyle/>
          <a:p>
            <a:r>
              <a:rPr lang="en-US" dirty="0"/>
              <a:t>Enclave Erosion: Parameter space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172810-153E-2526-2BC4-50B929D854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BBAD50-A85B-75D0-5850-9C4C4591BC5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5" name="Content Placeholder 8">
            <a:extLst>
              <a:ext uri="{FF2B5EF4-FFF2-40B4-BE49-F238E27FC236}">
                <a16:creationId xmlns:a16="http://schemas.microsoft.com/office/drawing/2014/main" id="{29192707-1E61-0B4D-401E-8109CC85E4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3048"/>
            <a:ext cx="5943276" cy="4438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C7DEA9-D1FD-CF1E-916E-5545933078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726" y="1509462"/>
            <a:ext cx="5920435" cy="4461601"/>
          </a:xfrm>
          <a:prstGeom prst="rect">
            <a:avLst/>
          </a:prstGeom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D02D9240-907D-95C3-B938-1CFB7B5D8CC6}"/>
              </a:ext>
            </a:extLst>
          </p:cNvPr>
          <p:cNvSpPr/>
          <p:nvPr/>
        </p:nvSpPr>
        <p:spPr>
          <a:xfrm>
            <a:off x="2405743" y="2993571"/>
            <a:ext cx="2536372" cy="1434495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M Roman 10" panose="00000500000000000000" pitchFamily="50" charset="0"/>
              </a:rPr>
              <a:t>Magmatic viscosity</a:t>
            </a:r>
          </a:p>
        </p:txBody>
      </p:sp>
    </p:spTree>
    <p:extLst>
      <p:ext uri="{BB962C8B-B14F-4D97-AF65-F5344CB8AC3E}">
        <p14:creationId xmlns:p14="http://schemas.microsoft.com/office/powerpoint/2010/main" val="1499108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50784-1EE3-6040-86DF-B6074D32F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296"/>
            <a:ext cx="5600251" cy="590931"/>
          </a:xfrm>
        </p:spPr>
        <p:txBody>
          <a:bodyPr/>
          <a:lstStyle/>
          <a:p>
            <a:r>
              <a:rPr lang="en-US" dirty="0"/>
              <a:t>Multi-Crystal erosion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37C6D0-56A2-8CB0-8DCD-D618352D2B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868919-B00F-D885-F24A-A54795E8F89D}"/>
              </a:ext>
            </a:extLst>
          </p:cNvPr>
          <p:cNvSpPr txBox="1"/>
          <p:nvPr/>
        </p:nvSpPr>
        <p:spPr>
          <a:xfrm>
            <a:off x="9712779" y="2307680"/>
            <a:ext cx="14695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M Roman 10" panose="00000500000000000000" pitchFamily="50" charset="0"/>
              </a:rPr>
              <a:t>Work in progress </a:t>
            </a:r>
            <a:r>
              <a:rPr lang="en-US" sz="2400" dirty="0">
                <a:latin typeface="LM Roman 10" panose="00000500000000000000" pitchFamily="50" charset="0"/>
                <a:sym typeface="Wingdings" panose="05000000000000000000" pitchFamily="2" charset="2"/>
              </a:rPr>
              <a:t></a:t>
            </a:r>
            <a:endParaRPr lang="en-US" sz="2400" dirty="0">
              <a:latin typeface="LM Roman 10" panose="00000500000000000000" pitchFamily="50" charset="0"/>
            </a:endParaRPr>
          </a:p>
        </p:txBody>
      </p:sp>
      <p:pic>
        <p:nvPicPr>
          <p:cNvPr id="6" name="test1">
            <a:hlinkClick r:id="" action="ppaction://media"/>
            <a:extLst>
              <a:ext uri="{FF2B5EF4-FFF2-40B4-BE49-F238E27FC236}">
                <a16:creationId xmlns:a16="http://schemas.microsoft.com/office/drawing/2014/main" id="{9E72E86D-607C-B33B-1148-5CCEC155FF4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7713" y="936460"/>
            <a:ext cx="8315007" cy="4985080"/>
          </a:xfrm>
        </p:spPr>
      </p:pic>
    </p:spTree>
    <p:extLst>
      <p:ext uri="{BB962C8B-B14F-4D97-AF65-F5344CB8AC3E}">
        <p14:creationId xmlns:p14="http://schemas.microsoft.com/office/powerpoint/2010/main" val="784667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7189-15E3-044D-6960-76AF34A61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99696"/>
            <a:ext cx="2770951" cy="480131"/>
          </a:xfrm>
        </p:spPr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8ADF55-CEBA-10DB-0F05-E6EC1A0463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Akter, S. (2026); UC Davis Round Table, Poster Presentation</a:t>
            </a:r>
          </a:p>
          <a:p>
            <a:pPr marL="457200" indent="-457200">
              <a:buFont typeface="Arial" panose="020B0604020202020204" pitchFamily="34" charset="0"/>
              <a:buAutoNum type="arabicPeriod"/>
            </a:pPr>
            <a:r>
              <a:rPr lang="en-US" dirty="0"/>
              <a:t>Humphreys, M. C., Namur, O., </a:t>
            </a:r>
            <a:r>
              <a:rPr lang="en-US" dirty="0" err="1"/>
              <a:t>Bohrson</a:t>
            </a:r>
            <a:r>
              <a:rPr lang="en-US" dirty="0"/>
              <a:t>, W. A., Cooper, G. F., Cooper, K. M. &amp; Spera, F. J. (2025), ‘Crystal mush processes and crustal magmatism’, Nature Reviews Earth &amp; Environment 6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683B8-25C6-A327-E002-9FF6D78820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802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test2">
            <a:hlinkClick r:id="" action="ppaction://media"/>
            <a:extLst>
              <a:ext uri="{FF2B5EF4-FFF2-40B4-BE49-F238E27FC236}">
                <a16:creationId xmlns:a16="http://schemas.microsoft.com/office/drawing/2014/main" id="{C5C4F66E-41BE-9C18-241D-BFFC17FCBF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 bwMode="auto">
          <a:xfrm>
            <a:off x="4332510" y="1514606"/>
            <a:ext cx="7456888" cy="399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284063E2-B4A9-7D90-17CE-B5EDB53D6B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 bwMode="auto">
          <a:xfrm>
            <a:off x="213851" y="1173651"/>
            <a:ext cx="3751264" cy="468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2A8E225-950F-94CD-4211-8DAD67A0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8896"/>
            <a:ext cx="3441263" cy="701731"/>
          </a:xfrm>
        </p:spPr>
        <p:txBody>
          <a:bodyPr/>
          <a:lstStyle/>
          <a:p>
            <a:r>
              <a:rPr lang="en-US" sz="4400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39E633-B645-628B-5ED9-2F97B89032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4EEEF907-DCC3-A983-FE2B-96674AD27BF4}"/>
              </a:ext>
            </a:extLst>
          </p:cNvPr>
          <p:cNvSpPr/>
          <p:nvPr/>
        </p:nvSpPr>
        <p:spPr>
          <a:xfrm>
            <a:off x="3251539" y="3429000"/>
            <a:ext cx="2161943" cy="1073033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Grain-scale plucking model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2BF775-E75D-9701-97D4-989ABEE22D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81960" y="97188"/>
            <a:ext cx="3422455" cy="23537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10C1A2-7BCD-14ED-8E35-B89C246F0E61}"/>
              </a:ext>
            </a:extLst>
          </p:cNvPr>
          <p:cNvSpPr/>
          <p:nvPr/>
        </p:nvSpPr>
        <p:spPr>
          <a:xfrm>
            <a:off x="269369" y="5230206"/>
            <a:ext cx="1167319" cy="37124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Enclave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69B0B93-6C78-ABF8-D57A-EEAEA8825993}"/>
              </a:ext>
            </a:extLst>
          </p:cNvPr>
          <p:cNvSpPr/>
          <p:nvPr/>
        </p:nvSpPr>
        <p:spPr>
          <a:xfrm>
            <a:off x="2741857" y="5230206"/>
            <a:ext cx="1167319" cy="37124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val="297657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518D77-2E6C-9BC3-EC41-F23ACE54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0701A-7C60-5639-B989-1C91C4537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16596"/>
            <a:ext cx="3226268" cy="646331"/>
          </a:xfrm>
        </p:spPr>
        <p:txBody>
          <a:bodyPr/>
          <a:lstStyle/>
          <a:p>
            <a:r>
              <a:rPr lang="en-US" sz="4000" dirty="0"/>
              <a:t>Overview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9C37F-456D-1DD7-261F-5144943B1D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CC04CB7-66F1-A66C-93A1-73491EBDD6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t="5464" r="18083" b="17973"/>
          <a:stretch>
            <a:fillRect/>
          </a:stretch>
        </p:blipFill>
        <p:spPr>
          <a:xfrm>
            <a:off x="87584" y="1449536"/>
            <a:ext cx="5642007" cy="347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5CB86C8-5A10-004B-295C-03FAC800F234}"/>
              </a:ext>
            </a:extLst>
          </p:cNvPr>
          <p:cNvSpPr/>
          <p:nvPr/>
        </p:nvSpPr>
        <p:spPr>
          <a:xfrm>
            <a:off x="853440" y="5262880"/>
            <a:ext cx="2049822" cy="5582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Single crystal plucking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4EC745-9957-C540-A891-0208BACCEED8}"/>
              </a:ext>
            </a:extLst>
          </p:cNvPr>
          <p:cNvSpPr/>
          <p:nvPr/>
        </p:nvSpPr>
        <p:spPr>
          <a:xfrm>
            <a:off x="8371840" y="5262880"/>
            <a:ext cx="2049822" cy="55829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Crystal cumulate erosion</a:t>
            </a:r>
          </a:p>
        </p:txBody>
      </p:sp>
      <p:pic>
        <p:nvPicPr>
          <p:cNvPr id="10" name="test1">
            <a:hlinkClick r:id="" action="ppaction://media"/>
            <a:extLst>
              <a:ext uri="{FF2B5EF4-FFF2-40B4-BE49-F238E27FC236}">
                <a16:creationId xmlns:a16="http://schemas.microsoft.com/office/drawing/2014/main" id="{98C6FAA0-61D2-9C6F-62E4-5A7A3D353FE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44556" y="1338541"/>
            <a:ext cx="6159860" cy="3693009"/>
          </a:xfrm>
        </p:spPr>
      </p:pic>
      <p:sp>
        <p:nvSpPr>
          <p:cNvPr id="6" name="Arrow: Right 5">
            <a:extLst>
              <a:ext uri="{FF2B5EF4-FFF2-40B4-BE49-F238E27FC236}">
                <a16:creationId xmlns:a16="http://schemas.microsoft.com/office/drawing/2014/main" id="{8CFD1FBD-459A-C94F-3AD4-8738C0950870}"/>
              </a:ext>
            </a:extLst>
          </p:cNvPr>
          <p:cNvSpPr/>
          <p:nvPr/>
        </p:nvSpPr>
        <p:spPr>
          <a:xfrm>
            <a:off x="3891321" y="2992118"/>
            <a:ext cx="2755859" cy="1203961"/>
          </a:xfrm>
          <a:prstGeom prst="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LM Roman 10" panose="00000500000000000000" pitchFamily="50" charset="0"/>
              </a:rPr>
              <a:t>Multi-particle upscaling</a:t>
            </a:r>
          </a:p>
        </p:txBody>
      </p:sp>
    </p:spTree>
    <p:extLst>
      <p:ext uri="{BB962C8B-B14F-4D97-AF65-F5344CB8AC3E}">
        <p14:creationId xmlns:p14="http://schemas.microsoft.com/office/powerpoint/2010/main" val="2650005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6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6FAD278C-44C1-62B2-B2F9-CB16CFA8C9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7295263" y="1150053"/>
            <a:ext cx="3751264" cy="468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04ABBA-8B9D-2835-3D6C-7B9C54A0E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296"/>
            <a:ext cx="7376378" cy="590931"/>
          </a:xfrm>
        </p:spPr>
        <p:txBody>
          <a:bodyPr/>
          <a:lstStyle/>
          <a:p>
            <a:r>
              <a:rPr lang="en-US" dirty="0"/>
              <a:t>Erosion in Magmatic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0E8F2-F9FE-4EFB-776F-21CA3D4132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B61E03-7D52-4A7C-FDDE-7C1F8B9BE9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E31464-7616-BA47-47DE-2EF867B63F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99" y="1299845"/>
            <a:ext cx="5392072" cy="40154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75549E6-87D5-7FF0-EC12-374328437F91}"/>
              </a:ext>
            </a:extLst>
          </p:cNvPr>
          <p:cNvSpPr txBox="1"/>
          <p:nvPr/>
        </p:nvSpPr>
        <p:spPr>
          <a:xfrm>
            <a:off x="950678" y="5679947"/>
            <a:ext cx="27758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M Roman 10" panose="00000500000000000000" pitchFamily="50" charset="0"/>
              </a:rPr>
              <a:t>Humphreys et al., (2025)</a:t>
            </a:r>
          </a:p>
        </p:txBody>
      </p:sp>
      <p:sp>
        <p:nvSpPr>
          <p:cNvPr id="14" name="Arrow: Left-Right 13">
            <a:extLst>
              <a:ext uri="{FF2B5EF4-FFF2-40B4-BE49-F238E27FC236}">
                <a16:creationId xmlns:a16="http://schemas.microsoft.com/office/drawing/2014/main" id="{6D7C429B-F5E1-A520-6125-C3C2BFA26690}"/>
              </a:ext>
            </a:extLst>
          </p:cNvPr>
          <p:cNvSpPr/>
          <p:nvPr/>
        </p:nvSpPr>
        <p:spPr>
          <a:xfrm>
            <a:off x="4652938" y="2542168"/>
            <a:ext cx="3539266" cy="1530838"/>
          </a:xfrm>
          <a:prstGeom prst="leftRightArrow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LM Roman 10" panose="00000500000000000000" pitchFamily="50" charset="0"/>
              </a:rPr>
              <a:t>Grain-scale erosion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0561E2-2660-F709-9B2F-7AC8BB33982E}"/>
              </a:ext>
            </a:extLst>
          </p:cNvPr>
          <p:cNvSpPr/>
          <p:nvPr/>
        </p:nvSpPr>
        <p:spPr>
          <a:xfrm>
            <a:off x="7376378" y="5336702"/>
            <a:ext cx="1167319" cy="37124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Enclave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EA4EBFA-33C7-24A4-D5F0-D6B4E23D332E}"/>
              </a:ext>
            </a:extLst>
          </p:cNvPr>
          <p:cNvSpPr/>
          <p:nvPr/>
        </p:nvSpPr>
        <p:spPr>
          <a:xfrm>
            <a:off x="9700245" y="5336702"/>
            <a:ext cx="1167319" cy="37124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val="29733904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188DF4B-FFAD-D2D1-D1EF-C869ACB447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3810002" y="1757045"/>
            <a:ext cx="4090106" cy="4207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C25D58-F9E3-401C-11BE-7D00201AC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44296"/>
            <a:ext cx="7511031" cy="590931"/>
          </a:xfrm>
        </p:spPr>
        <p:txBody>
          <a:bodyPr/>
          <a:lstStyle/>
          <a:p>
            <a:r>
              <a:rPr lang="en-US" dirty="0"/>
              <a:t>How to model crystal erosion?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7CA28-2C34-CB58-39F1-5083357E4D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1B706-0AFF-1979-FFF2-EEE91B27ACAB}"/>
              </a:ext>
            </a:extLst>
          </p:cNvPr>
          <p:cNvSpPr txBox="1"/>
          <p:nvPr/>
        </p:nvSpPr>
        <p:spPr>
          <a:xfrm>
            <a:off x="7477025" y="1079478"/>
            <a:ext cx="4334849" cy="138499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M Roman 10" panose="00000500000000000000" pitchFamily="50" charset="0"/>
              </a:rPr>
              <a:t>IC &amp; BC: Solid enclave interface, simple crystal intergrowth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4CAFD3-0EF4-C341-0A91-64E1A85283D2}"/>
              </a:ext>
            </a:extLst>
          </p:cNvPr>
          <p:cNvSpPr txBox="1"/>
          <p:nvPr/>
        </p:nvSpPr>
        <p:spPr>
          <a:xfrm>
            <a:off x="8542368" y="2993503"/>
            <a:ext cx="3269506" cy="954107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M Roman 10" panose="00000500000000000000" pitchFamily="50" charset="0"/>
              </a:rPr>
              <a:t>Material properties: Magma &amp; Crystal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CF3CAD-2DB3-F7CB-EF3F-8398353A97CB}"/>
              </a:ext>
            </a:extLst>
          </p:cNvPr>
          <p:cNvSpPr txBox="1"/>
          <p:nvPr/>
        </p:nvSpPr>
        <p:spPr>
          <a:xfrm>
            <a:off x="609601" y="2193610"/>
            <a:ext cx="2558142" cy="18158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M Roman 10" panose="00000500000000000000" pitchFamily="50" charset="0"/>
              </a:rPr>
              <a:t>Equations:</a:t>
            </a:r>
          </a:p>
          <a:p>
            <a:r>
              <a:rPr lang="en-US" sz="2800" dirty="0">
                <a:latin typeface="LM Roman 10" panose="00000500000000000000" pitchFamily="50" charset="0"/>
              </a:rPr>
              <a:t>Navier-Stokes &amp; Newton-Euler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C984822-49BE-23E1-6157-36F7965F91AE}"/>
              </a:ext>
            </a:extLst>
          </p:cNvPr>
          <p:cNvSpPr txBox="1"/>
          <p:nvPr/>
        </p:nvSpPr>
        <p:spPr>
          <a:xfrm>
            <a:off x="294640" y="1238270"/>
            <a:ext cx="4246880" cy="523220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M Roman 10" panose="00000500000000000000" pitchFamily="50" charset="0"/>
              </a:rPr>
              <a:t>Numerical Solver: HLBM</a:t>
            </a:r>
          </a:p>
        </p:txBody>
      </p:sp>
      <p:pic>
        <p:nvPicPr>
          <p:cNvPr id="14" name="Graphic 13" descr="Arrow: Slight curve with solid fill">
            <a:extLst>
              <a:ext uri="{FF2B5EF4-FFF2-40B4-BE49-F238E27FC236}">
                <a16:creationId xmlns:a16="http://schemas.microsoft.com/office/drawing/2014/main" id="{42FE1F83-3428-EC43-A32E-B8EECD3638E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1134634">
            <a:off x="7858537" y="2280167"/>
            <a:ext cx="914400" cy="914400"/>
          </a:xfrm>
          <a:prstGeom prst="rect">
            <a:avLst/>
          </a:prstGeom>
        </p:spPr>
      </p:pic>
      <p:pic>
        <p:nvPicPr>
          <p:cNvPr id="15" name="Graphic 14" descr="Arrow: Slight curve with solid fill">
            <a:extLst>
              <a:ext uri="{FF2B5EF4-FFF2-40B4-BE49-F238E27FC236}">
                <a16:creationId xmlns:a16="http://schemas.microsoft.com/office/drawing/2014/main" id="{E3185E38-E760-C505-47CA-D40FA3CC448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943974">
            <a:off x="6515006" y="1099332"/>
            <a:ext cx="914400" cy="914400"/>
          </a:xfrm>
          <a:prstGeom prst="rect">
            <a:avLst/>
          </a:prstGeom>
        </p:spPr>
      </p:pic>
      <p:pic>
        <p:nvPicPr>
          <p:cNvPr id="16" name="Graphic 15" descr="Arrow: Clockwise curve with solid fill">
            <a:extLst>
              <a:ext uri="{FF2B5EF4-FFF2-40B4-BE49-F238E27FC236}">
                <a16:creationId xmlns:a16="http://schemas.microsoft.com/office/drawing/2014/main" id="{AEE0FE76-6579-171D-01A3-23527F86FEE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5400000">
            <a:off x="3118758" y="1757045"/>
            <a:ext cx="914400" cy="914400"/>
          </a:xfrm>
          <a:prstGeom prst="rect">
            <a:avLst/>
          </a:prstGeom>
        </p:spPr>
      </p:pic>
      <p:pic>
        <p:nvPicPr>
          <p:cNvPr id="17" name="Graphic 16" descr="Arrow: Clockwise curve with solid fill">
            <a:extLst>
              <a:ext uri="{FF2B5EF4-FFF2-40B4-BE49-F238E27FC236}">
                <a16:creationId xmlns:a16="http://schemas.microsoft.com/office/drawing/2014/main" id="{6A8CDCA3-9072-CDCF-7633-A56EAD6BDAE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 rot="7470383">
            <a:off x="4418287" y="996801"/>
            <a:ext cx="914400" cy="914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EB16DD5-C2A8-9AEB-5BED-FCED26494E20}"/>
              </a:ext>
            </a:extLst>
          </p:cNvPr>
          <p:cNvSpPr txBox="1"/>
          <p:nvPr/>
        </p:nvSpPr>
        <p:spPr>
          <a:xfrm>
            <a:off x="6835084" y="5774771"/>
            <a:ext cx="37085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“Cooking Pot”, dreamstime.com</a:t>
            </a:r>
          </a:p>
        </p:txBody>
      </p:sp>
    </p:spTree>
    <p:extLst>
      <p:ext uri="{BB962C8B-B14F-4D97-AF65-F5344CB8AC3E}">
        <p14:creationId xmlns:p14="http://schemas.microsoft.com/office/powerpoint/2010/main" val="2364270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E90BE-2FA9-B172-70A0-1937FE574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296"/>
            <a:ext cx="10620856" cy="590931"/>
          </a:xfrm>
        </p:spPr>
        <p:txBody>
          <a:bodyPr/>
          <a:lstStyle/>
          <a:p>
            <a:r>
              <a:rPr lang="en-US" dirty="0"/>
              <a:t>CFD-DEM: Homogenized Lattice Boltzmann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A4F9F49-A253-6C8B-92A9-D93EF5696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1148343" y="946643"/>
            <a:ext cx="6619618" cy="4964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9003F6-4D6F-6EA9-E57F-CD13F44A4E6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8EB11F-A607-7EDC-C9EC-EE618368AEA6}"/>
              </a:ext>
            </a:extLst>
          </p:cNvPr>
          <p:cNvSpPr txBox="1"/>
          <p:nvPr/>
        </p:nvSpPr>
        <p:spPr>
          <a:xfrm>
            <a:off x="8149701" y="1720840"/>
            <a:ext cx="32904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b="1" dirty="0">
                <a:latin typeface="LM Roman 10" panose="00000500000000000000" pitchFamily="50" charset="0"/>
              </a:rPr>
              <a:t>Magma flow</a:t>
            </a:r>
            <a:r>
              <a:rPr lang="en-US" sz="2400" dirty="0">
                <a:latin typeface="LM Roman 10" panose="00000500000000000000" pitchFamily="50" charset="0"/>
              </a:rPr>
              <a:t>:    fluid grid</a:t>
            </a:r>
          </a:p>
          <a:p>
            <a:pPr marL="342900" indent="-342900">
              <a:buAutoNum type="arabicPeriod"/>
            </a:pPr>
            <a:r>
              <a:rPr lang="en-US" sz="2400" b="1" dirty="0">
                <a:latin typeface="LM Roman 10" panose="00000500000000000000" pitchFamily="50" charset="0"/>
              </a:rPr>
              <a:t>Crystal trajectory: </a:t>
            </a:r>
            <a:r>
              <a:rPr lang="en-US" sz="2400" dirty="0">
                <a:latin typeface="LM Roman 10" panose="00000500000000000000" pitchFamily="50" charset="0"/>
              </a:rPr>
              <a:t>solid grid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54B7A7-9B8A-C10B-6079-120C422611EC}"/>
              </a:ext>
            </a:extLst>
          </p:cNvPr>
          <p:cNvSpPr txBox="1"/>
          <p:nvPr/>
        </p:nvSpPr>
        <p:spPr>
          <a:xfrm>
            <a:off x="8387644" y="5520267"/>
            <a:ext cx="3133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LM Roman 10" panose="00000500000000000000" pitchFamily="50" charset="0"/>
              </a:rPr>
              <a:t>Modified from Akter, (2026)</a:t>
            </a:r>
          </a:p>
        </p:txBody>
      </p:sp>
    </p:spTree>
    <p:extLst>
      <p:ext uri="{BB962C8B-B14F-4D97-AF65-F5344CB8AC3E}">
        <p14:creationId xmlns:p14="http://schemas.microsoft.com/office/powerpoint/2010/main" val="23043146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082854-0D7A-07DF-B6A9-1EFC3C2AEB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307B59-39A4-DFCD-C7EA-4FA3DAAF1E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296"/>
            <a:ext cx="10620856" cy="590931"/>
          </a:xfrm>
        </p:spPr>
        <p:txBody>
          <a:bodyPr/>
          <a:lstStyle/>
          <a:p>
            <a:r>
              <a:rPr lang="en-US" dirty="0"/>
              <a:t>CFD-DEM: Homogenized Lattice Boltzmann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D8CEA17-119C-B93A-6C14-416B2EA5D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 bwMode="auto">
          <a:xfrm>
            <a:off x="50435" y="1279852"/>
            <a:ext cx="3718853" cy="377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1EA3C1-28C5-4B91-44B4-2E801B32AB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F73EC79-0BBF-AA3D-FFB6-360AECC569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3278" y="1279852"/>
            <a:ext cx="3718854" cy="377154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9BB3D0-E9FC-7971-BB3E-40980095779B}"/>
              </a:ext>
            </a:extLst>
          </p:cNvPr>
          <p:cNvSpPr txBox="1"/>
          <p:nvPr/>
        </p:nvSpPr>
        <p:spPr>
          <a:xfrm>
            <a:off x="8646808" y="5050826"/>
            <a:ext cx="2423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M Roman 10" panose="00000500000000000000" pitchFamily="50" charset="0"/>
              </a:rPr>
              <a:t>Particle Grid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61B707-FC15-ACA8-6CD6-65B077B68221}"/>
              </a:ext>
            </a:extLst>
          </p:cNvPr>
          <p:cNvSpPr txBox="1"/>
          <p:nvPr/>
        </p:nvSpPr>
        <p:spPr>
          <a:xfrm>
            <a:off x="997633" y="5050826"/>
            <a:ext cx="2423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M Roman 10" panose="00000500000000000000" pitchFamily="50" charset="0"/>
              </a:rPr>
              <a:t>Fluid Grid</a:t>
            </a:r>
          </a:p>
        </p:txBody>
      </p:sp>
      <p:sp>
        <p:nvSpPr>
          <p:cNvPr id="11" name="Arrow: Left-Right 10">
            <a:extLst>
              <a:ext uri="{FF2B5EF4-FFF2-40B4-BE49-F238E27FC236}">
                <a16:creationId xmlns:a16="http://schemas.microsoft.com/office/drawing/2014/main" id="{A823C302-F4DE-5884-C81F-CEDFEBA92614}"/>
              </a:ext>
            </a:extLst>
          </p:cNvPr>
          <p:cNvSpPr/>
          <p:nvPr/>
        </p:nvSpPr>
        <p:spPr>
          <a:xfrm>
            <a:off x="3586579" y="5125724"/>
            <a:ext cx="4305670" cy="896645"/>
          </a:xfrm>
          <a:prstGeom prst="leftRigh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Grid Coupling: Momentum Transfer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B783263-ABA3-9D1F-4C4C-DCA654D5D2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9081" y="1279852"/>
            <a:ext cx="3718855" cy="377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8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F3AD03B2-040E-BB28-D47D-AB98F6642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8104178" y="877938"/>
            <a:ext cx="3751264" cy="468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2AD2B-EED8-DD01-0D1F-8BFA690B66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296"/>
            <a:ext cx="6603346" cy="590931"/>
          </a:xfrm>
        </p:spPr>
        <p:txBody>
          <a:bodyPr/>
          <a:lstStyle/>
          <a:p>
            <a:r>
              <a:rPr lang="en-US" dirty="0"/>
              <a:t>Enclave Erosion: Plucking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18590A-2362-C5C7-4079-7828839BD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0C9969-7913-ED4B-A31D-0F625F35739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test2">
            <a:hlinkClick r:id="" action="ppaction://media"/>
            <a:extLst>
              <a:ext uri="{FF2B5EF4-FFF2-40B4-BE49-F238E27FC236}">
                <a16:creationId xmlns:a16="http://schemas.microsoft.com/office/drawing/2014/main" id="{AD62102E-8BC0-CDF7-DEAD-B32E4DE131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 bwMode="auto">
          <a:xfrm>
            <a:off x="169597" y="1299845"/>
            <a:ext cx="7456888" cy="3998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rrow: Left 6">
            <a:extLst>
              <a:ext uri="{FF2B5EF4-FFF2-40B4-BE49-F238E27FC236}">
                <a16:creationId xmlns:a16="http://schemas.microsoft.com/office/drawing/2014/main" id="{BDB12739-F746-1474-F4BB-594927E8194C}"/>
              </a:ext>
            </a:extLst>
          </p:cNvPr>
          <p:cNvSpPr/>
          <p:nvPr/>
        </p:nvSpPr>
        <p:spPr>
          <a:xfrm rot="19710985">
            <a:off x="10437221" y="2438627"/>
            <a:ext cx="1741715" cy="690594"/>
          </a:xfrm>
          <a:prstGeom prst="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A741D37-8C6E-BD7E-E4A3-D27C759C8AE1}"/>
              </a:ext>
            </a:extLst>
          </p:cNvPr>
          <p:cNvSpPr/>
          <p:nvPr/>
        </p:nvSpPr>
        <p:spPr>
          <a:xfrm>
            <a:off x="8278835" y="5112527"/>
            <a:ext cx="1167319" cy="37124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Enclave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B266C05-5E93-5DC6-28AF-EBB6F0F460A6}"/>
              </a:ext>
            </a:extLst>
          </p:cNvPr>
          <p:cNvSpPr/>
          <p:nvPr/>
        </p:nvSpPr>
        <p:spPr>
          <a:xfrm>
            <a:off x="10575612" y="5112526"/>
            <a:ext cx="1167319" cy="371245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Host</a:t>
            </a:r>
          </a:p>
        </p:txBody>
      </p:sp>
    </p:spTree>
    <p:extLst>
      <p:ext uri="{BB962C8B-B14F-4D97-AF65-F5344CB8AC3E}">
        <p14:creationId xmlns:p14="http://schemas.microsoft.com/office/powerpoint/2010/main" val="3520928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B0EA3F-0098-6C48-06ED-9D9376396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4296"/>
            <a:ext cx="6119752" cy="590931"/>
          </a:xfrm>
        </p:spPr>
        <p:txBody>
          <a:bodyPr/>
          <a:lstStyle/>
          <a:p>
            <a:r>
              <a:rPr lang="en-US" dirty="0"/>
              <a:t>Forces acting on crystal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472761-366A-9FE9-9E64-8334585035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E09167-E8C7-9B87-CBEC-A26CBA4ECE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C52D624-4A89-1444-9783-D08DF978A0A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E1F3FE-A3EC-D212-4B6E-40CB73C069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5" b="1546"/>
          <a:stretch>
            <a:fillRect/>
          </a:stretch>
        </p:blipFill>
        <p:spPr>
          <a:xfrm>
            <a:off x="6096000" y="1260826"/>
            <a:ext cx="5866559" cy="403470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0DD020-C5E5-DA78-34F7-776BA1A2FE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8" t="5464" r="18083" b="17973"/>
          <a:stretch>
            <a:fillRect/>
          </a:stretch>
        </p:blipFill>
        <p:spPr>
          <a:xfrm>
            <a:off x="177768" y="1542669"/>
            <a:ext cx="5642007" cy="3471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BCF277A-FC73-5518-6856-C8DE941AACCE}"/>
              </a:ext>
            </a:extLst>
          </p:cNvPr>
          <p:cNvSpPr/>
          <p:nvPr/>
        </p:nvSpPr>
        <p:spPr>
          <a:xfrm>
            <a:off x="506436" y="4341206"/>
            <a:ext cx="1167319" cy="542170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Enclave: solid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05C2E0-F9D2-CF45-9658-13CC5079E88A}"/>
              </a:ext>
            </a:extLst>
          </p:cNvPr>
          <p:cNvSpPr/>
          <p:nvPr/>
        </p:nvSpPr>
        <p:spPr>
          <a:xfrm>
            <a:off x="4672261" y="1703536"/>
            <a:ext cx="1167319" cy="633264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LM Roman 10" panose="00000500000000000000" pitchFamily="50" charset="0"/>
              </a:rPr>
              <a:t>Host: liquid</a:t>
            </a:r>
          </a:p>
        </p:txBody>
      </p:sp>
    </p:spTree>
    <p:extLst>
      <p:ext uri="{BB962C8B-B14F-4D97-AF65-F5344CB8AC3E}">
        <p14:creationId xmlns:p14="http://schemas.microsoft.com/office/powerpoint/2010/main" val="1392200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22850"/>
      </a:dk1>
      <a:lt1>
        <a:srgbClr val="FFBE00"/>
      </a:lt1>
      <a:dk2>
        <a:srgbClr val="0046B9"/>
      </a:dk2>
      <a:lt2>
        <a:srgbClr val="FFCC00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C1022F"/>
      </a:hlink>
      <a:folHlink>
        <a:srgbClr val="4811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8EF9BC2F-9EFD-104F-8E76-F4D01341EFD6}" vid="{E7D301D1-1DD4-4D45-8467-A8D304790232}"/>
    </a:ext>
  </a:extLst>
</a:theme>
</file>

<file path=ppt/theme/theme2.xml><?xml version="1.0" encoding="utf-8"?>
<a:theme xmlns:a="http://schemas.openxmlformats.org/drawingml/2006/main" name="1_Office Theme">
  <a:themeElements>
    <a:clrScheme name="Custom 2">
      <a:dk1>
        <a:srgbClr val="022850"/>
      </a:dk1>
      <a:lt1>
        <a:srgbClr val="FFBE00"/>
      </a:lt1>
      <a:dk2>
        <a:srgbClr val="0046B9"/>
      </a:dk2>
      <a:lt2>
        <a:srgbClr val="FFCC00"/>
      </a:lt2>
      <a:accent1>
        <a:srgbClr val="00C4B2"/>
      </a:accent1>
      <a:accent2>
        <a:srgbClr val="AADA91"/>
      </a:accent2>
      <a:accent3>
        <a:srgbClr val="FFFF3A"/>
      </a:accent3>
      <a:accent4>
        <a:srgbClr val="022850"/>
      </a:accent4>
      <a:accent5>
        <a:srgbClr val="FFBE00"/>
      </a:accent5>
      <a:accent6>
        <a:srgbClr val="F08A00"/>
      </a:accent6>
      <a:hlink>
        <a:srgbClr val="C1022F"/>
      </a:hlink>
      <a:folHlink>
        <a:srgbClr val="48116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6" id="{8EF9BC2F-9EFD-104F-8E76-F4D01341EFD6}" vid="{8003F287-F45E-2F45-A99A-079A517B90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Preso 2022 Watertower</Template>
  <TotalTime>18823</TotalTime>
  <Words>536</Words>
  <Application>Microsoft Office PowerPoint</Application>
  <PresentationFormat>Widescreen</PresentationFormat>
  <Paragraphs>100</Paragraphs>
  <Slides>12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Helvetica</vt:lpstr>
      <vt:lpstr>LM Roman 10</vt:lpstr>
      <vt:lpstr>Office Theme</vt:lpstr>
      <vt:lpstr>1_Office Theme</vt:lpstr>
      <vt:lpstr>PowerPoint Presentation</vt:lpstr>
      <vt:lpstr>Overview</vt:lpstr>
      <vt:lpstr>Overview</vt:lpstr>
      <vt:lpstr>Erosion in Magmatic Systems</vt:lpstr>
      <vt:lpstr>How to model crystal erosion?</vt:lpstr>
      <vt:lpstr>CFD-DEM: Homogenized Lattice Boltzmann</vt:lpstr>
      <vt:lpstr>CFD-DEM: Homogenized Lattice Boltzmann</vt:lpstr>
      <vt:lpstr>Enclave Erosion: Plucking</vt:lpstr>
      <vt:lpstr>Forces acting on crystal</vt:lpstr>
      <vt:lpstr>Enclave Erosion: Parameter space</vt:lpstr>
      <vt:lpstr>Multi-Crystal erosion</vt:lpstr>
      <vt:lpstr>References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Michael Gardner</dc:creator>
  <cp:keywords/>
  <dc:description/>
  <cp:lastModifiedBy>Jakob Scheel</cp:lastModifiedBy>
  <cp:revision>94</cp:revision>
  <dcterms:created xsi:type="dcterms:W3CDTF">2023-11-06T20:20:46Z</dcterms:created>
  <dcterms:modified xsi:type="dcterms:W3CDTF">2026-05-20T03:31:51Z</dcterms:modified>
  <cp:category/>
</cp:coreProperties>
</file>