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05" r:id="rId5"/>
    <p:sldId id="2166" r:id="rId6"/>
    <p:sldId id="315" r:id="rId7"/>
    <p:sldId id="2127" r:id="rId8"/>
    <p:sldId id="2129" r:id="rId9"/>
    <p:sldId id="2157" r:id="rId10"/>
    <p:sldId id="308" r:id="rId11"/>
    <p:sldId id="2180" r:id="rId12"/>
    <p:sldId id="310" r:id="rId13"/>
    <p:sldId id="316" r:id="rId14"/>
    <p:sldId id="2176" r:id="rId15"/>
    <p:sldId id="2183" r:id="rId16"/>
    <p:sldId id="2182" r:id="rId17"/>
    <p:sldId id="2177" r:id="rId18"/>
    <p:sldId id="2178" r:id="rId19"/>
    <p:sldId id="2179" r:id="rId20"/>
    <p:sldId id="2172" r:id="rId21"/>
    <p:sldId id="307" r:id="rId22"/>
    <p:sldId id="21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C07254-BADA-3CF0-CCA7-C6C505414385}" name="Haasnoot, M. (Marjolijn)" initials="H(" userId="S::m.haasnoot@uu.nl::c50f1b64-ef57-431c-8749-87d5c2fbd3ab" providerId="AD"/>
  <p188:author id="{E0661479-AC4E-7182-0FB4-16936289B4B7}" name="Mennes, D.T. (Dagmar)" initials="DM" userId="S::d.t.mennes@uu.nl::25f63ee4-a65a-4969-847a-9d402e05bd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E5FF"/>
    <a:srgbClr val="A9D18E"/>
    <a:srgbClr val="CFD5D5"/>
    <a:srgbClr val="9DC3E6"/>
    <a:srgbClr val="CA6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0A5BA-C272-43B3-912D-141F719DF616}" v="84" dt="2026-05-01T10:21:15.094"/>
    <p1510:client id="{7DD6775F-7160-4B18-BF28-C715C88E086F}" v="5" dt="2026-05-01T18:12:53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247" autoAdjust="0"/>
  </p:normalViewPr>
  <p:slideViewPr>
    <p:cSldViewPr snapToGrid="0">
      <p:cViewPr varScale="1">
        <p:scale>
          <a:sx n="72" d="100"/>
          <a:sy n="72" d="100"/>
        </p:scale>
        <p:origin x="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DB879-3E20-4A02-8115-F1C2C503F837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AE000-A6C7-4283-9B97-0F417638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2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Hey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 I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 I </a:t>
            </a:r>
            <a:r>
              <a:rPr lang="nl-NL" dirty="0" err="1"/>
              <a:t>doing</a:t>
            </a:r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Header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28 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731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AE000-A6C7-4283-9B97-0F417638A6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46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AE000-A6C7-4283-9B97-0F417638A6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5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Hint on </a:t>
            </a:r>
            <a:r>
              <a:rPr lang="nl-NL" err="1"/>
              <a:t>influence</a:t>
            </a:r>
            <a:r>
              <a:rPr lang="nl-NL"/>
              <a:t> on CC but </a:t>
            </a:r>
            <a:r>
              <a:rPr lang="nl-NL" err="1"/>
              <a:t>assume</a:t>
            </a:r>
            <a:r>
              <a:rPr lang="nl-NL"/>
              <a:t> </a:t>
            </a:r>
            <a:r>
              <a:rPr lang="nl-NL" err="1"/>
              <a:t>much</a:t>
            </a:r>
            <a:r>
              <a:rPr lang="nl-NL"/>
              <a:t> </a:t>
            </a:r>
            <a:r>
              <a:rPr lang="nl-NL" err="1"/>
              <a:t>knowledge</a:t>
            </a:r>
            <a:endParaRPr lang="nl-NL"/>
          </a:p>
          <a:p>
            <a:r>
              <a:rPr lang="nl-NL"/>
              <a:t>Hint on </a:t>
            </a:r>
            <a:r>
              <a:rPr lang="nl-NL" err="1"/>
              <a:t>adaptation</a:t>
            </a:r>
            <a:r>
              <a:rPr lang="nl-NL"/>
              <a:t> stuf</a:t>
            </a:r>
          </a:p>
          <a:p>
            <a:r>
              <a:rPr lang="nl-NL"/>
              <a:t>	- </a:t>
            </a:r>
            <a:r>
              <a:rPr lang="nl-NL" err="1"/>
              <a:t>models</a:t>
            </a:r>
            <a:r>
              <a:rPr lang="nl-NL"/>
              <a:t> </a:t>
            </a:r>
            <a:r>
              <a:rPr lang="nl-NL" err="1"/>
              <a:t>often</a:t>
            </a:r>
            <a:r>
              <a:rPr lang="nl-NL"/>
              <a:t> single hazards</a:t>
            </a:r>
          </a:p>
          <a:p>
            <a:r>
              <a:rPr lang="nl-NL"/>
              <a:t>	- </a:t>
            </a:r>
            <a:r>
              <a:rPr lang="nl-NL" err="1"/>
              <a:t>maladaptation</a:t>
            </a:r>
            <a:r>
              <a:rPr lang="nl-NL"/>
              <a:t> </a:t>
            </a:r>
            <a:r>
              <a:rPr lang="nl-NL" err="1"/>
              <a:t>offten</a:t>
            </a:r>
            <a:r>
              <a:rPr lang="nl-NL"/>
              <a:t> </a:t>
            </a:r>
            <a:r>
              <a:rPr lang="nl-NL" err="1"/>
              <a:t>occurs</a:t>
            </a:r>
            <a:r>
              <a:rPr lang="nl-NL"/>
              <a:t>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7FCE-F8DB-4158-99FD-C64B537E8B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4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what is  a CER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Definitie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Afkorting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figuur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 err="1"/>
              <a:t>Waaruit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het</a:t>
            </a:r>
          </a:p>
          <a:p>
            <a:pPr marL="1085850" lvl="2" indent="-171450">
              <a:buFontTx/>
              <a:buChar char="-"/>
            </a:pPr>
            <a:r>
              <a:rPr lang="en-GB" dirty="0"/>
              <a:t>Modulator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groot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stysteem</a:t>
            </a:r>
            <a:r>
              <a:rPr lang="en-GB" dirty="0">
                <a:sym typeface="Wingdings" panose="05000000000000000000" pitchFamily="2" charset="2"/>
              </a:rPr>
              <a:t> e.g. </a:t>
            </a:r>
            <a:r>
              <a:rPr lang="en-GB" dirty="0" err="1">
                <a:sym typeface="Wingdings" panose="05000000000000000000" pitchFamily="2" charset="2"/>
              </a:rPr>
              <a:t>lage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druk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systeem</a:t>
            </a:r>
            <a:endParaRPr lang="en-GB" dirty="0">
              <a:sym typeface="Wingdings" panose="05000000000000000000" pitchFamily="2" charset="2"/>
            </a:endParaRPr>
          </a:p>
          <a:p>
            <a:pPr marL="1085850" lvl="2" indent="-171450">
              <a:buFontTx/>
              <a:buChar char="-"/>
            </a:pPr>
            <a:r>
              <a:rPr lang="en-GB" dirty="0">
                <a:sym typeface="Wingdings" panose="05000000000000000000" pitchFamily="2" charset="2"/>
              </a:rPr>
              <a:t>Driver regen/SS</a:t>
            </a:r>
          </a:p>
          <a:p>
            <a:pPr marL="1085850" lvl="2" indent="-171450">
              <a:buFontTx/>
              <a:buChar char="-"/>
            </a:pPr>
            <a:r>
              <a:rPr lang="en-GB" dirty="0">
                <a:sym typeface="Wingdings" panose="05000000000000000000" pitchFamily="2" charset="2"/>
              </a:rPr>
              <a:t>Hazard </a:t>
            </a:r>
            <a:r>
              <a:rPr lang="en-GB" dirty="0" err="1">
                <a:sym typeface="Wingdings" panose="05000000000000000000" pitchFamily="2" charset="2"/>
              </a:rPr>
              <a:t>overstroming</a:t>
            </a:r>
            <a:endParaRPr lang="en-GB" dirty="0">
              <a:sym typeface="Wingdings" panose="05000000000000000000" pitchFamily="2" charset="2"/>
            </a:endParaRPr>
          </a:p>
          <a:p>
            <a:pPr marL="1085850" lvl="2" indent="-171450">
              <a:buFontTx/>
              <a:buChar char="-"/>
            </a:pPr>
            <a:r>
              <a:rPr lang="en-GB" dirty="0" err="1">
                <a:sym typeface="Wingdings" panose="05000000000000000000" pitchFamily="2" charset="2"/>
              </a:rPr>
              <a:t>Impactschade</a:t>
            </a:r>
            <a:endParaRPr lang="en-GB" dirty="0">
              <a:sym typeface="Wingdings" panose="05000000000000000000" pitchFamily="2" charset="2"/>
            </a:endParaRPr>
          </a:p>
          <a:p>
            <a:pPr marL="1085850" lvl="2" indent="-171450">
              <a:buFontTx/>
              <a:buChar char="-"/>
            </a:pPr>
            <a:r>
              <a:rPr lang="en-GB" dirty="0" err="1">
                <a:sym typeface="Wingdings" panose="05000000000000000000" pitchFamily="2" charset="2"/>
              </a:rPr>
              <a:t>Adaptatie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miste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een</a:t>
            </a:r>
            <a:r>
              <a:rPr lang="en-GB" dirty="0">
                <a:sym typeface="Wingdings" panose="05000000000000000000" pitchFamily="2" charset="2"/>
              </a:rPr>
              <a:t> hazard </a:t>
            </a:r>
            <a:r>
              <a:rPr lang="en-GB" dirty="0" err="1">
                <a:sym typeface="Wingdings" panose="05000000000000000000" pitchFamily="2" charset="2"/>
              </a:rPr>
              <a:t>stopt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niet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bij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schade</a:t>
            </a:r>
            <a:r>
              <a:rPr lang="en-GB" dirty="0">
                <a:sym typeface="Wingdings" panose="05000000000000000000" pitchFamily="2" charset="2"/>
              </a:rPr>
              <a:t> maar </a:t>
            </a:r>
            <a:r>
              <a:rPr lang="en-GB" dirty="0" err="1">
                <a:sym typeface="Wingdings" panose="05000000000000000000" pitchFamily="2" charset="2"/>
              </a:rPr>
              <a:t>adaptatie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vind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plaats</a:t>
            </a:r>
            <a:r>
              <a:rPr lang="en-GB" dirty="0">
                <a:sym typeface="Wingdings" panose="05000000000000000000" pitchFamily="2" charset="2"/>
              </a:rPr>
              <a:t> om </a:t>
            </a:r>
            <a:r>
              <a:rPr lang="en-GB" dirty="0" err="1">
                <a:sym typeface="Wingdings" panose="05000000000000000000" pitchFamily="2" charset="2"/>
              </a:rPr>
              <a:t>risico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verminderen</a:t>
            </a:r>
            <a:endParaRPr lang="en-GB" dirty="0"/>
          </a:p>
          <a:p>
            <a:pPr marL="1085850" lvl="2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7FCE-F8DB-4158-99FD-C64B537E8B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7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 note for the identified events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events are also caused due to mechanical failure.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events </a:t>
            </a: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extreme rainfall not ‘perfect’ due to parameters like the rainfall intensity but are still included.</a:t>
            </a:r>
          </a:p>
          <a:p>
            <a:endParaRPr lang="en-US" dirty="0"/>
          </a:p>
          <a:p>
            <a:r>
              <a:rPr lang="en-US" dirty="0"/>
              <a:t>Archetypes CER events</a:t>
            </a:r>
          </a:p>
          <a:p>
            <a:r>
              <a:rPr lang="en-US" dirty="0"/>
              <a:t>Mention location of</a:t>
            </a:r>
          </a:p>
          <a:p>
            <a:endParaRPr lang="en-US" dirty="0"/>
          </a:p>
          <a:p>
            <a:r>
              <a:rPr lang="en-US" dirty="0"/>
              <a:t>Type of events most common</a:t>
            </a:r>
          </a:p>
          <a:p>
            <a:pPr lvl="1"/>
            <a:r>
              <a:rPr lang="en-US" dirty="0"/>
              <a:t>Main drivers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What type of areas</a:t>
            </a:r>
          </a:p>
          <a:p>
            <a:r>
              <a:rPr lang="en-US" dirty="0"/>
              <a:t> lake </a:t>
            </a:r>
            <a:r>
              <a:rPr lang="en-US" dirty="0" err="1"/>
              <a:t>ijssel</a:t>
            </a:r>
            <a:endParaRPr lang="en-US" dirty="0" err="1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----------------------------------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Many potential hazard with, unfortunately missing rain sometimes for storms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Climate change --&gt; more rainfall in storms expected so </a:t>
            </a:r>
            <a:r>
              <a:rPr lang="en-US" dirty="0" err="1">
                <a:ea typeface="Calibri"/>
                <a:cs typeface="Calibri"/>
              </a:rPr>
              <a:t>potenitally</a:t>
            </a:r>
            <a:r>
              <a:rPr lang="en-US" dirty="0">
                <a:ea typeface="Calibri"/>
                <a:cs typeface="Calibri"/>
              </a:rPr>
              <a:t> more cer</a:t>
            </a:r>
          </a:p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Database shows </a:t>
            </a:r>
            <a:r>
              <a:rPr lang="en-US" dirty="0" err="1">
                <a:ea typeface="Calibri"/>
                <a:cs typeface="Calibri"/>
              </a:rPr>
              <a:t>devision</a:t>
            </a:r>
            <a:r>
              <a:rPr lang="en-US" dirty="0">
                <a:ea typeface="Calibri"/>
                <a:cs typeface="Calibri"/>
              </a:rPr>
              <a:t> in archetype regions 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Brought back to two main regions: east/west NED</a:t>
            </a:r>
          </a:p>
          <a:p>
            <a:pPr lvl="2" indent="-171450"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East: high relatively fast draining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7FCE-F8DB-4158-99FD-C64B537E8B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4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33849-DDDE-411D-B1EE-5159188EE1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5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AE000-A6C7-4283-9B97-0F417638A6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4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AE000-A6C7-4283-9B97-0F417638A6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9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434CA-A223-A3E5-F352-0142067F6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9852DD-2499-C710-7437-3BDA8D268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882EE-77D1-8563-D9B2-43254C273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4467E-497F-3F38-D728-62DE3F586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AE000-A6C7-4283-9B97-0F417638A6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1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AE000-A6C7-4283-9B97-0F417638A6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2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32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860" y="5295900"/>
            <a:ext cx="600222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38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About Deltares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558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Deltares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About Deltares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slide" Target="slide1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4.png"/><Relationship Id="rId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4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8.png"/><Relationship Id="rId5" Type="http://schemas.openxmlformats.org/officeDocument/2006/relationships/slide" Target="slide15.xml"/><Relationship Id="rId10" Type="http://schemas.openxmlformats.org/officeDocument/2006/relationships/image" Target="../media/image17.png"/><Relationship Id="rId4" Type="http://schemas.openxmlformats.org/officeDocument/2006/relationships/slide" Target="slide16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oneear.2021.03.005" TargetMode="External"/><Relationship Id="rId3" Type="http://schemas.openxmlformats.org/officeDocument/2006/relationships/hyperlink" Target="https://nltimes.nl/2023/11/23/storm-surge-barriers-close-thursday-flooding-concerns" TargetMode="External"/><Relationship Id="rId7" Type="http://schemas.openxmlformats.org/officeDocument/2006/relationships/hyperlink" Target="https://doi.org/10.1029/2023EF004288" TargetMode="External"/><Relationship Id="rId2" Type="http://schemas.openxmlformats.org/officeDocument/2006/relationships/hyperlink" Target="https://nltimes.nl/2022/01/24/limburg-flood-beyond-worst-case-scenario-re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9040/ecocycles.v7i1.191" TargetMode="External"/><Relationship Id="rId5" Type="http://schemas.openxmlformats.org/officeDocument/2006/relationships/hyperlink" Target="https://doi.org/10.1017/9781009325844.001" TargetMode="External"/><Relationship Id="rId10" Type="http://schemas.openxmlformats.org/officeDocument/2006/relationships/hyperlink" Target="https://doi.org/10.1038/s43017-020-0060-z" TargetMode="External"/><Relationship Id="rId4" Type="http://schemas.openxmlformats.org/officeDocument/2006/relationships/hyperlink" Target="https://doi.org/10.1088/1748-9326/AB666C" TargetMode="External"/><Relationship Id="rId9" Type="http://schemas.openxmlformats.org/officeDocument/2006/relationships/hyperlink" Target="https://doi.org/10.1111/jfr3.12183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www.rand.org/pubs/tools/TL320/tool/robust-decision-mak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8686121D-A896-4300-9130-ACBF2F638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1187" y="1449626"/>
            <a:ext cx="9160463" cy="67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Dagmar Mennes, Frances Dunn, Hans Middelkoop, David Gold, and Marjolijn Haasnoot </a:t>
            </a:r>
          </a:p>
          <a:p>
            <a:pPr algn="ctr"/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Utrecht University, The Netherlands</a:t>
            </a:r>
            <a:endParaRPr lang="en-GB" sz="1800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6A7BA-EF70-482C-9783-217896416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600" y="7773317"/>
            <a:ext cx="6270968" cy="676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Franca"/>
                <a:ea typeface="Calibri"/>
                <a:cs typeface="Calibri"/>
              </a:rPr>
              <a:t>EGU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8E2BF-FA24-4C9B-831C-AD8AA23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3677C-D62E-445F-AC73-F362FD11ED50}"/>
              </a:ext>
            </a:extLst>
          </p:cNvPr>
          <p:cNvSpPr/>
          <p:nvPr/>
        </p:nvSpPr>
        <p:spPr>
          <a:xfrm>
            <a:off x="9427029" y="97971"/>
            <a:ext cx="2590800" cy="788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F991A-70F2-C3F9-284B-E62AD48E6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63" r="11340" b="27330"/>
          <a:stretch>
            <a:fillRect/>
          </a:stretch>
        </p:blipFill>
        <p:spPr>
          <a:xfrm>
            <a:off x="7785919" y="6170187"/>
            <a:ext cx="2624290" cy="58245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86E3E53-BECA-40A7-80B5-79FAC7A3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365" y="-543385"/>
            <a:ext cx="9160464" cy="188416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Franca"/>
              </a:rPr>
              <a:t>A first exploration of compound events including rainfall and potential adaptation measures in deltas</a:t>
            </a:r>
            <a:endParaRPr lang="en-US" sz="3200" dirty="0">
              <a:solidFill>
                <a:srgbClr val="002060"/>
              </a:solidFill>
              <a:latin typeface="Franca"/>
              <a:ea typeface="Calibri Light"/>
              <a:cs typeface="Calibri Light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BC3E578-D01A-758D-5F21-16E14EB96A1A}"/>
              </a:ext>
            </a:extLst>
          </p:cNvPr>
          <p:cNvSpPr/>
          <p:nvPr/>
        </p:nvSpPr>
        <p:spPr>
          <a:xfrm>
            <a:off x="3273299" y="3268971"/>
            <a:ext cx="2177885" cy="7834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Compounds event including rainfall</a:t>
            </a:r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3A764036-9C33-3CAC-5DB4-C9D486D06B77}"/>
              </a:ext>
            </a:extLst>
          </p:cNvPr>
          <p:cNvSpPr/>
          <p:nvPr/>
        </p:nvSpPr>
        <p:spPr>
          <a:xfrm>
            <a:off x="5785752" y="3268971"/>
            <a:ext cx="2177885" cy="783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Modeling framework</a:t>
            </a:r>
            <a:endParaRPr lang="en-GB" dirty="0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6AB5B165-D886-C900-F0AD-DD5B1AF76A17}"/>
              </a:ext>
            </a:extLst>
          </p:cNvPr>
          <p:cNvSpPr/>
          <p:nvPr/>
        </p:nvSpPr>
        <p:spPr>
          <a:xfrm>
            <a:off x="3273298" y="4176219"/>
            <a:ext cx="2177885" cy="688142"/>
          </a:xfrm>
          <a:prstGeom prst="rect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results</a:t>
            </a:r>
            <a:endParaRPr lang="en-GB" dirty="0"/>
          </a:p>
        </p:txBody>
      </p:sp>
      <p:sp>
        <p:nvSpPr>
          <p:cNvPr id="17" name="Rectangle 16">
            <a:hlinkClick r:id="rId7" action="ppaction://hlinksldjump"/>
            <a:extLst>
              <a:ext uri="{FF2B5EF4-FFF2-40B4-BE49-F238E27FC236}">
                <a16:creationId xmlns:a16="http://schemas.microsoft.com/office/drawing/2014/main" id="{BE2A6AB6-70D1-F90A-2DF9-A97AD302B3A1}"/>
              </a:ext>
            </a:extLst>
          </p:cNvPr>
          <p:cNvSpPr/>
          <p:nvPr/>
        </p:nvSpPr>
        <p:spPr>
          <a:xfrm>
            <a:off x="5785751" y="4209063"/>
            <a:ext cx="2177885" cy="6881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  <a:endParaRPr lang="en-GB" dirty="0"/>
          </a:p>
        </p:txBody>
      </p:sp>
      <p:pic>
        <p:nvPicPr>
          <p:cNvPr id="20" name="Picture Placeholder 30">
            <a:extLst>
              <a:ext uri="{FF2B5EF4-FFF2-40B4-BE49-F238E27FC236}">
                <a16:creationId xmlns:a16="http://schemas.microsoft.com/office/drawing/2014/main" id="{C6614B99-201B-4B8C-4CB4-F6ABF57C6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7" r="15261"/>
          <a:stretch>
            <a:fillRect/>
          </a:stretch>
        </p:blipFill>
        <p:spPr>
          <a:xfrm>
            <a:off x="4116" y="0"/>
            <a:ext cx="2853249" cy="6858000"/>
          </a:xfrm>
          <a:solidFill>
            <a:schemeClr val="bg1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091192-9B5F-C754-97CA-A12C371426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5" b="4502"/>
          <a:stretch/>
        </p:blipFill>
        <p:spPr>
          <a:xfrm>
            <a:off x="10539493" y="6170187"/>
            <a:ext cx="1616696" cy="5824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F11236E-D74A-CEE9-9146-5E2A8BCD4756}"/>
              </a:ext>
            </a:extLst>
          </p:cNvPr>
          <p:cNvSpPr txBox="1"/>
          <p:nvPr/>
        </p:nvSpPr>
        <p:spPr>
          <a:xfrm>
            <a:off x="14528082" y="6239050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</a:t>
            </a:r>
            <a:endParaRPr lang="en-GB" dirty="0"/>
          </a:p>
        </p:txBody>
      </p:sp>
      <p:sp>
        <p:nvSpPr>
          <p:cNvPr id="4" name="Rectangle 3">
            <a:hlinkClick r:id="rId10" action="ppaction://hlinksldjump"/>
            <a:extLst>
              <a:ext uri="{FF2B5EF4-FFF2-40B4-BE49-F238E27FC236}">
                <a16:creationId xmlns:a16="http://schemas.microsoft.com/office/drawing/2014/main" id="{09FC5BF2-6237-1637-3F42-9D5ED501FB96}"/>
              </a:ext>
            </a:extLst>
          </p:cNvPr>
          <p:cNvSpPr/>
          <p:nvPr/>
        </p:nvSpPr>
        <p:spPr>
          <a:xfrm>
            <a:off x="3273299" y="2651664"/>
            <a:ext cx="4690338" cy="5038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Background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705D9-C47B-2C2C-6E30-1356F2242B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14" y="5549013"/>
            <a:ext cx="1137065" cy="1137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AB9F8-3FAF-BD20-534C-1F24DAE3779B}"/>
              </a:ext>
            </a:extLst>
          </p:cNvPr>
          <p:cNvSpPr txBox="1"/>
          <p:nvPr/>
        </p:nvSpPr>
        <p:spPr>
          <a:xfrm>
            <a:off x="6438779" y="5917883"/>
            <a:ext cx="138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online presentation page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542FF-3034-7EFD-4E69-4A3ABD35FB50}"/>
              </a:ext>
            </a:extLst>
          </p:cNvPr>
          <p:cNvGrpSpPr/>
          <p:nvPr/>
        </p:nvGrpSpPr>
        <p:grpSpPr>
          <a:xfrm>
            <a:off x="8818366" y="2576453"/>
            <a:ext cx="2343489" cy="2416686"/>
            <a:chOff x="8745794" y="2842623"/>
            <a:chExt cx="2343489" cy="24166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D6407F-D9E4-C5DF-C8A6-FED220091A52}"/>
                </a:ext>
              </a:extLst>
            </p:cNvPr>
            <p:cNvSpPr txBox="1"/>
            <p:nvPr/>
          </p:nvSpPr>
          <p:spPr>
            <a:xfrm>
              <a:off x="9012108" y="2842623"/>
              <a:ext cx="1779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Pico navigation</a:t>
              </a:r>
              <a:endParaRPr lang="en-GB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DEECC2-1A5F-D237-AB32-3ED075AC0323}"/>
                </a:ext>
              </a:extLst>
            </p:cNvPr>
            <p:cNvSpPr txBox="1"/>
            <p:nvPr/>
          </p:nvSpPr>
          <p:spPr>
            <a:xfrm>
              <a:off x="9905057" y="3260793"/>
              <a:ext cx="758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main </a:t>
              </a:r>
              <a:br>
                <a:rPr lang="en-US" dirty="0"/>
              </a:br>
              <a:r>
                <a:rPr lang="en-US" dirty="0"/>
                <a:t>menu</a:t>
              </a:r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441D52-F429-6DA0-5158-DB9E7EAD61B5}"/>
                </a:ext>
              </a:extLst>
            </p:cNvPr>
            <p:cNvSpPr txBox="1"/>
            <p:nvPr/>
          </p:nvSpPr>
          <p:spPr>
            <a:xfrm>
              <a:off x="8745794" y="3943335"/>
              <a:ext cx="23434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ym typeface="Wingdings" panose="05000000000000000000" pitchFamily="2" charset="2"/>
                </a:rPr>
                <a:t>Arrows can be used to navigate through slides in a subsection</a:t>
              </a:r>
              <a:endParaRPr lang="en-GB" dirty="0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8C27F77C-C9BA-2DAD-A6DC-7526987CEC22}"/>
                </a:ext>
              </a:extLst>
            </p:cNvPr>
            <p:cNvSpPr/>
            <p:nvPr/>
          </p:nvSpPr>
          <p:spPr>
            <a:xfrm flipH="1">
              <a:off x="9203889" y="4819304"/>
              <a:ext cx="554104" cy="438814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ction Button: Go Home 29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1D7D6E6D-1126-1817-F8EB-17D36295428F}"/>
                </a:ext>
              </a:extLst>
            </p:cNvPr>
            <p:cNvSpPr/>
            <p:nvPr/>
          </p:nvSpPr>
          <p:spPr>
            <a:xfrm>
              <a:off x="9292789" y="3244112"/>
              <a:ext cx="554104" cy="616518"/>
            </a:xfrm>
            <a:prstGeom prst="actionButtonHom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C4AC1D7-6117-FC7B-596D-03D2535DA877}"/>
                </a:ext>
              </a:extLst>
            </p:cNvPr>
            <p:cNvSpPr/>
            <p:nvPr/>
          </p:nvSpPr>
          <p:spPr>
            <a:xfrm rot="10800000" flipH="1">
              <a:off x="10017552" y="4820495"/>
              <a:ext cx="554104" cy="438814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F5DE87-B5AE-5CB3-2BD6-84814BD3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98" y="5580796"/>
            <a:ext cx="793589" cy="105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971806-6611-500C-CB19-5D283F00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73" y="5580796"/>
            <a:ext cx="755644" cy="1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0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6BD3-775F-1462-A78C-CF17C87D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22"/>
            <a:ext cx="10515600" cy="976328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Run set up for a multivariant compound rainfall event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36F0-17C7-BD72-5FD7-CD3FDF23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9558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Rainfall scenarios: range 25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300 mm in 1 </a:t>
            </a:r>
            <a:r>
              <a:rPr lang="en-US" sz="2400" dirty="0" err="1"/>
              <a:t>hr</a:t>
            </a:r>
            <a:endParaRPr lang="en-US" sz="2400" dirty="0"/>
          </a:p>
          <a:p>
            <a:r>
              <a:rPr lang="en-US" sz="2400" dirty="0"/>
              <a:t>Sea level rise (SLR) scenarios: range 0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2 m </a:t>
            </a:r>
          </a:p>
          <a:p>
            <a:r>
              <a:rPr lang="en-US" sz="2400" dirty="0"/>
              <a:t>Storm Surge: 2 m on the day of the rainfall</a:t>
            </a:r>
          </a:p>
          <a:p>
            <a:r>
              <a:rPr lang="en-US" sz="2400" dirty="0"/>
              <a:t>Adaptation strategy: </a:t>
            </a:r>
            <a:r>
              <a:rPr lang="en-US" sz="2400" dirty="0">
                <a:sym typeface="Wingdings" panose="05000000000000000000" pitchFamily="2" charset="2"/>
              </a:rPr>
              <a:t>include a pump at the lake</a:t>
            </a:r>
            <a:endParaRPr lang="en-US" sz="240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A79B6D4-EBCC-58A4-E67B-9BB098DF451E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FEE85-4691-6454-1292-55A174B52A8F}"/>
              </a:ext>
            </a:extLst>
          </p:cNvPr>
          <p:cNvSpPr txBox="1"/>
          <p:nvPr/>
        </p:nvSpPr>
        <p:spPr>
          <a:xfrm rot="16200000">
            <a:off x="-642193" y="3198167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0CB57EE-6CFB-4B3A-EDBC-2D2F6A57AD95}"/>
              </a:ext>
            </a:extLst>
          </p:cNvPr>
          <p:cNvSpPr/>
          <p:nvPr/>
        </p:nvSpPr>
        <p:spPr>
          <a:xfrm>
            <a:off x="11102408" y="194689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2B453-9EE0-F91C-1521-1C3DD171B03F}"/>
              </a:ext>
            </a:extLst>
          </p:cNvPr>
          <p:cNvSpPr/>
          <p:nvPr/>
        </p:nvSpPr>
        <p:spPr>
          <a:xfrm>
            <a:off x="1017644" y="4471856"/>
            <a:ext cx="1683924" cy="1151168"/>
          </a:xfrm>
          <a:prstGeom prst="rect">
            <a:avLst/>
          </a:prstGeom>
          <a:solidFill>
            <a:srgbClr val="A9D1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Drivers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rainfall &amp; storm surge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68E15-5128-EAC7-D91A-E7ED7FBC2546}"/>
              </a:ext>
            </a:extLst>
          </p:cNvPr>
          <p:cNvSpPr/>
          <p:nvPr/>
        </p:nvSpPr>
        <p:spPr>
          <a:xfrm>
            <a:off x="3210435" y="4471856"/>
            <a:ext cx="1466540" cy="1151169"/>
          </a:xfrm>
          <a:prstGeom prst="rect">
            <a:avLst/>
          </a:prstGeom>
          <a:solidFill>
            <a:srgbClr val="9DC3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Hazard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flooding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05297-CDAB-3B0F-C9DC-B3178242B042}"/>
              </a:ext>
            </a:extLst>
          </p:cNvPr>
          <p:cNvSpPr/>
          <p:nvPr/>
        </p:nvSpPr>
        <p:spPr>
          <a:xfrm>
            <a:off x="5185842" y="4471856"/>
            <a:ext cx="3572744" cy="1151169"/>
          </a:xfrm>
          <a:prstGeom prst="rect">
            <a:avLst/>
          </a:prstGeom>
          <a:solidFill>
            <a:srgbClr val="CA69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Impact 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Inundation depth and duration, duration of elevated water levels and maximum water levels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A1B9D-97E3-567B-6356-2D579576B0D5}"/>
              </a:ext>
            </a:extLst>
          </p:cNvPr>
          <p:cNvSpPr/>
          <p:nvPr/>
        </p:nvSpPr>
        <p:spPr>
          <a:xfrm>
            <a:off x="9424821" y="4471856"/>
            <a:ext cx="2090058" cy="1151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Adaptation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46ED855-4490-490A-2E97-68550547AA4E}"/>
              </a:ext>
            </a:extLst>
          </p:cNvPr>
          <p:cNvCxnSpPr>
            <a:cxnSpLocks/>
            <a:stCxn id="11" idx="2"/>
            <a:endCxn id="10" idx="2"/>
          </p:cNvCxnSpPr>
          <p:nvPr/>
        </p:nvCxnSpPr>
        <p:spPr>
          <a:xfrm rot="5400000">
            <a:off x="8721032" y="3874206"/>
            <a:ext cx="1" cy="3497636"/>
          </a:xfrm>
          <a:prstGeom prst="bentConnector3">
            <a:avLst>
              <a:gd name="adj1" fmla="val 2286010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9D069C-F9C5-850B-2511-EA3417033104}"/>
              </a:ext>
            </a:extLst>
          </p:cNvPr>
          <p:cNvSpPr/>
          <p:nvPr/>
        </p:nvSpPr>
        <p:spPr>
          <a:xfrm>
            <a:off x="7585010" y="5841732"/>
            <a:ext cx="2743200" cy="50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Include pump to drain the lake alongside a sluice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4BC65E-3F35-8F2A-BB9C-D3AA3AF65C4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2701568" y="5047440"/>
            <a:ext cx="50886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D45F7F-1E7A-90BE-583E-AC6C37A7BFB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676975" y="5047441"/>
            <a:ext cx="50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AEED94-1E5C-301A-5828-CBE89754D69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758586" y="5047440"/>
            <a:ext cx="66623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Arrow: Right 29">
            <a:hlinkClick r:id="rId2" action="ppaction://hlinksldjump"/>
            <a:extLst>
              <a:ext uri="{FF2B5EF4-FFF2-40B4-BE49-F238E27FC236}">
                <a16:creationId xmlns:a16="http://schemas.microsoft.com/office/drawing/2014/main" id="{173EEFDA-AF21-275C-C178-04AC794D5A74}"/>
              </a:ext>
            </a:extLst>
          </p:cNvPr>
          <p:cNvSpPr/>
          <p:nvPr/>
        </p:nvSpPr>
        <p:spPr>
          <a:xfrm>
            <a:off x="11595576" y="256287"/>
            <a:ext cx="506112" cy="363151"/>
          </a:xfrm>
          <a:prstGeom prst="rightArrow">
            <a:avLst>
              <a:gd name="adj1" fmla="val 50000"/>
              <a:gd name="adj2" fmla="val 3630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B8FF7D-3A58-6233-49D2-A98C6E25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9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F6AF4-A03F-0FB3-9AB3-FEF1F8F0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1BFB-B693-99EF-C9A7-2552707E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9" y="183932"/>
            <a:ext cx="9617882" cy="1036218"/>
          </a:xfrm>
        </p:spPr>
        <p:txBody>
          <a:bodyPr>
            <a:normAutofit fontScale="90000"/>
          </a:bodyPr>
          <a:lstStyle/>
          <a:p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First results of a multivariant rainfall including compound event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</a:br>
            <a:r>
              <a:rPr kumimoji="0" lang="en-US" sz="270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Event</a:t>
            </a:r>
            <a:r>
              <a:rPr kumimoji="0" lang="en-US" sz="27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: rainfall and a storm surge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02BB84E-5120-1C97-8015-840B67A92193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BE7E8-B5B8-78E1-694C-C9AFC56DFFA6}"/>
              </a:ext>
            </a:extLst>
          </p:cNvPr>
          <p:cNvSpPr txBox="1"/>
          <p:nvPr/>
        </p:nvSpPr>
        <p:spPr>
          <a:xfrm rot="16200000">
            <a:off x="-642193" y="3198167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A1E82C6-CE04-0C96-8DA8-64F045EDA47E}"/>
              </a:ext>
            </a:extLst>
          </p:cNvPr>
          <p:cNvSpPr/>
          <p:nvPr/>
        </p:nvSpPr>
        <p:spPr>
          <a:xfrm>
            <a:off x="11612609" y="107801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E37A9-E79A-DF02-A310-887C71B1D6B8}"/>
              </a:ext>
            </a:extLst>
          </p:cNvPr>
          <p:cNvSpPr txBox="1"/>
          <p:nvPr/>
        </p:nvSpPr>
        <p:spPr>
          <a:xfrm>
            <a:off x="7495286" y="4703458"/>
            <a:ext cx="169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Lake impact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B058F-75A4-682A-302E-F52F9420292F}"/>
              </a:ext>
            </a:extLst>
          </p:cNvPr>
          <p:cNvSpPr txBox="1"/>
          <p:nvPr/>
        </p:nvSpPr>
        <p:spPr>
          <a:xfrm>
            <a:off x="6525322" y="3006035"/>
            <a:ext cx="3315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Canal impact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A14947-989A-4C03-2E25-6BAEA5CB8704}"/>
              </a:ext>
            </a:extLst>
          </p:cNvPr>
          <p:cNvSpPr txBox="1"/>
          <p:nvPr/>
        </p:nvSpPr>
        <p:spPr>
          <a:xfrm>
            <a:off x="6403596" y="1231501"/>
            <a:ext cx="355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Polder impact</a:t>
            </a:r>
            <a:endParaRPr lang="en-GB" sz="1600" dirty="0"/>
          </a:p>
        </p:txBody>
      </p:sp>
      <p:sp>
        <p:nvSpPr>
          <p:cNvPr id="15" name="TextBox 14">
            <a:hlinkClick r:id="rId3" action="ppaction://hlinksldjump"/>
            <a:extLst>
              <a:ext uri="{FF2B5EF4-FFF2-40B4-BE49-F238E27FC236}">
                <a16:creationId xmlns:a16="http://schemas.microsoft.com/office/drawing/2014/main" id="{F1B5AD4B-DB47-554A-8508-B93F71491552}"/>
              </a:ext>
            </a:extLst>
          </p:cNvPr>
          <p:cNvSpPr txBox="1"/>
          <p:nvPr/>
        </p:nvSpPr>
        <p:spPr>
          <a:xfrm>
            <a:off x="10657899" y="1187034"/>
            <a:ext cx="84611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zoom in</a:t>
            </a:r>
            <a:endParaRPr lang="en-GB" sz="1400" dirty="0"/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FCE49E1F-5FCE-17BA-C3C1-8A25DE9F3648}"/>
              </a:ext>
            </a:extLst>
          </p:cNvPr>
          <p:cNvSpPr txBox="1"/>
          <p:nvPr/>
        </p:nvSpPr>
        <p:spPr>
          <a:xfrm>
            <a:off x="10663072" y="4744439"/>
            <a:ext cx="84365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zoom in</a:t>
            </a:r>
            <a:endParaRPr lang="en-GB" sz="1400" dirty="0"/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id="{2FE056B0-8FF2-CDEE-BAD1-C96F7B141FD3}"/>
              </a:ext>
            </a:extLst>
          </p:cNvPr>
          <p:cNvSpPr txBox="1"/>
          <p:nvPr/>
        </p:nvSpPr>
        <p:spPr>
          <a:xfrm>
            <a:off x="10682689" y="2968388"/>
            <a:ext cx="83280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zoom in</a:t>
            </a:r>
            <a:endParaRPr lang="en-GB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B4765-44BD-D5D1-F415-DEEA3344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548" y="641097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2095A-CD99-2672-032D-3FC216728900}"/>
              </a:ext>
            </a:extLst>
          </p:cNvPr>
          <p:cNvSpPr txBox="1"/>
          <p:nvPr/>
        </p:nvSpPr>
        <p:spPr>
          <a:xfrm>
            <a:off x="1013612" y="1612235"/>
            <a:ext cx="3464732" cy="33855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Inundation and water levels over time </a:t>
            </a:r>
            <a:endParaRPr lang="en-GB" sz="1600" dirty="0"/>
          </a:p>
        </p:txBody>
      </p:sp>
      <p:sp>
        <p:nvSpPr>
          <p:cNvPr id="16" name="TextBox 15">
            <a:hlinkClick r:id="rId6" action="ppaction://hlinksldjump"/>
            <a:extLst>
              <a:ext uri="{FF2B5EF4-FFF2-40B4-BE49-F238E27FC236}">
                <a16:creationId xmlns:a16="http://schemas.microsoft.com/office/drawing/2014/main" id="{8C5CCB78-8725-ED0E-7F56-81D37EF870BF}"/>
              </a:ext>
            </a:extLst>
          </p:cNvPr>
          <p:cNvSpPr txBox="1"/>
          <p:nvPr/>
        </p:nvSpPr>
        <p:spPr>
          <a:xfrm>
            <a:off x="4629416" y="1627624"/>
            <a:ext cx="85531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Zoom in</a:t>
            </a:r>
            <a:endParaRPr lang="en-GB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3A9533-0D1D-7ACA-8A17-BD5A6B29F8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" b="66535"/>
          <a:stretch>
            <a:fillRect/>
          </a:stretch>
        </p:blipFill>
        <p:spPr>
          <a:xfrm>
            <a:off x="7245821" y="1511669"/>
            <a:ext cx="4533686" cy="131772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3BAD3FE-03C7-12FB-3065-5F839D0A6C24}"/>
              </a:ext>
            </a:extLst>
          </p:cNvPr>
          <p:cNvGrpSpPr/>
          <p:nvPr/>
        </p:nvGrpSpPr>
        <p:grpSpPr>
          <a:xfrm>
            <a:off x="7245821" y="3337064"/>
            <a:ext cx="4462102" cy="1317721"/>
            <a:chOff x="1742820" y="1347899"/>
            <a:chExt cx="8402685" cy="3827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1945DA-6411-FEFB-841E-87FFFF5B2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49028" b="-1"/>
            <a:stretch>
              <a:fillRect/>
            </a:stretch>
          </p:blipFill>
          <p:spPr>
            <a:xfrm>
              <a:off x="1742820" y="1464363"/>
              <a:ext cx="8402685" cy="37112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A0C608-4C02-DFF9-90CF-4259AA4F5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8090" t="184" b="97300"/>
            <a:stretch>
              <a:fillRect/>
            </a:stretch>
          </p:blipFill>
          <p:spPr>
            <a:xfrm>
              <a:off x="2422621" y="1347899"/>
              <a:ext cx="7722884" cy="18320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2E9504-3B7B-193C-7284-1A40BD09C31A}"/>
              </a:ext>
            </a:extLst>
          </p:cNvPr>
          <p:cNvGrpSpPr/>
          <p:nvPr/>
        </p:nvGrpSpPr>
        <p:grpSpPr>
          <a:xfrm>
            <a:off x="7327521" y="5052216"/>
            <a:ext cx="4798920" cy="1337251"/>
            <a:chOff x="1926776" y="1185716"/>
            <a:chExt cx="8939974" cy="383638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E4A45F-CCA0-68BF-482E-C7ED13FBA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9190" t="320" b="97231"/>
            <a:stretch>
              <a:fillRect/>
            </a:stretch>
          </p:blipFill>
          <p:spPr>
            <a:xfrm>
              <a:off x="2395178" y="1185716"/>
              <a:ext cx="8471572" cy="20599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F26504-15A0-E8A7-80CC-9415BB68A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48602"/>
            <a:stretch>
              <a:fillRect/>
            </a:stretch>
          </p:blipFill>
          <p:spPr>
            <a:xfrm>
              <a:off x="1926776" y="1382548"/>
              <a:ext cx="8162449" cy="3639554"/>
            </a:xfrm>
            <a:prstGeom prst="rect">
              <a:avLst/>
            </a:prstGeom>
          </p:spPr>
        </p:pic>
      </p:grp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1597673-4093-6E79-B1A2-E8C15C54E8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09" y="1993070"/>
            <a:ext cx="4721193" cy="43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D843-8AED-AC79-3586-BE919A74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990A6-922A-6A64-73BB-FAD14D15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1E621E-CECB-6576-4896-F8AEB8F001D1}"/>
              </a:ext>
            </a:extLst>
          </p:cNvPr>
          <p:cNvSpPr txBox="1">
            <a:spLocks/>
          </p:cNvSpPr>
          <p:nvPr/>
        </p:nvSpPr>
        <p:spPr>
          <a:xfrm>
            <a:off x="888193" y="107801"/>
            <a:ext cx="9694082" cy="81137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Franca"/>
              </a:rPr>
              <a:t>Inundation depth and water levels over time</a:t>
            </a:r>
            <a:endParaRPr lang="en-GB" sz="4000" dirty="0"/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8B26E58-6EE8-996A-0D09-D394AC87F5E3}"/>
              </a:ext>
            </a:extLst>
          </p:cNvPr>
          <p:cNvSpPr/>
          <p:nvPr/>
        </p:nvSpPr>
        <p:spPr>
          <a:xfrm>
            <a:off x="11565550" y="118099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9BCB5361-4A64-09E2-123A-BE007D14098F}"/>
              </a:ext>
            </a:extLst>
          </p:cNvPr>
          <p:cNvSpPr txBox="1"/>
          <p:nvPr/>
        </p:nvSpPr>
        <p:spPr>
          <a:xfrm>
            <a:off x="11039475" y="742924"/>
            <a:ext cx="93854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 out</a:t>
            </a:r>
            <a:endParaRPr lang="en-GB" sz="14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5DF5FAF-78C7-4467-D085-7A5F8F5670BE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43FDE-4E8A-1E40-BC48-2FE2344FDF7C}"/>
              </a:ext>
            </a:extLst>
          </p:cNvPr>
          <p:cNvSpPr txBox="1"/>
          <p:nvPr/>
        </p:nvSpPr>
        <p:spPr>
          <a:xfrm rot="16200000">
            <a:off x="-642193" y="3198167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864A58-8BC2-5CF4-D847-E154DD2110EB}"/>
              </a:ext>
            </a:extLst>
          </p:cNvPr>
          <p:cNvGrpSpPr/>
          <p:nvPr/>
        </p:nvGrpSpPr>
        <p:grpSpPr>
          <a:xfrm>
            <a:off x="7468752" y="1350801"/>
            <a:ext cx="4420516" cy="4390623"/>
            <a:chOff x="7642960" y="1872409"/>
            <a:chExt cx="4420516" cy="43906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03A9B4-E1C6-727C-343C-3E670A4411AA}"/>
                </a:ext>
              </a:extLst>
            </p:cNvPr>
            <p:cNvSpPr txBox="1"/>
            <p:nvPr/>
          </p:nvSpPr>
          <p:spPr>
            <a:xfrm>
              <a:off x="8517023" y="1872409"/>
              <a:ext cx="29303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50 mm rain &amp; 1 m sea level rise </a:t>
              </a:r>
              <a:endParaRPr lang="en-GB" sz="16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6A7FBF-7516-29AB-0E0E-12159D75C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2960" y="2149364"/>
              <a:ext cx="4420516" cy="411366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15A07BD-E585-581C-CA18-F512E345F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089" y="1721074"/>
            <a:ext cx="2163663" cy="8113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DF2C3D7-84BA-DBC2-60C2-C20497FAF97C}"/>
              </a:ext>
            </a:extLst>
          </p:cNvPr>
          <p:cNvSpPr txBox="1"/>
          <p:nvPr/>
        </p:nvSpPr>
        <p:spPr>
          <a:xfrm>
            <a:off x="964728" y="5881173"/>
            <a:ext cx="929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a limit sea level rise the system is still able to drain fully. For a larger sea level rise the lake and the canal drainage is no longer possible unless the pump at the lake side (adaptation measure) is installed. </a:t>
            </a:r>
            <a:endParaRPr lang="en-GB" sz="16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7F4224-1B5D-C86A-290C-022B6EF34BB5}"/>
              </a:ext>
            </a:extLst>
          </p:cNvPr>
          <p:cNvGrpSpPr/>
          <p:nvPr/>
        </p:nvGrpSpPr>
        <p:grpSpPr>
          <a:xfrm>
            <a:off x="884573" y="1350801"/>
            <a:ext cx="4420516" cy="4390623"/>
            <a:chOff x="884573" y="1350801"/>
            <a:chExt cx="4420516" cy="4390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E27B38-060C-F502-021E-6E79475A6C76}"/>
                </a:ext>
              </a:extLst>
            </p:cNvPr>
            <p:cNvSpPr txBox="1"/>
            <p:nvPr/>
          </p:nvSpPr>
          <p:spPr>
            <a:xfrm>
              <a:off x="1629654" y="1350801"/>
              <a:ext cx="29303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50 mm rain &amp; 0 m sea level rise </a:t>
              </a:r>
              <a:endParaRPr lang="en-GB" sz="16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E85044A-36BB-0ACC-5C24-474665F5F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4573" y="1627755"/>
              <a:ext cx="4420516" cy="4113669"/>
            </a:xfrm>
            <a:prstGeom prst="rect">
              <a:avLst/>
            </a:prstGeom>
          </p:spPr>
        </p:pic>
      </p:grpSp>
      <p:sp>
        <p:nvSpPr>
          <p:cNvPr id="35" name="TextBox 34">
            <a:hlinkClick r:id="rId7" action="ppaction://hlinksldjump"/>
            <a:extLst>
              <a:ext uri="{FF2B5EF4-FFF2-40B4-BE49-F238E27FC236}">
                <a16:creationId xmlns:a16="http://schemas.microsoft.com/office/drawing/2014/main" id="{D33EDF93-6CF4-6606-031B-F8ABB5BDAFC7}"/>
              </a:ext>
            </a:extLst>
          </p:cNvPr>
          <p:cNvSpPr txBox="1"/>
          <p:nvPr/>
        </p:nvSpPr>
        <p:spPr>
          <a:xfrm>
            <a:off x="10502880" y="6071272"/>
            <a:ext cx="12220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 to lake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6725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2940C-E708-D471-BD6F-538DCE83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C6EE6-B677-B861-481F-DE8699F9B9DE}"/>
              </a:ext>
            </a:extLst>
          </p:cNvPr>
          <p:cNvSpPr txBox="1">
            <a:spLocks/>
          </p:cNvSpPr>
          <p:nvPr/>
        </p:nvSpPr>
        <p:spPr>
          <a:xfrm>
            <a:off x="838200" y="214044"/>
            <a:ext cx="9259047" cy="116633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Franca"/>
              </a:rPr>
              <a:t>Lake water levels over time for different sea level rises</a:t>
            </a:r>
            <a:br>
              <a:rPr lang="en-US" sz="2800" b="1" dirty="0">
                <a:solidFill>
                  <a:srgbClr val="002060"/>
                </a:solidFill>
                <a:latin typeface="Franca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ca"/>
              </a:rPr>
              <a:t>50 mm rain and 2 m storm surge on day of rain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F2AE0D9-C47D-4DFF-1A07-6726A6D22110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54BC8-F6E2-0A8E-59D0-677191F944D2}"/>
              </a:ext>
            </a:extLst>
          </p:cNvPr>
          <p:cNvSpPr txBox="1"/>
          <p:nvPr/>
        </p:nvSpPr>
        <p:spPr>
          <a:xfrm rot="16200000">
            <a:off x="-642193" y="3198167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BCC2747-4C92-E9CF-1FDE-68EA26B1ED51}"/>
              </a:ext>
            </a:extLst>
          </p:cNvPr>
          <p:cNvSpPr/>
          <p:nvPr/>
        </p:nvSpPr>
        <p:spPr>
          <a:xfrm>
            <a:off x="11565551" y="125840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66692046-0263-7941-0691-D1801052569A}"/>
              </a:ext>
            </a:extLst>
          </p:cNvPr>
          <p:cNvSpPr txBox="1"/>
          <p:nvPr/>
        </p:nvSpPr>
        <p:spPr>
          <a:xfrm>
            <a:off x="11029950" y="732531"/>
            <a:ext cx="9480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zoom out</a:t>
            </a:r>
            <a:endParaRPr lang="en-GB" sz="14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DC1D46C-BCC1-8523-DE7B-A32CDD0AB80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18060" y="4221995"/>
            <a:ext cx="3704400" cy="226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1B5584-51A0-7D20-36B1-BF6A80C263F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48707" y="4221995"/>
            <a:ext cx="3702680" cy="2260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5BBAFA-2A92-841F-968C-B4601531FC52}"/>
              </a:ext>
            </a:extLst>
          </p:cNvPr>
          <p:cNvPicPr>
            <a:picLocks/>
          </p:cNvPicPr>
          <p:nvPr/>
        </p:nvPicPr>
        <p:blipFill>
          <a:blip r:embed="rId6"/>
          <a:srcRect r="159"/>
          <a:stretch>
            <a:fillRect/>
          </a:stretch>
        </p:blipFill>
        <p:spPr>
          <a:xfrm>
            <a:off x="1748708" y="1796406"/>
            <a:ext cx="3702680" cy="22598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0CB021-7C2D-8FB3-912A-2AAC872F80B5}"/>
              </a:ext>
            </a:extLst>
          </p:cNvPr>
          <p:cNvPicPr>
            <a:picLocks/>
          </p:cNvPicPr>
          <p:nvPr/>
        </p:nvPicPr>
        <p:blipFill>
          <a:blip r:embed="rId7"/>
          <a:srcRect l="-174" r="1"/>
          <a:stretch>
            <a:fillRect/>
          </a:stretch>
        </p:blipFill>
        <p:spPr>
          <a:xfrm>
            <a:off x="5698988" y="1848948"/>
            <a:ext cx="3704400" cy="22608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7946D7B-6D9C-9504-1D7C-0CF4CBDF380C}"/>
              </a:ext>
            </a:extLst>
          </p:cNvPr>
          <p:cNvSpPr txBox="1"/>
          <p:nvPr/>
        </p:nvSpPr>
        <p:spPr>
          <a:xfrm>
            <a:off x="6601212" y="1508882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With pump</a:t>
            </a:r>
            <a:endParaRPr lang="en-GB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9EB11D-BCBE-BD52-CD6E-6EF6273F1D0F}"/>
              </a:ext>
            </a:extLst>
          </p:cNvPr>
          <p:cNvSpPr txBox="1"/>
          <p:nvPr/>
        </p:nvSpPr>
        <p:spPr>
          <a:xfrm>
            <a:off x="3097345" y="150888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 pump</a:t>
            </a:r>
            <a:endParaRPr lang="en-GB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D683C2-6556-5CF0-9FD4-3AA212066603}"/>
              </a:ext>
            </a:extLst>
          </p:cNvPr>
          <p:cNvSpPr txBox="1"/>
          <p:nvPr/>
        </p:nvSpPr>
        <p:spPr>
          <a:xfrm>
            <a:off x="679076" y="2385686"/>
            <a:ext cx="111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0,5 m </a:t>
            </a:r>
            <a:br>
              <a:rPr lang="en-US" sz="1600" dirty="0"/>
            </a:br>
            <a:r>
              <a:rPr lang="en-US" sz="1600" dirty="0"/>
              <a:t>sea level rise</a:t>
            </a:r>
            <a:endParaRPr lang="en-GB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040DC2-F30B-8164-F89C-1F04D33966BF}"/>
              </a:ext>
            </a:extLst>
          </p:cNvPr>
          <p:cNvSpPr txBox="1"/>
          <p:nvPr/>
        </p:nvSpPr>
        <p:spPr>
          <a:xfrm>
            <a:off x="713284" y="5032861"/>
            <a:ext cx="106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 m </a:t>
            </a:r>
            <a:br>
              <a:rPr lang="en-US" sz="1600" dirty="0"/>
            </a:br>
            <a:r>
              <a:rPr lang="en-US" sz="1600" dirty="0"/>
              <a:t>sea level rise</a:t>
            </a:r>
            <a:endParaRPr lang="en-GB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E8ED3E-FF03-0567-1CBB-51BC65EC1CE2}"/>
              </a:ext>
            </a:extLst>
          </p:cNvPr>
          <p:cNvSpPr txBox="1"/>
          <p:nvPr/>
        </p:nvSpPr>
        <p:spPr>
          <a:xfrm>
            <a:off x="9573547" y="2788512"/>
            <a:ext cx="2465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sluice switches on and off depending on the tides, and the pumps only work when needed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D27BEFE-2403-5DD3-CCA5-385F94D713B3}"/>
              </a:ext>
            </a:extLst>
          </p:cNvPr>
          <p:cNvCxnSpPr>
            <a:cxnSpLocks/>
          </p:cNvCxnSpPr>
          <p:nvPr/>
        </p:nvCxnSpPr>
        <p:spPr>
          <a:xfrm flipH="1">
            <a:off x="8163741" y="3647767"/>
            <a:ext cx="12556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AD00F76-3299-0F04-5B57-D165C8B2D0C6}"/>
              </a:ext>
            </a:extLst>
          </p:cNvPr>
          <p:cNvCxnSpPr>
            <a:cxnSpLocks/>
          </p:cNvCxnSpPr>
          <p:nvPr/>
        </p:nvCxnSpPr>
        <p:spPr>
          <a:xfrm flipH="1">
            <a:off x="8163741" y="6071419"/>
            <a:ext cx="12556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9C3DEBD-ED27-CCBD-03D9-D1EC341ED79D}"/>
              </a:ext>
            </a:extLst>
          </p:cNvPr>
          <p:cNvSpPr txBox="1"/>
          <p:nvPr/>
        </p:nvSpPr>
        <p:spPr>
          <a:xfrm>
            <a:off x="9419355" y="5198513"/>
            <a:ext cx="261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 m sea level rise stops the sluice and if installed the pump stays on until the whole system is drained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540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54E5FA1C-C929-C9E3-6AA5-EB856292D574}"/>
              </a:ext>
            </a:extLst>
          </p:cNvPr>
          <p:cNvGrpSpPr/>
          <p:nvPr/>
        </p:nvGrpSpPr>
        <p:grpSpPr>
          <a:xfrm>
            <a:off x="1172163" y="1748844"/>
            <a:ext cx="10535729" cy="3181533"/>
            <a:chOff x="1172163" y="1748844"/>
            <a:chExt cx="10535729" cy="31815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3169F4-9979-9FA5-3859-FD966478E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" b="66535"/>
            <a:stretch>
              <a:fillRect/>
            </a:stretch>
          </p:blipFill>
          <p:spPr>
            <a:xfrm>
              <a:off x="1172163" y="1748844"/>
              <a:ext cx="10354991" cy="300969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2D2082D-A562-B17A-C80C-57B1D4B2A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6851" b="621"/>
            <a:stretch>
              <a:fillRect/>
            </a:stretch>
          </p:blipFill>
          <p:spPr>
            <a:xfrm>
              <a:off x="1497834" y="4706190"/>
              <a:ext cx="10210058" cy="224187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A12F2B3-0203-BDFD-6D62-627F8B09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42" y="111578"/>
            <a:ext cx="951280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Franca"/>
              </a:rPr>
              <a:t>Polder impact</a:t>
            </a:r>
            <a:br>
              <a:rPr lang="en-US" sz="3600" b="1" dirty="0">
                <a:solidFill>
                  <a:srgbClr val="002060"/>
                </a:solidFill>
                <a:latin typeface="Franca"/>
              </a:rPr>
            </a:b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Franca"/>
              </a:rPr>
              <a:t>Colour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ca"/>
              </a:rPr>
              <a:t> reflects the inundation duration (days)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E0D80-7EFE-7565-7EC7-03A24125BE00}"/>
              </a:ext>
            </a:extLst>
          </p:cNvPr>
          <p:cNvSpPr txBox="1"/>
          <p:nvPr/>
        </p:nvSpPr>
        <p:spPr>
          <a:xfrm rot="16200000">
            <a:off x="-642193" y="3198167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83E96CAC-55D2-756C-CAD6-9DA98F103F50}"/>
              </a:ext>
            </a:extLst>
          </p:cNvPr>
          <p:cNvSpPr txBox="1"/>
          <p:nvPr/>
        </p:nvSpPr>
        <p:spPr>
          <a:xfrm>
            <a:off x="10972800" y="774360"/>
            <a:ext cx="93909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 out</a:t>
            </a:r>
            <a:endParaRPr lang="en-GB" sz="1400" dirty="0"/>
          </a:p>
        </p:txBody>
      </p:sp>
      <p:sp>
        <p:nvSpPr>
          <p:cNvPr id="14" name="Action Button: Go Home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0613B3B-2948-540A-9C65-C116D24EDE9E}"/>
              </a:ext>
            </a:extLst>
          </p:cNvPr>
          <p:cNvSpPr/>
          <p:nvPr/>
        </p:nvSpPr>
        <p:spPr>
          <a:xfrm>
            <a:off x="11499419" y="189756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03E9F-8ACF-63E3-236F-6C013AE5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194EE1-BDD1-2A40-3B06-B6143A019E01}"/>
              </a:ext>
            </a:extLst>
          </p:cNvPr>
          <p:cNvCxnSpPr>
            <a:cxnSpLocks/>
          </p:cNvCxnSpPr>
          <p:nvPr/>
        </p:nvCxnSpPr>
        <p:spPr>
          <a:xfrm flipV="1">
            <a:off x="3298421" y="4023329"/>
            <a:ext cx="0" cy="10800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294DE8-6D54-C7EA-E788-C5C08E4DC257}"/>
              </a:ext>
            </a:extLst>
          </p:cNvPr>
          <p:cNvSpPr txBox="1"/>
          <p:nvPr/>
        </p:nvSpPr>
        <p:spPr>
          <a:xfrm>
            <a:off x="1897444" y="5076974"/>
            <a:ext cx="3149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sea level rise of 0.6 m hinders downstream discharge. As a result drainage of the polder is hindered, leading to longer inundation durations.</a:t>
            </a:r>
            <a:endParaRPr lang="en-GB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04D048-EB76-C440-DC35-CB5E5EF4ECF5}"/>
              </a:ext>
            </a:extLst>
          </p:cNvPr>
          <p:cNvSpPr txBox="1"/>
          <p:nvPr/>
        </p:nvSpPr>
        <p:spPr>
          <a:xfrm>
            <a:off x="8403770" y="5078487"/>
            <a:ext cx="279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pump at the lake side allows constant drainage of the system and thus sea level is no longer a controlling factor and the duration only depends on rain.</a:t>
            </a:r>
            <a:endParaRPr lang="en-GB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8D2503-9C53-7146-F926-1F927BFA0BA4}"/>
              </a:ext>
            </a:extLst>
          </p:cNvPr>
          <p:cNvSpPr txBox="1"/>
          <p:nvPr/>
        </p:nvSpPr>
        <p:spPr>
          <a:xfrm>
            <a:off x="5230027" y="5076974"/>
            <a:ext cx="2904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storm surge, which hinders the sluice downstream, slightly increases the duration of inundation.</a:t>
            </a:r>
            <a:endParaRPr lang="en-GB" sz="16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9DE86CF-3EE1-1512-D177-1C6A219B5F21}"/>
              </a:ext>
            </a:extLst>
          </p:cNvPr>
          <p:cNvCxnSpPr>
            <a:cxnSpLocks/>
          </p:cNvCxnSpPr>
          <p:nvPr/>
        </p:nvCxnSpPr>
        <p:spPr>
          <a:xfrm flipH="1" flipV="1">
            <a:off x="5401936" y="2426762"/>
            <a:ext cx="21457" cy="26502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C8A0098-66DB-B9FF-322F-1B8722BE3497}"/>
              </a:ext>
            </a:extLst>
          </p:cNvPr>
          <p:cNvCxnSpPr>
            <a:cxnSpLocks/>
          </p:cNvCxnSpPr>
          <p:nvPr/>
        </p:nvCxnSpPr>
        <p:spPr>
          <a:xfrm flipH="1" flipV="1">
            <a:off x="3156273" y="2426762"/>
            <a:ext cx="2210331" cy="26502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object 5">
            <a:extLst>
              <a:ext uri="{FF2B5EF4-FFF2-40B4-BE49-F238E27FC236}">
                <a16:creationId xmlns:a16="http://schemas.microsoft.com/office/drawing/2014/main" id="{0FA40E75-C601-7A5E-DB88-5F1A72745CC1}"/>
              </a:ext>
            </a:extLst>
          </p:cNvPr>
          <p:cNvSpPr/>
          <p:nvPr/>
        </p:nvSpPr>
        <p:spPr>
          <a:xfrm>
            <a:off x="-6689" y="0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26AA8AA-CC3E-D61D-E5A7-ACD1E5C8CFBF}"/>
              </a:ext>
            </a:extLst>
          </p:cNvPr>
          <p:cNvSpPr txBox="1"/>
          <p:nvPr/>
        </p:nvSpPr>
        <p:spPr>
          <a:xfrm rot="16200000">
            <a:off x="-648882" y="3198155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9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3DA5C-419D-E1B8-8E03-37FFCF957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E186E-EECC-569C-2BAD-CC9A1F5578C6}"/>
              </a:ext>
            </a:extLst>
          </p:cNvPr>
          <p:cNvSpPr txBox="1"/>
          <p:nvPr/>
        </p:nvSpPr>
        <p:spPr>
          <a:xfrm rot="16200000">
            <a:off x="-642193" y="3198167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E20C2F-0C37-E260-9C83-5B058BA54FD0}"/>
              </a:ext>
            </a:extLst>
          </p:cNvPr>
          <p:cNvGrpSpPr/>
          <p:nvPr/>
        </p:nvGrpSpPr>
        <p:grpSpPr>
          <a:xfrm>
            <a:off x="1905000" y="1347899"/>
            <a:ext cx="8240506" cy="3778678"/>
            <a:chOff x="1905000" y="1347899"/>
            <a:chExt cx="8240506" cy="37786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C734D0-64EB-120A-5494-8A5E0D0A2E49}"/>
                </a:ext>
              </a:extLst>
            </p:cNvPr>
            <p:cNvGrpSpPr/>
            <p:nvPr/>
          </p:nvGrpSpPr>
          <p:grpSpPr>
            <a:xfrm>
              <a:off x="1905000" y="1347899"/>
              <a:ext cx="8240506" cy="3443176"/>
              <a:chOff x="1905000" y="1347899"/>
              <a:chExt cx="8240506" cy="344317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F966A39-22B5-B256-21C0-A9B2B42E2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7083" b="6318"/>
              <a:stretch>
                <a:fillRect/>
              </a:stretch>
            </p:blipFill>
            <p:spPr>
              <a:xfrm>
                <a:off x="1905000" y="1538225"/>
                <a:ext cx="8055997" cy="325285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DC6750-B436-A1EF-F16A-EF794F72B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8090" t="184" b="97300"/>
              <a:stretch>
                <a:fillRect/>
              </a:stretch>
            </p:blipFill>
            <p:spPr>
              <a:xfrm>
                <a:off x="2282786" y="1347899"/>
                <a:ext cx="7862720" cy="190326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EA97F1-999A-7883-775E-F9EBEE7D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6306"/>
            <a:stretch>
              <a:fillRect/>
            </a:stretch>
          </p:blipFill>
          <p:spPr>
            <a:xfrm>
              <a:off x="2033229" y="4868668"/>
              <a:ext cx="8055997" cy="257909"/>
            </a:xfrm>
            <a:prstGeom prst="rect">
              <a:avLst/>
            </a:prstGeom>
          </p:spPr>
        </p:pic>
      </p:grp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9EE0AD7F-DA7D-AB0B-5192-DC7F4860C47D}"/>
              </a:ext>
            </a:extLst>
          </p:cNvPr>
          <p:cNvSpPr txBox="1"/>
          <p:nvPr/>
        </p:nvSpPr>
        <p:spPr>
          <a:xfrm>
            <a:off x="10982325" y="768851"/>
            <a:ext cx="98767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 out</a:t>
            </a:r>
            <a:endParaRPr lang="en-GB" sz="1400" dirty="0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057EA0D-A402-B0EE-4835-77854DFC2971}"/>
              </a:ext>
            </a:extLst>
          </p:cNvPr>
          <p:cNvSpPr/>
          <p:nvPr/>
        </p:nvSpPr>
        <p:spPr>
          <a:xfrm>
            <a:off x="11557529" y="133414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7A7A9D-9F5B-BBC2-5560-02D4024D8371}"/>
              </a:ext>
            </a:extLst>
          </p:cNvPr>
          <p:cNvSpPr txBox="1">
            <a:spLocks/>
          </p:cNvSpPr>
          <p:nvPr/>
        </p:nvSpPr>
        <p:spPr>
          <a:xfrm>
            <a:off x="829473" y="183550"/>
            <a:ext cx="9015423" cy="11203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Franca"/>
              </a:rPr>
              <a:t>Canal water level impact</a:t>
            </a:r>
            <a:br>
              <a:rPr lang="en-US" sz="3200" b="1" dirty="0">
                <a:solidFill>
                  <a:srgbClr val="002060"/>
                </a:solidFill>
                <a:latin typeface="Franca"/>
              </a:rPr>
            </a:b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Franca"/>
              </a:rPr>
              <a:t>Colour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ca"/>
              </a:rPr>
              <a:t> reflects the duration of elevated water levels (days)</a:t>
            </a:r>
            <a:endParaRPr lang="en-GB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75965F-BED6-4B4E-8AFA-76E129B5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A2965-191B-7082-CCE5-2390E9BFF03A}"/>
              </a:ext>
            </a:extLst>
          </p:cNvPr>
          <p:cNvSpPr txBox="1"/>
          <p:nvPr/>
        </p:nvSpPr>
        <p:spPr>
          <a:xfrm rot="16200000">
            <a:off x="-652696" y="3198155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802636A-4D8C-DD62-00CD-FB64778773E0}"/>
              </a:ext>
            </a:extLst>
          </p:cNvPr>
          <p:cNvSpPr/>
          <p:nvPr/>
        </p:nvSpPr>
        <p:spPr>
          <a:xfrm>
            <a:off x="-6689" y="0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2B51-D89B-807B-7D53-0CF935758BD8}"/>
              </a:ext>
            </a:extLst>
          </p:cNvPr>
          <p:cNvSpPr txBox="1"/>
          <p:nvPr/>
        </p:nvSpPr>
        <p:spPr>
          <a:xfrm rot="16200000">
            <a:off x="-648882" y="3198155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1F6575-993C-A6FD-7923-669F6CD58A7D}"/>
              </a:ext>
            </a:extLst>
          </p:cNvPr>
          <p:cNvCxnSpPr>
            <a:cxnSpLocks/>
          </p:cNvCxnSpPr>
          <p:nvPr/>
        </p:nvCxnSpPr>
        <p:spPr>
          <a:xfrm flipV="1">
            <a:off x="3444472" y="4431225"/>
            <a:ext cx="0" cy="78841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4847EA-F1FD-F600-D022-8AEBC487B9E0}"/>
              </a:ext>
            </a:extLst>
          </p:cNvPr>
          <p:cNvSpPr txBox="1"/>
          <p:nvPr/>
        </p:nvSpPr>
        <p:spPr>
          <a:xfrm>
            <a:off x="2399139" y="5204170"/>
            <a:ext cx="250025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When the sea rises above 0.6 m the sluices downstream are hindered, which limits the canal discharge increasing the duration of the impact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0C831B-AB14-2FB1-52AF-0E7AFF33907B}"/>
              </a:ext>
            </a:extLst>
          </p:cNvPr>
          <p:cNvSpPr txBox="1"/>
          <p:nvPr/>
        </p:nvSpPr>
        <p:spPr>
          <a:xfrm>
            <a:off x="4962525" y="5219638"/>
            <a:ext cx="2433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2 meter storm surge increases the duration of the higher water levels with a few hours</a:t>
            </a:r>
            <a:endParaRPr lang="en-GB" sz="16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E00162-25A5-6A4B-FA13-28E38AF8EEAC}"/>
              </a:ext>
            </a:extLst>
          </p:cNvPr>
          <p:cNvCxnSpPr>
            <a:cxnSpLocks/>
          </p:cNvCxnSpPr>
          <p:nvPr/>
        </p:nvCxnSpPr>
        <p:spPr>
          <a:xfrm flipH="1" flipV="1">
            <a:off x="3285731" y="2686050"/>
            <a:ext cx="1918078" cy="253358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9A0D93-AEE6-9ECB-9523-553BAEC98445}"/>
              </a:ext>
            </a:extLst>
          </p:cNvPr>
          <p:cNvCxnSpPr>
            <a:cxnSpLocks/>
          </p:cNvCxnSpPr>
          <p:nvPr/>
        </p:nvCxnSpPr>
        <p:spPr>
          <a:xfrm flipV="1">
            <a:off x="5232384" y="2800350"/>
            <a:ext cx="0" cy="241928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37473BE-2ACE-2303-BF5A-49C47062FDBC}"/>
              </a:ext>
            </a:extLst>
          </p:cNvPr>
          <p:cNvSpPr txBox="1"/>
          <p:nvPr/>
        </p:nvSpPr>
        <p:spPr>
          <a:xfrm>
            <a:off x="7447281" y="5219638"/>
            <a:ext cx="238624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instalment of the pump at the lake allows for continues drainage of the canal lowering the duration of the impact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7125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4499E-6070-4B33-67B3-59618607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645B14-3366-0F40-86C8-DB4E26A008EC}"/>
              </a:ext>
            </a:extLst>
          </p:cNvPr>
          <p:cNvSpPr txBox="1"/>
          <p:nvPr/>
        </p:nvSpPr>
        <p:spPr>
          <a:xfrm rot="16200000">
            <a:off x="-642193" y="3198167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2" action="ppaction://hlinksldjump"/>
            <a:extLst>
              <a:ext uri="{FF2B5EF4-FFF2-40B4-BE49-F238E27FC236}">
                <a16:creationId xmlns:a16="http://schemas.microsoft.com/office/drawing/2014/main" id="{8E4EBF71-2D85-6EAB-FFD7-7617F2F4E5AE}"/>
              </a:ext>
            </a:extLst>
          </p:cNvPr>
          <p:cNvSpPr txBox="1"/>
          <p:nvPr/>
        </p:nvSpPr>
        <p:spPr>
          <a:xfrm>
            <a:off x="11012129" y="712319"/>
            <a:ext cx="9578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zoom out</a:t>
            </a:r>
            <a:endParaRPr lang="en-GB" sz="1400" dirty="0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8832683-B685-B9C6-4D29-5921CB9A0A37}"/>
              </a:ext>
            </a:extLst>
          </p:cNvPr>
          <p:cNvSpPr/>
          <p:nvPr/>
        </p:nvSpPr>
        <p:spPr>
          <a:xfrm>
            <a:off x="11557529" y="91355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E9655-46F4-20CB-F4F6-93B3E794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FA4D30-5361-FE88-616F-B5B8108FADBB}"/>
              </a:ext>
            </a:extLst>
          </p:cNvPr>
          <p:cNvSpPr txBox="1">
            <a:spLocks/>
          </p:cNvSpPr>
          <p:nvPr/>
        </p:nvSpPr>
        <p:spPr>
          <a:xfrm>
            <a:off x="752528" y="91355"/>
            <a:ext cx="897372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n-ea"/>
                <a:cs typeface="+mn-cs"/>
              </a:rPr>
              <a:t>Lake water level impact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n-ea"/>
                <a:cs typeface="+mn-cs"/>
              </a:rPr>
            </a:br>
            <a:r>
              <a:rPr lang="en-US" sz="2400" dirty="0">
                <a:solidFill>
                  <a:prstClr val="white">
                    <a:lumMod val="65000"/>
                  </a:prstClr>
                </a:solidFill>
                <a:latin typeface="Franca"/>
                <a:ea typeface="+mn-ea"/>
                <a:cs typeface="+mn-cs"/>
              </a:rPr>
              <a:t>C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ranca"/>
                <a:ea typeface="+mn-ea"/>
                <a:cs typeface="+mn-cs"/>
              </a:rPr>
              <a:t>olou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latin typeface="Franca"/>
                <a:ea typeface="+mn-ea"/>
                <a:cs typeface="+mn-cs"/>
              </a:rPr>
              <a:t>r reflects the d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ranca"/>
                <a:ea typeface="+mn-ea"/>
                <a:cs typeface="+mn-cs"/>
              </a:rPr>
              <a:t>uration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ranca"/>
                <a:ea typeface="+mn-ea"/>
                <a:cs typeface="+mn-cs"/>
              </a:rPr>
              <a:t> of elevated water levels (days)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E472A63-D132-A3D2-F991-9D509CC09761}"/>
              </a:ext>
            </a:extLst>
          </p:cNvPr>
          <p:cNvSpPr/>
          <p:nvPr/>
        </p:nvSpPr>
        <p:spPr>
          <a:xfrm>
            <a:off x="-6689" y="0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9433A-510E-B5D9-BFDF-D58559A345AE}"/>
              </a:ext>
            </a:extLst>
          </p:cNvPr>
          <p:cNvSpPr txBox="1"/>
          <p:nvPr/>
        </p:nvSpPr>
        <p:spPr>
          <a:xfrm rot="16200000">
            <a:off x="-648882" y="3198155"/>
            <a:ext cx="20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3953EC-62F9-F64A-18DD-E2A183363D2E}"/>
              </a:ext>
            </a:extLst>
          </p:cNvPr>
          <p:cNvCxnSpPr>
            <a:cxnSpLocks/>
          </p:cNvCxnSpPr>
          <p:nvPr/>
        </p:nvCxnSpPr>
        <p:spPr>
          <a:xfrm flipV="1">
            <a:off x="-1784753" y="2786678"/>
            <a:ext cx="0" cy="78841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33F838-BE8A-BF05-A0F8-1977890D7A8B}"/>
              </a:ext>
            </a:extLst>
          </p:cNvPr>
          <p:cNvSpPr txBox="1"/>
          <p:nvPr/>
        </p:nvSpPr>
        <p:spPr>
          <a:xfrm>
            <a:off x="-3052124" y="4025838"/>
            <a:ext cx="28637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SLR crosses a threshold and the sluices at the lake side become hindered. This hinders the discharge form the canal leading to long durations of high water levels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0C4D9-6B89-86C6-FCF0-FF66FEBEA544}"/>
              </a:ext>
            </a:extLst>
          </p:cNvPr>
          <p:cNvSpPr txBox="1"/>
          <p:nvPr/>
        </p:nvSpPr>
        <p:spPr>
          <a:xfrm>
            <a:off x="4827584" y="5325065"/>
            <a:ext cx="258692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2 meter storm increases the duration of the elevated water levels with a few hours</a:t>
            </a:r>
            <a:endParaRPr lang="en-GB" sz="16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9CEC91-076E-18A8-A977-FA2078FD7E7A}"/>
              </a:ext>
            </a:extLst>
          </p:cNvPr>
          <p:cNvCxnSpPr>
            <a:cxnSpLocks/>
          </p:cNvCxnSpPr>
          <p:nvPr/>
        </p:nvCxnSpPr>
        <p:spPr>
          <a:xfrm flipV="1">
            <a:off x="12369623" y="4372006"/>
            <a:ext cx="0" cy="60953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353BE4-4AF6-0442-1455-62135B9857B2}"/>
              </a:ext>
            </a:extLst>
          </p:cNvPr>
          <p:cNvSpPr txBox="1"/>
          <p:nvPr/>
        </p:nvSpPr>
        <p:spPr>
          <a:xfrm>
            <a:off x="12551356" y="4676775"/>
            <a:ext cx="263057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adaptation measure at the lake (installment of the pump) allows for continues drainage in the canal lowering the duration of the impact</a:t>
            </a:r>
            <a:endParaRPr lang="en-GB" sz="16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909A40-CE0C-2758-A755-107FBE86E574}"/>
              </a:ext>
            </a:extLst>
          </p:cNvPr>
          <p:cNvCxnSpPr>
            <a:cxnSpLocks/>
          </p:cNvCxnSpPr>
          <p:nvPr/>
        </p:nvCxnSpPr>
        <p:spPr>
          <a:xfrm>
            <a:off x="-3168637" y="3967326"/>
            <a:ext cx="1743491" cy="585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A67DFC8-EECB-2417-D924-E004FD1195D1}"/>
              </a:ext>
            </a:extLst>
          </p:cNvPr>
          <p:cNvSpPr txBox="1"/>
          <p:nvPr/>
        </p:nvSpPr>
        <p:spPr>
          <a:xfrm>
            <a:off x="2166161" y="5325065"/>
            <a:ext cx="266142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Sea level rise starts hindering and eventually stops the discharge from the lake  leading to long durations of the impacts</a:t>
            </a:r>
            <a:endParaRPr lang="en-GB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8F4785-1EF3-23AC-5A5B-FB12E2D66D9F}"/>
              </a:ext>
            </a:extLst>
          </p:cNvPr>
          <p:cNvSpPr txBox="1"/>
          <p:nvPr/>
        </p:nvSpPr>
        <p:spPr>
          <a:xfrm>
            <a:off x="7553002" y="5311214"/>
            <a:ext cx="23421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pump ensures a constant discharge from the lake to the sea leading to a maximum impact of 9 days</a:t>
            </a:r>
            <a:endParaRPr lang="en-GB" sz="16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181167-71E3-C546-32CC-85266AF98DD9}"/>
              </a:ext>
            </a:extLst>
          </p:cNvPr>
          <p:cNvGrpSpPr/>
          <p:nvPr/>
        </p:nvGrpSpPr>
        <p:grpSpPr>
          <a:xfrm>
            <a:off x="1802345" y="1254385"/>
            <a:ext cx="8395204" cy="3997707"/>
            <a:chOff x="1926776" y="1185716"/>
            <a:chExt cx="8231030" cy="38363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D9C615-A8CF-9C8B-A8EC-95986891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190" t="320" b="97231"/>
            <a:stretch>
              <a:fillRect/>
            </a:stretch>
          </p:blipFill>
          <p:spPr>
            <a:xfrm>
              <a:off x="2395179" y="1185716"/>
              <a:ext cx="7762627" cy="18875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7E6171B-509B-28EA-3A52-F03DE5891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8602"/>
            <a:stretch>
              <a:fillRect/>
            </a:stretch>
          </p:blipFill>
          <p:spPr>
            <a:xfrm>
              <a:off x="1926776" y="1382548"/>
              <a:ext cx="8162449" cy="3639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89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488A-8B5E-BE9F-5081-0E80F7148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982"/>
            <a:ext cx="6134100" cy="4885191"/>
          </a:xfrm>
        </p:spPr>
        <p:txBody>
          <a:bodyPr>
            <a:normAutofit fontScale="92500" lnSpcReduction="10000"/>
          </a:bodyPr>
          <a:lstStyle/>
          <a:p>
            <a:pPr marL="301752" indent="-301752">
              <a:lnSpc>
                <a:spcPct val="133000"/>
              </a:lnSpc>
              <a:defRPr/>
            </a:pPr>
            <a:r>
              <a:rPr lang="en-US" sz="2000" noProof="0" dirty="0">
                <a:ea typeface="Verdana" panose="020B0604030504040204" pitchFamily="34" charset="0"/>
              </a:rPr>
              <a:t>The Netherlands is susceptible to rainfall including compound events based on past events and it is expected that climate change will increase the risk</a:t>
            </a:r>
          </a:p>
          <a:p>
            <a:pPr marL="301752" indent="-301752">
              <a:lnSpc>
                <a:spcPct val="133000"/>
              </a:lnSpc>
              <a:defRPr/>
            </a:pPr>
            <a:endParaRPr lang="en-US" sz="2000" noProof="0" dirty="0">
              <a:ea typeface="Verdana" panose="020B0604030504040204" pitchFamily="34" charset="0"/>
            </a:endParaRPr>
          </a:p>
          <a:p>
            <a:pPr marL="301752" indent="-301752">
              <a:lnSpc>
                <a:spcPct val="133000"/>
              </a:lnSpc>
              <a:defRPr/>
            </a:pPr>
            <a:r>
              <a:rPr lang="en-US" sz="2000" noProof="0" dirty="0">
                <a:ea typeface="Verdana" panose="020B0604030504040204" pitchFamily="34" charset="0"/>
              </a:rPr>
              <a:t>The susceptible areas in the Netherlands can be subdivided into </a:t>
            </a:r>
            <a:r>
              <a:rPr lang="en-US" sz="2000" dirty="0">
                <a:ea typeface="Verdana" panose="020B0604030504040204" pitchFamily="34" charset="0"/>
              </a:rPr>
              <a:t>manual </a:t>
            </a:r>
            <a:r>
              <a:rPr lang="en-US" sz="2000" noProof="0" dirty="0">
                <a:ea typeface="Verdana" panose="020B0604030504040204" pitchFamily="34" charset="0"/>
              </a:rPr>
              <a:t>draining and gravity draining regions</a:t>
            </a:r>
          </a:p>
          <a:p>
            <a:pPr marL="301752" indent="-301752">
              <a:lnSpc>
                <a:spcPct val="133000"/>
              </a:lnSpc>
              <a:defRPr/>
            </a:pPr>
            <a:endParaRPr lang="en-US" sz="2000" dirty="0">
              <a:ea typeface="Verdana" panose="020B0604030504040204" pitchFamily="34" charset="0"/>
            </a:endParaRPr>
          </a:p>
          <a:p>
            <a:pPr marL="301752" indent="-301752">
              <a:lnSpc>
                <a:spcPct val="133000"/>
              </a:lnSpc>
              <a:defRPr/>
            </a:pPr>
            <a:r>
              <a:rPr lang="en-US" sz="2000" noProof="0" dirty="0">
                <a:ea typeface="Verdana" panose="020B0604030504040204" pitchFamily="34" charset="0"/>
              </a:rPr>
              <a:t>These first scenarios show that downstream event drivers influence the upstream impact by limiting the drainage of the system and adaptation </a:t>
            </a:r>
            <a:r>
              <a:rPr lang="en-US" sz="2000" dirty="0">
                <a:ea typeface="Verdana" panose="020B0604030504040204" pitchFamily="34" charset="0"/>
              </a:rPr>
              <a:t>is needed to limit the consequences</a:t>
            </a:r>
            <a:endParaRPr lang="en-US" sz="2000" noProof="0" dirty="0">
              <a:ea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56C877-521E-FA07-E9F8-F3FD30DF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098"/>
            <a:ext cx="10515600" cy="704996"/>
          </a:xfrm>
        </p:spPr>
        <p:txBody>
          <a:bodyPr>
            <a:normAutofit/>
          </a:bodyPr>
          <a:lstStyle/>
          <a:p>
            <a:r>
              <a:rPr lang="en-US" sz="2800" b="1" noProof="0" dirty="0">
                <a:solidFill>
                  <a:srgbClr val="20286D"/>
                </a:solidFill>
                <a:latin typeface="Franca"/>
                <a:cs typeface="Arial"/>
              </a:rPr>
              <a:t>Conclusion</a:t>
            </a:r>
            <a:endParaRPr lang="en-US" sz="2800" noProof="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BE83761-8B3C-197E-5187-EB9509A950E7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86E03-85C4-4B34-21C2-FCA1BFFFC6C5}"/>
              </a:ext>
            </a:extLst>
          </p:cNvPr>
          <p:cNvSpPr txBox="1"/>
          <p:nvPr/>
        </p:nvSpPr>
        <p:spPr>
          <a:xfrm rot="16200000">
            <a:off x="-496921" y="3198167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Conclusion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DF04-3581-F7CA-CC81-B339E3E3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31296DF-EBA8-A4E9-C811-C7D2E893FA92}"/>
              </a:ext>
            </a:extLst>
          </p:cNvPr>
          <p:cNvSpPr/>
          <p:nvPr/>
        </p:nvSpPr>
        <p:spPr>
          <a:xfrm>
            <a:off x="11471910" y="208578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0A9519-C514-A1DB-67F3-4639CB765F03}"/>
              </a:ext>
            </a:extLst>
          </p:cNvPr>
          <p:cNvGrpSpPr/>
          <p:nvPr/>
        </p:nvGrpSpPr>
        <p:grpSpPr>
          <a:xfrm>
            <a:off x="6972300" y="1292123"/>
            <a:ext cx="4912081" cy="4076977"/>
            <a:chOff x="6972300" y="1194982"/>
            <a:chExt cx="4912081" cy="40769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056E2B-5545-C768-47D7-FB50BEEE2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26309"/>
            <a:stretch>
              <a:fillRect/>
            </a:stretch>
          </p:blipFill>
          <p:spPr>
            <a:xfrm>
              <a:off x="6973293" y="1194982"/>
              <a:ext cx="4911088" cy="34659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6385AA-A6EE-F412-818D-C7BCCD41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7008"/>
            <a:stretch>
              <a:fillRect/>
            </a:stretch>
          </p:blipFill>
          <p:spPr>
            <a:xfrm>
              <a:off x="6972300" y="4660900"/>
              <a:ext cx="4911088" cy="611059"/>
            </a:xfrm>
            <a:prstGeom prst="rect">
              <a:avLst/>
            </a:prstGeom>
          </p:spPr>
        </p:pic>
      </p:grp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BCBB34B2-B47F-D9F8-E016-B4DB1EBE2865}"/>
              </a:ext>
            </a:extLst>
          </p:cNvPr>
          <p:cNvSpPr txBox="1"/>
          <p:nvPr/>
        </p:nvSpPr>
        <p:spPr>
          <a:xfrm>
            <a:off x="6902299" y="5258097"/>
            <a:ext cx="1075231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ANP. (2023)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3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D7B7-C55A-F11D-BCB6-24018258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418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20286D"/>
                </a:solidFill>
                <a:latin typeface="Franca"/>
                <a:cs typeface="Arial"/>
              </a:rPr>
              <a:t>Team</a:t>
            </a:r>
            <a:endParaRPr lang="en-GB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0776F2-B160-D247-57F8-3AB3FD17A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065" r="15940"/>
          <a:stretch>
            <a:fillRect/>
          </a:stretch>
        </p:blipFill>
        <p:spPr>
          <a:xfrm>
            <a:off x="7195671" y="1376663"/>
            <a:ext cx="875179" cy="1328859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119F22C4-DF2B-2DD4-E915-F578B4416D16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C5CF61-01DB-5EC8-1C4D-7437E1D58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284" y="2922440"/>
            <a:ext cx="970200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AA63EE-3E97-4623-9349-ED669A1F1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037" y="2922439"/>
            <a:ext cx="875179" cy="1325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3300A0-687D-A6BD-9365-8D18B24D88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52" r="22826"/>
          <a:stretch>
            <a:fillRect/>
          </a:stretch>
        </p:blipFill>
        <p:spPr>
          <a:xfrm>
            <a:off x="2275905" y="4577806"/>
            <a:ext cx="970200" cy="1105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1BC42-5213-D9FB-1216-B05B99B0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463" r="12003"/>
          <a:stretch>
            <a:fillRect/>
          </a:stretch>
        </p:blipFill>
        <p:spPr>
          <a:xfrm>
            <a:off x="2269284" y="1376663"/>
            <a:ext cx="976821" cy="1325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A705D-0380-8903-1BA3-00EA02CC48BE}"/>
              </a:ext>
            </a:extLst>
          </p:cNvPr>
          <p:cNvSpPr txBox="1"/>
          <p:nvPr/>
        </p:nvSpPr>
        <p:spPr>
          <a:xfrm>
            <a:off x="3388711" y="1855443"/>
            <a:ext cx="245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Dagmar Mennes MSc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F699F-7136-1B3D-728B-D0D28610D7C0}"/>
              </a:ext>
            </a:extLst>
          </p:cNvPr>
          <p:cNvSpPr txBox="1"/>
          <p:nvPr/>
        </p:nvSpPr>
        <p:spPr>
          <a:xfrm>
            <a:off x="3388711" y="3410834"/>
            <a:ext cx="245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Frances Dunn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5E0C3-E11B-14F3-A928-16ECEC96C8EA}"/>
              </a:ext>
            </a:extLst>
          </p:cNvPr>
          <p:cNvSpPr txBox="1"/>
          <p:nvPr/>
        </p:nvSpPr>
        <p:spPr>
          <a:xfrm>
            <a:off x="3388711" y="4945667"/>
            <a:ext cx="245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ir.</a:t>
            </a:r>
            <a:r>
              <a:rPr lang="en-US" dirty="0"/>
              <a:t> David Gold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28C41-2744-E5C3-DBF1-F7B9515FF3DF}"/>
              </a:ext>
            </a:extLst>
          </p:cNvPr>
          <p:cNvSpPr txBox="1"/>
          <p:nvPr/>
        </p:nvSpPr>
        <p:spPr>
          <a:xfrm>
            <a:off x="8127971" y="1816828"/>
            <a:ext cx="307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dr. Marjolijn Haasnoot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F3DEB-A07A-39EC-6F3E-FC3EB572217A}"/>
              </a:ext>
            </a:extLst>
          </p:cNvPr>
          <p:cNvSpPr txBox="1"/>
          <p:nvPr/>
        </p:nvSpPr>
        <p:spPr>
          <a:xfrm>
            <a:off x="8121243" y="3460258"/>
            <a:ext cx="301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dr. Hans Middelkoop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F42E016-BA4D-3468-BD70-32A2904A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15" name="Action Button: Go Home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2F7C105-8203-7F64-5BD1-6676657F74F0}"/>
              </a:ext>
            </a:extLst>
          </p:cNvPr>
          <p:cNvSpPr/>
          <p:nvPr/>
        </p:nvSpPr>
        <p:spPr>
          <a:xfrm>
            <a:off x="11580811" y="121952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9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5DE1-4DDD-4844-4B09-46203374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References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527E-981E-371B-7416-66A8DB1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170"/>
            <a:ext cx="10515600" cy="568630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1800" dirty="0"/>
              <a:t>ANP. (2022, January 24). </a:t>
            </a:r>
            <a:r>
              <a:rPr lang="en-US" sz="1800" i="1" dirty="0"/>
              <a:t>Limburg flood was beyond worst-case scenario: Report</a:t>
            </a:r>
            <a:r>
              <a:rPr lang="en-US" sz="1800" dirty="0"/>
              <a:t>. NL Times. </a:t>
            </a:r>
            <a:r>
              <a:rPr lang="en-US" sz="1800" dirty="0">
                <a:hlinkClick r:id="rId2"/>
              </a:rPr>
              <a:t>https://nltimes.nl/2022/01/24/limburg-flood-beyond-worst-case-scenario-report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ANP. (2023, November 23). </a:t>
            </a:r>
            <a:r>
              <a:rPr lang="en-US" sz="1800" i="1" dirty="0"/>
              <a:t>Storm surge barriers to close on Thursday over flooding concerns</a:t>
            </a:r>
            <a:r>
              <a:rPr lang="en-US" sz="1800" dirty="0"/>
              <a:t>. NL Times. </a:t>
            </a:r>
            <a:r>
              <a:rPr lang="en-US" sz="1800" dirty="0">
                <a:hlinkClick r:id="rId3"/>
              </a:rPr>
              <a:t>Storm surge barriers to close on Thursday over flooding concerns | NL Times</a:t>
            </a:r>
            <a:r>
              <a:rPr lang="en-US" sz="1800" dirty="0"/>
              <a:t> </a:t>
            </a:r>
          </a:p>
          <a:p>
            <a:pPr>
              <a:defRPr/>
            </a:pPr>
            <a:r>
              <a:rPr lang="en-GB" sz="1800" dirty="0"/>
              <a:t>Haasnoot, M., </a:t>
            </a:r>
            <a:r>
              <a:rPr lang="en-GB" sz="1800" dirty="0" err="1"/>
              <a:t>Kwadijk</a:t>
            </a:r>
            <a:r>
              <a:rPr lang="en-GB" sz="1800" dirty="0"/>
              <a:t>, J., Van Alphen, J., Le Bars, D., Van Den Hurk, B., </a:t>
            </a:r>
            <a:r>
              <a:rPr lang="en-GB" sz="1800" dirty="0" err="1"/>
              <a:t>Diermanse</a:t>
            </a:r>
            <a:r>
              <a:rPr lang="en-GB" sz="1800" dirty="0"/>
              <a:t>, F., Van Der Spek, A., Oude Essink, G., Delsman, J., &amp; </a:t>
            </a:r>
            <a:r>
              <a:rPr lang="en-GB" sz="1800" dirty="0" err="1"/>
              <a:t>Mens</a:t>
            </a:r>
            <a:r>
              <a:rPr lang="en-GB" sz="1800" dirty="0"/>
              <a:t>, M. (2020). Adaptation to uncertain sea-level rise; how uncertainty in Antarctic mass-loss impacts the coastal adaptation strategy of the Netherlands. Environmental Research Letters, 15(3), 034007. </a:t>
            </a:r>
            <a:r>
              <a:rPr lang="en-GB" sz="1800" dirty="0">
                <a:hlinkClick r:id="rId4"/>
              </a:rPr>
              <a:t>https://doi.org/10.1088/1748-9326/AB666C</a:t>
            </a:r>
            <a:r>
              <a:rPr lang="en-GB" sz="1800" dirty="0"/>
              <a:t>   </a:t>
            </a:r>
          </a:p>
          <a:p>
            <a:pPr>
              <a:defRPr/>
            </a:pPr>
            <a:r>
              <a:rPr lang="en-US" sz="1800" dirty="0"/>
              <a:t>IPCC. (2022). Summary for Policymakers. In Climate Change 2022 – Impacts, Adaptation and Vulnerability (pp. 3–34). Cambridge University Press. </a:t>
            </a:r>
            <a:r>
              <a:rPr lang="en-US" sz="1800" dirty="0">
                <a:hlinkClick r:id="rId5"/>
              </a:rPr>
              <a:t>https://doi.org/10.1017/9781009325844.001</a:t>
            </a:r>
            <a:r>
              <a:rPr lang="en-US" sz="1800" dirty="0"/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Maas, B.,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Juch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S.&amp; Bruijn (2025).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Landelijk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waterbeeld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grootschalige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extreme regen.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Deltares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. 21-10-2025</a:t>
            </a:r>
          </a:p>
          <a:p>
            <a:pPr>
              <a:defRPr/>
            </a:pPr>
            <a:r>
              <a:rPr lang="en-US" sz="1800" dirty="0"/>
              <a:t>Napier, J. (2021). Living with Water: Infrastructure and Urbanism in Jakarta. </a:t>
            </a:r>
            <a:r>
              <a:rPr lang="en-US" sz="1800" dirty="0" err="1"/>
              <a:t>Ecocycles</a:t>
            </a:r>
            <a:r>
              <a:rPr lang="en-US" sz="1800" dirty="0"/>
              <a:t>, 7(1), 52–72. </a:t>
            </a:r>
            <a:r>
              <a:rPr lang="en-US" sz="1800" dirty="0">
                <a:hlinkClick r:id="rId6"/>
              </a:rPr>
              <a:t>https://doi.org/10.19040/ecocycles.v7i1.191</a:t>
            </a:r>
            <a:r>
              <a:rPr lang="en-US" sz="1800" dirty="0"/>
              <a:t>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Schlumberger, J., Haasnoot, M., Aerts, J. C. J. H., Bril, V., van der Weide, L., &amp; de Ruiter, M. (2024). Evaluating Adaptation Pathways in a Complex Multi-Risk System. Earth’s Future, 12(5). </a:t>
            </a:r>
            <a:r>
              <a:rPr lang="en-GB" sz="1800" dirty="0">
                <a:hlinkClick r:id="rId7"/>
              </a:rPr>
              <a:t>https://doi.org/10.1029/2023EF004288</a:t>
            </a:r>
            <a:r>
              <a:rPr lang="en-GB" sz="1800" dirty="0"/>
              <a:t> 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800" dirty="0"/>
              <a:t>Simpson, N. P., Mach, K. J., Constable, A., Hess, J., Hogarth, R., Howden, M., Lawrence, J., Lempert, R. J., </a:t>
            </a:r>
            <a:r>
              <a:rPr lang="en-GB" sz="1800" dirty="0" err="1"/>
              <a:t>Muccione</a:t>
            </a:r>
            <a:r>
              <a:rPr lang="en-GB" sz="1800" dirty="0"/>
              <a:t>, V., Mackey, B., New, M. G., O’Neill, B., Otto, F., </a:t>
            </a:r>
            <a:r>
              <a:rPr lang="en-GB" sz="1800" dirty="0" err="1"/>
              <a:t>Pörtner</a:t>
            </a:r>
            <a:r>
              <a:rPr lang="en-GB" sz="1800" dirty="0"/>
              <a:t>, H. O., Reisinger, A., Roberts, D., Schmidt, D. N., Seneviratne, S., Strongin, S., … </a:t>
            </a:r>
            <a:r>
              <a:rPr lang="en-GB" sz="1800" dirty="0" err="1"/>
              <a:t>Trisos</a:t>
            </a:r>
            <a:r>
              <a:rPr lang="en-GB" sz="1800" dirty="0"/>
              <a:t>, C. H. (2021). A framework for complex climate change risk assessment. In One Earth (Vol. 4, Issue 4, pp. 489–501). Cell Press. </a:t>
            </a:r>
            <a:r>
              <a:rPr lang="en-GB" sz="1800" dirty="0">
                <a:hlinkClick r:id="rId8"/>
              </a:rPr>
              <a:t>https://doi.org/10.1016/j.oneear.2021.03.005</a:t>
            </a:r>
            <a:r>
              <a:rPr lang="en-GB" sz="1800" dirty="0"/>
              <a:t> 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/>
              <a:t>Van Alphen, J. (2016). The Delta Programme and updated flood risk management policies in the Netherlands. Journal of Flood Risk Management, 9(4), 310–319. </a:t>
            </a:r>
            <a:r>
              <a:rPr lang="en-US" sz="1800" dirty="0">
                <a:hlinkClick r:id="rId9"/>
              </a:rPr>
              <a:t>https://doi.org/10.1111/jfr3.12183n</a:t>
            </a:r>
            <a:r>
              <a:rPr lang="en-US" sz="1800" dirty="0"/>
              <a:t>  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Zscheischler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J., Martius, O., Westra, S., Bevacqua, E., Raymond, C., Horton, R. M., van den Hurk, B., 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AghaKouchak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A., Jézéquel, A., Mahecha, M. D., 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Maraun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D., Ramos, A. M., Ridder, N. N., Thiery, W., &amp; 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Vignotto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E. (2020). A typology of compound weather and climate events. In 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Nature Reviews Earth and Environment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(Vol. 1, Issue 7, pp. 333–347). Springer Nature.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hlinkClick r:id="rId10"/>
              </a:rPr>
              <a:t>https://doi.org/10.1038/s43017-020-0060-z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0125BE2-CF6E-3E8E-0A22-5197CA753369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E2387-9473-2F96-D26B-A3D031FF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3446F1A-45CC-1660-6515-1020CD5431E4}"/>
              </a:ext>
            </a:extLst>
          </p:cNvPr>
          <p:cNvSpPr/>
          <p:nvPr/>
        </p:nvSpPr>
        <p:spPr>
          <a:xfrm>
            <a:off x="11609687" y="121951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3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0E0F-00A1-6AF0-F7B2-B0F908F6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277546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A first exploration of compound events including rainfall and potential adaptation measures in deltas</a:t>
            </a:r>
            <a:endParaRPr lang="en-GB" sz="4000" b="1" dirty="0">
              <a:solidFill>
                <a:srgbClr val="002060"/>
              </a:solidFill>
              <a:latin typeface="Franc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404AF2-9391-EDC8-8254-AD822FC6E7C3}"/>
              </a:ext>
            </a:extLst>
          </p:cNvPr>
          <p:cNvSpPr txBox="1">
            <a:spLocks/>
          </p:cNvSpPr>
          <p:nvPr/>
        </p:nvSpPr>
        <p:spPr>
          <a:xfrm>
            <a:off x="950078" y="3596281"/>
            <a:ext cx="5257800" cy="170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3839D8E-9CC9-491C-43B7-705C204456F5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02EA-C5A1-D4AC-1C06-2774CF81E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7" t="22762" r="11219" b="27195"/>
          <a:stretch>
            <a:fillRect/>
          </a:stretch>
        </p:blipFill>
        <p:spPr>
          <a:xfrm>
            <a:off x="7810616" y="6060790"/>
            <a:ext cx="2525487" cy="638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A228E-FF3A-4EA4-FDC4-1B735756F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5" b="4502"/>
          <a:stretch/>
        </p:blipFill>
        <p:spPr>
          <a:xfrm>
            <a:off x="10395158" y="6176963"/>
            <a:ext cx="1616696" cy="582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F006A-7067-0487-FFCD-0EACB72C62E8}"/>
              </a:ext>
            </a:extLst>
          </p:cNvPr>
          <p:cNvSpPr txBox="1"/>
          <p:nvPr/>
        </p:nvSpPr>
        <p:spPr>
          <a:xfrm rot="16200000">
            <a:off x="-982695" y="3198167"/>
            <a:ext cx="268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 minute-</a:t>
            </a:r>
            <a:r>
              <a:rPr lang="en-US" sz="2400" i="1" dirty="0">
                <a:solidFill>
                  <a:schemeClr val="bg1"/>
                </a:solidFill>
              </a:rPr>
              <a:t>madness</a:t>
            </a: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904F7-9331-89F6-BAE1-44CEEAA5006B}"/>
              </a:ext>
            </a:extLst>
          </p:cNvPr>
          <p:cNvSpPr txBox="1"/>
          <p:nvPr/>
        </p:nvSpPr>
        <p:spPr>
          <a:xfrm>
            <a:off x="1050853" y="2760184"/>
            <a:ext cx="5387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Calibri" panose="020F0502020204030204" pitchFamily="34" charset="0"/>
              </a:rPr>
              <a:t>Improve the understanding of illustrative past and potential future compound events including rainfall by analysing their drivers, impact and responses</a:t>
            </a:r>
            <a:r>
              <a:rPr lang="en-US" sz="2400" i="1" dirty="0">
                <a:latin typeface="Calibri" panose="020F0502020204030204" pitchFamily="34" charset="0"/>
              </a:rPr>
              <a:t>.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74FD7367-8BE1-E50D-B1FB-2B72310F5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451" y="1782496"/>
            <a:ext cx="5157029" cy="3894570"/>
          </a:xfrm>
          <a:prstGeom prst="rect">
            <a:avLst/>
          </a:prstGeom>
        </p:spPr>
      </p:pic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86C8D91C-99E1-C120-1235-084047FE6297}"/>
              </a:ext>
            </a:extLst>
          </p:cNvPr>
          <p:cNvSpPr txBox="1"/>
          <p:nvPr/>
        </p:nvSpPr>
        <p:spPr>
          <a:xfrm>
            <a:off x="6642451" y="5495866"/>
            <a:ext cx="1075231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ANP. (2022)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6AEC30F-2E34-1841-B5CC-2C497367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0937AA-3670-7BD2-98A0-B2CD96AD7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5" y="5851602"/>
            <a:ext cx="843777" cy="843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EA7E66-4ACB-0D5D-8F51-3812DEDB7B73}"/>
              </a:ext>
            </a:extLst>
          </p:cNvPr>
          <p:cNvSpPr txBox="1"/>
          <p:nvPr/>
        </p:nvSpPr>
        <p:spPr>
          <a:xfrm>
            <a:off x="1811835" y="5954137"/>
            <a:ext cx="205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To the online presentation page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8BE2-ACF2-1144-F496-540B477C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Franca"/>
              </a:rPr>
              <a:t>Background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 of compound flooding in the Netherlands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CB689-DB8E-30E7-60AB-5CB5F76D0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58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Adaptation is often focused on individual events, potentially overlooking compound event risks </a:t>
            </a:r>
            <a:r>
              <a:rPr lang="nl-NL" sz="2400" dirty="0">
                <a:hlinkClick r:id="rId2" action="ppaction://hlinksldjump"/>
              </a:rPr>
              <a:t>(Haasnoot et al., 2020; Van Alphen, 2016; </a:t>
            </a:r>
            <a:r>
              <a:rPr lang="en-US" sz="2400" dirty="0">
                <a:hlinkClick r:id="rId2" action="ppaction://hlinksldjump"/>
              </a:rPr>
              <a:t>Schlumberger et al., 2024; Simpson 2021).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Developing adaptation strategies for compound events is difficult due to the uncertainty in their occurrence, complexity and the extremes of the events </a:t>
            </a:r>
            <a:r>
              <a:rPr lang="en-GB" sz="2400" dirty="0">
                <a:hlinkClick r:id="rId2" action="ppaction://hlinksldjump"/>
              </a:rPr>
              <a:t>(IPCC, 2022)</a:t>
            </a:r>
            <a:endParaRPr lang="en-US" sz="2400" dirty="0"/>
          </a:p>
          <a:p>
            <a:endParaRPr lang="en-US" sz="2400" dirty="0">
              <a:highlight>
                <a:srgbClr val="FF0000"/>
              </a:highlight>
            </a:endParaRPr>
          </a:p>
          <a:p>
            <a:r>
              <a:rPr lang="en-US" sz="2400" dirty="0"/>
              <a:t>We aim to create a method to understand the risks posed by uncertain rainfall including compound events, by analyzing past and potential future compound event scenarios with various adaptation strategies.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400" dirty="0">
              <a:highlight>
                <a:srgbClr val="FF0000"/>
              </a:highlight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2A053EB9-7A29-F58B-173A-EDF85D4B44F1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4A1C7-2281-9D3F-842A-5391ECCC3793}"/>
              </a:ext>
            </a:extLst>
          </p:cNvPr>
          <p:cNvSpPr txBox="1"/>
          <p:nvPr/>
        </p:nvSpPr>
        <p:spPr>
          <a:xfrm rot="16200000">
            <a:off x="-569076" y="3198168"/>
            <a:ext cx="177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Background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E9AA4C6-C332-E69F-1031-2575624EF665}"/>
              </a:ext>
            </a:extLst>
          </p:cNvPr>
          <p:cNvSpPr/>
          <p:nvPr/>
        </p:nvSpPr>
        <p:spPr>
          <a:xfrm>
            <a:off x="11648214" y="150735"/>
            <a:ext cx="411830" cy="428780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6195A-3BA1-369C-4774-9DC784F5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BFD7C1-0491-8761-9064-61D39A8A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0" y="3610175"/>
            <a:ext cx="8694747" cy="324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45A84-5D2B-7431-C30E-6AF59177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638"/>
            <a:ext cx="10515600" cy="738966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286D"/>
                </a:solidFill>
                <a:effectLst/>
                <a:uLnTx/>
                <a:uFillTx/>
                <a:latin typeface="Franca"/>
                <a:ea typeface="+mj-ea"/>
                <a:cs typeface="Arial"/>
              </a:rPr>
              <a:t>Definition of compound events and adaptation</a:t>
            </a:r>
            <a:endParaRPr lang="en-US" sz="28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28DD-E501-ADEB-536A-433C794A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830"/>
            <a:ext cx="10515600" cy="5449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“A compound event is an event that is created by </a:t>
            </a:r>
            <a:r>
              <a:rPr lang="en-US" b="0" i="0" u="none" strike="noStrike" noProof="0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multiple</a:t>
            </a:r>
            <a:r>
              <a:rPr lang="en-US" b="0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(not necessarily extremes) </a:t>
            </a:r>
            <a:r>
              <a:rPr lang="en-US" b="0" i="0" u="none" strike="noStrike" noProof="0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events</a:t>
            </a:r>
            <a:r>
              <a:rPr lang="en-US" b="0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(e.g., rainfall and a storm flood) or variables (e.g., a precondition) that together contribute to a societal or </a:t>
            </a:r>
            <a:r>
              <a:rPr lang="en-US" b="0" i="0" u="none" strike="noStrike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environmental risk or impact</a:t>
            </a:r>
            <a:r>
              <a:rPr lang="en-US" b="0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”.</a:t>
            </a:r>
            <a:br>
              <a:rPr lang="en-US" b="0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 noProof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noProof="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Extreme rainfall </a:t>
            </a:r>
            <a:br>
              <a:rPr lang="en-US" sz="2400" noProof="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noProof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the main driver in</a:t>
            </a:r>
            <a:br>
              <a:rPr lang="en-US" sz="2400" noProof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noProof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research</a:t>
            </a:r>
          </a:p>
          <a:p>
            <a:pPr marL="0" indent="0">
              <a:buNone/>
            </a:pP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07264A53-8A64-6C00-5435-6F8B19F48341}"/>
              </a:ext>
            </a:extLst>
          </p:cNvPr>
          <p:cNvSpPr txBox="1"/>
          <p:nvPr/>
        </p:nvSpPr>
        <p:spPr>
          <a:xfrm>
            <a:off x="1719293" y="6094740"/>
            <a:ext cx="222700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Adaptation of figure 1 by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Zscheischler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et al., (2020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0F37262-A16C-1A60-B947-D465C8B26C82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A713471-7E83-0633-51FE-818D79C3A39C}"/>
              </a:ext>
            </a:extLst>
          </p:cNvPr>
          <p:cNvSpPr/>
          <p:nvPr/>
        </p:nvSpPr>
        <p:spPr>
          <a:xfrm>
            <a:off x="11147885" y="97432"/>
            <a:ext cx="411830" cy="428780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96C780-D800-72CD-5CDF-26EB03CF9E3F}"/>
              </a:ext>
            </a:extLst>
          </p:cNvPr>
          <p:cNvSpPr/>
          <p:nvPr/>
        </p:nvSpPr>
        <p:spPr>
          <a:xfrm>
            <a:off x="11656304" y="157817"/>
            <a:ext cx="397464" cy="271415"/>
          </a:xfrm>
          <a:prstGeom prst="rightArrow">
            <a:avLst>
              <a:gd name="adj1" fmla="val 50000"/>
              <a:gd name="adj2" fmla="val 3630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85B0C-B0C5-1B52-45BF-7EB0D52A86AC}"/>
              </a:ext>
            </a:extLst>
          </p:cNvPr>
          <p:cNvSpPr txBox="1"/>
          <p:nvPr/>
        </p:nvSpPr>
        <p:spPr>
          <a:xfrm rot="16200000">
            <a:off x="-2075322" y="3198167"/>
            <a:ext cx="488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Compounds event including rainfall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9FC11E-5EA2-4E69-FEF4-D5CF3C03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2548-E088-40CF-6174-29D14CB3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844"/>
            <a:ext cx="10515600" cy="82504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Franca"/>
              </a:rPr>
              <a:t>Potential compound events including rainfall in the Netherlands </a:t>
            </a:r>
            <a:br>
              <a:rPr lang="en-GB" sz="2800" b="1" dirty="0">
                <a:solidFill>
                  <a:srgbClr val="002060"/>
                </a:solidFill>
                <a:latin typeface="Franca"/>
              </a:rPr>
            </a:br>
            <a:r>
              <a:rPr lang="en-GB" sz="2800" b="1" dirty="0">
                <a:solidFill>
                  <a:srgbClr val="002060"/>
                </a:solidFill>
                <a:latin typeface="Franca"/>
              </a:rPr>
              <a:t>over </a:t>
            </a:r>
            <a:r>
              <a:rPr lang="en-GB" sz="2800" b="1" noProof="0" dirty="0">
                <a:solidFill>
                  <a:srgbClr val="002060"/>
                </a:solidFill>
                <a:latin typeface="Franca"/>
              </a:rPr>
              <a:t>the</a:t>
            </a:r>
            <a:r>
              <a:rPr lang="en-GB" sz="2800" b="1" dirty="0">
                <a:solidFill>
                  <a:srgbClr val="002060"/>
                </a:solidFill>
                <a:latin typeface="Franca"/>
              </a:rPr>
              <a:t> last 25 years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5275B4-37F2-3EE0-12E9-A9FD436208A4}"/>
              </a:ext>
            </a:extLst>
          </p:cNvPr>
          <p:cNvSpPr txBox="1">
            <a:spLocks/>
          </p:cNvSpPr>
          <p:nvPr/>
        </p:nvSpPr>
        <p:spPr>
          <a:xfrm>
            <a:off x="838200" y="1325562"/>
            <a:ext cx="6684034" cy="539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Compounding rainfall events </a:t>
            </a:r>
          </a:p>
          <a:p>
            <a:pPr lvl="1"/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events:</a:t>
            </a:r>
          </a:p>
          <a:p>
            <a:pPr lvl="2"/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Multivariant:</a:t>
            </a:r>
            <a:b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simultaneous drivers</a:t>
            </a:r>
          </a:p>
          <a:p>
            <a:pPr lvl="2"/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Pre-condition:</a:t>
            </a:r>
            <a:b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event influences the main event</a:t>
            </a:r>
          </a:p>
          <a:p>
            <a:pPr lvl="1"/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Dutch storms often don’t include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 rain.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is expected to increase the possibility for extreme rainfall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storms which makes the occurrence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compound events with extreme rainfall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likely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9950737-57CF-3560-F9F2-13DC8722A042}"/>
              </a:ext>
            </a:extLst>
          </p:cNvPr>
          <p:cNvSpPr/>
          <p:nvPr/>
        </p:nvSpPr>
        <p:spPr>
          <a:xfrm>
            <a:off x="11145520" y="157817"/>
            <a:ext cx="420265" cy="411144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22571A6-8024-5C40-FFF6-65E10D203240}"/>
              </a:ext>
            </a:extLst>
          </p:cNvPr>
          <p:cNvSpPr/>
          <p:nvPr/>
        </p:nvSpPr>
        <p:spPr>
          <a:xfrm rot="10800000">
            <a:off x="10666199" y="204843"/>
            <a:ext cx="420265" cy="337051"/>
          </a:xfrm>
          <a:prstGeom prst="rightArrow">
            <a:avLst>
              <a:gd name="adj1" fmla="val 50000"/>
              <a:gd name="adj2" fmla="val 3630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E28880-9B46-7A1A-5BD0-FA313473FED2}"/>
              </a:ext>
            </a:extLst>
          </p:cNvPr>
          <p:cNvSpPr/>
          <p:nvPr/>
        </p:nvSpPr>
        <p:spPr>
          <a:xfrm>
            <a:off x="11622572" y="205810"/>
            <a:ext cx="420265" cy="336085"/>
          </a:xfrm>
          <a:prstGeom prst="rightArrow">
            <a:avLst>
              <a:gd name="adj1" fmla="val 50000"/>
              <a:gd name="adj2" fmla="val 3630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1D30C4-1CF2-C72F-5307-97237917A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61634"/>
              </p:ext>
            </p:extLst>
          </p:nvPr>
        </p:nvGraphicFramePr>
        <p:xfrm>
          <a:off x="6836627" y="1233405"/>
          <a:ext cx="5022651" cy="5488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5103">
                  <a:extLst>
                    <a:ext uri="{9D8B030D-6E8A-4147-A177-3AD203B41FA5}">
                      <a16:colId xmlns:a16="http://schemas.microsoft.com/office/drawing/2014/main" val="1979067909"/>
                    </a:ext>
                  </a:extLst>
                </a:gridCol>
                <a:gridCol w="887548">
                  <a:extLst>
                    <a:ext uri="{9D8B030D-6E8A-4147-A177-3AD203B41FA5}">
                      <a16:colId xmlns:a16="http://schemas.microsoft.com/office/drawing/2014/main" val="3031228609"/>
                    </a:ext>
                  </a:extLst>
                </a:gridCol>
              </a:tblGrid>
              <a:tr h="419194">
                <a:tc>
                  <a:txBody>
                    <a:bodyPr/>
                    <a:lstStyle/>
                    <a:p>
                      <a:r>
                        <a:rPr lang="en-US" sz="1800" dirty="0"/>
                        <a:t>Compound events with extreme rain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Year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82419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Noorderzijlvest</a:t>
                      </a:r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region</a:t>
                      </a:r>
                      <a:b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(rain and storm surge)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02153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Summer rain Limburg July 2021</a:t>
                      </a:r>
                      <a:b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(saturated soil and intense rainfall)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99677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Storm Ciaran</a:t>
                      </a:r>
                      <a:b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(rain and storm surge)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064154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 water Zwolle </a:t>
                      </a:r>
                      <a:b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(High river discharge and storm surge)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618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 December ‘Sinterklaas’ storm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2013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53317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Dudley, Eunice and Franklin: </a:t>
                      </a:r>
                      <a:b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triple storm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08152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Storm Poly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826015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Storm Boris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3636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Storm Conall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24632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Storm Darragh (twin storm) and Storm Eowyn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43715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Storm Bert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17280"/>
                  </a:ext>
                </a:extLst>
              </a:tr>
            </a:tbl>
          </a:graphicData>
        </a:graphic>
      </p:graphicFrame>
      <p:sp>
        <p:nvSpPr>
          <p:cNvPr id="13" name="object 5">
            <a:extLst>
              <a:ext uri="{FF2B5EF4-FFF2-40B4-BE49-F238E27FC236}">
                <a16:creationId xmlns:a16="http://schemas.microsoft.com/office/drawing/2014/main" id="{8BC466D5-CECB-0F4D-CD3A-AB7213D9374C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19A03-677D-76E7-B0C0-F6BEB2D92DA5}"/>
              </a:ext>
            </a:extLst>
          </p:cNvPr>
          <p:cNvSpPr txBox="1"/>
          <p:nvPr/>
        </p:nvSpPr>
        <p:spPr>
          <a:xfrm rot="16200000">
            <a:off x="-2075322" y="3198167"/>
            <a:ext cx="488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Compounds event including rainfall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811ED-4D04-4FBB-0014-82A00EBC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258" y="6397487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6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C8E9724-8D2B-7D48-6513-FE0416F07FAF}"/>
              </a:ext>
            </a:extLst>
          </p:cNvPr>
          <p:cNvGrpSpPr/>
          <p:nvPr/>
        </p:nvGrpSpPr>
        <p:grpSpPr>
          <a:xfrm>
            <a:off x="6629399" y="634315"/>
            <a:ext cx="5494077" cy="6168138"/>
            <a:chOff x="6763109" y="609986"/>
            <a:chExt cx="5334967" cy="61797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EE4218-6EFB-0D57-1D9F-B7F5F485C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3109" y="609986"/>
              <a:ext cx="5334967" cy="6179767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C61E18-E1E0-93F0-D0FD-C4946AA983A9}"/>
                </a:ext>
              </a:extLst>
            </p:cNvPr>
            <p:cNvSpPr/>
            <p:nvPr/>
          </p:nvSpPr>
          <p:spPr>
            <a:xfrm>
              <a:off x="6782207" y="618096"/>
              <a:ext cx="3100159" cy="2306030"/>
            </a:xfrm>
            <a:custGeom>
              <a:avLst/>
              <a:gdLst>
                <a:gd name="connsiteX0" fmla="*/ 1520741 w 3100159"/>
                <a:gd name="connsiteY0" fmla="*/ 2112411 h 2327564"/>
                <a:gd name="connsiteX1" fmla="*/ 1481622 w 3100159"/>
                <a:gd name="connsiteY1" fmla="*/ 2117301 h 2327564"/>
                <a:gd name="connsiteX2" fmla="*/ 1119774 w 3100159"/>
                <a:gd name="connsiteY2" fmla="*/ 2298225 h 2327564"/>
                <a:gd name="connsiteX3" fmla="*/ 1031757 w 3100159"/>
                <a:gd name="connsiteY3" fmla="*/ 2312895 h 2327564"/>
                <a:gd name="connsiteX4" fmla="*/ 831273 w 3100159"/>
                <a:gd name="connsiteY4" fmla="*/ 2293335 h 2327564"/>
                <a:gd name="connsiteX5" fmla="*/ 674798 w 3100159"/>
                <a:gd name="connsiteY5" fmla="*/ 2312895 h 2327564"/>
                <a:gd name="connsiteX6" fmla="*/ 542773 w 3100159"/>
                <a:gd name="connsiteY6" fmla="*/ 2327564 h 2327564"/>
                <a:gd name="connsiteX7" fmla="*/ 327620 w 3100159"/>
                <a:gd name="connsiteY7" fmla="*/ 2283556 h 2327564"/>
                <a:gd name="connsiteX8" fmla="*/ 278721 w 3100159"/>
                <a:gd name="connsiteY8" fmla="*/ 2249327 h 2327564"/>
                <a:gd name="connsiteX9" fmla="*/ 239603 w 3100159"/>
                <a:gd name="connsiteY9" fmla="*/ 2244437 h 2327564"/>
                <a:gd name="connsiteX10" fmla="*/ 190704 w 3100159"/>
                <a:gd name="connsiteY10" fmla="*/ 2215098 h 2327564"/>
                <a:gd name="connsiteX11" fmla="*/ 132026 w 3100159"/>
                <a:gd name="connsiteY11" fmla="*/ 2175979 h 2327564"/>
                <a:gd name="connsiteX12" fmla="*/ 112467 w 3100159"/>
                <a:gd name="connsiteY12" fmla="*/ 2156420 h 2327564"/>
                <a:gd name="connsiteX13" fmla="*/ 102687 w 3100159"/>
                <a:gd name="connsiteY13" fmla="*/ 2127081 h 2327564"/>
                <a:gd name="connsiteX14" fmla="*/ 92907 w 3100159"/>
                <a:gd name="connsiteY14" fmla="*/ 1985275 h 2327564"/>
                <a:gd name="connsiteX15" fmla="*/ 83128 w 3100159"/>
                <a:gd name="connsiteY15" fmla="*/ 1965716 h 2327564"/>
                <a:gd name="connsiteX16" fmla="*/ 78238 w 3100159"/>
                <a:gd name="connsiteY16" fmla="*/ 1941267 h 2327564"/>
                <a:gd name="connsiteX17" fmla="*/ 68458 w 3100159"/>
                <a:gd name="connsiteY17" fmla="*/ 1921707 h 2327564"/>
                <a:gd name="connsiteX18" fmla="*/ 58679 w 3100159"/>
                <a:gd name="connsiteY18" fmla="*/ 1843470 h 2327564"/>
                <a:gd name="connsiteX19" fmla="*/ 53789 w 3100159"/>
                <a:gd name="connsiteY19" fmla="*/ 1789682 h 2327564"/>
                <a:gd name="connsiteX20" fmla="*/ 24450 w 3100159"/>
                <a:gd name="connsiteY20" fmla="*/ 1706554 h 2327564"/>
                <a:gd name="connsiteX21" fmla="*/ 14670 w 3100159"/>
                <a:gd name="connsiteY21" fmla="*/ 1638097 h 2327564"/>
                <a:gd name="connsiteX22" fmla="*/ 0 w 3100159"/>
                <a:gd name="connsiteY22" fmla="*/ 1569639 h 2327564"/>
                <a:gd name="connsiteX23" fmla="*/ 14670 w 3100159"/>
                <a:gd name="connsiteY23" fmla="*/ 1530520 h 2327564"/>
                <a:gd name="connsiteX24" fmla="*/ 19560 w 3100159"/>
                <a:gd name="connsiteY24" fmla="*/ 1510961 h 2327564"/>
                <a:gd name="connsiteX25" fmla="*/ 29340 w 3100159"/>
                <a:gd name="connsiteY25" fmla="*/ 1481622 h 2327564"/>
                <a:gd name="connsiteX26" fmla="*/ 39119 w 3100159"/>
                <a:gd name="connsiteY26" fmla="*/ 1432723 h 2327564"/>
                <a:gd name="connsiteX27" fmla="*/ 44009 w 3100159"/>
                <a:gd name="connsiteY27" fmla="*/ 1413164 h 2327564"/>
                <a:gd name="connsiteX28" fmla="*/ 53789 w 3100159"/>
                <a:gd name="connsiteY28" fmla="*/ 1378935 h 2327564"/>
                <a:gd name="connsiteX29" fmla="*/ 58679 w 3100159"/>
                <a:gd name="connsiteY29" fmla="*/ 1349596 h 2327564"/>
                <a:gd name="connsiteX30" fmla="*/ 63568 w 3100159"/>
                <a:gd name="connsiteY30" fmla="*/ 1129553 h 2327564"/>
                <a:gd name="connsiteX31" fmla="*/ 48899 w 3100159"/>
                <a:gd name="connsiteY31" fmla="*/ 992638 h 2327564"/>
                <a:gd name="connsiteX32" fmla="*/ 44009 w 3100159"/>
                <a:gd name="connsiteY32" fmla="*/ 914400 h 2327564"/>
                <a:gd name="connsiteX33" fmla="*/ 48899 w 3100159"/>
                <a:gd name="connsiteY33" fmla="*/ 743256 h 2327564"/>
                <a:gd name="connsiteX34" fmla="*/ 58679 w 3100159"/>
                <a:gd name="connsiteY34" fmla="*/ 625900 h 2327564"/>
                <a:gd name="connsiteX35" fmla="*/ 53789 w 3100159"/>
                <a:gd name="connsiteY35" fmla="*/ 459645 h 2327564"/>
                <a:gd name="connsiteX36" fmla="*/ 39119 w 3100159"/>
                <a:gd name="connsiteY36" fmla="*/ 400967 h 2327564"/>
                <a:gd name="connsiteX37" fmla="*/ 14670 w 3100159"/>
                <a:gd name="connsiteY37" fmla="*/ 361849 h 2327564"/>
                <a:gd name="connsiteX38" fmla="*/ 24450 w 3100159"/>
                <a:gd name="connsiteY38" fmla="*/ 264052 h 2327564"/>
                <a:gd name="connsiteX39" fmla="*/ 48899 w 3100159"/>
                <a:gd name="connsiteY39" fmla="*/ 195594 h 2327564"/>
                <a:gd name="connsiteX40" fmla="*/ 53789 w 3100159"/>
                <a:gd name="connsiteY40" fmla="*/ 166255 h 2327564"/>
                <a:gd name="connsiteX41" fmla="*/ 68458 w 3100159"/>
                <a:gd name="connsiteY41" fmla="*/ 88018 h 2327564"/>
                <a:gd name="connsiteX42" fmla="*/ 97797 w 3100159"/>
                <a:gd name="connsiteY42" fmla="*/ 73348 h 2327564"/>
                <a:gd name="connsiteX43" fmla="*/ 303171 w 3100159"/>
                <a:gd name="connsiteY43" fmla="*/ 68458 h 2327564"/>
                <a:gd name="connsiteX44" fmla="*/ 337399 w 3100159"/>
                <a:gd name="connsiteY44" fmla="*/ 58679 h 2327564"/>
                <a:gd name="connsiteX45" fmla="*/ 356959 w 3100159"/>
                <a:gd name="connsiteY45" fmla="*/ 44009 h 2327564"/>
                <a:gd name="connsiteX46" fmla="*/ 386298 w 3100159"/>
                <a:gd name="connsiteY46" fmla="*/ 39119 h 2327564"/>
                <a:gd name="connsiteX47" fmla="*/ 444976 w 3100159"/>
                <a:gd name="connsiteY47" fmla="*/ 29339 h 2327564"/>
                <a:gd name="connsiteX48" fmla="*/ 513434 w 3100159"/>
                <a:gd name="connsiteY48" fmla="*/ 34229 h 2327564"/>
                <a:gd name="connsiteX49" fmla="*/ 528103 w 3100159"/>
                <a:gd name="connsiteY49" fmla="*/ 53789 h 2327564"/>
                <a:gd name="connsiteX50" fmla="*/ 547663 w 3100159"/>
                <a:gd name="connsiteY50" fmla="*/ 58679 h 2327564"/>
                <a:gd name="connsiteX51" fmla="*/ 704137 w 3100159"/>
                <a:gd name="connsiteY51" fmla="*/ 68458 h 2327564"/>
                <a:gd name="connsiteX52" fmla="*/ 948629 w 3100159"/>
                <a:gd name="connsiteY52" fmla="*/ 63568 h 2327564"/>
                <a:gd name="connsiteX53" fmla="*/ 1075765 w 3100159"/>
                <a:gd name="connsiteY53" fmla="*/ 53789 h 2327564"/>
                <a:gd name="connsiteX54" fmla="*/ 1178452 w 3100159"/>
                <a:gd name="connsiteY54" fmla="*/ 39119 h 2327564"/>
                <a:gd name="connsiteX55" fmla="*/ 1251799 w 3100159"/>
                <a:gd name="connsiteY55" fmla="*/ 24450 h 2327564"/>
                <a:gd name="connsiteX56" fmla="*/ 1422944 w 3100159"/>
                <a:gd name="connsiteY56" fmla="*/ 14670 h 2327564"/>
                <a:gd name="connsiteX57" fmla="*/ 1471842 w 3100159"/>
                <a:gd name="connsiteY57" fmla="*/ 9780 h 2327564"/>
                <a:gd name="connsiteX58" fmla="*/ 1564749 w 3100159"/>
                <a:gd name="connsiteY58" fmla="*/ 0 h 2327564"/>
                <a:gd name="connsiteX59" fmla="*/ 1642987 w 3100159"/>
                <a:gd name="connsiteY59" fmla="*/ 9780 h 2327564"/>
                <a:gd name="connsiteX60" fmla="*/ 1706554 w 3100159"/>
                <a:gd name="connsiteY60" fmla="*/ 19560 h 2327564"/>
                <a:gd name="connsiteX61" fmla="*/ 1863029 w 3100159"/>
                <a:gd name="connsiteY61" fmla="*/ 24450 h 2327564"/>
                <a:gd name="connsiteX62" fmla="*/ 1951046 w 3100159"/>
                <a:gd name="connsiteY62" fmla="*/ 34229 h 2327564"/>
                <a:gd name="connsiteX63" fmla="*/ 2097742 w 3100159"/>
                <a:gd name="connsiteY63" fmla="*/ 48899 h 2327564"/>
                <a:gd name="connsiteX64" fmla="*/ 2430251 w 3100159"/>
                <a:gd name="connsiteY64" fmla="*/ 48899 h 2327564"/>
                <a:gd name="connsiteX65" fmla="*/ 2454700 w 3100159"/>
                <a:gd name="connsiteY65" fmla="*/ 58679 h 2327564"/>
                <a:gd name="connsiteX66" fmla="*/ 2503598 w 3100159"/>
                <a:gd name="connsiteY66" fmla="*/ 73348 h 2327564"/>
                <a:gd name="connsiteX67" fmla="*/ 2537827 w 3100159"/>
                <a:gd name="connsiteY67" fmla="*/ 102687 h 2327564"/>
                <a:gd name="connsiteX68" fmla="*/ 2581836 w 3100159"/>
                <a:gd name="connsiteY68" fmla="*/ 132026 h 2327564"/>
                <a:gd name="connsiteX69" fmla="*/ 2640514 w 3100159"/>
                <a:gd name="connsiteY69" fmla="*/ 146696 h 2327564"/>
                <a:gd name="connsiteX70" fmla="*/ 2669853 w 3100159"/>
                <a:gd name="connsiteY70" fmla="*/ 151585 h 2327564"/>
                <a:gd name="connsiteX71" fmla="*/ 2899675 w 3100159"/>
                <a:gd name="connsiteY71" fmla="*/ 146696 h 2327564"/>
                <a:gd name="connsiteX72" fmla="*/ 2948574 w 3100159"/>
                <a:gd name="connsiteY72" fmla="*/ 166255 h 2327564"/>
                <a:gd name="connsiteX73" fmla="*/ 3012142 w 3100159"/>
                <a:gd name="connsiteY73" fmla="*/ 210264 h 2327564"/>
                <a:gd name="connsiteX74" fmla="*/ 3080599 w 3100159"/>
                <a:gd name="connsiteY74" fmla="*/ 273831 h 2327564"/>
                <a:gd name="connsiteX75" fmla="*/ 3100159 w 3100159"/>
                <a:gd name="connsiteY75" fmla="*/ 342289 h 2327564"/>
                <a:gd name="connsiteX76" fmla="*/ 3090379 w 3100159"/>
                <a:gd name="connsiteY76" fmla="*/ 400967 h 2327564"/>
                <a:gd name="connsiteX77" fmla="*/ 3085489 w 3100159"/>
                <a:gd name="connsiteY77" fmla="*/ 415637 h 2327564"/>
                <a:gd name="connsiteX78" fmla="*/ 3061040 w 3100159"/>
                <a:gd name="connsiteY78" fmla="*/ 425416 h 2327564"/>
                <a:gd name="connsiteX79" fmla="*/ 2987692 w 3100159"/>
                <a:gd name="connsiteY79" fmla="*/ 444976 h 2327564"/>
                <a:gd name="connsiteX80" fmla="*/ 2748090 w 3100159"/>
                <a:gd name="connsiteY80" fmla="*/ 444976 h 2327564"/>
                <a:gd name="connsiteX81" fmla="*/ 2728531 w 3100159"/>
                <a:gd name="connsiteY81" fmla="*/ 454756 h 2327564"/>
                <a:gd name="connsiteX82" fmla="*/ 2699192 w 3100159"/>
                <a:gd name="connsiteY82" fmla="*/ 459645 h 2327564"/>
                <a:gd name="connsiteX83" fmla="*/ 2630734 w 3100159"/>
                <a:gd name="connsiteY83" fmla="*/ 474315 h 2327564"/>
                <a:gd name="connsiteX84" fmla="*/ 2611175 w 3100159"/>
                <a:gd name="connsiteY84" fmla="*/ 488984 h 2327564"/>
                <a:gd name="connsiteX85" fmla="*/ 2586726 w 3100159"/>
                <a:gd name="connsiteY85" fmla="*/ 498764 h 2327564"/>
                <a:gd name="connsiteX86" fmla="*/ 2576946 w 3100159"/>
                <a:gd name="connsiteY86" fmla="*/ 518323 h 2327564"/>
                <a:gd name="connsiteX87" fmla="*/ 2567166 w 3100159"/>
                <a:gd name="connsiteY87" fmla="*/ 532993 h 2327564"/>
                <a:gd name="connsiteX88" fmla="*/ 2542717 w 3100159"/>
                <a:gd name="connsiteY88" fmla="*/ 547662 h 2327564"/>
                <a:gd name="connsiteX89" fmla="*/ 2523158 w 3100159"/>
                <a:gd name="connsiteY89" fmla="*/ 567222 h 2327564"/>
                <a:gd name="connsiteX90" fmla="*/ 2435141 w 3100159"/>
                <a:gd name="connsiteY90" fmla="*/ 611230 h 2327564"/>
                <a:gd name="connsiteX91" fmla="*/ 2396022 w 3100159"/>
                <a:gd name="connsiteY91" fmla="*/ 630790 h 2327564"/>
                <a:gd name="connsiteX92" fmla="*/ 2312895 w 3100159"/>
                <a:gd name="connsiteY92" fmla="*/ 679688 h 2327564"/>
                <a:gd name="connsiteX93" fmla="*/ 2229767 w 3100159"/>
                <a:gd name="connsiteY93" fmla="*/ 738366 h 2327564"/>
                <a:gd name="connsiteX94" fmla="*/ 2053733 w 3100159"/>
                <a:gd name="connsiteY94" fmla="*/ 836163 h 2327564"/>
                <a:gd name="connsiteX95" fmla="*/ 1990165 w 3100159"/>
                <a:gd name="connsiteY95" fmla="*/ 870392 h 2327564"/>
                <a:gd name="connsiteX96" fmla="*/ 1892368 w 3100159"/>
                <a:gd name="connsiteY96" fmla="*/ 973079 h 2327564"/>
                <a:gd name="connsiteX97" fmla="*/ 1843470 w 3100159"/>
                <a:gd name="connsiteY97" fmla="*/ 1056206 h 2327564"/>
                <a:gd name="connsiteX98" fmla="*/ 1823911 w 3100159"/>
                <a:gd name="connsiteY98" fmla="*/ 1134443 h 2327564"/>
                <a:gd name="connsiteX99" fmla="*/ 1809241 w 3100159"/>
                <a:gd name="connsiteY99" fmla="*/ 1163782 h 2327564"/>
                <a:gd name="connsiteX100" fmla="*/ 1794572 w 3100159"/>
                <a:gd name="connsiteY100" fmla="*/ 1212681 h 2327564"/>
                <a:gd name="connsiteX101" fmla="*/ 1775012 w 3100159"/>
                <a:gd name="connsiteY101" fmla="*/ 1290918 h 2327564"/>
                <a:gd name="connsiteX102" fmla="*/ 1775012 w 3100159"/>
                <a:gd name="connsiteY102" fmla="*/ 1466952 h 2327564"/>
                <a:gd name="connsiteX103" fmla="*/ 1784792 w 3100159"/>
                <a:gd name="connsiteY103" fmla="*/ 1540300 h 2327564"/>
                <a:gd name="connsiteX104" fmla="*/ 1789682 w 3100159"/>
                <a:gd name="connsiteY104" fmla="*/ 1559859 h 2327564"/>
                <a:gd name="connsiteX105" fmla="*/ 1804351 w 3100159"/>
                <a:gd name="connsiteY105" fmla="*/ 1603868 h 2327564"/>
                <a:gd name="connsiteX106" fmla="*/ 1809241 w 3100159"/>
                <a:gd name="connsiteY106" fmla="*/ 1633207 h 2327564"/>
                <a:gd name="connsiteX107" fmla="*/ 1814131 w 3100159"/>
                <a:gd name="connsiteY107" fmla="*/ 1867919 h 2327564"/>
                <a:gd name="connsiteX108" fmla="*/ 1789682 w 3100159"/>
                <a:gd name="connsiteY108" fmla="*/ 1951046 h 2327564"/>
                <a:gd name="connsiteX109" fmla="*/ 1750563 w 3100159"/>
                <a:gd name="connsiteY109" fmla="*/ 1990165 h 2327564"/>
                <a:gd name="connsiteX110" fmla="*/ 1706554 w 3100159"/>
                <a:gd name="connsiteY110" fmla="*/ 2029284 h 2327564"/>
                <a:gd name="connsiteX111" fmla="*/ 1677215 w 3100159"/>
                <a:gd name="connsiteY111" fmla="*/ 2063513 h 2327564"/>
                <a:gd name="connsiteX112" fmla="*/ 1569639 w 3100159"/>
                <a:gd name="connsiteY112" fmla="*/ 2117301 h 2327564"/>
                <a:gd name="connsiteX113" fmla="*/ 1554969 w 3100159"/>
                <a:gd name="connsiteY113" fmla="*/ 2122191 h 2327564"/>
                <a:gd name="connsiteX114" fmla="*/ 1510961 w 3100159"/>
                <a:gd name="connsiteY114" fmla="*/ 2131970 h 2327564"/>
                <a:gd name="connsiteX115" fmla="*/ 1520741 w 3100159"/>
                <a:gd name="connsiteY115" fmla="*/ 2112411 h 2327564"/>
                <a:gd name="connsiteX0" fmla="*/ 1520741 w 3100159"/>
                <a:gd name="connsiteY0" fmla="*/ 2103317 h 2318470"/>
                <a:gd name="connsiteX1" fmla="*/ 1481622 w 3100159"/>
                <a:gd name="connsiteY1" fmla="*/ 2108207 h 2318470"/>
                <a:gd name="connsiteX2" fmla="*/ 1119774 w 3100159"/>
                <a:gd name="connsiteY2" fmla="*/ 2289131 h 2318470"/>
                <a:gd name="connsiteX3" fmla="*/ 1031757 w 3100159"/>
                <a:gd name="connsiteY3" fmla="*/ 2303801 h 2318470"/>
                <a:gd name="connsiteX4" fmla="*/ 831273 w 3100159"/>
                <a:gd name="connsiteY4" fmla="*/ 2284241 h 2318470"/>
                <a:gd name="connsiteX5" fmla="*/ 674798 w 3100159"/>
                <a:gd name="connsiteY5" fmla="*/ 2303801 h 2318470"/>
                <a:gd name="connsiteX6" fmla="*/ 542773 w 3100159"/>
                <a:gd name="connsiteY6" fmla="*/ 2318470 h 2318470"/>
                <a:gd name="connsiteX7" fmla="*/ 327620 w 3100159"/>
                <a:gd name="connsiteY7" fmla="*/ 2274462 h 2318470"/>
                <a:gd name="connsiteX8" fmla="*/ 278721 w 3100159"/>
                <a:gd name="connsiteY8" fmla="*/ 2240233 h 2318470"/>
                <a:gd name="connsiteX9" fmla="*/ 239603 w 3100159"/>
                <a:gd name="connsiteY9" fmla="*/ 2235343 h 2318470"/>
                <a:gd name="connsiteX10" fmla="*/ 190704 w 3100159"/>
                <a:gd name="connsiteY10" fmla="*/ 2206004 h 2318470"/>
                <a:gd name="connsiteX11" fmla="*/ 132026 w 3100159"/>
                <a:gd name="connsiteY11" fmla="*/ 2166885 h 2318470"/>
                <a:gd name="connsiteX12" fmla="*/ 112467 w 3100159"/>
                <a:gd name="connsiteY12" fmla="*/ 2147326 h 2318470"/>
                <a:gd name="connsiteX13" fmla="*/ 102687 w 3100159"/>
                <a:gd name="connsiteY13" fmla="*/ 2117987 h 2318470"/>
                <a:gd name="connsiteX14" fmla="*/ 92907 w 3100159"/>
                <a:gd name="connsiteY14" fmla="*/ 1976181 h 2318470"/>
                <a:gd name="connsiteX15" fmla="*/ 83128 w 3100159"/>
                <a:gd name="connsiteY15" fmla="*/ 1956622 h 2318470"/>
                <a:gd name="connsiteX16" fmla="*/ 78238 w 3100159"/>
                <a:gd name="connsiteY16" fmla="*/ 1932173 h 2318470"/>
                <a:gd name="connsiteX17" fmla="*/ 68458 w 3100159"/>
                <a:gd name="connsiteY17" fmla="*/ 1912613 h 2318470"/>
                <a:gd name="connsiteX18" fmla="*/ 58679 w 3100159"/>
                <a:gd name="connsiteY18" fmla="*/ 1834376 h 2318470"/>
                <a:gd name="connsiteX19" fmla="*/ 53789 w 3100159"/>
                <a:gd name="connsiteY19" fmla="*/ 1780588 h 2318470"/>
                <a:gd name="connsiteX20" fmla="*/ 24450 w 3100159"/>
                <a:gd name="connsiteY20" fmla="*/ 1697460 h 2318470"/>
                <a:gd name="connsiteX21" fmla="*/ 14670 w 3100159"/>
                <a:gd name="connsiteY21" fmla="*/ 1629003 h 2318470"/>
                <a:gd name="connsiteX22" fmla="*/ 0 w 3100159"/>
                <a:gd name="connsiteY22" fmla="*/ 1560545 h 2318470"/>
                <a:gd name="connsiteX23" fmla="*/ 14670 w 3100159"/>
                <a:gd name="connsiteY23" fmla="*/ 1521426 h 2318470"/>
                <a:gd name="connsiteX24" fmla="*/ 19560 w 3100159"/>
                <a:gd name="connsiteY24" fmla="*/ 1501867 h 2318470"/>
                <a:gd name="connsiteX25" fmla="*/ 29340 w 3100159"/>
                <a:gd name="connsiteY25" fmla="*/ 1472528 h 2318470"/>
                <a:gd name="connsiteX26" fmla="*/ 39119 w 3100159"/>
                <a:gd name="connsiteY26" fmla="*/ 1423629 h 2318470"/>
                <a:gd name="connsiteX27" fmla="*/ 44009 w 3100159"/>
                <a:gd name="connsiteY27" fmla="*/ 1404070 h 2318470"/>
                <a:gd name="connsiteX28" fmla="*/ 53789 w 3100159"/>
                <a:gd name="connsiteY28" fmla="*/ 1369841 h 2318470"/>
                <a:gd name="connsiteX29" fmla="*/ 58679 w 3100159"/>
                <a:gd name="connsiteY29" fmla="*/ 1340502 h 2318470"/>
                <a:gd name="connsiteX30" fmla="*/ 63568 w 3100159"/>
                <a:gd name="connsiteY30" fmla="*/ 1120459 h 2318470"/>
                <a:gd name="connsiteX31" fmla="*/ 48899 w 3100159"/>
                <a:gd name="connsiteY31" fmla="*/ 983544 h 2318470"/>
                <a:gd name="connsiteX32" fmla="*/ 44009 w 3100159"/>
                <a:gd name="connsiteY32" fmla="*/ 905306 h 2318470"/>
                <a:gd name="connsiteX33" fmla="*/ 48899 w 3100159"/>
                <a:gd name="connsiteY33" fmla="*/ 734162 h 2318470"/>
                <a:gd name="connsiteX34" fmla="*/ 58679 w 3100159"/>
                <a:gd name="connsiteY34" fmla="*/ 616806 h 2318470"/>
                <a:gd name="connsiteX35" fmla="*/ 53789 w 3100159"/>
                <a:gd name="connsiteY35" fmla="*/ 450551 h 2318470"/>
                <a:gd name="connsiteX36" fmla="*/ 39119 w 3100159"/>
                <a:gd name="connsiteY36" fmla="*/ 391873 h 2318470"/>
                <a:gd name="connsiteX37" fmla="*/ 14670 w 3100159"/>
                <a:gd name="connsiteY37" fmla="*/ 352755 h 2318470"/>
                <a:gd name="connsiteX38" fmla="*/ 24450 w 3100159"/>
                <a:gd name="connsiteY38" fmla="*/ 254958 h 2318470"/>
                <a:gd name="connsiteX39" fmla="*/ 48899 w 3100159"/>
                <a:gd name="connsiteY39" fmla="*/ 186500 h 2318470"/>
                <a:gd name="connsiteX40" fmla="*/ 53789 w 3100159"/>
                <a:gd name="connsiteY40" fmla="*/ 157161 h 2318470"/>
                <a:gd name="connsiteX41" fmla="*/ 68458 w 3100159"/>
                <a:gd name="connsiteY41" fmla="*/ 78924 h 2318470"/>
                <a:gd name="connsiteX42" fmla="*/ 97797 w 3100159"/>
                <a:gd name="connsiteY42" fmla="*/ 64254 h 2318470"/>
                <a:gd name="connsiteX43" fmla="*/ 303171 w 3100159"/>
                <a:gd name="connsiteY43" fmla="*/ 59364 h 2318470"/>
                <a:gd name="connsiteX44" fmla="*/ 337399 w 3100159"/>
                <a:gd name="connsiteY44" fmla="*/ 49585 h 2318470"/>
                <a:gd name="connsiteX45" fmla="*/ 356959 w 3100159"/>
                <a:gd name="connsiteY45" fmla="*/ 34915 h 2318470"/>
                <a:gd name="connsiteX46" fmla="*/ 386298 w 3100159"/>
                <a:gd name="connsiteY46" fmla="*/ 30025 h 2318470"/>
                <a:gd name="connsiteX47" fmla="*/ 444976 w 3100159"/>
                <a:gd name="connsiteY47" fmla="*/ 20245 h 2318470"/>
                <a:gd name="connsiteX48" fmla="*/ 513434 w 3100159"/>
                <a:gd name="connsiteY48" fmla="*/ 25135 h 2318470"/>
                <a:gd name="connsiteX49" fmla="*/ 528103 w 3100159"/>
                <a:gd name="connsiteY49" fmla="*/ 44695 h 2318470"/>
                <a:gd name="connsiteX50" fmla="*/ 547663 w 3100159"/>
                <a:gd name="connsiteY50" fmla="*/ 49585 h 2318470"/>
                <a:gd name="connsiteX51" fmla="*/ 704137 w 3100159"/>
                <a:gd name="connsiteY51" fmla="*/ 59364 h 2318470"/>
                <a:gd name="connsiteX52" fmla="*/ 948629 w 3100159"/>
                <a:gd name="connsiteY52" fmla="*/ 54474 h 2318470"/>
                <a:gd name="connsiteX53" fmla="*/ 1075765 w 3100159"/>
                <a:gd name="connsiteY53" fmla="*/ 44695 h 2318470"/>
                <a:gd name="connsiteX54" fmla="*/ 1178452 w 3100159"/>
                <a:gd name="connsiteY54" fmla="*/ 30025 h 2318470"/>
                <a:gd name="connsiteX55" fmla="*/ 1251799 w 3100159"/>
                <a:gd name="connsiteY55" fmla="*/ 15356 h 2318470"/>
                <a:gd name="connsiteX56" fmla="*/ 1422944 w 3100159"/>
                <a:gd name="connsiteY56" fmla="*/ 5576 h 2318470"/>
                <a:gd name="connsiteX57" fmla="*/ 1471842 w 3100159"/>
                <a:gd name="connsiteY57" fmla="*/ 686 h 2318470"/>
                <a:gd name="connsiteX58" fmla="*/ 1564749 w 3100159"/>
                <a:gd name="connsiteY58" fmla="*/ 24130 h 2318470"/>
                <a:gd name="connsiteX59" fmla="*/ 1642987 w 3100159"/>
                <a:gd name="connsiteY59" fmla="*/ 686 h 2318470"/>
                <a:gd name="connsiteX60" fmla="*/ 1706554 w 3100159"/>
                <a:gd name="connsiteY60" fmla="*/ 10466 h 2318470"/>
                <a:gd name="connsiteX61" fmla="*/ 1863029 w 3100159"/>
                <a:gd name="connsiteY61" fmla="*/ 15356 h 2318470"/>
                <a:gd name="connsiteX62" fmla="*/ 1951046 w 3100159"/>
                <a:gd name="connsiteY62" fmla="*/ 25135 h 2318470"/>
                <a:gd name="connsiteX63" fmla="*/ 2097742 w 3100159"/>
                <a:gd name="connsiteY63" fmla="*/ 39805 h 2318470"/>
                <a:gd name="connsiteX64" fmla="*/ 2430251 w 3100159"/>
                <a:gd name="connsiteY64" fmla="*/ 39805 h 2318470"/>
                <a:gd name="connsiteX65" fmla="*/ 2454700 w 3100159"/>
                <a:gd name="connsiteY65" fmla="*/ 49585 h 2318470"/>
                <a:gd name="connsiteX66" fmla="*/ 2503598 w 3100159"/>
                <a:gd name="connsiteY66" fmla="*/ 64254 h 2318470"/>
                <a:gd name="connsiteX67" fmla="*/ 2537827 w 3100159"/>
                <a:gd name="connsiteY67" fmla="*/ 93593 h 2318470"/>
                <a:gd name="connsiteX68" fmla="*/ 2581836 w 3100159"/>
                <a:gd name="connsiteY68" fmla="*/ 122932 h 2318470"/>
                <a:gd name="connsiteX69" fmla="*/ 2640514 w 3100159"/>
                <a:gd name="connsiteY69" fmla="*/ 137602 h 2318470"/>
                <a:gd name="connsiteX70" fmla="*/ 2669853 w 3100159"/>
                <a:gd name="connsiteY70" fmla="*/ 142491 h 2318470"/>
                <a:gd name="connsiteX71" fmla="*/ 2899675 w 3100159"/>
                <a:gd name="connsiteY71" fmla="*/ 137602 h 2318470"/>
                <a:gd name="connsiteX72" fmla="*/ 2948574 w 3100159"/>
                <a:gd name="connsiteY72" fmla="*/ 157161 h 2318470"/>
                <a:gd name="connsiteX73" fmla="*/ 3012142 w 3100159"/>
                <a:gd name="connsiteY73" fmla="*/ 201170 h 2318470"/>
                <a:gd name="connsiteX74" fmla="*/ 3080599 w 3100159"/>
                <a:gd name="connsiteY74" fmla="*/ 264737 h 2318470"/>
                <a:gd name="connsiteX75" fmla="*/ 3100159 w 3100159"/>
                <a:gd name="connsiteY75" fmla="*/ 333195 h 2318470"/>
                <a:gd name="connsiteX76" fmla="*/ 3090379 w 3100159"/>
                <a:gd name="connsiteY76" fmla="*/ 391873 h 2318470"/>
                <a:gd name="connsiteX77" fmla="*/ 3085489 w 3100159"/>
                <a:gd name="connsiteY77" fmla="*/ 406543 h 2318470"/>
                <a:gd name="connsiteX78" fmla="*/ 3061040 w 3100159"/>
                <a:gd name="connsiteY78" fmla="*/ 416322 h 2318470"/>
                <a:gd name="connsiteX79" fmla="*/ 2987692 w 3100159"/>
                <a:gd name="connsiteY79" fmla="*/ 435882 h 2318470"/>
                <a:gd name="connsiteX80" fmla="*/ 2748090 w 3100159"/>
                <a:gd name="connsiteY80" fmla="*/ 435882 h 2318470"/>
                <a:gd name="connsiteX81" fmla="*/ 2728531 w 3100159"/>
                <a:gd name="connsiteY81" fmla="*/ 445662 h 2318470"/>
                <a:gd name="connsiteX82" fmla="*/ 2699192 w 3100159"/>
                <a:gd name="connsiteY82" fmla="*/ 450551 h 2318470"/>
                <a:gd name="connsiteX83" fmla="*/ 2630734 w 3100159"/>
                <a:gd name="connsiteY83" fmla="*/ 465221 h 2318470"/>
                <a:gd name="connsiteX84" fmla="*/ 2611175 w 3100159"/>
                <a:gd name="connsiteY84" fmla="*/ 479890 h 2318470"/>
                <a:gd name="connsiteX85" fmla="*/ 2586726 w 3100159"/>
                <a:gd name="connsiteY85" fmla="*/ 489670 h 2318470"/>
                <a:gd name="connsiteX86" fmla="*/ 2576946 w 3100159"/>
                <a:gd name="connsiteY86" fmla="*/ 509229 h 2318470"/>
                <a:gd name="connsiteX87" fmla="*/ 2567166 w 3100159"/>
                <a:gd name="connsiteY87" fmla="*/ 523899 h 2318470"/>
                <a:gd name="connsiteX88" fmla="*/ 2542717 w 3100159"/>
                <a:gd name="connsiteY88" fmla="*/ 538568 h 2318470"/>
                <a:gd name="connsiteX89" fmla="*/ 2523158 w 3100159"/>
                <a:gd name="connsiteY89" fmla="*/ 558128 h 2318470"/>
                <a:gd name="connsiteX90" fmla="*/ 2435141 w 3100159"/>
                <a:gd name="connsiteY90" fmla="*/ 602136 h 2318470"/>
                <a:gd name="connsiteX91" fmla="*/ 2396022 w 3100159"/>
                <a:gd name="connsiteY91" fmla="*/ 621696 h 2318470"/>
                <a:gd name="connsiteX92" fmla="*/ 2312895 w 3100159"/>
                <a:gd name="connsiteY92" fmla="*/ 670594 h 2318470"/>
                <a:gd name="connsiteX93" fmla="*/ 2229767 w 3100159"/>
                <a:gd name="connsiteY93" fmla="*/ 729272 h 2318470"/>
                <a:gd name="connsiteX94" fmla="*/ 2053733 w 3100159"/>
                <a:gd name="connsiteY94" fmla="*/ 827069 h 2318470"/>
                <a:gd name="connsiteX95" fmla="*/ 1990165 w 3100159"/>
                <a:gd name="connsiteY95" fmla="*/ 861298 h 2318470"/>
                <a:gd name="connsiteX96" fmla="*/ 1892368 w 3100159"/>
                <a:gd name="connsiteY96" fmla="*/ 963985 h 2318470"/>
                <a:gd name="connsiteX97" fmla="*/ 1843470 w 3100159"/>
                <a:gd name="connsiteY97" fmla="*/ 1047112 h 2318470"/>
                <a:gd name="connsiteX98" fmla="*/ 1823911 w 3100159"/>
                <a:gd name="connsiteY98" fmla="*/ 1125349 h 2318470"/>
                <a:gd name="connsiteX99" fmla="*/ 1809241 w 3100159"/>
                <a:gd name="connsiteY99" fmla="*/ 1154688 h 2318470"/>
                <a:gd name="connsiteX100" fmla="*/ 1794572 w 3100159"/>
                <a:gd name="connsiteY100" fmla="*/ 1203587 h 2318470"/>
                <a:gd name="connsiteX101" fmla="*/ 1775012 w 3100159"/>
                <a:gd name="connsiteY101" fmla="*/ 1281824 h 2318470"/>
                <a:gd name="connsiteX102" fmla="*/ 1775012 w 3100159"/>
                <a:gd name="connsiteY102" fmla="*/ 1457858 h 2318470"/>
                <a:gd name="connsiteX103" fmla="*/ 1784792 w 3100159"/>
                <a:gd name="connsiteY103" fmla="*/ 1531206 h 2318470"/>
                <a:gd name="connsiteX104" fmla="*/ 1789682 w 3100159"/>
                <a:gd name="connsiteY104" fmla="*/ 1550765 h 2318470"/>
                <a:gd name="connsiteX105" fmla="*/ 1804351 w 3100159"/>
                <a:gd name="connsiteY105" fmla="*/ 1594774 h 2318470"/>
                <a:gd name="connsiteX106" fmla="*/ 1809241 w 3100159"/>
                <a:gd name="connsiteY106" fmla="*/ 1624113 h 2318470"/>
                <a:gd name="connsiteX107" fmla="*/ 1814131 w 3100159"/>
                <a:gd name="connsiteY107" fmla="*/ 1858825 h 2318470"/>
                <a:gd name="connsiteX108" fmla="*/ 1789682 w 3100159"/>
                <a:gd name="connsiteY108" fmla="*/ 1941952 h 2318470"/>
                <a:gd name="connsiteX109" fmla="*/ 1750563 w 3100159"/>
                <a:gd name="connsiteY109" fmla="*/ 1981071 h 2318470"/>
                <a:gd name="connsiteX110" fmla="*/ 1706554 w 3100159"/>
                <a:gd name="connsiteY110" fmla="*/ 2020190 h 2318470"/>
                <a:gd name="connsiteX111" fmla="*/ 1677215 w 3100159"/>
                <a:gd name="connsiteY111" fmla="*/ 2054419 h 2318470"/>
                <a:gd name="connsiteX112" fmla="*/ 1569639 w 3100159"/>
                <a:gd name="connsiteY112" fmla="*/ 2108207 h 2318470"/>
                <a:gd name="connsiteX113" fmla="*/ 1554969 w 3100159"/>
                <a:gd name="connsiteY113" fmla="*/ 2113097 h 2318470"/>
                <a:gd name="connsiteX114" fmla="*/ 1510961 w 3100159"/>
                <a:gd name="connsiteY114" fmla="*/ 2122876 h 2318470"/>
                <a:gd name="connsiteX115" fmla="*/ 1520741 w 3100159"/>
                <a:gd name="connsiteY115" fmla="*/ 2103317 h 2318470"/>
                <a:gd name="connsiteX0" fmla="*/ 1520741 w 3100159"/>
                <a:gd name="connsiteY0" fmla="*/ 2103317 h 2318470"/>
                <a:gd name="connsiteX1" fmla="*/ 1481622 w 3100159"/>
                <a:gd name="connsiteY1" fmla="*/ 2108207 h 2318470"/>
                <a:gd name="connsiteX2" fmla="*/ 1119774 w 3100159"/>
                <a:gd name="connsiteY2" fmla="*/ 2289131 h 2318470"/>
                <a:gd name="connsiteX3" fmla="*/ 1031757 w 3100159"/>
                <a:gd name="connsiteY3" fmla="*/ 2303801 h 2318470"/>
                <a:gd name="connsiteX4" fmla="*/ 831273 w 3100159"/>
                <a:gd name="connsiteY4" fmla="*/ 2284241 h 2318470"/>
                <a:gd name="connsiteX5" fmla="*/ 674798 w 3100159"/>
                <a:gd name="connsiteY5" fmla="*/ 2303801 h 2318470"/>
                <a:gd name="connsiteX6" fmla="*/ 542773 w 3100159"/>
                <a:gd name="connsiteY6" fmla="*/ 2318470 h 2318470"/>
                <a:gd name="connsiteX7" fmla="*/ 327620 w 3100159"/>
                <a:gd name="connsiteY7" fmla="*/ 2274462 h 2318470"/>
                <a:gd name="connsiteX8" fmla="*/ 278721 w 3100159"/>
                <a:gd name="connsiteY8" fmla="*/ 2240233 h 2318470"/>
                <a:gd name="connsiteX9" fmla="*/ 239603 w 3100159"/>
                <a:gd name="connsiteY9" fmla="*/ 2235343 h 2318470"/>
                <a:gd name="connsiteX10" fmla="*/ 190704 w 3100159"/>
                <a:gd name="connsiteY10" fmla="*/ 2206004 h 2318470"/>
                <a:gd name="connsiteX11" fmla="*/ 132026 w 3100159"/>
                <a:gd name="connsiteY11" fmla="*/ 2166885 h 2318470"/>
                <a:gd name="connsiteX12" fmla="*/ 112467 w 3100159"/>
                <a:gd name="connsiteY12" fmla="*/ 2147326 h 2318470"/>
                <a:gd name="connsiteX13" fmla="*/ 102687 w 3100159"/>
                <a:gd name="connsiteY13" fmla="*/ 2117987 h 2318470"/>
                <a:gd name="connsiteX14" fmla="*/ 92907 w 3100159"/>
                <a:gd name="connsiteY14" fmla="*/ 1976181 h 2318470"/>
                <a:gd name="connsiteX15" fmla="*/ 83128 w 3100159"/>
                <a:gd name="connsiteY15" fmla="*/ 1956622 h 2318470"/>
                <a:gd name="connsiteX16" fmla="*/ 78238 w 3100159"/>
                <a:gd name="connsiteY16" fmla="*/ 1932173 h 2318470"/>
                <a:gd name="connsiteX17" fmla="*/ 68458 w 3100159"/>
                <a:gd name="connsiteY17" fmla="*/ 1912613 h 2318470"/>
                <a:gd name="connsiteX18" fmla="*/ 58679 w 3100159"/>
                <a:gd name="connsiteY18" fmla="*/ 1834376 h 2318470"/>
                <a:gd name="connsiteX19" fmla="*/ 53789 w 3100159"/>
                <a:gd name="connsiteY19" fmla="*/ 1780588 h 2318470"/>
                <a:gd name="connsiteX20" fmla="*/ 24450 w 3100159"/>
                <a:gd name="connsiteY20" fmla="*/ 1697460 h 2318470"/>
                <a:gd name="connsiteX21" fmla="*/ 14670 w 3100159"/>
                <a:gd name="connsiteY21" fmla="*/ 1629003 h 2318470"/>
                <a:gd name="connsiteX22" fmla="*/ 0 w 3100159"/>
                <a:gd name="connsiteY22" fmla="*/ 1560545 h 2318470"/>
                <a:gd name="connsiteX23" fmla="*/ 14670 w 3100159"/>
                <a:gd name="connsiteY23" fmla="*/ 1521426 h 2318470"/>
                <a:gd name="connsiteX24" fmla="*/ 19560 w 3100159"/>
                <a:gd name="connsiteY24" fmla="*/ 1501867 h 2318470"/>
                <a:gd name="connsiteX25" fmla="*/ 29340 w 3100159"/>
                <a:gd name="connsiteY25" fmla="*/ 1472528 h 2318470"/>
                <a:gd name="connsiteX26" fmla="*/ 39119 w 3100159"/>
                <a:gd name="connsiteY26" fmla="*/ 1423629 h 2318470"/>
                <a:gd name="connsiteX27" fmla="*/ 44009 w 3100159"/>
                <a:gd name="connsiteY27" fmla="*/ 1404070 h 2318470"/>
                <a:gd name="connsiteX28" fmla="*/ 53789 w 3100159"/>
                <a:gd name="connsiteY28" fmla="*/ 1369841 h 2318470"/>
                <a:gd name="connsiteX29" fmla="*/ 58679 w 3100159"/>
                <a:gd name="connsiteY29" fmla="*/ 1340502 h 2318470"/>
                <a:gd name="connsiteX30" fmla="*/ 63568 w 3100159"/>
                <a:gd name="connsiteY30" fmla="*/ 1120459 h 2318470"/>
                <a:gd name="connsiteX31" fmla="*/ 48899 w 3100159"/>
                <a:gd name="connsiteY31" fmla="*/ 983544 h 2318470"/>
                <a:gd name="connsiteX32" fmla="*/ 44009 w 3100159"/>
                <a:gd name="connsiteY32" fmla="*/ 905306 h 2318470"/>
                <a:gd name="connsiteX33" fmla="*/ 48899 w 3100159"/>
                <a:gd name="connsiteY33" fmla="*/ 734162 h 2318470"/>
                <a:gd name="connsiteX34" fmla="*/ 58679 w 3100159"/>
                <a:gd name="connsiteY34" fmla="*/ 616806 h 2318470"/>
                <a:gd name="connsiteX35" fmla="*/ 53789 w 3100159"/>
                <a:gd name="connsiteY35" fmla="*/ 450551 h 2318470"/>
                <a:gd name="connsiteX36" fmla="*/ 39119 w 3100159"/>
                <a:gd name="connsiteY36" fmla="*/ 391873 h 2318470"/>
                <a:gd name="connsiteX37" fmla="*/ 14670 w 3100159"/>
                <a:gd name="connsiteY37" fmla="*/ 352755 h 2318470"/>
                <a:gd name="connsiteX38" fmla="*/ 24450 w 3100159"/>
                <a:gd name="connsiteY38" fmla="*/ 254958 h 2318470"/>
                <a:gd name="connsiteX39" fmla="*/ 48899 w 3100159"/>
                <a:gd name="connsiteY39" fmla="*/ 186500 h 2318470"/>
                <a:gd name="connsiteX40" fmla="*/ 53789 w 3100159"/>
                <a:gd name="connsiteY40" fmla="*/ 157161 h 2318470"/>
                <a:gd name="connsiteX41" fmla="*/ 68458 w 3100159"/>
                <a:gd name="connsiteY41" fmla="*/ 78924 h 2318470"/>
                <a:gd name="connsiteX42" fmla="*/ 97797 w 3100159"/>
                <a:gd name="connsiteY42" fmla="*/ 64254 h 2318470"/>
                <a:gd name="connsiteX43" fmla="*/ 303171 w 3100159"/>
                <a:gd name="connsiteY43" fmla="*/ 59364 h 2318470"/>
                <a:gd name="connsiteX44" fmla="*/ 337399 w 3100159"/>
                <a:gd name="connsiteY44" fmla="*/ 49585 h 2318470"/>
                <a:gd name="connsiteX45" fmla="*/ 356959 w 3100159"/>
                <a:gd name="connsiteY45" fmla="*/ 34915 h 2318470"/>
                <a:gd name="connsiteX46" fmla="*/ 386298 w 3100159"/>
                <a:gd name="connsiteY46" fmla="*/ 30025 h 2318470"/>
                <a:gd name="connsiteX47" fmla="*/ 444976 w 3100159"/>
                <a:gd name="connsiteY47" fmla="*/ 20245 h 2318470"/>
                <a:gd name="connsiteX48" fmla="*/ 513434 w 3100159"/>
                <a:gd name="connsiteY48" fmla="*/ 25135 h 2318470"/>
                <a:gd name="connsiteX49" fmla="*/ 528103 w 3100159"/>
                <a:gd name="connsiteY49" fmla="*/ 44695 h 2318470"/>
                <a:gd name="connsiteX50" fmla="*/ 547663 w 3100159"/>
                <a:gd name="connsiteY50" fmla="*/ 49585 h 2318470"/>
                <a:gd name="connsiteX51" fmla="*/ 704137 w 3100159"/>
                <a:gd name="connsiteY51" fmla="*/ 59364 h 2318470"/>
                <a:gd name="connsiteX52" fmla="*/ 948629 w 3100159"/>
                <a:gd name="connsiteY52" fmla="*/ 54474 h 2318470"/>
                <a:gd name="connsiteX53" fmla="*/ 1075765 w 3100159"/>
                <a:gd name="connsiteY53" fmla="*/ 44695 h 2318470"/>
                <a:gd name="connsiteX54" fmla="*/ 1178452 w 3100159"/>
                <a:gd name="connsiteY54" fmla="*/ 30025 h 2318470"/>
                <a:gd name="connsiteX55" fmla="*/ 1251799 w 3100159"/>
                <a:gd name="connsiteY55" fmla="*/ 15356 h 2318470"/>
                <a:gd name="connsiteX56" fmla="*/ 1422944 w 3100159"/>
                <a:gd name="connsiteY56" fmla="*/ 5576 h 2318470"/>
                <a:gd name="connsiteX57" fmla="*/ 1471842 w 3100159"/>
                <a:gd name="connsiteY57" fmla="*/ 24417 h 2318470"/>
                <a:gd name="connsiteX58" fmla="*/ 1564749 w 3100159"/>
                <a:gd name="connsiteY58" fmla="*/ 24130 h 2318470"/>
                <a:gd name="connsiteX59" fmla="*/ 1642987 w 3100159"/>
                <a:gd name="connsiteY59" fmla="*/ 686 h 2318470"/>
                <a:gd name="connsiteX60" fmla="*/ 1706554 w 3100159"/>
                <a:gd name="connsiteY60" fmla="*/ 10466 h 2318470"/>
                <a:gd name="connsiteX61" fmla="*/ 1863029 w 3100159"/>
                <a:gd name="connsiteY61" fmla="*/ 15356 h 2318470"/>
                <a:gd name="connsiteX62" fmla="*/ 1951046 w 3100159"/>
                <a:gd name="connsiteY62" fmla="*/ 25135 h 2318470"/>
                <a:gd name="connsiteX63" fmla="*/ 2097742 w 3100159"/>
                <a:gd name="connsiteY63" fmla="*/ 39805 h 2318470"/>
                <a:gd name="connsiteX64" fmla="*/ 2430251 w 3100159"/>
                <a:gd name="connsiteY64" fmla="*/ 39805 h 2318470"/>
                <a:gd name="connsiteX65" fmla="*/ 2454700 w 3100159"/>
                <a:gd name="connsiteY65" fmla="*/ 49585 h 2318470"/>
                <a:gd name="connsiteX66" fmla="*/ 2503598 w 3100159"/>
                <a:gd name="connsiteY66" fmla="*/ 64254 h 2318470"/>
                <a:gd name="connsiteX67" fmla="*/ 2537827 w 3100159"/>
                <a:gd name="connsiteY67" fmla="*/ 93593 h 2318470"/>
                <a:gd name="connsiteX68" fmla="*/ 2581836 w 3100159"/>
                <a:gd name="connsiteY68" fmla="*/ 122932 h 2318470"/>
                <a:gd name="connsiteX69" fmla="*/ 2640514 w 3100159"/>
                <a:gd name="connsiteY69" fmla="*/ 137602 h 2318470"/>
                <a:gd name="connsiteX70" fmla="*/ 2669853 w 3100159"/>
                <a:gd name="connsiteY70" fmla="*/ 142491 h 2318470"/>
                <a:gd name="connsiteX71" fmla="*/ 2899675 w 3100159"/>
                <a:gd name="connsiteY71" fmla="*/ 137602 h 2318470"/>
                <a:gd name="connsiteX72" fmla="*/ 2948574 w 3100159"/>
                <a:gd name="connsiteY72" fmla="*/ 157161 h 2318470"/>
                <a:gd name="connsiteX73" fmla="*/ 3012142 w 3100159"/>
                <a:gd name="connsiteY73" fmla="*/ 201170 h 2318470"/>
                <a:gd name="connsiteX74" fmla="*/ 3080599 w 3100159"/>
                <a:gd name="connsiteY74" fmla="*/ 264737 h 2318470"/>
                <a:gd name="connsiteX75" fmla="*/ 3100159 w 3100159"/>
                <a:gd name="connsiteY75" fmla="*/ 333195 h 2318470"/>
                <a:gd name="connsiteX76" fmla="*/ 3090379 w 3100159"/>
                <a:gd name="connsiteY76" fmla="*/ 391873 h 2318470"/>
                <a:gd name="connsiteX77" fmla="*/ 3085489 w 3100159"/>
                <a:gd name="connsiteY77" fmla="*/ 406543 h 2318470"/>
                <a:gd name="connsiteX78" fmla="*/ 3061040 w 3100159"/>
                <a:gd name="connsiteY78" fmla="*/ 416322 h 2318470"/>
                <a:gd name="connsiteX79" fmla="*/ 2987692 w 3100159"/>
                <a:gd name="connsiteY79" fmla="*/ 435882 h 2318470"/>
                <a:gd name="connsiteX80" fmla="*/ 2748090 w 3100159"/>
                <a:gd name="connsiteY80" fmla="*/ 435882 h 2318470"/>
                <a:gd name="connsiteX81" fmla="*/ 2728531 w 3100159"/>
                <a:gd name="connsiteY81" fmla="*/ 445662 h 2318470"/>
                <a:gd name="connsiteX82" fmla="*/ 2699192 w 3100159"/>
                <a:gd name="connsiteY82" fmla="*/ 450551 h 2318470"/>
                <a:gd name="connsiteX83" fmla="*/ 2630734 w 3100159"/>
                <a:gd name="connsiteY83" fmla="*/ 465221 h 2318470"/>
                <a:gd name="connsiteX84" fmla="*/ 2611175 w 3100159"/>
                <a:gd name="connsiteY84" fmla="*/ 479890 h 2318470"/>
                <a:gd name="connsiteX85" fmla="*/ 2586726 w 3100159"/>
                <a:gd name="connsiteY85" fmla="*/ 489670 h 2318470"/>
                <a:gd name="connsiteX86" fmla="*/ 2576946 w 3100159"/>
                <a:gd name="connsiteY86" fmla="*/ 509229 h 2318470"/>
                <a:gd name="connsiteX87" fmla="*/ 2567166 w 3100159"/>
                <a:gd name="connsiteY87" fmla="*/ 523899 h 2318470"/>
                <a:gd name="connsiteX88" fmla="*/ 2542717 w 3100159"/>
                <a:gd name="connsiteY88" fmla="*/ 538568 h 2318470"/>
                <a:gd name="connsiteX89" fmla="*/ 2523158 w 3100159"/>
                <a:gd name="connsiteY89" fmla="*/ 558128 h 2318470"/>
                <a:gd name="connsiteX90" fmla="*/ 2435141 w 3100159"/>
                <a:gd name="connsiteY90" fmla="*/ 602136 h 2318470"/>
                <a:gd name="connsiteX91" fmla="*/ 2396022 w 3100159"/>
                <a:gd name="connsiteY91" fmla="*/ 621696 h 2318470"/>
                <a:gd name="connsiteX92" fmla="*/ 2312895 w 3100159"/>
                <a:gd name="connsiteY92" fmla="*/ 670594 h 2318470"/>
                <a:gd name="connsiteX93" fmla="*/ 2229767 w 3100159"/>
                <a:gd name="connsiteY93" fmla="*/ 729272 h 2318470"/>
                <a:gd name="connsiteX94" fmla="*/ 2053733 w 3100159"/>
                <a:gd name="connsiteY94" fmla="*/ 827069 h 2318470"/>
                <a:gd name="connsiteX95" fmla="*/ 1990165 w 3100159"/>
                <a:gd name="connsiteY95" fmla="*/ 861298 h 2318470"/>
                <a:gd name="connsiteX96" fmla="*/ 1892368 w 3100159"/>
                <a:gd name="connsiteY96" fmla="*/ 963985 h 2318470"/>
                <a:gd name="connsiteX97" fmla="*/ 1843470 w 3100159"/>
                <a:gd name="connsiteY97" fmla="*/ 1047112 h 2318470"/>
                <a:gd name="connsiteX98" fmla="*/ 1823911 w 3100159"/>
                <a:gd name="connsiteY98" fmla="*/ 1125349 h 2318470"/>
                <a:gd name="connsiteX99" fmla="*/ 1809241 w 3100159"/>
                <a:gd name="connsiteY99" fmla="*/ 1154688 h 2318470"/>
                <a:gd name="connsiteX100" fmla="*/ 1794572 w 3100159"/>
                <a:gd name="connsiteY100" fmla="*/ 1203587 h 2318470"/>
                <a:gd name="connsiteX101" fmla="*/ 1775012 w 3100159"/>
                <a:gd name="connsiteY101" fmla="*/ 1281824 h 2318470"/>
                <a:gd name="connsiteX102" fmla="*/ 1775012 w 3100159"/>
                <a:gd name="connsiteY102" fmla="*/ 1457858 h 2318470"/>
                <a:gd name="connsiteX103" fmla="*/ 1784792 w 3100159"/>
                <a:gd name="connsiteY103" fmla="*/ 1531206 h 2318470"/>
                <a:gd name="connsiteX104" fmla="*/ 1789682 w 3100159"/>
                <a:gd name="connsiteY104" fmla="*/ 1550765 h 2318470"/>
                <a:gd name="connsiteX105" fmla="*/ 1804351 w 3100159"/>
                <a:gd name="connsiteY105" fmla="*/ 1594774 h 2318470"/>
                <a:gd name="connsiteX106" fmla="*/ 1809241 w 3100159"/>
                <a:gd name="connsiteY106" fmla="*/ 1624113 h 2318470"/>
                <a:gd name="connsiteX107" fmla="*/ 1814131 w 3100159"/>
                <a:gd name="connsiteY107" fmla="*/ 1858825 h 2318470"/>
                <a:gd name="connsiteX108" fmla="*/ 1789682 w 3100159"/>
                <a:gd name="connsiteY108" fmla="*/ 1941952 h 2318470"/>
                <a:gd name="connsiteX109" fmla="*/ 1750563 w 3100159"/>
                <a:gd name="connsiteY109" fmla="*/ 1981071 h 2318470"/>
                <a:gd name="connsiteX110" fmla="*/ 1706554 w 3100159"/>
                <a:gd name="connsiteY110" fmla="*/ 2020190 h 2318470"/>
                <a:gd name="connsiteX111" fmla="*/ 1677215 w 3100159"/>
                <a:gd name="connsiteY111" fmla="*/ 2054419 h 2318470"/>
                <a:gd name="connsiteX112" fmla="*/ 1569639 w 3100159"/>
                <a:gd name="connsiteY112" fmla="*/ 2108207 h 2318470"/>
                <a:gd name="connsiteX113" fmla="*/ 1554969 w 3100159"/>
                <a:gd name="connsiteY113" fmla="*/ 2113097 h 2318470"/>
                <a:gd name="connsiteX114" fmla="*/ 1510961 w 3100159"/>
                <a:gd name="connsiteY114" fmla="*/ 2122876 h 2318470"/>
                <a:gd name="connsiteX115" fmla="*/ 1520741 w 3100159"/>
                <a:gd name="connsiteY115" fmla="*/ 2103317 h 2318470"/>
                <a:gd name="connsiteX0" fmla="*/ 1520741 w 3100159"/>
                <a:gd name="connsiteY0" fmla="*/ 2103317 h 2318470"/>
                <a:gd name="connsiteX1" fmla="*/ 1481622 w 3100159"/>
                <a:gd name="connsiteY1" fmla="*/ 2108207 h 2318470"/>
                <a:gd name="connsiteX2" fmla="*/ 1119774 w 3100159"/>
                <a:gd name="connsiteY2" fmla="*/ 2289131 h 2318470"/>
                <a:gd name="connsiteX3" fmla="*/ 1031757 w 3100159"/>
                <a:gd name="connsiteY3" fmla="*/ 2303801 h 2318470"/>
                <a:gd name="connsiteX4" fmla="*/ 831273 w 3100159"/>
                <a:gd name="connsiteY4" fmla="*/ 2284241 h 2318470"/>
                <a:gd name="connsiteX5" fmla="*/ 674798 w 3100159"/>
                <a:gd name="connsiteY5" fmla="*/ 2303801 h 2318470"/>
                <a:gd name="connsiteX6" fmla="*/ 542773 w 3100159"/>
                <a:gd name="connsiteY6" fmla="*/ 2318470 h 2318470"/>
                <a:gd name="connsiteX7" fmla="*/ 327620 w 3100159"/>
                <a:gd name="connsiteY7" fmla="*/ 2274462 h 2318470"/>
                <a:gd name="connsiteX8" fmla="*/ 278721 w 3100159"/>
                <a:gd name="connsiteY8" fmla="*/ 2240233 h 2318470"/>
                <a:gd name="connsiteX9" fmla="*/ 239603 w 3100159"/>
                <a:gd name="connsiteY9" fmla="*/ 2235343 h 2318470"/>
                <a:gd name="connsiteX10" fmla="*/ 190704 w 3100159"/>
                <a:gd name="connsiteY10" fmla="*/ 2206004 h 2318470"/>
                <a:gd name="connsiteX11" fmla="*/ 132026 w 3100159"/>
                <a:gd name="connsiteY11" fmla="*/ 2166885 h 2318470"/>
                <a:gd name="connsiteX12" fmla="*/ 112467 w 3100159"/>
                <a:gd name="connsiteY12" fmla="*/ 2147326 h 2318470"/>
                <a:gd name="connsiteX13" fmla="*/ 102687 w 3100159"/>
                <a:gd name="connsiteY13" fmla="*/ 2117987 h 2318470"/>
                <a:gd name="connsiteX14" fmla="*/ 92907 w 3100159"/>
                <a:gd name="connsiteY14" fmla="*/ 1976181 h 2318470"/>
                <a:gd name="connsiteX15" fmla="*/ 83128 w 3100159"/>
                <a:gd name="connsiteY15" fmla="*/ 1956622 h 2318470"/>
                <a:gd name="connsiteX16" fmla="*/ 78238 w 3100159"/>
                <a:gd name="connsiteY16" fmla="*/ 1932173 h 2318470"/>
                <a:gd name="connsiteX17" fmla="*/ 68458 w 3100159"/>
                <a:gd name="connsiteY17" fmla="*/ 1912613 h 2318470"/>
                <a:gd name="connsiteX18" fmla="*/ 58679 w 3100159"/>
                <a:gd name="connsiteY18" fmla="*/ 1834376 h 2318470"/>
                <a:gd name="connsiteX19" fmla="*/ 53789 w 3100159"/>
                <a:gd name="connsiteY19" fmla="*/ 1780588 h 2318470"/>
                <a:gd name="connsiteX20" fmla="*/ 24450 w 3100159"/>
                <a:gd name="connsiteY20" fmla="*/ 1697460 h 2318470"/>
                <a:gd name="connsiteX21" fmla="*/ 14670 w 3100159"/>
                <a:gd name="connsiteY21" fmla="*/ 1629003 h 2318470"/>
                <a:gd name="connsiteX22" fmla="*/ 0 w 3100159"/>
                <a:gd name="connsiteY22" fmla="*/ 1560545 h 2318470"/>
                <a:gd name="connsiteX23" fmla="*/ 14670 w 3100159"/>
                <a:gd name="connsiteY23" fmla="*/ 1521426 h 2318470"/>
                <a:gd name="connsiteX24" fmla="*/ 19560 w 3100159"/>
                <a:gd name="connsiteY24" fmla="*/ 1501867 h 2318470"/>
                <a:gd name="connsiteX25" fmla="*/ 29340 w 3100159"/>
                <a:gd name="connsiteY25" fmla="*/ 1472528 h 2318470"/>
                <a:gd name="connsiteX26" fmla="*/ 39119 w 3100159"/>
                <a:gd name="connsiteY26" fmla="*/ 1423629 h 2318470"/>
                <a:gd name="connsiteX27" fmla="*/ 44009 w 3100159"/>
                <a:gd name="connsiteY27" fmla="*/ 1404070 h 2318470"/>
                <a:gd name="connsiteX28" fmla="*/ 53789 w 3100159"/>
                <a:gd name="connsiteY28" fmla="*/ 1369841 h 2318470"/>
                <a:gd name="connsiteX29" fmla="*/ 58679 w 3100159"/>
                <a:gd name="connsiteY29" fmla="*/ 1340502 h 2318470"/>
                <a:gd name="connsiteX30" fmla="*/ 63568 w 3100159"/>
                <a:gd name="connsiteY30" fmla="*/ 1120459 h 2318470"/>
                <a:gd name="connsiteX31" fmla="*/ 48899 w 3100159"/>
                <a:gd name="connsiteY31" fmla="*/ 983544 h 2318470"/>
                <a:gd name="connsiteX32" fmla="*/ 44009 w 3100159"/>
                <a:gd name="connsiteY32" fmla="*/ 905306 h 2318470"/>
                <a:gd name="connsiteX33" fmla="*/ 48899 w 3100159"/>
                <a:gd name="connsiteY33" fmla="*/ 734162 h 2318470"/>
                <a:gd name="connsiteX34" fmla="*/ 58679 w 3100159"/>
                <a:gd name="connsiteY34" fmla="*/ 616806 h 2318470"/>
                <a:gd name="connsiteX35" fmla="*/ 53789 w 3100159"/>
                <a:gd name="connsiteY35" fmla="*/ 450551 h 2318470"/>
                <a:gd name="connsiteX36" fmla="*/ 39119 w 3100159"/>
                <a:gd name="connsiteY36" fmla="*/ 391873 h 2318470"/>
                <a:gd name="connsiteX37" fmla="*/ 14670 w 3100159"/>
                <a:gd name="connsiteY37" fmla="*/ 352755 h 2318470"/>
                <a:gd name="connsiteX38" fmla="*/ 24450 w 3100159"/>
                <a:gd name="connsiteY38" fmla="*/ 254958 h 2318470"/>
                <a:gd name="connsiteX39" fmla="*/ 48899 w 3100159"/>
                <a:gd name="connsiteY39" fmla="*/ 186500 h 2318470"/>
                <a:gd name="connsiteX40" fmla="*/ 53789 w 3100159"/>
                <a:gd name="connsiteY40" fmla="*/ 157161 h 2318470"/>
                <a:gd name="connsiteX41" fmla="*/ 68458 w 3100159"/>
                <a:gd name="connsiteY41" fmla="*/ 78924 h 2318470"/>
                <a:gd name="connsiteX42" fmla="*/ 97797 w 3100159"/>
                <a:gd name="connsiteY42" fmla="*/ 64254 h 2318470"/>
                <a:gd name="connsiteX43" fmla="*/ 303171 w 3100159"/>
                <a:gd name="connsiteY43" fmla="*/ 59364 h 2318470"/>
                <a:gd name="connsiteX44" fmla="*/ 337399 w 3100159"/>
                <a:gd name="connsiteY44" fmla="*/ 49585 h 2318470"/>
                <a:gd name="connsiteX45" fmla="*/ 356959 w 3100159"/>
                <a:gd name="connsiteY45" fmla="*/ 34915 h 2318470"/>
                <a:gd name="connsiteX46" fmla="*/ 386298 w 3100159"/>
                <a:gd name="connsiteY46" fmla="*/ 30025 h 2318470"/>
                <a:gd name="connsiteX47" fmla="*/ 444976 w 3100159"/>
                <a:gd name="connsiteY47" fmla="*/ 20245 h 2318470"/>
                <a:gd name="connsiteX48" fmla="*/ 513434 w 3100159"/>
                <a:gd name="connsiteY48" fmla="*/ 25135 h 2318470"/>
                <a:gd name="connsiteX49" fmla="*/ 528103 w 3100159"/>
                <a:gd name="connsiteY49" fmla="*/ 44695 h 2318470"/>
                <a:gd name="connsiteX50" fmla="*/ 547663 w 3100159"/>
                <a:gd name="connsiteY50" fmla="*/ 49585 h 2318470"/>
                <a:gd name="connsiteX51" fmla="*/ 704137 w 3100159"/>
                <a:gd name="connsiteY51" fmla="*/ 59364 h 2318470"/>
                <a:gd name="connsiteX52" fmla="*/ 948629 w 3100159"/>
                <a:gd name="connsiteY52" fmla="*/ 54474 h 2318470"/>
                <a:gd name="connsiteX53" fmla="*/ 1075765 w 3100159"/>
                <a:gd name="connsiteY53" fmla="*/ 44695 h 2318470"/>
                <a:gd name="connsiteX54" fmla="*/ 1178452 w 3100159"/>
                <a:gd name="connsiteY54" fmla="*/ 30025 h 2318470"/>
                <a:gd name="connsiteX55" fmla="*/ 1251799 w 3100159"/>
                <a:gd name="connsiteY55" fmla="*/ 15356 h 2318470"/>
                <a:gd name="connsiteX56" fmla="*/ 1418181 w 3100159"/>
                <a:gd name="connsiteY56" fmla="*/ 24562 h 2318470"/>
                <a:gd name="connsiteX57" fmla="*/ 1471842 w 3100159"/>
                <a:gd name="connsiteY57" fmla="*/ 24417 h 2318470"/>
                <a:gd name="connsiteX58" fmla="*/ 1564749 w 3100159"/>
                <a:gd name="connsiteY58" fmla="*/ 24130 h 2318470"/>
                <a:gd name="connsiteX59" fmla="*/ 1642987 w 3100159"/>
                <a:gd name="connsiteY59" fmla="*/ 686 h 2318470"/>
                <a:gd name="connsiteX60" fmla="*/ 1706554 w 3100159"/>
                <a:gd name="connsiteY60" fmla="*/ 10466 h 2318470"/>
                <a:gd name="connsiteX61" fmla="*/ 1863029 w 3100159"/>
                <a:gd name="connsiteY61" fmla="*/ 15356 h 2318470"/>
                <a:gd name="connsiteX62" fmla="*/ 1951046 w 3100159"/>
                <a:gd name="connsiteY62" fmla="*/ 25135 h 2318470"/>
                <a:gd name="connsiteX63" fmla="*/ 2097742 w 3100159"/>
                <a:gd name="connsiteY63" fmla="*/ 39805 h 2318470"/>
                <a:gd name="connsiteX64" fmla="*/ 2430251 w 3100159"/>
                <a:gd name="connsiteY64" fmla="*/ 39805 h 2318470"/>
                <a:gd name="connsiteX65" fmla="*/ 2454700 w 3100159"/>
                <a:gd name="connsiteY65" fmla="*/ 49585 h 2318470"/>
                <a:gd name="connsiteX66" fmla="*/ 2503598 w 3100159"/>
                <a:gd name="connsiteY66" fmla="*/ 64254 h 2318470"/>
                <a:gd name="connsiteX67" fmla="*/ 2537827 w 3100159"/>
                <a:gd name="connsiteY67" fmla="*/ 93593 h 2318470"/>
                <a:gd name="connsiteX68" fmla="*/ 2581836 w 3100159"/>
                <a:gd name="connsiteY68" fmla="*/ 122932 h 2318470"/>
                <a:gd name="connsiteX69" fmla="*/ 2640514 w 3100159"/>
                <a:gd name="connsiteY69" fmla="*/ 137602 h 2318470"/>
                <a:gd name="connsiteX70" fmla="*/ 2669853 w 3100159"/>
                <a:gd name="connsiteY70" fmla="*/ 142491 h 2318470"/>
                <a:gd name="connsiteX71" fmla="*/ 2899675 w 3100159"/>
                <a:gd name="connsiteY71" fmla="*/ 137602 h 2318470"/>
                <a:gd name="connsiteX72" fmla="*/ 2948574 w 3100159"/>
                <a:gd name="connsiteY72" fmla="*/ 157161 h 2318470"/>
                <a:gd name="connsiteX73" fmla="*/ 3012142 w 3100159"/>
                <a:gd name="connsiteY73" fmla="*/ 201170 h 2318470"/>
                <a:gd name="connsiteX74" fmla="*/ 3080599 w 3100159"/>
                <a:gd name="connsiteY74" fmla="*/ 264737 h 2318470"/>
                <a:gd name="connsiteX75" fmla="*/ 3100159 w 3100159"/>
                <a:gd name="connsiteY75" fmla="*/ 333195 h 2318470"/>
                <a:gd name="connsiteX76" fmla="*/ 3090379 w 3100159"/>
                <a:gd name="connsiteY76" fmla="*/ 391873 h 2318470"/>
                <a:gd name="connsiteX77" fmla="*/ 3085489 w 3100159"/>
                <a:gd name="connsiteY77" fmla="*/ 406543 h 2318470"/>
                <a:gd name="connsiteX78" fmla="*/ 3061040 w 3100159"/>
                <a:gd name="connsiteY78" fmla="*/ 416322 h 2318470"/>
                <a:gd name="connsiteX79" fmla="*/ 2987692 w 3100159"/>
                <a:gd name="connsiteY79" fmla="*/ 435882 h 2318470"/>
                <a:gd name="connsiteX80" fmla="*/ 2748090 w 3100159"/>
                <a:gd name="connsiteY80" fmla="*/ 435882 h 2318470"/>
                <a:gd name="connsiteX81" fmla="*/ 2728531 w 3100159"/>
                <a:gd name="connsiteY81" fmla="*/ 445662 h 2318470"/>
                <a:gd name="connsiteX82" fmla="*/ 2699192 w 3100159"/>
                <a:gd name="connsiteY82" fmla="*/ 450551 h 2318470"/>
                <a:gd name="connsiteX83" fmla="*/ 2630734 w 3100159"/>
                <a:gd name="connsiteY83" fmla="*/ 465221 h 2318470"/>
                <a:gd name="connsiteX84" fmla="*/ 2611175 w 3100159"/>
                <a:gd name="connsiteY84" fmla="*/ 479890 h 2318470"/>
                <a:gd name="connsiteX85" fmla="*/ 2586726 w 3100159"/>
                <a:gd name="connsiteY85" fmla="*/ 489670 h 2318470"/>
                <a:gd name="connsiteX86" fmla="*/ 2576946 w 3100159"/>
                <a:gd name="connsiteY86" fmla="*/ 509229 h 2318470"/>
                <a:gd name="connsiteX87" fmla="*/ 2567166 w 3100159"/>
                <a:gd name="connsiteY87" fmla="*/ 523899 h 2318470"/>
                <a:gd name="connsiteX88" fmla="*/ 2542717 w 3100159"/>
                <a:gd name="connsiteY88" fmla="*/ 538568 h 2318470"/>
                <a:gd name="connsiteX89" fmla="*/ 2523158 w 3100159"/>
                <a:gd name="connsiteY89" fmla="*/ 558128 h 2318470"/>
                <a:gd name="connsiteX90" fmla="*/ 2435141 w 3100159"/>
                <a:gd name="connsiteY90" fmla="*/ 602136 h 2318470"/>
                <a:gd name="connsiteX91" fmla="*/ 2396022 w 3100159"/>
                <a:gd name="connsiteY91" fmla="*/ 621696 h 2318470"/>
                <a:gd name="connsiteX92" fmla="*/ 2312895 w 3100159"/>
                <a:gd name="connsiteY92" fmla="*/ 670594 h 2318470"/>
                <a:gd name="connsiteX93" fmla="*/ 2229767 w 3100159"/>
                <a:gd name="connsiteY93" fmla="*/ 729272 h 2318470"/>
                <a:gd name="connsiteX94" fmla="*/ 2053733 w 3100159"/>
                <a:gd name="connsiteY94" fmla="*/ 827069 h 2318470"/>
                <a:gd name="connsiteX95" fmla="*/ 1990165 w 3100159"/>
                <a:gd name="connsiteY95" fmla="*/ 861298 h 2318470"/>
                <a:gd name="connsiteX96" fmla="*/ 1892368 w 3100159"/>
                <a:gd name="connsiteY96" fmla="*/ 963985 h 2318470"/>
                <a:gd name="connsiteX97" fmla="*/ 1843470 w 3100159"/>
                <a:gd name="connsiteY97" fmla="*/ 1047112 h 2318470"/>
                <a:gd name="connsiteX98" fmla="*/ 1823911 w 3100159"/>
                <a:gd name="connsiteY98" fmla="*/ 1125349 h 2318470"/>
                <a:gd name="connsiteX99" fmla="*/ 1809241 w 3100159"/>
                <a:gd name="connsiteY99" fmla="*/ 1154688 h 2318470"/>
                <a:gd name="connsiteX100" fmla="*/ 1794572 w 3100159"/>
                <a:gd name="connsiteY100" fmla="*/ 1203587 h 2318470"/>
                <a:gd name="connsiteX101" fmla="*/ 1775012 w 3100159"/>
                <a:gd name="connsiteY101" fmla="*/ 1281824 h 2318470"/>
                <a:gd name="connsiteX102" fmla="*/ 1775012 w 3100159"/>
                <a:gd name="connsiteY102" fmla="*/ 1457858 h 2318470"/>
                <a:gd name="connsiteX103" fmla="*/ 1784792 w 3100159"/>
                <a:gd name="connsiteY103" fmla="*/ 1531206 h 2318470"/>
                <a:gd name="connsiteX104" fmla="*/ 1789682 w 3100159"/>
                <a:gd name="connsiteY104" fmla="*/ 1550765 h 2318470"/>
                <a:gd name="connsiteX105" fmla="*/ 1804351 w 3100159"/>
                <a:gd name="connsiteY105" fmla="*/ 1594774 h 2318470"/>
                <a:gd name="connsiteX106" fmla="*/ 1809241 w 3100159"/>
                <a:gd name="connsiteY106" fmla="*/ 1624113 h 2318470"/>
                <a:gd name="connsiteX107" fmla="*/ 1814131 w 3100159"/>
                <a:gd name="connsiteY107" fmla="*/ 1858825 h 2318470"/>
                <a:gd name="connsiteX108" fmla="*/ 1789682 w 3100159"/>
                <a:gd name="connsiteY108" fmla="*/ 1941952 h 2318470"/>
                <a:gd name="connsiteX109" fmla="*/ 1750563 w 3100159"/>
                <a:gd name="connsiteY109" fmla="*/ 1981071 h 2318470"/>
                <a:gd name="connsiteX110" fmla="*/ 1706554 w 3100159"/>
                <a:gd name="connsiteY110" fmla="*/ 2020190 h 2318470"/>
                <a:gd name="connsiteX111" fmla="*/ 1677215 w 3100159"/>
                <a:gd name="connsiteY111" fmla="*/ 2054419 h 2318470"/>
                <a:gd name="connsiteX112" fmla="*/ 1569639 w 3100159"/>
                <a:gd name="connsiteY112" fmla="*/ 2108207 h 2318470"/>
                <a:gd name="connsiteX113" fmla="*/ 1554969 w 3100159"/>
                <a:gd name="connsiteY113" fmla="*/ 2113097 h 2318470"/>
                <a:gd name="connsiteX114" fmla="*/ 1510961 w 3100159"/>
                <a:gd name="connsiteY114" fmla="*/ 2122876 h 2318470"/>
                <a:gd name="connsiteX115" fmla="*/ 1520741 w 3100159"/>
                <a:gd name="connsiteY115" fmla="*/ 2103317 h 2318470"/>
                <a:gd name="connsiteX0" fmla="*/ 1520741 w 3100159"/>
                <a:gd name="connsiteY0" fmla="*/ 2093890 h 2309043"/>
                <a:gd name="connsiteX1" fmla="*/ 1481622 w 3100159"/>
                <a:gd name="connsiteY1" fmla="*/ 2098780 h 2309043"/>
                <a:gd name="connsiteX2" fmla="*/ 1119774 w 3100159"/>
                <a:gd name="connsiteY2" fmla="*/ 2279704 h 2309043"/>
                <a:gd name="connsiteX3" fmla="*/ 1031757 w 3100159"/>
                <a:gd name="connsiteY3" fmla="*/ 2294374 h 2309043"/>
                <a:gd name="connsiteX4" fmla="*/ 831273 w 3100159"/>
                <a:gd name="connsiteY4" fmla="*/ 2274814 h 2309043"/>
                <a:gd name="connsiteX5" fmla="*/ 674798 w 3100159"/>
                <a:gd name="connsiteY5" fmla="*/ 2294374 h 2309043"/>
                <a:gd name="connsiteX6" fmla="*/ 542773 w 3100159"/>
                <a:gd name="connsiteY6" fmla="*/ 2309043 h 2309043"/>
                <a:gd name="connsiteX7" fmla="*/ 327620 w 3100159"/>
                <a:gd name="connsiteY7" fmla="*/ 2265035 h 2309043"/>
                <a:gd name="connsiteX8" fmla="*/ 278721 w 3100159"/>
                <a:gd name="connsiteY8" fmla="*/ 2230806 h 2309043"/>
                <a:gd name="connsiteX9" fmla="*/ 239603 w 3100159"/>
                <a:gd name="connsiteY9" fmla="*/ 2225916 h 2309043"/>
                <a:gd name="connsiteX10" fmla="*/ 190704 w 3100159"/>
                <a:gd name="connsiteY10" fmla="*/ 2196577 h 2309043"/>
                <a:gd name="connsiteX11" fmla="*/ 132026 w 3100159"/>
                <a:gd name="connsiteY11" fmla="*/ 2157458 h 2309043"/>
                <a:gd name="connsiteX12" fmla="*/ 112467 w 3100159"/>
                <a:gd name="connsiteY12" fmla="*/ 2137899 h 2309043"/>
                <a:gd name="connsiteX13" fmla="*/ 102687 w 3100159"/>
                <a:gd name="connsiteY13" fmla="*/ 2108560 h 2309043"/>
                <a:gd name="connsiteX14" fmla="*/ 92907 w 3100159"/>
                <a:gd name="connsiteY14" fmla="*/ 1966754 h 2309043"/>
                <a:gd name="connsiteX15" fmla="*/ 83128 w 3100159"/>
                <a:gd name="connsiteY15" fmla="*/ 1947195 h 2309043"/>
                <a:gd name="connsiteX16" fmla="*/ 78238 w 3100159"/>
                <a:gd name="connsiteY16" fmla="*/ 1922746 h 2309043"/>
                <a:gd name="connsiteX17" fmla="*/ 68458 w 3100159"/>
                <a:gd name="connsiteY17" fmla="*/ 1903186 h 2309043"/>
                <a:gd name="connsiteX18" fmla="*/ 58679 w 3100159"/>
                <a:gd name="connsiteY18" fmla="*/ 1824949 h 2309043"/>
                <a:gd name="connsiteX19" fmla="*/ 53789 w 3100159"/>
                <a:gd name="connsiteY19" fmla="*/ 1771161 h 2309043"/>
                <a:gd name="connsiteX20" fmla="*/ 24450 w 3100159"/>
                <a:gd name="connsiteY20" fmla="*/ 1688033 h 2309043"/>
                <a:gd name="connsiteX21" fmla="*/ 14670 w 3100159"/>
                <a:gd name="connsiteY21" fmla="*/ 1619576 h 2309043"/>
                <a:gd name="connsiteX22" fmla="*/ 0 w 3100159"/>
                <a:gd name="connsiteY22" fmla="*/ 1551118 h 2309043"/>
                <a:gd name="connsiteX23" fmla="*/ 14670 w 3100159"/>
                <a:gd name="connsiteY23" fmla="*/ 1511999 h 2309043"/>
                <a:gd name="connsiteX24" fmla="*/ 19560 w 3100159"/>
                <a:gd name="connsiteY24" fmla="*/ 1492440 h 2309043"/>
                <a:gd name="connsiteX25" fmla="*/ 29340 w 3100159"/>
                <a:gd name="connsiteY25" fmla="*/ 1463101 h 2309043"/>
                <a:gd name="connsiteX26" fmla="*/ 39119 w 3100159"/>
                <a:gd name="connsiteY26" fmla="*/ 1414202 h 2309043"/>
                <a:gd name="connsiteX27" fmla="*/ 44009 w 3100159"/>
                <a:gd name="connsiteY27" fmla="*/ 1394643 h 2309043"/>
                <a:gd name="connsiteX28" fmla="*/ 53789 w 3100159"/>
                <a:gd name="connsiteY28" fmla="*/ 1360414 h 2309043"/>
                <a:gd name="connsiteX29" fmla="*/ 58679 w 3100159"/>
                <a:gd name="connsiteY29" fmla="*/ 1331075 h 2309043"/>
                <a:gd name="connsiteX30" fmla="*/ 63568 w 3100159"/>
                <a:gd name="connsiteY30" fmla="*/ 1111032 h 2309043"/>
                <a:gd name="connsiteX31" fmla="*/ 48899 w 3100159"/>
                <a:gd name="connsiteY31" fmla="*/ 974117 h 2309043"/>
                <a:gd name="connsiteX32" fmla="*/ 44009 w 3100159"/>
                <a:gd name="connsiteY32" fmla="*/ 895879 h 2309043"/>
                <a:gd name="connsiteX33" fmla="*/ 48899 w 3100159"/>
                <a:gd name="connsiteY33" fmla="*/ 724735 h 2309043"/>
                <a:gd name="connsiteX34" fmla="*/ 58679 w 3100159"/>
                <a:gd name="connsiteY34" fmla="*/ 607379 h 2309043"/>
                <a:gd name="connsiteX35" fmla="*/ 53789 w 3100159"/>
                <a:gd name="connsiteY35" fmla="*/ 441124 h 2309043"/>
                <a:gd name="connsiteX36" fmla="*/ 39119 w 3100159"/>
                <a:gd name="connsiteY36" fmla="*/ 382446 h 2309043"/>
                <a:gd name="connsiteX37" fmla="*/ 14670 w 3100159"/>
                <a:gd name="connsiteY37" fmla="*/ 343328 h 2309043"/>
                <a:gd name="connsiteX38" fmla="*/ 24450 w 3100159"/>
                <a:gd name="connsiteY38" fmla="*/ 245531 h 2309043"/>
                <a:gd name="connsiteX39" fmla="*/ 48899 w 3100159"/>
                <a:gd name="connsiteY39" fmla="*/ 177073 h 2309043"/>
                <a:gd name="connsiteX40" fmla="*/ 53789 w 3100159"/>
                <a:gd name="connsiteY40" fmla="*/ 147734 h 2309043"/>
                <a:gd name="connsiteX41" fmla="*/ 68458 w 3100159"/>
                <a:gd name="connsiteY41" fmla="*/ 69497 h 2309043"/>
                <a:gd name="connsiteX42" fmla="*/ 97797 w 3100159"/>
                <a:gd name="connsiteY42" fmla="*/ 54827 h 2309043"/>
                <a:gd name="connsiteX43" fmla="*/ 303171 w 3100159"/>
                <a:gd name="connsiteY43" fmla="*/ 49937 h 2309043"/>
                <a:gd name="connsiteX44" fmla="*/ 337399 w 3100159"/>
                <a:gd name="connsiteY44" fmla="*/ 40158 h 2309043"/>
                <a:gd name="connsiteX45" fmla="*/ 356959 w 3100159"/>
                <a:gd name="connsiteY45" fmla="*/ 25488 h 2309043"/>
                <a:gd name="connsiteX46" fmla="*/ 386298 w 3100159"/>
                <a:gd name="connsiteY46" fmla="*/ 20598 h 2309043"/>
                <a:gd name="connsiteX47" fmla="*/ 444976 w 3100159"/>
                <a:gd name="connsiteY47" fmla="*/ 10818 h 2309043"/>
                <a:gd name="connsiteX48" fmla="*/ 513434 w 3100159"/>
                <a:gd name="connsiteY48" fmla="*/ 15708 h 2309043"/>
                <a:gd name="connsiteX49" fmla="*/ 528103 w 3100159"/>
                <a:gd name="connsiteY49" fmla="*/ 35268 h 2309043"/>
                <a:gd name="connsiteX50" fmla="*/ 547663 w 3100159"/>
                <a:gd name="connsiteY50" fmla="*/ 40158 h 2309043"/>
                <a:gd name="connsiteX51" fmla="*/ 704137 w 3100159"/>
                <a:gd name="connsiteY51" fmla="*/ 49937 h 2309043"/>
                <a:gd name="connsiteX52" fmla="*/ 948629 w 3100159"/>
                <a:gd name="connsiteY52" fmla="*/ 45047 h 2309043"/>
                <a:gd name="connsiteX53" fmla="*/ 1075765 w 3100159"/>
                <a:gd name="connsiteY53" fmla="*/ 35268 h 2309043"/>
                <a:gd name="connsiteX54" fmla="*/ 1178452 w 3100159"/>
                <a:gd name="connsiteY54" fmla="*/ 20598 h 2309043"/>
                <a:gd name="connsiteX55" fmla="*/ 1251799 w 3100159"/>
                <a:gd name="connsiteY55" fmla="*/ 5929 h 2309043"/>
                <a:gd name="connsiteX56" fmla="*/ 1418181 w 3100159"/>
                <a:gd name="connsiteY56" fmla="*/ 15135 h 2309043"/>
                <a:gd name="connsiteX57" fmla="*/ 1471842 w 3100159"/>
                <a:gd name="connsiteY57" fmla="*/ 14990 h 2309043"/>
                <a:gd name="connsiteX58" fmla="*/ 1564749 w 3100159"/>
                <a:gd name="connsiteY58" fmla="*/ 14703 h 2309043"/>
                <a:gd name="connsiteX59" fmla="*/ 1641400 w 3100159"/>
                <a:gd name="connsiteY59" fmla="*/ 27648 h 2309043"/>
                <a:gd name="connsiteX60" fmla="*/ 1706554 w 3100159"/>
                <a:gd name="connsiteY60" fmla="*/ 1039 h 2309043"/>
                <a:gd name="connsiteX61" fmla="*/ 1863029 w 3100159"/>
                <a:gd name="connsiteY61" fmla="*/ 5929 h 2309043"/>
                <a:gd name="connsiteX62" fmla="*/ 1951046 w 3100159"/>
                <a:gd name="connsiteY62" fmla="*/ 15708 h 2309043"/>
                <a:gd name="connsiteX63" fmla="*/ 2097742 w 3100159"/>
                <a:gd name="connsiteY63" fmla="*/ 30378 h 2309043"/>
                <a:gd name="connsiteX64" fmla="*/ 2430251 w 3100159"/>
                <a:gd name="connsiteY64" fmla="*/ 30378 h 2309043"/>
                <a:gd name="connsiteX65" fmla="*/ 2454700 w 3100159"/>
                <a:gd name="connsiteY65" fmla="*/ 40158 h 2309043"/>
                <a:gd name="connsiteX66" fmla="*/ 2503598 w 3100159"/>
                <a:gd name="connsiteY66" fmla="*/ 54827 h 2309043"/>
                <a:gd name="connsiteX67" fmla="*/ 2537827 w 3100159"/>
                <a:gd name="connsiteY67" fmla="*/ 84166 h 2309043"/>
                <a:gd name="connsiteX68" fmla="*/ 2581836 w 3100159"/>
                <a:gd name="connsiteY68" fmla="*/ 113505 h 2309043"/>
                <a:gd name="connsiteX69" fmla="*/ 2640514 w 3100159"/>
                <a:gd name="connsiteY69" fmla="*/ 128175 h 2309043"/>
                <a:gd name="connsiteX70" fmla="*/ 2669853 w 3100159"/>
                <a:gd name="connsiteY70" fmla="*/ 133064 h 2309043"/>
                <a:gd name="connsiteX71" fmla="*/ 2899675 w 3100159"/>
                <a:gd name="connsiteY71" fmla="*/ 128175 h 2309043"/>
                <a:gd name="connsiteX72" fmla="*/ 2948574 w 3100159"/>
                <a:gd name="connsiteY72" fmla="*/ 147734 h 2309043"/>
                <a:gd name="connsiteX73" fmla="*/ 3012142 w 3100159"/>
                <a:gd name="connsiteY73" fmla="*/ 191743 h 2309043"/>
                <a:gd name="connsiteX74" fmla="*/ 3080599 w 3100159"/>
                <a:gd name="connsiteY74" fmla="*/ 255310 h 2309043"/>
                <a:gd name="connsiteX75" fmla="*/ 3100159 w 3100159"/>
                <a:gd name="connsiteY75" fmla="*/ 323768 h 2309043"/>
                <a:gd name="connsiteX76" fmla="*/ 3090379 w 3100159"/>
                <a:gd name="connsiteY76" fmla="*/ 382446 h 2309043"/>
                <a:gd name="connsiteX77" fmla="*/ 3085489 w 3100159"/>
                <a:gd name="connsiteY77" fmla="*/ 397116 h 2309043"/>
                <a:gd name="connsiteX78" fmla="*/ 3061040 w 3100159"/>
                <a:gd name="connsiteY78" fmla="*/ 406895 h 2309043"/>
                <a:gd name="connsiteX79" fmla="*/ 2987692 w 3100159"/>
                <a:gd name="connsiteY79" fmla="*/ 426455 h 2309043"/>
                <a:gd name="connsiteX80" fmla="*/ 2748090 w 3100159"/>
                <a:gd name="connsiteY80" fmla="*/ 426455 h 2309043"/>
                <a:gd name="connsiteX81" fmla="*/ 2728531 w 3100159"/>
                <a:gd name="connsiteY81" fmla="*/ 436235 h 2309043"/>
                <a:gd name="connsiteX82" fmla="*/ 2699192 w 3100159"/>
                <a:gd name="connsiteY82" fmla="*/ 441124 h 2309043"/>
                <a:gd name="connsiteX83" fmla="*/ 2630734 w 3100159"/>
                <a:gd name="connsiteY83" fmla="*/ 455794 h 2309043"/>
                <a:gd name="connsiteX84" fmla="*/ 2611175 w 3100159"/>
                <a:gd name="connsiteY84" fmla="*/ 470463 h 2309043"/>
                <a:gd name="connsiteX85" fmla="*/ 2586726 w 3100159"/>
                <a:gd name="connsiteY85" fmla="*/ 480243 h 2309043"/>
                <a:gd name="connsiteX86" fmla="*/ 2576946 w 3100159"/>
                <a:gd name="connsiteY86" fmla="*/ 499802 h 2309043"/>
                <a:gd name="connsiteX87" fmla="*/ 2567166 w 3100159"/>
                <a:gd name="connsiteY87" fmla="*/ 514472 h 2309043"/>
                <a:gd name="connsiteX88" fmla="*/ 2542717 w 3100159"/>
                <a:gd name="connsiteY88" fmla="*/ 529141 h 2309043"/>
                <a:gd name="connsiteX89" fmla="*/ 2523158 w 3100159"/>
                <a:gd name="connsiteY89" fmla="*/ 548701 h 2309043"/>
                <a:gd name="connsiteX90" fmla="*/ 2435141 w 3100159"/>
                <a:gd name="connsiteY90" fmla="*/ 592709 h 2309043"/>
                <a:gd name="connsiteX91" fmla="*/ 2396022 w 3100159"/>
                <a:gd name="connsiteY91" fmla="*/ 612269 h 2309043"/>
                <a:gd name="connsiteX92" fmla="*/ 2312895 w 3100159"/>
                <a:gd name="connsiteY92" fmla="*/ 661167 h 2309043"/>
                <a:gd name="connsiteX93" fmla="*/ 2229767 w 3100159"/>
                <a:gd name="connsiteY93" fmla="*/ 719845 h 2309043"/>
                <a:gd name="connsiteX94" fmla="*/ 2053733 w 3100159"/>
                <a:gd name="connsiteY94" fmla="*/ 817642 h 2309043"/>
                <a:gd name="connsiteX95" fmla="*/ 1990165 w 3100159"/>
                <a:gd name="connsiteY95" fmla="*/ 851871 h 2309043"/>
                <a:gd name="connsiteX96" fmla="*/ 1892368 w 3100159"/>
                <a:gd name="connsiteY96" fmla="*/ 954558 h 2309043"/>
                <a:gd name="connsiteX97" fmla="*/ 1843470 w 3100159"/>
                <a:gd name="connsiteY97" fmla="*/ 1037685 h 2309043"/>
                <a:gd name="connsiteX98" fmla="*/ 1823911 w 3100159"/>
                <a:gd name="connsiteY98" fmla="*/ 1115922 h 2309043"/>
                <a:gd name="connsiteX99" fmla="*/ 1809241 w 3100159"/>
                <a:gd name="connsiteY99" fmla="*/ 1145261 h 2309043"/>
                <a:gd name="connsiteX100" fmla="*/ 1794572 w 3100159"/>
                <a:gd name="connsiteY100" fmla="*/ 1194160 h 2309043"/>
                <a:gd name="connsiteX101" fmla="*/ 1775012 w 3100159"/>
                <a:gd name="connsiteY101" fmla="*/ 1272397 h 2309043"/>
                <a:gd name="connsiteX102" fmla="*/ 1775012 w 3100159"/>
                <a:gd name="connsiteY102" fmla="*/ 1448431 h 2309043"/>
                <a:gd name="connsiteX103" fmla="*/ 1784792 w 3100159"/>
                <a:gd name="connsiteY103" fmla="*/ 1521779 h 2309043"/>
                <a:gd name="connsiteX104" fmla="*/ 1789682 w 3100159"/>
                <a:gd name="connsiteY104" fmla="*/ 1541338 h 2309043"/>
                <a:gd name="connsiteX105" fmla="*/ 1804351 w 3100159"/>
                <a:gd name="connsiteY105" fmla="*/ 1585347 h 2309043"/>
                <a:gd name="connsiteX106" fmla="*/ 1809241 w 3100159"/>
                <a:gd name="connsiteY106" fmla="*/ 1614686 h 2309043"/>
                <a:gd name="connsiteX107" fmla="*/ 1814131 w 3100159"/>
                <a:gd name="connsiteY107" fmla="*/ 1849398 h 2309043"/>
                <a:gd name="connsiteX108" fmla="*/ 1789682 w 3100159"/>
                <a:gd name="connsiteY108" fmla="*/ 1932525 h 2309043"/>
                <a:gd name="connsiteX109" fmla="*/ 1750563 w 3100159"/>
                <a:gd name="connsiteY109" fmla="*/ 1971644 h 2309043"/>
                <a:gd name="connsiteX110" fmla="*/ 1706554 w 3100159"/>
                <a:gd name="connsiteY110" fmla="*/ 2010763 h 2309043"/>
                <a:gd name="connsiteX111" fmla="*/ 1677215 w 3100159"/>
                <a:gd name="connsiteY111" fmla="*/ 2044992 h 2309043"/>
                <a:gd name="connsiteX112" fmla="*/ 1569639 w 3100159"/>
                <a:gd name="connsiteY112" fmla="*/ 2098780 h 2309043"/>
                <a:gd name="connsiteX113" fmla="*/ 1554969 w 3100159"/>
                <a:gd name="connsiteY113" fmla="*/ 2103670 h 2309043"/>
                <a:gd name="connsiteX114" fmla="*/ 1510961 w 3100159"/>
                <a:gd name="connsiteY114" fmla="*/ 2113449 h 2309043"/>
                <a:gd name="connsiteX115" fmla="*/ 1520741 w 3100159"/>
                <a:gd name="connsiteY115" fmla="*/ 2093890 h 2309043"/>
                <a:gd name="connsiteX0" fmla="*/ 1520741 w 3100159"/>
                <a:gd name="connsiteY0" fmla="*/ 2088132 h 2303285"/>
                <a:gd name="connsiteX1" fmla="*/ 1481622 w 3100159"/>
                <a:gd name="connsiteY1" fmla="*/ 2093022 h 2303285"/>
                <a:gd name="connsiteX2" fmla="*/ 1119774 w 3100159"/>
                <a:gd name="connsiteY2" fmla="*/ 2273946 h 2303285"/>
                <a:gd name="connsiteX3" fmla="*/ 1031757 w 3100159"/>
                <a:gd name="connsiteY3" fmla="*/ 2288616 h 2303285"/>
                <a:gd name="connsiteX4" fmla="*/ 831273 w 3100159"/>
                <a:gd name="connsiteY4" fmla="*/ 2269056 h 2303285"/>
                <a:gd name="connsiteX5" fmla="*/ 674798 w 3100159"/>
                <a:gd name="connsiteY5" fmla="*/ 2288616 h 2303285"/>
                <a:gd name="connsiteX6" fmla="*/ 542773 w 3100159"/>
                <a:gd name="connsiteY6" fmla="*/ 2303285 h 2303285"/>
                <a:gd name="connsiteX7" fmla="*/ 327620 w 3100159"/>
                <a:gd name="connsiteY7" fmla="*/ 2259277 h 2303285"/>
                <a:gd name="connsiteX8" fmla="*/ 278721 w 3100159"/>
                <a:gd name="connsiteY8" fmla="*/ 2225048 h 2303285"/>
                <a:gd name="connsiteX9" fmla="*/ 239603 w 3100159"/>
                <a:gd name="connsiteY9" fmla="*/ 2220158 h 2303285"/>
                <a:gd name="connsiteX10" fmla="*/ 190704 w 3100159"/>
                <a:gd name="connsiteY10" fmla="*/ 2190819 h 2303285"/>
                <a:gd name="connsiteX11" fmla="*/ 132026 w 3100159"/>
                <a:gd name="connsiteY11" fmla="*/ 2151700 h 2303285"/>
                <a:gd name="connsiteX12" fmla="*/ 112467 w 3100159"/>
                <a:gd name="connsiteY12" fmla="*/ 2132141 h 2303285"/>
                <a:gd name="connsiteX13" fmla="*/ 102687 w 3100159"/>
                <a:gd name="connsiteY13" fmla="*/ 2102802 h 2303285"/>
                <a:gd name="connsiteX14" fmla="*/ 92907 w 3100159"/>
                <a:gd name="connsiteY14" fmla="*/ 1960996 h 2303285"/>
                <a:gd name="connsiteX15" fmla="*/ 83128 w 3100159"/>
                <a:gd name="connsiteY15" fmla="*/ 1941437 h 2303285"/>
                <a:gd name="connsiteX16" fmla="*/ 78238 w 3100159"/>
                <a:gd name="connsiteY16" fmla="*/ 1916988 h 2303285"/>
                <a:gd name="connsiteX17" fmla="*/ 68458 w 3100159"/>
                <a:gd name="connsiteY17" fmla="*/ 1897428 h 2303285"/>
                <a:gd name="connsiteX18" fmla="*/ 58679 w 3100159"/>
                <a:gd name="connsiteY18" fmla="*/ 1819191 h 2303285"/>
                <a:gd name="connsiteX19" fmla="*/ 53789 w 3100159"/>
                <a:gd name="connsiteY19" fmla="*/ 1765403 h 2303285"/>
                <a:gd name="connsiteX20" fmla="*/ 24450 w 3100159"/>
                <a:gd name="connsiteY20" fmla="*/ 1682275 h 2303285"/>
                <a:gd name="connsiteX21" fmla="*/ 14670 w 3100159"/>
                <a:gd name="connsiteY21" fmla="*/ 1613818 h 2303285"/>
                <a:gd name="connsiteX22" fmla="*/ 0 w 3100159"/>
                <a:gd name="connsiteY22" fmla="*/ 1545360 h 2303285"/>
                <a:gd name="connsiteX23" fmla="*/ 14670 w 3100159"/>
                <a:gd name="connsiteY23" fmla="*/ 1506241 h 2303285"/>
                <a:gd name="connsiteX24" fmla="*/ 19560 w 3100159"/>
                <a:gd name="connsiteY24" fmla="*/ 1486682 h 2303285"/>
                <a:gd name="connsiteX25" fmla="*/ 29340 w 3100159"/>
                <a:gd name="connsiteY25" fmla="*/ 1457343 h 2303285"/>
                <a:gd name="connsiteX26" fmla="*/ 39119 w 3100159"/>
                <a:gd name="connsiteY26" fmla="*/ 1408444 h 2303285"/>
                <a:gd name="connsiteX27" fmla="*/ 44009 w 3100159"/>
                <a:gd name="connsiteY27" fmla="*/ 1388885 h 2303285"/>
                <a:gd name="connsiteX28" fmla="*/ 53789 w 3100159"/>
                <a:gd name="connsiteY28" fmla="*/ 1354656 h 2303285"/>
                <a:gd name="connsiteX29" fmla="*/ 58679 w 3100159"/>
                <a:gd name="connsiteY29" fmla="*/ 1325317 h 2303285"/>
                <a:gd name="connsiteX30" fmla="*/ 63568 w 3100159"/>
                <a:gd name="connsiteY30" fmla="*/ 1105274 h 2303285"/>
                <a:gd name="connsiteX31" fmla="*/ 48899 w 3100159"/>
                <a:gd name="connsiteY31" fmla="*/ 968359 h 2303285"/>
                <a:gd name="connsiteX32" fmla="*/ 44009 w 3100159"/>
                <a:gd name="connsiteY32" fmla="*/ 890121 h 2303285"/>
                <a:gd name="connsiteX33" fmla="*/ 48899 w 3100159"/>
                <a:gd name="connsiteY33" fmla="*/ 718977 h 2303285"/>
                <a:gd name="connsiteX34" fmla="*/ 58679 w 3100159"/>
                <a:gd name="connsiteY34" fmla="*/ 601621 h 2303285"/>
                <a:gd name="connsiteX35" fmla="*/ 53789 w 3100159"/>
                <a:gd name="connsiteY35" fmla="*/ 435366 h 2303285"/>
                <a:gd name="connsiteX36" fmla="*/ 39119 w 3100159"/>
                <a:gd name="connsiteY36" fmla="*/ 376688 h 2303285"/>
                <a:gd name="connsiteX37" fmla="*/ 14670 w 3100159"/>
                <a:gd name="connsiteY37" fmla="*/ 337570 h 2303285"/>
                <a:gd name="connsiteX38" fmla="*/ 24450 w 3100159"/>
                <a:gd name="connsiteY38" fmla="*/ 239773 h 2303285"/>
                <a:gd name="connsiteX39" fmla="*/ 48899 w 3100159"/>
                <a:gd name="connsiteY39" fmla="*/ 171315 h 2303285"/>
                <a:gd name="connsiteX40" fmla="*/ 53789 w 3100159"/>
                <a:gd name="connsiteY40" fmla="*/ 141976 h 2303285"/>
                <a:gd name="connsiteX41" fmla="*/ 68458 w 3100159"/>
                <a:gd name="connsiteY41" fmla="*/ 63739 h 2303285"/>
                <a:gd name="connsiteX42" fmla="*/ 97797 w 3100159"/>
                <a:gd name="connsiteY42" fmla="*/ 49069 h 2303285"/>
                <a:gd name="connsiteX43" fmla="*/ 303171 w 3100159"/>
                <a:gd name="connsiteY43" fmla="*/ 44179 h 2303285"/>
                <a:gd name="connsiteX44" fmla="*/ 337399 w 3100159"/>
                <a:gd name="connsiteY44" fmla="*/ 34400 h 2303285"/>
                <a:gd name="connsiteX45" fmla="*/ 356959 w 3100159"/>
                <a:gd name="connsiteY45" fmla="*/ 19730 h 2303285"/>
                <a:gd name="connsiteX46" fmla="*/ 386298 w 3100159"/>
                <a:gd name="connsiteY46" fmla="*/ 14840 h 2303285"/>
                <a:gd name="connsiteX47" fmla="*/ 444976 w 3100159"/>
                <a:gd name="connsiteY47" fmla="*/ 5060 h 2303285"/>
                <a:gd name="connsiteX48" fmla="*/ 513434 w 3100159"/>
                <a:gd name="connsiteY48" fmla="*/ 9950 h 2303285"/>
                <a:gd name="connsiteX49" fmla="*/ 528103 w 3100159"/>
                <a:gd name="connsiteY49" fmla="*/ 29510 h 2303285"/>
                <a:gd name="connsiteX50" fmla="*/ 547663 w 3100159"/>
                <a:gd name="connsiteY50" fmla="*/ 34400 h 2303285"/>
                <a:gd name="connsiteX51" fmla="*/ 704137 w 3100159"/>
                <a:gd name="connsiteY51" fmla="*/ 44179 h 2303285"/>
                <a:gd name="connsiteX52" fmla="*/ 948629 w 3100159"/>
                <a:gd name="connsiteY52" fmla="*/ 39289 h 2303285"/>
                <a:gd name="connsiteX53" fmla="*/ 1075765 w 3100159"/>
                <a:gd name="connsiteY53" fmla="*/ 29510 h 2303285"/>
                <a:gd name="connsiteX54" fmla="*/ 1178452 w 3100159"/>
                <a:gd name="connsiteY54" fmla="*/ 14840 h 2303285"/>
                <a:gd name="connsiteX55" fmla="*/ 1251799 w 3100159"/>
                <a:gd name="connsiteY55" fmla="*/ 171 h 2303285"/>
                <a:gd name="connsiteX56" fmla="*/ 1418181 w 3100159"/>
                <a:gd name="connsiteY56" fmla="*/ 9377 h 2303285"/>
                <a:gd name="connsiteX57" fmla="*/ 1471842 w 3100159"/>
                <a:gd name="connsiteY57" fmla="*/ 9232 h 2303285"/>
                <a:gd name="connsiteX58" fmla="*/ 1564749 w 3100159"/>
                <a:gd name="connsiteY58" fmla="*/ 8945 h 2303285"/>
                <a:gd name="connsiteX59" fmla="*/ 1641400 w 3100159"/>
                <a:gd name="connsiteY59" fmla="*/ 21890 h 2303285"/>
                <a:gd name="connsiteX60" fmla="*/ 1727191 w 3100159"/>
                <a:gd name="connsiteY60" fmla="*/ 12684 h 2303285"/>
                <a:gd name="connsiteX61" fmla="*/ 1863029 w 3100159"/>
                <a:gd name="connsiteY61" fmla="*/ 171 h 2303285"/>
                <a:gd name="connsiteX62" fmla="*/ 1951046 w 3100159"/>
                <a:gd name="connsiteY62" fmla="*/ 9950 h 2303285"/>
                <a:gd name="connsiteX63" fmla="*/ 2097742 w 3100159"/>
                <a:gd name="connsiteY63" fmla="*/ 24620 h 2303285"/>
                <a:gd name="connsiteX64" fmla="*/ 2430251 w 3100159"/>
                <a:gd name="connsiteY64" fmla="*/ 24620 h 2303285"/>
                <a:gd name="connsiteX65" fmla="*/ 2454700 w 3100159"/>
                <a:gd name="connsiteY65" fmla="*/ 34400 h 2303285"/>
                <a:gd name="connsiteX66" fmla="*/ 2503598 w 3100159"/>
                <a:gd name="connsiteY66" fmla="*/ 49069 h 2303285"/>
                <a:gd name="connsiteX67" fmla="*/ 2537827 w 3100159"/>
                <a:gd name="connsiteY67" fmla="*/ 78408 h 2303285"/>
                <a:gd name="connsiteX68" fmla="*/ 2581836 w 3100159"/>
                <a:gd name="connsiteY68" fmla="*/ 107747 h 2303285"/>
                <a:gd name="connsiteX69" fmla="*/ 2640514 w 3100159"/>
                <a:gd name="connsiteY69" fmla="*/ 122417 h 2303285"/>
                <a:gd name="connsiteX70" fmla="*/ 2669853 w 3100159"/>
                <a:gd name="connsiteY70" fmla="*/ 127306 h 2303285"/>
                <a:gd name="connsiteX71" fmla="*/ 2899675 w 3100159"/>
                <a:gd name="connsiteY71" fmla="*/ 122417 h 2303285"/>
                <a:gd name="connsiteX72" fmla="*/ 2948574 w 3100159"/>
                <a:gd name="connsiteY72" fmla="*/ 141976 h 2303285"/>
                <a:gd name="connsiteX73" fmla="*/ 3012142 w 3100159"/>
                <a:gd name="connsiteY73" fmla="*/ 185985 h 2303285"/>
                <a:gd name="connsiteX74" fmla="*/ 3080599 w 3100159"/>
                <a:gd name="connsiteY74" fmla="*/ 249552 h 2303285"/>
                <a:gd name="connsiteX75" fmla="*/ 3100159 w 3100159"/>
                <a:gd name="connsiteY75" fmla="*/ 318010 h 2303285"/>
                <a:gd name="connsiteX76" fmla="*/ 3090379 w 3100159"/>
                <a:gd name="connsiteY76" fmla="*/ 376688 h 2303285"/>
                <a:gd name="connsiteX77" fmla="*/ 3085489 w 3100159"/>
                <a:gd name="connsiteY77" fmla="*/ 391358 h 2303285"/>
                <a:gd name="connsiteX78" fmla="*/ 3061040 w 3100159"/>
                <a:gd name="connsiteY78" fmla="*/ 401137 h 2303285"/>
                <a:gd name="connsiteX79" fmla="*/ 2987692 w 3100159"/>
                <a:gd name="connsiteY79" fmla="*/ 420697 h 2303285"/>
                <a:gd name="connsiteX80" fmla="*/ 2748090 w 3100159"/>
                <a:gd name="connsiteY80" fmla="*/ 420697 h 2303285"/>
                <a:gd name="connsiteX81" fmla="*/ 2728531 w 3100159"/>
                <a:gd name="connsiteY81" fmla="*/ 430477 h 2303285"/>
                <a:gd name="connsiteX82" fmla="*/ 2699192 w 3100159"/>
                <a:gd name="connsiteY82" fmla="*/ 435366 h 2303285"/>
                <a:gd name="connsiteX83" fmla="*/ 2630734 w 3100159"/>
                <a:gd name="connsiteY83" fmla="*/ 450036 h 2303285"/>
                <a:gd name="connsiteX84" fmla="*/ 2611175 w 3100159"/>
                <a:gd name="connsiteY84" fmla="*/ 464705 h 2303285"/>
                <a:gd name="connsiteX85" fmla="*/ 2586726 w 3100159"/>
                <a:gd name="connsiteY85" fmla="*/ 474485 h 2303285"/>
                <a:gd name="connsiteX86" fmla="*/ 2576946 w 3100159"/>
                <a:gd name="connsiteY86" fmla="*/ 494044 h 2303285"/>
                <a:gd name="connsiteX87" fmla="*/ 2567166 w 3100159"/>
                <a:gd name="connsiteY87" fmla="*/ 508714 h 2303285"/>
                <a:gd name="connsiteX88" fmla="*/ 2542717 w 3100159"/>
                <a:gd name="connsiteY88" fmla="*/ 523383 h 2303285"/>
                <a:gd name="connsiteX89" fmla="*/ 2523158 w 3100159"/>
                <a:gd name="connsiteY89" fmla="*/ 542943 h 2303285"/>
                <a:gd name="connsiteX90" fmla="*/ 2435141 w 3100159"/>
                <a:gd name="connsiteY90" fmla="*/ 586951 h 2303285"/>
                <a:gd name="connsiteX91" fmla="*/ 2396022 w 3100159"/>
                <a:gd name="connsiteY91" fmla="*/ 606511 h 2303285"/>
                <a:gd name="connsiteX92" fmla="*/ 2312895 w 3100159"/>
                <a:gd name="connsiteY92" fmla="*/ 655409 h 2303285"/>
                <a:gd name="connsiteX93" fmla="*/ 2229767 w 3100159"/>
                <a:gd name="connsiteY93" fmla="*/ 714087 h 2303285"/>
                <a:gd name="connsiteX94" fmla="*/ 2053733 w 3100159"/>
                <a:gd name="connsiteY94" fmla="*/ 811884 h 2303285"/>
                <a:gd name="connsiteX95" fmla="*/ 1990165 w 3100159"/>
                <a:gd name="connsiteY95" fmla="*/ 846113 h 2303285"/>
                <a:gd name="connsiteX96" fmla="*/ 1892368 w 3100159"/>
                <a:gd name="connsiteY96" fmla="*/ 948800 h 2303285"/>
                <a:gd name="connsiteX97" fmla="*/ 1843470 w 3100159"/>
                <a:gd name="connsiteY97" fmla="*/ 1031927 h 2303285"/>
                <a:gd name="connsiteX98" fmla="*/ 1823911 w 3100159"/>
                <a:gd name="connsiteY98" fmla="*/ 1110164 h 2303285"/>
                <a:gd name="connsiteX99" fmla="*/ 1809241 w 3100159"/>
                <a:gd name="connsiteY99" fmla="*/ 1139503 h 2303285"/>
                <a:gd name="connsiteX100" fmla="*/ 1794572 w 3100159"/>
                <a:gd name="connsiteY100" fmla="*/ 1188402 h 2303285"/>
                <a:gd name="connsiteX101" fmla="*/ 1775012 w 3100159"/>
                <a:gd name="connsiteY101" fmla="*/ 1266639 h 2303285"/>
                <a:gd name="connsiteX102" fmla="*/ 1775012 w 3100159"/>
                <a:gd name="connsiteY102" fmla="*/ 1442673 h 2303285"/>
                <a:gd name="connsiteX103" fmla="*/ 1784792 w 3100159"/>
                <a:gd name="connsiteY103" fmla="*/ 1516021 h 2303285"/>
                <a:gd name="connsiteX104" fmla="*/ 1789682 w 3100159"/>
                <a:gd name="connsiteY104" fmla="*/ 1535580 h 2303285"/>
                <a:gd name="connsiteX105" fmla="*/ 1804351 w 3100159"/>
                <a:gd name="connsiteY105" fmla="*/ 1579589 h 2303285"/>
                <a:gd name="connsiteX106" fmla="*/ 1809241 w 3100159"/>
                <a:gd name="connsiteY106" fmla="*/ 1608928 h 2303285"/>
                <a:gd name="connsiteX107" fmla="*/ 1814131 w 3100159"/>
                <a:gd name="connsiteY107" fmla="*/ 1843640 h 2303285"/>
                <a:gd name="connsiteX108" fmla="*/ 1789682 w 3100159"/>
                <a:gd name="connsiteY108" fmla="*/ 1926767 h 2303285"/>
                <a:gd name="connsiteX109" fmla="*/ 1750563 w 3100159"/>
                <a:gd name="connsiteY109" fmla="*/ 1965886 h 2303285"/>
                <a:gd name="connsiteX110" fmla="*/ 1706554 w 3100159"/>
                <a:gd name="connsiteY110" fmla="*/ 2005005 h 2303285"/>
                <a:gd name="connsiteX111" fmla="*/ 1677215 w 3100159"/>
                <a:gd name="connsiteY111" fmla="*/ 2039234 h 2303285"/>
                <a:gd name="connsiteX112" fmla="*/ 1569639 w 3100159"/>
                <a:gd name="connsiteY112" fmla="*/ 2093022 h 2303285"/>
                <a:gd name="connsiteX113" fmla="*/ 1554969 w 3100159"/>
                <a:gd name="connsiteY113" fmla="*/ 2097912 h 2303285"/>
                <a:gd name="connsiteX114" fmla="*/ 1510961 w 3100159"/>
                <a:gd name="connsiteY114" fmla="*/ 2107691 h 2303285"/>
                <a:gd name="connsiteX115" fmla="*/ 1520741 w 3100159"/>
                <a:gd name="connsiteY115" fmla="*/ 2088132 h 2303285"/>
                <a:gd name="connsiteX0" fmla="*/ 1520741 w 3100159"/>
                <a:gd name="connsiteY0" fmla="*/ 2088013 h 2303166"/>
                <a:gd name="connsiteX1" fmla="*/ 1481622 w 3100159"/>
                <a:gd name="connsiteY1" fmla="*/ 2092903 h 2303166"/>
                <a:gd name="connsiteX2" fmla="*/ 1119774 w 3100159"/>
                <a:gd name="connsiteY2" fmla="*/ 2273827 h 2303166"/>
                <a:gd name="connsiteX3" fmla="*/ 1031757 w 3100159"/>
                <a:gd name="connsiteY3" fmla="*/ 2288497 h 2303166"/>
                <a:gd name="connsiteX4" fmla="*/ 831273 w 3100159"/>
                <a:gd name="connsiteY4" fmla="*/ 2268937 h 2303166"/>
                <a:gd name="connsiteX5" fmla="*/ 674798 w 3100159"/>
                <a:gd name="connsiteY5" fmla="*/ 2288497 h 2303166"/>
                <a:gd name="connsiteX6" fmla="*/ 542773 w 3100159"/>
                <a:gd name="connsiteY6" fmla="*/ 2303166 h 2303166"/>
                <a:gd name="connsiteX7" fmla="*/ 327620 w 3100159"/>
                <a:gd name="connsiteY7" fmla="*/ 2259158 h 2303166"/>
                <a:gd name="connsiteX8" fmla="*/ 278721 w 3100159"/>
                <a:gd name="connsiteY8" fmla="*/ 2224929 h 2303166"/>
                <a:gd name="connsiteX9" fmla="*/ 239603 w 3100159"/>
                <a:gd name="connsiteY9" fmla="*/ 2220039 h 2303166"/>
                <a:gd name="connsiteX10" fmla="*/ 190704 w 3100159"/>
                <a:gd name="connsiteY10" fmla="*/ 2190700 h 2303166"/>
                <a:gd name="connsiteX11" fmla="*/ 132026 w 3100159"/>
                <a:gd name="connsiteY11" fmla="*/ 2151581 h 2303166"/>
                <a:gd name="connsiteX12" fmla="*/ 112467 w 3100159"/>
                <a:gd name="connsiteY12" fmla="*/ 2132022 h 2303166"/>
                <a:gd name="connsiteX13" fmla="*/ 102687 w 3100159"/>
                <a:gd name="connsiteY13" fmla="*/ 2102683 h 2303166"/>
                <a:gd name="connsiteX14" fmla="*/ 92907 w 3100159"/>
                <a:gd name="connsiteY14" fmla="*/ 1960877 h 2303166"/>
                <a:gd name="connsiteX15" fmla="*/ 83128 w 3100159"/>
                <a:gd name="connsiteY15" fmla="*/ 1941318 h 2303166"/>
                <a:gd name="connsiteX16" fmla="*/ 78238 w 3100159"/>
                <a:gd name="connsiteY16" fmla="*/ 1916869 h 2303166"/>
                <a:gd name="connsiteX17" fmla="*/ 68458 w 3100159"/>
                <a:gd name="connsiteY17" fmla="*/ 1897309 h 2303166"/>
                <a:gd name="connsiteX18" fmla="*/ 58679 w 3100159"/>
                <a:gd name="connsiteY18" fmla="*/ 1819072 h 2303166"/>
                <a:gd name="connsiteX19" fmla="*/ 53789 w 3100159"/>
                <a:gd name="connsiteY19" fmla="*/ 1765284 h 2303166"/>
                <a:gd name="connsiteX20" fmla="*/ 24450 w 3100159"/>
                <a:gd name="connsiteY20" fmla="*/ 1682156 h 2303166"/>
                <a:gd name="connsiteX21" fmla="*/ 14670 w 3100159"/>
                <a:gd name="connsiteY21" fmla="*/ 1613699 h 2303166"/>
                <a:gd name="connsiteX22" fmla="*/ 0 w 3100159"/>
                <a:gd name="connsiteY22" fmla="*/ 1545241 h 2303166"/>
                <a:gd name="connsiteX23" fmla="*/ 14670 w 3100159"/>
                <a:gd name="connsiteY23" fmla="*/ 1506122 h 2303166"/>
                <a:gd name="connsiteX24" fmla="*/ 19560 w 3100159"/>
                <a:gd name="connsiteY24" fmla="*/ 1486563 h 2303166"/>
                <a:gd name="connsiteX25" fmla="*/ 29340 w 3100159"/>
                <a:gd name="connsiteY25" fmla="*/ 1457224 h 2303166"/>
                <a:gd name="connsiteX26" fmla="*/ 39119 w 3100159"/>
                <a:gd name="connsiteY26" fmla="*/ 1408325 h 2303166"/>
                <a:gd name="connsiteX27" fmla="*/ 44009 w 3100159"/>
                <a:gd name="connsiteY27" fmla="*/ 1388766 h 2303166"/>
                <a:gd name="connsiteX28" fmla="*/ 53789 w 3100159"/>
                <a:gd name="connsiteY28" fmla="*/ 1354537 h 2303166"/>
                <a:gd name="connsiteX29" fmla="*/ 58679 w 3100159"/>
                <a:gd name="connsiteY29" fmla="*/ 1325198 h 2303166"/>
                <a:gd name="connsiteX30" fmla="*/ 63568 w 3100159"/>
                <a:gd name="connsiteY30" fmla="*/ 1105155 h 2303166"/>
                <a:gd name="connsiteX31" fmla="*/ 48899 w 3100159"/>
                <a:gd name="connsiteY31" fmla="*/ 968240 h 2303166"/>
                <a:gd name="connsiteX32" fmla="*/ 44009 w 3100159"/>
                <a:gd name="connsiteY32" fmla="*/ 890002 h 2303166"/>
                <a:gd name="connsiteX33" fmla="*/ 48899 w 3100159"/>
                <a:gd name="connsiteY33" fmla="*/ 718858 h 2303166"/>
                <a:gd name="connsiteX34" fmla="*/ 58679 w 3100159"/>
                <a:gd name="connsiteY34" fmla="*/ 601502 h 2303166"/>
                <a:gd name="connsiteX35" fmla="*/ 53789 w 3100159"/>
                <a:gd name="connsiteY35" fmla="*/ 435247 h 2303166"/>
                <a:gd name="connsiteX36" fmla="*/ 39119 w 3100159"/>
                <a:gd name="connsiteY36" fmla="*/ 376569 h 2303166"/>
                <a:gd name="connsiteX37" fmla="*/ 14670 w 3100159"/>
                <a:gd name="connsiteY37" fmla="*/ 337451 h 2303166"/>
                <a:gd name="connsiteX38" fmla="*/ 24450 w 3100159"/>
                <a:gd name="connsiteY38" fmla="*/ 239654 h 2303166"/>
                <a:gd name="connsiteX39" fmla="*/ 48899 w 3100159"/>
                <a:gd name="connsiteY39" fmla="*/ 171196 h 2303166"/>
                <a:gd name="connsiteX40" fmla="*/ 53789 w 3100159"/>
                <a:gd name="connsiteY40" fmla="*/ 141857 h 2303166"/>
                <a:gd name="connsiteX41" fmla="*/ 68458 w 3100159"/>
                <a:gd name="connsiteY41" fmla="*/ 63620 h 2303166"/>
                <a:gd name="connsiteX42" fmla="*/ 97797 w 3100159"/>
                <a:gd name="connsiteY42" fmla="*/ 48950 h 2303166"/>
                <a:gd name="connsiteX43" fmla="*/ 303171 w 3100159"/>
                <a:gd name="connsiteY43" fmla="*/ 44060 h 2303166"/>
                <a:gd name="connsiteX44" fmla="*/ 337399 w 3100159"/>
                <a:gd name="connsiteY44" fmla="*/ 34281 h 2303166"/>
                <a:gd name="connsiteX45" fmla="*/ 356959 w 3100159"/>
                <a:gd name="connsiteY45" fmla="*/ 19611 h 2303166"/>
                <a:gd name="connsiteX46" fmla="*/ 386298 w 3100159"/>
                <a:gd name="connsiteY46" fmla="*/ 14721 h 2303166"/>
                <a:gd name="connsiteX47" fmla="*/ 444976 w 3100159"/>
                <a:gd name="connsiteY47" fmla="*/ 4941 h 2303166"/>
                <a:gd name="connsiteX48" fmla="*/ 513434 w 3100159"/>
                <a:gd name="connsiteY48" fmla="*/ 9831 h 2303166"/>
                <a:gd name="connsiteX49" fmla="*/ 528103 w 3100159"/>
                <a:gd name="connsiteY49" fmla="*/ 29391 h 2303166"/>
                <a:gd name="connsiteX50" fmla="*/ 547663 w 3100159"/>
                <a:gd name="connsiteY50" fmla="*/ 34281 h 2303166"/>
                <a:gd name="connsiteX51" fmla="*/ 704137 w 3100159"/>
                <a:gd name="connsiteY51" fmla="*/ 44060 h 2303166"/>
                <a:gd name="connsiteX52" fmla="*/ 948629 w 3100159"/>
                <a:gd name="connsiteY52" fmla="*/ 39170 h 2303166"/>
                <a:gd name="connsiteX53" fmla="*/ 1075765 w 3100159"/>
                <a:gd name="connsiteY53" fmla="*/ 29391 h 2303166"/>
                <a:gd name="connsiteX54" fmla="*/ 1178452 w 3100159"/>
                <a:gd name="connsiteY54" fmla="*/ 14721 h 2303166"/>
                <a:gd name="connsiteX55" fmla="*/ 1251799 w 3100159"/>
                <a:gd name="connsiteY55" fmla="*/ 52 h 2303166"/>
                <a:gd name="connsiteX56" fmla="*/ 1418181 w 3100159"/>
                <a:gd name="connsiteY56" fmla="*/ 9258 h 2303166"/>
                <a:gd name="connsiteX57" fmla="*/ 1471842 w 3100159"/>
                <a:gd name="connsiteY57" fmla="*/ 9113 h 2303166"/>
                <a:gd name="connsiteX58" fmla="*/ 1564749 w 3100159"/>
                <a:gd name="connsiteY58" fmla="*/ 8826 h 2303166"/>
                <a:gd name="connsiteX59" fmla="*/ 1641400 w 3100159"/>
                <a:gd name="connsiteY59" fmla="*/ 21771 h 2303166"/>
                <a:gd name="connsiteX60" fmla="*/ 1727191 w 3100159"/>
                <a:gd name="connsiteY60" fmla="*/ 12565 h 2303166"/>
                <a:gd name="connsiteX61" fmla="*/ 1843979 w 3100159"/>
                <a:gd name="connsiteY61" fmla="*/ 20621 h 2303166"/>
                <a:gd name="connsiteX62" fmla="*/ 1951046 w 3100159"/>
                <a:gd name="connsiteY62" fmla="*/ 9831 h 2303166"/>
                <a:gd name="connsiteX63" fmla="*/ 2097742 w 3100159"/>
                <a:gd name="connsiteY63" fmla="*/ 24501 h 2303166"/>
                <a:gd name="connsiteX64" fmla="*/ 2430251 w 3100159"/>
                <a:gd name="connsiteY64" fmla="*/ 24501 h 2303166"/>
                <a:gd name="connsiteX65" fmla="*/ 2454700 w 3100159"/>
                <a:gd name="connsiteY65" fmla="*/ 34281 h 2303166"/>
                <a:gd name="connsiteX66" fmla="*/ 2503598 w 3100159"/>
                <a:gd name="connsiteY66" fmla="*/ 48950 h 2303166"/>
                <a:gd name="connsiteX67" fmla="*/ 2537827 w 3100159"/>
                <a:gd name="connsiteY67" fmla="*/ 78289 h 2303166"/>
                <a:gd name="connsiteX68" fmla="*/ 2581836 w 3100159"/>
                <a:gd name="connsiteY68" fmla="*/ 107628 h 2303166"/>
                <a:gd name="connsiteX69" fmla="*/ 2640514 w 3100159"/>
                <a:gd name="connsiteY69" fmla="*/ 122298 h 2303166"/>
                <a:gd name="connsiteX70" fmla="*/ 2669853 w 3100159"/>
                <a:gd name="connsiteY70" fmla="*/ 127187 h 2303166"/>
                <a:gd name="connsiteX71" fmla="*/ 2899675 w 3100159"/>
                <a:gd name="connsiteY71" fmla="*/ 122298 h 2303166"/>
                <a:gd name="connsiteX72" fmla="*/ 2948574 w 3100159"/>
                <a:gd name="connsiteY72" fmla="*/ 141857 h 2303166"/>
                <a:gd name="connsiteX73" fmla="*/ 3012142 w 3100159"/>
                <a:gd name="connsiteY73" fmla="*/ 185866 h 2303166"/>
                <a:gd name="connsiteX74" fmla="*/ 3080599 w 3100159"/>
                <a:gd name="connsiteY74" fmla="*/ 249433 h 2303166"/>
                <a:gd name="connsiteX75" fmla="*/ 3100159 w 3100159"/>
                <a:gd name="connsiteY75" fmla="*/ 317891 h 2303166"/>
                <a:gd name="connsiteX76" fmla="*/ 3090379 w 3100159"/>
                <a:gd name="connsiteY76" fmla="*/ 376569 h 2303166"/>
                <a:gd name="connsiteX77" fmla="*/ 3085489 w 3100159"/>
                <a:gd name="connsiteY77" fmla="*/ 391239 h 2303166"/>
                <a:gd name="connsiteX78" fmla="*/ 3061040 w 3100159"/>
                <a:gd name="connsiteY78" fmla="*/ 401018 h 2303166"/>
                <a:gd name="connsiteX79" fmla="*/ 2987692 w 3100159"/>
                <a:gd name="connsiteY79" fmla="*/ 420578 h 2303166"/>
                <a:gd name="connsiteX80" fmla="*/ 2748090 w 3100159"/>
                <a:gd name="connsiteY80" fmla="*/ 420578 h 2303166"/>
                <a:gd name="connsiteX81" fmla="*/ 2728531 w 3100159"/>
                <a:gd name="connsiteY81" fmla="*/ 430358 h 2303166"/>
                <a:gd name="connsiteX82" fmla="*/ 2699192 w 3100159"/>
                <a:gd name="connsiteY82" fmla="*/ 435247 h 2303166"/>
                <a:gd name="connsiteX83" fmla="*/ 2630734 w 3100159"/>
                <a:gd name="connsiteY83" fmla="*/ 449917 h 2303166"/>
                <a:gd name="connsiteX84" fmla="*/ 2611175 w 3100159"/>
                <a:gd name="connsiteY84" fmla="*/ 464586 h 2303166"/>
                <a:gd name="connsiteX85" fmla="*/ 2586726 w 3100159"/>
                <a:gd name="connsiteY85" fmla="*/ 474366 h 2303166"/>
                <a:gd name="connsiteX86" fmla="*/ 2576946 w 3100159"/>
                <a:gd name="connsiteY86" fmla="*/ 493925 h 2303166"/>
                <a:gd name="connsiteX87" fmla="*/ 2567166 w 3100159"/>
                <a:gd name="connsiteY87" fmla="*/ 508595 h 2303166"/>
                <a:gd name="connsiteX88" fmla="*/ 2542717 w 3100159"/>
                <a:gd name="connsiteY88" fmla="*/ 523264 h 2303166"/>
                <a:gd name="connsiteX89" fmla="*/ 2523158 w 3100159"/>
                <a:gd name="connsiteY89" fmla="*/ 542824 h 2303166"/>
                <a:gd name="connsiteX90" fmla="*/ 2435141 w 3100159"/>
                <a:gd name="connsiteY90" fmla="*/ 586832 h 2303166"/>
                <a:gd name="connsiteX91" fmla="*/ 2396022 w 3100159"/>
                <a:gd name="connsiteY91" fmla="*/ 606392 h 2303166"/>
                <a:gd name="connsiteX92" fmla="*/ 2312895 w 3100159"/>
                <a:gd name="connsiteY92" fmla="*/ 655290 h 2303166"/>
                <a:gd name="connsiteX93" fmla="*/ 2229767 w 3100159"/>
                <a:gd name="connsiteY93" fmla="*/ 713968 h 2303166"/>
                <a:gd name="connsiteX94" fmla="*/ 2053733 w 3100159"/>
                <a:gd name="connsiteY94" fmla="*/ 811765 h 2303166"/>
                <a:gd name="connsiteX95" fmla="*/ 1990165 w 3100159"/>
                <a:gd name="connsiteY95" fmla="*/ 845994 h 2303166"/>
                <a:gd name="connsiteX96" fmla="*/ 1892368 w 3100159"/>
                <a:gd name="connsiteY96" fmla="*/ 948681 h 2303166"/>
                <a:gd name="connsiteX97" fmla="*/ 1843470 w 3100159"/>
                <a:gd name="connsiteY97" fmla="*/ 1031808 h 2303166"/>
                <a:gd name="connsiteX98" fmla="*/ 1823911 w 3100159"/>
                <a:gd name="connsiteY98" fmla="*/ 1110045 h 2303166"/>
                <a:gd name="connsiteX99" fmla="*/ 1809241 w 3100159"/>
                <a:gd name="connsiteY99" fmla="*/ 1139384 h 2303166"/>
                <a:gd name="connsiteX100" fmla="*/ 1794572 w 3100159"/>
                <a:gd name="connsiteY100" fmla="*/ 1188283 h 2303166"/>
                <a:gd name="connsiteX101" fmla="*/ 1775012 w 3100159"/>
                <a:gd name="connsiteY101" fmla="*/ 1266520 h 2303166"/>
                <a:gd name="connsiteX102" fmla="*/ 1775012 w 3100159"/>
                <a:gd name="connsiteY102" fmla="*/ 1442554 h 2303166"/>
                <a:gd name="connsiteX103" fmla="*/ 1784792 w 3100159"/>
                <a:gd name="connsiteY103" fmla="*/ 1515902 h 2303166"/>
                <a:gd name="connsiteX104" fmla="*/ 1789682 w 3100159"/>
                <a:gd name="connsiteY104" fmla="*/ 1535461 h 2303166"/>
                <a:gd name="connsiteX105" fmla="*/ 1804351 w 3100159"/>
                <a:gd name="connsiteY105" fmla="*/ 1579470 h 2303166"/>
                <a:gd name="connsiteX106" fmla="*/ 1809241 w 3100159"/>
                <a:gd name="connsiteY106" fmla="*/ 1608809 h 2303166"/>
                <a:gd name="connsiteX107" fmla="*/ 1814131 w 3100159"/>
                <a:gd name="connsiteY107" fmla="*/ 1843521 h 2303166"/>
                <a:gd name="connsiteX108" fmla="*/ 1789682 w 3100159"/>
                <a:gd name="connsiteY108" fmla="*/ 1926648 h 2303166"/>
                <a:gd name="connsiteX109" fmla="*/ 1750563 w 3100159"/>
                <a:gd name="connsiteY109" fmla="*/ 1965767 h 2303166"/>
                <a:gd name="connsiteX110" fmla="*/ 1706554 w 3100159"/>
                <a:gd name="connsiteY110" fmla="*/ 2004886 h 2303166"/>
                <a:gd name="connsiteX111" fmla="*/ 1677215 w 3100159"/>
                <a:gd name="connsiteY111" fmla="*/ 2039115 h 2303166"/>
                <a:gd name="connsiteX112" fmla="*/ 1569639 w 3100159"/>
                <a:gd name="connsiteY112" fmla="*/ 2092903 h 2303166"/>
                <a:gd name="connsiteX113" fmla="*/ 1554969 w 3100159"/>
                <a:gd name="connsiteY113" fmla="*/ 2097793 h 2303166"/>
                <a:gd name="connsiteX114" fmla="*/ 1510961 w 3100159"/>
                <a:gd name="connsiteY114" fmla="*/ 2107572 h 2303166"/>
                <a:gd name="connsiteX115" fmla="*/ 1520741 w 3100159"/>
                <a:gd name="connsiteY115" fmla="*/ 2088013 h 2303166"/>
                <a:gd name="connsiteX0" fmla="*/ 1520741 w 3100159"/>
                <a:gd name="connsiteY0" fmla="*/ 2088013 h 2303166"/>
                <a:gd name="connsiteX1" fmla="*/ 1481622 w 3100159"/>
                <a:gd name="connsiteY1" fmla="*/ 2092903 h 2303166"/>
                <a:gd name="connsiteX2" fmla="*/ 1119774 w 3100159"/>
                <a:gd name="connsiteY2" fmla="*/ 2273827 h 2303166"/>
                <a:gd name="connsiteX3" fmla="*/ 1031757 w 3100159"/>
                <a:gd name="connsiteY3" fmla="*/ 2288497 h 2303166"/>
                <a:gd name="connsiteX4" fmla="*/ 831273 w 3100159"/>
                <a:gd name="connsiteY4" fmla="*/ 2268937 h 2303166"/>
                <a:gd name="connsiteX5" fmla="*/ 674798 w 3100159"/>
                <a:gd name="connsiteY5" fmla="*/ 2288497 h 2303166"/>
                <a:gd name="connsiteX6" fmla="*/ 542773 w 3100159"/>
                <a:gd name="connsiteY6" fmla="*/ 2303166 h 2303166"/>
                <a:gd name="connsiteX7" fmla="*/ 327620 w 3100159"/>
                <a:gd name="connsiteY7" fmla="*/ 2259158 h 2303166"/>
                <a:gd name="connsiteX8" fmla="*/ 278721 w 3100159"/>
                <a:gd name="connsiteY8" fmla="*/ 2224929 h 2303166"/>
                <a:gd name="connsiteX9" fmla="*/ 239603 w 3100159"/>
                <a:gd name="connsiteY9" fmla="*/ 2220039 h 2303166"/>
                <a:gd name="connsiteX10" fmla="*/ 190704 w 3100159"/>
                <a:gd name="connsiteY10" fmla="*/ 2190700 h 2303166"/>
                <a:gd name="connsiteX11" fmla="*/ 132026 w 3100159"/>
                <a:gd name="connsiteY11" fmla="*/ 2151581 h 2303166"/>
                <a:gd name="connsiteX12" fmla="*/ 112467 w 3100159"/>
                <a:gd name="connsiteY12" fmla="*/ 2132022 h 2303166"/>
                <a:gd name="connsiteX13" fmla="*/ 102687 w 3100159"/>
                <a:gd name="connsiteY13" fmla="*/ 2102683 h 2303166"/>
                <a:gd name="connsiteX14" fmla="*/ 92907 w 3100159"/>
                <a:gd name="connsiteY14" fmla="*/ 1960877 h 2303166"/>
                <a:gd name="connsiteX15" fmla="*/ 83128 w 3100159"/>
                <a:gd name="connsiteY15" fmla="*/ 1941318 h 2303166"/>
                <a:gd name="connsiteX16" fmla="*/ 78238 w 3100159"/>
                <a:gd name="connsiteY16" fmla="*/ 1916869 h 2303166"/>
                <a:gd name="connsiteX17" fmla="*/ 68458 w 3100159"/>
                <a:gd name="connsiteY17" fmla="*/ 1897309 h 2303166"/>
                <a:gd name="connsiteX18" fmla="*/ 58679 w 3100159"/>
                <a:gd name="connsiteY18" fmla="*/ 1819072 h 2303166"/>
                <a:gd name="connsiteX19" fmla="*/ 53789 w 3100159"/>
                <a:gd name="connsiteY19" fmla="*/ 1765284 h 2303166"/>
                <a:gd name="connsiteX20" fmla="*/ 24450 w 3100159"/>
                <a:gd name="connsiteY20" fmla="*/ 1682156 h 2303166"/>
                <a:gd name="connsiteX21" fmla="*/ 14670 w 3100159"/>
                <a:gd name="connsiteY21" fmla="*/ 1613699 h 2303166"/>
                <a:gd name="connsiteX22" fmla="*/ 0 w 3100159"/>
                <a:gd name="connsiteY22" fmla="*/ 1545241 h 2303166"/>
                <a:gd name="connsiteX23" fmla="*/ 14670 w 3100159"/>
                <a:gd name="connsiteY23" fmla="*/ 1506122 h 2303166"/>
                <a:gd name="connsiteX24" fmla="*/ 19560 w 3100159"/>
                <a:gd name="connsiteY24" fmla="*/ 1486563 h 2303166"/>
                <a:gd name="connsiteX25" fmla="*/ 29340 w 3100159"/>
                <a:gd name="connsiteY25" fmla="*/ 1457224 h 2303166"/>
                <a:gd name="connsiteX26" fmla="*/ 39119 w 3100159"/>
                <a:gd name="connsiteY26" fmla="*/ 1408325 h 2303166"/>
                <a:gd name="connsiteX27" fmla="*/ 44009 w 3100159"/>
                <a:gd name="connsiteY27" fmla="*/ 1388766 h 2303166"/>
                <a:gd name="connsiteX28" fmla="*/ 53789 w 3100159"/>
                <a:gd name="connsiteY28" fmla="*/ 1354537 h 2303166"/>
                <a:gd name="connsiteX29" fmla="*/ 58679 w 3100159"/>
                <a:gd name="connsiteY29" fmla="*/ 1325198 h 2303166"/>
                <a:gd name="connsiteX30" fmla="*/ 63568 w 3100159"/>
                <a:gd name="connsiteY30" fmla="*/ 1105155 h 2303166"/>
                <a:gd name="connsiteX31" fmla="*/ 48899 w 3100159"/>
                <a:gd name="connsiteY31" fmla="*/ 968240 h 2303166"/>
                <a:gd name="connsiteX32" fmla="*/ 44009 w 3100159"/>
                <a:gd name="connsiteY32" fmla="*/ 890002 h 2303166"/>
                <a:gd name="connsiteX33" fmla="*/ 48899 w 3100159"/>
                <a:gd name="connsiteY33" fmla="*/ 718858 h 2303166"/>
                <a:gd name="connsiteX34" fmla="*/ 58679 w 3100159"/>
                <a:gd name="connsiteY34" fmla="*/ 601502 h 2303166"/>
                <a:gd name="connsiteX35" fmla="*/ 53789 w 3100159"/>
                <a:gd name="connsiteY35" fmla="*/ 435247 h 2303166"/>
                <a:gd name="connsiteX36" fmla="*/ 39119 w 3100159"/>
                <a:gd name="connsiteY36" fmla="*/ 376569 h 2303166"/>
                <a:gd name="connsiteX37" fmla="*/ 14670 w 3100159"/>
                <a:gd name="connsiteY37" fmla="*/ 337451 h 2303166"/>
                <a:gd name="connsiteX38" fmla="*/ 24450 w 3100159"/>
                <a:gd name="connsiteY38" fmla="*/ 239654 h 2303166"/>
                <a:gd name="connsiteX39" fmla="*/ 48899 w 3100159"/>
                <a:gd name="connsiteY39" fmla="*/ 171196 h 2303166"/>
                <a:gd name="connsiteX40" fmla="*/ 53789 w 3100159"/>
                <a:gd name="connsiteY40" fmla="*/ 141857 h 2303166"/>
                <a:gd name="connsiteX41" fmla="*/ 68458 w 3100159"/>
                <a:gd name="connsiteY41" fmla="*/ 63620 h 2303166"/>
                <a:gd name="connsiteX42" fmla="*/ 97797 w 3100159"/>
                <a:gd name="connsiteY42" fmla="*/ 48950 h 2303166"/>
                <a:gd name="connsiteX43" fmla="*/ 303171 w 3100159"/>
                <a:gd name="connsiteY43" fmla="*/ 44060 h 2303166"/>
                <a:gd name="connsiteX44" fmla="*/ 337399 w 3100159"/>
                <a:gd name="connsiteY44" fmla="*/ 34281 h 2303166"/>
                <a:gd name="connsiteX45" fmla="*/ 356959 w 3100159"/>
                <a:gd name="connsiteY45" fmla="*/ 19611 h 2303166"/>
                <a:gd name="connsiteX46" fmla="*/ 386298 w 3100159"/>
                <a:gd name="connsiteY46" fmla="*/ 14721 h 2303166"/>
                <a:gd name="connsiteX47" fmla="*/ 444976 w 3100159"/>
                <a:gd name="connsiteY47" fmla="*/ 4941 h 2303166"/>
                <a:gd name="connsiteX48" fmla="*/ 513434 w 3100159"/>
                <a:gd name="connsiteY48" fmla="*/ 9831 h 2303166"/>
                <a:gd name="connsiteX49" fmla="*/ 528103 w 3100159"/>
                <a:gd name="connsiteY49" fmla="*/ 29391 h 2303166"/>
                <a:gd name="connsiteX50" fmla="*/ 547663 w 3100159"/>
                <a:gd name="connsiteY50" fmla="*/ 34281 h 2303166"/>
                <a:gd name="connsiteX51" fmla="*/ 704137 w 3100159"/>
                <a:gd name="connsiteY51" fmla="*/ 44060 h 2303166"/>
                <a:gd name="connsiteX52" fmla="*/ 948629 w 3100159"/>
                <a:gd name="connsiteY52" fmla="*/ 39170 h 2303166"/>
                <a:gd name="connsiteX53" fmla="*/ 1075765 w 3100159"/>
                <a:gd name="connsiteY53" fmla="*/ 29391 h 2303166"/>
                <a:gd name="connsiteX54" fmla="*/ 1178452 w 3100159"/>
                <a:gd name="connsiteY54" fmla="*/ 14721 h 2303166"/>
                <a:gd name="connsiteX55" fmla="*/ 1251799 w 3100159"/>
                <a:gd name="connsiteY55" fmla="*/ 52 h 2303166"/>
                <a:gd name="connsiteX56" fmla="*/ 1418181 w 3100159"/>
                <a:gd name="connsiteY56" fmla="*/ 9258 h 2303166"/>
                <a:gd name="connsiteX57" fmla="*/ 1471842 w 3100159"/>
                <a:gd name="connsiteY57" fmla="*/ 9113 h 2303166"/>
                <a:gd name="connsiteX58" fmla="*/ 1564749 w 3100159"/>
                <a:gd name="connsiteY58" fmla="*/ 8826 h 2303166"/>
                <a:gd name="connsiteX59" fmla="*/ 1641400 w 3100159"/>
                <a:gd name="connsiteY59" fmla="*/ 21771 h 2303166"/>
                <a:gd name="connsiteX60" fmla="*/ 1727191 w 3100159"/>
                <a:gd name="connsiteY60" fmla="*/ 12565 h 2303166"/>
                <a:gd name="connsiteX61" fmla="*/ 1843979 w 3100159"/>
                <a:gd name="connsiteY61" fmla="*/ 20621 h 2303166"/>
                <a:gd name="connsiteX62" fmla="*/ 1951046 w 3100159"/>
                <a:gd name="connsiteY62" fmla="*/ 9831 h 2303166"/>
                <a:gd name="connsiteX63" fmla="*/ 2097742 w 3100159"/>
                <a:gd name="connsiteY63" fmla="*/ 24501 h 2303166"/>
                <a:gd name="connsiteX64" fmla="*/ 2430251 w 3100159"/>
                <a:gd name="connsiteY64" fmla="*/ 24501 h 2303166"/>
                <a:gd name="connsiteX65" fmla="*/ 2454700 w 3100159"/>
                <a:gd name="connsiteY65" fmla="*/ 34281 h 2303166"/>
                <a:gd name="connsiteX66" fmla="*/ 2503598 w 3100159"/>
                <a:gd name="connsiteY66" fmla="*/ 48950 h 2303166"/>
                <a:gd name="connsiteX67" fmla="*/ 2537827 w 3100159"/>
                <a:gd name="connsiteY67" fmla="*/ 78289 h 2303166"/>
                <a:gd name="connsiteX68" fmla="*/ 2581836 w 3100159"/>
                <a:gd name="connsiteY68" fmla="*/ 107628 h 2303166"/>
                <a:gd name="connsiteX69" fmla="*/ 2640514 w 3100159"/>
                <a:gd name="connsiteY69" fmla="*/ 122298 h 2303166"/>
                <a:gd name="connsiteX70" fmla="*/ 2669853 w 3100159"/>
                <a:gd name="connsiteY70" fmla="*/ 127187 h 2303166"/>
                <a:gd name="connsiteX71" fmla="*/ 2899675 w 3100159"/>
                <a:gd name="connsiteY71" fmla="*/ 122298 h 2303166"/>
                <a:gd name="connsiteX72" fmla="*/ 2948574 w 3100159"/>
                <a:gd name="connsiteY72" fmla="*/ 141857 h 2303166"/>
                <a:gd name="connsiteX73" fmla="*/ 3012142 w 3100159"/>
                <a:gd name="connsiteY73" fmla="*/ 185866 h 2303166"/>
                <a:gd name="connsiteX74" fmla="*/ 3080599 w 3100159"/>
                <a:gd name="connsiteY74" fmla="*/ 249433 h 2303166"/>
                <a:gd name="connsiteX75" fmla="*/ 3100159 w 3100159"/>
                <a:gd name="connsiteY75" fmla="*/ 317891 h 2303166"/>
                <a:gd name="connsiteX76" fmla="*/ 3090379 w 3100159"/>
                <a:gd name="connsiteY76" fmla="*/ 376569 h 2303166"/>
                <a:gd name="connsiteX77" fmla="*/ 3085489 w 3100159"/>
                <a:gd name="connsiteY77" fmla="*/ 391239 h 2303166"/>
                <a:gd name="connsiteX78" fmla="*/ 3061040 w 3100159"/>
                <a:gd name="connsiteY78" fmla="*/ 401018 h 2303166"/>
                <a:gd name="connsiteX79" fmla="*/ 2987692 w 3100159"/>
                <a:gd name="connsiteY79" fmla="*/ 420578 h 2303166"/>
                <a:gd name="connsiteX80" fmla="*/ 2748090 w 3100159"/>
                <a:gd name="connsiteY80" fmla="*/ 420578 h 2303166"/>
                <a:gd name="connsiteX81" fmla="*/ 2728531 w 3100159"/>
                <a:gd name="connsiteY81" fmla="*/ 430358 h 2303166"/>
                <a:gd name="connsiteX82" fmla="*/ 2699192 w 3100159"/>
                <a:gd name="connsiteY82" fmla="*/ 435247 h 2303166"/>
                <a:gd name="connsiteX83" fmla="*/ 2630734 w 3100159"/>
                <a:gd name="connsiteY83" fmla="*/ 449917 h 2303166"/>
                <a:gd name="connsiteX84" fmla="*/ 2611175 w 3100159"/>
                <a:gd name="connsiteY84" fmla="*/ 464586 h 2303166"/>
                <a:gd name="connsiteX85" fmla="*/ 2586726 w 3100159"/>
                <a:gd name="connsiteY85" fmla="*/ 474366 h 2303166"/>
                <a:gd name="connsiteX86" fmla="*/ 2576946 w 3100159"/>
                <a:gd name="connsiteY86" fmla="*/ 493925 h 2303166"/>
                <a:gd name="connsiteX87" fmla="*/ 2567166 w 3100159"/>
                <a:gd name="connsiteY87" fmla="*/ 508595 h 2303166"/>
                <a:gd name="connsiteX88" fmla="*/ 2542717 w 3100159"/>
                <a:gd name="connsiteY88" fmla="*/ 523264 h 2303166"/>
                <a:gd name="connsiteX89" fmla="*/ 2523158 w 3100159"/>
                <a:gd name="connsiteY89" fmla="*/ 542824 h 2303166"/>
                <a:gd name="connsiteX90" fmla="*/ 2435141 w 3100159"/>
                <a:gd name="connsiteY90" fmla="*/ 586832 h 2303166"/>
                <a:gd name="connsiteX91" fmla="*/ 2396022 w 3100159"/>
                <a:gd name="connsiteY91" fmla="*/ 606392 h 2303166"/>
                <a:gd name="connsiteX92" fmla="*/ 2312895 w 3100159"/>
                <a:gd name="connsiteY92" fmla="*/ 655290 h 2303166"/>
                <a:gd name="connsiteX93" fmla="*/ 2229767 w 3100159"/>
                <a:gd name="connsiteY93" fmla="*/ 713968 h 2303166"/>
                <a:gd name="connsiteX94" fmla="*/ 2053733 w 3100159"/>
                <a:gd name="connsiteY94" fmla="*/ 811765 h 2303166"/>
                <a:gd name="connsiteX95" fmla="*/ 1990165 w 3100159"/>
                <a:gd name="connsiteY95" fmla="*/ 845994 h 2303166"/>
                <a:gd name="connsiteX96" fmla="*/ 1892368 w 3100159"/>
                <a:gd name="connsiteY96" fmla="*/ 948681 h 2303166"/>
                <a:gd name="connsiteX97" fmla="*/ 1843470 w 3100159"/>
                <a:gd name="connsiteY97" fmla="*/ 1031808 h 2303166"/>
                <a:gd name="connsiteX98" fmla="*/ 1823911 w 3100159"/>
                <a:gd name="connsiteY98" fmla="*/ 1110045 h 2303166"/>
                <a:gd name="connsiteX99" fmla="*/ 1809241 w 3100159"/>
                <a:gd name="connsiteY99" fmla="*/ 1139384 h 2303166"/>
                <a:gd name="connsiteX100" fmla="*/ 1794572 w 3100159"/>
                <a:gd name="connsiteY100" fmla="*/ 1188283 h 2303166"/>
                <a:gd name="connsiteX101" fmla="*/ 1775012 w 3100159"/>
                <a:gd name="connsiteY101" fmla="*/ 1266520 h 2303166"/>
                <a:gd name="connsiteX102" fmla="*/ 1775012 w 3100159"/>
                <a:gd name="connsiteY102" fmla="*/ 1442554 h 2303166"/>
                <a:gd name="connsiteX103" fmla="*/ 1784792 w 3100159"/>
                <a:gd name="connsiteY103" fmla="*/ 1515902 h 2303166"/>
                <a:gd name="connsiteX104" fmla="*/ 1789682 w 3100159"/>
                <a:gd name="connsiteY104" fmla="*/ 1535461 h 2303166"/>
                <a:gd name="connsiteX105" fmla="*/ 1804351 w 3100159"/>
                <a:gd name="connsiteY105" fmla="*/ 1579470 h 2303166"/>
                <a:gd name="connsiteX106" fmla="*/ 1809241 w 3100159"/>
                <a:gd name="connsiteY106" fmla="*/ 1608809 h 2303166"/>
                <a:gd name="connsiteX107" fmla="*/ 1814131 w 3100159"/>
                <a:gd name="connsiteY107" fmla="*/ 1843521 h 2303166"/>
                <a:gd name="connsiteX108" fmla="*/ 1789682 w 3100159"/>
                <a:gd name="connsiteY108" fmla="*/ 1926648 h 2303166"/>
                <a:gd name="connsiteX109" fmla="*/ 1750563 w 3100159"/>
                <a:gd name="connsiteY109" fmla="*/ 1965767 h 2303166"/>
                <a:gd name="connsiteX110" fmla="*/ 1706554 w 3100159"/>
                <a:gd name="connsiteY110" fmla="*/ 2004886 h 2303166"/>
                <a:gd name="connsiteX111" fmla="*/ 1677215 w 3100159"/>
                <a:gd name="connsiteY111" fmla="*/ 2039115 h 2303166"/>
                <a:gd name="connsiteX112" fmla="*/ 1569639 w 3100159"/>
                <a:gd name="connsiteY112" fmla="*/ 2092903 h 2303166"/>
                <a:gd name="connsiteX113" fmla="*/ 1554969 w 3100159"/>
                <a:gd name="connsiteY113" fmla="*/ 2097793 h 2303166"/>
                <a:gd name="connsiteX114" fmla="*/ 1510961 w 3100159"/>
                <a:gd name="connsiteY114" fmla="*/ 2107572 h 2303166"/>
                <a:gd name="connsiteX115" fmla="*/ 1520741 w 3100159"/>
                <a:gd name="connsiteY115" fmla="*/ 2088013 h 2303166"/>
                <a:gd name="connsiteX0" fmla="*/ 1520741 w 3100159"/>
                <a:gd name="connsiteY0" fmla="*/ 2083072 h 2298225"/>
                <a:gd name="connsiteX1" fmla="*/ 1481622 w 3100159"/>
                <a:gd name="connsiteY1" fmla="*/ 2087962 h 2298225"/>
                <a:gd name="connsiteX2" fmla="*/ 1119774 w 3100159"/>
                <a:gd name="connsiteY2" fmla="*/ 2268886 h 2298225"/>
                <a:gd name="connsiteX3" fmla="*/ 1031757 w 3100159"/>
                <a:gd name="connsiteY3" fmla="*/ 2283556 h 2298225"/>
                <a:gd name="connsiteX4" fmla="*/ 831273 w 3100159"/>
                <a:gd name="connsiteY4" fmla="*/ 2263996 h 2298225"/>
                <a:gd name="connsiteX5" fmla="*/ 674798 w 3100159"/>
                <a:gd name="connsiteY5" fmla="*/ 2283556 h 2298225"/>
                <a:gd name="connsiteX6" fmla="*/ 542773 w 3100159"/>
                <a:gd name="connsiteY6" fmla="*/ 2298225 h 2298225"/>
                <a:gd name="connsiteX7" fmla="*/ 327620 w 3100159"/>
                <a:gd name="connsiteY7" fmla="*/ 2254217 h 2298225"/>
                <a:gd name="connsiteX8" fmla="*/ 278721 w 3100159"/>
                <a:gd name="connsiteY8" fmla="*/ 2219988 h 2298225"/>
                <a:gd name="connsiteX9" fmla="*/ 239603 w 3100159"/>
                <a:gd name="connsiteY9" fmla="*/ 2215098 h 2298225"/>
                <a:gd name="connsiteX10" fmla="*/ 190704 w 3100159"/>
                <a:gd name="connsiteY10" fmla="*/ 2185759 h 2298225"/>
                <a:gd name="connsiteX11" fmla="*/ 132026 w 3100159"/>
                <a:gd name="connsiteY11" fmla="*/ 2146640 h 2298225"/>
                <a:gd name="connsiteX12" fmla="*/ 112467 w 3100159"/>
                <a:gd name="connsiteY12" fmla="*/ 2127081 h 2298225"/>
                <a:gd name="connsiteX13" fmla="*/ 102687 w 3100159"/>
                <a:gd name="connsiteY13" fmla="*/ 2097742 h 2298225"/>
                <a:gd name="connsiteX14" fmla="*/ 92907 w 3100159"/>
                <a:gd name="connsiteY14" fmla="*/ 1955936 h 2298225"/>
                <a:gd name="connsiteX15" fmla="*/ 83128 w 3100159"/>
                <a:gd name="connsiteY15" fmla="*/ 1936377 h 2298225"/>
                <a:gd name="connsiteX16" fmla="*/ 78238 w 3100159"/>
                <a:gd name="connsiteY16" fmla="*/ 1911928 h 2298225"/>
                <a:gd name="connsiteX17" fmla="*/ 68458 w 3100159"/>
                <a:gd name="connsiteY17" fmla="*/ 1892368 h 2298225"/>
                <a:gd name="connsiteX18" fmla="*/ 58679 w 3100159"/>
                <a:gd name="connsiteY18" fmla="*/ 1814131 h 2298225"/>
                <a:gd name="connsiteX19" fmla="*/ 53789 w 3100159"/>
                <a:gd name="connsiteY19" fmla="*/ 1760343 h 2298225"/>
                <a:gd name="connsiteX20" fmla="*/ 24450 w 3100159"/>
                <a:gd name="connsiteY20" fmla="*/ 1677215 h 2298225"/>
                <a:gd name="connsiteX21" fmla="*/ 14670 w 3100159"/>
                <a:gd name="connsiteY21" fmla="*/ 1608758 h 2298225"/>
                <a:gd name="connsiteX22" fmla="*/ 0 w 3100159"/>
                <a:gd name="connsiteY22" fmla="*/ 1540300 h 2298225"/>
                <a:gd name="connsiteX23" fmla="*/ 14670 w 3100159"/>
                <a:gd name="connsiteY23" fmla="*/ 1501181 h 2298225"/>
                <a:gd name="connsiteX24" fmla="*/ 19560 w 3100159"/>
                <a:gd name="connsiteY24" fmla="*/ 1481622 h 2298225"/>
                <a:gd name="connsiteX25" fmla="*/ 29340 w 3100159"/>
                <a:gd name="connsiteY25" fmla="*/ 1452283 h 2298225"/>
                <a:gd name="connsiteX26" fmla="*/ 39119 w 3100159"/>
                <a:gd name="connsiteY26" fmla="*/ 1403384 h 2298225"/>
                <a:gd name="connsiteX27" fmla="*/ 44009 w 3100159"/>
                <a:gd name="connsiteY27" fmla="*/ 1383825 h 2298225"/>
                <a:gd name="connsiteX28" fmla="*/ 53789 w 3100159"/>
                <a:gd name="connsiteY28" fmla="*/ 1349596 h 2298225"/>
                <a:gd name="connsiteX29" fmla="*/ 58679 w 3100159"/>
                <a:gd name="connsiteY29" fmla="*/ 1320257 h 2298225"/>
                <a:gd name="connsiteX30" fmla="*/ 63568 w 3100159"/>
                <a:gd name="connsiteY30" fmla="*/ 1100214 h 2298225"/>
                <a:gd name="connsiteX31" fmla="*/ 48899 w 3100159"/>
                <a:gd name="connsiteY31" fmla="*/ 963299 h 2298225"/>
                <a:gd name="connsiteX32" fmla="*/ 44009 w 3100159"/>
                <a:gd name="connsiteY32" fmla="*/ 885061 h 2298225"/>
                <a:gd name="connsiteX33" fmla="*/ 48899 w 3100159"/>
                <a:gd name="connsiteY33" fmla="*/ 713917 h 2298225"/>
                <a:gd name="connsiteX34" fmla="*/ 58679 w 3100159"/>
                <a:gd name="connsiteY34" fmla="*/ 596561 h 2298225"/>
                <a:gd name="connsiteX35" fmla="*/ 53789 w 3100159"/>
                <a:gd name="connsiteY35" fmla="*/ 430306 h 2298225"/>
                <a:gd name="connsiteX36" fmla="*/ 39119 w 3100159"/>
                <a:gd name="connsiteY36" fmla="*/ 371628 h 2298225"/>
                <a:gd name="connsiteX37" fmla="*/ 14670 w 3100159"/>
                <a:gd name="connsiteY37" fmla="*/ 332510 h 2298225"/>
                <a:gd name="connsiteX38" fmla="*/ 24450 w 3100159"/>
                <a:gd name="connsiteY38" fmla="*/ 234713 h 2298225"/>
                <a:gd name="connsiteX39" fmla="*/ 48899 w 3100159"/>
                <a:gd name="connsiteY39" fmla="*/ 166255 h 2298225"/>
                <a:gd name="connsiteX40" fmla="*/ 53789 w 3100159"/>
                <a:gd name="connsiteY40" fmla="*/ 136916 h 2298225"/>
                <a:gd name="connsiteX41" fmla="*/ 68458 w 3100159"/>
                <a:gd name="connsiteY41" fmla="*/ 58679 h 2298225"/>
                <a:gd name="connsiteX42" fmla="*/ 97797 w 3100159"/>
                <a:gd name="connsiteY42" fmla="*/ 44009 h 2298225"/>
                <a:gd name="connsiteX43" fmla="*/ 303171 w 3100159"/>
                <a:gd name="connsiteY43" fmla="*/ 39119 h 2298225"/>
                <a:gd name="connsiteX44" fmla="*/ 337399 w 3100159"/>
                <a:gd name="connsiteY44" fmla="*/ 29340 h 2298225"/>
                <a:gd name="connsiteX45" fmla="*/ 356959 w 3100159"/>
                <a:gd name="connsiteY45" fmla="*/ 14670 h 2298225"/>
                <a:gd name="connsiteX46" fmla="*/ 386298 w 3100159"/>
                <a:gd name="connsiteY46" fmla="*/ 9780 h 2298225"/>
                <a:gd name="connsiteX47" fmla="*/ 444976 w 3100159"/>
                <a:gd name="connsiteY47" fmla="*/ 0 h 2298225"/>
                <a:gd name="connsiteX48" fmla="*/ 513434 w 3100159"/>
                <a:gd name="connsiteY48" fmla="*/ 4890 h 2298225"/>
                <a:gd name="connsiteX49" fmla="*/ 528103 w 3100159"/>
                <a:gd name="connsiteY49" fmla="*/ 24450 h 2298225"/>
                <a:gd name="connsiteX50" fmla="*/ 547663 w 3100159"/>
                <a:gd name="connsiteY50" fmla="*/ 29340 h 2298225"/>
                <a:gd name="connsiteX51" fmla="*/ 704137 w 3100159"/>
                <a:gd name="connsiteY51" fmla="*/ 39119 h 2298225"/>
                <a:gd name="connsiteX52" fmla="*/ 948629 w 3100159"/>
                <a:gd name="connsiteY52" fmla="*/ 34229 h 2298225"/>
                <a:gd name="connsiteX53" fmla="*/ 1075765 w 3100159"/>
                <a:gd name="connsiteY53" fmla="*/ 24450 h 2298225"/>
                <a:gd name="connsiteX54" fmla="*/ 1178452 w 3100159"/>
                <a:gd name="connsiteY54" fmla="*/ 9780 h 2298225"/>
                <a:gd name="connsiteX55" fmla="*/ 1251799 w 3100159"/>
                <a:gd name="connsiteY55" fmla="*/ 22007 h 2298225"/>
                <a:gd name="connsiteX56" fmla="*/ 1418181 w 3100159"/>
                <a:gd name="connsiteY56" fmla="*/ 4317 h 2298225"/>
                <a:gd name="connsiteX57" fmla="*/ 1471842 w 3100159"/>
                <a:gd name="connsiteY57" fmla="*/ 4172 h 2298225"/>
                <a:gd name="connsiteX58" fmla="*/ 1564749 w 3100159"/>
                <a:gd name="connsiteY58" fmla="*/ 3885 h 2298225"/>
                <a:gd name="connsiteX59" fmla="*/ 1641400 w 3100159"/>
                <a:gd name="connsiteY59" fmla="*/ 16830 h 2298225"/>
                <a:gd name="connsiteX60" fmla="*/ 1727191 w 3100159"/>
                <a:gd name="connsiteY60" fmla="*/ 7624 h 2298225"/>
                <a:gd name="connsiteX61" fmla="*/ 1843979 w 3100159"/>
                <a:gd name="connsiteY61" fmla="*/ 15680 h 2298225"/>
                <a:gd name="connsiteX62" fmla="*/ 1951046 w 3100159"/>
                <a:gd name="connsiteY62" fmla="*/ 4890 h 2298225"/>
                <a:gd name="connsiteX63" fmla="*/ 2097742 w 3100159"/>
                <a:gd name="connsiteY63" fmla="*/ 19560 h 2298225"/>
                <a:gd name="connsiteX64" fmla="*/ 2430251 w 3100159"/>
                <a:gd name="connsiteY64" fmla="*/ 19560 h 2298225"/>
                <a:gd name="connsiteX65" fmla="*/ 2454700 w 3100159"/>
                <a:gd name="connsiteY65" fmla="*/ 29340 h 2298225"/>
                <a:gd name="connsiteX66" fmla="*/ 2503598 w 3100159"/>
                <a:gd name="connsiteY66" fmla="*/ 44009 h 2298225"/>
                <a:gd name="connsiteX67" fmla="*/ 2537827 w 3100159"/>
                <a:gd name="connsiteY67" fmla="*/ 73348 h 2298225"/>
                <a:gd name="connsiteX68" fmla="*/ 2581836 w 3100159"/>
                <a:gd name="connsiteY68" fmla="*/ 102687 h 2298225"/>
                <a:gd name="connsiteX69" fmla="*/ 2640514 w 3100159"/>
                <a:gd name="connsiteY69" fmla="*/ 117357 h 2298225"/>
                <a:gd name="connsiteX70" fmla="*/ 2669853 w 3100159"/>
                <a:gd name="connsiteY70" fmla="*/ 122246 h 2298225"/>
                <a:gd name="connsiteX71" fmla="*/ 2899675 w 3100159"/>
                <a:gd name="connsiteY71" fmla="*/ 117357 h 2298225"/>
                <a:gd name="connsiteX72" fmla="*/ 2948574 w 3100159"/>
                <a:gd name="connsiteY72" fmla="*/ 136916 h 2298225"/>
                <a:gd name="connsiteX73" fmla="*/ 3012142 w 3100159"/>
                <a:gd name="connsiteY73" fmla="*/ 180925 h 2298225"/>
                <a:gd name="connsiteX74" fmla="*/ 3080599 w 3100159"/>
                <a:gd name="connsiteY74" fmla="*/ 244492 h 2298225"/>
                <a:gd name="connsiteX75" fmla="*/ 3100159 w 3100159"/>
                <a:gd name="connsiteY75" fmla="*/ 312950 h 2298225"/>
                <a:gd name="connsiteX76" fmla="*/ 3090379 w 3100159"/>
                <a:gd name="connsiteY76" fmla="*/ 371628 h 2298225"/>
                <a:gd name="connsiteX77" fmla="*/ 3085489 w 3100159"/>
                <a:gd name="connsiteY77" fmla="*/ 386298 h 2298225"/>
                <a:gd name="connsiteX78" fmla="*/ 3061040 w 3100159"/>
                <a:gd name="connsiteY78" fmla="*/ 396077 h 2298225"/>
                <a:gd name="connsiteX79" fmla="*/ 2987692 w 3100159"/>
                <a:gd name="connsiteY79" fmla="*/ 415637 h 2298225"/>
                <a:gd name="connsiteX80" fmla="*/ 2748090 w 3100159"/>
                <a:gd name="connsiteY80" fmla="*/ 415637 h 2298225"/>
                <a:gd name="connsiteX81" fmla="*/ 2728531 w 3100159"/>
                <a:gd name="connsiteY81" fmla="*/ 425417 h 2298225"/>
                <a:gd name="connsiteX82" fmla="*/ 2699192 w 3100159"/>
                <a:gd name="connsiteY82" fmla="*/ 430306 h 2298225"/>
                <a:gd name="connsiteX83" fmla="*/ 2630734 w 3100159"/>
                <a:gd name="connsiteY83" fmla="*/ 444976 h 2298225"/>
                <a:gd name="connsiteX84" fmla="*/ 2611175 w 3100159"/>
                <a:gd name="connsiteY84" fmla="*/ 459645 h 2298225"/>
                <a:gd name="connsiteX85" fmla="*/ 2586726 w 3100159"/>
                <a:gd name="connsiteY85" fmla="*/ 469425 h 2298225"/>
                <a:gd name="connsiteX86" fmla="*/ 2576946 w 3100159"/>
                <a:gd name="connsiteY86" fmla="*/ 488984 h 2298225"/>
                <a:gd name="connsiteX87" fmla="*/ 2567166 w 3100159"/>
                <a:gd name="connsiteY87" fmla="*/ 503654 h 2298225"/>
                <a:gd name="connsiteX88" fmla="*/ 2542717 w 3100159"/>
                <a:gd name="connsiteY88" fmla="*/ 518323 h 2298225"/>
                <a:gd name="connsiteX89" fmla="*/ 2523158 w 3100159"/>
                <a:gd name="connsiteY89" fmla="*/ 537883 h 2298225"/>
                <a:gd name="connsiteX90" fmla="*/ 2435141 w 3100159"/>
                <a:gd name="connsiteY90" fmla="*/ 581891 h 2298225"/>
                <a:gd name="connsiteX91" fmla="*/ 2396022 w 3100159"/>
                <a:gd name="connsiteY91" fmla="*/ 601451 h 2298225"/>
                <a:gd name="connsiteX92" fmla="*/ 2312895 w 3100159"/>
                <a:gd name="connsiteY92" fmla="*/ 650349 h 2298225"/>
                <a:gd name="connsiteX93" fmla="*/ 2229767 w 3100159"/>
                <a:gd name="connsiteY93" fmla="*/ 709027 h 2298225"/>
                <a:gd name="connsiteX94" fmla="*/ 2053733 w 3100159"/>
                <a:gd name="connsiteY94" fmla="*/ 806824 h 2298225"/>
                <a:gd name="connsiteX95" fmla="*/ 1990165 w 3100159"/>
                <a:gd name="connsiteY95" fmla="*/ 841053 h 2298225"/>
                <a:gd name="connsiteX96" fmla="*/ 1892368 w 3100159"/>
                <a:gd name="connsiteY96" fmla="*/ 943740 h 2298225"/>
                <a:gd name="connsiteX97" fmla="*/ 1843470 w 3100159"/>
                <a:gd name="connsiteY97" fmla="*/ 1026867 h 2298225"/>
                <a:gd name="connsiteX98" fmla="*/ 1823911 w 3100159"/>
                <a:gd name="connsiteY98" fmla="*/ 1105104 h 2298225"/>
                <a:gd name="connsiteX99" fmla="*/ 1809241 w 3100159"/>
                <a:gd name="connsiteY99" fmla="*/ 1134443 h 2298225"/>
                <a:gd name="connsiteX100" fmla="*/ 1794572 w 3100159"/>
                <a:gd name="connsiteY100" fmla="*/ 1183342 h 2298225"/>
                <a:gd name="connsiteX101" fmla="*/ 1775012 w 3100159"/>
                <a:gd name="connsiteY101" fmla="*/ 1261579 h 2298225"/>
                <a:gd name="connsiteX102" fmla="*/ 1775012 w 3100159"/>
                <a:gd name="connsiteY102" fmla="*/ 1437613 h 2298225"/>
                <a:gd name="connsiteX103" fmla="*/ 1784792 w 3100159"/>
                <a:gd name="connsiteY103" fmla="*/ 1510961 h 2298225"/>
                <a:gd name="connsiteX104" fmla="*/ 1789682 w 3100159"/>
                <a:gd name="connsiteY104" fmla="*/ 1530520 h 2298225"/>
                <a:gd name="connsiteX105" fmla="*/ 1804351 w 3100159"/>
                <a:gd name="connsiteY105" fmla="*/ 1574529 h 2298225"/>
                <a:gd name="connsiteX106" fmla="*/ 1809241 w 3100159"/>
                <a:gd name="connsiteY106" fmla="*/ 1603868 h 2298225"/>
                <a:gd name="connsiteX107" fmla="*/ 1814131 w 3100159"/>
                <a:gd name="connsiteY107" fmla="*/ 1838580 h 2298225"/>
                <a:gd name="connsiteX108" fmla="*/ 1789682 w 3100159"/>
                <a:gd name="connsiteY108" fmla="*/ 1921707 h 2298225"/>
                <a:gd name="connsiteX109" fmla="*/ 1750563 w 3100159"/>
                <a:gd name="connsiteY109" fmla="*/ 1960826 h 2298225"/>
                <a:gd name="connsiteX110" fmla="*/ 1706554 w 3100159"/>
                <a:gd name="connsiteY110" fmla="*/ 1999945 h 2298225"/>
                <a:gd name="connsiteX111" fmla="*/ 1677215 w 3100159"/>
                <a:gd name="connsiteY111" fmla="*/ 2034174 h 2298225"/>
                <a:gd name="connsiteX112" fmla="*/ 1569639 w 3100159"/>
                <a:gd name="connsiteY112" fmla="*/ 2087962 h 2298225"/>
                <a:gd name="connsiteX113" fmla="*/ 1554969 w 3100159"/>
                <a:gd name="connsiteY113" fmla="*/ 2092852 h 2298225"/>
                <a:gd name="connsiteX114" fmla="*/ 1510961 w 3100159"/>
                <a:gd name="connsiteY114" fmla="*/ 2102631 h 2298225"/>
                <a:gd name="connsiteX115" fmla="*/ 1520741 w 3100159"/>
                <a:gd name="connsiteY115" fmla="*/ 2083072 h 229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100159" h="2298225">
                  <a:moveTo>
                    <a:pt x="1520741" y="2083072"/>
                  </a:moveTo>
                  <a:cubicBezTo>
                    <a:pt x="1515851" y="2080627"/>
                    <a:pt x="1493545" y="2082437"/>
                    <a:pt x="1481622" y="2087962"/>
                  </a:cubicBezTo>
                  <a:cubicBezTo>
                    <a:pt x="1359269" y="2144662"/>
                    <a:pt x="1252792" y="2246716"/>
                    <a:pt x="1119774" y="2268886"/>
                  </a:cubicBezTo>
                  <a:lnTo>
                    <a:pt x="1031757" y="2283556"/>
                  </a:lnTo>
                  <a:cubicBezTo>
                    <a:pt x="953354" y="2269720"/>
                    <a:pt x="916517" y="2259429"/>
                    <a:pt x="831273" y="2263996"/>
                  </a:cubicBezTo>
                  <a:cubicBezTo>
                    <a:pt x="778784" y="2266808"/>
                    <a:pt x="726996" y="2277363"/>
                    <a:pt x="674798" y="2283556"/>
                  </a:cubicBezTo>
                  <a:lnTo>
                    <a:pt x="542773" y="2298225"/>
                  </a:lnTo>
                  <a:lnTo>
                    <a:pt x="327620" y="2254217"/>
                  </a:lnTo>
                  <a:cubicBezTo>
                    <a:pt x="265468" y="2240265"/>
                    <a:pt x="344834" y="2250501"/>
                    <a:pt x="278721" y="2219988"/>
                  </a:cubicBezTo>
                  <a:cubicBezTo>
                    <a:pt x="266790" y="2214481"/>
                    <a:pt x="252642" y="2216728"/>
                    <a:pt x="239603" y="2215098"/>
                  </a:cubicBezTo>
                  <a:cubicBezTo>
                    <a:pt x="223303" y="2205318"/>
                    <a:pt x="206392" y="2196493"/>
                    <a:pt x="190704" y="2185759"/>
                  </a:cubicBezTo>
                  <a:cubicBezTo>
                    <a:pt x="129805" y="2144091"/>
                    <a:pt x="167883" y="2158592"/>
                    <a:pt x="132026" y="2146640"/>
                  </a:cubicBezTo>
                  <a:cubicBezTo>
                    <a:pt x="125506" y="2140120"/>
                    <a:pt x="117211" y="2134987"/>
                    <a:pt x="112467" y="2127081"/>
                  </a:cubicBezTo>
                  <a:cubicBezTo>
                    <a:pt x="107163" y="2118241"/>
                    <a:pt x="102687" y="2097742"/>
                    <a:pt x="102687" y="2097742"/>
                  </a:cubicBezTo>
                  <a:cubicBezTo>
                    <a:pt x="102655" y="2097105"/>
                    <a:pt x="98871" y="1981782"/>
                    <a:pt x="92907" y="1955936"/>
                  </a:cubicBezTo>
                  <a:cubicBezTo>
                    <a:pt x="91268" y="1948834"/>
                    <a:pt x="86388" y="1942897"/>
                    <a:pt x="83128" y="1936377"/>
                  </a:cubicBezTo>
                  <a:cubicBezTo>
                    <a:pt x="81498" y="1928227"/>
                    <a:pt x="80866" y="1919813"/>
                    <a:pt x="78238" y="1911928"/>
                  </a:cubicBezTo>
                  <a:cubicBezTo>
                    <a:pt x="75933" y="1905013"/>
                    <a:pt x="69888" y="1899516"/>
                    <a:pt x="68458" y="1892368"/>
                  </a:cubicBezTo>
                  <a:cubicBezTo>
                    <a:pt x="63304" y="1866596"/>
                    <a:pt x="61059" y="1840305"/>
                    <a:pt x="58679" y="1814131"/>
                  </a:cubicBezTo>
                  <a:cubicBezTo>
                    <a:pt x="57049" y="1796202"/>
                    <a:pt x="58155" y="1777809"/>
                    <a:pt x="53789" y="1760343"/>
                  </a:cubicBezTo>
                  <a:cubicBezTo>
                    <a:pt x="46662" y="1731836"/>
                    <a:pt x="34230" y="1704924"/>
                    <a:pt x="24450" y="1677215"/>
                  </a:cubicBezTo>
                  <a:cubicBezTo>
                    <a:pt x="21190" y="1654396"/>
                    <a:pt x="18460" y="1631495"/>
                    <a:pt x="14670" y="1608758"/>
                  </a:cubicBezTo>
                  <a:cubicBezTo>
                    <a:pt x="9120" y="1575462"/>
                    <a:pt x="6679" y="1567013"/>
                    <a:pt x="0" y="1540300"/>
                  </a:cubicBezTo>
                  <a:cubicBezTo>
                    <a:pt x="12552" y="1490096"/>
                    <a:pt x="-4508" y="1552321"/>
                    <a:pt x="14670" y="1501181"/>
                  </a:cubicBezTo>
                  <a:cubicBezTo>
                    <a:pt x="17030" y="1494889"/>
                    <a:pt x="17629" y="1488059"/>
                    <a:pt x="19560" y="1481622"/>
                  </a:cubicBezTo>
                  <a:cubicBezTo>
                    <a:pt x="22522" y="1471748"/>
                    <a:pt x="26840" y="1462284"/>
                    <a:pt x="29340" y="1452283"/>
                  </a:cubicBezTo>
                  <a:cubicBezTo>
                    <a:pt x="33371" y="1436157"/>
                    <a:pt x="35087" y="1419510"/>
                    <a:pt x="39119" y="1403384"/>
                  </a:cubicBezTo>
                  <a:cubicBezTo>
                    <a:pt x="40749" y="1396864"/>
                    <a:pt x="42163" y="1390287"/>
                    <a:pt x="44009" y="1383825"/>
                  </a:cubicBezTo>
                  <a:cubicBezTo>
                    <a:pt x="50224" y="1362074"/>
                    <a:pt x="48693" y="1375077"/>
                    <a:pt x="53789" y="1349596"/>
                  </a:cubicBezTo>
                  <a:cubicBezTo>
                    <a:pt x="55733" y="1339874"/>
                    <a:pt x="57049" y="1330037"/>
                    <a:pt x="58679" y="1320257"/>
                  </a:cubicBezTo>
                  <a:cubicBezTo>
                    <a:pt x="60309" y="1246909"/>
                    <a:pt x="65577" y="1173552"/>
                    <a:pt x="63568" y="1100214"/>
                  </a:cubicBezTo>
                  <a:cubicBezTo>
                    <a:pt x="62311" y="1054332"/>
                    <a:pt x="53054" y="1009010"/>
                    <a:pt x="48899" y="963299"/>
                  </a:cubicBezTo>
                  <a:cubicBezTo>
                    <a:pt x="46533" y="937276"/>
                    <a:pt x="45639" y="911140"/>
                    <a:pt x="44009" y="885061"/>
                  </a:cubicBezTo>
                  <a:cubicBezTo>
                    <a:pt x="45639" y="828013"/>
                    <a:pt x="46001" y="770915"/>
                    <a:pt x="48899" y="713917"/>
                  </a:cubicBezTo>
                  <a:cubicBezTo>
                    <a:pt x="50892" y="674713"/>
                    <a:pt x="58679" y="596561"/>
                    <a:pt x="58679" y="596561"/>
                  </a:cubicBezTo>
                  <a:cubicBezTo>
                    <a:pt x="57049" y="541143"/>
                    <a:pt x="56490" y="485682"/>
                    <a:pt x="53789" y="430306"/>
                  </a:cubicBezTo>
                  <a:cubicBezTo>
                    <a:pt x="52734" y="408683"/>
                    <a:pt x="49313" y="390560"/>
                    <a:pt x="39119" y="371628"/>
                  </a:cubicBezTo>
                  <a:cubicBezTo>
                    <a:pt x="31829" y="358089"/>
                    <a:pt x="22820" y="345549"/>
                    <a:pt x="14670" y="332510"/>
                  </a:cubicBezTo>
                  <a:cubicBezTo>
                    <a:pt x="17930" y="299911"/>
                    <a:pt x="19468" y="267094"/>
                    <a:pt x="24450" y="234713"/>
                  </a:cubicBezTo>
                  <a:cubicBezTo>
                    <a:pt x="25684" y="226690"/>
                    <a:pt x="48102" y="168380"/>
                    <a:pt x="48899" y="166255"/>
                  </a:cubicBezTo>
                  <a:cubicBezTo>
                    <a:pt x="50529" y="156475"/>
                    <a:pt x="52015" y="146671"/>
                    <a:pt x="53789" y="136916"/>
                  </a:cubicBezTo>
                  <a:cubicBezTo>
                    <a:pt x="58535" y="110811"/>
                    <a:pt x="60067" y="83851"/>
                    <a:pt x="68458" y="58679"/>
                  </a:cubicBezTo>
                  <a:cubicBezTo>
                    <a:pt x="70193" y="53475"/>
                    <a:pt x="92658" y="44237"/>
                    <a:pt x="97797" y="44009"/>
                  </a:cubicBezTo>
                  <a:cubicBezTo>
                    <a:pt x="166207" y="40968"/>
                    <a:pt x="234713" y="40749"/>
                    <a:pt x="303171" y="39119"/>
                  </a:cubicBezTo>
                  <a:cubicBezTo>
                    <a:pt x="314580" y="35859"/>
                    <a:pt x="326597" y="34250"/>
                    <a:pt x="337399" y="29340"/>
                  </a:cubicBezTo>
                  <a:cubicBezTo>
                    <a:pt x="344818" y="25968"/>
                    <a:pt x="349392" y="17697"/>
                    <a:pt x="356959" y="14670"/>
                  </a:cubicBezTo>
                  <a:cubicBezTo>
                    <a:pt x="366164" y="10988"/>
                    <a:pt x="376576" y="11724"/>
                    <a:pt x="386298" y="9780"/>
                  </a:cubicBezTo>
                  <a:cubicBezTo>
                    <a:pt x="440145" y="-990"/>
                    <a:pt x="357070" y="10988"/>
                    <a:pt x="444976" y="0"/>
                  </a:cubicBezTo>
                  <a:cubicBezTo>
                    <a:pt x="467795" y="1630"/>
                    <a:pt x="491486" y="-1565"/>
                    <a:pt x="513434" y="4890"/>
                  </a:cubicBezTo>
                  <a:cubicBezTo>
                    <a:pt x="521253" y="7190"/>
                    <a:pt x="521471" y="19713"/>
                    <a:pt x="528103" y="24450"/>
                  </a:cubicBezTo>
                  <a:cubicBezTo>
                    <a:pt x="533572" y="28356"/>
                    <a:pt x="541073" y="28022"/>
                    <a:pt x="547663" y="29340"/>
                  </a:cubicBezTo>
                  <a:cubicBezTo>
                    <a:pt x="604142" y="40635"/>
                    <a:pt x="629945" y="36265"/>
                    <a:pt x="704137" y="39119"/>
                  </a:cubicBezTo>
                  <a:lnTo>
                    <a:pt x="948629" y="34229"/>
                  </a:lnTo>
                  <a:cubicBezTo>
                    <a:pt x="1039622" y="31629"/>
                    <a:pt x="1019305" y="33860"/>
                    <a:pt x="1075765" y="24450"/>
                  </a:cubicBezTo>
                  <a:cubicBezTo>
                    <a:pt x="1131650" y="2095"/>
                    <a:pt x="1149113" y="10187"/>
                    <a:pt x="1178452" y="9780"/>
                  </a:cubicBezTo>
                  <a:cubicBezTo>
                    <a:pt x="1207791" y="9373"/>
                    <a:pt x="1211844" y="22917"/>
                    <a:pt x="1251799" y="22007"/>
                  </a:cubicBezTo>
                  <a:cubicBezTo>
                    <a:pt x="1291754" y="21097"/>
                    <a:pt x="1383567" y="5648"/>
                    <a:pt x="1418181" y="4317"/>
                  </a:cubicBezTo>
                  <a:lnTo>
                    <a:pt x="1471842" y="4172"/>
                  </a:lnTo>
                  <a:cubicBezTo>
                    <a:pt x="1502811" y="912"/>
                    <a:pt x="1533780" y="7145"/>
                    <a:pt x="1564749" y="3885"/>
                  </a:cubicBezTo>
                  <a:cubicBezTo>
                    <a:pt x="1590828" y="7145"/>
                    <a:pt x="1614326" y="16207"/>
                    <a:pt x="1641400" y="16830"/>
                  </a:cubicBezTo>
                  <a:cubicBezTo>
                    <a:pt x="1668474" y="17453"/>
                    <a:pt x="1693428" y="7816"/>
                    <a:pt x="1727191" y="7624"/>
                  </a:cubicBezTo>
                  <a:cubicBezTo>
                    <a:pt x="1760954" y="7432"/>
                    <a:pt x="1791821" y="14050"/>
                    <a:pt x="1843979" y="15680"/>
                  </a:cubicBezTo>
                  <a:cubicBezTo>
                    <a:pt x="1928075" y="17369"/>
                    <a:pt x="1908752" y="4243"/>
                    <a:pt x="1951046" y="4890"/>
                  </a:cubicBezTo>
                  <a:cubicBezTo>
                    <a:pt x="1993340" y="5537"/>
                    <a:pt x="2049369" y="12649"/>
                    <a:pt x="2097742" y="19560"/>
                  </a:cubicBezTo>
                  <a:cubicBezTo>
                    <a:pt x="2281607" y="5044"/>
                    <a:pt x="2262024" y="-4473"/>
                    <a:pt x="2430251" y="19560"/>
                  </a:cubicBezTo>
                  <a:cubicBezTo>
                    <a:pt x="2438940" y="20801"/>
                    <a:pt x="2446373" y="26564"/>
                    <a:pt x="2454700" y="29340"/>
                  </a:cubicBezTo>
                  <a:cubicBezTo>
                    <a:pt x="2470844" y="34721"/>
                    <a:pt x="2487299" y="39119"/>
                    <a:pt x="2503598" y="44009"/>
                  </a:cubicBezTo>
                  <a:cubicBezTo>
                    <a:pt x="2532132" y="91564"/>
                    <a:pt x="2501689" y="53889"/>
                    <a:pt x="2537827" y="73348"/>
                  </a:cubicBezTo>
                  <a:cubicBezTo>
                    <a:pt x="2553350" y="81707"/>
                    <a:pt x="2566528" y="93940"/>
                    <a:pt x="2581836" y="102687"/>
                  </a:cubicBezTo>
                  <a:cubicBezTo>
                    <a:pt x="2603417" y="115019"/>
                    <a:pt x="2615413" y="113496"/>
                    <a:pt x="2640514" y="117357"/>
                  </a:cubicBezTo>
                  <a:cubicBezTo>
                    <a:pt x="2650313" y="118864"/>
                    <a:pt x="2660073" y="120616"/>
                    <a:pt x="2669853" y="122246"/>
                  </a:cubicBezTo>
                  <a:cubicBezTo>
                    <a:pt x="2751607" y="115434"/>
                    <a:pt x="2817770" y="104947"/>
                    <a:pt x="2899675" y="117357"/>
                  </a:cubicBezTo>
                  <a:cubicBezTo>
                    <a:pt x="2917032" y="119987"/>
                    <a:pt x="2932690" y="129441"/>
                    <a:pt x="2948574" y="136916"/>
                  </a:cubicBezTo>
                  <a:cubicBezTo>
                    <a:pt x="2989657" y="156249"/>
                    <a:pt x="2976776" y="154400"/>
                    <a:pt x="3012142" y="180925"/>
                  </a:cubicBezTo>
                  <a:cubicBezTo>
                    <a:pt x="3067963" y="222791"/>
                    <a:pt x="3016721" y="172629"/>
                    <a:pt x="3080599" y="244492"/>
                  </a:cubicBezTo>
                  <a:cubicBezTo>
                    <a:pt x="3089135" y="265832"/>
                    <a:pt x="3100159" y="289584"/>
                    <a:pt x="3100159" y="312950"/>
                  </a:cubicBezTo>
                  <a:cubicBezTo>
                    <a:pt x="3100159" y="332779"/>
                    <a:pt x="3094268" y="352184"/>
                    <a:pt x="3090379" y="371628"/>
                  </a:cubicBezTo>
                  <a:cubicBezTo>
                    <a:pt x="3089368" y="376682"/>
                    <a:pt x="3089449" y="382998"/>
                    <a:pt x="3085489" y="386298"/>
                  </a:cubicBezTo>
                  <a:cubicBezTo>
                    <a:pt x="3078746" y="391917"/>
                    <a:pt x="3069289" y="393077"/>
                    <a:pt x="3061040" y="396077"/>
                  </a:cubicBezTo>
                  <a:cubicBezTo>
                    <a:pt x="3026782" y="408534"/>
                    <a:pt x="3028153" y="406646"/>
                    <a:pt x="2987692" y="415637"/>
                  </a:cubicBezTo>
                  <a:cubicBezTo>
                    <a:pt x="2964461" y="415009"/>
                    <a:pt x="2809205" y="404178"/>
                    <a:pt x="2748090" y="415637"/>
                  </a:cubicBezTo>
                  <a:cubicBezTo>
                    <a:pt x="2740926" y="416980"/>
                    <a:pt x="2735513" y="423322"/>
                    <a:pt x="2728531" y="425417"/>
                  </a:cubicBezTo>
                  <a:cubicBezTo>
                    <a:pt x="2719035" y="428266"/>
                    <a:pt x="2708947" y="428533"/>
                    <a:pt x="2699192" y="430306"/>
                  </a:cubicBezTo>
                  <a:cubicBezTo>
                    <a:pt x="2677652" y="434222"/>
                    <a:pt x="2650951" y="440483"/>
                    <a:pt x="2630734" y="444976"/>
                  </a:cubicBezTo>
                  <a:cubicBezTo>
                    <a:pt x="2624214" y="449866"/>
                    <a:pt x="2618299" y="455687"/>
                    <a:pt x="2611175" y="459645"/>
                  </a:cubicBezTo>
                  <a:cubicBezTo>
                    <a:pt x="2603502" y="463908"/>
                    <a:pt x="2593390" y="463713"/>
                    <a:pt x="2586726" y="469425"/>
                  </a:cubicBezTo>
                  <a:cubicBezTo>
                    <a:pt x="2581192" y="474169"/>
                    <a:pt x="2580563" y="482655"/>
                    <a:pt x="2576946" y="488984"/>
                  </a:cubicBezTo>
                  <a:cubicBezTo>
                    <a:pt x="2574030" y="494087"/>
                    <a:pt x="2571628" y="499829"/>
                    <a:pt x="2567166" y="503654"/>
                  </a:cubicBezTo>
                  <a:cubicBezTo>
                    <a:pt x="2559950" y="509839"/>
                    <a:pt x="2550219" y="512488"/>
                    <a:pt x="2542717" y="518323"/>
                  </a:cubicBezTo>
                  <a:cubicBezTo>
                    <a:pt x="2535439" y="523984"/>
                    <a:pt x="2531096" y="533192"/>
                    <a:pt x="2523158" y="537883"/>
                  </a:cubicBezTo>
                  <a:cubicBezTo>
                    <a:pt x="2494918" y="554570"/>
                    <a:pt x="2464480" y="567222"/>
                    <a:pt x="2435141" y="581891"/>
                  </a:cubicBezTo>
                  <a:cubicBezTo>
                    <a:pt x="2422101" y="588411"/>
                    <a:pt x="2408588" y="594059"/>
                    <a:pt x="2396022" y="601451"/>
                  </a:cubicBezTo>
                  <a:cubicBezTo>
                    <a:pt x="2368313" y="617750"/>
                    <a:pt x="2339159" y="631810"/>
                    <a:pt x="2312895" y="650349"/>
                  </a:cubicBezTo>
                  <a:cubicBezTo>
                    <a:pt x="2285186" y="669908"/>
                    <a:pt x="2258802" y="691496"/>
                    <a:pt x="2229767" y="709027"/>
                  </a:cubicBezTo>
                  <a:cubicBezTo>
                    <a:pt x="2172303" y="743722"/>
                    <a:pt x="2112524" y="774429"/>
                    <a:pt x="2053733" y="806824"/>
                  </a:cubicBezTo>
                  <a:cubicBezTo>
                    <a:pt x="2032655" y="818438"/>
                    <a:pt x="2008053" y="824954"/>
                    <a:pt x="1990165" y="841053"/>
                  </a:cubicBezTo>
                  <a:cubicBezTo>
                    <a:pt x="1949444" y="877702"/>
                    <a:pt x="1923837" y="896536"/>
                    <a:pt x="1892368" y="943740"/>
                  </a:cubicBezTo>
                  <a:cubicBezTo>
                    <a:pt x="1790345" y="1096774"/>
                    <a:pt x="1909151" y="944765"/>
                    <a:pt x="1843470" y="1026867"/>
                  </a:cubicBezTo>
                  <a:cubicBezTo>
                    <a:pt x="1836950" y="1052946"/>
                    <a:pt x="1832062" y="1079488"/>
                    <a:pt x="1823911" y="1105104"/>
                  </a:cubicBezTo>
                  <a:cubicBezTo>
                    <a:pt x="1820596" y="1115523"/>
                    <a:pt x="1813080" y="1124205"/>
                    <a:pt x="1809241" y="1134443"/>
                  </a:cubicBezTo>
                  <a:cubicBezTo>
                    <a:pt x="1803266" y="1150377"/>
                    <a:pt x="1798996" y="1166910"/>
                    <a:pt x="1794572" y="1183342"/>
                  </a:cubicBezTo>
                  <a:cubicBezTo>
                    <a:pt x="1787583" y="1209299"/>
                    <a:pt x="1775012" y="1261579"/>
                    <a:pt x="1775012" y="1261579"/>
                  </a:cubicBezTo>
                  <a:cubicBezTo>
                    <a:pt x="1765866" y="1343891"/>
                    <a:pt x="1767764" y="1307146"/>
                    <a:pt x="1775012" y="1437613"/>
                  </a:cubicBezTo>
                  <a:cubicBezTo>
                    <a:pt x="1776016" y="1455678"/>
                    <a:pt x="1780821" y="1491109"/>
                    <a:pt x="1784792" y="1510961"/>
                  </a:cubicBezTo>
                  <a:cubicBezTo>
                    <a:pt x="1786110" y="1517551"/>
                    <a:pt x="1787706" y="1524097"/>
                    <a:pt x="1789682" y="1530520"/>
                  </a:cubicBezTo>
                  <a:cubicBezTo>
                    <a:pt x="1794229" y="1545299"/>
                    <a:pt x="1801809" y="1559276"/>
                    <a:pt x="1804351" y="1574529"/>
                  </a:cubicBezTo>
                  <a:lnTo>
                    <a:pt x="1809241" y="1603868"/>
                  </a:lnTo>
                  <a:cubicBezTo>
                    <a:pt x="1810871" y="1682105"/>
                    <a:pt x="1814131" y="1760326"/>
                    <a:pt x="1814131" y="1838580"/>
                  </a:cubicBezTo>
                  <a:cubicBezTo>
                    <a:pt x="1814131" y="1937509"/>
                    <a:pt x="1821840" y="1875767"/>
                    <a:pt x="1789682" y="1921707"/>
                  </a:cubicBezTo>
                  <a:cubicBezTo>
                    <a:pt x="1760756" y="1963029"/>
                    <a:pt x="1793457" y="1943668"/>
                    <a:pt x="1750563" y="1960826"/>
                  </a:cubicBezTo>
                  <a:cubicBezTo>
                    <a:pt x="1717113" y="2016577"/>
                    <a:pt x="1759530" y="1955799"/>
                    <a:pt x="1706554" y="1999945"/>
                  </a:cubicBezTo>
                  <a:cubicBezTo>
                    <a:pt x="1695010" y="2009565"/>
                    <a:pt x="1689478" y="2025488"/>
                    <a:pt x="1677215" y="2034174"/>
                  </a:cubicBezTo>
                  <a:cubicBezTo>
                    <a:pt x="1595272" y="2092217"/>
                    <a:pt x="1619366" y="2073754"/>
                    <a:pt x="1569639" y="2087962"/>
                  </a:cubicBezTo>
                  <a:cubicBezTo>
                    <a:pt x="1564683" y="2089378"/>
                    <a:pt x="1559859" y="2091222"/>
                    <a:pt x="1554969" y="2092852"/>
                  </a:cubicBezTo>
                  <a:cubicBezTo>
                    <a:pt x="1539239" y="2104649"/>
                    <a:pt x="1532715" y="2117134"/>
                    <a:pt x="1510961" y="2102631"/>
                  </a:cubicBezTo>
                  <a:cubicBezTo>
                    <a:pt x="1506672" y="2099772"/>
                    <a:pt x="1525631" y="2085517"/>
                    <a:pt x="1520741" y="2083072"/>
                  </a:cubicBezTo>
                  <a:close/>
                </a:path>
              </a:pathLst>
            </a:custGeom>
            <a:solidFill>
              <a:srgbClr val="CFD5D5"/>
            </a:solidFill>
            <a:ln>
              <a:solidFill>
                <a:srgbClr val="CFD5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CA1097-4E44-6B89-D06D-624C89CB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2"/>
            <a:ext cx="10515600" cy="133452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Franca"/>
              </a:rPr>
              <a:t>Archetype areas based on historical</a:t>
            </a:r>
            <a:br>
              <a:rPr lang="en-US" sz="2800" b="1" dirty="0">
                <a:solidFill>
                  <a:srgbClr val="002060"/>
                </a:solidFill>
                <a:latin typeface="Franca"/>
              </a:rPr>
            </a:br>
            <a:r>
              <a:rPr lang="en-US" sz="2800" b="1" dirty="0">
                <a:solidFill>
                  <a:srgbClr val="002060"/>
                </a:solidFill>
                <a:latin typeface="Franca"/>
              </a:rPr>
              <a:t>events and the hydrogeomorphology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0333-2C0C-21EE-53A9-95DBBE21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838"/>
            <a:ext cx="10515600" cy="4208125"/>
          </a:xfrm>
        </p:spPr>
        <p:txBody>
          <a:bodyPr>
            <a:normAutofit/>
          </a:bodyPr>
          <a:lstStyle/>
          <a:p>
            <a:r>
              <a:rPr lang="en-US" dirty="0"/>
              <a:t>Two main areas</a:t>
            </a:r>
          </a:p>
          <a:p>
            <a:pPr lvl="1"/>
            <a:r>
              <a:rPr lang="en-US" dirty="0"/>
              <a:t>East: relatively high elevation,</a:t>
            </a:r>
            <a:br>
              <a:rPr lang="en-US" dirty="0"/>
            </a:br>
            <a:r>
              <a:rPr lang="en-US" dirty="0"/>
              <a:t>gravity drainage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West: relatively low elevation,</a:t>
            </a:r>
            <a:br>
              <a:rPr lang="en-US" dirty="0"/>
            </a:br>
            <a:r>
              <a:rPr lang="en-US" dirty="0"/>
              <a:t>manual drainage (pumps)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62462E7D-899C-29A4-1C54-320123809B0D}"/>
              </a:ext>
            </a:extLst>
          </p:cNvPr>
          <p:cNvSpPr txBox="1"/>
          <p:nvPr/>
        </p:nvSpPr>
        <p:spPr>
          <a:xfrm>
            <a:off x="10752194" y="5789540"/>
            <a:ext cx="1397000" cy="95410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Adaption of figure by Maas, B.,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Juch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S. &amp; Bruijn (2025)</a:t>
            </a:r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18EDBFB-2B3D-6732-D76E-542AA3C27693}"/>
              </a:ext>
            </a:extLst>
          </p:cNvPr>
          <p:cNvSpPr/>
          <p:nvPr/>
        </p:nvSpPr>
        <p:spPr>
          <a:xfrm>
            <a:off x="11667546" y="27767"/>
            <a:ext cx="430530" cy="482010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A039D0-33FA-E20C-16B2-372043BA627C}"/>
              </a:ext>
            </a:extLst>
          </p:cNvPr>
          <p:cNvSpPr/>
          <p:nvPr/>
        </p:nvSpPr>
        <p:spPr>
          <a:xfrm rot="10800000">
            <a:off x="11116667" y="133041"/>
            <a:ext cx="415512" cy="305110"/>
          </a:xfrm>
          <a:prstGeom prst="rightArrow">
            <a:avLst>
              <a:gd name="adj1" fmla="val 50000"/>
              <a:gd name="adj2" fmla="val 3630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5C279A2B-1609-0F63-A6BE-4C1785F0FFE0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2FEB9-AB5F-56CF-5A67-B1DEFFF914E0}"/>
              </a:ext>
            </a:extLst>
          </p:cNvPr>
          <p:cNvSpPr txBox="1"/>
          <p:nvPr/>
        </p:nvSpPr>
        <p:spPr>
          <a:xfrm rot="16200000">
            <a:off x="-2075322" y="3198167"/>
            <a:ext cx="488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Compounds event including rainfall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EEDF7-6BC3-3856-A8BC-E691149F1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445" y="5789540"/>
            <a:ext cx="5431023" cy="9886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333C1-0DE5-D1FC-0210-627E535F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711" y="651501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7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A8EC-4483-9E49-0283-459B2E79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847"/>
            <a:ext cx="10515600" cy="1153124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Model set up and stress</a:t>
            </a:r>
            <a:r>
              <a:rPr lang="en-US" sz="2800" b="1" dirty="0">
                <a:solidFill>
                  <a:srgbClr val="002060"/>
                </a:solidFill>
                <a:latin typeface="Franca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test for various event scenarios and archetype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3FDBE-B539-B35D-BC53-4366AD69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971"/>
            <a:ext cx="10515600" cy="4780992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>
                <a:latin typeface="Franca"/>
              </a:rPr>
              <a:t>Model layout: polder archetype</a:t>
            </a:r>
          </a:p>
          <a:p>
            <a:pPr lvl="1"/>
            <a:r>
              <a:rPr lang="en-US" dirty="0">
                <a:latin typeface="Franca"/>
              </a:rPr>
              <a:t>Agricultural fields, canals, lake and sea</a:t>
            </a:r>
            <a:endParaRPr lang="en-US" sz="2800" dirty="0">
              <a:latin typeface="Franca"/>
            </a:endParaRPr>
          </a:p>
          <a:p>
            <a:endParaRPr lang="en-US" dirty="0">
              <a:latin typeface="Franca"/>
            </a:endParaRPr>
          </a:p>
          <a:p>
            <a:r>
              <a:rPr lang="en-US" sz="2600" dirty="0">
                <a:latin typeface="Franca"/>
              </a:rPr>
              <a:t>Stress testing of various rainfall </a:t>
            </a:r>
            <a:br>
              <a:rPr lang="en-US" sz="2600" dirty="0">
                <a:latin typeface="Franca"/>
              </a:rPr>
            </a:br>
            <a:r>
              <a:rPr lang="en-US" sz="2600" dirty="0">
                <a:latin typeface="Franca"/>
              </a:rPr>
              <a:t>compound scenarios with different</a:t>
            </a:r>
            <a:br>
              <a:rPr lang="en-US" sz="2600" dirty="0">
                <a:latin typeface="Franca"/>
              </a:rPr>
            </a:br>
            <a:r>
              <a:rPr lang="en-US" sz="2600" dirty="0">
                <a:latin typeface="Franca"/>
              </a:rPr>
              <a:t>adaptation strategies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Asses the effectiveness of different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adaptation measures on impact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parameters for different hazard scenarios</a:t>
            </a:r>
          </a:p>
          <a:p>
            <a:pPr lvl="1"/>
            <a:r>
              <a:rPr lang="en-GB" sz="2000" dirty="0"/>
              <a:t>Find robust adaptation strategies for </a:t>
            </a:r>
            <a:br>
              <a:rPr lang="en-GB" sz="2000" dirty="0"/>
            </a:br>
            <a:r>
              <a:rPr lang="en-GB" sz="2000" dirty="0"/>
              <a:t>various future scenarios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Method/toolkit for stress testing: </a:t>
            </a:r>
            <a:br>
              <a:rPr lang="en-GB" sz="2400" dirty="0"/>
            </a:br>
            <a:r>
              <a:rPr lang="en-US" sz="2400" dirty="0"/>
              <a:t>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xploratory</a:t>
            </a:r>
            <a:r>
              <a:rPr lang="en-US" sz="2400" dirty="0"/>
              <a:t> M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odelling </a:t>
            </a:r>
            <a:r>
              <a:rPr lang="en-US" sz="2400" dirty="0"/>
              <a:t>and 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nalysis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	(EMA) Workbench</a:t>
            </a:r>
            <a:endParaRPr lang="en-GB" sz="240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3636BDA-3E53-BBD8-4045-F3D16058E131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ction Button: Go Home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E6E0614-D860-DC4C-FA9D-98CAED05AD11}"/>
              </a:ext>
            </a:extLst>
          </p:cNvPr>
          <p:cNvSpPr/>
          <p:nvPr/>
        </p:nvSpPr>
        <p:spPr>
          <a:xfrm>
            <a:off x="11571718" y="121951"/>
            <a:ext cx="412471" cy="459073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83352-3C75-5F7F-D05F-059A5235CE7D}"/>
              </a:ext>
            </a:extLst>
          </p:cNvPr>
          <p:cNvSpPr txBox="1"/>
          <p:nvPr/>
        </p:nvSpPr>
        <p:spPr>
          <a:xfrm rot="16200000">
            <a:off x="-1236703" y="3426992"/>
            <a:ext cx="31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Modeling framework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BC711-CCB5-C9FC-1521-D3170C24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017E7A48-D3FF-EEC2-349C-7786DE8E70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01"/>
          <a:stretch>
            <a:fillRect/>
          </a:stretch>
        </p:blipFill>
        <p:spPr>
          <a:xfrm>
            <a:off x="6175638" y="4474720"/>
            <a:ext cx="5384397" cy="174995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50BD11F0-813A-33B7-01A0-58FD971E6CA7}"/>
              </a:ext>
            </a:extLst>
          </p:cNvPr>
          <p:cNvSpPr txBox="1"/>
          <p:nvPr/>
        </p:nvSpPr>
        <p:spPr>
          <a:xfrm>
            <a:off x="10779000" y="4445036"/>
            <a:ext cx="79271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zoom in</a:t>
            </a:r>
            <a:endParaRPr lang="en-GB" sz="1400" dirty="0"/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D12A2DC2-E71F-77B7-9279-D7338D441B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770"/>
          <a:stretch>
            <a:fillRect/>
          </a:stretch>
        </p:blipFill>
        <p:spPr>
          <a:xfrm>
            <a:off x="7162800" y="1068076"/>
            <a:ext cx="4397235" cy="3056249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0BA86A0F-BE82-38B9-D09E-788C32D5EC83}"/>
              </a:ext>
            </a:extLst>
          </p:cNvPr>
          <p:cNvSpPr txBox="1"/>
          <p:nvPr/>
        </p:nvSpPr>
        <p:spPr>
          <a:xfrm>
            <a:off x="10772114" y="982518"/>
            <a:ext cx="78792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zoom in</a:t>
            </a:r>
            <a:endParaRPr lang="en-GB" sz="1400" dirty="0"/>
          </a:p>
        </p:txBody>
      </p:sp>
      <p:sp>
        <p:nvSpPr>
          <p:cNvPr id="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0BA58167-04F4-B229-A2A8-EB48F445B3CF}"/>
              </a:ext>
            </a:extLst>
          </p:cNvPr>
          <p:cNvSpPr txBox="1"/>
          <p:nvPr/>
        </p:nvSpPr>
        <p:spPr>
          <a:xfrm>
            <a:off x="10653370" y="1333716"/>
            <a:ext cx="1025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Adaption of  figure 8 by Napier, John. (2021) </a:t>
            </a:r>
          </a:p>
        </p:txBody>
      </p:sp>
    </p:spTree>
    <p:extLst>
      <p:ext uri="{BB962C8B-B14F-4D97-AF65-F5344CB8AC3E}">
        <p14:creationId xmlns:p14="http://schemas.microsoft.com/office/powerpoint/2010/main" val="201744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95FA8-122C-F0B9-D325-3ACA0142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06EC2-3F56-4FBE-4B16-36E097C4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05413" y="1221983"/>
            <a:ext cx="7657376" cy="40428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C3B30A6-135F-73C5-1EC8-947354C7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224"/>
            <a:ext cx="10515600" cy="792040"/>
          </a:xfrm>
        </p:spPr>
        <p:txBody>
          <a:bodyPr>
            <a:normAutofit/>
          </a:bodyPr>
          <a:lstStyle/>
          <a:p>
            <a:r>
              <a:rPr lang="en-US" sz="2800" b="1" noProof="0" dirty="0">
                <a:solidFill>
                  <a:srgbClr val="002060"/>
                </a:solidFill>
                <a:latin typeface="Franca"/>
              </a:rPr>
              <a:t>Model set up for polders</a:t>
            </a:r>
            <a:endParaRPr lang="en-US" sz="2800" noProof="0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0BA692F-FE0F-44B7-2505-7DECA412524F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A3542-6FD4-0343-BA42-9A7FCA78B406}"/>
              </a:ext>
            </a:extLst>
          </p:cNvPr>
          <p:cNvSpPr txBox="1"/>
          <p:nvPr/>
        </p:nvSpPr>
        <p:spPr>
          <a:xfrm rot="16200000">
            <a:off x="-1236703" y="3426992"/>
            <a:ext cx="31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Modeling framework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9F72DD-16D2-2A7B-D7A7-7B74AF5973AA}"/>
              </a:ext>
            </a:extLst>
          </p:cNvPr>
          <p:cNvSpPr txBox="1"/>
          <p:nvPr/>
        </p:nvSpPr>
        <p:spPr>
          <a:xfrm>
            <a:off x="8028333" y="5792557"/>
            <a:ext cx="168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pump and/or sluice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82390-BE2C-AE8A-BEB1-A748D22EA194}"/>
              </a:ext>
            </a:extLst>
          </p:cNvPr>
          <p:cNvSpPr txBox="1"/>
          <p:nvPr/>
        </p:nvSpPr>
        <p:spPr>
          <a:xfrm>
            <a:off x="6764186" y="5830236"/>
            <a:ext cx="84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290B5-618C-BA01-2164-A2A4984227F2}"/>
              </a:ext>
            </a:extLst>
          </p:cNvPr>
          <p:cNvCxnSpPr>
            <a:cxnSpLocks/>
          </p:cNvCxnSpPr>
          <p:nvPr/>
        </p:nvCxnSpPr>
        <p:spPr>
          <a:xfrm>
            <a:off x="7064929" y="3850511"/>
            <a:ext cx="0" cy="203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6BAA09-3E3F-B189-B319-306A9C152790}"/>
              </a:ext>
            </a:extLst>
          </p:cNvPr>
          <p:cNvCxnSpPr>
            <a:cxnSpLocks/>
          </p:cNvCxnSpPr>
          <p:nvPr/>
        </p:nvCxnSpPr>
        <p:spPr>
          <a:xfrm>
            <a:off x="8858825" y="3850511"/>
            <a:ext cx="0" cy="2035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A40837-49DB-F743-AB9C-9FA761A7FB38}"/>
              </a:ext>
            </a:extLst>
          </p:cNvPr>
          <p:cNvSpPr txBox="1"/>
          <p:nvPr/>
        </p:nvSpPr>
        <p:spPr>
          <a:xfrm>
            <a:off x="990199" y="2273912"/>
            <a:ext cx="3145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 of the pumps and sluices depends on the water level, and predefined thresholds in the next part of the system.</a:t>
            </a:r>
            <a:endParaRPr lang="en-GB" sz="2000" dirty="0"/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79DDFF01-C048-F82C-E50B-F5FFB6A82DF9}"/>
              </a:ext>
            </a:extLst>
          </p:cNvPr>
          <p:cNvSpPr txBox="1"/>
          <p:nvPr/>
        </p:nvSpPr>
        <p:spPr>
          <a:xfrm>
            <a:off x="10248984" y="5606954"/>
            <a:ext cx="168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Adaption of  figure 8 by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Napier, John. (2021).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78E26-9F0C-04F8-7301-4569F8EF6ABC}"/>
              </a:ext>
            </a:extLst>
          </p:cNvPr>
          <p:cNvSpPr txBox="1"/>
          <p:nvPr/>
        </p:nvSpPr>
        <p:spPr>
          <a:xfrm>
            <a:off x="10582070" y="5216013"/>
            <a:ext cx="56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sea</a:t>
            </a:r>
            <a:endParaRPr lang="en-GB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AED20-B112-8AE0-AC94-63D8F2652042}"/>
              </a:ext>
            </a:extLst>
          </p:cNvPr>
          <p:cNvSpPr txBox="1"/>
          <p:nvPr/>
        </p:nvSpPr>
        <p:spPr>
          <a:xfrm>
            <a:off x="5762142" y="5265744"/>
            <a:ext cx="86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polder</a:t>
            </a:r>
            <a:endParaRPr lang="en-GB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C73CB-7979-F73D-346B-FD493AF86CD7}"/>
              </a:ext>
            </a:extLst>
          </p:cNvPr>
          <p:cNvSpPr txBox="1"/>
          <p:nvPr/>
        </p:nvSpPr>
        <p:spPr>
          <a:xfrm>
            <a:off x="7312641" y="5207782"/>
            <a:ext cx="128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canal and/</a:t>
            </a:r>
            <a:br>
              <a:rPr lang="en-US" sz="1600" b="1" dirty="0"/>
            </a:br>
            <a:r>
              <a:rPr lang="en-US" sz="1600" b="1" dirty="0"/>
              <a:t>or lake</a:t>
            </a:r>
            <a:endParaRPr lang="en-GB" sz="1600" b="1" dirty="0"/>
          </a:p>
        </p:txBody>
      </p:sp>
      <p:sp>
        <p:nvSpPr>
          <p:cNvPr id="20" name="Action Button: Go Home 1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733DBE3-478A-4082-219B-D8D5B166E673}"/>
              </a:ext>
            </a:extLst>
          </p:cNvPr>
          <p:cNvSpPr/>
          <p:nvPr/>
        </p:nvSpPr>
        <p:spPr>
          <a:xfrm>
            <a:off x="11650318" y="114543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C8401D90-2C29-AD76-4234-DCE3F7153402}"/>
              </a:ext>
            </a:extLst>
          </p:cNvPr>
          <p:cNvSpPr txBox="1"/>
          <p:nvPr/>
        </p:nvSpPr>
        <p:spPr>
          <a:xfrm>
            <a:off x="10932351" y="694260"/>
            <a:ext cx="113043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zoom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55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9EF0-38FE-B9FD-F46D-59CE0C53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959789"/>
          </a:xfrm>
        </p:spPr>
        <p:txBody>
          <a:bodyPr>
            <a:no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ca"/>
                <a:ea typeface="+mj-ea"/>
                <a:cs typeface="+mj-cs"/>
              </a:rPr>
              <a:t>XLRM framework for model set up</a:t>
            </a:r>
            <a:endParaRPr lang="en-GB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4CFABE-B983-4BD5-4C5D-D92CC2E91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99622"/>
              </p:ext>
            </p:extLst>
          </p:nvPr>
        </p:nvGraphicFramePr>
        <p:xfrm>
          <a:off x="838200" y="1645920"/>
          <a:ext cx="1087235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994">
                  <a:extLst>
                    <a:ext uri="{9D8B030D-6E8A-4147-A177-3AD203B41FA5}">
                      <a16:colId xmlns:a16="http://schemas.microsoft.com/office/drawing/2014/main" val="874596198"/>
                    </a:ext>
                  </a:extLst>
                </a:gridCol>
                <a:gridCol w="2664785">
                  <a:extLst>
                    <a:ext uri="{9D8B030D-6E8A-4147-A177-3AD203B41FA5}">
                      <a16:colId xmlns:a16="http://schemas.microsoft.com/office/drawing/2014/main" val="108464434"/>
                    </a:ext>
                  </a:extLst>
                </a:gridCol>
                <a:gridCol w="2664786">
                  <a:extLst>
                    <a:ext uri="{9D8B030D-6E8A-4147-A177-3AD203B41FA5}">
                      <a16:colId xmlns:a16="http://schemas.microsoft.com/office/drawing/2014/main" val="2253436074"/>
                    </a:ext>
                  </a:extLst>
                </a:gridCol>
                <a:gridCol w="2664785">
                  <a:extLst>
                    <a:ext uri="{9D8B030D-6E8A-4147-A177-3AD203B41FA5}">
                      <a16:colId xmlns:a16="http://schemas.microsoft.com/office/drawing/2014/main" val="3565031123"/>
                    </a:ext>
                  </a:extLst>
                </a:gridCol>
              </a:tblGrid>
              <a:tr h="68135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Uncertainties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Rainfall timing and amount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Sea level rise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Storm surge 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Policy levers and strategies</a:t>
                      </a:r>
                      <a:endParaRPr lang="en-US" b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Storage capacity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Assigned flood areas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Pump capacity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Sluice capacity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Dike strengthening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40441"/>
                  </a:ext>
                </a:extLst>
              </a:tr>
              <a:tr h="255277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b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Bucket model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Impact parameters (Performance metrics)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35143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Polder land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inundation depth</a:t>
                      </a:r>
                      <a:endParaRPr lang="en-GB" sz="1800" b="1" i="0" u="none" strike="sng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inundated area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 of inundation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water level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 of elevated water levels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water level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 of elevated water levels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8363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BA8A62-BA8E-24FE-051D-65012AC338B6}"/>
              </a:ext>
            </a:extLst>
          </p:cNvPr>
          <p:cNvSpPr txBox="1"/>
          <p:nvPr/>
        </p:nvSpPr>
        <p:spPr>
          <a:xfrm>
            <a:off x="7867252" y="-473642"/>
            <a:ext cx="2637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2"/>
              </a:rPr>
              <a:t>Robust Decision Making | RAND</a:t>
            </a:r>
            <a:endParaRPr lang="en-GB" sz="1400" dirty="0"/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EDABD73-492A-598F-97A4-1C90BC80F0E4}"/>
              </a:ext>
            </a:extLst>
          </p:cNvPr>
          <p:cNvSpPr txBox="1"/>
          <p:nvPr/>
        </p:nvSpPr>
        <p:spPr>
          <a:xfrm>
            <a:off x="11032503" y="712040"/>
            <a:ext cx="101034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zoom out</a:t>
            </a:r>
            <a:endParaRPr lang="en-GB" sz="1600" dirty="0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0A16F08-1492-DD34-605C-76FF8DA51F0E}"/>
              </a:ext>
            </a:extLst>
          </p:cNvPr>
          <p:cNvSpPr/>
          <p:nvPr/>
        </p:nvSpPr>
        <p:spPr>
          <a:xfrm>
            <a:off x="11630373" y="99741"/>
            <a:ext cx="412471" cy="486348"/>
          </a:xfrm>
          <a:prstGeom prst="actionButtonHom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C9EDC18-C9B1-9D94-A35B-98451179BCD9}"/>
              </a:ext>
            </a:extLst>
          </p:cNvPr>
          <p:cNvSpPr/>
          <p:nvPr/>
        </p:nvSpPr>
        <p:spPr>
          <a:xfrm>
            <a:off x="0" y="12"/>
            <a:ext cx="720090" cy="7560309"/>
          </a:xfrm>
          <a:custGeom>
            <a:avLst/>
            <a:gdLst/>
            <a:ahLst/>
            <a:cxnLst/>
            <a:rect l="l" t="t" r="r" b="b"/>
            <a:pathLst>
              <a:path w="720090" h="7560309">
                <a:moveTo>
                  <a:pt x="720001" y="0"/>
                </a:moveTo>
                <a:lnTo>
                  <a:pt x="0" y="0"/>
                </a:lnTo>
                <a:lnTo>
                  <a:pt x="0" y="7559992"/>
                </a:lnTo>
                <a:lnTo>
                  <a:pt x="720001" y="7559992"/>
                </a:lnTo>
                <a:lnTo>
                  <a:pt x="7200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EC3D9-93DD-35AD-545F-ED4621AC4FE9}"/>
              </a:ext>
            </a:extLst>
          </p:cNvPr>
          <p:cNvSpPr txBox="1"/>
          <p:nvPr/>
        </p:nvSpPr>
        <p:spPr>
          <a:xfrm rot="16200000">
            <a:off x="-1236703" y="3071855"/>
            <a:ext cx="31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Modeling framework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CEF5E8-B64B-7722-383B-AC12876A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C77F4DF5F3249897AF7432D556882" ma:contentTypeVersion="14" ma:contentTypeDescription="Create a new document." ma:contentTypeScope="" ma:versionID="3f36813003b46bc01184c0121e5cbf6d">
  <xsd:schema xmlns:xsd="http://www.w3.org/2001/XMLSchema" xmlns:xs="http://www.w3.org/2001/XMLSchema" xmlns:p="http://schemas.microsoft.com/office/2006/metadata/properties" xmlns:ns2="f1ed2531-3881-44fe-9c34-711784aceac1" xmlns:ns3="59bcad48-8a91-4465-8913-ba6559b9c91d" targetNamespace="http://schemas.microsoft.com/office/2006/metadata/properties" ma:root="true" ma:fieldsID="d9230cffbb62c37cd631f86fe99bb1ce" ns2:_="" ns3:_="">
    <xsd:import namespace="f1ed2531-3881-44fe-9c34-711784aceac1"/>
    <xsd:import namespace="59bcad48-8a91-4465-8913-ba6559b9c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d2531-3881-44fe-9c34-711784ace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ad48-8a91-4465-8913-ba6559b9c91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3a16e4-9c56-4d6e-9309-5a57a5ea8f31}" ma:internalName="TaxCatchAll" ma:showField="CatchAllData" ma:web="59bcad48-8a91-4465-8913-ba6559b9c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bcad48-8a91-4465-8913-ba6559b9c91d" xsi:nil="true"/>
    <lcf76f155ced4ddcb4097134ff3c332f xmlns="f1ed2531-3881-44fe-9c34-711784aceac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B14ED7-B979-41D3-9431-0479D15EE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ed2531-3881-44fe-9c34-711784aceac1"/>
    <ds:schemaRef ds:uri="59bcad48-8a91-4465-8913-ba6559b9c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E9DD96-5239-404B-AE7B-B5CB1C6B4FA0}">
  <ds:schemaRefs>
    <ds:schemaRef ds:uri="http://www.w3.org/XML/1998/namespace"/>
    <ds:schemaRef ds:uri="http://purl.org/dc/dcmitype/"/>
    <ds:schemaRef ds:uri="f1ed2531-3881-44fe-9c34-711784aceac1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9bcad48-8a91-4465-8913-ba6559b9c91d"/>
  </ds:schemaRefs>
</ds:datastoreItem>
</file>

<file path=customXml/itemProps3.xml><?xml version="1.0" encoding="utf-8"?>
<ds:datastoreItem xmlns:ds="http://schemas.openxmlformats.org/officeDocument/2006/customXml" ds:itemID="{E1F5305C-A11E-4747-836A-88F2EBFA25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2279</Words>
  <Application>Microsoft Office PowerPoint</Application>
  <PresentationFormat>Widescreen</PresentationFormat>
  <Paragraphs>286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Courier New</vt:lpstr>
      <vt:lpstr>Franca</vt:lpstr>
      <vt:lpstr>Verdana</vt:lpstr>
      <vt:lpstr>Wingdings</vt:lpstr>
      <vt:lpstr>office theme</vt:lpstr>
      <vt:lpstr>A first exploration of compound events including rainfall and potential adaptation measures in deltas</vt:lpstr>
      <vt:lpstr>A first exploration of compound events including rainfall and potential adaptation measures in deltas</vt:lpstr>
      <vt:lpstr>Background of compound flooding in the Netherlands</vt:lpstr>
      <vt:lpstr>Definition of compound events and adaptation</vt:lpstr>
      <vt:lpstr>Potential compound events including rainfall in the Netherlands  over the last 25 years</vt:lpstr>
      <vt:lpstr>Archetype areas based on historical events and the hydrogeomorphology</vt:lpstr>
      <vt:lpstr>Model set up and stress test for various event scenarios and archetype</vt:lpstr>
      <vt:lpstr>Model set up for polders</vt:lpstr>
      <vt:lpstr>XLRM framework for model set up</vt:lpstr>
      <vt:lpstr>Run set up for a multivariant compound rainfall event</vt:lpstr>
      <vt:lpstr>First results of a multivariant rainfall including compound event Event: rainfall and a storm surge</vt:lpstr>
      <vt:lpstr>PowerPoint Presentation</vt:lpstr>
      <vt:lpstr>PowerPoint Presentation</vt:lpstr>
      <vt:lpstr>Polder impact Colour reflects the inundation duration (days)</vt:lpstr>
      <vt:lpstr>PowerPoint Presentation</vt:lpstr>
      <vt:lpstr>PowerPoint Presentation</vt:lpstr>
      <vt:lpstr>Conclusion</vt:lpstr>
      <vt:lpstr>Team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exploration of compound events including rainfall and potential adaptation measures in deltas</dc:title>
  <dc:creator>Mennes, D.T. (Dagmar)</dc:creator>
  <cp:lastModifiedBy>Mennes, D.T. (Dagmar)</cp:lastModifiedBy>
  <cp:revision>15</cp:revision>
  <dcterms:created xsi:type="dcterms:W3CDTF">2026-03-31T12:04:46Z</dcterms:created>
  <dcterms:modified xsi:type="dcterms:W3CDTF">2026-05-01T18:16:01Z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0x010100FA3C77F4DF5F3249897AF7432D556882</vt:lpwstr>
  </property>
  <property fmtid="{D5CDD505-2E9C-101B-9397-08002B2CF9AE}" pid="3" name="MediaServiceImageTags">
    <vt:lpwstr/>
  </property>
</Properties>
</file>