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61" r:id="rId2"/>
    <p:sldId id="264" r:id="rId3"/>
    <p:sldId id="265" r:id="rId4"/>
    <p:sldId id="268" r:id="rId5"/>
    <p:sldId id="271" r:id="rId6"/>
    <p:sldId id="278" r:id="rId7"/>
    <p:sldId id="280" r:id="rId8"/>
    <p:sldId id="279" r:id="rId9"/>
    <p:sldId id="277" r:id="rId10"/>
    <p:sldId id="276" r:id="rId11"/>
    <p:sldId id="270" r:id="rId12"/>
    <p:sldId id="281" r:id="rId13"/>
    <p:sldId id="284" r:id="rId14"/>
    <p:sldId id="28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3"/>
    <a:srgbClr val="FDFFD9"/>
    <a:srgbClr val="FBF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82"/>
  </p:normalViewPr>
  <p:slideViewPr>
    <p:cSldViewPr snapToGrid="0">
      <p:cViewPr>
        <p:scale>
          <a:sx n="104" d="100"/>
          <a:sy n="104" d="100"/>
        </p:scale>
        <p:origin x="1280" y="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7EAE9-CD22-4919-B9F6-1A82D6CE1B33}" type="datetimeFigureOut">
              <a:rPr lang="de-DE" smtClean="0"/>
              <a:t>04.05.26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5E968-FCE0-431C-99B4-EC8EA971DF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65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C673F4-B2D3-454D-9090-E3ADDCB64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41C9CA6-6D1C-4ADA-8260-CCE7AD3CBD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A4F4E8-41E6-43E5-86D4-144034C85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7601A5-58AC-4B70-8384-E8B22377E0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DCA4C6-2ACE-4627-BE54-8F5B288E0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80CF2E0-C9F7-41B0-A531-2C79A57C56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E9F9AB-CADF-4A81-A991-F3A1A1806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E745B2-7FBE-4F51-89F3-B7B820B784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02DFC1-1B36-4B69-A65A-1E64FEF5C1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811C7B-97C7-436D-82F8-E55AB3AC8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5"/>
            <a:r>
              <a:rPr lang="en-US" dirty="0" err="1"/>
              <a:t>Sechste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8FC9C2-A520-4EFC-B13F-6FAAFCBD54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898B50-3A96-4348-B1B1-76B8EAE74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DF20C0-9653-44CB-B680-DA847CB0A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05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Kapiteltrenn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65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Kapiteltrenn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92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Kapiteltrenn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80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Kapiteltrenn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83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Kapiteltrenn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95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Kapiteltrenner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1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Kapiteltrenner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72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Kapiteltrenner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71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Kapiteltrenner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64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Kapiteltrenner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98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2_Kapiteltrenner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08.05.2026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DF20C0-9653-44CB-B680-DA847CB0A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</a:t>
            </a:r>
            <a:r>
              <a:rPr lang="de-DE" dirty="0" err="1"/>
              <a:t>Modelling</a:t>
            </a:r>
            <a:r>
              <a:rPr lang="de-DE" dirty="0"/>
              <a:t>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8" imgW="384" imgH="385" progId="TCLayout.ActiveDocument.1">
                  <p:embed/>
                </p:oleObj>
              </mc:Choice>
              <mc:Fallback>
                <p:oleObj name="think-cell Folie" r:id="rId38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Max-Planck-Institut für Meteorologie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‹#›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685329-B96E-4C87-8A85-F6C433C9098D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67323" t="-9202" r="-2804" b="-9202"/>
          <a:stretch/>
        </p:blipFill>
        <p:spPr>
          <a:xfrm>
            <a:off x="11304000" y="108000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7" r:id="rId4"/>
    <p:sldLayoutId id="2147483678" r:id="rId5"/>
    <p:sldLayoutId id="2147483695" r:id="rId6"/>
    <p:sldLayoutId id="2147483697" r:id="rId7"/>
    <p:sldLayoutId id="2147483662" r:id="rId8"/>
    <p:sldLayoutId id="2147483669" r:id="rId9"/>
    <p:sldLayoutId id="2147483664" r:id="rId10"/>
    <p:sldLayoutId id="2147483668" r:id="rId11"/>
    <p:sldLayoutId id="2147483698" r:id="rId12"/>
    <p:sldLayoutId id="2147483671" r:id="rId13"/>
    <p:sldLayoutId id="2147483699" r:id="rId14"/>
    <p:sldLayoutId id="2147483692" r:id="rId15"/>
    <p:sldLayoutId id="2147483672" r:id="rId16"/>
    <p:sldLayoutId id="2147483673" r:id="rId17"/>
    <p:sldLayoutId id="2147483694" r:id="rId18"/>
    <p:sldLayoutId id="2147483696" r:id="rId19"/>
    <p:sldLayoutId id="2147483667" r:id="rId20"/>
    <p:sldLayoutId id="2147483700" r:id="rId21"/>
    <p:sldLayoutId id="2147483663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</p:sldLayoutIdLst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7.sv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emf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3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7.sv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6.png"/><Relationship Id="rId7" Type="http://schemas.openxmlformats.org/officeDocument/2006/relationships/image" Target="../media/image3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5.svg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image" Target="../media/image34.sv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9.xml"/><Relationship Id="rId11" Type="http://schemas.openxmlformats.org/officeDocument/2006/relationships/image" Target="../media/image33.png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7.sv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emf"/><Relationship Id="rId7" Type="http://schemas.openxmlformats.org/officeDocument/2006/relationships/image" Target="../media/image3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7.sv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5.png"/><Relationship Id="rId7" Type="http://schemas.openxmlformats.org/officeDocument/2006/relationships/image" Target="../media/image3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A8FF088-F7B6-4C46-3D5B-8B4BC504FA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50000"/>
          </a:blip>
          <a:srcRect t="15467" b="-1953"/>
          <a:stretch>
            <a:fillRect/>
          </a:stretch>
        </p:blipFill>
        <p:spPr>
          <a:xfrm>
            <a:off x="-7646" y="1"/>
            <a:ext cx="12248471" cy="70164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A5B296-D473-3BD2-5546-962EF1E196C6}"/>
              </a:ext>
            </a:extLst>
          </p:cNvPr>
          <p:cNvSpPr/>
          <p:nvPr/>
        </p:nvSpPr>
        <p:spPr>
          <a:xfrm>
            <a:off x="-28336" y="167076"/>
            <a:ext cx="12248471" cy="2092804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C1D42-C03B-18EE-F37D-1E6790EF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88" y="341573"/>
            <a:ext cx="12045712" cy="1404937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response of Tropical land-ocean precipitation partitioning to CO2 and SST increase in global storm-resolving simulations</a:t>
            </a:r>
            <a:br>
              <a:rPr lang="en-D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DE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DE" sz="18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Marius Schulz and Cathy Hohenegger</a:t>
            </a:r>
            <a:br>
              <a:rPr lang="en-DE" sz="18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DE" sz="18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Max-planck-institute for meteorology, Hamburg</a:t>
            </a:r>
            <a:br>
              <a:rPr lang="en-DE" sz="20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DE" sz="2000" b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0C8E2-423D-925F-9032-71A21F572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14E5160-CEF1-BC1B-8CB3-FA20D2237E01}"/>
                  </a:ext>
                </a:extLst>
              </p:cNvPr>
              <p:cNvSpPr/>
              <p:nvPr/>
            </p:nvSpPr>
            <p:spPr>
              <a:xfrm>
                <a:off x="146288" y="2566604"/>
                <a:ext cx="5050914" cy="789941"/>
              </a:xfrm>
              <a:prstGeom prst="roundRect">
                <a:avLst>
                  <a:gd name="adj" fmla="val 17900"/>
                </a:avLst>
              </a:prstGeom>
              <a:solidFill>
                <a:schemeClr val="accent5"/>
              </a:solidFill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t" anchorCtr="0"/>
              <a:lstStyle/>
              <a:p>
                <a:pPr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r>
                  <a:rPr lang="en-DE" sz="24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Precipitation partitioning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𝜒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14E5160-CEF1-BC1B-8CB3-FA20D2237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88" y="2566604"/>
                <a:ext cx="5050914" cy="789941"/>
              </a:xfrm>
              <a:prstGeom prst="roundRect">
                <a:avLst>
                  <a:gd name="adj" fmla="val 17900"/>
                </a:avLst>
              </a:prstGeom>
              <a:blipFill>
                <a:blip r:embed="rId3"/>
                <a:stretch>
                  <a:fillRect/>
                </a:stretch>
              </a:blipFill>
              <a:ln w="19050" cmpd="sng">
                <a:noFill/>
                <a:prstDash val="dash"/>
                <a:tailEnd type="triangle" w="lg" len="med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706BBD-307B-770B-D4A5-03A1319DC593}"/>
              </a:ext>
            </a:extLst>
          </p:cNvPr>
          <p:cNvSpPr/>
          <p:nvPr/>
        </p:nvSpPr>
        <p:spPr>
          <a:xfrm>
            <a:off x="170412" y="3747572"/>
            <a:ext cx="8757080" cy="2599752"/>
          </a:xfrm>
          <a:prstGeom prst="roundRect">
            <a:avLst>
              <a:gd name="adj" fmla="val 4717"/>
            </a:avLst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D3651-39A7-19B3-A9D3-8BF84B0BFD19}"/>
              </a:ext>
            </a:extLst>
          </p:cNvPr>
          <p:cNvSpPr txBox="1"/>
          <p:nvPr/>
        </p:nvSpPr>
        <p:spPr>
          <a:xfrm>
            <a:off x="325002" y="4038083"/>
            <a:ext cx="8447900" cy="29783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Opposite land-sea precipitation shifts in the “</a:t>
            </a:r>
            <a:r>
              <a:rPr lang="en-DE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fast</a:t>
            </a:r>
            <a:r>
              <a:rPr lang="en-DE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and “</a:t>
            </a:r>
            <a:r>
              <a:rPr lang="en-DE" sz="2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slow</a:t>
            </a:r>
            <a:r>
              <a:rPr lang="en-DE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response to CO2 increase</a:t>
            </a:r>
          </a:p>
          <a:p>
            <a:pPr marL="180000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GSRMs </a:t>
            </a:r>
            <a:r>
              <a:rPr lang="en-DE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simulate convection explicitly – no convective parameterization needed</a:t>
            </a:r>
          </a:p>
          <a:p>
            <a:pPr marL="342900" indent="-342900">
              <a:lnSpc>
                <a:spcPts val="2300"/>
              </a:lnSpc>
              <a:spcBef>
                <a:spcPts val="1150"/>
              </a:spcBef>
              <a:buFont typeface="Wingdings" pitchFamily="2" charset="2"/>
              <a:buChar char="Ø"/>
            </a:pPr>
            <a:r>
              <a:rPr lang="en-DE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does the precipitation partitioning respond to CO2 and SST increase in ICON ?</a:t>
            </a:r>
          </a:p>
          <a:p>
            <a:pPr marL="180000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endParaRPr lang="en-DE" sz="2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endParaRPr lang="en-DE" sz="2400" dirty="0" err="1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5C3C39-319C-EF44-5BC6-54F51F01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25" y="1287795"/>
            <a:ext cx="694345" cy="972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D0BD62-C56C-1538-5570-52A659C38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548" y="1133916"/>
            <a:ext cx="3721100" cy="1066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AEA68F08-5847-22C7-9B06-35A92F890145}"/>
                  </a:ext>
                </a:extLst>
              </p:cNvPr>
              <p:cNvSpPr/>
              <p:nvPr/>
            </p:nvSpPr>
            <p:spPr>
              <a:xfrm>
                <a:off x="9111916" y="2426956"/>
                <a:ext cx="2755082" cy="4263968"/>
              </a:xfrm>
              <a:prstGeom prst="roundRect">
                <a:avLst>
                  <a:gd name="adj" fmla="val 6563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t" anchorCtr="0"/>
              <a:lstStyle/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r>
                  <a:rPr lang="en-DE" b="1" dirty="0">
                    <a:solidFill>
                      <a:schemeClr val="tx2"/>
                    </a:solidFill>
                  </a:rPr>
                  <a:t>“</a:t>
                </a:r>
                <a:r>
                  <a:rPr lang="en-DE" b="1" dirty="0">
                    <a:solidFill>
                      <a:srgbClr val="C00000"/>
                    </a:solidFill>
                  </a:rPr>
                  <a:t>Fast</a:t>
                </a:r>
                <a:r>
                  <a:rPr lang="en-DE" b="1" dirty="0">
                    <a:solidFill>
                      <a:schemeClr val="tx2"/>
                    </a:solidFill>
                  </a:rPr>
                  <a:t>” (4xCO2):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𝝌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endParaRPr lang="en-DE" b="1" dirty="0">
                  <a:solidFill>
                    <a:schemeClr val="tx2"/>
                  </a:solidFill>
                </a:endParaRPr>
              </a:p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DE" b="1" dirty="0">
                  <a:solidFill>
                    <a:schemeClr val="tx2"/>
                  </a:solidFill>
                </a:endParaRPr>
              </a:p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DE" b="1" dirty="0">
                  <a:solidFill>
                    <a:schemeClr val="tx2"/>
                  </a:solidFill>
                </a:endParaRPr>
              </a:p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DE" b="1" dirty="0">
                  <a:solidFill>
                    <a:schemeClr val="tx2"/>
                  </a:solidFill>
                </a:endParaRPr>
              </a:p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en-DE" b="1" dirty="0">
                  <a:solidFill>
                    <a:schemeClr val="tx2"/>
                  </a:solidFill>
                </a:endParaRPr>
              </a:p>
              <a:p>
                <a:pPr algn="l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r>
                  <a:rPr lang="en-DE" b="1" dirty="0">
                    <a:solidFill>
                      <a:schemeClr val="tx2"/>
                    </a:solidFill>
                  </a:rPr>
                  <a:t>”</a:t>
                </a:r>
                <a:r>
                  <a:rPr lang="en-DE" b="1" dirty="0">
                    <a:solidFill>
                      <a:srgbClr val="0070C0"/>
                    </a:solidFill>
                  </a:rPr>
                  <a:t>Slow</a:t>
                </a:r>
                <a:r>
                  <a:rPr lang="en-DE" b="1" dirty="0">
                    <a:solidFill>
                      <a:schemeClr val="tx2"/>
                    </a:solidFill>
                  </a:rPr>
                  <a:t>” (+4K):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𝝌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endParaRPr lang="en-DE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AEA68F08-5847-22C7-9B06-35A92F890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916" y="2426956"/>
                <a:ext cx="2755082" cy="4263968"/>
              </a:xfrm>
              <a:prstGeom prst="roundRect">
                <a:avLst>
                  <a:gd name="adj" fmla="val 6563"/>
                </a:avLst>
              </a:prstGeom>
              <a:blipFill>
                <a:blip r:embed="rId6"/>
                <a:stretch>
                  <a:fillRect/>
                </a:stretch>
              </a:blipFill>
              <a:ln w="19050" cmpd="sng">
                <a:noFill/>
                <a:prstDash val="dash"/>
                <a:tailEnd type="triangle" w="lg" len="med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3FFEAA40-2552-8798-C69B-94C8ED383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914" y="5047448"/>
            <a:ext cx="2349500" cy="1511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97D61B-89E7-1600-7E59-43FDDB95B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0140" y="2897270"/>
            <a:ext cx="2426274" cy="15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8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96B104-B303-1F17-1253-B99F337549ED}"/>
              </a:ext>
            </a:extLst>
          </p:cNvPr>
          <p:cNvSpPr/>
          <p:nvPr/>
        </p:nvSpPr>
        <p:spPr>
          <a:xfrm>
            <a:off x="3043004" y="5516380"/>
            <a:ext cx="1903750" cy="7794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 cmpd="sng">
            <a:solidFill>
              <a:schemeClr val="tx2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EBFB2A6-B9E5-EEBC-7DB7-997C811717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7739" y="2097087"/>
                <a:ext cx="5887776" cy="4319587"/>
              </a:xfrm>
            </p:spPr>
            <p:txBody>
              <a:bodyPr/>
              <a:lstStyle/>
              <a:p>
                <a:pPr marL="342900" indent="-342900">
                  <a:lnSpc>
                    <a:spcPct val="100000"/>
                  </a:lnSpc>
                  <a:spcAft>
                    <a:spcPts val="700"/>
                  </a:spcAft>
                  <a:buAutoNum type="arabicParenR"/>
                </a:pP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</a:rPr>
                  <a:t>Thermodynamical vs. dynamical: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</a:rPr>
                  <a:t>2) Moisture-energy coupling (NGMS):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</a:rPr>
                  <a:t>4) Combination: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r>
                  <a:rPr lang="en-US" dirty="0">
                    <a:latin typeface="Roboto" panose="02000000000000000000" pitchFamily="2" charset="0"/>
                    <a:ea typeface="Roboto" panose="02000000000000000000" pitchFamily="2" charset="0"/>
                  </a:rPr>
                  <a:t>In RCE: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𝒏𝒆𝒕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EBFB2A6-B9E5-EEBC-7DB7-997C811717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7739" y="2097087"/>
                <a:ext cx="5887776" cy="4319587"/>
              </a:xfrm>
              <a:blipFill>
                <a:blip r:embed="rId2"/>
                <a:stretch>
                  <a:fillRect l="-2151" t="-146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0273766-46FB-6A50-1213-F97E1995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harnessing the land moistrue and energy 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24463-6410-6680-CBAB-F0B1BDBB51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10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30158F1-9A63-5EB9-0CEF-DAB7A24D8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4224" y="2097087"/>
                <a:ext cx="4940037" cy="43561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ts val="2300"/>
                  </a:lnSpc>
                  <a:spcBef>
                    <a:spcPts val="11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>
                    <a:tab pos="180000" algn="l"/>
                    <a:tab pos="360000" algn="l"/>
                    <a:tab pos="576000" algn="l"/>
                  </a:tabLst>
                  <a:defRPr sz="1600" b="1" i="0" kern="600" spc="4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ts val="2300"/>
                  </a:lnSpc>
                  <a:spcBef>
                    <a:spcPts val="115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tabLst>
                    <a:tab pos="180000" algn="l"/>
                    <a:tab pos="360000" algn="l"/>
                    <a:tab pos="576000" algn="l"/>
                  </a:tabLst>
                  <a:defRPr sz="1600" kern="6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9388" indent="-179388" algn="l" defTabSz="914400" rtl="0" eaLnBrk="1" latinLnBrk="0" hangingPunct="1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  <a:defRPr sz="1600" b="0" kern="4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9388" indent="-179388" algn="l" defTabSz="914400" rtl="0" eaLnBrk="1" latinLnBrk="0" hangingPunct="1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  <a:defRPr sz="1600" b="1" kern="600" spc="4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357188" indent="-179388" algn="l" defTabSz="914400" rtl="0" eaLnBrk="1" latinLnBrk="0" hangingPunct="1">
                  <a:lnSpc>
                    <a:spcPts val="2300"/>
                  </a:lnSpc>
                  <a:spcBef>
                    <a:spcPts val="525"/>
                  </a:spcBef>
                  <a:buFont typeface="Arial" panose="020B0604020202020204" pitchFamily="34" charset="0"/>
                  <a:buChar char="•"/>
                  <a:defRPr sz="1600" kern="6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45750" indent="-285750" algn="l" defTabSz="914400" rtl="0" eaLnBrk="1" latinLnBrk="0" hangingPunct="1">
                  <a:lnSpc>
                    <a:spcPts val="2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10000"/>
                  <a:buFont typeface="Symbol" panose="05050102010706020507" pitchFamily="18" charset="2"/>
                  <a:buChar char=""/>
                  <a:defRPr sz="1600" b="0" i="0" kern="600" spc="4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215900" algn="l" defTabSz="914400" rtl="0" eaLnBrk="1" latinLnBrk="0" hangingPunct="1">
                  <a:lnSpc>
                    <a:spcPts val="2300"/>
                  </a:lnSpc>
                  <a:spcBef>
                    <a:spcPts val="525"/>
                  </a:spcBef>
                  <a:spcAft>
                    <a:spcPts val="0"/>
                  </a:spcAft>
                  <a:buClr>
                    <a:schemeClr val="tx2"/>
                  </a:buClr>
                  <a:buFont typeface="Wingdings 3" panose="05040102010807070707" pitchFamily="18" charset="2"/>
                  <a:buChar char=""/>
                  <a:defRPr sz="1300" b="0" i="1" kern="600" spc="4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ts val="1100"/>
                  </a:lnSpc>
                  <a:spcBef>
                    <a:spcPts val="525"/>
                  </a:spcBef>
                  <a:spcAft>
                    <a:spcPts val="0"/>
                  </a:spcAft>
                  <a:buSzPct val="110000"/>
                  <a:buFont typeface=".SF NS Symbols Regular"/>
                  <a:buNone/>
                  <a:defRPr sz="800" b="0" i="1" kern="600" spc="12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ts val="1100"/>
                  </a:lnSpc>
                  <a:spcBef>
                    <a:spcPts val="525"/>
                  </a:spcBef>
                  <a:buFont typeface="Arial" panose="020B0604020202020204" pitchFamily="34" charset="0"/>
                  <a:buNone/>
                  <a:defRPr sz="800" b="0" i="1" kern="600" spc="12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Where: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Land precipitation rate [kg m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-2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s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-1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Tropical precipitation rate [kg m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-2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s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-1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Land moisture convergence [kg m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-2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s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-1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Land moisture cycling [1]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en-US" b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Land atmospheric heating [W m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-2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Land Normalized Gross moist stability [1]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</m:oMath>
                </a14:m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Tropical radiative cooling [W m</a:t>
                </a:r>
                <a:r>
                  <a:rPr lang="en-US" b="0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-2</a:t>
                </a:r>
                <a:r>
                  <a:rPr lang="en-US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]</a:t>
                </a: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𝑛𝑒𝑡</m:t>
                          </m:r>
                        </m:sub>
                      </m:sSub>
                    </m:oMath>
                  </m:oMathPara>
                </a14:m>
                <a:endParaRPr lang="en-US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0000"/>
                  </a:lnSpc>
                  <a:spcAft>
                    <a:spcPts val="700"/>
                  </a:spcAft>
                </a:pPr>
                <a:endParaRPr lang="en-US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30158F1-9A63-5EB9-0CEF-DAB7A24D8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224" y="2097087"/>
                <a:ext cx="4940037" cy="4356102"/>
              </a:xfrm>
              <a:prstGeom prst="rect">
                <a:avLst/>
              </a:prstGeom>
              <a:blipFill>
                <a:blip r:embed="rId3"/>
                <a:stretch>
                  <a:fillRect l="-2564" t="-145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EEF477F-CF54-8D5B-E2AB-9F4BB70EBFEF}"/>
              </a:ext>
            </a:extLst>
          </p:cNvPr>
          <p:cNvSpPr/>
          <p:nvPr/>
        </p:nvSpPr>
        <p:spPr>
          <a:xfrm>
            <a:off x="674557" y="1888761"/>
            <a:ext cx="5213220" cy="4564427"/>
          </a:xfrm>
          <a:prstGeom prst="rect">
            <a:avLst/>
          </a:prstGeom>
          <a:noFill/>
          <a:ln w="19050" cmpd="sng">
            <a:solidFill>
              <a:schemeClr val="accent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7C6876-F5FB-9078-918F-0313909A3DCE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9" name="Rounded 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33E0DCDA-1193-8E11-8503-0623E8E00A34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 descr="Hamburger Menu Icon with solid fill">
              <a:extLst>
                <a:ext uri="{FF2B5EF4-FFF2-40B4-BE49-F238E27FC236}">
                  <a16:creationId xmlns:a16="http://schemas.microsoft.com/office/drawing/2014/main" id="{4EB8BC60-F3DD-A713-41EB-C286C36D5C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264143-33E3-4C56-EB38-C80B8963DDDD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2" name="Rounded Rectangl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ED83733-DA76-2F5D-D0E8-0C7E03D2E938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 descr="Caret Left with solid fill">
              <a:extLst>
                <a:ext uri="{FF2B5EF4-FFF2-40B4-BE49-F238E27FC236}">
                  <a16:creationId xmlns:a16="http://schemas.microsoft.com/office/drawing/2014/main" id="{F29A905E-BE05-A1D1-F99F-B4448657F9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7BA9E4-BC68-C071-4518-9A572F02540F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5" name="Rounded Rectangl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C854C4C-56F5-CCCA-9DC2-6050BED5EF3E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Graphic 15" descr="Caret Right with solid fill">
              <a:extLst>
                <a:ext uri="{FF2B5EF4-FFF2-40B4-BE49-F238E27FC236}">
                  <a16:creationId xmlns:a16="http://schemas.microsoft.com/office/drawing/2014/main" id="{9CA7BB04-A6AD-522B-EFC3-2DFE49FA25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A62ED-4E68-3E56-8516-0DF23995451C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Framework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1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19427-2670-79EE-A55F-04842958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The response</a:t>
            </a:r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 of precipitation partitioning in ICON and AMIP6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358DF-24E4-3A58-9DBE-4CA9FB7F55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11</a:t>
            </a:fld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56904-31FE-7D3F-DFEA-CBCC79AFF926}"/>
              </a:ext>
            </a:extLst>
          </p:cNvPr>
          <p:cNvSpPr txBox="1"/>
          <p:nvPr/>
        </p:nvSpPr>
        <p:spPr>
          <a:xfrm>
            <a:off x="5891753" y="2481809"/>
            <a:ext cx="5499171" cy="22043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Compared to the 13-model AMIP6 ensemble, ICON shows a similar response, but:</a:t>
            </a:r>
          </a:p>
          <a:p>
            <a:pPr marL="637200" lvl="1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stronger response to 4xCO2</a:t>
            </a:r>
          </a:p>
          <a:p>
            <a:pPr marL="637200" lvl="1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relatively weak response to +4K</a:t>
            </a:r>
          </a:p>
          <a:p>
            <a:pPr marL="180000" indent="-18000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GB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</a:t>
            </a: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mbined, the differences </a:t>
            </a:r>
            <a:r>
              <a:rPr lang="en-DE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suggest a more stable precipitation partitioning</a:t>
            </a: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ICON under global warming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E39B7-9E0C-4D78-B941-F774AB985AF8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15" name="Rounded Rectangle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D4E99B2D-924E-0E5B-503C-50A6C2ACF1F1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Graphic 15" descr="Hamburger Menu Icon with solid fill">
              <a:extLst>
                <a:ext uri="{FF2B5EF4-FFF2-40B4-BE49-F238E27FC236}">
                  <a16:creationId xmlns:a16="http://schemas.microsoft.com/office/drawing/2014/main" id="{C3AECB71-D2C0-8187-FC08-F306FE1549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B5A627-2D08-9089-A7A8-FA0BDE429FDD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8" name="Rounded Rectangle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5510EB2-874B-8ED9-7D92-CCB6ACDEBAF5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Graphic 18" descr="Caret Left with solid fill">
              <a:extLst>
                <a:ext uri="{FF2B5EF4-FFF2-40B4-BE49-F238E27FC236}">
                  <a16:creationId xmlns:a16="http://schemas.microsoft.com/office/drawing/2014/main" id="{8D89379D-33A2-4AA9-82B3-6EBD0D0706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ED075-BD9E-29A3-305E-113D8BAD7974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21" name="Rounded Rectang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8FABF4F-F13E-267E-2151-CBAF40AE0412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Graphic 21" descr="Caret Right with solid fill">
              <a:extLst>
                <a:ext uri="{FF2B5EF4-FFF2-40B4-BE49-F238E27FC236}">
                  <a16:creationId xmlns:a16="http://schemas.microsoft.com/office/drawing/2014/main" id="{86C4945C-56B3-5F0C-96EB-97E85A74A7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609EDC56-9E25-492C-589C-7782C3CB0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47738" y="1680852"/>
            <a:ext cx="4403427" cy="43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F0B95-EB20-07CD-0A33-F3B86165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The response</a:t>
            </a:r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 of Controlling factors in ICON and AMIP6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F1BD-4D33-6E03-3296-F6D34755B1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12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53C6E-783A-0879-7CA9-343C74BCEE0A}"/>
                  </a:ext>
                </a:extLst>
              </p:cNvPr>
              <p:cNvSpPr txBox="1"/>
              <p:nvPr/>
            </p:nvSpPr>
            <p:spPr>
              <a:xfrm>
                <a:off x="5123870" y="1992398"/>
                <a:ext cx="5864767" cy="4440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𝝌</m:t>
                      </m:r>
                      <m:r>
                        <a:rPr lang="en-US" sz="16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𝒏𝒆𝒕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The response in moisture convergence in ICON is close to the AMIP6 model mean</a:t>
                </a:r>
              </a:p>
              <a:p>
                <a:pPr marL="742950" lvl="1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Lower </a:t>
                </a:r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responses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are due to the high baseline and </a:t>
                </a:r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cancel out</a:t>
                </a:r>
              </a:p>
              <a:p>
                <a:pPr marL="285750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Radiative cooling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is well-constrained</a:t>
                </a:r>
              </a:p>
              <a:p>
                <a:pPr marL="285750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Lower decrease in ICON’s </a:t>
                </a:r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moisture cycling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𝝉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leads to stronger response of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𝝌</m:t>
                    </m:r>
                  </m:oMath>
                </a14:m>
                <a:r>
                  <a:rPr lang="en-US" sz="1600" b="1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in 4xCO2</a:t>
                </a:r>
              </a:p>
              <a:p>
                <a:pPr marL="742950" lvl="1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Decrease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in AMIP6 close to thermodynamic decrease of precipitation in RCE</a:t>
                </a:r>
              </a:p>
              <a:p>
                <a:pPr marL="742950" lvl="1" indent="-285750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Convection in GSRM is more sensitive to dynamics, thermodynamics play smaller role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53C6E-783A-0879-7CA9-343C74BC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870" y="1992398"/>
                <a:ext cx="5864767" cy="4440318"/>
              </a:xfrm>
              <a:prstGeom prst="rect">
                <a:avLst/>
              </a:prstGeom>
              <a:blipFill>
                <a:blip r:embed="rId2"/>
                <a:stretch>
                  <a:fillRect l="-1944" t="-3704" r="-1512" b="-17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E993A4-E671-977F-6375-D9B30D464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914" y="1580196"/>
            <a:ext cx="4035286" cy="48729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A5722F-5AFF-0DE2-9342-14B8CEE3B4B7}"/>
              </a:ext>
            </a:extLst>
          </p:cNvPr>
          <p:cNvGrpSpPr/>
          <p:nvPr/>
        </p:nvGrpSpPr>
        <p:grpSpPr>
          <a:xfrm>
            <a:off x="11418009" y="1018282"/>
            <a:ext cx="509286" cy="486137"/>
            <a:chOff x="5937813" y="1446835"/>
            <a:chExt cx="509286" cy="486137"/>
          </a:xfrm>
        </p:grpSpPr>
        <p:sp>
          <p:nvSpPr>
            <p:cNvPr id="12" name="Rounded Rectangle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407D1FE9-3BE6-42D2-4E5B-5F6EA4942147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Graphic 14" descr="Hamburger Menu Icon with solid fill">
              <a:extLst>
                <a:ext uri="{FF2B5EF4-FFF2-40B4-BE49-F238E27FC236}">
                  <a16:creationId xmlns:a16="http://schemas.microsoft.com/office/drawing/2014/main" id="{090E1667-07AF-0F53-A564-9823B0E3F9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A6C516-6CF1-8A03-E10B-ECA15159CA57}"/>
              </a:ext>
            </a:extLst>
          </p:cNvPr>
          <p:cNvGrpSpPr/>
          <p:nvPr/>
        </p:nvGrpSpPr>
        <p:grpSpPr>
          <a:xfrm>
            <a:off x="11406433" y="1672385"/>
            <a:ext cx="509286" cy="486137"/>
            <a:chOff x="11394857" y="2265052"/>
            <a:chExt cx="509286" cy="486137"/>
          </a:xfrm>
        </p:grpSpPr>
        <p:sp>
          <p:nvSpPr>
            <p:cNvPr id="24" name="Rounded Rectangl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4CD296E-C841-3F1F-6E17-9751E71D9691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Graphic 27" descr="Caret Left with solid fill">
              <a:extLst>
                <a:ext uri="{FF2B5EF4-FFF2-40B4-BE49-F238E27FC236}">
                  <a16:creationId xmlns:a16="http://schemas.microsoft.com/office/drawing/2014/main" id="{CC189207-0F24-3F09-C1FD-808B24D76A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06E743-488C-CF03-DD90-A01DEEE6B754}"/>
              </a:ext>
            </a:extLst>
          </p:cNvPr>
          <p:cNvGrpSpPr/>
          <p:nvPr/>
        </p:nvGrpSpPr>
        <p:grpSpPr>
          <a:xfrm>
            <a:off x="11408169" y="2242436"/>
            <a:ext cx="526531" cy="570189"/>
            <a:chOff x="11396593" y="2835103"/>
            <a:chExt cx="526531" cy="570189"/>
          </a:xfrm>
        </p:grpSpPr>
        <p:sp>
          <p:nvSpPr>
            <p:cNvPr id="26" name="Rounded Rectangle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9D097C3-A1EF-9AF1-1C46-3C2E662A6BDC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Graphic 30" descr="Caret Right with solid fill">
              <a:extLst>
                <a:ext uri="{FF2B5EF4-FFF2-40B4-BE49-F238E27FC236}">
                  <a16:creationId xmlns:a16="http://schemas.microsoft.com/office/drawing/2014/main" id="{60E143A5-7B2E-A25D-8B47-19C05E36F7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51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6DB921D1-B696-9828-520C-15CA9357CD0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2327822"/>
                  </p:ext>
                </p:extLst>
              </p:nvPr>
            </p:nvGraphicFramePr>
            <p:xfrm>
              <a:off x="848884" y="2933220"/>
              <a:ext cx="1029652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9305">
                      <a:extLst>
                        <a:ext uri="{9D8B030D-6E8A-4147-A177-3AD203B41FA5}">
                          <a16:colId xmlns:a16="http://schemas.microsoft.com/office/drawing/2014/main" val="350858845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660422774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607270747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769912513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95267178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𝐂</m:t>
                                    </m:r>
                                  </m:e>
                                  <m:sub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𝐏</m:t>
                                    </m:r>
                                  </m:e>
                                  <m:sub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𝐭𝐨𝐭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𝝌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3735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4xCO2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3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+4K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+3%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-11%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4264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6DB921D1-B696-9828-520C-15CA9357CD0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2327822"/>
                  </p:ext>
                </p:extLst>
              </p:nvPr>
            </p:nvGraphicFramePr>
            <p:xfrm>
              <a:off x="848884" y="2933220"/>
              <a:ext cx="1029652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9305">
                      <a:extLst>
                        <a:ext uri="{9D8B030D-6E8A-4147-A177-3AD203B41FA5}">
                          <a16:colId xmlns:a16="http://schemas.microsoft.com/office/drawing/2014/main" val="350858845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660422774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607270747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769912513"/>
                        </a:ext>
                      </a:extLst>
                    </a:gridCol>
                    <a:gridCol w="2059305">
                      <a:extLst>
                        <a:ext uri="{9D8B030D-6E8A-4147-A177-3AD203B41FA5}">
                          <a16:colId xmlns:a16="http://schemas.microsoft.com/office/drawing/2014/main" val="295267178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99387" t="-6667" r="-300000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17" t="-6667" r="-201852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98773" t="-6667" r="-100613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401235" t="-6667" r="-1235" b="-2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3735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4xCO2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73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+4K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+3%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-4%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+12%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rgbClr val="FF0000"/>
                              </a:solidFill>
                            </a:rPr>
                            <a:t>-11%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84264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75F120A-9810-AEAD-B354-D84215B8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Thermodynamical vs. dynamical 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5ACFF-6852-3D71-C914-FACFD59CBE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/>
              <a:t>IMPRS on Earth System Modelling | Marius Schulz	Precipitation partitioning | 08.05.2026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13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E9357-F4AB-FEE4-CD26-B4ED70137E9E}"/>
              </a:ext>
            </a:extLst>
          </p:cNvPr>
          <p:cNvSpPr txBox="1"/>
          <p:nvPr/>
        </p:nvSpPr>
        <p:spPr>
          <a:xfrm>
            <a:off x="3978876" y="2467704"/>
            <a:ext cx="3672480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b="1" dirty="0">
                <a:solidFill>
                  <a:schemeClr val="tx2"/>
                </a:solidFill>
              </a:rPr>
              <a:t>Relative change compared to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B775D-A700-C6F2-951F-CC7DE4B5F4C6}"/>
              </a:ext>
            </a:extLst>
          </p:cNvPr>
          <p:cNvGrpSpPr/>
          <p:nvPr/>
        </p:nvGrpSpPr>
        <p:grpSpPr>
          <a:xfrm>
            <a:off x="11418009" y="1018282"/>
            <a:ext cx="509286" cy="486137"/>
            <a:chOff x="5937813" y="1446835"/>
            <a:chExt cx="509286" cy="486137"/>
          </a:xfrm>
        </p:grpSpPr>
        <p:sp>
          <p:nvSpPr>
            <p:cNvPr id="9" name="Rounded Rectangle 8">
              <a:hlinkClick r:id="rId3" action="ppaction://hlinksldjump"/>
              <a:extLst>
                <a:ext uri="{FF2B5EF4-FFF2-40B4-BE49-F238E27FC236}">
                  <a16:creationId xmlns:a16="http://schemas.microsoft.com/office/drawing/2014/main" id="{444E5806-DCC9-484F-A64B-E7A7BCE4093E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9" descr="Hamburger Menu Icon with solid fill">
              <a:extLst>
                <a:ext uri="{FF2B5EF4-FFF2-40B4-BE49-F238E27FC236}">
                  <a16:creationId xmlns:a16="http://schemas.microsoft.com/office/drawing/2014/main" id="{460882E0-47B9-1FCD-1B4F-EDE61A9218A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47CF60-8AE0-2B01-2E0B-9F1A640469FD}"/>
              </a:ext>
            </a:extLst>
          </p:cNvPr>
          <p:cNvGrpSpPr/>
          <p:nvPr/>
        </p:nvGrpSpPr>
        <p:grpSpPr>
          <a:xfrm>
            <a:off x="11406433" y="1672385"/>
            <a:ext cx="509286" cy="486137"/>
            <a:chOff x="11394857" y="2265052"/>
            <a:chExt cx="509286" cy="486137"/>
          </a:xfrm>
        </p:grpSpPr>
        <p:sp>
          <p:nvSpPr>
            <p:cNvPr id="12" name="Rounded Rectangl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2A5DAED-E3F6-AE57-DD5E-8770FA1D015B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 descr="Caret Left with solid fill">
              <a:extLst>
                <a:ext uri="{FF2B5EF4-FFF2-40B4-BE49-F238E27FC236}">
                  <a16:creationId xmlns:a16="http://schemas.microsoft.com/office/drawing/2014/main" id="{25624400-9D8F-394E-E12B-2032C47E15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44763A-2A3F-6966-592B-F8EB39867876}"/>
              </a:ext>
            </a:extLst>
          </p:cNvPr>
          <p:cNvGrpSpPr/>
          <p:nvPr/>
        </p:nvGrpSpPr>
        <p:grpSpPr>
          <a:xfrm>
            <a:off x="11408169" y="2242436"/>
            <a:ext cx="526531" cy="570189"/>
            <a:chOff x="11396593" y="2835103"/>
            <a:chExt cx="526531" cy="570189"/>
          </a:xfrm>
        </p:grpSpPr>
        <p:sp>
          <p:nvSpPr>
            <p:cNvPr id="15" name="Rounded Rectangl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516C8D-6B4C-2E84-067C-3A0D7CF51D90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Graphic 15" descr="Caret Right with solid fill">
              <a:extLst>
                <a:ext uri="{FF2B5EF4-FFF2-40B4-BE49-F238E27FC236}">
                  <a16:creationId xmlns:a16="http://schemas.microsoft.com/office/drawing/2014/main" id="{0A04D5FA-DB2B-FED5-6440-4121F3B5EB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3425F3E-4063-72EB-CA29-74B4AD8B4AD1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Appendix I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4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6F69B3-9825-A077-AF61-EE9DE1B65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704" y="2854405"/>
            <a:ext cx="9382512" cy="27246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F8FD67-C9AA-BF09-F698-ACF5AF21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Proving the circulation component is responsible for the response in land moisture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C4AC5-0EFD-F9AF-B9F4-C9B109587F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/>
              <a:t>IMPRS on Earth System Modelling | Marius Schulz	Precipitation partitioning | 08.05.2026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14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7BF78-EB80-69CE-4E48-B4BC60BB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297" y="2002464"/>
            <a:ext cx="7772400" cy="47658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50D813-7EBB-022C-30EA-FCBAEAED7281}"/>
              </a:ext>
            </a:extLst>
          </p:cNvPr>
          <p:cNvSpPr/>
          <p:nvPr/>
        </p:nvSpPr>
        <p:spPr>
          <a:xfrm>
            <a:off x="3484605" y="4088472"/>
            <a:ext cx="951471" cy="1285104"/>
          </a:xfrm>
          <a:prstGeom prst="ellipse">
            <a:avLst/>
          </a:prstGeom>
          <a:noFill/>
          <a:ln w="19050" cmpd="sng">
            <a:solidFill>
              <a:srgbClr val="C0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2CF2B-44D3-05E9-693B-7FDBC576358A}"/>
                  </a:ext>
                </a:extLst>
              </p:cNvPr>
              <p:cNvSpPr txBox="1"/>
              <p:nvPr/>
            </p:nvSpPr>
            <p:spPr>
              <a:xfrm>
                <a:off x="1206704" y="5636412"/>
                <a:ext cx="5268622" cy="72135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L="285750" indent="-285750" algn="l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DE" sz="1600" dirty="0">
                    <a:solidFill>
                      <a:schemeClr val="accent3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Changes in circulation cause direction of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𝑙</m:t>
                        </m:r>
                      </m:sub>
                    </m:sSub>
                  </m:oMath>
                </a14:m>
                <a:endParaRPr lang="en-DE" sz="1600" dirty="0">
                  <a:solidFill>
                    <a:schemeClr val="accent3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 algn="l">
                  <a:lnSpc>
                    <a:spcPts val="2300"/>
                  </a:lnSpc>
                  <a:spcBef>
                    <a:spcPts val="1150"/>
                  </a:spcBef>
                  <a:buFont typeface="Arial" panose="020B0604020202020204" pitchFamily="34" charset="0"/>
                  <a:buChar char="•"/>
                </a:pPr>
                <a:r>
                  <a:rPr lang="en-DE" sz="1600" dirty="0">
                    <a:solidFill>
                      <a:schemeClr val="accent3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Humidity gradient even act as negative feedback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2CF2B-44D3-05E9-693B-7FDBC576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704" y="5636412"/>
                <a:ext cx="5268622" cy="721351"/>
              </a:xfrm>
              <a:prstGeom prst="rect">
                <a:avLst/>
              </a:prstGeom>
              <a:blipFill>
                <a:blip r:embed="rId4"/>
                <a:stretch>
                  <a:fillRect l="-2410" t="-7018" b="-157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861C1A5-12F4-00A1-2E41-10B20523597F}"/>
              </a:ext>
            </a:extLst>
          </p:cNvPr>
          <p:cNvSpPr txBox="1"/>
          <p:nvPr/>
        </p:nvSpPr>
        <p:spPr>
          <a:xfrm>
            <a:off x="3214142" y="2565978"/>
            <a:ext cx="1492396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DE" sz="1600" dirty="0">
                <a:solidFill>
                  <a:schemeClr val="accent4">
                    <a:lumMod val="50000"/>
                  </a:schemeClr>
                </a:solidFill>
              </a:rPr>
              <a:t>ean circulation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31B10-D22D-9071-0E08-CA249F22D60C}"/>
              </a:ext>
            </a:extLst>
          </p:cNvPr>
          <p:cNvSpPr txBox="1"/>
          <p:nvPr/>
        </p:nvSpPr>
        <p:spPr>
          <a:xfrm>
            <a:off x="5409329" y="2565978"/>
            <a:ext cx="2131994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DE" sz="1600" dirty="0">
                <a:solidFill>
                  <a:schemeClr val="accent4">
                    <a:lumMod val="50000"/>
                  </a:schemeClr>
                </a:solidFill>
              </a:rPr>
              <a:t>ean humidity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0DCE8B-F63A-4BCD-398B-509B51C6880F}"/>
                  </a:ext>
                </a:extLst>
              </p:cNvPr>
              <p:cNvSpPr txBox="1"/>
              <p:nvPr/>
            </p:nvSpPr>
            <p:spPr>
              <a:xfrm>
                <a:off x="7773589" y="2565978"/>
                <a:ext cx="1949765" cy="26789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l"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Eddy terms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DE" sz="1600" dirty="0">
                    <a:solidFill>
                      <a:schemeClr val="accent4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0DCE8B-F63A-4BCD-398B-509B51C68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589" y="2565978"/>
                <a:ext cx="1949765" cy="267894"/>
              </a:xfrm>
              <a:prstGeom prst="rect">
                <a:avLst/>
              </a:prstGeom>
              <a:blipFill>
                <a:blip r:embed="rId5"/>
                <a:stretch>
                  <a:fillRect l="-6494" t="-18182" r="-5195" b="-409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08B2049-A35C-0F87-0D5B-1DB664E6C5E1}"/>
              </a:ext>
            </a:extLst>
          </p:cNvPr>
          <p:cNvGrpSpPr/>
          <p:nvPr/>
        </p:nvGrpSpPr>
        <p:grpSpPr>
          <a:xfrm>
            <a:off x="11418009" y="1018282"/>
            <a:ext cx="509286" cy="486137"/>
            <a:chOff x="5937813" y="1446835"/>
            <a:chExt cx="509286" cy="486137"/>
          </a:xfrm>
        </p:grpSpPr>
        <p:sp>
          <p:nvSpPr>
            <p:cNvPr id="16" name="Rounded Rectangl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D7FBCA18-97C4-B3CC-D638-3F25956C2DD8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Graphic 16" descr="Hamburger Menu Icon with solid fill">
              <a:extLst>
                <a:ext uri="{FF2B5EF4-FFF2-40B4-BE49-F238E27FC236}">
                  <a16:creationId xmlns:a16="http://schemas.microsoft.com/office/drawing/2014/main" id="{BBD88283-217F-099C-A818-EE8D3110FE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24E2B6-821B-C312-6D55-9FBE58080801}"/>
              </a:ext>
            </a:extLst>
          </p:cNvPr>
          <p:cNvGrpSpPr/>
          <p:nvPr/>
        </p:nvGrpSpPr>
        <p:grpSpPr>
          <a:xfrm>
            <a:off x="11406433" y="1672385"/>
            <a:ext cx="509286" cy="486137"/>
            <a:chOff x="11394857" y="2265052"/>
            <a:chExt cx="509286" cy="486137"/>
          </a:xfrm>
        </p:grpSpPr>
        <p:sp>
          <p:nvSpPr>
            <p:cNvPr id="19" name="Rounded Rectangle 1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B3B72B5-E3F8-078C-2340-22010F38A60F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Graphic 19" descr="Caret Left with solid fill">
              <a:extLst>
                <a:ext uri="{FF2B5EF4-FFF2-40B4-BE49-F238E27FC236}">
                  <a16:creationId xmlns:a16="http://schemas.microsoft.com/office/drawing/2014/main" id="{D6CFC10B-FA76-8B9B-7BC7-A92746FCE7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CD9FBC-27B8-34C6-8E27-922C5D67262A}"/>
              </a:ext>
            </a:extLst>
          </p:cNvPr>
          <p:cNvGrpSpPr/>
          <p:nvPr/>
        </p:nvGrpSpPr>
        <p:grpSpPr>
          <a:xfrm>
            <a:off x="11408169" y="2242436"/>
            <a:ext cx="526531" cy="570189"/>
            <a:chOff x="11396593" y="2835103"/>
            <a:chExt cx="526531" cy="570189"/>
          </a:xfrm>
        </p:grpSpPr>
        <p:sp>
          <p:nvSpPr>
            <p:cNvPr id="22" name="Rounded Rectangle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8E836F-3B4E-FA45-28B0-BEA6C14525E3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Graphic 22" descr="Caret Right with solid fill">
              <a:extLst>
                <a:ext uri="{FF2B5EF4-FFF2-40B4-BE49-F238E27FC236}">
                  <a16:creationId xmlns:a16="http://schemas.microsoft.com/office/drawing/2014/main" id="{9189942E-213C-AD3F-7E7D-B0EBA34AB9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7FFA5A0-3D0A-7849-6259-F1023E3A9F0C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Appendix II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1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97D05-4832-145A-C84E-3943B84C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The baseline from the moisture&amp;energy perspective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F186-CCC7-63B0-C347-0FCCB0085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/>
              <a:t>IMPRS on Earth System Modelling | Marius Schulz	Precipitation partitioning | 08.05.2026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15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29BFB-F6D4-4C2C-0B35-EDD5D2E02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01" y="1864520"/>
            <a:ext cx="6394798" cy="43013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F8FE4D-29A2-A5AD-4CA4-AEB5887FE22A}"/>
              </a:ext>
            </a:extLst>
          </p:cNvPr>
          <p:cNvGrpSpPr/>
          <p:nvPr/>
        </p:nvGrpSpPr>
        <p:grpSpPr>
          <a:xfrm>
            <a:off x="11418009" y="1018282"/>
            <a:ext cx="509286" cy="486137"/>
            <a:chOff x="5937813" y="1446835"/>
            <a:chExt cx="509286" cy="486137"/>
          </a:xfrm>
        </p:grpSpPr>
        <p:sp>
          <p:nvSpPr>
            <p:cNvPr id="7" name="Rounded Rectangl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5613D78E-1860-F85F-6C0E-49377CCF33F4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Hamburger Menu Icon with solid fill">
              <a:extLst>
                <a:ext uri="{FF2B5EF4-FFF2-40B4-BE49-F238E27FC236}">
                  <a16:creationId xmlns:a16="http://schemas.microsoft.com/office/drawing/2014/main" id="{2F77CDB6-6BB5-A29E-1E20-8E89CD2818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C6EFB3-6091-8211-AFEF-8CF3CCF63FDC}"/>
              </a:ext>
            </a:extLst>
          </p:cNvPr>
          <p:cNvGrpSpPr/>
          <p:nvPr/>
        </p:nvGrpSpPr>
        <p:grpSpPr>
          <a:xfrm>
            <a:off x="11406433" y="1672385"/>
            <a:ext cx="509286" cy="486137"/>
            <a:chOff x="11394857" y="2265052"/>
            <a:chExt cx="509286" cy="486137"/>
          </a:xfrm>
        </p:grpSpPr>
        <p:sp>
          <p:nvSpPr>
            <p:cNvPr id="10" name="Rounded Rectangle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F64799A-D666-AC33-D2FD-866C526CABB2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phic 10" descr="Caret Left with solid fill">
              <a:extLst>
                <a:ext uri="{FF2B5EF4-FFF2-40B4-BE49-F238E27FC236}">
                  <a16:creationId xmlns:a16="http://schemas.microsoft.com/office/drawing/2014/main" id="{66C415A4-C104-2460-9496-44D3757145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124572-C26C-935E-9ACC-78A1E0B328C4}"/>
              </a:ext>
            </a:extLst>
          </p:cNvPr>
          <p:cNvGrpSpPr/>
          <p:nvPr/>
        </p:nvGrpSpPr>
        <p:grpSpPr>
          <a:xfrm>
            <a:off x="11408169" y="2242436"/>
            <a:ext cx="526531" cy="570189"/>
            <a:chOff x="11396593" y="2835103"/>
            <a:chExt cx="526531" cy="570189"/>
          </a:xfrm>
        </p:grpSpPr>
        <p:sp>
          <p:nvSpPr>
            <p:cNvPr id="13" name="Rounded Rectangl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93DFAE3-1875-D6F7-7862-8051B2D45AEB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Caret Right with solid fill">
              <a:extLst>
                <a:ext uri="{FF2B5EF4-FFF2-40B4-BE49-F238E27FC236}">
                  <a16:creationId xmlns:a16="http://schemas.microsoft.com/office/drawing/2014/main" id="{26A2E6A3-AAEB-2938-8AD0-7BF9E1FDC2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3A1B215-E532-330C-E772-661FAAC9ADD6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Appendix III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8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CB66D-3AF1-11B4-F326-5895B8810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9C0B24-AD66-16B0-B972-F405D5C39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7738" y="1772659"/>
            <a:ext cx="9903763" cy="431091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en-DE" sz="2400" b="0" dirty="0">
                <a:latin typeface="Roboto" panose="02000000000000000000" pitchFamily="2" charset="0"/>
                <a:ea typeface="Roboto" panose="02000000000000000000" pitchFamily="2" charset="0"/>
              </a:rPr>
              <a:t>ICON at 10km shows a </a:t>
            </a:r>
            <a:r>
              <a:rPr lang="en-DE" sz="2400" dirty="0">
                <a:latin typeface="Roboto" panose="02000000000000000000" pitchFamily="2" charset="0"/>
                <a:ea typeface="Roboto" panose="02000000000000000000" pitchFamily="2" charset="0"/>
              </a:rPr>
              <a:t>better baseline representation of precipitation partitioning</a:t>
            </a:r>
            <a:r>
              <a:rPr lang="en-DE" sz="2400" b="0" dirty="0">
                <a:latin typeface="Roboto" panose="02000000000000000000" pitchFamily="2" charset="0"/>
                <a:ea typeface="Roboto" panose="02000000000000000000" pitchFamily="2" charset="0"/>
              </a:rPr>
              <a:t> than CMIP6 models</a:t>
            </a:r>
          </a:p>
          <a:p>
            <a:pPr marL="342900" indent="-342900">
              <a:lnSpc>
                <a:spcPct val="100000"/>
              </a:lnSpc>
              <a:buFont typeface="System Font Regular"/>
              <a:buChar char="➗"/>
            </a:pPr>
            <a:r>
              <a:rPr lang="en-DE" sz="2400" b="0" dirty="0">
                <a:latin typeface="Roboto" panose="02000000000000000000" pitchFamily="2" charset="0"/>
                <a:ea typeface="Roboto" panose="02000000000000000000" pitchFamily="2" charset="0"/>
              </a:rPr>
              <a:t>We develop a quantitative framework for precipitation partitioning based on the land’s </a:t>
            </a:r>
            <a:r>
              <a:rPr lang="en-DE" sz="2400" dirty="0">
                <a:latin typeface="Roboto" panose="02000000000000000000" pitchFamily="2" charset="0"/>
                <a:ea typeface="Roboto" panose="02000000000000000000" pitchFamily="2" charset="0"/>
              </a:rPr>
              <a:t>energy and mositure budget</a:t>
            </a:r>
          </a:p>
          <a:p>
            <a:pPr marL="342900" indent="-342900">
              <a:lnSpc>
                <a:spcPct val="100000"/>
              </a:lnSpc>
              <a:buFont typeface="System Font Regular"/>
              <a:buChar char="🌧️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Land-sea heating asymmetries</a:t>
            </a:r>
            <a:r>
              <a:rPr lang="en-US" sz="2400" b="0" dirty="0">
                <a:latin typeface="Roboto" panose="02000000000000000000" pitchFamily="2" charset="0"/>
                <a:ea typeface="Roboto" panose="02000000000000000000" pitchFamily="2" charset="0"/>
              </a:rPr>
              <a:t> drive the shifts in the tropical precipitation partitioning</a:t>
            </a:r>
            <a:endParaRPr lang="en-DE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00000"/>
              </a:lnSpc>
              <a:buSzPct val="120000"/>
              <a:buBlip>
                <a:blip r:embed="rId2"/>
              </a:buBlip>
            </a:pPr>
            <a:r>
              <a:rPr lang="en-DE" sz="2400" b="0" dirty="0">
                <a:latin typeface="Roboto" panose="02000000000000000000" pitchFamily="2" charset="0"/>
                <a:ea typeface="Roboto" panose="02000000000000000000" pitchFamily="2" charset="0"/>
              </a:rPr>
              <a:t>ICON exhibits a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stronger landward shift of precipitation </a:t>
            </a:r>
            <a:r>
              <a:rPr lang="en-US" sz="2400" b="0" dirty="0">
                <a:latin typeface="Roboto" panose="02000000000000000000" pitchFamily="2" charset="0"/>
                <a:ea typeface="Roboto" panose="02000000000000000000" pitchFamily="2" charset="0"/>
              </a:rPr>
              <a:t>in response to CO2 direct radiative forcing than the AMIP6 ensemble</a:t>
            </a:r>
            <a:endParaRPr lang="en-GB" sz="2400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lvl="2" indent="-285750">
              <a:lnSpc>
                <a:spcPct val="100000"/>
              </a:lnSpc>
            </a:pPr>
            <a:endParaRPr lang="en-DE" sz="2400" dirty="0">
              <a:solidFill>
                <a:schemeClr val="accent3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C0CCF0-9056-AA17-B43A-E1C865AE0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en-DE" sz="2400" b="0" dirty="0">
                <a:latin typeface="Roboto" panose="02000000000000000000" pitchFamily="2" charset="0"/>
                <a:ea typeface="Roboto" panose="02000000000000000000" pitchFamily="2" charset="0"/>
              </a:rPr>
              <a:t>ey findings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00324-710A-2A77-93A9-269DECCDEA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/>
              <a:t>IMPRS on Earth System Modelling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12A0F-E391-D56B-70AF-A47F0268FBFF}"/>
              </a:ext>
            </a:extLst>
          </p:cNvPr>
          <p:cNvSpPr/>
          <p:nvPr/>
        </p:nvSpPr>
        <p:spPr>
          <a:xfrm>
            <a:off x="-28236" y="5653739"/>
            <a:ext cx="12248471" cy="1204259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8A846-2170-72E0-F459-3FEA8964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1" y="5751133"/>
            <a:ext cx="1008088" cy="1008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4279D-7720-DD3C-1B63-6EDBD65F6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930" y="5713700"/>
            <a:ext cx="3721100" cy="1066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2621E9-BDE6-1438-0D3B-3EFC55604603}"/>
              </a:ext>
            </a:extLst>
          </p:cNvPr>
          <p:cNvSpPr txBox="1"/>
          <p:nvPr/>
        </p:nvSpPr>
        <p:spPr>
          <a:xfrm>
            <a:off x="1351096" y="6091513"/>
            <a:ext cx="3234860" cy="27372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DE" dirty="0">
                <a:solidFill>
                  <a:schemeClr val="bg1"/>
                </a:solidFill>
              </a:rPr>
              <a:t>arius.schulz@mpimet.mpg.de</a:t>
            </a:r>
            <a:endParaRPr lang="en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9D665C-5425-574C-664C-7C4AE6E2F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859" y="5777538"/>
            <a:ext cx="2639071" cy="981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196A78-1A1D-02E5-BF45-CEAD5BD2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747" y="5653741"/>
            <a:ext cx="860183" cy="12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F384533-BAEB-B5E1-352B-07291AE0E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7738" y="1583209"/>
                <a:ext cx="10296524" cy="4319587"/>
              </a:xfrm>
            </p:spPr>
            <p:txBody>
              <a:bodyPr/>
              <a:lstStyle/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" action="ppaction://hlinkshowjump?jump=nextslide"/>
                  </a:rPr>
                  <a:t>Experiments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2" action="ppaction://hlinksldjump"/>
                  </a:rPr>
                  <a:t>Baseline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hlinkClick r:id="rId2" action="ppaction://hlinksldjump"/>
                      </a:rPr>
                      <m:t>𝝌</m:t>
                    </m:r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2" action="ppaction://hlinksldjump"/>
                  </a:rPr>
                  <a:t> comparison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3" action="ppaction://hlinksldjump"/>
                  </a:rPr>
                  <a:t>The Mechanism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  <a:hlinkClick r:id="rId3" action="ppaction://hlinksldjump"/>
                  </a:rPr>
                  <a:t>The Hydrological response</a:t>
                </a:r>
                <a:endParaRPr lang="en-DE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4" action="ppaction://hlinksldjump"/>
                  </a:rPr>
                  <a:t>A</a:t>
                </a: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  <a:hlinkClick r:id="rId4" action="ppaction://hlinksldjump"/>
                  </a:rPr>
                  <a:t>tmospheric heating predicts land moisture convergence</a:t>
                </a:r>
                <a:endParaRPr lang="en-DE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  <a:hlinkClick r:id="rId5" action="ppaction://hlinksldjump"/>
                  </a:rPr>
                  <a:t>Conceptual picture of response</a:t>
                </a:r>
                <a:endParaRPr lang="en-DE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6" action="ppaction://hlinksldjump"/>
                  </a:rPr>
                  <a:t>Spatial anomalies in circulation and P-E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7" action="ppaction://hlinksldjump"/>
                  </a:rPr>
                  <a:t>T</a:t>
                </a: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  <a:hlinkClick r:id="rId7" action="ppaction://hlinksldjump"/>
                  </a:rPr>
                  <a:t>he framework</a:t>
                </a:r>
                <a:endParaRPr lang="en-DE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8" action="ppaction://hlinksldjump"/>
                  </a:rPr>
                  <a:t>Results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8" action="ppaction://hlinksldjump"/>
                  </a:rPr>
                  <a:t>Response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hlinkClick r:id="rId8" action="ppaction://hlinksldjump"/>
                      </a:rPr>
                      <m:t>χ</m:t>
                    </m:r>
                  </m:oMath>
                </a14:m>
                <a:endParaRPr lang="en-US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522288" lvl="2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  <a:hlinkClick r:id="rId9" action="ppaction://hlinksldjump"/>
                  </a:rPr>
                  <a:t>Response in the controlling factors</a:t>
                </a: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  <a:hlinkClick r:id="rId10" action="ppaction://hlinksldjump"/>
                  </a:rPr>
                  <a:t>Appendix</a:t>
                </a:r>
                <a:endParaRPr lang="en-DE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F384533-BAEB-B5E1-352B-07291AE0E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7738" y="1583209"/>
                <a:ext cx="10296524" cy="4319587"/>
              </a:xfrm>
              <a:blipFill>
                <a:blip r:embed="rId11"/>
                <a:stretch>
                  <a:fillRect l="-1232" t="-1466" b="-93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87BEBE41-36EB-BA6C-E85D-09BCF1B6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Table of 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D49E3-088D-FA31-FDAD-059A4AE2E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</a:t>
            </a:fld>
            <a:endParaRPr lang="de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356174-CD03-52CD-42C6-A222E636C429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1" name="Rounded Rectangle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ADEB115-4F27-BC87-4BBB-307017777605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Graphic 11" descr="Caret Left with solid fill">
              <a:extLst>
                <a:ext uri="{FF2B5EF4-FFF2-40B4-BE49-F238E27FC236}">
                  <a16:creationId xmlns:a16="http://schemas.microsoft.com/office/drawing/2014/main" id="{DCBA2219-0CCD-BF36-EFDF-A3E4B2562D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2B2FE-5E65-498F-5BED-30DF333D2219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4" name="Rounded Rectangle 1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1A16DE8-CA97-5C30-2A2D-3DC521FFB3E0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Graphic 14" descr="Caret Right with solid fill">
              <a:extLst>
                <a:ext uri="{FF2B5EF4-FFF2-40B4-BE49-F238E27FC236}">
                  <a16:creationId xmlns:a16="http://schemas.microsoft.com/office/drawing/2014/main" id="{998C4F01-AA2E-0B67-CA30-2C041A7258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58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621E65-8712-846F-E0A3-2B218B49A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379900"/>
            <a:ext cx="10296524" cy="4208893"/>
          </a:xfrm>
        </p:spPr>
        <p:txBody>
          <a:bodyPr/>
          <a:lstStyle/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302200-AE4E-626B-DC30-99F59912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687751"/>
          </a:xfrm>
        </p:spPr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Methods: The ICON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A59F4-B6F7-5B16-BDCB-24B57EB8C6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	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E4065D-E360-7478-1821-6D41289CC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290"/>
              </p:ext>
            </p:extLst>
          </p:nvPr>
        </p:nvGraphicFramePr>
        <p:xfrm>
          <a:off x="1274588" y="4247996"/>
          <a:ext cx="9642824" cy="1752600"/>
        </p:xfrm>
        <a:graphic>
          <a:graphicData uri="http://schemas.openxmlformats.org/drawingml/2006/table">
            <a:tbl>
              <a:tblPr/>
              <a:tblGrid>
                <a:gridCol w="1735831">
                  <a:extLst>
                    <a:ext uri="{9D8B030D-6E8A-4147-A177-3AD203B41FA5}">
                      <a16:colId xmlns:a16="http://schemas.microsoft.com/office/drawing/2014/main" val="2903517870"/>
                    </a:ext>
                  </a:extLst>
                </a:gridCol>
                <a:gridCol w="3085581">
                  <a:extLst>
                    <a:ext uri="{9D8B030D-6E8A-4147-A177-3AD203B41FA5}">
                      <a16:colId xmlns:a16="http://schemas.microsoft.com/office/drawing/2014/main" val="1726672646"/>
                    </a:ext>
                  </a:extLst>
                </a:gridCol>
                <a:gridCol w="2410706">
                  <a:extLst>
                    <a:ext uri="{9D8B030D-6E8A-4147-A177-3AD203B41FA5}">
                      <a16:colId xmlns:a16="http://schemas.microsoft.com/office/drawing/2014/main" val="1923191342"/>
                    </a:ext>
                  </a:extLst>
                </a:gridCol>
                <a:gridCol w="2410706">
                  <a:extLst>
                    <a:ext uri="{9D8B030D-6E8A-4147-A177-3AD203B41FA5}">
                      <a16:colId xmlns:a16="http://schemas.microsoft.com/office/drawing/2014/main" val="2244120694"/>
                    </a:ext>
                  </a:extLst>
                </a:gridCol>
              </a:tblGrid>
              <a:tr h="2996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Model 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ICON-Sapphire Atmosphere-Land </a:t>
                      </a:r>
                      <a:r>
                        <a:rPr lang="en-GB" sz="1600" dirty="0">
                          <a:solidFill>
                            <a:schemeClr val="tx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</a:t>
                      </a:r>
                      <a:r>
                        <a:rPr lang="en-GB" sz="1600" dirty="0" err="1">
                          <a:solidFill>
                            <a:schemeClr val="tx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Hohenegger</a:t>
                      </a:r>
                      <a:r>
                        <a:rPr lang="en-GB" sz="1600" dirty="0">
                          <a:solidFill>
                            <a:schemeClr val="tx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et. al., 2023)</a:t>
                      </a:r>
                      <a:endParaRPr lang="en-GB" dirty="0">
                        <a:solidFill>
                          <a:schemeClr val="tx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3202"/>
                  </a:ext>
                </a:extLst>
              </a:tr>
              <a:tr h="2996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Resolution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10km horizontal resolution (R2B8)</a:t>
                      </a:r>
                      <a:endParaRPr lang="en-GB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62931"/>
                  </a:ext>
                </a:extLst>
              </a:tr>
              <a:tr h="2996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Period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 years (1979-1994)</a:t>
                      </a:r>
                      <a:endParaRPr lang="en-GB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631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Ocean BC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Historical SSTs</a:t>
                      </a:r>
                      <a:endParaRPr lang="en-GB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A3000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+4K uniformly</a:t>
                      </a:r>
                      <a:endParaRPr lang="en-GB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Historical SSTs</a:t>
                      </a:r>
                      <a:endParaRPr lang="en-GB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249598"/>
                  </a:ext>
                </a:extLst>
              </a:tr>
              <a:tr h="2996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baseline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GHG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Historical CO</a:t>
                      </a:r>
                      <a:r>
                        <a:rPr lang="en-GB" baseline="-25000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GB" baseline="-25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Historical CO</a:t>
                      </a:r>
                      <a:r>
                        <a:rPr lang="en-GB" baseline="-25000" dirty="0">
                          <a:solidFill>
                            <a:srgbClr val="09444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GB" baseline="-25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dirty="0">
                          <a:solidFill>
                            <a:srgbClr val="A3000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4xCO</a:t>
                      </a:r>
                      <a:r>
                        <a:rPr lang="en-GB" baseline="-25000" dirty="0">
                          <a:solidFill>
                            <a:srgbClr val="A30003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GB" baseline="-25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93332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33B36573-5151-4100-C113-A1315579D502}"/>
              </a:ext>
            </a:extLst>
          </p:cNvPr>
          <p:cNvGrpSpPr/>
          <p:nvPr/>
        </p:nvGrpSpPr>
        <p:grpSpPr>
          <a:xfrm>
            <a:off x="1968379" y="1434135"/>
            <a:ext cx="8255242" cy="2269308"/>
            <a:chOff x="1241552" y="2475831"/>
            <a:chExt cx="9055194" cy="24892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2F9FAE-AA5B-5496-695D-8A5FFC80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552" y="2868048"/>
              <a:ext cx="9055194" cy="20969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C44858-A940-D030-66A0-D781870E4F95}"/>
                </a:ext>
              </a:extLst>
            </p:cNvPr>
            <p:cNvSpPr txBox="1"/>
            <p:nvPr/>
          </p:nvSpPr>
          <p:spPr>
            <a:xfrm>
              <a:off x="2101361" y="2502642"/>
              <a:ext cx="444032" cy="26789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DE" sz="1600" dirty="0">
                  <a:solidFill>
                    <a:schemeClr val="tx2"/>
                  </a:solidFill>
                </a:rPr>
                <a:t>amip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7EA58C-F0E3-3D92-E3D5-AEEB65279EF0}"/>
                </a:ext>
              </a:extLst>
            </p:cNvPr>
            <p:cNvSpPr txBox="1"/>
            <p:nvPr/>
          </p:nvSpPr>
          <p:spPr>
            <a:xfrm>
              <a:off x="5252819" y="2475831"/>
              <a:ext cx="843180" cy="26789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GB" sz="1600" dirty="0">
                  <a:solidFill>
                    <a:schemeClr val="tx2"/>
                  </a:solidFill>
                </a:rPr>
                <a:t>a</a:t>
              </a:r>
              <a:r>
                <a:rPr lang="en-DE" sz="1600" dirty="0">
                  <a:solidFill>
                    <a:schemeClr val="tx2"/>
                  </a:solidFill>
                </a:rPr>
                <a:t>mip-p4k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960BE4-9AF1-A35E-C283-E879199AE240}"/>
                </a:ext>
              </a:extLst>
            </p:cNvPr>
            <p:cNvSpPr txBox="1"/>
            <p:nvPr/>
          </p:nvSpPr>
          <p:spPr>
            <a:xfrm>
              <a:off x="8627579" y="2475831"/>
              <a:ext cx="1059585" cy="26789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l">
                <a:lnSpc>
                  <a:spcPts val="2300"/>
                </a:lnSpc>
                <a:spcBef>
                  <a:spcPts val="1150"/>
                </a:spcBef>
              </a:pPr>
              <a:r>
                <a:rPr lang="en-GB" sz="1600" dirty="0">
                  <a:solidFill>
                    <a:schemeClr val="tx2"/>
                  </a:solidFill>
                </a:rPr>
                <a:t>a</a:t>
              </a:r>
              <a:r>
                <a:rPr lang="en-DE" sz="1600" dirty="0">
                  <a:solidFill>
                    <a:schemeClr val="tx2"/>
                  </a:solidFill>
                </a:rPr>
                <a:t>mip-4xco2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E87D9C-A1EE-ECAE-816D-3DC3C416D2E0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12" name="Rounded Rectangle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31779124-9B85-D233-B36D-4890F0D2BE74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 descr="Hamburger Menu Icon with solid fill">
              <a:extLst>
                <a:ext uri="{FF2B5EF4-FFF2-40B4-BE49-F238E27FC236}">
                  <a16:creationId xmlns:a16="http://schemas.microsoft.com/office/drawing/2014/main" id="{4302CDFE-52C4-680B-4C75-6699D2A75F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7E529-C3C4-EC5D-D751-55B80D7BA766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5" name="Rounded Rectangl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113ED4-365B-8EEE-4258-02A4D64781B6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6" name="Graphic 15" descr="Caret Left with solid fill">
              <a:extLst>
                <a:ext uri="{FF2B5EF4-FFF2-40B4-BE49-F238E27FC236}">
                  <a16:creationId xmlns:a16="http://schemas.microsoft.com/office/drawing/2014/main" id="{F35AF152-0DA6-525D-89EF-0D1B8F6C50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B11ED5-3931-B821-B590-C3075E9D3DC3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8" name="Rounded 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A41691-1EA0-1B8B-EBE8-A15F9B91AEF5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Graphic 18" descr="Caret Right with solid fill">
              <a:extLst>
                <a:ext uri="{FF2B5EF4-FFF2-40B4-BE49-F238E27FC236}">
                  <a16:creationId xmlns:a16="http://schemas.microsoft.com/office/drawing/2014/main" id="{68C2387F-8FE4-77A7-68A7-5570AD5D65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48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5B97256-806E-B257-040C-6C1E75E0E6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4139" y="2115343"/>
                <a:ext cx="4303817" cy="4319587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ICON shows a better seasonal course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𝜒</m:t>
                    </m:r>
                  </m:oMath>
                </a14:m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than the AMIP6 ensemble, compared to GPCP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ICON’s amip simulation is </a:t>
                </a: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</a:rPr>
                  <a:t>significantly closer to monthly observations</a:t>
                </a: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 than 10/13 AMIP6 simulations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The mean precipitation partitioning in ICON is higher and closer to GPCP than in AMIP6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ENSO is the most important driver of inter-annual variability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DE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5B97256-806E-B257-040C-6C1E75E0E6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4139" y="2115343"/>
                <a:ext cx="4303817" cy="4319587"/>
              </a:xfrm>
              <a:blipFill>
                <a:blip r:embed="rId2"/>
                <a:stretch>
                  <a:fillRect l="-2647" t="-880" r="-323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45DA3DD-1C96-94C3-4840-8C1A227E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The baseline of precipitation Paprtitioning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ED2E0-8288-07A4-A599-4FA4D56546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5</a:t>
            </a:fld>
            <a:endParaRPr lang="de-DE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DC86F55-D526-19DB-FE14-9695785D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95" y="2094767"/>
            <a:ext cx="5660138" cy="35427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5554C56-BCBF-4FE2-866C-A0B315B2E25F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7" name="Rounded 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B53DC19-6101-AA9A-A458-81586705DD0C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Hamburger Menu Icon with solid fill">
              <a:extLst>
                <a:ext uri="{FF2B5EF4-FFF2-40B4-BE49-F238E27FC236}">
                  <a16:creationId xmlns:a16="http://schemas.microsoft.com/office/drawing/2014/main" id="{BC4CB97B-43FC-B67F-D290-054D62B7E7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3D8517-E374-7C30-3D4C-9337F9E998BB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0" name="Rounded Rectangle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0D6213F-93CD-1F2A-93CD-882EB6B9C264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phic 10" descr="Caret Left with solid fill">
              <a:extLst>
                <a:ext uri="{FF2B5EF4-FFF2-40B4-BE49-F238E27FC236}">
                  <a16:creationId xmlns:a16="http://schemas.microsoft.com/office/drawing/2014/main" id="{664E2966-D041-54B9-AFA8-263BA37F42F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76DC0-A844-D701-93E7-B8E95FD56D42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3" name="Rounded Rectangl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0FE252-2182-80E5-422A-54C192E35254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Caret Right with solid fill">
              <a:extLst>
                <a:ext uri="{FF2B5EF4-FFF2-40B4-BE49-F238E27FC236}">
                  <a16:creationId xmlns:a16="http://schemas.microsoft.com/office/drawing/2014/main" id="{7E1AA65D-9E20-A269-A0BC-F678BF0C53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06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935365-AFEC-AABD-777D-1C024F25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5486399"/>
            <a:ext cx="10296524" cy="9302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b="0" dirty="0">
                <a:latin typeface="Roboto" panose="02000000000000000000" pitchFamily="2" charset="0"/>
                <a:ea typeface="Roboto" panose="02000000000000000000" pitchFamily="2" charset="0"/>
              </a:rPr>
              <a:t>The precipitation response over ocean follows changes in 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b="0" dirty="0">
                <a:latin typeface="Roboto" panose="02000000000000000000" pitchFamily="2" charset="0"/>
                <a:ea typeface="Roboto" panose="02000000000000000000" pitchFamily="2" charset="0"/>
              </a:rPr>
              <a:t>Precipitation changes over land are </a:t>
            </a:r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opposite to ocean</a:t>
            </a:r>
            <a:r>
              <a:rPr lang="en-DE" b="0" dirty="0"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dominated by land moisture convergence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394E3F-8361-251F-FFA3-F522FF71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The Hydrological response to 4xCO2 and +4K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37A4D-E686-3539-1DAE-DACD1DC42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6</a:t>
            </a:fld>
            <a:endParaRPr lang="de-DE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05014B4-E31F-6922-E762-C29490C4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9" y="1618591"/>
            <a:ext cx="9531030" cy="36208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A9F618-DF1F-F5CE-E5BB-209B61C0ABA2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7" name="Rounded Rectangl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3C70BFCB-601F-D014-7C0B-EFC32CE917D5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Hamburger Menu Icon with solid fill">
              <a:extLst>
                <a:ext uri="{FF2B5EF4-FFF2-40B4-BE49-F238E27FC236}">
                  <a16:creationId xmlns:a16="http://schemas.microsoft.com/office/drawing/2014/main" id="{C9D08915-8BE5-E2FA-7643-3D653D5638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5860CF-9B59-7445-63B6-2FC66AB1092D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0" name="Rounded Rectangle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BE75B60-675C-BAAE-8332-DB4DDD15FCA6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phic 10" descr="Caret Left with solid fill">
              <a:extLst>
                <a:ext uri="{FF2B5EF4-FFF2-40B4-BE49-F238E27FC236}">
                  <a16:creationId xmlns:a16="http://schemas.microsoft.com/office/drawing/2014/main" id="{2656D7AA-D31A-6DD2-0A27-121087AFDF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CFCD3-1D8E-83F2-60EC-F571B961FFB7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3" name="Rounded Rectangl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8205E9-7399-A1BC-FDCC-16E510DEC3B2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Caret Right with solid fill">
              <a:extLst>
                <a:ext uri="{FF2B5EF4-FFF2-40B4-BE49-F238E27FC236}">
                  <a16:creationId xmlns:a16="http://schemas.microsoft.com/office/drawing/2014/main" id="{EFBA2E93-48E5-9B8A-B8CB-A9E3445BDC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B994EAA-12E0-31D1-14AE-3D82B9A53E99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Mechanism (I)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94D9D59-53E3-360E-9281-D7A5418DA7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39841" y="2822410"/>
                <a:ext cx="5462834" cy="2974118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The change in land </a:t>
                </a: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</a:rPr>
                  <a:t>atmospheric column-heating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is the best predictor for the change in land mositure convergence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en-DE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The change in </a:t>
                </a:r>
                <a:r>
                  <a:rPr lang="en-DE" dirty="0">
                    <a:latin typeface="Roboto" panose="02000000000000000000" pitchFamily="2" charset="0"/>
                    <a:ea typeface="Roboto" panose="02000000000000000000" pitchFamily="2" charset="0"/>
                  </a:rPr>
                  <a:t>land-ocean temperature contrast fails </a:t>
                </a:r>
                <a:r>
                  <a:rPr lang="en-DE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to predict changes in land moisture convergence and precipitation partitioning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94D9D59-53E3-360E-9281-D7A5418DA7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9841" y="2822410"/>
                <a:ext cx="5462834" cy="2974118"/>
              </a:xfrm>
              <a:blipFill>
                <a:blip r:embed="rId2"/>
                <a:stretch>
                  <a:fillRect l="-2320" t="-1277" r="-23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C8FAA4B-7075-457D-4B17-D576DFE9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Land atmospheric heating best predictor for land moisture convergence adjustments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92D1F-DFB7-075B-A873-62BBC545C1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7</a:t>
            </a:fld>
            <a:endParaRPr lang="de-DE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A28C60-DB73-FADB-B832-30E07CB8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65" y="1953423"/>
            <a:ext cx="4169854" cy="43561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549C94-188E-4630-6D4F-A2F582DA7CCD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7" name="Rounded 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FCFE2B8-2BDD-328B-84A0-DE81E23B4BE5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 descr="Hamburger Menu Icon with solid fill">
              <a:extLst>
                <a:ext uri="{FF2B5EF4-FFF2-40B4-BE49-F238E27FC236}">
                  <a16:creationId xmlns:a16="http://schemas.microsoft.com/office/drawing/2014/main" id="{3AB3F3B3-6A1F-1669-DEC4-18959F3FD3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F9916D-3E08-E49E-7AE8-D1C8FA9D6600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0" name="Rounded Rectangle 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D82CA15-9B00-D5F7-72EB-941B3842BAD3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phic 10" descr="Caret Left with solid fill">
              <a:extLst>
                <a:ext uri="{FF2B5EF4-FFF2-40B4-BE49-F238E27FC236}">
                  <a16:creationId xmlns:a16="http://schemas.microsoft.com/office/drawing/2014/main" id="{452824D8-ABC6-1F2D-7971-5110C4A8D6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68BBF-C10E-6658-F01E-81693DD0C165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3" name="Rounded Rectangl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F35493-A87D-24D3-FB36-A6041ED19E7B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 descr="Caret Right with solid fill">
              <a:extLst>
                <a:ext uri="{FF2B5EF4-FFF2-40B4-BE49-F238E27FC236}">
                  <a16:creationId xmlns:a16="http://schemas.microsoft.com/office/drawing/2014/main" id="{DBC05563-CB5F-22F8-20AC-497D87060A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7D8BA2-C6B1-9A3C-7C8F-9F6187735DDF}"/>
                  </a:ext>
                </a:extLst>
              </p:cNvPr>
              <p:cNvSpPr txBox="1"/>
              <p:nvPr/>
            </p:nvSpPr>
            <p:spPr>
              <a:xfrm>
                <a:off x="5569047" y="3762150"/>
                <a:ext cx="5604422" cy="36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𝑳𝑯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𝑺𝑯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𝒏𝒆𝒕</m:t>
                          </m:r>
                        </m:sub>
                      </m:sSub>
                    </m:oMath>
                  </m:oMathPara>
                </a14:m>
                <a:endParaRPr lang="en-DE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7D8BA2-C6B1-9A3C-7C8F-9F6187735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047" y="3762150"/>
                <a:ext cx="5604422" cy="369323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50868AB-D3A0-F64F-3245-4E95FBEBC920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Mechanism (II)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421DBF-8EB8-CFBC-5B59-108CC404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Opposite heating asymmetries and circulation adjustments in 4xco2 and +4K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C6B9D-3AA6-2AC8-7055-E6E1BA2F0F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IMPRS on Earth System Modelling | Marius Schulz	</a:t>
            </a:r>
            <a:r>
              <a:rPr lang="de-DE" dirty="0" err="1"/>
              <a:t>Precipitation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| 08.10.25 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8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D9CF716-E19E-C3B5-B250-D476CB9E5C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77784" y="2324572"/>
                <a:ext cx="3128813" cy="1655759"/>
              </a:xfrm>
            </p:spPr>
            <p:txBody>
              <a:bodyPr/>
              <a:lstStyle/>
              <a:p>
                <a:r>
                  <a:rPr lang="en-DE" sz="14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W</a:t>
                </a:r>
                <a:r>
                  <a:rPr lang="en-GB" sz="14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DE" sz="14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DE" sz="14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Land moisture convergence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DE" sz="1400" b="0" dirty="0">
                    <a:latin typeface="Roboto" panose="02000000000000000000" pitchFamily="2" charset="0"/>
                    <a:ea typeface="Roboto" panose="02000000000000000000" pitchFamily="2" charset="0"/>
                  </a:rPr>
                  <a:t>: Land atmospheric heating: </a:t>
                </a:r>
                <a:br>
                  <a:rPr lang="en-US" sz="1400" b="0" i="1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𝑛𝑒𝑡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MSE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sz="1400" b="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7D9CF716-E19E-C3B5-B250-D476CB9E5C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7784" y="2324572"/>
                <a:ext cx="3128813" cy="1655759"/>
              </a:xfrm>
              <a:blipFill>
                <a:blip r:embed="rId2"/>
                <a:stretch>
                  <a:fillRect l="-36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0C82D75-89C3-471F-0CC1-EDE954E2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06" y="2058077"/>
            <a:ext cx="3003442" cy="2099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D3D4-96ED-2AE7-A812-2C816EC9F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67" y="2052404"/>
            <a:ext cx="3003442" cy="2110527"/>
          </a:xfrm>
          <a:prstGeom prst="rect">
            <a:avLst/>
          </a:prstGeom>
        </p:spPr>
      </p:pic>
      <p:pic>
        <p:nvPicPr>
          <p:cNvPr id="14" name="Picture 13" descr="A diagram of land and global&#10;&#10;AI-generated content may be incorrect.">
            <a:extLst>
              <a:ext uri="{FF2B5EF4-FFF2-40B4-BE49-F238E27FC236}">
                <a16:creationId xmlns:a16="http://schemas.microsoft.com/office/drawing/2014/main" id="{BB25B1B3-CD48-0214-BEBF-83E72266D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9" y="4522386"/>
            <a:ext cx="7959527" cy="1793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97D1B3-CF0A-EB79-BA6A-2A5EF16389F6}"/>
              </a:ext>
            </a:extLst>
          </p:cNvPr>
          <p:cNvSpPr txBox="1"/>
          <p:nvPr/>
        </p:nvSpPr>
        <p:spPr>
          <a:xfrm>
            <a:off x="7098384" y="6185294"/>
            <a:ext cx="1585370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dirty="0"/>
              <a:t>Allan et. </a:t>
            </a:r>
            <a:r>
              <a:rPr lang="en-GB" sz="1600" dirty="0"/>
              <a:t>a</a:t>
            </a:r>
            <a:r>
              <a:rPr lang="en-DE" sz="1600" dirty="0"/>
              <a:t>l., 2020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FDFA85-DA17-99A3-8E7D-CBC219260979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17" name="Rounded Rectangle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9EC581D0-AA2D-3FDD-1774-A771734E2F93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Graphic 17" descr="Hamburger Menu Icon with solid fill">
              <a:extLst>
                <a:ext uri="{FF2B5EF4-FFF2-40B4-BE49-F238E27FC236}">
                  <a16:creationId xmlns:a16="http://schemas.microsoft.com/office/drawing/2014/main" id="{72F10A4C-25F2-01BB-199F-A726E213CB5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DA526C-FA2B-9F68-82DB-08617414DA03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20" name="Rounded Rectangle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D65520E-454A-4DD2-DD1B-5FA478F5EB1A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phic 20" descr="Caret Left with solid fill">
              <a:extLst>
                <a:ext uri="{FF2B5EF4-FFF2-40B4-BE49-F238E27FC236}">
                  <a16:creationId xmlns:a16="http://schemas.microsoft.com/office/drawing/2014/main" id="{2DAAC02C-2959-E870-5618-C5C398C542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A95758-5493-AC18-9EDF-E4685E077E24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23" name="Rounded Rectangl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FAFCB5B-4B4E-7ECD-21A1-56243449B45A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Graphic 23" descr="Caret Right with solid fill">
              <a:extLst>
                <a:ext uri="{FF2B5EF4-FFF2-40B4-BE49-F238E27FC236}">
                  <a16:creationId xmlns:a16="http://schemas.microsoft.com/office/drawing/2014/main" id="{22FB541D-B306-7351-8790-6E4D05B13B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E22599D-12E8-AE55-8933-6DBF24F481A2}"/>
              </a:ext>
            </a:extLst>
          </p:cNvPr>
          <p:cNvSpPr txBox="1"/>
          <p:nvPr/>
        </p:nvSpPr>
        <p:spPr>
          <a:xfrm>
            <a:off x="727695" y="4395800"/>
            <a:ext cx="3226845" cy="27251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Response time </a:t>
            </a:r>
            <a:r>
              <a:rPr lang="en-DE" sz="1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itchFamily="2" charset="2"/>
              </a:rPr>
              <a:t>after abrupt forcing:</a:t>
            </a:r>
            <a:endParaRPr lang="en-DE" sz="16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0D23E6-EE8A-8E2E-ECE0-8D2CA4426746}"/>
              </a:ext>
            </a:extLst>
          </p:cNvPr>
          <p:cNvSpPr txBox="1"/>
          <p:nvPr/>
        </p:nvSpPr>
        <p:spPr>
          <a:xfrm>
            <a:off x="727695" y="1545306"/>
            <a:ext cx="1003475" cy="5628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dirty="0">
                <a:solidFill>
                  <a:schemeClr val="tx2"/>
                </a:solidFill>
              </a:rPr>
              <a:t>Zonal anomalies: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F6D391-7D1B-CDCD-6C09-D7909AB399E3}"/>
              </a:ext>
            </a:extLst>
          </p:cNvPr>
          <p:cNvSpPr txBox="1"/>
          <p:nvPr/>
        </p:nvSpPr>
        <p:spPr>
          <a:xfrm>
            <a:off x="2426480" y="1647239"/>
            <a:ext cx="649217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b="1" dirty="0">
                <a:solidFill>
                  <a:schemeClr val="tx2"/>
                </a:solidFill>
              </a:rPr>
              <a:t>4xCO2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9115F-ED23-620E-565C-357EA7B3F59B}"/>
              </a:ext>
            </a:extLst>
          </p:cNvPr>
          <p:cNvSpPr txBox="1"/>
          <p:nvPr/>
        </p:nvSpPr>
        <p:spPr>
          <a:xfrm>
            <a:off x="5969070" y="1647239"/>
            <a:ext cx="381515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DE" sz="1600" b="1" dirty="0">
                <a:solidFill>
                  <a:schemeClr val="tx2"/>
                </a:solidFill>
              </a:rPr>
              <a:t>+4K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242182-211B-9630-EC84-4669244BD234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Mechanism (III)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4F19D-917C-1FA2-A6C8-427595DB2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86CC66-C7BE-BF25-18DF-77D889B81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DE" dirty="0">
                <a:latin typeface="Roboto" panose="02000000000000000000" pitchFamily="2" charset="0"/>
                <a:ea typeface="Roboto" panose="02000000000000000000" pitchFamily="2" charset="0"/>
              </a:rPr>
              <a:t>atial anomalies in vertical wind and mositure convergence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FF807-2976-FCF1-DA87-B510A551F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0" y="1631420"/>
            <a:ext cx="10787239" cy="50085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A6BB0D0-3CAE-B72C-9576-D2BD7D5D2FDF}"/>
              </a:ext>
            </a:extLst>
          </p:cNvPr>
          <p:cNvGrpSpPr/>
          <p:nvPr/>
        </p:nvGrpSpPr>
        <p:grpSpPr>
          <a:xfrm>
            <a:off x="11418009" y="1026749"/>
            <a:ext cx="509286" cy="486137"/>
            <a:chOff x="5937813" y="1446835"/>
            <a:chExt cx="509286" cy="486137"/>
          </a:xfrm>
        </p:grpSpPr>
        <p:sp>
          <p:nvSpPr>
            <p:cNvPr id="8" name="Rounded Rectangle 7">
              <a:hlinkClick r:id="rId3" action="ppaction://hlinksldjump"/>
              <a:extLst>
                <a:ext uri="{FF2B5EF4-FFF2-40B4-BE49-F238E27FC236}">
                  <a16:creationId xmlns:a16="http://schemas.microsoft.com/office/drawing/2014/main" id="{E2677BD3-34BD-C1BD-44C3-4C813E3125A2}"/>
                </a:ext>
              </a:extLst>
            </p:cNvPr>
            <p:cNvSpPr/>
            <p:nvPr/>
          </p:nvSpPr>
          <p:spPr>
            <a:xfrm>
              <a:off x="5937813" y="144683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9" name="Graphic 8" descr="Hamburger Menu Icon with solid fill">
              <a:extLst>
                <a:ext uri="{FF2B5EF4-FFF2-40B4-BE49-F238E27FC236}">
                  <a16:creationId xmlns:a16="http://schemas.microsoft.com/office/drawing/2014/main" id="{7271EB47-1701-ED6D-8AA8-79386507ED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4111" y="1481558"/>
              <a:ext cx="416689" cy="41668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0391EB-529C-AD2A-B681-F02F43AD590F}"/>
              </a:ext>
            </a:extLst>
          </p:cNvPr>
          <p:cNvGrpSpPr/>
          <p:nvPr/>
        </p:nvGrpSpPr>
        <p:grpSpPr>
          <a:xfrm>
            <a:off x="11406433" y="1680852"/>
            <a:ext cx="509286" cy="486137"/>
            <a:chOff x="11394857" y="2265052"/>
            <a:chExt cx="509286" cy="486137"/>
          </a:xfrm>
        </p:grpSpPr>
        <p:sp>
          <p:nvSpPr>
            <p:cNvPr id="11" name="Rounded Rectangle 1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93CBC24-4940-2571-5619-CEA65BA1BB87}"/>
                </a:ext>
              </a:extLst>
            </p:cNvPr>
            <p:cNvSpPr/>
            <p:nvPr/>
          </p:nvSpPr>
          <p:spPr>
            <a:xfrm>
              <a:off x="11394857" y="2265052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Graphic 11" descr="Caret Left with solid fill">
              <a:extLst>
                <a:ext uri="{FF2B5EF4-FFF2-40B4-BE49-F238E27FC236}">
                  <a16:creationId xmlns:a16="http://schemas.microsoft.com/office/drawing/2014/main" id="{F09BCB7D-8EDD-042D-A303-D005150BBB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421" t="15812" r="24786" b="12393"/>
            <a:stretch>
              <a:fillRect/>
            </a:stretch>
          </p:blipFill>
          <p:spPr>
            <a:xfrm>
              <a:off x="11452731" y="2265052"/>
              <a:ext cx="343928" cy="48613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7A0F63-5603-EF52-E73F-6513A3F6A9F2}"/>
              </a:ext>
            </a:extLst>
          </p:cNvPr>
          <p:cNvGrpSpPr/>
          <p:nvPr/>
        </p:nvGrpSpPr>
        <p:grpSpPr>
          <a:xfrm>
            <a:off x="11408169" y="2250903"/>
            <a:ext cx="526531" cy="570189"/>
            <a:chOff x="11396593" y="2835103"/>
            <a:chExt cx="526531" cy="570189"/>
          </a:xfrm>
        </p:grpSpPr>
        <p:sp>
          <p:nvSpPr>
            <p:cNvPr id="14" name="Rounded Rectangle 1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F0A8AD-9EFE-911E-BC46-7F19B42CC21B}"/>
                </a:ext>
              </a:extLst>
            </p:cNvPr>
            <p:cNvSpPr/>
            <p:nvPr/>
          </p:nvSpPr>
          <p:spPr>
            <a:xfrm>
              <a:off x="11396593" y="2919155"/>
              <a:ext cx="509286" cy="4861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DE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Graphic 14" descr="Caret Right with solid fill">
              <a:extLst>
                <a:ext uri="{FF2B5EF4-FFF2-40B4-BE49-F238E27FC236}">
                  <a16:creationId xmlns:a16="http://schemas.microsoft.com/office/drawing/2014/main" id="{216949BC-5057-BDB6-98F1-A9AD05E71D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678" t="5713" r="18797" b="18496"/>
            <a:stretch>
              <a:fillRect/>
            </a:stretch>
          </p:blipFill>
          <p:spPr>
            <a:xfrm>
              <a:off x="11452731" y="2835103"/>
              <a:ext cx="470393" cy="57018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DDA1DE4-7645-2681-6122-DA5D4A8E478B}"/>
              </a:ext>
            </a:extLst>
          </p:cNvPr>
          <p:cNvSpPr/>
          <p:nvPr/>
        </p:nvSpPr>
        <p:spPr>
          <a:xfrm>
            <a:off x="947737" y="0"/>
            <a:ext cx="2141452" cy="568411"/>
          </a:xfrm>
          <a:prstGeom prst="rect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en-DE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Mechanism (IV)</a:t>
            </a:r>
            <a:endParaRPr lang="en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36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PG_2020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G_2020" id="{D85B1E0F-FC07-44C4-B5D5-89A5E4EADB04}" vid="{5690BFED-3F1A-4D6D-BBF4-324BE8264BF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6201</TotalTime>
  <Words>1063</Words>
  <Application>Microsoft Macintosh PowerPoint</Application>
  <PresentationFormat>Widescreen</PresentationFormat>
  <Paragraphs>152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.SF NS Symbols Regular</vt:lpstr>
      <vt:lpstr>Arial</vt:lpstr>
      <vt:lpstr>Calibri</vt:lpstr>
      <vt:lpstr>Cambria Math</vt:lpstr>
      <vt:lpstr>Roboto</vt:lpstr>
      <vt:lpstr>Symbol</vt:lpstr>
      <vt:lpstr>System Font Regular</vt:lpstr>
      <vt:lpstr>Wingdings</vt:lpstr>
      <vt:lpstr>Wingdings 3</vt:lpstr>
      <vt:lpstr>MPG_2020</vt:lpstr>
      <vt:lpstr>think-cell Folie</vt:lpstr>
      <vt:lpstr>The response of Tropical land-ocean precipitation partitioning to CO2 and SST increase in global storm-resolving simulations  Marius Schulz and Cathy Hohenegger Max-planck-institute for meteorology, Hamburg </vt:lpstr>
      <vt:lpstr>Key findings</vt:lpstr>
      <vt:lpstr>Table of contents</vt:lpstr>
      <vt:lpstr>Methods: The ICON experiments</vt:lpstr>
      <vt:lpstr>The baseline of precipitation Paprtitioning</vt:lpstr>
      <vt:lpstr>The Hydrological response to 4xCO2 and +4K</vt:lpstr>
      <vt:lpstr>Land atmospheric heating best predictor for land moisture convergence adjustments</vt:lpstr>
      <vt:lpstr>Opposite heating asymmetries and circulation adjustments in 4xco2 and +4K</vt:lpstr>
      <vt:lpstr>Spatial anomalies in vertical wind and mositure convergence</vt:lpstr>
      <vt:lpstr>harnessing the land moistrue and energy budget</vt:lpstr>
      <vt:lpstr>The response of precipitation partitioning in ICON and AMIP6</vt:lpstr>
      <vt:lpstr>The response of Controlling factors in ICON and AMIP6</vt:lpstr>
      <vt:lpstr>Thermodynamical vs. dynamical changes</vt:lpstr>
      <vt:lpstr>Proving the circulation component is responsible for the response in land moisture convergence</vt:lpstr>
      <vt:lpstr>The baseline from the moisture&amp;energy perspective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Dalija Budimlic</dc:creator>
  <cp:lastModifiedBy>Marius Schulz</cp:lastModifiedBy>
  <cp:revision>29</cp:revision>
  <dcterms:created xsi:type="dcterms:W3CDTF">2021-02-22T07:49:59Z</dcterms:created>
  <dcterms:modified xsi:type="dcterms:W3CDTF">2026-05-08T09:04:52Z</dcterms:modified>
</cp:coreProperties>
</file>