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6"/>
  </p:notesMasterIdLst>
  <p:sldIdLst>
    <p:sldId id="351" r:id="rId2"/>
    <p:sldId id="342" r:id="rId3"/>
    <p:sldId id="331" r:id="rId4"/>
    <p:sldId id="330" r:id="rId5"/>
    <p:sldId id="352" r:id="rId6"/>
    <p:sldId id="289" r:id="rId7"/>
    <p:sldId id="316" r:id="rId8"/>
    <p:sldId id="321" r:id="rId9"/>
    <p:sldId id="318" r:id="rId10"/>
    <p:sldId id="349" r:id="rId11"/>
    <p:sldId id="353" r:id="rId12"/>
    <p:sldId id="354" r:id="rId13"/>
    <p:sldId id="319" r:id="rId14"/>
    <p:sldId id="311" r:id="rId15"/>
    <p:sldId id="324" r:id="rId16"/>
    <p:sldId id="320" r:id="rId17"/>
    <p:sldId id="325" r:id="rId18"/>
    <p:sldId id="344" r:id="rId19"/>
    <p:sldId id="323" r:id="rId20"/>
    <p:sldId id="335" r:id="rId21"/>
    <p:sldId id="345" r:id="rId22"/>
    <p:sldId id="338" r:id="rId23"/>
    <p:sldId id="322" r:id="rId24"/>
    <p:sldId id="341" r:id="rId25"/>
    <p:sldId id="348" r:id="rId26"/>
    <p:sldId id="329" r:id="rId27"/>
    <p:sldId id="334" r:id="rId28"/>
    <p:sldId id="340" r:id="rId29"/>
    <p:sldId id="343" r:id="rId30"/>
    <p:sldId id="337" r:id="rId31"/>
    <p:sldId id="336" r:id="rId32"/>
    <p:sldId id="339" r:id="rId33"/>
    <p:sldId id="327" r:id="rId34"/>
    <p:sldId id="317" r:id="rId35"/>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21431" marR="21431" indent="0"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1pPr>
    <a:lvl2pPr marL="21431" marR="21431" indent="128588"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2pPr>
    <a:lvl3pPr marL="21431" marR="21431" indent="257175"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3pPr>
    <a:lvl4pPr marL="21431" marR="21431" indent="385763"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4pPr>
    <a:lvl5pPr marL="21431" marR="21431" indent="514350"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5pPr>
    <a:lvl6pPr marL="21431" marR="21431" indent="642938"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6pPr>
    <a:lvl7pPr marL="21431" marR="21431" indent="771525"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7pPr>
    <a:lvl8pPr marL="21431" marR="21431" indent="900113"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8pPr>
    <a:lvl9pPr marL="21431" marR="21431" indent="1028700" algn="l" defTabSz="482203" rtl="0" fontAlgn="auto" latinLnBrk="0" hangingPunct="0">
      <a:lnSpc>
        <a:spcPct val="100000"/>
      </a:lnSpc>
      <a:spcBef>
        <a:spcPts val="0"/>
      </a:spcBef>
      <a:spcAft>
        <a:spcPts val="0"/>
      </a:spcAft>
      <a:buClrTx/>
      <a:buSzTx/>
      <a:buFontTx/>
      <a:buNone/>
      <a:tabLst/>
      <a:defRPr kumimoji="0" sz="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noFill/>
        </a:fill>
      </a:tcStyle>
    </a:wholeTbl>
    <a:band2H>
      <a:tcTxStyle/>
      <a:tcStyle>
        <a:tcBdr/>
        <a:fill>
          <a:solidFill>
            <a:srgbClr val="C5C7C9">
              <a:alpha val="30000"/>
            </a:srgbClr>
          </a:solidFill>
        </a:fill>
      </a:tcStyle>
    </a:band2H>
    <a:firstCol>
      <a:tcTxStyle b="on" i="off">
        <a:fontRef idx="minor">
          <a:srgbClr val="7E8C97"/>
        </a:fontRef>
        <a:srgbClr val="7E8C97"/>
      </a:tcTxStyle>
      <a:tcStyle>
        <a:tcBdr>
          <a:left>
            <a:ln w="381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Col>
    <a:la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381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lastRow>
    <a:fir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381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Row>
  </a:tblStyle>
  <a:tblStyle styleId="{D51ADE6A-740E-44AE-83CC-AE7238B6C88D}" styleName="">
    <a:tblBg/>
    <a:wholeTbl>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noFill/>
        </a:fill>
      </a:tcStyle>
    </a:wholeTbl>
    <a:band2H>
      <a:tcTxStyle/>
      <a:tcStyle>
        <a:tcBdr/>
        <a:fill>
          <a:solidFill>
            <a:srgbClr val="C5C7C9">
              <a:alpha val="30000"/>
            </a:srgbClr>
          </a:solidFill>
        </a:fill>
      </a:tcStyle>
    </a:band2H>
    <a:firstCol>
      <a:tcTxStyle b="on" i="off">
        <a:fontRef idx="minor">
          <a:srgbClr val="7E8C97"/>
        </a:fontRef>
        <a:srgbClr val="7E8C97"/>
      </a:tcTxStyle>
      <a:tcStyle>
        <a:tcBdr>
          <a:left>
            <a:ln w="381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Col>
    <a:la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381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lastRow>
    <a:fir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381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noFill/>
        </a:fill>
      </a:tcStyle>
    </a:wholeTbl>
    <a:band2H>
      <a:tcTxStyle/>
      <a:tcStyle>
        <a:tcBdr/>
        <a:fill>
          <a:solidFill>
            <a:srgbClr val="C5C7C9">
              <a:alpha val="30000"/>
            </a:srgbClr>
          </a:solidFill>
        </a:fill>
      </a:tcStyle>
    </a:band2H>
    <a:firstCol>
      <a:tcTxStyle b="on" i="off">
        <a:fontRef idx="minor">
          <a:srgbClr val="7E8C97"/>
        </a:fontRef>
        <a:srgbClr val="7E8C97"/>
      </a:tcTxStyle>
      <a:tcStyle>
        <a:tcBdr>
          <a:left>
            <a:ln w="381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Col>
    <a:la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12700" cap="flat">
              <a:solidFill>
                <a:srgbClr val="7E8C97"/>
              </a:solidFill>
              <a:prstDash val="solid"/>
              <a:miter lim="400000"/>
            </a:ln>
          </a:top>
          <a:bottom>
            <a:ln w="381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lastRow>
    <a:firstRow>
      <a:tcTxStyle b="on" i="off">
        <a:fontRef idx="minor">
          <a:srgbClr val="7E8C97"/>
        </a:fontRef>
        <a:srgbClr val="7E8C97"/>
      </a:tcTxStyle>
      <a:tcStyle>
        <a:tcBdr>
          <a:left>
            <a:ln w="12700" cap="flat">
              <a:solidFill>
                <a:srgbClr val="7E8C97"/>
              </a:solidFill>
              <a:prstDash val="solid"/>
              <a:miter lim="400000"/>
            </a:ln>
          </a:left>
          <a:right>
            <a:ln w="12700" cap="flat">
              <a:solidFill>
                <a:srgbClr val="7E8C97"/>
              </a:solidFill>
              <a:prstDash val="solid"/>
              <a:miter lim="400000"/>
            </a:ln>
          </a:right>
          <a:top>
            <a:ln w="38100" cap="flat">
              <a:solidFill>
                <a:srgbClr val="7E8C97"/>
              </a:solidFill>
              <a:prstDash val="solid"/>
              <a:miter lim="400000"/>
            </a:ln>
          </a:top>
          <a:bottom>
            <a:ln w="12700" cap="flat">
              <a:solidFill>
                <a:srgbClr val="7E8C97"/>
              </a:solidFill>
              <a:prstDash val="solid"/>
              <a:miter lim="400000"/>
            </a:ln>
          </a:bottom>
          <a:insideH>
            <a:ln w="12700" cap="flat">
              <a:solidFill>
                <a:srgbClr val="7E8C97"/>
              </a:solidFill>
              <a:prstDash val="solid"/>
              <a:miter lim="400000"/>
            </a:ln>
          </a:insideH>
          <a:insideV>
            <a:ln w="12700" cap="flat">
              <a:solidFill>
                <a:srgbClr val="7E8C97"/>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52" autoAdjust="0"/>
    <p:restoredTop sz="93103"/>
  </p:normalViewPr>
  <p:slideViewPr>
    <p:cSldViewPr snapToGrid="0">
      <p:cViewPr varScale="1">
        <p:scale>
          <a:sx n="117" d="100"/>
          <a:sy n="117" d="100"/>
        </p:scale>
        <p:origin x="184" y="200"/>
      </p:cViewPr>
      <p:guideLst/>
    </p:cSldViewPr>
  </p:slideViewPr>
  <p:notesTextViewPr>
    <p:cViewPr>
      <p:scale>
        <a:sx n="1" d="1"/>
        <a:sy n="1" d="1"/>
      </p:scale>
      <p:origin x="0" y="0"/>
    </p:cViewPr>
  </p:notesTextViewPr>
  <p:notesViewPr>
    <p:cSldViewPr snapToGrid="0">
      <p:cViewPr varScale="1">
        <p:scale>
          <a:sx n="103" d="100"/>
          <a:sy n="103" d="100"/>
        </p:scale>
        <p:origin x="465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Adri&#225;n\Art&#237;culo%20CalidadSuperficial_CoefReflexi&#243;n\Agua_Tierr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dri&#225;n\Art&#237;culo%20CalidadSuperficial_CoefReflexi&#243;n\Agua_Tierr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without padding</c:v>
          </c:tx>
          <c:spPr>
            <a:ln w="25400" cap="rnd">
              <a:noFill/>
              <a:round/>
            </a:ln>
            <a:effectLst/>
          </c:spPr>
          <c:marker>
            <c:symbol val="circle"/>
            <c:size val="5"/>
            <c:spPr>
              <a:solidFill>
                <a:schemeClr val="accent1"/>
              </a:solidFill>
              <a:ln w="9525">
                <a:solidFill>
                  <a:schemeClr val="accent1"/>
                </a:solidFill>
              </a:ln>
              <a:effectLst/>
            </c:spPr>
          </c:marker>
          <c:xVal>
            <c:numRef>
              <c:f>'Chapa Metálica'!$N$7:$N$46</c:f>
              <c:numCache>
                <c:formatCode>General</c:formatCode>
                <c:ptCount val="40"/>
                <c:pt idx="0">
                  <c:v>1.36111</c:v>
                </c:pt>
                <c:pt idx="1">
                  <c:v>1.4722200000000001</c:v>
                </c:pt>
                <c:pt idx="2">
                  <c:v>1.5555500000000002</c:v>
                </c:pt>
                <c:pt idx="3">
                  <c:v>1.6944400000000002</c:v>
                </c:pt>
                <c:pt idx="4">
                  <c:v>1.7777799999999999</c:v>
                </c:pt>
                <c:pt idx="5">
                  <c:v>1.88889</c:v>
                </c:pt>
                <c:pt idx="6">
                  <c:v>2</c:v>
                </c:pt>
                <c:pt idx="7">
                  <c:v>2.0833300000000001</c:v>
                </c:pt>
                <c:pt idx="8">
                  <c:v>2.1944400000000002</c:v>
                </c:pt>
                <c:pt idx="9">
                  <c:v>2.2777799999999999</c:v>
                </c:pt>
                <c:pt idx="10">
                  <c:v>2.38889</c:v>
                </c:pt>
                <c:pt idx="11">
                  <c:v>2.5</c:v>
                </c:pt>
                <c:pt idx="12">
                  <c:v>2.61111</c:v>
                </c:pt>
                <c:pt idx="13">
                  <c:v>2.6944400000000002</c:v>
                </c:pt>
                <c:pt idx="14">
                  <c:v>2.7777799999999999</c:v>
                </c:pt>
                <c:pt idx="15">
                  <c:v>2.88889</c:v>
                </c:pt>
                <c:pt idx="16">
                  <c:v>2.9444400000000002</c:v>
                </c:pt>
                <c:pt idx="17">
                  <c:v>2.9722200000000001</c:v>
                </c:pt>
                <c:pt idx="18">
                  <c:v>3.0277799999999999</c:v>
                </c:pt>
                <c:pt idx="19">
                  <c:v>3.0833300000000001</c:v>
                </c:pt>
                <c:pt idx="20">
                  <c:v>3.13889</c:v>
                </c:pt>
                <c:pt idx="21">
                  <c:v>3.1944400000000002</c:v>
                </c:pt>
                <c:pt idx="22">
                  <c:v>3.25</c:v>
                </c:pt>
                <c:pt idx="23">
                  <c:v>3.2777799999999999</c:v>
                </c:pt>
                <c:pt idx="24">
                  <c:v>3.3333300000000001</c:v>
                </c:pt>
                <c:pt idx="25">
                  <c:v>3.38889</c:v>
                </c:pt>
                <c:pt idx="26">
                  <c:v>3.4444400000000002</c:v>
                </c:pt>
                <c:pt idx="27">
                  <c:v>3.5</c:v>
                </c:pt>
                <c:pt idx="28">
                  <c:v>3.5277799999999999</c:v>
                </c:pt>
                <c:pt idx="29">
                  <c:v>3.5833300000000001</c:v>
                </c:pt>
                <c:pt idx="30">
                  <c:v>3.63889</c:v>
                </c:pt>
                <c:pt idx="31">
                  <c:v>3.6944400000000002</c:v>
                </c:pt>
                <c:pt idx="32">
                  <c:v>3.75</c:v>
                </c:pt>
                <c:pt idx="33">
                  <c:v>3.8055500000000002</c:v>
                </c:pt>
                <c:pt idx="34">
                  <c:v>3.88889</c:v>
                </c:pt>
                <c:pt idx="35">
                  <c:v>4</c:v>
                </c:pt>
                <c:pt idx="36">
                  <c:v>4.11111</c:v>
                </c:pt>
                <c:pt idx="37">
                  <c:v>4.1944400000000002</c:v>
                </c:pt>
                <c:pt idx="38">
                  <c:v>4.3055500000000002</c:v>
                </c:pt>
                <c:pt idx="39">
                  <c:v>4.4158299999999997</c:v>
                </c:pt>
              </c:numCache>
            </c:numRef>
          </c:xVal>
          <c:yVal>
            <c:numRef>
              <c:f>'Chapa Metálica'!$P$7:$P$46</c:f>
              <c:numCache>
                <c:formatCode>General</c:formatCode>
                <c:ptCount val="40"/>
                <c:pt idx="0">
                  <c:v>89.228899999999996</c:v>
                </c:pt>
                <c:pt idx="1">
                  <c:v>97.162099999999995</c:v>
                </c:pt>
                <c:pt idx="2">
                  <c:v>84.671000000000006</c:v>
                </c:pt>
                <c:pt idx="3">
                  <c:v>70.840199999999996</c:v>
                </c:pt>
                <c:pt idx="4">
                  <c:v>85.665700000000001</c:v>
                </c:pt>
                <c:pt idx="5">
                  <c:v>82.777900000000002</c:v>
                </c:pt>
                <c:pt idx="6">
                  <c:v>60.261000000000003</c:v>
                </c:pt>
                <c:pt idx="7">
                  <c:v>58.461300000000001</c:v>
                </c:pt>
                <c:pt idx="8">
                  <c:v>53.572600000000001</c:v>
                </c:pt>
                <c:pt idx="9">
                  <c:v>57.200600000000001</c:v>
                </c:pt>
                <c:pt idx="10">
                  <c:v>57.9315</c:v>
                </c:pt>
                <c:pt idx="11">
                  <c:v>48.770200000000003</c:v>
                </c:pt>
                <c:pt idx="12">
                  <c:v>52.115299999999998</c:v>
                </c:pt>
                <c:pt idx="13">
                  <c:v>60.627299999999998</c:v>
                </c:pt>
                <c:pt idx="14">
                  <c:v>46.036900000000003</c:v>
                </c:pt>
                <c:pt idx="15">
                  <c:v>55.053199999999997</c:v>
                </c:pt>
                <c:pt idx="16">
                  <c:v>57.132800000000003</c:v>
                </c:pt>
                <c:pt idx="17">
                  <c:v>40.5456</c:v>
                </c:pt>
                <c:pt idx="18">
                  <c:v>48.500300000000003</c:v>
                </c:pt>
                <c:pt idx="19">
                  <c:v>51.013599999999997</c:v>
                </c:pt>
                <c:pt idx="20">
                  <c:v>52.394799999999996</c:v>
                </c:pt>
                <c:pt idx="21">
                  <c:v>51.563200000000002</c:v>
                </c:pt>
                <c:pt idx="22">
                  <c:v>47.891399999999997</c:v>
                </c:pt>
                <c:pt idx="23">
                  <c:v>42.973700000000001</c:v>
                </c:pt>
                <c:pt idx="24">
                  <c:v>44.4114</c:v>
                </c:pt>
                <c:pt idx="25">
                  <c:v>45.8583</c:v>
                </c:pt>
                <c:pt idx="26">
                  <c:v>44.679200000000002</c:v>
                </c:pt>
                <c:pt idx="27">
                  <c:v>43.455500000000001</c:v>
                </c:pt>
                <c:pt idx="28">
                  <c:v>41.330100000000002</c:v>
                </c:pt>
                <c:pt idx="29">
                  <c:v>39.248699999999999</c:v>
                </c:pt>
                <c:pt idx="30">
                  <c:v>49.682299999999998</c:v>
                </c:pt>
                <c:pt idx="31">
                  <c:v>45.670400000000001</c:v>
                </c:pt>
                <c:pt idx="32">
                  <c:v>45.252299999999998</c:v>
                </c:pt>
                <c:pt idx="33">
                  <c:v>38.781999999999996</c:v>
                </c:pt>
                <c:pt idx="34">
                  <c:v>41.334800000000001</c:v>
                </c:pt>
                <c:pt idx="35">
                  <c:v>47.751899999999999</c:v>
                </c:pt>
                <c:pt idx="36">
                  <c:v>40.380400000000002</c:v>
                </c:pt>
                <c:pt idx="37">
                  <c:v>41.778500000000001</c:v>
                </c:pt>
                <c:pt idx="38">
                  <c:v>36.755099999999999</c:v>
                </c:pt>
                <c:pt idx="39">
                  <c:v>43.238900000000001</c:v>
                </c:pt>
              </c:numCache>
            </c:numRef>
          </c:yVal>
          <c:smooth val="0"/>
          <c:extLst>
            <c:ext xmlns:c16="http://schemas.microsoft.com/office/drawing/2014/chart" uri="{C3380CC4-5D6E-409C-BE32-E72D297353CC}">
              <c16:uniqueId val="{00000000-E4E1-4884-813B-E6DB9E66D896}"/>
            </c:ext>
          </c:extLst>
        </c:ser>
        <c:ser>
          <c:idx val="1"/>
          <c:order val="1"/>
          <c:tx>
            <c:v>Padding</c:v>
          </c:tx>
          <c:spPr>
            <a:ln w="25400" cap="rnd">
              <a:noFill/>
              <a:round/>
            </a:ln>
            <a:effectLst/>
          </c:spPr>
          <c:marker>
            <c:symbol val="circle"/>
            <c:size val="5"/>
            <c:spPr>
              <a:solidFill>
                <a:schemeClr val="accent2"/>
              </a:solidFill>
              <a:ln w="9525">
                <a:solidFill>
                  <a:schemeClr val="accent2"/>
                </a:solidFill>
              </a:ln>
              <a:effectLst/>
            </c:spPr>
          </c:marker>
          <c:xVal>
            <c:numRef>
              <c:f>'Chapa Metálica'!$T$7:$T$46</c:f>
              <c:numCache>
                <c:formatCode>General</c:formatCode>
                <c:ptCount val="40"/>
                <c:pt idx="0">
                  <c:v>1.35907</c:v>
                </c:pt>
                <c:pt idx="1">
                  <c:v>1.4606500000000002</c:v>
                </c:pt>
                <c:pt idx="2">
                  <c:v>1.5533299999999999</c:v>
                </c:pt>
                <c:pt idx="3">
                  <c:v>1.6676900000000003</c:v>
                </c:pt>
                <c:pt idx="4">
                  <c:v>1.7687999999999997</c:v>
                </c:pt>
                <c:pt idx="5">
                  <c:v>1.87887</c:v>
                </c:pt>
                <c:pt idx="6">
                  <c:v>1.98203</c:v>
                </c:pt>
                <c:pt idx="7">
                  <c:v>2.0757399999999997</c:v>
                </c:pt>
                <c:pt idx="8">
                  <c:v>2.1734200000000001</c:v>
                </c:pt>
                <c:pt idx="9">
                  <c:v>2.27121</c:v>
                </c:pt>
                <c:pt idx="10">
                  <c:v>2.3704599999999996</c:v>
                </c:pt>
                <c:pt idx="11">
                  <c:v>2.4783400000000002</c:v>
                </c:pt>
                <c:pt idx="12">
                  <c:v>2.5880500000000008</c:v>
                </c:pt>
                <c:pt idx="13">
                  <c:v>2.6760200000000003</c:v>
                </c:pt>
                <c:pt idx="14">
                  <c:v>2.7755599999999996</c:v>
                </c:pt>
                <c:pt idx="15">
                  <c:v>2.8715700000000002</c:v>
                </c:pt>
                <c:pt idx="16">
                  <c:v>2.9294500000000001</c:v>
                </c:pt>
                <c:pt idx="17">
                  <c:v>2.9731499999999995</c:v>
                </c:pt>
                <c:pt idx="18">
                  <c:v>3.0182399999999996</c:v>
                </c:pt>
                <c:pt idx="19">
                  <c:v>3.0747199999999992</c:v>
                </c:pt>
                <c:pt idx="20">
                  <c:v>3.1288900000000002</c:v>
                </c:pt>
                <c:pt idx="21">
                  <c:v>3.1803699999999999</c:v>
                </c:pt>
                <c:pt idx="22">
                  <c:v>3.2311099999999993</c:v>
                </c:pt>
                <c:pt idx="23">
                  <c:v>3.2737999999999996</c:v>
                </c:pt>
                <c:pt idx="24">
                  <c:v>3.3319499999999991</c:v>
                </c:pt>
                <c:pt idx="25">
                  <c:v>3.3738899999999994</c:v>
                </c:pt>
                <c:pt idx="26">
                  <c:v>3.4250000000000007</c:v>
                </c:pt>
                <c:pt idx="27">
                  <c:v>3.4804600000000008</c:v>
                </c:pt>
                <c:pt idx="28">
                  <c:v>3.5264799999999994</c:v>
                </c:pt>
                <c:pt idx="29">
                  <c:v>3.5833399999999997</c:v>
                </c:pt>
                <c:pt idx="30">
                  <c:v>3.6268599999999989</c:v>
                </c:pt>
                <c:pt idx="31">
                  <c:v>3.6797199999999997</c:v>
                </c:pt>
                <c:pt idx="32">
                  <c:v>3.7311099999999993</c:v>
                </c:pt>
                <c:pt idx="33">
                  <c:v>3.7812099999999997</c:v>
                </c:pt>
                <c:pt idx="34">
                  <c:v>3.8863900000000005</c:v>
                </c:pt>
                <c:pt idx="35">
                  <c:v>3.9863900000000001</c:v>
                </c:pt>
                <c:pt idx="36">
                  <c:v>4.0891699999999993</c:v>
                </c:pt>
                <c:pt idx="37">
                  <c:v>4.189449999999999</c:v>
                </c:pt>
                <c:pt idx="38">
                  <c:v>4.2804699999999993</c:v>
                </c:pt>
                <c:pt idx="39">
                  <c:v>4.3774099999999994</c:v>
                </c:pt>
              </c:numCache>
            </c:numRef>
          </c:xVal>
          <c:yVal>
            <c:numRef>
              <c:f>'Chapa Metálica'!$V$7:$V$46</c:f>
              <c:numCache>
                <c:formatCode>General</c:formatCode>
                <c:ptCount val="40"/>
                <c:pt idx="0">
                  <c:v>108.252</c:v>
                </c:pt>
                <c:pt idx="1">
                  <c:v>97.589399999999998</c:v>
                </c:pt>
                <c:pt idx="2">
                  <c:v>92.455100000000002</c:v>
                </c:pt>
                <c:pt idx="3">
                  <c:v>94.435599999999994</c:v>
                </c:pt>
                <c:pt idx="4">
                  <c:v>87.828199999999995</c:v>
                </c:pt>
                <c:pt idx="5">
                  <c:v>82.816100000000006</c:v>
                </c:pt>
                <c:pt idx="6">
                  <c:v>74.606899999999996</c:v>
                </c:pt>
                <c:pt idx="7">
                  <c:v>59.785200000000003</c:v>
                </c:pt>
                <c:pt idx="8">
                  <c:v>60.005400000000002</c:v>
                </c:pt>
                <c:pt idx="9">
                  <c:v>60.085299999999997</c:v>
                </c:pt>
                <c:pt idx="10">
                  <c:v>59.892299999999999</c:v>
                </c:pt>
                <c:pt idx="11">
                  <c:v>53.469200000000001</c:v>
                </c:pt>
                <c:pt idx="12">
                  <c:v>61.427</c:v>
                </c:pt>
                <c:pt idx="13">
                  <c:v>65.3018</c:v>
                </c:pt>
                <c:pt idx="14">
                  <c:v>52.402299999999997</c:v>
                </c:pt>
                <c:pt idx="15">
                  <c:v>57.278199999999998</c:v>
                </c:pt>
                <c:pt idx="16">
                  <c:v>58.081499999999998</c:v>
                </c:pt>
                <c:pt idx="17">
                  <c:v>52.863399999999999</c:v>
                </c:pt>
                <c:pt idx="18">
                  <c:v>49.192799999999998</c:v>
                </c:pt>
                <c:pt idx="19">
                  <c:v>51.9283</c:v>
                </c:pt>
                <c:pt idx="20">
                  <c:v>52.736499999999999</c:v>
                </c:pt>
                <c:pt idx="21">
                  <c:v>51.746699999999997</c:v>
                </c:pt>
                <c:pt idx="22">
                  <c:v>49.958500000000001</c:v>
                </c:pt>
                <c:pt idx="23">
                  <c:v>48.4756</c:v>
                </c:pt>
                <c:pt idx="24">
                  <c:v>49.165300000000002</c:v>
                </c:pt>
                <c:pt idx="25">
                  <c:v>46.184699999999999</c:v>
                </c:pt>
                <c:pt idx="26">
                  <c:v>47.119</c:v>
                </c:pt>
                <c:pt idx="27">
                  <c:v>45.944200000000002</c:v>
                </c:pt>
                <c:pt idx="28">
                  <c:v>48.292200000000001</c:v>
                </c:pt>
                <c:pt idx="29">
                  <c:v>47.4148</c:v>
                </c:pt>
                <c:pt idx="30">
                  <c:v>49.694800000000001</c:v>
                </c:pt>
                <c:pt idx="31">
                  <c:v>45.953899999999997</c:v>
                </c:pt>
                <c:pt idx="32">
                  <c:v>47.626199999999997</c:v>
                </c:pt>
                <c:pt idx="33">
                  <c:v>45.213299999999997</c:v>
                </c:pt>
                <c:pt idx="34">
                  <c:v>46.934699999999999</c:v>
                </c:pt>
                <c:pt idx="35">
                  <c:v>47.8065</c:v>
                </c:pt>
                <c:pt idx="36">
                  <c:v>45.508000000000003</c:v>
                </c:pt>
                <c:pt idx="37">
                  <c:v>45.439900000000002</c:v>
                </c:pt>
                <c:pt idx="38">
                  <c:v>45.362499999999997</c:v>
                </c:pt>
                <c:pt idx="39">
                  <c:v>43.312899999999999</c:v>
                </c:pt>
              </c:numCache>
            </c:numRef>
          </c:yVal>
          <c:smooth val="0"/>
          <c:extLst>
            <c:ext xmlns:c16="http://schemas.microsoft.com/office/drawing/2014/chart" uri="{C3380CC4-5D6E-409C-BE32-E72D297353CC}">
              <c16:uniqueId val="{00000001-E4E1-4884-813B-E6DB9E66D896}"/>
            </c:ext>
          </c:extLst>
        </c:ser>
        <c:dLbls>
          <c:showLegendKey val="0"/>
          <c:showVal val="0"/>
          <c:showCatName val="0"/>
          <c:showSerName val="0"/>
          <c:showPercent val="0"/>
          <c:showBubbleSize val="0"/>
        </c:dLbls>
        <c:axId val="2109842864"/>
        <c:axId val="1944551504"/>
      </c:scatterChart>
      <c:valAx>
        <c:axId val="2109842864"/>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s-ES"/>
                  <a:t>Position of metal plate (m)</a:t>
                </a:r>
              </a:p>
            </c:rich>
          </c:tx>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crossAx val="1944551504"/>
        <c:crosses val="autoZero"/>
        <c:crossBetween val="midCat"/>
      </c:valAx>
      <c:valAx>
        <c:axId val="1944551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s-ES"/>
                  <a:t>Amplitude FFT (a.u.)</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crossAx val="2109842864"/>
        <c:crosses val="autoZero"/>
        <c:crossBetween val="midCat"/>
      </c:valAx>
      <c:spPr>
        <a:noFill/>
        <a:ln>
          <a:noFill/>
        </a:ln>
        <a:effectLst/>
      </c:spPr>
    </c:plotArea>
    <c:legend>
      <c:legendPos val="r"/>
      <c:layout>
        <c:manualLayout>
          <c:xMode val="edge"/>
          <c:yMode val="edge"/>
          <c:x val="0.74840666666666678"/>
          <c:y val="0.67661145833333336"/>
          <c:w val="0.20661416666666665"/>
          <c:h val="0.14066597222222221"/>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77750000000001"/>
          <c:y val="6.4675925925925928E-2"/>
          <c:w val="0.81030999999999997"/>
          <c:h val="0.78539351851851846"/>
        </c:manualLayout>
      </c:layout>
      <c:lineChart>
        <c:grouping val="standard"/>
        <c:varyColors val="0"/>
        <c:ser>
          <c:idx val="0"/>
          <c:order val="0"/>
          <c:tx>
            <c:v>Experimental phase</c:v>
          </c:tx>
          <c:spPr>
            <a:ln w="19050" cap="rnd">
              <a:solidFill>
                <a:schemeClr val="accent1"/>
              </a:solidFill>
              <a:round/>
            </a:ln>
            <a:effectLst/>
          </c:spPr>
          <c:marker>
            <c:symbol val="circle"/>
            <c:size val="5"/>
            <c:spPr>
              <a:solidFill>
                <a:schemeClr val="accent1"/>
              </a:solidFill>
              <a:ln w="9525">
                <a:solidFill>
                  <a:schemeClr val="accent1"/>
                </a:solidFill>
              </a:ln>
              <a:effectLst/>
            </c:spPr>
          </c:marker>
          <c:cat>
            <c:numRef>
              <c:f>'Chapa Metálica'!$B$7:$B$46</c:f>
              <c:numCache>
                <c:formatCode>General</c:formatCode>
                <c:ptCount val="40"/>
                <c:pt idx="0">
                  <c:v>1.5</c:v>
                </c:pt>
                <c:pt idx="1">
                  <c:v>1.6</c:v>
                </c:pt>
                <c:pt idx="2">
                  <c:v>1.7</c:v>
                </c:pt>
                <c:pt idx="3">
                  <c:v>1.8</c:v>
                </c:pt>
                <c:pt idx="4">
                  <c:v>1.9</c:v>
                </c:pt>
                <c:pt idx="5">
                  <c:v>2</c:v>
                </c:pt>
                <c:pt idx="6">
                  <c:v>2.1</c:v>
                </c:pt>
                <c:pt idx="7">
                  <c:v>2.2000000000000002</c:v>
                </c:pt>
                <c:pt idx="8">
                  <c:v>2.2999999999999998</c:v>
                </c:pt>
                <c:pt idx="9">
                  <c:v>2.4</c:v>
                </c:pt>
                <c:pt idx="10">
                  <c:v>2.5</c:v>
                </c:pt>
                <c:pt idx="11">
                  <c:v>2.6</c:v>
                </c:pt>
                <c:pt idx="12">
                  <c:v>2.7</c:v>
                </c:pt>
                <c:pt idx="13">
                  <c:v>2.8</c:v>
                </c:pt>
                <c:pt idx="14">
                  <c:v>2.9</c:v>
                </c:pt>
                <c:pt idx="15">
                  <c:v>3</c:v>
                </c:pt>
                <c:pt idx="16">
                  <c:v>3.05</c:v>
                </c:pt>
                <c:pt idx="17">
                  <c:v>3.1</c:v>
                </c:pt>
                <c:pt idx="18">
                  <c:v>3.15</c:v>
                </c:pt>
                <c:pt idx="19">
                  <c:v>3.2</c:v>
                </c:pt>
                <c:pt idx="20">
                  <c:v>3.25</c:v>
                </c:pt>
                <c:pt idx="21">
                  <c:v>3.3</c:v>
                </c:pt>
                <c:pt idx="22">
                  <c:v>3.35</c:v>
                </c:pt>
                <c:pt idx="23">
                  <c:v>3.4</c:v>
                </c:pt>
                <c:pt idx="24">
                  <c:v>3.45</c:v>
                </c:pt>
                <c:pt idx="25">
                  <c:v>3.5</c:v>
                </c:pt>
                <c:pt idx="26">
                  <c:v>3.55</c:v>
                </c:pt>
                <c:pt idx="27">
                  <c:v>3.6</c:v>
                </c:pt>
                <c:pt idx="28">
                  <c:v>3.65</c:v>
                </c:pt>
                <c:pt idx="29">
                  <c:v>3.7</c:v>
                </c:pt>
                <c:pt idx="30">
                  <c:v>3.75</c:v>
                </c:pt>
                <c:pt idx="31">
                  <c:v>3.8</c:v>
                </c:pt>
                <c:pt idx="32">
                  <c:v>3.85</c:v>
                </c:pt>
                <c:pt idx="33">
                  <c:v>3.9</c:v>
                </c:pt>
                <c:pt idx="34">
                  <c:v>4</c:v>
                </c:pt>
                <c:pt idx="35">
                  <c:v>4.0999999999999996</c:v>
                </c:pt>
                <c:pt idx="36">
                  <c:v>4.2</c:v>
                </c:pt>
                <c:pt idx="37">
                  <c:v>4.3</c:v>
                </c:pt>
                <c:pt idx="38">
                  <c:v>4.4000000000000004</c:v>
                </c:pt>
                <c:pt idx="39">
                  <c:v>4.5</c:v>
                </c:pt>
              </c:numCache>
            </c:numRef>
          </c:cat>
          <c:val>
            <c:numRef>
              <c:f>'Chapa Metálica'!$W$7:$W$46</c:f>
              <c:numCache>
                <c:formatCode>General</c:formatCode>
                <c:ptCount val="40"/>
                <c:pt idx="0">
                  <c:v>-1.2450699999999999</c:v>
                </c:pt>
                <c:pt idx="1">
                  <c:v>2.4249999999999998</c:v>
                </c:pt>
                <c:pt idx="2">
                  <c:v>0.25118200000000002</c:v>
                </c:pt>
                <c:pt idx="3">
                  <c:v>-2.6872600000000002</c:v>
                </c:pt>
                <c:pt idx="4">
                  <c:v>1.02311</c:v>
                </c:pt>
                <c:pt idx="5">
                  <c:v>-1.64442</c:v>
                </c:pt>
                <c:pt idx="6">
                  <c:v>2.6074199999999998</c:v>
                </c:pt>
                <c:pt idx="7">
                  <c:v>-0.28975299999999998</c:v>
                </c:pt>
                <c:pt idx="8">
                  <c:v>-2.9251399999999999</c:v>
                </c:pt>
                <c:pt idx="9">
                  <c:v>0.83560299999999998</c:v>
                </c:pt>
                <c:pt idx="10">
                  <c:v>-1.0297099999999999</c:v>
                </c:pt>
                <c:pt idx="11">
                  <c:v>2.1852499999999999</c:v>
                </c:pt>
                <c:pt idx="12">
                  <c:v>-0.69494599999999995</c:v>
                </c:pt>
                <c:pt idx="13">
                  <c:v>-2.7829899999999999</c:v>
                </c:pt>
                <c:pt idx="14">
                  <c:v>0.951824</c:v>
                </c:pt>
                <c:pt idx="15">
                  <c:v>-1.48071</c:v>
                </c:pt>
                <c:pt idx="16">
                  <c:v>-2.9372500000000001</c:v>
                </c:pt>
                <c:pt idx="17">
                  <c:v>2.2233800000000001</c:v>
                </c:pt>
                <c:pt idx="18">
                  <c:v>1.1339399999999999</c:v>
                </c:pt>
                <c:pt idx="19">
                  <c:v>0.16118299999999999</c:v>
                </c:pt>
                <c:pt idx="20">
                  <c:v>-1.1160699999999999</c:v>
                </c:pt>
                <c:pt idx="21">
                  <c:v>-2.3208700000000002</c:v>
                </c:pt>
                <c:pt idx="22">
                  <c:v>2.5638200000000002</c:v>
                </c:pt>
                <c:pt idx="23">
                  <c:v>1.32881</c:v>
                </c:pt>
                <c:pt idx="24">
                  <c:v>0.13387499999999999</c:v>
                </c:pt>
                <c:pt idx="25">
                  <c:v>-1.1431199999999999</c:v>
                </c:pt>
                <c:pt idx="26">
                  <c:v>-2.5850599999999999</c:v>
                </c:pt>
                <c:pt idx="27">
                  <c:v>2.38598</c:v>
                </c:pt>
                <c:pt idx="28">
                  <c:v>1.44306</c:v>
                </c:pt>
                <c:pt idx="29">
                  <c:v>-7.0165599999999995E-2</c:v>
                </c:pt>
                <c:pt idx="30">
                  <c:v>-1.05549</c:v>
                </c:pt>
                <c:pt idx="31">
                  <c:v>-2.4874100000000001</c:v>
                </c:pt>
                <c:pt idx="32">
                  <c:v>2.5821200000000002</c:v>
                </c:pt>
                <c:pt idx="33">
                  <c:v>1.2929200000000001</c:v>
                </c:pt>
                <c:pt idx="34">
                  <c:v>-1.2499499999999999</c:v>
                </c:pt>
                <c:pt idx="35">
                  <c:v>2.5011000000000001</c:v>
                </c:pt>
                <c:pt idx="36">
                  <c:v>-0.14280200000000001</c:v>
                </c:pt>
                <c:pt idx="37">
                  <c:v>-2.5698099999999999</c:v>
                </c:pt>
                <c:pt idx="38">
                  <c:v>1.3952800000000001</c:v>
                </c:pt>
                <c:pt idx="39">
                  <c:v>-1.06016</c:v>
                </c:pt>
              </c:numCache>
            </c:numRef>
          </c:val>
          <c:smooth val="0"/>
          <c:extLst>
            <c:ext xmlns:c16="http://schemas.microsoft.com/office/drawing/2014/chart" uri="{C3380CC4-5D6E-409C-BE32-E72D297353CC}">
              <c16:uniqueId val="{00000000-CD94-4C4B-8FAD-4A445118BB64}"/>
            </c:ext>
          </c:extLst>
        </c:ser>
        <c:ser>
          <c:idx val="1"/>
          <c:order val="1"/>
          <c:tx>
            <c:v>Theory phase</c:v>
          </c:tx>
          <c:spPr>
            <a:ln w="19050" cap="rnd">
              <a:solidFill>
                <a:schemeClr val="accent2"/>
              </a:solidFill>
              <a:round/>
            </a:ln>
            <a:effectLst/>
          </c:spPr>
          <c:marker>
            <c:symbol val="circle"/>
            <c:size val="5"/>
            <c:spPr>
              <a:solidFill>
                <a:schemeClr val="accent2"/>
              </a:solidFill>
              <a:ln w="9525">
                <a:solidFill>
                  <a:schemeClr val="accent2"/>
                </a:solidFill>
              </a:ln>
              <a:effectLst/>
            </c:spPr>
          </c:marker>
          <c:cat>
            <c:numRef>
              <c:f>'Chapa Metálica'!$B$7:$B$46</c:f>
              <c:numCache>
                <c:formatCode>General</c:formatCode>
                <c:ptCount val="40"/>
                <c:pt idx="0">
                  <c:v>1.5</c:v>
                </c:pt>
                <c:pt idx="1">
                  <c:v>1.6</c:v>
                </c:pt>
                <c:pt idx="2">
                  <c:v>1.7</c:v>
                </c:pt>
                <c:pt idx="3">
                  <c:v>1.8</c:v>
                </c:pt>
                <c:pt idx="4">
                  <c:v>1.9</c:v>
                </c:pt>
                <c:pt idx="5">
                  <c:v>2</c:v>
                </c:pt>
                <c:pt idx="6">
                  <c:v>2.1</c:v>
                </c:pt>
                <c:pt idx="7">
                  <c:v>2.2000000000000002</c:v>
                </c:pt>
                <c:pt idx="8">
                  <c:v>2.2999999999999998</c:v>
                </c:pt>
                <c:pt idx="9">
                  <c:v>2.4</c:v>
                </c:pt>
                <c:pt idx="10">
                  <c:v>2.5</c:v>
                </c:pt>
                <c:pt idx="11">
                  <c:v>2.6</c:v>
                </c:pt>
                <c:pt idx="12">
                  <c:v>2.7</c:v>
                </c:pt>
                <c:pt idx="13">
                  <c:v>2.8</c:v>
                </c:pt>
                <c:pt idx="14">
                  <c:v>2.9</c:v>
                </c:pt>
                <c:pt idx="15">
                  <c:v>3</c:v>
                </c:pt>
                <c:pt idx="16">
                  <c:v>3.05</c:v>
                </c:pt>
                <c:pt idx="17">
                  <c:v>3.1</c:v>
                </c:pt>
                <c:pt idx="18">
                  <c:v>3.15</c:v>
                </c:pt>
                <c:pt idx="19">
                  <c:v>3.2</c:v>
                </c:pt>
                <c:pt idx="20">
                  <c:v>3.25</c:v>
                </c:pt>
                <c:pt idx="21">
                  <c:v>3.3</c:v>
                </c:pt>
                <c:pt idx="22">
                  <c:v>3.35</c:v>
                </c:pt>
                <c:pt idx="23">
                  <c:v>3.4</c:v>
                </c:pt>
                <c:pt idx="24">
                  <c:v>3.45</c:v>
                </c:pt>
                <c:pt idx="25">
                  <c:v>3.5</c:v>
                </c:pt>
                <c:pt idx="26">
                  <c:v>3.55</c:v>
                </c:pt>
                <c:pt idx="27">
                  <c:v>3.6</c:v>
                </c:pt>
                <c:pt idx="28">
                  <c:v>3.65</c:v>
                </c:pt>
                <c:pt idx="29">
                  <c:v>3.7</c:v>
                </c:pt>
                <c:pt idx="30">
                  <c:v>3.75</c:v>
                </c:pt>
                <c:pt idx="31">
                  <c:v>3.8</c:v>
                </c:pt>
                <c:pt idx="32">
                  <c:v>3.85</c:v>
                </c:pt>
                <c:pt idx="33">
                  <c:v>3.9</c:v>
                </c:pt>
                <c:pt idx="34">
                  <c:v>4</c:v>
                </c:pt>
                <c:pt idx="35">
                  <c:v>4.0999999999999996</c:v>
                </c:pt>
                <c:pt idx="36">
                  <c:v>4.2</c:v>
                </c:pt>
                <c:pt idx="37">
                  <c:v>4.3</c:v>
                </c:pt>
                <c:pt idx="38">
                  <c:v>4.4000000000000004</c:v>
                </c:pt>
                <c:pt idx="39">
                  <c:v>4.5</c:v>
                </c:pt>
              </c:numCache>
            </c:numRef>
          </c:cat>
          <c:val>
            <c:numRef>
              <c:f>'Chapa Metálica'!$AB$7:$AB$46</c:f>
              <c:numCache>
                <c:formatCode>General</c:formatCode>
                <c:ptCount val="40"/>
                <c:pt idx="0">
                  <c:v>-1.2450699999999999</c:v>
                </c:pt>
                <c:pt idx="1">
                  <c:v>2.5287553071795843</c:v>
                </c:pt>
                <c:pt idx="2">
                  <c:v>1.9395307179587817E-2</c:v>
                </c:pt>
                <c:pt idx="3">
                  <c:v>-2.4899646928204149</c:v>
                </c:pt>
                <c:pt idx="4">
                  <c:v>1.2838606143591758</c:v>
                </c:pt>
                <c:pt idx="5">
                  <c:v>-1.2254993856408269</c:v>
                </c:pt>
                <c:pt idx="6">
                  <c:v>2.5483259215387584</c:v>
                </c:pt>
                <c:pt idx="7">
                  <c:v>3.8965921538757442E-2</c:v>
                </c:pt>
                <c:pt idx="8">
                  <c:v>-2.4703940784612328</c:v>
                </c:pt>
                <c:pt idx="9">
                  <c:v>1.3034312287183489</c:v>
                </c:pt>
                <c:pt idx="10">
                  <c:v>-1.205928771281652</c:v>
                </c:pt>
                <c:pt idx="11">
                  <c:v>2.5678965358979333</c:v>
                </c:pt>
                <c:pt idx="12">
                  <c:v>5.8536535897928843E-2</c:v>
                </c:pt>
                <c:pt idx="13">
                  <c:v>-2.4508234641020579</c:v>
                </c:pt>
                <c:pt idx="14">
                  <c:v>1.3230018430775203</c:v>
                </c:pt>
                <c:pt idx="15">
                  <c:v>-1.1863581569224806</c:v>
                </c:pt>
                <c:pt idx="16">
                  <c:v>-2.4410381569224739</c:v>
                </c:pt>
                <c:pt idx="17">
                  <c:v>2.5874671502571047</c:v>
                </c:pt>
                <c:pt idx="18">
                  <c:v>1.3327871502571114</c:v>
                </c:pt>
                <c:pt idx="19">
                  <c:v>7.8107150257103797E-2</c:v>
                </c:pt>
                <c:pt idx="20">
                  <c:v>-1.1765728497428896</c:v>
                </c:pt>
                <c:pt idx="21">
                  <c:v>-2.43125284974289</c:v>
                </c:pt>
                <c:pt idx="22">
                  <c:v>2.5972524574366886</c:v>
                </c:pt>
                <c:pt idx="23">
                  <c:v>1.3425724574366953</c:v>
                </c:pt>
                <c:pt idx="24">
                  <c:v>8.7892457436687721E-2</c:v>
                </c:pt>
                <c:pt idx="25">
                  <c:v>-1.1667875425633056</c:v>
                </c:pt>
                <c:pt idx="26">
                  <c:v>-2.421467542563299</c:v>
                </c:pt>
                <c:pt idx="27">
                  <c:v>2.6070377646162797</c:v>
                </c:pt>
                <c:pt idx="28">
                  <c:v>1.3523577646162863</c:v>
                </c:pt>
                <c:pt idx="29">
                  <c:v>9.7677764616278751E-2</c:v>
                </c:pt>
                <c:pt idx="30">
                  <c:v>-1.1570022353837217</c:v>
                </c:pt>
                <c:pt idx="31">
                  <c:v>-2.4116822353837151</c:v>
                </c:pt>
                <c:pt idx="32">
                  <c:v>2.6168230717958636</c:v>
                </c:pt>
                <c:pt idx="33">
                  <c:v>1.3621430717958702</c:v>
                </c:pt>
                <c:pt idx="34">
                  <c:v>-1.1472169282041307</c:v>
                </c:pt>
                <c:pt idx="35">
                  <c:v>2.6266083789754617</c:v>
                </c:pt>
                <c:pt idx="36">
                  <c:v>0.1172483789754466</c:v>
                </c:pt>
                <c:pt idx="37">
                  <c:v>-2.3921116210245543</c:v>
                </c:pt>
                <c:pt idx="38">
                  <c:v>1.3817136861550381</c:v>
                </c:pt>
                <c:pt idx="39">
                  <c:v>-1.1276463138449628</c:v>
                </c:pt>
              </c:numCache>
            </c:numRef>
          </c:val>
          <c:smooth val="0"/>
          <c:extLst>
            <c:ext xmlns:c16="http://schemas.microsoft.com/office/drawing/2014/chart" uri="{C3380CC4-5D6E-409C-BE32-E72D297353CC}">
              <c16:uniqueId val="{00000001-CD94-4C4B-8FAD-4A445118BB64}"/>
            </c:ext>
          </c:extLst>
        </c:ser>
        <c:dLbls>
          <c:showLegendKey val="0"/>
          <c:showVal val="0"/>
          <c:showCatName val="0"/>
          <c:showSerName val="0"/>
          <c:showPercent val="0"/>
          <c:showBubbleSize val="0"/>
        </c:dLbls>
        <c:marker val="1"/>
        <c:smooth val="0"/>
        <c:axId val="186219856"/>
        <c:axId val="188502496"/>
      </c:lineChart>
      <c:catAx>
        <c:axId val="186219856"/>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s-ES"/>
                  <a:t>Position of metal plate (m)</a:t>
                </a:r>
              </a:p>
            </c:rich>
          </c:tx>
          <c:layout>
            <c:manualLayout>
              <c:xMode val="edge"/>
              <c:yMode val="edge"/>
              <c:x val="0.19132500000000002"/>
              <c:y val="0.8904398148148148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crossAx val="188502496"/>
        <c:crosses val="autoZero"/>
        <c:auto val="1"/>
        <c:lblAlgn val="ctr"/>
        <c:lblOffset val="100"/>
        <c:noMultiLvlLbl val="0"/>
      </c:catAx>
      <c:valAx>
        <c:axId val="188502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s-ES"/>
                  <a:t>Phase (rad)</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s-E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crossAx val="186219856"/>
        <c:crosses val="autoZero"/>
        <c:crossBetween val="between"/>
      </c:valAx>
      <c:spPr>
        <a:noFill/>
        <a:ln>
          <a:noFill/>
        </a:ln>
        <a:effectLst/>
      </c:spPr>
    </c:plotArea>
    <c:legend>
      <c:legendPos val="r"/>
      <c:layout>
        <c:manualLayout>
          <c:xMode val="edge"/>
          <c:yMode val="edge"/>
          <c:x val="0.69297638888888891"/>
          <c:y val="0.69462129629629632"/>
          <c:w val="0.29996805555555556"/>
          <c:h val="0.3045537037037037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0000"/>
          </a:solidFill>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19075" latinLnBrk="0">
      <a:defRPr sz="825">
        <a:latin typeface="Lucida Grande"/>
        <a:ea typeface="Lucida Grande"/>
        <a:cs typeface="Lucida Grande"/>
        <a:sym typeface="Lucida Grande"/>
      </a:defRPr>
    </a:lvl1pPr>
    <a:lvl2pPr indent="85725" defTabSz="219075" latinLnBrk="0">
      <a:defRPr sz="825">
        <a:latin typeface="Lucida Grande"/>
        <a:ea typeface="Lucida Grande"/>
        <a:cs typeface="Lucida Grande"/>
        <a:sym typeface="Lucida Grande"/>
      </a:defRPr>
    </a:lvl2pPr>
    <a:lvl3pPr indent="171450" defTabSz="219075" latinLnBrk="0">
      <a:defRPr sz="825">
        <a:latin typeface="Lucida Grande"/>
        <a:ea typeface="Lucida Grande"/>
        <a:cs typeface="Lucida Grande"/>
        <a:sym typeface="Lucida Grande"/>
      </a:defRPr>
    </a:lvl3pPr>
    <a:lvl4pPr indent="257175" defTabSz="219075" latinLnBrk="0">
      <a:defRPr sz="825">
        <a:latin typeface="Lucida Grande"/>
        <a:ea typeface="Lucida Grande"/>
        <a:cs typeface="Lucida Grande"/>
        <a:sym typeface="Lucida Grande"/>
      </a:defRPr>
    </a:lvl4pPr>
    <a:lvl5pPr indent="342900" defTabSz="219075" latinLnBrk="0">
      <a:defRPr sz="825">
        <a:latin typeface="Lucida Grande"/>
        <a:ea typeface="Lucida Grande"/>
        <a:cs typeface="Lucida Grande"/>
        <a:sym typeface="Lucida Grande"/>
      </a:defRPr>
    </a:lvl5pPr>
    <a:lvl6pPr indent="428625" defTabSz="219075" latinLnBrk="0">
      <a:defRPr sz="825">
        <a:latin typeface="Lucida Grande"/>
        <a:ea typeface="Lucida Grande"/>
        <a:cs typeface="Lucida Grande"/>
        <a:sym typeface="Lucida Grande"/>
      </a:defRPr>
    </a:lvl6pPr>
    <a:lvl7pPr indent="514350" defTabSz="219075" latinLnBrk="0">
      <a:defRPr sz="825">
        <a:latin typeface="Lucida Grande"/>
        <a:ea typeface="Lucida Grande"/>
        <a:cs typeface="Lucida Grande"/>
        <a:sym typeface="Lucida Grande"/>
      </a:defRPr>
    </a:lvl7pPr>
    <a:lvl8pPr indent="600075" defTabSz="219075" latinLnBrk="0">
      <a:defRPr sz="825">
        <a:latin typeface="Lucida Grande"/>
        <a:ea typeface="Lucida Grande"/>
        <a:cs typeface="Lucida Grande"/>
        <a:sym typeface="Lucida Grande"/>
      </a:defRPr>
    </a:lvl8pPr>
    <a:lvl9pPr indent="685800" defTabSz="219075" latinLnBrk="0">
      <a:defRPr sz="825">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Photo Revers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112"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113"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114"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115"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1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117"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18" name="Title Text"/>
          <p:cNvSpPr txBox="1">
            <a:spLocks noGrp="1"/>
          </p:cNvSpPr>
          <p:nvPr>
            <p:ph type="title"/>
          </p:nvPr>
        </p:nvSpPr>
        <p:spPr>
          <a:xfrm>
            <a:off x="1310432" y="0"/>
            <a:ext cx="6523137" cy="1486793"/>
          </a:xfrm>
          <a:prstGeom prst="rect">
            <a:avLst/>
          </a:prstGeom>
        </p:spPr>
        <p:txBody>
          <a:bodyPr/>
          <a:lstStyle/>
          <a:p>
            <a:r>
              <a:t>Title Text</a:t>
            </a:r>
          </a:p>
        </p:txBody>
      </p:sp>
      <p:sp>
        <p:nvSpPr>
          <p:cNvPr id="119" name="Body Level One…"/>
          <p:cNvSpPr txBox="1">
            <a:spLocks noGrp="1"/>
          </p:cNvSpPr>
          <p:nvPr>
            <p:ph type="body" sz="half" idx="1"/>
          </p:nvPr>
        </p:nvSpPr>
        <p:spPr>
          <a:xfrm>
            <a:off x="1297037" y="1486793"/>
            <a:ext cx="4025057" cy="3388817"/>
          </a:xfrm>
          <a:prstGeom prst="rect">
            <a:avLst/>
          </a:prstGeom>
        </p:spPr>
        <p:txBody>
          <a:bodyPr anchor="ctr"/>
          <a:lstStyle>
            <a:lvl1pPr marL="394097" marR="0" indent="-294084">
              <a:buSzPct val="168000"/>
              <a:buChar char="•"/>
            </a:lvl1pPr>
            <a:lvl2pPr marL="554190" marR="0" indent="-282728">
              <a:buSzPct val="168000"/>
              <a:buChar char="•"/>
            </a:lvl2pPr>
            <a:lvl3pPr marL="692944" marR="0" indent="-254794">
              <a:buSzPct val="168000"/>
              <a:buChar char="•"/>
            </a:lvl3pPr>
            <a:lvl4pPr marL="848374" marR="0" indent="-243537">
              <a:buSzPct val="168000"/>
              <a:buChar char="•"/>
            </a:lvl4pPr>
            <a:lvl5pPr marL="1019824" marR="0" indent="-243537">
              <a:buSzPct val="168000"/>
              <a:buChar char="•"/>
            </a:lvl5pPr>
          </a:lstStyle>
          <a:p>
            <a:r>
              <a:t>Body Level One</a:t>
            </a:r>
          </a:p>
          <a:p>
            <a:pPr lvl="1"/>
            <a:r>
              <a:t>Body Level Two</a:t>
            </a:r>
          </a:p>
          <a:p>
            <a:pPr lvl="2"/>
            <a:r>
              <a:t>Body Level Three</a:t>
            </a:r>
          </a:p>
          <a:p>
            <a:pPr lvl="3"/>
            <a:r>
              <a:t>Body Level Four</a:t>
            </a:r>
          </a:p>
          <a:p>
            <a:pPr lvl="4"/>
            <a:r>
              <a:t>Body Level Five</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127"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128"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129"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130"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3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132"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33" name="Title Text"/>
          <p:cNvSpPr txBox="1">
            <a:spLocks noGrp="1"/>
          </p:cNvSpPr>
          <p:nvPr>
            <p:ph type="title"/>
          </p:nvPr>
        </p:nvSpPr>
        <p:spPr>
          <a:xfrm>
            <a:off x="1310432" y="0"/>
            <a:ext cx="6523137" cy="1486793"/>
          </a:xfrm>
          <a:prstGeom prst="rect">
            <a:avLst/>
          </a:prstGeom>
        </p:spPr>
        <p:txBody>
          <a:bodyPr/>
          <a:lstStyle/>
          <a:p>
            <a:r>
              <a:t>Title Text</a:t>
            </a:r>
          </a:p>
        </p:txBody>
      </p:sp>
      <p:sp>
        <p:nvSpPr>
          <p:cNvPr id="134" name="Body Level One…"/>
          <p:cNvSpPr txBox="1">
            <a:spLocks noGrp="1"/>
          </p:cNvSpPr>
          <p:nvPr>
            <p:ph type="body" sz="half" idx="1"/>
          </p:nvPr>
        </p:nvSpPr>
        <p:spPr>
          <a:xfrm>
            <a:off x="3781722" y="1486793"/>
            <a:ext cx="4065241" cy="3388817"/>
          </a:xfrm>
          <a:prstGeom prst="rect">
            <a:avLst/>
          </a:prstGeom>
        </p:spPr>
        <p:txBody>
          <a:bodyPr anchor="ctr"/>
          <a:lstStyle>
            <a:lvl1pPr marL="394097" marR="0" indent="-294084">
              <a:buSzPct val="168000"/>
              <a:buChar char="•"/>
            </a:lvl1pPr>
            <a:lvl2pPr marL="554190" marR="0" indent="-282728">
              <a:buSzPct val="168000"/>
              <a:buChar char="•"/>
            </a:lvl2pPr>
            <a:lvl3pPr marL="692944" marR="0" indent="-254794">
              <a:buSzPct val="168000"/>
              <a:buChar char="•"/>
            </a:lvl3pPr>
            <a:lvl4pPr marL="848374" marR="0" indent="-243537">
              <a:buSzPct val="168000"/>
              <a:buChar char="•"/>
            </a:lvl4pPr>
            <a:lvl5pPr marL="1019824" marR="0" indent="-243537">
              <a:buSzPct val="168000"/>
              <a:buChar char="•"/>
            </a:lvl5pPr>
          </a:lstStyle>
          <a:p>
            <a:r>
              <a:t>Body Level One</a:t>
            </a:r>
          </a:p>
          <a:p>
            <a:pPr lvl="1"/>
            <a:r>
              <a:t>Body Level Two</a:t>
            </a:r>
          </a:p>
          <a:p>
            <a:pPr lvl="2"/>
            <a:r>
              <a:t>Body Level Three</a:t>
            </a:r>
          </a:p>
          <a:p>
            <a:pPr lvl="3"/>
            <a:r>
              <a:t>Body Level Four</a:t>
            </a:r>
          </a:p>
          <a:p>
            <a:pPr lvl="4"/>
            <a:r>
              <a:t>Body Level Five</a:t>
            </a:r>
          </a:p>
        </p:txBody>
      </p:sp>
      <p:sp>
        <p:nvSpPr>
          <p:cNvPr id="135"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42" name="Rectángulo"/>
          <p:cNvSpPr/>
          <p:nvPr/>
        </p:nvSpPr>
        <p:spPr>
          <a:xfrm>
            <a:off x="1263550" y="415230"/>
            <a:ext cx="6610202" cy="2940100"/>
          </a:xfrm>
          <a:prstGeom prst="rect">
            <a:avLst/>
          </a:prstGeom>
          <a:solidFill>
            <a:srgbClr val="2C5084"/>
          </a:solidFill>
          <a:ln w="25400">
            <a:miter lim="400000"/>
          </a:ln>
        </p:spPr>
        <p:txBody>
          <a:bodyPr lIns="26789" tIns="26789" rIns="26789" bIns="26789" anchor="ctr"/>
          <a:lstStyle/>
          <a:p>
            <a:endParaRPr sz="225"/>
          </a:p>
        </p:txBody>
      </p:sp>
      <p:pic>
        <p:nvPicPr>
          <p:cNvPr id="143"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144" name="image.png" descr="image.png"/>
          <p:cNvPicPr>
            <a:picLocks/>
          </p:cNvPicPr>
          <p:nvPr/>
        </p:nvPicPr>
        <p:blipFill>
          <a:blip r:embed="rId3"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45" name="Title Text"/>
          <p:cNvSpPr txBox="1">
            <a:spLocks noGrp="1"/>
          </p:cNvSpPr>
          <p:nvPr>
            <p:ph type="title"/>
          </p:nvPr>
        </p:nvSpPr>
        <p:spPr>
          <a:xfrm>
            <a:off x="1310432" y="0"/>
            <a:ext cx="6523137" cy="3335238"/>
          </a:xfrm>
          <a:prstGeom prst="rect">
            <a:avLst/>
          </a:prstGeom>
        </p:spPr>
        <p:txBody>
          <a:bodyPr/>
          <a:lstStyle/>
          <a:p>
            <a:r>
              <a:t>Title Text</a:t>
            </a:r>
          </a:p>
        </p:txBody>
      </p:sp>
      <p:sp>
        <p:nvSpPr>
          <p:cNvPr id="14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ottom">
    <p:bg>
      <p:bgPr>
        <a:solidFill>
          <a:srgbClr val="FFFFFF"/>
        </a:solidFill>
        <a:effectLst/>
      </p:bgPr>
    </p:bg>
    <p:spTree>
      <p:nvGrpSpPr>
        <p:cNvPr id="1" name=""/>
        <p:cNvGrpSpPr/>
        <p:nvPr/>
      </p:nvGrpSpPr>
      <p:grpSpPr>
        <a:xfrm>
          <a:off x="0" y="0"/>
          <a:ext cx="0" cy="0"/>
          <a:chOff x="0" y="0"/>
          <a:chExt cx="0" cy="0"/>
        </a:xfrm>
      </p:grpSpPr>
      <p:pic>
        <p:nvPicPr>
          <p:cNvPr id="153"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154" name="Rectángulo"/>
          <p:cNvSpPr/>
          <p:nvPr/>
        </p:nvSpPr>
        <p:spPr>
          <a:xfrm>
            <a:off x="1263550" y="3737074"/>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155"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15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5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158"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59" name="Title Text"/>
          <p:cNvSpPr txBox="1">
            <a:spLocks noGrp="1"/>
          </p:cNvSpPr>
          <p:nvPr>
            <p:ph type="title"/>
          </p:nvPr>
        </p:nvSpPr>
        <p:spPr>
          <a:xfrm>
            <a:off x="1310432" y="3763863"/>
            <a:ext cx="6523137" cy="1044774"/>
          </a:xfrm>
          <a:prstGeom prst="rect">
            <a:avLst/>
          </a:prstGeom>
        </p:spPr>
        <p:txBody>
          <a:bodyPr/>
          <a:lstStyle/>
          <a:p>
            <a:r>
              <a:t>Title Text</a:t>
            </a:r>
          </a:p>
        </p:txBody>
      </p:sp>
      <p:sp>
        <p:nvSpPr>
          <p:cNvPr id="160"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 Full">
    <p:spTree>
      <p:nvGrpSpPr>
        <p:cNvPr id="1" name=""/>
        <p:cNvGrpSpPr/>
        <p:nvPr/>
      </p:nvGrpSpPr>
      <p:grpSpPr>
        <a:xfrm>
          <a:off x="0" y="0"/>
          <a:ext cx="0" cy="0"/>
          <a:chOff x="0" y="0"/>
          <a:chExt cx="0" cy="0"/>
        </a:xfrm>
      </p:grpSpPr>
      <p:pic>
        <p:nvPicPr>
          <p:cNvPr id="167"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168"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169"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70"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171"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72" name="Title Text"/>
          <p:cNvSpPr txBox="1">
            <a:spLocks noGrp="1"/>
          </p:cNvSpPr>
          <p:nvPr>
            <p:ph type="title"/>
          </p:nvPr>
        </p:nvSpPr>
        <p:spPr>
          <a:xfrm>
            <a:off x="1310432" y="3442394"/>
            <a:ext cx="6523137" cy="1379637"/>
          </a:xfrm>
          <a:prstGeom prst="rect">
            <a:avLst/>
          </a:prstGeom>
        </p:spPr>
        <p:txBody>
          <a:bodyPr/>
          <a:lstStyle>
            <a:lvl1pPr algn="ctr">
              <a:defRPr>
                <a:solidFill>
                  <a:srgbClr val="7E8C97"/>
                </a:solidFill>
                <a:uFill>
                  <a:solidFill>
                    <a:srgbClr val="7E8C97"/>
                  </a:solidFill>
                </a:uFill>
              </a:defRPr>
            </a:lvl1pPr>
          </a:lstStyle>
          <a:p>
            <a:r>
              <a:t>Title Text</a:t>
            </a:r>
          </a:p>
        </p:txBody>
      </p:sp>
      <p:sp>
        <p:nvSpPr>
          <p:cNvPr id="17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 Float Left">
    <p:bg>
      <p:bgPr>
        <a:solidFill>
          <a:srgbClr val="FFFFFF"/>
        </a:solidFill>
        <a:effectLst/>
      </p:bgPr>
    </p:bg>
    <p:spTree>
      <p:nvGrpSpPr>
        <p:cNvPr id="1" name=""/>
        <p:cNvGrpSpPr/>
        <p:nvPr/>
      </p:nvGrpSpPr>
      <p:grpSpPr>
        <a:xfrm>
          <a:off x="0" y="0"/>
          <a:ext cx="0" cy="0"/>
          <a:chOff x="0" y="0"/>
          <a:chExt cx="0" cy="0"/>
        </a:xfrm>
      </p:grpSpPr>
      <p:sp>
        <p:nvSpPr>
          <p:cNvPr id="180" name="Rectángulo"/>
          <p:cNvSpPr/>
          <p:nvPr/>
        </p:nvSpPr>
        <p:spPr>
          <a:xfrm>
            <a:off x="1270248" y="421928"/>
            <a:ext cx="321469" cy="2933403"/>
          </a:xfrm>
          <a:prstGeom prst="rect">
            <a:avLst/>
          </a:prstGeom>
          <a:solidFill>
            <a:srgbClr val="2C5084"/>
          </a:solidFill>
          <a:ln w="12700"/>
        </p:spPr>
        <p:txBody>
          <a:bodyPr lIns="26789" tIns="26789" rIns="26789" bIns="26789" anchor="ctr"/>
          <a:lstStyle/>
          <a:p>
            <a:endParaRPr sz="225"/>
          </a:p>
        </p:txBody>
      </p:sp>
      <p:pic>
        <p:nvPicPr>
          <p:cNvPr id="181" name="image.png" descr="image.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82" name="Número de diapositiva"/>
          <p:cNvSpPr txBox="1">
            <a:spLocks noGrp="1"/>
          </p:cNvSpPr>
          <p:nvPr>
            <p:ph type="sldNum" sz="quarter" idx="2"/>
          </p:nvPr>
        </p:nvSpPr>
        <p:spPr>
          <a:prstGeom prst="rect">
            <a:avLst/>
          </a:prstGeom>
        </p:spPr>
        <p:txBody>
          <a:bodyPr/>
          <a:lstStyle>
            <a:lvl1pPr>
              <a:defRPr>
                <a:solidFill>
                  <a:srgbClr val="2C5084"/>
                </a:solidFill>
              </a:defRPr>
            </a:lvl1pPr>
          </a:lstStyle>
          <a:p>
            <a:fld id="{86CB4B4D-7CA3-9044-876B-883B54F8677D}" type="slidenum">
              <a:rPr/>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Horizontal - Float Right">
    <p:spTree>
      <p:nvGrpSpPr>
        <p:cNvPr id="1" name=""/>
        <p:cNvGrpSpPr/>
        <p:nvPr/>
      </p:nvGrpSpPr>
      <p:grpSpPr>
        <a:xfrm>
          <a:off x="0" y="0"/>
          <a:ext cx="0" cy="0"/>
          <a:chOff x="0" y="0"/>
          <a:chExt cx="0" cy="0"/>
        </a:xfrm>
      </p:grpSpPr>
      <p:pic>
        <p:nvPicPr>
          <p:cNvPr id="189"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190"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sp>
        <p:nvSpPr>
          <p:cNvPr id="191" name="Rectángulo"/>
          <p:cNvSpPr/>
          <p:nvPr/>
        </p:nvSpPr>
        <p:spPr>
          <a:xfrm>
            <a:off x="7552283" y="421928"/>
            <a:ext cx="321469" cy="2933403"/>
          </a:xfrm>
          <a:prstGeom prst="rect">
            <a:avLst/>
          </a:prstGeom>
          <a:solidFill>
            <a:srgbClr val="FF7C00"/>
          </a:solidFill>
          <a:ln w="12700"/>
        </p:spPr>
        <p:txBody>
          <a:bodyPr lIns="26789" tIns="26789" rIns="26789" bIns="26789" anchor="ctr"/>
          <a:lstStyle/>
          <a:p>
            <a:endParaRPr sz="225"/>
          </a:p>
        </p:txBody>
      </p:sp>
      <p:pic>
        <p:nvPicPr>
          <p:cNvPr id="19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93"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194"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195" name="Title Text"/>
          <p:cNvSpPr txBox="1">
            <a:spLocks noGrp="1"/>
          </p:cNvSpPr>
          <p:nvPr>
            <p:ph type="title"/>
          </p:nvPr>
        </p:nvSpPr>
        <p:spPr>
          <a:xfrm>
            <a:off x="1310432" y="3442394"/>
            <a:ext cx="6523137" cy="1379637"/>
          </a:xfrm>
          <a:prstGeom prst="rect">
            <a:avLst/>
          </a:prstGeom>
        </p:spPr>
        <p:txBody>
          <a:bodyPr/>
          <a:lstStyle>
            <a:lvl1pPr algn="ctr">
              <a:defRPr>
                <a:solidFill>
                  <a:srgbClr val="7E8C97"/>
                </a:solidFill>
                <a:uFill>
                  <a:solidFill>
                    <a:srgbClr val="7E8C97"/>
                  </a:solidFill>
                </a:uFill>
              </a:defRPr>
            </a:lvl1pPr>
          </a:lstStyle>
          <a:p>
            <a:r>
              <a:t>Title Text</a:t>
            </a:r>
          </a:p>
        </p:txBody>
      </p:sp>
      <p:sp>
        <p:nvSpPr>
          <p:cNvPr id="19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 Split">
    <p:spTree>
      <p:nvGrpSpPr>
        <p:cNvPr id="1" name=""/>
        <p:cNvGrpSpPr/>
        <p:nvPr/>
      </p:nvGrpSpPr>
      <p:grpSpPr>
        <a:xfrm>
          <a:off x="0" y="0"/>
          <a:ext cx="0" cy="0"/>
          <a:chOff x="0" y="0"/>
          <a:chExt cx="0" cy="0"/>
        </a:xfrm>
      </p:grpSpPr>
      <p:pic>
        <p:nvPicPr>
          <p:cNvPr id="203"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204"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sp>
        <p:nvSpPr>
          <p:cNvPr id="205" name="Rectángulo"/>
          <p:cNvSpPr/>
          <p:nvPr/>
        </p:nvSpPr>
        <p:spPr>
          <a:xfrm>
            <a:off x="1270248" y="421928"/>
            <a:ext cx="321469" cy="2933403"/>
          </a:xfrm>
          <a:prstGeom prst="rect">
            <a:avLst/>
          </a:prstGeom>
          <a:solidFill>
            <a:srgbClr val="FF7C00"/>
          </a:solidFill>
          <a:ln w="12700"/>
        </p:spPr>
        <p:txBody>
          <a:bodyPr lIns="26789" tIns="26789" rIns="26789" bIns="26789" anchor="ctr"/>
          <a:lstStyle/>
          <a:p>
            <a:endParaRPr sz="225"/>
          </a:p>
        </p:txBody>
      </p:sp>
      <p:sp>
        <p:nvSpPr>
          <p:cNvPr id="206" name="Rectángulo"/>
          <p:cNvSpPr/>
          <p:nvPr/>
        </p:nvSpPr>
        <p:spPr>
          <a:xfrm>
            <a:off x="7552283" y="421928"/>
            <a:ext cx="321469" cy="2933403"/>
          </a:xfrm>
          <a:prstGeom prst="rect">
            <a:avLst/>
          </a:prstGeom>
          <a:solidFill>
            <a:srgbClr val="FF7C00"/>
          </a:solidFill>
          <a:ln w="12700"/>
        </p:spPr>
        <p:txBody>
          <a:bodyPr lIns="26789" tIns="26789" rIns="26789" bIns="26789" anchor="ctr"/>
          <a:lstStyle/>
          <a:p>
            <a:endParaRPr sz="225"/>
          </a:p>
        </p:txBody>
      </p:sp>
      <p:pic>
        <p:nvPicPr>
          <p:cNvPr id="20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08"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09"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10" name="Title Text"/>
          <p:cNvSpPr txBox="1">
            <a:spLocks noGrp="1"/>
          </p:cNvSpPr>
          <p:nvPr>
            <p:ph type="title"/>
          </p:nvPr>
        </p:nvSpPr>
        <p:spPr>
          <a:xfrm>
            <a:off x="1310432" y="3442394"/>
            <a:ext cx="6523137" cy="1379637"/>
          </a:xfrm>
          <a:prstGeom prst="rect">
            <a:avLst/>
          </a:prstGeom>
        </p:spPr>
        <p:txBody>
          <a:bodyPr/>
          <a:lstStyle>
            <a:lvl1pPr algn="ctr">
              <a:defRPr>
                <a:solidFill>
                  <a:srgbClr val="7E8C97"/>
                </a:solidFill>
                <a:uFill>
                  <a:solidFill>
                    <a:srgbClr val="7E8C97"/>
                  </a:solidFill>
                </a:uFill>
              </a:defRPr>
            </a:lvl1pPr>
          </a:lstStyle>
          <a:p>
            <a:r>
              <a:t>Title Text</a:t>
            </a:r>
          </a:p>
        </p:txBody>
      </p:sp>
      <p:sp>
        <p:nvSpPr>
          <p:cNvPr id="21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 Left">
    <p:spTree>
      <p:nvGrpSpPr>
        <p:cNvPr id="1" name=""/>
        <p:cNvGrpSpPr/>
        <p:nvPr/>
      </p:nvGrpSpPr>
      <p:grpSpPr>
        <a:xfrm>
          <a:off x="0" y="0"/>
          <a:ext cx="0" cy="0"/>
          <a:chOff x="0" y="0"/>
          <a:chExt cx="0" cy="0"/>
        </a:xfrm>
      </p:grpSpPr>
      <p:pic>
        <p:nvPicPr>
          <p:cNvPr id="218"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219"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20"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22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2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2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24"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25" name="Body Level One…"/>
          <p:cNvSpPr txBox="1">
            <a:spLocks noGrp="1"/>
          </p:cNvSpPr>
          <p:nvPr>
            <p:ph type="body" sz="half" idx="1"/>
          </p:nvPr>
        </p:nvSpPr>
        <p:spPr>
          <a:xfrm>
            <a:off x="3721447" y="1640830"/>
            <a:ext cx="4071938" cy="3502670"/>
          </a:xfrm>
          <a:prstGeom prst="rect">
            <a:avLst/>
          </a:prstGeom>
        </p:spPr>
        <p:txBody>
          <a:bodyPr/>
          <a:lstStyle>
            <a:lvl1pPr marL="0" marR="0" indent="0">
              <a:defRPr sz="1200" b="0">
                <a:solidFill>
                  <a:srgbClr val="000000"/>
                </a:solidFill>
                <a:latin typeface="Swiss 721 BT"/>
                <a:ea typeface="Swiss 721 BT"/>
                <a:cs typeface="Swiss 721 BT"/>
                <a:sym typeface="Swiss 721 BT"/>
              </a:defRPr>
            </a:lvl1pPr>
            <a:lvl2pPr marL="113016" marR="0"/>
            <a:lvl3pPr marL="110505" marR="0"/>
            <a:lvl4pPr marL="107993" marR="0"/>
            <a:lvl5pPr marL="98784" marR="0"/>
          </a:lstStyle>
          <a:p>
            <a:r>
              <a:t>Body Level One</a:t>
            </a:r>
          </a:p>
          <a:p>
            <a:pPr lvl="1"/>
            <a:r>
              <a:t>Body Level Two</a:t>
            </a:r>
          </a:p>
          <a:p>
            <a:pPr lvl="2"/>
            <a:r>
              <a:t>Body Level Three</a:t>
            </a:r>
          </a:p>
          <a:p>
            <a:pPr lvl="3"/>
            <a:r>
              <a:t>Body Level Four</a:t>
            </a:r>
          </a:p>
          <a:p>
            <a:pPr lvl="4"/>
            <a:r>
              <a:t>Body Level Five</a:t>
            </a:r>
          </a:p>
        </p:txBody>
      </p:sp>
      <p:sp>
        <p:nvSpPr>
          <p:cNvPr id="22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 Split 1">
    <p:spTree>
      <p:nvGrpSpPr>
        <p:cNvPr id="1" name=""/>
        <p:cNvGrpSpPr/>
        <p:nvPr/>
      </p:nvGrpSpPr>
      <p:grpSpPr>
        <a:xfrm>
          <a:off x="0" y="0"/>
          <a:ext cx="0" cy="0"/>
          <a:chOff x="0" y="0"/>
          <a:chExt cx="0" cy="0"/>
        </a:xfrm>
      </p:grpSpPr>
      <p:pic>
        <p:nvPicPr>
          <p:cNvPr id="233"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234"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35"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23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3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38"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39"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40" name="Body Level One…"/>
          <p:cNvSpPr txBox="1">
            <a:spLocks noGrp="1"/>
          </p:cNvSpPr>
          <p:nvPr>
            <p:ph type="body" sz="half" idx="1"/>
          </p:nvPr>
        </p:nvSpPr>
        <p:spPr>
          <a:xfrm>
            <a:off x="2060525" y="1640830"/>
            <a:ext cx="3261569" cy="3502670"/>
          </a:xfrm>
          <a:prstGeom prst="rect">
            <a:avLst/>
          </a:prstGeom>
        </p:spPr>
        <p:txBody>
          <a:bodyPr/>
          <a:lstStyle>
            <a:lvl1pPr marL="0" marR="0" indent="0">
              <a:defRPr sz="1200" b="0">
                <a:solidFill>
                  <a:srgbClr val="000000"/>
                </a:solidFill>
                <a:latin typeface="Swiss 721 BT"/>
                <a:ea typeface="Swiss 721 BT"/>
                <a:cs typeface="Swiss 721 BT"/>
                <a:sym typeface="Swiss 721 BT"/>
              </a:defRPr>
            </a:lvl1pPr>
            <a:lvl2pPr marL="113016" marR="0"/>
            <a:lvl3pPr marL="110505" marR="0"/>
            <a:lvl4pPr marL="107993" marR="0"/>
            <a:lvl5pPr marL="98784" marR="0"/>
          </a:lstStyle>
          <a:p>
            <a:r>
              <a:t>Body Level One</a:t>
            </a:r>
          </a:p>
          <a:p>
            <a:pPr lvl="1"/>
            <a:r>
              <a:t>Body Level Two</a:t>
            </a:r>
          </a:p>
          <a:p>
            <a:pPr lvl="2"/>
            <a:r>
              <a:t>Body Level Three</a:t>
            </a:r>
          </a:p>
          <a:p>
            <a:pPr lvl="3"/>
            <a:r>
              <a:t>Body Level Four</a:t>
            </a:r>
          </a:p>
          <a:p>
            <a:pPr lvl="4"/>
            <a:r>
              <a:t>Body Level Five</a:t>
            </a:r>
          </a:p>
        </p:txBody>
      </p:sp>
      <p:sp>
        <p:nvSpPr>
          <p:cNvPr id="24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9" name="Rectángulo"/>
          <p:cNvSpPr/>
          <p:nvPr/>
        </p:nvSpPr>
        <p:spPr>
          <a:xfrm>
            <a:off x="1263550" y="415230"/>
            <a:ext cx="6610202" cy="1098352"/>
          </a:xfrm>
          <a:prstGeom prst="rect">
            <a:avLst/>
          </a:prstGeom>
          <a:solidFill>
            <a:srgbClr val="223D71"/>
          </a:solidFill>
          <a:ln w="25400">
            <a:miter lim="400000"/>
          </a:ln>
        </p:spPr>
        <p:txBody>
          <a:bodyPr lIns="26789" tIns="26789" rIns="26789" bIns="26789" anchor="ctr"/>
          <a:lstStyle/>
          <a:p>
            <a:pPr>
              <a:defRPr>
                <a:solidFill>
                  <a:srgbClr val="223E71"/>
                </a:solidFill>
              </a:defRPr>
            </a:pPr>
            <a:endParaRPr sz="225"/>
          </a:p>
        </p:txBody>
      </p:sp>
      <p:sp>
        <p:nvSpPr>
          <p:cNvPr id="20" name="GTF…"/>
          <p:cNvSpPr txBox="1"/>
          <p:nvPr/>
        </p:nvSpPr>
        <p:spPr>
          <a:xfrm>
            <a:off x="6334209" y="660357"/>
            <a:ext cx="1447431" cy="60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nSpc>
                <a:spcPct val="80000"/>
              </a:lnSpc>
              <a:defRPr sz="4800" b="1">
                <a:solidFill>
                  <a:srgbClr val="FFFFFF"/>
                </a:solidFill>
                <a:latin typeface="Swiss 721 SWA"/>
                <a:ea typeface="Swiss 721 SWA"/>
                <a:cs typeface="Swiss 721 SWA"/>
                <a:sym typeface="Helvetica"/>
              </a:defRPr>
            </a:pPr>
            <a:r>
              <a:rPr sz="1800"/>
              <a:t>GTF</a:t>
            </a:r>
          </a:p>
          <a:p>
            <a:pPr>
              <a:lnSpc>
                <a:spcPct val="80000"/>
              </a:lnSpc>
              <a:defRPr sz="3600">
                <a:solidFill>
                  <a:srgbClr val="FFFFFF"/>
                </a:solidFill>
                <a:latin typeface="Helvetica Neue Light"/>
                <a:ea typeface="Helvetica Neue Light"/>
                <a:cs typeface="Helvetica Neue Light"/>
                <a:sym typeface="Helvetica Neue Light"/>
              </a:defRPr>
            </a:pPr>
            <a:r>
              <a:rPr sz="1350">
                <a:latin typeface="Swiss 721 Light Condensed BT"/>
                <a:ea typeface="Swiss 721 Light Condensed BT"/>
                <a:cs typeface="Swiss 721 Light Condensed BT"/>
                <a:sym typeface="Swiss 721 Light Condensed BT"/>
              </a:rPr>
              <a:t>Grupo de Tecnologías</a:t>
            </a:r>
          </a:p>
          <a:p>
            <a:pPr>
              <a:lnSpc>
                <a:spcPct val="80000"/>
              </a:lnSpc>
              <a:defRPr sz="3600">
                <a:solidFill>
                  <a:srgbClr val="FFFFFF"/>
                </a:solidFill>
                <a:latin typeface="Helvetica Neue Light"/>
                <a:ea typeface="Helvetica Neue Light"/>
                <a:cs typeface="Helvetica Neue Light"/>
                <a:sym typeface="Helvetica Neue Light"/>
              </a:defRPr>
            </a:pPr>
            <a:r>
              <a:rPr sz="1350">
                <a:latin typeface="Swiss 721 Light Condensed BT"/>
                <a:ea typeface="Swiss 721 Light Condensed BT"/>
                <a:cs typeface="Swiss 721 Light Condensed BT"/>
                <a:sym typeface="Swiss 721 Light Condensed BT"/>
              </a:rPr>
              <a:t>Fotónicas</a:t>
            </a:r>
          </a:p>
        </p:txBody>
      </p:sp>
      <p:sp>
        <p:nvSpPr>
          <p:cNvPr id="21" name="Número de diapositiva"/>
          <p:cNvSpPr txBox="1">
            <a:spLocks noGrp="1"/>
          </p:cNvSpPr>
          <p:nvPr>
            <p:ph type="sldNum" sz="quarter" idx="2"/>
          </p:nvPr>
        </p:nvSpPr>
        <p:spPr>
          <a:xfrm>
            <a:off x="1135673" y="-32587"/>
            <a:ext cx="498533" cy="386643"/>
          </a:xfrm>
          <a:prstGeom prst="rect">
            <a:avLst/>
          </a:prstGeom>
        </p:spPr>
        <p:txBody>
          <a:bodyPr/>
          <a:lstStyle>
            <a:lvl1pPr>
              <a:defRPr>
                <a:solidFill>
                  <a:srgbClr val="223D71"/>
                </a:solidFill>
                <a:latin typeface="Helvetica"/>
                <a:ea typeface="Helvetica"/>
                <a:cs typeface="Helvetica"/>
                <a:sym typeface="Helvetica"/>
              </a:defRPr>
            </a:lvl1pPr>
          </a:lstStyle>
          <a:p>
            <a:fld id="{86CB4B4D-7CA3-9044-876B-883B54F8677D}" type="slidenum">
              <a:rPr/>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Vertical - Split 2">
    <p:spTree>
      <p:nvGrpSpPr>
        <p:cNvPr id="1" name=""/>
        <p:cNvGrpSpPr/>
        <p:nvPr/>
      </p:nvGrpSpPr>
      <p:grpSpPr>
        <a:xfrm>
          <a:off x="0" y="0"/>
          <a:ext cx="0" cy="0"/>
          <a:chOff x="0" y="0"/>
          <a:chExt cx="0" cy="0"/>
        </a:xfrm>
      </p:grpSpPr>
      <p:pic>
        <p:nvPicPr>
          <p:cNvPr id="248"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249"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50"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25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5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5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54"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55" name="Body Level One…"/>
          <p:cNvSpPr txBox="1">
            <a:spLocks noGrp="1"/>
          </p:cNvSpPr>
          <p:nvPr>
            <p:ph type="body" sz="half" idx="1"/>
          </p:nvPr>
        </p:nvSpPr>
        <p:spPr>
          <a:xfrm>
            <a:off x="3721447" y="1640830"/>
            <a:ext cx="3274963" cy="3502670"/>
          </a:xfrm>
          <a:prstGeom prst="rect">
            <a:avLst/>
          </a:prstGeom>
        </p:spPr>
        <p:txBody>
          <a:bodyPr/>
          <a:lstStyle>
            <a:lvl1pPr marL="0" marR="0" indent="0">
              <a:defRPr sz="1200" b="0">
                <a:solidFill>
                  <a:srgbClr val="000000"/>
                </a:solidFill>
                <a:latin typeface="Swiss 721 BT"/>
                <a:ea typeface="Swiss 721 BT"/>
                <a:cs typeface="Swiss 721 BT"/>
                <a:sym typeface="Swiss 721 BT"/>
              </a:defRPr>
            </a:lvl1pPr>
            <a:lvl2pPr marL="113016" marR="0"/>
            <a:lvl3pPr marL="110505" marR="0"/>
            <a:lvl4pPr marL="107993" marR="0"/>
            <a:lvl5pPr marL="98784" marR="0"/>
          </a:lstStyle>
          <a:p>
            <a:r>
              <a:t>Body Level One</a:t>
            </a:r>
          </a:p>
          <a:p>
            <a:pPr lvl="1"/>
            <a:r>
              <a:t>Body Level Two</a:t>
            </a:r>
          </a:p>
          <a:p>
            <a:pPr lvl="2"/>
            <a:r>
              <a:t>Body Level Three</a:t>
            </a:r>
          </a:p>
          <a:p>
            <a:pPr lvl="3"/>
            <a:r>
              <a:t>Body Level Four</a:t>
            </a:r>
          </a:p>
          <a:p>
            <a:pPr lvl="4"/>
            <a:r>
              <a:t>Body Level Five</a:t>
            </a:r>
          </a:p>
        </p:txBody>
      </p:sp>
      <p:sp>
        <p:nvSpPr>
          <p:cNvPr id="25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Bullets &amp; Photo - Split">
    <p:spTree>
      <p:nvGrpSpPr>
        <p:cNvPr id="1" name=""/>
        <p:cNvGrpSpPr/>
        <p:nvPr/>
      </p:nvGrpSpPr>
      <p:grpSpPr>
        <a:xfrm>
          <a:off x="0" y="0"/>
          <a:ext cx="0" cy="0"/>
          <a:chOff x="0" y="0"/>
          <a:chExt cx="0" cy="0"/>
        </a:xfrm>
      </p:grpSpPr>
      <p:pic>
        <p:nvPicPr>
          <p:cNvPr id="263"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264"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65"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26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6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68"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69"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70" name="Body Level One…"/>
          <p:cNvSpPr txBox="1">
            <a:spLocks noGrp="1"/>
          </p:cNvSpPr>
          <p:nvPr>
            <p:ph type="body" sz="half" idx="1"/>
          </p:nvPr>
        </p:nvSpPr>
        <p:spPr>
          <a:xfrm>
            <a:off x="2087314" y="1486793"/>
            <a:ext cx="3234780" cy="3388817"/>
          </a:xfrm>
          <a:prstGeom prst="rect">
            <a:avLst/>
          </a:prstGeom>
        </p:spPr>
        <p:txBody>
          <a:bodyPr anchor="ctr"/>
          <a:lstStyle>
            <a:lvl1pPr marL="394097" marR="0" indent="-294084">
              <a:buSzPct val="168000"/>
              <a:buChar char="•"/>
            </a:lvl1pPr>
            <a:lvl2pPr marL="554190" marR="0" indent="-282728">
              <a:buSzPct val="168000"/>
              <a:buChar char="•"/>
            </a:lvl2pPr>
            <a:lvl3pPr marL="692944" marR="0" indent="-254794">
              <a:buSzPct val="168000"/>
              <a:buChar char="•"/>
            </a:lvl3pPr>
            <a:lvl4pPr marL="848374" marR="0" indent="-243537">
              <a:buSzPct val="168000"/>
              <a:buChar char="•"/>
            </a:lvl4pPr>
            <a:lvl5pPr marL="1019824" marR="0" indent="-243537">
              <a:buSzPct val="168000"/>
              <a:buChar char="•"/>
            </a:lvl5pPr>
          </a:lstStyle>
          <a:p>
            <a:r>
              <a:t>Body Level One</a:t>
            </a:r>
          </a:p>
          <a:p>
            <a:pPr lvl="1"/>
            <a:r>
              <a:t>Body Level Two</a:t>
            </a:r>
          </a:p>
          <a:p>
            <a:pPr lvl="2"/>
            <a:r>
              <a:t>Body Level Three</a:t>
            </a:r>
          </a:p>
          <a:p>
            <a:pPr lvl="3"/>
            <a:r>
              <a:t>Body Level Four</a:t>
            </a:r>
          </a:p>
          <a:p>
            <a:pPr lvl="4"/>
            <a:r>
              <a:t>Body Level Five</a:t>
            </a:r>
          </a:p>
        </p:txBody>
      </p:sp>
      <p:sp>
        <p:nvSpPr>
          <p:cNvPr id="27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Text - Left">
    <p:bg>
      <p:bgPr>
        <a:solidFill>
          <a:srgbClr val="FFFFFF"/>
        </a:solidFill>
        <a:effectLst/>
      </p:bgPr>
    </p:bg>
    <p:spTree>
      <p:nvGrpSpPr>
        <p:cNvPr id="1" name=""/>
        <p:cNvGrpSpPr/>
        <p:nvPr/>
      </p:nvGrpSpPr>
      <p:grpSpPr>
        <a:xfrm>
          <a:off x="0" y="0"/>
          <a:ext cx="0" cy="0"/>
          <a:chOff x="0" y="0"/>
          <a:chExt cx="0" cy="0"/>
        </a:xfrm>
      </p:grpSpPr>
      <p:sp>
        <p:nvSpPr>
          <p:cNvPr id="278"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79"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280"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28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8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8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84"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85" name="Body Level One…"/>
          <p:cNvSpPr txBox="1">
            <a:spLocks noGrp="1"/>
          </p:cNvSpPr>
          <p:nvPr>
            <p:ph type="body" sz="half" idx="1"/>
          </p:nvPr>
        </p:nvSpPr>
        <p:spPr>
          <a:xfrm>
            <a:off x="1297037" y="1587252"/>
            <a:ext cx="4025057" cy="3556248"/>
          </a:xfrm>
          <a:prstGeom prst="rect">
            <a:avLst/>
          </a:prstGeom>
        </p:spPr>
        <p:txBody>
          <a:bodyPr/>
          <a:lstStyle>
            <a:lvl1pPr marL="46881" marR="0">
              <a:defRPr sz="1200" b="0">
                <a:solidFill>
                  <a:srgbClr val="000000"/>
                </a:solidFill>
                <a:latin typeface="Swiss 721 BT"/>
                <a:ea typeface="Swiss 721 BT"/>
                <a:cs typeface="Swiss 721 BT"/>
                <a:sym typeface="Swiss 721 BT"/>
              </a:defRPr>
            </a:lvl1pPr>
            <a:lvl2pPr marL="46881" marR="0"/>
            <a:lvl3pPr marL="46881" marR="0"/>
            <a:lvl4pPr marL="46881" marR="0"/>
            <a:lvl5pPr marL="46881" marR="0"/>
          </a:lstStyle>
          <a:p>
            <a:r>
              <a:t>Body Level One</a:t>
            </a:r>
          </a:p>
          <a:p>
            <a:pPr lvl="1"/>
            <a:r>
              <a:t>Body Level Two</a:t>
            </a:r>
          </a:p>
          <a:p>
            <a:pPr lvl="2"/>
            <a:r>
              <a:t>Body Level Three</a:t>
            </a:r>
          </a:p>
          <a:p>
            <a:pPr lvl="3"/>
            <a:r>
              <a:t>Body Level Four</a:t>
            </a:r>
          </a:p>
          <a:p>
            <a:pPr lvl="4"/>
            <a:r>
              <a:t>Body Level Five</a:t>
            </a:r>
          </a:p>
        </p:txBody>
      </p:sp>
      <p:sp>
        <p:nvSpPr>
          <p:cNvPr id="28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Text - Left Small">
    <p:bg>
      <p:bgPr>
        <a:solidFill>
          <a:srgbClr val="FFFFFF"/>
        </a:solidFill>
        <a:effectLst/>
      </p:bgPr>
    </p:bg>
    <p:spTree>
      <p:nvGrpSpPr>
        <p:cNvPr id="1" name=""/>
        <p:cNvGrpSpPr/>
        <p:nvPr/>
      </p:nvGrpSpPr>
      <p:grpSpPr>
        <a:xfrm>
          <a:off x="0" y="0"/>
          <a:ext cx="0" cy="0"/>
          <a:chOff x="0" y="0"/>
          <a:chExt cx="0" cy="0"/>
        </a:xfrm>
      </p:grpSpPr>
      <p:sp>
        <p:nvSpPr>
          <p:cNvPr id="293"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294"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295"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29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29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298"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299" name="Title Text"/>
          <p:cNvSpPr txBox="1">
            <a:spLocks noGrp="1"/>
          </p:cNvSpPr>
          <p:nvPr>
            <p:ph type="title"/>
          </p:nvPr>
        </p:nvSpPr>
        <p:spPr>
          <a:xfrm>
            <a:off x="1310432" y="0"/>
            <a:ext cx="6523137" cy="1486793"/>
          </a:xfrm>
          <a:prstGeom prst="rect">
            <a:avLst/>
          </a:prstGeom>
        </p:spPr>
        <p:txBody>
          <a:bodyPr/>
          <a:lstStyle/>
          <a:p>
            <a:r>
              <a:t>Title Text</a:t>
            </a:r>
          </a:p>
        </p:txBody>
      </p:sp>
      <p:sp>
        <p:nvSpPr>
          <p:cNvPr id="300" name="Body Level One…"/>
          <p:cNvSpPr txBox="1">
            <a:spLocks noGrp="1"/>
          </p:cNvSpPr>
          <p:nvPr>
            <p:ph type="body" sz="quarter" idx="1"/>
          </p:nvPr>
        </p:nvSpPr>
        <p:spPr>
          <a:xfrm>
            <a:off x="1303734" y="1587252"/>
            <a:ext cx="2364135" cy="3556248"/>
          </a:xfrm>
          <a:prstGeom prst="rect">
            <a:avLst/>
          </a:prstGeom>
        </p:spPr>
        <p:txBody>
          <a:bodyPr/>
          <a:lstStyle>
            <a:lvl1pPr marL="46881" marR="0">
              <a:defRPr sz="1200" b="0">
                <a:solidFill>
                  <a:srgbClr val="000000"/>
                </a:solidFill>
                <a:latin typeface="Swiss 721 BT"/>
                <a:ea typeface="Swiss 721 BT"/>
                <a:cs typeface="Swiss 721 BT"/>
                <a:sym typeface="Swiss 721 BT"/>
              </a:defRPr>
            </a:lvl1pPr>
            <a:lvl2pPr marL="46881" marR="0"/>
            <a:lvl3pPr marL="46881" marR="0"/>
            <a:lvl4pPr marL="46881" marR="0"/>
            <a:lvl5pPr marL="46881" marR="0"/>
          </a:lstStyle>
          <a:p>
            <a:r>
              <a:t>Body Level One</a:t>
            </a:r>
          </a:p>
          <a:p>
            <a:pPr lvl="1"/>
            <a:r>
              <a:t>Body Level Two</a:t>
            </a:r>
          </a:p>
          <a:p>
            <a:pPr lvl="2"/>
            <a:r>
              <a:t>Body Level Three</a:t>
            </a:r>
          </a:p>
          <a:p>
            <a:pPr lvl="3"/>
            <a:r>
              <a:t>Body Level Four</a:t>
            </a:r>
          </a:p>
          <a:p>
            <a:pPr lvl="4"/>
            <a:r>
              <a:t>Body Level Five</a:t>
            </a:r>
          </a:p>
        </p:txBody>
      </p:sp>
      <p:sp>
        <p:nvSpPr>
          <p:cNvPr id="30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Text - Right">
    <p:bg>
      <p:bgPr>
        <a:solidFill>
          <a:srgbClr val="FFFFFF"/>
        </a:solidFill>
        <a:effectLst/>
      </p:bgPr>
    </p:bg>
    <p:spTree>
      <p:nvGrpSpPr>
        <p:cNvPr id="1" name=""/>
        <p:cNvGrpSpPr/>
        <p:nvPr/>
      </p:nvGrpSpPr>
      <p:grpSpPr>
        <a:xfrm>
          <a:off x="0" y="0"/>
          <a:ext cx="0" cy="0"/>
          <a:chOff x="0" y="0"/>
          <a:chExt cx="0" cy="0"/>
        </a:xfrm>
      </p:grpSpPr>
      <p:sp>
        <p:nvSpPr>
          <p:cNvPr id="308"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309"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310"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31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31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31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314" name="Title Text"/>
          <p:cNvSpPr txBox="1">
            <a:spLocks noGrp="1"/>
          </p:cNvSpPr>
          <p:nvPr>
            <p:ph type="title"/>
          </p:nvPr>
        </p:nvSpPr>
        <p:spPr>
          <a:xfrm>
            <a:off x="1310432" y="0"/>
            <a:ext cx="6523137" cy="1486793"/>
          </a:xfrm>
          <a:prstGeom prst="rect">
            <a:avLst/>
          </a:prstGeom>
        </p:spPr>
        <p:txBody>
          <a:bodyPr/>
          <a:lstStyle/>
          <a:p>
            <a:r>
              <a:t>Title Text</a:t>
            </a:r>
          </a:p>
        </p:txBody>
      </p:sp>
      <p:sp>
        <p:nvSpPr>
          <p:cNvPr id="315" name="Body Level One…"/>
          <p:cNvSpPr txBox="1">
            <a:spLocks noGrp="1"/>
          </p:cNvSpPr>
          <p:nvPr>
            <p:ph type="body" sz="half" idx="1"/>
          </p:nvPr>
        </p:nvSpPr>
        <p:spPr>
          <a:xfrm>
            <a:off x="3781722" y="1587252"/>
            <a:ext cx="4065241" cy="3556248"/>
          </a:xfrm>
          <a:prstGeom prst="rect">
            <a:avLst/>
          </a:prstGeom>
        </p:spPr>
        <p:txBody>
          <a:bodyPr/>
          <a:lstStyle>
            <a:lvl1pPr marL="46881" marR="0">
              <a:defRPr sz="1200" b="0">
                <a:solidFill>
                  <a:srgbClr val="000000"/>
                </a:solidFill>
                <a:latin typeface="Swiss 721 BT"/>
                <a:ea typeface="Swiss 721 BT"/>
                <a:cs typeface="Swiss 721 BT"/>
                <a:sym typeface="Swiss 721 BT"/>
              </a:defRPr>
            </a:lvl1pPr>
            <a:lvl2pPr marL="46881" marR="0"/>
            <a:lvl3pPr marL="46881" marR="0"/>
            <a:lvl4pPr marL="46881" marR="0"/>
            <a:lvl5pPr marL="46881" marR="0"/>
          </a:lstStyle>
          <a:p>
            <a:r>
              <a:t>Body Level One</a:t>
            </a:r>
          </a:p>
          <a:p>
            <a:pPr lvl="1"/>
            <a:r>
              <a:t>Body Level Two</a:t>
            </a:r>
          </a:p>
          <a:p>
            <a:pPr lvl="2"/>
            <a:r>
              <a:t>Body Level Three</a:t>
            </a:r>
          </a:p>
          <a:p>
            <a:pPr lvl="3"/>
            <a:r>
              <a:t>Body Level Four</a:t>
            </a:r>
          </a:p>
          <a:p>
            <a:pPr lvl="4"/>
            <a:r>
              <a:t>Body Level Five</a:t>
            </a:r>
          </a:p>
        </p:txBody>
      </p:sp>
      <p:sp>
        <p:nvSpPr>
          <p:cNvPr id="31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Text - Right - Small">
    <p:bg>
      <p:bgPr>
        <a:solidFill>
          <a:srgbClr val="FFFFFF"/>
        </a:solidFill>
        <a:effectLst/>
      </p:bgPr>
    </p:bg>
    <p:spTree>
      <p:nvGrpSpPr>
        <p:cNvPr id="1" name=""/>
        <p:cNvGrpSpPr/>
        <p:nvPr/>
      </p:nvGrpSpPr>
      <p:grpSpPr>
        <a:xfrm>
          <a:off x="0" y="0"/>
          <a:ext cx="0" cy="0"/>
          <a:chOff x="0" y="0"/>
          <a:chExt cx="0" cy="0"/>
        </a:xfrm>
      </p:grpSpPr>
      <p:sp>
        <p:nvSpPr>
          <p:cNvPr id="323"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324" name="image.png" descr="image.png"/>
          <p:cNvPicPr>
            <a:picLocks/>
          </p:cNvPicPr>
          <p:nvPr/>
        </p:nvPicPr>
        <p:blipFill>
          <a:blip r:embed="rId2"/>
          <a:stretch>
            <a:fillRect/>
          </a:stretch>
        </p:blipFill>
        <p:spPr>
          <a:xfrm>
            <a:off x="7009805" y="154037"/>
            <a:ext cx="790278" cy="160735"/>
          </a:xfrm>
          <a:prstGeom prst="rect">
            <a:avLst/>
          </a:prstGeom>
          <a:ln w="12700">
            <a:miter lim="400000"/>
          </a:ln>
        </p:spPr>
      </p:pic>
      <p:pic>
        <p:nvPicPr>
          <p:cNvPr id="325" name="image.png" descr="image.png"/>
          <p:cNvPicPr>
            <a:picLocks/>
          </p:cNvPicPr>
          <p:nvPr/>
        </p:nvPicPr>
        <p:blipFill>
          <a:blip r:embed="rId3"/>
          <a:stretch>
            <a:fillRect/>
          </a:stretch>
        </p:blipFill>
        <p:spPr>
          <a:xfrm>
            <a:off x="1143000" y="0"/>
            <a:ext cx="6858000" cy="5143500"/>
          </a:xfrm>
          <a:prstGeom prst="rect">
            <a:avLst/>
          </a:prstGeom>
          <a:ln w="12700">
            <a:miter lim="400000"/>
          </a:ln>
        </p:spPr>
      </p:pic>
      <p:pic>
        <p:nvPicPr>
          <p:cNvPr id="326"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327"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328"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329" name="Title Text"/>
          <p:cNvSpPr txBox="1">
            <a:spLocks noGrp="1"/>
          </p:cNvSpPr>
          <p:nvPr>
            <p:ph type="title"/>
          </p:nvPr>
        </p:nvSpPr>
        <p:spPr>
          <a:xfrm>
            <a:off x="1310432" y="0"/>
            <a:ext cx="6523137" cy="1486793"/>
          </a:xfrm>
          <a:prstGeom prst="rect">
            <a:avLst/>
          </a:prstGeom>
        </p:spPr>
        <p:txBody>
          <a:bodyPr/>
          <a:lstStyle/>
          <a:p>
            <a:r>
              <a:t>Title Text</a:t>
            </a:r>
          </a:p>
        </p:txBody>
      </p:sp>
      <p:sp>
        <p:nvSpPr>
          <p:cNvPr id="330" name="Body Level One…"/>
          <p:cNvSpPr txBox="1">
            <a:spLocks noGrp="1"/>
          </p:cNvSpPr>
          <p:nvPr>
            <p:ph type="body" sz="quarter" idx="1"/>
          </p:nvPr>
        </p:nvSpPr>
        <p:spPr>
          <a:xfrm>
            <a:off x="5395764" y="1587252"/>
            <a:ext cx="2444502" cy="3556248"/>
          </a:xfrm>
          <a:prstGeom prst="rect">
            <a:avLst/>
          </a:prstGeom>
        </p:spPr>
        <p:txBody>
          <a:bodyPr/>
          <a:lstStyle>
            <a:lvl1pPr marL="46881" marR="0">
              <a:defRPr sz="1200" b="0">
                <a:solidFill>
                  <a:srgbClr val="000000"/>
                </a:solidFill>
                <a:latin typeface="Swiss 721 BT"/>
                <a:ea typeface="Swiss 721 BT"/>
                <a:cs typeface="Swiss 721 BT"/>
                <a:sym typeface="Swiss 721 BT"/>
              </a:defRPr>
            </a:lvl1pPr>
            <a:lvl2pPr marL="46881" marR="0"/>
            <a:lvl3pPr marL="46881" marR="0"/>
            <a:lvl4pPr marL="46881" marR="0"/>
            <a:lvl5pPr marL="46881" marR="0"/>
          </a:lstStyle>
          <a:p>
            <a:r>
              <a:t>Body Level One</a:t>
            </a:r>
          </a:p>
          <a:p>
            <a:pPr lvl="1"/>
            <a:r>
              <a:t>Body Level Two</a:t>
            </a:r>
          </a:p>
          <a:p>
            <a:pPr lvl="2"/>
            <a:r>
              <a:t>Body Level Three</a:t>
            </a:r>
          </a:p>
          <a:p>
            <a:pPr lvl="3"/>
            <a:r>
              <a:t>Body Level Four</a:t>
            </a:r>
          </a:p>
          <a:p>
            <a:pPr lvl="4"/>
            <a:r>
              <a:t>Body Level Five</a:t>
            </a:r>
          </a:p>
        </p:txBody>
      </p:sp>
      <p:sp>
        <p:nvSpPr>
          <p:cNvPr id="33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38"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339"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340"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34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34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34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344" name="Title Text"/>
          <p:cNvSpPr txBox="1">
            <a:spLocks noGrp="1"/>
          </p:cNvSpPr>
          <p:nvPr>
            <p:ph type="title"/>
          </p:nvPr>
        </p:nvSpPr>
        <p:spPr>
          <a:xfrm>
            <a:off x="1310432" y="0"/>
            <a:ext cx="6523137" cy="1486793"/>
          </a:xfrm>
          <a:prstGeom prst="rect">
            <a:avLst/>
          </a:prstGeom>
        </p:spPr>
        <p:txBody>
          <a:bodyPr/>
          <a:lstStyle>
            <a:lvl1pPr>
              <a:defRPr b="0"/>
            </a:lvl1pPr>
          </a:lstStyle>
          <a:p>
            <a:r>
              <a:t>Title Text</a:t>
            </a:r>
          </a:p>
        </p:txBody>
      </p:sp>
      <p:sp>
        <p:nvSpPr>
          <p:cNvPr id="345" name="Body Level One…"/>
          <p:cNvSpPr txBox="1">
            <a:spLocks noGrp="1"/>
          </p:cNvSpPr>
          <p:nvPr>
            <p:ph type="body" idx="1"/>
          </p:nvPr>
        </p:nvSpPr>
        <p:spPr>
          <a:xfrm>
            <a:off x="1297037" y="1486793"/>
            <a:ext cx="6543229" cy="3388817"/>
          </a:xfrm>
          <a:prstGeom prst="rect">
            <a:avLst/>
          </a:prstGeom>
        </p:spPr>
        <p:txBody>
          <a:bodyPr anchor="ctr"/>
          <a:lstStyle>
            <a:lvl1pPr marL="378619" marR="0" indent="-278606">
              <a:spcBef>
                <a:spcPts val="863"/>
              </a:spcBef>
              <a:buSzPct val="168000"/>
              <a:buChar char="•"/>
              <a:defRPr sz="1350" b="0">
                <a:latin typeface="Helvetica Neue Medium"/>
                <a:ea typeface="Helvetica Neue Medium"/>
                <a:cs typeface="Helvetica Neue Medium"/>
                <a:sym typeface="Helvetica Neue Medium"/>
              </a:defRPr>
            </a:lvl1pPr>
            <a:lvl2pPr marL="554190" marR="0" indent="-282728">
              <a:spcBef>
                <a:spcPts val="863"/>
              </a:spcBef>
              <a:buSzPct val="168000"/>
              <a:buChar char="•"/>
              <a:defRPr b="0">
                <a:latin typeface="Helvetica Neue Medium"/>
                <a:ea typeface="Helvetica Neue Medium"/>
                <a:cs typeface="Helvetica Neue Medium"/>
                <a:sym typeface="Helvetica Neue Medium"/>
              </a:defRPr>
            </a:lvl2pPr>
            <a:lvl3pPr marL="692944" marR="0" indent="-254794">
              <a:spcBef>
                <a:spcPts val="863"/>
              </a:spcBef>
              <a:buSzPct val="168000"/>
              <a:buChar char="•"/>
              <a:defRPr b="0">
                <a:latin typeface="Helvetica Neue Medium"/>
                <a:ea typeface="Helvetica Neue Medium"/>
                <a:cs typeface="Helvetica Neue Medium"/>
                <a:sym typeface="Helvetica Neue Medium"/>
              </a:defRPr>
            </a:lvl3pPr>
            <a:lvl4pPr marL="848374" marR="0" indent="-243537">
              <a:spcBef>
                <a:spcPts val="863"/>
              </a:spcBef>
              <a:buSzPct val="168000"/>
              <a:buChar char="•"/>
              <a:defRPr b="0">
                <a:latin typeface="Helvetica Neue Medium"/>
                <a:ea typeface="Helvetica Neue Medium"/>
                <a:cs typeface="Helvetica Neue Medium"/>
                <a:sym typeface="Helvetica Neue Medium"/>
              </a:defRPr>
            </a:lvl4pPr>
            <a:lvl5pPr marL="1019824" marR="0" indent="-243537">
              <a:spcBef>
                <a:spcPts val="863"/>
              </a:spcBef>
              <a:buSzPct val="168000"/>
              <a:buChar char="•"/>
              <a:defRPr b="0">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346"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53" name="Rectángulo"/>
          <p:cNvSpPr/>
          <p:nvPr/>
        </p:nvSpPr>
        <p:spPr>
          <a:xfrm>
            <a:off x="1263550" y="415230"/>
            <a:ext cx="6610202" cy="1098352"/>
          </a:xfrm>
          <a:prstGeom prst="rect">
            <a:avLst/>
          </a:prstGeom>
          <a:solidFill>
            <a:srgbClr val="FF7C00"/>
          </a:solidFill>
          <a:ln w="12700">
            <a:miter lim="400000"/>
          </a:ln>
        </p:spPr>
        <p:txBody>
          <a:bodyPr lIns="20092" tIns="20092" rIns="20092" bIns="20092" anchor="ctr"/>
          <a:lstStyle/>
          <a:p>
            <a:pPr marL="0" marR="0" algn="ctr" defTabSz="241101">
              <a:lnSpc>
                <a:spcPts val="1613"/>
              </a:lnSpc>
              <a:tabLst>
                <a:tab pos="561975" algn="l"/>
              </a:tabLst>
              <a:defRPr sz="3600" b="1">
                <a:solidFill>
                  <a:srgbClr val="7F8C98"/>
                </a:solidFill>
                <a:effectLst>
                  <a:outerShdw blurRad="38100" dist="12700" dir="5400000" rotWithShape="0">
                    <a:srgbClr val="000000">
                      <a:alpha val="50000"/>
                    </a:srgbClr>
                  </a:outerShdw>
                </a:effectLst>
                <a:uFillTx/>
              </a:defRPr>
            </a:pPr>
            <a:endParaRPr sz="1350"/>
          </a:p>
        </p:txBody>
      </p:sp>
      <p:pic>
        <p:nvPicPr>
          <p:cNvPr id="354" name="frameworkTitleTop_noImage.png" descr="frameworkTitleTop_noImage.png"/>
          <p:cNvPicPr>
            <a:picLocks noChangeAspect="1"/>
          </p:cNvPicPr>
          <p:nvPr/>
        </p:nvPicPr>
        <p:blipFill>
          <a:blip r:embed="rId2"/>
          <a:stretch>
            <a:fillRect/>
          </a:stretch>
        </p:blipFill>
        <p:spPr>
          <a:xfrm>
            <a:off x="1143000" y="0"/>
            <a:ext cx="6858000" cy="5143500"/>
          </a:xfrm>
          <a:prstGeom prst="rect">
            <a:avLst/>
          </a:prstGeom>
          <a:ln w="12700">
            <a:miter lim="400000"/>
          </a:ln>
        </p:spPr>
      </p:pic>
      <p:pic>
        <p:nvPicPr>
          <p:cNvPr id="355" name="arrow string.pdf" descr="arrow string.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9805" y="154037"/>
            <a:ext cx="790278" cy="160735"/>
          </a:xfrm>
          <a:prstGeom prst="rect">
            <a:avLst/>
          </a:prstGeom>
          <a:ln w="12700">
            <a:miter lim="400000"/>
          </a:ln>
        </p:spPr>
      </p:pic>
      <p:pic>
        <p:nvPicPr>
          <p:cNvPr id="356"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735" y="4909096"/>
            <a:ext cx="147338" cy="147340"/>
          </a:xfrm>
          <a:prstGeom prst="rect">
            <a:avLst/>
          </a:prstGeom>
          <a:ln w="12700">
            <a:miter lim="400000"/>
          </a:ln>
        </p:spPr>
      </p:pic>
      <p:pic>
        <p:nvPicPr>
          <p:cNvPr id="357"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229" y="4909096"/>
            <a:ext cx="147338" cy="147340"/>
          </a:xfrm>
          <a:prstGeom prst="rect">
            <a:avLst/>
          </a:prstGeom>
          <a:ln w="12700">
            <a:miter lim="400000"/>
          </a:ln>
        </p:spPr>
      </p:pic>
      <p:pic>
        <p:nvPicPr>
          <p:cNvPr id="358" name="droppedImage.pdf" descr="dropp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3520"/>
          </a:xfrm>
          <a:prstGeom prst="rect">
            <a:avLst/>
          </a:prstGeom>
          <a:ln w="12700">
            <a:miter lim="400000"/>
          </a:ln>
        </p:spPr>
      </p:pic>
      <p:sp>
        <p:nvSpPr>
          <p:cNvPr id="359" name="Title Text"/>
          <p:cNvSpPr txBox="1">
            <a:spLocks noGrp="1"/>
          </p:cNvSpPr>
          <p:nvPr>
            <p:ph type="title"/>
          </p:nvPr>
        </p:nvSpPr>
        <p:spPr>
          <a:xfrm>
            <a:off x="1035844" y="1768078"/>
            <a:ext cx="6523137" cy="1044774"/>
          </a:xfrm>
          <a:prstGeom prst="rect">
            <a:avLst/>
          </a:prstGeom>
        </p:spPr>
        <p:txBody>
          <a:bodyPr/>
          <a:lstStyle>
            <a:lvl1pPr defTabSz="241101">
              <a:lnSpc>
                <a:spcPts val="4050"/>
              </a:lnSpc>
              <a:tabLst>
                <a:tab pos="642938" algn="l"/>
              </a:tabLst>
              <a:defRPr b="0">
                <a:uFillTx/>
              </a:defRPr>
            </a:lvl1pPr>
          </a:lstStyle>
          <a:p>
            <a:r>
              <a:t>Title Text</a:t>
            </a:r>
          </a:p>
        </p:txBody>
      </p:sp>
      <p:sp>
        <p:nvSpPr>
          <p:cNvPr id="360" name="Body Level One…"/>
          <p:cNvSpPr txBox="1">
            <a:spLocks noGrp="1"/>
          </p:cNvSpPr>
          <p:nvPr>
            <p:ph type="body" idx="1"/>
          </p:nvPr>
        </p:nvSpPr>
        <p:spPr>
          <a:xfrm>
            <a:off x="1297037" y="1587252"/>
            <a:ext cx="6543229" cy="3187899"/>
          </a:xfrm>
          <a:prstGeom prst="rect">
            <a:avLst/>
          </a:prstGeom>
        </p:spPr>
        <p:txBody>
          <a:bodyPr anchor="ctr"/>
          <a:lstStyle>
            <a:lvl1pPr marL="413795" marR="0" indent="-294732" defTabSz="241101">
              <a:lnSpc>
                <a:spcPts val="1688"/>
              </a:lnSpc>
              <a:buSzPct val="108858"/>
              <a:buBlip>
                <a:blip r:embed="rId6"/>
              </a:buBlip>
              <a:tabLst>
                <a:tab pos="814388" algn="l"/>
              </a:tabLst>
              <a:defRPr>
                <a:solidFill>
                  <a:srgbClr val="7F8C98"/>
                </a:solidFill>
                <a:uFillTx/>
              </a:defRPr>
            </a:lvl1pPr>
            <a:lvl2pPr marL="573500" marR="0" indent="-282988" defTabSz="241101">
              <a:lnSpc>
                <a:spcPts val="1613"/>
              </a:lnSpc>
              <a:buSzPct val="108858"/>
              <a:buBlip>
                <a:blip r:embed="rId7"/>
              </a:buBlip>
              <a:tabLst>
                <a:tab pos="1033463" algn="l"/>
              </a:tabLst>
              <a:defRPr>
                <a:solidFill>
                  <a:srgbClr val="7F8C98"/>
                </a:solidFill>
                <a:uFillTx/>
              </a:defRPr>
            </a:lvl2pPr>
            <a:lvl3pPr marL="712653" marR="0" indent="-255453" defTabSz="241101">
              <a:lnSpc>
                <a:spcPts val="1425"/>
              </a:lnSpc>
              <a:buSzPct val="108858"/>
              <a:buBlip>
                <a:blip r:embed="rId8"/>
              </a:buBlip>
              <a:tabLst>
                <a:tab pos="1252538" algn="l"/>
              </a:tabLst>
              <a:defRPr>
                <a:solidFill>
                  <a:srgbClr val="7F8C98"/>
                </a:solidFill>
                <a:uFillTx/>
              </a:defRPr>
            </a:lvl3pPr>
            <a:lvl4pPr marL="867704" marR="0" indent="-243816" defTabSz="241101">
              <a:lnSpc>
                <a:spcPts val="1350"/>
              </a:lnSpc>
              <a:buSzPct val="108858"/>
              <a:buBlip>
                <a:blip r:embed="rId9"/>
              </a:buBlip>
              <a:tabLst>
                <a:tab pos="1466850" algn="l"/>
              </a:tabLst>
              <a:defRPr>
                <a:solidFill>
                  <a:srgbClr val="7F8C98"/>
                </a:solidFill>
                <a:uFillTx/>
              </a:defRPr>
            </a:lvl4pPr>
            <a:lvl5pPr marL="1039154" marR="0" indent="-243816" defTabSz="241101">
              <a:lnSpc>
                <a:spcPts val="1350"/>
              </a:lnSpc>
              <a:buSzPct val="108858"/>
              <a:buBlip>
                <a:blip r:embed="rId6"/>
              </a:buBlip>
              <a:tabLst>
                <a:tab pos="1709738" algn="l"/>
              </a:tabLst>
              <a:defRPr>
                <a:solidFill>
                  <a:srgbClr val="7F8C98"/>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361" name="Número de diapositiva"/>
          <p:cNvSpPr txBox="1">
            <a:spLocks noGrp="1"/>
          </p:cNvSpPr>
          <p:nvPr>
            <p:ph type="sldNum" sz="quarter" idx="2"/>
          </p:nvPr>
        </p:nvSpPr>
        <p:spPr>
          <a:xfrm>
            <a:off x="1323826" y="-6827"/>
            <a:ext cx="427201" cy="335124"/>
          </a:xfrm>
          <a:prstGeom prst="rect">
            <a:avLst/>
          </a:prstGeom>
        </p:spPr>
        <p:txBody>
          <a:bodyPr lIns="53578" tIns="53578" rIns="53578" bIns="53578"/>
          <a:lstStyle>
            <a:lvl1pPr algn="l" defTabSz="241101">
              <a:lnSpc>
                <a:spcPts val="1875"/>
              </a:lnSpc>
              <a:tabLst>
                <a:tab pos="561975" algn="l"/>
              </a:tabLst>
              <a:defRPr>
                <a:uFillTx/>
              </a:defRPr>
            </a:lvl1pPr>
          </a:lstStyle>
          <a:p>
            <a:fld id="{86CB4B4D-7CA3-9044-876B-883B54F8677D}" type="slidenum">
              <a:rPr/>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DEDEDE"/>
        </a:solidFill>
        <a:effectLst/>
      </p:bgPr>
    </p:bg>
    <p:spTree>
      <p:nvGrpSpPr>
        <p:cNvPr id="1" name=""/>
        <p:cNvGrpSpPr/>
        <p:nvPr/>
      </p:nvGrpSpPr>
      <p:grpSpPr>
        <a:xfrm>
          <a:off x="0" y="0"/>
          <a:ext cx="0" cy="0"/>
          <a:chOff x="0" y="0"/>
          <a:chExt cx="0" cy="0"/>
        </a:xfrm>
      </p:grpSpPr>
      <p:pic>
        <p:nvPicPr>
          <p:cNvPr id="368" name="Photo_Vertical1.png" descr="Photo_Vertical1.png"/>
          <p:cNvPicPr>
            <a:picLocks noChangeAspect="1"/>
          </p:cNvPicPr>
          <p:nvPr/>
        </p:nvPicPr>
        <p:blipFill>
          <a:blip r:embed="rId2"/>
          <a:stretch>
            <a:fillRect/>
          </a:stretch>
        </p:blipFill>
        <p:spPr>
          <a:xfrm>
            <a:off x="1143000" y="0"/>
            <a:ext cx="6858000" cy="5143500"/>
          </a:xfrm>
          <a:prstGeom prst="rect">
            <a:avLst/>
          </a:prstGeom>
          <a:ln w="12700">
            <a:miter lim="400000"/>
          </a:ln>
        </p:spPr>
      </p:pic>
      <p:sp>
        <p:nvSpPr>
          <p:cNvPr id="369" name="Rectángulo"/>
          <p:cNvSpPr/>
          <p:nvPr/>
        </p:nvSpPr>
        <p:spPr>
          <a:xfrm>
            <a:off x="1263550" y="415230"/>
            <a:ext cx="6610202" cy="1098352"/>
          </a:xfrm>
          <a:prstGeom prst="rect">
            <a:avLst/>
          </a:prstGeom>
          <a:solidFill>
            <a:srgbClr val="FF7C00"/>
          </a:solidFill>
          <a:ln w="12700">
            <a:miter lim="400000"/>
          </a:ln>
        </p:spPr>
        <p:txBody>
          <a:bodyPr lIns="20092" tIns="20092" rIns="20092" bIns="20092" anchor="ctr"/>
          <a:lstStyle/>
          <a:p>
            <a:pPr marL="0" marR="0" algn="ctr" defTabSz="241101">
              <a:lnSpc>
                <a:spcPts val="1613"/>
              </a:lnSpc>
              <a:tabLst>
                <a:tab pos="561975" algn="l"/>
              </a:tabLst>
              <a:defRPr sz="3600" b="1">
                <a:solidFill>
                  <a:srgbClr val="7F8C98"/>
                </a:solidFill>
                <a:effectLst>
                  <a:outerShdw blurRad="38100" dist="12700" dir="5400000" rotWithShape="0">
                    <a:srgbClr val="000000">
                      <a:alpha val="50000"/>
                    </a:srgbClr>
                  </a:outerShdw>
                </a:effectLst>
                <a:uFillTx/>
              </a:defRPr>
            </a:pPr>
            <a:endParaRPr sz="1350"/>
          </a:p>
        </p:txBody>
      </p:sp>
      <p:pic>
        <p:nvPicPr>
          <p:cNvPr id="370" name="arrow string.pdf" descr="arrow string.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9805" y="154037"/>
            <a:ext cx="790278" cy="160735"/>
          </a:xfrm>
          <a:prstGeom prst="rect">
            <a:avLst/>
          </a:prstGeom>
          <a:ln w="12700">
            <a:miter lim="400000"/>
          </a:ln>
        </p:spPr>
      </p:pic>
      <p:pic>
        <p:nvPicPr>
          <p:cNvPr id="371"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735" y="4909096"/>
            <a:ext cx="147338" cy="147340"/>
          </a:xfrm>
          <a:prstGeom prst="rect">
            <a:avLst/>
          </a:prstGeom>
          <a:ln w="12700">
            <a:miter lim="400000"/>
          </a:ln>
        </p:spPr>
      </p:pic>
      <p:pic>
        <p:nvPicPr>
          <p:cNvPr id="372"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229" y="4909096"/>
            <a:ext cx="147338" cy="147340"/>
          </a:xfrm>
          <a:prstGeom prst="rect">
            <a:avLst/>
          </a:prstGeom>
          <a:ln w="12700">
            <a:miter lim="400000"/>
          </a:ln>
        </p:spPr>
      </p:pic>
      <p:pic>
        <p:nvPicPr>
          <p:cNvPr id="373" name="droppedImage.pdf" descr="dropp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3520"/>
          </a:xfrm>
          <a:prstGeom prst="rect">
            <a:avLst/>
          </a:prstGeom>
          <a:ln w="12700">
            <a:miter lim="400000"/>
          </a:ln>
        </p:spPr>
      </p:pic>
      <p:sp>
        <p:nvSpPr>
          <p:cNvPr id="374" name="Title Text"/>
          <p:cNvSpPr txBox="1">
            <a:spLocks noGrp="1"/>
          </p:cNvSpPr>
          <p:nvPr>
            <p:ph type="title"/>
          </p:nvPr>
        </p:nvSpPr>
        <p:spPr>
          <a:xfrm>
            <a:off x="1310432" y="442019"/>
            <a:ext cx="6523137" cy="1044774"/>
          </a:xfrm>
          <a:prstGeom prst="rect">
            <a:avLst/>
          </a:prstGeom>
        </p:spPr>
        <p:txBody>
          <a:bodyPr/>
          <a:lstStyle>
            <a:lvl1pPr defTabSz="241101">
              <a:lnSpc>
                <a:spcPts val="4050"/>
              </a:lnSpc>
              <a:tabLst>
                <a:tab pos="642938" algn="l"/>
              </a:tabLst>
              <a:defRPr>
                <a:uFillTx/>
              </a:defRPr>
            </a:lvl1pPr>
          </a:lstStyle>
          <a:p>
            <a:r>
              <a:t>Title Text</a:t>
            </a:r>
          </a:p>
        </p:txBody>
      </p:sp>
      <p:sp>
        <p:nvSpPr>
          <p:cNvPr id="375" name="Body Level One…"/>
          <p:cNvSpPr txBox="1">
            <a:spLocks noGrp="1"/>
          </p:cNvSpPr>
          <p:nvPr>
            <p:ph type="body" sz="half" idx="1"/>
          </p:nvPr>
        </p:nvSpPr>
        <p:spPr>
          <a:xfrm>
            <a:off x="1297037" y="1587252"/>
            <a:ext cx="4025057" cy="3187899"/>
          </a:xfrm>
          <a:prstGeom prst="rect">
            <a:avLst/>
          </a:prstGeom>
        </p:spPr>
        <p:txBody>
          <a:bodyPr anchor="ctr"/>
          <a:lstStyle>
            <a:lvl1pPr marL="413795" marR="0" indent="-294732" defTabSz="241101">
              <a:lnSpc>
                <a:spcPts val="1688"/>
              </a:lnSpc>
              <a:buSzPct val="108858"/>
              <a:buBlip>
                <a:blip r:embed="rId6"/>
              </a:buBlip>
              <a:tabLst>
                <a:tab pos="814388" algn="l"/>
              </a:tabLst>
              <a:defRPr>
                <a:solidFill>
                  <a:srgbClr val="7F8C98"/>
                </a:solidFill>
                <a:uFillTx/>
              </a:defRPr>
            </a:lvl1pPr>
            <a:lvl2pPr marL="573500" marR="0" indent="-282988" defTabSz="241101">
              <a:lnSpc>
                <a:spcPts val="1613"/>
              </a:lnSpc>
              <a:buSzPct val="108858"/>
              <a:buBlip>
                <a:blip r:embed="rId7"/>
              </a:buBlip>
              <a:tabLst>
                <a:tab pos="1033463" algn="l"/>
              </a:tabLst>
              <a:defRPr>
                <a:solidFill>
                  <a:srgbClr val="7F8C98"/>
                </a:solidFill>
                <a:uFillTx/>
              </a:defRPr>
            </a:lvl2pPr>
            <a:lvl3pPr marL="712653" marR="0" indent="-255453" defTabSz="241101">
              <a:lnSpc>
                <a:spcPts val="1425"/>
              </a:lnSpc>
              <a:buSzPct val="108858"/>
              <a:buBlip>
                <a:blip r:embed="rId8"/>
              </a:buBlip>
              <a:tabLst>
                <a:tab pos="1252538" algn="l"/>
              </a:tabLst>
              <a:defRPr>
                <a:solidFill>
                  <a:srgbClr val="7F8C98"/>
                </a:solidFill>
                <a:uFillTx/>
              </a:defRPr>
            </a:lvl3pPr>
            <a:lvl4pPr marL="867704" marR="0" indent="-243816" defTabSz="241101">
              <a:lnSpc>
                <a:spcPts val="1350"/>
              </a:lnSpc>
              <a:buSzPct val="108858"/>
              <a:buBlip>
                <a:blip r:embed="rId9"/>
              </a:buBlip>
              <a:tabLst>
                <a:tab pos="1466850" algn="l"/>
              </a:tabLst>
              <a:defRPr>
                <a:solidFill>
                  <a:srgbClr val="7F8C98"/>
                </a:solidFill>
                <a:uFillTx/>
              </a:defRPr>
            </a:lvl4pPr>
            <a:lvl5pPr marL="1039154" marR="0" indent="-243816" defTabSz="241101">
              <a:lnSpc>
                <a:spcPts val="1350"/>
              </a:lnSpc>
              <a:buSzPct val="108858"/>
              <a:buBlip>
                <a:blip r:embed="rId6"/>
              </a:buBlip>
              <a:tabLst>
                <a:tab pos="1709738" algn="l"/>
              </a:tabLst>
              <a:defRPr>
                <a:solidFill>
                  <a:srgbClr val="7F8C98"/>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376" name="Número de diapositiva"/>
          <p:cNvSpPr txBox="1">
            <a:spLocks noGrp="1"/>
          </p:cNvSpPr>
          <p:nvPr>
            <p:ph type="sldNum" sz="quarter" idx="2"/>
          </p:nvPr>
        </p:nvSpPr>
        <p:spPr>
          <a:xfrm>
            <a:off x="1323826" y="-6827"/>
            <a:ext cx="427201" cy="335124"/>
          </a:xfrm>
          <a:prstGeom prst="rect">
            <a:avLst/>
          </a:prstGeom>
        </p:spPr>
        <p:txBody>
          <a:bodyPr lIns="53578" tIns="53578" rIns="53578" bIns="53578"/>
          <a:lstStyle>
            <a:lvl1pPr algn="l" defTabSz="241101">
              <a:lnSpc>
                <a:spcPts val="1875"/>
              </a:lnSpc>
              <a:tabLst>
                <a:tab pos="561975" algn="l"/>
              </a:tabLst>
              <a:defRPr>
                <a:uFillTx/>
              </a:defRPr>
            </a:lvl1pPr>
          </a:lstStyle>
          <a:p>
            <a:fld id="{86CB4B4D-7CA3-9044-876B-883B54F8677D}" type="slidenum">
              <a:rPr/>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Top">
    <p:bg>
      <p:bgPr>
        <a:solidFill>
          <a:srgbClr val="FFFFFF"/>
        </a:solidFill>
        <a:effectLst/>
      </p:bgPr>
    </p:bg>
    <p:spTree>
      <p:nvGrpSpPr>
        <p:cNvPr id="1" name=""/>
        <p:cNvGrpSpPr/>
        <p:nvPr/>
      </p:nvGrpSpPr>
      <p:grpSpPr>
        <a:xfrm>
          <a:off x="0" y="0"/>
          <a:ext cx="0" cy="0"/>
          <a:chOff x="0" y="0"/>
          <a:chExt cx="0" cy="0"/>
        </a:xfrm>
      </p:grpSpPr>
      <p:sp>
        <p:nvSpPr>
          <p:cNvPr id="383" name="Rectángulo"/>
          <p:cNvSpPr/>
          <p:nvPr/>
        </p:nvSpPr>
        <p:spPr>
          <a:xfrm>
            <a:off x="1263550" y="415230"/>
            <a:ext cx="6610202" cy="1098352"/>
          </a:xfrm>
          <a:prstGeom prst="rect">
            <a:avLst/>
          </a:prstGeom>
          <a:solidFill>
            <a:srgbClr val="FF7C00"/>
          </a:solidFill>
          <a:ln w="12700">
            <a:miter lim="400000"/>
          </a:ln>
        </p:spPr>
        <p:txBody>
          <a:bodyPr lIns="20092" tIns="20092" rIns="20092" bIns="20092" anchor="ctr"/>
          <a:lstStyle/>
          <a:p>
            <a:pPr marL="0" marR="0" algn="ctr" defTabSz="241101">
              <a:lnSpc>
                <a:spcPts val="1613"/>
              </a:lnSpc>
              <a:tabLst>
                <a:tab pos="561975" algn="l"/>
              </a:tabLst>
              <a:defRPr sz="3600" b="1">
                <a:solidFill>
                  <a:srgbClr val="7F8C98"/>
                </a:solidFill>
                <a:effectLst>
                  <a:outerShdw blurRad="38100" dist="12700" dir="5400000" rotWithShape="0">
                    <a:srgbClr val="000000">
                      <a:alpha val="50000"/>
                    </a:srgbClr>
                  </a:outerShdw>
                </a:effectLst>
                <a:uFillTx/>
              </a:defRPr>
            </a:pPr>
            <a:endParaRPr sz="1350"/>
          </a:p>
        </p:txBody>
      </p:sp>
      <p:pic>
        <p:nvPicPr>
          <p:cNvPr id="384" name="frameworkTitleTop_noImage.png" descr="frameworkTitleTop_noImage.png"/>
          <p:cNvPicPr>
            <a:picLocks noChangeAspect="1"/>
          </p:cNvPicPr>
          <p:nvPr/>
        </p:nvPicPr>
        <p:blipFill>
          <a:blip r:embed="rId2"/>
          <a:stretch>
            <a:fillRect/>
          </a:stretch>
        </p:blipFill>
        <p:spPr>
          <a:xfrm>
            <a:off x="1143000" y="0"/>
            <a:ext cx="6858000" cy="5143500"/>
          </a:xfrm>
          <a:prstGeom prst="rect">
            <a:avLst/>
          </a:prstGeom>
          <a:ln w="12700">
            <a:miter lim="400000"/>
          </a:ln>
        </p:spPr>
      </p:pic>
      <p:pic>
        <p:nvPicPr>
          <p:cNvPr id="385" name="arrow string.pdf" descr="arrow string.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9805" y="154037"/>
            <a:ext cx="790278" cy="160735"/>
          </a:xfrm>
          <a:prstGeom prst="rect">
            <a:avLst/>
          </a:prstGeom>
          <a:ln w="12700">
            <a:miter lim="400000"/>
          </a:ln>
        </p:spPr>
      </p:pic>
      <p:pic>
        <p:nvPicPr>
          <p:cNvPr id="386"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735" y="4909096"/>
            <a:ext cx="147338" cy="147340"/>
          </a:xfrm>
          <a:prstGeom prst="rect">
            <a:avLst/>
          </a:prstGeom>
          <a:ln w="12700">
            <a:miter lim="400000"/>
          </a:ln>
        </p:spPr>
      </p:pic>
      <p:pic>
        <p:nvPicPr>
          <p:cNvPr id="387" name="registration.pdf" descr="registration.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229" y="4909096"/>
            <a:ext cx="147338" cy="147340"/>
          </a:xfrm>
          <a:prstGeom prst="rect">
            <a:avLst/>
          </a:prstGeom>
          <a:ln w="12700">
            <a:miter lim="400000"/>
          </a:ln>
        </p:spPr>
      </p:pic>
      <p:pic>
        <p:nvPicPr>
          <p:cNvPr id="388" name="droppedImage.pdf" descr="droppedImage.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3520"/>
          </a:xfrm>
          <a:prstGeom prst="rect">
            <a:avLst/>
          </a:prstGeom>
          <a:ln w="12700">
            <a:miter lim="400000"/>
          </a:ln>
        </p:spPr>
      </p:pic>
      <p:sp>
        <p:nvSpPr>
          <p:cNvPr id="389" name="Title Text"/>
          <p:cNvSpPr txBox="1">
            <a:spLocks noGrp="1"/>
          </p:cNvSpPr>
          <p:nvPr>
            <p:ph type="title"/>
          </p:nvPr>
        </p:nvSpPr>
        <p:spPr>
          <a:xfrm>
            <a:off x="1310432" y="442019"/>
            <a:ext cx="6523137" cy="1044774"/>
          </a:xfrm>
          <a:prstGeom prst="rect">
            <a:avLst/>
          </a:prstGeom>
        </p:spPr>
        <p:txBody>
          <a:bodyPr/>
          <a:lstStyle>
            <a:lvl1pPr defTabSz="241101">
              <a:lnSpc>
                <a:spcPts val="4050"/>
              </a:lnSpc>
              <a:tabLst>
                <a:tab pos="642938" algn="l"/>
              </a:tabLst>
              <a:defRPr>
                <a:uFillTx/>
              </a:defRPr>
            </a:lvl1pPr>
          </a:lstStyle>
          <a:p>
            <a:r>
              <a:t>Title Text</a:t>
            </a:r>
          </a:p>
        </p:txBody>
      </p:sp>
      <p:sp>
        <p:nvSpPr>
          <p:cNvPr id="390" name="Número de diapositiva"/>
          <p:cNvSpPr txBox="1">
            <a:spLocks noGrp="1"/>
          </p:cNvSpPr>
          <p:nvPr>
            <p:ph type="sldNum" sz="quarter" idx="2"/>
          </p:nvPr>
        </p:nvSpPr>
        <p:spPr>
          <a:xfrm>
            <a:off x="1323826" y="-6827"/>
            <a:ext cx="427201" cy="335124"/>
          </a:xfrm>
          <a:prstGeom prst="rect">
            <a:avLst/>
          </a:prstGeom>
        </p:spPr>
        <p:txBody>
          <a:bodyPr lIns="53578" tIns="53578" rIns="53578" bIns="53578"/>
          <a:lstStyle>
            <a:lvl1pPr algn="l" defTabSz="241101">
              <a:lnSpc>
                <a:spcPts val="1875"/>
              </a:lnSpc>
              <a:tabLst>
                <a:tab pos="561975" algn="l"/>
              </a:tabLst>
              <a:defRPr>
                <a:uFillTx/>
              </a:defRPr>
            </a:lvl1pPr>
          </a:lstStyle>
          <a:p>
            <a:fld id="{86CB4B4D-7CA3-9044-876B-883B54F8677D}" type="slidenum">
              <a:rPr/>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8" name="Title Text"/>
          <p:cNvSpPr txBox="1">
            <a:spLocks noGrp="1"/>
          </p:cNvSpPr>
          <p:nvPr>
            <p:ph type="title"/>
          </p:nvPr>
        </p:nvSpPr>
        <p:spPr>
          <a:xfrm>
            <a:off x="1310432" y="0"/>
            <a:ext cx="6523137" cy="1486793"/>
          </a:xfrm>
          <a:prstGeom prst="rect">
            <a:avLst/>
          </a:prstGeom>
        </p:spPr>
        <p:txBody>
          <a:bodyPr/>
          <a:lstStyle/>
          <a:p>
            <a:r>
              <a:t>Title Text</a:t>
            </a:r>
          </a:p>
        </p:txBody>
      </p:sp>
      <p:sp>
        <p:nvSpPr>
          <p:cNvPr id="29" name="Body Level One…"/>
          <p:cNvSpPr txBox="1">
            <a:spLocks noGrp="1"/>
          </p:cNvSpPr>
          <p:nvPr>
            <p:ph type="body" sz="half" idx="1"/>
          </p:nvPr>
        </p:nvSpPr>
        <p:spPr>
          <a:xfrm>
            <a:off x="1297037" y="1486793"/>
            <a:ext cx="4025057" cy="3388817"/>
          </a:xfrm>
          <a:prstGeom prst="rect">
            <a:avLst/>
          </a:prstGeom>
        </p:spPr>
        <p:txBody>
          <a:bodyPr anchor="ctr"/>
          <a:lstStyle>
            <a:lvl1pPr marL="394097" marR="0" indent="-294084">
              <a:buSzPct val="168000"/>
              <a:buChar char="•"/>
            </a:lvl1pPr>
            <a:lvl2pPr marL="554190" marR="0" indent="-282728">
              <a:buSzPct val="168000"/>
              <a:buChar char="•"/>
            </a:lvl2pPr>
            <a:lvl3pPr marL="692944" marR="0" indent="-254794">
              <a:buSzPct val="168000"/>
              <a:buChar char="•"/>
            </a:lvl3pPr>
            <a:lvl4pPr marL="848374" marR="0" indent="-243537">
              <a:buSzPct val="168000"/>
              <a:buChar char="•"/>
            </a:lvl4pPr>
            <a:lvl5pPr marL="1019824" marR="0" indent="-243537">
              <a:buSzPct val="168000"/>
              <a:buChar char="•"/>
            </a:lvl5pPr>
          </a:lstStyle>
          <a:p>
            <a:r>
              <a:t>Body Level One</a:t>
            </a:r>
          </a:p>
          <a:p>
            <a:pPr lvl="1"/>
            <a:r>
              <a:t>Body Level Two</a:t>
            </a:r>
          </a:p>
          <a:p>
            <a:pPr lvl="2"/>
            <a:r>
              <a:t>Body Level Three</a:t>
            </a:r>
          </a:p>
          <a:p>
            <a:pPr lvl="3"/>
            <a:r>
              <a:t>Body Level Four</a:t>
            </a:r>
          </a:p>
          <a:p>
            <a:pPr lvl="4"/>
            <a:r>
              <a:t>Body Level Five</a:t>
            </a:r>
          </a:p>
        </p:txBody>
      </p:sp>
      <p:sp>
        <p:nvSpPr>
          <p:cNvPr id="30"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ítulo y viñetas copia">
    <p:bg>
      <p:bgPr>
        <a:solidFill>
          <a:srgbClr val="FFFFFF"/>
        </a:solidFill>
        <a:effectLst/>
      </p:bgPr>
    </p:bg>
    <p:spTree>
      <p:nvGrpSpPr>
        <p:cNvPr id="1" name=""/>
        <p:cNvGrpSpPr/>
        <p:nvPr/>
      </p:nvGrpSpPr>
      <p:grpSpPr>
        <a:xfrm>
          <a:off x="0" y="0"/>
          <a:ext cx="0" cy="0"/>
          <a:chOff x="0" y="0"/>
          <a:chExt cx="0" cy="0"/>
        </a:xfrm>
      </p:grpSpPr>
      <p:sp>
        <p:nvSpPr>
          <p:cNvPr id="397" name="Body Level One…"/>
          <p:cNvSpPr txBox="1">
            <a:spLocks noGrp="1"/>
          </p:cNvSpPr>
          <p:nvPr>
            <p:ph type="body" idx="1"/>
          </p:nvPr>
        </p:nvSpPr>
        <p:spPr>
          <a:xfrm>
            <a:off x="1648778" y="1062990"/>
            <a:ext cx="6180773" cy="3660458"/>
          </a:xfrm>
          <a:prstGeom prst="rect">
            <a:avLst/>
          </a:prstGeom>
        </p:spPr>
        <p:txBody>
          <a:bodyPr lIns="91439" tIns="91439" rIns="91439" bIns="91439"/>
          <a:lstStyle>
            <a:lvl1pPr marL="494109" marR="0" indent="-375047" defTabSz="308610">
              <a:spcBef>
                <a:spcPts val="1275"/>
              </a:spcBef>
              <a:buClr>
                <a:srgbClr val="345FBC"/>
              </a:buClr>
              <a:buSzPct val="75000"/>
              <a:buChar char="•"/>
              <a:defRPr sz="2100" b="0">
                <a:solidFill>
                  <a:srgbClr val="000000"/>
                </a:solidFill>
                <a:uFillTx/>
                <a:latin typeface="Helvetica Neue Light"/>
                <a:ea typeface="Helvetica Neue Light"/>
                <a:cs typeface="Helvetica Neue Light"/>
                <a:sym typeface="Helvetica Neue Light"/>
              </a:defRPr>
            </a:lvl1pPr>
            <a:lvl2pPr marL="547688" marR="0" indent="-261938" defTabSz="308610">
              <a:spcBef>
                <a:spcPts val="1275"/>
              </a:spcBef>
              <a:buClr>
                <a:srgbClr val="366092"/>
              </a:buClr>
              <a:buSzPct val="100000"/>
              <a:buChar char="•"/>
              <a:defRPr sz="1650" b="0">
                <a:solidFill>
                  <a:srgbClr val="000000"/>
                </a:solidFill>
                <a:uFillTx/>
                <a:latin typeface="Helvetica Neue Light"/>
                <a:ea typeface="Helvetica Neue Light"/>
                <a:cs typeface="Helvetica Neue Light"/>
                <a:sym typeface="Helvetica Neue Light"/>
              </a:defRPr>
            </a:lvl2pPr>
            <a:lvl3pPr marL="827484" marR="0" indent="-375047" defTabSz="308610">
              <a:spcBef>
                <a:spcPts val="1275"/>
              </a:spcBef>
              <a:buClr>
                <a:srgbClr val="345FBC"/>
              </a:buClr>
              <a:buSzPct val="75000"/>
              <a:buChar char="•"/>
              <a:defRPr sz="1575" b="0">
                <a:solidFill>
                  <a:srgbClr val="000000"/>
                </a:solidFill>
                <a:uFillTx/>
                <a:latin typeface="Helvetica Neue Light"/>
                <a:ea typeface="Helvetica Neue Light"/>
                <a:cs typeface="Helvetica Neue Light"/>
                <a:sym typeface="Helvetica Neue Light"/>
              </a:defRPr>
            </a:lvl3pPr>
            <a:lvl4pPr marL="973206" marR="0" indent="-354081" defTabSz="308610">
              <a:spcBef>
                <a:spcPts val="1275"/>
              </a:spcBef>
              <a:buClr>
                <a:srgbClr val="345FBC"/>
              </a:buClr>
              <a:buSzPct val="75000"/>
              <a:buChar char="•"/>
              <a:defRPr sz="1425" b="0">
                <a:solidFill>
                  <a:srgbClr val="000000"/>
                </a:solidFill>
                <a:uFillTx/>
                <a:latin typeface="Helvetica Neue Light"/>
                <a:ea typeface="Helvetica Neue Light"/>
                <a:cs typeface="Helvetica Neue Light"/>
                <a:sym typeface="Helvetica Neue Light"/>
              </a:defRPr>
            </a:lvl4pPr>
            <a:lvl5pPr marL="1153205" marR="0" indent="-367393" defTabSz="308610">
              <a:spcBef>
                <a:spcPts val="1275"/>
              </a:spcBef>
              <a:buClr>
                <a:srgbClr val="345FBC"/>
              </a:buClr>
              <a:buSzPct val="75000"/>
              <a:buChar char="•"/>
              <a:defRPr sz="1350" b="0">
                <a:solidFill>
                  <a:srgbClr val="000000"/>
                </a:solidFill>
                <a:uFillTx/>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pic>
        <p:nvPicPr>
          <p:cNvPr id="398" name="pasted-image.pdf" descr="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1794" y="4727668"/>
            <a:ext cx="1241186" cy="378932"/>
          </a:xfrm>
          <a:prstGeom prst="rect">
            <a:avLst/>
          </a:prstGeom>
          <a:ln w="12700">
            <a:miter lim="400000"/>
          </a:ln>
        </p:spPr>
      </p:pic>
      <p:sp>
        <p:nvSpPr>
          <p:cNvPr id="399" name="Title Text"/>
          <p:cNvSpPr txBox="1">
            <a:spLocks noGrp="1"/>
          </p:cNvSpPr>
          <p:nvPr>
            <p:ph type="title"/>
          </p:nvPr>
        </p:nvSpPr>
        <p:spPr>
          <a:xfrm>
            <a:off x="1526466" y="116265"/>
            <a:ext cx="6091068" cy="500148"/>
          </a:xfrm>
          <a:prstGeom prst="rect">
            <a:avLst/>
          </a:prstGeom>
        </p:spPr>
        <p:txBody>
          <a:bodyPr lIns="91439" tIns="91439" rIns="91439" bIns="91439" anchor="ctr"/>
          <a:lstStyle>
            <a:lvl1pPr algn="r" defTabSz="308610">
              <a:spcBef>
                <a:spcPts val="0"/>
              </a:spcBef>
              <a:defRPr sz="2925" b="0">
                <a:solidFill>
                  <a:srgbClr val="000000"/>
                </a:solidFill>
                <a:uFillTx/>
                <a:latin typeface="Helvetica Neue Light"/>
                <a:ea typeface="Helvetica Neue Light"/>
                <a:cs typeface="Helvetica Neue Light"/>
                <a:sym typeface="Helvetica Neue Light"/>
              </a:defRPr>
            </a:lvl1pPr>
          </a:lstStyle>
          <a:p>
            <a:r>
              <a:t>Title Text</a:t>
            </a:r>
          </a:p>
        </p:txBody>
      </p:sp>
      <p:sp>
        <p:nvSpPr>
          <p:cNvPr id="400" name="Rectángulo"/>
          <p:cNvSpPr/>
          <p:nvPr/>
        </p:nvSpPr>
        <p:spPr>
          <a:xfrm>
            <a:off x="1544836" y="-6697"/>
            <a:ext cx="6061026" cy="174129"/>
          </a:xfrm>
          <a:prstGeom prst="rect">
            <a:avLst/>
          </a:prstGeom>
          <a:solidFill>
            <a:srgbClr val="FF5700"/>
          </a:solidFill>
          <a:ln w="12700">
            <a:miter lim="400000"/>
          </a:ln>
        </p:spPr>
        <p:txBody>
          <a:bodyPr lIns="26789" tIns="26789" rIns="26789" bIns="26789" anchor="ctr"/>
          <a:lstStyle/>
          <a:p>
            <a:pPr marL="0" marR="0" algn="ctr" defTabSz="241101">
              <a:defRPr sz="4200">
                <a:solidFill>
                  <a:srgbClr val="366092"/>
                </a:solidFill>
                <a:effectLst>
                  <a:outerShdw blurRad="38100" dist="12700" dir="5400000" rotWithShape="0">
                    <a:srgbClr val="000000">
                      <a:alpha val="50000"/>
                    </a:srgbClr>
                  </a:outerShdw>
                </a:effectLst>
                <a:uFillTx/>
                <a:latin typeface="Gill Sans"/>
                <a:ea typeface="Gill Sans"/>
                <a:cs typeface="Gill Sans"/>
                <a:sym typeface="Gill Sans"/>
              </a:defRPr>
            </a:pPr>
            <a:endParaRPr sz="1575"/>
          </a:p>
        </p:txBody>
      </p:sp>
      <p:sp>
        <p:nvSpPr>
          <p:cNvPr id="401" name="Línea"/>
          <p:cNvSpPr/>
          <p:nvPr/>
        </p:nvSpPr>
        <p:spPr>
          <a:xfrm flipV="1">
            <a:off x="1544836" y="652145"/>
            <a:ext cx="6061025" cy="2"/>
          </a:xfrm>
          <a:prstGeom prst="line">
            <a:avLst/>
          </a:prstGeom>
          <a:ln w="50800">
            <a:solidFill>
              <a:srgbClr val="FF5700"/>
            </a:solidFill>
            <a:miter lim="400000"/>
          </a:ln>
        </p:spPr>
        <p:txBody>
          <a:bodyPr lIns="26789" tIns="26789" rIns="26789" bIns="26789" anchor="ctr"/>
          <a:lstStyle/>
          <a:p>
            <a:pPr marL="0" marR="0" defTabSz="241101">
              <a:defRPr>
                <a:solidFill>
                  <a:srgbClr val="000000"/>
                </a:solidFill>
                <a:uFillTx/>
                <a:latin typeface="Helvetica"/>
                <a:ea typeface="Helvetica"/>
                <a:cs typeface="Helvetica"/>
                <a:sym typeface="Helvetica"/>
              </a:defRPr>
            </a:pPr>
            <a:endParaRPr sz="225"/>
          </a:p>
        </p:txBody>
      </p:sp>
      <p:sp>
        <p:nvSpPr>
          <p:cNvPr id="402" name="Número de diapositiva"/>
          <p:cNvSpPr txBox="1">
            <a:spLocks noGrp="1"/>
          </p:cNvSpPr>
          <p:nvPr>
            <p:ph type="sldNum" sz="quarter" idx="2"/>
          </p:nvPr>
        </p:nvSpPr>
        <p:spPr>
          <a:xfrm>
            <a:off x="1092801" y="4740592"/>
            <a:ext cx="535722" cy="450121"/>
          </a:xfrm>
          <a:prstGeom prst="rect">
            <a:avLst/>
          </a:prstGeom>
          <a:effectLst>
            <a:outerShdw blurRad="203200" dist="114300" dir="2700000" rotWithShape="0">
              <a:srgbClr val="000000">
                <a:alpha val="75000"/>
              </a:srgbClr>
            </a:outerShdw>
          </a:effectLst>
        </p:spPr>
        <p:txBody>
          <a:bodyPr lIns="91439" tIns="91439" rIns="91439" bIns="91439" anchor="t"/>
          <a:lstStyle>
            <a:lvl1pPr defTabSz="308610">
              <a:defRPr sz="1725">
                <a:solidFill>
                  <a:srgbClr val="0278B3"/>
                </a:solidFill>
                <a:uFillTx/>
              </a:defRPr>
            </a:lvl1pPr>
          </a:lstStyle>
          <a:p>
            <a:fld id="{86CB4B4D-7CA3-9044-876B-883B54F8677D}" type="slidenum">
              <a:rPr/>
              <a:t>‹Nº›</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ítulo y viñetas copia 2">
    <p:bg>
      <p:bgPr>
        <a:solidFill>
          <a:srgbClr val="FFFFFF"/>
        </a:solidFill>
        <a:effectLst/>
      </p:bgPr>
    </p:bg>
    <p:spTree>
      <p:nvGrpSpPr>
        <p:cNvPr id="1" name=""/>
        <p:cNvGrpSpPr/>
        <p:nvPr/>
      </p:nvGrpSpPr>
      <p:grpSpPr>
        <a:xfrm>
          <a:off x="0" y="0"/>
          <a:ext cx="0" cy="0"/>
          <a:chOff x="0" y="0"/>
          <a:chExt cx="0" cy="0"/>
        </a:xfrm>
      </p:grpSpPr>
      <p:sp>
        <p:nvSpPr>
          <p:cNvPr id="409" name="Número de diapositiva"/>
          <p:cNvSpPr txBox="1">
            <a:spLocks noGrp="1"/>
          </p:cNvSpPr>
          <p:nvPr>
            <p:ph type="sldNum" sz="quarter" idx="2"/>
          </p:nvPr>
        </p:nvSpPr>
        <p:spPr>
          <a:xfrm>
            <a:off x="1092801" y="4740592"/>
            <a:ext cx="535722" cy="450121"/>
          </a:xfrm>
          <a:prstGeom prst="rect">
            <a:avLst/>
          </a:prstGeom>
          <a:effectLst>
            <a:outerShdw blurRad="203200" dist="114300" dir="2700000" rotWithShape="0">
              <a:srgbClr val="000000">
                <a:alpha val="75000"/>
              </a:srgbClr>
            </a:outerShdw>
          </a:effectLst>
        </p:spPr>
        <p:txBody>
          <a:bodyPr lIns="91439" tIns="91439" rIns="91439" bIns="91439" anchor="t"/>
          <a:lstStyle>
            <a:lvl1pPr defTabSz="308610">
              <a:defRPr sz="1725">
                <a:solidFill>
                  <a:srgbClr val="0278B3"/>
                </a:solidFill>
                <a:uFillTx/>
              </a:defRPr>
            </a:lvl1pPr>
          </a:lstStyle>
          <a:p>
            <a:fld id="{86CB4B4D-7CA3-9044-876B-883B54F8677D}" type="slidenum">
              <a:rPr/>
              <a:t>‹Nº›</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ítulo y viñetas copia 1">
    <p:bg>
      <p:bgPr>
        <a:solidFill>
          <a:srgbClr val="FFFFFF"/>
        </a:solidFill>
        <a:effectLst/>
      </p:bgPr>
    </p:bg>
    <p:spTree>
      <p:nvGrpSpPr>
        <p:cNvPr id="1" name=""/>
        <p:cNvGrpSpPr/>
        <p:nvPr/>
      </p:nvGrpSpPr>
      <p:grpSpPr>
        <a:xfrm>
          <a:off x="0" y="0"/>
          <a:ext cx="0" cy="0"/>
          <a:chOff x="0" y="0"/>
          <a:chExt cx="0" cy="0"/>
        </a:xfrm>
      </p:grpSpPr>
      <p:sp>
        <p:nvSpPr>
          <p:cNvPr id="416" name="Body Level One…"/>
          <p:cNvSpPr txBox="1">
            <a:spLocks noGrp="1"/>
          </p:cNvSpPr>
          <p:nvPr>
            <p:ph type="body" idx="1"/>
          </p:nvPr>
        </p:nvSpPr>
        <p:spPr>
          <a:xfrm>
            <a:off x="1648778" y="1062990"/>
            <a:ext cx="6180773" cy="3660458"/>
          </a:xfrm>
          <a:prstGeom prst="rect">
            <a:avLst/>
          </a:prstGeom>
        </p:spPr>
        <p:txBody>
          <a:bodyPr lIns="91439" tIns="91439" rIns="91439" bIns="91439"/>
          <a:lstStyle>
            <a:lvl1pPr marL="494109" marR="0" indent="-375047" defTabSz="308610">
              <a:spcBef>
                <a:spcPts val="1275"/>
              </a:spcBef>
              <a:buClr>
                <a:srgbClr val="345FBC"/>
              </a:buClr>
              <a:buSzPct val="75000"/>
              <a:buChar char="•"/>
              <a:defRPr sz="2100" b="0">
                <a:solidFill>
                  <a:srgbClr val="000000"/>
                </a:solidFill>
                <a:uFillTx/>
                <a:latin typeface="Helvetica Neue Light"/>
                <a:ea typeface="Helvetica Neue Light"/>
                <a:cs typeface="Helvetica Neue Light"/>
                <a:sym typeface="Helvetica Neue Light"/>
              </a:defRPr>
            </a:lvl1pPr>
            <a:lvl2pPr marL="547688" marR="0" indent="-261938" defTabSz="308610">
              <a:spcBef>
                <a:spcPts val="1275"/>
              </a:spcBef>
              <a:buClr>
                <a:srgbClr val="366092"/>
              </a:buClr>
              <a:buSzPct val="100000"/>
              <a:buChar char="•"/>
              <a:defRPr sz="1650" b="0">
                <a:solidFill>
                  <a:srgbClr val="000000"/>
                </a:solidFill>
                <a:uFillTx/>
                <a:latin typeface="Helvetica Neue Light"/>
                <a:ea typeface="Helvetica Neue Light"/>
                <a:cs typeface="Helvetica Neue Light"/>
                <a:sym typeface="Helvetica Neue Light"/>
              </a:defRPr>
            </a:lvl2pPr>
            <a:lvl3pPr marL="827484" marR="0" indent="-375047" defTabSz="308610">
              <a:spcBef>
                <a:spcPts val="1275"/>
              </a:spcBef>
              <a:buClr>
                <a:srgbClr val="345FBC"/>
              </a:buClr>
              <a:buSzPct val="75000"/>
              <a:buChar char="•"/>
              <a:defRPr sz="1575" b="0">
                <a:solidFill>
                  <a:srgbClr val="000000"/>
                </a:solidFill>
                <a:uFillTx/>
                <a:latin typeface="Helvetica Neue Light"/>
                <a:ea typeface="Helvetica Neue Light"/>
                <a:cs typeface="Helvetica Neue Light"/>
                <a:sym typeface="Helvetica Neue Light"/>
              </a:defRPr>
            </a:lvl3pPr>
            <a:lvl4pPr marL="973206" marR="0" indent="-354081" defTabSz="308610">
              <a:spcBef>
                <a:spcPts val="1275"/>
              </a:spcBef>
              <a:buClr>
                <a:srgbClr val="345FBC"/>
              </a:buClr>
              <a:buSzPct val="75000"/>
              <a:buChar char="•"/>
              <a:defRPr sz="1425" b="0">
                <a:solidFill>
                  <a:srgbClr val="000000"/>
                </a:solidFill>
                <a:uFillTx/>
                <a:latin typeface="Helvetica Neue Light"/>
                <a:ea typeface="Helvetica Neue Light"/>
                <a:cs typeface="Helvetica Neue Light"/>
                <a:sym typeface="Helvetica Neue Light"/>
              </a:defRPr>
            </a:lvl4pPr>
            <a:lvl5pPr marL="1153205" marR="0" indent="-367393" defTabSz="308610">
              <a:spcBef>
                <a:spcPts val="1275"/>
              </a:spcBef>
              <a:buClr>
                <a:srgbClr val="345FBC"/>
              </a:buClr>
              <a:buSzPct val="75000"/>
              <a:buChar char="•"/>
              <a:defRPr sz="1350" b="0">
                <a:solidFill>
                  <a:srgbClr val="000000"/>
                </a:solidFill>
                <a:uFillTx/>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17" name="Title Text"/>
          <p:cNvSpPr txBox="1">
            <a:spLocks noGrp="1"/>
          </p:cNvSpPr>
          <p:nvPr>
            <p:ph type="title"/>
          </p:nvPr>
        </p:nvSpPr>
        <p:spPr>
          <a:xfrm>
            <a:off x="1526466" y="116265"/>
            <a:ext cx="6091068" cy="500148"/>
          </a:xfrm>
          <a:prstGeom prst="rect">
            <a:avLst/>
          </a:prstGeom>
        </p:spPr>
        <p:txBody>
          <a:bodyPr lIns="91439" tIns="91439" rIns="91439" bIns="91439" anchor="ctr"/>
          <a:lstStyle>
            <a:lvl1pPr algn="r" defTabSz="308610">
              <a:spcBef>
                <a:spcPts val="0"/>
              </a:spcBef>
              <a:defRPr sz="2925" b="0">
                <a:solidFill>
                  <a:srgbClr val="000000"/>
                </a:solidFill>
                <a:uFillTx/>
                <a:latin typeface="Helvetica Neue Light"/>
                <a:ea typeface="Helvetica Neue Light"/>
                <a:cs typeface="Helvetica Neue Light"/>
                <a:sym typeface="Helvetica Neue Light"/>
              </a:defRPr>
            </a:lvl1pPr>
          </a:lstStyle>
          <a:p>
            <a:r>
              <a:t>Title Text</a:t>
            </a:r>
          </a:p>
        </p:txBody>
      </p:sp>
      <p:sp>
        <p:nvSpPr>
          <p:cNvPr id="418" name="Rectángulo"/>
          <p:cNvSpPr/>
          <p:nvPr/>
        </p:nvSpPr>
        <p:spPr>
          <a:xfrm>
            <a:off x="1544836" y="-6697"/>
            <a:ext cx="6061026" cy="174129"/>
          </a:xfrm>
          <a:prstGeom prst="rect">
            <a:avLst/>
          </a:prstGeom>
          <a:solidFill>
            <a:srgbClr val="7F7F7F"/>
          </a:solidFill>
          <a:ln w="12700">
            <a:miter lim="400000"/>
          </a:ln>
        </p:spPr>
        <p:txBody>
          <a:bodyPr lIns="26789" tIns="26789" rIns="26789" bIns="26789" anchor="ctr"/>
          <a:lstStyle/>
          <a:p>
            <a:pPr marL="0" marR="0" algn="ctr" defTabSz="241101">
              <a:defRPr sz="4200">
                <a:solidFill>
                  <a:srgbClr val="366092"/>
                </a:solidFill>
                <a:effectLst>
                  <a:outerShdw blurRad="38100" dist="12700" dir="5400000" rotWithShape="0">
                    <a:srgbClr val="000000">
                      <a:alpha val="50000"/>
                    </a:srgbClr>
                  </a:outerShdw>
                </a:effectLst>
                <a:uFillTx/>
                <a:latin typeface="Gill Sans"/>
                <a:ea typeface="Gill Sans"/>
                <a:cs typeface="Gill Sans"/>
                <a:sym typeface="Gill Sans"/>
              </a:defRPr>
            </a:pPr>
            <a:endParaRPr sz="1575"/>
          </a:p>
        </p:txBody>
      </p:sp>
      <p:sp>
        <p:nvSpPr>
          <p:cNvPr id="419" name="Línea"/>
          <p:cNvSpPr/>
          <p:nvPr/>
        </p:nvSpPr>
        <p:spPr>
          <a:xfrm flipV="1">
            <a:off x="1544836" y="652145"/>
            <a:ext cx="6061025" cy="2"/>
          </a:xfrm>
          <a:prstGeom prst="line">
            <a:avLst/>
          </a:prstGeom>
          <a:ln w="50800">
            <a:solidFill>
              <a:srgbClr val="7F7F7F"/>
            </a:solidFill>
            <a:miter lim="400000"/>
          </a:ln>
        </p:spPr>
        <p:txBody>
          <a:bodyPr lIns="26789" tIns="26789" rIns="26789" bIns="26789" anchor="ctr"/>
          <a:lstStyle/>
          <a:p>
            <a:pPr marL="0" marR="0" defTabSz="241101">
              <a:defRPr>
                <a:solidFill>
                  <a:srgbClr val="000000"/>
                </a:solidFill>
                <a:uFillTx/>
                <a:latin typeface="Helvetica"/>
                <a:ea typeface="Helvetica"/>
                <a:cs typeface="Helvetica"/>
                <a:sym typeface="Helvetica"/>
              </a:defRPr>
            </a:pPr>
            <a:endParaRPr sz="225"/>
          </a:p>
        </p:txBody>
      </p:sp>
      <p:pic>
        <p:nvPicPr>
          <p:cNvPr id="420" name="pasted-image.pdf" descr="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1794" y="4727668"/>
            <a:ext cx="1241186" cy="378932"/>
          </a:xfrm>
          <a:prstGeom prst="rect">
            <a:avLst/>
          </a:prstGeom>
          <a:ln w="12700">
            <a:miter lim="400000"/>
          </a:ln>
        </p:spPr>
      </p:pic>
      <p:sp>
        <p:nvSpPr>
          <p:cNvPr id="421" name="Número de diapositiva"/>
          <p:cNvSpPr txBox="1">
            <a:spLocks noGrp="1"/>
          </p:cNvSpPr>
          <p:nvPr>
            <p:ph type="sldNum" sz="quarter" idx="2"/>
          </p:nvPr>
        </p:nvSpPr>
        <p:spPr>
          <a:xfrm>
            <a:off x="1092801" y="4740592"/>
            <a:ext cx="535722" cy="450121"/>
          </a:xfrm>
          <a:prstGeom prst="rect">
            <a:avLst/>
          </a:prstGeom>
          <a:effectLst>
            <a:outerShdw blurRad="203200" dist="114300" dir="2700000" rotWithShape="0">
              <a:srgbClr val="000000">
                <a:alpha val="75000"/>
              </a:srgbClr>
            </a:outerShdw>
          </a:effectLst>
        </p:spPr>
        <p:txBody>
          <a:bodyPr lIns="91439" tIns="91439" rIns="91439" bIns="91439" anchor="t"/>
          <a:lstStyle>
            <a:lvl1pPr defTabSz="308610">
              <a:defRPr sz="1725">
                <a:solidFill>
                  <a:srgbClr val="0278B3"/>
                </a:solidFill>
                <a:uFillTx/>
              </a:defRPr>
            </a:lvl1pPr>
          </a:lstStyle>
          <a:p>
            <a:fld id="{86CB4B4D-7CA3-9044-876B-883B54F8677D}" type="slidenum">
              <a:rPr/>
              <a:t>‹Nº›</a:t>
            </a:fld>
            <a:endParaRPr dirty="0"/>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FFFFFF"/>
        </a:solidFill>
        <a:effectLst/>
      </p:bgPr>
    </p:bg>
    <p:spTree>
      <p:nvGrpSpPr>
        <p:cNvPr id="1" name=""/>
        <p:cNvGrpSpPr/>
        <p:nvPr/>
      </p:nvGrpSpPr>
      <p:grpSpPr>
        <a:xfrm>
          <a:off x="0" y="0"/>
          <a:ext cx="0" cy="0"/>
          <a:chOff x="0" y="0"/>
          <a:chExt cx="0" cy="0"/>
        </a:xfrm>
      </p:grpSpPr>
      <p:sp>
        <p:nvSpPr>
          <p:cNvPr id="428" name="IGARSS 2021 | Brussels 14.07.2021…"/>
          <p:cNvSpPr txBox="1"/>
          <p:nvPr/>
        </p:nvSpPr>
        <p:spPr>
          <a:xfrm>
            <a:off x="974634" y="4829957"/>
            <a:ext cx="4614829"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nchor="ctr">
            <a:spAutoFit/>
          </a:bodyPr>
          <a:lstStyle/>
          <a:p>
            <a:pPr marL="0" marR="0" defTabSz="308610">
              <a:defRPr sz="1800">
                <a:solidFill>
                  <a:srgbClr val="212121"/>
                </a:solidFill>
                <a:uFillTx/>
              </a:defRPr>
            </a:pPr>
            <a:r>
              <a:rPr lang="en-GB" sz="700" noProof="0" dirty="0">
                <a:latin typeface="Helvetica" panose="020B0604020202020204" pitchFamily="34" charset="0"/>
                <a:cs typeface="Helvetica" panose="020B0604020202020204" pitchFamily="34" charset="0"/>
              </a:rPr>
              <a:t>CR6.2 : Geophysical and in situ methods in the Cryosphere </a:t>
            </a:r>
          </a:p>
          <a:p>
            <a:pPr marL="0" marR="0" defTabSz="308610">
              <a:defRPr sz="1800">
                <a:solidFill>
                  <a:srgbClr val="212121"/>
                </a:solidFill>
                <a:uFillTx/>
              </a:defRPr>
            </a:pPr>
            <a:r>
              <a:rPr lang="en-GB" sz="700" noProof="0" dirty="0">
                <a:latin typeface="Helvetica" panose="020B0604020202020204" pitchFamily="34" charset="0"/>
                <a:cs typeface="Helvetica" panose="020B0604020202020204" pitchFamily="34" charset="0"/>
              </a:rPr>
              <a:t>Vienna, Austria &amp; Online | 3-8 May 2026</a:t>
            </a:r>
          </a:p>
        </p:txBody>
      </p:sp>
      <p:pic>
        <p:nvPicPr>
          <p:cNvPr id="430" name="image.png" descr="image.png"/>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7755318" y="4826561"/>
            <a:ext cx="1215434" cy="291485"/>
          </a:xfrm>
          <a:prstGeom prst="rect">
            <a:avLst/>
          </a:prstGeom>
          <a:ln w="12700"/>
        </p:spPr>
      </p:pic>
      <p:sp>
        <p:nvSpPr>
          <p:cNvPr id="5" name="Texto">
            <a:extLst>
              <a:ext uri="{FF2B5EF4-FFF2-40B4-BE49-F238E27FC236}">
                <a16:creationId xmlns:a16="http://schemas.microsoft.com/office/drawing/2014/main" id="{6D232413-9FFF-719B-9B23-874F92903B26}"/>
              </a:ext>
            </a:extLst>
          </p:cNvPr>
          <p:cNvSpPr txBox="1"/>
          <p:nvPr userDrawn="1"/>
        </p:nvSpPr>
        <p:spPr>
          <a:xfrm>
            <a:off x="-4134" y="4829957"/>
            <a:ext cx="498855"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34290" bIns="34290" anchor="ctr">
            <a:spAutoFit/>
          </a:bodyPr>
          <a:lstStyle>
            <a:lvl1pPr marL="0" marR="0" algn="r" defTabSz="822960">
              <a:defRPr sz="4200">
                <a:solidFill>
                  <a:srgbClr val="6E6E6E"/>
                </a:solidFill>
                <a:uFillTx/>
                <a:latin typeface="Helvetica Neue Light"/>
                <a:ea typeface="Helvetica Neue Light"/>
                <a:cs typeface="Helvetica Neue Light"/>
                <a:sym typeface="Helvetica Neue Light"/>
              </a:defRPr>
            </a:lvl1pPr>
          </a:lstStyle>
          <a:p>
            <a:fld id="{86CB4B4D-7CA3-9044-876B-883B54F8677D}" type="slidenum">
              <a:rPr sz="1400">
                <a:latin typeface="Helvetica" pitchFamily="2" charset="0"/>
              </a:rPr>
              <a:t>‹Nº›</a:t>
            </a:fld>
            <a:endParaRPr sz="1400" dirty="0">
              <a:latin typeface="Helvetica" pitchFamily="2" charset="0"/>
            </a:endParaRPr>
          </a:p>
        </p:txBody>
      </p:sp>
      <p:cxnSp>
        <p:nvCxnSpPr>
          <p:cNvPr id="4" name="Conector recto 3">
            <a:extLst>
              <a:ext uri="{FF2B5EF4-FFF2-40B4-BE49-F238E27FC236}">
                <a16:creationId xmlns:a16="http://schemas.microsoft.com/office/drawing/2014/main" id="{33BE825F-9C4B-BA32-C201-18FCE103CE44}"/>
              </a:ext>
            </a:extLst>
          </p:cNvPr>
          <p:cNvCxnSpPr>
            <a:cxnSpLocks/>
          </p:cNvCxnSpPr>
          <p:nvPr userDrawn="1"/>
        </p:nvCxnSpPr>
        <p:spPr>
          <a:xfrm>
            <a:off x="415108" y="4972304"/>
            <a:ext cx="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10" name="Imagen 9">
            <a:extLst>
              <a:ext uri="{FF2B5EF4-FFF2-40B4-BE49-F238E27FC236}">
                <a16:creationId xmlns:a16="http://schemas.microsoft.com/office/drawing/2014/main" id="{D3663978-C06C-4B30-BD46-FBDF5A8777BA}"/>
              </a:ext>
            </a:extLst>
          </p:cNvPr>
          <p:cNvPicPr>
            <a:picLocks noChangeAspect="1"/>
          </p:cNvPicPr>
          <p:nvPr userDrawn="1"/>
        </p:nvPicPr>
        <p:blipFill>
          <a:blip r:embed="rId3" cstate="screen">
            <a:biLevel thresh="75000"/>
            <a:extLst>
              <a:ext uri="{28A0092B-C50C-407E-A947-70E740481C1C}">
                <a14:useLocalDpi xmlns:a14="http://schemas.microsoft.com/office/drawing/2010/main"/>
              </a:ext>
            </a:extLst>
          </a:blip>
          <a:srcRect/>
          <a:stretch>
            <a:fillRect/>
          </a:stretch>
        </p:blipFill>
        <p:spPr>
          <a:xfrm>
            <a:off x="415739" y="4849308"/>
            <a:ext cx="558895" cy="284693"/>
          </a:xfrm>
          <a:prstGeom prst="rect">
            <a:avLst/>
          </a:prstGeom>
        </p:spPr>
      </p:pic>
      <p:pic>
        <p:nvPicPr>
          <p:cNvPr id="8" name="Imagen 7">
            <a:extLst>
              <a:ext uri="{FF2B5EF4-FFF2-40B4-BE49-F238E27FC236}">
                <a16:creationId xmlns:a16="http://schemas.microsoft.com/office/drawing/2014/main" id="{C3BDEBE9-CF4E-4B41-9535-20D4DBDCCD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b="-1"/>
          <a:stretch>
            <a:fillRect/>
          </a:stretch>
        </p:blipFill>
        <p:spPr>
          <a:xfrm>
            <a:off x="6783944" y="4877501"/>
            <a:ext cx="931575" cy="256500"/>
          </a:xfrm>
          <a:prstGeom prst="rect">
            <a:avLst/>
          </a:prstGeom>
        </p:spPr>
      </p:pic>
      <p:pic>
        <p:nvPicPr>
          <p:cNvPr id="11" name="Imagen 10">
            <a:extLst>
              <a:ext uri="{FF2B5EF4-FFF2-40B4-BE49-F238E27FC236}">
                <a16:creationId xmlns:a16="http://schemas.microsoft.com/office/drawing/2014/main" id="{2E10F9F3-67D3-2E4C-9D43-C96240C4817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374367" y="4908575"/>
            <a:ext cx="365888" cy="168582"/>
          </a:xfrm>
          <a:prstGeom prst="rect">
            <a:avLst/>
          </a:prstGeom>
        </p:spPr>
      </p:pic>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FFFFFF"/>
        </a:solidFill>
        <a:effectLst/>
      </p:bgPr>
    </p:bg>
    <p:spTree>
      <p:nvGrpSpPr>
        <p:cNvPr id="1" name=""/>
        <p:cNvGrpSpPr/>
        <p:nvPr/>
      </p:nvGrpSpPr>
      <p:grpSpPr>
        <a:xfrm>
          <a:off x="0" y="0"/>
          <a:ext cx="0" cy="0"/>
          <a:chOff x="0" y="0"/>
          <a:chExt cx="0" cy="0"/>
        </a:xfrm>
      </p:grpSpPr>
      <p:sp>
        <p:nvSpPr>
          <p:cNvPr id="440" name="Rectángulo"/>
          <p:cNvSpPr/>
          <p:nvPr/>
        </p:nvSpPr>
        <p:spPr>
          <a:xfrm>
            <a:off x="1120190" y="5020632"/>
            <a:ext cx="6903621" cy="179236"/>
          </a:xfrm>
          <a:prstGeom prst="rect">
            <a:avLst/>
          </a:prstGeom>
          <a:blipFill>
            <a:blip r:embed="rId2"/>
          </a:blipFill>
          <a:ln w="12700">
            <a:miter lim="400000"/>
          </a:ln>
        </p:spPr>
        <p:txBody>
          <a:bodyPr tIns="34290" bIns="34290" anchor="ctr"/>
          <a:lstStyle/>
          <a:p>
            <a:pPr marL="0" marR="0" algn="ctr" defTabSz="308610">
              <a:defRPr sz="52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950"/>
          </a:p>
        </p:txBody>
      </p:sp>
      <p:sp>
        <p:nvSpPr>
          <p:cNvPr id="441" name="I Jornada de Experiencias Empresa-Universidad |  Zaragoza 4.10.2017…"/>
          <p:cNvSpPr txBox="1"/>
          <p:nvPr/>
        </p:nvSpPr>
        <p:spPr>
          <a:xfrm>
            <a:off x="1470548" y="4727547"/>
            <a:ext cx="3409322" cy="253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34290" bIns="34290" anchor="ctr">
            <a:spAutoFit/>
          </a:bodyPr>
          <a:lstStyle/>
          <a:p>
            <a:pPr marL="0" marR="0" defTabSz="308610">
              <a:defRPr sz="1800">
                <a:solidFill>
                  <a:srgbClr val="212121"/>
                </a:solidFill>
                <a:uFillTx/>
              </a:defRPr>
            </a:pPr>
            <a:r>
              <a:rPr sz="675" dirty="0"/>
              <a:t>I Jornada de </a:t>
            </a:r>
            <a:r>
              <a:rPr sz="675" dirty="0" err="1"/>
              <a:t>Experiencias</a:t>
            </a:r>
            <a:r>
              <a:rPr sz="675" dirty="0"/>
              <a:t> </a:t>
            </a:r>
            <a:r>
              <a:rPr sz="675" dirty="0" err="1"/>
              <a:t>Empresa</a:t>
            </a:r>
            <a:r>
              <a:rPr sz="675" dirty="0"/>
              <a:t>-Universidad |  Zaragoza 4.10.2017</a:t>
            </a:r>
          </a:p>
          <a:p>
            <a:pPr marL="0" marR="0" defTabSz="308610">
              <a:defRPr sz="1400">
                <a:solidFill>
                  <a:srgbClr val="6E6E6E"/>
                </a:solidFill>
                <a:uFillTx/>
              </a:defRPr>
            </a:pPr>
            <a:r>
              <a:rPr sz="525" dirty="0"/>
              <a:t>Copyright 2017 © Grupo de </a:t>
            </a:r>
            <a:r>
              <a:rPr sz="525" dirty="0" err="1"/>
              <a:t>Tecnologías</a:t>
            </a:r>
            <a:r>
              <a:rPr sz="525" dirty="0"/>
              <a:t> </a:t>
            </a:r>
            <a:r>
              <a:rPr sz="525" dirty="0" err="1"/>
              <a:t>Fotónicas</a:t>
            </a:r>
            <a:r>
              <a:rPr sz="525" dirty="0"/>
              <a:t> | Universidad de Zaragoza |  </a:t>
            </a:r>
            <a:r>
              <a:rPr sz="525" dirty="0" err="1"/>
              <a:t>Ariño</a:t>
            </a:r>
            <a:r>
              <a:rPr sz="525" dirty="0"/>
              <a:t> </a:t>
            </a:r>
            <a:r>
              <a:rPr sz="525" dirty="0" err="1"/>
              <a:t>Duglass</a:t>
            </a:r>
            <a:r>
              <a:rPr sz="525" dirty="0"/>
              <a:t> SA</a:t>
            </a:r>
          </a:p>
        </p:txBody>
      </p:sp>
      <p:sp>
        <p:nvSpPr>
          <p:cNvPr id="442" name="Texto"/>
          <p:cNvSpPr txBox="1"/>
          <p:nvPr/>
        </p:nvSpPr>
        <p:spPr>
          <a:xfrm>
            <a:off x="956975" y="4698693"/>
            <a:ext cx="500458" cy="311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34290" bIns="34290" anchor="ctr">
            <a:spAutoFit/>
          </a:bodyPr>
          <a:lstStyle>
            <a:lvl1pPr marL="0" marR="0" algn="r" defTabSz="822960">
              <a:defRPr sz="4200">
                <a:solidFill>
                  <a:srgbClr val="6E6E6E"/>
                </a:solidFill>
                <a:uFillTx/>
                <a:latin typeface="Helvetica Neue Light"/>
                <a:ea typeface="Helvetica Neue Light"/>
                <a:cs typeface="Helvetica Neue Light"/>
                <a:sym typeface="Helvetica Neue Light"/>
              </a:defRPr>
            </a:lvl1pPr>
          </a:lstStyle>
          <a:p>
            <a:fld id="{86CB4B4D-7CA3-9044-876B-883B54F8677D}" type="slidenum">
              <a:rPr sz="1575"/>
              <a:t>‹Nº›</a:t>
            </a:fld>
            <a:endParaRPr sz="1575" dirty="0"/>
          </a:p>
        </p:txBody>
      </p:sp>
      <p:grpSp>
        <p:nvGrpSpPr>
          <p:cNvPr id="445" name="Agrupar"/>
          <p:cNvGrpSpPr/>
          <p:nvPr/>
        </p:nvGrpSpPr>
        <p:grpSpPr>
          <a:xfrm>
            <a:off x="5545123" y="4695347"/>
            <a:ext cx="1202027" cy="291527"/>
            <a:chOff x="0" y="0"/>
            <a:chExt cx="3205405" cy="777403"/>
          </a:xfrm>
        </p:grpSpPr>
        <p:pic>
          <p:nvPicPr>
            <p:cNvPr id="443" name="pasted-image.tiff" descr="pasted-image.tif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31370" y="0"/>
              <a:ext cx="2174036" cy="777404"/>
            </a:xfrm>
            <a:prstGeom prst="rect">
              <a:avLst/>
            </a:prstGeom>
            <a:ln w="12700" cap="flat">
              <a:noFill/>
              <a:miter lim="400000"/>
            </a:ln>
            <a:effectLst/>
          </p:spPr>
        </p:pic>
        <p:pic>
          <p:nvPicPr>
            <p:cNvPr id="444" name="pasted-image.tiff" descr="pasted-image.tif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79177"/>
              <a:ext cx="847125" cy="619115"/>
            </a:xfrm>
            <a:prstGeom prst="rect">
              <a:avLst/>
            </a:prstGeom>
            <a:ln w="12700" cap="flat">
              <a:noFill/>
              <a:miter lim="400000"/>
            </a:ln>
            <a:effectLst/>
          </p:spPr>
        </p:pic>
      </p:grpSp>
      <p:pic>
        <p:nvPicPr>
          <p:cNvPr id="446" name="Sin título.001.jpeg" descr="Sin título.001.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555" y="4738140"/>
            <a:ext cx="464487" cy="206018"/>
          </a:xfrm>
          <a:prstGeom prst="rect">
            <a:avLst/>
          </a:prstGeom>
          <a:ln w="12700">
            <a:miter lim="400000"/>
          </a:ln>
        </p:spPr>
      </p:pic>
      <p:grpSp>
        <p:nvGrpSpPr>
          <p:cNvPr id="449" name="Agrupar"/>
          <p:cNvGrpSpPr/>
          <p:nvPr/>
        </p:nvGrpSpPr>
        <p:grpSpPr>
          <a:xfrm>
            <a:off x="6803303" y="4712265"/>
            <a:ext cx="1090295" cy="254041"/>
            <a:chOff x="0" y="0"/>
            <a:chExt cx="2907452" cy="677441"/>
          </a:xfrm>
        </p:grpSpPr>
        <p:pic>
          <p:nvPicPr>
            <p:cNvPr id="447" name="pasted-image.png" descr="pasted-image.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222733"/>
              <a:ext cx="2196098" cy="342644"/>
            </a:xfrm>
            <a:prstGeom prst="rect">
              <a:avLst/>
            </a:prstGeom>
            <a:ln w="12700" cap="flat">
              <a:noFill/>
              <a:miter lim="400000"/>
            </a:ln>
            <a:effectLst/>
          </p:spPr>
        </p:pic>
        <p:pic>
          <p:nvPicPr>
            <p:cNvPr id="448" name="pasted-image.png" descr="pasted-image.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205824" y="0"/>
              <a:ext cx="701629" cy="677442"/>
            </a:xfrm>
            <a:prstGeom prst="rect">
              <a:avLst/>
            </a:prstGeom>
            <a:ln w="12700" cap="flat">
              <a:noFill/>
              <a:miter lim="400000"/>
            </a:ln>
            <a:effectLst/>
          </p:spPr>
        </p:pic>
      </p:grpSp>
      <p:sp>
        <p:nvSpPr>
          <p:cNvPr id="450" name="Línea"/>
          <p:cNvSpPr/>
          <p:nvPr/>
        </p:nvSpPr>
        <p:spPr>
          <a:xfrm>
            <a:off x="1140989" y="519153"/>
            <a:ext cx="6862023" cy="0"/>
          </a:xfrm>
          <a:prstGeom prst="line">
            <a:avLst/>
          </a:prstGeom>
          <a:ln w="25400">
            <a:solidFill>
              <a:srgbClr val="6E6E6E"/>
            </a:solidFill>
            <a:miter lim="400000"/>
          </a:ln>
        </p:spPr>
        <p:txBody>
          <a:bodyPr tIns="34290" bIns="34290" anchor="ctr"/>
          <a:lstStyle/>
          <a:p>
            <a:pPr marL="0" marR="0" algn="ctr" defTabSz="308610">
              <a:defRPr sz="5200">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pPr>
            <a:endParaRPr sz="195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pic>
        <p:nvPicPr>
          <p:cNvPr id="37"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38"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39"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40"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sp>
        <p:nvSpPr>
          <p:cNvPr id="41"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Top">
    <p:bg>
      <p:bgPr>
        <a:solidFill>
          <a:srgbClr val="FFFFFF"/>
        </a:solidFill>
        <a:effectLst/>
      </p:bgPr>
    </p:bg>
    <p:spTree>
      <p:nvGrpSpPr>
        <p:cNvPr id="1" name=""/>
        <p:cNvGrpSpPr/>
        <p:nvPr/>
      </p:nvGrpSpPr>
      <p:grpSpPr>
        <a:xfrm>
          <a:off x="0" y="0"/>
          <a:ext cx="0" cy="0"/>
          <a:chOff x="0" y="0"/>
          <a:chExt cx="0" cy="0"/>
        </a:xfrm>
      </p:grpSpPr>
      <p:sp>
        <p:nvSpPr>
          <p:cNvPr id="48"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49"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50"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51"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5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53"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54" name="Title Text"/>
          <p:cNvSpPr txBox="1">
            <a:spLocks noGrp="1"/>
          </p:cNvSpPr>
          <p:nvPr>
            <p:ph type="title"/>
          </p:nvPr>
        </p:nvSpPr>
        <p:spPr>
          <a:xfrm>
            <a:off x="1310432" y="442019"/>
            <a:ext cx="6523137" cy="1044774"/>
          </a:xfrm>
          <a:prstGeom prst="rect">
            <a:avLst/>
          </a:prstGeom>
        </p:spPr>
        <p:txBody>
          <a:bodyPr/>
          <a:lstStyle/>
          <a:p>
            <a:r>
              <a:t>Title Text</a:t>
            </a:r>
          </a:p>
        </p:txBody>
      </p:sp>
      <p:sp>
        <p:nvSpPr>
          <p:cNvPr id="55"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FFFFFF"/>
        </a:solidFill>
        <a:effectLst/>
      </p:bgPr>
    </p:bg>
    <p:spTree>
      <p:nvGrpSpPr>
        <p:cNvPr id="1" name=""/>
        <p:cNvGrpSpPr/>
        <p:nvPr/>
      </p:nvGrpSpPr>
      <p:grpSpPr>
        <a:xfrm>
          <a:off x="0" y="0"/>
          <a:ext cx="0" cy="0"/>
          <a:chOff x="0" y="0"/>
          <a:chExt cx="0" cy="0"/>
        </a:xfrm>
      </p:grpSpPr>
      <p:sp>
        <p:nvSpPr>
          <p:cNvPr id="62" name="Rectángulo"/>
          <p:cNvSpPr/>
          <p:nvPr/>
        </p:nvSpPr>
        <p:spPr>
          <a:xfrm>
            <a:off x="1263550" y="415230"/>
            <a:ext cx="6610202" cy="2940100"/>
          </a:xfrm>
          <a:prstGeom prst="rect">
            <a:avLst/>
          </a:prstGeom>
          <a:solidFill>
            <a:srgbClr val="223D71"/>
          </a:solidFill>
          <a:ln w="25400">
            <a:miter lim="400000"/>
          </a:ln>
        </p:spPr>
        <p:txBody>
          <a:bodyPr lIns="26789" tIns="26789" rIns="26789" bIns="26789" anchor="ctr"/>
          <a:lstStyle/>
          <a:p>
            <a:pPr>
              <a:defRPr>
                <a:solidFill>
                  <a:srgbClr val="223D71"/>
                </a:solidFill>
              </a:defRPr>
            </a:pPr>
            <a:endParaRPr sz="225"/>
          </a:p>
        </p:txBody>
      </p:sp>
      <p:sp>
        <p:nvSpPr>
          <p:cNvPr id="6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pic>
        <p:nvPicPr>
          <p:cNvPr id="70"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71"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sp>
        <p:nvSpPr>
          <p:cNvPr id="72" name="Rectángulo"/>
          <p:cNvSpPr/>
          <p:nvPr/>
        </p:nvSpPr>
        <p:spPr>
          <a:xfrm>
            <a:off x="1270248" y="421928"/>
            <a:ext cx="1299270" cy="2933403"/>
          </a:xfrm>
          <a:prstGeom prst="rect">
            <a:avLst/>
          </a:prstGeom>
          <a:solidFill>
            <a:srgbClr val="FF7C00"/>
          </a:solidFill>
          <a:ln w="12700"/>
        </p:spPr>
        <p:txBody>
          <a:bodyPr lIns="26789" tIns="26789" rIns="26789" bIns="26789" anchor="ctr"/>
          <a:lstStyle/>
          <a:p>
            <a:endParaRPr sz="225"/>
          </a:p>
        </p:txBody>
      </p:sp>
      <p:sp>
        <p:nvSpPr>
          <p:cNvPr id="73" name="Rectángulo"/>
          <p:cNvSpPr/>
          <p:nvPr/>
        </p:nvSpPr>
        <p:spPr>
          <a:xfrm>
            <a:off x="6581180" y="421928"/>
            <a:ext cx="1299270" cy="2933403"/>
          </a:xfrm>
          <a:prstGeom prst="rect">
            <a:avLst/>
          </a:prstGeom>
          <a:solidFill>
            <a:srgbClr val="FF7C00"/>
          </a:solidFill>
          <a:ln w="12700"/>
        </p:spPr>
        <p:txBody>
          <a:bodyPr lIns="26789" tIns="26789" rIns="26789" bIns="26789" anchor="ctr"/>
          <a:lstStyle/>
          <a:p>
            <a:endParaRPr sz="225"/>
          </a:p>
        </p:txBody>
      </p:sp>
      <p:pic>
        <p:nvPicPr>
          <p:cNvPr id="74"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75"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76"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77" name="Title Text"/>
          <p:cNvSpPr txBox="1">
            <a:spLocks noGrp="1"/>
          </p:cNvSpPr>
          <p:nvPr>
            <p:ph type="title"/>
          </p:nvPr>
        </p:nvSpPr>
        <p:spPr>
          <a:xfrm>
            <a:off x="1310432" y="3442394"/>
            <a:ext cx="6523137" cy="1379637"/>
          </a:xfrm>
          <a:prstGeom prst="rect">
            <a:avLst/>
          </a:prstGeom>
        </p:spPr>
        <p:txBody>
          <a:bodyPr/>
          <a:lstStyle>
            <a:lvl1pPr algn="ctr">
              <a:defRPr>
                <a:solidFill>
                  <a:srgbClr val="7E8C97"/>
                </a:solidFill>
                <a:uFill>
                  <a:solidFill>
                    <a:srgbClr val="7E8C97"/>
                  </a:solidFill>
                </a:uFill>
              </a:defRPr>
            </a:lvl1pPr>
          </a:lstStyle>
          <a:p>
            <a:r>
              <a:t>Title Text</a:t>
            </a:r>
          </a:p>
        </p:txBody>
      </p:sp>
      <p:sp>
        <p:nvSpPr>
          <p:cNvPr id="78"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pic>
        <p:nvPicPr>
          <p:cNvPr id="85" name="image.png" descr="image.png"/>
          <p:cNvPicPr>
            <a:picLocks/>
          </p:cNvPicPr>
          <p:nvPr/>
        </p:nvPicPr>
        <p:blipFill>
          <a:blip r:embed="rId2"/>
          <a:stretch>
            <a:fillRect/>
          </a:stretch>
        </p:blipFill>
        <p:spPr>
          <a:xfrm>
            <a:off x="1143000" y="0"/>
            <a:ext cx="6858000" cy="5143500"/>
          </a:xfrm>
          <a:prstGeom prst="rect">
            <a:avLst/>
          </a:prstGeom>
          <a:ln w="12700">
            <a:miter lim="400000"/>
          </a:ln>
        </p:spPr>
      </p:pic>
      <p:sp>
        <p:nvSpPr>
          <p:cNvPr id="86" name="Rectángulo"/>
          <p:cNvSpPr/>
          <p:nvPr/>
        </p:nvSpPr>
        <p:spPr>
          <a:xfrm>
            <a:off x="1263550" y="415230"/>
            <a:ext cx="6610202" cy="1098352"/>
          </a:xfrm>
          <a:prstGeom prst="rect">
            <a:avLst/>
          </a:prstGeom>
          <a:solidFill>
            <a:srgbClr val="FF7C00"/>
          </a:solidFill>
          <a:ln w="25400">
            <a:miter lim="400000"/>
          </a:ln>
        </p:spPr>
        <p:txBody>
          <a:bodyPr lIns="26789" tIns="26789" rIns="26789" bIns="26789" anchor="ctr"/>
          <a:lstStyle/>
          <a:p>
            <a:endParaRPr sz="225"/>
          </a:p>
        </p:txBody>
      </p:sp>
      <p:pic>
        <p:nvPicPr>
          <p:cNvPr id="87"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88"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89"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pic>
        <p:nvPicPr>
          <p:cNvPr id="90" name="image.png" descr="image.png"/>
          <p:cNvPicPr>
            <a:picLocks/>
          </p:cNvPicPr>
          <p:nvPr/>
        </p:nvPicPr>
        <p:blipFill>
          <a:blip r:embed="rId5" cstate="screen">
            <a:extLst>
              <a:ext uri="{28A0092B-C50C-407E-A947-70E740481C1C}">
                <a14:useLocalDpi xmlns:a14="http://schemas.microsoft.com/office/drawing/2010/main"/>
              </a:ext>
            </a:extLst>
          </a:blip>
          <a:stretch>
            <a:fillRect/>
          </a:stretch>
        </p:blipFill>
        <p:spPr>
          <a:xfrm>
            <a:off x="6319986" y="629543"/>
            <a:ext cx="1480096" cy="642938"/>
          </a:xfrm>
          <a:prstGeom prst="rect">
            <a:avLst/>
          </a:prstGeom>
          <a:ln w="12700">
            <a:miter lim="400000"/>
          </a:ln>
        </p:spPr>
      </p:pic>
      <p:sp>
        <p:nvSpPr>
          <p:cNvPr id="91" name="Title Text"/>
          <p:cNvSpPr txBox="1">
            <a:spLocks noGrp="1"/>
          </p:cNvSpPr>
          <p:nvPr>
            <p:ph type="title"/>
          </p:nvPr>
        </p:nvSpPr>
        <p:spPr>
          <a:xfrm>
            <a:off x="1310432" y="0"/>
            <a:ext cx="6523137" cy="1486793"/>
          </a:xfrm>
          <a:prstGeom prst="rect">
            <a:avLst/>
          </a:prstGeom>
        </p:spPr>
        <p:txBody>
          <a:bodyPr/>
          <a:lstStyle/>
          <a:p>
            <a:r>
              <a:t>Title Text</a:t>
            </a:r>
          </a:p>
        </p:txBody>
      </p:sp>
      <p:sp>
        <p:nvSpPr>
          <p:cNvPr id="92" name="Body Level One…"/>
          <p:cNvSpPr txBox="1">
            <a:spLocks noGrp="1"/>
          </p:cNvSpPr>
          <p:nvPr>
            <p:ph type="body" sz="half" idx="1"/>
          </p:nvPr>
        </p:nvSpPr>
        <p:spPr>
          <a:xfrm>
            <a:off x="1209973" y="1640830"/>
            <a:ext cx="4058543" cy="3502670"/>
          </a:xfrm>
          <a:prstGeom prst="rect">
            <a:avLst/>
          </a:prstGeom>
        </p:spPr>
        <p:txBody>
          <a:bodyPr/>
          <a:lstStyle>
            <a:lvl1pPr marL="0" marR="0" indent="0">
              <a:defRPr sz="1200" b="0">
                <a:solidFill>
                  <a:srgbClr val="000000"/>
                </a:solidFill>
                <a:latin typeface="Swiss 721 BT"/>
                <a:ea typeface="Swiss 721 BT"/>
                <a:cs typeface="Swiss 721 BT"/>
                <a:sym typeface="Swiss 721 BT"/>
              </a:defRPr>
            </a:lvl1pPr>
            <a:lvl2pPr marL="113016" marR="0"/>
            <a:lvl3pPr marL="110505" marR="0"/>
            <a:lvl4pPr marL="107993" marR="0"/>
            <a:lvl5pPr marL="98784" marR="0"/>
          </a:lstStyle>
          <a:p>
            <a:r>
              <a:t>Body Level One</a:t>
            </a:r>
          </a:p>
          <a:p>
            <a:pPr lvl="1"/>
            <a:r>
              <a:t>Body Level Two</a:t>
            </a:r>
          </a:p>
          <a:p>
            <a:pPr lvl="2"/>
            <a:r>
              <a:t>Body Level Three</a:t>
            </a:r>
          </a:p>
          <a:p>
            <a:pPr lvl="3"/>
            <a:r>
              <a:t>Body Level Four</a:t>
            </a:r>
          </a:p>
          <a:p>
            <a:pPr lvl="4"/>
            <a:r>
              <a:t>Body Level Five</a:t>
            </a:r>
          </a:p>
        </p:txBody>
      </p:sp>
      <p:sp>
        <p:nvSpPr>
          <p:cNvPr id="93"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pic>
        <p:nvPicPr>
          <p:cNvPr id="100" name="image.png" descr="image.png"/>
          <p:cNvPicPr>
            <a:picLocks/>
          </p:cNvPicPr>
          <p:nvPr/>
        </p:nvPicPr>
        <p:blipFill>
          <a:blip r:embed="rId2"/>
          <a:stretch>
            <a:fillRect/>
          </a:stretch>
        </p:blipFill>
        <p:spPr>
          <a:xfrm>
            <a:off x="1143000" y="0"/>
            <a:ext cx="6858000" cy="5143500"/>
          </a:xfrm>
          <a:prstGeom prst="rect">
            <a:avLst/>
          </a:prstGeom>
          <a:ln w="12700">
            <a:miter lim="400000"/>
          </a:ln>
        </p:spPr>
      </p:pic>
      <p:pic>
        <p:nvPicPr>
          <p:cNvPr id="101" name="image.png" descr="image.png"/>
          <p:cNvPicPr>
            <a:picLocks/>
          </p:cNvPicPr>
          <p:nvPr/>
        </p:nvPicPr>
        <p:blipFill>
          <a:blip r:embed="rId3"/>
          <a:stretch>
            <a:fillRect/>
          </a:stretch>
        </p:blipFill>
        <p:spPr>
          <a:xfrm>
            <a:off x="7009805" y="154037"/>
            <a:ext cx="790278" cy="160735"/>
          </a:xfrm>
          <a:prstGeom prst="rect">
            <a:avLst/>
          </a:prstGeom>
          <a:ln w="12700">
            <a:miter lim="400000"/>
          </a:ln>
        </p:spPr>
      </p:pic>
      <p:pic>
        <p:nvPicPr>
          <p:cNvPr id="102"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1302897" y="4909096"/>
            <a:ext cx="150689" cy="149852"/>
          </a:xfrm>
          <a:prstGeom prst="rect">
            <a:avLst/>
          </a:prstGeom>
          <a:ln w="12700">
            <a:miter lim="400000"/>
          </a:ln>
        </p:spPr>
      </p:pic>
      <p:pic>
        <p:nvPicPr>
          <p:cNvPr id="103" name="image.png" descr="image.png"/>
          <p:cNvPicPr>
            <a:picLocks/>
          </p:cNvPicPr>
          <p:nvPr/>
        </p:nvPicPr>
        <p:blipFill>
          <a:blip r:embed="rId4" cstate="screen">
            <a:extLst>
              <a:ext uri="{28A0092B-C50C-407E-A947-70E740481C1C}">
                <a14:useLocalDpi xmlns:a14="http://schemas.microsoft.com/office/drawing/2010/main"/>
              </a:ext>
            </a:extLst>
          </a:blip>
          <a:stretch>
            <a:fillRect/>
          </a:stretch>
        </p:blipFill>
        <p:spPr>
          <a:xfrm>
            <a:off x="7686228" y="4909096"/>
            <a:ext cx="149852" cy="149852"/>
          </a:xfrm>
          <a:prstGeom prst="rect">
            <a:avLst/>
          </a:prstGeom>
          <a:ln w="12700">
            <a:miter lim="400000"/>
          </a:ln>
        </p:spPr>
      </p:pic>
      <p:sp>
        <p:nvSpPr>
          <p:cNvPr id="104" name="Body Level One…"/>
          <p:cNvSpPr txBox="1">
            <a:spLocks noGrp="1"/>
          </p:cNvSpPr>
          <p:nvPr>
            <p:ph type="body" idx="1"/>
          </p:nvPr>
        </p:nvSpPr>
        <p:spPr>
          <a:xfrm>
            <a:off x="1297037" y="475506"/>
            <a:ext cx="6543229" cy="4299645"/>
          </a:xfrm>
          <a:prstGeom prst="rect">
            <a:avLst/>
          </a:prstGeom>
        </p:spPr>
        <p:txBody>
          <a:bodyPr anchor="ctr"/>
          <a:lstStyle>
            <a:lvl1pPr marL="394097" marR="0" indent="-294084">
              <a:buSzPct val="168000"/>
              <a:buChar char="•"/>
            </a:lvl1pPr>
            <a:lvl2pPr marL="554190" marR="0" indent="-282728">
              <a:buSzPct val="168000"/>
              <a:buChar char="•"/>
            </a:lvl2pPr>
            <a:lvl3pPr marL="692944" marR="0" indent="-254794">
              <a:buSzPct val="168000"/>
              <a:buChar char="•"/>
            </a:lvl3pPr>
            <a:lvl4pPr marL="848374" marR="0" indent="-243537">
              <a:buSzPct val="168000"/>
              <a:buChar char="•"/>
            </a:lvl4pPr>
            <a:lvl5pPr marL="1019824" marR="0" indent="-243537">
              <a:buSzPct val="168000"/>
              <a:buChar char="•"/>
            </a:lvl5pPr>
          </a:lstStyle>
          <a:p>
            <a:r>
              <a:t>Body Level One</a:t>
            </a:r>
          </a:p>
          <a:p>
            <a:pPr lvl="1"/>
            <a:r>
              <a:t>Body Level Two</a:t>
            </a:r>
          </a:p>
          <a:p>
            <a:pPr lvl="2"/>
            <a:r>
              <a:t>Body Level Three</a:t>
            </a:r>
          </a:p>
          <a:p>
            <a:pPr lvl="3"/>
            <a:r>
              <a:t>Body Level Four</a:t>
            </a:r>
          </a:p>
          <a:p>
            <a:pPr lvl="4"/>
            <a:r>
              <a:t>Body Level Five</a:t>
            </a:r>
          </a:p>
        </p:txBody>
      </p:sp>
      <p:sp>
        <p:nvSpPr>
          <p:cNvPr id="105" name="Número de diapositiva"/>
          <p:cNvSpPr txBox="1">
            <a:spLocks noGrp="1"/>
          </p:cNvSpPr>
          <p:nvPr>
            <p:ph type="sldNum" sz="quarter" idx="2"/>
          </p:nvPr>
        </p:nvSpPr>
        <p:spPr>
          <a:prstGeom prst="rect">
            <a:avLst/>
          </a:prstGeom>
        </p:spPr>
        <p:txBody>
          <a:bodyPr/>
          <a:lstStyle/>
          <a:p>
            <a:fld id="{86CB4B4D-7CA3-9044-876B-883B54F8677D}" type="slidenum">
              <a:rPr/>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310432" y="1024682"/>
            <a:ext cx="6523137" cy="2310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r>
              <a:t>Title Text</a:t>
            </a:r>
          </a:p>
        </p:txBody>
      </p:sp>
      <p:sp>
        <p:nvSpPr>
          <p:cNvPr id="3" name="Número de diapositiva"/>
          <p:cNvSpPr txBox="1">
            <a:spLocks noGrp="1"/>
          </p:cNvSpPr>
          <p:nvPr>
            <p:ph type="sldNum" sz="quarter" idx="2"/>
          </p:nvPr>
        </p:nvSpPr>
        <p:spPr>
          <a:xfrm>
            <a:off x="1226975" y="-32587"/>
            <a:ext cx="463267" cy="386643"/>
          </a:xfrm>
          <a:prstGeom prst="rect">
            <a:avLst/>
          </a:prstGeom>
          <a:ln w="12700">
            <a:miter lim="400000"/>
          </a:ln>
        </p:spPr>
        <p:txBody>
          <a:bodyPr wrap="none" lIns="71437" tIns="71437" rIns="71437" bIns="71437" anchor="ctr">
            <a:spAutoFit/>
          </a:bodyPr>
          <a:lstStyle>
            <a:lvl1pPr marL="0" marR="0" algn="ctr" defTabSz="308074">
              <a:defRPr sz="1575" b="1">
                <a:solidFill>
                  <a:srgbClr val="FF7C00"/>
                </a:solidFill>
                <a:uFill>
                  <a:solidFill>
                    <a:srgbClr val="FF7C00"/>
                  </a:solidFill>
                </a:uFill>
              </a:defRPr>
            </a:lvl1pPr>
          </a:lstStyle>
          <a:p>
            <a:fld id="{86CB4B4D-7CA3-9044-876B-883B54F8677D}" type="slidenum">
              <a:rPr/>
              <a:t>‹Nº›</a:t>
            </a:fld>
            <a:endParaRPr/>
          </a:p>
        </p:txBody>
      </p:sp>
      <p:sp>
        <p:nvSpPr>
          <p:cNvPr id="4" name="Body Level One…"/>
          <p:cNvSpPr txBox="1">
            <a:spLocks noGrp="1"/>
          </p:cNvSpPr>
          <p:nvPr>
            <p:ph type="body" idx="1"/>
          </p:nvPr>
        </p:nvSpPr>
        <p:spPr>
          <a:xfrm>
            <a:off x="1485900" y="1200150"/>
            <a:ext cx="617220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lstStyle>
            <a:lvl2pPr>
              <a:defRPr sz="3600"/>
            </a:lvl2pPr>
            <a:lvl3pPr>
              <a:defRPr sz="3200"/>
            </a:lvl3pPr>
            <a:lvl4pPr>
              <a:defRPr sz="3000"/>
            </a:lvl4pPr>
            <a:lvl5pPr>
              <a:defRPr sz="3000"/>
            </a:lvl5pP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spd="med"/>
  <p:hf hdr="0" dt="0"/>
  <p:txStyles>
    <p:titleStyle>
      <a:lvl1pPr marL="0" marR="0" indent="0"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1pPr>
      <a:lvl2pPr marL="0" marR="0" indent="85725"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2pPr>
      <a:lvl3pPr marL="0" marR="0" indent="171450"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3pPr>
      <a:lvl4pPr marL="0" marR="0" indent="257175"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4pPr>
      <a:lvl5pPr marL="0" marR="0" indent="342900"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5pPr>
      <a:lvl6pPr marL="0" marR="0" indent="428625"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6pPr>
      <a:lvl7pPr marL="0" marR="0" indent="514350"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7pPr>
      <a:lvl8pPr marL="0" marR="0" indent="600075"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8pPr>
      <a:lvl9pPr marL="0" marR="0" indent="685800" algn="l" defTabSz="482203" rtl="0" latinLnBrk="0">
        <a:lnSpc>
          <a:spcPct val="100000"/>
        </a:lnSpc>
        <a:spcBef>
          <a:spcPts val="75"/>
        </a:spcBef>
        <a:spcAft>
          <a:spcPts val="0"/>
        </a:spcAft>
        <a:buClrTx/>
        <a:buSzTx/>
        <a:buFontTx/>
        <a:buNone/>
        <a:tabLst/>
        <a:defRPr sz="3375" b="1" i="0" u="none" strike="noStrike" cap="none" spc="0" baseline="0">
          <a:solidFill>
            <a:srgbClr val="FFFFFF"/>
          </a:solidFill>
          <a:uFill>
            <a:solidFill>
              <a:srgbClr val="FFFFFF"/>
            </a:solidFill>
          </a:uFill>
          <a:latin typeface="+mn-lt"/>
          <a:ea typeface="+mn-ea"/>
          <a:cs typeface="+mn-cs"/>
          <a:sym typeface="Helvetica Neue"/>
        </a:defRPr>
      </a:lvl9pPr>
    </p:titleStyle>
    <p:bodyStyle>
      <a:lvl1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1pPr>
      <a:lvl2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2pPr>
      <a:lvl3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3pPr>
      <a:lvl4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4pPr>
      <a:lvl5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5pPr>
      <a:lvl6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6pPr>
      <a:lvl7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7pPr>
      <a:lvl8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8pPr>
      <a:lvl9pPr marL="68312" marR="21431" indent="-46881" algn="l" defTabSz="482203" latinLnBrk="0">
        <a:lnSpc>
          <a:spcPct val="100000"/>
        </a:lnSpc>
        <a:spcBef>
          <a:spcPts val="1350"/>
        </a:spcBef>
        <a:spcAft>
          <a:spcPts val="0"/>
        </a:spcAft>
        <a:buClrTx/>
        <a:buSzTx/>
        <a:buFontTx/>
        <a:buNone/>
        <a:tabLst/>
        <a:defRPr sz="1425" b="1" i="0" u="none" strike="noStrike" cap="none" spc="0" baseline="0">
          <a:solidFill>
            <a:srgbClr val="7E8C97"/>
          </a:solidFill>
          <a:uFill>
            <a:solidFill>
              <a:srgbClr val="7E8C97"/>
            </a:solidFill>
          </a:uFill>
          <a:latin typeface="+mn-lt"/>
          <a:ea typeface="+mn-ea"/>
          <a:cs typeface="+mn-cs"/>
          <a:sym typeface="Helvetica Neue"/>
        </a:defRPr>
      </a:lvl9pPr>
    </p:bodyStyle>
    <p:otherStyle>
      <a:lvl1pPr marL="0" marR="0" indent="0"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1pPr>
      <a:lvl2pPr marL="0" marR="0" indent="85725"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2pPr>
      <a:lvl3pPr marL="0" marR="0" indent="171450"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3pPr>
      <a:lvl4pPr marL="0" marR="0" indent="257175"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4pPr>
      <a:lvl5pPr marL="0" marR="0" indent="342900"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5pPr>
      <a:lvl6pPr marL="0" marR="0" indent="428625"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6pPr>
      <a:lvl7pPr marL="0" marR="0" indent="514350"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7pPr>
      <a:lvl8pPr marL="0" marR="0" indent="600075"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8pPr>
      <a:lvl9pPr marL="0" marR="0" indent="685800" algn="ctr" defTabSz="308074" latinLnBrk="0">
        <a:lnSpc>
          <a:spcPct val="100000"/>
        </a:lnSpc>
        <a:spcBef>
          <a:spcPts val="0"/>
        </a:spcBef>
        <a:spcAft>
          <a:spcPts val="0"/>
        </a:spcAft>
        <a:buClrTx/>
        <a:buSzTx/>
        <a:buFontTx/>
        <a:buNone/>
        <a:tabLst/>
        <a:defRPr sz="1575" b="1" i="0" u="none" strike="noStrike" cap="none" spc="0" baseline="0">
          <a:solidFill>
            <a:schemeClr val="tx1"/>
          </a:solidFill>
          <a:uFill>
            <a:solidFill>
              <a:srgbClr val="FF7C00"/>
            </a:solidFill>
          </a:u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3.xml"/><Relationship Id="rId5" Type="http://schemas.openxmlformats.org/officeDocument/2006/relationships/image" Target="../media/image75.pn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33.xml"/><Relationship Id="rId5" Type="http://schemas.openxmlformats.org/officeDocument/2006/relationships/image" Target="../media/image79.png"/><Relationship Id="rId4" Type="http://schemas.openxmlformats.org/officeDocument/2006/relationships/image" Target="../media/image78.jpe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33.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33.xml"/><Relationship Id="rId6" Type="http://schemas.openxmlformats.org/officeDocument/2006/relationships/image" Target="../media/image95.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sv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33.xml"/><Relationship Id="rId6" Type="http://schemas.openxmlformats.org/officeDocument/2006/relationships/image" Target="../media/image510.png"/><Relationship Id="rId11" Type="http://schemas.openxmlformats.org/officeDocument/2006/relationships/image" Target="../media/image97.pn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svg"/></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8.png"/><Relationship Id="rId7" Type="http://schemas.openxmlformats.org/officeDocument/2006/relationships/image" Target="../media/image113.png"/><Relationship Id="rId2" Type="http://schemas.openxmlformats.org/officeDocument/2006/relationships/image" Target="../media/image96.jpeg"/><Relationship Id="rId1" Type="http://schemas.openxmlformats.org/officeDocument/2006/relationships/slideLayout" Target="../slideLayouts/slideLayout3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png"/><Relationship Id="rId1" Type="http://schemas.openxmlformats.org/officeDocument/2006/relationships/slideLayout" Target="../slideLayouts/slideLayout33.xml"/><Relationship Id="rId5" Type="http://schemas.openxmlformats.org/officeDocument/2006/relationships/image" Target="../media/image390.png"/><Relationship Id="rId4" Type="http://schemas.openxmlformats.org/officeDocument/2006/relationships/image" Target="../media/image380.png"/></Relationships>
</file>

<file path=ppt/slides/_rels/slide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119.png"/><Relationship Id="rId7" Type="http://schemas.openxmlformats.org/officeDocument/2006/relationships/image" Target="../media/image94.png"/><Relationship Id="rId2"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120.png"/><Relationship Id="rId9" Type="http://schemas.openxmlformats.org/officeDocument/2006/relationships/image" Target="../media/image123.png"/></Relationships>
</file>

<file path=ppt/slides/_rels/slide2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svg"/><Relationship Id="rId7" Type="http://schemas.openxmlformats.org/officeDocument/2006/relationships/image" Target="../media/image38.png"/><Relationship Id="rId2" Type="http://schemas.openxmlformats.org/officeDocument/2006/relationships/image" Target="../media/image121.png"/><Relationship Id="rId1" Type="http://schemas.openxmlformats.org/officeDocument/2006/relationships/slideLayout" Target="../slideLayouts/slideLayout3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129.svg"/></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131.svg"/></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133.sv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sv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4.TIF"/><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svg"/><Relationship Id="rId7" Type="http://schemas.openxmlformats.org/officeDocument/2006/relationships/image" Target="../media/image139.svg"/><Relationship Id="rId2" Type="http://schemas.openxmlformats.org/officeDocument/2006/relationships/image" Target="../media/image134.png"/><Relationship Id="rId1" Type="http://schemas.openxmlformats.org/officeDocument/2006/relationships/slideLayout" Target="../slideLayouts/slideLayout33.xml"/><Relationship Id="rId6" Type="http://schemas.openxmlformats.org/officeDocument/2006/relationships/image" Target="../media/image138.png"/><Relationship Id="rId5" Type="http://schemas.openxmlformats.org/officeDocument/2006/relationships/image" Target="../media/image137.svg"/><Relationship Id="rId10" Type="http://schemas.openxmlformats.org/officeDocument/2006/relationships/image" Target="../media/image38.png"/><Relationship Id="rId4" Type="http://schemas.openxmlformats.org/officeDocument/2006/relationships/image" Target="../media/image136.png"/><Relationship Id="rId9" Type="http://schemas.openxmlformats.org/officeDocument/2006/relationships/image" Target="../media/image141.svg"/></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143.svg"/></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38.png"/><Relationship Id="rId1" Type="http://schemas.openxmlformats.org/officeDocument/2006/relationships/slideLayout" Target="../slideLayouts/slideLayout33.xml"/><Relationship Id="rId4" Type="http://schemas.openxmlformats.org/officeDocument/2006/relationships/image" Target="../media/image145.svg"/></Relationships>
</file>

<file path=ppt/slides/_rels/slide33.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7.svg"/><Relationship Id="rId7" Type="http://schemas.openxmlformats.org/officeDocument/2006/relationships/image" Target="../media/image150.png"/><Relationship Id="rId2" Type="http://schemas.openxmlformats.org/officeDocument/2006/relationships/image" Target="../media/image146.png"/><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149.sv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asubias@unizar.es" TargetMode="External"/><Relationship Id="rId7" Type="http://schemas.openxmlformats.org/officeDocument/2006/relationships/image" Target="../media/image156.emf"/><Relationship Id="rId2" Type="http://schemas.openxmlformats.org/officeDocument/2006/relationships/image" Target="../media/image152.png"/><Relationship Id="rId1" Type="http://schemas.openxmlformats.org/officeDocument/2006/relationships/slideLayout" Target="../slideLayouts/slideLayout33.xml"/><Relationship Id="rId6" Type="http://schemas.openxmlformats.org/officeDocument/2006/relationships/image" Target="../media/image155.jpeg"/><Relationship Id="rId5" Type="http://schemas.openxmlformats.org/officeDocument/2006/relationships/image" Target="../media/image154.svg"/><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3.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3.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3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56A4966-6A6A-42FA-AEB6-9CFF36C6C2D2}"/>
              </a:ext>
            </a:extLst>
          </p:cNvPr>
          <p:cNvSpPr>
            <a:spLocks noGrp="1"/>
          </p:cNvSpPr>
          <p:nvPr>
            <p:ph type="sldNum" sz="quarter" idx="2"/>
          </p:nvPr>
        </p:nvSpPr>
        <p:spPr/>
        <p:txBody>
          <a:bodyPr/>
          <a:lstStyle/>
          <a:p>
            <a:fld id="{86CB4B4D-7CA3-9044-876B-883B54F8677D}" type="slidenum">
              <a:rPr lang="es-ES" smtClean="0"/>
              <a:t>1</a:t>
            </a:fld>
            <a:endParaRPr lang="es-ES"/>
          </a:p>
        </p:txBody>
      </p:sp>
      <p:pic>
        <p:nvPicPr>
          <p:cNvPr id="3" name="Imagen 2">
            <a:extLst>
              <a:ext uri="{FF2B5EF4-FFF2-40B4-BE49-F238E27FC236}">
                <a16:creationId xmlns:a16="http://schemas.microsoft.com/office/drawing/2014/main" id="{68BEF5E4-B055-49BD-AF57-99875C2ABB4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a:ext>
            </a:extLst>
          </a:blip>
          <a:srcRect l="20544" t="11004" r="41985"/>
          <a:stretch>
            <a:fillRect/>
          </a:stretch>
        </p:blipFill>
        <p:spPr>
          <a:xfrm rot="5400000">
            <a:off x="2005282" y="-2001040"/>
            <a:ext cx="5133435" cy="9143999"/>
          </a:xfrm>
          <a:prstGeom prst="rect">
            <a:avLst/>
          </a:prstGeom>
        </p:spPr>
      </p:pic>
      <p:sp>
        <p:nvSpPr>
          <p:cNvPr id="4" name="Rafael Alonso*…">
            <a:extLst>
              <a:ext uri="{FF2B5EF4-FFF2-40B4-BE49-F238E27FC236}">
                <a16:creationId xmlns:a16="http://schemas.microsoft.com/office/drawing/2014/main" id="{CD53387D-ED61-4286-8422-05CFF0B57B5C}"/>
              </a:ext>
            </a:extLst>
          </p:cNvPr>
          <p:cNvSpPr txBox="1"/>
          <p:nvPr/>
        </p:nvSpPr>
        <p:spPr>
          <a:xfrm>
            <a:off x="214311" y="4356640"/>
            <a:ext cx="179777" cy="238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marL="0" marR="124301" defTabSz="168593">
              <a:defRPr sz="1200">
                <a:solidFill>
                  <a:srgbClr val="000000"/>
                </a:solidFill>
                <a:uFillTx/>
                <a:latin typeface="Swiss 721 BT"/>
                <a:ea typeface="Swiss 721 BT"/>
                <a:cs typeface="Swiss 721 BT"/>
                <a:sym typeface="Swiss 721 BT"/>
              </a:defRPr>
            </a:pPr>
            <a:endParaRPr sz="1200" dirty="0">
              <a:latin typeface="Helvetica" panose="020B0604020202020204" pitchFamily="34" charset="0"/>
              <a:cs typeface="Helvetica" panose="020B0604020202020204" pitchFamily="34" charset="0"/>
            </a:endParaRPr>
          </a:p>
        </p:txBody>
      </p:sp>
      <p:sp>
        <p:nvSpPr>
          <p:cNvPr id="5" name="Rafael Alonso*…">
            <a:extLst>
              <a:ext uri="{FF2B5EF4-FFF2-40B4-BE49-F238E27FC236}">
                <a16:creationId xmlns:a16="http://schemas.microsoft.com/office/drawing/2014/main" id="{05D1D879-CF19-4FA5-BC04-68E52779BD0E}"/>
              </a:ext>
            </a:extLst>
          </p:cNvPr>
          <p:cNvSpPr txBox="1"/>
          <p:nvPr/>
        </p:nvSpPr>
        <p:spPr>
          <a:xfrm>
            <a:off x="7945233" y="1349358"/>
            <a:ext cx="1123318" cy="423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marL="0" marR="124301" defTabSz="168593">
              <a:defRPr sz="1200">
                <a:solidFill>
                  <a:srgbClr val="000000"/>
                </a:solidFill>
                <a:uFillTx/>
                <a:latin typeface="Swiss 721 BT"/>
                <a:ea typeface="Swiss 721 BT"/>
                <a:cs typeface="Swiss 721 BT"/>
                <a:sym typeface="Swiss 721 BT"/>
              </a:defRPr>
            </a:pPr>
            <a:r>
              <a:rPr lang="en-GB" sz="1200" b="1" noProof="0" dirty="0">
                <a:latin typeface="Helvetica" pitchFamily="2" charset="0"/>
              </a:rPr>
              <a:t>Pico presentation</a:t>
            </a:r>
          </a:p>
        </p:txBody>
      </p:sp>
      <p:sp>
        <p:nvSpPr>
          <p:cNvPr id="6" name="Rafael Alonso*…">
            <a:extLst>
              <a:ext uri="{FF2B5EF4-FFF2-40B4-BE49-F238E27FC236}">
                <a16:creationId xmlns:a16="http://schemas.microsoft.com/office/drawing/2014/main" id="{9E28C100-015A-48D0-8CCD-23D3EF87C410}"/>
              </a:ext>
            </a:extLst>
          </p:cNvPr>
          <p:cNvSpPr txBox="1"/>
          <p:nvPr/>
        </p:nvSpPr>
        <p:spPr>
          <a:xfrm>
            <a:off x="6570432" y="4431799"/>
            <a:ext cx="2642892" cy="59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p>
            <a:pPr marR="93222" defTabSz="126439">
              <a:defRPr sz="1200">
                <a:solidFill>
                  <a:srgbClr val="000000"/>
                </a:solidFill>
                <a:uFillTx/>
                <a:latin typeface="Swiss 721 BT"/>
                <a:ea typeface="Swiss 721 BT"/>
                <a:cs typeface="Swiss 721 BT"/>
                <a:sym typeface="Swiss 721 BT"/>
              </a:defRPr>
            </a:pPr>
            <a:r>
              <a:rPr lang="es-ES" sz="1200" b="1" dirty="0">
                <a:solidFill>
                  <a:srgbClr val="000000"/>
                </a:solidFill>
                <a:latin typeface="Helvetica" panose="020B0604020202020204" pitchFamily="34" charset="0"/>
                <a:cs typeface="Helvetica" panose="020B0604020202020204" pitchFamily="34" charset="0"/>
              </a:rPr>
              <a:t>Adrián Subías </a:t>
            </a:r>
            <a:r>
              <a:rPr lang="es-ES" sz="1200" dirty="0">
                <a:solidFill>
                  <a:srgbClr val="000000"/>
                </a:solidFill>
                <a:latin typeface="Helvetica" panose="020B0604020202020204" pitchFamily="34" charset="0"/>
                <a:cs typeface="Helvetica" panose="020B0604020202020204" pitchFamily="34" charset="0"/>
              </a:rPr>
              <a:t>(</a:t>
            </a:r>
            <a:r>
              <a:rPr lang="es-ES" sz="1200" dirty="0" err="1">
                <a:solidFill>
                  <a:srgbClr val="000000"/>
                </a:solidFill>
                <a:latin typeface="Helvetica" panose="020B0604020202020204" pitchFamily="34" charset="0"/>
                <a:cs typeface="Helvetica" panose="020B0604020202020204" pitchFamily="34" charset="0"/>
              </a:rPr>
              <a:t>asubias@unizar.es</a:t>
            </a:r>
            <a:r>
              <a:rPr lang="es-ES" sz="1200" dirty="0">
                <a:solidFill>
                  <a:srgbClr val="000000"/>
                </a:solidFill>
                <a:latin typeface="Helvetica" panose="020B0604020202020204" pitchFamily="34" charset="0"/>
                <a:cs typeface="Helvetica" panose="020B0604020202020204" pitchFamily="34" charset="0"/>
              </a:rPr>
              <a:t>)</a:t>
            </a:r>
          </a:p>
          <a:p>
            <a:pPr marR="93222" defTabSz="126439">
              <a:defRPr sz="1200">
                <a:solidFill>
                  <a:srgbClr val="000000"/>
                </a:solidFill>
                <a:uFillTx/>
                <a:latin typeface="Swiss 721 BT"/>
                <a:ea typeface="Swiss 721 BT"/>
                <a:cs typeface="Swiss 721 BT"/>
                <a:sym typeface="Swiss 721 BT"/>
              </a:defRPr>
            </a:pPr>
            <a:r>
              <a:rPr lang="es-ES" sz="1200" dirty="0">
                <a:solidFill>
                  <a:srgbClr val="000000"/>
                </a:solidFill>
                <a:latin typeface="Helvetica" panose="020B0604020202020204" pitchFamily="34" charset="0"/>
                <a:cs typeface="Helvetica" panose="020B0604020202020204" pitchFamily="34" charset="0"/>
              </a:rPr>
              <a:t>Víctor Herráiz / Iñigo Salinas</a:t>
            </a:r>
          </a:p>
          <a:p>
            <a:pPr marR="93222" defTabSz="126439">
              <a:defRPr sz="1200">
                <a:solidFill>
                  <a:srgbClr val="000000"/>
                </a:solidFill>
                <a:uFillTx/>
                <a:latin typeface="Swiss 721 BT"/>
                <a:ea typeface="Swiss 721 BT"/>
                <a:cs typeface="Swiss 721 BT"/>
                <a:sym typeface="Swiss 721 BT"/>
              </a:defRPr>
            </a:pPr>
            <a:r>
              <a:rPr lang="es-ES" sz="1200" dirty="0">
                <a:solidFill>
                  <a:srgbClr val="000000"/>
                </a:solidFill>
                <a:latin typeface="Helvetica" panose="020B0604020202020204" pitchFamily="34" charset="0"/>
                <a:cs typeface="Helvetica" panose="020B0604020202020204" pitchFamily="34" charset="0"/>
              </a:rPr>
              <a:t>Rafael Alonso</a:t>
            </a:r>
            <a:endParaRPr sz="1200" dirty="0">
              <a:solidFill>
                <a:srgbClr val="000000"/>
              </a:solidFill>
              <a:latin typeface="Helvetica" panose="020B0604020202020204" pitchFamily="34" charset="0"/>
              <a:cs typeface="Helvetica" panose="020B0604020202020204" pitchFamily="34" charset="0"/>
            </a:endParaRPr>
          </a:p>
        </p:txBody>
      </p:sp>
      <p:sp>
        <p:nvSpPr>
          <p:cNvPr id="7" name="WE4.O-5: Ground-based Microwave Techniques for Snowpack Monitoring II…">
            <a:extLst>
              <a:ext uri="{FF2B5EF4-FFF2-40B4-BE49-F238E27FC236}">
                <a16:creationId xmlns:a16="http://schemas.microsoft.com/office/drawing/2014/main" id="{34C8E70D-EB67-49C8-9DF0-44BCB2518292}"/>
              </a:ext>
            </a:extLst>
          </p:cNvPr>
          <p:cNvSpPr txBox="1"/>
          <p:nvPr/>
        </p:nvSpPr>
        <p:spPr>
          <a:xfrm>
            <a:off x="1040231" y="4638045"/>
            <a:ext cx="5171129"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0" marR="0" defTabSz="308610">
              <a:defRPr sz="3200">
                <a:solidFill>
                  <a:srgbClr val="FFFFFF"/>
                </a:solidFill>
                <a:uFillTx/>
                <a:latin typeface="Swiss 721 BT"/>
                <a:ea typeface="Swiss 721 BT"/>
                <a:cs typeface="Swiss 721 BT"/>
                <a:sym typeface="Swiss 721 BT"/>
              </a:defRPr>
            </a:pPr>
            <a:r>
              <a:rPr lang="en-GB" sz="1200" dirty="0">
                <a:solidFill>
                  <a:srgbClr val="000000"/>
                </a:solidFill>
                <a:latin typeface="Helvetica" panose="020B0604020202020204" pitchFamily="34" charset="0"/>
                <a:cs typeface="Helvetica" panose="020B0604020202020204" pitchFamily="34" charset="0"/>
              </a:rPr>
              <a:t>CR6.2 : </a:t>
            </a:r>
            <a:r>
              <a:rPr lang="en-GB" sz="1200" noProof="1">
                <a:solidFill>
                  <a:srgbClr val="000000"/>
                </a:solidFill>
                <a:latin typeface="Helvetica" panose="020B0604020202020204" pitchFamily="34" charset="0"/>
                <a:cs typeface="Helvetica" panose="020B0604020202020204" pitchFamily="34" charset="0"/>
              </a:rPr>
              <a:t>Geophysical and in situ methods in the Cryosphere </a:t>
            </a:r>
          </a:p>
          <a:p>
            <a:pPr marL="0" marR="0" defTabSz="308610">
              <a:defRPr sz="3200">
                <a:solidFill>
                  <a:srgbClr val="FFFFFF"/>
                </a:solidFill>
                <a:uFillTx/>
                <a:latin typeface="Swiss 721 BT"/>
                <a:ea typeface="Swiss 721 BT"/>
                <a:cs typeface="Swiss 721 BT"/>
                <a:sym typeface="Swiss 721 BT"/>
              </a:defRPr>
            </a:pPr>
            <a:r>
              <a:rPr lang="en-GB" sz="1200" dirty="0">
                <a:solidFill>
                  <a:srgbClr val="000000"/>
                </a:solidFill>
                <a:latin typeface="Helvetica" panose="020B0604020202020204" pitchFamily="34" charset="0"/>
                <a:cs typeface="Helvetica" panose="020B0604020202020204" pitchFamily="34" charset="0"/>
              </a:rPr>
              <a:t>EGU General Assembly 2025, Vienna, Austria &amp; Online | 3– 8 May 2026</a:t>
            </a:r>
          </a:p>
        </p:txBody>
      </p:sp>
      <p:pic>
        <p:nvPicPr>
          <p:cNvPr id="8" name="Imagen 7">
            <a:extLst>
              <a:ext uri="{FF2B5EF4-FFF2-40B4-BE49-F238E27FC236}">
                <a16:creationId xmlns:a16="http://schemas.microsoft.com/office/drawing/2014/main" id="{37F508FE-1357-4FD6-8320-71B3B20E4A58}"/>
              </a:ext>
            </a:extLst>
          </p:cNvPr>
          <p:cNvPicPr>
            <a:picLocks noChangeAspect="1"/>
          </p:cNvPicPr>
          <p:nvPr/>
        </p:nvPicPr>
        <p:blipFill>
          <a:blip r:embed="rId4"/>
          <a:stretch>
            <a:fillRect/>
          </a:stretch>
        </p:blipFill>
        <p:spPr>
          <a:xfrm>
            <a:off x="7768804" y="117127"/>
            <a:ext cx="1160885" cy="1160885"/>
          </a:xfrm>
          <a:prstGeom prst="rect">
            <a:avLst/>
          </a:prstGeom>
        </p:spPr>
      </p:pic>
      <p:pic>
        <p:nvPicPr>
          <p:cNvPr id="9" name="Imagen 8">
            <a:extLst>
              <a:ext uri="{FF2B5EF4-FFF2-40B4-BE49-F238E27FC236}">
                <a16:creationId xmlns:a16="http://schemas.microsoft.com/office/drawing/2014/main" id="{19BBB73C-116D-49D5-95A9-629CF869E2AB}"/>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rcRect/>
          <a:stretch>
            <a:fillRect/>
          </a:stretch>
        </p:blipFill>
        <p:spPr>
          <a:xfrm>
            <a:off x="69325" y="4572291"/>
            <a:ext cx="945222" cy="481482"/>
          </a:xfrm>
          <a:prstGeom prst="rect">
            <a:avLst/>
          </a:prstGeom>
        </p:spPr>
      </p:pic>
      <p:pic>
        <p:nvPicPr>
          <p:cNvPr id="10" name="Imagen 9">
            <a:extLst>
              <a:ext uri="{FF2B5EF4-FFF2-40B4-BE49-F238E27FC236}">
                <a16:creationId xmlns:a16="http://schemas.microsoft.com/office/drawing/2014/main" id="{EF61AC44-0E86-4027-8612-CAFE8FA2C13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3000"/>
                    </a14:imgEffect>
                  </a14:imgLayer>
                </a14:imgProps>
              </a:ext>
              <a:ext uri="{28A0092B-C50C-407E-A947-70E740481C1C}">
                <a14:useLocalDpi xmlns:a14="http://schemas.microsoft.com/office/drawing/2010/main"/>
              </a:ext>
            </a:extLst>
          </a:blip>
          <a:srcRect/>
          <a:stretch>
            <a:fillRect/>
          </a:stretch>
        </p:blipFill>
        <p:spPr>
          <a:xfrm rot="5400000">
            <a:off x="-530252" y="848851"/>
            <a:ext cx="2030178" cy="361281"/>
          </a:xfrm>
          <a:prstGeom prst="rect">
            <a:avLst/>
          </a:prstGeom>
        </p:spPr>
      </p:pic>
      <p:sp>
        <p:nvSpPr>
          <p:cNvPr id="11" name="Rafael Alonso*…">
            <a:extLst>
              <a:ext uri="{FF2B5EF4-FFF2-40B4-BE49-F238E27FC236}">
                <a16:creationId xmlns:a16="http://schemas.microsoft.com/office/drawing/2014/main" id="{5684935B-2FAB-46C2-8AE8-B262DD2500AB}"/>
              </a:ext>
            </a:extLst>
          </p:cNvPr>
          <p:cNvSpPr txBox="1"/>
          <p:nvPr/>
        </p:nvSpPr>
        <p:spPr>
          <a:xfrm>
            <a:off x="119011" y="8800"/>
            <a:ext cx="4009916" cy="207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r>
              <a:rPr lang="en-GB" sz="2200" b="1" noProof="1">
                <a:solidFill>
                  <a:srgbClr val="000000"/>
                </a:solidFill>
                <a:latin typeface="Helvetica" pitchFamily="2" charset="0"/>
              </a:rPr>
              <a:t>Estimation of Liquid Water Content and Density in the Surface Layer of the Snowpack from the Phase and Amplitude of SFCW of Radar Signals</a:t>
            </a:r>
            <a:r>
              <a:rPr lang="en-GB" sz="2200" b="1" noProof="1">
                <a:solidFill>
                  <a:srgbClr val="000000"/>
                </a:solidFill>
                <a:latin typeface="Helvetica" pitchFamily="2" charset="0"/>
                <a:cs typeface="Helvetica" panose="020B0604020202020204" pitchFamily="34" charset="0"/>
              </a:rPr>
              <a:t> </a:t>
            </a:r>
          </a:p>
        </p:txBody>
      </p:sp>
    </p:spTree>
    <p:extLst>
      <p:ext uri="{BB962C8B-B14F-4D97-AF65-F5344CB8AC3E}">
        <p14:creationId xmlns:p14="http://schemas.microsoft.com/office/powerpoint/2010/main" val="314914145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eld Measurement Radar Setup">
            <a:extLst>
              <a:ext uri="{FF2B5EF4-FFF2-40B4-BE49-F238E27FC236}">
                <a16:creationId xmlns:a16="http://schemas.microsoft.com/office/drawing/2014/main" id="{58FF92DE-5B82-4E37-B324-BE1BDF268BC7}"/>
              </a:ext>
            </a:extLst>
          </p:cNvPr>
          <p:cNvSpPr txBox="1"/>
          <p:nvPr/>
        </p:nvSpPr>
        <p:spPr>
          <a:xfrm>
            <a:off x="576000" y="391717"/>
            <a:ext cx="2269131" cy="30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s-ES" sz="1600" b="1" i="0" u="none" strike="noStrike" dirty="0">
                <a:solidFill>
                  <a:srgbClr val="000000"/>
                </a:solidFill>
                <a:effectLst/>
                <a:latin typeface="Helvetica" pitchFamily="2" charset="0"/>
              </a:rPr>
              <a:t>Radar performance</a:t>
            </a:r>
            <a:endParaRPr sz="1600" b="1" dirty="0">
              <a:latin typeface="Helvetica" pitchFamily="2" charset="0"/>
            </a:endParaRPr>
          </a:p>
        </p:txBody>
      </p:sp>
      <p:pic>
        <p:nvPicPr>
          <p:cNvPr id="3" name="IMG_4250.jpeg" descr="IMG_4250.jpeg">
            <a:extLst>
              <a:ext uri="{FF2B5EF4-FFF2-40B4-BE49-F238E27FC236}">
                <a16:creationId xmlns:a16="http://schemas.microsoft.com/office/drawing/2014/main" id="{EF0CE290-5E00-43C8-95A0-5AA46DA16B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65223" y="583424"/>
            <a:ext cx="3076317" cy="4101756"/>
          </a:xfrm>
          <a:prstGeom prst="rect">
            <a:avLst/>
          </a:prstGeom>
          <a:ln w="12700"/>
        </p:spPr>
      </p:pic>
      <p:sp>
        <p:nvSpPr>
          <p:cNvPr id="4" name="SAIH-CHE N014 CRN gauge in soil">
            <a:extLst>
              <a:ext uri="{FF2B5EF4-FFF2-40B4-BE49-F238E27FC236}">
                <a16:creationId xmlns:a16="http://schemas.microsoft.com/office/drawing/2014/main" id="{4EDF12F1-80F6-46D3-A6D0-B883F50FB0DA}"/>
              </a:ext>
            </a:extLst>
          </p:cNvPr>
          <p:cNvSpPr txBox="1"/>
          <p:nvPr/>
        </p:nvSpPr>
        <p:spPr>
          <a:xfrm>
            <a:off x="5478033" y="3541856"/>
            <a:ext cx="2794916" cy="238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marL="0" marR="331470" defTabSz="642619">
              <a:defRPr sz="3200">
                <a:solidFill>
                  <a:srgbClr val="FFFFFF"/>
                </a:solidFill>
                <a:uFillTx/>
                <a:latin typeface="Swiss 721 BT"/>
                <a:ea typeface="Swiss 721 BT"/>
                <a:cs typeface="Swiss 721 BT"/>
                <a:sym typeface="Swiss 721 BT"/>
              </a:defRPr>
            </a:lvl1pPr>
          </a:lstStyle>
          <a:p>
            <a:r>
              <a:rPr sz="1200" dirty="0">
                <a:latin typeface="Helvetica" panose="020B0604020202020204" pitchFamily="34" charset="0"/>
                <a:cs typeface="Helvetica" panose="020B0604020202020204" pitchFamily="34" charset="0"/>
              </a:rPr>
              <a:t>SAIH-CHE N014 CRN gauge in soil</a:t>
            </a:r>
          </a:p>
        </p:txBody>
      </p:sp>
      <p:sp>
        <p:nvSpPr>
          <p:cNvPr id="5" name="Reflecting plate">
            <a:extLst>
              <a:ext uri="{FF2B5EF4-FFF2-40B4-BE49-F238E27FC236}">
                <a16:creationId xmlns:a16="http://schemas.microsoft.com/office/drawing/2014/main" id="{394D98BD-EEEA-48DE-BFE6-FCDDCBDB21E4}"/>
              </a:ext>
            </a:extLst>
          </p:cNvPr>
          <p:cNvSpPr txBox="1"/>
          <p:nvPr/>
        </p:nvSpPr>
        <p:spPr>
          <a:xfrm>
            <a:off x="7003669" y="3104225"/>
            <a:ext cx="1453202" cy="2387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marL="0" marR="331470" defTabSz="642619">
              <a:defRPr sz="3200">
                <a:solidFill>
                  <a:srgbClr val="FFFFFF"/>
                </a:solidFill>
                <a:uFillTx/>
                <a:latin typeface="Swiss 721 BT"/>
                <a:ea typeface="Swiss 721 BT"/>
                <a:cs typeface="Swiss 721 BT"/>
                <a:sym typeface="Swiss 721 BT"/>
              </a:defRPr>
            </a:lvl1pPr>
          </a:lstStyle>
          <a:p>
            <a:r>
              <a:rPr sz="1200" dirty="0">
                <a:latin typeface="Helvetica" panose="020B0604020202020204" pitchFamily="34" charset="0"/>
                <a:cs typeface="Helvetica" panose="020B0604020202020204" pitchFamily="34" charset="0"/>
              </a:rPr>
              <a:t>Reflecting plate</a:t>
            </a:r>
          </a:p>
        </p:txBody>
      </p:sp>
      <p:graphicFrame>
        <p:nvGraphicFramePr>
          <p:cNvPr id="6" name="Table 1">
            <a:extLst>
              <a:ext uri="{FF2B5EF4-FFF2-40B4-BE49-F238E27FC236}">
                <a16:creationId xmlns:a16="http://schemas.microsoft.com/office/drawing/2014/main" id="{AE9726FC-35BC-48C0-ACD0-FE41593165BA}"/>
              </a:ext>
            </a:extLst>
          </p:cNvPr>
          <p:cNvGraphicFramePr/>
          <p:nvPr>
            <p:extLst>
              <p:ext uri="{D42A27DB-BD31-4B8C-83A1-F6EECF244321}">
                <p14:modId xmlns:p14="http://schemas.microsoft.com/office/powerpoint/2010/main" val="1181419758"/>
              </p:ext>
            </p:extLst>
          </p:nvPr>
        </p:nvGraphicFramePr>
        <p:xfrm>
          <a:off x="287633" y="1126666"/>
          <a:ext cx="4772891" cy="3125124"/>
        </p:xfrm>
        <a:graphic>
          <a:graphicData uri="http://schemas.openxmlformats.org/drawingml/2006/table">
            <a:tbl>
              <a:tblPr firstRow="1">
                <a:tableStyleId>{8F44A2F1-9E1F-4B54-A3A2-5F16C0AD49E2}</a:tableStyleId>
              </a:tblPr>
              <a:tblGrid>
                <a:gridCol w="1254699">
                  <a:extLst>
                    <a:ext uri="{9D8B030D-6E8A-4147-A177-3AD203B41FA5}">
                      <a16:colId xmlns:a16="http://schemas.microsoft.com/office/drawing/2014/main" val="20000"/>
                    </a:ext>
                  </a:extLst>
                </a:gridCol>
                <a:gridCol w="1021995">
                  <a:extLst>
                    <a:ext uri="{9D8B030D-6E8A-4147-A177-3AD203B41FA5}">
                      <a16:colId xmlns:a16="http://schemas.microsoft.com/office/drawing/2014/main" val="20001"/>
                    </a:ext>
                  </a:extLst>
                </a:gridCol>
                <a:gridCol w="1333510">
                  <a:extLst>
                    <a:ext uri="{9D8B030D-6E8A-4147-A177-3AD203B41FA5}">
                      <a16:colId xmlns:a16="http://schemas.microsoft.com/office/drawing/2014/main" val="20002"/>
                    </a:ext>
                  </a:extLst>
                </a:gridCol>
                <a:gridCol w="1162687">
                  <a:extLst>
                    <a:ext uri="{9D8B030D-6E8A-4147-A177-3AD203B41FA5}">
                      <a16:colId xmlns:a16="http://schemas.microsoft.com/office/drawing/2014/main" val="20003"/>
                    </a:ext>
                  </a:extLst>
                </a:gridCol>
              </a:tblGrid>
              <a:tr h="429414">
                <a:tc>
                  <a:txBody>
                    <a:bodyPr/>
                    <a:lstStyle/>
                    <a:p>
                      <a:pPr marR="331470" algn="l" defTabSz="449580">
                        <a:tabLst>
                          <a:tab pos="1282700" algn="l"/>
                        </a:tabLst>
                        <a:defRPr sz="1800" b="0">
                          <a:solidFill>
                            <a:srgbClr val="000000"/>
                          </a:solidFill>
                          <a:uFillTx/>
                        </a:defRPr>
                      </a:pPr>
                      <a:r>
                        <a:rPr sz="1200" dirty="0">
                          <a:uFill>
                            <a:solidFill>
                              <a:srgbClr val="7E8C97"/>
                            </a:solidFill>
                          </a:uFill>
                          <a:latin typeface="Helvetica" panose="020B0604020202020204" pitchFamily="34" charset="0"/>
                          <a:ea typeface="Swiss 721 BT"/>
                          <a:cs typeface="Helvetica" panose="020B0604020202020204" pitchFamily="34" charset="0"/>
                          <a:sym typeface="Swiss 721 BT"/>
                        </a:rPr>
                        <a:t>Parameter</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defTabSz="449580">
                        <a:tabLst>
                          <a:tab pos="1282700" algn="l"/>
                        </a:tabLst>
                        <a:defRPr sz="1800" b="0">
                          <a:solidFill>
                            <a:srgbClr val="000000"/>
                          </a:solidFill>
                          <a:uFillTx/>
                        </a:defRPr>
                      </a:pPr>
                      <a:r>
                        <a:rPr sz="1200" dirty="0">
                          <a:uFill>
                            <a:solidFill>
                              <a:srgbClr val="7E8C97"/>
                            </a:solidFill>
                          </a:uFill>
                          <a:latin typeface="Helvetica" panose="020B0604020202020204" pitchFamily="34" charset="0"/>
                          <a:ea typeface="Swiss 721 BT"/>
                          <a:cs typeface="Helvetica" panose="020B0604020202020204" pitchFamily="34" charset="0"/>
                          <a:sym typeface="Swiss 721 BT"/>
                        </a:rPr>
                        <a:t>Value</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defTabSz="449580">
                        <a:tabLst>
                          <a:tab pos="1282700" algn="l"/>
                        </a:tabLst>
                        <a:defRPr sz="1800" b="0">
                          <a:solidFill>
                            <a:srgbClr val="000000"/>
                          </a:solidFill>
                          <a:uFillTx/>
                        </a:defRPr>
                      </a:pPr>
                      <a:r>
                        <a:rPr sz="1200" dirty="0">
                          <a:uFill>
                            <a:solidFill>
                              <a:srgbClr val="7E8C97"/>
                            </a:solidFill>
                          </a:uFill>
                          <a:latin typeface="Helvetica" panose="020B0604020202020204" pitchFamily="34" charset="0"/>
                          <a:ea typeface="Swiss 721 BT"/>
                          <a:cs typeface="Helvetica" panose="020B0604020202020204" pitchFamily="34" charset="0"/>
                          <a:sym typeface="Swiss 721 BT"/>
                        </a:rPr>
                        <a:t>Parameter</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defTabSz="449580">
                        <a:tabLst>
                          <a:tab pos="1282700" algn="l"/>
                        </a:tabLst>
                        <a:defRPr sz="1800" b="0">
                          <a:solidFill>
                            <a:srgbClr val="000000"/>
                          </a:solidFill>
                          <a:uFillTx/>
                        </a:defRPr>
                      </a:pPr>
                      <a:r>
                        <a:rPr sz="1200">
                          <a:uFill>
                            <a:solidFill>
                              <a:srgbClr val="7E8C97"/>
                            </a:solidFill>
                          </a:uFill>
                          <a:latin typeface="Helvetica" panose="020B0604020202020204" pitchFamily="34" charset="0"/>
                          <a:ea typeface="Swiss 721 BT"/>
                          <a:cs typeface="Helvetica" panose="020B0604020202020204" pitchFamily="34" charset="0"/>
                          <a:sym typeface="Swiss 721 BT"/>
                        </a:rPr>
                        <a:t>Value</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9414">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Start frequency</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600</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 MHz</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Stop frequency</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6 GHz</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29414">
                <a:tc>
                  <a:txBody>
                    <a:bodyPr/>
                    <a:lstStyle/>
                    <a:p>
                      <a:pPr marR="331470" algn="l" defTabSz="449580">
                        <a:tabLst>
                          <a:tab pos="1282700" algn="l"/>
                        </a:tabLst>
                        <a:defRPr sz="3200" b="0" spc="-17">
                          <a:solidFill>
                            <a:srgbClr val="000000"/>
                          </a:solidFill>
                          <a:uFill>
                            <a:solidFill>
                              <a:srgbClr val="7E8C97"/>
                            </a:solidFill>
                          </a:uFill>
                          <a:latin typeface="Swiss 721 BT"/>
                          <a:ea typeface="Swiss 721 BT"/>
                          <a:cs typeface="Swiss 721 BT"/>
                          <a:sym typeface="Swiss 721 BT"/>
                        </a:defRPr>
                      </a:pPr>
                      <a:r>
                        <a:rPr sz="1200" dirty="0">
                          <a:latin typeface="Helvetica" panose="020B0604020202020204" pitchFamily="34" charset="0"/>
                          <a:cs typeface="Helvetica" panose="020B0604020202020204" pitchFamily="34" charset="0"/>
                        </a:rPr>
                        <a:t>Number of steps (</a:t>
                      </a:r>
                      <a:r>
                        <a:rPr sz="1200" dirty="0" err="1">
                          <a:latin typeface="Helvetica" panose="020B0604020202020204" pitchFamily="34" charset="0"/>
                          <a:cs typeface="Helvetica" panose="020B0604020202020204" pitchFamily="34" charset="0"/>
                        </a:rPr>
                        <a:t>N</a:t>
                      </a:r>
                      <a:r>
                        <a:rPr sz="1200" baseline="-5999" dirty="0" err="1">
                          <a:latin typeface="Helvetica" panose="020B0604020202020204" pitchFamily="34" charset="0"/>
                          <a:cs typeface="Helvetica" panose="020B0604020202020204" pitchFamily="34" charset="0"/>
                        </a:rPr>
                        <a:t>freq</a:t>
                      </a:r>
                      <a:r>
                        <a:rPr sz="1200" dirty="0">
                          <a:latin typeface="Helvetica" panose="020B0604020202020204" pitchFamily="34" charset="0"/>
                          <a:cs typeface="Helvetica" panose="020B0604020202020204" pitchFamily="34" charset="0"/>
                        </a:rPr>
                        <a:t>)</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2161</a:t>
                      </a:r>
                    </a:p>
                    <a:p>
                      <a:pPr marR="331470" algn="l" defTabSz="449580">
                        <a:tabLst>
                          <a:tab pos="1282700" algn="l"/>
                        </a:tabLst>
                        <a:defRPr sz="1800" b="0">
                          <a:solidFill>
                            <a:srgbClr val="000000"/>
                          </a:solidFill>
                          <a:uFillTx/>
                        </a:defRPr>
                      </a:pPr>
                      <a:r>
                        <a:rPr lang="es-ES"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rPr>
                        <a:t>10000</a:t>
                      </a:r>
                      <a:endParaRPr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endParaRP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Stepped-frequency,            </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2.5</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 MHz</a:t>
                      </a:r>
                      <a:endPar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endParaRPr>
                    </a:p>
                    <a:p>
                      <a:pPr marR="331470" algn="l" defTabSz="449580">
                        <a:tabLst>
                          <a:tab pos="1282700" algn="l"/>
                        </a:tabLst>
                        <a:defRPr sz="1800" b="0">
                          <a:solidFill>
                            <a:srgbClr val="000000"/>
                          </a:solidFill>
                          <a:uFillTx/>
                        </a:defRPr>
                      </a:pPr>
                      <a:r>
                        <a:rPr lang="es-ES"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rPr>
                        <a:t>0.54 MHz</a:t>
                      </a:r>
                      <a:endParaRPr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endParaRP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29414">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Chirp period</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7 min</a:t>
                      </a:r>
                    </a:p>
                    <a:p>
                      <a:pPr marR="331470" algn="l" defTabSz="449580">
                        <a:tabLst>
                          <a:tab pos="1282700" algn="l"/>
                        </a:tabLst>
                        <a:defRPr sz="1800" b="0">
                          <a:solidFill>
                            <a:srgbClr val="000000"/>
                          </a:solidFill>
                          <a:uFillTx/>
                        </a:defRPr>
                      </a:pPr>
                      <a:r>
                        <a:rPr lang="es-ES"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rPr>
                        <a:t>25 </a:t>
                      </a:r>
                      <a:r>
                        <a:rPr lang="es-ES" sz="1200" spc="-17" dirty="0" err="1">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rPr>
                        <a:t>sec</a:t>
                      </a:r>
                      <a:endParaRPr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endParaRP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3200" b="0" spc="-17">
                          <a:solidFill>
                            <a:srgbClr val="000000"/>
                          </a:solidFill>
                          <a:uFill>
                            <a:solidFill>
                              <a:srgbClr val="7E8C97"/>
                            </a:solidFill>
                          </a:uFill>
                          <a:latin typeface="Swiss 721 BT"/>
                          <a:ea typeface="Swiss 721 BT"/>
                          <a:cs typeface="Swiss 721 BT"/>
                          <a:sym typeface="Swiss 721 BT"/>
                        </a:defRPr>
                      </a:pPr>
                      <a:r>
                        <a:rPr sz="1200" dirty="0">
                          <a:latin typeface="Helvetica" panose="020B0604020202020204" pitchFamily="34" charset="0"/>
                          <a:cs typeface="Helvetica" panose="020B0604020202020204" pitchFamily="34" charset="0"/>
                        </a:rPr>
                        <a:t>Unambiguous range, R</a:t>
                      </a:r>
                      <a:r>
                        <a:rPr sz="1200" baseline="-5999" dirty="0">
                          <a:latin typeface="Helvetica" panose="020B0604020202020204" pitchFamily="34" charset="0"/>
                          <a:cs typeface="Helvetica" panose="020B0604020202020204" pitchFamily="34" charset="0"/>
                        </a:rPr>
                        <a:t>u</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6</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0 m</a:t>
                      </a:r>
                      <a:endPar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endParaRPr>
                    </a:p>
                    <a:p>
                      <a:pPr marR="331470" algn="l" defTabSz="449580">
                        <a:tabLst>
                          <a:tab pos="1282700" algn="l"/>
                        </a:tabLst>
                        <a:defRPr sz="1800" b="0">
                          <a:solidFill>
                            <a:srgbClr val="000000"/>
                          </a:solidFill>
                          <a:uFillTx/>
                        </a:defRPr>
                      </a:pPr>
                      <a:r>
                        <a:rPr lang="es-ES"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rPr>
                        <a:t>280 m</a:t>
                      </a:r>
                      <a:endParaRPr sz="1200" spc="-17" dirty="0">
                        <a:solidFill>
                          <a:srgbClr val="00B050"/>
                        </a:solidFill>
                        <a:uFill>
                          <a:solidFill>
                            <a:srgbClr val="7E8C97"/>
                          </a:solidFill>
                        </a:uFill>
                        <a:latin typeface="Helvetica" panose="020B0604020202020204" pitchFamily="34" charset="0"/>
                        <a:ea typeface="Swiss 721 BT"/>
                        <a:cs typeface="Helvetica" panose="020B0604020202020204" pitchFamily="34" charset="0"/>
                        <a:sym typeface="Swiss 721 BT"/>
                      </a:endParaRP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9414">
                <a:tc>
                  <a:txBody>
                    <a:bodyPr/>
                    <a:lstStyle/>
                    <a:p>
                      <a:pPr marR="331470" algn="l" defTabSz="449580">
                        <a:tabLst>
                          <a:tab pos="1282700" algn="l"/>
                        </a:tabLst>
                        <a:defRPr sz="3200" b="0" spc="-17">
                          <a:solidFill>
                            <a:srgbClr val="000000"/>
                          </a:solidFill>
                          <a:uFill>
                            <a:solidFill>
                              <a:srgbClr val="7E8C97"/>
                            </a:solidFill>
                          </a:uFill>
                          <a:latin typeface="Swiss 721 BT"/>
                          <a:ea typeface="Swiss 721 BT"/>
                          <a:cs typeface="Swiss 721 BT"/>
                          <a:sym typeface="Swiss 721 BT"/>
                        </a:defRPr>
                      </a:pPr>
                      <a:r>
                        <a:rPr sz="1200" dirty="0">
                          <a:latin typeface="Helvetica" panose="020B0604020202020204" pitchFamily="34" charset="0"/>
                          <a:cs typeface="Helvetica" panose="020B0604020202020204" pitchFamily="34" charset="0"/>
                        </a:rPr>
                        <a:t>Resolution</a:t>
                      </a:r>
                      <a:r>
                        <a:rPr sz="1200" baseline="31999" dirty="0">
                          <a:latin typeface="Helvetica" panose="020B0604020202020204" pitchFamily="34" charset="0"/>
                          <a:cs typeface="Helvetica" panose="020B0604020202020204" pitchFamily="34" charset="0"/>
                        </a:rPr>
                        <a:t> </a:t>
                      </a:r>
                      <a:r>
                        <a:rPr sz="1200" dirty="0">
                          <a:latin typeface="Helvetica" panose="020B0604020202020204" pitchFamily="34" charset="0"/>
                          <a:cs typeface="Helvetica" panose="020B0604020202020204" pitchFamily="34" charset="0"/>
                        </a:rPr>
                        <a:t>(in vacuum)</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2.</a:t>
                      </a: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8</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 cm</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Intermediate frequency (IF)</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77 </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kHz</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9414">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Sampling rate</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lang="es-ES"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1.562502</a:t>
                      </a: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 MS/s</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Antennas wide band</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675 MHz–12 GHz</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29414">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Directivity of antennas</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3200" b="0">
                          <a:solidFill>
                            <a:srgbClr val="000000"/>
                          </a:solidFill>
                          <a:uFill>
                            <a:solidFill>
                              <a:srgbClr val="7E8C97"/>
                            </a:solidFill>
                          </a:uFill>
                          <a:latin typeface="Swiss 721 BT"/>
                          <a:ea typeface="Swiss 721 BT"/>
                          <a:cs typeface="Swiss 721 BT"/>
                          <a:sym typeface="Swiss 721 BT"/>
                        </a:defRPr>
                      </a:pPr>
                      <a:r>
                        <a:rPr lang="es-ES" sz="1200" dirty="0">
                          <a:latin typeface="Helvetica" panose="020B0604020202020204" pitchFamily="34" charset="0"/>
                          <a:cs typeface="Helvetica" panose="020B0604020202020204" pitchFamily="34" charset="0"/>
                        </a:rPr>
                        <a:t>9.69 </a:t>
                      </a:r>
                      <a:r>
                        <a:rPr sz="1200" dirty="0" err="1">
                          <a:latin typeface="Helvetica" panose="020B0604020202020204" pitchFamily="34" charset="0"/>
                          <a:cs typeface="Helvetica" panose="020B0604020202020204" pitchFamily="34" charset="0"/>
                        </a:rPr>
                        <a:t>dBi</a:t>
                      </a:r>
                      <a:r>
                        <a:rPr lang="es-ES" sz="1200" dirty="0">
                          <a:latin typeface="Helvetica" panose="020B0604020202020204" pitchFamily="34" charset="0"/>
                          <a:cs typeface="Helvetica" panose="020B0604020202020204" pitchFamily="34" charset="0"/>
                        </a:rPr>
                        <a:t> </a:t>
                      </a:r>
                      <a:r>
                        <a:rPr sz="1200" dirty="0">
                          <a:latin typeface="Helvetica" panose="020B0604020202020204" pitchFamily="34" charset="0"/>
                          <a:cs typeface="Helvetica" panose="020B0604020202020204" pitchFamily="34" charset="0"/>
                        </a:rPr>
                        <a:t>@</a:t>
                      </a:r>
                      <a:r>
                        <a:rPr lang="es-ES" sz="1200" dirty="0">
                          <a:latin typeface="Helvetica" panose="020B0604020202020204" pitchFamily="34" charset="0"/>
                          <a:cs typeface="Helvetica" panose="020B0604020202020204" pitchFamily="34" charset="0"/>
                        </a:rPr>
                        <a:t> </a:t>
                      </a:r>
                      <a:r>
                        <a:rPr sz="1200" dirty="0">
                          <a:latin typeface="Helvetica" panose="020B0604020202020204" pitchFamily="34" charset="0"/>
                          <a:cs typeface="Helvetica" panose="020B0604020202020204" pitchFamily="34" charset="0"/>
                        </a:rPr>
                        <a:t>2.4</a:t>
                      </a:r>
                      <a:r>
                        <a:rPr lang="es-ES" sz="1200" dirty="0">
                          <a:latin typeface="Helvetica" panose="020B0604020202020204" pitchFamily="34" charset="0"/>
                          <a:cs typeface="Helvetica" panose="020B0604020202020204" pitchFamily="34" charset="0"/>
                        </a:rPr>
                        <a:t> </a:t>
                      </a:r>
                      <a:r>
                        <a:rPr sz="1200" dirty="0">
                          <a:latin typeface="Helvetica" panose="020B0604020202020204" pitchFamily="34" charset="0"/>
                          <a:cs typeface="Helvetica" panose="020B0604020202020204" pitchFamily="34" charset="0"/>
                        </a:rPr>
                        <a:t>GHz</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1800" b="0">
                          <a:solidFill>
                            <a:srgbClr val="000000"/>
                          </a:solidFill>
                          <a:uFillTx/>
                        </a:defRPr>
                      </a:pPr>
                      <a:r>
                        <a:rPr sz="1200" spc="-17" dirty="0">
                          <a:uFill>
                            <a:solidFill>
                              <a:srgbClr val="7E8C97"/>
                            </a:solidFill>
                          </a:uFill>
                          <a:latin typeface="Helvetica" panose="020B0604020202020204" pitchFamily="34" charset="0"/>
                          <a:ea typeface="Swiss 721 BT"/>
                          <a:cs typeface="Helvetica" panose="020B0604020202020204" pitchFamily="34" charset="0"/>
                          <a:sym typeface="Swiss 721 BT"/>
                        </a:rPr>
                        <a:t>FOV of Tx and Rx antennas</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R="331470" algn="l" defTabSz="449580">
                        <a:tabLst>
                          <a:tab pos="1282700" algn="l"/>
                        </a:tabLst>
                        <a:defRPr sz="3200" b="0" spc="-17">
                          <a:solidFill>
                            <a:srgbClr val="000000"/>
                          </a:solidFill>
                          <a:uFill>
                            <a:solidFill>
                              <a:srgbClr val="7E8C97"/>
                            </a:solidFill>
                          </a:uFill>
                          <a:latin typeface="Swiss 721 BT"/>
                          <a:ea typeface="Swiss 721 BT"/>
                          <a:cs typeface="Swiss 721 BT"/>
                          <a:sym typeface="Swiss 721 BT"/>
                        </a:defRPr>
                      </a:pPr>
                      <a:r>
                        <a:rPr lang="es-ES" sz="1200" dirty="0">
                          <a:latin typeface="Helvetica" panose="020B0604020202020204" pitchFamily="34" charset="0"/>
                          <a:cs typeface="Helvetica" panose="020B0604020202020204" pitchFamily="34" charset="0"/>
                        </a:rPr>
                        <a:t>&lt; </a:t>
                      </a:r>
                      <a:r>
                        <a:rPr sz="1200" dirty="0">
                          <a:latin typeface="Helvetica" panose="020B0604020202020204" pitchFamily="34" charset="0"/>
                          <a:cs typeface="Helvetica" panose="020B0604020202020204" pitchFamily="34" charset="0"/>
                        </a:rPr>
                        <a:t>15</a:t>
                      </a:r>
                      <a:r>
                        <a:rPr sz="1200" baseline="31999" dirty="0">
                          <a:latin typeface="Helvetica" panose="020B0604020202020204" pitchFamily="34" charset="0"/>
                          <a:cs typeface="Helvetica" panose="020B0604020202020204" pitchFamily="34" charset="0"/>
                        </a:rPr>
                        <a:t>°</a:t>
                      </a:r>
                    </a:p>
                  </a:txBody>
                  <a:tcPr marL="23813" marR="23813" marT="0" marB="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mc:AlternateContent xmlns:mc="http://schemas.openxmlformats.org/markup-compatibility/2006" xmlns:a14="http://schemas.microsoft.com/office/drawing/2010/main">
        <mc:Choice Requires="a14">
          <p:sp>
            <p:nvSpPr>
              <p:cNvPr id="7" name="Ecuación">
                <a:extLst>
                  <a:ext uri="{FF2B5EF4-FFF2-40B4-BE49-F238E27FC236}">
                    <a16:creationId xmlns:a16="http://schemas.microsoft.com/office/drawing/2014/main" id="{FE870A32-AE02-4901-8F59-014026FF98DC}"/>
                  </a:ext>
                </a:extLst>
              </p:cNvPr>
              <p:cNvSpPr txBox="1"/>
              <p:nvPr/>
            </p:nvSpPr>
            <p:spPr>
              <a:xfrm>
                <a:off x="3296440" y="2203473"/>
                <a:ext cx="224100" cy="184666"/>
              </a:xfrm>
              <a:prstGeom prst="rect">
                <a:avLst/>
              </a:prstGeom>
              <a:ln w="12700">
                <a:miter lim="400000"/>
              </a:ln>
            </p:spPr>
            <p:txBody>
              <a:bodyPr wrap="none" lIns="0" tIns="0" rIns="0" bIns="0">
                <a:spAutoFit/>
              </a:bodyPr>
              <a:lstStyle/>
              <a:p>
                <a:pPr marL="0" marR="0" defTabSz="342900" latinLnBrk="1">
                  <a:defRPr sz="1800">
                    <a:solidFill>
                      <a:srgbClr val="000000"/>
                    </a:solidFill>
                    <a:uFillTx/>
                  </a:defRPr>
                </a:pPr>
                <a14:m>
                  <m:oMathPara xmlns:m="http://schemas.openxmlformats.org/officeDocument/2006/math">
                    <m:oMathParaPr>
                      <m:jc m:val="centerGroup"/>
                    </m:oMathParaPr>
                    <m:oMath xmlns:m="http://schemas.openxmlformats.org/officeDocument/2006/math">
                      <m:r>
                        <m:rPr>
                          <m:sty m:val="p"/>
                        </m:rPr>
                        <a:rPr sz="1200" i="1">
                          <a:solidFill>
                            <a:srgbClr val="000000"/>
                          </a:solidFill>
                          <a:latin typeface="Cambria Math" panose="02040503050406030204" pitchFamily="18" charset="0"/>
                        </a:rPr>
                        <m:t>Δ</m:t>
                      </m:r>
                      <m:r>
                        <a:rPr sz="1200" i="1">
                          <a:solidFill>
                            <a:srgbClr val="000000"/>
                          </a:solidFill>
                          <a:latin typeface="Cambria Math" panose="02040503050406030204" pitchFamily="18" charset="0"/>
                        </a:rPr>
                        <m:t>𝑓</m:t>
                      </m:r>
                    </m:oMath>
                  </m:oMathPara>
                </a14:m>
                <a:endParaRPr sz="1200" dirty="0"/>
              </a:p>
            </p:txBody>
          </p:sp>
        </mc:Choice>
        <mc:Fallback xmlns="">
          <p:sp>
            <p:nvSpPr>
              <p:cNvPr id="7" name="Ecuación">
                <a:extLst>
                  <a:ext uri="{FF2B5EF4-FFF2-40B4-BE49-F238E27FC236}">
                    <a16:creationId xmlns:a16="http://schemas.microsoft.com/office/drawing/2014/main" id="{FE870A32-AE02-4901-8F59-014026FF98DC}"/>
                  </a:ext>
                </a:extLst>
              </p:cNvPr>
              <p:cNvSpPr txBox="1">
                <a:spLocks noRot="1" noChangeAspect="1" noMove="1" noResize="1" noEditPoints="1" noAdjustHandles="1" noChangeArrowheads="1" noChangeShapeType="1" noTextEdit="1"/>
              </p:cNvSpPr>
              <p:nvPr/>
            </p:nvSpPr>
            <p:spPr>
              <a:xfrm>
                <a:off x="3296440" y="2203473"/>
                <a:ext cx="224100" cy="184666"/>
              </a:xfrm>
              <a:prstGeom prst="rect">
                <a:avLst/>
              </a:prstGeom>
              <a:blipFill>
                <a:blip r:embed="rId3"/>
                <a:stretch>
                  <a:fillRect l="-21622" r="-21622" b="-32258"/>
                </a:stretch>
              </a:blipFill>
              <a:ln w="12700">
                <a:miter lim="400000"/>
              </a:ln>
            </p:spPr>
            <p:txBody>
              <a:bodyPr/>
              <a:lstStyle/>
              <a:p>
                <a:r>
                  <a:rPr lang="es-ES">
                    <a:noFill/>
                  </a:rPr>
                  <a:t> </a:t>
                </a:r>
              </a:p>
            </p:txBody>
          </p:sp>
        </mc:Fallback>
      </mc:AlternateContent>
      <p:sp>
        <p:nvSpPr>
          <p:cNvPr id="8" name="Snow Water Equivalent Evolution During the 2019/2020 Winter Period in AEMet-Formigal Test Site Using a SFCW Radar">
            <a:extLst>
              <a:ext uri="{FF2B5EF4-FFF2-40B4-BE49-F238E27FC236}">
                <a16:creationId xmlns:a16="http://schemas.microsoft.com/office/drawing/2014/main" id="{BC4AB873-E539-4C07-825D-5ADD0EAF82AC}"/>
              </a:ext>
            </a:extLst>
          </p:cNvPr>
          <p:cNvSpPr txBox="1"/>
          <p:nvPr/>
        </p:nvSpPr>
        <p:spPr>
          <a:xfrm>
            <a:off x="287633" y="180000"/>
            <a:ext cx="8512544"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itchFamily="2" charset="0"/>
              </a:rPr>
              <a:t>3. Hardware/Software Implementation of the SFCW Radar</a:t>
            </a:r>
            <a:endParaRPr lang="en-GB" sz="2000" b="1" i="0" u="none" strike="noStrike" noProof="0" dirty="0">
              <a:solidFill>
                <a:srgbClr val="000000"/>
              </a:solidFill>
              <a:effectLst/>
            </a:endParaRPr>
          </a:p>
        </p:txBody>
      </p:sp>
    </p:spTree>
    <p:extLst>
      <p:ext uri="{BB962C8B-B14F-4D97-AF65-F5344CB8AC3E}">
        <p14:creationId xmlns:p14="http://schemas.microsoft.com/office/powerpoint/2010/main" val="31605470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2035EBB2-BA31-4C5C-982F-7ADF6BD19A90}"/>
              </a:ext>
            </a:extLst>
          </p:cNvPr>
          <p:cNvSpPr txBox="1"/>
          <p:nvPr/>
        </p:nvSpPr>
        <p:spPr>
          <a:xfrm>
            <a:off x="287633" y="180000"/>
            <a:ext cx="8512544"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3. Hardware/Software Implementation of the SFCW Radar</a:t>
            </a:r>
            <a:endParaRPr lang="en-GB" sz="2000" b="1" i="0" u="none" strike="noStrike" noProof="0" dirty="0">
              <a:solidFill>
                <a:srgbClr val="000000"/>
              </a:solidFill>
              <a:effectLst/>
              <a:latin typeface="Helvetica" panose="020B0604020202020204" pitchFamily="34" charset="0"/>
              <a:cs typeface="Helvetica" panose="020B0604020202020204" pitchFamily="34" charset="0"/>
            </a:endParaRPr>
          </a:p>
        </p:txBody>
      </p:sp>
      <p:sp>
        <p:nvSpPr>
          <p:cNvPr id="3" name="Multi-target detection">
            <a:extLst>
              <a:ext uri="{FF2B5EF4-FFF2-40B4-BE49-F238E27FC236}">
                <a16:creationId xmlns:a16="http://schemas.microsoft.com/office/drawing/2014/main" id="{CA23FE67-5731-4303-8F5F-30FB3B721E40}"/>
              </a:ext>
            </a:extLst>
          </p:cNvPr>
          <p:cNvSpPr txBox="1"/>
          <p:nvPr/>
        </p:nvSpPr>
        <p:spPr>
          <a:xfrm>
            <a:off x="287633" y="529120"/>
            <a:ext cx="388808" cy="27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endParaRPr lang="en-GB" sz="1425" b="1" noProof="0" dirty="0"/>
          </a:p>
        </p:txBody>
      </p:sp>
      <p:sp>
        <p:nvSpPr>
          <p:cNvPr id="5" name="Intermediate frequency (IF)">
            <a:extLst>
              <a:ext uri="{FF2B5EF4-FFF2-40B4-BE49-F238E27FC236}">
                <a16:creationId xmlns:a16="http://schemas.microsoft.com/office/drawing/2014/main" id="{D15F9B63-7B23-48FC-B700-E1D72750D484}"/>
              </a:ext>
            </a:extLst>
          </p:cNvPr>
          <p:cNvSpPr txBox="1"/>
          <p:nvPr/>
        </p:nvSpPr>
        <p:spPr>
          <a:xfrm>
            <a:off x="623170" y="2546475"/>
            <a:ext cx="2004327" cy="298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marL="0" marR="466129" defTabSz="642937">
              <a:lnSpc>
                <a:spcPct val="150000"/>
              </a:lnSpc>
              <a:defRPr sz="3200">
                <a:solidFill>
                  <a:srgbClr val="000000"/>
                </a:solidFill>
                <a:uFillTx/>
                <a:latin typeface="Swiss 721 BT"/>
                <a:ea typeface="Swiss 721 BT"/>
                <a:cs typeface="Swiss 721 BT"/>
                <a:sym typeface="Swiss 721 BT"/>
              </a:defRPr>
            </a:lvl1pPr>
          </a:lstStyle>
          <a:p>
            <a:r>
              <a:rPr lang="en-GB" sz="1200" noProof="0" dirty="0">
                <a:latin typeface="Helvetica" panose="020B0604020202020204" pitchFamily="34" charset="0"/>
                <a:cs typeface="Helvetica" panose="020B0604020202020204" pitchFamily="34" charset="0"/>
              </a:rPr>
              <a:t>TX circuit</a:t>
            </a:r>
          </a:p>
        </p:txBody>
      </p:sp>
      <p:sp>
        <p:nvSpPr>
          <p:cNvPr id="6" name="CuadroTexto 5">
            <a:extLst>
              <a:ext uri="{FF2B5EF4-FFF2-40B4-BE49-F238E27FC236}">
                <a16:creationId xmlns:a16="http://schemas.microsoft.com/office/drawing/2014/main" id="{0D5C7714-B36C-4405-8878-6B458E854E6D}"/>
              </a:ext>
            </a:extLst>
          </p:cNvPr>
          <p:cNvSpPr txBox="1"/>
          <p:nvPr/>
        </p:nvSpPr>
        <p:spPr>
          <a:xfrm>
            <a:off x="6088838" y="867336"/>
            <a:ext cx="1466193"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b="0" i="0" u="none" strike="noStrike" noProof="0" dirty="0">
                <a:solidFill>
                  <a:srgbClr val="FFFFFF"/>
                </a:solidFill>
                <a:effectLst/>
                <a:latin typeface="Helvetica" pitchFamily="2" charset="0"/>
              </a:rPr>
              <a:t>Broadband DRH (Double-Ridged Horn) antenna (1 GHz – 6 GHz) for transmission and reception</a:t>
            </a:r>
            <a:endParaRPr lang="en-GB" sz="1000" noProof="0" dirty="0">
              <a:solidFill>
                <a:srgbClr val="FFFFFF"/>
              </a:solidFill>
              <a:latin typeface="Helvetica" pitchFamily="2" charset="0"/>
            </a:endParaRPr>
          </a:p>
        </p:txBody>
      </p:sp>
      <p:sp>
        <p:nvSpPr>
          <p:cNvPr id="7" name="Intermediate frequency (IF)">
            <a:extLst>
              <a:ext uri="{FF2B5EF4-FFF2-40B4-BE49-F238E27FC236}">
                <a16:creationId xmlns:a16="http://schemas.microsoft.com/office/drawing/2014/main" id="{2E52C583-4714-41FD-A42F-50CBA47DE6D1}"/>
              </a:ext>
            </a:extLst>
          </p:cNvPr>
          <p:cNvSpPr txBox="1"/>
          <p:nvPr/>
        </p:nvSpPr>
        <p:spPr>
          <a:xfrm>
            <a:off x="525532" y="4088214"/>
            <a:ext cx="2004327" cy="298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marL="0" marR="466129" defTabSz="642937">
              <a:lnSpc>
                <a:spcPct val="150000"/>
              </a:lnSpc>
              <a:defRPr sz="3200">
                <a:solidFill>
                  <a:srgbClr val="000000"/>
                </a:solidFill>
                <a:uFillTx/>
                <a:latin typeface="Swiss 721 BT"/>
                <a:ea typeface="Swiss 721 BT"/>
                <a:cs typeface="Swiss 721 BT"/>
                <a:sym typeface="Swiss 721 BT"/>
              </a:defRPr>
            </a:lvl1pPr>
          </a:lstStyle>
          <a:p>
            <a:r>
              <a:rPr lang="en-GB" sz="1200" noProof="0" dirty="0">
                <a:latin typeface="Helvetica" panose="020B0604020202020204" pitchFamily="34" charset="0"/>
                <a:cs typeface="Helvetica" panose="020B0604020202020204" pitchFamily="34" charset="0"/>
              </a:rPr>
              <a:t>RX circuit</a:t>
            </a:r>
          </a:p>
        </p:txBody>
      </p:sp>
      <p:sp>
        <p:nvSpPr>
          <p:cNvPr id="8" name="CuadroTexto 7">
            <a:extLst>
              <a:ext uri="{FF2B5EF4-FFF2-40B4-BE49-F238E27FC236}">
                <a16:creationId xmlns:a16="http://schemas.microsoft.com/office/drawing/2014/main" id="{48F035BA-DB9A-4D1B-9C68-3B83EEDE470A}"/>
              </a:ext>
            </a:extLst>
          </p:cNvPr>
          <p:cNvSpPr txBox="1"/>
          <p:nvPr/>
        </p:nvSpPr>
        <p:spPr>
          <a:xfrm>
            <a:off x="497433" y="542774"/>
            <a:ext cx="5383987" cy="14003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600"/>
              </a:spcAft>
            </a:pPr>
            <a:r>
              <a:rPr lang="en-GB" sz="1000" b="0" i="0" u="none" strike="noStrike" noProof="0" dirty="0">
                <a:solidFill>
                  <a:srgbClr val="000000"/>
                </a:solidFill>
                <a:effectLst/>
                <a:latin typeface="Helvetica" panose="020B0604020202020204" pitchFamily="34" charset="0"/>
                <a:cs typeface="Helvetica" panose="020B0604020202020204" pitchFamily="34" charset="0"/>
              </a:rPr>
              <a:t>The </a:t>
            </a:r>
            <a:r>
              <a:rPr lang="en-GB" sz="1000" b="1" i="0" u="none" strike="noStrike" noProof="0" dirty="0">
                <a:solidFill>
                  <a:srgbClr val="000000"/>
                </a:solidFill>
                <a:effectLst/>
                <a:latin typeface="Helvetica" panose="020B0604020202020204" pitchFamily="34" charset="0"/>
                <a:cs typeface="Helvetica" panose="020B0604020202020204" pitchFamily="34" charset="0"/>
              </a:rPr>
              <a:t>ADRV9361-Z7035 SDR board</a:t>
            </a:r>
            <a:r>
              <a:rPr lang="en-GB" sz="1000" b="0" i="0" u="none" strike="noStrike" noProof="0" dirty="0">
                <a:solidFill>
                  <a:srgbClr val="000000"/>
                </a:solidFill>
                <a:effectLst/>
                <a:latin typeface="Helvetica" panose="020B0604020202020204" pitchFamily="34" charset="0"/>
                <a:cs typeface="Helvetica" panose="020B0604020202020204" pitchFamily="34" charset="0"/>
              </a:rPr>
              <a:t> from Analog Devices has been selected, integrating two coherent transmit and receive channels. It is a highly compact </a:t>
            </a:r>
            <a:r>
              <a:rPr lang="en-GB" sz="1000" b="1" i="0" u="none" strike="noStrike" noProof="0" dirty="0">
                <a:solidFill>
                  <a:srgbClr val="000000"/>
                </a:solidFill>
                <a:effectLst/>
                <a:latin typeface="Helvetica" panose="020B0604020202020204" pitchFamily="34" charset="0"/>
                <a:cs typeface="Helvetica" panose="020B0604020202020204" pitchFamily="34" charset="0"/>
              </a:rPr>
              <a:t>System on Module (SOM)</a:t>
            </a:r>
            <a:r>
              <a:rPr lang="en-GB" sz="1000" b="0" i="0" u="none" strike="noStrike" noProof="0" dirty="0">
                <a:solidFill>
                  <a:srgbClr val="000000"/>
                </a:solidFill>
                <a:effectLst/>
                <a:latin typeface="Helvetica" panose="020B0604020202020204" pitchFamily="34" charset="0"/>
                <a:cs typeface="Helvetica" panose="020B0604020202020204" pitchFamily="34" charset="0"/>
              </a:rPr>
              <a:t>.</a:t>
            </a:r>
            <a:br>
              <a:rPr lang="en-GB" sz="1000" noProof="0" dirty="0">
                <a:latin typeface="Helvetica" panose="020B0604020202020204" pitchFamily="34" charset="0"/>
                <a:cs typeface="Helvetica" panose="020B0604020202020204" pitchFamily="34" charset="0"/>
              </a:rPr>
            </a:br>
            <a:r>
              <a:rPr lang="en-GB" sz="1000" b="0" i="0" u="none" strike="noStrike" noProof="0" dirty="0">
                <a:solidFill>
                  <a:srgbClr val="000000"/>
                </a:solidFill>
                <a:effectLst/>
                <a:latin typeface="Helvetica" panose="020B0604020202020204" pitchFamily="34" charset="0"/>
                <a:cs typeface="Helvetica" panose="020B0604020202020204" pitchFamily="34" charset="0"/>
              </a:rPr>
              <a:t>The module is based on the </a:t>
            </a:r>
            <a:r>
              <a:rPr lang="en-GB" sz="1000" b="1" i="0" u="none" strike="noStrike" noProof="0" dirty="0">
                <a:solidFill>
                  <a:srgbClr val="000000"/>
                </a:solidFill>
                <a:effectLst/>
                <a:latin typeface="Helvetica" panose="020B0604020202020204" pitchFamily="34" charset="0"/>
                <a:cs typeface="Helvetica" panose="020B0604020202020204" pitchFamily="34" charset="0"/>
              </a:rPr>
              <a:t>AD9361 Integrated RF Agile Transceiver™</a:t>
            </a:r>
            <a:r>
              <a:rPr lang="en-GB" sz="1000" b="0" i="0" u="none" strike="noStrike" noProof="0" dirty="0">
                <a:solidFill>
                  <a:srgbClr val="000000"/>
                </a:solidFill>
                <a:effectLst/>
                <a:latin typeface="Helvetica" panose="020B0604020202020204" pitchFamily="34" charset="0"/>
                <a:cs typeface="Helvetica" panose="020B0604020202020204" pitchFamily="34" charset="0"/>
              </a:rPr>
              <a:t> and the </a:t>
            </a:r>
            <a:r>
              <a:rPr lang="en-GB" sz="1000" b="1" i="0" u="none" strike="noStrike" noProof="0" dirty="0">
                <a:solidFill>
                  <a:srgbClr val="000000"/>
                </a:solidFill>
                <a:effectLst/>
                <a:latin typeface="Helvetica" panose="020B0604020202020204" pitchFamily="34" charset="0"/>
                <a:cs typeface="Helvetica" panose="020B0604020202020204" pitchFamily="34" charset="0"/>
              </a:rPr>
              <a:t>Xilinx Z7035 Zynq</a:t>
            </a:r>
            <a:r>
              <a:rPr lang="en-GB" sz="1000" b="1" i="0" u="none" strike="noStrike" baseline="30000" noProof="0" dirty="0">
                <a:solidFill>
                  <a:srgbClr val="000000"/>
                </a:solidFill>
                <a:effectLst/>
                <a:latin typeface="Helvetica" panose="020B0604020202020204" pitchFamily="34" charset="0"/>
                <a:cs typeface="Helvetica" panose="020B0604020202020204" pitchFamily="34" charset="0"/>
              </a:rPr>
              <a:t>®</a:t>
            </a:r>
            <a:r>
              <a:rPr lang="en-GB" sz="1000" b="1" i="0" u="none" strike="noStrike" noProof="0" dirty="0">
                <a:solidFill>
                  <a:srgbClr val="000000"/>
                </a:solidFill>
                <a:effectLst/>
                <a:latin typeface="Helvetica" panose="020B0604020202020204" pitchFamily="34" charset="0"/>
                <a:cs typeface="Helvetica" panose="020B0604020202020204" pitchFamily="34" charset="0"/>
              </a:rPr>
              <a:t>-7000 FPGA</a:t>
            </a:r>
            <a:r>
              <a:rPr lang="en-GB" sz="1000" b="0" i="0" u="none" strike="noStrike" noProof="0" dirty="0">
                <a:solidFill>
                  <a:srgbClr val="000000"/>
                </a:solidFill>
                <a:effectLst/>
                <a:latin typeface="Helvetica" panose="020B0604020202020204" pitchFamily="34" charset="0"/>
                <a:cs typeface="Helvetica" panose="020B0604020202020204" pitchFamily="34" charset="0"/>
              </a:rPr>
              <a:t>, enabling a reliable and robust measurement system within the 70 MHz to 6 GHz frequency range.</a:t>
            </a:r>
          </a:p>
          <a:p>
            <a:pPr algn="just">
              <a:spcAft>
                <a:spcPts val="600"/>
              </a:spcAft>
            </a:pPr>
            <a:r>
              <a:rPr lang="en-GB" sz="1000" noProof="0" dirty="0">
                <a:solidFill>
                  <a:srgbClr val="000000"/>
                </a:solidFill>
                <a:latin typeface="Helvetica" panose="020B0604020202020204" pitchFamily="34" charset="0"/>
                <a:cs typeface="Helvetica" panose="020B0604020202020204" pitchFamily="34" charset="0"/>
              </a:rPr>
              <a:t>Inside the radar block, a MATLAB</a:t>
            </a:r>
            <a:r>
              <a:rPr lang="en-GB" sz="1000" baseline="30000" noProof="0" dirty="0">
                <a:solidFill>
                  <a:srgbClr val="000000"/>
                </a:solidFill>
                <a:latin typeface="Helvetica" panose="020B0604020202020204" pitchFamily="34" charset="0"/>
                <a:cs typeface="Helvetica" panose="020B0604020202020204" pitchFamily="34" charset="0"/>
              </a:rPr>
              <a:t>®</a:t>
            </a:r>
            <a:r>
              <a:rPr lang="en-GB" sz="1000" noProof="0" dirty="0">
                <a:solidFill>
                  <a:srgbClr val="000000"/>
                </a:solidFill>
                <a:latin typeface="Helvetica" panose="020B0604020202020204" pitchFamily="34" charset="0"/>
                <a:cs typeface="Helvetica" panose="020B0604020202020204" pitchFamily="34" charset="0"/>
              </a:rPr>
              <a:t> program runs on the computer, where the SDR transmits and receives 2160 frequencies between 600 MHz and 6 GHz, corresponding to frequency steps of 2.5  </a:t>
            </a:r>
            <a:r>
              <a:rPr lang="en-GB" sz="1000" noProof="0" dirty="0" err="1">
                <a:solidFill>
                  <a:srgbClr val="000000"/>
                </a:solidFill>
                <a:latin typeface="Helvetica" panose="020B0604020202020204" pitchFamily="34" charset="0"/>
                <a:cs typeface="Helvetica" panose="020B0604020202020204" pitchFamily="34" charset="0"/>
              </a:rPr>
              <a:t>MHz.</a:t>
            </a:r>
            <a:r>
              <a:rPr lang="en-GB" sz="1000" noProof="0" dirty="0">
                <a:solidFill>
                  <a:srgbClr val="000000"/>
                </a:solidFill>
                <a:latin typeface="Helvetica" panose="020B0604020202020204" pitchFamily="34" charset="0"/>
                <a:cs typeface="Helvetica" panose="020B0604020202020204" pitchFamily="34" charset="0"/>
              </a:rPr>
              <a:t> The duration of this sweep is approximately 7 minutes.</a:t>
            </a:r>
          </a:p>
        </p:txBody>
      </p:sp>
      <p:pic>
        <p:nvPicPr>
          <p:cNvPr id="10" name="Imagen 9" descr="Imagen que contiene interior, diferente, diversos, circuito&#10;&#10;Descripción generada automáticamente">
            <a:extLst>
              <a:ext uri="{FF2B5EF4-FFF2-40B4-BE49-F238E27FC236}">
                <a16:creationId xmlns:a16="http://schemas.microsoft.com/office/drawing/2014/main" id="{B072F22F-C23C-405C-9DD0-FFAD931258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1938" y="1943157"/>
            <a:ext cx="2075552" cy="2767307"/>
          </a:xfrm>
          <a:prstGeom prst="rect">
            <a:avLst/>
          </a:prstGeom>
        </p:spPr>
      </p:pic>
      <p:sp>
        <p:nvSpPr>
          <p:cNvPr id="11" name="Intermediate frequency (IF)">
            <a:extLst>
              <a:ext uri="{FF2B5EF4-FFF2-40B4-BE49-F238E27FC236}">
                <a16:creationId xmlns:a16="http://schemas.microsoft.com/office/drawing/2014/main" id="{F2CD40E5-BE84-4E79-9A43-46004A6E8C4C}"/>
              </a:ext>
            </a:extLst>
          </p:cNvPr>
          <p:cNvSpPr txBox="1"/>
          <p:nvPr/>
        </p:nvSpPr>
        <p:spPr>
          <a:xfrm>
            <a:off x="3147780" y="3809353"/>
            <a:ext cx="895485" cy="3025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marL="0" marR="466129" defTabSz="642937">
              <a:lnSpc>
                <a:spcPct val="150000"/>
              </a:lnSpc>
              <a:defRPr sz="3200">
                <a:solidFill>
                  <a:srgbClr val="000000"/>
                </a:solidFill>
                <a:uFillTx/>
                <a:latin typeface="Swiss 721 BT"/>
                <a:ea typeface="Swiss 721 BT"/>
                <a:cs typeface="Swiss 721 BT"/>
                <a:sym typeface="Swiss 721 BT"/>
              </a:defRPr>
            </a:lvl1pPr>
          </a:lstStyle>
          <a:p>
            <a:r>
              <a:rPr lang="es-ES" sz="1200" dirty="0">
                <a:solidFill>
                  <a:srgbClr val="FFFFFF"/>
                </a:solidFill>
              </a:rPr>
              <a:t>SDR</a:t>
            </a:r>
            <a:endParaRPr sz="1200" dirty="0">
              <a:solidFill>
                <a:srgbClr val="FFFFFF"/>
              </a:solidFill>
            </a:endParaRPr>
          </a:p>
        </p:txBody>
      </p:sp>
      <p:sp>
        <p:nvSpPr>
          <p:cNvPr id="12" name="Intermediate frequency (IF)">
            <a:extLst>
              <a:ext uri="{FF2B5EF4-FFF2-40B4-BE49-F238E27FC236}">
                <a16:creationId xmlns:a16="http://schemas.microsoft.com/office/drawing/2014/main" id="{202B618D-51B1-4894-9EFA-C3F208E5F4D0}"/>
              </a:ext>
            </a:extLst>
          </p:cNvPr>
          <p:cNvSpPr txBox="1"/>
          <p:nvPr/>
        </p:nvSpPr>
        <p:spPr>
          <a:xfrm>
            <a:off x="3051999" y="2411289"/>
            <a:ext cx="860728" cy="3025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spAutoFit/>
          </a:bodyPr>
          <a:lstStyle>
            <a:lvl1pPr marL="0" marR="466129" defTabSz="642937">
              <a:lnSpc>
                <a:spcPct val="150000"/>
              </a:lnSpc>
              <a:defRPr sz="3200">
                <a:solidFill>
                  <a:srgbClr val="000000"/>
                </a:solidFill>
                <a:uFillTx/>
                <a:latin typeface="Swiss 721 BT"/>
                <a:ea typeface="Swiss 721 BT"/>
                <a:cs typeface="Swiss 721 BT"/>
                <a:sym typeface="Swiss 721 BT"/>
              </a:defRPr>
            </a:lvl1pPr>
          </a:lstStyle>
          <a:p>
            <a:r>
              <a:rPr lang="es-ES" sz="1200" dirty="0">
                <a:solidFill>
                  <a:srgbClr val="FFFFFF"/>
                </a:solidFill>
              </a:rPr>
              <a:t>LPF</a:t>
            </a:r>
            <a:endParaRPr sz="1200" dirty="0">
              <a:solidFill>
                <a:srgbClr val="FFFFFF"/>
              </a:solidFill>
            </a:endParaRPr>
          </a:p>
        </p:txBody>
      </p:sp>
      <p:cxnSp>
        <p:nvCxnSpPr>
          <p:cNvPr id="13" name="Conector recto de flecha 12">
            <a:extLst>
              <a:ext uri="{FF2B5EF4-FFF2-40B4-BE49-F238E27FC236}">
                <a16:creationId xmlns:a16="http://schemas.microsoft.com/office/drawing/2014/main" id="{467232AC-3278-4E85-9AD0-3AE01244566E}"/>
              </a:ext>
            </a:extLst>
          </p:cNvPr>
          <p:cNvCxnSpPr>
            <a:cxnSpLocks/>
          </p:cNvCxnSpPr>
          <p:nvPr/>
        </p:nvCxnSpPr>
        <p:spPr>
          <a:xfrm>
            <a:off x="1485021" y="2738907"/>
            <a:ext cx="1322699" cy="168505"/>
          </a:xfrm>
          <a:prstGeom prst="straightConnector1">
            <a:avLst/>
          </a:prstGeom>
          <a:noFill/>
          <a:ln w="9525" cap="flat">
            <a:solidFill>
              <a:srgbClr val="00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cxnSp>
      <p:cxnSp>
        <p:nvCxnSpPr>
          <p:cNvPr id="14" name="Conector recto de flecha 13">
            <a:extLst>
              <a:ext uri="{FF2B5EF4-FFF2-40B4-BE49-F238E27FC236}">
                <a16:creationId xmlns:a16="http://schemas.microsoft.com/office/drawing/2014/main" id="{F0B3C99F-94BB-4F05-B487-705652550710}"/>
              </a:ext>
            </a:extLst>
          </p:cNvPr>
          <p:cNvCxnSpPr>
            <a:cxnSpLocks/>
          </p:cNvCxnSpPr>
          <p:nvPr/>
        </p:nvCxnSpPr>
        <p:spPr>
          <a:xfrm flipV="1">
            <a:off x="1338729" y="4109708"/>
            <a:ext cx="1098747" cy="127610"/>
          </a:xfrm>
          <a:prstGeom prst="straightConnector1">
            <a:avLst/>
          </a:prstGeom>
          <a:noFill/>
          <a:ln w="9525" cap="flat">
            <a:solidFill>
              <a:srgbClr val="000000"/>
            </a:solidFill>
            <a:prstDash val="solid"/>
            <a:miter lim="400000"/>
            <a:headEnd type="none" w="med" len="med"/>
            <a:tailEnd type="arrow" w="med" len="med"/>
          </a:ln>
          <a:effectLst/>
          <a:sp3d/>
        </p:spPr>
        <p:style>
          <a:lnRef idx="0">
            <a:scrgbClr r="0" g="0" b="0"/>
          </a:lnRef>
          <a:fillRef idx="0">
            <a:scrgbClr r="0" g="0" b="0"/>
          </a:fillRef>
          <a:effectRef idx="0">
            <a:scrgbClr r="0" g="0" b="0"/>
          </a:effectRef>
          <a:fontRef idx="none"/>
        </p:style>
      </p:cxnSp>
      <p:pic>
        <p:nvPicPr>
          <p:cNvPr id="15" name="Imagen 14">
            <a:extLst>
              <a:ext uri="{FF2B5EF4-FFF2-40B4-BE49-F238E27FC236}">
                <a16:creationId xmlns:a16="http://schemas.microsoft.com/office/drawing/2014/main" id="{5F4FF4EB-D440-43A7-B924-70B8C792A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177" y="938907"/>
            <a:ext cx="2700000" cy="3600000"/>
          </a:xfrm>
          <a:prstGeom prst="rect">
            <a:avLst/>
          </a:prstGeom>
        </p:spPr>
      </p:pic>
      <p:sp>
        <p:nvSpPr>
          <p:cNvPr id="9" name="CuadroTexto 8">
            <a:extLst>
              <a:ext uri="{FF2B5EF4-FFF2-40B4-BE49-F238E27FC236}">
                <a16:creationId xmlns:a16="http://schemas.microsoft.com/office/drawing/2014/main" id="{21BA9E6E-B214-4840-828A-CBD707ACE15B}"/>
              </a:ext>
            </a:extLst>
          </p:cNvPr>
          <p:cNvSpPr txBox="1"/>
          <p:nvPr/>
        </p:nvSpPr>
        <p:spPr>
          <a:xfrm>
            <a:off x="7907394" y="1054452"/>
            <a:ext cx="1111540"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b="0" i="0" u="none" strike="noStrike" noProof="0" dirty="0">
                <a:solidFill>
                  <a:srgbClr val="FFFFFF"/>
                </a:solidFill>
                <a:effectLst/>
                <a:latin typeface="Helvetica" pitchFamily="2" charset="0"/>
              </a:rPr>
              <a:t>Broadband Vivaldi antennas</a:t>
            </a:r>
            <a:endParaRPr lang="en-GB" sz="1000" noProof="0" dirty="0">
              <a:solidFill>
                <a:srgbClr val="FFFFFF"/>
              </a:solidFill>
              <a:latin typeface="Helvetica" pitchFamily="2" charset="0"/>
            </a:endParaRPr>
          </a:p>
        </p:txBody>
      </p:sp>
    </p:spTree>
    <p:extLst>
      <p:ext uri="{BB962C8B-B14F-4D97-AF65-F5344CB8AC3E}">
        <p14:creationId xmlns:p14="http://schemas.microsoft.com/office/powerpoint/2010/main" val="17347639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B9F43B57-2046-4BDF-B375-89CC4FA7CFF0}"/>
              </a:ext>
            </a:extLst>
          </p:cNvPr>
          <p:cNvSpPr txBox="1"/>
          <p:nvPr/>
        </p:nvSpPr>
        <p:spPr>
          <a:xfrm>
            <a:off x="287633" y="180000"/>
            <a:ext cx="8512544"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3. Hardware/Software Implementation of the SFCW Radar</a:t>
            </a:r>
            <a:endParaRPr lang="en-GB" sz="2000" b="1" i="0" u="none" strike="noStrike" noProof="0" dirty="0">
              <a:solidFill>
                <a:srgbClr val="000000"/>
              </a:solidFill>
              <a:effectLst/>
              <a:latin typeface="Helvetica" panose="020B0604020202020204" pitchFamily="34" charset="0"/>
              <a:cs typeface="Helvetica" panose="020B0604020202020204" pitchFamily="34" charset="0"/>
            </a:endParaRPr>
          </a:p>
        </p:txBody>
      </p:sp>
      <p:pic>
        <p:nvPicPr>
          <p:cNvPr id="3" name="Imagen 2" descr="Avión parado en la nieve&#10;&#10;El contenido generado por IA puede ser incorrecto.">
            <a:extLst>
              <a:ext uri="{FF2B5EF4-FFF2-40B4-BE49-F238E27FC236}">
                <a16:creationId xmlns:a16="http://schemas.microsoft.com/office/drawing/2014/main" id="{DB502C64-ADB0-45F1-80DD-D8CB0E1EB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698439" y="1324027"/>
            <a:ext cx="3840000" cy="2880000"/>
          </a:xfrm>
          <a:prstGeom prst="rect">
            <a:avLst/>
          </a:prstGeom>
        </p:spPr>
      </p:pic>
      <p:pic>
        <p:nvPicPr>
          <p:cNvPr id="4" name="Imagen 3" descr="Avión parado en la nieve&#10;&#10;El contenido generado por IA puede ser incorrecto.">
            <a:extLst>
              <a:ext uri="{FF2B5EF4-FFF2-40B4-BE49-F238E27FC236}">
                <a16:creationId xmlns:a16="http://schemas.microsoft.com/office/drawing/2014/main" id="{4D1C5BC3-0988-4F81-9488-F056E0AB30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075961" y="2444150"/>
            <a:ext cx="2784000" cy="2088000"/>
          </a:xfrm>
          <a:prstGeom prst="rect">
            <a:avLst/>
          </a:prstGeom>
        </p:spPr>
      </p:pic>
      <p:pic>
        <p:nvPicPr>
          <p:cNvPr id="6" name="Imagen 5" descr="Imagen que contiene paraguas&#10;&#10;El contenido generado por IA puede ser incorrecto.">
            <a:extLst>
              <a:ext uri="{FF2B5EF4-FFF2-40B4-BE49-F238E27FC236}">
                <a16:creationId xmlns:a16="http://schemas.microsoft.com/office/drawing/2014/main" id="{91B82692-1B6F-421C-8D13-67EF231485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5595" y="2655006"/>
            <a:ext cx="1800000" cy="1800000"/>
          </a:xfrm>
          <a:prstGeom prst="rect">
            <a:avLst/>
          </a:prstGeom>
        </p:spPr>
      </p:pic>
      <p:sp>
        <p:nvSpPr>
          <p:cNvPr id="7" name="CuadroTexto 6">
            <a:extLst>
              <a:ext uri="{FF2B5EF4-FFF2-40B4-BE49-F238E27FC236}">
                <a16:creationId xmlns:a16="http://schemas.microsoft.com/office/drawing/2014/main" id="{D951BE70-3EFC-419F-8522-4DD9129795F1}"/>
              </a:ext>
            </a:extLst>
          </p:cNvPr>
          <p:cNvSpPr txBox="1"/>
          <p:nvPr/>
        </p:nvSpPr>
        <p:spPr>
          <a:xfrm>
            <a:off x="191420" y="541878"/>
            <a:ext cx="5987019" cy="1554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Aft>
                <a:spcPts val="600"/>
              </a:spcAft>
            </a:pPr>
            <a:r>
              <a:rPr lang="en-US" sz="1000" dirty="0">
                <a:solidFill>
                  <a:srgbClr val="000000"/>
                </a:solidFill>
              </a:rPr>
              <a:t>The </a:t>
            </a:r>
            <a:r>
              <a:rPr lang="en-US" sz="1000" b="1" dirty="0" err="1">
                <a:solidFill>
                  <a:srgbClr val="000000"/>
                </a:solidFill>
              </a:rPr>
              <a:t>LibreVNA</a:t>
            </a:r>
            <a:r>
              <a:rPr lang="en-US" sz="1000" dirty="0">
                <a:solidFill>
                  <a:srgbClr val="000000"/>
                </a:solidFill>
              </a:rPr>
              <a:t> has been selected as the core measurement instrument, integrating coherent transmit and receive capabilities </a:t>
            </a:r>
            <a:r>
              <a:rPr lang="en-US" sz="900" dirty="0">
                <a:solidFill>
                  <a:srgbClr val="000000"/>
                </a:solidFill>
              </a:rPr>
              <a:t>within a compact and versatile platform</a:t>
            </a:r>
            <a:r>
              <a:rPr lang="en-US" sz="1000" dirty="0">
                <a:solidFill>
                  <a:srgbClr val="000000"/>
                </a:solidFill>
              </a:rPr>
              <a:t>. </a:t>
            </a:r>
            <a:r>
              <a:rPr lang="en-US" sz="1000" b="1" dirty="0">
                <a:solidFill>
                  <a:srgbClr val="000000"/>
                </a:solidFill>
              </a:rPr>
              <a:t>It is a highly flexible open-source vector network analyzer (VNA) </a:t>
            </a:r>
            <a:r>
              <a:rPr lang="en-US" sz="1000" dirty="0">
                <a:solidFill>
                  <a:srgbClr val="000000"/>
                </a:solidFill>
              </a:rPr>
              <a:t>designed for accurate and repeatable RF measurements. The system is based on a dual-channel RF architecture combined with high-speed digital processing, enabling a reliable and robust measurement system over a frequency range typically spanning from 100 kHz to 6 GHz.</a:t>
            </a:r>
          </a:p>
          <a:p>
            <a:pPr algn="just">
              <a:spcAft>
                <a:spcPts val="600"/>
              </a:spcAft>
            </a:pPr>
            <a:r>
              <a:rPr lang="en-GB" sz="1000" noProof="0" dirty="0">
                <a:solidFill>
                  <a:srgbClr val="000000"/>
                </a:solidFill>
                <a:latin typeface="Helvetica" panose="020B0604020202020204" pitchFamily="34" charset="0"/>
                <a:cs typeface="Helvetica" panose="020B0604020202020204" pitchFamily="34" charset="0"/>
              </a:rPr>
              <a:t>Inside the radar block, a MATLAB</a:t>
            </a:r>
            <a:r>
              <a:rPr lang="en-GB" sz="1000" baseline="30000" noProof="0" dirty="0">
                <a:solidFill>
                  <a:srgbClr val="000000"/>
                </a:solidFill>
                <a:latin typeface="Helvetica" panose="020B0604020202020204" pitchFamily="34" charset="0"/>
                <a:cs typeface="Helvetica" panose="020B0604020202020204" pitchFamily="34" charset="0"/>
              </a:rPr>
              <a:t>®</a:t>
            </a:r>
            <a:r>
              <a:rPr lang="en-GB" sz="1000" noProof="0" dirty="0">
                <a:solidFill>
                  <a:srgbClr val="000000"/>
                </a:solidFill>
                <a:latin typeface="Helvetica" panose="020B0604020202020204" pitchFamily="34" charset="0"/>
                <a:cs typeface="Helvetica" panose="020B0604020202020204" pitchFamily="34" charset="0"/>
              </a:rPr>
              <a:t> program runs on the computer, where the VNA transmits and receives 10000 frequencies between 600 MHz and 6 GHz, corresponding to frequency steps of 0.54  </a:t>
            </a:r>
            <a:r>
              <a:rPr lang="en-GB" sz="1000" noProof="0" dirty="0" err="1">
                <a:solidFill>
                  <a:srgbClr val="000000"/>
                </a:solidFill>
                <a:latin typeface="Helvetica" panose="020B0604020202020204" pitchFamily="34" charset="0"/>
                <a:cs typeface="Helvetica" panose="020B0604020202020204" pitchFamily="34" charset="0"/>
              </a:rPr>
              <a:t>MHz.</a:t>
            </a:r>
            <a:r>
              <a:rPr lang="en-GB" sz="1000" noProof="0" dirty="0">
                <a:solidFill>
                  <a:srgbClr val="000000"/>
                </a:solidFill>
                <a:latin typeface="Helvetica" panose="020B0604020202020204" pitchFamily="34" charset="0"/>
                <a:cs typeface="Helvetica" panose="020B0604020202020204" pitchFamily="34" charset="0"/>
              </a:rPr>
              <a:t> The duration of this sweep is approximately 25 seconds.</a:t>
            </a:r>
          </a:p>
        </p:txBody>
      </p:sp>
      <p:pic>
        <p:nvPicPr>
          <p:cNvPr id="8" name="Imagen 7">
            <a:extLst>
              <a:ext uri="{FF2B5EF4-FFF2-40B4-BE49-F238E27FC236}">
                <a16:creationId xmlns:a16="http://schemas.microsoft.com/office/drawing/2014/main" id="{932CF365-E8DB-4A93-B3D9-B8C56014F9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629" y="2143629"/>
            <a:ext cx="1800000" cy="2700000"/>
          </a:xfrm>
          <a:prstGeom prst="rect">
            <a:avLst/>
          </a:prstGeom>
        </p:spPr>
      </p:pic>
    </p:spTree>
    <p:extLst>
      <p:ext uri="{BB962C8B-B14F-4D97-AF65-F5344CB8AC3E}">
        <p14:creationId xmlns:p14="http://schemas.microsoft.com/office/powerpoint/2010/main" val="22903344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691B2B6F-144F-427F-9411-FD544AE752D1}"/>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4</a:t>
            </a:r>
            <a:r>
              <a:rPr lang="en-GB" sz="2000" b="1" noProof="0" dirty="0">
                <a:solidFill>
                  <a:srgbClr val="000000"/>
                </a:solidFill>
                <a:latin typeface="Helvetica" panose="020B0604020202020204" pitchFamily="34" charset="0"/>
                <a:cs typeface="Helvetica" panose="020B0604020202020204" pitchFamily="34" charset="0"/>
              </a:rPr>
              <a:t>. Electromagnetic Properties of snowpack</a:t>
            </a:r>
          </a:p>
        </p:txBody>
      </p:sp>
      <p:pic>
        <p:nvPicPr>
          <p:cNvPr id="5" name="Gráfico 82">
            <a:extLst>
              <a:ext uri="{FF2B5EF4-FFF2-40B4-BE49-F238E27FC236}">
                <a16:creationId xmlns:a16="http://schemas.microsoft.com/office/drawing/2014/main" id="{F896086E-EBE8-4168-A5C5-5CB4D0BD2CD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14067" y="541878"/>
            <a:ext cx="2738624" cy="2053968"/>
          </a:xfrm>
          <a:prstGeom prst="rect">
            <a:avLst/>
          </a:prstGeom>
        </p:spPr>
      </p:pic>
      <p:pic>
        <p:nvPicPr>
          <p:cNvPr id="6" name="Imagen 5">
            <a:extLst>
              <a:ext uri="{FF2B5EF4-FFF2-40B4-BE49-F238E27FC236}">
                <a16:creationId xmlns:a16="http://schemas.microsoft.com/office/drawing/2014/main" id="{A98DD8A6-1A80-46AA-8B4D-0D63EE113E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1102" y="2478696"/>
            <a:ext cx="3065330" cy="2298997"/>
          </a:xfrm>
          <a:prstGeom prst="rect">
            <a:avLst/>
          </a:prstGeom>
        </p:spPr>
      </p:pic>
      <p:sp>
        <p:nvSpPr>
          <p:cNvPr id="7" name="CuadroTexto 6">
            <a:extLst>
              <a:ext uri="{FF2B5EF4-FFF2-40B4-BE49-F238E27FC236}">
                <a16:creationId xmlns:a16="http://schemas.microsoft.com/office/drawing/2014/main" id="{CBF58AAE-F56F-42BB-BAC7-EEDC244F821E}"/>
              </a:ext>
            </a:extLst>
          </p:cNvPr>
          <p:cNvSpPr txBox="1"/>
          <p:nvPr/>
        </p:nvSpPr>
        <p:spPr>
          <a:xfrm>
            <a:off x="460994" y="706653"/>
            <a:ext cx="1188720" cy="338554"/>
          </a:xfrm>
          <a:prstGeom prst="rect">
            <a:avLst/>
          </a:prstGeom>
          <a:noFill/>
        </p:spPr>
        <p:txBody>
          <a:bodyPr wrap="square" rtlCol="0">
            <a:spAutoFit/>
          </a:bodyPr>
          <a:lstStyle/>
          <a:p>
            <a:pPr marL="0" marR="0" defTabSz="914400" hangingPunct="1"/>
            <a:r>
              <a:rPr lang="es-ES" sz="1600" kern="1200" dirty="0" err="1">
                <a:solidFill>
                  <a:prstClr val="black"/>
                </a:solidFill>
                <a:uFillTx/>
                <a:latin typeface="Helvetica" panose="020B0604020202020204" pitchFamily="34" charset="0"/>
                <a:cs typeface="Helvetica" panose="020B0604020202020204" pitchFamily="34" charset="0"/>
              </a:rPr>
              <a:t>Dry</a:t>
            </a:r>
            <a:r>
              <a:rPr lang="es-ES" sz="1600" kern="1200" dirty="0">
                <a:solidFill>
                  <a:prstClr val="black"/>
                </a:solidFill>
                <a:uFillTx/>
                <a:latin typeface="Helvetica" panose="020B0604020202020204" pitchFamily="34" charset="0"/>
                <a:cs typeface="Helvetica" panose="020B0604020202020204" pitchFamily="34" charset="0"/>
              </a:rPr>
              <a:t> </a:t>
            </a:r>
            <a:r>
              <a:rPr lang="es-ES" sz="1600" kern="1200" dirty="0" err="1">
                <a:solidFill>
                  <a:prstClr val="black"/>
                </a:solidFill>
                <a:uFillTx/>
                <a:latin typeface="Helvetica" panose="020B0604020202020204" pitchFamily="34" charset="0"/>
                <a:cs typeface="Helvetica" panose="020B0604020202020204" pitchFamily="34" charset="0"/>
              </a:rPr>
              <a:t>snow</a:t>
            </a:r>
            <a:r>
              <a:rPr lang="es-ES" sz="1600" kern="1200" dirty="0">
                <a:solidFill>
                  <a:prstClr val="black"/>
                </a:solidFill>
                <a:uFillTx/>
                <a:latin typeface="Helvetica" panose="020B0604020202020204" pitchFamily="34" charset="0"/>
                <a:cs typeface="Helvetica" panose="020B0604020202020204" pitchFamily="34" charset="0"/>
              </a:rPr>
              <a:t>:</a:t>
            </a:r>
          </a:p>
        </p:txBody>
      </p:sp>
      <mc:AlternateContent xmlns:mc="http://schemas.openxmlformats.org/markup-compatibility/2006">
        <mc:Choice xmlns:a14="http://schemas.microsoft.com/office/drawing/2010/main" Requires="a14">
          <p:sp>
            <p:nvSpPr>
              <p:cNvPr id="10" name="Marcador de contenido 2">
                <a:extLst>
                  <a:ext uri="{FF2B5EF4-FFF2-40B4-BE49-F238E27FC236}">
                    <a16:creationId xmlns:a16="http://schemas.microsoft.com/office/drawing/2014/main" id="{818D4A8F-ACC4-4A0F-94F5-2DB0A2BE8493}"/>
                  </a:ext>
                </a:extLst>
              </p:cNvPr>
              <p:cNvSpPr txBox="1">
                <a:spLocks/>
              </p:cNvSpPr>
              <p:nvPr/>
            </p:nvSpPr>
            <p:spPr>
              <a:xfrm>
                <a:off x="685066" y="1047942"/>
                <a:ext cx="6683922" cy="2573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defRPr/>
                </a:pP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Air: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oMath>
                </a14:m>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 1.2 kg/m</a:t>
                </a:r>
                <a:r>
                  <a:rPr kumimoji="0" lang="es-ES" sz="1600" b="0" i="0" u="none" strike="noStrike" kern="1200" cap="none" spc="0" normalizeH="0" baseline="30000" noProof="0" dirty="0">
                    <a:ln>
                      <a:noFill/>
                    </a:ln>
                    <a:solidFill>
                      <a:sysClr val="windowText" lastClr="000000"/>
                    </a:solidFill>
                    <a:effectLst/>
                    <a:uLnTx/>
                    <a:uFillTx/>
                    <a:latin typeface="Helvetica" panose="020B0604020202020204" pitchFamily="34" charset="0"/>
                    <a:cs typeface="Helvetica" panose="020B0604020202020204" pitchFamily="34" charset="0"/>
                  </a:rPr>
                  <a:t>3</a:t>
                </a: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m:rPr>
                            <m:sty m:val="p"/>
                          </m:rPr>
                          <a:rPr lang="el-GR" sz="1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ε</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oMath>
                </a14:m>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 1</a:t>
                </a:r>
              </a:p>
              <a:p>
                <a:pPr marR="0" lvl="0">
                  <a:defRPr/>
                </a:pP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Ice: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oMath>
                </a14:m>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 917 kg/m</a:t>
                </a:r>
                <a:r>
                  <a:rPr kumimoji="0" lang="es-ES" sz="1600" b="0" i="0" u="none" strike="noStrike" kern="1200" cap="none" spc="0" normalizeH="0" baseline="30000" noProof="0" dirty="0">
                    <a:ln>
                      <a:noFill/>
                    </a:ln>
                    <a:solidFill>
                      <a:sysClr val="windowText" lastClr="000000"/>
                    </a:solidFill>
                    <a:effectLst/>
                    <a:uLnTx/>
                    <a:uFillTx/>
                    <a:latin typeface="Helvetica" panose="020B0604020202020204" pitchFamily="34" charset="0"/>
                    <a:cs typeface="Helvetica" panose="020B0604020202020204" pitchFamily="34" charset="0"/>
                  </a:rPr>
                  <a:t>3</a:t>
                </a: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m:rPr>
                            <m:sty m:val="p"/>
                          </m:rPr>
                          <a:rPr lang="el-GR" sz="1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ε</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oMath>
                </a14:m>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 3.2</a:t>
                </a:r>
              </a:p>
              <a:p>
                <a:pPr marL="0" marR="0" lvl="0" indent="0">
                  <a:buNone/>
                  <a:defRPr/>
                </a:pPr>
                <a:r>
                  <a:rPr lang="en-US" sz="1400" dirty="0">
                    <a:solidFill>
                      <a:srgbClr val="000000"/>
                    </a:solidFill>
                  </a:rPr>
                  <a:t>The imaginary part in dry snow is negligible</a:t>
                </a:r>
                <a:endParaRPr kumimoji="0" lang="es-ES" sz="1400" b="0"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endParaRPr>
              </a:p>
              <a:p>
                <a:pPr marR="0" lvl="0">
                  <a:defRPr/>
                </a:pPr>
                <a:endPar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endParaRPr>
              </a:p>
              <a:p>
                <a:pPr marR="0" lvl="0">
                  <a:defRPr/>
                </a:pPr>
                <a:endPar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endParaRPr>
              </a:p>
              <a:p>
                <a:pPr marR="0" lvl="0">
                  <a:defRPr/>
                </a:pPr>
                <a:endPar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endParaRPr>
              </a:p>
              <a:p>
                <a:pPr marR="0">
                  <a:defRPr/>
                </a:pP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Water: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a14:m>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 1000 kg/m</a:t>
                </a:r>
                <a:r>
                  <a:rPr kumimoji="0" lang="es-ES" sz="1600" b="0" i="0" u="none" strike="noStrike" kern="1200" cap="none" spc="0" normalizeH="0" baseline="30000" noProof="0" dirty="0">
                    <a:ln>
                      <a:noFill/>
                    </a:ln>
                    <a:solidFill>
                      <a:sysClr val="windowText" lastClr="000000"/>
                    </a:solidFill>
                    <a:effectLst/>
                    <a:uLnTx/>
                    <a:uFillTx/>
                    <a:latin typeface="Helvetica" panose="020B0604020202020204" pitchFamily="34" charset="0"/>
                    <a:cs typeface="Helvetica" panose="020B0604020202020204" pitchFamily="34" charset="0"/>
                  </a:rPr>
                  <a:t>3</a:t>
                </a:r>
                <a:r>
                  <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 </a:t>
                </a:r>
                <a14:m>
                  <m:oMath xmlns:m="http://schemas.openxmlformats.org/officeDocument/2006/math">
                    <m:sSub>
                      <m:sSubPr>
                        <m:ctrlPr>
                          <a:rPr lang="es-ES" sz="1600" i="1">
                            <a:solidFill>
                              <a:srgbClr val="000000"/>
                            </a:solidFill>
                            <a:latin typeface="Cambria Math" panose="02040503050406030204" pitchFamily="18" charset="0"/>
                            <a:cs typeface="Times New Roman" panose="02020603050405020304" pitchFamily="18" charset="0"/>
                          </a:rPr>
                        </m:ctrlPr>
                      </m:sSubPr>
                      <m:e>
                        <m:r>
                          <m:rPr>
                            <m:sty m:val="p"/>
                          </m:rPr>
                          <a:rPr lang="el-GR" sz="1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ε</m:t>
                        </m:r>
                      </m:e>
                      <m:sub>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a14:m>
                <a:r>
                  <a:rPr lang="es-ES" sz="1600" dirty="0">
                    <a:solidFill>
                      <a:sysClr val="windowText" lastClr="000000"/>
                    </a:solidFill>
                    <a:uFillTx/>
                    <a:latin typeface="Helvetica" panose="020B0604020202020204" pitchFamily="34" charset="0"/>
                    <a:cs typeface="Helvetica" panose="020B0604020202020204" pitchFamily="34" charset="0"/>
                  </a:rPr>
                  <a:t> = </a:t>
                </a:r>
                <a14:m>
                  <m:oMath xmlns:m="http://schemas.openxmlformats.org/officeDocument/2006/math">
                    <m:r>
                      <m:rPr>
                        <m:sty m:val="p"/>
                      </m:rPr>
                      <a:rPr lang="el-GR"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ε</m:t>
                    </m:r>
                  </m:oMath>
                </a14:m>
                <a:r>
                  <a:rPr lang="es-ES" sz="1600" dirty="0">
                    <a:solidFill>
                      <a:sysClr val="windowText" lastClr="000000"/>
                    </a:solidFill>
                    <a:uFillTx/>
                    <a:latin typeface="Helvetica" panose="020B0604020202020204" pitchFamily="34" charset="0"/>
                    <a:cs typeface="Helvetica" panose="020B0604020202020204" pitchFamily="34" charset="0"/>
                  </a:rPr>
                  <a:t>’</a:t>
                </a:r>
                <a:r>
                  <a:rPr lang="es-ES" sz="1600" baseline="-25000" dirty="0">
                    <a:solidFill>
                      <a:sysClr val="windowText" lastClr="000000"/>
                    </a:solidFill>
                    <a:uFillTx/>
                    <a:latin typeface="Helvetica" panose="020B0604020202020204" pitchFamily="34" charset="0"/>
                    <a:cs typeface="Helvetica" panose="020B0604020202020204" pitchFamily="34" charset="0"/>
                  </a:rPr>
                  <a:t>w</a:t>
                </a:r>
                <a:r>
                  <a:rPr lang="es-ES" sz="1600" dirty="0">
                    <a:solidFill>
                      <a:sysClr val="windowText" lastClr="000000"/>
                    </a:solidFill>
                    <a:uFillTx/>
                    <a:latin typeface="Helvetica" panose="020B0604020202020204" pitchFamily="34" charset="0"/>
                    <a:cs typeface="Helvetica" panose="020B0604020202020204" pitchFamily="34" charset="0"/>
                  </a:rPr>
                  <a:t> + j</a:t>
                </a:r>
                <a14:m>
                  <m:oMath xmlns:m="http://schemas.openxmlformats.org/officeDocument/2006/math">
                    <m:r>
                      <m:rPr>
                        <m:sty m:val="p"/>
                      </m:rPr>
                      <a:rPr lang="el-GR"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ε</m:t>
                    </m:r>
                  </m:oMath>
                </a14:m>
                <a:r>
                  <a:rPr lang="es-ES" sz="1600" dirty="0">
                    <a:solidFill>
                      <a:sysClr val="windowText" lastClr="000000"/>
                    </a:solidFill>
                    <a:uFillTx/>
                    <a:latin typeface="Helvetica" panose="020B0604020202020204" pitchFamily="34" charset="0"/>
                    <a:cs typeface="Helvetica" panose="020B0604020202020204" pitchFamily="34" charset="0"/>
                  </a:rPr>
                  <a:t>’’</a:t>
                </a:r>
                <a:r>
                  <a:rPr lang="es-ES" sz="1600" baseline="-25000" dirty="0">
                    <a:solidFill>
                      <a:sysClr val="windowText" lastClr="000000"/>
                    </a:solidFill>
                    <a:uFillTx/>
                    <a:latin typeface="Helvetica" panose="020B0604020202020204" pitchFamily="34" charset="0"/>
                    <a:cs typeface="Helvetica" panose="020B0604020202020204" pitchFamily="34" charset="0"/>
                  </a:rPr>
                  <a:t> w</a:t>
                </a:r>
                <a:r>
                  <a:rPr lang="es-ES" sz="1600" dirty="0">
                    <a:solidFill>
                      <a:sysClr val="windowText" lastClr="000000"/>
                    </a:solidFill>
                    <a:uFillTx/>
                    <a:latin typeface="Helvetica" panose="020B0604020202020204" pitchFamily="34" charset="0"/>
                    <a:cs typeface="Helvetica" panose="020B0604020202020204" pitchFamily="34" charset="0"/>
                  </a:rPr>
                  <a:t>  </a:t>
                </a:r>
              </a:p>
              <a:p>
                <a:pPr marR="0">
                  <a:defRPr/>
                </a:pPr>
                <a:endPar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endParaRPr>
              </a:p>
            </p:txBody>
          </p:sp>
        </mc:Choice>
        <mc:Fallback>
          <p:sp>
            <p:nvSpPr>
              <p:cNvPr id="10" name="Marcador de contenido 2">
                <a:extLst>
                  <a:ext uri="{FF2B5EF4-FFF2-40B4-BE49-F238E27FC236}">
                    <a16:creationId xmlns:a16="http://schemas.microsoft.com/office/drawing/2014/main" id="{818D4A8F-ACC4-4A0F-94F5-2DB0A2BE8493}"/>
                  </a:ext>
                </a:extLst>
              </p:cNvPr>
              <p:cNvSpPr txBox="1">
                <a:spLocks noRot="1" noChangeAspect="1" noMove="1" noResize="1" noEditPoints="1" noAdjustHandles="1" noChangeArrowheads="1" noChangeShapeType="1" noTextEdit="1"/>
              </p:cNvSpPr>
              <p:nvPr/>
            </p:nvSpPr>
            <p:spPr>
              <a:xfrm>
                <a:off x="685066" y="1047942"/>
                <a:ext cx="6683922" cy="2573799"/>
              </a:xfrm>
              <a:prstGeom prst="rect">
                <a:avLst/>
              </a:prstGeom>
              <a:blipFill>
                <a:blip r:embed="rId5"/>
                <a:stretch>
                  <a:fillRect l="-380" t="-1478"/>
                </a:stretch>
              </a:blipFill>
            </p:spPr>
            <p:txBody>
              <a:bodyPr/>
              <a:lstStyle/>
              <a:p>
                <a:r>
                  <a:rPr lang="es-ES">
                    <a:noFill/>
                  </a:rPr>
                  <a:t> </a:t>
                </a:r>
              </a:p>
            </p:txBody>
          </p:sp>
        </mc:Fallback>
      </mc:AlternateContent>
    </p:spTree>
    <p:extLst>
      <p:ext uri="{BB962C8B-B14F-4D97-AF65-F5344CB8AC3E}">
        <p14:creationId xmlns:p14="http://schemas.microsoft.com/office/powerpoint/2010/main" val="37662240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EDA303F5-D021-4E48-8DCD-A1EEA06972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3673" y="726525"/>
            <a:ext cx="2760000" cy="2070000"/>
          </a:xfrm>
          <a:prstGeom prst="rect">
            <a:avLst/>
          </a:prstGeom>
        </p:spPr>
      </p:pic>
      <p:pic>
        <p:nvPicPr>
          <p:cNvPr id="40" name="Gráfico 39">
            <a:extLst>
              <a:ext uri="{FF2B5EF4-FFF2-40B4-BE49-F238E27FC236}">
                <a16:creationId xmlns:a16="http://schemas.microsoft.com/office/drawing/2014/main" id="{4B508A72-3B7D-4A9F-82AA-0696B448A6C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93673" y="2796525"/>
            <a:ext cx="2760000" cy="2070000"/>
          </a:xfrm>
          <a:prstGeom prst="rect">
            <a:avLst/>
          </a:prstGeom>
        </p:spPr>
      </p:pic>
      <p:pic>
        <p:nvPicPr>
          <p:cNvPr id="5" name="Imagen 4">
            <a:extLst>
              <a:ext uri="{FF2B5EF4-FFF2-40B4-BE49-F238E27FC236}">
                <a16:creationId xmlns:a16="http://schemas.microsoft.com/office/drawing/2014/main" id="{F69BF44D-6807-44B7-84AC-50CFA289AD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434" y="1174124"/>
            <a:ext cx="2774423" cy="2795252"/>
          </a:xfrm>
          <a:prstGeom prst="rect">
            <a:avLst/>
          </a:prstGeom>
        </p:spPr>
      </p:pic>
      <p:cxnSp>
        <p:nvCxnSpPr>
          <p:cNvPr id="48" name="Conector recto de flecha 47">
            <a:extLst>
              <a:ext uri="{FF2B5EF4-FFF2-40B4-BE49-F238E27FC236}">
                <a16:creationId xmlns:a16="http://schemas.microsoft.com/office/drawing/2014/main" id="{44FBAEAD-B100-4E2A-89E1-BED48ECAC848}"/>
              </a:ext>
            </a:extLst>
          </p:cNvPr>
          <p:cNvCxnSpPr>
            <a:cxnSpLocks/>
          </p:cNvCxnSpPr>
          <p:nvPr/>
        </p:nvCxnSpPr>
        <p:spPr>
          <a:xfrm>
            <a:off x="2386420" y="1789043"/>
            <a:ext cx="1797686" cy="15107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56" name="Conector recto de flecha 55">
            <a:extLst>
              <a:ext uri="{FF2B5EF4-FFF2-40B4-BE49-F238E27FC236}">
                <a16:creationId xmlns:a16="http://schemas.microsoft.com/office/drawing/2014/main" id="{2C23AACB-118D-4077-8BB4-D7A2191548BC}"/>
              </a:ext>
            </a:extLst>
          </p:cNvPr>
          <p:cNvCxnSpPr>
            <a:cxnSpLocks/>
          </p:cNvCxnSpPr>
          <p:nvPr/>
        </p:nvCxnSpPr>
        <p:spPr>
          <a:xfrm>
            <a:off x="2386420" y="1789043"/>
            <a:ext cx="1829231" cy="1393700"/>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Snow Water Equivalent Evolution During the 2019/2020 Winter Period in AEMet-Formigal Test Site Using a SFCW Radar">
            <a:extLst>
              <a:ext uri="{FF2B5EF4-FFF2-40B4-BE49-F238E27FC236}">
                <a16:creationId xmlns:a16="http://schemas.microsoft.com/office/drawing/2014/main" id="{53993855-5E33-4770-A115-0CD294849D45}"/>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4. Electromagnetic properties</a:t>
            </a:r>
          </a:p>
        </p:txBody>
      </p:sp>
      <p:sp>
        <p:nvSpPr>
          <p:cNvPr id="19" name="Multi-target detection">
            <a:extLst>
              <a:ext uri="{FF2B5EF4-FFF2-40B4-BE49-F238E27FC236}">
                <a16:creationId xmlns:a16="http://schemas.microsoft.com/office/drawing/2014/main" id="{CB3EC7FB-6C53-4AC3-8B0B-EC2428506717}"/>
              </a:ext>
            </a:extLst>
          </p:cNvPr>
          <p:cNvSpPr txBox="1"/>
          <p:nvPr/>
        </p:nvSpPr>
        <p:spPr>
          <a:xfrm>
            <a:off x="576000" y="432000"/>
            <a:ext cx="7411565"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GB" sz="1600" b="1" dirty="0">
                <a:latin typeface="Helvetica" panose="020B0604020202020204" pitchFamily="34" charset="0"/>
                <a:cs typeface="Helvetica" panose="020B0604020202020204" pitchFamily="34" charset="0"/>
              </a:rPr>
              <a:t>Reflection coefficient under Stepped Frequency Continuous Wave radar</a:t>
            </a: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C7078A67-0DE0-4A99-9706-CE9422079D2E}"/>
                  </a:ext>
                </a:extLst>
              </p:cNvPr>
              <p:cNvSpPr txBox="1"/>
              <p:nvPr/>
            </p:nvSpPr>
            <p:spPr>
              <a:xfrm>
                <a:off x="6615103" y="2334825"/>
                <a:ext cx="2390463" cy="285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57149" marR="57149" defTabSz="1285875"/>
                <a14:m>
                  <m:oMathPara xmlns:m="http://schemas.openxmlformats.org/officeDocument/2006/math">
                    <m:oMathParaPr>
                      <m:jc m:val="centerGroup"/>
                    </m:oMathParaPr>
                    <m:oMath xmlns:m="http://schemas.openxmlformats.org/officeDocument/2006/math">
                      <m:r>
                        <m:rPr>
                          <m:sty m:val="p"/>
                        </m:rPr>
                        <a:rPr kumimoji="0" lang="el-GR"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Γ</m:t>
                      </m:r>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 </m:t>
                      </m:r>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m:rPr>
                              <m:sty m:val="p"/>
                            </m:rPr>
                            <a:rPr lang="el-GR" sz="1800" i="1">
                              <a:solidFill>
                                <a:srgbClr val="000000"/>
                              </a:solidFill>
                              <a:latin typeface="Cambria Math" panose="02040503050406030204" pitchFamily="18" charset="0"/>
                            </a:rPr>
                            <m:t>Γ</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sup>
                      </m:s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𝑗</m:t>
                      </m:r>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m:rPr>
                              <m:sty m:val="p"/>
                            </m:rPr>
                            <a:rPr lang="el-GR" sz="1800" i="1">
                              <a:solidFill>
                                <a:srgbClr val="000000"/>
                              </a:solidFill>
                              <a:latin typeface="Cambria Math" panose="02040503050406030204" pitchFamily="18" charset="0"/>
                            </a:rPr>
                            <m:t>Γ</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sup>
                      </m:s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d>
                        <m:dPr>
                          <m:begChr m:val="|"/>
                          <m:endChr m:val="|"/>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dPr>
                        <m:e>
                          <m:r>
                            <m:rPr>
                              <m:sty m:val="p"/>
                            </m:rPr>
                            <a:rPr lang="el-GR" sz="1800" i="1">
                              <a:solidFill>
                                <a:srgbClr val="000000"/>
                              </a:solidFill>
                              <a:latin typeface="Cambria Math" panose="02040503050406030204" pitchFamily="18" charset="0"/>
                            </a:rPr>
                            <m:t>Γ</m:t>
                          </m:r>
                        </m:e>
                      </m:d>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𝑒</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𝑗</m:t>
                          </m:r>
                          <m:r>
                            <m:rPr>
                              <m:sty m:val="p"/>
                            </m:rPr>
                            <a:rPr kumimoji="0" lang="el-GR"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ϕ</m:t>
                          </m:r>
                        </m:sup>
                      </m:sSup>
                    </m:oMath>
                  </m:oMathPara>
                </a14:m>
                <a:endParaRPr kumimoji="0" lang="es-ES" sz="1800" b="0" i="0" u="none" strike="noStrike" cap="none" spc="0" normalizeH="0" baseline="0" dirty="0">
                  <a:ln>
                    <a:noFill/>
                  </a:ln>
                  <a:solidFill>
                    <a:srgbClr val="000000"/>
                  </a:solidFill>
                  <a:effectLst/>
                  <a:uFill>
                    <a:solidFill>
                      <a:srgbClr val="7E8C97"/>
                    </a:solidFill>
                  </a:uFill>
                  <a:sym typeface="Helvetica Neue"/>
                </a:endParaRPr>
              </a:p>
            </p:txBody>
          </p:sp>
        </mc:Choice>
        <mc:Fallback xmlns="">
          <p:sp>
            <p:nvSpPr>
              <p:cNvPr id="21" name="CuadroTexto 20">
                <a:extLst>
                  <a:ext uri="{FF2B5EF4-FFF2-40B4-BE49-F238E27FC236}">
                    <a16:creationId xmlns:a16="http://schemas.microsoft.com/office/drawing/2014/main" id="{C7078A67-0DE0-4A99-9706-CE9422079D2E}"/>
                  </a:ext>
                </a:extLst>
              </p:cNvPr>
              <p:cNvSpPr txBox="1">
                <a:spLocks noRot="1" noChangeAspect="1" noMove="1" noResize="1" noEditPoints="1" noAdjustHandles="1" noChangeArrowheads="1" noChangeShapeType="1" noTextEdit="1"/>
              </p:cNvSpPr>
              <p:nvPr/>
            </p:nvSpPr>
            <p:spPr>
              <a:xfrm>
                <a:off x="6615103" y="2334825"/>
                <a:ext cx="2390463" cy="285912"/>
              </a:xfrm>
              <a:prstGeom prst="rect">
                <a:avLst/>
              </a:prstGeom>
              <a:blipFill>
                <a:blip r:embed="rId8"/>
                <a:stretch>
                  <a:fillRect l="-255" t="-6383" b="-36170"/>
                </a:stretch>
              </a:blipFill>
              <a:ln w="12700" cap="flat">
                <a:noFill/>
                <a:miter lim="400000"/>
              </a:ln>
              <a:effectLst/>
            </p:spPr>
            <p:txBody>
              <a:bodyPr/>
              <a:lstStyle/>
              <a:p>
                <a:r>
                  <a:rPr lang="es-ES">
                    <a:noFill/>
                  </a:rPr>
                  <a:t> </a:t>
                </a:r>
              </a:p>
            </p:txBody>
          </p:sp>
        </mc:Fallback>
      </mc:AlternateContent>
    </p:spTree>
    <p:extLst>
      <p:ext uri="{BB962C8B-B14F-4D97-AF65-F5344CB8AC3E}">
        <p14:creationId xmlns:p14="http://schemas.microsoft.com/office/powerpoint/2010/main" val="12207142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691B2B6F-144F-427F-9411-FD544AE752D1}"/>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4</a:t>
            </a:r>
            <a:r>
              <a:rPr lang="en-GB" sz="2000" b="1" noProof="0" dirty="0">
                <a:solidFill>
                  <a:srgbClr val="000000"/>
                </a:solidFill>
                <a:latin typeface="Helvetica" panose="020B0604020202020204" pitchFamily="34" charset="0"/>
                <a:cs typeface="Helvetica" panose="020B0604020202020204" pitchFamily="34" charset="0"/>
              </a:rPr>
              <a:t>. Electromagnetic Properties</a:t>
            </a:r>
          </a:p>
        </p:txBody>
      </p:sp>
      <p:sp>
        <p:nvSpPr>
          <p:cNvPr id="8" name="Multi-target detection">
            <a:extLst>
              <a:ext uri="{FF2B5EF4-FFF2-40B4-BE49-F238E27FC236}">
                <a16:creationId xmlns:a16="http://schemas.microsoft.com/office/drawing/2014/main" id="{1ECB86AC-42A5-4C21-BAA2-E391901EBE37}"/>
              </a:ext>
            </a:extLst>
          </p:cNvPr>
          <p:cNvSpPr txBox="1"/>
          <p:nvPr/>
        </p:nvSpPr>
        <p:spPr>
          <a:xfrm>
            <a:off x="576000" y="432000"/>
            <a:ext cx="2227453"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GB" sz="1600" b="1" dirty="0">
                <a:latin typeface="Helvetica" panose="020B0604020202020204" pitchFamily="34" charset="0"/>
                <a:cs typeface="Helvetica" panose="020B0604020202020204" pitchFamily="34" charset="0"/>
              </a:rPr>
              <a:t>Gamma coefficient</a:t>
            </a:r>
            <a:endParaRPr lang="en-GB" sz="1600" dirty="0">
              <a:cs typeface="Helvetica" panose="020B0604020202020204" pitchFamily="34" charset="0"/>
            </a:endParaRPr>
          </a:p>
        </p:txBody>
      </p:sp>
      <p:sp>
        <p:nvSpPr>
          <p:cNvPr id="11" name="CuadroTexto 10">
            <a:extLst>
              <a:ext uri="{FF2B5EF4-FFF2-40B4-BE49-F238E27FC236}">
                <a16:creationId xmlns:a16="http://schemas.microsoft.com/office/drawing/2014/main" id="{0B1FC10D-18C2-486B-8940-FB5C2C1D69C3}"/>
              </a:ext>
            </a:extLst>
          </p:cNvPr>
          <p:cNvSpPr txBox="1"/>
          <p:nvPr/>
        </p:nvSpPr>
        <p:spPr>
          <a:xfrm>
            <a:off x="4717271" y="1309640"/>
            <a:ext cx="4082906" cy="307777"/>
          </a:xfrm>
          <a:prstGeom prst="rect">
            <a:avLst/>
          </a:prstGeom>
          <a:noFill/>
        </p:spPr>
        <p:txBody>
          <a:bodyPr wrap="square" rtlCol="0">
            <a:spAutoFit/>
          </a:bodyPr>
          <a:lstStyle/>
          <a:p>
            <a:pPr marL="0" marR="0" defTabSz="914400" hangingPunct="1"/>
            <a:r>
              <a:rPr lang="en-US" sz="1400" dirty="0">
                <a:solidFill>
                  <a:srgbClr val="000000"/>
                </a:solidFill>
                <a:latin typeface="Helvetica" pitchFamily="2" charset="0"/>
              </a:rPr>
              <a:t>Reflection coefficient at the interface air-snow</a:t>
            </a:r>
            <a:r>
              <a:rPr lang="es-ES" sz="1400" kern="1200" dirty="0">
                <a:solidFill>
                  <a:srgbClr val="000000"/>
                </a:solidFill>
                <a:uFillTx/>
                <a:latin typeface="Helvetica" pitchFamily="2" charset="0"/>
                <a:cs typeface="Helvetica" panose="020B0604020202020204" pitchFamily="34" charset="0"/>
              </a:rPr>
              <a:t>:</a:t>
            </a:r>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5766FB4D-3063-44C0-91B3-CB12B4E8A9B2}"/>
                  </a:ext>
                </a:extLst>
              </p:cNvPr>
              <p:cNvSpPr/>
              <p:nvPr/>
            </p:nvSpPr>
            <p:spPr>
              <a:xfrm>
                <a:off x="287633" y="1725138"/>
                <a:ext cx="3667864" cy="660950"/>
              </a:xfrm>
              <a:prstGeom prst="rect">
                <a:avLst/>
              </a:prstGeom>
            </p:spPr>
            <p:txBody>
              <a:bodyPr wrap="none">
                <a:spAutoFit/>
              </a:bodyPr>
              <a:lstStyle/>
              <a:p>
                <a:r>
                  <a:rPr lang="en-US" sz="1200" dirty="0">
                    <a:solidFill>
                      <a:srgbClr val="000000"/>
                    </a:solidFill>
                    <a:latin typeface="Helvetica" pitchFamily="2" charset="0"/>
                    <a:ea typeface="SimSun" panose="02010600030101010101" pitchFamily="2" charset="-122"/>
                  </a:rPr>
                  <a:t>Density:</a:t>
                </a:r>
              </a:p>
              <a:p>
                <a:pPr/>
                <a14:m>
                  <m:oMathPara xmlns:m="http://schemas.openxmlformats.org/officeDocument/2006/math">
                    <m:oMathParaPr>
                      <m:jc m:val="centerGroup"/>
                    </m:oMathParaPr>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m:oMathPara>
                </a14:m>
                <a:endParaRPr lang="es-ES" sz="1200" dirty="0">
                  <a:solidFill>
                    <a:srgbClr val="000000"/>
                  </a:solidFill>
                  <a:latin typeface="Helvetica" pitchFamily="2" charset="0"/>
                </a:endParaRPr>
              </a:p>
              <a:p>
                <a:pPr/>
                <a14:m>
                  <m:oMathPara xmlns:m="http://schemas.openxmlformats.org/officeDocument/2006/math">
                    <m:oMathParaPr>
                      <m:jc m:val="centerGroup"/>
                    </m:oMathParaPr>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cs typeface="Times New Roman" panose="02020603050405020304" pitchFamily="18" charset="0"/>
                        </a:rPr>
                        <m:t>(1−</m:t>
                      </m:r>
                      <m:r>
                        <a:rPr lang="es-ES" sz="1200" b="0" i="1" smtClean="0">
                          <a:solidFill>
                            <a:srgbClr val="000000"/>
                          </a:solidFill>
                          <a:latin typeface="Cambria Math" panose="02040503050406030204" pitchFamily="18" charset="0"/>
                          <a:cs typeface="Times New Roman" panose="02020603050405020304" pitchFamily="18" charset="0"/>
                        </a:rPr>
                        <m:t>𝐿𝑊𝐶</m:t>
                      </m:r>
                      <m:r>
                        <a:rPr lang="es-ES" sz="1200" b="0" i="1" smtClean="0">
                          <a:solidFill>
                            <a:srgbClr val="000000"/>
                          </a:solidFill>
                          <a:latin typeface="Cambria Math" panose="020405030504060302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𝑑𝑟𝑦</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cs typeface="Times New Roman" panose="02020603050405020304" pitchFamily="18" charset="0"/>
                        </a:rPr>
                        <m:t>𝐿𝑊𝐶</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m:oMathPara>
                </a14:m>
                <a:endParaRPr lang="es-ES" sz="1200" dirty="0">
                  <a:solidFill>
                    <a:srgbClr val="000000"/>
                  </a:solidFill>
                  <a:latin typeface="Helvetica" pitchFamily="2" charset="0"/>
                </a:endParaRPr>
              </a:p>
            </p:txBody>
          </p:sp>
        </mc:Choice>
        <mc:Fallback xmlns="">
          <p:sp>
            <p:nvSpPr>
              <p:cNvPr id="12" name="Rectángulo 11">
                <a:extLst>
                  <a:ext uri="{FF2B5EF4-FFF2-40B4-BE49-F238E27FC236}">
                    <a16:creationId xmlns:a16="http://schemas.microsoft.com/office/drawing/2014/main" id="{5766FB4D-3063-44C0-91B3-CB12B4E8A9B2}"/>
                  </a:ext>
                </a:extLst>
              </p:cNvPr>
              <p:cNvSpPr>
                <a:spLocks noRot="1" noChangeAspect="1" noMove="1" noResize="1" noEditPoints="1" noAdjustHandles="1" noChangeArrowheads="1" noChangeShapeType="1" noTextEdit="1"/>
              </p:cNvSpPr>
              <p:nvPr/>
            </p:nvSpPr>
            <p:spPr>
              <a:xfrm>
                <a:off x="287633" y="1725138"/>
                <a:ext cx="3667864" cy="660950"/>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E79E53B2-A2E0-4058-9333-F0D068EAA8F0}"/>
                  </a:ext>
                </a:extLst>
              </p:cNvPr>
              <p:cNvSpPr/>
              <p:nvPr/>
            </p:nvSpPr>
            <p:spPr>
              <a:xfrm>
                <a:off x="287633" y="2463033"/>
                <a:ext cx="4159985" cy="660950"/>
              </a:xfrm>
              <a:prstGeom prst="rect">
                <a:avLst/>
              </a:prstGeom>
            </p:spPr>
            <p:txBody>
              <a:bodyPr wrap="square">
                <a:spAutoFit/>
              </a:bodyPr>
              <a:lstStyle/>
              <a:p>
                <a:r>
                  <a:rPr lang="en-US" sz="1200" dirty="0">
                    <a:solidFill>
                      <a:srgbClr val="000000"/>
                    </a:solidFill>
                    <a:latin typeface="Helvetica" pitchFamily="2" charset="0"/>
                    <a:ea typeface="Times New Roman" panose="02020603050405020304" pitchFamily="18" charset="0"/>
                  </a:rPr>
                  <a:t>Complex refraction index: </a:t>
                </a:r>
              </a:p>
              <a:p>
                <a:pPr/>
                <a14:m>
                  <m:oMathPara xmlns:m="http://schemas.openxmlformats.org/officeDocument/2006/math">
                    <m:oMathParaPr>
                      <m:jc m:val="centerGroup"/>
                    </m:oMathParaPr>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m:oMathPara>
                </a14:m>
                <a:endParaRPr lang="es-ES" sz="1200" dirty="0">
                  <a:solidFill>
                    <a:srgbClr val="000000"/>
                  </a:solidFill>
                  <a:latin typeface="Helvetica" pitchFamily="2" charset="0"/>
                </a:endParaRPr>
              </a:p>
              <a:p>
                <a:pPr/>
                <a14:m>
                  <m:oMathPara xmlns:m="http://schemas.openxmlformats.org/officeDocument/2006/math">
                    <m:oMathParaPr>
                      <m:jc m:val="centerGroup"/>
                    </m:oMathParaPr>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cs typeface="Times New Roman" panose="02020603050405020304" pitchFamily="18" charset="0"/>
                        </a:rPr>
                        <m:t>(1−</m:t>
                      </m:r>
                      <m:r>
                        <a:rPr lang="es-ES" sz="1200" b="0" i="1" smtClean="0">
                          <a:solidFill>
                            <a:srgbClr val="000000"/>
                          </a:solidFill>
                          <a:latin typeface="Cambria Math" panose="02040503050406030204" pitchFamily="18" charset="0"/>
                          <a:cs typeface="Times New Roman" panose="02020603050405020304" pitchFamily="18" charset="0"/>
                        </a:rPr>
                        <m:t>𝐿𝑊𝐶</m:t>
                      </m:r>
                      <m:r>
                        <a:rPr lang="es-ES" sz="1200" b="0" i="1" smtClean="0">
                          <a:solidFill>
                            <a:srgbClr val="000000"/>
                          </a:solidFill>
                          <a:latin typeface="Cambria Math" panose="020405030504060302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𝑑𝑟𝑦</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1200" b="0" i="1" smtClean="0">
                          <a:solidFill>
                            <a:srgbClr val="000000"/>
                          </a:solidFill>
                          <a:latin typeface="Cambria Math" panose="02040503050406030204" pitchFamily="18" charset="0"/>
                          <a:cs typeface="Times New Roman" panose="02020603050405020304" pitchFamily="18" charset="0"/>
                        </a:rPr>
                        <m:t>𝐿𝑊𝐶</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m:oMathPara>
                </a14:m>
                <a:endParaRPr lang="es-ES" sz="1200" dirty="0">
                  <a:solidFill>
                    <a:srgbClr val="000000"/>
                  </a:solidFill>
                  <a:latin typeface="Helvetica" pitchFamily="2" charset="0"/>
                </a:endParaRPr>
              </a:p>
            </p:txBody>
          </p:sp>
        </mc:Choice>
        <mc:Fallback xmlns="">
          <p:sp>
            <p:nvSpPr>
              <p:cNvPr id="13" name="Rectángulo 12">
                <a:extLst>
                  <a:ext uri="{FF2B5EF4-FFF2-40B4-BE49-F238E27FC236}">
                    <a16:creationId xmlns:a16="http://schemas.microsoft.com/office/drawing/2014/main" id="{E79E53B2-A2E0-4058-9333-F0D068EAA8F0}"/>
                  </a:ext>
                </a:extLst>
              </p:cNvPr>
              <p:cNvSpPr>
                <a:spLocks noRot="1" noChangeAspect="1" noMove="1" noResize="1" noEditPoints="1" noAdjustHandles="1" noChangeArrowheads="1" noChangeShapeType="1" noTextEdit="1"/>
              </p:cNvSpPr>
              <p:nvPr/>
            </p:nvSpPr>
            <p:spPr>
              <a:xfrm>
                <a:off x="287633" y="2463033"/>
                <a:ext cx="4159985" cy="660950"/>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AC8FF41C-9059-4A8A-A312-7704E362AAE5}"/>
                  </a:ext>
                </a:extLst>
              </p:cNvPr>
              <p:cNvSpPr/>
              <p:nvPr/>
            </p:nvSpPr>
            <p:spPr>
              <a:xfrm>
                <a:off x="469328" y="3253364"/>
                <a:ext cx="2297104" cy="315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200" i="1" smtClean="0">
                          <a:solidFill>
                            <a:srgbClr val="000000"/>
                          </a:solidFill>
                          <a:latin typeface="Cambria Math" panose="02040503050406030204" pitchFamily="18" charset="0"/>
                        </a:rPr>
                        <m:t>𝑛</m:t>
                      </m:r>
                      <m:r>
                        <a:rPr lang="es-ES" sz="1200">
                          <a:solidFill>
                            <a:srgbClr val="000000"/>
                          </a:solidFill>
                          <a:latin typeface="Cambria Math" panose="02040503050406030204" pitchFamily="18" charset="0"/>
                        </a:rPr>
                        <m:t>=</m:t>
                      </m:r>
                      <m:sSup>
                        <m:sSupPr>
                          <m:ctrlPr>
                            <a:rPr lang="es-ES" sz="1200" i="1">
                              <a:solidFill>
                                <a:srgbClr val="000000"/>
                              </a:solidFill>
                              <a:latin typeface="Cambria Math" panose="02040503050406030204" pitchFamily="18" charset="0"/>
                            </a:rPr>
                          </m:ctrlPr>
                        </m:sSupPr>
                        <m:e>
                          <m:r>
                            <m:rPr>
                              <m:sty m:val="p"/>
                            </m:rPr>
                            <a:rPr lang="es-ES" sz="1200">
                              <a:solidFill>
                                <a:srgbClr val="000000"/>
                              </a:solidFill>
                              <a:latin typeface="Cambria Math" panose="02040503050406030204" pitchFamily="18" charset="0"/>
                            </a:rPr>
                            <m:t>n</m:t>
                          </m:r>
                        </m:e>
                        <m:sup>
                          <m:r>
                            <a:rPr lang="es-ES" sz="1200">
                              <a:solidFill>
                                <a:srgbClr val="000000"/>
                              </a:solidFill>
                              <a:latin typeface="Cambria Math" panose="02040503050406030204" pitchFamily="18" charset="0"/>
                            </a:rPr>
                            <m:t>′</m:t>
                          </m:r>
                        </m:sup>
                      </m:sSup>
                      <m:r>
                        <a:rPr lang="es-ES" sz="1200">
                          <a:solidFill>
                            <a:srgbClr val="000000"/>
                          </a:solidFill>
                          <a:latin typeface="Cambria Math" panose="02040503050406030204" pitchFamily="18" charset="0"/>
                        </a:rPr>
                        <m:t>+</m:t>
                      </m:r>
                      <m:r>
                        <a:rPr lang="es-ES" sz="1200" i="1">
                          <a:solidFill>
                            <a:srgbClr val="000000"/>
                          </a:solidFill>
                          <a:latin typeface="Cambria Math" panose="02040503050406030204" pitchFamily="18" charset="0"/>
                        </a:rPr>
                        <m:t>𝑗</m:t>
                      </m:r>
                      <m:sSup>
                        <m:sSupPr>
                          <m:ctrlPr>
                            <a:rPr lang="es-ES" sz="1200" i="1">
                              <a:solidFill>
                                <a:srgbClr val="000000"/>
                              </a:solidFill>
                              <a:latin typeface="Cambria Math" panose="02040503050406030204" pitchFamily="18" charset="0"/>
                            </a:rPr>
                          </m:ctrlPr>
                        </m:sSupPr>
                        <m:e>
                          <m:r>
                            <a:rPr lang="es-ES" sz="1200" i="1">
                              <a:solidFill>
                                <a:srgbClr val="000000"/>
                              </a:solidFill>
                              <a:latin typeface="Cambria Math" panose="02040503050406030204" pitchFamily="18" charset="0"/>
                            </a:rPr>
                            <m:t>𝑛</m:t>
                          </m:r>
                        </m:e>
                        <m:sup>
                          <m:r>
                            <a:rPr lang="es-ES" sz="1200">
                              <a:solidFill>
                                <a:srgbClr val="000000"/>
                              </a:solidFill>
                              <a:latin typeface="Cambria Math" panose="02040503050406030204" pitchFamily="18" charset="0"/>
                            </a:rPr>
                            <m:t>′′</m:t>
                          </m:r>
                        </m:sup>
                      </m:sSup>
                      <m:r>
                        <a:rPr lang="es-ES" sz="1200">
                          <a:solidFill>
                            <a:srgbClr val="000000"/>
                          </a:solidFill>
                          <a:latin typeface="Cambria Math" panose="02040503050406030204" pitchFamily="18" charset="0"/>
                        </a:rPr>
                        <m:t>=</m:t>
                      </m:r>
                      <m:rad>
                        <m:radPr>
                          <m:degHide m:val="on"/>
                          <m:ctrlPr>
                            <a:rPr lang="es-ES" sz="1200" i="1">
                              <a:solidFill>
                                <a:srgbClr val="000000"/>
                              </a:solidFill>
                              <a:latin typeface="Cambria Math" panose="02040503050406030204" pitchFamily="18" charset="0"/>
                            </a:rPr>
                          </m:ctrlPr>
                        </m:radPr>
                        <m:deg/>
                        <m:e>
                          <m:r>
                            <m:rPr>
                              <m:sty m:val="p"/>
                            </m:rPr>
                            <a:rPr lang="es-ES" sz="1200">
                              <a:solidFill>
                                <a:srgbClr val="000000"/>
                              </a:solidFill>
                              <a:latin typeface="Cambria Math" panose="02040503050406030204" pitchFamily="18" charset="0"/>
                            </a:rPr>
                            <m:t>ε</m:t>
                          </m:r>
                        </m:e>
                      </m:rad>
                      <m:r>
                        <a:rPr lang="es-ES" sz="1200">
                          <a:solidFill>
                            <a:srgbClr val="000000"/>
                          </a:solidFill>
                          <a:latin typeface="Cambria Math" panose="02040503050406030204" pitchFamily="18" charset="0"/>
                        </a:rPr>
                        <m:t>=</m:t>
                      </m:r>
                      <m:rad>
                        <m:radPr>
                          <m:degHide m:val="on"/>
                          <m:ctrlPr>
                            <a:rPr lang="es-ES" sz="1200" i="1">
                              <a:solidFill>
                                <a:srgbClr val="000000"/>
                              </a:solidFill>
                              <a:latin typeface="Cambria Math" panose="02040503050406030204" pitchFamily="18" charset="0"/>
                            </a:rPr>
                          </m:ctrlPr>
                        </m:radPr>
                        <m:deg/>
                        <m:e>
                          <m:sSup>
                            <m:sSupPr>
                              <m:ctrlPr>
                                <a:rPr lang="es-ES" sz="1200" i="1">
                                  <a:solidFill>
                                    <a:srgbClr val="000000"/>
                                  </a:solidFill>
                                  <a:latin typeface="Cambria Math" panose="02040503050406030204" pitchFamily="18" charset="0"/>
                                </a:rPr>
                              </m:ctrlPr>
                            </m:sSupPr>
                            <m:e>
                              <m:r>
                                <m:rPr>
                                  <m:sty m:val="p"/>
                                </m:rPr>
                                <a:rPr lang="es-ES" sz="1200">
                                  <a:solidFill>
                                    <a:srgbClr val="000000"/>
                                  </a:solidFill>
                                  <a:latin typeface="Cambria Math" panose="02040503050406030204" pitchFamily="18" charset="0"/>
                                </a:rPr>
                                <m:t>ε</m:t>
                              </m:r>
                            </m:e>
                            <m:sup>
                              <m:r>
                                <a:rPr lang="es-ES" sz="1200">
                                  <a:solidFill>
                                    <a:srgbClr val="000000"/>
                                  </a:solidFill>
                                  <a:latin typeface="Cambria Math" panose="02040503050406030204" pitchFamily="18" charset="0"/>
                                </a:rPr>
                                <m:t>′</m:t>
                              </m:r>
                            </m:sup>
                          </m:sSup>
                          <m:r>
                            <a:rPr lang="es-ES" sz="1200">
                              <a:solidFill>
                                <a:srgbClr val="000000"/>
                              </a:solidFill>
                              <a:latin typeface="Cambria Math" panose="02040503050406030204" pitchFamily="18" charset="0"/>
                            </a:rPr>
                            <m:t>+</m:t>
                          </m:r>
                          <m:r>
                            <m:rPr>
                              <m:sty m:val="p"/>
                            </m:rPr>
                            <a:rPr lang="es-ES" sz="1200">
                              <a:solidFill>
                                <a:srgbClr val="000000"/>
                              </a:solidFill>
                              <a:latin typeface="Cambria Math" panose="02040503050406030204" pitchFamily="18" charset="0"/>
                            </a:rPr>
                            <m:t>j</m:t>
                          </m:r>
                          <m:sSup>
                            <m:sSupPr>
                              <m:ctrlPr>
                                <a:rPr lang="es-ES" sz="1200" i="1">
                                  <a:solidFill>
                                    <a:srgbClr val="000000"/>
                                  </a:solidFill>
                                  <a:latin typeface="Cambria Math" panose="02040503050406030204" pitchFamily="18" charset="0"/>
                                </a:rPr>
                              </m:ctrlPr>
                            </m:sSupPr>
                            <m:e>
                              <m:r>
                                <m:rPr>
                                  <m:sty m:val="p"/>
                                </m:rPr>
                                <a:rPr lang="es-ES" sz="1200">
                                  <a:solidFill>
                                    <a:srgbClr val="000000"/>
                                  </a:solidFill>
                                  <a:latin typeface="Cambria Math" panose="02040503050406030204" pitchFamily="18" charset="0"/>
                                </a:rPr>
                                <m:t>ε</m:t>
                              </m:r>
                            </m:e>
                            <m:sup>
                              <m:r>
                                <a:rPr lang="es-ES" sz="1200">
                                  <a:solidFill>
                                    <a:srgbClr val="000000"/>
                                  </a:solidFill>
                                  <a:latin typeface="Cambria Math" panose="02040503050406030204" pitchFamily="18" charset="0"/>
                                </a:rPr>
                                <m:t>′′</m:t>
                              </m:r>
                            </m:sup>
                          </m:sSup>
                        </m:e>
                      </m:rad>
                    </m:oMath>
                  </m:oMathPara>
                </a14:m>
                <a:endParaRPr lang="es-ES" sz="1200" dirty="0">
                  <a:solidFill>
                    <a:srgbClr val="000000"/>
                  </a:solidFill>
                </a:endParaRPr>
              </a:p>
            </p:txBody>
          </p:sp>
        </mc:Choice>
        <mc:Fallback xmlns="">
          <p:sp>
            <p:nvSpPr>
              <p:cNvPr id="14" name="Rectángulo 13">
                <a:extLst>
                  <a:ext uri="{FF2B5EF4-FFF2-40B4-BE49-F238E27FC236}">
                    <a16:creationId xmlns:a16="http://schemas.microsoft.com/office/drawing/2014/main" id="{AC8FF41C-9059-4A8A-A312-7704E362AAE5}"/>
                  </a:ext>
                </a:extLst>
              </p:cNvPr>
              <p:cNvSpPr>
                <a:spLocks noRot="1" noChangeAspect="1" noMove="1" noResize="1" noEditPoints="1" noAdjustHandles="1" noChangeArrowheads="1" noChangeShapeType="1" noTextEdit="1"/>
              </p:cNvSpPr>
              <p:nvPr/>
            </p:nvSpPr>
            <p:spPr>
              <a:xfrm>
                <a:off x="469328" y="3253364"/>
                <a:ext cx="2297104" cy="315984"/>
              </a:xfrm>
              <a:prstGeom prst="rect">
                <a:avLst/>
              </a:prstGeom>
              <a:blipFill>
                <a:blip r:embed="rId4"/>
                <a:stretch>
                  <a:fillRect b="-384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A7A3990E-8B1F-433C-9E4E-1EC9ADDDAB74}"/>
                  </a:ext>
                </a:extLst>
              </p:cNvPr>
              <p:cNvSpPr/>
              <p:nvPr/>
            </p:nvSpPr>
            <p:spPr>
              <a:xfrm>
                <a:off x="5956450" y="1798396"/>
                <a:ext cx="1604542" cy="6697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smtClean="0">
                          <a:solidFill>
                            <a:srgbClr val="000000"/>
                          </a:solidFill>
                          <a:latin typeface="Cambria Math" panose="02040503050406030204" pitchFamily="18" charset="0"/>
                        </a:rPr>
                        <m:t>Г=</m:t>
                      </m:r>
                      <m:f>
                        <m:fPr>
                          <m:ctrlPr>
                            <a:rPr lang="es-ES" sz="2000" i="1">
                              <a:solidFill>
                                <a:srgbClr val="000000"/>
                              </a:solidFill>
                              <a:latin typeface="Cambria Math" panose="02040503050406030204" pitchFamily="18" charset="0"/>
                            </a:rPr>
                          </m:ctrlPr>
                        </m:fPr>
                        <m:num>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𝑛</m:t>
                              </m:r>
                            </m:e>
                            <m:sub>
                              <m:r>
                                <a:rPr lang="es-ES" sz="2000">
                                  <a:solidFill>
                                    <a:srgbClr val="000000"/>
                                  </a:solidFill>
                                  <a:latin typeface="Cambria Math" panose="02040503050406030204" pitchFamily="18" charset="0"/>
                                </a:rPr>
                                <m:t>1</m:t>
                              </m:r>
                            </m:sub>
                          </m:sSub>
                          <m:r>
                            <a:rPr lang="es-ES" sz="2000">
                              <a:solidFill>
                                <a:srgbClr val="000000"/>
                              </a:solidFill>
                              <a:latin typeface="Cambria Math" panose="02040503050406030204" pitchFamily="18" charset="0"/>
                            </a:rPr>
                            <m:t>−</m:t>
                          </m:r>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𝑛</m:t>
                              </m:r>
                            </m:e>
                            <m:sub>
                              <m:r>
                                <a:rPr lang="es-ES" sz="2000">
                                  <a:solidFill>
                                    <a:srgbClr val="000000"/>
                                  </a:solidFill>
                                  <a:latin typeface="Cambria Math" panose="02040503050406030204" pitchFamily="18" charset="0"/>
                                </a:rPr>
                                <m:t>2</m:t>
                              </m:r>
                            </m:sub>
                          </m:sSub>
                        </m:num>
                        <m:den>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𝑛</m:t>
                              </m:r>
                            </m:e>
                            <m:sub>
                              <m:r>
                                <a:rPr lang="es-ES" sz="2000">
                                  <a:solidFill>
                                    <a:srgbClr val="000000"/>
                                  </a:solidFill>
                                  <a:latin typeface="Cambria Math" panose="02040503050406030204" pitchFamily="18" charset="0"/>
                                </a:rPr>
                                <m:t>1</m:t>
                              </m:r>
                            </m:sub>
                          </m:sSub>
                          <m:r>
                            <a:rPr lang="es-ES" sz="2000">
                              <a:solidFill>
                                <a:srgbClr val="000000"/>
                              </a:solidFill>
                              <a:latin typeface="Cambria Math" panose="02040503050406030204" pitchFamily="18" charset="0"/>
                            </a:rPr>
                            <m:t>+</m:t>
                          </m:r>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𝑛</m:t>
                              </m:r>
                            </m:e>
                            <m:sub>
                              <m:r>
                                <a:rPr lang="es-ES" sz="2000">
                                  <a:solidFill>
                                    <a:srgbClr val="000000"/>
                                  </a:solidFill>
                                  <a:latin typeface="Cambria Math" panose="02040503050406030204" pitchFamily="18" charset="0"/>
                                </a:rPr>
                                <m:t>2</m:t>
                              </m:r>
                            </m:sub>
                          </m:sSub>
                        </m:den>
                      </m:f>
                    </m:oMath>
                  </m:oMathPara>
                </a14:m>
                <a:endParaRPr lang="es-ES" sz="2000" dirty="0"/>
              </a:p>
            </p:txBody>
          </p:sp>
        </mc:Choice>
        <mc:Fallback xmlns="">
          <p:sp>
            <p:nvSpPr>
              <p:cNvPr id="15" name="Rectángulo 14">
                <a:extLst>
                  <a:ext uri="{FF2B5EF4-FFF2-40B4-BE49-F238E27FC236}">
                    <a16:creationId xmlns:a16="http://schemas.microsoft.com/office/drawing/2014/main" id="{A7A3990E-8B1F-433C-9E4E-1EC9ADDDAB74}"/>
                  </a:ext>
                </a:extLst>
              </p:cNvPr>
              <p:cNvSpPr>
                <a:spLocks noRot="1" noChangeAspect="1" noMove="1" noResize="1" noEditPoints="1" noAdjustHandles="1" noChangeArrowheads="1" noChangeShapeType="1" noTextEdit="1"/>
              </p:cNvSpPr>
              <p:nvPr/>
            </p:nvSpPr>
            <p:spPr>
              <a:xfrm>
                <a:off x="5956450" y="1798396"/>
                <a:ext cx="1604542" cy="669735"/>
              </a:xfrm>
              <a:prstGeom prst="rect">
                <a:avLst/>
              </a:prstGeom>
              <a:blipFill>
                <a:blip r:embed="rId6"/>
                <a:stretch>
                  <a:fillRect/>
                </a:stretch>
              </a:blipFill>
            </p:spPr>
            <p:txBody>
              <a:bodyPr/>
              <a:lstStyle/>
              <a:p>
                <a:r>
                  <a:rPr lang="es-ES">
                    <a:noFill/>
                  </a:rPr>
                  <a:t> </a:t>
                </a:r>
              </a:p>
            </p:txBody>
          </p:sp>
        </mc:Fallback>
      </mc:AlternateContent>
      <p:sp>
        <p:nvSpPr>
          <p:cNvPr id="16" name="CuadroTexto 15">
            <a:extLst>
              <a:ext uri="{FF2B5EF4-FFF2-40B4-BE49-F238E27FC236}">
                <a16:creationId xmlns:a16="http://schemas.microsoft.com/office/drawing/2014/main" id="{07125390-72F5-4BE3-9E08-CE529B720D4E}"/>
              </a:ext>
            </a:extLst>
          </p:cNvPr>
          <p:cNvSpPr txBox="1"/>
          <p:nvPr/>
        </p:nvSpPr>
        <p:spPr>
          <a:xfrm>
            <a:off x="5658822" y="2555546"/>
            <a:ext cx="3368368" cy="523220"/>
          </a:xfrm>
          <a:prstGeom prst="rect">
            <a:avLst/>
          </a:prstGeom>
          <a:noFill/>
        </p:spPr>
        <p:txBody>
          <a:bodyPr wrap="square" rtlCol="0">
            <a:spAutoFit/>
          </a:bodyPr>
          <a:lstStyle/>
          <a:p>
            <a:pPr marL="0" marR="0" defTabSz="914400" hangingPunct="1"/>
            <a:r>
              <a:rPr lang="es-ES" sz="1400" kern="1200" dirty="0">
                <a:solidFill>
                  <a:srgbClr val="000000"/>
                </a:solidFill>
                <a:uFillTx/>
                <a:latin typeface="Helvetica" pitchFamily="2" charset="0"/>
                <a:cs typeface="Helvetica" panose="020B0604020202020204" pitchFamily="34" charset="0"/>
              </a:rPr>
              <a:t>n</a:t>
            </a:r>
            <a:r>
              <a:rPr lang="es-ES" sz="1400" kern="1200" baseline="-25000" dirty="0">
                <a:solidFill>
                  <a:srgbClr val="000000"/>
                </a:solidFill>
                <a:uFillTx/>
                <a:latin typeface="Helvetica" pitchFamily="2" charset="0"/>
                <a:cs typeface="Helvetica" panose="020B0604020202020204" pitchFamily="34" charset="0"/>
              </a:rPr>
              <a:t>1 </a:t>
            </a:r>
            <a:r>
              <a:rPr lang="es-ES" sz="1400" kern="1200" dirty="0">
                <a:solidFill>
                  <a:srgbClr val="000000"/>
                </a:solidFill>
                <a:uFillTx/>
                <a:latin typeface="Helvetica" pitchFamily="2" charset="0"/>
                <a:cs typeface="Helvetica" panose="020B0604020202020204" pitchFamily="34" charset="0"/>
              </a:rPr>
              <a:t>= air </a:t>
            </a:r>
            <a:r>
              <a:rPr lang="es-ES" sz="1400" kern="1200" dirty="0" err="1">
                <a:solidFill>
                  <a:srgbClr val="000000"/>
                </a:solidFill>
                <a:uFillTx/>
                <a:latin typeface="Helvetica" pitchFamily="2" charset="0"/>
                <a:cs typeface="Helvetica" panose="020B0604020202020204" pitchFamily="34" charset="0"/>
              </a:rPr>
              <a:t>refractive</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index</a:t>
            </a:r>
            <a:endParaRPr lang="es-ES" sz="1400" kern="1200" dirty="0">
              <a:solidFill>
                <a:srgbClr val="000000"/>
              </a:solidFill>
              <a:uFillTx/>
              <a:latin typeface="Helvetica" pitchFamily="2" charset="0"/>
              <a:cs typeface="Helvetica" panose="020B0604020202020204" pitchFamily="34" charset="0"/>
            </a:endParaRPr>
          </a:p>
          <a:p>
            <a:pPr marL="0" marR="0" defTabSz="914400" hangingPunct="1"/>
            <a:r>
              <a:rPr lang="es-ES" sz="1400" kern="1200" dirty="0">
                <a:solidFill>
                  <a:srgbClr val="000000"/>
                </a:solidFill>
                <a:uFillTx/>
                <a:latin typeface="Helvetica" pitchFamily="2" charset="0"/>
                <a:cs typeface="Helvetica" panose="020B0604020202020204" pitchFamily="34" charset="0"/>
              </a:rPr>
              <a:t>n</a:t>
            </a:r>
            <a:r>
              <a:rPr lang="es-ES" sz="1400" kern="1200" baseline="-25000" dirty="0">
                <a:solidFill>
                  <a:srgbClr val="000000"/>
                </a:solidFill>
                <a:uFillTx/>
                <a:latin typeface="Helvetica" pitchFamily="2" charset="0"/>
                <a:cs typeface="Helvetica" panose="020B0604020202020204" pitchFamily="34" charset="0"/>
              </a:rPr>
              <a:t>2 </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first</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layer</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snowpack</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refraction</a:t>
            </a:r>
            <a:r>
              <a:rPr lang="es-ES" sz="1400" kern="1200" dirty="0">
                <a:solidFill>
                  <a:srgbClr val="000000"/>
                </a:solidFill>
                <a:uFillTx/>
                <a:latin typeface="Helvetica" pitchFamily="2" charset="0"/>
                <a:cs typeface="Helvetica" panose="020B0604020202020204" pitchFamily="34" charset="0"/>
              </a:rPr>
              <a:t> </a:t>
            </a:r>
            <a:r>
              <a:rPr lang="es-ES" sz="1400" kern="1200" dirty="0" err="1">
                <a:solidFill>
                  <a:srgbClr val="000000"/>
                </a:solidFill>
                <a:uFillTx/>
                <a:latin typeface="Helvetica" pitchFamily="2" charset="0"/>
                <a:cs typeface="Helvetica" panose="020B0604020202020204" pitchFamily="34" charset="0"/>
              </a:rPr>
              <a:t>index</a:t>
            </a:r>
            <a:r>
              <a:rPr lang="es-ES" sz="1400" kern="1200" dirty="0">
                <a:solidFill>
                  <a:srgbClr val="000000"/>
                </a:solidFill>
                <a:uFillTx/>
                <a:latin typeface="Helvetica" pitchFamily="2" charset="0"/>
                <a:cs typeface="Helvetica" panose="020B0604020202020204" pitchFamily="34" charset="0"/>
              </a:rPr>
              <a:t>  </a:t>
            </a:r>
          </a:p>
        </p:txBody>
      </p:sp>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A7FB0674-0083-4E79-B605-B9664531240D}"/>
                  </a:ext>
                </a:extLst>
              </p:cNvPr>
              <p:cNvSpPr/>
              <p:nvPr/>
            </p:nvSpPr>
            <p:spPr>
              <a:xfrm>
                <a:off x="311053" y="1186528"/>
                <a:ext cx="2818785" cy="461665"/>
              </a:xfrm>
              <a:prstGeom prst="rect">
                <a:avLst/>
              </a:prstGeom>
            </p:spPr>
            <p:txBody>
              <a:bodyPr wrap="none">
                <a:spAutoFit/>
              </a:bodyPr>
              <a:lstStyle/>
              <a:p>
                <a:r>
                  <a:rPr lang="en-US" sz="1200" dirty="0">
                    <a:solidFill>
                      <a:srgbClr val="000000"/>
                    </a:solidFill>
                    <a:latin typeface="Helvetica" pitchFamily="2" charset="0"/>
                    <a:ea typeface="SimSun" panose="02010600030101010101" pitchFamily="2" charset="-122"/>
                  </a:rPr>
                  <a:t>Volumetric fractions:</a:t>
                </a:r>
              </a:p>
              <a:p>
                <a:pPr/>
                <a14:m>
                  <m:oMathPara xmlns:m="http://schemas.openxmlformats.org/officeDocument/2006/math">
                    <m:oMathParaPr>
                      <m:jc m:val="centerGroup"/>
                    </m:oMathParaPr>
                    <m:oMath xmlns:m="http://schemas.openxmlformats.org/officeDocument/2006/math">
                      <m:r>
                        <a:rPr lang="es-ES" sz="1200" b="0" i="1" smtClean="0">
                          <a:solidFill>
                            <a:srgbClr val="000000"/>
                          </a:solidFill>
                          <a:latin typeface="Cambria Math" panose="02040503050406030204" pitchFamily="18" charset="0"/>
                          <a:cs typeface="Times New Roman" panose="02020603050405020304" pitchFamily="18" charset="0"/>
                        </a:rPr>
                        <m:t>𝐴𝑖𝑟</m:t>
                      </m:r>
                      <m:r>
                        <a:rPr lang="es-ES" sz="1200" b="0" i="1" smtClean="0">
                          <a:solidFill>
                            <a:srgbClr val="000000"/>
                          </a:solidFill>
                          <a:latin typeface="Cambria Math" panose="020405030504060302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𝐼𝑐𝑒</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𝑊𝑎𝑡𝑒𝑟</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m:oMathPara>
                </a14:m>
                <a:endParaRPr lang="es-ES" sz="1200" dirty="0">
                  <a:solidFill>
                    <a:srgbClr val="000000"/>
                  </a:solidFill>
                  <a:latin typeface="Helvetica" pitchFamily="2" charset="0"/>
                </a:endParaRPr>
              </a:p>
            </p:txBody>
          </p:sp>
        </mc:Choice>
        <mc:Fallback xmlns="">
          <p:sp>
            <p:nvSpPr>
              <p:cNvPr id="17" name="Rectángulo 16">
                <a:extLst>
                  <a:ext uri="{FF2B5EF4-FFF2-40B4-BE49-F238E27FC236}">
                    <a16:creationId xmlns:a16="http://schemas.microsoft.com/office/drawing/2014/main" id="{A7FB0674-0083-4E79-B605-B9664531240D}"/>
                  </a:ext>
                </a:extLst>
              </p:cNvPr>
              <p:cNvSpPr>
                <a:spLocks noRot="1" noChangeAspect="1" noMove="1" noResize="1" noEditPoints="1" noAdjustHandles="1" noChangeArrowheads="1" noChangeShapeType="1" noTextEdit="1"/>
              </p:cNvSpPr>
              <p:nvPr/>
            </p:nvSpPr>
            <p:spPr>
              <a:xfrm>
                <a:off x="311053" y="1186528"/>
                <a:ext cx="2818785" cy="461665"/>
              </a:xfrm>
              <a:prstGeom prst="rect">
                <a:avLst/>
              </a:prstGeom>
              <a:blipFill>
                <a:blip r:embed="rId7"/>
                <a:stretch>
                  <a:fillRect b="-5263"/>
                </a:stretch>
              </a:blipFill>
            </p:spPr>
            <p:txBody>
              <a:bodyPr/>
              <a:lstStyle/>
              <a:p>
                <a:r>
                  <a:rPr lang="es-ES">
                    <a:noFill/>
                  </a:rPr>
                  <a:t> </a:t>
                </a:r>
              </a:p>
            </p:txBody>
          </p:sp>
        </mc:Fallback>
      </mc:AlternateContent>
      <p:sp>
        <p:nvSpPr>
          <p:cNvPr id="3" name="Cerrar llave 2">
            <a:extLst>
              <a:ext uri="{FF2B5EF4-FFF2-40B4-BE49-F238E27FC236}">
                <a16:creationId xmlns:a16="http://schemas.microsoft.com/office/drawing/2014/main" id="{466B27AF-36B1-468C-8093-8D2A2EBC2F11}"/>
              </a:ext>
            </a:extLst>
          </p:cNvPr>
          <p:cNvSpPr/>
          <p:nvPr/>
        </p:nvSpPr>
        <p:spPr>
          <a:xfrm>
            <a:off x="4374776" y="1066758"/>
            <a:ext cx="72842" cy="2574939"/>
          </a:xfrm>
          <a:prstGeom prst="rightBrac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965257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B2001875-F580-486A-B845-162C3D16437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9283" y="1421896"/>
            <a:ext cx="2400000" cy="1800000"/>
          </a:xfrm>
          <a:prstGeom prst="rect">
            <a:avLst/>
          </a:prstGeom>
        </p:spPr>
      </p:pic>
      <p:pic>
        <p:nvPicPr>
          <p:cNvPr id="24" name="Imagen 23">
            <a:extLst>
              <a:ext uri="{FF2B5EF4-FFF2-40B4-BE49-F238E27FC236}">
                <a16:creationId xmlns:a16="http://schemas.microsoft.com/office/drawing/2014/main" id="{67F26EBE-54B2-4C04-BC6C-3EDE5663AE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0277" y="1421896"/>
            <a:ext cx="2400000" cy="1800000"/>
          </a:xfrm>
          <a:prstGeom prst="rect">
            <a:avLst/>
          </a:prstGeom>
        </p:spPr>
      </p:pic>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A5BC688F-27E2-4093-A82D-323AF2D89D7C}"/>
                  </a:ext>
                </a:extLst>
              </p:cNvPr>
              <p:cNvSpPr/>
              <p:nvPr/>
            </p:nvSpPr>
            <p:spPr>
              <a:xfrm>
                <a:off x="3788736" y="714942"/>
                <a:ext cx="1663083" cy="5006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s-ES" sz="1400" i="1" smtClean="0">
                              <a:solidFill>
                                <a:srgbClr val="000000"/>
                              </a:solidFill>
                              <a:latin typeface="Cambria Math" panose="02040503050406030204" pitchFamily="18" charset="0"/>
                            </a:rPr>
                          </m:ctrlPr>
                        </m:radPr>
                        <m:deg/>
                        <m:e>
                          <m:sSub>
                            <m:sSubPr>
                              <m:ctrlPr>
                                <a:rPr lang="es-ES" sz="1400" i="1" smtClean="0">
                                  <a:solidFill>
                                    <a:srgbClr val="000000"/>
                                  </a:solidFill>
                                  <a:latin typeface="Cambria Math" panose="02040503050406030204" pitchFamily="18" charset="0"/>
                                </a:rPr>
                              </m:ctrlPr>
                            </m:sSubPr>
                            <m:e>
                              <m:r>
                                <m:rPr>
                                  <m:sty m:val="p"/>
                                </m:rPr>
                                <a:rPr lang="el-GR" sz="1400" i="1" smtClean="0">
                                  <a:solidFill>
                                    <a:srgbClr val="000000"/>
                                  </a:solidFill>
                                  <a:latin typeface="Cambria Math" panose="02040503050406030204" pitchFamily="18" charset="0"/>
                                </a:rPr>
                                <m:t>ε</m:t>
                              </m:r>
                            </m:e>
                            <m:sub>
                              <m:r>
                                <a:rPr lang="es-ES" sz="1400" b="0" i="1" smtClean="0">
                                  <a:solidFill>
                                    <a:srgbClr val="000000"/>
                                  </a:solidFill>
                                  <a:latin typeface="Cambria Math" panose="02040503050406030204" pitchFamily="18" charset="0"/>
                                </a:rPr>
                                <m:t>2</m:t>
                              </m:r>
                            </m:sub>
                          </m:sSub>
                        </m:e>
                      </m:rad>
                      <m:r>
                        <a:rPr lang="es-ES" sz="1400" b="0" i="1" smtClean="0">
                          <a:solidFill>
                            <a:srgbClr val="000000"/>
                          </a:solidFill>
                          <a:latin typeface="Cambria Math" panose="02040503050406030204" pitchFamily="18" charset="0"/>
                        </a:rPr>
                        <m:t>= </m:t>
                      </m:r>
                      <m:sSub>
                        <m:sSubPr>
                          <m:ctrlPr>
                            <a:rPr lang="es-ES" sz="1400" b="0" i="1" smtClean="0">
                              <a:solidFill>
                                <a:srgbClr val="000000"/>
                              </a:solidFill>
                              <a:latin typeface="Cambria Math" panose="02040503050406030204" pitchFamily="18" charset="0"/>
                            </a:rPr>
                          </m:ctrlPr>
                        </m:sSubPr>
                        <m:e>
                          <m:r>
                            <a:rPr lang="es-ES" sz="1400" b="0" i="1" smtClean="0">
                              <a:solidFill>
                                <a:srgbClr val="000000"/>
                              </a:solidFill>
                              <a:latin typeface="Cambria Math" panose="02040503050406030204" pitchFamily="18" charset="0"/>
                            </a:rPr>
                            <m:t>𝑛</m:t>
                          </m:r>
                        </m:e>
                        <m:sub>
                          <m:r>
                            <a:rPr lang="es-ES" sz="1400" b="0" i="1" smtClean="0">
                              <a:solidFill>
                                <a:srgbClr val="000000"/>
                              </a:solidFill>
                              <a:latin typeface="Cambria Math" panose="02040503050406030204" pitchFamily="18" charset="0"/>
                            </a:rPr>
                            <m:t>2</m:t>
                          </m:r>
                        </m:sub>
                      </m:sSub>
                      <m:r>
                        <a:rPr lang="es-ES" sz="1400" smtClean="0">
                          <a:solidFill>
                            <a:srgbClr val="000000"/>
                          </a:solidFill>
                          <a:latin typeface="Cambria Math" panose="02040503050406030204" pitchFamily="18" charset="0"/>
                        </a:rPr>
                        <m:t>=</m:t>
                      </m:r>
                      <m:f>
                        <m:fPr>
                          <m:ctrlPr>
                            <a:rPr lang="es-ES" sz="1400" i="1">
                              <a:solidFill>
                                <a:srgbClr val="000000"/>
                              </a:solidFill>
                              <a:latin typeface="Cambria Math" panose="02040503050406030204" pitchFamily="18" charset="0"/>
                            </a:rPr>
                          </m:ctrlPr>
                        </m:fPr>
                        <m:num>
                          <m:r>
                            <a:rPr lang="es-ES" sz="1400" b="0" i="1" smtClean="0">
                              <a:solidFill>
                                <a:srgbClr val="000000"/>
                              </a:solidFill>
                              <a:latin typeface="Cambria Math" panose="02040503050406030204" pitchFamily="18" charset="0"/>
                            </a:rPr>
                            <m:t>1</m:t>
                          </m:r>
                          <m:r>
                            <a:rPr lang="es-ES" sz="1400">
                              <a:solidFill>
                                <a:srgbClr val="000000"/>
                              </a:solidFill>
                              <a:latin typeface="Cambria Math" panose="02040503050406030204" pitchFamily="18" charset="0"/>
                            </a:rPr>
                            <m:t>−Г</m:t>
                          </m:r>
                        </m:num>
                        <m:den>
                          <m:r>
                            <a:rPr lang="es-ES" sz="1400" b="0" i="1" smtClean="0">
                              <a:solidFill>
                                <a:srgbClr val="000000"/>
                              </a:solidFill>
                              <a:latin typeface="Cambria Math" panose="02040503050406030204" pitchFamily="18" charset="0"/>
                            </a:rPr>
                            <m:t>1</m:t>
                          </m:r>
                          <m:r>
                            <a:rPr lang="es-ES" sz="1400">
                              <a:solidFill>
                                <a:srgbClr val="000000"/>
                              </a:solidFill>
                              <a:latin typeface="Cambria Math" panose="02040503050406030204" pitchFamily="18" charset="0"/>
                            </a:rPr>
                            <m:t>+Г</m:t>
                          </m:r>
                        </m:den>
                      </m:f>
                    </m:oMath>
                  </m:oMathPara>
                </a14:m>
                <a:endParaRPr lang="es-ES" sz="1400" dirty="0">
                  <a:solidFill>
                    <a:srgbClr val="000000"/>
                  </a:solidFill>
                </a:endParaRPr>
              </a:p>
            </p:txBody>
          </p:sp>
        </mc:Choice>
        <mc:Fallback xmlns="">
          <p:sp>
            <p:nvSpPr>
              <p:cNvPr id="22" name="Rectángulo 21">
                <a:extLst>
                  <a:ext uri="{FF2B5EF4-FFF2-40B4-BE49-F238E27FC236}">
                    <a16:creationId xmlns:a16="http://schemas.microsoft.com/office/drawing/2014/main" id="{A5BC688F-27E2-4093-A82D-323AF2D89D7C}"/>
                  </a:ext>
                </a:extLst>
              </p:cNvPr>
              <p:cNvSpPr>
                <a:spLocks noRot="1" noChangeAspect="1" noMove="1" noResize="1" noEditPoints="1" noAdjustHandles="1" noChangeArrowheads="1" noChangeShapeType="1" noTextEdit="1"/>
              </p:cNvSpPr>
              <p:nvPr/>
            </p:nvSpPr>
            <p:spPr>
              <a:xfrm>
                <a:off x="3788736" y="714942"/>
                <a:ext cx="1663083" cy="500650"/>
              </a:xfrm>
              <a:prstGeom prst="rect">
                <a:avLst/>
              </a:prstGeom>
              <a:blipFill>
                <a:blip r:embed="rId6"/>
                <a:stretch>
                  <a:fillRect b="-1220"/>
                </a:stretch>
              </a:blipFill>
            </p:spPr>
            <p:txBody>
              <a:bodyPr/>
              <a:lstStyle/>
              <a:p>
                <a:r>
                  <a:rPr lang="es-ES">
                    <a:noFill/>
                  </a:rPr>
                  <a:t> </a:t>
                </a:r>
              </a:p>
            </p:txBody>
          </p:sp>
        </mc:Fallback>
      </mc:AlternateContent>
      <p:pic>
        <p:nvPicPr>
          <p:cNvPr id="23" name="Imagen 22">
            <a:extLst>
              <a:ext uri="{FF2B5EF4-FFF2-40B4-BE49-F238E27FC236}">
                <a16:creationId xmlns:a16="http://schemas.microsoft.com/office/drawing/2014/main" id="{40831B56-B2AF-4236-9B81-709B215F5F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1271" y="2925188"/>
            <a:ext cx="2400000" cy="1800000"/>
          </a:xfrm>
          <a:prstGeom prst="rect">
            <a:avLst/>
          </a:prstGeom>
        </p:spPr>
      </p:pic>
      <p:pic>
        <p:nvPicPr>
          <p:cNvPr id="7" name="Gráfico 6">
            <a:extLst>
              <a:ext uri="{FF2B5EF4-FFF2-40B4-BE49-F238E27FC236}">
                <a16:creationId xmlns:a16="http://schemas.microsoft.com/office/drawing/2014/main" id="{7CFB815F-9AA8-478B-92BE-FCE4DFC48B5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71927" y="2925188"/>
            <a:ext cx="2400000" cy="1800000"/>
          </a:xfrm>
          <a:prstGeom prst="rect">
            <a:avLst/>
          </a:prstGeom>
        </p:spPr>
      </p:pic>
      <mc:AlternateContent xmlns:mc="http://schemas.openxmlformats.org/markup-compatibility/2006" xmlns:a14="http://schemas.microsoft.com/office/drawing/2010/main">
        <mc:Choice Requires="a14">
          <p:sp>
            <p:nvSpPr>
              <p:cNvPr id="25" name="Rectángulo 24">
                <a:extLst>
                  <a:ext uri="{FF2B5EF4-FFF2-40B4-BE49-F238E27FC236}">
                    <a16:creationId xmlns:a16="http://schemas.microsoft.com/office/drawing/2014/main" id="{525EBA0B-3812-47AC-BCA3-32E4238C91CB}"/>
                  </a:ext>
                </a:extLst>
              </p:cNvPr>
              <p:cNvSpPr/>
              <p:nvPr/>
            </p:nvSpPr>
            <p:spPr>
              <a:xfrm>
                <a:off x="1669026" y="1114119"/>
                <a:ext cx="1037976" cy="307777"/>
              </a:xfrm>
              <a:prstGeom prst="rect">
                <a:avLst/>
              </a:prstGeom>
            </p:spPr>
            <p:txBody>
              <a:bodyPr wrap="none">
                <a:spAutoFit/>
              </a:bodyPr>
              <a:lstStyle/>
              <a:p>
                <a14:m>
                  <m:oMath xmlns:m="http://schemas.openxmlformats.org/officeDocument/2006/math">
                    <m:r>
                      <a:rPr lang="es-ES" sz="1400" smtClean="0">
                        <a:solidFill>
                          <a:srgbClr val="000000"/>
                        </a:solidFill>
                        <a:latin typeface="Cambria Math" panose="02040503050406030204" pitchFamily="18" charset="0"/>
                      </a:rPr>
                      <m:t>Г</m:t>
                    </m:r>
                    <m:r>
                      <a:rPr lang="es-ES" sz="1400" b="0" i="1" smtClean="0">
                        <a:solidFill>
                          <a:srgbClr val="000000"/>
                        </a:solidFill>
                        <a:latin typeface="Cambria Math" panose="02040503050406030204" pitchFamily="18" charset="0"/>
                      </a:rPr>
                      <m:t>=</m:t>
                    </m:r>
                  </m:oMath>
                </a14:m>
                <a:r>
                  <a:rPr lang="es-ES" sz="1400" dirty="0">
                    <a:solidFill>
                      <a:srgbClr val="000000"/>
                    </a:solidFill>
                  </a:rPr>
                  <a:t> </a:t>
                </a:r>
                <a14:m>
                  <m:oMath xmlns:m="http://schemas.openxmlformats.org/officeDocument/2006/math">
                    <m:r>
                      <a:rPr lang="es-ES" sz="1400">
                        <a:solidFill>
                          <a:srgbClr val="000000"/>
                        </a:solidFill>
                        <a:latin typeface="Cambria Math" panose="02040503050406030204" pitchFamily="18" charset="0"/>
                      </a:rPr>
                      <m:t>Г</m:t>
                    </m:r>
                    <m:r>
                      <a:rPr lang="es-ES" sz="1400" b="0" i="0" smtClean="0">
                        <a:solidFill>
                          <a:srgbClr val="000000"/>
                        </a:solidFill>
                        <a:latin typeface="Cambria Math" panose="02040503050406030204" pitchFamily="18" charset="0"/>
                      </a:rPr>
                      <m:t>′</m:t>
                    </m:r>
                  </m:oMath>
                </a14:m>
                <a:r>
                  <a:rPr lang="es-ES" sz="1400" dirty="0">
                    <a:solidFill>
                      <a:srgbClr val="000000"/>
                    </a:solidFill>
                  </a:rPr>
                  <a:t>+j</a:t>
                </a:r>
                <a14:m>
                  <m:oMath xmlns:m="http://schemas.openxmlformats.org/officeDocument/2006/math">
                    <m:r>
                      <a:rPr lang="es-ES" sz="1400">
                        <a:solidFill>
                          <a:srgbClr val="000000"/>
                        </a:solidFill>
                        <a:latin typeface="Cambria Math" panose="02040503050406030204" pitchFamily="18" charset="0"/>
                      </a:rPr>
                      <m:t>Г</m:t>
                    </m:r>
                    <m:r>
                      <a:rPr lang="es-ES" sz="1400" b="0" i="0" smtClean="0">
                        <a:solidFill>
                          <a:srgbClr val="000000"/>
                        </a:solidFill>
                        <a:latin typeface="Cambria Math" panose="02040503050406030204" pitchFamily="18" charset="0"/>
                      </a:rPr>
                      <m:t>′′</m:t>
                    </m:r>
                  </m:oMath>
                </a14:m>
                <a:endParaRPr lang="es-ES" sz="1400" dirty="0">
                  <a:solidFill>
                    <a:srgbClr val="000000"/>
                  </a:solidFill>
                </a:endParaRPr>
              </a:p>
            </p:txBody>
          </p:sp>
        </mc:Choice>
        <mc:Fallback xmlns="">
          <p:sp>
            <p:nvSpPr>
              <p:cNvPr id="25" name="Rectángulo 24">
                <a:extLst>
                  <a:ext uri="{FF2B5EF4-FFF2-40B4-BE49-F238E27FC236}">
                    <a16:creationId xmlns:a16="http://schemas.microsoft.com/office/drawing/2014/main" id="{525EBA0B-3812-47AC-BCA3-32E4238C91CB}"/>
                  </a:ext>
                </a:extLst>
              </p:cNvPr>
              <p:cNvSpPr>
                <a:spLocks noRot="1" noChangeAspect="1" noMove="1" noResize="1" noEditPoints="1" noAdjustHandles="1" noChangeArrowheads="1" noChangeShapeType="1" noTextEdit="1"/>
              </p:cNvSpPr>
              <p:nvPr/>
            </p:nvSpPr>
            <p:spPr>
              <a:xfrm>
                <a:off x="1669026" y="1114119"/>
                <a:ext cx="1037976" cy="307777"/>
              </a:xfrm>
              <a:prstGeom prst="rect">
                <a:avLst/>
              </a:prstGeom>
              <a:blipFill>
                <a:blip r:embed="rId10"/>
                <a:stretch>
                  <a:fillRect t="-4000" b="-2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2908B969-D1C8-41DB-95CF-903D53E8B5F5}"/>
                  </a:ext>
                </a:extLst>
              </p:cNvPr>
              <p:cNvSpPr/>
              <p:nvPr/>
            </p:nvSpPr>
            <p:spPr>
              <a:xfrm>
                <a:off x="6273299" y="1102699"/>
                <a:ext cx="1767407" cy="402546"/>
              </a:xfrm>
              <a:prstGeom prst="rect">
                <a:avLst/>
              </a:prstGeom>
            </p:spPr>
            <p:txBody>
              <a:bodyPr wrap="none">
                <a:spAutoFit/>
              </a:bodyPr>
              <a:lstStyle/>
              <a:p>
                <a14:m>
                  <m:oMath xmlns:m="http://schemas.openxmlformats.org/officeDocument/2006/math">
                    <m:sSub>
                      <m:sSubPr>
                        <m:ctrlPr>
                          <a:rPr lang="es-ES" sz="1400" i="1">
                            <a:solidFill>
                              <a:srgbClr val="000000"/>
                            </a:solidFill>
                            <a:latin typeface="Cambria Math" panose="02040503050406030204" pitchFamily="18" charset="0"/>
                          </a:rPr>
                        </m:ctrlPr>
                      </m:sSubPr>
                      <m:e>
                        <m:r>
                          <a:rPr lang="es-ES" sz="1400" i="1">
                            <a:solidFill>
                              <a:srgbClr val="000000"/>
                            </a:solidFill>
                            <a:latin typeface="Cambria Math" panose="02040503050406030204" pitchFamily="18" charset="0"/>
                          </a:rPr>
                          <m:t>𝑛</m:t>
                        </m:r>
                      </m:e>
                      <m:sub>
                        <m:r>
                          <a:rPr lang="es-ES" sz="1400" i="1">
                            <a:solidFill>
                              <a:srgbClr val="000000"/>
                            </a:solidFill>
                            <a:latin typeface="Cambria Math" panose="02040503050406030204" pitchFamily="18" charset="0"/>
                          </a:rPr>
                          <m:t>2</m:t>
                        </m:r>
                      </m:sub>
                    </m:sSub>
                    <m:r>
                      <a:rPr lang="es-ES" sz="1400" b="0" i="1" smtClean="0">
                        <a:solidFill>
                          <a:srgbClr val="000000"/>
                        </a:solidFill>
                        <a:latin typeface="Cambria Math" panose="02040503050406030204" pitchFamily="18" charset="0"/>
                      </a:rPr>
                      <m:t>=</m:t>
                    </m:r>
                    <m:sSub>
                      <m:sSubPr>
                        <m:ctrlPr>
                          <a:rPr lang="es-ES" sz="1400" i="1">
                            <a:solidFill>
                              <a:srgbClr val="000000"/>
                            </a:solidFill>
                            <a:latin typeface="Cambria Math" panose="02040503050406030204" pitchFamily="18" charset="0"/>
                          </a:rPr>
                        </m:ctrlPr>
                      </m:sSubPr>
                      <m:e>
                        <m:r>
                          <a:rPr lang="es-ES" sz="1400" i="1">
                            <a:solidFill>
                              <a:srgbClr val="000000"/>
                            </a:solidFill>
                            <a:latin typeface="Cambria Math" panose="02040503050406030204" pitchFamily="18" charset="0"/>
                          </a:rPr>
                          <m:t>𝑛</m:t>
                        </m:r>
                      </m:e>
                      <m:sub>
                        <m:r>
                          <a:rPr lang="es-ES" sz="1400" i="1">
                            <a:solidFill>
                              <a:srgbClr val="000000"/>
                            </a:solidFill>
                            <a:latin typeface="Cambria Math" panose="02040503050406030204" pitchFamily="18" charset="0"/>
                          </a:rPr>
                          <m:t>2</m:t>
                        </m:r>
                      </m:sub>
                    </m:sSub>
                    <m:r>
                      <a:rPr lang="es-ES" sz="1400" b="0" i="0" smtClean="0">
                        <a:solidFill>
                          <a:srgbClr val="000000"/>
                        </a:solidFill>
                        <a:latin typeface="Cambria Math" panose="02040503050406030204" pitchFamily="18" charset="0"/>
                      </a:rPr>
                      <m:t>′</m:t>
                    </m:r>
                  </m:oMath>
                </a14:m>
                <a:r>
                  <a:rPr lang="es-ES" sz="1400" dirty="0">
                    <a:solidFill>
                      <a:srgbClr val="000000"/>
                    </a:solidFill>
                  </a:rPr>
                  <a:t>+j</a:t>
                </a:r>
                <a14:m>
                  <m:oMath xmlns:m="http://schemas.openxmlformats.org/officeDocument/2006/math">
                    <m:sSub>
                      <m:sSubPr>
                        <m:ctrlPr>
                          <a:rPr lang="es-ES" sz="1400" i="1">
                            <a:solidFill>
                              <a:srgbClr val="000000"/>
                            </a:solidFill>
                            <a:latin typeface="Cambria Math" panose="02040503050406030204" pitchFamily="18" charset="0"/>
                          </a:rPr>
                        </m:ctrlPr>
                      </m:sSubPr>
                      <m:e>
                        <m:r>
                          <a:rPr lang="es-ES" sz="1400" i="1">
                            <a:solidFill>
                              <a:srgbClr val="000000"/>
                            </a:solidFill>
                            <a:latin typeface="Cambria Math" panose="02040503050406030204" pitchFamily="18" charset="0"/>
                          </a:rPr>
                          <m:t>𝑛</m:t>
                        </m:r>
                      </m:e>
                      <m:sub>
                        <m:r>
                          <a:rPr lang="es-ES" sz="1400" i="1">
                            <a:solidFill>
                              <a:srgbClr val="000000"/>
                            </a:solidFill>
                            <a:latin typeface="Cambria Math" panose="02040503050406030204" pitchFamily="18" charset="0"/>
                          </a:rPr>
                          <m:t>2</m:t>
                        </m:r>
                      </m:sub>
                    </m:sSub>
                    <m:r>
                      <a:rPr lang="es-ES" sz="1400" b="0" i="0" smtClean="0">
                        <a:solidFill>
                          <a:srgbClr val="000000"/>
                        </a:solidFill>
                        <a:latin typeface="Cambria Math" panose="02040503050406030204" pitchFamily="18" charset="0"/>
                      </a:rPr>
                      <m:t>′′</m:t>
                    </m:r>
                  </m:oMath>
                </a14:m>
                <a:r>
                  <a:rPr lang="es-ES" sz="1400" dirty="0">
                    <a:solidFill>
                      <a:srgbClr val="000000"/>
                    </a:solidFill>
                  </a:rPr>
                  <a:t>= </a:t>
                </a:r>
                <a14:m>
                  <m:oMath xmlns:m="http://schemas.openxmlformats.org/officeDocument/2006/math">
                    <m:f>
                      <m:fPr>
                        <m:ctrlPr>
                          <a:rPr lang="es-ES" sz="1400" i="1">
                            <a:solidFill>
                              <a:srgbClr val="000000"/>
                            </a:solidFill>
                            <a:latin typeface="Cambria Math" panose="02040503050406030204" pitchFamily="18" charset="0"/>
                          </a:rPr>
                        </m:ctrlPr>
                      </m:fPr>
                      <m:num>
                        <m:r>
                          <a:rPr lang="es-ES" sz="1400" i="1">
                            <a:solidFill>
                              <a:srgbClr val="000000"/>
                            </a:solidFill>
                            <a:latin typeface="Cambria Math" panose="02040503050406030204" pitchFamily="18" charset="0"/>
                          </a:rPr>
                          <m:t>1</m:t>
                        </m:r>
                        <m:r>
                          <a:rPr lang="es-ES" sz="1400">
                            <a:solidFill>
                              <a:srgbClr val="000000"/>
                            </a:solidFill>
                            <a:latin typeface="Cambria Math" panose="02040503050406030204" pitchFamily="18" charset="0"/>
                          </a:rPr>
                          <m:t>−Г</m:t>
                        </m:r>
                      </m:num>
                      <m:den>
                        <m:r>
                          <a:rPr lang="es-ES" sz="1400" i="1">
                            <a:solidFill>
                              <a:srgbClr val="000000"/>
                            </a:solidFill>
                            <a:latin typeface="Cambria Math" panose="02040503050406030204" pitchFamily="18" charset="0"/>
                          </a:rPr>
                          <m:t>1</m:t>
                        </m:r>
                        <m:r>
                          <a:rPr lang="es-ES" sz="1400">
                            <a:solidFill>
                              <a:srgbClr val="000000"/>
                            </a:solidFill>
                            <a:latin typeface="Cambria Math" panose="02040503050406030204" pitchFamily="18" charset="0"/>
                          </a:rPr>
                          <m:t>+Г</m:t>
                        </m:r>
                      </m:den>
                    </m:f>
                  </m:oMath>
                </a14:m>
                <a:endParaRPr lang="es-ES" sz="1400" dirty="0">
                  <a:solidFill>
                    <a:srgbClr val="000000"/>
                  </a:solidFill>
                </a:endParaRPr>
              </a:p>
            </p:txBody>
          </p:sp>
        </mc:Choice>
        <mc:Fallback xmlns="">
          <p:sp>
            <p:nvSpPr>
              <p:cNvPr id="26" name="Rectángulo 25">
                <a:extLst>
                  <a:ext uri="{FF2B5EF4-FFF2-40B4-BE49-F238E27FC236}">
                    <a16:creationId xmlns:a16="http://schemas.microsoft.com/office/drawing/2014/main" id="{2908B969-D1C8-41DB-95CF-903D53E8B5F5}"/>
                  </a:ext>
                </a:extLst>
              </p:cNvPr>
              <p:cNvSpPr>
                <a:spLocks noRot="1" noChangeAspect="1" noMove="1" noResize="1" noEditPoints="1" noAdjustHandles="1" noChangeArrowheads="1" noChangeShapeType="1" noTextEdit="1"/>
              </p:cNvSpPr>
              <p:nvPr/>
            </p:nvSpPr>
            <p:spPr>
              <a:xfrm>
                <a:off x="6273299" y="1102699"/>
                <a:ext cx="1767407" cy="402546"/>
              </a:xfrm>
              <a:prstGeom prst="rect">
                <a:avLst/>
              </a:prstGeom>
              <a:blipFill>
                <a:blip r:embed="rId11"/>
                <a:stretch>
                  <a:fillRect/>
                </a:stretch>
              </a:blipFill>
            </p:spPr>
            <p:txBody>
              <a:bodyPr/>
              <a:lstStyle/>
              <a:p>
                <a:r>
                  <a:rPr lang="es-ES">
                    <a:noFill/>
                  </a:rPr>
                  <a:t> </a:t>
                </a:r>
              </a:p>
            </p:txBody>
          </p:sp>
        </mc:Fallback>
      </mc:AlternateContent>
      <p:sp>
        <p:nvSpPr>
          <p:cNvPr id="10" name="Flecha: a la derecha 9">
            <a:extLst>
              <a:ext uri="{FF2B5EF4-FFF2-40B4-BE49-F238E27FC236}">
                <a16:creationId xmlns:a16="http://schemas.microsoft.com/office/drawing/2014/main" id="{8C42C411-8940-4C2B-9931-F01134CCA477}"/>
              </a:ext>
            </a:extLst>
          </p:cNvPr>
          <p:cNvSpPr/>
          <p:nvPr/>
        </p:nvSpPr>
        <p:spPr>
          <a:xfrm>
            <a:off x="2920576" y="1163881"/>
            <a:ext cx="3399404" cy="208254"/>
          </a:xfrm>
          <a:prstGeom prst="rightArrow">
            <a:avLst>
              <a:gd name="adj1" fmla="val 50000"/>
              <a:gd name="adj2" fmla="val 169981"/>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14" name="Snow Water Equivalent Evolution During the 2019/2020 Winter Period in AEMet-Formigal Test Site Using a SFCW Radar">
            <a:extLst>
              <a:ext uri="{FF2B5EF4-FFF2-40B4-BE49-F238E27FC236}">
                <a16:creationId xmlns:a16="http://schemas.microsoft.com/office/drawing/2014/main" id="{044AC095-62E6-4201-BC59-13B393766B36}"/>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4</a:t>
            </a:r>
            <a:r>
              <a:rPr lang="en-GB" sz="2000" b="1" noProof="0" dirty="0">
                <a:solidFill>
                  <a:srgbClr val="000000"/>
                </a:solidFill>
                <a:latin typeface="Helvetica" panose="020B0604020202020204" pitchFamily="34" charset="0"/>
                <a:cs typeface="Helvetica" panose="020B0604020202020204" pitchFamily="34" charset="0"/>
              </a:rPr>
              <a:t>. Electromagnetic Properties</a:t>
            </a:r>
          </a:p>
        </p:txBody>
      </p:sp>
      <p:sp>
        <p:nvSpPr>
          <p:cNvPr id="15" name="Multi-target detection">
            <a:extLst>
              <a:ext uri="{FF2B5EF4-FFF2-40B4-BE49-F238E27FC236}">
                <a16:creationId xmlns:a16="http://schemas.microsoft.com/office/drawing/2014/main" id="{32A62CE2-FAC4-44C8-9D95-164572823604}"/>
              </a:ext>
            </a:extLst>
          </p:cNvPr>
          <p:cNvSpPr txBox="1"/>
          <p:nvPr/>
        </p:nvSpPr>
        <p:spPr>
          <a:xfrm>
            <a:off x="576000" y="432000"/>
            <a:ext cx="4587073"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US" sz="1600" b="1" dirty="0"/>
              <a:t>Air–Snow Interface Refractive Index from </a:t>
            </a:r>
            <a:r>
              <a:rPr lang="el-GR" sz="1600" b="1" dirty="0"/>
              <a:t>Γ</a:t>
            </a:r>
            <a:endParaRPr lang="en-GB" sz="1600" dirty="0">
              <a:cs typeface="Helvetica" panose="020B0604020202020204" pitchFamily="34" charset="0"/>
            </a:endParaRPr>
          </a:p>
        </p:txBody>
      </p:sp>
    </p:spTree>
    <p:extLst>
      <p:ext uri="{BB962C8B-B14F-4D97-AF65-F5344CB8AC3E}">
        <p14:creationId xmlns:p14="http://schemas.microsoft.com/office/powerpoint/2010/main" val="192797933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691B2B6F-144F-427F-9411-FD544AE752D1}"/>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4</a:t>
            </a:r>
            <a:r>
              <a:rPr lang="en-GB" sz="2000" b="1" noProof="0" dirty="0">
                <a:solidFill>
                  <a:srgbClr val="000000"/>
                </a:solidFill>
                <a:latin typeface="Helvetica" panose="020B0604020202020204" pitchFamily="34" charset="0"/>
                <a:cs typeface="Helvetica" panose="020B0604020202020204" pitchFamily="34" charset="0"/>
              </a:rPr>
              <a:t>. Electromagnetic Properties</a:t>
            </a:r>
          </a:p>
        </p:txBody>
      </p:sp>
      <p:pic>
        <p:nvPicPr>
          <p:cNvPr id="9" name="Imagen 8">
            <a:extLst>
              <a:ext uri="{FF2B5EF4-FFF2-40B4-BE49-F238E27FC236}">
                <a16:creationId xmlns:a16="http://schemas.microsoft.com/office/drawing/2014/main" id="{665720C0-6185-46A8-8A51-66A1676D48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sp>
        <p:nvSpPr>
          <p:cNvPr id="8" name="Multi-target detection">
            <a:extLst>
              <a:ext uri="{FF2B5EF4-FFF2-40B4-BE49-F238E27FC236}">
                <a16:creationId xmlns:a16="http://schemas.microsoft.com/office/drawing/2014/main" id="{1ECB86AC-42A5-4C21-BAA2-E391901EBE37}"/>
              </a:ext>
            </a:extLst>
          </p:cNvPr>
          <p:cNvSpPr txBox="1"/>
          <p:nvPr/>
        </p:nvSpPr>
        <p:spPr>
          <a:xfrm>
            <a:off x="576000" y="432000"/>
            <a:ext cx="217776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GB" sz="1600" b="1" dirty="0">
                <a:latin typeface="Helvetica" panose="020B0604020202020204" pitchFamily="34" charset="0"/>
                <a:cs typeface="Helvetica" panose="020B0604020202020204" pitchFamily="34" charset="0"/>
              </a:rPr>
              <a:t>Inverse processes</a:t>
            </a:r>
            <a:endParaRPr lang="en-GB" sz="1600" b="1" noProof="0" dirty="0">
              <a:latin typeface="Helvetica" panose="020B0604020202020204" pitchFamily="34" charset="0"/>
              <a:cs typeface="Helvetica" panose="020B0604020202020204" pitchFamily="34" charset="0"/>
            </a:endParaRPr>
          </a:p>
        </p:txBody>
      </p:sp>
      <p:sp>
        <p:nvSpPr>
          <p:cNvPr id="11" name="CuadroTexto 10">
            <a:extLst>
              <a:ext uri="{FF2B5EF4-FFF2-40B4-BE49-F238E27FC236}">
                <a16:creationId xmlns:a16="http://schemas.microsoft.com/office/drawing/2014/main" id="{0B1FC10D-18C2-486B-8940-FB5C2C1D69C3}"/>
              </a:ext>
            </a:extLst>
          </p:cNvPr>
          <p:cNvSpPr txBox="1"/>
          <p:nvPr/>
        </p:nvSpPr>
        <p:spPr>
          <a:xfrm>
            <a:off x="193083" y="984322"/>
            <a:ext cx="4082906" cy="307777"/>
          </a:xfrm>
          <a:prstGeom prst="rect">
            <a:avLst/>
          </a:prstGeom>
          <a:noFill/>
        </p:spPr>
        <p:txBody>
          <a:bodyPr wrap="square" rtlCol="0">
            <a:spAutoFit/>
          </a:bodyPr>
          <a:lstStyle/>
          <a:p>
            <a:pPr marL="0" marR="0" defTabSz="914400" hangingPunct="1"/>
            <a:r>
              <a:rPr lang="en-US" sz="1400" dirty="0">
                <a:solidFill>
                  <a:srgbClr val="000000"/>
                </a:solidFill>
                <a:latin typeface="Helvetica" pitchFamily="2" charset="0"/>
              </a:rPr>
              <a:t>Reflection coefficient at the interface air-snow</a:t>
            </a:r>
            <a:r>
              <a:rPr lang="es-ES" sz="1400" kern="1200" dirty="0">
                <a:solidFill>
                  <a:srgbClr val="000000"/>
                </a:solidFill>
                <a:uFillTx/>
                <a:latin typeface="Helvetica" pitchFamily="2" charset="0"/>
                <a:cs typeface="Helvetica" panose="020B0604020202020204" pitchFamily="34" charset="0"/>
              </a:rPr>
              <a:t>:</a:t>
            </a:r>
          </a:p>
        </p:txBody>
      </p:sp>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id="{04890503-FED4-4462-8B24-5F59082C69E5}"/>
                  </a:ext>
                </a:extLst>
              </p:cNvPr>
              <p:cNvSpPr/>
              <p:nvPr/>
            </p:nvSpPr>
            <p:spPr>
              <a:xfrm>
                <a:off x="1005513" y="1349281"/>
                <a:ext cx="2804422" cy="517770"/>
              </a:xfrm>
              <a:prstGeom prst="rect">
                <a:avLst/>
              </a:prstGeom>
            </p:spPr>
            <p:txBody>
              <a:bodyPr wrap="none">
                <a:spAutoFit/>
              </a:bodyPr>
              <a:lstStyle/>
              <a:p>
                <a14:m>
                  <m:oMath xmlns:m="http://schemas.openxmlformats.org/officeDocument/2006/math">
                    <m:r>
                      <a:rPr lang="es-ES" sz="1800" smtClean="0">
                        <a:solidFill>
                          <a:srgbClr val="000000"/>
                        </a:solidFill>
                        <a:latin typeface="Cambria Math" panose="02040503050406030204" pitchFamily="18" charset="0"/>
                      </a:rPr>
                      <m:t>Г=</m:t>
                    </m:r>
                    <m:f>
                      <m:fPr>
                        <m:ctrlPr>
                          <a:rPr lang="es-ES" sz="1800" i="1">
                            <a:solidFill>
                              <a:srgbClr val="000000"/>
                            </a:solidFill>
                            <a:latin typeface="Cambria Math" panose="02040503050406030204" pitchFamily="18" charset="0"/>
                          </a:rPr>
                        </m:ctrlPr>
                      </m:fPr>
                      <m:num>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1</m:t>
                            </m:r>
                          </m:sub>
                        </m:sSub>
                        <m:r>
                          <a:rPr lang="es-ES" sz="180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2</m:t>
                            </m:r>
                          </m:sub>
                        </m:sSub>
                      </m:num>
                      <m:den>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1</m:t>
                            </m:r>
                          </m:sub>
                        </m:sSub>
                        <m:r>
                          <a:rPr lang="es-ES" sz="180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2</m:t>
                            </m:r>
                          </m:sub>
                        </m:sSub>
                      </m:den>
                    </m:f>
                    <m:r>
                      <a:rPr lang="es-ES" sz="1800">
                        <a:solidFill>
                          <a:srgbClr val="000000"/>
                        </a:solidFill>
                        <a:latin typeface="Cambria Math" panose="02040503050406030204" pitchFamily="18" charset="0"/>
                      </a:rPr>
                      <m:t>=</m:t>
                    </m:r>
                    <m:f>
                      <m:fPr>
                        <m:ctrlPr>
                          <a:rPr lang="es-ES" sz="1800" i="1">
                            <a:solidFill>
                              <a:srgbClr val="000000"/>
                            </a:solidFill>
                            <a:latin typeface="Cambria Math" panose="02040503050406030204" pitchFamily="18" charset="0"/>
                          </a:rPr>
                        </m:ctrlPr>
                      </m:fPr>
                      <m:num>
                        <m:r>
                          <a:rPr lang="es-ES" sz="1800" b="0" i="1" smtClean="0">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2</m:t>
                            </m:r>
                          </m:sub>
                        </m:sSub>
                      </m:num>
                      <m:den>
                        <m:r>
                          <a:rPr lang="es-ES" sz="1800" b="0" i="1" smtClean="0">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a:solidFill>
                                  <a:srgbClr val="000000"/>
                                </a:solidFill>
                                <a:latin typeface="Cambria Math" panose="02040503050406030204" pitchFamily="18" charset="0"/>
                              </a:rPr>
                              <m:t>2</m:t>
                            </m:r>
                          </m:sub>
                        </m:sSub>
                      </m:den>
                    </m:f>
                    <m:r>
                      <a:rPr lang="es-ES" sz="1800" b="0" i="1" smtClean="0">
                        <a:solidFill>
                          <a:srgbClr val="000000"/>
                        </a:solidFill>
                        <a:latin typeface="Cambria Math" panose="02040503050406030204" pitchFamily="18" charset="0"/>
                      </a:rPr>
                      <m:t>=</m:t>
                    </m:r>
                  </m:oMath>
                </a14:m>
                <a:r>
                  <a:rPr lang="es-ES" sz="1800" dirty="0">
                    <a:solidFill>
                      <a:srgbClr val="000000"/>
                    </a:solidFill>
                  </a:rPr>
                  <a:t> </a:t>
                </a:r>
                <a14:m>
                  <m:oMath xmlns:m="http://schemas.openxmlformats.org/officeDocument/2006/math">
                    <m:r>
                      <a:rPr lang="es-ES" sz="1800">
                        <a:solidFill>
                          <a:srgbClr val="000000"/>
                        </a:solidFill>
                        <a:latin typeface="Cambria Math" panose="02040503050406030204" pitchFamily="18" charset="0"/>
                      </a:rPr>
                      <m:t>Г</m:t>
                    </m:r>
                    <m:r>
                      <a:rPr lang="es-ES" sz="1800" b="0" i="0" smtClean="0">
                        <a:solidFill>
                          <a:srgbClr val="000000"/>
                        </a:solidFill>
                        <a:latin typeface="Cambria Math" panose="02040503050406030204" pitchFamily="18" charset="0"/>
                      </a:rPr>
                      <m:t>′</m:t>
                    </m:r>
                  </m:oMath>
                </a14:m>
                <a:r>
                  <a:rPr lang="es-ES" sz="1800" dirty="0">
                    <a:solidFill>
                      <a:srgbClr val="000000"/>
                    </a:solidFill>
                  </a:rPr>
                  <a:t>+j</a:t>
                </a:r>
                <a14:m>
                  <m:oMath xmlns:m="http://schemas.openxmlformats.org/officeDocument/2006/math">
                    <m:r>
                      <a:rPr lang="es-ES" sz="1800">
                        <a:solidFill>
                          <a:srgbClr val="000000"/>
                        </a:solidFill>
                        <a:latin typeface="Cambria Math" panose="02040503050406030204" pitchFamily="18" charset="0"/>
                      </a:rPr>
                      <m:t>Г</m:t>
                    </m:r>
                    <m:r>
                      <a:rPr lang="es-ES" sz="1800" b="0" i="0" smtClean="0">
                        <a:solidFill>
                          <a:srgbClr val="000000"/>
                        </a:solidFill>
                        <a:latin typeface="Cambria Math" panose="02040503050406030204" pitchFamily="18" charset="0"/>
                      </a:rPr>
                      <m:t>′′</m:t>
                    </m:r>
                  </m:oMath>
                </a14:m>
                <a:endParaRPr lang="es-ES" sz="1800" dirty="0">
                  <a:solidFill>
                    <a:srgbClr val="000000"/>
                  </a:solidFill>
                </a:endParaRPr>
              </a:p>
            </p:txBody>
          </p:sp>
        </mc:Choice>
        <mc:Fallback xmlns="">
          <p:sp>
            <p:nvSpPr>
              <p:cNvPr id="18" name="Rectángulo 17">
                <a:extLst>
                  <a:ext uri="{FF2B5EF4-FFF2-40B4-BE49-F238E27FC236}">
                    <a16:creationId xmlns:a16="http://schemas.microsoft.com/office/drawing/2014/main" id="{04890503-FED4-4462-8B24-5F59082C69E5}"/>
                  </a:ext>
                </a:extLst>
              </p:cNvPr>
              <p:cNvSpPr>
                <a:spLocks noRot="1" noChangeAspect="1" noMove="1" noResize="1" noEditPoints="1" noAdjustHandles="1" noChangeArrowheads="1" noChangeShapeType="1" noTextEdit="1"/>
              </p:cNvSpPr>
              <p:nvPr/>
            </p:nvSpPr>
            <p:spPr>
              <a:xfrm>
                <a:off x="1005513" y="1349281"/>
                <a:ext cx="2804422" cy="517770"/>
              </a:xfrm>
              <a:prstGeom prst="rect">
                <a:avLst/>
              </a:prstGeom>
              <a:blipFill>
                <a:blip r:embed="rId3"/>
                <a:stretch>
                  <a:fillRect/>
                </a:stretch>
              </a:blipFill>
            </p:spPr>
            <p:txBody>
              <a:bodyPr/>
              <a:lstStyle/>
              <a:p>
                <a:r>
                  <a:rPr lang="es-ES">
                    <a:noFill/>
                  </a:rPr>
                  <a:t> </a:t>
                </a:r>
              </a:p>
            </p:txBody>
          </p:sp>
        </mc:Fallback>
      </mc:AlternateContent>
      <p:sp>
        <p:nvSpPr>
          <p:cNvPr id="7" name="CuadroTexto 6">
            <a:extLst>
              <a:ext uri="{FF2B5EF4-FFF2-40B4-BE49-F238E27FC236}">
                <a16:creationId xmlns:a16="http://schemas.microsoft.com/office/drawing/2014/main" id="{89A355C5-4D0D-4A04-A287-14E638137805}"/>
              </a:ext>
            </a:extLst>
          </p:cNvPr>
          <p:cNvSpPr txBox="1"/>
          <p:nvPr/>
        </p:nvSpPr>
        <p:spPr>
          <a:xfrm>
            <a:off x="5228170" y="1626692"/>
            <a:ext cx="4082906" cy="307777"/>
          </a:xfrm>
          <a:prstGeom prst="rect">
            <a:avLst/>
          </a:prstGeom>
          <a:noFill/>
        </p:spPr>
        <p:txBody>
          <a:bodyPr wrap="square" rtlCol="0">
            <a:spAutoFit/>
          </a:bodyPr>
          <a:lstStyle/>
          <a:p>
            <a:pPr marL="285750" marR="0" indent="-285750" algn="just" defTabSz="914400" hangingPunct="1">
              <a:buFont typeface="Arial" panose="020B0604020202020204" pitchFamily="34" charset="0"/>
              <a:buChar char="•"/>
            </a:pPr>
            <a:r>
              <a:rPr lang="es-ES" sz="1400" kern="1200" dirty="0">
                <a:solidFill>
                  <a:srgbClr val="000000"/>
                </a:solidFill>
                <a:uFillTx/>
                <a:cs typeface="Helvetica" panose="020B0604020202020204" pitchFamily="34" charset="0"/>
              </a:rPr>
              <a:t>1.33 </a:t>
            </a:r>
            <a:r>
              <a:rPr lang="en-US" sz="1400" dirty="0">
                <a:solidFill>
                  <a:srgbClr val="000000"/>
                </a:solidFill>
              </a:rPr>
              <a:t>is the slope of the linear relationship</a:t>
            </a:r>
            <a:endParaRPr lang="es-ES" sz="1400" kern="1200" dirty="0">
              <a:solidFill>
                <a:srgbClr val="000000"/>
              </a:solidFill>
              <a:uFillTx/>
              <a:cs typeface="Helvetica" panose="020B0604020202020204" pitchFamily="34" charset="0"/>
            </a:endParaRPr>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A731B241-B66B-49FD-9C3C-CA864C5E83F7}"/>
                  </a:ext>
                </a:extLst>
              </p:cNvPr>
              <p:cNvSpPr/>
              <p:nvPr/>
            </p:nvSpPr>
            <p:spPr>
              <a:xfrm>
                <a:off x="1005513" y="2296940"/>
                <a:ext cx="3270476" cy="559705"/>
              </a:xfrm>
              <a:prstGeom prst="rect">
                <a:avLst/>
              </a:prstGeom>
            </p:spPr>
            <p:txBody>
              <a:bodyPr wrap="square">
                <a:spAutoFit/>
              </a:bodyPr>
              <a:lstStyle/>
              <a:p>
                <a14:m>
                  <m:oMath xmlns:m="http://schemas.openxmlformats.org/officeDocument/2006/math">
                    <m:rad>
                      <m:radPr>
                        <m:degHide m:val="on"/>
                        <m:ctrlPr>
                          <a:rPr lang="es-ES" sz="1800" i="1" smtClean="0">
                            <a:solidFill>
                              <a:srgbClr val="000000"/>
                            </a:solidFill>
                            <a:latin typeface="Cambria Math" panose="02040503050406030204" pitchFamily="18" charset="0"/>
                          </a:rPr>
                        </m:ctrlPr>
                      </m:radPr>
                      <m:deg/>
                      <m:e>
                        <m:sSub>
                          <m:sSubPr>
                            <m:ctrlPr>
                              <a:rPr lang="es-ES" sz="1800" i="1" smtClean="0">
                                <a:solidFill>
                                  <a:srgbClr val="000000"/>
                                </a:solidFill>
                                <a:latin typeface="Cambria Math" panose="02040503050406030204" pitchFamily="18" charset="0"/>
                              </a:rPr>
                            </m:ctrlPr>
                          </m:sSubPr>
                          <m:e>
                            <m:r>
                              <m:rPr>
                                <m:sty m:val="p"/>
                              </m:rPr>
                              <a:rPr lang="el-GR" sz="1800" i="1" smtClean="0">
                                <a:solidFill>
                                  <a:srgbClr val="000000"/>
                                </a:solidFill>
                                <a:latin typeface="Cambria Math" panose="02040503050406030204" pitchFamily="18" charset="0"/>
                              </a:rPr>
                              <m:t>ε</m:t>
                            </m:r>
                          </m:e>
                          <m:sub>
                            <m:r>
                              <a:rPr lang="es-ES" sz="1800" b="0" i="1" smtClean="0">
                                <a:solidFill>
                                  <a:srgbClr val="000000"/>
                                </a:solidFill>
                                <a:latin typeface="Cambria Math" panose="02040503050406030204" pitchFamily="18" charset="0"/>
                              </a:rPr>
                              <m:t>2</m:t>
                            </m:r>
                          </m:sub>
                        </m:sSub>
                      </m:e>
                    </m:rad>
                    <m:r>
                      <a:rPr lang="es-ES" sz="1800" b="0" i="1" smtClean="0">
                        <a:solidFill>
                          <a:srgbClr val="000000"/>
                        </a:solidFill>
                        <a:latin typeface="Cambria Math" panose="02040503050406030204" pitchFamily="18" charset="0"/>
                      </a:rPr>
                      <m:t>= </m:t>
                    </m:r>
                    <m:sSub>
                      <m:sSubPr>
                        <m:ctrlPr>
                          <a:rPr lang="es-ES" sz="1800" b="0" i="1" smtClean="0">
                            <a:solidFill>
                              <a:srgbClr val="000000"/>
                            </a:solidFill>
                            <a:latin typeface="Cambria Math" panose="02040503050406030204" pitchFamily="18" charset="0"/>
                          </a:rPr>
                        </m:ctrlPr>
                      </m:sSubPr>
                      <m:e>
                        <m:r>
                          <a:rPr lang="es-ES" sz="1800" b="0" i="1" smtClean="0">
                            <a:solidFill>
                              <a:srgbClr val="000000"/>
                            </a:solidFill>
                            <a:latin typeface="Cambria Math" panose="02040503050406030204" pitchFamily="18" charset="0"/>
                          </a:rPr>
                          <m:t>𝑛</m:t>
                        </m:r>
                      </m:e>
                      <m:sub>
                        <m:r>
                          <a:rPr lang="es-ES" sz="1800" b="0" i="1" smtClean="0">
                            <a:solidFill>
                              <a:srgbClr val="000000"/>
                            </a:solidFill>
                            <a:latin typeface="Cambria Math" panose="02040503050406030204" pitchFamily="18" charset="0"/>
                          </a:rPr>
                          <m:t>2</m:t>
                        </m:r>
                      </m:sub>
                    </m:sSub>
                    <m:r>
                      <a:rPr lang="es-ES" sz="1800" smtClean="0">
                        <a:solidFill>
                          <a:srgbClr val="000000"/>
                        </a:solidFill>
                        <a:latin typeface="Cambria Math" panose="02040503050406030204" pitchFamily="18" charset="0"/>
                      </a:rPr>
                      <m:t>=</m:t>
                    </m:r>
                    <m:f>
                      <m:fPr>
                        <m:ctrlPr>
                          <a:rPr lang="es-ES" sz="1800" i="1">
                            <a:solidFill>
                              <a:srgbClr val="000000"/>
                            </a:solidFill>
                            <a:latin typeface="Cambria Math" panose="02040503050406030204" pitchFamily="18" charset="0"/>
                          </a:rPr>
                        </m:ctrlPr>
                      </m:fPr>
                      <m:num>
                        <m:r>
                          <a:rPr lang="es-ES" sz="1800" b="0" i="1" smtClean="0">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−Г</m:t>
                        </m:r>
                      </m:num>
                      <m:den>
                        <m:r>
                          <a:rPr lang="es-ES" sz="1800" b="0" i="1" smtClean="0">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+Г</m:t>
                        </m:r>
                      </m:den>
                    </m:f>
                  </m:oMath>
                </a14:m>
                <a:r>
                  <a:rPr lang="es-ES" sz="1800" dirty="0">
                    <a:solidFill>
                      <a:srgbClr val="000000"/>
                    </a:solidFill>
                  </a:rPr>
                  <a:t> </a:t>
                </a:r>
                <a14:m>
                  <m:oMath xmlns:m="http://schemas.openxmlformats.org/officeDocument/2006/math">
                    <m:r>
                      <a:rPr lang="es-ES" sz="1800">
                        <a:solidFill>
                          <a:srgbClr val="000000"/>
                        </a:solidFill>
                        <a:latin typeface="Cambria Math" panose="02040503050406030204" pitchFamily="18" charset="0"/>
                      </a:rPr>
                      <m:t>=</m:t>
                    </m:r>
                    <m:f>
                      <m:fPr>
                        <m:ctrlPr>
                          <a:rPr lang="es-ES" sz="1800" i="1">
                            <a:solidFill>
                              <a:srgbClr val="000000"/>
                            </a:solidFill>
                            <a:latin typeface="Cambria Math" panose="02040503050406030204" pitchFamily="18" charset="0"/>
                          </a:rPr>
                        </m:ctrlPr>
                      </m:fPr>
                      <m:num>
                        <m:r>
                          <a:rPr lang="es-ES" sz="1800" i="1">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m:t>
                        </m:r>
                        <m:r>
                          <a:rPr lang="es-ES" sz="1800" b="0" i="0" smtClean="0">
                            <a:solidFill>
                              <a:srgbClr val="000000"/>
                            </a:solidFill>
                            <a:latin typeface="Cambria Math" panose="02040503050406030204" pitchFamily="18" charset="0"/>
                          </a:rPr>
                          <m:t>(</m:t>
                        </m:r>
                        <m:sSup>
                          <m:sSupPr>
                            <m:ctrlPr>
                              <a:rPr lang="es-ES" sz="1800" b="0" i="1" smtClean="0">
                                <a:solidFill>
                                  <a:srgbClr val="000000"/>
                                </a:solidFill>
                                <a:latin typeface="Cambria Math" panose="02040503050406030204" pitchFamily="18" charset="0"/>
                              </a:rPr>
                            </m:ctrlPr>
                          </m:sSupPr>
                          <m:e>
                            <m:r>
                              <a:rPr lang="es-ES" sz="1800">
                                <a:solidFill>
                                  <a:srgbClr val="000000"/>
                                </a:solidFill>
                                <a:latin typeface="Cambria Math" panose="02040503050406030204" pitchFamily="18" charset="0"/>
                              </a:rPr>
                              <m:t>Г</m:t>
                            </m:r>
                          </m:e>
                          <m:sup>
                            <m:r>
                              <a:rPr lang="es-ES" sz="1800" b="0" i="1" smtClean="0">
                                <a:solidFill>
                                  <a:srgbClr val="000000"/>
                                </a:solidFill>
                                <a:latin typeface="Cambria Math" panose="02040503050406030204" pitchFamily="18" charset="0"/>
                              </a:rPr>
                              <m:t>′</m:t>
                            </m:r>
                          </m:sup>
                        </m:sSup>
                        <m:r>
                          <a:rPr lang="es-ES" sz="1800" b="0" i="1" smtClean="0">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𝑗</m:t>
                        </m:r>
                        <m:sSup>
                          <m:sSupPr>
                            <m:ctrlPr>
                              <a:rPr lang="es-ES" sz="1800" i="1">
                                <a:solidFill>
                                  <a:srgbClr val="000000"/>
                                </a:solidFill>
                                <a:latin typeface="Cambria Math" panose="02040503050406030204" pitchFamily="18" charset="0"/>
                              </a:rPr>
                            </m:ctrlPr>
                          </m:sSupPr>
                          <m:e>
                            <m:r>
                              <a:rPr lang="es-ES" sz="1800">
                                <a:solidFill>
                                  <a:srgbClr val="000000"/>
                                </a:solidFill>
                                <a:latin typeface="Cambria Math" panose="02040503050406030204" pitchFamily="18" charset="0"/>
                              </a:rPr>
                              <m:t>Г</m:t>
                            </m:r>
                          </m:e>
                          <m:sup>
                            <m:r>
                              <a:rPr lang="es-ES" sz="1800" i="1">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m:t>
                            </m:r>
                          </m:sup>
                        </m:sSup>
                        <m:r>
                          <a:rPr lang="es-ES" sz="1800" b="0" i="1" smtClean="0">
                            <a:solidFill>
                              <a:srgbClr val="000000"/>
                            </a:solidFill>
                            <a:latin typeface="Cambria Math" panose="02040503050406030204" pitchFamily="18" charset="0"/>
                          </a:rPr>
                          <m:t>)</m:t>
                        </m:r>
                      </m:num>
                      <m:den>
                        <m:r>
                          <a:rPr lang="es-ES" sz="1800" i="1">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m:t>
                        </m:r>
                        <m:sSup>
                          <m:sSupPr>
                            <m:ctrlPr>
                              <a:rPr lang="es-ES" sz="1800" i="1">
                                <a:solidFill>
                                  <a:srgbClr val="000000"/>
                                </a:solidFill>
                                <a:latin typeface="Cambria Math" panose="02040503050406030204" pitchFamily="18" charset="0"/>
                              </a:rPr>
                            </m:ctrlPr>
                          </m:sSupPr>
                          <m:e>
                            <m:r>
                              <a:rPr lang="es-ES" sz="1800">
                                <a:solidFill>
                                  <a:srgbClr val="000000"/>
                                </a:solidFill>
                                <a:latin typeface="Cambria Math" panose="02040503050406030204" pitchFamily="18" charset="0"/>
                              </a:rPr>
                              <m:t>Г</m:t>
                            </m:r>
                          </m:e>
                          <m:sup>
                            <m:r>
                              <a:rPr lang="es-ES" sz="1800" i="1">
                                <a:solidFill>
                                  <a:srgbClr val="000000"/>
                                </a:solidFill>
                                <a:latin typeface="Cambria Math" panose="02040503050406030204" pitchFamily="18" charset="0"/>
                              </a:rPr>
                              <m:t>′</m:t>
                            </m:r>
                          </m:sup>
                        </m:sSup>
                        <m:r>
                          <a:rPr lang="es-ES" sz="1800" i="1">
                            <a:solidFill>
                              <a:srgbClr val="000000"/>
                            </a:solidFill>
                            <a:latin typeface="Cambria Math" panose="02040503050406030204" pitchFamily="18" charset="0"/>
                          </a:rPr>
                          <m:t>+</m:t>
                        </m:r>
                        <m:r>
                          <a:rPr lang="es-ES" sz="1800" i="1">
                            <a:solidFill>
                              <a:srgbClr val="000000"/>
                            </a:solidFill>
                            <a:latin typeface="Cambria Math" panose="02040503050406030204" pitchFamily="18" charset="0"/>
                          </a:rPr>
                          <m:t>𝑗</m:t>
                        </m:r>
                        <m:sSup>
                          <m:sSupPr>
                            <m:ctrlPr>
                              <a:rPr lang="es-ES" sz="1800" i="1">
                                <a:solidFill>
                                  <a:srgbClr val="000000"/>
                                </a:solidFill>
                                <a:latin typeface="Cambria Math" panose="02040503050406030204" pitchFamily="18" charset="0"/>
                              </a:rPr>
                            </m:ctrlPr>
                          </m:sSupPr>
                          <m:e>
                            <m:r>
                              <a:rPr lang="es-ES" sz="1800">
                                <a:solidFill>
                                  <a:srgbClr val="000000"/>
                                </a:solidFill>
                                <a:latin typeface="Cambria Math" panose="02040503050406030204" pitchFamily="18" charset="0"/>
                              </a:rPr>
                              <m:t>Г</m:t>
                            </m:r>
                          </m:e>
                          <m:sup>
                            <m:r>
                              <a:rPr lang="es-ES" sz="1800" i="1">
                                <a:solidFill>
                                  <a:srgbClr val="000000"/>
                                </a:solidFill>
                                <a:latin typeface="Cambria Math" panose="02040503050406030204" pitchFamily="18" charset="0"/>
                              </a:rPr>
                              <m:t>′′</m:t>
                            </m:r>
                          </m:sup>
                        </m:sSup>
                        <m:r>
                          <a:rPr lang="es-ES" sz="1800" i="1">
                            <a:solidFill>
                              <a:srgbClr val="000000"/>
                            </a:solidFill>
                            <a:latin typeface="Cambria Math" panose="02040503050406030204" pitchFamily="18" charset="0"/>
                          </a:rPr>
                          <m:t>)</m:t>
                        </m:r>
                      </m:den>
                    </m:f>
                  </m:oMath>
                </a14:m>
                <a:endParaRPr lang="es-ES" sz="1800" dirty="0">
                  <a:solidFill>
                    <a:srgbClr val="000000"/>
                  </a:solidFill>
                </a:endParaRPr>
              </a:p>
            </p:txBody>
          </p:sp>
        </mc:Choice>
        <mc:Fallback xmlns="">
          <p:sp>
            <p:nvSpPr>
              <p:cNvPr id="10" name="Rectángulo 9">
                <a:extLst>
                  <a:ext uri="{FF2B5EF4-FFF2-40B4-BE49-F238E27FC236}">
                    <a16:creationId xmlns:a16="http://schemas.microsoft.com/office/drawing/2014/main" id="{A731B241-B66B-49FD-9C3C-CA864C5E83F7}"/>
                  </a:ext>
                </a:extLst>
              </p:cNvPr>
              <p:cNvSpPr>
                <a:spLocks noRot="1" noChangeAspect="1" noMove="1" noResize="1" noEditPoints="1" noAdjustHandles="1" noChangeArrowheads="1" noChangeShapeType="1" noTextEdit="1"/>
              </p:cNvSpPr>
              <p:nvPr/>
            </p:nvSpPr>
            <p:spPr>
              <a:xfrm>
                <a:off x="1005513" y="2296940"/>
                <a:ext cx="3270476" cy="559705"/>
              </a:xfrm>
              <a:prstGeom prst="rect">
                <a:avLst/>
              </a:prstGeom>
              <a:blipFill>
                <a:blip r:embed="rId4"/>
                <a:stretch>
                  <a:fillRect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06DA8535-D153-422F-A352-E2C011B7C81F}"/>
                  </a:ext>
                </a:extLst>
              </p:cNvPr>
              <p:cNvSpPr/>
              <p:nvPr/>
            </p:nvSpPr>
            <p:spPr>
              <a:xfrm>
                <a:off x="1788530" y="2958914"/>
                <a:ext cx="1617879" cy="369332"/>
              </a:xfrm>
              <a:prstGeom prst="rect">
                <a:avLst/>
              </a:prstGeom>
            </p:spPr>
            <p:txBody>
              <a:bodyPr wrap="none">
                <a:spAutoFit/>
              </a:bodyPr>
              <a:lstStyle/>
              <a:p>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1" smtClean="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r>
                  <a:rPr lang="es-ES" sz="1800" dirty="0">
                    <a:solidFill>
                      <a:srgbClr val="000000"/>
                    </a:solidFill>
                  </a:rPr>
                  <a:t>+j</a:t>
                </a:r>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endParaRPr lang="es-ES" sz="1800" dirty="0">
                  <a:solidFill>
                    <a:srgbClr val="000000"/>
                  </a:solidFill>
                </a:endParaRPr>
              </a:p>
            </p:txBody>
          </p:sp>
        </mc:Choice>
        <mc:Fallback xmlns="">
          <p:sp>
            <p:nvSpPr>
              <p:cNvPr id="12" name="Rectángulo 11">
                <a:extLst>
                  <a:ext uri="{FF2B5EF4-FFF2-40B4-BE49-F238E27FC236}">
                    <a16:creationId xmlns:a16="http://schemas.microsoft.com/office/drawing/2014/main" id="{06DA8535-D153-422F-A352-E2C011B7C81F}"/>
                  </a:ext>
                </a:extLst>
              </p:cNvPr>
              <p:cNvSpPr>
                <a:spLocks noRot="1" noChangeAspect="1" noMove="1" noResize="1" noEditPoints="1" noAdjustHandles="1" noChangeArrowheads="1" noChangeShapeType="1" noTextEdit="1"/>
              </p:cNvSpPr>
              <p:nvPr/>
            </p:nvSpPr>
            <p:spPr>
              <a:xfrm>
                <a:off x="1788530" y="2958914"/>
                <a:ext cx="1617879" cy="369332"/>
              </a:xfrm>
              <a:prstGeom prst="rect">
                <a:avLst/>
              </a:prstGeom>
              <a:blipFill>
                <a:blip r:embed="rId5"/>
                <a:stretch>
                  <a:fillRect t="-6667" b="-2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F6CA3CC0-B869-4063-ADDF-5B638CE1585C}"/>
                  </a:ext>
                </a:extLst>
              </p:cNvPr>
              <p:cNvSpPr/>
              <p:nvPr/>
            </p:nvSpPr>
            <p:spPr>
              <a:xfrm>
                <a:off x="1198382" y="3521610"/>
                <a:ext cx="2922210" cy="369332"/>
              </a:xfrm>
              <a:prstGeom prst="rect">
                <a:avLst/>
              </a:prstGeom>
            </p:spPr>
            <p:txBody>
              <a:bodyPr wrap="none">
                <a:spAutoFit/>
              </a:bodyPr>
              <a:lstStyle/>
              <a:p>
                <a14:m>
                  <m:oMath xmlns:m="http://schemas.openxmlformats.org/officeDocument/2006/math">
                    <m:r>
                      <a:rPr lang="es-ES" sz="1800" b="0" i="1" smtClean="0">
                        <a:solidFill>
                          <a:srgbClr val="000000"/>
                        </a:solidFill>
                        <a:latin typeface="Cambria Math" panose="02040503050406030204" pitchFamily="18" charset="0"/>
                      </a:rPr>
                      <m:t>𝐿𝑊𝐶</m:t>
                    </m:r>
                    <m:r>
                      <a:rPr lang="es-ES" sz="1800" b="0" i="1" smtClean="0">
                        <a:solidFill>
                          <a:srgbClr val="000000"/>
                        </a:solidFill>
                        <a:latin typeface="Cambria Math" panose="02040503050406030204" pitchFamily="18" charset="0"/>
                      </a:rPr>
                      <m:t>= </m:t>
                    </m:r>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ϕ</m:t>
                        </m:r>
                      </m:e>
                      <m:sub>
                        <m:r>
                          <a:rPr lang="es-ES" sz="1800" b="0" i="1" smtClean="0">
                            <a:solidFill>
                              <a:srgbClr val="000000"/>
                            </a:solidFill>
                            <a:latin typeface="Cambria Math" panose="02040503050406030204" pitchFamily="18" charset="0"/>
                          </a:rPr>
                          <m:t>𝑤𝑎𝑡𝑒𝑟</m:t>
                        </m:r>
                      </m:sub>
                    </m:sSub>
                    <m:r>
                      <a:rPr lang="es-ES" sz="1800" b="0" i="1" smtClean="0">
                        <a:solidFill>
                          <a:srgbClr val="000000"/>
                        </a:solidFill>
                        <a:latin typeface="Cambria Math" panose="02040503050406030204" pitchFamily="18" charset="0"/>
                      </a:rPr>
                      <m:t>=</m:t>
                    </m:r>
                  </m:oMath>
                </a14:m>
                <a:r>
                  <a:rPr lang="es-ES" sz="1800" dirty="0">
                    <a:solidFill>
                      <a:srgbClr val="000000"/>
                    </a:solidFill>
                    <a:latin typeface="Helvetica" pitchFamily="2" charset="0"/>
                  </a:rPr>
                  <a:t> </a:t>
                </a:r>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a:solidFill>
                          <a:srgbClr val="000000"/>
                        </a:solidFill>
                        <a:latin typeface="Cambria Math" panose="02040503050406030204" pitchFamily="18" charset="0"/>
                      </a:rPr>
                      <m:t>′′</m:t>
                    </m:r>
                  </m:oMath>
                </a14:m>
                <a:r>
                  <a:rPr lang="es-ES" sz="1800" dirty="0">
                    <a:solidFill>
                      <a:srgbClr val="000000"/>
                    </a:solidFill>
                    <a:latin typeface="Helvetica" pitchFamily="2" charset="0"/>
                  </a:rPr>
                  <a:t>/1.33</a:t>
                </a:r>
              </a:p>
            </p:txBody>
          </p:sp>
        </mc:Choice>
        <mc:Fallback xmlns="">
          <p:sp>
            <p:nvSpPr>
              <p:cNvPr id="19" name="Rectángulo 18">
                <a:extLst>
                  <a:ext uri="{FF2B5EF4-FFF2-40B4-BE49-F238E27FC236}">
                    <a16:creationId xmlns:a16="http://schemas.microsoft.com/office/drawing/2014/main" id="{F6CA3CC0-B869-4063-ADDF-5B638CE1585C}"/>
                  </a:ext>
                </a:extLst>
              </p:cNvPr>
              <p:cNvSpPr>
                <a:spLocks noRot="1" noChangeAspect="1" noMove="1" noResize="1" noEditPoints="1" noAdjustHandles="1" noChangeArrowheads="1" noChangeShapeType="1" noTextEdit="1"/>
              </p:cNvSpPr>
              <p:nvPr/>
            </p:nvSpPr>
            <p:spPr>
              <a:xfrm>
                <a:off x="1198382" y="3521610"/>
                <a:ext cx="2922210" cy="369332"/>
              </a:xfrm>
              <a:prstGeom prst="rect">
                <a:avLst/>
              </a:prstGeom>
              <a:blipFill>
                <a:blip r:embed="rId6"/>
                <a:stretch>
                  <a:fillRect t="-3333" b="-23333"/>
                </a:stretch>
              </a:blipFill>
            </p:spPr>
            <p:txBody>
              <a:bodyPr/>
              <a:lstStyle/>
              <a:p>
                <a:r>
                  <a:rPr lang="es-ES">
                    <a:noFill/>
                  </a:rPr>
                  <a:t> </a:t>
                </a:r>
              </a:p>
            </p:txBody>
          </p:sp>
        </mc:Fallback>
      </mc:AlternateContent>
      <p:sp>
        <p:nvSpPr>
          <p:cNvPr id="20" name="CuadroTexto 19">
            <a:extLst>
              <a:ext uri="{FF2B5EF4-FFF2-40B4-BE49-F238E27FC236}">
                <a16:creationId xmlns:a16="http://schemas.microsoft.com/office/drawing/2014/main" id="{0DCB5DDF-2B63-4B70-9068-3728C9A5E8E1}"/>
              </a:ext>
            </a:extLst>
          </p:cNvPr>
          <p:cNvSpPr txBox="1"/>
          <p:nvPr/>
        </p:nvSpPr>
        <p:spPr>
          <a:xfrm>
            <a:off x="345483" y="2124018"/>
            <a:ext cx="4082906" cy="307777"/>
          </a:xfrm>
          <a:prstGeom prst="rect">
            <a:avLst/>
          </a:prstGeom>
          <a:noFill/>
        </p:spPr>
        <p:txBody>
          <a:bodyPr wrap="square" rtlCol="0">
            <a:spAutoFit/>
          </a:bodyPr>
          <a:lstStyle/>
          <a:p>
            <a:pPr marL="0" marR="0" defTabSz="914400" hangingPunct="1"/>
            <a:r>
              <a:rPr lang="en-US" sz="1400" dirty="0">
                <a:solidFill>
                  <a:srgbClr val="000000"/>
                </a:solidFill>
                <a:latin typeface="Helvetica" pitchFamily="2" charset="0"/>
              </a:rPr>
              <a:t>Refraction index of surface layer</a:t>
            </a:r>
            <a:r>
              <a:rPr lang="es-ES" sz="1400" kern="1200" dirty="0">
                <a:solidFill>
                  <a:srgbClr val="000000"/>
                </a:solidFill>
                <a:uFillTx/>
                <a:latin typeface="Helvetica" pitchFamily="2" charset="0"/>
                <a:cs typeface="Helvetica" panose="020B0604020202020204" pitchFamily="34" charset="0"/>
              </a:rPr>
              <a:t>:</a:t>
            </a:r>
          </a:p>
        </p:txBody>
      </p:sp>
      <p:sp>
        <p:nvSpPr>
          <p:cNvPr id="22" name="CuadroTexto 21">
            <a:extLst>
              <a:ext uri="{FF2B5EF4-FFF2-40B4-BE49-F238E27FC236}">
                <a16:creationId xmlns:a16="http://schemas.microsoft.com/office/drawing/2014/main" id="{9BD70EBB-7594-4ACC-A62F-6A1A74C147B9}"/>
              </a:ext>
            </a:extLst>
          </p:cNvPr>
          <p:cNvSpPr txBox="1"/>
          <p:nvPr/>
        </p:nvSpPr>
        <p:spPr>
          <a:xfrm>
            <a:off x="5224007" y="1931451"/>
            <a:ext cx="3576170" cy="738664"/>
          </a:xfrm>
          <a:prstGeom prst="rect">
            <a:avLst/>
          </a:prstGeom>
          <a:noFill/>
        </p:spPr>
        <p:txBody>
          <a:bodyPr wrap="square" rtlCol="0">
            <a:spAutoFit/>
          </a:bodyPr>
          <a:lstStyle/>
          <a:p>
            <a:pPr marL="285750" marR="0" indent="-285750" algn="just" defTabSz="914400" hangingPunct="1">
              <a:buFont typeface="Arial" panose="020B0604020202020204" pitchFamily="34" charset="0"/>
              <a:buChar char="•"/>
            </a:pPr>
            <a:r>
              <a:rPr lang="es-ES" sz="1400" kern="1200" dirty="0">
                <a:solidFill>
                  <a:srgbClr val="000000"/>
                </a:solidFill>
                <a:uFillTx/>
                <a:latin typeface="Helvetica" pitchFamily="2" charset="0"/>
                <a:cs typeface="Helvetica" panose="020B0604020202020204" pitchFamily="34" charset="0"/>
              </a:rPr>
              <a:t>1.33 </a:t>
            </a:r>
            <a:r>
              <a:rPr lang="en-US" sz="1400" dirty="0">
                <a:solidFill>
                  <a:srgbClr val="000000"/>
                </a:solidFill>
                <a:latin typeface="Helvetica" pitchFamily="2" charset="0"/>
              </a:rPr>
              <a:t>is the mean value of the imaginary refractive index over our bandwidth (0.6-6 GHz)</a:t>
            </a:r>
            <a:endParaRPr lang="es-ES" sz="1400" kern="1200" dirty="0">
              <a:solidFill>
                <a:srgbClr val="000000"/>
              </a:solidFill>
              <a:uFillTx/>
              <a:latin typeface="Helvetica" pitchFamily="2" charset="0"/>
              <a:cs typeface="Helvetica" panose="020B0604020202020204" pitchFamily="34" charset="0"/>
            </a:endParaRPr>
          </a:p>
        </p:txBody>
      </p:sp>
      <p:sp>
        <p:nvSpPr>
          <p:cNvPr id="23" name="CuadroTexto 22">
            <a:extLst>
              <a:ext uri="{FF2B5EF4-FFF2-40B4-BE49-F238E27FC236}">
                <a16:creationId xmlns:a16="http://schemas.microsoft.com/office/drawing/2014/main" id="{94E2A559-B68E-4A13-8A02-1B5FF0D4E2C1}"/>
              </a:ext>
            </a:extLst>
          </p:cNvPr>
          <p:cNvSpPr txBox="1"/>
          <p:nvPr/>
        </p:nvSpPr>
        <p:spPr>
          <a:xfrm>
            <a:off x="5224007" y="2667096"/>
            <a:ext cx="3576170" cy="738664"/>
          </a:xfrm>
          <a:prstGeom prst="rect">
            <a:avLst/>
          </a:prstGeom>
          <a:noFill/>
        </p:spPr>
        <p:txBody>
          <a:bodyPr wrap="square" rtlCol="0">
            <a:spAutoFit/>
          </a:bodyPr>
          <a:lstStyle/>
          <a:p>
            <a:pPr marL="285750" marR="0" indent="-285750" algn="just" defTabSz="914400" hangingPunct="1">
              <a:buFont typeface="Arial" panose="020B0604020202020204" pitchFamily="34" charset="0"/>
              <a:buChar char="•"/>
            </a:pPr>
            <a:r>
              <a:rPr lang="es-ES" sz="1400" kern="1200" dirty="0">
                <a:solidFill>
                  <a:srgbClr val="000000"/>
                </a:solidFill>
                <a:uFillTx/>
                <a:cs typeface="Helvetica" panose="020B0604020202020204" pitchFamily="34" charset="0"/>
              </a:rPr>
              <a:t>1.33 </a:t>
            </a:r>
            <a:r>
              <a:rPr lang="en-US" sz="1400" dirty="0">
                <a:solidFill>
                  <a:srgbClr val="000000"/>
                </a:solidFill>
              </a:rPr>
              <a:t>is a value very close to the imaginary refractive index at the central frequency (3.3 GHz)</a:t>
            </a:r>
            <a:endParaRPr lang="es-ES" sz="1400" kern="1200" dirty="0">
              <a:solidFill>
                <a:srgbClr val="000000"/>
              </a:solidFill>
              <a:uFillTx/>
              <a:cs typeface="Helvetica" panose="020B0604020202020204" pitchFamily="34" charset="0"/>
            </a:endParaRPr>
          </a:p>
        </p:txBody>
      </p:sp>
      <p:cxnSp>
        <p:nvCxnSpPr>
          <p:cNvPr id="25" name="Conector: curvado 24">
            <a:extLst>
              <a:ext uri="{FF2B5EF4-FFF2-40B4-BE49-F238E27FC236}">
                <a16:creationId xmlns:a16="http://schemas.microsoft.com/office/drawing/2014/main" id="{D90DA9C3-8375-4F9D-B440-771C9364E822}"/>
              </a:ext>
            </a:extLst>
          </p:cNvPr>
          <p:cNvCxnSpPr>
            <a:cxnSpLocks/>
            <a:stCxn id="19" idx="3"/>
            <a:endCxn id="28" idx="1"/>
          </p:cNvCxnSpPr>
          <p:nvPr/>
        </p:nvCxnSpPr>
        <p:spPr>
          <a:xfrm flipV="1">
            <a:off x="4120592" y="2452933"/>
            <a:ext cx="948018" cy="1253343"/>
          </a:xfrm>
          <a:prstGeom prst="curvedConnector3">
            <a:avLst>
              <a:gd name="adj1" fmla="val 50000"/>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8" name="Abrir llave 27">
            <a:extLst>
              <a:ext uri="{FF2B5EF4-FFF2-40B4-BE49-F238E27FC236}">
                <a16:creationId xmlns:a16="http://schemas.microsoft.com/office/drawing/2014/main" id="{988EEDBE-0F92-4A29-BC39-18389F195C02}"/>
              </a:ext>
            </a:extLst>
          </p:cNvPr>
          <p:cNvSpPr/>
          <p:nvPr/>
        </p:nvSpPr>
        <p:spPr>
          <a:xfrm>
            <a:off x="5068610" y="1384255"/>
            <a:ext cx="307797" cy="2137355"/>
          </a:xfrm>
          <a:prstGeom prst="lef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383613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691B2B6F-144F-427F-9411-FD544AE752D1}"/>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4</a:t>
            </a:r>
            <a:r>
              <a:rPr lang="en-GB" sz="2000" b="1" noProof="0" dirty="0">
                <a:solidFill>
                  <a:srgbClr val="000000"/>
                </a:solidFill>
                <a:latin typeface="Helvetica" panose="020B0604020202020204" pitchFamily="34" charset="0"/>
                <a:cs typeface="Helvetica" panose="020B0604020202020204" pitchFamily="34" charset="0"/>
              </a:rPr>
              <a:t>. Electromagnetic Properties</a:t>
            </a:r>
          </a:p>
        </p:txBody>
      </p:sp>
      <p:pic>
        <p:nvPicPr>
          <p:cNvPr id="9" name="Imagen 8">
            <a:extLst>
              <a:ext uri="{FF2B5EF4-FFF2-40B4-BE49-F238E27FC236}">
                <a16:creationId xmlns:a16="http://schemas.microsoft.com/office/drawing/2014/main" id="{665720C0-6185-46A8-8A51-66A1676D48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sp>
        <p:nvSpPr>
          <p:cNvPr id="8" name="Multi-target detection">
            <a:extLst>
              <a:ext uri="{FF2B5EF4-FFF2-40B4-BE49-F238E27FC236}">
                <a16:creationId xmlns:a16="http://schemas.microsoft.com/office/drawing/2014/main" id="{1ECB86AC-42A5-4C21-BAA2-E391901EBE37}"/>
              </a:ext>
            </a:extLst>
          </p:cNvPr>
          <p:cNvSpPr txBox="1"/>
          <p:nvPr/>
        </p:nvSpPr>
        <p:spPr>
          <a:xfrm>
            <a:off x="576000" y="432000"/>
            <a:ext cx="217776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GB" sz="1600" b="1" dirty="0">
                <a:latin typeface="Helvetica" panose="020B0604020202020204" pitchFamily="34" charset="0"/>
                <a:cs typeface="Helvetica" panose="020B0604020202020204" pitchFamily="34" charset="0"/>
              </a:rPr>
              <a:t>Inverse processes</a:t>
            </a:r>
            <a:endParaRPr lang="en-GB" sz="1600" b="1" noProof="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06DA8535-D153-422F-A352-E2C011B7C81F}"/>
                  </a:ext>
                </a:extLst>
              </p:cNvPr>
              <p:cNvSpPr/>
              <p:nvPr/>
            </p:nvSpPr>
            <p:spPr>
              <a:xfrm>
                <a:off x="1485876" y="853219"/>
                <a:ext cx="1617879" cy="369332"/>
              </a:xfrm>
              <a:prstGeom prst="rect">
                <a:avLst/>
              </a:prstGeom>
            </p:spPr>
            <p:txBody>
              <a:bodyPr wrap="none">
                <a:spAutoFit/>
              </a:bodyPr>
              <a:lstStyle/>
              <a:p>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1" smtClean="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r>
                  <a:rPr lang="es-ES" sz="1800" dirty="0">
                    <a:solidFill>
                      <a:srgbClr val="000000"/>
                    </a:solidFill>
                  </a:rPr>
                  <a:t>+j</a:t>
                </a:r>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endParaRPr lang="es-ES" sz="1800" dirty="0">
                  <a:solidFill>
                    <a:srgbClr val="000000"/>
                  </a:solidFill>
                </a:endParaRPr>
              </a:p>
            </p:txBody>
          </p:sp>
        </mc:Choice>
        <mc:Fallback xmlns="">
          <p:sp>
            <p:nvSpPr>
              <p:cNvPr id="12" name="Rectángulo 11">
                <a:extLst>
                  <a:ext uri="{FF2B5EF4-FFF2-40B4-BE49-F238E27FC236}">
                    <a16:creationId xmlns:a16="http://schemas.microsoft.com/office/drawing/2014/main" id="{06DA8535-D153-422F-A352-E2C011B7C81F}"/>
                  </a:ext>
                </a:extLst>
              </p:cNvPr>
              <p:cNvSpPr>
                <a:spLocks noRot="1" noChangeAspect="1" noMove="1" noResize="1" noEditPoints="1" noAdjustHandles="1" noChangeArrowheads="1" noChangeShapeType="1" noTextEdit="1"/>
              </p:cNvSpPr>
              <p:nvPr/>
            </p:nvSpPr>
            <p:spPr>
              <a:xfrm>
                <a:off x="1485876" y="853219"/>
                <a:ext cx="1617879" cy="369332"/>
              </a:xfrm>
              <a:prstGeom prst="rect">
                <a:avLst/>
              </a:prstGeom>
              <a:blipFill>
                <a:blip r:embed="rId3"/>
                <a:stretch>
                  <a:fillRect t="-3333" b="-2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B31EA5B6-750F-4A5D-ADFD-FE02BEB59B70}"/>
                  </a:ext>
                </a:extLst>
              </p:cNvPr>
              <p:cNvSpPr/>
              <p:nvPr/>
            </p:nvSpPr>
            <p:spPr>
              <a:xfrm>
                <a:off x="389025" y="1440321"/>
                <a:ext cx="4241867"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s-ES" sz="1800" i="1" smtClean="0">
                              <a:solidFill>
                                <a:srgbClr val="000000"/>
                              </a:solidFill>
                              <a:latin typeface="Cambria Math" panose="02040503050406030204" pitchFamily="18" charset="0"/>
                            </a:rPr>
                          </m:ctrlPr>
                        </m:sSubSupPr>
                        <m:e>
                          <m:r>
                            <a:rPr lang="es-ES" sz="1800" b="0" i="1" smtClean="0">
                              <a:solidFill>
                                <a:srgbClr val="000000"/>
                              </a:solidFill>
                              <a:latin typeface="Cambria Math" panose="02040503050406030204" pitchFamily="18" charset="0"/>
                            </a:rPr>
                            <m:t>𝑛</m:t>
                          </m:r>
                        </m:e>
                        <m:sub>
                          <m:r>
                            <a:rPr lang="es-ES" sz="1800" b="0" i="1" smtClean="0">
                              <a:solidFill>
                                <a:srgbClr val="000000"/>
                              </a:solidFill>
                              <a:latin typeface="Cambria Math" panose="02040503050406030204" pitchFamily="18" charset="0"/>
                            </a:rPr>
                            <m:t>2</m:t>
                          </m:r>
                        </m:sub>
                        <m:sup>
                          <m:r>
                            <a:rPr lang="es-ES" sz="1800" b="0" i="1" smtClean="0">
                              <a:solidFill>
                                <a:srgbClr val="000000"/>
                              </a:solidFill>
                              <a:latin typeface="Cambria Math" panose="02040503050406030204" pitchFamily="18" charset="0"/>
                            </a:rPr>
                            <m:t>′</m:t>
                          </m:r>
                        </m:sup>
                      </m:sSubSup>
                      <m:r>
                        <a:rPr lang="es-ES" sz="1800" b="0" i="1" smtClean="0">
                          <a:solidFill>
                            <a:srgbClr val="000000"/>
                          </a:solidFill>
                          <a:latin typeface="Cambria Math" panose="02040503050406030204" pitchFamily="18" charset="0"/>
                        </a:rPr>
                        <m:t>=8.97</m:t>
                      </m:r>
                      <m:r>
                        <a:rPr lang="es-ES" sz="1800" i="1">
                          <a:solidFill>
                            <a:srgbClr val="000000"/>
                          </a:solidFill>
                          <a:latin typeface="Cambria Math" panose="02040503050406030204" pitchFamily="18" charset="0"/>
                        </a:rPr>
                        <m:t>･</m:t>
                      </m:r>
                      <m:r>
                        <a:rPr lang="es-ES" sz="1800" i="1">
                          <a:solidFill>
                            <a:srgbClr val="000000"/>
                          </a:solidFill>
                          <a:latin typeface="Cambria Math" panose="02040503050406030204" pitchFamily="18" charset="0"/>
                        </a:rPr>
                        <m:t>𝐿𝑊𝐶</m:t>
                      </m:r>
                      <m:r>
                        <a:rPr lang="es-ES" sz="1800" b="0" i="1" smtClean="0">
                          <a:solidFill>
                            <a:srgbClr val="000000"/>
                          </a:solidFill>
                          <a:latin typeface="Cambria Math" panose="02040503050406030204" pitchFamily="18" charset="0"/>
                        </a:rPr>
                        <m:t>+</m:t>
                      </m:r>
                      <m:sSub>
                        <m:sSubPr>
                          <m:ctrlPr>
                            <a:rPr lang="es-ES" sz="1800" b="0" i="1" smtClean="0">
                              <a:solidFill>
                                <a:srgbClr val="000000"/>
                              </a:solidFill>
                              <a:latin typeface="Cambria Math" panose="02040503050406030204" pitchFamily="18" charset="0"/>
                            </a:rPr>
                          </m:ctrlPr>
                        </m:sSubPr>
                        <m:e>
                          <m:r>
                            <a:rPr lang="es-ES" sz="1800" b="0" i="1" smtClean="0">
                              <a:solidFill>
                                <a:srgbClr val="000000"/>
                              </a:solidFill>
                              <a:latin typeface="Cambria Math" panose="02040503050406030204" pitchFamily="18" charset="0"/>
                            </a:rPr>
                            <m:t>𝑛</m:t>
                          </m:r>
                        </m:e>
                        <m:sub>
                          <m:r>
                            <a:rPr lang="es-ES" sz="1800" b="0" i="1" smtClean="0">
                              <a:solidFill>
                                <a:srgbClr val="000000"/>
                              </a:solidFill>
                              <a:latin typeface="Cambria Math" panose="02040503050406030204" pitchFamily="18" charset="0"/>
                            </a:rPr>
                            <m:t>𝑑𝑟𝑦</m:t>
                          </m:r>
                          <m:r>
                            <a:rPr lang="es-ES" sz="1800" b="0" i="1" smtClean="0">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𝑠𝑛𝑜𝑤</m:t>
                          </m:r>
                        </m:sub>
                      </m:sSub>
                      <m:r>
                        <a:rPr lang="es-ES" sz="1800" b="0" i="1" smtClean="0">
                          <a:solidFill>
                            <a:srgbClr val="000000"/>
                          </a:solidFill>
                          <a:latin typeface="Cambria Math" panose="02040503050406030204" pitchFamily="18" charset="0"/>
                        </a:rPr>
                        <m:t>(1−</m:t>
                      </m:r>
                      <m:r>
                        <a:rPr lang="es-ES" sz="1800" b="0" i="1" smtClean="0">
                          <a:solidFill>
                            <a:srgbClr val="000000"/>
                          </a:solidFill>
                          <a:latin typeface="Cambria Math" panose="02040503050406030204" pitchFamily="18" charset="0"/>
                        </a:rPr>
                        <m:t>𝐿𝑊𝐶</m:t>
                      </m:r>
                      <m:r>
                        <a:rPr lang="es-ES" sz="1800" b="0" i="1" smtClean="0">
                          <a:solidFill>
                            <a:srgbClr val="000000"/>
                          </a:solidFill>
                          <a:latin typeface="Cambria Math" panose="02040503050406030204" pitchFamily="18" charset="0"/>
                        </a:rPr>
                        <m:t>)</m:t>
                      </m:r>
                    </m:oMath>
                  </m:oMathPara>
                </a14:m>
                <a:endParaRPr lang="es-ES" sz="1800" dirty="0">
                  <a:solidFill>
                    <a:srgbClr val="000000"/>
                  </a:solidFill>
                </a:endParaRPr>
              </a:p>
            </p:txBody>
          </p:sp>
        </mc:Choice>
        <mc:Fallback xmlns="">
          <p:sp>
            <p:nvSpPr>
              <p:cNvPr id="16" name="Rectángulo 15">
                <a:extLst>
                  <a:ext uri="{FF2B5EF4-FFF2-40B4-BE49-F238E27FC236}">
                    <a16:creationId xmlns:a16="http://schemas.microsoft.com/office/drawing/2014/main" id="{B31EA5B6-750F-4A5D-ADFD-FE02BEB59B70}"/>
                  </a:ext>
                </a:extLst>
              </p:cNvPr>
              <p:cNvSpPr>
                <a:spLocks noRot="1" noChangeAspect="1" noMove="1" noResize="1" noEditPoints="1" noAdjustHandles="1" noChangeArrowheads="1" noChangeShapeType="1" noTextEdit="1"/>
              </p:cNvSpPr>
              <p:nvPr/>
            </p:nvSpPr>
            <p:spPr>
              <a:xfrm>
                <a:off x="389025" y="1440321"/>
                <a:ext cx="4241867" cy="391261"/>
              </a:xfrm>
              <a:prstGeom prst="rect">
                <a:avLst/>
              </a:prstGeom>
              <a:blipFill>
                <a:blip r:embed="rId4"/>
                <a:stretch>
                  <a:fillRect b="-625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Rectángulo 16">
                <a:extLst>
                  <a:ext uri="{FF2B5EF4-FFF2-40B4-BE49-F238E27FC236}">
                    <a16:creationId xmlns:a16="http://schemas.microsoft.com/office/drawing/2014/main" id="{26280BF3-23CD-4B2F-8E54-7ECD0598FB1E}"/>
                  </a:ext>
                </a:extLst>
              </p:cNvPr>
              <p:cNvSpPr/>
              <p:nvPr/>
            </p:nvSpPr>
            <p:spPr>
              <a:xfrm>
                <a:off x="389025" y="2324458"/>
                <a:ext cx="4010585" cy="430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800" b="0" i="1" smtClean="0">
                              <a:solidFill>
                                <a:srgbClr val="000000"/>
                              </a:solidFill>
                              <a:latin typeface="Cambria Math" panose="02040503050406030204" pitchFamily="18" charset="0"/>
                            </a:rPr>
                          </m:ctrlPr>
                        </m:sSubPr>
                        <m:e>
                          <m:r>
                            <a:rPr lang="es-ES" sz="1800" b="0" i="1" smtClean="0">
                              <a:solidFill>
                                <a:srgbClr val="000000"/>
                              </a:solidFill>
                              <a:latin typeface="Cambria Math" panose="02040503050406030204" pitchFamily="18" charset="0"/>
                            </a:rPr>
                            <m:t>𝑛</m:t>
                          </m:r>
                        </m:e>
                        <m:sub>
                          <m:r>
                            <a:rPr lang="es-ES" sz="1800" b="0" i="1" smtClean="0">
                              <a:solidFill>
                                <a:srgbClr val="000000"/>
                              </a:solidFill>
                              <a:latin typeface="Cambria Math" panose="02040503050406030204" pitchFamily="18" charset="0"/>
                            </a:rPr>
                            <m:t>𝑑𝑟𝑦</m:t>
                          </m:r>
                          <m:r>
                            <a:rPr lang="es-ES" sz="1800" b="0" i="1" smtClean="0">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𝑠𝑛𝑜𝑤</m:t>
                          </m:r>
                        </m:sub>
                      </m:sSub>
                      <m:r>
                        <a:rPr lang="es-ES" sz="1800" b="0" i="1" smtClean="0">
                          <a:solidFill>
                            <a:srgbClr val="000000"/>
                          </a:solidFill>
                          <a:latin typeface="Cambria Math" panose="02040503050406030204" pitchFamily="18" charset="0"/>
                        </a:rPr>
                        <m:t>=</m:t>
                      </m:r>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ϕ</m:t>
                          </m:r>
                        </m:e>
                        <m:sub>
                          <m:r>
                            <a:rPr lang="es-ES" sz="1800" b="0" i="1" smtClean="0">
                              <a:solidFill>
                                <a:srgbClr val="000000"/>
                              </a:solidFill>
                              <a:latin typeface="Cambria Math" panose="02040503050406030204" pitchFamily="18" charset="0"/>
                            </a:rPr>
                            <m:t>𝐼𝑐𝑒</m:t>
                          </m:r>
                        </m:sub>
                      </m:sSub>
                      <m:r>
                        <a:rPr lang="es-ES" sz="1800" i="1">
                          <a:solidFill>
                            <a:srgbClr val="000000"/>
                          </a:solidFill>
                          <a:latin typeface="Cambria Math" panose="02040503050406030204" pitchFamily="18" charset="0"/>
                        </a:rPr>
                        <m:t>･</m:t>
                      </m:r>
                      <m:rad>
                        <m:radPr>
                          <m:degHide m:val="on"/>
                          <m:ctrlPr>
                            <a:rPr lang="es-ES" sz="1800" b="0" i="1" smtClean="0">
                              <a:solidFill>
                                <a:srgbClr val="000000"/>
                              </a:solidFill>
                              <a:latin typeface="Cambria Math" panose="02040503050406030204" pitchFamily="18" charset="0"/>
                            </a:rPr>
                          </m:ctrlPr>
                        </m:radPr>
                        <m:deg/>
                        <m:e>
                          <m:r>
                            <a:rPr lang="es-ES" sz="1800" b="0" i="1" smtClean="0">
                              <a:solidFill>
                                <a:srgbClr val="000000"/>
                              </a:solidFill>
                              <a:latin typeface="Cambria Math" panose="02040503050406030204" pitchFamily="18" charset="0"/>
                            </a:rPr>
                            <m:t>3.2</m:t>
                          </m:r>
                        </m:e>
                      </m:rad>
                      <m:r>
                        <a:rPr lang="es-ES" sz="1800" b="0" i="1" smtClean="0">
                          <a:solidFill>
                            <a:srgbClr val="000000"/>
                          </a:solidFill>
                          <a:latin typeface="Cambria Math" panose="02040503050406030204" pitchFamily="18" charset="0"/>
                        </a:rPr>
                        <m:t>+</m:t>
                      </m:r>
                      <m:d>
                        <m:dPr>
                          <m:ctrlPr>
                            <a:rPr lang="es-ES" sz="1800" b="0" i="1" smtClean="0">
                              <a:solidFill>
                                <a:srgbClr val="000000"/>
                              </a:solidFill>
                              <a:latin typeface="Cambria Math" panose="02040503050406030204" pitchFamily="18" charset="0"/>
                            </a:rPr>
                          </m:ctrlPr>
                        </m:dPr>
                        <m:e>
                          <m:r>
                            <a:rPr lang="es-ES" sz="1800" b="0" i="1" smtClean="0">
                              <a:solidFill>
                                <a:srgbClr val="000000"/>
                              </a:solidFill>
                              <a:latin typeface="Cambria Math" panose="02040503050406030204" pitchFamily="18" charset="0"/>
                            </a:rPr>
                            <m:t>1−</m:t>
                          </m:r>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ϕ</m:t>
                              </m:r>
                            </m:e>
                            <m:sub>
                              <m:r>
                                <a:rPr lang="es-ES" sz="1800" b="0" i="1" smtClean="0">
                                  <a:solidFill>
                                    <a:srgbClr val="000000"/>
                                  </a:solidFill>
                                  <a:latin typeface="Cambria Math" panose="02040503050406030204" pitchFamily="18" charset="0"/>
                                </a:rPr>
                                <m:t>𝐼𝑐𝑒</m:t>
                              </m:r>
                            </m:sub>
                          </m:sSub>
                        </m:e>
                      </m:d>
                      <m:r>
                        <a:rPr lang="es-ES" sz="1800" b="0" i="1" smtClean="0">
                          <a:solidFill>
                            <a:srgbClr val="000000"/>
                          </a:solidFill>
                          <a:latin typeface="Cambria Math" panose="02040503050406030204" pitchFamily="18" charset="0"/>
                        </a:rPr>
                        <m:t>1</m:t>
                      </m:r>
                    </m:oMath>
                  </m:oMathPara>
                </a14:m>
                <a:endParaRPr lang="es-ES" sz="1800" dirty="0">
                  <a:solidFill>
                    <a:srgbClr val="000000"/>
                  </a:solidFill>
                </a:endParaRPr>
              </a:p>
            </p:txBody>
          </p:sp>
        </mc:Choice>
        <mc:Fallback xmlns="">
          <p:sp>
            <p:nvSpPr>
              <p:cNvPr id="17" name="Rectángulo 16">
                <a:extLst>
                  <a:ext uri="{FF2B5EF4-FFF2-40B4-BE49-F238E27FC236}">
                    <a16:creationId xmlns:a16="http://schemas.microsoft.com/office/drawing/2014/main" id="{26280BF3-23CD-4B2F-8E54-7ECD0598FB1E}"/>
                  </a:ext>
                </a:extLst>
              </p:cNvPr>
              <p:cNvSpPr>
                <a:spLocks noRot="1" noChangeAspect="1" noMove="1" noResize="1" noEditPoints="1" noAdjustHandles="1" noChangeArrowheads="1" noChangeShapeType="1" noTextEdit="1"/>
              </p:cNvSpPr>
              <p:nvPr/>
            </p:nvSpPr>
            <p:spPr>
              <a:xfrm>
                <a:off x="389025" y="2324458"/>
                <a:ext cx="4010585" cy="430246"/>
              </a:xfrm>
              <a:prstGeom prst="rect">
                <a:avLst/>
              </a:prstGeom>
              <a:blipFill>
                <a:blip r:embed="rId5"/>
                <a:stretch>
                  <a:fillRect b="-2857"/>
                </a:stretch>
              </a:blipFill>
            </p:spPr>
            <p:txBody>
              <a:bodyPr/>
              <a:lstStyle/>
              <a:p>
                <a:r>
                  <a:rPr lang="es-ES">
                    <a:noFill/>
                  </a:rPr>
                  <a:t> </a:t>
                </a:r>
              </a:p>
            </p:txBody>
          </p:sp>
        </mc:Fallback>
      </mc:AlternateContent>
      <p:sp>
        <p:nvSpPr>
          <p:cNvPr id="4" name="Cerrar llave 3">
            <a:extLst>
              <a:ext uri="{FF2B5EF4-FFF2-40B4-BE49-F238E27FC236}">
                <a16:creationId xmlns:a16="http://schemas.microsoft.com/office/drawing/2014/main" id="{1D72C3E3-853A-459F-8E71-5C1B1129A616}"/>
              </a:ext>
            </a:extLst>
          </p:cNvPr>
          <p:cNvSpPr/>
          <p:nvPr/>
        </p:nvSpPr>
        <p:spPr>
          <a:xfrm rot="10800000">
            <a:off x="4834756" y="1331682"/>
            <a:ext cx="120521" cy="1423021"/>
          </a:xfrm>
          <a:prstGeom prst="righ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DCDE8941-49AB-42DE-9B42-14287817AED1}"/>
                  </a:ext>
                </a:extLst>
              </p:cNvPr>
              <p:cNvSpPr txBox="1"/>
              <p:nvPr/>
            </p:nvSpPr>
            <p:spPr>
              <a:xfrm>
                <a:off x="5076234" y="1399683"/>
                <a:ext cx="3745219" cy="12870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899" marR="57149" indent="-285750" defTabSz="1285875">
                  <a:buFont typeface="Arial" panose="020B0604020202020204" pitchFamily="34" charset="0"/>
                  <a:buChar char="•"/>
                </a:pPr>
                <a:r>
                  <a:rPr lang="es-ES" sz="1200" dirty="0">
                    <a:solidFill>
                      <a:srgbClr val="000000"/>
                    </a:solidFill>
                  </a:rPr>
                  <a:t>8.97</a:t>
                </a:r>
                <a:r>
                  <a:rPr kumimoji="0" lang="es-ES" sz="12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a:t>
                </a:r>
                <a:r>
                  <a:rPr lang="en-US" sz="1200" dirty="0">
                    <a:solidFill>
                      <a:srgbClr val="000000"/>
                    </a:solidFill>
                  </a:rPr>
                  <a:t>is the mean value of the real part of the refractive index of liquid water</a:t>
                </a:r>
              </a:p>
              <a:p>
                <a:pPr marL="342899" marR="57149" indent="-285750" defTabSz="1285875">
                  <a:buFont typeface="Arial" panose="020B0604020202020204" pitchFamily="34" charset="0"/>
                  <a:buChar char="•"/>
                </a:pPr>
                <a:endParaRPr lang="en-US" sz="1200" dirty="0">
                  <a:solidFill>
                    <a:srgbClr val="000000"/>
                  </a:solidFill>
                </a:endParaRPr>
              </a:p>
              <a:p>
                <a:pPr marL="342899" marR="57149" indent="-285750" defTabSz="1285875">
                  <a:buFont typeface="Arial" panose="020B0604020202020204" pitchFamily="34" charset="0"/>
                  <a:buChar char="•"/>
                </a:pPr>
                <a14:m>
                  <m:oMath xmlns:m="http://schemas.openxmlformats.org/officeDocument/2006/math">
                    <m:rad>
                      <m:radPr>
                        <m:degHide m:val="on"/>
                        <m:ctrlPr>
                          <a:rPr lang="es-ES" sz="1200" i="1">
                            <a:solidFill>
                              <a:srgbClr val="000000"/>
                            </a:solidFill>
                            <a:latin typeface="Cambria Math" panose="02040503050406030204" pitchFamily="18" charset="0"/>
                          </a:rPr>
                        </m:ctrlPr>
                      </m:radPr>
                      <m:deg/>
                      <m:e>
                        <m:r>
                          <a:rPr lang="es-ES" sz="1200" i="1">
                            <a:solidFill>
                              <a:srgbClr val="000000"/>
                            </a:solidFill>
                            <a:latin typeface="Cambria Math" panose="02040503050406030204" pitchFamily="18" charset="0"/>
                          </a:rPr>
                          <m:t>3.2</m:t>
                        </m:r>
                      </m:e>
                    </m:rad>
                  </m:oMath>
                </a14:m>
                <a:r>
                  <a:rPr kumimoji="0" lang="es-ES" sz="1200" b="0" i="0" u="none" strike="noStrike" cap="none" spc="0" normalizeH="0" baseline="0" dirty="0">
                    <a:ln>
                      <a:noFill/>
                    </a:ln>
                    <a:solidFill>
                      <a:srgbClr val="000000"/>
                    </a:solidFill>
                    <a:effectLst/>
                    <a:uFill>
                      <a:solidFill>
                        <a:srgbClr val="7E8C97"/>
                      </a:solidFill>
                    </a:uFill>
                    <a:sym typeface="Helvetica Neue"/>
                  </a:rPr>
                  <a:t> </a:t>
                </a:r>
                <a:r>
                  <a:rPr lang="en-US" sz="1200" dirty="0">
                    <a:solidFill>
                      <a:srgbClr val="000000"/>
                    </a:solidFill>
                  </a:rPr>
                  <a:t>is the refractive index of ice</a:t>
                </a:r>
              </a:p>
              <a:p>
                <a:pPr marL="342899" marR="57149" indent="-285750" defTabSz="1285875">
                  <a:buFont typeface="Arial" panose="020B0604020202020204" pitchFamily="34" charset="0"/>
                  <a:buChar char="•"/>
                </a:pPr>
                <a:endParaRPr kumimoji="0" lang="en-US" sz="1200" b="0" i="0" u="none" strike="noStrike" cap="none" spc="0" normalizeH="0" baseline="0" dirty="0">
                  <a:ln>
                    <a:noFill/>
                  </a:ln>
                  <a:solidFill>
                    <a:srgbClr val="000000"/>
                  </a:solidFill>
                  <a:effectLst/>
                  <a:uFill>
                    <a:solidFill>
                      <a:srgbClr val="7E8C97"/>
                    </a:solidFill>
                  </a:uFill>
                  <a:sym typeface="Helvetica Neue"/>
                </a:endParaRPr>
              </a:p>
              <a:p>
                <a:pPr marL="342899" marR="57149" indent="-285750" defTabSz="1285875">
                  <a:buFont typeface="Arial" panose="020B0604020202020204" pitchFamily="34" charset="0"/>
                  <a:buChar char="•"/>
                </a:pPr>
                <a:r>
                  <a:rPr lang="en-US" sz="1200" dirty="0">
                    <a:solidFill>
                      <a:srgbClr val="000000"/>
                    </a:solidFill>
                  </a:rPr>
                  <a:t>1 is the refractive index of ice</a:t>
                </a:r>
                <a:endParaRPr kumimoji="0" lang="es-ES" sz="1200" b="0" i="0" u="none" strike="noStrike" cap="none" spc="0" normalizeH="0" baseline="0" dirty="0">
                  <a:ln>
                    <a:noFill/>
                  </a:ln>
                  <a:solidFill>
                    <a:srgbClr val="000000"/>
                  </a:solidFill>
                  <a:effectLst/>
                  <a:uFill>
                    <a:solidFill>
                      <a:srgbClr val="7E8C97"/>
                    </a:solidFill>
                  </a:uFill>
                  <a:sym typeface="Helvetica Neue"/>
                </a:endParaRPr>
              </a:p>
            </p:txBody>
          </p:sp>
        </mc:Choice>
        <mc:Fallback xmlns="">
          <p:sp>
            <p:nvSpPr>
              <p:cNvPr id="5" name="CuadroTexto 4">
                <a:extLst>
                  <a:ext uri="{FF2B5EF4-FFF2-40B4-BE49-F238E27FC236}">
                    <a16:creationId xmlns:a16="http://schemas.microsoft.com/office/drawing/2014/main" id="{DCDE8941-49AB-42DE-9B42-14287817AED1}"/>
                  </a:ext>
                </a:extLst>
              </p:cNvPr>
              <p:cNvSpPr txBox="1">
                <a:spLocks noRot="1" noChangeAspect="1" noMove="1" noResize="1" noEditPoints="1" noAdjustHandles="1" noChangeArrowheads="1" noChangeShapeType="1" noTextEdit="1"/>
              </p:cNvSpPr>
              <p:nvPr/>
            </p:nvSpPr>
            <p:spPr>
              <a:xfrm>
                <a:off x="5076234" y="1399683"/>
                <a:ext cx="3745219" cy="1287018"/>
              </a:xfrm>
              <a:prstGeom prst="rect">
                <a:avLst/>
              </a:prstGeom>
              <a:blipFill>
                <a:blip r:embed="rId6"/>
                <a:stretch>
                  <a:fillRect/>
                </a:stretch>
              </a:blipFill>
              <a:ln w="12700" cap="flat">
                <a:noFill/>
                <a:miter lim="400000"/>
              </a:ln>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749E67EF-2FED-41DD-A1B2-1822D3C468C0}"/>
                  </a:ext>
                </a:extLst>
              </p:cNvPr>
              <p:cNvSpPr/>
              <p:nvPr/>
            </p:nvSpPr>
            <p:spPr>
              <a:xfrm>
                <a:off x="389025" y="3196365"/>
                <a:ext cx="3929537"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ρ</m:t>
                          </m:r>
                        </m:e>
                        <m:sub>
                          <m:r>
                            <a:rPr lang="es-ES" sz="1800" b="0" i="1" smtClean="0">
                              <a:solidFill>
                                <a:srgbClr val="000000"/>
                              </a:solidFill>
                              <a:latin typeface="Cambria Math" panose="02040503050406030204" pitchFamily="18" charset="0"/>
                            </a:rPr>
                            <m:t>𝑑𝑟𝑦</m:t>
                          </m:r>
                          <m:r>
                            <a:rPr lang="es-ES" sz="1800" b="0" i="1" smtClean="0">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𝑠𝑛𝑜𝑤</m:t>
                          </m:r>
                        </m:sub>
                      </m:sSub>
                      <m:r>
                        <a:rPr lang="es-ES" sz="1800" b="0" i="1" smtClean="0">
                          <a:solidFill>
                            <a:srgbClr val="000000"/>
                          </a:solidFill>
                          <a:latin typeface="Cambria Math" panose="02040503050406030204" pitchFamily="18" charset="0"/>
                        </a:rPr>
                        <m:t>=</m:t>
                      </m:r>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ϕ</m:t>
                          </m:r>
                        </m:e>
                        <m:sub>
                          <m:r>
                            <a:rPr lang="es-ES" sz="1800" b="0" i="1" smtClean="0">
                              <a:solidFill>
                                <a:srgbClr val="000000"/>
                              </a:solidFill>
                              <a:latin typeface="Cambria Math" panose="02040503050406030204" pitchFamily="18" charset="0"/>
                            </a:rPr>
                            <m:t>𝐼𝑐𝑒</m:t>
                          </m:r>
                        </m:sub>
                      </m:sSub>
                      <m:r>
                        <a:rPr lang="es-ES" sz="1800" i="1">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917+</m:t>
                      </m:r>
                      <m:d>
                        <m:dPr>
                          <m:ctrlPr>
                            <a:rPr lang="es-ES" sz="1800" b="0" i="1" smtClean="0">
                              <a:solidFill>
                                <a:srgbClr val="000000"/>
                              </a:solidFill>
                              <a:latin typeface="Cambria Math" panose="02040503050406030204" pitchFamily="18" charset="0"/>
                            </a:rPr>
                          </m:ctrlPr>
                        </m:dPr>
                        <m:e>
                          <m:r>
                            <a:rPr lang="es-ES" sz="1800" b="0" i="1" smtClean="0">
                              <a:solidFill>
                                <a:srgbClr val="000000"/>
                              </a:solidFill>
                              <a:latin typeface="Cambria Math" panose="02040503050406030204" pitchFamily="18" charset="0"/>
                            </a:rPr>
                            <m:t>1−</m:t>
                          </m:r>
                          <m:sSub>
                            <m:sSubPr>
                              <m:ctrlPr>
                                <a:rPr lang="es-ES" sz="1800" b="0" i="1" smtClean="0">
                                  <a:solidFill>
                                    <a:srgbClr val="000000"/>
                                  </a:solidFill>
                                  <a:latin typeface="Cambria Math" panose="02040503050406030204" pitchFamily="18" charset="0"/>
                                </a:rPr>
                              </m:ctrlPr>
                            </m:sSubPr>
                            <m:e>
                              <m:r>
                                <m:rPr>
                                  <m:sty m:val="p"/>
                                </m:rPr>
                                <a:rPr lang="el-GR" sz="1800" b="0" i="1" smtClean="0">
                                  <a:solidFill>
                                    <a:srgbClr val="000000"/>
                                  </a:solidFill>
                                  <a:latin typeface="Cambria Math" panose="02040503050406030204" pitchFamily="18" charset="0"/>
                                </a:rPr>
                                <m:t>ϕ</m:t>
                              </m:r>
                            </m:e>
                            <m:sub>
                              <m:r>
                                <a:rPr lang="es-ES" sz="1800" b="0" i="1" smtClean="0">
                                  <a:solidFill>
                                    <a:srgbClr val="000000"/>
                                  </a:solidFill>
                                  <a:latin typeface="Cambria Math" panose="02040503050406030204" pitchFamily="18" charset="0"/>
                                </a:rPr>
                                <m:t>𝐼𝑐𝑒</m:t>
                              </m:r>
                            </m:sub>
                          </m:sSub>
                        </m:e>
                      </m:d>
                      <m:r>
                        <a:rPr lang="es-ES" sz="1800" b="0" i="1" smtClean="0">
                          <a:solidFill>
                            <a:srgbClr val="000000"/>
                          </a:solidFill>
                          <a:latin typeface="Cambria Math" panose="02040503050406030204" pitchFamily="18" charset="0"/>
                        </a:rPr>
                        <m:t>1</m:t>
                      </m:r>
                    </m:oMath>
                  </m:oMathPara>
                </a14:m>
                <a:endParaRPr lang="es-ES" sz="1800" dirty="0">
                  <a:solidFill>
                    <a:srgbClr val="000000"/>
                  </a:solidFill>
                </a:endParaRPr>
              </a:p>
            </p:txBody>
          </p:sp>
        </mc:Choice>
        <mc:Fallback xmlns="">
          <p:sp>
            <p:nvSpPr>
              <p:cNvPr id="26" name="Rectángulo 25">
                <a:extLst>
                  <a:ext uri="{FF2B5EF4-FFF2-40B4-BE49-F238E27FC236}">
                    <a16:creationId xmlns:a16="http://schemas.microsoft.com/office/drawing/2014/main" id="{749E67EF-2FED-41DD-A1B2-1822D3C468C0}"/>
                  </a:ext>
                </a:extLst>
              </p:cNvPr>
              <p:cNvSpPr>
                <a:spLocks noRot="1" noChangeAspect="1" noMove="1" noResize="1" noEditPoints="1" noAdjustHandles="1" noChangeArrowheads="1" noChangeShapeType="1" noTextEdit="1"/>
              </p:cNvSpPr>
              <p:nvPr/>
            </p:nvSpPr>
            <p:spPr>
              <a:xfrm>
                <a:off x="389025" y="3196365"/>
                <a:ext cx="3929537" cy="391261"/>
              </a:xfrm>
              <a:prstGeom prst="rect">
                <a:avLst/>
              </a:prstGeom>
              <a:blipFill>
                <a:blip r:embed="rId7"/>
                <a:stretch>
                  <a:fillRect b="-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Rectángulo 27">
                <a:extLst>
                  <a:ext uri="{FF2B5EF4-FFF2-40B4-BE49-F238E27FC236}">
                    <a16:creationId xmlns:a16="http://schemas.microsoft.com/office/drawing/2014/main" id="{0F7CE1C4-94B2-4555-95DC-14372BD8066C}"/>
                  </a:ext>
                </a:extLst>
              </p:cNvPr>
              <p:cNvSpPr/>
              <p:nvPr/>
            </p:nvSpPr>
            <p:spPr>
              <a:xfrm>
                <a:off x="436218" y="3899020"/>
                <a:ext cx="4194674"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800" b="0" i="1" smtClean="0">
                          <a:solidFill>
                            <a:srgbClr val="000000"/>
                          </a:solidFill>
                          <a:latin typeface="Cambria Math" panose="02040503050406030204" pitchFamily="18" charset="0"/>
                        </a:rPr>
                        <m:t>ρ</m:t>
                      </m:r>
                      <m:r>
                        <a:rPr lang="es-ES" sz="1800" b="0" i="1" smtClean="0">
                          <a:solidFill>
                            <a:srgbClr val="000000"/>
                          </a:solidFill>
                          <a:latin typeface="Cambria Math" panose="02040503050406030204" pitchFamily="18" charset="0"/>
                        </a:rPr>
                        <m:t>=1000</m:t>
                      </m:r>
                      <m:r>
                        <a:rPr lang="es-ES" sz="1800" b="0" i="1" smtClean="0">
                          <a:solidFill>
                            <a:srgbClr val="000000"/>
                          </a:solidFill>
                          <a:latin typeface="Cambria Math" panose="02040503050406030204" pitchFamily="18" charset="0"/>
                        </a:rPr>
                        <m:t>･</m:t>
                      </m:r>
                      <m:r>
                        <a:rPr lang="es-ES" sz="1800" b="0" i="1" smtClean="0">
                          <a:solidFill>
                            <a:srgbClr val="000000"/>
                          </a:solidFill>
                          <a:latin typeface="Cambria Math" panose="02040503050406030204" pitchFamily="18" charset="0"/>
                        </a:rPr>
                        <m:t>𝐿𝑊𝐶</m:t>
                      </m:r>
                      <m:r>
                        <a:rPr lang="es-ES" sz="1800" b="0" i="1" smtClean="0">
                          <a:solidFill>
                            <a:srgbClr val="000000"/>
                          </a:solidFill>
                          <a:latin typeface="Cambria Math" panose="02040503050406030204" pitchFamily="18" charset="0"/>
                        </a:rPr>
                        <m:t>+</m:t>
                      </m:r>
                      <m:d>
                        <m:dPr>
                          <m:ctrlPr>
                            <a:rPr lang="es-ES" sz="1800" b="0" i="1" smtClean="0">
                              <a:solidFill>
                                <a:srgbClr val="000000"/>
                              </a:solidFill>
                              <a:latin typeface="Cambria Math" panose="02040503050406030204" pitchFamily="18" charset="0"/>
                            </a:rPr>
                          </m:ctrlPr>
                        </m:dPr>
                        <m:e>
                          <m:r>
                            <a:rPr lang="es-ES" sz="1800" b="0" i="1" smtClean="0">
                              <a:solidFill>
                                <a:srgbClr val="000000"/>
                              </a:solidFill>
                              <a:latin typeface="Cambria Math" panose="02040503050406030204" pitchFamily="18" charset="0"/>
                            </a:rPr>
                            <m:t>1−</m:t>
                          </m:r>
                          <m:r>
                            <a:rPr lang="es-ES" sz="1800" b="0" i="1" smtClean="0">
                              <a:solidFill>
                                <a:srgbClr val="000000"/>
                              </a:solidFill>
                              <a:latin typeface="Cambria Math" panose="02040503050406030204" pitchFamily="18" charset="0"/>
                            </a:rPr>
                            <m:t>𝐿𝑊𝐶</m:t>
                          </m:r>
                        </m:e>
                      </m:d>
                      <m:sSub>
                        <m:sSubPr>
                          <m:ctrlPr>
                            <a:rPr lang="es-ES" sz="1800" i="1">
                              <a:solidFill>
                                <a:srgbClr val="000000"/>
                              </a:solidFill>
                              <a:latin typeface="Cambria Math" panose="02040503050406030204" pitchFamily="18" charset="0"/>
                            </a:rPr>
                          </m:ctrlPr>
                        </m:sSubPr>
                        <m:e>
                          <m:r>
                            <m:rPr>
                              <m:sty m:val="p"/>
                            </m:rPr>
                            <a:rPr lang="el-GR" sz="1800" i="1">
                              <a:solidFill>
                                <a:srgbClr val="000000"/>
                              </a:solidFill>
                              <a:latin typeface="Cambria Math" panose="02040503050406030204" pitchFamily="18" charset="0"/>
                            </a:rPr>
                            <m:t>ρ</m:t>
                          </m:r>
                        </m:e>
                        <m:sub>
                          <m:r>
                            <a:rPr lang="es-ES" sz="1800" i="1">
                              <a:solidFill>
                                <a:srgbClr val="000000"/>
                              </a:solidFill>
                              <a:latin typeface="Cambria Math" panose="02040503050406030204" pitchFamily="18" charset="0"/>
                            </a:rPr>
                            <m:t>𝑑𝑟𝑦</m:t>
                          </m:r>
                          <m:r>
                            <a:rPr lang="es-ES" sz="1800" i="1">
                              <a:solidFill>
                                <a:srgbClr val="000000"/>
                              </a:solidFill>
                              <a:latin typeface="Cambria Math" panose="02040503050406030204" pitchFamily="18" charset="0"/>
                            </a:rPr>
                            <m:t>−</m:t>
                          </m:r>
                          <m:r>
                            <a:rPr lang="es-ES" sz="1800" i="1">
                              <a:solidFill>
                                <a:srgbClr val="000000"/>
                              </a:solidFill>
                              <a:latin typeface="Cambria Math" panose="02040503050406030204" pitchFamily="18" charset="0"/>
                            </a:rPr>
                            <m:t>𝑠𝑛𝑜𝑤</m:t>
                          </m:r>
                        </m:sub>
                      </m:sSub>
                    </m:oMath>
                  </m:oMathPara>
                </a14:m>
                <a:endParaRPr lang="es-ES" sz="1800" dirty="0">
                  <a:solidFill>
                    <a:srgbClr val="000000"/>
                  </a:solidFill>
                </a:endParaRPr>
              </a:p>
            </p:txBody>
          </p:sp>
        </mc:Choice>
        <mc:Fallback xmlns="">
          <p:sp>
            <p:nvSpPr>
              <p:cNvPr id="28" name="Rectángulo 27">
                <a:extLst>
                  <a:ext uri="{FF2B5EF4-FFF2-40B4-BE49-F238E27FC236}">
                    <a16:creationId xmlns:a16="http://schemas.microsoft.com/office/drawing/2014/main" id="{0F7CE1C4-94B2-4555-95DC-14372BD8066C}"/>
                  </a:ext>
                </a:extLst>
              </p:cNvPr>
              <p:cNvSpPr>
                <a:spLocks noRot="1" noChangeAspect="1" noMove="1" noResize="1" noEditPoints="1" noAdjustHandles="1" noChangeArrowheads="1" noChangeShapeType="1" noTextEdit="1"/>
              </p:cNvSpPr>
              <p:nvPr/>
            </p:nvSpPr>
            <p:spPr>
              <a:xfrm>
                <a:off x="436218" y="3899020"/>
                <a:ext cx="4194674" cy="391261"/>
              </a:xfrm>
              <a:prstGeom prst="rect">
                <a:avLst/>
              </a:prstGeom>
              <a:blipFill>
                <a:blip r:embed="rId8"/>
                <a:stretch>
                  <a:fillRect b="-3125"/>
                </a:stretch>
              </a:blipFill>
            </p:spPr>
            <p:txBody>
              <a:bodyPr/>
              <a:lstStyle/>
              <a:p>
                <a:r>
                  <a:rPr lang="es-ES">
                    <a:noFill/>
                  </a:rPr>
                  <a:t> </a:t>
                </a:r>
              </a:p>
            </p:txBody>
          </p:sp>
        </mc:Fallback>
      </mc:AlternateContent>
      <p:sp>
        <p:nvSpPr>
          <p:cNvPr id="30" name="Cerrar llave 29">
            <a:extLst>
              <a:ext uri="{FF2B5EF4-FFF2-40B4-BE49-F238E27FC236}">
                <a16:creationId xmlns:a16="http://schemas.microsoft.com/office/drawing/2014/main" id="{55D06334-08EB-4005-8A7F-B55DB9DDD04B}"/>
              </a:ext>
            </a:extLst>
          </p:cNvPr>
          <p:cNvSpPr/>
          <p:nvPr/>
        </p:nvSpPr>
        <p:spPr>
          <a:xfrm rot="10800000">
            <a:off x="4890617" y="3032462"/>
            <a:ext cx="120521" cy="1423021"/>
          </a:xfrm>
          <a:prstGeom prst="rightBrace">
            <a:avLst/>
          </a:prstGeom>
          <a:noFill/>
          <a:ln w="952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A2096B9B-07A9-465D-8C83-275776E7B8E1}"/>
                  </a:ext>
                </a:extLst>
              </p:cNvPr>
              <p:cNvSpPr txBox="1"/>
              <p:nvPr/>
            </p:nvSpPr>
            <p:spPr>
              <a:xfrm>
                <a:off x="5115314" y="3201484"/>
                <a:ext cx="3745219" cy="1084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899" marR="57149" indent="-285750" defTabSz="1285875">
                  <a:buFont typeface="Arial" panose="020B0604020202020204" pitchFamily="34" charset="0"/>
                  <a:buChar char="•"/>
                </a:pPr>
                <a:r>
                  <a:rPr lang="es-ES" sz="1200" dirty="0">
                    <a:solidFill>
                      <a:srgbClr val="000000"/>
                    </a:solidFill>
                  </a:rPr>
                  <a:t>1000 kg/m</a:t>
                </a:r>
                <a:r>
                  <a:rPr lang="es-ES" sz="1200" baseline="30000" dirty="0">
                    <a:solidFill>
                      <a:srgbClr val="000000"/>
                    </a:solidFill>
                  </a:rPr>
                  <a:t>3</a:t>
                </a:r>
                <a:r>
                  <a:rPr kumimoji="0" lang="es-ES" sz="12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a:t>
                </a:r>
                <a:r>
                  <a:rPr lang="en-US" sz="1200" dirty="0">
                    <a:solidFill>
                      <a:srgbClr val="000000"/>
                    </a:solidFill>
                  </a:rPr>
                  <a:t>is the density of liquid water</a:t>
                </a:r>
              </a:p>
              <a:p>
                <a:pPr marL="342899" marR="57149" indent="-285750" defTabSz="1285875">
                  <a:buFont typeface="Arial" panose="020B0604020202020204" pitchFamily="34" charset="0"/>
                  <a:buChar char="•"/>
                </a:pPr>
                <a:endParaRPr lang="en-US" sz="1200" dirty="0">
                  <a:solidFill>
                    <a:srgbClr val="000000"/>
                  </a:solidFill>
                </a:endParaRPr>
              </a:p>
              <a:p>
                <a:pPr marL="342899" marR="57149" indent="-285750" defTabSz="1285875">
                  <a:buFont typeface="Arial" panose="020B0604020202020204" pitchFamily="34" charset="0"/>
                  <a:buChar char="•"/>
                </a:pPr>
                <a14:m>
                  <m:oMath xmlns:m="http://schemas.openxmlformats.org/officeDocument/2006/math">
                    <m:r>
                      <a:rPr lang="es-ES" sz="1200" b="0" i="1" smtClean="0">
                        <a:solidFill>
                          <a:srgbClr val="000000"/>
                        </a:solidFill>
                        <a:latin typeface="Cambria Math" panose="02040503050406030204" pitchFamily="18" charset="0"/>
                      </a:rPr>
                      <m:t>917 </m:t>
                    </m:r>
                    <m:r>
                      <m:rPr>
                        <m:nor/>
                      </m:rPr>
                      <a:rPr lang="es-ES" sz="1200" dirty="0">
                        <a:solidFill>
                          <a:srgbClr val="000000"/>
                        </a:solidFill>
                      </a:rPr>
                      <m:t>kg</m:t>
                    </m:r>
                    <m:r>
                      <m:rPr>
                        <m:nor/>
                      </m:rPr>
                      <a:rPr lang="es-ES" sz="1200" dirty="0">
                        <a:solidFill>
                          <a:srgbClr val="000000"/>
                        </a:solidFill>
                      </a:rPr>
                      <m:t>/</m:t>
                    </m:r>
                    <m:r>
                      <m:rPr>
                        <m:nor/>
                      </m:rPr>
                      <a:rPr lang="es-ES" sz="1200" dirty="0">
                        <a:solidFill>
                          <a:srgbClr val="000000"/>
                        </a:solidFill>
                      </a:rPr>
                      <m:t>m</m:t>
                    </m:r>
                    <m:r>
                      <m:rPr>
                        <m:nor/>
                      </m:rPr>
                      <a:rPr lang="es-ES" sz="1200" baseline="30000" dirty="0">
                        <a:solidFill>
                          <a:srgbClr val="000000"/>
                        </a:solidFill>
                      </a:rPr>
                      <m:t>3</m:t>
                    </m:r>
                  </m:oMath>
                </a14:m>
                <a:r>
                  <a:rPr lang="en-US" sz="1200" dirty="0">
                    <a:solidFill>
                      <a:srgbClr val="000000"/>
                    </a:solidFill>
                  </a:rPr>
                  <a:t> is the density of ice</a:t>
                </a:r>
              </a:p>
              <a:p>
                <a:pPr marL="342899" marR="57149" indent="-285750" defTabSz="1285875">
                  <a:buFont typeface="Arial" panose="020B0604020202020204" pitchFamily="34" charset="0"/>
                  <a:buChar char="•"/>
                </a:pPr>
                <a:endParaRPr kumimoji="0" lang="en-US" sz="1200" b="0" i="0" u="none" strike="noStrike" cap="none" spc="0" normalizeH="0" baseline="0" dirty="0">
                  <a:ln>
                    <a:noFill/>
                  </a:ln>
                  <a:solidFill>
                    <a:srgbClr val="000000"/>
                  </a:solidFill>
                  <a:effectLst/>
                  <a:uFill>
                    <a:solidFill>
                      <a:srgbClr val="7E8C97"/>
                    </a:solidFill>
                  </a:uFill>
                  <a:sym typeface="Helvetica Neue"/>
                </a:endParaRPr>
              </a:p>
              <a:p>
                <a:pPr marL="342899" marR="57149" indent="-285750" defTabSz="1285875">
                  <a:buFont typeface="Arial" panose="020B0604020202020204" pitchFamily="34" charset="0"/>
                  <a:buChar char="•"/>
                </a:pPr>
                <a:r>
                  <a:rPr lang="en-US" sz="1200" dirty="0">
                    <a:solidFill>
                      <a:srgbClr val="000000"/>
                    </a:solidFill>
                  </a:rPr>
                  <a:t>1 </a:t>
                </a:r>
                <a:r>
                  <a:rPr lang="es-ES" sz="1200" dirty="0">
                    <a:solidFill>
                      <a:srgbClr val="000000"/>
                    </a:solidFill>
                  </a:rPr>
                  <a:t>kg/m</a:t>
                </a:r>
                <a:r>
                  <a:rPr lang="es-ES" sz="1200" baseline="30000" dirty="0">
                    <a:solidFill>
                      <a:srgbClr val="000000"/>
                    </a:solidFill>
                  </a:rPr>
                  <a:t>3</a:t>
                </a:r>
                <a:r>
                  <a:rPr lang="es-ES" sz="1200" dirty="0">
                    <a:solidFill>
                      <a:srgbClr val="000000"/>
                    </a:solidFill>
                  </a:rPr>
                  <a:t> </a:t>
                </a:r>
                <a:r>
                  <a:rPr lang="en-US" sz="1200" dirty="0">
                    <a:solidFill>
                      <a:srgbClr val="000000"/>
                    </a:solidFill>
                  </a:rPr>
                  <a:t>is the density of ice</a:t>
                </a:r>
                <a:endParaRPr kumimoji="0" lang="es-ES" sz="1200" b="0" i="0" u="none" strike="noStrike" cap="none" spc="0" normalizeH="0" baseline="0" dirty="0">
                  <a:ln>
                    <a:noFill/>
                  </a:ln>
                  <a:solidFill>
                    <a:srgbClr val="000000"/>
                  </a:solidFill>
                  <a:effectLst/>
                  <a:uFill>
                    <a:solidFill>
                      <a:srgbClr val="7E8C97"/>
                    </a:solidFill>
                  </a:uFill>
                  <a:sym typeface="Helvetica Neue"/>
                </a:endParaRPr>
              </a:p>
            </p:txBody>
          </p:sp>
        </mc:Choice>
        <mc:Fallback xmlns="">
          <p:sp>
            <p:nvSpPr>
              <p:cNvPr id="31" name="CuadroTexto 30">
                <a:extLst>
                  <a:ext uri="{FF2B5EF4-FFF2-40B4-BE49-F238E27FC236}">
                    <a16:creationId xmlns:a16="http://schemas.microsoft.com/office/drawing/2014/main" id="{A2096B9B-07A9-465D-8C83-275776E7B8E1}"/>
                  </a:ext>
                </a:extLst>
              </p:cNvPr>
              <p:cNvSpPr txBox="1">
                <a:spLocks noRot="1" noChangeAspect="1" noMove="1" noResize="1" noEditPoints="1" noAdjustHandles="1" noChangeArrowheads="1" noChangeShapeType="1" noTextEdit="1"/>
              </p:cNvSpPr>
              <p:nvPr/>
            </p:nvSpPr>
            <p:spPr>
              <a:xfrm>
                <a:off x="5115314" y="3201484"/>
                <a:ext cx="3745219" cy="1084976"/>
              </a:xfrm>
              <a:prstGeom prst="rect">
                <a:avLst/>
              </a:prstGeom>
              <a:blipFill>
                <a:blip r:embed="rId9"/>
                <a:stretch>
                  <a:fillRect b="-562"/>
                </a:stretch>
              </a:blipFill>
              <a:ln w="12700" cap="flat">
                <a:noFill/>
                <a:miter lim="400000"/>
              </a:ln>
              <a:effectLst/>
            </p:spPr>
            <p:txBody>
              <a:bodyPr/>
              <a:lstStyle/>
              <a:p>
                <a:r>
                  <a:rPr lang="es-ES">
                    <a:noFill/>
                  </a:rPr>
                  <a:t> </a:t>
                </a:r>
              </a:p>
            </p:txBody>
          </p:sp>
        </mc:Fallback>
      </mc:AlternateContent>
    </p:spTree>
    <p:extLst>
      <p:ext uri="{BB962C8B-B14F-4D97-AF65-F5344CB8AC3E}">
        <p14:creationId xmlns:p14="http://schemas.microsoft.com/office/powerpoint/2010/main" val="185512482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f" descr="pasted-image.tiff">
            <a:extLst>
              <a:ext uri="{FF2B5EF4-FFF2-40B4-BE49-F238E27FC236}">
                <a16:creationId xmlns:a16="http://schemas.microsoft.com/office/drawing/2014/main" id="{5A06356D-5E05-49C7-9DB2-44863B4DAB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9046" y="1389199"/>
            <a:ext cx="2339082" cy="2479798"/>
          </a:xfrm>
          <a:prstGeom prst="rect">
            <a:avLst/>
          </a:prstGeom>
          <a:ln w="12700"/>
        </p:spPr>
      </p:pic>
      <p:sp>
        <p:nvSpPr>
          <p:cNvPr id="3" name="Reflectance calculation for the snowpack multilayer">
            <a:extLst>
              <a:ext uri="{FF2B5EF4-FFF2-40B4-BE49-F238E27FC236}">
                <a16:creationId xmlns:a16="http://schemas.microsoft.com/office/drawing/2014/main" id="{1ABAED2D-1548-4086-AEB9-3026304335FA}"/>
              </a:ext>
            </a:extLst>
          </p:cNvPr>
          <p:cNvSpPr txBox="1"/>
          <p:nvPr/>
        </p:nvSpPr>
        <p:spPr>
          <a:xfrm>
            <a:off x="2650801" y="2747460"/>
            <a:ext cx="6126199"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331470" defTabSz="449580">
              <a:defRPr sz="3200">
                <a:solidFill>
                  <a:srgbClr val="000000"/>
                </a:solidFill>
                <a:uFillTx/>
                <a:latin typeface="Swiss 721 BT"/>
                <a:ea typeface="Swiss 721 BT"/>
                <a:cs typeface="Swiss 721 BT"/>
                <a:sym typeface="Swiss 721 BT"/>
              </a:defRPr>
            </a:lvl1pPr>
          </a:lstStyle>
          <a:p>
            <a:r>
              <a:rPr lang="en-GB" sz="1200" noProof="0" dirty="0">
                <a:solidFill>
                  <a:srgbClr val="000000"/>
                </a:solidFill>
                <a:latin typeface="Helvetica" panose="020B0604020202020204" pitchFamily="34" charset="0"/>
                <a:cs typeface="Helvetica" panose="020B0604020202020204" pitchFamily="34" charset="0"/>
              </a:rPr>
              <a:t>Assuming that there is no upward propagating wave in the medium n, the reflectance of multilayer is:</a:t>
            </a:r>
            <a:endParaRPr sz="1200" dirty="0">
              <a:latin typeface="Helvetica" panose="020B0604020202020204" pitchFamily="34" charset="0"/>
              <a:cs typeface="Helvetica" panose="020B0604020202020204" pitchFamily="34" charset="0"/>
            </a:endParaRPr>
          </a:p>
        </p:txBody>
      </p:sp>
      <p:sp>
        <p:nvSpPr>
          <p:cNvPr id="4" name="Temporal or spatial reflectance of snowpack">
            <a:extLst>
              <a:ext uri="{FF2B5EF4-FFF2-40B4-BE49-F238E27FC236}">
                <a16:creationId xmlns:a16="http://schemas.microsoft.com/office/drawing/2014/main" id="{B35AD033-3F7D-4C2E-ABB3-FB8D4FDEB1BC}"/>
              </a:ext>
            </a:extLst>
          </p:cNvPr>
          <p:cNvSpPr txBox="1"/>
          <p:nvPr/>
        </p:nvSpPr>
        <p:spPr>
          <a:xfrm>
            <a:off x="968348" y="3987980"/>
            <a:ext cx="7867940" cy="238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331470" defTabSz="449580">
              <a:defRPr sz="3200">
                <a:solidFill>
                  <a:srgbClr val="000000"/>
                </a:solidFill>
                <a:uFillTx/>
                <a:latin typeface="Swiss 721 BT"/>
                <a:ea typeface="Swiss 721 BT"/>
                <a:cs typeface="Swiss 721 BT"/>
                <a:sym typeface="Swiss 721 BT"/>
              </a:defRPr>
            </a:lvl1pPr>
          </a:lstStyle>
          <a:p>
            <a:r>
              <a:rPr lang="en-GB" sz="1200" noProof="0" dirty="0">
                <a:solidFill>
                  <a:srgbClr val="000000"/>
                </a:solidFill>
                <a:latin typeface="Helvetica" panose="020B0604020202020204" pitchFamily="34" charset="0"/>
                <a:cs typeface="Helvetica" panose="020B0604020202020204" pitchFamily="34" charset="0"/>
              </a:rPr>
              <a:t>The relation between spectral and temporal reflectance can be derived by means of the </a:t>
            </a:r>
            <a:r>
              <a:rPr lang="en-GB" sz="1200" noProof="0" dirty="0" err="1">
                <a:solidFill>
                  <a:srgbClr val="000000"/>
                </a:solidFill>
                <a:latin typeface="Helvetica" panose="020B0604020202020204" pitchFamily="34" charset="0"/>
                <a:cs typeface="Helvetica" panose="020B0604020202020204" pitchFamily="34" charset="0"/>
              </a:rPr>
              <a:t>fourier</a:t>
            </a:r>
            <a:r>
              <a:rPr lang="en-GB" sz="1200" noProof="0" dirty="0">
                <a:solidFill>
                  <a:srgbClr val="000000"/>
                </a:solidFill>
                <a:latin typeface="Helvetica" panose="020B0604020202020204" pitchFamily="34" charset="0"/>
                <a:cs typeface="Helvetica" panose="020B0604020202020204" pitchFamily="34" charset="0"/>
              </a:rPr>
              <a:t> transform</a:t>
            </a:r>
          </a:p>
        </p:txBody>
      </p:sp>
      <p:grpSp>
        <p:nvGrpSpPr>
          <p:cNvPr id="5" name="Agrupar">
            <a:extLst>
              <a:ext uri="{FF2B5EF4-FFF2-40B4-BE49-F238E27FC236}">
                <a16:creationId xmlns:a16="http://schemas.microsoft.com/office/drawing/2014/main" id="{A35D34EA-F887-4F67-AE5B-1F3D32862BBE}"/>
              </a:ext>
            </a:extLst>
          </p:cNvPr>
          <p:cNvGrpSpPr/>
          <p:nvPr/>
        </p:nvGrpSpPr>
        <p:grpSpPr>
          <a:xfrm>
            <a:off x="2738216" y="3258522"/>
            <a:ext cx="6129338" cy="612819"/>
            <a:chOff x="0" y="1025332"/>
            <a:chExt cx="16344900" cy="1634179"/>
          </a:xfrm>
        </p:grpSpPr>
        <p:sp>
          <p:nvSpPr>
            <p:cNvPr id="6" name="reflectance spectrum">
              <a:extLst>
                <a:ext uri="{FF2B5EF4-FFF2-40B4-BE49-F238E27FC236}">
                  <a16:creationId xmlns:a16="http://schemas.microsoft.com/office/drawing/2014/main" id="{EC401608-D0BE-4919-A670-BEFD4F9347F9}"/>
                </a:ext>
              </a:extLst>
            </p:cNvPr>
            <p:cNvSpPr txBox="1"/>
            <p:nvPr/>
          </p:nvSpPr>
          <p:spPr>
            <a:xfrm>
              <a:off x="7552242" y="2022800"/>
              <a:ext cx="4892578" cy="6367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marL="0" marR="331470" defTabSz="449580">
                <a:defRPr sz="3200">
                  <a:solidFill>
                    <a:srgbClr val="000000"/>
                  </a:solidFill>
                  <a:uFillTx/>
                  <a:latin typeface="Swiss 721 BT"/>
                  <a:ea typeface="Swiss 721 BT"/>
                  <a:cs typeface="Swiss 721 BT"/>
                  <a:sym typeface="Swiss 721 BT"/>
                </a:defRPr>
              </a:lvl1pPr>
            </a:lstStyle>
            <a:p>
              <a:r>
                <a:rPr sz="1200" dirty="0"/>
                <a:t>reflectance spectrum</a:t>
              </a:r>
            </a:p>
          </p:txBody>
        </p:sp>
        <p:pic>
          <p:nvPicPr>
            <p:cNvPr id="7" name="pasted-image.pdf" descr="pasted-image.pdf">
              <a:extLst>
                <a:ext uri="{FF2B5EF4-FFF2-40B4-BE49-F238E27FC236}">
                  <a16:creationId xmlns:a16="http://schemas.microsoft.com/office/drawing/2014/main" id="{13B9BEB1-AE61-4035-91C1-90E7DBA6A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5332"/>
              <a:ext cx="16344900" cy="977898"/>
            </a:xfrm>
            <a:prstGeom prst="rect">
              <a:avLst/>
            </a:prstGeom>
            <a:ln w="12700" cap="flat">
              <a:noFill/>
              <a:round/>
            </a:ln>
            <a:effectLst/>
          </p:spPr>
        </p:pic>
      </p:grpSp>
      <p:pic>
        <p:nvPicPr>
          <p:cNvPr id="8" name="pasted-image.pdf" descr="pasted-image.pdf">
            <a:extLst>
              <a:ext uri="{FF2B5EF4-FFF2-40B4-BE49-F238E27FC236}">
                <a16:creationId xmlns:a16="http://schemas.microsoft.com/office/drawing/2014/main" id="{2EA16E96-7BB6-4649-8196-8165665C1B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5031" y="4300254"/>
            <a:ext cx="3924300" cy="466725"/>
          </a:xfrm>
          <a:prstGeom prst="rect">
            <a:avLst/>
          </a:prstGeom>
          <a:ln w="12700"/>
        </p:spPr>
      </p:pic>
      <p:sp>
        <p:nvSpPr>
          <p:cNvPr id="9" name="CuadroTexto 8">
            <a:extLst>
              <a:ext uri="{FF2B5EF4-FFF2-40B4-BE49-F238E27FC236}">
                <a16:creationId xmlns:a16="http://schemas.microsoft.com/office/drawing/2014/main" id="{FE8D302D-09E5-45CA-9245-3386898B25AE}"/>
              </a:ext>
            </a:extLst>
          </p:cNvPr>
          <p:cNvSpPr txBox="1"/>
          <p:nvPr/>
        </p:nvSpPr>
        <p:spPr>
          <a:xfrm>
            <a:off x="519378" y="703922"/>
            <a:ext cx="835898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1000" noProof="0" dirty="0">
                <a:solidFill>
                  <a:srgbClr val="000000"/>
                </a:solidFill>
                <a:latin typeface="Helvetica" panose="020B0604020202020204" pitchFamily="34" charset="0"/>
                <a:cs typeface="Helvetica" panose="020B0604020202020204" pitchFamily="34" charset="0"/>
              </a:rPr>
              <a:t>Our radar operates with wavelengths ranging from 2 meters to 5 centimetres, which are significantly longer than the characteristic grain size of snow. This condition minimizes scattering effects and justifies the assumption that snow layers can be </a:t>
            </a:r>
            <a:r>
              <a:rPr lang="en-GB" sz="1000" noProof="0" dirty="0" err="1">
                <a:solidFill>
                  <a:srgbClr val="000000"/>
                </a:solidFill>
                <a:latin typeface="Helvetica" panose="020B0604020202020204" pitchFamily="34" charset="0"/>
                <a:cs typeface="Helvetica" panose="020B0604020202020204" pitchFamily="34" charset="0"/>
              </a:rPr>
              <a:t>modeled</a:t>
            </a:r>
            <a:r>
              <a:rPr lang="en-GB" sz="1000" noProof="0" dirty="0">
                <a:solidFill>
                  <a:srgbClr val="000000"/>
                </a:solidFill>
                <a:latin typeface="Helvetica" panose="020B0604020202020204" pitchFamily="34" charset="0"/>
                <a:cs typeface="Helvetica" panose="020B0604020202020204" pitchFamily="34" charset="0"/>
              </a:rPr>
              <a:t> as homogeneous and isotropic media. To compute the snowpack reflectance, we employed the matrix method for planar multilayer electromagnetic structures </a:t>
            </a:r>
            <a:r>
              <a:rPr lang="en-GB" sz="1000" dirty="0">
                <a:solidFill>
                  <a:srgbClr val="000000"/>
                </a:solidFill>
                <a:latin typeface="Helvetica" panose="020B0604020202020204" pitchFamily="34" charset="0"/>
                <a:cs typeface="Helvetica" panose="020B0604020202020204" pitchFamily="34" charset="0"/>
              </a:rPr>
              <a:t>(</a:t>
            </a:r>
            <a:r>
              <a:rPr lang="en-GB" sz="1000" b="1" noProof="0" dirty="0" err="1">
                <a:solidFill>
                  <a:srgbClr val="000000"/>
                </a:solidFill>
                <a:latin typeface="Helvetica" panose="020B0604020202020204" pitchFamily="34" charset="0"/>
                <a:cs typeface="Helvetica" panose="020B0604020202020204" pitchFamily="34" charset="0"/>
              </a:rPr>
              <a:t>SnowCal</a:t>
            </a:r>
            <a:r>
              <a:rPr lang="en-GB" sz="1000" b="1" noProof="0" dirty="0">
                <a:solidFill>
                  <a:srgbClr val="000000"/>
                </a:solidFill>
                <a:latin typeface="Helvetica" panose="020B0604020202020204" pitchFamily="34" charset="0"/>
                <a:cs typeface="Helvetica" panose="020B0604020202020204" pitchFamily="34" charset="0"/>
              </a:rPr>
              <a:t> </a:t>
            </a:r>
            <a:r>
              <a:rPr lang="en-GB" sz="1000" noProof="0" dirty="0">
                <a:solidFill>
                  <a:srgbClr val="000000"/>
                </a:solidFill>
                <a:latin typeface="Helvetica" panose="020B0604020202020204" pitchFamily="34" charset="0"/>
                <a:cs typeface="Helvetica" panose="020B0604020202020204" pitchFamily="34" charset="0"/>
              </a:rPr>
              <a:t>software</a:t>
            </a:r>
            <a:r>
              <a:rPr lang="en-GB" sz="1000" dirty="0">
                <a:solidFill>
                  <a:srgbClr val="000000"/>
                </a:solidFill>
                <a:latin typeface="Helvetica" panose="020B0604020202020204" pitchFamily="34" charset="0"/>
                <a:cs typeface="Helvetica" panose="020B0604020202020204" pitchFamily="34" charset="0"/>
              </a:rPr>
              <a:t>)</a:t>
            </a:r>
            <a:r>
              <a:rPr lang="en-GB" sz="1000" b="1" noProof="0" dirty="0">
                <a:solidFill>
                  <a:srgbClr val="000000"/>
                </a:solidFill>
                <a:latin typeface="Helvetica" panose="020B0604020202020204" pitchFamily="34" charset="0"/>
                <a:cs typeface="Helvetica" panose="020B0604020202020204" pitchFamily="34" charset="0"/>
              </a:rPr>
              <a:t>.</a:t>
            </a:r>
          </a:p>
        </p:txBody>
      </p:sp>
      <p:grpSp>
        <p:nvGrpSpPr>
          <p:cNvPr id="10" name="Grupo 9">
            <a:extLst>
              <a:ext uri="{FF2B5EF4-FFF2-40B4-BE49-F238E27FC236}">
                <a16:creationId xmlns:a16="http://schemas.microsoft.com/office/drawing/2014/main" id="{E6048117-D920-4F30-8417-D2377FBFD07F}"/>
              </a:ext>
            </a:extLst>
          </p:cNvPr>
          <p:cNvGrpSpPr/>
          <p:nvPr/>
        </p:nvGrpSpPr>
        <p:grpSpPr>
          <a:xfrm>
            <a:off x="2810850" y="1242143"/>
            <a:ext cx="5966150" cy="1486810"/>
            <a:chOff x="2810850" y="1432338"/>
            <a:chExt cx="5966150" cy="1486810"/>
          </a:xfrm>
        </p:grpSpPr>
        <p:pic>
          <p:nvPicPr>
            <p:cNvPr id="11" name="Imagen 10">
              <a:extLst>
                <a:ext uri="{FF2B5EF4-FFF2-40B4-BE49-F238E27FC236}">
                  <a16:creationId xmlns:a16="http://schemas.microsoft.com/office/drawing/2014/main" id="{4BF23DA1-A756-4242-AAD6-786B219806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0850" y="1512915"/>
              <a:ext cx="2831278" cy="1406233"/>
            </a:xfrm>
            <a:prstGeom prst="rect">
              <a:avLst/>
            </a:prstGeom>
          </p:spPr>
        </p:pic>
        <p:pic>
          <p:nvPicPr>
            <p:cNvPr id="12" name="pasted-image.pdf" descr="pasted-image.pdf">
              <a:extLst>
                <a:ext uri="{FF2B5EF4-FFF2-40B4-BE49-F238E27FC236}">
                  <a16:creationId xmlns:a16="http://schemas.microsoft.com/office/drawing/2014/main" id="{5873EB3A-7338-48D4-A8E2-AF848D1CA2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9814" y="2147271"/>
              <a:ext cx="2152650" cy="366713"/>
            </a:xfrm>
            <a:prstGeom prst="rect">
              <a:avLst/>
            </a:prstGeom>
            <a:ln w="12700"/>
          </p:spPr>
        </p:pic>
        <p:sp>
          <p:nvSpPr>
            <p:cNvPr id="13" name="Línea">
              <a:extLst>
                <a:ext uri="{FF2B5EF4-FFF2-40B4-BE49-F238E27FC236}">
                  <a16:creationId xmlns:a16="http://schemas.microsoft.com/office/drawing/2014/main" id="{71C6794F-C5D8-499C-8BF8-928D17C17B6A}"/>
                </a:ext>
              </a:extLst>
            </p:cNvPr>
            <p:cNvSpPr/>
            <p:nvPr/>
          </p:nvSpPr>
          <p:spPr>
            <a:xfrm rot="8089616">
              <a:off x="4555307" y="1787804"/>
              <a:ext cx="736376" cy="126622"/>
            </a:xfrm>
            <a:custGeom>
              <a:avLst/>
              <a:gdLst/>
              <a:ahLst/>
              <a:cxnLst>
                <a:cxn ang="0">
                  <a:pos x="wd2" y="hd2"/>
                </a:cxn>
                <a:cxn ang="5400000">
                  <a:pos x="wd2" y="hd2"/>
                </a:cxn>
                <a:cxn ang="10800000">
                  <a:pos x="wd2" y="hd2"/>
                </a:cxn>
                <a:cxn ang="16200000">
                  <a:pos x="wd2" y="hd2"/>
                </a:cxn>
              </a:cxnLst>
              <a:rect l="0" t="0" r="r" b="b"/>
              <a:pathLst>
                <a:path w="21600" h="17592" extrusionOk="0">
                  <a:moveTo>
                    <a:pt x="0" y="11428"/>
                  </a:moveTo>
                  <a:cubicBezTo>
                    <a:pt x="1302" y="16331"/>
                    <a:pt x="3075" y="18479"/>
                    <a:pt x="4808" y="17255"/>
                  </a:cubicBezTo>
                  <a:cubicBezTo>
                    <a:pt x="7294" y="15500"/>
                    <a:pt x="9145" y="7264"/>
                    <a:pt x="11460" y="3107"/>
                  </a:cubicBezTo>
                  <a:cubicBezTo>
                    <a:pt x="14928" y="-3121"/>
                    <a:pt x="18963" y="195"/>
                    <a:pt x="21600" y="11428"/>
                  </a:cubicBezTo>
                </a:path>
              </a:pathLst>
            </a:custGeom>
            <a:ln w="9525">
              <a:solidFill>
                <a:srgbClr val="000000"/>
              </a:solidFill>
              <a:miter lim="400000"/>
              <a:tailEnd type="arrow"/>
            </a:ln>
          </p:spPr>
          <p:txBody>
            <a:bodyPr lIns="26789" tIns="26789" rIns="26789" bIns="26789" anchor="ctr"/>
            <a:lstStyle/>
            <a:p>
              <a:endParaRPr sz="225"/>
            </a:p>
          </p:txBody>
        </p:sp>
        <p:pic>
          <p:nvPicPr>
            <p:cNvPr id="14" name="pasted-image.pdf" descr="pasted-image.pdf">
              <a:extLst>
                <a:ext uri="{FF2B5EF4-FFF2-40B4-BE49-F238E27FC236}">
                  <a16:creationId xmlns:a16="http://schemas.microsoft.com/office/drawing/2014/main" id="{992DC2B1-857A-4490-9E39-74964FE8EB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5279" y="1432338"/>
              <a:ext cx="3481721" cy="347875"/>
            </a:xfrm>
            <a:prstGeom prst="rect">
              <a:avLst/>
            </a:prstGeom>
            <a:ln w="12700"/>
          </p:spPr>
        </p:pic>
      </p:grpSp>
      <p:sp>
        <p:nvSpPr>
          <p:cNvPr id="15" name="Snow Water Equivalent Evolution During the 2019/2020 Winter Period in AEMet-Formigal Test Site Using a SFCW Radar">
            <a:extLst>
              <a:ext uri="{FF2B5EF4-FFF2-40B4-BE49-F238E27FC236}">
                <a16:creationId xmlns:a16="http://schemas.microsoft.com/office/drawing/2014/main" id="{EF5134C7-4D32-4F4C-A3A2-928AA7567670}"/>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dirty="0">
                <a:solidFill>
                  <a:srgbClr val="000000"/>
                </a:solidFill>
                <a:latin typeface="Helvetica" panose="020B0604020202020204" pitchFamily="34" charset="0"/>
                <a:cs typeface="Helvetica" panose="020B0604020202020204" pitchFamily="34" charset="0"/>
              </a:rPr>
              <a:t>5</a:t>
            </a:r>
            <a:r>
              <a:rPr lang="en-GB" sz="2000" b="1" noProof="0" dirty="0">
                <a:solidFill>
                  <a:srgbClr val="000000"/>
                </a:solidFill>
                <a:latin typeface="Helvetica" panose="020B0604020202020204" pitchFamily="34" charset="0"/>
                <a:cs typeface="Helvetica" panose="020B0604020202020204" pitchFamily="34" charset="0"/>
              </a:rPr>
              <a:t>. Electromagnetic Modelling of the Snowpack</a:t>
            </a:r>
          </a:p>
        </p:txBody>
      </p:sp>
      <p:sp>
        <p:nvSpPr>
          <p:cNvPr id="16" name="Multi-target detection">
            <a:extLst>
              <a:ext uri="{FF2B5EF4-FFF2-40B4-BE49-F238E27FC236}">
                <a16:creationId xmlns:a16="http://schemas.microsoft.com/office/drawing/2014/main" id="{308E627A-2F6A-46DF-BE44-70B730DC1A49}"/>
              </a:ext>
            </a:extLst>
          </p:cNvPr>
          <p:cNvSpPr txBox="1"/>
          <p:nvPr/>
        </p:nvSpPr>
        <p:spPr>
          <a:xfrm>
            <a:off x="576000" y="432000"/>
            <a:ext cx="5164796"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Analytical plane wave reflection model of snowpack</a:t>
            </a:r>
          </a:p>
        </p:txBody>
      </p:sp>
      <p:pic>
        <p:nvPicPr>
          <p:cNvPr id="17" name="Imagen 16">
            <a:extLst>
              <a:ext uri="{FF2B5EF4-FFF2-40B4-BE49-F238E27FC236}">
                <a16:creationId xmlns:a16="http://schemas.microsoft.com/office/drawing/2014/main" id="{77BF66F8-4AE6-4DA5-A6EC-6D5B63A975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7488" y="4492309"/>
            <a:ext cx="360000" cy="360000"/>
          </a:xfrm>
          <a:prstGeom prst="rect">
            <a:avLst/>
          </a:prstGeom>
        </p:spPr>
      </p:pic>
    </p:spTree>
    <p:extLst>
      <p:ext uri="{BB962C8B-B14F-4D97-AF65-F5344CB8AC3E}">
        <p14:creationId xmlns:p14="http://schemas.microsoft.com/office/powerpoint/2010/main" val="16312199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9BD3C93-CE05-4F9C-97E2-E065F838E7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6" name="Imagen 5">
            <a:extLst>
              <a:ext uri="{FF2B5EF4-FFF2-40B4-BE49-F238E27FC236}">
                <a16:creationId xmlns:a16="http://schemas.microsoft.com/office/drawing/2014/main" id="{397298EA-A923-4E2B-8928-5E34C37046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434" y="1048410"/>
            <a:ext cx="6837098" cy="3646452"/>
          </a:xfrm>
          <a:prstGeom prst="rect">
            <a:avLst/>
          </a:prstGeom>
        </p:spPr>
      </p:pic>
      <p:sp>
        <p:nvSpPr>
          <p:cNvPr id="7" name="Snow Water Equivalent Evolution During the 2019/2020 Winter Period in AEMet-Formigal Test Site Using a SFCW Radar">
            <a:extLst>
              <a:ext uri="{FF2B5EF4-FFF2-40B4-BE49-F238E27FC236}">
                <a16:creationId xmlns:a16="http://schemas.microsoft.com/office/drawing/2014/main" id="{3812CB84-7F70-41BF-8369-6ABA38E291A1}"/>
              </a:ext>
            </a:extLst>
          </p:cNvPr>
          <p:cNvSpPr txBox="1"/>
          <p:nvPr/>
        </p:nvSpPr>
        <p:spPr>
          <a:xfrm>
            <a:off x="138433" y="156175"/>
            <a:ext cx="7934647"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itchFamily="2" charset="0"/>
              </a:rPr>
              <a:t>SFCW radar snowpack reflectance: a complex inversion problem</a:t>
            </a:r>
          </a:p>
        </p:txBody>
      </p:sp>
      <p:pic>
        <p:nvPicPr>
          <p:cNvPr id="8" name="Imagen 7">
            <a:extLst>
              <a:ext uri="{FF2B5EF4-FFF2-40B4-BE49-F238E27FC236}">
                <a16:creationId xmlns:a16="http://schemas.microsoft.com/office/drawing/2014/main" id="{3B91DDE3-EF64-48A8-BAB2-CDB18A1FDFA0}"/>
              </a:ext>
            </a:extLst>
          </p:cNvPr>
          <p:cNvPicPr>
            <a:picLocks noChangeAspect="1"/>
          </p:cNvPicPr>
          <p:nvPr/>
        </p:nvPicPr>
        <p:blipFill>
          <a:blip r:embed="rId2"/>
          <a:stretch>
            <a:fillRect/>
          </a:stretch>
        </p:blipFill>
        <p:spPr>
          <a:xfrm>
            <a:off x="8073081" y="87597"/>
            <a:ext cx="932485" cy="932485"/>
          </a:xfrm>
          <a:prstGeom prst="rect">
            <a:avLst/>
          </a:prstGeom>
        </p:spPr>
      </p:pic>
      <p:sp>
        <p:nvSpPr>
          <p:cNvPr id="9" name="CuadroTexto 8">
            <a:extLst>
              <a:ext uri="{FF2B5EF4-FFF2-40B4-BE49-F238E27FC236}">
                <a16:creationId xmlns:a16="http://schemas.microsoft.com/office/drawing/2014/main" id="{2A018128-9523-4A0A-8425-A993F5859BEA}"/>
              </a:ext>
            </a:extLst>
          </p:cNvPr>
          <p:cNvSpPr txBox="1"/>
          <p:nvPr/>
        </p:nvSpPr>
        <p:spPr>
          <a:xfrm>
            <a:off x="6762670" y="1079243"/>
            <a:ext cx="2628501"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noProof="0" dirty="0">
                <a:solidFill>
                  <a:srgbClr val="000000"/>
                </a:solidFill>
                <a:latin typeface="Helvetica" pitchFamily="2" charset="0"/>
              </a:rPr>
              <a:t>Air–snow and snow–ground interfaces clearly identified. </a:t>
            </a:r>
            <a:r>
              <a:rPr lang="en-GB" sz="1200" dirty="0">
                <a:solidFill>
                  <a:srgbClr val="000000"/>
                </a:solidFill>
                <a:latin typeface="Helvetica" pitchFamily="2" charset="0"/>
              </a:rPr>
              <a:t>We focus on the complex surface reflection. </a:t>
            </a:r>
          </a:p>
        </p:txBody>
      </p:sp>
      <p:sp>
        <p:nvSpPr>
          <p:cNvPr id="10" name="CuadroTexto 9">
            <a:extLst>
              <a:ext uri="{FF2B5EF4-FFF2-40B4-BE49-F238E27FC236}">
                <a16:creationId xmlns:a16="http://schemas.microsoft.com/office/drawing/2014/main" id="{CF761D80-41AE-4B88-BB85-B8FF480BEF75}"/>
              </a:ext>
            </a:extLst>
          </p:cNvPr>
          <p:cNvSpPr txBox="1"/>
          <p:nvPr/>
        </p:nvSpPr>
        <p:spPr>
          <a:xfrm>
            <a:off x="60959" y="568438"/>
            <a:ext cx="825788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noProof="0" dirty="0">
                <a:solidFill>
                  <a:srgbClr val="000000"/>
                </a:solidFill>
                <a:latin typeface="Helvetica" pitchFamily="2" charset="0"/>
              </a:rPr>
              <a:t>Full electromagnetic inversion of the snowpack is highly complex and remains an ongoing challenge.</a:t>
            </a:r>
            <a:br>
              <a:rPr lang="en-GB" sz="1200" noProof="0" dirty="0">
                <a:solidFill>
                  <a:srgbClr val="000000"/>
                </a:solidFill>
                <a:latin typeface="Helvetica" pitchFamily="2" charset="0"/>
              </a:rPr>
            </a:br>
            <a:r>
              <a:rPr lang="en-GB" sz="1200" b="1" noProof="0" dirty="0">
                <a:solidFill>
                  <a:srgbClr val="000000"/>
                </a:solidFill>
                <a:latin typeface="Helvetica" pitchFamily="2" charset="0"/>
              </a:rPr>
              <a:t>As a first step, we focus on the surface reflection to retrieve density and LWC of first layer. </a:t>
            </a:r>
          </a:p>
        </p:txBody>
      </p:sp>
      <p:sp>
        <p:nvSpPr>
          <p:cNvPr id="12" name="CuadroTexto 11">
            <a:extLst>
              <a:ext uri="{FF2B5EF4-FFF2-40B4-BE49-F238E27FC236}">
                <a16:creationId xmlns:a16="http://schemas.microsoft.com/office/drawing/2014/main" id="{CABCBE0B-93BA-4347-AD9D-5E142D2C7296}"/>
              </a:ext>
            </a:extLst>
          </p:cNvPr>
          <p:cNvSpPr txBox="1"/>
          <p:nvPr/>
        </p:nvSpPr>
        <p:spPr>
          <a:xfrm>
            <a:off x="6880075" y="4187072"/>
            <a:ext cx="174591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1" dirty="0">
                <a:solidFill>
                  <a:srgbClr val="000000"/>
                </a:solidFill>
                <a:latin typeface="Helvetica" pitchFamily="2" charset="0"/>
              </a:rPr>
              <a:t>density of first layer</a:t>
            </a:r>
          </a:p>
        </p:txBody>
      </p:sp>
      <p:sp>
        <p:nvSpPr>
          <p:cNvPr id="14" name="Flecha abajo 22">
            <a:extLst>
              <a:ext uri="{FF2B5EF4-FFF2-40B4-BE49-F238E27FC236}">
                <a16:creationId xmlns:a16="http://schemas.microsoft.com/office/drawing/2014/main" id="{BE80A7B3-9034-4EAD-9842-D062A5F75DC6}"/>
              </a:ext>
            </a:extLst>
          </p:cNvPr>
          <p:cNvSpPr/>
          <p:nvPr/>
        </p:nvSpPr>
        <p:spPr>
          <a:xfrm>
            <a:off x="7696392" y="1940391"/>
            <a:ext cx="268076" cy="323666"/>
          </a:xfrm>
          <a:prstGeom prst="downArrow">
            <a:avLst>
              <a:gd name="adj1" fmla="val 50000"/>
              <a:gd name="adj2" fmla="val 83227"/>
            </a:avLst>
          </a:prstGeom>
          <a:noFill/>
          <a:ln w="190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ES" sz="1977" dirty="0"/>
          </a:p>
        </p:txBody>
      </p:sp>
      <p:sp>
        <p:nvSpPr>
          <p:cNvPr id="15" name="Flecha abajo 24">
            <a:extLst>
              <a:ext uri="{FF2B5EF4-FFF2-40B4-BE49-F238E27FC236}">
                <a16:creationId xmlns:a16="http://schemas.microsoft.com/office/drawing/2014/main" id="{5606E376-DA23-45A9-9C6B-1D83AA602CF5}"/>
              </a:ext>
            </a:extLst>
          </p:cNvPr>
          <p:cNvSpPr/>
          <p:nvPr/>
        </p:nvSpPr>
        <p:spPr>
          <a:xfrm>
            <a:off x="7698542" y="2786856"/>
            <a:ext cx="268076" cy="323666"/>
          </a:xfrm>
          <a:prstGeom prst="downArrow">
            <a:avLst>
              <a:gd name="adj1" fmla="val 50000"/>
              <a:gd name="adj2" fmla="val 83227"/>
            </a:avLst>
          </a:prstGeom>
          <a:noFill/>
          <a:ln w="190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ES" sz="1977" dirty="0"/>
          </a:p>
        </p:txBody>
      </p:sp>
      <p:sp>
        <p:nvSpPr>
          <p:cNvPr id="17" name="CuadroTexto 16">
            <a:extLst>
              <a:ext uri="{FF2B5EF4-FFF2-40B4-BE49-F238E27FC236}">
                <a16:creationId xmlns:a16="http://schemas.microsoft.com/office/drawing/2014/main" id="{7AEBCB9C-82EA-4E80-AC7C-399555F3FCB6}"/>
              </a:ext>
            </a:extLst>
          </p:cNvPr>
          <p:cNvSpPr txBox="1"/>
          <p:nvPr/>
        </p:nvSpPr>
        <p:spPr>
          <a:xfrm>
            <a:off x="7469667" y="3734762"/>
            <a:ext cx="1651042"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1" dirty="0">
                <a:solidFill>
                  <a:srgbClr val="000000"/>
                </a:solidFill>
                <a:latin typeface="Helvetica" pitchFamily="2" charset="0"/>
              </a:rPr>
              <a:t>LWC of first layer</a:t>
            </a:r>
          </a:p>
        </p:txBody>
      </p:sp>
      <p:sp>
        <p:nvSpPr>
          <p:cNvPr id="18" name="Triángulo 34">
            <a:extLst>
              <a:ext uri="{FF2B5EF4-FFF2-40B4-BE49-F238E27FC236}">
                <a16:creationId xmlns:a16="http://schemas.microsoft.com/office/drawing/2014/main" id="{E07DD9C4-994E-4F8E-8B32-4D435E1F9F2C}"/>
              </a:ext>
            </a:extLst>
          </p:cNvPr>
          <p:cNvSpPr/>
          <p:nvPr/>
        </p:nvSpPr>
        <p:spPr>
          <a:xfrm rot="16200000">
            <a:off x="6284977" y="1952163"/>
            <a:ext cx="170688" cy="147145"/>
          </a:xfrm>
          <a:prstGeom prst="triangle">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19" name="Triángulo 35">
            <a:extLst>
              <a:ext uri="{FF2B5EF4-FFF2-40B4-BE49-F238E27FC236}">
                <a16:creationId xmlns:a16="http://schemas.microsoft.com/office/drawing/2014/main" id="{1CD7CCAF-EF8A-41FD-9D25-4F7D51248359}"/>
              </a:ext>
            </a:extLst>
          </p:cNvPr>
          <p:cNvSpPr/>
          <p:nvPr/>
        </p:nvSpPr>
        <p:spPr>
          <a:xfrm rot="16200000">
            <a:off x="5913120" y="3630485"/>
            <a:ext cx="170688" cy="147145"/>
          </a:xfrm>
          <a:prstGeom prst="triangle">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n-GB"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cxnSp>
        <p:nvCxnSpPr>
          <p:cNvPr id="20" name="Conector recto de flecha 19">
            <a:extLst>
              <a:ext uri="{FF2B5EF4-FFF2-40B4-BE49-F238E27FC236}">
                <a16:creationId xmlns:a16="http://schemas.microsoft.com/office/drawing/2014/main" id="{C49E31D5-2981-4C22-BFB2-51B2BB8F2CB9}"/>
              </a:ext>
            </a:extLst>
          </p:cNvPr>
          <p:cNvCxnSpPr>
            <a:cxnSpLocks/>
          </p:cNvCxnSpPr>
          <p:nvPr/>
        </p:nvCxnSpPr>
        <p:spPr>
          <a:xfrm>
            <a:off x="7910801" y="3519452"/>
            <a:ext cx="0" cy="269950"/>
          </a:xfrm>
          <a:prstGeom prst="straightConnector1">
            <a:avLst/>
          </a:prstGeom>
          <a:noFill/>
          <a:ln w="158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Conector recto de flecha 20">
            <a:extLst>
              <a:ext uri="{FF2B5EF4-FFF2-40B4-BE49-F238E27FC236}">
                <a16:creationId xmlns:a16="http://schemas.microsoft.com/office/drawing/2014/main" id="{0B276D3F-A0CC-4E0B-84B3-4B8A67DE0785}"/>
              </a:ext>
            </a:extLst>
          </p:cNvPr>
          <p:cNvCxnSpPr>
            <a:cxnSpLocks/>
          </p:cNvCxnSpPr>
          <p:nvPr/>
        </p:nvCxnSpPr>
        <p:spPr>
          <a:xfrm>
            <a:off x="7368257" y="3519452"/>
            <a:ext cx="0" cy="711172"/>
          </a:xfrm>
          <a:prstGeom prst="straightConnector1">
            <a:avLst/>
          </a:prstGeom>
          <a:noFill/>
          <a:ln w="158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Conector recto de flecha 21">
            <a:extLst>
              <a:ext uri="{FF2B5EF4-FFF2-40B4-BE49-F238E27FC236}">
                <a16:creationId xmlns:a16="http://schemas.microsoft.com/office/drawing/2014/main" id="{6A7B2DF7-529F-415E-9DE6-8B1D176B8A70}"/>
              </a:ext>
            </a:extLst>
          </p:cNvPr>
          <p:cNvCxnSpPr>
            <a:cxnSpLocks/>
          </p:cNvCxnSpPr>
          <p:nvPr/>
        </p:nvCxnSpPr>
        <p:spPr>
          <a:xfrm>
            <a:off x="7902898" y="3960674"/>
            <a:ext cx="0" cy="269950"/>
          </a:xfrm>
          <a:prstGeom prst="straightConnector1">
            <a:avLst/>
          </a:prstGeom>
          <a:noFill/>
          <a:ln w="15875"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6BCD129D-E498-4218-BD7C-A6688AA3177B}"/>
                  </a:ext>
                </a:extLst>
              </p:cNvPr>
              <p:cNvSpPr txBox="1"/>
              <p:nvPr/>
            </p:nvSpPr>
            <p:spPr>
              <a:xfrm>
                <a:off x="6774388" y="2347013"/>
                <a:ext cx="2390463" cy="285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57149" marR="57149" defTabSz="1285875"/>
                <a14:m>
                  <m:oMathPara xmlns:m="http://schemas.openxmlformats.org/officeDocument/2006/math">
                    <m:oMathParaPr>
                      <m:jc m:val="centerGroup"/>
                    </m:oMathParaPr>
                    <m:oMath xmlns:m="http://schemas.openxmlformats.org/officeDocument/2006/math">
                      <m:r>
                        <m:rPr>
                          <m:sty m:val="p"/>
                        </m:rPr>
                        <a:rPr kumimoji="0" lang="el-GR"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Γ</m:t>
                      </m:r>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 </m:t>
                      </m:r>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m:rPr>
                              <m:sty m:val="p"/>
                            </m:rPr>
                            <a:rPr lang="el-GR" sz="1800" i="1">
                              <a:solidFill>
                                <a:srgbClr val="000000"/>
                              </a:solidFill>
                              <a:latin typeface="Cambria Math" panose="02040503050406030204" pitchFamily="18" charset="0"/>
                            </a:rPr>
                            <m:t>Γ</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sup>
                      </m:s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𝑗</m:t>
                      </m:r>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m:rPr>
                              <m:sty m:val="p"/>
                            </m:rPr>
                            <a:rPr lang="el-GR" sz="1800" i="1">
                              <a:solidFill>
                                <a:srgbClr val="000000"/>
                              </a:solidFill>
                              <a:latin typeface="Cambria Math" panose="02040503050406030204" pitchFamily="18" charset="0"/>
                            </a:rPr>
                            <m:t>Γ</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sup>
                      </m:s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m:t>
                      </m:r>
                      <m:d>
                        <m:dPr>
                          <m:begChr m:val="|"/>
                          <m:endChr m:val="|"/>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dPr>
                        <m:e>
                          <m:r>
                            <m:rPr>
                              <m:sty m:val="p"/>
                            </m:rPr>
                            <a:rPr lang="el-GR" sz="1800" i="1">
                              <a:solidFill>
                                <a:srgbClr val="000000"/>
                              </a:solidFill>
                              <a:latin typeface="Cambria Math" panose="02040503050406030204" pitchFamily="18" charset="0"/>
                            </a:rPr>
                            <m:t>Γ</m:t>
                          </m:r>
                        </m:e>
                      </m:d>
                      <m:sSup>
                        <m:sSupPr>
                          <m:ctrlP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ctrlPr>
                        </m:sSupPr>
                        <m:e>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𝑒</m:t>
                          </m:r>
                        </m:e>
                        <m:sup>
                          <m:r>
                            <a:rPr kumimoji="0" lang="es-ES"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𝑗</m:t>
                          </m:r>
                          <m:r>
                            <m:rPr>
                              <m:sty m:val="p"/>
                            </m:rPr>
                            <a:rPr kumimoji="0" lang="el-GR" sz="1800" b="0" i="1" u="none" strike="noStrike" cap="none" spc="0" normalizeH="0" baseline="0" smtClean="0">
                              <a:ln>
                                <a:noFill/>
                              </a:ln>
                              <a:solidFill>
                                <a:srgbClr val="000000"/>
                              </a:solidFill>
                              <a:effectLst/>
                              <a:uFill>
                                <a:solidFill>
                                  <a:srgbClr val="7E8C97"/>
                                </a:solidFill>
                              </a:uFill>
                              <a:latin typeface="Cambria Math" panose="02040503050406030204" pitchFamily="18" charset="0"/>
                              <a:sym typeface="Helvetica Neue"/>
                            </a:rPr>
                            <m:t>ϕ</m:t>
                          </m:r>
                        </m:sup>
                      </m:sSup>
                    </m:oMath>
                  </m:oMathPara>
                </a14:m>
                <a:endParaRPr kumimoji="0" lang="es-ES" sz="1800" b="0" i="0" u="none" strike="noStrike" cap="none" spc="0" normalizeH="0" baseline="0" dirty="0">
                  <a:ln>
                    <a:noFill/>
                  </a:ln>
                  <a:solidFill>
                    <a:srgbClr val="000000"/>
                  </a:solidFill>
                  <a:effectLst/>
                  <a:uFill>
                    <a:solidFill>
                      <a:srgbClr val="7E8C97"/>
                    </a:solidFill>
                  </a:uFill>
                  <a:sym typeface="Helvetica Neue"/>
                </a:endParaRPr>
              </a:p>
            </p:txBody>
          </p:sp>
        </mc:Choice>
        <mc:Fallback xmlns="">
          <p:sp>
            <p:nvSpPr>
              <p:cNvPr id="3" name="CuadroTexto 2">
                <a:extLst>
                  <a:ext uri="{FF2B5EF4-FFF2-40B4-BE49-F238E27FC236}">
                    <a16:creationId xmlns:a16="http://schemas.microsoft.com/office/drawing/2014/main" id="{6BCD129D-E498-4218-BD7C-A6688AA3177B}"/>
                  </a:ext>
                </a:extLst>
              </p:cNvPr>
              <p:cNvSpPr txBox="1">
                <a:spLocks noRot="1" noChangeAspect="1" noMove="1" noResize="1" noEditPoints="1" noAdjustHandles="1" noChangeArrowheads="1" noChangeShapeType="1" noTextEdit="1"/>
              </p:cNvSpPr>
              <p:nvPr/>
            </p:nvSpPr>
            <p:spPr>
              <a:xfrm>
                <a:off x="6774388" y="2347013"/>
                <a:ext cx="2390463" cy="285912"/>
              </a:xfrm>
              <a:prstGeom prst="rect">
                <a:avLst/>
              </a:prstGeom>
              <a:blipFill>
                <a:blip r:embed="rId4"/>
                <a:stretch>
                  <a:fillRect l="-255" t="-6383" b="-36170"/>
                </a:stretch>
              </a:blipFill>
              <a:ln w="12700" cap="flat">
                <a:noFill/>
                <a:miter lim="400000"/>
              </a:ln>
              <a:effec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1F9B4B16-B858-4DC7-93D2-7C903231C247}"/>
                  </a:ext>
                </a:extLst>
              </p:cNvPr>
              <p:cNvSpPr/>
              <p:nvPr/>
            </p:nvSpPr>
            <p:spPr>
              <a:xfrm>
                <a:off x="6691621" y="3056146"/>
                <a:ext cx="2122825" cy="491225"/>
              </a:xfrm>
              <a:prstGeom prst="rect">
                <a:avLst/>
              </a:prstGeom>
            </p:spPr>
            <p:txBody>
              <a:bodyPr wrap="none">
                <a:spAutoFit/>
              </a:bodyPr>
              <a:lstStyle/>
              <a:p>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1" smtClean="0">
                        <a:solidFill>
                          <a:srgbClr val="000000"/>
                        </a:solidFill>
                        <a:latin typeface="Cambria Math" panose="02040503050406030204" pitchFamily="18" charset="0"/>
                      </a:rPr>
                      <m:t>=</m:t>
                    </m:r>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r>
                  <a:rPr lang="es-ES" sz="1800" dirty="0">
                    <a:solidFill>
                      <a:srgbClr val="000000"/>
                    </a:solidFill>
                  </a:rPr>
                  <a:t>+j</a:t>
                </a:r>
                <a14:m>
                  <m:oMath xmlns:m="http://schemas.openxmlformats.org/officeDocument/2006/math">
                    <m:sSub>
                      <m:sSubPr>
                        <m:ctrlPr>
                          <a:rPr lang="es-ES" sz="1800" i="1">
                            <a:solidFill>
                              <a:srgbClr val="000000"/>
                            </a:solidFill>
                            <a:latin typeface="Cambria Math" panose="02040503050406030204" pitchFamily="18" charset="0"/>
                          </a:rPr>
                        </m:ctrlPr>
                      </m:sSubPr>
                      <m:e>
                        <m:r>
                          <a:rPr lang="es-ES" sz="1800" i="1">
                            <a:solidFill>
                              <a:srgbClr val="000000"/>
                            </a:solidFill>
                            <a:latin typeface="Cambria Math" panose="02040503050406030204" pitchFamily="18" charset="0"/>
                          </a:rPr>
                          <m:t>𝑛</m:t>
                        </m:r>
                      </m:e>
                      <m:sub>
                        <m:r>
                          <a:rPr lang="es-ES" sz="1800" i="1">
                            <a:solidFill>
                              <a:srgbClr val="000000"/>
                            </a:solidFill>
                            <a:latin typeface="Cambria Math" panose="02040503050406030204" pitchFamily="18" charset="0"/>
                          </a:rPr>
                          <m:t>2</m:t>
                        </m:r>
                      </m:sub>
                    </m:sSub>
                    <m:r>
                      <a:rPr lang="es-ES" sz="1800" b="0" i="0" smtClean="0">
                        <a:solidFill>
                          <a:srgbClr val="000000"/>
                        </a:solidFill>
                        <a:latin typeface="Cambria Math" panose="02040503050406030204" pitchFamily="18" charset="0"/>
                      </a:rPr>
                      <m:t>′′</m:t>
                    </m:r>
                  </m:oMath>
                </a14:m>
                <a:r>
                  <a:rPr lang="es-ES" sz="1800" dirty="0">
                    <a:solidFill>
                      <a:srgbClr val="000000"/>
                    </a:solidFill>
                  </a:rPr>
                  <a:t>= </a:t>
                </a:r>
                <a14:m>
                  <m:oMath xmlns:m="http://schemas.openxmlformats.org/officeDocument/2006/math">
                    <m:f>
                      <m:fPr>
                        <m:ctrlPr>
                          <a:rPr lang="es-ES" sz="1800" i="1">
                            <a:solidFill>
                              <a:srgbClr val="000000"/>
                            </a:solidFill>
                            <a:latin typeface="Cambria Math" panose="02040503050406030204" pitchFamily="18" charset="0"/>
                          </a:rPr>
                        </m:ctrlPr>
                      </m:fPr>
                      <m:num>
                        <m:r>
                          <a:rPr lang="es-ES" sz="1800" i="1">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−Г</m:t>
                        </m:r>
                      </m:num>
                      <m:den>
                        <m:r>
                          <a:rPr lang="es-ES" sz="1800" i="1">
                            <a:solidFill>
                              <a:srgbClr val="000000"/>
                            </a:solidFill>
                            <a:latin typeface="Cambria Math" panose="02040503050406030204" pitchFamily="18" charset="0"/>
                          </a:rPr>
                          <m:t>1</m:t>
                        </m:r>
                        <m:r>
                          <a:rPr lang="es-ES" sz="1800">
                            <a:solidFill>
                              <a:srgbClr val="000000"/>
                            </a:solidFill>
                            <a:latin typeface="Cambria Math" panose="02040503050406030204" pitchFamily="18" charset="0"/>
                          </a:rPr>
                          <m:t>+Г</m:t>
                        </m:r>
                      </m:den>
                    </m:f>
                  </m:oMath>
                </a14:m>
                <a:endParaRPr lang="es-ES" sz="1800" dirty="0">
                  <a:solidFill>
                    <a:srgbClr val="000000"/>
                  </a:solidFill>
                </a:endParaRPr>
              </a:p>
            </p:txBody>
          </p:sp>
        </mc:Choice>
        <mc:Fallback xmlns="">
          <p:sp>
            <p:nvSpPr>
              <p:cNvPr id="23" name="Rectángulo 22">
                <a:extLst>
                  <a:ext uri="{FF2B5EF4-FFF2-40B4-BE49-F238E27FC236}">
                    <a16:creationId xmlns:a16="http://schemas.microsoft.com/office/drawing/2014/main" id="{1F9B4B16-B858-4DC7-93D2-7C903231C247}"/>
                  </a:ext>
                </a:extLst>
              </p:cNvPr>
              <p:cNvSpPr>
                <a:spLocks noRot="1" noChangeAspect="1" noMove="1" noResize="1" noEditPoints="1" noAdjustHandles="1" noChangeArrowheads="1" noChangeShapeType="1" noTextEdit="1"/>
              </p:cNvSpPr>
              <p:nvPr/>
            </p:nvSpPr>
            <p:spPr>
              <a:xfrm>
                <a:off x="6691621" y="3056146"/>
                <a:ext cx="2122825" cy="491225"/>
              </a:xfrm>
              <a:prstGeom prst="rect">
                <a:avLst/>
              </a:prstGeom>
              <a:blipFill>
                <a:blip r:embed="rId5"/>
                <a:stretch>
                  <a:fillRect b="-6173"/>
                </a:stretch>
              </a:blipFill>
            </p:spPr>
            <p:txBody>
              <a:bodyPr/>
              <a:lstStyle/>
              <a:p>
                <a:r>
                  <a:rPr lang="es-ES">
                    <a:noFill/>
                  </a:rPr>
                  <a:t> </a:t>
                </a:r>
              </a:p>
            </p:txBody>
          </p:sp>
        </mc:Fallback>
      </mc:AlternateContent>
    </p:spTree>
    <p:extLst>
      <p:ext uri="{BB962C8B-B14F-4D97-AF65-F5344CB8AC3E}">
        <p14:creationId xmlns:p14="http://schemas.microsoft.com/office/powerpoint/2010/main" val="27185618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0DC610F-40E3-4447-B3D4-8947F089AF62}"/>
              </a:ext>
            </a:extLst>
          </p:cNvPr>
          <p:cNvPicPr>
            <a:picLocks noChangeAspect="1"/>
          </p:cNvPicPr>
          <p:nvPr/>
        </p:nvPicPr>
        <p:blipFill>
          <a:blip r:embed="rId2"/>
          <a:stretch>
            <a:fillRect/>
          </a:stretch>
        </p:blipFill>
        <p:spPr>
          <a:xfrm>
            <a:off x="732000" y="1831500"/>
            <a:ext cx="3840000" cy="2880000"/>
          </a:xfrm>
          <a:prstGeom prst="rect">
            <a:avLst/>
          </a:prstGeom>
        </p:spPr>
      </p:pic>
      <p:sp>
        <p:nvSpPr>
          <p:cNvPr id="9" name="CuadroTexto 8">
            <a:extLst>
              <a:ext uri="{FF2B5EF4-FFF2-40B4-BE49-F238E27FC236}">
                <a16:creationId xmlns:a16="http://schemas.microsoft.com/office/drawing/2014/main" id="{BB63287A-D847-4D0F-AC8B-E71C37451CF9}"/>
              </a:ext>
            </a:extLst>
          </p:cNvPr>
          <p:cNvSpPr txBox="1"/>
          <p:nvPr/>
        </p:nvSpPr>
        <p:spPr>
          <a:xfrm>
            <a:off x="3257000" y="2001674"/>
            <a:ext cx="1030310"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0" name="CuadroTexto 9">
            <a:extLst>
              <a:ext uri="{FF2B5EF4-FFF2-40B4-BE49-F238E27FC236}">
                <a16:creationId xmlns:a16="http://schemas.microsoft.com/office/drawing/2014/main" id="{A920D624-3F4F-4DC0-933A-706CD8CC1B01}"/>
              </a:ext>
            </a:extLst>
          </p:cNvPr>
          <p:cNvSpPr txBox="1"/>
          <p:nvPr/>
        </p:nvSpPr>
        <p:spPr>
          <a:xfrm>
            <a:off x="2112135" y="1824072"/>
            <a:ext cx="1030310"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1" name="CuadroTexto 10">
            <a:extLst>
              <a:ext uri="{FF2B5EF4-FFF2-40B4-BE49-F238E27FC236}">
                <a16:creationId xmlns:a16="http://schemas.microsoft.com/office/drawing/2014/main" id="{DEE36687-72CE-491D-98D0-4EE907493344}"/>
              </a:ext>
            </a:extLst>
          </p:cNvPr>
          <p:cNvSpPr txBox="1"/>
          <p:nvPr/>
        </p:nvSpPr>
        <p:spPr>
          <a:xfrm>
            <a:off x="1353380" y="4585238"/>
            <a:ext cx="2597240" cy="2673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Position </a:t>
            </a: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of</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metal </a:t>
            </a: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plate</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a:t>
            </a:r>
          </a:p>
        </p:txBody>
      </p:sp>
      <p:sp>
        <p:nvSpPr>
          <p:cNvPr id="12" name="CuadroTexto 11">
            <a:extLst>
              <a:ext uri="{FF2B5EF4-FFF2-40B4-BE49-F238E27FC236}">
                <a16:creationId xmlns:a16="http://schemas.microsoft.com/office/drawing/2014/main" id="{C580650D-15C9-4D83-B653-9977A0233665}"/>
              </a:ext>
            </a:extLst>
          </p:cNvPr>
          <p:cNvSpPr txBox="1"/>
          <p:nvPr/>
        </p:nvSpPr>
        <p:spPr>
          <a:xfrm rot="16200000">
            <a:off x="-454070" y="3137810"/>
            <a:ext cx="2597240" cy="2673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Amplitude</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FFT (</a:t>
            </a:r>
            <a:r>
              <a:rPr lang="es-ES" sz="800" dirty="0" err="1">
                <a:solidFill>
                  <a:srgbClr val="000000"/>
                </a:solidFill>
              </a:rPr>
              <a:t>a.u</a:t>
            </a:r>
            <a:r>
              <a:rPr lang="es-ES" sz="800" dirty="0">
                <a:solidFill>
                  <a:srgbClr val="000000"/>
                </a:solidFill>
              </a:rPr>
              <a:t>.</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a:t>
            </a:r>
          </a:p>
        </p:txBody>
      </p:sp>
      <p:pic>
        <p:nvPicPr>
          <p:cNvPr id="14" name="Imagen 13">
            <a:extLst>
              <a:ext uri="{FF2B5EF4-FFF2-40B4-BE49-F238E27FC236}">
                <a16:creationId xmlns:a16="http://schemas.microsoft.com/office/drawing/2014/main" id="{F76FF672-418D-4848-B6AD-5347F0569B35}"/>
              </a:ext>
            </a:extLst>
          </p:cNvPr>
          <p:cNvPicPr>
            <a:picLocks noChangeAspect="1"/>
          </p:cNvPicPr>
          <p:nvPr/>
        </p:nvPicPr>
        <p:blipFill>
          <a:blip r:embed="rId3"/>
          <a:stretch>
            <a:fillRect/>
          </a:stretch>
        </p:blipFill>
        <p:spPr>
          <a:xfrm>
            <a:off x="4572000" y="1831500"/>
            <a:ext cx="3840000" cy="2880000"/>
          </a:xfrm>
          <a:prstGeom prst="rect">
            <a:avLst/>
          </a:prstGeom>
        </p:spPr>
      </p:pic>
      <p:sp>
        <p:nvSpPr>
          <p:cNvPr id="15" name="CuadroTexto 14">
            <a:extLst>
              <a:ext uri="{FF2B5EF4-FFF2-40B4-BE49-F238E27FC236}">
                <a16:creationId xmlns:a16="http://schemas.microsoft.com/office/drawing/2014/main" id="{76A66B01-6AAD-4653-9C2F-A477D246ACDF}"/>
              </a:ext>
            </a:extLst>
          </p:cNvPr>
          <p:cNvSpPr txBox="1"/>
          <p:nvPr/>
        </p:nvSpPr>
        <p:spPr>
          <a:xfrm>
            <a:off x="5976916" y="1860556"/>
            <a:ext cx="1048250" cy="42726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6" name="CuadroTexto 15">
            <a:extLst>
              <a:ext uri="{FF2B5EF4-FFF2-40B4-BE49-F238E27FC236}">
                <a16:creationId xmlns:a16="http://schemas.microsoft.com/office/drawing/2014/main" id="{3CAE4196-F2CF-46BB-BB18-B5C6D5CAAEA6}"/>
              </a:ext>
            </a:extLst>
          </p:cNvPr>
          <p:cNvSpPr txBox="1"/>
          <p:nvPr/>
        </p:nvSpPr>
        <p:spPr>
          <a:xfrm>
            <a:off x="5193380" y="4591483"/>
            <a:ext cx="2597240" cy="2673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Position </a:t>
            </a: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of</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metal </a:t>
            </a: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plate</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a:t>
            </a:r>
          </a:p>
        </p:txBody>
      </p:sp>
      <p:sp>
        <p:nvSpPr>
          <p:cNvPr id="17" name="CuadroTexto 16">
            <a:extLst>
              <a:ext uri="{FF2B5EF4-FFF2-40B4-BE49-F238E27FC236}">
                <a16:creationId xmlns:a16="http://schemas.microsoft.com/office/drawing/2014/main" id="{FBAFE2ED-1C13-469B-BEC2-BA3D3229DA06}"/>
              </a:ext>
            </a:extLst>
          </p:cNvPr>
          <p:cNvSpPr txBox="1"/>
          <p:nvPr/>
        </p:nvSpPr>
        <p:spPr>
          <a:xfrm rot="16200000">
            <a:off x="3519620" y="2996430"/>
            <a:ext cx="2597240" cy="2673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8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Phase</a:t>
            </a: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FFT (rad)</a:t>
            </a:r>
          </a:p>
        </p:txBody>
      </p:sp>
      <p:sp>
        <p:nvSpPr>
          <p:cNvPr id="18" name="Snow Water Equivalent Evolution During the 2019/2020 Winter Period in AEMet-Formigal Test Site Using a SFCW Radar">
            <a:extLst>
              <a:ext uri="{FF2B5EF4-FFF2-40B4-BE49-F238E27FC236}">
                <a16:creationId xmlns:a16="http://schemas.microsoft.com/office/drawing/2014/main" id="{2CAF0019-FB8F-4879-BE29-380F4BD59B27}"/>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19" name="Multi-target detection">
            <a:extLst>
              <a:ext uri="{FF2B5EF4-FFF2-40B4-BE49-F238E27FC236}">
                <a16:creationId xmlns:a16="http://schemas.microsoft.com/office/drawing/2014/main" id="{60845B2E-BDCC-454A-8987-68FBED9E2A1E}"/>
              </a:ext>
            </a:extLst>
          </p:cNvPr>
          <p:cNvSpPr txBox="1"/>
          <p:nvPr/>
        </p:nvSpPr>
        <p:spPr>
          <a:xfrm>
            <a:off x="576000" y="432000"/>
            <a:ext cx="510388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Amplitude and phase correction: propagation wave</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
        <p:nvSpPr>
          <p:cNvPr id="20" name="CuadroTexto 19">
            <a:extLst>
              <a:ext uri="{FF2B5EF4-FFF2-40B4-BE49-F238E27FC236}">
                <a16:creationId xmlns:a16="http://schemas.microsoft.com/office/drawing/2014/main" id="{7C01298D-C002-4533-A9EF-D7C261B4F79D}"/>
              </a:ext>
            </a:extLst>
          </p:cNvPr>
          <p:cNvSpPr txBox="1"/>
          <p:nvPr/>
        </p:nvSpPr>
        <p:spPr>
          <a:xfrm>
            <a:off x="230588" y="755813"/>
            <a:ext cx="8682824" cy="12214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algn="just" defTabSz="1285875"/>
            <a:r>
              <a:rPr lang="en-US" sz="1000" dirty="0">
                <a:solidFill>
                  <a:srgbClr val="000000"/>
                </a:solidFill>
              </a:rPr>
              <a:t>A simulation is performed to analyze the reflection from a metallic plate by progressively shifting its position in 1 mm steps over a range from 9 to 14 meters. The objective is to evaluate the behavior of the FFT response, specifically observing how the amplitude remains constant while the phase evolves with distance. The amplitude is expected to remain unchanged because the analysis is carried out under the plane-wave assumption, where no geometrical spreading or additional losses are introduced. In contrast, the phase exhibits a significant variation with displacement, which is a key aspect of the study. This is particularly relevant because the propagation is not limited to a single frequency but spans a wide bandwidth from 0.6 to 6 GHz, where the wavelength varies considerably. As a result, the phase response represents an integrated effect over the entire frequency range, making its interpretation essential for accurately understanding the electromagnetic path and the positioning of reflectors.</a:t>
            </a:r>
            <a:endParaRPr kumimoji="0" lang="es-ES" sz="2000" b="0" i="0" u="none" strike="noStrike" cap="none" spc="0" normalizeH="0" baseline="0" dirty="0">
              <a:ln>
                <a:noFill/>
              </a:ln>
              <a:solidFill>
                <a:srgbClr val="000000"/>
              </a:solidFill>
              <a:effectLst/>
              <a:uFill>
                <a:solidFill>
                  <a:srgbClr val="7E8C97"/>
                </a:solidFill>
              </a:uFill>
              <a:sym typeface="Helvetica Neue"/>
            </a:endParaRPr>
          </a:p>
        </p:txBody>
      </p:sp>
    </p:spTree>
    <p:extLst>
      <p:ext uri="{BB962C8B-B14F-4D97-AF65-F5344CB8AC3E}">
        <p14:creationId xmlns:p14="http://schemas.microsoft.com/office/powerpoint/2010/main" val="7442912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BB63287A-D847-4D0F-AC8B-E71C37451CF9}"/>
              </a:ext>
            </a:extLst>
          </p:cNvPr>
          <p:cNvSpPr txBox="1"/>
          <p:nvPr/>
        </p:nvSpPr>
        <p:spPr>
          <a:xfrm>
            <a:off x="3142445" y="1301924"/>
            <a:ext cx="1030310"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0" name="CuadroTexto 9">
            <a:extLst>
              <a:ext uri="{FF2B5EF4-FFF2-40B4-BE49-F238E27FC236}">
                <a16:creationId xmlns:a16="http://schemas.microsoft.com/office/drawing/2014/main" id="{A920D624-3F4F-4DC0-933A-706CD8CC1B01}"/>
              </a:ext>
            </a:extLst>
          </p:cNvPr>
          <p:cNvSpPr txBox="1"/>
          <p:nvPr/>
        </p:nvSpPr>
        <p:spPr>
          <a:xfrm>
            <a:off x="1997580" y="1124322"/>
            <a:ext cx="1030310"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5" name="CuadroTexto 14">
            <a:extLst>
              <a:ext uri="{FF2B5EF4-FFF2-40B4-BE49-F238E27FC236}">
                <a16:creationId xmlns:a16="http://schemas.microsoft.com/office/drawing/2014/main" id="{76A66B01-6AAD-4653-9C2F-A477D246ACDF}"/>
              </a:ext>
            </a:extLst>
          </p:cNvPr>
          <p:cNvSpPr txBox="1"/>
          <p:nvPr/>
        </p:nvSpPr>
        <p:spPr>
          <a:xfrm>
            <a:off x="5837580" y="1364643"/>
            <a:ext cx="1030310"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graphicFrame>
        <p:nvGraphicFramePr>
          <p:cNvPr id="19" name="Gráfico 18">
            <a:extLst>
              <a:ext uri="{FF2B5EF4-FFF2-40B4-BE49-F238E27FC236}">
                <a16:creationId xmlns:a16="http://schemas.microsoft.com/office/drawing/2014/main" id="{27741404-1C0C-403B-82E1-3FAC7C792629}"/>
              </a:ext>
            </a:extLst>
          </p:cNvPr>
          <p:cNvGraphicFramePr>
            <a:graphicFrameLocks noChangeAspect="1"/>
          </p:cNvGraphicFramePr>
          <p:nvPr>
            <p:extLst>
              <p:ext uri="{D42A27DB-BD31-4B8C-83A1-F6EECF244321}">
                <p14:modId xmlns:p14="http://schemas.microsoft.com/office/powerpoint/2010/main" val="1033363628"/>
              </p:ext>
            </p:extLst>
          </p:nvPr>
        </p:nvGraphicFramePr>
        <p:xfrm>
          <a:off x="1555" y="1955795"/>
          <a:ext cx="4800000" cy="28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áfico 19">
            <a:extLst>
              <a:ext uri="{FF2B5EF4-FFF2-40B4-BE49-F238E27FC236}">
                <a16:creationId xmlns:a16="http://schemas.microsoft.com/office/drawing/2014/main" id="{83406DB6-C1D2-4FDB-96C5-9229A08EBF7E}"/>
              </a:ext>
            </a:extLst>
          </p:cNvPr>
          <p:cNvGraphicFramePr>
            <a:graphicFrameLocks noChangeAspect="1"/>
          </p:cNvGraphicFramePr>
          <p:nvPr>
            <p:extLst>
              <p:ext uri="{D42A27DB-BD31-4B8C-83A1-F6EECF244321}">
                <p14:modId xmlns:p14="http://schemas.microsoft.com/office/powerpoint/2010/main" val="2986676921"/>
              </p:ext>
            </p:extLst>
          </p:nvPr>
        </p:nvGraphicFramePr>
        <p:xfrm>
          <a:off x="4344000" y="1948367"/>
          <a:ext cx="4800000" cy="2880000"/>
        </p:xfrm>
        <a:graphic>
          <a:graphicData uri="http://schemas.openxmlformats.org/drawingml/2006/chart">
            <c:chart xmlns:c="http://schemas.openxmlformats.org/drawingml/2006/chart" xmlns:r="http://schemas.openxmlformats.org/officeDocument/2006/relationships" r:id="rId3"/>
          </a:graphicData>
        </a:graphic>
      </p:graphicFrame>
      <p:sp>
        <p:nvSpPr>
          <p:cNvPr id="21" name="Snow Water Equivalent Evolution During the 2019/2020 Winter Period in AEMet-Formigal Test Site Using a SFCW Radar">
            <a:extLst>
              <a:ext uri="{FF2B5EF4-FFF2-40B4-BE49-F238E27FC236}">
                <a16:creationId xmlns:a16="http://schemas.microsoft.com/office/drawing/2014/main" id="{31F821D9-2704-4787-9AFF-7D66C599F57A}"/>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22" name="Multi-target detection">
            <a:extLst>
              <a:ext uri="{FF2B5EF4-FFF2-40B4-BE49-F238E27FC236}">
                <a16:creationId xmlns:a16="http://schemas.microsoft.com/office/drawing/2014/main" id="{61E0DEA9-DFE6-49CA-A0D9-2A94764B4AE7}"/>
              </a:ext>
            </a:extLst>
          </p:cNvPr>
          <p:cNvSpPr txBox="1"/>
          <p:nvPr/>
        </p:nvSpPr>
        <p:spPr>
          <a:xfrm>
            <a:off x="576000" y="432000"/>
            <a:ext cx="510388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Amplitude and phase correction: propagation wave</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
        <p:nvSpPr>
          <p:cNvPr id="23" name="CuadroTexto 22">
            <a:extLst>
              <a:ext uri="{FF2B5EF4-FFF2-40B4-BE49-F238E27FC236}">
                <a16:creationId xmlns:a16="http://schemas.microsoft.com/office/drawing/2014/main" id="{33D9EA2B-BC62-4BA1-9552-F297303F3888}"/>
              </a:ext>
            </a:extLst>
          </p:cNvPr>
          <p:cNvSpPr txBox="1"/>
          <p:nvPr/>
        </p:nvSpPr>
        <p:spPr>
          <a:xfrm>
            <a:off x="230588" y="871037"/>
            <a:ext cx="8682824" cy="8213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algn="just" defTabSz="1285875"/>
            <a:r>
              <a:rPr lang="en-US" sz="1100" dirty="0">
                <a:solidFill>
                  <a:srgbClr val="000000"/>
                </a:solidFill>
              </a:rPr>
              <a:t>Once the theoretical behavior has been analyzed, we aim to observe the same behavior in real measurements. A metallic plate is progressively displaced in front of the setup over a range of distances within the system’s operating domain. This verification is not trivial, as it requires assessing the phase and amplitude stability of our signal generator, and because the phase analysis involves the entire bandwidth, applying the inverse Fourier transform.</a:t>
            </a:r>
            <a:endParaRPr kumimoji="0" lang="es-ES" sz="3600" b="0" i="0" u="none" strike="noStrike" cap="none" spc="0" normalizeH="0" baseline="0" dirty="0">
              <a:ln>
                <a:noFill/>
              </a:ln>
              <a:solidFill>
                <a:srgbClr val="000000"/>
              </a:solidFill>
              <a:effectLst/>
              <a:uFill>
                <a:solidFill>
                  <a:srgbClr val="7E8C97"/>
                </a:solidFill>
              </a:uFill>
              <a:sym typeface="Helvetica Neue"/>
            </a:endParaRPr>
          </a:p>
        </p:txBody>
      </p:sp>
    </p:spTree>
    <p:extLst>
      <p:ext uri="{BB962C8B-B14F-4D97-AF65-F5344CB8AC3E}">
        <p14:creationId xmlns:p14="http://schemas.microsoft.com/office/powerpoint/2010/main" val="13074558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ow Water Equivalent Evolution During the 2019/2020 Winter Period in AEMet-Formigal Test Site Using a SFCW Radar">
            <a:extLst>
              <a:ext uri="{FF2B5EF4-FFF2-40B4-BE49-F238E27FC236}">
                <a16:creationId xmlns:a16="http://schemas.microsoft.com/office/drawing/2014/main" id="{D7D82770-3915-4F57-91E5-F36B9ED36E92}"/>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10" name="Multi-target detection">
            <a:extLst>
              <a:ext uri="{FF2B5EF4-FFF2-40B4-BE49-F238E27FC236}">
                <a16:creationId xmlns:a16="http://schemas.microsoft.com/office/drawing/2014/main" id="{E5F301BF-E63B-4E6A-A673-8D863DEAFC04}"/>
              </a:ext>
            </a:extLst>
          </p:cNvPr>
          <p:cNvSpPr txBox="1"/>
          <p:nvPr/>
        </p:nvSpPr>
        <p:spPr>
          <a:xfrm>
            <a:off x="576000" y="432000"/>
            <a:ext cx="510388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Amplitude and phase correction: propagation wave</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pic>
        <p:nvPicPr>
          <p:cNvPr id="13" name="Imagen 12">
            <a:extLst>
              <a:ext uri="{FF2B5EF4-FFF2-40B4-BE49-F238E27FC236}">
                <a16:creationId xmlns:a16="http://schemas.microsoft.com/office/drawing/2014/main" id="{22C8CB23-6FB8-4596-8A23-3EBE2C5CAAB0}"/>
              </a:ext>
            </a:extLst>
          </p:cNvPr>
          <p:cNvPicPr>
            <a:picLocks noChangeAspect="1"/>
          </p:cNvPicPr>
          <p:nvPr/>
        </p:nvPicPr>
        <p:blipFill>
          <a:blip r:embed="rId2"/>
          <a:stretch>
            <a:fillRect/>
          </a:stretch>
        </p:blipFill>
        <p:spPr>
          <a:xfrm>
            <a:off x="223905" y="1501763"/>
            <a:ext cx="4320000" cy="3240000"/>
          </a:xfrm>
          <a:prstGeom prst="rect">
            <a:avLst/>
          </a:prstGeom>
        </p:spPr>
      </p:pic>
      <p:sp>
        <p:nvSpPr>
          <p:cNvPr id="8" name="CuadroTexto 7">
            <a:extLst>
              <a:ext uri="{FF2B5EF4-FFF2-40B4-BE49-F238E27FC236}">
                <a16:creationId xmlns:a16="http://schemas.microsoft.com/office/drawing/2014/main" id="{30A4F0E3-1546-48F2-8AC0-23E92B71F685}"/>
              </a:ext>
            </a:extLst>
          </p:cNvPr>
          <p:cNvSpPr txBox="1"/>
          <p:nvPr/>
        </p:nvSpPr>
        <p:spPr>
          <a:xfrm>
            <a:off x="1028834" y="4562421"/>
            <a:ext cx="2756079" cy="2981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Snowdepth</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a:t>
            </a:r>
          </a:p>
        </p:txBody>
      </p:sp>
      <p:sp>
        <p:nvSpPr>
          <p:cNvPr id="14" name="CuadroTexto 13">
            <a:extLst>
              <a:ext uri="{FF2B5EF4-FFF2-40B4-BE49-F238E27FC236}">
                <a16:creationId xmlns:a16="http://schemas.microsoft.com/office/drawing/2014/main" id="{F7F04B82-9110-4128-A79E-0BA7ED53A179}"/>
              </a:ext>
            </a:extLst>
          </p:cNvPr>
          <p:cNvSpPr txBox="1"/>
          <p:nvPr/>
        </p:nvSpPr>
        <p:spPr>
          <a:xfrm rot="16200000">
            <a:off x="-1005055" y="2972683"/>
            <a:ext cx="2756079" cy="2981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Amplitude</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a:t>
            </a: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of</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FFT (</a:t>
            </a: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a.u</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a:t>
            </a:r>
          </a:p>
        </p:txBody>
      </p:sp>
      <p:pic>
        <p:nvPicPr>
          <p:cNvPr id="16" name="Imagen 15">
            <a:extLst>
              <a:ext uri="{FF2B5EF4-FFF2-40B4-BE49-F238E27FC236}">
                <a16:creationId xmlns:a16="http://schemas.microsoft.com/office/drawing/2014/main" id="{08A75708-DA14-43DF-B703-AAD70A1B7315}"/>
              </a:ext>
            </a:extLst>
          </p:cNvPr>
          <p:cNvPicPr>
            <a:picLocks noChangeAspect="1"/>
          </p:cNvPicPr>
          <p:nvPr/>
        </p:nvPicPr>
        <p:blipFill>
          <a:blip r:embed="rId3"/>
          <a:stretch>
            <a:fillRect/>
          </a:stretch>
        </p:blipFill>
        <p:spPr>
          <a:xfrm>
            <a:off x="4526115" y="1501763"/>
            <a:ext cx="4320000" cy="3240000"/>
          </a:xfrm>
          <a:prstGeom prst="rect">
            <a:avLst/>
          </a:prstGeom>
        </p:spPr>
      </p:pic>
      <p:sp>
        <p:nvSpPr>
          <p:cNvPr id="7" name="CuadroTexto 6">
            <a:extLst>
              <a:ext uri="{FF2B5EF4-FFF2-40B4-BE49-F238E27FC236}">
                <a16:creationId xmlns:a16="http://schemas.microsoft.com/office/drawing/2014/main" id="{1B0F7788-E9F3-4B4F-A63B-166431612C01}"/>
              </a:ext>
            </a:extLst>
          </p:cNvPr>
          <p:cNvSpPr txBox="1"/>
          <p:nvPr/>
        </p:nvSpPr>
        <p:spPr>
          <a:xfrm>
            <a:off x="5585810" y="4562421"/>
            <a:ext cx="2756079" cy="2981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Snowdepth</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(m)</a:t>
            </a:r>
          </a:p>
        </p:txBody>
      </p:sp>
      <p:sp>
        <p:nvSpPr>
          <p:cNvPr id="6" name="CuadroTexto 5">
            <a:extLst>
              <a:ext uri="{FF2B5EF4-FFF2-40B4-BE49-F238E27FC236}">
                <a16:creationId xmlns:a16="http://schemas.microsoft.com/office/drawing/2014/main" id="{95D37A9A-DBD1-419D-8FD9-35F4F7B89689}"/>
              </a:ext>
            </a:extLst>
          </p:cNvPr>
          <p:cNvSpPr txBox="1"/>
          <p:nvPr/>
        </p:nvSpPr>
        <p:spPr>
          <a:xfrm>
            <a:off x="5477711" y="1410339"/>
            <a:ext cx="2756079"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5" name="CuadroTexto 4">
            <a:extLst>
              <a:ext uri="{FF2B5EF4-FFF2-40B4-BE49-F238E27FC236}">
                <a16:creationId xmlns:a16="http://schemas.microsoft.com/office/drawing/2014/main" id="{00E2805F-FE84-489B-9140-8B773688E309}"/>
              </a:ext>
            </a:extLst>
          </p:cNvPr>
          <p:cNvSpPr txBox="1"/>
          <p:nvPr/>
        </p:nvSpPr>
        <p:spPr>
          <a:xfrm>
            <a:off x="1184643" y="1382947"/>
            <a:ext cx="2756079" cy="3904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dirty="0">
              <a:ln>
                <a:noFill/>
              </a:ln>
              <a:solidFill>
                <a:srgbClr val="7E8C97"/>
              </a:solidFill>
              <a:effectLst/>
              <a:uFill>
                <a:solidFill>
                  <a:srgbClr val="7E8C97"/>
                </a:solidFill>
              </a:uFill>
              <a:latin typeface="+mn-lt"/>
              <a:ea typeface="+mn-ea"/>
              <a:cs typeface="+mn-cs"/>
              <a:sym typeface="Helvetica Neue"/>
            </a:endParaRPr>
          </a:p>
        </p:txBody>
      </p:sp>
      <p:sp>
        <p:nvSpPr>
          <p:cNvPr id="11" name="Rectángulo 10">
            <a:extLst>
              <a:ext uri="{FF2B5EF4-FFF2-40B4-BE49-F238E27FC236}">
                <a16:creationId xmlns:a16="http://schemas.microsoft.com/office/drawing/2014/main" id="{FD1CC492-99FE-4727-91F2-8872D996569C}"/>
              </a:ext>
            </a:extLst>
          </p:cNvPr>
          <p:cNvSpPr/>
          <p:nvPr/>
        </p:nvSpPr>
        <p:spPr>
          <a:xfrm>
            <a:off x="152461" y="732320"/>
            <a:ext cx="8512544" cy="769441"/>
          </a:xfrm>
          <a:prstGeom prst="rect">
            <a:avLst/>
          </a:prstGeom>
        </p:spPr>
        <p:txBody>
          <a:bodyPr wrap="square">
            <a:spAutoFit/>
          </a:bodyPr>
          <a:lstStyle/>
          <a:p>
            <a:pPr algn="just"/>
            <a:r>
              <a:rPr lang="en-US" sz="1100" dirty="0">
                <a:solidFill>
                  <a:srgbClr val="000000"/>
                </a:solidFill>
              </a:rPr>
              <a:t>We simulate a single layer of dry snow with four different densities to examine whether increasing its thickness leads to the same behavior patterns in amplitude and phase. For small thicknesses, we observe interference effects that impact the measurement, resulting in reduced stability in the peak amplitude. However, as the thickness increases to typical values, the amplitude stabilizes, and the phase exhibits the same variation trend as observed for the metal plate.</a:t>
            </a:r>
            <a:endParaRPr lang="es-ES" sz="1100" dirty="0">
              <a:solidFill>
                <a:srgbClr val="000000"/>
              </a:solidFill>
            </a:endParaRPr>
          </a:p>
        </p:txBody>
      </p:sp>
      <p:sp>
        <p:nvSpPr>
          <p:cNvPr id="17" name="CuadroTexto 16">
            <a:extLst>
              <a:ext uri="{FF2B5EF4-FFF2-40B4-BE49-F238E27FC236}">
                <a16:creationId xmlns:a16="http://schemas.microsoft.com/office/drawing/2014/main" id="{073165ED-5090-4946-835D-44130BF33751}"/>
              </a:ext>
            </a:extLst>
          </p:cNvPr>
          <p:cNvSpPr txBox="1"/>
          <p:nvPr/>
        </p:nvSpPr>
        <p:spPr>
          <a:xfrm rot="16200000">
            <a:off x="3381474" y="2884061"/>
            <a:ext cx="2756079" cy="2981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Phase</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a:t>
            </a:r>
            <a:r>
              <a:rPr kumimoji="0" lang="es-ES" sz="1000" b="0"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of</a:t>
            </a:r>
            <a:r>
              <a:rPr kumimoji="0" lang="es-ES" sz="10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 FFT (rad)</a:t>
            </a:r>
          </a:p>
        </p:txBody>
      </p:sp>
    </p:spTree>
    <p:extLst>
      <p:ext uri="{BB962C8B-B14F-4D97-AF65-F5344CB8AC3E}">
        <p14:creationId xmlns:p14="http://schemas.microsoft.com/office/powerpoint/2010/main" val="6292593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015853D-E227-494F-A25D-2BA6E3C4A6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12" name="Imagen 11">
            <a:extLst>
              <a:ext uri="{FF2B5EF4-FFF2-40B4-BE49-F238E27FC236}">
                <a16:creationId xmlns:a16="http://schemas.microsoft.com/office/drawing/2014/main" id="{F6CB6568-1633-422B-861E-C66988CBE0D1}"/>
              </a:ext>
            </a:extLst>
          </p:cNvPr>
          <p:cNvPicPr>
            <a:picLocks noChangeAspect="1"/>
          </p:cNvPicPr>
          <p:nvPr/>
        </p:nvPicPr>
        <p:blipFill>
          <a:blip r:embed="rId3"/>
          <a:stretch>
            <a:fillRect/>
          </a:stretch>
        </p:blipFill>
        <p:spPr>
          <a:xfrm>
            <a:off x="399301" y="1844579"/>
            <a:ext cx="3840000" cy="2880000"/>
          </a:xfrm>
          <a:prstGeom prst="rect">
            <a:avLst/>
          </a:prstGeom>
        </p:spPr>
      </p:pic>
      <p:pic>
        <p:nvPicPr>
          <p:cNvPr id="14" name="Imagen 13">
            <a:extLst>
              <a:ext uri="{FF2B5EF4-FFF2-40B4-BE49-F238E27FC236}">
                <a16:creationId xmlns:a16="http://schemas.microsoft.com/office/drawing/2014/main" id="{54FE0BD2-6AD9-4AD3-A498-CC346E2820FB}"/>
              </a:ext>
            </a:extLst>
          </p:cNvPr>
          <p:cNvPicPr>
            <a:picLocks noChangeAspect="1"/>
          </p:cNvPicPr>
          <p:nvPr/>
        </p:nvPicPr>
        <p:blipFill>
          <a:blip r:embed="rId4"/>
          <a:stretch>
            <a:fillRect/>
          </a:stretch>
        </p:blipFill>
        <p:spPr>
          <a:xfrm>
            <a:off x="4543905" y="1844579"/>
            <a:ext cx="3840000" cy="2880000"/>
          </a:xfrm>
          <a:prstGeom prst="rect">
            <a:avLst/>
          </a:prstGeom>
        </p:spPr>
      </p:pic>
      <p:sp>
        <p:nvSpPr>
          <p:cNvPr id="15" name="CuadroTexto 14">
            <a:extLst>
              <a:ext uri="{FF2B5EF4-FFF2-40B4-BE49-F238E27FC236}">
                <a16:creationId xmlns:a16="http://schemas.microsoft.com/office/drawing/2014/main" id="{62DB8B33-7047-4F8F-9EE2-368440C99BCC}"/>
              </a:ext>
            </a:extLst>
          </p:cNvPr>
          <p:cNvSpPr txBox="1"/>
          <p:nvPr/>
        </p:nvSpPr>
        <p:spPr>
          <a:xfrm>
            <a:off x="6272511" y="4598583"/>
            <a:ext cx="772731" cy="2519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kumimoji="0" lang="es-ES" sz="7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LWC (%1)</a:t>
            </a:r>
          </a:p>
        </p:txBody>
      </p:sp>
      <p:sp>
        <p:nvSpPr>
          <p:cNvPr id="16" name="CuadroTexto 15">
            <a:extLst>
              <a:ext uri="{FF2B5EF4-FFF2-40B4-BE49-F238E27FC236}">
                <a16:creationId xmlns:a16="http://schemas.microsoft.com/office/drawing/2014/main" id="{FEA3F1E3-25CE-4A3D-A0A2-3CE2770577F8}"/>
              </a:ext>
            </a:extLst>
          </p:cNvPr>
          <p:cNvSpPr txBox="1"/>
          <p:nvPr/>
        </p:nvSpPr>
        <p:spPr>
          <a:xfrm rot="16200000">
            <a:off x="3181934" y="3158583"/>
            <a:ext cx="2879999" cy="2519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lang="es-ES" sz="700" dirty="0" err="1">
                <a:solidFill>
                  <a:srgbClr val="000000"/>
                </a:solidFill>
              </a:rPr>
              <a:t>Imaginary</a:t>
            </a:r>
            <a:r>
              <a:rPr lang="es-ES" sz="700" dirty="0">
                <a:solidFill>
                  <a:srgbClr val="000000"/>
                </a:solidFill>
              </a:rPr>
              <a:t> </a:t>
            </a:r>
            <a:r>
              <a:rPr lang="es-ES" sz="700" dirty="0" err="1">
                <a:solidFill>
                  <a:srgbClr val="000000"/>
                </a:solidFill>
              </a:rPr>
              <a:t>part</a:t>
            </a:r>
            <a:r>
              <a:rPr lang="es-ES" sz="700" dirty="0">
                <a:solidFill>
                  <a:srgbClr val="000000"/>
                </a:solidFill>
              </a:rPr>
              <a:t> </a:t>
            </a:r>
            <a:r>
              <a:rPr lang="es-ES" sz="700" dirty="0" err="1">
                <a:solidFill>
                  <a:srgbClr val="000000"/>
                </a:solidFill>
              </a:rPr>
              <a:t>of</a:t>
            </a:r>
            <a:r>
              <a:rPr lang="es-ES" sz="700" dirty="0">
                <a:solidFill>
                  <a:srgbClr val="000000"/>
                </a:solidFill>
              </a:rPr>
              <a:t> </a:t>
            </a:r>
            <a:r>
              <a:rPr lang="es-ES" sz="700" dirty="0" err="1">
                <a:solidFill>
                  <a:srgbClr val="000000"/>
                </a:solidFill>
              </a:rPr>
              <a:t>reflection</a:t>
            </a:r>
            <a:r>
              <a:rPr lang="es-ES" sz="700" dirty="0">
                <a:solidFill>
                  <a:srgbClr val="000000"/>
                </a:solidFill>
              </a:rPr>
              <a:t> </a:t>
            </a:r>
            <a:r>
              <a:rPr lang="es-ES" sz="700" dirty="0" err="1">
                <a:solidFill>
                  <a:srgbClr val="000000"/>
                </a:solidFill>
              </a:rPr>
              <a:t>coefficient</a:t>
            </a:r>
            <a:endParaRPr kumimoji="0" lang="es-ES" sz="700" b="0"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sp>
        <p:nvSpPr>
          <p:cNvPr id="17" name="CuadroTexto 16">
            <a:extLst>
              <a:ext uri="{FF2B5EF4-FFF2-40B4-BE49-F238E27FC236}">
                <a16:creationId xmlns:a16="http://schemas.microsoft.com/office/drawing/2014/main" id="{CE11A287-FC6E-4334-AA7C-EEA67A1CBBB1}"/>
              </a:ext>
            </a:extLst>
          </p:cNvPr>
          <p:cNvSpPr txBox="1"/>
          <p:nvPr/>
        </p:nvSpPr>
        <p:spPr>
          <a:xfrm>
            <a:off x="5908656" y="1829190"/>
            <a:ext cx="1265376" cy="2827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900" b="1"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Monolayer</a:t>
            </a:r>
            <a:endParaRPr kumimoji="0" lang="es-ES" sz="900" b="1"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sp>
        <p:nvSpPr>
          <p:cNvPr id="18" name="CuadroTexto 17">
            <a:extLst>
              <a:ext uri="{FF2B5EF4-FFF2-40B4-BE49-F238E27FC236}">
                <a16:creationId xmlns:a16="http://schemas.microsoft.com/office/drawing/2014/main" id="{508BFEB5-3B39-479C-B460-EF01E546D07B}"/>
              </a:ext>
            </a:extLst>
          </p:cNvPr>
          <p:cNvSpPr txBox="1"/>
          <p:nvPr/>
        </p:nvSpPr>
        <p:spPr>
          <a:xfrm>
            <a:off x="2055000" y="4594240"/>
            <a:ext cx="772731" cy="2519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kumimoji="0" lang="es-ES" sz="7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LWC (%1)</a:t>
            </a:r>
          </a:p>
        </p:txBody>
      </p:sp>
      <p:sp>
        <p:nvSpPr>
          <p:cNvPr id="19" name="CuadroTexto 18">
            <a:extLst>
              <a:ext uri="{FF2B5EF4-FFF2-40B4-BE49-F238E27FC236}">
                <a16:creationId xmlns:a16="http://schemas.microsoft.com/office/drawing/2014/main" id="{E2264F56-CDEA-4972-88CA-27C95A1B666E}"/>
              </a:ext>
            </a:extLst>
          </p:cNvPr>
          <p:cNvSpPr txBox="1"/>
          <p:nvPr/>
        </p:nvSpPr>
        <p:spPr>
          <a:xfrm rot="16200000">
            <a:off x="-972278" y="3155973"/>
            <a:ext cx="3118085" cy="25199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lang="es-ES" sz="700" dirty="0">
                <a:solidFill>
                  <a:srgbClr val="000000"/>
                </a:solidFill>
              </a:rPr>
              <a:t>Real </a:t>
            </a:r>
            <a:r>
              <a:rPr lang="es-ES" sz="700" dirty="0" err="1">
                <a:solidFill>
                  <a:srgbClr val="000000"/>
                </a:solidFill>
              </a:rPr>
              <a:t>part</a:t>
            </a:r>
            <a:r>
              <a:rPr lang="es-ES" sz="700" dirty="0">
                <a:solidFill>
                  <a:srgbClr val="000000"/>
                </a:solidFill>
              </a:rPr>
              <a:t> </a:t>
            </a:r>
            <a:r>
              <a:rPr lang="es-ES" sz="700" dirty="0" err="1">
                <a:solidFill>
                  <a:srgbClr val="000000"/>
                </a:solidFill>
              </a:rPr>
              <a:t>of</a:t>
            </a:r>
            <a:r>
              <a:rPr lang="es-ES" sz="700" dirty="0">
                <a:solidFill>
                  <a:srgbClr val="000000"/>
                </a:solidFill>
              </a:rPr>
              <a:t> </a:t>
            </a:r>
            <a:r>
              <a:rPr lang="es-ES" sz="700" dirty="0" err="1">
                <a:solidFill>
                  <a:srgbClr val="000000"/>
                </a:solidFill>
              </a:rPr>
              <a:t>reflection</a:t>
            </a:r>
            <a:r>
              <a:rPr lang="es-ES" sz="700" dirty="0">
                <a:solidFill>
                  <a:srgbClr val="000000"/>
                </a:solidFill>
              </a:rPr>
              <a:t> </a:t>
            </a:r>
            <a:r>
              <a:rPr lang="es-ES" sz="700" dirty="0" err="1">
                <a:solidFill>
                  <a:srgbClr val="000000"/>
                </a:solidFill>
              </a:rPr>
              <a:t>coefficient</a:t>
            </a:r>
            <a:endParaRPr kumimoji="0" lang="es-ES" sz="700" b="0"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sp>
        <p:nvSpPr>
          <p:cNvPr id="20" name="CuadroTexto 19">
            <a:extLst>
              <a:ext uri="{FF2B5EF4-FFF2-40B4-BE49-F238E27FC236}">
                <a16:creationId xmlns:a16="http://schemas.microsoft.com/office/drawing/2014/main" id="{E4846263-0B99-42FE-9A4F-1CC9A30D369F}"/>
              </a:ext>
            </a:extLst>
          </p:cNvPr>
          <p:cNvSpPr txBox="1"/>
          <p:nvPr/>
        </p:nvSpPr>
        <p:spPr>
          <a:xfrm>
            <a:off x="1760386" y="1815418"/>
            <a:ext cx="1265376" cy="2827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900" b="1"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Monolayer</a:t>
            </a:r>
            <a:endParaRPr kumimoji="0" lang="es-ES" sz="900" b="1"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pic>
        <p:nvPicPr>
          <p:cNvPr id="21" name="Gráfico 20">
            <a:extLst>
              <a:ext uri="{FF2B5EF4-FFF2-40B4-BE49-F238E27FC236}">
                <a16:creationId xmlns:a16="http://schemas.microsoft.com/office/drawing/2014/main" id="{4F746CE7-A6BD-4CA5-B799-C3DC118999B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87403" y="2894163"/>
            <a:ext cx="1920000" cy="1440000"/>
          </a:xfrm>
          <a:prstGeom prst="rect">
            <a:avLst/>
          </a:prstGeom>
        </p:spPr>
      </p:pic>
      <p:pic>
        <p:nvPicPr>
          <p:cNvPr id="24" name="Gráfico 23">
            <a:extLst>
              <a:ext uri="{FF2B5EF4-FFF2-40B4-BE49-F238E27FC236}">
                <a16:creationId xmlns:a16="http://schemas.microsoft.com/office/drawing/2014/main" id="{936A644C-285C-4574-9615-DD090174590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75938" y="2820461"/>
            <a:ext cx="1920000" cy="1440000"/>
          </a:xfrm>
          <a:prstGeom prst="rect">
            <a:avLst/>
          </a:prstGeom>
        </p:spPr>
      </p:pic>
      <p:sp>
        <p:nvSpPr>
          <p:cNvPr id="25" name="Snow Water Equivalent Evolution During the 2019/2020 Winter Period in AEMet-Formigal Test Site Using a SFCW Radar">
            <a:extLst>
              <a:ext uri="{FF2B5EF4-FFF2-40B4-BE49-F238E27FC236}">
                <a16:creationId xmlns:a16="http://schemas.microsoft.com/office/drawing/2014/main" id="{D6C9B14F-7C53-4B60-961C-13A7C6CD7012}"/>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26" name="Multi-target detection">
            <a:extLst>
              <a:ext uri="{FF2B5EF4-FFF2-40B4-BE49-F238E27FC236}">
                <a16:creationId xmlns:a16="http://schemas.microsoft.com/office/drawing/2014/main" id="{97DF0253-B221-49E3-A6DA-5622DFBA023F}"/>
              </a:ext>
            </a:extLst>
          </p:cNvPr>
          <p:cNvSpPr txBox="1"/>
          <p:nvPr/>
        </p:nvSpPr>
        <p:spPr>
          <a:xfrm>
            <a:off x="576000" y="432000"/>
            <a:ext cx="322516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Simulation wet snow monolayer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30307577-E948-4CED-9303-E550B77CFCA2}"/>
                  </a:ext>
                </a:extLst>
              </p:cNvPr>
              <p:cNvSpPr/>
              <p:nvPr/>
            </p:nvSpPr>
            <p:spPr>
              <a:xfrm>
                <a:off x="3808169" y="1318490"/>
                <a:ext cx="1446358" cy="400110"/>
              </a:xfrm>
              <a:prstGeom prst="rect">
                <a:avLst/>
              </a:prstGeom>
            </p:spPr>
            <p:txBody>
              <a:bodyPr wrap="none">
                <a:spAutoFit/>
              </a:bodyPr>
              <a:lstStyle/>
              <a:p>
                <a14:m>
                  <m:oMath xmlns:m="http://schemas.openxmlformats.org/officeDocument/2006/math">
                    <m:r>
                      <a:rPr lang="es-ES" sz="2000" smtClean="0">
                        <a:solidFill>
                          <a:srgbClr val="000000"/>
                        </a:solidFill>
                        <a:latin typeface="Cambria Math" panose="02040503050406030204" pitchFamily="18" charset="0"/>
                      </a:rPr>
                      <m:t>Г=</m:t>
                    </m:r>
                    <m:r>
                      <a:rPr lang="es-ES" sz="2000">
                        <a:solidFill>
                          <a:srgbClr val="000000"/>
                        </a:solidFill>
                        <a:latin typeface="Cambria Math" panose="02040503050406030204" pitchFamily="18" charset="0"/>
                      </a:rPr>
                      <m:t>Г</m:t>
                    </m:r>
                    <m:r>
                      <a:rPr lang="es-ES" sz="2000" b="0" i="0" smtClean="0">
                        <a:solidFill>
                          <a:srgbClr val="000000"/>
                        </a:solidFill>
                        <a:latin typeface="Cambria Math" panose="02040503050406030204" pitchFamily="18" charset="0"/>
                      </a:rPr>
                      <m:t>′</m:t>
                    </m:r>
                  </m:oMath>
                </a14:m>
                <a:r>
                  <a:rPr lang="es-ES" sz="2000" dirty="0">
                    <a:solidFill>
                      <a:srgbClr val="000000"/>
                    </a:solidFill>
                  </a:rPr>
                  <a:t>+j </a:t>
                </a:r>
                <a14:m>
                  <m:oMath xmlns:m="http://schemas.openxmlformats.org/officeDocument/2006/math">
                    <m:r>
                      <a:rPr lang="es-ES" sz="2000">
                        <a:solidFill>
                          <a:srgbClr val="000000"/>
                        </a:solidFill>
                        <a:latin typeface="Cambria Math" panose="02040503050406030204" pitchFamily="18" charset="0"/>
                      </a:rPr>
                      <m:t>Г</m:t>
                    </m:r>
                    <m:r>
                      <a:rPr lang="es-ES" sz="2000" b="0" i="0" smtClean="0">
                        <a:solidFill>
                          <a:srgbClr val="000000"/>
                        </a:solidFill>
                        <a:latin typeface="Cambria Math" panose="02040503050406030204" pitchFamily="18" charset="0"/>
                      </a:rPr>
                      <m:t>′′</m:t>
                    </m:r>
                  </m:oMath>
                </a14:m>
                <a:endParaRPr lang="es-ES" sz="2000" dirty="0">
                  <a:solidFill>
                    <a:srgbClr val="000000"/>
                  </a:solidFill>
                </a:endParaRPr>
              </a:p>
            </p:txBody>
          </p:sp>
        </mc:Choice>
        <mc:Fallback xmlns="">
          <p:sp>
            <p:nvSpPr>
              <p:cNvPr id="3" name="Rectángulo 2">
                <a:extLst>
                  <a:ext uri="{FF2B5EF4-FFF2-40B4-BE49-F238E27FC236}">
                    <a16:creationId xmlns:a16="http://schemas.microsoft.com/office/drawing/2014/main" id="{30307577-E948-4CED-9303-E550B77CFCA2}"/>
                  </a:ext>
                </a:extLst>
              </p:cNvPr>
              <p:cNvSpPr>
                <a:spLocks noRot="1" noChangeAspect="1" noMove="1" noResize="1" noEditPoints="1" noAdjustHandles="1" noChangeArrowheads="1" noChangeShapeType="1" noTextEdit="1"/>
              </p:cNvSpPr>
              <p:nvPr/>
            </p:nvSpPr>
            <p:spPr>
              <a:xfrm>
                <a:off x="3808169" y="1318490"/>
                <a:ext cx="1446358" cy="400110"/>
              </a:xfrm>
              <a:prstGeom prst="rect">
                <a:avLst/>
              </a:prstGeom>
              <a:blipFill>
                <a:blip r:embed="rId9"/>
                <a:stretch>
                  <a:fillRect t="-6061" b="-27273"/>
                </a:stretch>
              </a:blipFill>
            </p:spPr>
            <p:txBody>
              <a:bodyPr/>
              <a:lstStyle/>
              <a:p>
                <a:r>
                  <a:rPr lang="es-ES">
                    <a:noFill/>
                  </a:rPr>
                  <a:t> </a:t>
                </a:r>
              </a:p>
            </p:txBody>
          </p:sp>
        </mc:Fallback>
      </mc:AlternateContent>
      <p:sp>
        <p:nvSpPr>
          <p:cNvPr id="27" name="Rectángulo 26">
            <a:extLst>
              <a:ext uri="{FF2B5EF4-FFF2-40B4-BE49-F238E27FC236}">
                <a16:creationId xmlns:a16="http://schemas.microsoft.com/office/drawing/2014/main" id="{16DCC5D1-D48B-4835-8FC3-7768C676C520}"/>
              </a:ext>
            </a:extLst>
          </p:cNvPr>
          <p:cNvSpPr/>
          <p:nvPr/>
        </p:nvSpPr>
        <p:spPr>
          <a:xfrm>
            <a:off x="541905" y="732322"/>
            <a:ext cx="8078272" cy="415498"/>
          </a:xfrm>
          <a:prstGeom prst="rect">
            <a:avLst/>
          </a:prstGeom>
        </p:spPr>
        <p:txBody>
          <a:bodyPr wrap="square">
            <a:spAutoFit/>
          </a:bodyPr>
          <a:lstStyle/>
          <a:p>
            <a:pPr algn="just"/>
            <a:r>
              <a:rPr lang="en-US" sz="1050" dirty="0">
                <a:solidFill>
                  <a:srgbClr val="000000"/>
                </a:solidFill>
              </a:rPr>
              <a:t>We simulate a 1-meter-thick single layer with different initial dry snow densities and progressively increase the liquid water content to analyze the response in both amplitude and phase of the reflection coefficient.</a:t>
            </a:r>
            <a:endParaRPr lang="es-ES" sz="1050" dirty="0">
              <a:solidFill>
                <a:srgbClr val="000000"/>
              </a:solidFill>
            </a:endParaRPr>
          </a:p>
        </p:txBody>
      </p:sp>
    </p:spTree>
    <p:extLst>
      <p:ext uri="{BB962C8B-B14F-4D97-AF65-F5344CB8AC3E}">
        <p14:creationId xmlns:p14="http://schemas.microsoft.com/office/powerpoint/2010/main" val="56170977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AC547724-97C2-4598-AE10-48EADBAF0B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62" y="1545754"/>
            <a:ext cx="4320000" cy="3240000"/>
          </a:xfrm>
          <a:prstGeom prst="rect">
            <a:avLst/>
          </a:prstGeom>
        </p:spPr>
      </p:pic>
      <p:pic>
        <p:nvPicPr>
          <p:cNvPr id="9" name="Imagen 8">
            <a:extLst>
              <a:ext uri="{FF2B5EF4-FFF2-40B4-BE49-F238E27FC236}">
                <a16:creationId xmlns:a16="http://schemas.microsoft.com/office/drawing/2014/main" id="{52311E04-C14E-4EFB-BC3D-B783D6D5D008}"/>
              </a:ext>
            </a:extLst>
          </p:cNvPr>
          <p:cNvPicPr>
            <a:picLocks noChangeAspect="1"/>
          </p:cNvPicPr>
          <p:nvPr/>
        </p:nvPicPr>
        <p:blipFill>
          <a:blip r:embed="rId4"/>
          <a:stretch>
            <a:fillRect/>
          </a:stretch>
        </p:blipFill>
        <p:spPr>
          <a:xfrm>
            <a:off x="4612711" y="1545754"/>
            <a:ext cx="4320000" cy="3240000"/>
          </a:xfrm>
          <a:prstGeom prst="rect">
            <a:avLst/>
          </a:prstGeom>
        </p:spPr>
      </p:pic>
      <p:sp>
        <p:nvSpPr>
          <p:cNvPr id="10" name="CuadroTexto 9">
            <a:extLst>
              <a:ext uri="{FF2B5EF4-FFF2-40B4-BE49-F238E27FC236}">
                <a16:creationId xmlns:a16="http://schemas.microsoft.com/office/drawing/2014/main" id="{097262D5-3A21-4B50-B2A7-CE376E545906}"/>
              </a:ext>
            </a:extLst>
          </p:cNvPr>
          <p:cNvSpPr txBox="1"/>
          <p:nvPr/>
        </p:nvSpPr>
        <p:spPr>
          <a:xfrm>
            <a:off x="6547284" y="4590889"/>
            <a:ext cx="772731" cy="26738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kumimoji="0" lang="es-ES" sz="800" b="0" i="0" u="none" strike="noStrike" cap="none" spc="0" normalizeH="0" baseline="0" dirty="0">
                <a:ln>
                  <a:noFill/>
                </a:ln>
                <a:solidFill>
                  <a:srgbClr val="000000"/>
                </a:solidFill>
                <a:effectLst/>
                <a:uFill>
                  <a:solidFill>
                    <a:srgbClr val="7E8C97"/>
                  </a:solidFill>
                </a:uFill>
                <a:latin typeface="+mn-lt"/>
                <a:ea typeface="+mn-ea"/>
                <a:cs typeface="+mn-cs"/>
                <a:sym typeface="Helvetica Neue"/>
              </a:rPr>
              <a:t>LWC (%1)</a:t>
            </a:r>
          </a:p>
        </p:txBody>
      </p:sp>
      <p:sp>
        <p:nvSpPr>
          <p:cNvPr id="11" name="CuadroTexto 10">
            <a:extLst>
              <a:ext uri="{FF2B5EF4-FFF2-40B4-BE49-F238E27FC236}">
                <a16:creationId xmlns:a16="http://schemas.microsoft.com/office/drawing/2014/main" id="{CF85EC76-72E9-4C33-BD81-6D2798F60F41}"/>
              </a:ext>
            </a:extLst>
          </p:cNvPr>
          <p:cNvSpPr txBox="1"/>
          <p:nvPr/>
        </p:nvSpPr>
        <p:spPr>
          <a:xfrm rot="16200000">
            <a:off x="3089345" y="2975772"/>
            <a:ext cx="3466833" cy="2827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lang="es-ES" sz="900" dirty="0" err="1">
                <a:solidFill>
                  <a:srgbClr val="000000"/>
                </a:solidFill>
              </a:rPr>
              <a:t>Imaginary</a:t>
            </a:r>
            <a:r>
              <a:rPr lang="es-ES" sz="900" dirty="0">
                <a:solidFill>
                  <a:srgbClr val="000000"/>
                </a:solidFill>
              </a:rPr>
              <a:t> </a:t>
            </a:r>
            <a:r>
              <a:rPr lang="es-ES" sz="900" dirty="0" err="1">
                <a:solidFill>
                  <a:srgbClr val="000000"/>
                </a:solidFill>
              </a:rPr>
              <a:t>part</a:t>
            </a:r>
            <a:r>
              <a:rPr lang="es-ES" sz="900" dirty="0">
                <a:solidFill>
                  <a:srgbClr val="000000"/>
                </a:solidFill>
              </a:rPr>
              <a:t> </a:t>
            </a:r>
            <a:r>
              <a:rPr lang="es-ES" sz="900" dirty="0" err="1">
                <a:solidFill>
                  <a:srgbClr val="000000"/>
                </a:solidFill>
              </a:rPr>
              <a:t>of</a:t>
            </a:r>
            <a:r>
              <a:rPr lang="es-ES" sz="900" dirty="0">
                <a:solidFill>
                  <a:srgbClr val="000000"/>
                </a:solidFill>
              </a:rPr>
              <a:t> </a:t>
            </a:r>
            <a:r>
              <a:rPr lang="es-ES" sz="900" dirty="0" err="1">
                <a:solidFill>
                  <a:srgbClr val="000000"/>
                </a:solidFill>
              </a:rPr>
              <a:t>refractive</a:t>
            </a:r>
            <a:r>
              <a:rPr lang="es-ES" sz="900" dirty="0">
                <a:solidFill>
                  <a:srgbClr val="000000"/>
                </a:solidFill>
              </a:rPr>
              <a:t> </a:t>
            </a:r>
            <a:r>
              <a:rPr lang="es-ES" sz="900" dirty="0" err="1">
                <a:solidFill>
                  <a:srgbClr val="000000"/>
                </a:solidFill>
              </a:rPr>
              <a:t>index</a:t>
            </a:r>
            <a:endParaRPr kumimoji="0" lang="es-ES" sz="900" b="0"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sp>
        <p:nvSpPr>
          <p:cNvPr id="12" name="CuadroTexto 11">
            <a:extLst>
              <a:ext uri="{FF2B5EF4-FFF2-40B4-BE49-F238E27FC236}">
                <a16:creationId xmlns:a16="http://schemas.microsoft.com/office/drawing/2014/main" id="{E4EFF719-9CA7-458F-B83F-2BC035FD7115}"/>
              </a:ext>
            </a:extLst>
          </p:cNvPr>
          <p:cNvSpPr txBox="1"/>
          <p:nvPr/>
        </p:nvSpPr>
        <p:spPr>
          <a:xfrm>
            <a:off x="5939367" y="1498815"/>
            <a:ext cx="1668158" cy="28276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ctr" defTabSz="1285875" rtl="0" fontAlgn="auto" latinLnBrk="0" hangingPunct="0">
              <a:lnSpc>
                <a:spcPct val="100000"/>
              </a:lnSpc>
              <a:spcBef>
                <a:spcPts val="0"/>
              </a:spcBef>
              <a:spcAft>
                <a:spcPts val="0"/>
              </a:spcAft>
              <a:buClrTx/>
              <a:buSzTx/>
              <a:buFontTx/>
              <a:buNone/>
              <a:tabLst/>
            </a:pPr>
            <a:r>
              <a:rPr kumimoji="0" lang="es-ES" sz="900" b="1" i="0" u="none" strike="noStrike" cap="none" spc="0" normalizeH="0" baseline="0" dirty="0" err="1">
                <a:ln>
                  <a:noFill/>
                </a:ln>
                <a:solidFill>
                  <a:srgbClr val="000000"/>
                </a:solidFill>
                <a:effectLst/>
                <a:uFill>
                  <a:solidFill>
                    <a:srgbClr val="7E8C97"/>
                  </a:solidFill>
                </a:uFill>
                <a:latin typeface="+mn-lt"/>
                <a:ea typeface="+mn-ea"/>
                <a:cs typeface="+mn-cs"/>
                <a:sym typeface="Helvetica Neue"/>
              </a:rPr>
              <a:t>Monolayer</a:t>
            </a:r>
            <a:endParaRPr kumimoji="0" lang="es-ES" sz="900" b="1"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p:pic>
        <p:nvPicPr>
          <p:cNvPr id="13" name="Imagen 12">
            <a:extLst>
              <a:ext uri="{FF2B5EF4-FFF2-40B4-BE49-F238E27FC236}">
                <a16:creationId xmlns:a16="http://schemas.microsoft.com/office/drawing/2014/main" id="{66D9C738-9003-4360-A1A3-72FEAA467E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9972" y="2843572"/>
            <a:ext cx="1920000" cy="1440000"/>
          </a:xfrm>
          <a:prstGeom prst="rect">
            <a:avLst/>
          </a:prstGeom>
        </p:spPr>
      </p:pic>
      <p:pic>
        <p:nvPicPr>
          <p:cNvPr id="14" name="Imagen 13">
            <a:extLst>
              <a:ext uri="{FF2B5EF4-FFF2-40B4-BE49-F238E27FC236}">
                <a16:creationId xmlns:a16="http://schemas.microsoft.com/office/drawing/2014/main" id="{82BF4945-573D-4FF5-B750-3D5D52B24C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1377" y="2964199"/>
            <a:ext cx="1920000" cy="1440000"/>
          </a:xfrm>
          <a:prstGeom prst="rect">
            <a:avLst/>
          </a:prstGeom>
        </p:spPr>
      </p:pic>
      <p:pic>
        <p:nvPicPr>
          <p:cNvPr id="7" name="Imagen 6">
            <a:extLst>
              <a:ext uri="{FF2B5EF4-FFF2-40B4-BE49-F238E27FC236}">
                <a16:creationId xmlns:a16="http://schemas.microsoft.com/office/drawing/2014/main" id="{A015853D-E227-494F-A25D-2BA6E3C4A6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sp>
        <p:nvSpPr>
          <p:cNvPr id="15" name="Snow Water Equivalent Evolution During the 2019/2020 Winter Period in AEMet-Formigal Test Site Using a SFCW Radar">
            <a:extLst>
              <a:ext uri="{FF2B5EF4-FFF2-40B4-BE49-F238E27FC236}">
                <a16:creationId xmlns:a16="http://schemas.microsoft.com/office/drawing/2014/main" id="{9E59F9A8-B9F4-4C57-8E5D-AE61AE44B3B7}"/>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16" name="Multi-target detection">
            <a:extLst>
              <a:ext uri="{FF2B5EF4-FFF2-40B4-BE49-F238E27FC236}">
                <a16:creationId xmlns:a16="http://schemas.microsoft.com/office/drawing/2014/main" id="{0159FA90-432C-4340-8762-F0A745839D2F}"/>
              </a:ext>
            </a:extLst>
          </p:cNvPr>
          <p:cNvSpPr txBox="1"/>
          <p:nvPr/>
        </p:nvSpPr>
        <p:spPr>
          <a:xfrm>
            <a:off x="576000" y="432000"/>
            <a:ext cx="322516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Simulation wet snow monolayer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35CEDAEE-2B71-4A15-BF34-6E1B2FD3A5A7}"/>
                  </a:ext>
                </a:extLst>
              </p:cNvPr>
              <p:cNvSpPr/>
              <p:nvPr/>
            </p:nvSpPr>
            <p:spPr>
              <a:xfrm>
                <a:off x="3632117" y="1187432"/>
                <a:ext cx="1822935" cy="400110"/>
              </a:xfrm>
              <a:prstGeom prst="rect">
                <a:avLst/>
              </a:prstGeom>
            </p:spPr>
            <p:txBody>
              <a:bodyPr wrap="none">
                <a:spAutoFit/>
              </a:bodyPr>
              <a:lstStyle/>
              <a:p>
                <a14:m>
                  <m:oMath xmlns:m="http://schemas.openxmlformats.org/officeDocument/2006/math">
                    <m:sSub>
                      <m:sSubPr>
                        <m:ctrlPr>
                          <a:rPr lang="es-ES" sz="2000" i="1">
                            <a:solidFill>
                              <a:srgbClr val="000000"/>
                            </a:solidFill>
                            <a:latin typeface="Cambria Math" panose="02040503050406030204" pitchFamily="18" charset="0"/>
                            <a:ea typeface="Cambria Math" panose="02040503050406030204" pitchFamily="18" charset="0"/>
                          </a:rPr>
                        </m:ctrlPr>
                      </m:sSubPr>
                      <m:e>
                        <m:r>
                          <a:rPr lang="es-ES" sz="2000" i="1">
                            <a:solidFill>
                              <a:srgbClr val="000000"/>
                            </a:solidFill>
                            <a:latin typeface="Cambria Math" panose="02040503050406030204" pitchFamily="18" charset="0"/>
                            <a:ea typeface="Cambria Math" panose="02040503050406030204" pitchFamily="18" charset="0"/>
                          </a:rPr>
                          <m:t>𝑛</m:t>
                        </m:r>
                      </m:e>
                      <m:sub>
                        <m:r>
                          <a:rPr lang="es-ES" sz="2000" i="1">
                            <a:solidFill>
                              <a:srgbClr val="000000"/>
                            </a:solidFill>
                            <a:latin typeface="Cambria Math" panose="02040503050406030204" pitchFamily="18" charset="0"/>
                            <a:ea typeface="Cambria Math" panose="02040503050406030204" pitchFamily="18" charset="0"/>
                          </a:rPr>
                          <m:t>2</m:t>
                        </m:r>
                      </m:sub>
                    </m:sSub>
                    <m:r>
                      <a:rPr lang="es-ES" sz="2000" b="0" i="1" smtClean="0">
                        <a:solidFill>
                          <a:srgbClr val="000000"/>
                        </a:solidFill>
                        <a:latin typeface="Cambria Math" panose="02040503050406030204" pitchFamily="18" charset="0"/>
                        <a:ea typeface="Cambria Math" panose="02040503050406030204" pitchFamily="18" charset="0"/>
                      </a:rPr>
                      <m:t>=</m:t>
                    </m:r>
                    <m:sSub>
                      <m:sSubPr>
                        <m:ctrlPr>
                          <a:rPr lang="es-ES" sz="2000" i="1">
                            <a:solidFill>
                              <a:srgbClr val="000000"/>
                            </a:solidFill>
                            <a:latin typeface="Cambria Math" panose="02040503050406030204" pitchFamily="18" charset="0"/>
                            <a:ea typeface="Cambria Math" panose="02040503050406030204" pitchFamily="18" charset="0"/>
                          </a:rPr>
                        </m:ctrlPr>
                      </m:sSubPr>
                      <m:e>
                        <m:r>
                          <a:rPr lang="es-ES" sz="2000" i="1">
                            <a:solidFill>
                              <a:srgbClr val="000000"/>
                            </a:solidFill>
                            <a:latin typeface="Cambria Math" panose="02040503050406030204" pitchFamily="18" charset="0"/>
                            <a:ea typeface="Cambria Math" panose="02040503050406030204" pitchFamily="18" charset="0"/>
                          </a:rPr>
                          <m:t>𝑛</m:t>
                        </m:r>
                      </m:e>
                      <m:sub>
                        <m:r>
                          <a:rPr lang="es-ES" sz="2000" i="1">
                            <a:solidFill>
                              <a:srgbClr val="000000"/>
                            </a:solidFill>
                            <a:latin typeface="Cambria Math" panose="02040503050406030204" pitchFamily="18" charset="0"/>
                            <a:ea typeface="Cambria Math" panose="02040503050406030204" pitchFamily="18" charset="0"/>
                          </a:rPr>
                          <m:t>2</m:t>
                        </m:r>
                      </m:sub>
                    </m:sSub>
                    <m:r>
                      <a:rPr lang="es-ES" sz="2000" b="0" i="0" smtClean="0">
                        <a:solidFill>
                          <a:srgbClr val="000000"/>
                        </a:solidFill>
                        <a:latin typeface="Cambria Math" panose="02040503050406030204" pitchFamily="18" charset="0"/>
                        <a:ea typeface="Cambria Math" panose="02040503050406030204" pitchFamily="18" charset="0"/>
                      </a:rPr>
                      <m:t>′</m:t>
                    </m:r>
                  </m:oMath>
                </a14:m>
                <a:r>
                  <a:rPr lang="es-ES" sz="2000" dirty="0">
                    <a:solidFill>
                      <a:srgbClr val="000000"/>
                    </a:solidFill>
                    <a:latin typeface="Cambria Math" panose="02040503050406030204" pitchFamily="18" charset="0"/>
                    <a:ea typeface="Cambria Math" panose="02040503050406030204" pitchFamily="18" charset="0"/>
                  </a:rPr>
                  <a:t>+j</a:t>
                </a:r>
                <a14:m>
                  <m:oMath xmlns:m="http://schemas.openxmlformats.org/officeDocument/2006/math">
                    <m:sSub>
                      <m:sSubPr>
                        <m:ctrlPr>
                          <a:rPr lang="es-ES" sz="2000" i="1">
                            <a:solidFill>
                              <a:srgbClr val="000000"/>
                            </a:solidFill>
                            <a:latin typeface="Cambria Math" panose="02040503050406030204" pitchFamily="18" charset="0"/>
                            <a:ea typeface="Cambria Math" panose="02040503050406030204" pitchFamily="18" charset="0"/>
                          </a:rPr>
                        </m:ctrlPr>
                      </m:sSubPr>
                      <m:e>
                        <m:r>
                          <a:rPr lang="es-ES" sz="2000" i="1">
                            <a:solidFill>
                              <a:srgbClr val="000000"/>
                            </a:solidFill>
                            <a:latin typeface="Cambria Math" panose="02040503050406030204" pitchFamily="18" charset="0"/>
                            <a:ea typeface="Cambria Math" panose="02040503050406030204" pitchFamily="18" charset="0"/>
                          </a:rPr>
                          <m:t>𝑛</m:t>
                        </m:r>
                      </m:e>
                      <m:sub>
                        <m:r>
                          <a:rPr lang="es-ES" sz="2000" i="1">
                            <a:solidFill>
                              <a:srgbClr val="000000"/>
                            </a:solidFill>
                            <a:latin typeface="Cambria Math" panose="02040503050406030204" pitchFamily="18" charset="0"/>
                            <a:ea typeface="Cambria Math" panose="02040503050406030204" pitchFamily="18" charset="0"/>
                          </a:rPr>
                          <m:t>2</m:t>
                        </m:r>
                      </m:sub>
                    </m:sSub>
                    <m:r>
                      <a:rPr lang="es-ES" sz="2000" b="0" i="0" smtClean="0">
                        <a:solidFill>
                          <a:srgbClr val="000000"/>
                        </a:solidFill>
                        <a:latin typeface="Cambria Math" panose="02040503050406030204" pitchFamily="18" charset="0"/>
                        <a:ea typeface="Cambria Math" panose="02040503050406030204" pitchFamily="18" charset="0"/>
                      </a:rPr>
                      <m:t>′′</m:t>
                    </m:r>
                  </m:oMath>
                </a14:m>
                <a:endParaRPr lang="es-ES" sz="2000" dirty="0">
                  <a:solidFill>
                    <a:srgbClr val="000000"/>
                  </a:solidFill>
                  <a:latin typeface="Cambria Math" panose="02040503050406030204" pitchFamily="18" charset="0"/>
                  <a:ea typeface="Cambria Math" panose="02040503050406030204" pitchFamily="18" charset="0"/>
                </a:endParaRPr>
              </a:p>
            </p:txBody>
          </p:sp>
        </mc:Choice>
        <mc:Fallback xmlns="">
          <p:sp>
            <p:nvSpPr>
              <p:cNvPr id="5" name="Rectángulo 4">
                <a:extLst>
                  <a:ext uri="{FF2B5EF4-FFF2-40B4-BE49-F238E27FC236}">
                    <a16:creationId xmlns:a16="http://schemas.microsoft.com/office/drawing/2014/main" id="{35CEDAEE-2B71-4A15-BF34-6E1B2FD3A5A7}"/>
                  </a:ext>
                </a:extLst>
              </p:cNvPr>
              <p:cNvSpPr>
                <a:spLocks noRot="1" noChangeAspect="1" noMove="1" noResize="1" noEditPoints="1" noAdjustHandles="1" noChangeArrowheads="1" noChangeShapeType="1" noTextEdit="1"/>
              </p:cNvSpPr>
              <p:nvPr/>
            </p:nvSpPr>
            <p:spPr>
              <a:xfrm>
                <a:off x="3632117" y="1187432"/>
                <a:ext cx="1822935" cy="400110"/>
              </a:xfrm>
              <a:prstGeom prst="rect">
                <a:avLst/>
              </a:prstGeom>
              <a:blipFill>
                <a:blip r:embed="rId8"/>
                <a:stretch>
                  <a:fillRect t="-9231" b="-27692"/>
                </a:stretch>
              </a:blipFill>
            </p:spPr>
            <p:txBody>
              <a:bodyPr/>
              <a:lstStyle/>
              <a:p>
                <a:r>
                  <a:rPr lang="es-ES">
                    <a:noFill/>
                  </a:rPr>
                  <a:t> </a:t>
                </a:r>
              </a:p>
            </p:txBody>
          </p:sp>
        </mc:Fallback>
      </mc:AlternateContent>
      <p:sp>
        <p:nvSpPr>
          <p:cNvPr id="17" name="Rectángulo 16">
            <a:extLst>
              <a:ext uri="{FF2B5EF4-FFF2-40B4-BE49-F238E27FC236}">
                <a16:creationId xmlns:a16="http://schemas.microsoft.com/office/drawing/2014/main" id="{AB409F5C-8E50-4A86-8A5B-79D066DF76BD}"/>
              </a:ext>
            </a:extLst>
          </p:cNvPr>
          <p:cNvSpPr/>
          <p:nvPr/>
        </p:nvSpPr>
        <p:spPr>
          <a:xfrm>
            <a:off x="575999" y="739301"/>
            <a:ext cx="8044177" cy="430887"/>
          </a:xfrm>
          <a:prstGeom prst="rect">
            <a:avLst/>
          </a:prstGeom>
        </p:spPr>
        <p:txBody>
          <a:bodyPr wrap="square">
            <a:spAutoFit/>
          </a:bodyPr>
          <a:lstStyle/>
          <a:p>
            <a:pPr algn="just"/>
            <a:r>
              <a:rPr lang="en-US" sz="1100" dirty="0">
                <a:solidFill>
                  <a:srgbClr val="000000"/>
                </a:solidFill>
              </a:rPr>
              <a:t>Once the evolution of the reflection coefficient has been obtained, it is converted into refractive index, and the results are compared again with the curves derived from the estimation of the volumetric fractions.</a:t>
            </a:r>
            <a:endParaRPr lang="es-ES" sz="1100" dirty="0">
              <a:solidFill>
                <a:srgbClr val="000000"/>
              </a:solidFill>
            </a:endParaRPr>
          </a:p>
        </p:txBody>
      </p:sp>
    </p:spTree>
    <p:extLst>
      <p:ext uri="{BB962C8B-B14F-4D97-AF65-F5344CB8AC3E}">
        <p14:creationId xmlns:p14="http://schemas.microsoft.com/office/powerpoint/2010/main" val="20205812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DB94A2-4442-4985-9FC7-BC0494F104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357" t="29787" r="28563" b="27571"/>
          <a:stretch/>
        </p:blipFill>
        <p:spPr bwMode="auto">
          <a:xfrm>
            <a:off x="397164" y="2093198"/>
            <a:ext cx="3518846" cy="2160000"/>
          </a:xfrm>
          <a:prstGeom prst="rect">
            <a:avLst/>
          </a:prstGeom>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F5BBA728-01E5-4572-A69C-808A6C9B0B4B}"/>
              </a:ext>
            </a:extLst>
          </p:cNvPr>
          <p:cNvSpPr txBox="1"/>
          <p:nvPr/>
        </p:nvSpPr>
        <p:spPr>
          <a:xfrm>
            <a:off x="4180845" y="1815901"/>
            <a:ext cx="287366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err="1">
                <a:ln>
                  <a:noFill/>
                </a:ln>
                <a:solidFill>
                  <a:srgbClr val="000000"/>
                </a:solidFill>
                <a:effectLst/>
                <a:uFill>
                  <a:solidFill>
                    <a:srgbClr val="7E8C97"/>
                  </a:solidFill>
                </a:uFill>
                <a:latin typeface="Helvetica" pitchFamily="2" charset="0"/>
                <a:sym typeface="Helvetica Neue"/>
              </a:rPr>
              <a:t>First</a:t>
            </a:r>
            <a:r>
              <a:rPr kumimoji="0" lang="es-ES" sz="1200" b="1" i="0" u="none" strike="noStrike" cap="none" spc="0" normalizeH="0" baseline="0" dirty="0">
                <a:ln>
                  <a:noFill/>
                </a:ln>
                <a:solidFill>
                  <a:srgbClr val="000000"/>
                </a:solidFill>
                <a:effectLst/>
                <a:uFill>
                  <a:solidFill>
                    <a:srgbClr val="7E8C97"/>
                  </a:solidFill>
                </a:uFill>
                <a:latin typeface="Helvetica" pitchFamily="2" charset="0"/>
                <a:sym typeface="Helvetica Neue"/>
              </a:rPr>
              <a:t> case:</a:t>
            </a:r>
          </a:p>
          <a:p>
            <a:pPr marL="57149" marR="57149" defTabSz="1285875"/>
            <a:r>
              <a:rPr kumimoji="0" lang="es-ES" sz="1200" b="0" i="0" u="none" strike="noStrike" cap="none" spc="0" normalizeH="0" baseline="0" dirty="0">
                <a:ln>
                  <a:noFill/>
                </a:ln>
                <a:solidFill>
                  <a:srgbClr val="000000"/>
                </a:solidFill>
                <a:effectLst/>
                <a:uFill>
                  <a:solidFill>
                    <a:srgbClr val="7E8C97"/>
                  </a:solidFill>
                </a:uFill>
                <a:latin typeface="Helvetica" pitchFamily="2" charset="0"/>
                <a:sym typeface="Helvetica Neue"/>
              </a:rPr>
              <a:t>‘Real</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459 kg/m</a:t>
            </a:r>
            <a:r>
              <a:rPr lang="es-ES" sz="1200" baseline="30000" dirty="0">
                <a:solidFill>
                  <a:srgbClr val="000000"/>
                </a:solidFill>
                <a:latin typeface="Helvetica" pitchFamily="2" charset="0"/>
              </a:rPr>
              <a:t>3</a:t>
            </a:r>
            <a:r>
              <a:rPr lang="es-ES" sz="1200" dirty="0">
                <a:solidFill>
                  <a:srgbClr val="000000"/>
                </a:solidFill>
                <a:latin typeface="Helvetica" pitchFamily="2" charset="0"/>
              </a:rPr>
              <a:t> </a:t>
            </a:r>
          </a:p>
          <a:p>
            <a:pPr marL="57149" marR="57149" defTabSz="1285875"/>
            <a:r>
              <a:rPr lang="es-ES" sz="1200" dirty="0">
                <a:solidFill>
                  <a:srgbClr val="000000"/>
                </a:solidFill>
                <a:latin typeface="Helvetica" pitchFamily="2" charset="0"/>
              </a:rPr>
              <a:t>‘Real’ LWC = 0%</a:t>
            </a:r>
          </a:p>
        </p:txBody>
      </p:sp>
      <p:sp>
        <p:nvSpPr>
          <p:cNvPr id="5" name="CuadroTexto 4">
            <a:extLst>
              <a:ext uri="{FF2B5EF4-FFF2-40B4-BE49-F238E27FC236}">
                <a16:creationId xmlns:a16="http://schemas.microsoft.com/office/drawing/2014/main" id="{460F6221-2D6B-4321-AD92-39C7003A29C4}"/>
              </a:ext>
            </a:extLst>
          </p:cNvPr>
          <p:cNvSpPr txBox="1"/>
          <p:nvPr/>
        </p:nvSpPr>
        <p:spPr>
          <a:xfrm>
            <a:off x="4180845" y="2850033"/>
            <a:ext cx="287366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err="1">
                <a:ln>
                  <a:noFill/>
                </a:ln>
                <a:solidFill>
                  <a:srgbClr val="000000"/>
                </a:solidFill>
                <a:effectLst/>
                <a:uFill>
                  <a:solidFill>
                    <a:srgbClr val="7E8C97"/>
                  </a:solidFill>
                </a:uFill>
                <a:latin typeface="Helvetica" pitchFamily="2" charset="0"/>
                <a:sym typeface="Helvetica Neue"/>
              </a:rPr>
              <a:t>Second</a:t>
            </a:r>
            <a:r>
              <a:rPr kumimoji="0" lang="es-ES" sz="1200" b="1" i="0" u="none" strike="noStrike" cap="none" spc="0" normalizeH="0" baseline="0" dirty="0">
                <a:ln>
                  <a:noFill/>
                </a:ln>
                <a:solidFill>
                  <a:srgbClr val="000000"/>
                </a:solidFill>
                <a:effectLst/>
                <a:uFill>
                  <a:solidFill>
                    <a:srgbClr val="7E8C97"/>
                  </a:solidFill>
                </a:uFill>
                <a:latin typeface="Helvetica" pitchFamily="2" charset="0"/>
                <a:sym typeface="Helvetica Neue"/>
              </a:rPr>
              <a:t> case:</a:t>
            </a:r>
          </a:p>
          <a:p>
            <a:pPr marL="57149" marR="57149" defTabSz="1285875"/>
            <a:r>
              <a:rPr kumimoji="0" lang="es-ES" sz="1200" b="0" i="0" u="none" strike="noStrike" cap="none" spc="0" normalizeH="0" baseline="0" dirty="0">
                <a:ln>
                  <a:noFill/>
                </a:ln>
                <a:solidFill>
                  <a:srgbClr val="000000"/>
                </a:solidFill>
                <a:effectLst/>
                <a:uFill>
                  <a:solidFill>
                    <a:srgbClr val="7E8C97"/>
                  </a:solidFill>
                </a:uFill>
                <a:latin typeface="Helvetica" pitchFamily="2" charset="0"/>
                <a:sym typeface="Helvetica Neue"/>
              </a:rPr>
              <a:t>‘Real</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513 kg/m</a:t>
            </a:r>
            <a:r>
              <a:rPr lang="es-ES" sz="1200" baseline="30000" dirty="0">
                <a:solidFill>
                  <a:srgbClr val="000000"/>
                </a:solidFill>
                <a:latin typeface="Helvetica" pitchFamily="2" charset="0"/>
              </a:rPr>
              <a:t>3</a:t>
            </a:r>
            <a:endParaRPr lang="es-ES" sz="1200" dirty="0">
              <a:solidFill>
                <a:srgbClr val="000000"/>
              </a:solidFill>
              <a:latin typeface="Helvetica" pitchFamily="2" charset="0"/>
            </a:endParaRPr>
          </a:p>
          <a:p>
            <a:pPr marL="57149" marR="57149" indent="0" algn="l" defTabSz="1285875" rtl="0" fontAlgn="auto" latinLnBrk="0" hangingPunct="0">
              <a:lnSpc>
                <a:spcPct val="100000"/>
              </a:lnSpc>
              <a:spcBef>
                <a:spcPts val="0"/>
              </a:spcBef>
              <a:spcAft>
                <a:spcPts val="0"/>
              </a:spcAft>
              <a:buClrTx/>
              <a:buSzTx/>
              <a:buFontTx/>
              <a:buNone/>
              <a:tabLst/>
            </a:pPr>
            <a:r>
              <a:rPr lang="es-ES" sz="1200" dirty="0">
                <a:solidFill>
                  <a:srgbClr val="000000"/>
                </a:solidFill>
                <a:latin typeface="Helvetica" pitchFamily="2" charset="0"/>
              </a:rPr>
              <a:t>‘Real’ LWC = 10%</a:t>
            </a:r>
          </a:p>
        </p:txBody>
      </p:sp>
      <p:sp>
        <p:nvSpPr>
          <p:cNvPr id="6" name="CuadroTexto 5">
            <a:extLst>
              <a:ext uri="{FF2B5EF4-FFF2-40B4-BE49-F238E27FC236}">
                <a16:creationId xmlns:a16="http://schemas.microsoft.com/office/drawing/2014/main" id="{DD624C05-321C-4326-9579-9A63F995B702}"/>
              </a:ext>
            </a:extLst>
          </p:cNvPr>
          <p:cNvSpPr txBox="1"/>
          <p:nvPr/>
        </p:nvSpPr>
        <p:spPr>
          <a:xfrm>
            <a:off x="4180845" y="3832229"/>
            <a:ext cx="2873660" cy="6982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r>
              <a:rPr lang="es-ES" sz="1200" b="1" dirty="0" err="1">
                <a:solidFill>
                  <a:srgbClr val="000000"/>
                </a:solidFill>
                <a:latin typeface="Helvetica" pitchFamily="2" charset="0"/>
              </a:rPr>
              <a:t>Third</a:t>
            </a:r>
            <a:r>
              <a:rPr kumimoji="0" lang="es-ES" sz="1200" b="1" i="0" u="none" strike="noStrike" cap="none" spc="0" normalizeH="0" baseline="0" dirty="0">
                <a:ln>
                  <a:noFill/>
                </a:ln>
                <a:solidFill>
                  <a:srgbClr val="000000"/>
                </a:solidFill>
                <a:effectLst/>
                <a:uFill>
                  <a:solidFill>
                    <a:srgbClr val="7E8C97"/>
                  </a:solidFill>
                </a:uFill>
                <a:latin typeface="Helvetica" pitchFamily="2" charset="0"/>
                <a:sym typeface="Helvetica Neue"/>
              </a:rPr>
              <a:t> case:</a:t>
            </a:r>
          </a:p>
          <a:p>
            <a:pPr marL="57149" marR="57149" defTabSz="1285875"/>
            <a:r>
              <a:rPr kumimoji="0" lang="es-ES" sz="1200" b="0" i="0" u="none" strike="noStrike" cap="none" spc="0" normalizeH="0" baseline="0" dirty="0">
                <a:ln>
                  <a:noFill/>
                </a:ln>
                <a:solidFill>
                  <a:srgbClr val="000000"/>
                </a:solidFill>
                <a:effectLst/>
                <a:uFill>
                  <a:solidFill>
                    <a:srgbClr val="7E8C97"/>
                  </a:solidFill>
                </a:uFill>
                <a:latin typeface="Helvetica" pitchFamily="2" charset="0"/>
                <a:sym typeface="Helvetica Neue"/>
              </a:rPr>
              <a:t>‘Real</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730 kg/m</a:t>
            </a:r>
            <a:r>
              <a:rPr lang="es-ES" sz="1200" baseline="30000" dirty="0">
                <a:solidFill>
                  <a:srgbClr val="000000"/>
                </a:solidFill>
                <a:latin typeface="Helvetica" pitchFamily="2" charset="0"/>
              </a:rPr>
              <a:t>3</a:t>
            </a:r>
            <a:r>
              <a:rPr lang="es-ES" sz="1200" dirty="0">
                <a:solidFill>
                  <a:srgbClr val="000000"/>
                </a:solidFill>
                <a:latin typeface="Helvetica" pitchFamily="2" charset="0"/>
              </a:rPr>
              <a:t> </a:t>
            </a:r>
          </a:p>
          <a:p>
            <a:pPr marL="57149" marR="57149" indent="0" algn="l" defTabSz="1285875" rtl="0" fontAlgn="auto" latinLnBrk="0" hangingPunct="0">
              <a:lnSpc>
                <a:spcPct val="100000"/>
              </a:lnSpc>
              <a:spcBef>
                <a:spcPts val="0"/>
              </a:spcBef>
              <a:spcAft>
                <a:spcPts val="0"/>
              </a:spcAft>
              <a:buClrTx/>
              <a:buSzTx/>
              <a:buFontTx/>
              <a:buNone/>
              <a:tabLst/>
            </a:pPr>
            <a:r>
              <a:rPr lang="es-ES" sz="1200" dirty="0">
                <a:solidFill>
                  <a:srgbClr val="000000"/>
                </a:solidFill>
                <a:latin typeface="Helvetica" pitchFamily="2" charset="0"/>
              </a:rPr>
              <a:t>‘Real’ LWC = 50%</a:t>
            </a:r>
          </a:p>
        </p:txBody>
      </p:sp>
      <p:sp>
        <p:nvSpPr>
          <p:cNvPr id="7" name="Snow Water Equivalent Evolution During the 2019/2020 Winter Period in AEMet-Formigal Test Site Using a SFCW Radar">
            <a:extLst>
              <a:ext uri="{FF2B5EF4-FFF2-40B4-BE49-F238E27FC236}">
                <a16:creationId xmlns:a16="http://schemas.microsoft.com/office/drawing/2014/main" id="{32CA292C-7E39-4F46-9431-EEBED0571B56}"/>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6. </a:t>
            </a:r>
            <a:r>
              <a:rPr lang="en-GB" sz="2000" b="1" dirty="0">
                <a:solidFill>
                  <a:srgbClr val="000000"/>
                </a:solidFill>
                <a:latin typeface="Helvetica" panose="020B0604020202020204" pitchFamily="34" charset="0"/>
                <a:cs typeface="Helvetica" panose="020B0604020202020204" pitchFamily="34" charset="0"/>
              </a:rPr>
              <a:t>Examples of Comparative Analysis</a:t>
            </a:r>
          </a:p>
        </p:txBody>
      </p:sp>
      <p:sp>
        <p:nvSpPr>
          <p:cNvPr id="8" name="Multi-target detection">
            <a:extLst>
              <a:ext uri="{FF2B5EF4-FFF2-40B4-BE49-F238E27FC236}">
                <a16:creationId xmlns:a16="http://schemas.microsoft.com/office/drawing/2014/main" id="{9F602E3B-3DF6-42FA-8851-D9B659BE1EA1}"/>
              </a:ext>
            </a:extLst>
          </p:cNvPr>
          <p:cNvSpPr txBox="1"/>
          <p:nvPr/>
        </p:nvSpPr>
        <p:spPr>
          <a:xfrm>
            <a:off x="576000" y="432000"/>
            <a:ext cx="4265511"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Simulation of multilayer snowpack: 3-layer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
        <p:nvSpPr>
          <p:cNvPr id="9" name="Rectángulo 8">
            <a:extLst>
              <a:ext uri="{FF2B5EF4-FFF2-40B4-BE49-F238E27FC236}">
                <a16:creationId xmlns:a16="http://schemas.microsoft.com/office/drawing/2014/main" id="{3F38C0BB-F67B-446F-AD09-06194451A4E8}"/>
              </a:ext>
            </a:extLst>
          </p:cNvPr>
          <p:cNvSpPr/>
          <p:nvPr/>
        </p:nvSpPr>
        <p:spPr>
          <a:xfrm>
            <a:off x="576000" y="832556"/>
            <a:ext cx="8069236" cy="830997"/>
          </a:xfrm>
          <a:prstGeom prst="rect">
            <a:avLst/>
          </a:prstGeom>
        </p:spPr>
        <p:txBody>
          <a:bodyPr wrap="square">
            <a:spAutoFit/>
          </a:bodyPr>
          <a:lstStyle/>
          <a:p>
            <a:pPr algn="just"/>
            <a:r>
              <a:rPr lang="en-US" sz="1200" dirty="0">
                <a:solidFill>
                  <a:srgbClr val="000000"/>
                </a:solidFill>
                <a:latin typeface="Helvetica" pitchFamily="2" charset="0"/>
              </a:rPr>
              <a:t>A three-layer snowpack structure is simulated, consisting of two wet snow layers and one dry snow layer. The first and the last layers are wet snow, representing the effect of solar radiation and the heat released by the ground. Three different conditions are considered for the surface layer, where the ice and air fractions are kept constant, and only the liquid water content is varied.</a:t>
            </a:r>
            <a:endParaRPr lang="es-ES" sz="1200" dirty="0">
              <a:solidFill>
                <a:srgbClr val="000000"/>
              </a:solidFill>
              <a:latin typeface="Helvetica" pitchFamily="2" charset="0"/>
            </a:endParaRPr>
          </a:p>
        </p:txBody>
      </p:sp>
      <p:sp>
        <p:nvSpPr>
          <p:cNvPr id="2" name="Rectángulo 1">
            <a:extLst>
              <a:ext uri="{FF2B5EF4-FFF2-40B4-BE49-F238E27FC236}">
                <a16:creationId xmlns:a16="http://schemas.microsoft.com/office/drawing/2014/main" id="{43E3D95D-CBC8-D744-BF7D-E504347B6B1E}"/>
              </a:ext>
            </a:extLst>
          </p:cNvPr>
          <p:cNvSpPr/>
          <p:nvPr/>
        </p:nvSpPr>
        <p:spPr>
          <a:xfrm>
            <a:off x="6514177" y="3884165"/>
            <a:ext cx="4572000" cy="646331"/>
          </a:xfrm>
          <a:prstGeom prst="rect">
            <a:avLst/>
          </a:prstGeom>
        </p:spPr>
        <p:txBody>
          <a:bodyPr>
            <a:spAutoFit/>
          </a:bodyPr>
          <a:lstStyle/>
          <a:p>
            <a:pPr marL="57149" marR="57149" defTabSz="1285875"/>
            <a:endParaRPr lang="es-ES" sz="1200" dirty="0">
              <a:solidFill>
                <a:srgbClr val="000000"/>
              </a:solidFill>
              <a:latin typeface="Helvetica" pitchFamily="2" charset="0"/>
            </a:endParaRP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732 kg/m</a:t>
            </a:r>
            <a:r>
              <a:rPr lang="es-ES" sz="1200" baseline="30000" dirty="0">
                <a:solidFill>
                  <a:srgbClr val="000000"/>
                </a:solidFill>
                <a:latin typeface="Helvetica" pitchFamily="2" charset="0"/>
              </a:rPr>
              <a:t>3</a:t>
            </a:r>
            <a:r>
              <a:rPr lang="es-ES" sz="1200" dirty="0">
                <a:solidFill>
                  <a:srgbClr val="000000"/>
                </a:solidFill>
                <a:latin typeface="Helvetica" pitchFamily="2" charset="0"/>
              </a:rPr>
              <a:t> </a:t>
            </a: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LWC = 50%</a:t>
            </a:r>
          </a:p>
        </p:txBody>
      </p:sp>
      <p:sp>
        <p:nvSpPr>
          <p:cNvPr id="10" name="Rectángulo 9">
            <a:extLst>
              <a:ext uri="{FF2B5EF4-FFF2-40B4-BE49-F238E27FC236}">
                <a16:creationId xmlns:a16="http://schemas.microsoft.com/office/drawing/2014/main" id="{124A63FF-5E1F-3C44-8E00-7C95950C5C92}"/>
              </a:ext>
            </a:extLst>
          </p:cNvPr>
          <p:cNvSpPr/>
          <p:nvPr/>
        </p:nvSpPr>
        <p:spPr>
          <a:xfrm>
            <a:off x="6514177" y="2850033"/>
            <a:ext cx="4572000" cy="646331"/>
          </a:xfrm>
          <a:prstGeom prst="rect">
            <a:avLst/>
          </a:prstGeom>
        </p:spPr>
        <p:txBody>
          <a:bodyPr>
            <a:spAutoFit/>
          </a:bodyPr>
          <a:lstStyle/>
          <a:p>
            <a:pPr marL="57149" marR="57149" defTabSz="1285875"/>
            <a:endParaRPr lang="es-ES" sz="1200" dirty="0">
              <a:solidFill>
                <a:srgbClr val="000000"/>
              </a:solidFill>
              <a:latin typeface="Helvetica" pitchFamily="2" charset="0"/>
            </a:endParaRP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529 kg/m</a:t>
            </a:r>
            <a:r>
              <a:rPr lang="es-ES" sz="1200" baseline="30000" dirty="0">
                <a:solidFill>
                  <a:srgbClr val="000000"/>
                </a:solidFill>
                <a:latin typeface="Helvetica" pitchFamily="2" charset="0"/>
              </a:rPr>
              <a:t>3</a:t>
            </a:r>
            <a:endParaRPr lang="es-ES" sz="1200" dirty="0">
              <a:solidFill>
                <a:srgbClr val="000000"/>
              </a:solidFill>
              <a:latin typeface="Helvetica" pitchFamily="2" charset="0"/>
            </a:endParaRP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LWC = 11% </a:t>
            </a:r>
          </a:p>
        </p:txBody>
      </p:sp>
      <p:sp>
        <p:nvSpPr>
          <p:cNvPr id="11" name="Rectángulo 10">
            <a:extLst>
              <a:ext uri="{FF2B5EF4-FFF2-40B4-BE49-F238E27FC236}">
                <a16:creationId xmlns:a16="http://schemas.microsoft.com/office/drawing/2014/main" id="{D5008C7E-955D-0D42-8F43-9A53B44A926A}"/>
              </a:ext>
            </a:extLst>
          </p:cNvPr>
          <p:cNvSpPr/>
          <p:nvPr/>
        </p:nvSpPr>
        <p:spPr>
          <a:xfrm>
            <a:off x="6359236" y="1813177"/>
            <a:ext cx="4572000" cy="646331"/>
          </a:xfrm>
          <a:prstGeom prst="rect">
            <a:avLst/>
          </a:prstGeom>
        </p:spPr>
        <p:txBody>
          <a:bodyPr>
            <a:spAutoFit/>
          </a:bodyPr>
          <a:lstStyle/>
          <a:p>
            <a:pPr marL="57149" marR="57149" defTabSz="1285875"/>
            <a:endParaRPr lang="es-ES" sz="1200" dirty="0">
              <a:solidFill>
                <a:srgbClr val="000000"/>
              </a:solidFill>
              <a:latin typeface="Helvetica" pitchFamily="2" charset="0"/>
            </a:endParaRP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a:t>
            </a:r>
            <a:r>
              <a:rPr lang="es-ES" sz="1200" dirty="0" err="1">
                <a:solidFill>
                  <a:srgbClr val="000000"/>
                </a:solidFill>
                <a:latin typeface="Helvetica" pitchFamily="2" charset="0"/>
              </a:rPr>
              <a:t>density</a:t>
            </a:r>
            <a:r>
              <a:rPr lang="es-ES" sz="1200" dirty="0">
                <a:solidFill>
                  <a:srgbClr val="000000"/>
                </a:solidFill>
                <a:latin typeface="Helvetica" pitchFamily="2" charset="0"/>
              </a:rPr>
              <a:t> = 462 kg/m</a:t>
            </a:r>
            <a:r>
              <a:rPr lang="es-ES" sz="1200" baseline="30000" dirty="0">
                <a:solidFill>
                  <a:srgbClr val="000000"/>
                </a:solidFill>
                <a:latin typeface="Helvetica" pitchFamily="2" charset="0"/>
              </a:rPr>
              <a:t>3</a:t>
            </a:r>
            <a:r>
              <a:rPr lang="es-ES" sz="1200" dirty="0">
                <a:solidFill>
                  <a:srgbClr val="000000"/>
                </a:solidFill>
                <a:latin typeface="Helvetica" pitchFamily="2" charset="0"/>
              </a:rPr>
              <a:t> </a:t>
            </a:r>
          </a:p>
          <a:p>
            <a:pPr marL="57149" marR="57149" defTabSz="1285875"/>
            <a:r>
              <a:rPr lang="es-ES" sz="1200" dirty="0" err="1">
                <a:solidFill>
                  <a:srgbClr val="000000"/>
                </a:solidFill>
                <a:latin typeface="Helvetica" pitchFamily="2" charset="0"/>
              </a:rPr>
              <a:t>Estimated</a:t>
            </a:r>
            <a:r>
              <a:rPr lang="es-ES" sz="1200" dirty="0">
                <a:solidFill>
                  <a:srgbClr val="000000"/>
                </a:solidFill>
                <a:latin typeface="Helvetica" pitchFamily="2" charset="0"/>
              </a:rPr>
              <a:t> LWC = 1%</a:t>
            </a:r>
          </a:p>
        </p:txBody>
      </p:sp>
    </p:spTree>
    <p:extLst>
      <p:ext uri="{BB962C8B-B14F-4D97-AF65-F5344CB8AC3E}">
        <p14:creationId xmlns:p14="http://schemas.microsoft.com/office/powerpoint/2010/main" val="12404732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C5744FEC-50BC-4FC4-BAED-F0C6A7F292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graphicFrame>
        <p:nvGraphicFramePr>
          <p:cNvPr id="2" name="Tabla 1">
            <a:extLst>
              <a:ext uri="{FF2B5EF4-FFF2-40B4-BE49-F238E27FC236}">
                <a16:creationId xmlns:a16="http://schemas.microsoft.com/office/drawing/2014/main" id="{36B49940-39B7-4B3A-AA95-CA4A7F2F867F}"/>
              </a:ext>
            </a:extLst>
          </p:cNvPr>
          <p:cNvGraphicFramePr>
            <a:graphicFrameLocks noGrp="1"/>
          </p:cNvGraphicFramePr>
          <p:nvPr>
            <p:extLst>
              <p:ext uri="{D42A27DB-BD31-4B8C-83A1-F6EECF244321}">
                <p14:modId xmlns:p14="http://schemas.microsoft.com/office/powerpoint/2010/main" val="2616846359"/>
              </p:ext>
            </p:extLst>
          </p:nvPr>
        </p:nvGraphicFramePr>
        <p:xfrm>
          <a:off x="751009" y="863073"/>
          <a:ext cx="7641982" cy="3708400"/>
        </p:xfrm>
        <a:graphic>
          <a:graphicData uri="http://schemas.openxmlformats.org/drawingml/2006/table">
            <a:tbl>
              <a:tblPr firstRow="1" bandRow="1">
                <a:tableStyleId>{5940675A-B579-460E-94D1-54222C63F5DA}</a:tableStyleId>
              </a:tblPr>
              <a:tblGrid>
                <a:gridCol w="1399714">
                  <a:extLst>
                    <a:ext uri="{9D8B030D-6E8A-4147-A177-3AD203B41FA5}">
                      <a16:colId xmlns:a16="http://schemas.microsoft.com/office/drawing/2014/main" val="3982649141"/>
                    </a:ext>
                  </a:extLst>
                </a:gridCol>
                <a:gridCol w="1326341">
                  <a:extLst>
                    <a:ext uri="{9D8B030D-6E8A-4147-A177-3AD203B41FA5}">
                      <a16:colId xmlns:a16="http://schemas.microsoft.com/office/drawing/2014/main" val="1492664420"/>
                    </a:ext>
                  </a:extLst>
                </a:gridCol>
                <a:gridCol w="1761129">
                  <a:extLst>
                    <a:ext uri="{9D8B030D-6E8A-4147-A177-3AD203B41FA5}">
                      <a16:colId xmlns:a16="http://schemas.microsoft.com/office/drawing/2014/main" val="3779020324"/>
                    </a:ext>
                  </a:extLst>
                </a:gridCol>
                <a:gridCol w="1410802">
                  <a:extLst>
                    <a:ext uri="{9D8B030D-6E8A-4147-A177-3AD203B41FA5}">
                      <a16:colId xmlns:a16="http://schemas.microsoft.com/office/drawing/2014/main" val="739077139"/>
                    </a:ext>
                  </a:extLst>
                </a:gridCol>
                <a:gridCol w="1743996">
                  <a:extLst>
                    <a:ext uri="{9D8B030D-6E8A-4147-A177-3AD203B41FA5}">
                      <a16:colId xmlns:a16="http://schemas.microsoft.com/office/drawing/2014/main" val="1492025024"/>
                    </a:ext>
                  </a:extLst>
                </a:gridCol>
              </a:tblGrid>
              <a:tr h="370840">
                <a:tc>
                  <a:txBody>
                    <a:bodyPr/>
                    <a:lstStyle/>
                    <a:p>
                      <a:endParaRPr lang="es-ES" dirty="0">
                        <a:solidFill>
                          <a:srgbClr val="000000"/>
                        </a:solidFill>
                      </a:endParaRPr>
                    </a:p>
                  </a:txBody>
                  <a:tcPr/>
                </a:tc>
                <a:tc gridSpan="2">
                  <a:txBody>
                    <a:bodyPr/>
                    <a:lstStyle/>
                    <a:p>
                      <a:r>
                        <a:rPr lang="es-ES">
                          <a:solidFill>
                            <a:srgbClr val="000000"/>
                          </a:solidFill>
                        </a:rPr>
                        <a:t>Snowpit measurement</a:t>
                      </a:r>
                      <a:endParaRPr lang="es-ES" dirty="0">
                        <a:solidFill>
                          <a:srgbClr val="000000"/>
                        </a:solidFill>
                      </a:endParaRPr>
                    </a:p>
                  </a:txBody>
                  <a:tcPr/>
                </a:tc>
                <a:tc hMerge="1">
                  <a:txBody>
                    <a:bodyPr/>
                    <a:lstStyle/>
                    <a:p>
                      <a:endParaRPr lang="es-ES" dirty="0"/>
                    </a:p>
                  </a:txBody>
                  <a:tcPr/>
                </a:tc>
                <a:tc gridSpan="2">
                  <a:txBody>
                    <a:bodyPr/>
                    <a:lstStyle/>
                    <a:p>
                      <a:r>
                        <a:rPr lang="es-ES">
                          <a:solidFill>
                            <a:srgbClr val="000000"/>
                          </a:solidFill>
                        </a:rPr>
                        <a:t>Radar measurement</a:t>
                      </a:r>
                      <a:endParaRPr lang="es-ES" dirty="0">
                        <a:solidFill>
                          <a:srgbClr val="000000"/>
                        </a:solidFill>
                      </a:endParaRPr>
                    </a:p>
                  </a:txBody>
                  <a:tcPr/>
                </a:tc>
                <a:tc hMerge="1">
                  <a:txBody>
                    <a:bodyPr/>
                    <a:lstStyle/>
                    <a:p>
                      <a:endParaRPr lang="es-ES" dirty="0"/>
                    </a:p>
                  </a:txBody>
                  <a:tcPr/>
                </a:tc>
                <a:extLst>
                  <a:ext uri="{0D108BD9-81ED-4DB2-BD59-A6C34878D82A}">
                    <a16:rowId xmlns:a16="http://schemas.microsoft.com/office/drawing/2014/main" val="488909181"/>
                  </a:ext>
                </a:extLst>
              </a:tr>
              <a:tr h="370840">
                <a:tc>
                  <a:txBody>
                    <a:bodyPr/>
                    <a:lstStyle/>
                    <a:p>
                      <a:r>
                        <a:rPr lang="es-ES">
                          <a:solidFill>
                            <a:srgbClr val="000000"/>
                          </a:solidFill>
                        </a:rPr>
                        <a:t>Date</a:t>
                      </a:r>
                      <a:endParaRPr lang="es-ES" dirty="0">
                        <a:solidFill>
                          <a:srgbClr val="000000"/>
                        </a:solidFill>
                      </a:endParaRPr>
                    </a:p>
                  </a:txBody>
                  <a:tcPr/>
                </a:tc>
                <a:tc>
                  <a:txBody>
                    <a:bodyPr/>
                    <a:lstStyle/>
                    <a:p>
                      <a:r>
                        <a:rPr lang="es-ES">
                          <a:solidFill>
                            <a:srgbClr val="000000"/>
                          </a:solidFill>
                        </a:rPr>
                        <a:t>LWC (%)</a:t>
                      </a:r>
                      <a:endParaRPr lang="es-ES" dirty="0">
                        <a:solidFill>
                          <a:srgbClr val="000000"/>
                        </a:solidFill>
                      </a:endParaRPr>
                    </a:p>
                  </a:txBody>
                  <a:tcPr/>
                </a:tc>
                <a:tc>
                  <a:txBody>
                    <a:bodyPr/>
                    <a:lstStyle/>
                    <a:p>
                      <a:r>
                        <a:rPr lang="es-ES">
                          <a:solidFill>
                            <a:srgbClr val="000000"/>
                          </a:solidFill>
                        </a:rPr>
                        <a:t>Density (Kg/m</a:t>
                      </a:r>
                      <a:r>
                        <a:rPr lang="es-ES" baseline="30000">
                          <a:solidFill>
                            <a:srgbClr val="000000"/>
                          </a:solidFill>
                        </a:rPr>
                        <a:t>3</a:t>
                      </a:r>
                      <a:r>
                        <a:rPr lang="es-ES" baseline="0">
                          <a:solidFill>
                            <a:srgbClr val="000000"/>
                          </a:solidFill>
                        </a:rPr>
                        <a:t>)</a:t>
                      </a:r>
                      <a:endParaRPr lang="es-ES" dirty="0">
                        <a:solidFill>
                          <a:srgbClr val="000000"/>
                        </a:solidFill>
                      </a:endParaRPr>
                    </a:p>
                  </a:txBody>
                  <a:tcPr/>
                </a:tc>
                <a:tc>
                  <a:txBody>
                    <a:bodyPr/>
                    <a:lstStyle/>
                    <a:p>
                      <a:r>
                        <a:rPr lang="es-ES">
                          <a:solidFill>
                            <a:srgbClr val="000000"/>
                          </a:solidFill>
                        </a:rPr>
                        <a:t>LWC (%)</a:t>
                      </a:r>
                      <a:endParaRPr lang="es-ES" dirty="0">
                        <a:solidFill>
                          <a:srgbClr val="000000"/>
                        </a:solidFill>
                      </a:endParaRPr>
                    </a:p>
                  </a:txBody>
                  <a:tcPr/>
                </a:tc>
                <a:tc>
                  <a:txBody>
                    <a:bodyPr/>
                    <a:lstStyle/>
                    <a:p>
                      <a:r>
                        <a:rPr lang="es-ES">
                          <a:solidFill>
                            <a:srgbClr val="000000"/>
                          </a:solidFill>
                        </a:rPr>
                        <a:t>Density (Kg/m</a:t>
                      </a:r>
                      <a:r>
                        <a:rPr lang="es-ES" baseline="30000">
                          <a:solidFill>
                            <a:srgbClr val="000000"/>
                          </a:solidFill>
                        </a:rPr>
                        <a:t>3</a:t>
                      </a:r>
                      <a:r>
                        <a:rPr lang="es-ES" baseline="0">
                          <a:solidFill>
                            <a:srgbClr val="000000"/>
                          </a:solidFill>
                        </a:rPr>
                        <a:t>)</a:t>
                      </a:r>
                      <a:endParaRPr lang="es-ES" dirty="0">
                        <a:solidFill>
                          <a:srgbClr val="000000"/>
                        </a:solidFill>
                      </a:endParaRPr>
                    </a:p>
                  </a:txBody>
                  <a:tcPr/>
                </a:tc>
                <a:extLst>
                  <a:ext uri="{0D108BD9-81ED-4DB2-BD59-A6C34878D82A}">
                    <a16:rowId xmlns:a16="http://schemas.microsoft.com/office/drawing/2014/main" val="944971893"/>
                  </a:ext>
                </a:extLst>
              </a:tr>
              <a:tr h="370840">
                <a:tc>
                  <a:txBody>
                    <a:bodyPr/>
                    <a:lstStyle/>
                    <a:p>
                      <a:r>
                        <a:rPr lang="es-ES" sz="1400" b="0">
                          <a:solidFill>
                            <a:srgbClr val="000000"/>
                          </a:solidFill>
                        </a:rPr>
                        <a:t>06/12/2025</a:t>
                      </a:r>
                      <a:endParaRPr lang="es-ES" sz="1400" b="0" dirty="0">
                        <a:solidFill>
                          <a:srgbClr val="000000"/>
                        </a:solidFill>
                      </a:endParaRPr>
                    </a:p>
                  </a:txBody>
                  <a:tcPr/>
                </a:tc>
                <a:tc>
                  <a:txBody>
                    <a:bodyPr/>
                    <a:lstStyle/>
                    <a:p>
                      <a:r>
                        <a:rPr lang="es-ES" sz="1400" b="0" dirty="0">
                          <a:solidFill>
                            <a:srgbClr val="000000"/>
                          </a:solidFill>
                        </a:rPr>
                        <a:t>2.75</a:t>
                      </a:r>
                    </a:p>
                  </a:txBody>
                  <a:tcPr/>
                </a:tc>
                <a:tc>
                  <a:txBody>
                    <a:bodyPr/>
                    <a:lstStyle/>
                    <a:p>
                      <a:r>
                        <a:rPr lang="es-ES" sz="1400" b="0">
                          <a:solidFill>
                            <a:srgbClr val="000000"/>
                          </a:solidFill>
                        </a:rPr>
                        <a:t>235</a:t>
                      </a:r>
                      <a:endParaRPr lang="es-ES" sz="1400" b="0" dirty="0">
                        <a:solidFill>
                          <a:srgbClr val="000000"/>
                        </a:solidFill>
                      </a:endParaRPr>
                    </a:p>
                  </a:txBody>
                  <a:tcPr/>
                </a:tc>
                <a:tc>
                  <a:txBody>
                    <a:bodyPr/>
                    <a:lstStyle/>
                    <a:p>
                      <a:r>
                        <a:rPr lang="es-ES" sz="1400" b="0">
                          <a:solidFill>
                            <a:srgbClr val="000000"/>
                          </a:solidFill>
                        </a:rPr>
                        <a:t>2.9</a:t>
                      </a:r>
                      <a:endParaRPr lang="es-ES" sz="1400" b="0" dirty="0">
                        <a:solidFill>
                          <a:srgbClr val="000000"/>
                        </a:solidFill>
                      </a:endParaRPr>
                    </a:p>
                  </a:txBody>
                  <a:tcPr/>
                </a:tc>
                <a:tc>
                  <a:txBody>
                    <a:bodyPr/>
                    <a:lstStyle/>
                    <a:p>
                      <a:r>
                        <a:rPr lang="es-ES" sz="1400" b="0">
                          <a:solidFill>
                            <a:srgbClr val="000000"/>
                          </a:solidFill>
                        </a:rPr>
                        <a:t>204</a:t>
                      </a:r>
                      <a:endParaRPr lang="es-ES" sz="1400" b="0" dirty="0">
                        <a:solidFill>
                          <a:srgbClr val="000000"/>
                        </a:solidFill>
                      </a:endParaRPr>
                    </a:p>
                  </a:txBody>
                  <a:tcPr/>
                </a:tc>
                <a:extLst>
                  <a:ext uri="{0D108BD9-81ED-4DB2-BD59-A6C34878D82A}">
                    <a16:rowId xmlns:a16="http://schemas.microsoft.com/office/drawing/2014/main" val="1721685329"/>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23/12/2025</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170</a:t>
                      </a:r>
                    </a:p>
                  </a:txBody>
                  <a:tcPr/>
                </a:tc>
                <a:tc>
                  <a:txBody>
                    <a:bodyPr/>
                    <a:lstStyle/>
                    <a:p>
                      <a:r>
                        <a:rPr lang="es-ES" sz="1400" b="0" dirty="0">
                          <a:solidFill>
                            <a:srgbClr val="000000"/>
                          </a:solidFill>
                        </a:rPr>
                        <a:t>1.2</a:t>
                      </a:r>
                    </a:p>
                  </a:txBody>
                  <a:tcPr/>
                </a:tc>
                <a:tc>
                  <a:txBody>
                    <a:bodyPr/>
                    <a:lstStyle/>
                    <a:p>
                      <a:r>
                        <a:rPr lang="es-ES" sz="1400" b="0" dirty="0">
                          <a:solidFill>
                            <a:srgbClr val="000000"/>
                          </a:solidFill>
                        </a:rPr>
                        <a:t>216</a:t>
                      </a:r>
                    </a:p>
                  </a:txBody>
                  <a:tcPr/>
                </a:tc>
                <a:extLst>
                  <a:ext uri="{0D108BD9-81ED-4DB2-BD59-A6C34878D82A}">
                    <a16:rowId xmlns:a16="http://schemas.microsoft.com/office/drawing/2014/main" val="1697950181"/>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30/12/2025</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155</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100</a:t>
                      </a:r>
                    </a:p>
                  </a:txBody>
                  <a:tcPr/>
                </a:tc>
                <a:extLst>
                  <a:ext uri="{0D108BD9-81ED-4DB2-BD59-A6C34878D82A}">
                    <a16:rowId xmlns:a16="http://schemas.microsoft.com/office/drawing/2014/main" val="23364486"/>
                  </a:ext>
                </a:extLst>
              </a:tr>
              <a:tr h="370840">
                <a:tc>
                  <a:txBody>
                    <a:bodyPr/>
                    <a:lstStyle/>
                    <a:p>
                      <a:r>
                        <a:rPr lang="es-ES" sz="1400" b="0" dirty="0">
                          <a:solidFill>
                            <a:srgbClr val="000000"/>
                          </a:solidFill>
                        </a:rPr>
                        <a:t>06/01/2025</a:t>
                      </a:r>
                    </a:p>
                  </a:txBody>
                  <a:tcPr/>
                </a:tc>
                <a:tc>
                  <a:txBody>
                    <a:bodyPr/>
                    <a:lstStyle/>
                    <a:p>
                      <a:r>
                        <a:rPr lang="es-ES" sz="1400" b="0" dirty="0">
                          <a:solidFill>
                            <a:srgbClr val="000000"/>
                          </a:solidFill>
                        </a:rPr>
                        <a:t>1.1</a:t>
                      </a:r>
                    </a:p>
                  </a:txBody>
                  <a:tcPr/>
                </a:tc>
                <a:tc>
                  <a:txBody>
                    <a:bodyPr/>
                    <a:lstStyle/>
                    <a:p>
                      <a:r>
                        <a:rPr lang="es-ES" sz="1400" b="0" dirty="0">
                          <a:solidFill>
                            <a:srgbClr val="000000"/>
                          </a:solidFill>
                        </a:rPr>
                        <a:t>416</a:t>
                      </a:r>
                    </a:p>
                  </a:txBody>
                  <a:tcPr/>
                </a:tc>
                <a:tc>
                  <a:txBody>
                    <a:bodyPr/>
                    <a:lstStyle/>
                    <a:p>
                      <a:r>
                        <a:rPr lang="es-ES" sz="1400" b="0" dirty="0">
                          <a:solidFill>
                            <a:srgbClr val="000000"/>
                          </a:solidFill>
                        </a:rPr>
                        <a:t>2.5</a:t>
                      </a:r>
                    </a:p>
                  </a:txBody>
                  <a:tcPr/>
                </a:tc>
                <a:tc>
                  <a:txBody>
                    <a:bodyPr/>
                    <a:lstStyle/>
                    <a:p>
                      <a:r>
                        <a:rPr lang="es-ES" sz="1400" b="0" dirty="0">
                          <a:solidFill>
                            <a:srgbClr val="000000"/>
                          </a:solidFill>
                        </a:rPr>
                        <a:t>426</a:t>
                      </a:r>
                    </a:p>
                  </a:txBody>
                  <a:tcPr/>
                </a:tc>
                <a:extLst>
                  <a:ext uri="{0D108BD9-81ED-4DB2-BD59-A6C34878D82A}">
                    <a16:rowId xmlns:a16="http://schemas.microsoft.com/office/drawing/2014/main" val="1096926360"/>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15/01/2025</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305</a:t>
                      </a:r>
                    </a:p>
                  </a:txBody>
                  <a:tcPr/>
                </a:tc>
                <a:tc>
                  <a:txBody>
                    <a:bodyPr/>
                    <a:lstStyle/>
                    <a:p>
                      <a:r>
                        <a:rPr lang="es-ES" sz="1400" b="0" dirty="0">
                          <a:solidFill>
                            <a:srgbClr val="000000"/>
                          </a:solidFill>
                        </a:rPr>
                        <a:t>2.6</a:t>
                      </a:r>
                    </a:p>
                  </a:txBody>
                  <a:tcPr/>
                </a:tc>
                <a:tc>
                  <a:txBody>
                    <a:bodyPr/>
                    <a:lstStyle/>
                    <a:p>
                      <a:r>
                        <a:rPr lang="es-ES" sz="1400" b="0" dirty="0">
                          <a:solidFill>
                            <a:srgbClr val="000000"/>
                          </a:solidFill>
                        </a:rPr>
                        <a:t>317</a:t>
                      </a:r>
                    </a:p>
                  </a:txBody>
                  <a:tcPr/>
                </a:tc>
                <a:extLst>
                  <a:ext uri="{0D108BD9-81ED-4DB2-BD59-A6C34878D82A}">
                    <a16:rowId xmlns:a16="http://schemas.microsoft.com/office/drawing/2014/main" val="147425158"/>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21/01/2025</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119</a:t>
                      </a:r>
                    </a:p>
                  </a:txBody>
                  <a:tcPr/>
                </a:tc>
                <a:tc>
                  <a:txBody>
                    <a:bodyPr/>
                    <a:lstStyle/>
                    <a:p>
                      <a:r>
                        <a:rPr lang="es-ES" sz="1400" b="0" dirty="0">
                          <a:solidFill>
                            <a:srgbClr val="000000"/>
                          </a:solidFill>
                        </a:rPr>
                        <a:t>3.9</a:t>
                      </a:r>
                    </a:p>
                  </a:txBody>
                  <a:tcPr/>
                </a:tc>
                <a:tc>
                  <a:txBody>
                    <a:bodyPr/>
                    <a:lstStyle/>
                    <a:p>
                      <a:r>
                        <a:rPr lang="es-ES" sz="1400" b="0" dirty="0">
                          <a:solidFill>
                            <a:srgbClr val="000000"/>
                          </a:solidFill>
                        </a:rPr>
                        <a:t>133</a:t>
                      </a:r>
                    </a:p>
                  </a:txBody>
                  <a:tcPr/>
                </a:tc>
                <a:extLst>
                  <a:ext uri="{0D108BD9-81ED-4DB2-BD59-A6C34878D82A}">
                    <a16:rowId xmlns:a16="http://schemas.microsoft.com/office/drawing/2014/main" val="537776393"/>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07/03/2025</a:t>
                      </a:r>
                    </a:p>
                  </a:txBody>
                  <a:tcPr/>
                </a:tc>
                <a:tc>
                  <a:txBody>
                    <a:bodyPr/>
                    <a:lstStyle/>
                    <a:p>
                      <a:r>
                        <a:rPr lang="es-ES" sz="1400" b="0" dirty="0">
                          <a:solidFill>
                            <a:srgbClr val="000000"/>
                          </a:solidFill>
                        </a:rPr>
                        <a:t>3</a:t>
                      </a:r>
                    </a:p>
                  </a:txBody>
                  <a:tcPr/>
                </a:tc>
                <a:tc>
                  <a:txBody>
                    <a:bodyPr/>
                    <a:lstStyle/>
                    <a:p>
                      <a:r>
                        <a:rPr lang="es-ES" sz="1400" b="0" dirty="0">
                          <a:solidFill>
                            <a:srgbClr val="000000"/>
                          </a:solidFill>
                        </a:rPr>
                        <a:t>377</a:t>
                      </a:r>
                    </a:p>
                  </a:txBody>
                  <a:tcPr/>
                </a:tc>
                <a:tc>
                  <a:txBody>
                    <a:bodyPr/>
                    <a:lstStyle/>
                    <a:p>
                      <a:r>
                        <a:rPr lang="es-ES" sz="1400" b="0" dirty="0">
                          <a:solidFill>
                            <a:srgbClr val="000000"/>
                          </a:solidFill>
                        </a:rPr>
                        <a:t>0</a:t>
                      </a:r>
                    </a:p>
                  </a:txBody>
                  <a:tcPr/>
                </a:tc>
                <a:tc>
                  <a:txBody>
                    <a:bodyPr/>
                    <a:lstStyle/>
                    <a:p>
                      <a:r>
                        <a:rPr lang="es-ES" sz="1400" b="0" dirty="0">
                          <a:solidFill>
                            <a:srgbClr val="000000"/>
                          </a:solidFill>
                        </a:rPr>
                        <a:t>329</a:t>
                      </a:r>
                    </a:p>
                  </a:txBody>
                  <a:tcPr/>
                </a:tc>
                <a:extLst>
                  <a:ext uri="{0D108BD9-81ED-4DB2-BD59-A6C34878D82A}">
                    <a16:rowId xmlns:a16="http://schemas.microsoft.com/office/drawing/2014/main" val="1330063578"/>
                  </a:ext>
                </a:extLst>
              </a:tr>
              <a:tr h="370840">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rPr>
                        <a:t>19/03/2026</a:t>
                      </a:r>
                    </a:p>
                  </a:txBody>
                  <a:tcPr/>
                </a:tc>
                <a:tc>
                  <a:txBody>
                    <a:bodyPr/>
                    <a:lstStyle/>
                    <a:p>
                      <a:r>
                        <a:rPr lang="es-ES" sz="1400" b="0" dirty="0">
                          <a:solidFill>
                            <a:srgbClr val="000000"/>
                          </a:solidFill>
                        </a:rPr>
                        <a:t>4.3</a:t>
                      </a:r>
                    </a:p>
                  </a:txBody>
                  <a:tcPr/>
                </a:tc>
                <a:tc>
                  <a:txBody>
                    <a:bodyPr/>
                    <a:lstStyle/>
                    <a:p>
                      <a:r>
                        <a:rPr lang="es-ES" sz="1400" b="0" dirty="0">
                          <a:solidFill>
                            <a:srgbClr val="000000"/>
                          </a:solidFill>
                        </a:rPr>
                        <a:t>398</a:t>
                      </a:r>
                    </a:p>
                  </a:txBody>
                  <a:tcPr/>
                </a:tc>
                <a:tc>
                  <a:txBody>
                    <a:bodyPr/>
                    <a:lstStyle/>
                    <a:p>
                      <a:r>
                        <a:rPr lang="es-ES" sz="1400" b="0" dirty="0">
                          <a:solidFill>
                            <a:srgbClr val="000000"/>
                          </a:solidFill>
                        </a:rPr>
                        <a:t>6.5</a:t>
                      </a:r>
                    </a:p>
                  </a:txBody>
                  <a:tcPr/>
                </a:tc>
                <a:tc>
                  <a:txBody>
                    <a:bodyPr/>
                    <a:lstStyle/>
                    <a:p>
                      <a:r>
                        <a:rPr lang="es-ES" sz="1400" b="0" dirty="0">
                          <a:solidFill>
                            <a:srgbClr val="000000"/>
                          </a:solidFill>
                        </a:rPr>
                        <a:t>377</a:t>
                      </a:r>
                    </a:p>
                  </a:txBody>
                  <a:tcPr/>
                </a:tc>
                <a:extLst>
                  <a:ext uri="{0D108BD9-81ED-4DB2-BD59-A6C34878D82A}">
                    <a16:rowId xmlns:a16="http://schemas.microsoft.com/office/drawing/2014/main" val="3696932306"/>
                  </a:ext>
                </a:extLst>
              </a:tr>
            </a:tbl>
          </a:graphicData>
        </a:graphic>
      </p:graphicFrame>
      <p:sp>
        <p:nvSpPr>
          <p:cNvPr id="5" name="Snow Water Equivalent Evolution During the 2019/2020 Winter Period in AEMet-Formigal Test Site Using a SFCW Radar">
            <a:extLst>
              <a:ext uri="{FF2B5EF4-FFF2-40B4-BE49-F238E27FC236}">
                <a16:creationId xmlns:a16="http://schemas.microsoft.com/office/drawing/2014/main" id="{0FA6D22C-56E8-4486-816C-CFECB075D74C}"/>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Tree>
    <p:extLst>
      <p:ext uri="{BB962C8B-B14F-4D97-AF65-F5344CB8AC3E}">
        <p14:creationId xmlns:p14="http://schemas.microsoft.com/office/powerpoint/2010/main" val="41332912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8C50FBC-9CF9-45D9-A336-FB461A96B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6" name="Gráfico 5">
            <a:extLst>
              <a:ext uri="{FF2B5EF4-FFF2-40B4-BE49-F238E27FC236}">
                <a16:creationId xmlns:a16="http://schemas.microsoft.com/office/drawing/2014/main" id="{3AE9B6C5-0B2E-4858-B825-BED8F4D0E2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750" y="582161"/>
            <a:ext cx="7762500" cy="4140000"/>
          </a:xfrm>
          <a:prstGeom prst="rect">
            <a:avLst/>
          </a:prstGeom>
        </p:spPr>
      </p:pic>
      <p:sp>
        <p:nvSpPr>
          <p:cNvPr id="13" name="Snow Water Equivalent Evolution During the 2019/2020 Winter Period in AEMet-Formigal Test Site Using a SFCW Radar">
            <a:extLst>
              <a:ext uri="{FF2B5EF4-FFF2-40B4-BE49-F238E27FC236}">
                <a16:creationId xmlns:a16="http://schemas.microsoft.com/office/drawing/2014/main" id="{6E77E38C-AD93-431D-8ED4-99D3BF8B3E40}"/>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14" name="Multi-target detection">
            <a:extLst>
              <a:ext uri="{FF2B5EF4-FFF2-40B4-BE49-F238E27FC236}">
                <a16:creationId xmlns:a16="http://schemas.microsoft.com/office/drawing/2014/main" id="{F3AB8C02-3668-4873-8D70-FF973D9C5C9A}"/>
              </a:ext>
            </a:extLst>
          </p:cNvPr>
          <p:cNvSpPr txBox="1"/>
          <p:nvPr/>
        </p:nvSpPr>
        <p:spPr>
          <a:xfrm>
            <a:off x="576000" y="432000"/>
            <a:ext cx="3542557"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Horn system (VNA)</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Tree>
    <p:extLst>
      <p:ext uri="{BB962C8B-B14F-4D97-AF65-F5344CB8AC3E}">
        <p14:creationId xmlns:p14="http://schemas.microsoft.com/office/powerpoint/2010/main" val="13625539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8C50FBC-9CF9-45D9-A336-FB461A96B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4" name="Gráfico 3">
            <a:extLst>
              <a:ext uri="{FF2B5EF4-FFF2-40B4-BE49-F238E27FC236}">
                <a16:creationId xmlns:a16="http://schemas.microsoft.com/office/drawing/2014/main" id="{76C0446F-A61A-49F3-B870-EEFDBFD4DC5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750" y="582161"/>
            <a:ext cx="7762500" cy="4140000"/>
          </a:xfrm>
          <a:prstGeom prst="rect">
            <a:avLst/>
          </a:prstGeom>
        </p:spPr>
      </p:pic>
      <p:sp>
        <p:nvSpPr>
          <p:cNvPr id="8" name="Snow Water Equivalent Evolution During the 2019/2020 Winter Period in AEMet-Formigal Test Site Using a SFCW Radar">
            <a:extLst>
              <a:ext uri="{FF2B5EF4-FFF2-40B4-BE49-F238E27FC236}">
                <a16:creationId xmlns:a16="http://schemas.microsoft.com/office/drawing/2014/main" id="{5D23C8CD-C1FC-4D8A-BD3E-CF070C952787}"/>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9" name="Multi-target detection">
            <a:extLst>
              <a:ext uri="{FF2B5EF4-FFF2-40B4-BE49-F238E27FC236}">
                <a16:creationId xmlns:a16="http://schemas.microsoft.com/office/drawing/2014/main" id="{4C0D8A72-F725-4BF5-9833-C32519FEA397}"/>
              </a:ext>
            </a:extLst>
          </p:cNvPr>
          <p:cNvSpPr txBox="1"/>
          <p:nvPr/>
        </p:nvSpPr>
        <p:spPr>
          <a:xfrm>
            <a:off x="576000" y="432000"/>
            <a:ext cx="3542557"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Horn system (VNA)</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Tree>
    <p:extLst>
      <p:ext uri="{BB962C8B-B14F-4D97-AF65-F5344CB8AC3E}">
        <p14:creationId xmlns:p14="http://schemas.microsoft.com/office/powerpoint/2010/main" val="221676898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8C50FBC-9CF9-45D9-A336-FB461A96BD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6" name="Gráfico 5">
            <a:extLst>
              <a:ext uri="{FF2B5EF4-FFF2-40B4-BE49-F238E27FC236}">
                <a16:creationId xmlns:a16="http://schemas.microsoft.com/office/drawing/2014/main" id="{5F56B828-983D-441E-8C85-5DE020BD4F0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750" y="582161"/>
            <a:ext cx="7762500" cy="4140000"/>
          </a:xfrm>
          <a:prstGeom prst="rect">
            <a:avLst/>
          </a:prstGeom>
        </p:spPr>
      </p:pic>
      <p:sp>
        <p:nvSpPr>
          <p:cNvPr id="7" name="Snow Water Equivalent Evolution During the 2019/2020 Winter Period in AEMet-Formigal Test Site Using a SFCW Radar">
            <a:extLst>
              <a:ext uri="{FF2B5EF4-FFF2-40B4-BE49-F238E27FC236}">
                <a16:creationId xmlns:a16="http://schemas.microsoft.com/office/drawing/2014/main" id="{8C18E272-D6F7-4211-B445-1B810305DD63}"/>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8" name="Multi-target detection">
            <a:extLst>
              <a:ext uri="{FF2B5EF4-FFF2-40B4-BE49-F238E27FC236}">
                <a16:creationId xmlns:a16="http://schemas.microsoft.com/office/drawing/2014/main" id="{3A8BE965-2C28-481A-A99A-655B687B3B8C}"/>
              </a:ext>
            </a:extLst>
          </p:cNvPr>
          <p:cNvSpPr txBox="1"/>
          <p:nvPr/>
        </p:nvSpPr>
        <p:spPr>
          <a:xfrm>
            <a:off x="576000" y="432000"/>
            <a:ext cx="3542557"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Horn system (VNA)</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Tree>
    <p:extLst>
      <p:ext uri="{BB962C8B-B14F-4D97-AF65-F5344CB8AC3E}">
        <p14:creationId xmlns:p14="http://schemas.microsoft.com/office/powerpoint/2010/main" val="41431641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252058F6-E19B-3E4A-B42E-A857847296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72796" y="1592068"/>
            <a:ext cx="3840000" cy="2880000"/>
          </a:xfrm>
          <a:prstGeom prst="rect">
            <a:avLst/>
          </a:prstGeom>
        </p:spPr>
      </p:pic>
      <p:sp>
        <p:nvSpPr>
          <p:cNvPr id="27" name="Snow Water Equivalent Evolution During the 2019/2020 Winter Period in AEMet-Formigal Test Site Using a SFCW Radar">
            <a:extLst>
              <a:ext uri="{FF2B5EF4-FFF2-40B4-BE49-F238E27FC236}">
                <a16:creationId xmlns:a16="http://schemas.microsoft.com/office/drawing/2014/main" id="{EA840C99-FA8C-4C21-ACE3-E55A4871A208}"/>
              </a:ext>
            </a:extLst>
          </p:cNvPr>
          <p:cNvSpPr txBox="1"/>
          <p:nvPr/>
        </p:nvSpPr>
        <p:spPr>
          <a:xfrm>
            <a:off x="138434" y="156175"/>
            <a:ext cx="7557958"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1">
                <a:solidFill>
                  <a:srgbClr val="000000"/>
                </a:solidFill>
                <a:latin typeface="Helvetica" pitchFamily="2" charset="0"/>
              </a:rPr>
              <a:t>Physical basis: why phase and amplitude work?</a:t>
            </a:r>
          </a:p>
        </p:txBody>
      </p:sp>
      <p:pic>
        <p:nvPicPr>
          <p:cNvPr id="28" name="Imagen 27">
            <a:extLst>
              <a:ext uri="{FF2B5EF4-FFF2-40B4-BE49-F238E27FC236}">
                <a16:creationId xmlns:a16="http://schemas.microsoft.com/office/drawing/2014/main" id="{824934E8-E42E-4B5C-93EF-DCB966FE5391}"/>
              </a:ext>
            </a:extLst>
          </p:cNvPr>
          <p:cNvPicPr>
            <a:picLocks noChangeAspect="1"/>
          </p:cNvPicPr>
          <p:nvPr/>
        </p:nvPicPr>
        <p:blipFill>
          <a:blip r:embed="rId4"/>
          <a:stretch>
            <a:fillRect/>
          </a:stretch>
        </p:blipFill>
        <p:spPr>
          <a:xfrm>
            <a:off x="8073081" y="87597"/>
            <a:ext cx="932485" cy="932485"/>
          </a:xfrm>
          <a:prstGeom prst="rect">
            <a:avLst/>
          </a:prstGeom>
        </p:spPr>
      </p:pic>
      <p:pic>
        <p:nvPicPr>
          <p:cNvPr id="29" name="Imagen 28">
            <a:extLst>
              <a:ext uri="{FF2B5EF4-FFF2-40B4-BE49-F238E27FC236}">
                <a16:creationId xmlns:a16="http://schemas.microsoft.com/office/drawing/2014/main" id="{BEBF7FAC-8C8B-4C5E-B13B-A5A378C176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436" t="29787" r="46452" b="27571"/>
          <a:stretch/>
        </p:blipFill>
        <p:spPr bwMode="auto">
          <a:xfrm>
            <a:off x="193853" y="1957609"/>
            <a:ext cx="1900955" cy="2160000"/>
          </a:xfrm>
          <a:prstGeom prst="rect">
            <a:avLst/>
          </a:prstGeom>
          <a:ln>
            <a:noFill/>
          </a:ln>
          <a:extLst>
            <a:ext uri="{53640926-AAD7-44D8-BBD7-CCE9431645EC}">
              <a14:shadowObscured xmlns:a14="http://schemas.microsoft.com/office/drawing/2010/main"/>
            </a:ext>
          </a:extLst>
        </p:spPr>
      </p:pic>
      <p:sp>
        <p:nvSpPr>
          <p:cNvPr id="30" name="CuadroTexto 29">
            <a:extLst>
              <a:ext uri="{FF2B5EF4-FFF2-40B4-BE49-F238E27FC236}">
                <a16:creationId xmlns:a16="http://schemas.microsoft.com/office/drawing/2014/main" id="{6BDD7326-9866-4755-B9AF-66A82EF59408}"/>
              </a:ext>
            </a:extLst>
          </p:cNvPr>
          <p:cNvSpPr txBox="1"/>
          <p:nvPr/>
        </p:nvSpPr>
        <p:spPr>
          <a:xfrm>
            <a:off x="6739029" y="2732888"/>
            <a:ext cx="246164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defTabSz="1285875"/>
            <a:r>
              <a:rPr lang="es-ES" sz="1200" b="1" dirty="0" err="1">
                <a:solidFill>
                  <a:srgbClr val="000000"/>
                </a:solidFill>
                <a:latin typeface="Helvetica" pitchFamily="2" charset="0"/>
              </a:rPr>
              <a:t>Stimated</a:t>
            </a:r>
            <a:r>
              <a:rPr lang="es-ES" sz="1200" b="1" dirty="0">
                <a:solidFill>
                  <a:srgbClr val="000000"/>
                </a:solidFill>
                <a:latin typeface="Helvetica" pitchFamily="2" charset="0"/>
              </a:rPr>
              <a:t> </a:t>
            </a:r>
            <a:r>
              <a:rPr lang="es-ES" sz="1200" b="1" dirty="0" err="1">
                <a:solidFill>
                  <a:srgbClr val="000000"/>
                </a:solidFill>
                <a:latin typeface="Helvetica" pitchFamily="2" charset="0"/>
              </a:rPr>
              <a:t>density</a:t>
            </a:r>
            <a:r>
              <a:rPr lang="es-ES" sz="1200" b="1" dirty="0">
                <a:solidFill>
                  <a:srgbClr val="000000"/>
                </a:solidFill>
                <a:latin typeface="Helvetica" pitchFamily="2" charset="0"/>
              </a:rPr>
              <a:t> = 324 kg/m</a:t>
            </a:r>
            <a:r>
              <a:rPr lang="es-ES" sz="1200" b="1" baseline="30000" dirty="0">
                <a:solidFill>
                  <a:srgbClr val="000000"/>
                </a:solidFill>
                <a:latin typeface="Helvetica" pitchFamily="2" charset="0"/>
              </a:rPr>
              <a:t>3</a:t>
            </a:r>
            <a:endParaRPr lang="es-ES" sz="1200" b="1" dirty="0">
              <a:solidFill>
                <a:srgbClr val="000000"/>
              </a:solidFill>
              <a:latin typeface="Helvetica" pitchFamily="2" charset="0"/>
            </a:endParaRPr>
          </a:p>
          <a:p>
            <a:pPr marL="57149" marR="57149" indent="0" algn="l" defTabSz="1285875" rtl="0" fontAlgn="auto" latinLnBrk="0" hangingPunct="0">
              <a:lnSpc>
                <a:spcPct val="100000"/>
              </a:lnSpc>
              <a:spcBef>
                <a:spcPts val="0"/>
              </a:spcBef>
              <a:spcAft>
                <a:spcPts val="0"/>
              </a:spcAft>
              <a:buClrTx/>
              <a:buSzTx/>
              <a:buFontTx/>
              <a:buNone/>
              <a:tabLst/>
            </a:pPr>
            <a:r>
              <a:rPr kumimoji="0" lang="es-ES" sz="1200" b="1" i="0" u="none" strike="noStrike" cap="none" spc="0" normalizeH="0" baseline="0" dirty="0" err="1">
                <a:ln>
                  <a:noFill/>
                </a:ln>
                <a:solidFill>
                  <a:srgbClr val="000000"/>
                </a:solidFill>
                <a:effectLst/>
                <a:uFill>
                  <a:solidFill>
                    <a:srgbClr val="7E8C97"/>
                  </a:solidFill>
                </a:uFill>
                <a:latin typeface="Helvetica" pitchFamily="2" charset="0"/>
                <a:sym typeface="Helvetica Neue"/>
              </a:rPr>
              <a:t>Stimated</a:t>
            </a:r>
            <a:r>
              <a:rPr kumimoji="0" lang="es-ES" sz="1200" b="1" i="0" u="none" strike="noStrike" cap="none" spc="0" normalizeH="0" baseline="0" dirty="0">
                <a:ln>
                  <a:noFill/>
                </a:ln>
                <a:solidFill>
                  <a:srgbClr val="000000"/>
                </a:solidFill>
                <a:effectLst/>
                <a:uFill>
                  <a:solidFill>
                    <a:srgbClr val="7E8C97"/>
                  </a:solidFill>
                </a:uFill>
                <a:latin typeface="Helvetica" pitchFamily="2" charset="0"/>
                <a:sym typeface="Helvetica Neue"/>
              </a:rPr>
              <a:t> LWC = 11 %</a:t>
            </a:r>
          </a:p>
        </p:txBody>
      </p:sp>
      <mc:AlternateContent xmlns:mc="http://schemas.openxmlformats.org/markup-compatibility/2006" xmlns:a14="http://schemas.microsoft.com/office/drawing/2010/main">
        <mc:Choice Requires="a14">
          <p:sp>
            <p:nvSpPr>
              <p:cNvPr id="31" name="Rectángulo 30">
                <a:extLst>
                  <a:ext uri="{FF2B5EF4-FFF2-40B4-BE49-F238E27FC236}">
                    <a16:creationId xmlns:a16="http://schemas.microsoft.com/office/drawing/2014/main" id="{F879C5FB-3A8E-4525-BA14-C14D4D640800}"/>
                  </a:ext>
                </a:extLst>
              </p:cNvPr>
              <p:cNvSpPr/>
              <p:nvPr/>
            </p:nvSpPr>
            <p:spPr>
              <a:xfrm>
                <a:off x="288885" y="558417"/>
                <a:ext cx="4006418" cy="276999"/>
              </a:xfrm>
              <a:prstGeom prst="rect">
                <a:avLst/>
              </a:prstGeom>
            </p:spPr>
            <p:txBody>
              <a:bodyPr wrap="none">
                <a:spAutoFit/>
              </a:bodyPr>
              <a:lstStyle/>
              <a:p>
                <a:r>
                  <a:rPr lang="en-US" sz="1200" dirty="0">
                    <a:solidFill>
                      <a:srgbClr val="000000"/>
                    </a:solidFill>
                    <a:latin typeface="Helvetica" pitchFamily="2" charset="0"/>
                    <a:ea typeface="SimSun" panose="02010600030101010101" pitchFamily="2" charset="-122"/>
                  </a:rPr>
                  <a:t>Volumetric fractions:  </a:t>
                </a:r>
                <a14:m>
                  <m:oMath xmlns:m="http://schemas.openxmlformats.org/officeDocument/2006/math">
                    <m:r>
                      <a:rPr lang="es-ES" sz="1200" b="0" i="1" smtClean="0">
                        <a:solidFill>
                          <a:srgbClr val="000000"/>
                        </a:solidFill>
                        <a:latin typeface="Cambria Math" panose="02040503050406030204" pitchFamily="18" charset="0"/>
                        <a:cs typeface="Times New Roman" panose="02020603050405020304" pitchFamily="18" charset="0"/>
                      </a:rPr>
                      <m:t>𝐴𝑖𝑟</m:t>
                    </m:r>
                    <m:r>
                      <a:rPr lang="es-ES" sz="1200" b="0" i="1" smtClean="0">
                        <a:solidFill>
                          <a:srgbClr val="000000"/>
                        </a:solidFill>
                        <a:latin typeface="Cambria Math" panose="020405030504060302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𝐼𝑐𝑒</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𝑊𝑎𝑡𝑒𝑟</m:t>
                    </m:r>
                    <m:r>
                      <a:rPr lang="es-ES" sz="12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a14:m>
                <a:endParaRPr lang="es-ES" sz="1200" dirty="0">
                  <a:solidFill>
                    <a:srgbClr val="000000"/>
                  </a:solidFill>
                  <a:latin typeface="Helvetica" pitchFamily="2" charset="0"/>
                </a:endParaRPr>
              </a:p>
            </p:txBody>
          </p:sp>
        </mc:Choice>
        <mc:Fallback xmlns="">
          <p:sp>
            <p:nvSpPr>
              <p:cNvPr id="31" name="Rectángulo 30">
                <a:extLst>
                  <a:ext uri="{FF2B5EF4-FFF2-40B4-BE49-F238E27FC236}">
                    <a16:creationId xmlns:a16="http://schemas.microsoft.com/office/drawing/2014/main" id="{F879C5FB-3A8E-4525-BA14-C14D4D640800}"/>
                  </a:ext>
                </a:extLst>
              </p:cNvPr>
              <p:cNvSpPr>
                <a:spLocks noRot="1" noChangeAspect="1" noMove="1" noResize="1" noEditPoints="1" noAdjustHandles="1" noChangeArrowheads="1" noChangeShapeType="1" noTextEdit="1"/>
              </p:cNvSpPr>
              <p:nvPr/>
            </p:nvSpPr>
            <p:spPr>
              <a:xfrm>
                <a:off x="288885" y="558417"/>
                <a:ext cx="4006418" cy="276999"/>
              </a:xfrm>
              <a:prstGeom prst="rect">
                <a:avLst/>
              </a:prstGeom>
              <a:blipFill>
                <a:blip r:embed="rId6"/>
                <a:stretch>
                  <a:fillRect b="-869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2" name="Rectángulo 31">
                <a:extLst>
                  <a:ext uri="{FF2B5EF4-FFF2-40B4-BE49-F238E27FC236}">
                    <a16:creationId xmlns:a16="http://schemas.microsoft.com/office/drawing/2014/main" id="{8C41DA2D-463E-4422-87AB-3F459BD21C51}"/>
                  </a:ext>
                </a:extLst>
              </p:cNvPr>
              <p:cNvSpPr/>
              <p:nvPr/>
            </p:nvSpPr>
            <p:spPr>
              <a:xfrm>
                <a:off x="287633" y="810019"/>
                <a:ext cx="3817968" cy="276999"/>
              </a:xfrm>
              <a:prstGeom prst="rect">
                <a:avLst/>
              </a:prstGeom>
            </p:spPr>
            <p:txBody>
              <a:bodyPr wrap="none">
                <a:spAutoFit/>
              </a:bodyPr>
              <a:lstStyle/>
              <a:p>
                <a:r>
                  <a:rPr lang="en-US" sz="1200" dirty="0">
                    <a:solidFill>
                      <a:srgbClr val="000000"/>
                    </a:solidFill>
                    <a:latin typeface="Helvetica" pitchFamily="2" charset="0"/>
                    <a:ea typeface="SimSun" panose="02010600030101010101" pitchFamily="2" charset="-122"/>
                  </a:rPr>
                  <a:t>Density: </a:t>
                </a:r>
                <a14:m>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𝜌</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a14:m>
                <a:endParaRPr lang="es-ES" sz="1200" dirty="0">
                  <a:solidFill>
                    <a:srgbClr val="000000"/>
                  </a:solidFill>
                  <a:latin typeface="Helvetica" pitchFamily="2" charset="0"/>
                </a:endParaRPr>
              </a:p>
            </p:txBody>
          </p:sp>
        </mc:Choice>
        <mc:Fallback xmlns="">
          <p:sp>
            <p:nvSpPr>
              <p:cNvPr id="32" name="Rectángulo 31">
                <a:extLst>
                  <a:ext uri="{FF2B5EF4-FFF2-40B4-BE49-F238E27FC236}">
                    <a16:creationId xmlns:a16="http://schemas.microsoft.com/office/drawing/2014/main" id="{8C41DA2D-463E-4422-87AB-3F459BD21C51}"/>
                  </a:ext>
                </a:extLst>
              </p:cNvPr>
              <p:cNvSpPr>
                <a:spLocks noRot="1" noChangeAspect="1" noMove="1" noResize="1" noEditPoints="1" noAdjustHandles="1" noChangeArrowheads="1" noChangeShapeType="1" noTextEdit="1"/>
              </p:cNvSpPr>
              <p:nvPr/>
            </p:nvSpPr>
            <p:spPr>
              <a:xfrm>
                <a:off x="287633" y="810019"/>
                <a:ext cx="3817968" cy="276999"/>
              </a:xfrm>
              <a:prstGeom prst="rect">
                <a:avLst/>
              </a:prstGeom>
              <a:blipFill>
                <a:blip r:embed="rId7"/>
                <a:stretch>
                  <a:fillRect b="-869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3" name="Rectángulo 32">
                <a:extLst>
                  <a:ext uri="{FF2B5EF4-FFF2-40B4-BE49-F238E27FC236}">
                    <a16:creationId xmlns:a16="http://schemas.microsoft.com/office/drawing/2014/main" id="{854EB283-07B1-4C63-AC11-E2D11D5B91C6}"/>
                  </a:ext>
                </a:extLst>
              </p:cNvPr>
              <p:cNvSpPr/>
              <p:nvPr/>
            </p:nvSpPr>
            <p:spPr>
              <a:xfrm>
                <a:off x="287633" y="1091534"/>
                <a:ext cx="5492483" cy="276999"/>
              </a:xfrm>
              <a:prstGeom prst="rect">
                <a:avLst/>
              </a:prstGeom>
            </p:spPr>
            <p:txBody>
              <a:bodyPr wrap="square">
                <a:spAutoFit/>
              </a:bodyPr>
              <a:lstStyle/>
              <a:p>
                <a:r>
                  <a:rPr lang="en-US" sz="1200" dirty="0">
                    <a:solidFill>
                      <a:srgbClr val="000000"/>
                    </a:solidFill>
                    <a:latin typeface="Helvetica" pitchFamily="2" charset="0"/>
                    <a:ea typeface="Times New Roman" panose="02020603050405020304" pitchFamily="18" charset="0"/>
                  </a:rPr>
                  <a:t>Complex refractive index: </a:t>
                </a:r>
                <a14:m>
                  <m:oMath xmlns:m="http://schemas.openxmlformats.org/officeDocument/2006/math">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𝑤𝑒𝑡</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𝑠𝑛𝑜𝑤</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𝑎𝑖𝑟</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𝑖𝑐𝑒</m:t>
                        </m:r>
                      </m:sub>
                    </m:s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sSub>
                      <m:sSubPr>
                        <m:ctrlPr>
                          <a:rPr lang="es-ES" sz="1200" i="1">
                            <a:solidFill>
                              <a:srgbClr val="000000"/>
                            </a:solidFill>
                            <a:latin typeface="Cambria Math" panose="02040503050406030204" pitchFamily="18" charset="0"/>
                            <a:cs typeface="Times New Roman" panose="02020603050405020304" pitchFamily="18" charset="0"/>
                          </a:rPr>
                        </m:ctrlPr>
                      </m:sSubPr>
                      <m:e>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e>
                      <m:sub>
                        <m:r>
                          <a:rPr lang="en-US" sz="12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𝑤𝑎𝑡𝑒𝑟</m:t>
                        </m:r>
                      </m:sub>
                    </m:sSub>
                  </m:oMath>
                </a14:m>
                <a:endParaRPr lang="es-ES" sz="1200" dirty="0">
                  <a:solidFill>
                    <a:srgbClr val="000000"/>
                  </a:solidFill>
                  <a:latin typeface="Helvetica" pitchFamily="2" charset="0"/>
                </a:endParaRPr>
              </a:p>
            </p:txBody>
          </p:sp>
        </mc:Choice>
        <mc:Fallback xmlns="">
          <p:sp>
            <p:nvSpPr>
              <p:cNvPr id="33" name="Rectángulo 32">
                <a:extLst>
                  <a:ext uri="{FF2B5EF4-FFF2-40B4-BE49-F238E27FC236}">
                    <a16:creationId xmlns:a16="http://schemas.microsoft.com/office/drawing/2014/main" id="{854EB283-07B1-4C63-AC11-E2D11D5B91C6}"/>
                  </a:ext>
                </a:extLst>
              </p:cNvPr>
              <p:cNvSpPr>
                <a:spLocks noRot="1" noChangeAspect="1" noMove="1" noResize="1" noEditPoints="1" noAdjustHandles="1" noChangeArrowheads="1" noChangeShapeType="1" noTextEdit="1"/>
              </p:cNvSpPr>
              <p:nvPr/>
            </p:nvSpPr>
            <p:spPr>
              <a:xfrm>
                <a:off x="287633" y="1091534"/>
                <a:ext cx="5492483" cy="276999"/>
              </a:xfrm>
              <a:prstGeom prst="rect">
                <a:avLst/>
              </a:prstGeom>
              <a:blipFill>
                <a:blip r:embed="rId8"/>
                <a:stretch>
                  <a:fillRect b="-8696"/>
                </a:stretch>
              </a:blipFill>
            </p:spPr>
            <p:txBody>
              <a:bodyPr/>
              <a:lstStyle/>
              <a:p>
                <a:r>
                  <a:rPr lang="es-ES">
                    <a:noFill/>
                  </a:rPr>
                  <a:t> </a:t>
                </a:r>
              </a:p>
            </p:txBody>
          </p:sp>
        </mc:Fallback>
      </mc:AlternateContent>
      <p:sp>
        <p:nvSpPr>
          <p:cNvPr id="36" name="Elipse 35">
            <a:extLst>
              <a:ext uri="{FF2B5EF4-FFF2-40B4-BE49-F238E27FC236}">
                <a16:creationId xmlns:a16="http://schemas.microsoft.com/office/drawing/2014/main" id="{9C44F124-FFB3-41D9-82CB-1D31EBD1EF27}"/>
              </a:ext>
            </a:extLst>
          </p:cNvPr>
          <p:cNvSpPr/>
          <p:nvPr/>
        </p:nvSpPr>
        <p:spPr>
          <a:xfrm>
            <a:off x="3197305" y="1719171"/>
            <a:ext cx="317570" cy="295763"/>
          </a:xfrm>
          <a:prstGeom prst="ellipse">
            <a:avLst/>
          </a:prstGeom>
          <a:noFill/>
          <a:ln w="12700" cap="flat">
            <a:solidFill>
              <a:srgbClr val="000000"/>
            </a:solid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40" name="Rectángulo 39">
            <a:extLst>
              <a:ext uri="{FF2B5EF4-FFF2-40B4-BE49-F238E27FC236}">
                <a16:creationId xmlns:a16="http://schemas.microsoft.com/office/drawing/2014/main" id="{48E9632F-8FA0-480D-9D2E-1917025131A6}"/>
              </a:ext>
            </a:extLst>
          </p:cNvPr>
          <p:cNvSpPr/>
          <p:nvPr/>
        </p:nvSpPr>
        <p:spPr>
          <a:xfrm>
            <a:off x="154152" y="2110085"/>
            <a:ext cx="1900955" cy="461665"/>
          </a:xfrm>
          <a:prstGeom prst="rect">
            <a:avLst/>
          </a:prstGeom>
        </p:spPr>
        <p:txBody>
          <a:bodyPr wrap="square">
            <a:spAutoFit/>
          </a:bodyPr>
          <a:lstStyle/>
          <a:p>
            <a:pPr marL="57149" marR="57149" defTabSz="1285875"/>
            <a:r>
              <a:rPr lang="es-ES" sz="1200" dirty="0" err="1">
                <a:solidFill>
                  <a:srgbClr val="000000"/>
                </a:solidFill>
              </a:rPr>
              <a:t>density</a:t>
            </a:r>
            <a:r>
              <a:rPr lang="es-ES" sz="1200" dirty="0">
                <a:solidFill>
                  <a:srgbClr val="000000"/>
                </a:solidFill>
              </a:rPr>
              <a:t> </a:t>
            </a:r>
            <a:r>
              <a:rPr lang="es-ES" sz="1200">
                <a:solidFill>
                  <a:srgbClr val="000000"/>
                </a:solidFill>
              </a:rPr>
              <a:t>= 307 </a:t>
            </a:r>
            <a:r>
              <a:rPr lang="es-ES" sz="1200" dirty="0">
                <a:solidFill>
                  <a:srgbClr val="000000"/>
                </a:solidFill>
              </a:rPr>
              <a:t>kg/m</a:t>
            </a:r>
            <a:r>
              <a:rPr lang="es-ES" sz="1200" baseline="30000" dirty="0">
                <a:solidFill>
                  <a:srgbClr val="000000"/>
                </a:solidFill>
              </a:rPr>
              <a:t>3</a:t>
            </a:r>
            <a:r>
              <a:rPr lang="es-ES" sz="1200" dirty="0">
                <a:solidFill>
                  <a:srgbClr val="000000"/>
                </a:solidFill>
              </a:rPr>
              <a:t> </a:t>
            </a:r>
          </a:p>
          <a:p>
            <a:pPr marL="57149" marR="57149" defTabSz="1285875"/>
            <a:r>
              <a:rPr lang="es-ES" sz="1200" dirty="0">
                <a:solidFill>
                  <a:srgbClr val="000000"/>
                </a:solidFill>
              </a:rPr>
              <a:t>LWC = 10 %</a:t>
            </a:r>
          </a:p>
        </p:txBody>
      </p:sp>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E19A1DEC-3EA0-4F15-945A-12BA340BC996}"/>
                  </a:ext>
                </a:extLst>
              </p:cNvPr>
              <p:cNvSpPr txBox="1"/>
              <p:nvPr/>
            </p:nvSpPr>
            <p:spPr>
              <a:xfrm>
                <a:off x="3415922" y="1507312"/>
                <a:ext cx="1703223" cy="2542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el-GR"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t>Γ</m:t>
                      </m:r>
                      <m:r>
                        <a:rPr kumimoji="0" lang="es-ES"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t>=0.39</m:t>
                      </m:r>
                      <m:sSup>
                        <m:sSupPr>
                          <m:ctrlPr>
                            <a:rPr kumimoji="0" lang="es-ES"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ctrlPr>
                        </m:sSupPr>
                        <m:e>
                          <m:r>
                            <a:rPr kumimoji="0" lang="es-ES"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t>𝑒</m:t>
                          </m:r>
                        </m:e>
                        <m:sup>
                          <m:r>
                            <a:rPr kumimoji="0" lang="es-ES"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t>−0.0168</m:t>
                          </m:r>
                          <m:r>
                            <a:rPr kumimoji="0" lang="es-ES" sz="1600" b="0" i="1" u="none" strike="noStrike" cap="none" spc="0" normalizeH="0" baseline="0" smtClean="0">
                              <a:ln>
                                <a:noFill/>
                              </a:ln>
                              <a:solidFill>
                                <a:srgbClr val="000000"/>
                              </a:solidFill>
                              <a:effectLst/>
                              <a:uFill>
                                <a:solidFill>
                                  <a:srgbClr val="7E8C97"/>
                                </a:solidFill>
                              </a:uFill>
                              <a:latin typeface="Cambria Math" panose="02040503050406030204" pitchFamily="18" charset="0"/>
                              <a:ea typeface="+mn-ea"/>
                              <a:cs typeface="+mn-cs"/>
                              <a:sym typeface="Helvetica Neue"/>
                            </a:rPr>
                            <m:t>𝑗</m:t>
                          </m:r>
                        </m:sup>
                      </m:sSup>
                    </m:oMath>
                  </m:oMathPara>
                </a14:m>
                <a:endParaRPr kumimoji="0" lang="es-ES" sz="1600" b="0" i="0" u="none" strike="noStrike" cap="none" spc="0" normalizeH="0" baseline="0" dirty="0">
                  <a:ln>
                    <a:noFill/>
                  </a:ln>
                  <a:solidFill>
                    <a:srgbClr val="000000"/>
                  </a:solidFill>
                  <a:effectLst/>
                  <a:uFill>
                    <a:solidFill>
                      <a:srgbClr val="7E8C97"/>
                    </a:solidFill>
                  </a:uFill>
                  <a:latin typeface="+mn-lt"/>
                  <a:ea typeface="+mn-ea"/>
                  <a:cs typeface="+mn-cs"/>
                  <a:sym typeface="Helvetica Neue"/>
                </a:endParaRPr>
              </a:p>
            </p:txBody>
          </p:sp>
        </mc:Choice>
        <mc:Fallback xmlns="">
          <p:sp>
            <p:nvSpPr>
              <p:cNvPr id="44" name="CuadroTexto 43">
                <a:extLst>
                  <a:ext uri="{FF2B5EF4-FFF2-40B4-BE49-F238E27FC236}">
                    <a16:creationId xmlns:a16="http://schemas.microsoft.com/office/drawing/2014/main" id="{E19A1DEC-3EA0-4F15-945A-12BA340BC996}"/>
                  </a:ext>
                </a:extLst>
              </p:cNvPr>
              <p:cNvSpPr txBox="1">
                <a:spLocks noRot="1" noChangeAspect="1" noMove="1" noResize="1" noEditPoints="1" noAdjustHandles="1" noChangeArrowheads="1" noChangeShapeType="1" noTextEdit="1"/>
              </p:cNvSpPr>
              <p:nvPr/>
            </p:nvSpPr>
            <p:spPr>
              <a:xfrm>
                <a:off x="3415922" y="1507312"/>
                <a:ext cx="1703223" cy="254237"/>
              </a:xfrm>
              <a:prstGeom prst="rect">
                <a:avLst/>
              </a:prstGeom>
              <a:blipFill>
                <a:blip r:embed="rId9"/>
                <a:stretch>
                  <a:fillRect b="-4762"/>
                </a:stretch>
              </a:blipFill>
              <a:ln w="12700" cap="flat">
                <a:noFill/>
                <a:miter lim="400000"/>
              </a:ln>
              <a:effectLst/>
            </p:spPr>
            <p:txBody>
              <a:bodyPr/>
              <a:lstStyle/>
              <a:p>
                <a:r>
                  <a:rPr lang="es-ES">
                    <a:noFill/>
                  </a:rPr>
                  <a:t> </a:t>
                </a:r>
              </a:p>
            </p:txBody>
          </p:sp>
        </mc:Fallback>
      </mc:AlternateContent>
      <p:sp>
        <p:nvSpPr>
          <p:cNvPr id="45" name="Flecha: a la derecha 44">
            <a:extLst>
              <a:ext uri="{FF2B5EF4-FFF2-40B4-BE49-F238E27FC236}">
                <a16:creationId xmlns:a16="http://schemas.microsoft.com/office/drawing/2014/main" id="{207122B2-4764-4755-A093-761259A5CF04}"/>
              </a:ext>
            </a:extLst>
          </p:cNvPr>
          <p:cNvSpPr/>
          <p:nvPr/>
        </p:nvSpPr>
        <p:spPr>
          <a:xfrm>
            <a:off x="2094809" y="2902226"/>
            <a:ext cx="489366" cy="174929"/>
          </a:xfrm>
          <a:prstGeom prst="rightArrow">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47" name="Flecha: a la derecha 46">
            <a:extLst>
              <a:ext uri="{FF2B5EF4-FFF2-40B4-BE49-F238E27FC236}">
                <a16:creationId xmlns:a16="http://schemas.microsoft.com/office/drawing/2014/main" id="{BF4634BE-EB20-40D6-8F27-8A644039CD4E}"/>
              </a:ext>
            </a:extLst>
          </p:cNvPr>
          <p:cNvSpPr/>
          <p:nvPr/>
        </p:nvSpPr>
        <p:spPr>
          <a:xfrm>
            <a:off x="6159246" y="2902225"/>
            <a:ext cx="489366" cy="174929"/>
          </a:xfrm>
          <a:prstGeom prst="rightArrow">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mc:AlternateContent xmlns:mc="http://schemas.openxmlformats.org/markup-compatibility/2006" xmlns:a14="http://schemas.microsoft.com/office/drawing/2010/main">
        <mc:Choice Requires="a14">
          <p:sp>
            <p:nvSpPr>
              <p:cNvPr id="48" name="Rectángulo 47">
                <a:extLst>
                  <a:ext uri="{FF2B5EF4-FFF2-40B4-BE49-F238E27FC236}">
                    <a16:creationId xmlns:a16="http://schemas.microsoft.com/office/drawing/2014/main" id="{3DC7250F-30EA-408F-9458-3EAD1330BC49}"/>
                  </a:ext>
                </a:extLst>
              </p:cNvPr>
              <p:cNvSpPr/>
              <p:nvPr/>
            </p:nvSpPr>
            <p:spPr>
              <a:xfrm>
                <a:off x="855633" y="1507312"/>
                <a:ext cx="39658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600" i="1">
                          <a:solidFill>
                            <a:srgbClr val="000000"/>
                          </a:solidFill>
                          <a:latin typeface="Cambria Math" panose="02040503050406030204" pitchFamily="18" charset="0"/>
                        </a:rPr>
                        <m:t>Γ</m:t>
                      </m:r>
                    </m:oMath>
                  </m:oMathPara>
                </a14:m>
                <a:endParaRPr lang="es-ES" sz="1200" dirty="0"/>
              </a:p>
            </p:txBody>
          </p:sp>
        </mc:Choice>
        <mc:Fallback xmlns="">
          <p:sp>
            <p:nvSpPr>
              <p:cNvPr id="48" name="Rectángulo 47">
                <a:extLst>
                  <a:ext uri="{FF2B5EF4-FFF2-40B4-BE49-F238E27FC236}">
                    <a16:creationId xmlns:a16="http://schemas.microsoft.com/office/drawing/2014/main" id="{3DC7250F-30EA-408F-9458-3EAD1330BC49}"/>
                  </a:ext>
                </a:extLst>
              </p:cNvPr>
              <p:cNvSpPr>
                <a:spLocks noRot="1" noChangeAspect="1" noMove="1" noResize="1" noEditPoints="1" noAdjustHandles="1" noChangeArrowheads="1" noChangeShapeType="1" noTextEdit="1"/>
              </p:cNvSpPr>
              <p:nvPr/>
            </p:nvSpPr>
            <p:spPr>
              <a:xfrm>
                <a:off x="855633" y="1507312"/>
                <a:ext cx="396582" cy="338554"/>
              </a:xfrm>
              <a:prstGeom prst="rect">
                <a:avLst/>
              </a:prstGeom>
              <a:blipFill>
                <a:blip r:embed="rId10"/>
                <a:stretch>
                  <a:fillRect/>
                </a:stretch>
              </a:blipFill>
            </p:spPr>
            <p:txBody>
              <a:bodyPr/>
              <a:lstStyle/>
              <a:p>
                <a:r>
                  <a:rPr lang="es-ES">
                    <a:noFill/>
                  </a:rPr>
                  <a:t> </a:t>
                </a:r>
              </a:p>
            </p:txBody>
          </p:sp>
        </mc:Fallback>
      </mc:AlternateContent>
      <p:sp>
        <p:nvSpPr>
          <p:cNvPr id="18" name="Forma libre 17">
            <a:extLst>
              <a:ext uri="{FF2B5EF4-FFF2-40B4-BE49-F238E27FC236}">
                <a16:creationId xmlns:a16="http://schemas.microsoft.com/office/drawing/2014/main" id="{DAC7BE84-0B1C-1047-AA38-48C844BF9489}"/>
              </a:ext>
            </a:extLst>
          </p:cNvPr>
          <p:cNvSpPr/>
          <p:nvPr/>
        </p:nvSpPr>
        <p:spPr>
          <a:xfrm>
            <a:off x="743468" y="1644321"/>
            <a:ext cx="534074" cy="428937"/>
          </a:xfrm>
          <a:custGeom>
            <a:avLst/>
            <a:gdLst>
              <a:gd name="csX0" fmla="*/ 0 w 534074"/>
              <a:gd name="csY0" fmla="*/ 24276 h 428937"/>
              <a:gd name="csX1" fmla="*/ 242761 w 534074"/>
              <a:gd name="csY1" fmla="*/ 428878 h 428937"/>
              <a:gd name="csX2" fmla="*/ 534074 w 534074"/>
              <a:gd name="csY2" fmla="*/ 0 h 428937"/>
            </a:gdLst>
            <a:ahLst/>
            <a:cxnLst>
              <a:cxn ang="0">
                <a:pos x="csX0" y="csY0"/>
              </a:cxn>
              <a:cxn ang="0">
                <a:pos x="csX1" y="csY1"/>
              </a:cxn>
              <a:cxn ang="0">
                <a:pos x="csX2" y="csY2"/>
              </a:cxn>
            </a:cxnLst>
            <a:rect l="l" t="t" r="r" b="b"/>
            <a:pathLst>
              <a:path w="534074" h="428937">
                <a:moveTo>
                  <a:pt x="0" y="24276"/>
                </a:moveTo>
                <a:cubicBezTo>
                  <a:pt x="76874" y="228600"/>
                  <a:pt x="153749" y="432924"/>
                  <a:pt x="242761" y="428878"/>
                </a:cubicBezTo>
                <a:cubicBezTo>
                  <a:pt x="331773" y="424832"/>
                  <a:pt x="432923" y="212416"/>
                  <a:pt x="534074" y="0"/>
                </a:cubicBezTo>
              </a:path>
            </a:pathLst>
          </a:custGeom>
          <a:noFill/>
          <a:ln w="19050" cap="flat">
            <a:solidFill>
              <a:schemeClr val="bg1">
                <a:lumMod val="10000"/>
              </a:schemeClr>
            </a:solidFill>
            <a:round/>
            <a:tailEnd type="arrow"/>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_tradnl" sz="1800" b="0" i="0" u="none" strike="noStrike" cap="none" spc="0" normalizeH="0" baseline="0">
              <a:ln>
                <a:noFill/>
              </a:ln>
              <a:solidFill>
                <a:srgbClr val="000000"/>
              </a:solidFill>
              <a:effectLst/>
              <a:uFillTx/>
            </a:endParaRPr>
          </a:p>
        </p:txBody>
      </p:sp>
      <p:sp>
        <p:nvSpPr>
          <p:cNvPr id="19" name="CuadroTexto 18">
            <a:extLst>
              <a:ext uri="{FF2B5EF4-FFF2-40B4-BE49-F238E27FC236}">
                <a16:creationId xmlns:a16="http://schemas.microsoft.com/office/drawing/2014/main" id="{9CAF964F-358E-1642-BE21-6142CC814A8B}"/>
              </a:ext>
            </a:extLst>
          </p:cNvPr>
          <p:cNvSpPr txBox="1"/>
          <p:nvPr/>
        </p:nvSpPr>
        <p:spPr>
          <a:xfrm>
            <a:off x="92696" y="4051966"/>
            <a:ext cx="222267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noProof="0" dirty="0">
                <a:solidFill>
                  <a:srgbClr val="000000"/>
                </a:solidFill>
                <a:latin typeface="Helvetica" pitchFamily="2" charset="0"/>
              </a:rPr>
              <a:t>Synthetic snowpack structure </a:t>
            </a:r>
            <a:endParaRPr lang="es-ES_tradnl" sz="1200" dirty="0">
              <a:latin typeface="Helvetica" pitchFamily="2" charset="0"/>
            </a:endParaRPr>
          </a:p>
        </p:txBody>
      </p:sp>
      <p:sp>
        <p:nvSpPr>
          <p:cNvPr id="20" name="CuadroTexto 19">
            <a:extLst>
              <a:ext uri="{FF2B5EF4-FFF2-40B4-BE49-F238E27FC236}">
                <a16:creationId xmlns:a16="http://schemas.microsoft.com/office/drawing/2014/main" id="{58DD7CFB-B1FC-2E42-97CD-F579411AE1CD}"/>
              </a:ext>
            </a:extLst>
          </p:cNvPr>
          <p:cNvSpPr txBox="1"/>
          <p:nvPr/>
        </p:nvSpPr>
        <p:spPr>
          <a:xfrm>
            <a:off x="3257992" y="4472068"/>
            <a:ext cx="277057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noProof="0" dirty="0">
                <a:solidFill>
                  <a:srgbClr val="000000"/>
                </a:solidFill>
                <a:latin typeface="Helvetica" pitchFamily="2" charset="0"/>
              </a:rPr>
              <a:t>Theoretical reflection of structure</a:t>
            </a:r>
            <a:endParaRPr lang="es-ES_tradnl" sz="1200" dirty="0">
              <a:latin typeface="Helvetica" pitchFamily="2" charset="0"/>
            </a:endParaRPr>
          </a:p>
        </p:txBody>
      </p:sp>
      <p:sp>
        <p:nvSpPr>
          <p:cNvPr id="21" name="CuadroTexto 20">
            <a:extLst>
              <a:ext uri="{FF2B5EF4-FFF2-40B4-BE49-F238E27FC236}">
                <a16:creationId xmlns:a16="http://schemas.microsoft.com/office/drawing/2014/main" id="{071F447F-115D-A94E-AAAF-DFD4D38716E5}"/>
              </a:ext>
            </a:extLst>
          </p:cNvPr>
          <p:cNvSpPr txBox="1"/>
          <p:nvPr/>
        </p:nvSpPr>
        <p:spPr>
          <a:xfrm>
            <a:off x="6613629" y="3432690"/>
            <a:ext cx="2449115"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0" i="0" u="none" strike="noStrike" noProof="0">
                <a:solidFill>
                  <a:srgbClr val="000000"/>
                </a:solidFill>
                <a:effectLst/>
                <a:latin typeface="Helvetica" pitchFamily="2" charset="0"/>
              </a:rPr>
              <a:t>Initial density and LWC retrieval</a:t>
            </a:r>
            <a:endParaRPr lang="en-GB" sz="1200" noProof="0">
              <a:latin typeface="Helvetica" pitchFamily="2" charset="0"/>
            </a:endParaRPr>
          </a:p>
        </p:txBody>
      </p:sp>
    </p:spTree>
    <p:extLst>
      <p:ext uri="{BB962C8B-B14F-4D97-AF65-F5344CB8AC3E}">
        <p14:creationId xmlns:p14="http://schemas.microsoft.com/office/powerpoint/2010/main" val="27714182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5931E460-C972-4D94-9CFC-B06D13A45BF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3428" y="654636"/>
            <a:ext cx="4937143" cy="1440000"/>
          </a:xfrm>
          <a:prstGeom prst="rect">
            <a:avLst/>
          </a:prstGeom>
        </p:spPr>
      </p:pic>
      <p:pic>
        <p:nvPicPr>
          <p:cNvPr id="7" name="Gráfico 6">
            <a:extLst>
              <a:ext uri="{FF2B5EF4-FFF2-40B4-BE49-F238E27FC236}">
                <a16:creationId xmlns:a16="http://schemas.microsoft.com/office/drawing/2014/main" id="{6E3306E6-F18A-4A10-9479-7FCB626C171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3410574"/>
            <a:ext cx="4320000" cy="1440000"/>
          </a:xfrm>
          <a:prstGeom prst="rect">
            <a:avLst/>
          </a:prstGeom>
        </p:spPr>
      </p:pic>
      <p:pic>
        <p:nvPicPr>
          <p:cNvPr id="11" name="Gráfico 10">
            <a:extLst>
              <a:ext uri="{FF2B5EF4-FFF2-40B4-BE49-F238E27FC236}">
                <a16:creationId xmlns:a16="http://schemas.microsoft.com/office/drawing/2014/main" id="{A24C1844-EDF2-4C7A-A6E1-F545F9F88E1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0" y="1970574"/>
            <a:ext cx="4320000" cy="1440000"/>
          </a:xfrm>
          <a:prstGeom prst="rect">
            <a:avLst/>
          </a:prstGeom>
        </p:spPr>
      </p:pic>
      <p:pic>
        <p:nvPicPr>
          <p:cNvPr id="4" name="Gráfico 3">
            <a:extLst>
              <a:ext uri="{FF2B5EF4-FFF2-40B4-BE49-F238E27FC236}">
                <a16:creationId xmlns:a16="http://schemas.microsoft.com/office/drawing/2014/main" id="{C847FD35-2CE0-4459-A77D-367B6047F41B}"/>
              </a:ext>
            </a:extLst>
          </p:cNvPr>
          <p:cNvPicPr>
            <a:picLocks/>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60177" y="2690574"/>
            <a:ext cx="4320000" cy="1440000"/>
          </a:xfrm>
          <a:prstGeom prst="rect">
            <a:avLst/>
          </a:prstGeom>
        </p:spPr>
      </p:pic>
      <p:pic>
        <p:nvPicPr>
          <p:cNvPr id="12" name="Imagen 11">
            <a:extLst>
              <a:ext uri="{FF2B5EF4-FFF2-40B4-BE49-F238E27FC236}">
                <a16:creationId xmlns:a16="http://schemas.microsoft.com/office/drawing/2014/main" id="{C8C50FBC-9CF9-45D9-A336-FB461A96BD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sp>
        <p:nvSpPr>
          <p:cNvPr id="9" name="Snow Water Equivalent Evolution During the 2019/2020 Winter Period in AEMet-Formigal Test Site Using a SFCW Radar">
            <a:extLst>
              <a:ext uri="{FF2B5EF4-FFF2-40B4-BE49-F238E27FC236}">
                <a16:creationId xmlns:a16="http://schemas.microsoft.com/office/drawing/2014/main" id="{EE493A13-329E-4D50-898A-6B4252598689}"/>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10" name="Multi-target detection">
            <a:extLst>
              <a:ext uri="{FF2B5EF4-FFF2-40B4-BE49-F238E27FC236}">
                <a16:creationId xmlns:a16="http://schemas.microsoft.com/office/drawing/2014/main" id="{CA619816-0A7F-40BB-82F1-B265A83B9AAD}"/>
              </a:ext>
            </a:extLst>
          </p:cNvPr>
          <p:cNvSpPr txBox="1"/>
          <p:nvPr/>
        </p:nvSpPr>
        <p:spPr>
          <a:xfrm>
            <a:off x="576000" y="432000"/>
            <a:ext cx="3542557"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Horn system (VNA)</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
        <p:nvSpPr>
          <p:cNvPr id="13" name="Flecha: a la derecha 12">
            <a:extLst>
              <a:ext uri="{FF2B5EF4-FFF2-40B4-BE49-F238E27FC236}">
                <a16:creationId xmlns:a16="http://schemas.microsoft.com/office/drawing/2014/main" id="{BC7DDA31-F73F-414E-BA19-86A83E26BDFF}"/>
              </a:ext>
            </a:extLst>
          </p:cNvPr>
          <p:cNvSpPr/>
          <p:nvPr/>
        </p:nvSpPr>
        <p:spPr>
          <a:xfrm>
            <a:off x="4333195" y="3306939"/>
            <a:ext cx="421419" cy="207269"/>
          </a:xfrm>
          <a:prstGeom prst="rightArrow">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Tree>
    <p:extLst>
      <p:ext uri="{BB962C8B-B14F-4D97-AF65-F5344CB8AC3E}">
        <p14:creationId xmlns:p14="http://schemas.microsoft.com/office/powerpoint/2010/main" val="22769315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9BD3C93-CE05-4F9C-97E2-E065F838E7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7" name="Gráfico 6">
            <a:extLst>
              <a:ext uri="{FF2B5EF4-FFF2-40B4-BE49-F238E27FC236}">
                <a16:creationId xmlns:a16="http://schemas.microsoft.com/office/drawing/2014/main" id="{991D7D4C-1581-417D-83A4-F08F51189B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750" y="710574"/>
            <a:ext cx="7762500" cy="4140000"/>
          </a:xfrm>
          <a:prstGeom prst="rect">
            <a:avLst/>
          </a:prstGeom>
        </p:spPr>
      </p:pic>
      <p:sp>
        <p:nvSpPr>
          <p:cNvPr id="12" name="Snow Water Equivalent Evolution During the 2019/2020 Winter Period in AEMet-Formigal Test Site Using a SFCW Radar">
            <a:extLst>
              <a:ext uri="{FF2B5EF4-FFF2-40B4-BE49-F238E27FC236}">
                <a16:creationId xmlns:a16="http://schemas.microsoft.com/office/drawing/2014/main" id="{28077B3C-98AB-41A0-9AD2-CA63C9AF7B3E}"/>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13" name="Multi-target detection">
            <a:extLst>
              <a:ext uri="{FF2B5EF4-FFF2-40B4-BE49-F238E27FC236}">
                <a16:creationId xmlns:a16="http://schemas.microsoft.com/office/drawing/2014/main" id="{8FD027DC-76F0-46A0-AA10-353AC081BEB4}"/>
              </a:ext>
            </a:extLst>
          </p:cNvPr>
          <p:cNvSpPr txBox="1"/>
          <p:nvPr/>
        </p:nvSpPr>
        <p:spPr>
          <a:xfrm>
            <a:off x="576000" y="432000"/>
            <a:ext cx="372690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Vivaldi system (SDR)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Tree>
    <p:extLst>
      <p:ext uri="{BB962C8B-B14F-4D97-AF65-F5344CB8AC3E}">
        <p14:creationId xmlns:p14="http://schemas.microsoft.com/office/powerpoint/2010/main" val="5527123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9BD3C93-CE05-4F9C-97E2-E065F838E7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pic>
        <p:nvPicPr>
          <p:cNvPr id="7" name="Gráfico 6">
            <a:extLst>
              <a:ext uri="{FF2B5EF4-FFF2-40B4-BE49-F238E27FC236}">
                <a16:creationId xmlns:a16="http://schemas.microsoft.com/office/drawing/2014/main" id="{806C038D-DFC9-4A02-9EDC-478132C58D2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750" y="710574"/>
            <a:ext cx="7762500" cy="4140000"/>
          </a:xfrm>
          <a:prstGeom prst="rect">
            <a:avLst/>
          </a:prstGeom>
        </p:spPr>
      </p:pic>
      <p:sp>
        <p:nvSpPr>
          <p:cNvPr id="9" name="Snow Water Equivalent Evolution During the 2019/2020 Winter Period in AEMet-Formigal Test Site Using a SFCW Radar">
            <a:extLst>
              <a:ext uri="{FF2B5EF4-FFF2-40B4-BE49-F238E27FC236}">
                <a16:creationId xmlns:a16="http://schemas.microsoft.com/office/drawing/2014/main" id="{7483BC0D-6359-4638-BC66-3E5583A218D2}"/>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10" name="Multi-target detection">
            <a:extLst>
              <a:ext uri="{FF2B5EF4-FFF2-40B4-BE49-F238E27FC236}">
                <a16:creationId xmlns:a16="http://schemas.microsoft.com/office/drawing/2014/main" id="{EFD275FA-22FE-4B72-A87B-C1450704354B}"/>
              </a:ext>
            </a:extLst>
          </p:cNvPr>
          <p:cNvSpPr txBox="1"/>
          <p:nvPr/>
        </p:nvSpPr>
        <p:spPr>
          <a:xfrm>
            <a:off x="576000" y="432000"/>
            <a:ext cx="372690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Vivaldi system (SDR)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spTree>
    <p:extLst>
      <p:ext uri="{BB962C8B-B14F-4D97-AF65-F5344CB8AC3E}">
        <p14:creationId xmlns:p14="http://schemas.microsoft.com/office/powerpoint/2010/main" val="205303649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3582C06-A853-4CBF-A546-11F64B984FD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48709" y="631448"/>
            <a:ext cx="4937142" cy="1440000"/>
          </a:xfrm>
          <a:prstGeom prst="rect">
            <a:avLst/>
          </a:prstGeom>
        </p:spPr>
      </p:pic>
      <p:pic>
        <p:nvPicPr>
          <p:cNvPr id="10" name="Gráfico 9">
            <a:extLst>
              <a:ext uri="{FF2B5EF4-FFF2-40B4-BE49-F238E27FC236}">
                <a16:creationId xmlns:a16="http://schemas.microsoft.com/office/drawing/2014/main" id="{CA4FA08C-647F-4E68-918B-961E0031A2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1970574"/>
            <a:ext cx="4320000" cy="1440000"/>
          </a:xfrm>
          <a:prstGeom prst="rect">
            <a:avLst/>
          </a:prstGeom>
        </p:spPr>
      </p:pic>
      <p:pic>
        <p:nvPicPr>
          <p:cNvPr id="11" name="Imagen 10">
            <a:extLst>
              <a:ext uri="{FF2B5EF4-FFF2-40B4-BE49-F238E27FC236}">
                <a16:creationId xmlns:a16="http://schemas.microsoft.com/office/drawing/2014/main" id="{49BD3C93-CE05-4F9C-97E2-E065F838E7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0177" y="4490574"/>
            <a:ext cx="360000" cy="360000"/>
          </a:xfrm>
          <a:prstGeom prst="rect">
            <a:avLst/>
          </a:prstGeom>
        </p:spPr>
      </p:pic>
      <p:sp>
        <p:nvSpPr>
          <p:cNvPr id="7" name="Snow Water Equivalent Evolution During the 2019/2020 Winter Period in AEMet-Formigal Test Site Using a SFCW Radar">
            <a:extLst>
              <a:ext uri="{FF2B5EF4-FFF2-40B4-BE49-F238E27FC236}">
                <a16:creationId xmlns:a16="http://schemas.microsoft.com/office/drawing/2014/main" id="{D222DC11-21CF-44CF-8A01-EF425CF30DD6}"/>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7. </a:t>
            </a:r>
            <a:r>
              <a:rPr lang="en-GB" sz="2000" b="1" dirty="0">
                <a:solidFill>
                  <a:srgbClr val="000000"/>
                </a:solidFill>
                <a:latin typeface="Helvetica" panose="020B0604020202020204" pitchFamily="34" charset="0"/>
                <a:cs typeface="Helvetica" panose="020B0604020202020204" pitchFamily="34" charset="0"/>
              </a:rPr>
              <a:t>Preliminary experimental results</a:t>
            </a:r>
          </a:p>
        </p:txBody>
      </p:sp>
      <p:sp>
        <p:nvSpPr>
          <p:cNvPr id="9" name="Multi-target detection">
            <a:extLst>
              <a:ext uri="{FF2B5EF4-FFF2-40B4-BE49-F238E27FC236}">
                <a16:creationId xmlns:a16="http://schemas.microsoft.com/office/drawing/2014/main" id="{9AD88249-BA85-4AFE-8F96-7019C506BA6C}"/>
              </a:ext>
            </a:extLst>
          </p:cNvPr>
          <p:cNvSpPr txBox="1"/>
          <p:nvPr/>
        </p:nvSpPr>
        <p:spPr>
          <a:xfrm>
            <a:off x="576000" y="432000"/>
            <a:ext cx="372690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pPr marL="21431" marR="21431" lvl="0" indent="0" algn="l" defTabSz="482203" rtl="0" eaLnBrk="1" fontAlgn="auto" latinLnBrk="0" hangingPunct="0">
              <a:lnSpc>
                <a:spcPct val="100000"/>
              </a:lnSpc>
              <a:spcBef>
                <a:spcPts val="0"/>
              </a:spcBef>
              <a:spcAft>
                <a:spcPts val="0"/>
              </a:spcAft>
              <a:buClrTx/>
              <a:buSzTx/>
              <a:buFontTx/>
              <a:buNone/>
              <a:tabLst/>
              <a:defRPr/>
            </a:pPr>
            <a:r>
              <a:rPr lang="en-GB" sz="1600" b="1" dirty="0">
                <a:uFill>
                  <a:solidFill>
                    <a:srgbClr val="7E8C97"/>
                  </a:solidFill>
                </a:uFill>
                <a:latin typeface="Helvetica" panose="020B0604020202020204" pitchFamily="34" charset="0"/>
                <a:ea typeface="Helvetica Neue"/>
                <a:cs typeface="Helvetica" panose="020B0604020202020204" pitchFamily="34" charset="0"/>
                <a:sym typeface="Helvetica Neue"/>
              </a:rPr>
              <a:t>Time evolution: Vivaldi system (SDR)</a:t>
            </a:r>
            <a:endParaRPr kumimoji="0" lang="en-GB" sz="1600" b="1" i="0" u="none" strike="noStrike" kern="0" cap="none" spc="0" normalizeH="0" baseline="0" noProof="0" dirty="0">
              <a:ln>
                <a:noFill/>
              </a:ln>
              <a:effectLst/>
              <a:uLnTx/>
              <a:uFill>
                <a:solidFill>
                  <a:srgbClr val="7E8C97"/>
                </a:solidFill>
              </a:uFill>
              <a:latin typeface="Helvetica" panose="020B0604020202020204" pitchFamily="34" charset="0"/>
              <a:ea typeface="Helvetica Neue"/>
              <a:cs typeface="Helvetica" panose="020B0604020202020204" pitchFamily="34" charset="0"/>
              <a:sym typeface="Helvetica Neue"/>
            </a:endParaRPr>
          </a:p>
        </p:txBody>
      </p:sp>
      <p:pic>
        <p:nvPicPr>
          <p:cNvPr id="13" name="Gráfico 12">
            <a:extLst>
              <a:ext uri="{FF2B5EF4-FFF2-40B4-BE49-F238E27FC236}">
                <a16:creationId xmlns:a16="http://schemas.microsoft.com/office/drawing/2014/main" id="{82327CDA-A160-4BEA-A2DD-93874FBD0072}"/>
              </a:ext>
            </a:extLst>
          </p:cNvPr>
          <p:cNvPicPr>
            <a:picLocks/>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0" y="3410574"/>
            <a:ext cx="4320000" cy="1440000"/>
          </a:xfrm>
          <a:prstGeom prst="rect">
            <a:avLst/>
          </a:prstGeom>
        </p:spPr>
      </p:pic>
      <p:sp>
        <p:nvSpPr>
          <p:cNvPr id="14" name="Flecha: a la derecha 13">
            <a:extLst>
              <a:ext uri="{FF2B5EF4-FFF2-40B4-BE49-F238E27FC236}">
                <a16:creationId xmlns:a16="http://schemas.microsoft.com/office/drawing/2014/main" id="{CE2FDB11-DAFC-4516-9BF8-DC4E9BDC6E09}"/>
              </a:ext>
            </a:extLst>
          </p:cNvPr>
          <p:cNvSpPr/>
          <p:nvPr/>
        </p:nvSpPr>
        <p:spPr>
          <a:xfrm>
            <a:off x="4333195" y="3306939"/>
            <a:ext cx="421419" cy="207269"/>
          </a:xfrm>
          <a:prstGeom prst="rightArrow">
            <a:avLst/>
          </a:prstGeom>
          <a:solidFill>
            <a:srgbClr val="7E8C97"/>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15" name="CuadroTexto 14">
            <a:extLst>
              <a:ext uri="{FF2B5EF4-FFF2-40B4-BE49-F238E27FC236}">
                <a16:creationId xmlns:a16="http://schemas.microsoft.com/office/drawing/2014/main" id="{B88907BC-43B7-4C56-B86E-906B2F571E27}"/>
              </a:ext>
            </a:extLst>
          </p:cNvPr>
          <p:cNvSpPr txBox="1"/>
          <p:nvPr/>
        </p:nvSpPr>
        <p:spPr>
          <a:xfrm>
            <a:off x="5176298" y="2580708"/>
            <a:ext cx="3514477" cy="1667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algn="just" defTabSz="1285875"/>
            <a:r>
              <a:rPr lang="en-US" sz="1100" dirty="0">
                <a:solidFill>
                  <a:srgbClr val="000000"/>
                </a:solidFill>
              </a:rPr>
              <a:t>This situation highlights one of the main challenges when working with phase measurements: the ambiguity introduced by phase wrapping between π and −π. Even for smooth and continuous physical variations, the phase representation exhibits discontinuities due to its bounded interval.</a:t>
            </a:r>
          </a:p>
          <a:p>
            <a:pPr marL="57149" marR="57149" algn="just" defTabSz="1285875"/>
            <a:r>
              <a:rPr lang="en-US" sz="1100" dirty="0">
                <a:solidFill>
                  <a:srgbClr val="000000"/>
                </a:solidFill>
              </a:rPr>
              <a:t>Therefore, a proper phase unwrapping is required to reconstruct the true continuous phase evolution and avoid introducing non-physical phase jumps.</a:t>
            </a:r>
            <a:endParaRPr kumimoji="0" lang="es-ES" sz="2800" b="0" i="0" u="none" strike="noStrike" cap="none" spc="0" normalizeH="0" baseline="0" dirty="0">
              <a:ln>
                <a:noFill/>
              </a:ln>
              <a:solidFill>
                <a:srgbClr val="000000"/>
              </a:solidFill>
              <a:effectLst/>
              <a:uFill>
                <a:solidFill>
                  <a:srgbClr val="7E8C97"/>
                </a:solidFill>
              </a:uFill>
              <a:sym typeface="Helvetica Neue"/>
            </a:endParaRPr>
          </a:p>
        </p:txBody>
      </p:sp>
    </p:spTree>
    <p:extLst>
      <p:ext uri="{BB962C8B-B14F-4D97-AF65-F5344CB8AC3E}">
        <p14:creationId xmlns:p14="http://schemas.microsoft.com/office/powerpoint/2010/main" val="366425677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descr="pasted-image.png">
            <a:extLst>
              <a:ext uri="{FF2B5EF4-FFF2-40B4-BE49-F238E27FC236}">
                <a16:creationId xmlns:a16="http://schemas.microsoft.com/office/drawing/2014/main" id="{0B71A6FC-842D-4F66-84E8-439A6FC21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6746" y="3634300"/>
            <a:ext cx="4811645" cy="1022267"/>
          </a:xfrm>
          <a:prstGeom prst="rect">
            <a:avLst/>
          </a:prstGeom>
          <a:ln w="12700"/>
        </p:spPr>
      </p:pic>
      <p:sp>
        <p:nvSpPr>
          <p:cNvPr id="3" name="CuadroTexto 2">
            <a:extLst>
              <a:ext uri="{FF2B5EF4-FFF2-40B4-BE49-F238E27FC236}">
                <a16:creationId xmlns:a16="http://schemas.microsoft.com/office/drawing/2014/main" id="{FA6EC682-0915-45A4-AC3C-1BAC6CBD64DF}"/>
              </a:ext>
            </a:extLst>
          </p:cNvPr>
          <p:cNvSpPr txBox="1"/>
          <p:nvPr/>
        </p:nvSpPr>
        <p:spPr>
          <a:xfrm>
            <a:off x="1149452" y="482871"/>
            <a:ext cx="7584354" cy="1015663"/>
          </a:xfrm>
          <a:prstGeom prst="rect">
            <a:avLst/>
          </a:prstGeom>
          <a:noFill/>
        </p:spPr>
        <p:txBody>
          <a:bodyPr wrap="square">
            <a:spAutoFit/>
          </a:bodyPr>
          <a:lstStyle/>
          <a:p>
            <a:r>
              <a:rPr lang="en-US" sz="1200" dirty="0">
                <a:solidFill>
                  <a:srgbClr val="000000"/>
                </a:solidFill>
                <a:latin typeface="Helvetica" pitchFamily="2" charset="0"/>
              </a:rPr>
              <a:t>Contact: 	</a:t>
            </a:r>
            <a:r>
              <a:rPr lang="en-US" sz="1200" dirty="0">
                <a:solidFill>
                  <a:srgbClr val="000000"/>
                </a:solidFill>
                <a:latin typeface="Helvetica" pitchFamily="2" charset="0"/>
                <a:hlinkClick r:id="rId3"/>
              </a:rPr>
              <a:t>asubias@unizar.es</a:t>
            </a:r>
            <a:endParaRPr lang="en-US" sz="1200" dirty="0">
              <a:solidFill>
                <a:srgbClr val="000000"/>
              </a:solidFill>
              <a:latin typeface="Helvetica" pitchFamily="2" charset="0"/>
            </a:endParaRPr>
          </a:p>
          <a:p>
            <a:r>
              <a:rPr lang="en-US" sz="1200" dirty="0">
                <a:solidFill>
                  <a:srgbClr val="000000"/>
                </a:solidFill>
                <a:latin typeface="Helvetica" pitchFamily="2" charset="0"/>
              </a:rPr>
              <a:t>		</a:t>
            </a:r>
            <a:r>
              <a:rPr lang="en-US" sz="1200" b="1" dirty="0">
                <a:solidFill>
                  <a:srgbClr val="000000"/>
                </a:solidFill>
                <a:latin typeface="Swiss 721 SWA" pitchFamily="2" charset="0"/>
              </a:rPr>
              <a:t>Departamento de </a:t>
            </a:r>
            <a:r>
              <a:rPr lang="en-US" sz="1200" b="1" dirty="0" err="1">
                <a:solidFill>
                  <a:srgbClr val="000000"/>
                </a:solidFill>
                <a:latin typeface="Swiss 721 SWA" pitchFamily="2" charset="0"/>
              </a:rPr>
              <a:t>Física</a:t>
            </a:r>
            <a:r>
              <a:rPr lang="en-US" sz="1200" b="1" dirty="0">
                <a:solidFill>
                  <a:srgbClr val="000000"/>
                </a:solidFill>
                <a:latin typeface="Swiss 721 SWA" pitchFamily="2" charset="0"/>
              </a:rPr>
              <a:t> </a:t>
            </a:r>
            <a:r>
              <a:rPr lang="en-US" sz="1200" b="1" dirty="0" err="1">
                <a:solidFill>
                  <a:srgbClr val="000000"/>
                </a:solidFill>
                <a:latin typeface="Swiss 721 SWA" pitchFamily="2" charset="0"/>
              </a:rPr>
              <a:t>Aplicada</a:t>
            </a:r>
            <a:endParaRPr lang="en-US" sz="1200" b="1" dirty="0">
              <a:solidFill>
                <a:srgbClr val="000000"/>
              </a:solidFill>
              <a:latin typeface="Swiss 721 SWA" pitchFamily="2" charset="0"/>
            </a:endParaRPr>
          </a:p>
          <a:p>
            <a:r>
              <a:rPr lang="en-US" sz="1200" b="1" i="0" u="none" strike="noStrike" dirty="0">
                <a:solidFill>
                  <a:srgbClr val="000000"/>
                </a:solidFill>
                <a:effectLst/>
                <a:latin typeface="Swiss 721 SWA" pitchFamily="2" charset="0"/>
              </a:rPr>
              <a:t>		</a:t>
            </a:r>
            <a:r>
              <a:rPr lang="es-ES" sz="1200" b="1" i="0" u="none" strike="noStrike" dirty="0">
                <a:solidFill>
                  <a:srgbClr val="000000"/>
                </a:solidFill>
                <a:effectLst/>
                <a:latin typeface="Swiss 721 SWA" pitchFamily="2" charset="0"/>
              </a:rPr>
              <a:t>Escuela de Ingeniería y Arquitectura de Zaragoza</a:t>
            </a:r>
            <a:br>
              <a:rPr lang="es-ES" sz="1200" b="0" i="0" u="none" strike="noStrike" dirty="0">
                <a:solidFill>
                  <a:srgbClr val="000000"/>
                </a:solidFill>
                <a:effectLst/>
                <a:latin typeface="Helvetica" pitchFamily="2" charset="0"/>
              </a:rPr>
            </a:br>
            <a:r>
              <a:rPr lang="es-ES" sz="1200" b="1" dirty="0">
                <a:solidFill>
                  <a:srgbClr val="000000"/>
                </a:solidFill>
                <a:latin typeface="Swiss 721 SWA" pitchFamily="2" charset="0"/>
              </a:rPr>
              <a:t>		</a:t>
            </a:r>
            <a:r>
              <a:rPr lang="es-ES" sz="1200" b="0" i="0" u="none" strike="noStrike" dirty="0">
                <a:solidFill>
                  <a:srgbClr val="000000"/>
                </a:solidFill>
                <a:effectLst/>
                <a:latin typeface="Helvetica" pitchFamily="2" charset="0"/>
              </a:rPr>
              <a:t>Universidad de Zaragoza</a:t>
            </a:r>
            <a:br>
              <a:rPr lang="es-ES" sz="1200" b="1" i="0" u="none" strike="noStrike" dirty="0">
                <a:solidFill>
                  <a:srgbClr val="000000"/>
                </a:solidFill>
                <a:effectLst/>
                <a:latin typeface="Swiss 721 SWA" pitchFamily="2" charset="0"/>
              </a:rPr>
            </a:br>
            <a:r>
              <a:rPr lang="es-ES" sz="1200" b="1" i="0" u="none" strike="noStrike" dirty="0">
                <a:solidFill>
                  <a:srgbClr val="000000"/>
                </a:solidFill>
                <a:effectLst/>
                <a:latin typeface="Swiss 721 SWA" pitchFamily="2" charset="0"/>
              </a:rPr>
              <a:t>		</a:t>
            </a:r>
            <a:r>
              <a:rPr lang="es-ES" sz="1200" b="0" i="0" u="none" strike="noStrike" dirty="0">
                <a:solidFill>
                  <a:srgbClr val="000000"/>
                </a:solidFill>
                <a:effectLst/>
                <a:latin typeface="Helvetica" pitchFamily="2" charset="0"/>
              </a:rPr>
              <a:t>C/María de Luna, 1, Edificio Betancourt, 50018, Zaragoza</a:t>
            </a:r>
            <a:endParaRPr lang="en-US" sz="1200" dirty="0">
              <a:solidFill>
                <a:srgbClr val="000000"/>
              </a:solidFill>
              <a:latin typeface="Helvetica" pitchFamily="2" charset="0"/>
            </a:endParaRPr>
          </a:p>
        </p:txBody>
      </p:sp>
      <p:grpSp>
        <p:nvGrpSpPr>
          <p:cNvPr id="4" name="Grupo 3">
            <a:extLst>
              <a:ext uri="{FF2B5EF4-FFF2-40B4-BE49-F238E27FC236}">
                <a16:creationId xmlns:a16="http://schemas.microsoft.com/office/drawing/2014/main" id="{503923B1-D3BA-4F7D-87CD-836DA5BAC975}"/>
              </a:ext>
            </a:extLst>
          </p:cNvPr>
          <p:cNvGrpSpPr/>
          <p:nvPr/>
        </p:nvGrpSpPr>
        <p:grpSpPr>
          <a:xfrm>
            <a:off x="2167906" y="1422279"/>
            <a:ext cx="2587046" cy="435664"/>
            <a:chOff x="7962900" y="298450"/>
            <a:chExt cx="3054286" cy="514349"/>
          </a:xfrm>
        </p:grpSpPr>
        <p:pic>
          <p:nvPicPr>
            <p:cNvPr id="5" name="Gráfico 4">
              <a:extLst>
                <a:ext uri="{FF2B5EF4-FFF2-40B4-BE49-F238E27FC236}">
                  <a16:creationId xmlns:a16="http://schemas.microsoft.com/office/drawing/2014/main" id="{B7798FF3-E525-41F5-B735-995BCA6D8D35}"/>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32411" t="38303" r="54325" b="54197"/>
            <a:stretch/>
          </p:blipFill>
          <p:spPr>
            <a:xfrm>
              <a:off x="7962900" y="323491"/>
              <a:ext cx="1145319" cy="457917"/>
            </a:xfrm>
            <a:prstGeom prst="rect">
              <a:avLst/>
            </a:prstGeom>
          </p:spPr>
        </p:pic>
        <p:pic>
          <p:nvPicPr>
            <p:cNvPr id="6" name="Marcador de contenido 4" descr="Texto&#10;&#10;Descripción generada automáticamente">
              <a:extLst>
                <a:ext uri="{FF2B5EF4-FFF2-40B4-BE49-F238E27FC236}">
                  <a16:creationId xmlns:a16="http://schemas.microsoft.com/office/drawing/2014/main" id="{F108D14D-3720-468E-876F-156D87BF24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08219" y="298450"/>
              <a:ext cx="1908970" cy="514349"/>
            </a:xfrm>
            <a:prstGeom prst="rect">
              <a:avLst/>
            </a:prstGeom>
          </p:spPr>
        </p:pic>
      </p:grpSp>
      <p:sp>
        <p:nvSpPr>
          <p:cNvPr id="7" name="CuadroTexto 6">
            <a:extLst>
              <a:ext uri="{FF2B5EF4-FFF2-40B4-BE49-F238E27FC236}">
                <a16:creationId xmlns:a16="http://schemas.microsoft.com/office/drawing/2014/main" id="{954F676E-2497-4028-9E56-D475AC4C8561}"/>
              </a:ext>
            </a:extLst>
          </p:cNvPr>
          <p:cNvSpPr txBox="1"/>
          <p:nvPr/>
        </p:nvSpPr>
        <p:spPr>
          <a:xfrm>
            <a:off x="1126550" y="3325551"/>
            <a:ext cx="45720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noProof="0" dirty="0">
                <a:solidFill>
                  <a:srgbClr val="000000"/>
                </a:solidFill>
                <a:latin typeface="Helvetica" pitchFamily="2" charset="0"/>
              </a:rPr>
              <a:t>Acknowledgments to</a:t>
            </a:r>
          </a:p>
        </p:txBody>
      </p:sp>
      <p:sp>
        <p:nvSpPr>
          <p:cNvPr id="8" name="CuadroTexto 7">
            <a:extLst>
              <a:ext uri="{FF2B5EF4-FFF2-40B4-BE49-F238E27FC236}">
                <a16:creationId xmlns:a16="http://schemas.microsoft.com/office/drawing/2014/main" id="{7F02C948-1DAF-44B9-84B7-F012BF34FA94}"/>
              </a:ext>
            </a:extLst>
          </p:cNvPr>
          <p:cNvSpPr txBox="1"/>
          <p:nvPr/>
        </p:nvSpPr>
        <p:spPr>
          <a:xfrm>
            <a:off x="1126550" y="2006675"/>
            <a:ext cx="457200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b="0" i="0" u="none" strike="noStrike" noProof="0" dirty="0">
                <a:solidFill>
                  <a:srgbClr val="000000"/>
                </a:solidFill>
                <a:effectLst/>
                <a:latin typeface="Helvetica" pitchFamily="2" charset="0"/>
              </a:rPr>
              <a:t>Supported by project PID2021-124451OB-I00</a:t>
            </a:r>
            <a:endParaRPr lang="en-GB" sz="1200" noProof="0" dirty="0">
              <a:solidFill>
                <a:srgbClr val="000000"/>
              </a:solidFill>
              <a:effectLst/>
              <a:latin typeface="Helvetica" pitchFamily="2" charset="0"/>
            </a:endParaRPr>
          </a:p>
        </p:txBody>
      </p:sp>
      <p:pic>
        <p:nvPicPr>
          <p:cNvPr id="9" name="Imagen 8">
            <a:extLst>
              <a:ext uri="{FF2B5EF4-FFF2-40B4-BE49-F238E27FC236}">
                <a16:creationId xmlns:a16="http://schemas.microsoft.com/office/drawing/2014/main" id="{AD5EE8F6-7221-4E91-9254-C407E6BCF1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6746" y="2315424"/>
            <a:ext cx="3605500" cy="978377"/>
          </a:xfrm>
          <a:prstGeom prst="rect">
            <a:avLst/>
          </a:prstGeom>
        </p:spPr>
      </p:pic>
      <p:pic>
        <p:nvPicPr>
          <p:cNvPr id="10" name="Imagen 9">
            <a:extLst>
              <a:ext uri="{FF2B5EF4-FFF2-40B4-BE49-F238E27FC236}">
                <a16:creationId xmlns:a16="http://schemas.microsoft.com/office/drawing/2014/main" id="{34D5C599-8846-4CCE-9702-B54E9E117710}"/>
              </a:ext>
            </a:extLst>
          </p:cNvPr>
          <p:cNvPicPr>
            <a:picLocks noChangeAspect="1"/>
          </p:cNvPicPr>
          <p:nvPr/>
        </p:nvPicPr>
        <p:blipFill>
          <a:blip r:embed="rId8"/>
          <a:stretch>
            <a:fillRect/>
          </a:stretch>
        </p:blipFill>
        <p:spPr>
          <a:xfrm>
            <a:off x="7827697" y="3644967"/>
            <a:ext cx="1080000" cy="1080000"/>
          </a:xfrm>
          <a:prstGeom prst="rect">
            <a:avLst/>
          </a:prstGeom>
        </p:spPr>
      </p:pic>
    </p:spTree>
    <p:extLst>
      <p:ext uri="{BB962C8B-B14F-4D97-AF65-F5344CB8AC3E}">
        <p14:creationId xmlns:p14="http://schemas.microsoft.com/office/powerpoint/2010/main" val="200264562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ow Water Equivalent Evolution During the 2019/2020 Winter Period in AEMet-Formigal Test Site Using a SFCW Radar">
            <a:extLst>
              <a:ext uri="{FF2B5EF4-FFF2-40B4-BE49-F238E27FC236}">
                <a16:creationId xmlns:a16="http://schemas.microsoft.com/office/drawing/2014/main" id="{B13693DA-B445-44B8-8937-6D3D784AC5BA}"/>
              </a:ext>
            </a:extLst>
          </p:cNvPr>
          <p:cNvSpPr txBox="1"/>
          <p:nvPr/>
        </p:nvSpPr>
        <p:spPr>
          <a:xfrm>
            <a:off x="138434" y="156176"/>
            <a:ext cx="8867132"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i="0" u="none" strike="noStrike" noProof="0" dirty="0">
                <a:solidFill>
                  <a:srgbClr val="000000"/>
                </a:solidFill>
                <a:effectLst/>
                <a:latin typeface="Helvetica" panose="020B0604020202020204" pitchFamily="34" charset="0"/>
                <a:cs typeface="Helvetica" panose="020B0604020202020204" pitchFamily="34" charset="0"/>
              </a:rPr>
              <a:t>Preliminary </a:t>
            </a:r>
            <a:r>
              <a:rPr lang="en-GB" sz="2000" b="1" i="0" u="none" strike="noStrike" noProof="0" dirty="0" err="1">
                <a:solidFill>
                  <a:srgbClr val="000000"/>
                </a:solidFill>
                <a:effectLst/>
                <a:latin typeface="Helvetica" panose="020B0604020202020204" pitchFamily="34" charset="0"/>
                <a:cs typeface="Helvetica" panose="020B0604020202020204" pitchFamily="34" charset="0"/>
              </a:rPr>
              <a:t>stimation</a:t>
            </a:r>
            <a:r>
              <a:rPr lang="en-GB" sz="2000" b="1" i="0" u="none" strike="noStrike" noProof="0" dirty="0">
                <a:solidFill>
                  <a:srgbClr val="000000"/>
                </a:solidFill>
                <a:effectLst/>
                <a:latin typeface="Helvetica" panose="020B0604020202020204" pitchFamily="34" charset="0"/>
                <a:cs typeface="Helvetica" panose="020B0604020202020204" pitchFamily="34" charset="0"/>
              </a:rPr>
              <a:t> of LWC and density</a:t>
            </a:r>
          </a:p>
        </p:txBody>
      </p:sp>
      <p:graphicFrame>
        <p:nvGraphicFramePr>
          <p:cNvPr id="9" name="Tabla 8">
            <a:extLst>
              <a:ext uri="{FF2B5EF4-FFF2-40B4-BE49-F238E27FC236}">
                <a16:creationId xmlns:a16="http://schemas.microsoft.com/office/drawing/2014/main" id="{1121B1BB-FE3D-40CE-B555-CB0E307C6E25}"/>
              </a:ext>
            </a:extLst>
          </p:cNvPr>
          <p:cNvGraphicFramePr>
            <a:graphicFrameLocks noGrp="1"/>
          </p:cNvGraphicFramePr>
          <p:nvPr>
            <p:extLst>
              <p:ext uri="{D42A27DB-BD31-4B8C-83A1-F6EECF244321}">
                <p14:modId xmlns:p14="http://schemas.microsoft.com/office/powerpoint/2010/main" val="2881186805"/>
              </p:ext>
            </p:extLst>
          </p:nvPr>
        </p:nvGraphicFramePr>
        <p:xfrm>
          <a:off x="751009" y="1020082"/>
          <a:ext cx="7641982" cy="3488082"/>
        </p:xfrm>
        <a:graphic>
          <a:graphicData uri="http://schemas.openxmlformats.org/drawingml/2006/table">
            <a:tbl>
              <a:tblPr firstRow="1" bandRow="1">
                <a:tableStyleId>{5940675A-B579-460E-94D1-54222C63F5DA}</a:tableStyleId>
              </a:tblPr>
              <a:tblGrid>
                <a:gridCol w="1399714">
                  <a:extLst>
                    <a:ext uri="{9D8B030D-6E8A-4147-A177-3AD203B41FA5}">
                      <a16:colId xmlns:a16="http://schemas.microsoft.com/office/drawing/2014/main" val="1614941153"/>
                    </a:ext>
                  </a:extLst>
                </a:gridCol>
                <a:gridCol w="1326341">
                  <a:extLst>
                    <a:ext uri="{9D8B030D-6E8A-4147-A177-3AD203B41FA5}">
                      <a16:colId xmlns:a16="http://schemas.microsoft.com/office/drawing/2014/main" val="3635781239"/>
                    </a:ext>
                  </a:extLst>
                </a:gridCol>
                <a:gridCol w="1761129">
                  <a:extLst>
                    <a:ext uri="{9D8B030D-6E8A-4147-A177-3AD203B41FA5}">
                      <a16:colId xmlns:a16="http://schemas.microsoft.com/office/drawing/2014/main" val="542995391"/>
                    </a:ext>
                  </a:extLst>
                </a:gridCol>
                <a:gridCol w="1410802">
                  <a:extLst>
                    <a:ext uri="{9D8B030D-6E8A-4147-A177-3AD203B41FA5}">
                      <a16:colId xmlns:a16="http://schemas.microsoft.com/office/drawing/2014/main" val="882971301"/>
                    </a:ext>
                  </a:extLst>
                </a:gridCol>
                <a:gridCol w="1743996">
                  <a:extLst>
                    <a:ext uri="{9D8B030D-6E8A-4147-A177-3AD203B41FA5}">
                      <a16:colId xmlns:a16="http://schemas.microsoft.com/office/drawing/2014/main" val="3165074879"/>
                    </a:ext>
                  </a:extLst>
                </a:gridCol>
              </a:tblGrid>
              <a:tr h="486097">
                <a:tc>
                  <a:txBody>
                    <a:bodyPr/>
                    <a:lstStyle/>
                    <a:p>
                      <a:endParaRPr lang="es-ES" dirty="0">
                        <a:solidFill>
                          <a:srgbClr val="000000"/>
                        </a:solidFill>
                        <a:latin typeface="Helvetica" pitchFamily="2" charset="0"/>
                      </a:endParaRPr>
                    </a:p>
                  </a:txBody>
                  <a:tcPr/>
                </a:tc>
                <a:tc gridSpan="2">
                  <a:txBody>
                    <a:bodyPr/>
                    <a:lstStyle/>
                    <a:p>
                      <a:r>
                        <a:rPr lang="es-ES" dirty="0" err="1">
                          <a:solidFill>
                            <a:srgbClr val="000000"/>
                          </a:solidFill>
                          <a:latin typeface="Helvetica" pitchFamily="2" charset="0"/>
                        </a:rPr>
                        <a:t>Snowpit</a:t>
                      </a:r>
                      <a:r>
                        <a:rPr lang="es-ES" dirty="0">
                          <a:solidFill>
                            <a:srgbClr val="000000"/>
                          </a:solidFill>
                          <a:latin typeface="Helvetica" pitchFamily="2" charset="0"/>
                        </a:rPr>
                        <a:t> </a:t>
                      </a:r>
                      <a:r>
                        <a:rPr lang="es-ES" dirty="0" err="1">
                          <a:solidFill>
                            <a:srgbClr val="000000"/>
                          </a:solidFill>
                          <a:latin typeface="Helvetica" pitchFamily="2" charset="0"/>
                        </a:rPr>
                        <a:t>measurement</a:t>
                      </a:r>
                      <a:endParaRPr lang="es-ES" dirty="0">
                        <a:solidFill>
                          <a:srgbClr val="000000"/>
                        </a:solidFill>
                        <a:latin typeface="Helvetica" pitchFamily="2" charset="0"/>
                      </a:endParaRPr>
                    </a:p>
                  </a:txBody>
                  <a:tcPr/>
                </a:tc>
                <a:tc hMerge="1">
                  <a:txBody>
                    <a:bodyPr/>
                    <a:lstStyle/>
                    <a:p>
                      <a:endParaRPr lang="es-ES" dirty="0"/>
                    </a:p>
                  </a:txBody>
                  <a:tcPr/>
                </a:tc>
                <a:tc gridSpan="2">
                  <a:txBody>
                    <a:bodyPr/>
                    <a:lstStyle/>
                    <a:p>
                      <a:r>
                        <a:rPr lang="es-ES" dirty="0" err="1">
                          <a:solidFill>
                            <a:srgbClr val="000000"/>
                          </a:solidFill>
                          <a:latin typeface="Helvetica" pitchFamily="2" charset="0"/>
                        </a:rPr>
                        <a:t>Estimations</a:t>
                      </a:r>
                      <a:r>
                        <a:rPr lang="es-ES" dirty="0">
                          <a:solidFill>
                            <a:srgbClr val="000000"/>
                          </a:solidFill>
                          <a:latin typeface="Helvetica" pitchFamily="2" charset="0"/>
                        </a:rPr>
                        <a:t> </a:t>
                      </a:r>
                      <a:r>
                        <a:rPr lang="es-ES" dirty="0" err="1">
                          <a:solidFill>
                            <a:srgbClr val="000000"/>
                          </a:solidFill>
                          <a:latin typeface="Helvetica" pitchFamily="2" charset="0"/>
                        </a:rPr>
                        <a:t>based</a:t>
                      </a:r>
                      <a:r>
                        <a:rPr lang="es-ES" dirty="0">
                          <a:solidFill>
                            <a:srgbClr val="000000"/>
                          </a:solidFill>
                          <a:latin typeface="Helvetica" pitchFamily="2" charset="0"/>
                        </a:rPr>
                        <a:t> </a:t>
                      </a:r>
                      <a:r>
                        <a:rPr lang="es-ES" dirty="0" err="1">
                          <a:solidFill>
                            <a:srgbClr val="000000"/>
                          </a:solidFill>
                          <a:latin typeface="Helvetica" pitchFamily="2" charset="0"/>
                        </a:rPr>
                        <a:t>on</a:t>
                      </a:r>
                      <a:r>
                        <a:rPr lang="es-ES" dirty="0">
                          <a:solidFill>
                            <a:srgbClr val="000000"/>
                          </a:solidFill>
                          <a:latin typeface="Helvetica" pitchFamily="2" charset="0"/>
                        </a:rPr>
                        <a:t> </a:t>
                      </a:r>
                    </a:p>
                    <a:p>
                      <a:r>
                        <a:rPr lang="es-ES" dirty="0">
                          <a:solidFill>
                            <a:srgbClr val="000000"/>
                          </a:solidFill>
                          <a:latin typeface="Helvetica" pitchFamily="2" charset="0"/>
                        </a:rPr>
                        <a:t>radar </a:t>
                      </a:r>
                      <a:r>
                        <a:rPr lang="es-ES" dirty="0" err="1">
                          <a:solidFill>
                            <a:srgbClr val="000000"/>
                          </a:solidFill>
                          <a:latin typeface="Helvetica" pitchFamily="2" charset="0"/>
                        </a:rPr>
                        <a:t>measurement</a:t>
                      </a:r>
                      <a:endParaRPr lang="es-ES" dirty="0">
                        <a:solidFill>
                          <a:srgbClr val="000000"/>
                        </a:solidFill>
                        <a:latin typeface="Helvetica" pitchFamily="2" charset="0"/>
                      </a:endParaRPr>
                    </a:p>
                  </a:txBody>
                  <a:tcPr/>
                </a:tc>
                <a:tc hMerge="1">
                  <a:txBody>
                    <a:bodyPr/>
                    <a:lstStyle/>
                    <a:p>
                      <a:endParaRPr lang="es-ES" dirty="0"/>
                    </a:p>
                  </a:txBody>
                  <a:tcPr/>
                </a:tc>
                <a:extLst>
                  <a:ext uri="{0D108BD9-81ED-4DB2-BD59-A6C34878D82A}">
                    <a16:rowId xmlns:a16="http://schemas.microsoft.com/office/drawing/2014/main" val="320559296"/>
                  </a:ext>
                </a:extLst>
              </a:tr>
              <a:tr h="486097">
                <a:tc>
                  <a:txBody>
                    <a:bodyPr/>
                    <a:lstStyle/>
                    <a:p>
                      <a:r>
                        <a:rPr lang="es-ES">
                          <a:solidFill>
                            <a:srgbClr val="000000"/>
                          </a:solidFill>
                          <a:latin typeface="Helvetica" pitchFamily="2" charset="0"/>
                        </a:rPr>
                        <a:t>Date</a:t>
                      </a:r>
                      <a:endParaRPr lang="es-ES" dirty="0">
                        <a:solidFill>
                          <a:srgbClr val="000000"/>
                        </a:solidFill>
                        <a:latin typeface="Helvetica" pitchFamily="2" charset="0"/>
                      </a:endParaRPr>
                    </a:p>
                  </a:txBody>
                  <a:tcPr/>
                </a:tc>
                <a:tc>
                  <a:txBody>
                    <a:bodyPr/>
                    <a:lstStyle/>
                    <a:p>
                      <a:r>
                        <a:rPr lang="es-ES">
                          <a:solidFill>
                            <a:srgbClr val="000000"/>
                          </a:solidFill>
                          <a:latin typeface="Helvetica" pitchFamily="2" charset="0"/>
                        </a:rPr>
                        <a:t>LWC (%)</a:t>
                      </a:r>
                      <a:endParaRPr lang="es-ES" dirty="0">
                        <a:solidFill>
                          <a:srgbClr val="000000"/>
                        </a:solidFill>
                        <a:latin typeface="Helvetica" pitchFamily="2" charset="0"/>
                      </a:endParaRPr>
                    </a:p>
                  </a:txBody>
                  <a:tcPr/>
                </a:tc>
                <a:tc>
                  <a:txBody>
                    <a:bodyPr/>
                    <a:lstStyle/>
                    <a:p>
                      <a:r>
                        <a:rPr lang="es-ES">
                          <a:solidFill>
                            <a:srgbClr val="000000"/>
                          </a:solidFill>
                          <a:latin typeface="Helvetica" pitchFamily="2" charset="0"/>
                        </a:rPr>
                        <a:t>Density (Kg/m</a:t>
                      </a:r>
                      <a:r>
                        <a:rPr lang="es-ES" baseline="30000">
                          <a:solidFill>
                            <a:srgbClr val="000000"/>
                          </a:solidFill>
                          <a:latin typeface="Helvetica" pitchFamily="2" charset="0"/>
                        </a:rPr>
                        <a:t>3</a:t>
                      </a:r>
                      <a:r>
                        <a:rPr lang="es-ES" baseline="0">
                          <a:solidFill>
                            <a:srgbClr val="000000"/>
                          </a:solidFill>
                          <a:latin typeface="Helvetica" pitchFamily="2" charset="0"/>
                        </a:rPr>
                        <a:t>)</a:t>
                      </a:r>
                      <a:endParaRPr lang="es-ES" dirty="0">
                        <a:solidFill>
                          <a:srgbClr val="000000"/>
                        </a:solidFill>
                        <a:latin typeface="Helvetica" pitchFamily="2" charset="0"/>
                      </a:endParaRPr>
                    </a:p>
                  </a:txBody>
                  <a:tcPr/>
                </a:tc>
                <a:tc>
                  <a:txBody>
                    <a:bodyPr/>
                    <a:lstStyle/>
                    <a:p>
                      <a:r>
                        <a:rPr lang="es-ES">
                          <a:solidFill>
                            <a:srgbClr val="000000"/>
                          </a:solidFill>
                          <a:latin typeface="Helvetica" pitchFamily="2" charset="0"/>
                        </a:rPr>
                        <a:t>LWC (%)</a:t>
                      </a:r>
                      <a:endParaRPr lang="es-ES" dirty="0">
                        <a:solidFill>
                          <a:srgbClr val="000000"/>
                        </a:solidFill>
                        <a:latin typeface="Helvetica" pitchFamily="2" charset="0"/>
                      </a:endParaRPr>
                    </a:p>
                  </a:txBody>
                  <a:tcPr/>
                </a:tc>
                <a:tc>
                  <a:txBody>
                    <a:bodyPr/>
                    <a:lstStyle/>
                    <a:p>
                      <a:r>
                        <a:rPr lang="es-ES">
                          <a:solidFill>
                            <a:srgbClr val="000000"/>
                          </a:solidFill>
                          <a:latin typeface="Helvetica" pitchFamily="2" charset="0"/>
                        </a:rPr>
                        <a:t>Density (Kg/m</a:t>
                      </a:r>
                      <a:r>
                        <a:rPr lang="es-ES" baseline="30000">
                          <a:solidFill>
                            <a:srgbClr val="000000"/>
                          </a:solidFill>
                          <a:latin typeface="Helvetica" pitchFamily="2" charset="0"/>
                        </a:rPr>
                        <a:t>3</a:t>
                      </a:r>
                      <a:r>
                        <a:rPr lang="es-ES" baseline="0">
                          <a:solidFill>
                            <a:srgbClr val="000000"/>
                          </a:solidFill>
                          <a:latin typeface="Helvetica" pitchFamily="2" charset="0"/>
                        </a:rPr>
                        <a:t>)</a:t>
                      </a:r>
                      <a:endParaRPr lang="es-ES" dirty="0">
                        <a:solidFill>
                          <a:srgbClr val="000000"/>
                        </a:solidFill>
                        <a:latin typeface="Helvetica" pitchFamily="2" charset="0"/>
                      </a:endParaRPr>
                    </a:p>
                  </a:txBody>
                  <a:tcPr/>
                </a:tc>
                <a:extLst>
                  <a:ext uri="{0D108BD9-81ED-4DB2-BD59-A6C34878D82A}">
                    <a16:rowId xmlns:a16="http://schemas.microsoft.com/office/drawing/2014/main" val="1482323124"/>
                  </a:ext>
                </a:extLst>
              </a:tr>
              <a:tr h="486097">
                <a:tc>
                  <a:txBody>
                    <a:bodyPr/>
                    <a:lstStyle/>
                    <a:p>
                      <a:r>
                        <a:rPr lang="es-ES" sz="1400" b="0">
                          <a:solidFill>
                            <a:srgbClr val="000000"/>
                          </a:solidFill>
                          <a:latin typeface="Helvetica" pitchFamily="2" charset="0"/>
                        </a:rPr>
                        <a:t>06/12/2025</a:t>
                      </a:r>
                      <a:endParaRPr lang="es-ES" sz="1400" b="0" dirty="0">
                        <a:solidFill>
                          <a:srgbClr val="000000"/>
                        </a:solidFill>
                        <a:latin typeface="Helvetica" pitchFamily="2" charset="0"/>
                      </a:endParaRPr>
                    </a:p>
                  </a:txBody>
                  <a:tcPr/>
                </a:tc>
                <a:tc>
                  <a:txBody>
                    <a:bodyPr/>
                    <a:lstStyle/>
                    <a:p>
                      <a:r>
                        <a:rPr lang="es-ES" sz="1400" b="0" dirty="0">
                          <a:solidFill>
                            <a:srgbClr val="000000"/>
                          </a:solidFill>
                          <a:latin typeface="Helvetica" pitchFamily="2" charset="0"/>
                        </a:rPr>
                        <a:t>2.75</a:t>
                      </a:r>
                    </a:p>
                  </a:txBody>
                  <a:tcPr/>
                </a:tc>
                <a:tc>
                  <a:txBody>
                    <a:bodyPr/>
                    <a:lstStyle/>
                    <a:p>
                      <a:r>
                        <a:rPr lang="es-ES" sz="1400" b="0">
                          <a:solidFill>
                            <a:srgbClr val="000000"/>
                          </a:solidFill>
                          <a:latin typeface="Helvetica" pitchFamily="2" charset="0"/>
                        </a:rPr>
                        <a:t>235</a:t>
                      </a:r>
                      <a:endParaRPr lang="es-ES" sz="1400" b="0" dirty="0">
                        <a:solidFill>
                          <a:srgbClr val="000000"/>
                        </a:solidFill>
                        <a:latin typeface="Helvetica" pitchFamily="2" charset="0"/>
                      </a:endParaRPr>
                    </a:p>
                  </a:txBody>
                  <a:tcPr/>
                </a:tc>
                <a:tc>
                  <a:txBody>
                    <a:bodyPr/>
                    <a:lstStyle/>
                    <a:p>
                      <a:r>
                        <a:rPr lang="es-ES" sz="1400" b="0">
                          <a:solidFill>
                            <a:srgbClr val="000000"/>
                          </a:solidFill>
                          <a:latin typeface="Helvetica" pitchFamily="2" charset="0"/>
                        </a:rPr>
                        <a:t>2.9</a:t>
                      </a:r>
                      <a:endParaRPr lang="es-ES" sz="1400" b="0" dirty="0">
                        <a:solidFill>
                          <a:srgbClr val="000000"/>
                        </a:solidFill>
                        <a:latin typeface="Helvetica" pitchFamily="2" charset="0"/>
                      </a:endParaRPr>
                    </a:p>
                  </a:txBody>
                  <a:tcPr/>
                </a:tc>
                <a:tc>
                  <a:txBody>
                    <a:bodyPr/>
                    <a:lstStyle/>
                    <a:p>
                      <a:r>
                        <a:rPr lang="es-ES" sz="1400" b="0">
                          <a:solidFill>
                            <a:srgbClr val="000000"/>
                          </a:solidFill>
                          <a:latin typeface="Helvetica" pitchFamily="2" charset="0"/>
                        </a:rPr>
                        <a:t>204</a:t>
                      </a:r>
                      <a:endParaRPr lang="es-ES" sz="1400" b="0" dirty="0">
                        <a:solidFill>
                          <a:srgbClr val="000000"/>
                        </a:solidFill>
                        <a:latin typeface="Helvetica" pitchFamily="2" charset="0"/>
                      </a:endParaRPr>
                    </a:p>
                  </a:txBody>
                  <a:tcPr/>
                </a:tc>
                <a:extLst>
                  <a:ext uri="{0D108BD9-81ED-4DB2-BD59-A6C34878D82A}">
                    <a16:rowId xmlns:a16="http://schemas.microsoft.com/office/drawing/2014/main" val="2114709221"/>
                  </a:ext>
                </a:extLst>
              </a:tr>
              <a:tr h="486097">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latin typeface="Helvetica" pitchFamily="2" charset="0"/>
                        </a:rPr>
                        <a:t>30/12/2025</a:t>
                      </a:r>
                    </a:p>
                  </a:txBody>
                  <a:tcPr/>
                </a:tc>
                <a:tc>
                  <a:txBody>
                    <a:bodyPr/>
                    <a:lstStyle/>
                    <a:p>
                      <a:r>
                        <a:rPr lang="es-ES" sz="1400" b="0" dirty="0">
                          <a:solidFill>
                            <a:srgbClr val="000000"/>
                          </a:solidFill>
                          <a:latin typeface="Helvetica" pitchFamily="2" charset="0"/>
                        </a:rPr>
                        <a:t>0</a:t>
                      </a:r>
                    </a:p>
                  </a:txBody>
                  <a:tcPr/>
                </a:tc>
                <a:tc>
                  <a:txBody>
                    <a:bodyPr/>
                    <a:lstStyle/>
                    <a:p>
                      <a:r>
                        <a:rPr lang="es-ES" sz="1400" b="0" dirty="0">
                          <a:solidFill>
                            <a:srgbClr val="000000"/>
                          </a:solidFill>
                          <a:latin typeface="Helvetica" pitchFamily="2" charset="0"/>
                        </a:rPr>
                        <a:t>155</a:t>
                      </a:r>
                    </a:p>
                  </a:txBody>
                  <a:tcPr/>
                </a:tc>
                <a:tc>
                  <a:txBody>
                    <a:bodyPr/>
                    <a:lstStyle/>
                    <a:p>
                      <a:r>
                        <a:rPr lang="es-ES" sz="1400" b="0" dirty="0">
                          <a:solidFill>
                            <a:srgbClr val="000000"/>
                          </a:solidFill>
                          <a:latin typeface="Helvetica" pitchFamily="2" charset="0"/>
                        </a:rPr>
                        <a:t>0</a:t>
                      </a:r>
                    </a:p>
                  </a:txBody>
                  <a:tcPr/>
                </a:tc>
                <a:tc>
                  <a:txBody>
                    <a:bodyPr/>
                    <a:lstStyle/>
                    <a:p>
                      <a:r>
                        <a:rPr lang="es-ES" sz="1400" b="0" dirty="0">
                          <a:solidFill>
                            <a:srgbClr val="000000"/>
                          </a:solidFill>
                          <a:latin typeface="Helvetica" pitchFamily="2" charset="0"/>
                        </a:rPr>
                        <a:t>100</a:t>
                      </a:r>
                    </a:p>
                  </a:txBody>
                  <a:tcPr/>
                </a:tc>
                <a:extLst>
                  <a:ext uri="{0D108BD9-81ED-4DB2-BD59-A6C34878D82A}">
                    <a16:rowId xmlns:a16="http://schemas.microsoft.com/office/drawing/2014/main" val="3242316889"/>
                  </a:ext>
                </a:extLst>
              </a:tr>
              <a:tr h="486097">
                <a:tc>
                  <a:txBody>
                    <a:bodyPr/>
                    <a:lstStyle/>
                    <a:p>
                      <a:r>
                        <a:rPr lang="es-ES" sz="1400" b="0" dirty="0">
                          <a:solidFill>
                            <a:srgbClr val="000000"/>
                          </a:solidFill>
                          <a:latin typeface="Helvetica" pitchFamily="2" charset="0"/>
                        </a:rPr>
                        <a:t>06/01/2025</a:t>
                      </a:r>
                    </a:p>
                  </a:txBody>
                  <a:tcPr/>
                </a:tc>
                <a:tc>
                  <a:txBody>
                    <a:bodyPr/>
                    <a:lstStyle/>
                    <a:p>
                      <a:r>
                        <a:rPr lang="es-ES" sz="1400" b="0" dirty="0">
                          <a:solidFill>
                            <a:srgbClr val="000000"/>
                          </a:solidFill>
                          <a:latin typeface="Helvetica" pitchFamily="2" charset="0"/>
                        </a:rPr>
                        <a:t>1.1</a:t>
                      </a:r>
                    </a:p>
                  </a:txBody>
                  <a:tcPr/>
                </a:tc>
                <a:tc>
                  <a:txBody>
                    <a:bodyPr/>
                    <a:lstStyle/>
                    <a:p>
                      <a:r>
                        <a:rPr lang="es-ES" sz="1400" b="0" dirty="0">
                          <a:solidFill>
                            <a:srgbClr val="000000"/>
                          </a:solidFill>
                          <a:latin typeface="Helvetica" pitchFamily="2" charset="0"/>
                        </a:rPr>
                        <a:t>416</a:t>
                      </a:r>
                    </a:p>
                  </a:txBody>
                  <a:tcPr/>
                </a:tc>
                <a:tc>
                  <a:txBody>
                    <a:bodyPr/>
                    <a:lstStyle/>
                    <a:p>
                      <a:r>
                        <a:rPr lang="es-ES" sz="1400" b="0" dirty="0">
                          <a:solidFill>
                            <a:srgbClr val="000000"/>
                          </a:solidFill>
                          <a:latin typeface="Helvetica" pitchFamily="2" charset="0"/>
                        </a:rPr>
                        <a:t>2.5</a:t>
                      </a:r>
                    </a:p>
                  </a:txBody>
                  <a:tcPr/>
                </a:tc>
                <a:tc>
                  <a:txBody>
                    <a:bodyPr/>
                    <a:lstStyle/>
                    <a:p>
                      <a:r>
                        <a:rPr lang="es-ES" sz="1400" b="0" dirty="0">
                          <a:solidFill>
                            <a:srgbClr val="000000"/>
                          </a:solidFill>
                          <a:latin typeface="Helvetica" pitchFamily="2" charset="0"/>
                        </a:rPr>
                        <a:t>426</a:t>
                      </a:r>
                    </a:p>
                  </a:txBody>
                  <a:tcPr/>
                </a:tc>
                <a:extLst>
                  <a:ext uri="{0D108BD9-81ED-4DB2-BD59-A6C34878D82A}">
                    <a16:rowId xmlns:a16="http://schemas.microsoft.com/office/drawing/2014/main" val="671857828"/>
                  </a:ext>
                </a:extLst>
              </a:tr>
              <a:tr h="486097">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latin typeface="Helvetica" pitchFamily="2" charset="0"/>
                        </a:rPr>
                        <a:t>15/01/2025</a:t>
                      </a:r>
                    </a:p>
                  </a:txBody>
                  <a:tcPr/>
                </a:tc>
                <a:tc>
                  <a:txBody>
                    <a:bodyPr/>
                    <a:lstStyle/>
                    <a:p>
                      <a:r>
                        <a:rPr lang="es-ES" sz="1400" b="0" dirty="0">
                          <a:solidFill>
                            <a:srgbClr val="000000"/>
                          </a:solidFill>
                          <a:latin typeface="Helvetica" pitchFamily="2" charset="0"/>
                        </a:rPr>
                        <a:t>0</a:t>
                      </a:r>
                    </a:p>
                  </a:txBody>
                  <a:tcPr/>
                </a:tc>
                <a:tc>
                  <a:txBody>
                    <a:bodyPr/>
                    <a:lstStyle/>
                    <a:p>
                      <a:r>
                        <a:rPr lang="es-ES" sz="1400" b="0" dirty="0">
                          <a:solidFill>
                            <a:srgbClr val="000000"/>
                          </a:solidFill>
                          <a:latin typeface="Helvetica" pitchFamily="2" charset="0"/>
                        </a:rPr>
                        <a:t>305</a:t>
                      </a:r>
                    </a:p>
                  </a:txBody>
                  <a:tcPr/>
                </a:tc>
                <a:tc>
                  <a:txBody>
                    <a:bodyPr/>
                    <a:lstStyle/>
                    <a:p>
                      <a:r>
                        <a:rPr lang="es-ES" sz="1400" b="0" dirty="0">
                          <a:solidFill>
                            <a:srgbClr val="000000"/>
                          </a:solidFill>
                          <a:latin typeface="Helvetica" pitchFamily="2" charset="0"/>
                        </a:rPr>
                        <a:t>2.6</a:t>
                      </a:r>
                    </a:p>
                  </a:txBody>
                  <a:tcPr/>
                </a:tc>
                <a:tc>
                  <a:txBody>
                    <a:bodyPr/>
                    <a:lstStyle/>
                    <a:p>
                      <a:r>
                        <a:rPr lang="es-ES" sz="1400" b="0" dirty="0">
                          <a:solidFill>
                            <a:srgbClr val="000000"/>
                          </a:solidFill>
                          <a:latin typeface="Helvetica" pitchFamily="2" charset="0"/>
                        </a:rPr>
                        <a:t>317</a:t>
                      </a:r>
                    </a:p>
                  </a:txBody>
                  <a:tcPr/>
                </a:tc>
                <a:extLst>
                  <a:ext uri="{0D108BD9-81ED-4DB2-BD59-A6C34878D82A}">
                    <a16:rowId xmlns:a16="http://schemas.microsoft.com/office/drawing/2014/main" val="2566208678"/>
                  </a:ext>
                </a:extLst>
              </a:tr>
              <a:tr h="486097">
                <a:tc>
                  <a:txBody>
                    <a:bodyPr/>
                    <a:lstStyle/>
                    <a:p>
                      <a:pPr marL="0" marR="0" lvl="0" indent="0" algn="ctr" defTabSz="308074" eaLnBrk="1" fontAlgn="auto" latinLnBrk="0" hangingPunct="1">
                        <a:lnSpc>
                          <a:spcPct val="100000"/>
                        </a:lnSpc>
                        <a:spcBef>
                          <a:spcPts val="0"/>
                        </a:spcBef>
                        <a:spcAft>
                          <a:spcPts val="0"/>
                        </a:spcAft>
                        <a:buClrTx/>
                        <a:buSzTx/>
                        <a:buFontTx/>
                        <a:buNone/>
                        <a:tabLst/>
                        <a:defRPr/>
                      </a:pPr>
                      <a:r>
                        <a:rPr lang="es-ES" sz="1400" b="0" dirty="0">
                          <a:solidFill>
                            <a:srgbClr val="000000"/>
                          </a:solidFill>
                          <a:latin typeface="Helvetica" pitchFamily="2" charset="0"/>
                        </a:rPr>
                        <a:t>19/03/2026</a:t>
                      </a:r>
                    </a:p>
                  </a:txBody>
                  <a:tcPr/>
                </a:tc>
                <a:tc>
                  <a:txBody>
                    <a:bodyPr/>
                    <a:lstStyle/>
                    <a:p>
                      <a:r>
                        <a:rPr lang="es-ES" sz="1400" b="0" dirty="0">
                          <a:solidFill>
                            <a:srgbClr val="000000"/>
                          </a:solidFill>
                          <a:latin typeface="Helvetica" pitchFamily="2" charset="0"/>
                        </a:rPr>
                        <a:t>4.3</a:t>
                      </a:r>
                    </a:p>
                  </a:txBody>
                  <a:tcPr/>
                </a:tc>
                <a:tc>
                  <a:txBody>
                    <a:bodyPr/>
                    <a:lstStyle/>
                    <a:p>
                      <a:r>
                        <a:rPr lang="es-ES" sz="1400" b="0" dirty="0">
                          <a:solidFill>
                            <a:srgbClr val="000000"/>
                          </a:solidFill>
                          <a:latin typeface="Helvetica" pitchFamily="2" charset="0"/>
                        </a:rPr>
                        <a:t>398</a:t>
                      </a:r>
                    </a:p>
                  </a:txBody>
                  <a:tcPr/>
                </a:tc>
                <a:tc>
                  <a:txBody>
                    <a:bodyPr/>
                    <a:lstStyle/>
                    <a:p>
                      <a:r>
                        <a:rPr lang="es-ES" sz="1400" b="0" dirty="0">
                          <a:solidFill>
                            <a:srgbClr val="000000"/>
                          </a:solidFill>
                          <a:latin typeface="Helvetica" pitchFamily="2" charset="0"/>
                        </a:rPr>
                        <a:t>6.5</a:t>
                      </a:r>
                    </a:p>
                  </a:txBody>
                  <a:tcPr/>
                </a:tc>
                <a:tc>
                  <a:txBody>
                    <a:bodyPr/>
                    <a:lstStyle/>
                    <a:p>
                      <a:r>
                        <a:rPr lang="es-ES" sz="1400" b="0" dirty="0">
                          <a:solidFill>
                            <a:srgbClr val="000000"/>
                          </a:solidFill>
                          <a:latin typeface="Helvetica" pitchFamily="2" charset="0"/>
                        </a:rPr>
                        <a:t>377</a:t>
                      </a:r>
                    </a:p>
                  </a:txBody>
                  <a:tcPr/>
                </a:tc>
                <a:extLst>
                  <a:ext uri="{0D108BD9-81ED-4DB2-BD59-A6C34878D82A}">
                    <a16:rowId xmlns:a16="http://schemas.microsoft.com/office/drawing/2014/main" val="303992332"/>
                  </a:ext>
                </a:extLst>
              </a:tr>
            </a:tbl>
          </a:graphicData>
        </a:graphic>
      </p:graphicFrame>
      <p:pic>
        <p:nvPicPr>
          <p:cNvPr id="13" name="Imagen 12">
            <a:extLst>
              <a:ext uri="{FF2B5EF4-FFF2-40B4-BE49-F238E27FC236}">
                <a16:creationId xmlns:a16="http://schemas.microsoft.com/office/drawing/2014/main" id="{1258BAF3-C3D9-44E8-94B8-80824AAC7F5A}"/>
              </a:ext>
            </a:extLst>
          </p:cNvPr>
          <p:cNvPicPr>
            <a:picLocks noChangeAspect="1"/>
          </p:cNvPicPr>
          <p:nvPr/>
        </p:nvPicPr>
        <p:blipFill>
          <a:blip r:embed="rId2"/>
          <a:stretch>
            <a:fillRect/>
          </a:stretch>
        </p:blipFill>
        <p:spPr>
          <a:xfrm>
            <a:off x="8073081" y="87597"/>
            <a:ext cx="932485" cy="932485"/>
          </a:xfrm>
          <a:prstGeom prst="rect">
            <a:avLst/>
          </a:prstGeom>
        </p:spPr>
      </p:pic>
    </p:spTree>
    <p:extLst>
      <p:ext uri="{BB962C8B-B14F-4D97-AF65-F5344CB8AC3E}">
        <p14:creationId xmlns:p14="http://schemas.microsoft.com/office/powerpoint/2010/main" val="158707336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56A4966-6A6A-42FA-AEB6-9CFF36C6C2D2}"/>
              </a:ext>
            </a:extLst>
          </p:cNvPr>
          <p:cNvSpPr>
            <a:spLocks noGrp="1"/>
          </p:cNvSpPr>
          <p:nvPr>
            <p:ph type="sldNum" sz="quarter" idx="2"/>
          </p:nvPr>
        </p:nvSpPr>
        <p:spPr/>
        <p:txBody>
          <a:bodyPr/>
          <a:lstStyle/>
          <a:p>
            <a:fld id="{86CB4B4D-7CA3-9044-876B-883B54F8677D}" type="slidenum">
              <a:rPr lang="es-ES" smtClean="0"/>
              <a:t>5</a:t>
            </a:fld>
            <a:endParaRPr lang="es-ES"/>
          </a:p>
        </p:txBody>
      </p:sp>
      <p:pic>
        <p:nvPicPr>
          <p:cNvPr id="3" name="Imagen 2">
            <a:extLst>
              <a:ext uri="{FF2B5EF4-FFF2-40B4-BE49-F238E27FC236}">
                <a16:creationId xmlns:a16="http://schemas.microsoft.com/office/drawing/2014/main" id="{68BEF5E4-B055-49BD-AF57-99875C2ABB4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a:ext>
            </a:extLst>
          </a:blip>
          <a:srcRect l="20544" t="11004" r="41985"/>
          <a:stretch>
            <a:fillRect/>
          </a:stretch>
        </p:blipFill>
        <p:spPr>
          <a:xfrm rot="5400000">
            <a:off x="2005282" y="-2001040"/>
            <a:ext cx="5133435" cy="9143999"/>
          </a:xfrm>
          <a:prstGeom prst="rect">
            <a:avLst/>
          </a:prstGeom>
        </p:spPr>
      </p:pic>
      <p:sp>
        <p:nvSpPr>
          <p:cNvPr id="4" name="Rafael Alonso*…">
            <a:extLst>
              <a:ext uri="{FF2B5EF4-FFF2-40B4-BE49-F238E27FC236}">
                <a16:creationId xmlns:a16="http://schemas.microsoft.com/office/drawing/2014/main" id="{CD53387D-ED61-4286-8422-05CFF0B57B5C}"/>
              </a:ext>
            </a:extLst>
          </p:cNvPr>
          <p:cNvSpPr txBox="1"/>
          <p:nvPr/>
        </p:nvSpPr>
        <p:spPr>
          <a:xfrm>
            <a:off x="214311" y="4356640"/>
            <a:ext cx="179777" cy="238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marL="0" marR="124301" defTabSz="168593">
              <a:defRPr sz="1200">
                <a:solidFill>
                  <a:srgbClr val="000000"/>
                </a:solidFill>
                <a:uFillTx/>
                <a:latin typeface="Swiss 721 BT"/>
                <a:ea typeface="Swiss 721 BT"/>
                <a:cs typeface="Swiss 721 BT"/>
                <a:sym typeface="Swiss 721 BT"/>
              </a:defRPr>
            </a:pPr>
            <a:endParaRPr sz="1200" dirty="0">
              <a:latin typeface="Helvetica" panose="020B0604020202020204" pitchFamily="34" charset="0"/>
              <a:cs typeface="Helvetica" panose="020B0604020202020204" pitchFamily="34" charset="0"/>
            </a:endParaRPr>
          </a:p>
        </p:txBody>
      </p:sp>
      <p:sp>
        <p:nvSpPr>
          <p:cNvPr id="5" name="Rafael Alonso*…">
            <a:extLst>
              <a:ext uri="{FF2B5EF4-FFF2-40B4-BE49-F238E27FC236}">
                <a16:creationId xmlns:a16="http://schemas.microsoft.com/office/drawing/2014/main" id="{05D1D879-CF19-4FA5-BC04-68E52779BD0E}"/>
              </a:ext>
            </a:extLst>
          </p:cNvPr>
          <p:cNvSpPr txBox="1"/>
          <p:nvPr/>
        </p:nvSpPr>
        <p:spPr>
          <a:xfrm>
            <a:off x="7945233" y="1349358"/>
            <a:ext cx="1123318" cy="423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p>
            <a:pPr marL="0" marR="124301" defTabSz="168593">
              <a:defRPr sz="1200">
                <a:solidFill>
                  <a:srgbClr val="000000"/>
                </a:solidFill>
                <a:uFillTx/>
                <a:latin typeface="Swiss 721 BT"/>
                <a:ea typeface="Swiss 721 BT"/>
                <a:cs typeface="Swiss 721 BT"/>
                <a:sym typeface="Swiss 721 BT"/>
              </a:defRPr>
            </a:pPr>
            <a:r>
              <a:rPr lang="en-GB" sz="1200" b="1" noProof="0" dirty="0">
                <a:latin typeface="Helvetica" pitchFamily="2" charset="0"/>
              </a:rPr>
              <a:t>Additional information</a:t>
            </a:r>
          </a:p>
        </p:txBody>
      </p:sp>
      <p:sp>
        <p:nvSpPr>
          <p:cNvPr id="6" name="Rafael Alonso*…">
            <a:extLst>
              <a:ext uri="{FF2B5EF4-FFF2-40B4-BE49-F238E27FC236}">
                <a16:creationId xmlns:a16="http://schemas.microsoft.com/office/drawing/2014/main" id="{9E28C100-015A-48D0-8CCD-23D3EF87C410}"/>
              </a:ext>
            </a:extLst>
          </p:cNvPr>
          <p:cNvSpPr txBox="1"/>
          <p:nvPr/>
        </p:nvSpPr>
        <p:spPr>
          <a:xfrm>
            <a:off x="6570432" y="4431799"/>
            <a:ext cx="2642892" cy="594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092" tIns="20092" rIns="20092" bIns="20092" anchor="ctr">
            <a:spAutoFit/>
          </a:bodyPr>
          <a:lstStyle/>
          <a:p>
            <a:pPr marR="93222" defTabSz="126439">
              <a:defRPr sz="1200">
                <a:solidFill>
                  <a:srgbClr val="000000"/>
                </a:solidFill>
                <a:uFillTx/>
                <a:latin typeface="Swiss 721 BT"/>
                <a:ea typeface="Swiss 721 BT"/>
                <a:cs typeface="Swiss 721 BT"/>
                <a:sym typeface="Swiss 721 BT"/>
              </a:defRPr>
            </a:pPr>
            <a:r>
              <a:rPr lang="es-ES" sz="1200" b="1" dirty="0">
                <a:solidFill>
                  <a:srgbClr val="000000"/>
                </a:solidFill>
                <a:latin typeface="Helvetica" panose="020B0604020202020204" pitchFamily="34" charset="0"/>
                <a:cs typeface="Helvetica" panose="020B0604020202020204" pitchFamily="34" charset="0"/>
              </a:rPr>
              <a:t>Adrián Subías </a:t>
            </a:r>
            <a:r>
              <a:rPr lang="es-ES" sz="1200" dirty="0">
                <a:solidFill>
                  <a:srgbClr val="000000"/>
                </a:solidFill>
                <a:latin typeface="Helvetica" panose="020B0604020202020204" pitchFamily="34" charset="0"/>
                <a:cs typeface="Helvetica" panose="020B0604020202020204" pitchFamily="34" charset="0"/>
              </a:rPr>
              <a:t>(</a:t>
            </a:r>
            <a:r>
              <a:rPr lang="es-ES" sz="1200" dirty="0" err="1">
                <a:solidFill>
                  <a:srgbClr val="000000"/>
                </a:solidFill>
                <a:latin typeface="Helvetica" panose="020B0604020202020204" pitchFamily="34" charset="0"/>
                <a:cs typeface="Helvetica" panose="020B0604020202020204" pitchFamily="34" charset="0"/>
              </a:rPr>
              <a:t>asubias@unizar.es</a:t>
            </a:r>
            <a:r>
              <a:rPr lang="es-ES" sz="1200" dirty="0">
                <a:solidFill>
                  <a:srgbClr val="000000"/>
                </a:solidFill>
                <a:latin typeface="Helvetica" panose="020B0604020202020204" pitchFamily="34" charset="0"/>
                <a:cs typeface="Helvetica" panose="020B0604020202020204" pitchFamily="34" charset="0"/>
              </a:rPr>
              <a:t>)</a:t>
            </a:r>
          </a:p>
          <a:p>
            <a:pPr marR="93222" defTabSz="126439">
              <a:defRPr sz="1200">
                <a:solidFill>
                  <a:srgbClr val="000000"/>
                </a:solidFill>
                <a:uFillTx/>
                <a:latin typeface="Swiss 721 BT"/>
                <a:ea typeface="Swiss 721 BT"/>
                <a:cs typeface="Swiss 721 BT"/>
                <a:sym typeface="Swiss 721 BT"/>
              </a:defRPr>
            </a:pPr>
            <a:r>
              <a:rPr lang="es-ES" sz="1200" dirty="0">
                <a:solidFill>
                  <a:srgbClr val="000000"/>
                </a:solidFill>
                <a:latin typeface="Helvetica" panose="020B0604020202020204" pitchFamily="34" charset="0"/>
                <a:cs typeface="Helvetica" panose="020B0604020202020204" pitchFamily="34" charset="0"/>
              </a:rPr>
              <a:t>Víctor Herráiz / Iñigo Salinas</a:t>
            </a:r>
          </a:p>
          <a:p>
            <a:pPr marR="93222" defTabSz="126439">
              <a:defRPr sz="1200">
                <a:solidFill>
                  <a:srgbClr val="000000"/>
                </a:solidFill>
                <a:uFillTx/>
                <a:latin typeface="Swiss 721 BT"/>
                <a:ea typeface="Swiss 721 BT"/>
                <a:cs typeface="Swiss 721 BT"/>
                <a:sym typeface="Swiss 721 BT"/>
              </a:defRPr>
            </a:pPr>
            <a:r>
              <a:rPr lang="es-ES" sz="1200" dirty="0">
                <a:solidFill>
                  <a:srgbClr val="000000"/>
                </a:solidFill>
                <a:latin typeface="Helvetica" panose="020B0604020202020204" pitchFamily="34" charset="0"/>
                <a:cs typeface="Helvetica" panose="020B0604020202020204" pitchFamily="34" charset="0"/>
              </a:rPr>
              <a:t>Rafael Alonso</a:t>
            </a:r>
            <a:endParaRPr sz="1200" dirty="0">
              <a:solidFill>
                <a:srgbClr val="000000"/>
              </a:solidFill>
              <a:latin typeface="Helvetica" panose="020B0604020202020204" pitchFamily="34" charset="0"/>
              <a:cs typeface="Helvetica" panose="020B0604020202020204" pitchFamily="34" charset="0"/>
            </a:endParaRPr>
          </a:p>
        </p:txBody>
      </p:sp>
      <p:sp>
        <p:nvSpPr>
          <p:cNvPr id="7" name="WE4.O-5: Ground-based Microwave Techniques for Snowpack Monitoring II…">
            <a:extLst>
              <a:ext uri="{FF2B5EF4-FFF2-40B4-BE49-F238E27FC236}">
                <a16:creationId xmlns:a16="http://schemas.microsoft.com/office/drawing/2014/main" id="{34C8E70D-EB67-49C8-9DF0-44BCB2518292}"/>
              </a:ext>
            </a:extLst>
          </p:cNvPr>
          <p:cNvSpPr txBox="1"/>
          <p:nvPr/>
        </p:nvSpPr>
        <p:spPr>
          <a:xfrm>
            <a:off x="1040231" y="4638045"/>
            <a:ext cx="5171129" cy="423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marL="0" marR="0" defTabSz="308610">
              <a:defRPr sz="3200">
                <a:solidFill>
                  <a:srgbClr val="FFFFFF"/>
                </a:solidFill>
                <a:uFillTx/>
                <a:latin typeface="Swiss 721 BT"/>
                <a:ea typeface="Swiss 721 BT"/>
                <a:cs typeface="Swiss 721 BT"/>
                <a:sym typeface="Swiss 721 BT"/>
              </a:defRPr>
            </a:pPr>
            <a:r>
              <a:rPr lang="en-GB" sz="1200" dirty="0">
                <a:solidFill>
                  <a:srgbClr val="000000"/>
                </a:solidFill>
                <a:latin typeface="Helvetica" panose="020B0604020202020204" pitchFamily="34" charset="0"/>
                <a:cs typeface="Helvetica" panose="020B0604020202020204" pitchFamily="34" charset="0"/>
              </a:rPr>
              <a:t>CR6.2 : </a:t>
            </a:r>
            <a:r>
              <a:rPr lang="en-GB" sz="1200" noProof="1">
                <a:solidFill>
                  <a:srgbClr val="000000"/>
                </a:solidFill>
                <a:latin typeface="Helvetica" panose="020B0604020202020204" pitchFamily="34" charset="0"/>
                <a:cs typeface="Helvetica" panose="020B0604020202020204" pitchFamily="34" charset="0"/>
              </a:rPr>
              <a:t>Geophysical and in situ methods in the Cryosphere </a:t>
            </a:r>
          </a:p>
          <a:p>
            <a:pPr marL="0" marR="0" defTabSz="308610">
              <a:defRPr sz="3200">
                <a:solidFill>
                  <a:srgbClr val="FFFFFF"/>
                </a:solidFill>
                <a:uFillTx/>
                <a:latin typeface="Swiss 721 BT"/>
                <a:ea typeface="Swiss 721 BT"/>
                <a:cs typeface="Swiss 721 BT"/>
                <a:sym typeface="Swiss 721 BT"/>
              </a:defRPr>
            </a:pPr>
            <a:r>
              <a:rPr lang="en-GB" sz="1200" dirty="0">
                <a:solidFill>
                  <a:srgbClr val="000000"/>
                </a:solidFill>
                <a:latin typeface="Helvetica" panose="020B0604020202020204" pitchFamily="34" charset="0"/>
                <a:cs typeface="Helvetica" panose="020B0604020202020204" pitchFamily="34" charset="0"/>
              </a:rPr>
              <a:t>EGU General Assembly 2025, Vienna, Austria &amp; Online | 3– 8 May 2026</a:t>
            </a:r>
          </a:p>
        </p:txBody>
      </p:sp>
      <p:pic>
        <p:nvPicPr>
          <p:cNvPr id="8" name="Imagen 7">
            <a:extLst>
              <a:ext uri="{FF2B5EF4-FFF2-40B4-BE49-F238E27FC236}">
                <a16:creationId xmlns:a16="http://schemas.microsoft.com/office/drawing/2014/main" id="{37F508FE-1357-4FD6-8320-71B3B20E4A58}"/>
              </a:ext>
            </a:extLst>
          </p:cNvPr>
          <p:cNvPicPr>
            <a:picLocks noChangeAspect="1"/>
          </p:cNvPicPr>
          <p:nvPr/>
        </p:nvPicPr>
        <p:blipFill>
          <a:blip r:embed="rId4"/>
          <a:stretch>
            <a:fillRect/>
          </a:stretch>
        </p:blipFill>
        <p:spPr>
          <a:xfrm>
            <a:off x="7768804" y="117127"/>
            <a:ext cx="1160885" cy="1160885"/>
          </a:xfrm>
          <a:prstGeom prst="rect">
            <a:avLst/>
          </a:prstGeom>
        </p:spPr>
      </p:pic>
      <p:pic>
        <p:nvPicPr>
          <p:cNvPr id="9" name="Imagen 8">
            <a:extLst>
              <a:ext uri="{FF2B5EF4-FFF2-40B4-BE49-F238E27FC236}">
                <a16:creationId xmlns:a16="http://schemas.microsoft.com/office/drawing/2014/main" id="{19BBB73C-116D-49D5-95A9-629CF869E2AB}"/>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rcRect/>
          <a:stretch>
            <a:fillRect/>
          </a:stretch>
        </p:blipFill>
        <p:spPr>
          <a:xfrm>
            <a:off x="69325" y="4572291"/>
            <a:ext cx="945222" cy="481482"/>
          </a:xfrm>
          <a:prstGeom prst="rect">
            <a:avLst/>
          </a:prstGeom>
        </p:spPr>
      </p:pic>
      <p:pic>
        <p:nvPicPr>
          <p:cNvPr id="10" name="Imagen 9">
            <a:extLst>
              <a:ext uri="{FF2B5EF4-FFF2-40B4-BE49-F238E27FC236}">
                <a16:creationId xmlns:a16="http://schemas.microsoft.com/office/drawing/2014/main" id="{EF61AC44-0E86-4027-8612-CAFE8FA2C13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3000"/>
                    </a14:imgEffect>
                  </a14:imgLayer>
                </a14:imgProps>
              </a:ext>
              <a:ext uri="{28A0092B-C50C-407E-A947-70E740481C1C}">
                <a14:useLocalDpi xmlns:a14="http://schemas.microsoft.com/office/drawing/2010/main"/>
              </a:ext>
            </a:extLst>
          </a:blip>
          <a:srcRect/>
          <a:stretch>
            <a:fillRect/>
          </a:stretch>
        </p:blipFill>
        <p:spPr>
          <a:xfrm rot="5400000">
            <a:off x="-530252" y="848851"/>
            <a:ext cx="2030178" cy="361281"/>
          </a:xfrm>
          <a:prstGeom prst="rect">
            <a:avLst/>
          </a:prstGeom>
        </p:spPr>
      </p:pic>
      <p:sp>
        <p:nvSpPr>
          <p:cNvPr id="11" name="Rafael Alonso*…">
            <a:extLst>
              <a:ext uri="{FF2B5EF4-FFF2-40B4-BE49-F238E27FC236}">
                <a16:creationId xmlns:a16="http://schemas.microsoft.com/office/drawing/2014/main" id="{5684935B-2FAB-46C2-8AE8-B262DD2500AB}"/>
              </a:ext>
            </a:extLst>
          </p:cNvPr>
          <p:cNvSpPr txBox="1"/>
          <p:nvPr/>
        </p:nvSpPr>
        <p:spPr>
          <a:xfrm>
            <a:off x="119011" y="8800"/>
            <a:ext cx="4009916" cy="207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092" tIns="20092" rIns="20092" bIns="20092" anchor="ctr">
            <a:spAutoFit/>
          </a:bodyPr>
          <a:lstStyle/>
          <a:p>
            <a:r>
              <a:rPr lang="en-GB" sz="2200" b="1" noProof="1">
                <a:solidFill>
                  <a:srgbClr val="000000"/>
                </a:solidFill>
                <a:latin typeface="+mj-lt"/>
              </a:rPr>
              <a:t>Estimation of Liquid Water Content and Density in the Surface Layer of the Snowpack from the Phase and </a:t>
            </a:r>
            <a:r>
              <a:rPr lang="en-GB" sz="2200" b="1" noProof="1">
                <a:solidFill>
                  <a:srgbClr val="000000"/>
                </a:solidFill>
                <a:latin typeface="Helvetica" pitchFamily="2" charset="0"/>
              </a:rPr>
              <a:t>Amplitude</a:t>
            </a:r>
            <a:r>
              <a:rPr lang="en-GB" sz="2200" b="1" noProof="1">
                <a:solidFill>
                  <a:srgbClr val="000000"/>
                </a:solidFill>
                <a:latin typeface="+mj-lt"/>
              </a:rPr>
              <a:t> of SFCW Radar Signals</a:t>
            </a:r>
            <a:r>
              <a:rPr lang="en-GB" sz="2200" b="1" noProof="1">
                <a:solidFill>
                  <a:srgbClr val="000000"/>
                </a:solidFill>
                <a:latin typeface="+mj-lt"/>
                <a:cs typeface="Helvetica" panose="020B0604020202020204" pitchFamily="34" charset="0"/>
              </a:rPr>
              <a:t> </a:t>
            </a:r>
          </a:p>
        </p:txBody>
      </p:sp>
    </p:spTree>
    <p:extLst>
      <p:ext uri="{BB962C8B-B14F-4D97-AF65-F5344CB8AC3E}">
        <p14:creationId xmlns:p14="http://schemas.microsoft.com/office/powerpoint/2010/main" val="324447991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F2AB88C-CC5E-8879-A617-D6C0379F5562}"/>
              </a:ext>
            </a:extLst>
          </p:cNvPr>
          <p:cNvSpPr txBox="1"/>
          <p:nvPr/>
        </p:nvSpPr>
        <p:spPr>
          <a:xfrm>
            <a:off x="1024127" y="710812"/>
            <a:ext cx="7286495" cy="27084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78631" indent="-457200">
              <a:spcAft>
                <a:spcPts val="600"/>
              </a:spcAft>
              <a:buAutoNum type="arabicPeriod"/>
            </a:pPr>
            <a:r>
              <a:rPr lang="en-GB" sz="2000" noProof="0" dirty="0">
                <a:solidFill>
                  <a:srgbClr val="000000"/>
                </a:solidFill>
                <a:latin typeface="Helvetica" panose="020B0604020202020204" pitchFamily="34" charset="0"/>
                <a:cs typeface="Helvetica" panose="020B0604020202020204" pitchFamily="34" charset="0"/>
              </a:rPr>
              <a:t>Overview of the System</a:t>
            </a:r>
          </a:p>
          <a:p>
            <a:pPr marL="478631" indent="-457200">
              <a:spcAft>
                <a:spcPts val="600"/>
              </a:spcAft>
              <a:buFont typeface="+mj-lt"/>
              <a:buAutoNum type="arabicPeriod"/>
            </a:pPr>
            <a:r>
              <a:rPr lang="en-GB" sz="2000" dirty="0">
                <a:solidFill>
                  <a:srgbClr val="000000"/>
                </a:solidFill>
                <a:latin typeface="Helvetica" panose="020B0604020202020204" pitchFamily="34" charset="0"/>
                <a:cs typeface="Helvetica" panose="020B0604020202020204" pitchFamily="34" charset="0"/>
              </a:rPr>
              <a:t>Step-Frequency Continuous Wave Radar (SFCW) </a:t>
            </a:r>
          </a:p>
          <a:p>
            <a:pPr marL="478631" indent="-457200">
              <a:spcAft>
                <a:spcPts val="600"/>
              </a:spcAft>
              <a:buFont typeface="+mj-lt"/>
              <a:buAutoNum type="arabicPeriod"/>
            </a:pPr>
            <a:r>
              <a:rPr lang="en-GB" sz="2000" dirty="0">
                <a:solidFill>
                  <a:srgbClr val="000000"/>
                </a:solidFill>
                <a:latin typeface="Helvetica" panose="020B0604020202020204" pitchFamily="34" charset="0"/>
                <a:cs typeface="Helvetica" panose="020B0604020202020204" pitchFamily="34" charset="0"/>
              </a:rPr>
              <a:t>Hardware/Software Implementation of the SFCW Radar</a:t>
            </a:r>
            <a:endParaRPr lang="en-GB" sz="2000" noProof="0" dirty="0">
              <a:solidFill>
                <a:srgbClr val="000000"/>
              </a:solidFill>
              <a:latin typeface="Helvetica" panose="020B0604020202020204" pitchFamily="34" charset="0"/>
              <a:cs typeface="Helvetica" panose="020B0604020202020204" pitchFamily="34" charset="0"/>
            </a:endParaRPr>
          </a:p>
          <a:p>
            <a:pPr marL="478631" indent="-457200">
              <a:spcAft>
                <a:spcPts val="600"/>
              </a:spcAft>
              <a:buAutoNum type="arabicPeriod"/>
            </a:pPr>
            <a:r>
              <a:rPr lang="en-GB" sz="2000" dirty="0">
                <a:solidFill>
                  <a:srgbClr val="000000"/>
                </a:solidFill>
                <a:latin typeface="Helvetica" panose="020B0604020202020204" pitchFamily="34" charset="0"/>
                <a:cs typeface="Helvetica" panose="020B0604020202020204" pitchFamily="34" charset="0"/>
              </a:rPr>
              <a:t>Electromagnetic properties</a:t>
            </a:r>
          </a:p>
          <a:p>
            <a:pPr marL="478631" indent="-457200">
              <a:spcAft>
                <a:spcPts val="600"/>
              </a:spcAft>
              <a:buFontTx/>
              <a:buAutoNum type="arabicPeriod"/>
            </a:pPr>
            <a:r>
              <a:rPr lang="en-GB" sz="2000" dirty="0">
                <a:solidFill>
                  <a:srgbClr val="000000"/>
                </a:solidFill>
                <a:latin typeface="Helvetica" panose="020B0604020202020204" pitchFamily="34" charset="0"/>
                <a:cs typeface="Helvetica" panose="020B0604020202020204" pitchFamily="34" charset="0"/>
              </a:rPr>
              <a:t>Electromagnetic Modelling of the Snowpack</a:t>
            </a:r>
          </a:p>
          <a:p>
            <a:pPr marL="478631" indent="-457200">
              <a:spcAft>
                <a:spcPts val="600"/>
              </a:spcAft>
              <a:buFontTx/>
              <a:buAutoNum type="arabicPeriod"/>
            </a:pPr>
            <a:r>
              <a:rPr lang="en-GB" sz="2000" dirty="0">
                <a:solidFill>
                  <a:srgbClr val="000000"/>
                </a:solidFill>
                <a:latin typeface="Helvetica" panose="020B0604020202020204" pitchFamily="34" charset="0"/>
                <a:cs typeface="Helvetica" panose="020B0604020202020204" pitchFamily="34" charset="0"/>
              </a:rPr>
              <a:t>Examples of Comparative Analysis</a:t>
            </a:r>
          </a:p>
          <a:p>
            <a:pPr marL="478631" indent="-457200">
              <a:spcAft>
                <a:spcPts val="600"/>
              </a:spcAft>
              <a:buAutoNum type="arabicPeriod"/>
            </a:pPr>
            <a:r>
              <a:rPr lang="en-GB" sz="2000" noProof="0" dirty="0">
                <a:solidFill>
                  <a:srgbClr val="000000"/>
                </a:solidFill>
                <a:latin typeface="Helvetica" panose="020B0604020202020204" pitchFamily="34" charset="0"/>
                <a:cs typeface="Helvetica" panose="020B0604020202020204" pitchFamily="34" charset="0"/>
              </a:rPr>
              <a:t>Preliminary experimental results</a:t>
            </a:r>
          </a:p>
        </p:txBody>
      </p:sp>
      <p:sp>
        <p:nvSpPr>
          <p:cNvPr id="6" name="Snow Water Equivalent Evolution During the 2019/2020 Winter Period in AEMet-Formigal Test Site Using a SFCW Radar">
            <a:extLst>
              <a:ext uri="{FF2B5EF4-FFF2-40B4-BE49-F238E27FC236}">
                <a16:creationId xmlns:a16="http://schemas.microsoft.com/office/drawing/2014/main" id="{DBA97E99-23FD-1678-C865-691946C0C93C}"/>
              </a:ext>
            </a:extLst>
          </p:cNvPr>
          <p:cNvSpPr txBox="1"/>
          <p:nvPr/>
        </p:nvSpPr>
        <p:spPr>
          <a:xfrm>
            <a:off x="287633" y="185371"/>
            <a:ext cx="8512544" cy="361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Index</a:t>
            </a:r>
            <a:endParaRPr lang="en-GB" sz="2000" i="0" u="none" strike="noStrike" noProof="0" dirty="0">
              <a:solidFill>
                <a:srgbClr val="000000"/>
              </a:solidFill>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437578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A1A45B1-65BA-40F8-840E-1FCB01B656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1500" y="780503"/>
            <a:ext cx="4626303" cy="4102037"/>
          </a:xfrm>
          <a:prstGeom prst="rect">
            <a:avLst/>
          </a:prstGeom>
        </p:spPr>
      </p:pic>
      <p:sp>
        <p:nvSpPr>
          <p:cNvPr id="3" name="Snow Water Equivalent Evolution During the 2019/2020 Winter Period in AEMet-Formigal Test Site Using a SFCW Radar">
            <a:extLst>
              <a:ext uri="{FF2B5EF4-FFF2-40B4-BE49-F238E27FC236}">
                <a16:creationId xmlns:a16="http://schemas.microsoft.com/office/drawing/2014/main" id="{D6A3BF78-7580-4843-B939-730B8AE4B75B}"/>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1. Overview of the System</a:t>
            </a:r>
          </a:p>
        </p:txBody>
      </p:sp>
      <p:sp>
        <p:nvSpPr>
          <p:cNvPr id="4" name="CuadroTexto 3">
            <a:extLst>
              <a:ext uri="{FF2B5EF4-FFF2-40B4-BE49-F238E27FC236}">
                <a16:creationId xmlns:a16="http://schemas.microsoft.com/office/drawing/2014/main" id="{759F0707-60B2-4EA0-B51F-DCF71BCBCBDD}"/>
              </a:ext>
            </a:extLst>
          </p:cNvPr>
          <p:cNvSpPr txBox="1"/>
          <p:nvPr/>
        </p:nvSpPr>
        <p:spPr>
          <a:xfrm>
            <a:off x="209550" y="1007542"/>
            <a:ext cx="15875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UWB TX RX antennas</a:t>
            </a:r>
            <a:endParaRPr lang="es-ES_tradnl" sz="1000" dirty="0">
              <a:latin typeface="Helvetica" panose="020B0604020202020204" pitchFamily="34" charset="0"/>
              <a:cs typeface="Helvetica" panose="020B0604020202020204" pitchFamily="34" charset="0"/>
            </a:endParaRPr>
          </a:p>
        </p:txBody>
      </p:sp>
      <p:sp>
        <p:nvSpPr>
          <p:cNvPr id="5" name="CuadroTexto 4">
            <a:extLst>
              <a:ext uri="{FF2B5EF4-FFF2-40B4-BE49-F238E27FC236}">
                <a16:creationId xmlns:a16="http://schemas.microsoft.com/office/drawing/2014/main" id="{B631D552-73DD-4BC5-B4F3-4286F6E08BD8}"/>
              </a:ext>
            </a:extLst>
          </p:cNvPr>
          <p:cNvSpPr txBox="1"/>
          <p:nvPr/>
        </p:nvSpPr>
        <p:spPr>
          <a:xfrm>
            <a:off x="0" y="1471092"/>
            <a:ext cx="15875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FMCW 60GHz height measurement</a:t>
            </a:r>
            <a:endParaRPr lang="es-ES_tradnl" sz="1000" dirty="0">
              <a:latin typeface="Helvetica" panose="020B0604020202020204" pitchFamily="34" charset="0"/>
              <a:cs typeface="Helvetica" panose="020B0604020202020204" pitchFamily="34" charset="0"/>
            </a:endParaRPr>
          </a:p>
        </p:txBody>
      </p:sp>
      <p:sp>
        <p:nvSpPr>
          <p:cNvPr id="6" name="CuadroTexto 5">
            <a:extLst>
              <a:ext uri="{FF2B5EF4-FFF2-40B4-BE49-F238E27FC236}">
                <a16:creationId xmlns:a16="http://schemas.microsoft.com/office/drawing/2014/main" id="{A6F7C3B8-1BC2-4A2A-BD65-A668D42B7777}"/>
              </a:ext>
            </a:extLst>
          </p:cNvPr>
          <p:cNvSpPr txBox="1"/>
          <p:nvPr/>
        </p:nvSpPr>
        <p:spPr>
          <a:xfrm>
            <a:off x="584200" y="3130649"/>
            <a:ext cx="33655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H</a:t>
            </a:r>
            <a:endParaRPr lang="es-ES_tradnl" sz="1000" dirty="0">
              <a:latin typeface="Helvetica" panose="020B0604020202020204" pitchFamily="34" charset="0"/>
              <a:cs typeface="Helvetica" panose="020B0604020202020204" pitchFamily="34" charset="0"/>
            </a:endParaRPr>
          </a:p>
        </p:txBody>
      </p:sp>
      <p:sp>
        <p:nvSpPr>
          <p:cNvPr id="7" name="CuadroTexto 6">
            <a:extLst>
              <a:ext uri="{FF2B5EF4-FFF2-40B4-BE49-F238E27FC236}">
                <a16:creationId xmlns:a16="http://schemas.microsoft.com/office/drawing/2014/main" id="{57195892-6D14-40DC-A121-75A76DEB870D}"/>
              </a:ext>
            </a:extLst>
          </p:cNvPr>
          <p:cNvSpPr txBox="1"/>
          <p:nvPr/>
        </p:nvSpPr>
        <p:spPr>
          <a:xfrm>
            <a:off x="383637" y="4175964"/>
            <a:ext cx="133086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Soil or metal sheet</a:t>
            </a:r>
            <a:endParaRPr lang="es-ES_tradnl" sz="1000" dirty="0">
              <a:latin typeface="Helvetica" panose="020B0604020202020204" pitchFamily="34" charset="0"/>
              <a:cs typeface="Helvetica" panose="020B0604020202020204" pitchFamily="34" charset="0"/>
            </a:endParaRPr>
          </a:p>
        </p:txBody>
      </p:sp>
      <p:sp>
        <p:nvSpPr>
          <p:cNvPr id="8" name="CuadroTexto 7">
            <a:extLst>
              <a:ext uri="{FF2B5EF4-FFF2-40B4-BE49-F238E27FC236}">
                <a16:creationId xmlns:a16="http://schemas.microsoft.com/office/drawing/2014/main" id="{03B4DF6A-B267-400B-8690-3D613DD941C9}"/>
              </a:ext>
            </a:extLst>
          </p:cNvPr>
          <p:cNvSpPr txBox="1"/>
          <p:nvPr/>
        </p:nvSpPr>
        <p:spPr>
          <a:xfrm>
            <a:off x="3371850" y="3444643"/>
            <a:ext cx="574347"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SWE</a:t>
            </a:r>
            <a:endParaRPr lang="es-ES_tradnl" sz="1000" dirty="0">
              <a:latin typeface="Helvetica" panose="020B0604020202020204" pitchFamily="34" charset="0"/>
              <a:cs typeface="Helvetica" panose="020B0604020202020204" pitchFamily="34" charset="0"/>
            </a:endParaRPr>
          </a:p>
        </p:txBody>
      </p:sp>
      <p:sp>
        <p:nvSpPr>
          <p:cNvPr id="9" name="Rectángulo redondeado 23">
            <a:extLst>
              <a:ext uri="{FF2B5EF4-FFF2-40B4-BE49-F238E27FC236}">
                <a16:creationId xmlns:a16="http://schemas.microsoft.com/office/drawing/2014/main" id="{3DC34874-6388-4915-A81B-8A01C89818B9}"/>
              </a:ext>
            </a:extLst>
          </p:cNvPr>
          <p:cNvSpPr/>
          <p:nvPr/>
        </p:nvSpPr>
        <p:spPr>
          <a:xfrm>
            <a:off x="4936566" y="843942"/>
            <a:ext cx="3597603" cy="649199"/>
          </a:xfrm>
          <a:prstGeom prst="roundRect">
            <a:avLst/>
          </a:prstGeom>
          <a:solidFill>
            <a:srgbClr val="404040"/>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_tradnl"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10" name="CuadroTexto 9">
            <a:extLst>
              <a:ext uri="{FF2B5EF4-FFF2-40B4-BE49-F238E27FC236}">
                <a16:creationId xmlns:a16="http://schemas.microsoft.com/office/drawing/2014/main" id="{ABA462DA-FAC7-43FA-B07D-C281A92A8E9E}"/>
              </a:ext>
            </a:extLst>
          </p:cNvPr>
          <p:cNvSpPr txBox="1"/>
          <p:nvPr/>
        </p:nvSpPr>
        <p:spPr>
          <a:xfrm>
            <a:off x="5019116" y="823048"/>
            <a:ext cx="3515053"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noProof="0" dirty="0">
                <a:solidFill>
                  <a:srgbClr val="FFFFFF"/>
                </a:solidFill>
                <a:latin typeface="Helvetica" panose="020B0604020202020204" pitchFamily="34" charset="0"/>
                <a:ea typeface="Helvetica Neue"/>
                <a:cs typeface="Helvetica" panose="020B0604020202020204" pitchFamily="34" charset="0"/>
              </a:rPr>
              <a:t>Complex spectral Reflectance of snowpack (0.6-6 GHz, ∆f=2.5 MHz, 2160 points) with coherent SDR </a:t>
            </a:r>
          </a:p>
        </p:txBody>
      </p:sp>
      <p:pic>
        <p:nvPicPr>
          <p:cNvPr id="11" name="Imagen 10">
            <a:extLst>
              <a:ext uri="{FF2B5EF4-FFF2-40B4-BE49-F238E27FC236}">
                <a16:creationId xmlns:a16="http://schemas.microsoft.com/office/drawing/2014/main" id="{285EC80F-9F71-4F04-B7EB-154889CEC761}"/>
              </a:ext>
            </a:extLst>
          </p:cNvPr>
          <p:cNvPicPr>
            <a:picLocks noChangeAspect="1"/>
          </p:cNvPicPr>
          <p:nvPr/>
        </p:nvPicPr>
        <p:blipFill>
          <a:blip r:embed="rId3"/>
          <a:stretch>
            <a:fillRect/>
          </a:stretch>
        </p:blipFill>
        <p:spPr>
          <a:xfrm rot="5400000">
            <a:off x="4657166" y="836092"/>
            <a:ext cx="203200" cy="342900"/>
          </a:xfrm>
          <a:prstGeom prst="rect">
            <a:avLst/>
          </a:prstGeom>
        </p:spPr>
      </p:pic>
      <p:sp>
        <p:nvSpPr>
          <p:cNvPr id="12" name="Rectángulo redondeado 27">
            <a:extLst>
              <a:ext uri="{FF2B5EF4-FFF2-40B4-BE49-F238E27FC236}">
                <a16:creationId xmlns:a16="http://schemas.microsoft.com/office/drawing/2014/main" id="{48D92B7C-465B-47E5-BF30-C0F40CE3BC27}"/>
              </a:ext>
            </a:extLst>
          </p:cNvPr>
          <p:cNvSpPr/>
          <p:nvPr/>
        </p:nvSpPr>
        <p:spPr>
          <a:xfrm>
            <a:off x="4977840" y="1617512"/>
            <a:ext cx="3597603" cy="540000"/>
          </a:xfrm>
          <a:prstGeom prst="roundRect">
            <a:avLst/>
          </a:prstGeom>
          <a:solidFill>
            <a:srgbClr val="404040"/>
          </a:solidFill>
          <a:ln w="12700" cap="flat">
            <a:noFill/>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49" marR="57149" indent="0" algn="l" defTabSz="1285875" rtl="0" fontAlgn="auto" latinLnBrk="0" hangingPunct="0">
              <a:lnSpc>
                <a:spcPct val="100000"/>
              </a:lnSpc>
              <a:spcBef>
                <a:spcPts val="0"/>
              </a:spcBef>
              <a:spcAft>
                <a:spcPts val="0"/>
              </a:spcAft>
              <a:buClrTx/>
              <a:buSzTx/>
              <a:buFontTx/>
              <a:buNone/>
              <a:tabLst/>
            </a:pPr>
            <a:endParaRPr kumimoji="0" lang="es-ES_tradnl" sz="1600" b="0" i="0" u="none" strike="noStrike" cap="none" spc="0" normalizeH="0" baseline="0">
              <a:ln>
                <a:noFill/>
              </a:ln>
              <a:solidFill>
                <a:srgbClr val="7E8C97"/>
              </a:solidFill>
              <a:effectLst/>
              <a:uFill>
                <a:solidFill>
                  <a:srgbClr val="7E8C97"/>
                </a:solidFill>
              </a:uFill>
              <a:latin typeface="+mn-lt"/>
              <a:ea typeface="+mn-ea"/>
              <a:cs typeface="+mn-cs"/>
              <a:sym typeface="Helvetica Neue"/>
            </a:endParaRPr>
          </a:p>
        </p:txBody>
      </p:sp>
      <p:sp>
        <p:nvSpPr>
          <p:cNvPr id="13" name="CuadroTexto 12">
            <a:extLst>
              <a:ext uri="{FF2B5EF4-FFF2-40B4-BE49-F238E27FC236}">
                <a16:creationId xmlns:a16="http://schemas.microsoft.com/office/drawing/2014/main" id="{930C10C7-C47E-4563-8A95-901E76639B96}"/>
              </a:ext>
            </a:extLst>
          </p:cNvPr>
          <p:cNvSpPr txBox="1"/>
          <p:nvPr/>
        </p:nvSpPr>
        <p:spPr>
          <a:xfrm>
            <a:off x="5041505" y="1614538"/>
            <a:ext cx="3515053"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000" noProof="0" dirty="0">
                <a:solidFill>
                  <a:srgbClr val="FFFFFF"/>
                </a:solidFill>
                <a:latin typeface="Helvetica" panose="020B0604020202020204" pitchFamily="34" charset="0"/>
                <a:ea typeface="Helvetica Neue"/>
                <a:cs typeface="Helvetica" panose="020B0604020202020204" pitchFamily="34" charset="0"/>
              </a:rPr>
              <a:t>Temporal / spatial reflectance</a:t>
            </a:r>
          </a:p>
        </p:txBody>
      </p:sp>
      <p:pic>
        <p:nvPicPr>
          <p:cNvPr id="14" name="Gráfico 13" descr="Marca de insignia1 con relleno sólido">
            <a:extLst>
              <a:ext uri="{FF2B5EF4-FFF2-40B4-BE49-F238E27FC236}">
                <a16:creationId xmlns:a16="http://schemas.microsoft.com/office/drawing/2014/main" id="{6EA7D35C-26D1-4162-8E97-F24DB98E751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04993" y="2450202"/>
            <a:ext cx="319137" cy="319137"/>
          </a:xfrm>
          <a:prstGeom prst="rect">
            <a:avLst/>
          </a:prstGeom>
        </p:spPr>
      </p:pic>
      <p:pic>
        <p:nvPicPr>
          <p:cNvPr id="15" name="Gráfico 14" descr="Marca de insignia1 con relleno sólido">
            <a:extLst>
              <a:ext uri="{FF2B5EF4-FFF2-40B4-BE49-F238E27FC236}">
                <a16:creationId xmlns:a16="http://schemas.microsoft.com/office/drawing/2014/main" id="{0F932AB6-320A-4F60-8203-A34DD3811F5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94064" y="3408184"/>
            <a:ext cx="319137" cy="319137"/>
          </a:xfrm>
          <a:prstGeom prst="rect">
            <a:avLst/>
          </a:prstGeom>
        </p:spPr>
      </p:pic>
      <p:pic>
        <p:nvPicPr>
          <p:cNvPr id="16" name="Gráfico 15" descr="Marca de insignia1 con relleno sólido">
            <a:extLst>
              <a:ext uri="{FF2B5EF4-FFF2-40B4-BE49-F238E27FC236}">
                <a16:creationId xmlns:a16="http://schemas.microsoft.com/office/drawing/2014/main" id="{78288740-B514-4299-A7D0-98CC0916B96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2656" y="3094190"/>
            <a:ext cx="319137" cy="319137"/>
          </a:xfrm>
          <a:prstGeom prst="rect">
            <a:avLst/>
          </a:prstGeom>
        </p:spPr>
      </p:pic>
      <p:pic>
        <p:nvPicPr>
          <p:cNvPr id="17" name="Imagen 16">
            <a:extLst>
              <a:ext uri="{FF2B5EF4-FFF2-40B4-BE49-F238E27FC236}">
                <a16:creationId xmlns:a16="http://schemas.microsoft.com/office/drawing/2014/main" id="{C85AA925-1D37-40EC-ADD9-D6596686D1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94140" y="1188791"/>
            <a:ext cx="3411536" cy="238391"/>
          </a:xfrm>
          <a:prstGeom prst="rect">
            <a:avLst/>
          </a:prstGeom>
        </p:spPr>
      </p:pic>
      <p:pic>
        <p:nvPicPr>
          <p:cNvPr id="18" name="Imagen 17">
            <a:extLst>
              <a:ext uri="{FF2B5EF4-FFF2-40B4-BE49-F238E27FC236}">
                <a16:creationId xmlns:a16="http://schemas.microsoft.com/office/drawing/2014/main" id="{634D4094-5A58-4C1B-B77F-DB46B871EF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1677" y="1824333"/>
            <a:ext cx="2829927" cy="269005"/>
          </a:xfrm>
          <a:prstGeom prst="rect">
            <a:avLst/>
          </a:prstGeom>
        </p:spPr>
      </p:pic>
      <p:sp>
        <p:nvSpPr>
          <p:cNvPr id="20" name="CuadroTexto 19">
            <a:extLst>
              <a:ext uri="{FF2B5EF4-FFF2-40B4-BE49-F238E27FC236}">
                <a16:creationId xmlns:a16="http://schemas.microsoft.com/office/drawing/2014/main" id="{E71EDA77-5665-4D95-A4E2-F1F74FBE816F}"/>
              </a:ext>
            </a:extLst>
          </p:cNvPr>
          <p:cNvSpPr txBox="1"/>
          <p:nvPr/>
        </p:nvSpPr>
        <p:spPr>
          <a:xfrm>
            <a:off x="2800350" y="1188547"/>
            <a:ext cx="184150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Coherent Software Defined Radio (SDR) 0.6 – 6 GHz</a:t>
            </a:r>
          </a:p>
        </p:txBody>
      </p:sp>
      <p:sp>
        <p:nvSpPr>
          <p:cNvPr id="21" name="CuadroTexto 20">
            <a:extLst>
              <a:ext uri="{FF2B5EF4-FFF2-40B4-BE49-F238E27FC236}">
                <a16:creationId xmlns:a16="http://schemas.microsoft.com/office/drawing/2014/main" id="{80868FBB-9B51-45BC-BE7D-7351A5EE0E53}"/>
              </a:ext>
            </a:extLst>
          </p:cNvPr>
          <p:cNvSpPr txBox="1"/>
          <p:nvPr/>
        </p:nvSpPr>
        <p:spPr>
          <a:xfrm>
            <a:off x="2043604" y="2258492"/>
            <a:ext cx="841047"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GB" sz="1000" b="0" i="0" u="none" strike="noStrike" kern="0" cap="none" spc="0" normalizeH="0" baseline="0" noProof="0" dirty="0">
                <a:ln>
                  <a:noFill/>
                </a:ln>
                <a:solidFill>
                  <a:srgbClr val="DDDDDD">
                    <a:lumMod val="10000"/>
                  </a:srgbClr>
                </a:solidFill>
                <a:effectLst/>
                <a:uLnTx/>
                <a:uFill>
                  <a:solidFill>
                    <a:srgbClr val="7E8C97"/>
                  </a:solidFill>
                </a:uFill>
                <a:latin typeface="Helvetica" panose="020B0604020202020204" pitchFamily="34" charset="0"/>
                <a:ea typeface="Helvetica Neue"/>
                <a:cs typeface="Helvetica" panose="020B0604020202020204" pitchFamily="34" charset="0"/>
                <a:sym typeface="Helvetica Neue"/>
              </a:rPr>
              <a:t>snowpack</a:t>
            </a:r>
            <a:endParaRPr lang="es-ES_tradnl" sz="1000" dirty="0">
              <a:latin typeface="Helvetica" panose="020B0604020202020204" pitchFamily="34" charset="0"/>
              <a:cs typeface="Helvetica" panose="020B0604020202020204" pitchFamily="34" charset="0"/>
            </a:endParaRPr>
          </a:p>
        </p:txBody>
      </p:sp>
      <p:pic>
        <p:nvPicPr>
          <p:cNvPr id="23" name="Imagen 22">
            <a:extLst>
              <a:ext uri="{FF2B5EF4-FFF2-40B4-BE49-F238E27FC236}">
                <a16:creationId xmlns:a16="http://schemas.microsoft.com/office/drawing/2014/main" id="{15DED4CD-E260-43CD-8C8E-4806B5BA601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5629830" y="2226336"/>
            <a:ext cx="2572733" cy="2587380"/>
          </a:xfrm>
          <a:prstGeom prst="rect">
            <a:avLst/>
          </a:prstGeom>
        </p:spPr>
      </p:pic>
    </p:spTree>
    <p:extLst>
      <p:ext uri="{BB962C8B-B14F-4D97-AF65-F5344CB8AC3E}">
        <p14:creationId xmlns:p14="http://schemas.microsoft.com/office/powerpoint/2010/main" val="23913143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ow Water Equivalent Evolution During the 2019/2020 Winter Period in AEMet-Formigal Test Site Using a SFCW Radar">
            <a:extLst>
              <a:ext uri="{FF2B5EF4-FFF2-40B4-BE49-F238E27FC236}">
                <a16:creationId xmlns:a16="http://schemas.microsoft.com/office/drawing/2014/main" id="{D6A3BF78-7580-4843-B939-730B8AE4B75B}"/>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anose="020B0604020202020204" pitchFamily="34" charset="0"/>
                <a:cs typeface="Helvetica" panose="020B0604020202020204" pitchFamily="34" charset="0"/>
              </a:rPr>
              <a:t>1. Overview of the System</a:t>
            </a:r>
          </a:p>
        </p:txBody>
      </p:sp>
      <p:pic>
        <p:nvPicPr>
          <p:cNvPr id="26" name="Imagen 25">
            <a:extLst>
              <a:ext uri="{FF2B5EF4-FFF2-40B4-BE49-F238E27FC236}">
                <a16:creationId xmlns:a16="http://schemas.microsoft.com/office/drawing/2014/main" id="{ACFE3C87-3BC2-408E-B64C-9A9A323DDB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52000" y="1130574"/>
            <a:ext cx="3840000" cy="2880000"/>
          </a:xfrm>
          <a:prstGeom prst="rect">
            <a:avLst/>
          </a:prstGeom>
        </p:spPr>
      </p:pic>
      <p:pic>
        <p:nvPicPr>
          <p:cNvPr id="28" name="Imagen 27">
            <a:extLst>
              <a:ext uri="{FF2B5EF4-FFF2-40B4-BE49-F238E27FC236}">
                <a16:creationId xmlns:a16="http://schemas.microsoft.com/office/drawing/2014/main" id="{DF3DA314-BDFA-4A65-A55D-F9B16609F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620177" y="1130574"/>
            <a:ext cx="3840000" cy="2880000"/>
          </a:xfrm>
          <a:prstGeom prst="rect">
            <a:avLst/>
          </a:prstGeom>
        </p:spPr>
      </p:pic>
      <p:pic>
        <p:nvPicPr>
          <p:cNvPr id="30" name="Imagen 29">
            <a:extLst>
              <a:ext uri="{FF2B5EF4-FFF2-40B4-BE49-F238E27FC236}">
                <a16:creationId xmlns:a16="http://schemas.microsoft.com/office/drawing/2014/main" id="{87F5EF09-98B3-47F7-B364-2877CEAE8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16177" y="1130574"/>
            <a:ext cx="3840000" cy="2880000"/>
          </a:xfrm>
          <a:prstGeom prst="rect">
            <a:avLst/>
          </a:prstGeom>
        </p:spPr>
      </p:pic>
    </p:spTree>
    <p:extLst>
      <p:ext uri="{BB962C8B-B14F-4D97-AF65-F5344CB8AC3E}">
        <p14:creationId xmlns:p14="http://schemas.microsoft.com/office/powerpoint/2010/main" val="21307944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ABCCE5E-DF46-4666-AC75-A5048F334B2E}"/>
              </a:ext>
            </a:extLst>
          </p:cNvPr>
          <p:cNvGrpSpPr/>
          <p:nvPr/>
        </p:nvGrpSpPr>
        <p:grpSpPr>
          <a:xfrm>
            <a:off x="230771" y="828209"/>
            <a:ext cx="8198893" cy="2049235"/>
            <a:chOff x="193576" y="1209524"/>
            <a:chExt cx="8198893" cy="2049235"/>
          </a:xfrm>
        </p:grpSpPr>
        <p:sp>
          <p:nvSpPr>
            <p:cNvPr id="3" name="Línea">
              <a:extLst>
                <a:ext uri="{FF2B5EF4-FFF2-40B4-BE49-F238E27FC236}">
                  <a16:creationId xmlns:a16="http://schemas.microsoft.com/office/drawing/2014/main" id="{10497B9D-1A12-4B90-A945-DF1F7A28D054}"/>
                </a:ext>
              </a:extLst>
            </p:cNvPr>
            <p:cNvSpPr/>
            <p:nvPr/>
          </p:nvSpPr>
          <p:spPr>
            <a:xfrm rot="1878245">
              <a:off x="4412437" y="2054642"/>
              <a:ext cx="160448" cy="704446"/>
            </a:xfrm>
            <a:custGeom>
              <a:avLst/>
              <a:gdLst/>
              <a:ahLst/>
              <a:cxnLst>
                <a:cxn ang="0">
                  <a:pos x="wd2" y="hd2"/>
                </a:cxn>
                <a:cxn ang="5400000">
                  <a:pos x="wd2" y="hd2"/>
                </a:cxn>
                <a:cxn ang="10800000">
                  <a:pos x="wd2" y="hd2"/>
                </a:cxn>
                <a:cxn ang="16200000">
                  <a:pos x="wd2" y="hd2"/>
                </a:cxn>
              </a:cxnLst>
              <a:rect l="0" t="0" r="r" b="b"/>
              <a:pathLst>
                <a:path w="18224" h="21600" extrusionOk="0">
                  <a:moveTo>
                    <a:pt x="6386" y="21600"/>
                  </a:moveTo>
                  <a:cubicBezTo>
                    <a:pt x="10436" y="20763"/>
                    <a:pt x="13614" y="19675"/>
                    <a:pt x="15712" y="18439"/>
                  </a:cubicBezTo>
                  <a:cubicBezTo>
                    <a:pt x="18601" y="16738"/>
                    <a:pt x="19304" y="14783"/>
                    <a:pt x="16190" y="13120"/>
                  </a:cubicBezTo>
                  <a:cubicBezTo>
                    <a:pt x="12234" y="11008"/>
                    <a:pt x="2688" y="9875"/>
                    <a:pt x="518" y="7535"/>
                  </a:cubicBezTo>
                  <a:cubicBezTo>
                    <a:pt x="-2296" y="4498"/>
                    <a:pt x="6896" y="2538"/>
                    <a:pt x="14796" y="0"/>
                  </a:cubicBezTo>
                </a:path>
              </a:pathLst>
            </a:custGeom>
            <a:ln w="9525">
              <a:solidFill>
                <a:srgbClr val="000000"/>
              </a:solidFill>
              <a:miter lim="400000"/>
              <a:tailEnd type="arrow"/>
            </a:ln>
          </p:spPr>
          <p:txBody>
            <a:bodyPr lIns="26789" tIns="26789" rIns="26789" bIns="26789" anchor="ctr"/>
            <a:lstStyle/>
            <a:p>
              <a:endParaRPr sz="225"/>
            </a:p>
          </p:txBody>
        </p:sp>
        <p:pic>
          <p:nvPicPr>
            <p:cNvPr id="4" name="pasted-image.pdf" descr="pasted-image.pdf">
              <a:extLst>
                <a:ext uri="{FF2B5EF4-FFF2-40B4-BE49-F238E27FC236}">
                  <a16:creationId xmlns:a16="http://schemas.microsoft.com/office/drawing/2014/main" id="{81E8E2E1-9989-41D6-A184-355BF45896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605" y="1820715"/>
              <a:ext cx="1666875" cy="171450"/>
            </a:xfrm>
            <a:prstGeom prst="rect">
              <a:avLst/>
            </a:prstGeom>
            <a:ln w="12700"/>
          </p:spPr>
        </p:pic>
        <p:pic>
          <p:nvPicPr>
            <p:cNvPr id="5" name="pasted-image.pdf" descr="pasted-image.pdf">
              <a:extLst>
                <a:ext uri="{FF2B5EF4-FFF2-40B4-BE49-F238E27FC236}">
                  <a16:creationId xmlns:a16="http://schemas.microsoft.com/office/drawing/2014/main" id="{CB9EBF89-AF7C-4FDD-A9B3-9F473B348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167" y="2367974"/>
              <a:ext cx="495300" cy="314325"/>
            </a:xfrm>
            <a:prstGeom prst="rect">
              <a:avLst/>
            </a:prstGeom>
            <a:ln w="12700"/>
          </p:spPr>
        </p:pic>
        <p:sp>
          <p:nvSpPr>
            <p:cNvPr id="6" name="Intermediate frequency (IF)">
              <a:extLst>
                <a:ext uri="{FF2B5EF4-FFF2-40B4-BE49-F238E27FC236}">
                  <a16:creationId xmlns:a16="http://schemas.microsoft.com/office/drawing/2014/main" id="{CA33C848-92D3-4955-9F74-3843955ABAC9}"/>
                </a:ext>
              </a:extLst>
            </p:cNvPr>
            <p:cNvSpPr txBox="1"/>
            <p:nvPr/>
          </p:nvSpPr>
          <p:spPr>
            <a:xfrm>
              <a:off x="3165745" y="2886739"/>
              <a:ext cx="2389036" cy="298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marL="0" marR="466129" defTabSz="642937">
                <a:lnSpc>
                  <a:spcPct val="150000"/>
                </a:lnSpc>
                <a:defRPr sz="3200">
                  <a:solidFill>
                    <a:srgbClr val="000000"/>
                  </a:solidFill>
                  <a:uFillTx/>
                  <a:latin typeface="Swiss 721 BT"/>
                  <a:ea typeface="Swiss 721 BT"/>
                  <a:cs typeface="Swiss 721 BT"/>
                  <a:sym typeface="Swiss 721 BT"/>
                </a:defRPr>
              </a:lvl1pPr>
            </a:lstStyle>
            <a:p>
              <a:r>
                <a:rPr sz="1200" dirty="0"/>
                <a:t>Intermediate frequency (IF)</a:t>
              </a:r>
            </a:p>
          </p:txBody>
        </p:sp>
        <p:pic>
          <p:nvPicPr>
            <p:cNvPr id="7" name="pasted-image.pdf" descr="pasted-image.pdf">
              <a:extLst>
                <a:ext uri="{FF2B5EF4-FFF2-40B4-BE49-F238E27FC236}">
                  <a16:creationId xmlns:a16="http://schemas.microsoft.com/office/drawing/2014/main" id="{B9170FE2-7C9F-4B01-A802-1EB32495CE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9627" y="2776408"/>
              <a:ext cx="2747964" cy="195263"/>
            </a:xfrm>
            <a:prstGeom prst="rect">
              <a:avLst/>
            </a:prstGeom>
            <a:ln w="12700" cap="flat">
              <a:noFill/>
              <a:round/>
            </a:ln>
            <a:effectLst/>
          </p:spPr>
        </p:pic>
        <p:pic>
          <p:nvPicPr>
            <p:cNvPr id="8" name="pasted-image.pdf" descr="pasted-image.pdf">
              <a:extLst>
                <a:ext uri="{FF2B5EF4-FFF2-40B4-BE49-F238E27FC236}">
                  <a16:creationId xmlns:a16="http://schemas.microsoft.com/office/drawing/2014/main" id="{A998BABC-1A85-4BB2-A4D1-C8AC3188B0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8176" y="2094830"/>
              <a:ext cx="2033588" cy="366713"/>
            </a:xfrm>
            <a:prstGeom prst="rect">
              <a:avLst/>
            </a:prstGeom>
            <a:ln w="12700"/>
          </p:spPr>
        </p:pic>
        <p:pic>
          <p:nvPicPr>
            <p:cNvPr id="9" name="Imagen 8">
              <a:extLst>
                <a:ext uri="{FF2B5EF4-FFF2-40B4-BE49-F238E27FC236}">
                  <a16:creationId xmlns:a16="http://schemas.microsoft.com/office/drawing/2014/main" id="{53076712-4545-4B1C-8546-72817E5641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3576" y="1427024"/>
              <a:ext cx="3823570" cy="1831735"/>
            </a:xfrm>
            <a:prstGeom prst="rect">
              <a:avLst/>
            </a:prstGeom>
          </p:spPr>
        </p:pic>
        <p:pic>
          <p:nvPicPr>
            <p:cNvPr id="10" name="Imagen 9">
              <a:extLst>
                <a:ext uri="{FF2B5EF4-FFF2-40B4-BE49-F238E27FC236}">
                  <a16:creationId xmlns:a16="http://schemas.microsoft.com/office/drawing/2014/main" id="{E43E1E6A-ED57-463C-B9DA-43D4A08F04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66882" y="1209524"/>
              <a:ext cx="1325587" cy="1352023"/>
            </a:xfrm>
            <a:prstGeom prst="rect">
              <a:avLst/>
            </a:prstGeom>
          </p:spPr>
        </p:pic>
        <p:pic>
          <p:nvPicPr>
            <p:cNvPr id="11" name="Imagen 10" descr="Diagrama&#10;&#10;Descripción generada automáticamente con confianza baja">
              <a:extLst>
                <a:ext uri="{FF2B5EF4-FFF2-40B4-BE49-F238E27FC236}">
                  <a16:creationId xmlns:a16="http://schemas.microsoft.com/office/drawing/2014/main" id="{556B78EC-2AF7-4424-9405-7AA9141B83E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698930" y="1516272"/>
              <a:ext cx="855851" cy="608886"/>
            </a:xfrm>
            <a:prstGeom prst="rect">
              <a:avLst/>
            </a:prstGeom>
          </p:spPr>
        </p:pic>
      </p:grpSp>
      <p:sp>
        <p:nvSpPr>
          <p:cNvPr id="12" name="Multi-target detection">
            <a:extLst>
              <a:ext uri="{FF2B5EF4-FFF2-40B4-BE49-F238E27FC236}">
                <a16:creationId xmlns:a16="http://schemas.microsoft.com/office/drawing/2014/main" id="{07B476F8-25C7-4520-BEE9-AFB14260FBE1}"/>
              </a:ext>
            </a:extLst>
          </p:cNvPr>
          <p:cNvSpPr txBox="1"/>
          <p:nvPr/>
        </p:nvSpPr>
        <p:spPr>
          <a:xfrm>
            <a:off x="287633" y="774036"/>
            <a:ext cx="2179363" cy="269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s-ES" sz="1400" dirty="0"/>
              <a:t>Single</a:t>
            </a:r>
            <a:r>
              <a:rPr sz="1400" dirty="0"/>
              <a:t>-target detection</a:t>
            </a:r>
          </a:p>
        </p:txBody>
      </p:sp>
      <p:pic>
        <p:nvPicPr>
          <p:cNvPr id="13" name="pasted-image.pdf" descr="pasted-image.pdf">
            <a:extLst>
              <a:ext uri="{FF2B5EF4-FFF2-40B4-BE49-F238E27FC236}">
                <a16:creationId xmlns:a16="http://schemas.microsoft.com/office/drawing/2014/main" id="{570F9F66-D457-48C9-84FA-6517E4C76E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9987" y="2898660"/>
            <a:ext cx="1238250" cy="166688"/>
          </a:xfrm>
          <a:prstGeom prst="rect">
            <a:avLst/>
          </a:prstGeom>
          <a:ln w="12700"/>
        </p:spPr>
      </p:pic>
      <p:pic>
        <p:nvPicPr>
          <p:cNvPr id="14" name="pasted-image.pdf" descr="pasted-image.pdf">
            <a:extLst>
              <a:ext uri="{FF2B5EF4-FFF2-40B4-BE49-F238E27FC236}">
                <a16:creationId xmlns:a16="http://schemas.microsoft.com/office/drawing/2014/main" id="{9DB79069-1606-4882-8B05-88733A1A37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633" y="3895140"/>
            <a:ext cx="2214563" cy="452438"/>
          </a:xfrm>
          <a:prstGeom prst="rect">
            <a:avLst/>
          </a:prstGeom>
          <a:ln w="12700"/>
        </p:spPr>
      </p:pic>
      <p:pic>
        <p:nvPicPr>
          <p:cNvPr id="15" name="pasted-image.pdf" descr="pasted-image.pdf">
            <a:extLst>
              <a:ext uri="{FF2B5EF4-FFF2-40B4-BE49-F238E27FC236}">
                <a16:creationId xmlns:a16="http://schemas.microsoft.com/office/drawing/2014/main" id="{AF7FE74F-98BB-4583-A538-08AA69C63E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33534" y="2485020"/>
            <a:ext cx="2257425" cy="338138"/>
          </a:xfrm>
          <a:prstGeom prst="rect">
            <a:avLst/>
          </a:prstGeom>
          <a:ln w="12700"/>
        </p:spPr>
      </p:pic>
      <p:sp>
        <p:nvSpPr>
          <p:cNvPr id="16" name="CuadroTexto 15">
            <a:extLst>
              <a:ext uri="{FF2B5EF4-FFF2-40B4-BE49-F238E27FC236}">
                <a16:creationId xmlns:a16="http://schemas.microsoft.com/office/drawing/2014/main" id="{040E8685-2D53-4857-BF8C-B473B3C8F637}"/>
              </a:ext>
            </a:extLst>
          </p:cNvPr>
          <p:cNvSpPr txBox="1"/>
          <p:nvPr/>
        </p:nvSpPr>
        <p:spPr>
          <a:xfrm>
            <a:off x="3949350" y="2906655"/>
            <a:ext cx="5055453"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800" b="0" i="0" u="none" strike="noStrike" noProof="0" dirty="0">
                <a:solidFill>
                  <a:srgbClr val="000000"/>
                </a:solidFill>
                <a:effectLst/>
                <a:latin typeface="Helvetica" panose="020B0604020202020204" pitchFamily="34" charset="0"/>
                <a:cs typeface="Helvetica" panose="020B0604020202020204" pitchFamily="34" charset="0"/>
              </a:rPr>
              <a:t>An </a:t>
            </a:r>
            <a:r>
              <a:rPr lang="en-GB" sz="800" b="1" i="0" u="none" strike="noStrike" noProof="0" dirty="0">
                <a:solidFill>
                  <a:srgbClr val="000000"/>
                </a:solidFill>
                <a:effectLst/>
                <a:latin typeface="Helvetica" panose="020B0604020202020204" pitchFamily="34" charset="0"/>
                <a:cs typeface="Helvetica" panose="020B0604020202020204" pitchFamily="34" charset="0"/>
              </a:rPr>
              <a:t>SFCW radar</a:t>
            </a:r>
            <a:r>
              <a:rPr lang="en-GB" sz="800" b="0" i="0" u="none" strike="noStrike" noProof="0" dirty="0">
                <a:solidFill>
                  <a:srgbClr val="000000"/>
                </a:solidFill>
                <a:effectLst/>
                <a:latin typeface="Helvetica" panose="020B0604020202020204" pitchFamily="34" charset="0"/>
                <a:cs typeface="Helvetica" panose="020B0604020202020204" pitchFamily="34" charset="0"/>
              </a:rPr>
              <a:t> transmits consecutive trains of continuous wave signals with progressively increasing frequencies toward the target. After signal processing, typically involving a Fast Fourier Transform (FFT), the final result is a peak that indicates the distance, </a:t>
            </a:r>
            <a:r>
              <a:rPr lang="en-GB" sz="800" b="1" i="0" u="none" strike="noStrike" noProof="0" dirty="0">
                <a:solidFill>
                  <a:srgbClr val="000000"/>
                </a:solidFill>
                <a:effectLst/>
                <a:latin typeface="Helvetica" panose="020B0604020202020204" pitchFamily="34" charset="0"/>
                <a:cs typeface="Helvetica" panose="020B0604020202020204" pitchFamily="34" charset="0"/>
              </a:rPr>
              <a:t>R</a:t>
            </a:r>
            <a:r>
              <a:rPr lang="en-GB" sz="800" b="0" i="0" u="none" strike="noStrike" noProof="0" dirty="0">
                <a:solidFill>
                  <a:srgbClr val="000000"/>
                </a:solidFill>
                <a:effectLst/>
                <a:latin typeface="Helvetica" panose="020B0604020202020204" pitchFamily="34" charset="0"/>
                <a:cs typeface="Helvetica" panose="020B0604020202020204" pitchFamily="34" charset="0"/>
              </a:rPr>
              <a:t>, to the target.</a:t>
            </a:r>
            <a:r>
              <a:rPr lang="en-GB" sz="800" b="0" i="0" u="none" strike="noStrike" dirty="0">
                <a:solidFill>
                  <a:srgbClr val="000000"/>
                </a:solidFill>
                <a:effectLst/>
                <a:latin typeface="Helvetica" panose="020B0604020202020204" pitchFamily="34" charset="0"/>
                <a:cs typeface="Helvetica" panose="020B0604020202020204" pitchFamily="34" charset="0"/>
              </a:rPr>
              <a:t> </a:t>
            </a:r>
            <a:r>
              <a:rPr lang="en-GB" sz="800" b="0" i="0" u="none" strike="noStrike" noProof="0" dirty="0">
                <a:solidFill>
                  <a:srgbClr val="000000"/>
                </a:solidFill>
                <a:effectLst/>
                <a:latin typeface="Helvetica" panose="020B0604020202020204" pitchFamily="34" charset="0"/>
                <a:cs typeface="Helvetica" panose="020B0604020202020204" pitchFamily="34" charset="0"/>
              </a:rPr>
              <a:t>In the case of multiple targets, the transformation results in distinct peaks in the frequency domain, each corresponding to the distance of a different target.</a:t>
            </a:r>
          </a:p>
          <a:p>
            <a:pPr algn="l">
              <a:buNone/>
            </a:pPr>
            <a:r>
              <a:rPr lang="en-GB" sz="800" b="1" i="0" u="none" strike="noStrike" noProof="0" dirty="0">
                <a:solidFill>
                  <a:srgbClr val="000000"/>
                </a:solidFill>
                <a:effectLst/>
                <a:latin typeface="Helvetica" panose="020B0604020202020204" pitchFamily="34" charset="0"/>
                <a:cs typeface="Helvetica" panose="020B0604020202020204" pitchFamily="34" charset="0"/>
              </a:rPr>
              <a:t>Advantages</a:t>
            </a:r>
          </a:p>
          <a:p>
            <a:pPr algn="l">
              <a:buFont typeface="Arial" panose="020B0604020202020204" pitchFamily="34" charset="0"/>
              <a:buChar char="•"/>
            </a:pPr>
            <a:r>
              <a:rPr lang="en-GB" sz="800" b="1" i="0" u="none" strike="noStrike" noProof="0" dirty="0">
                <a:solidFill>
                  <a:srgbClr val="000000"/>
                </a:solidFill>
                <a:effectLst/>
                <a:latin typeface="Helvetica" panose="020B0604020202020204" pitchFamily="34" charset="0"/>
                <a:cs typeface="Helvetica" panose="020B0604020202020204" pitchFamily="34" charset="0"/>
              </a:rPr>
              <a:t>High range resolution:</a:t>
            </a:r>
            <a:br>
              <a:rPr lang="en-GB" sz="800" b="0" i="0" u="none" strike="noStrike" noProof="0" dirty="0">
                <a:solidFill>
                  <a:srgbClr val="000000"/>
                </a:solidFill>
                <a:effectLst/>
                <a:latin typeface="Helvetica" panose="020B0604020202020204" pitchFamily="34" charset="0"/>
                <a:cs typeface="Helvetica" panose="020B0604020202020204" pitchFamily="34" charset="0"/>
              </a:rPr>
            </a:br>
            <a:r>
              <a:rPr lang="en-GB" sz="800" b="0" i="0" u="none" strike="noStrike" noProof="0" dirty="0">
                <a:solidFill>
                  <a:srgbClr val="000000"/>
                </a:solidFill>
                <a:effectLst/>
                <a:latin typeface="Helvetica" panose="020B0604020202020204" pitchFamily="34" charset="0"/>
                <a:cs typeface="Helvetica" panose="020B0604020202020204" pitchFamily="34" charset="0"/>
              </a:rPr>
              <a:t>By effectively synthesizing a large bandwidth through small frequency steps, SFCW radar achieves very precise distance measurements.</a:t>
            </a:r>
          </a:p>
          <a:p>
            <a:pPr algn="l">
              <a:buFont typeface="Arial" panose="020B0604020202020204" pitchFamily="34" charset="0"/>
              <a:buChar char="•"/>
            </a:pPr>
            <a:r>
              <a:rPr lang="en-GB" sz="800" b="1" i="0" u="none" strike="noStrike" noProof="0" dirty="0">
                <a:solidFill>
                  <a:srgbClr val="000000"/>
                </a:solidFill>
                <a:effectLst/>
                <a:latin typeface="Helvetica" panose="020B0604020202020204" pitchFamily="34" charset="0"/>
                <a:cs typeface="Helvetica" panose="020B0604020202020204" pitchFamily="34" charset="0"/>
              </a:rPr>
              <a:t>Simple transmitter design:</a:t>
            </a:r>
            <a:br>
              <a:rPr lang="en-GB" sz="800" b="0" i="0" u="none" strike="noStrike" noProof="0" dirty="0">
                <a:solidFill>
                  <a:srgbClr val="000000"/>
                </a:solidFill>
                <a:effectLst/>
                <a:latin typeface="Helvetica" panose="020B0604020202020204" pitchFamily="34" charset="0"/>
                <a:cs typeface="Helvetica" panose="020B0604020202020204" pitchFamily="34" charset="0"/>
              </a:rPr>
            </a:br>
            <a:r>
              <a:rPr lang="en-GB" sz="800" b="0" i="0" u="none" strike="noStrike" noProof="0" dirty="0">
                <a:solidFill>
                  <a:srgbClr val="000000"/>
                </a:solidFill>
                <a:effectLst/>
                <a:latin typeface="Helvetica" panose="020B0604020202020204" pitchFamily="34" charset="0"/>
                <a:cs typeface="Helvetica" panose="020B0604020202020204" pitchFamily="34" charset="0"/>
              </a:rPr>
              <a:t>The transmitter is simpler compared to high-power pulsed radar systems.</a:t>
            </a:r>
          </a:p>
          <a:p>
            <a:pPr algn="l">
              <a:buNone/>
            </a:pPr>
            <a:r>
              <a:rPr lang="en-GB" sz="800" b="1" i="0" u="none" strike="noStrike" noProof="0" dirty="0">
                <a:solidFill>
                  <a:srgbClr val="000000"/>
                </a:solidFill>
                <a:effectLst/>
                <a:latin typeface="Helvetica" panose="020B0604020202020204" pitchFamily="34" charset="0"/>
                <a:cs typeface="Helvetica" panose="020B0604020202020204" pitchFamily="34" charset="0"/>
              </a:rPr>
              <a:t>Disadvantages</a:t>
            </a:r>
          </a:p>
          <a:p>
            <a:pPr algn="l">
              <a:buFont typeface="Arial" panose="020B0604020202020204" pitchFamily="34" charset="0"/>
              <a:buChar char="•"/>
            </a:pPr>
            <a:r>
              <a:rPr lang="en-GB" sz="800" b="1" i="0" u="none" strike="noStrike" noProof="0" dirty="0">
                <a:solidFill>
                  <a:srgbClr val="000000"/>
                </a:solidFill>
                <a:effectLst/>
                <a:latin typeface="Helvetica" panose="020B0604020202020204" pitchFamily="34" charset="0"/>
                <a:cs typeface="Helvetica" panose="020B0604020202020204" pitchFamily="34" charset="0"/>
              </a:rPr>
              <a:t>Longer measurement time:</a:t>
            </a:r>
            <a:br>
              <a:rPr lang="en-GB" sz="800" b="0" i="0" u="none" strike="noStrike" noProof="0" dirty="0">
                <a:solidFill>
                  <a:srgbClr val="000000"/>
                </a:solidFill>
                <a:effectLst/>
                <a:latin typeface="Helvetica" panose="020B0604020202020204" pitchFamily="34" charset="0"/>
                <a:cs typeface="Helvetica" panose="020B0604020202020204" pitchFamily="34" charset="0"/>
              </a:rPr>
            </a:br>
            <a:r>
              <a:rPr lang="en-GB" sz="800" b="0" i="0" u="none" strike="noStrike" noProof="0" dirty="0">
                <a:solidFill>
                  <a:srgbClr val="000000"/>
                </a:solidFill>
                <a:effectLst/>
                <a:latin typeface="Helvetica" panose="020B0604020202020204" pitchFamily="34" charset="0"/>
                <a:cs typeface="Helvetica" panose="020B0604020202020204" pitchFamily="34" charset="0"/>
              </a:rPr>
              <a:t>Because many frequencies need to be transmitted sequentially, acquiring a full measurement </a:t>
            </a:r>
          </a:p>
          <a:p>
            <a:pPr algn="l"/>
            <a:r>
              <a:rPr lang="en-GB" sz="800" dirty="0">
                <a:solidFill>
                  <a:srgbClr val="000000"/>
                </a:solidFill>
                <a:latin typeface="Helvetica" panose="020B0604020202020204" pitchFamily="34" charset="0"/>
                <a:cs typeface="Helvetica" panose="020B0604020202020204" pitchFamily="34" charset="0"/>
              </a:rPr>
              <a:t>t</a:t>
            </a:r>
            <a:r>
              <a:rPr lang="en-GB" sz="800" b="0" i="0" u="none" strike="noStrike" noProof="0" dirty="0" err="1">
                <a:solidFill>
                  <a:srgbClr val="000000"/>
                </a:solidFill>
                <a:effectLst/>
                <a:latin typeface="Helvetica" panose="020B0604020202020204" pitchFamily="34" charset="0"/>
                <a:cs typeface="Helvetica" panose="020B0604020202020204" pitchFamily="34" charset="0"/>
              </a:rPr>
              <a:t>akes</a:t>
            </a:r>
            <a:r>
              <a:rPr lang="en-GB" sz="800" dirty="0">
                <a:solidFill>
                  <a:srgbClr val="000000"/>
                </a:solidFill>
                <a:latin typeface="Helvetica" panose="020B0604020202020204" pitchFamily="34" charset="0"/>
                <a:cs typeface="Helvetica" panose="020B0604020202020204" pitchFamily="34" charset="0"/>
              </a:rPr>
              <a:t> </a:t>
            </a:r>
            <a:r>
              <a:rPr lang="en-GB" sz="800" b="0" i="0" u="none" strike="noStrike" noProof="0" dirty="0">
                <a:solidFill>
                  <a:srgbClr val="000000"/>
                </a:solidFill>
                <a:effectLst/>
                <a:latin typeface="Helvetica" panose="020B0604020202020204" pitchFamily="34" charset="0"/>
                <a:cs typeface="Helvetica" panose="020B0604020202020204" pitchFamily="34" charset="0"/>
              </a:rPr>
              <a:t>more time compared to pulsed radar. Snow is a static target !!!.</a:t>
            </a:r>
          </a:p>
          <a:p>
            <a:pPr algn="l">
              <a:buFont typeface="Arial" panose="020B0604020202020204" pitchFamily="34" charset="0"/>
              <a:buChar char="•"/>
            </a:pPr>
            <a:endParaRPr lang="es-ES" b="0" i="0" u="none" strike="noStrike" dirty="0">
              <a:solidFill>
                <a:srgbClr val="000000"/>
              </a:solidFill>
              <a:effectLst/>
              <a:latin typeface="Helvetica" panose="020B0604020202020204" pitchFamily="34" charset="0"/>
              <a:cs typeface="Helvetica" panose="020B0604020202020204" pitchFamily="34" charset="0"/>
            </a:endParaRPr>
          </a:p>
          <a:p>
            <a:endParaRPr lang="es-ES" dirty="0">
              <a:latin typeface="Helvetica" panose="020B0604020202020204" pitchFamily="34" charset="0"/>
              <a:cs typeface="Helvetica" panose="020B0604020202020204" pitchFamily="34" charset="0"/>
            </a:endParaRPr>
          </a:p>
        </p:txBody>
      </p:sp>
      <p:sp>
        <p:nvSpPr>
          <p:cNvPr id="17" name="Multi-target detection">
            <a:extLst>
              <a:ext uri="{FF2B5EF4-FFF2-40B4-BE49-F238E27FC236}">
                <a16:creationId xmlns:a16="http://schemas.microsoft.com/office/drawing/2014/main" id="{08F0FDC3-A4A2-4EF5-B4F4-7977057D7A03}"/>
              </a:ext>
            </a:extLst>
          </p:cNvPr>
          <p:cNvSpPr txBox="1"/>
          <p:nvPr/>
        </p:nvSpPr>
        <p:spPr>
          <a:xfrm>
            <a:off x="287633" y="3562276"/>
            <a:ext cx="2248292" cy="27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sz="1400" b="1" dirty="0"/>
              <a:t>Multi-target detection</a:t>
            </a:r>
          </a:p>
        </p:txBody>
      </p:sp>
      <p:pic>
        <p:nvPicPr>
          <p:cNvPr id="18" name="Imagen 17">
            <a:extLst>
              <a:ext uri="{FF2B5EF4-FFF2-40B4-BE49-F238E27FC236}">
                <a16:creationId xmlns:a16="http://schemas.microsoft.com/office/drawing/2014/main" id="{23EF1D9C-FA94-477F-AE37-43F16A4429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37951" y="3334031"/>
            <a:ext cx="1580138" cy="1417874"/>
          </a:xfrm>
          <a:prstGeom prst="rect">
            <a:avLst/>
          </a:prstGeom>
        </p:spPr>
      </p:pic>
      <p:sp>
        <p:nvSpPr>
          <p:cNvPr id="19" name="Multi-target detection">
            <a:extLst>
              <a:ext uri="{FF2B5EF4-FFF2-40B4-BE49-F238E27FC236}">
                <a16:creationId xmlns:a16="http://schemas.microsoft.com/office/drawing/2014/main" id="{A5C4ECFC-081D-46E5-A966-1142C4757A15}"/>
              </a:ext>
            </a:extLst>
          </p:cNvPr>
          <p:cNvSpPr txBox="1"/>
          <p:nvPr/>
        </p:nvSpPr>
        <p:spPr>
          <a:xfrm>
            <a:off x="576000" y="432000"/>
            <a:ext cx="1778612"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marL="0" marR="331470" defTabSz="449580">
              <a:defRPr sz="3800">
                <a:solidFill>
                  <a:srgbClr val="000000"/>
                </a:solidFill>
                <a:uFillTx/>
                <a:latin typeface="Helvetica"/>
                <a:ea typeface="Helvetica"/>
                <a:cs typeface="Helvetica"/>
                <a:sym typeface="Helvetica"/>
              </a:defRPr>
            </a:lvl1pPr>
          </a:lstStyle>
          <a:p>
            <a:r>
              <a:rPr lang="en-GB" sz="1600" b="1" noProof="0" dirty="0">
                <a:latin typeface="Helvetica" panose="020B0604020202020204" pitchFamily="34" charset="0"/>
                <a:cs typeface="Helvetica" panose="020B0604020202020204" pitchFamily="34" charset="0"/>
              </a:rPr>
              <a:t>Fundamentals</a:t>
            </a:r>
          </a:p>
        </p:txBody>
      </p:sp>
      <p:sp>
        <p:nvSpPr>
          <p:cNvPr id="20" name="Snow Water Equivalent Evolution During the 2019/2020 Winter Period in AEMet-Formigal Test Site Using a SFCW Radar">
            <a:extLst>
              <a:ext uri="{FF2B5EF4-FFF2-40B4-BE49-F238E27FC236}">
                <a16:creationId xmlns:a16="http://schemas.microsoft.com/office/drawing/2014/main" id="{F2AAEE3B-E79A-4A0C-9D9E-AAA592595C0D}"/>
              </a:ext>
            </a:extLst>
          </p:cNvPr>
          <p:cNvSpPr txBox="1"/>
          <p:nvPr/>
        </p:nvSpPr>
        <p:spPr>
          <a:xfrm>
            <a:off x="287633" y="180000"/>
            <a:ext cx="8512544" cy="361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marL="0" marR="0" defTabSz="642937">
              <a:defRPr sz="6000">
                <a:solidFill>
                  <a:srgbClr val="FFFFFF"/>
                </a:solidFill>
                <a:uFillTx/>
                <a:latin typeface="Swiss 721 BT"/>
                <a:ea typeface="Swiss 721 BT"/>
                <a:cs typeface="Swiss 721 BT"/>
                <a:sym typeface="Swiss 721 BT"/>
              </a:defRPr>
            </a:lvl1pPr>
          </a:lstStyle>
          <a:p>
            <a:r>
              <a:rPr lang="en-GB" sz="2000" b="1" noProof="0" dirty="0">
                <a:solidFill>
                  <a:srgbClr val="000000"/>
                </a:solidFill>
                <a:latin typeface="Helvetica" pitchFamily="2" charset="0"/>
              </a:rPr>
              <a:t>2. Step-Frequency Continuous Wave Radar (SFCW)</a:t>
            </a:r>
          </a:p>
        </p:txBody>
      </p:sp>
    </p:spTree>
    <p:extLst>
      <p:ext uri="{BB962C8B-B14F-4D97-AF65-F5344CB8AC3E}">
        <p14:creationId xmlns:p14="http://schemas.microsoft.com/office/powerpoint/2010/main" val="431014858"/>
      </p:ext>
    </p:extLst>
  </p:cSld>
  <p:clrMapOvr>
    <a:masterClrMapping/>
  </p:clrMapOvr>
  <p:transition spd="med"/>
</p:sld>
</file>

<file path=ppt/theme/theme1.xml><?xml version="1.0" encoding="utf-8"?>
<a:theme xmlns:a="http://schemas.openxmlformats.org/drawingml/2006/main" name="White">
  <a:themeElements>
    <a:clrScheme name="White">
      <a:dk1>
        <a:srgbClr val="DDDDDD"/>
      </a:dk1>
      <a:lt1>
        <a:srgbClr val="7E8C97"/>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E8C97"/>
        </a:solidFill>
        <a:ln w="12700" cap="flat">
          <a:noFill/>
          <a:round/>
        </a:ln>
        <a:effectLst/>
        <a:sp3d/>
      </a:spPr>
      <a:bodyPr rot="0" spcFirstLastPara="1" vertOverflow="overflow" horzOverflow="overflow" vert="horz" wrap="square" lIns="71437" tIns="71437" rIns="71437" bIns="71437" numCol="1" spcCol="38100" rtlCol="0" anchor="ctr">
        <a:spAutoFit/>
      </a:bodyPr>
      <a:lstStyle>
        <a:defPPr marL="57149" marR="57149" indent="0" algn="l" defTabSz="1285875"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57149" marR="57149" indent="0" algn="l" defTabSz="1285875"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E8C97"/>
        </a:solidFill>
        <a:ln w="12700" cap="flat">
          <a:noFill/>
          <a:round/>
        </a:ln>
        <a:effectLst/>
        <a:sp3d/>
      </a:spPr>
      <a:bodyPr rot="0" spcFirstLastPara="1" vertOverflow="overflow" horzOverflow="overflow" vert="horz" wrap="square" lIns="71437" tIns="71437" rIns="71437" bIns="71437" numCol="1" spcCol="38100" rtlCol="0" anchor="ctr">
        <a:spAutoFit/>
      </a:bodyPr>
      <a:lstStyle>
        <a:defPPr marL="57149" marR="57149" indent="0" algn="l" defTabSz="1285875"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57149" marR="57149" indent="0" algn="l" defTabSz="1285875"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7E8C97"/>
            </a:solidFill>
            <a:effectLst/>
            <a:uFill>
              <a:solidFill>
                <a:srgbClr val="7E8C97"/>
              </a:solidFill>
            </a:uFill>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34698</TotalTime>
  <Words>2592</Words>
  <Application>Microsoft Macintosh PowerPoint</Application>
  <PresentationFormat>Presentación en pantalla (16:9)</PresentationFormat>
  <Paragraphs>344</Paragraphs>
  <Slides>34</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34</vt:i4>
      </vt:variant>
    </vt:vector>
  </HeadingPairs>
  <TitlesOfParts>
    <vt:vector size="48" baseType="lpstr">
      <vt:lpstr>SimSun</vt:lpstr>
      <vt:lpstr>Arial</vt:lpstr>
      <vt:lpstr>Cambria Math</vt:lpstr>
      <vt:lpstr>Gill Sans</vt:lpstr>
      <vt:lpstr>Helvetica</vt:lpstr>
      <vt:lpstr>Helvetica Neue</vt:lpstr>
      <vt:lpstr>Helvetica Neue Light</vt:lpstr>
      <vt:lpstr>Helvetica Neue Medium</vt:lpstr>
      <vt:lpstr>Lucida Grande</vt:lpstr>
      <vt:lpstr>Swiss 721 BT</vt:lpstr>
      <vt:lpstr>Swiss 721 Light Condensed BT</vt:lpstr>
      <vt:lpstr>Swiss 721 SWA</vt:lpstr>
      <vt:lpstr>Times New Roman</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Microsoft Office User</cp:lastModifiedBy>
  <cp:revision>282</cp:revision>
  <cp:lastPrinted>2026-05-03T21:40:43Z</cp:lastPrinted>
  <dcterms:modified xsi:type="dcterms:W3CDTF">2026-05-03T21:48:42Z</dcterms:modified>
</cp:coreProperties>
</file>