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6" r:id="rId2"/>
  </p:sldMasterIdLst>
  <p:notesMasterIdLst>
    <p:notesMasterId r:id="rId45"/>
  </p:notesMasterIdLst>
  <p:sldIdLst>
    <p:sldId id="256" r:id="rId3"/>
    <p:sldId id="1176" r:id="rId4"/>
    <p:sldId id="257" r:id="rId5"/>
    <p:sldId id="258" r:id="rId6"/>
    <p:sldId id="259" r:id="rId7"/>
    <p:sldId id="260" r:id="rId8"/>
    <p:sldId id="1218" r:id="rId9"/>
    <p:sldId id="1193" r:id="rId10"/>
    <p:sldId id="261" r:id="rId11"/>
    <p:sldId id="1192" r:id="rId12"/>
    <p:sldId id="262" r:id="rId13"/>
    <p:sldId id="263" r:id="rId14"/>
    <p:sldId id="1294" r:id="rId15"/>
    <p:sldId id="264" r:id="rId16"/>
    <p:sldId id="1296" r:id="rId17"/>
    <p:sldId id="1290" r:id="rId18"/>
    <p:sldId id="1279" r:id="rId19"/>
    <p:sldId id="1278" r:id="rId20"/>
    <p:sldId id="1287" r:id="rId21"/>
    <p:sldId id="1292" r:id="rId22"/>
    <p:sldId id="1300" r:id="rId23"/>
    <p:sldId id="1295" r:id="rId24"/>
    <p:sldId id="1308" r:id="rId25"/>
    <p:sldId id="1309" r:id="rId26"/>
    <p:sldId id="1302" r:id="rId27"/>
    <p:sldId id="1310" r:id="rId28"/>
    <p:sldId id="1304" r:id="rId29"/>
    <p:sldId id="1257" r:id="rId30"/>
    <p:sldId id="1239" r:id="rId31"/>
    <p:sldId id="1331" r:id="rId32"/>
    <p:sldId id="1330" r:id="rId33"/>
    <p:sldId id="1325" r:id="rId34"/>
    <p:sldId id="1328" r:id="rId35"/>
    <p:sldId id="1335" r:id="rId36"/>
    <p:sldId id="1334" r:id="rId37"/>
    <p:sldId id="1338" r:id="rId38"/>
    <p:sldId id="265" r:id="rId39"/>
    <p:sldId id="266" r:id="rId40"/>
    <p:sldId id="267" r:id="rId41"/>
    <p:sldId id="1167" r:id="rId42"/>
    <p:sldId id="1313" r:id="rId43"/>
    <p:sldId id="1312" r:id="rId44"/>
  </p:sldIdLst>
  <p:sldSz cx="12192000" cy="6858000"/>
  <p:notesSz cx="6858000" cy="12192000"/>
  <p:embeddedFontLst>
    <p:embeddedFont>
      <p:font typeface="微软雅黑" panose="020B0503020204020204" pitchFamily="34" charset="-122"/>
      <p:regular r:id="rId46"/>
      <p:bold r:id="rId47"/>
    </p:embeddedFont>
    <p:embeddedFont>
      <p:font typeface="Cambria Math" panose="02040503050406030204" pitchFamily="18" charset="0"/>
      <p:regular r:id="rId48"/>
    </p:embeddedFont>
    <p:embeddedFont>
      <p:font typeface="Liter" panose="020B0600000101010101" charset="0"/>
      <p:regular r:id="rId49"/>
    </p:embeddedFont>
    <p:embeddedFont>
      <p:font typeface="Quattrocento Sans" panose="020B0502050000020003" pitchFamily="34" charset="0"/>
      <p:regular r:id="rId50"/>
      <p:bold r:id="rId51"/>
      <p:italic r:id="rId52"/>
      <p:boldItalic r:id="rId53"/>
    </p:embeddedFont>
    <p:embeddedFont>
      <p:font typeface="맑은 고딕" panose="020B0503020000020004" pitchFamily="50" charset="-127"/>
      <p:regular r:id="rId54"/>
      <p:bold r:id="rId5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2704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journal/energy-and-climate-change/vol/5/suppl/C?utm_source=chatgpt.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r>
              <a:rPr lang="en-US" altLang="ko-KR" dirty="0"/>
              <a:t>I use Japan to guide net-zero ambition and constraint logic, Jordan to isolate power-sector transitions, Korea to explicitly model demand-side efficiency, and Spain to anchor policy-driven pathways. These elements are adapted to Egypt’s rapid demand growth, renewable potential, and Vision 2030, resulting in a transparent and policy-relevant framework.</a:t>
            </a:r>
            <a:endParaRPr lang="ko-KR" altLang="en-US" dirty="0"/>
          </a:p>
        </p:txBody>
      </p:sp>
      <p:sp>
        <p:nvSpPr>
          <p:cNvPr id="4" name="Slide Number Placeholder 3"/>
          <p:cNvSpPr>
            <a:spLocks noGrp="1"/>
          </p:cNvSpPr>
          <p:nvPr>
            <p:ph type="sldNum" sz="quarter" idx="5"/>
          </p:nvPr>
        </p:nvSpPr>
        <p:spPr/>
        <p:txBody>
          <a:bodyPr/>
          <a:lstStyle/>
          <a:p>
            <a:fld id="{0D596FA7-3D56-4D9E-AF67-C475E33C1903}" type="slidenum">
              <a:rPr lang="ko-KR" altLang="en-US" smtClean="0"/>
              <a:t>15</a:t>
            </a:fld>
            <a:endParaRPr lang="ko-KR" altLang="en-US"/>
          </a:p>
        </p:txBody>
      </p:sp>
    </p:spTree>
    <p:extLst>
      <p:ext uri="{BB962C8B-B14F-4D97-AF65-F5344CB8AC3E}">
        <p14:creationId xmlns:p14="http://schemas.microsoft.com/office/powerpoint/2010/main" val="173876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5"/>
          </p:nvPr>
        </p:nvSpPr>
        <p:spPr/>
        <p:txBody>
          <a:bodyPr/>
          <a:lstStyle/>
          <a:p>
            <a:fld id="{0D596FA7-3D56-4D9E-AF67-C475E33C1903}" type="slidenum">
              <a:rPr lang="ko-KR" altLang="en-US" smtClean="0"/>
              <a:t>17</a:t>
            </a:fld>
            <a:endParaRPr lang="ko-KR" altLang="en-US"/>
          </a:p>
        </p:txBody>
      </p:sp>
    </p:spTree>
    <p:extLst>
      <p:ext uri="{BB962C8B-B14F-4D97-AF65-F5344CB8AC3E}">
        <p14:creationId xmlns:p14="http://schemas.microsoft.com/office/powerpoint/2010/main" val="336874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r>
              <a:rPr lang="en-US" altLang="ko-KR" b="1" dirty="0"/>
              <a:t>High-Level Scenario Structure (Japan) — </a:t>
            </a:r>
            <a:r>
              <a:rPr lang="en-US" altLang="ko-KR" b="1" i="1" dirty="0"/>
              <a:t>From the Article</a:t>
            </a:r>
            <a:endParaRPr lang="en-US" altLang="ko-KR" b="1" dirty="0"/>
          </a:p>
          <a:p>
            <a:r>
              <a:rPr lang="en-US" altLang="ko-KR" dirty="0"/>
              <a:t>The authors develop pathways that:</a:t>
            </a:r>
          </a:p>
          <a:p>
            <a:r>
              <a:rPr lang="en-US" altLang="ko-KR" dirty="0"/>
              <a:t>explore </a:t>
            </a:r>
            <a:r>
              <a:rPr lang="en-US" altLang="ko-KR" b="1" dirty="0"/>
              <a:t>mid-century net-zero emissions</a:t>
            </a:r>
            <a:r>
              <a:rPr lang="en-US" altLang="ko-KR" dirty="0"/>
              <a:t>,</a:t>
            </a:r>
          </a:p>
          <a:p>
            <a:r>
              <a:rPr lang="en-US" altLang="ko-KR" dirty="0"/>
              <a:t>assess how </a:t>
            </a:r>
            <a:r>
              <a:rPr lang="en-US" altLang="ko-KR" b="1" dirty="0"/>
              <a:t>global mitigation scenarios</a:t>
            </a:r>
            <a:r>
              <a:rPr lang="en-US" altLang="ko-KR" dirty="0"/>
              <a:t> (like 1.5–2°C trajectories) can shape Japan’s strategy,</a:t>
            </a:r>
          </a:p>
          <a:p>
            <a:r>
              <a:rPr lang="en-US" altLang="ko-KR" dirty="0"/>
              <a:t>integrate national contexts into scenario design. </a:t>
            </a:r>
            <a:r>
              <a:rPr lang="en-US" altLang="ko-KR" dirty="0">
                <a:hlinkClick r:id="rId3"/>
              </a:rPr>
              <a:t>ScienceDirect</a:t>
            </a:r>
            <a:endParaRPr lang="en-US" altLang="ko-KR" dirty="0"/>
          </a:p>
          <a:p>
            <a:r>
              <a:rPr lang="en-US" altLang="ko-KR" dirty="0"/>
              <a:t>This provides a </a:t>
            </a:r>
            <a:r>
              <a:rPr lang="en-US" altLang="ko-KR" b="1" dirty="0"/>
              <a:t>policy-driven national scenario set</a:t>
            </a:r>
            <a:r>
              <a:rPr lang="en-US" altLang="ko-KR" dirty="0"/>
              <a:t>, which you can adapt conceptually as another benchmark for Egypt.</a:t>
            </a:r>
          </a:p>
          <a:p>
            <a:endParaRPr lang="ko-KR" altLang="en-US" dirty="0"/>
          </a:p>
        </p:txBody>
      </p:sp>
      <p:sp>
        <p:nvSpPr>
          <p:cNvPr id="4" name="Slide Number Placeholder 3"/>
          <p:cNvSpPr>
            <a:spLocks noGrp="1"/>
          </p:cNvSpPr>
          <p:nvPr>
            <p:ph type="sldNum" sz="quarter" idx="5"/>
          </p:nvPr>
        </p:nvSpPr>
        <p:spPr/>
        <p:txBody>
          <a:bodyPr/>
          <a:lstStyle/>
          <a:p>
            <a:fld id="{0D596FA7-3D56-4D9E-AF67-C475E33C1903}" type="slidenum">
              <a:rPr lang="ko-KR" altLang="en-US" smtClean="0"/>
              <a:t>19</a:t>
            </a:fld>
            <a:endParaRPr lang="ko-KR" altLang="en-US"/>
          </a:p>
        </p:txBody>
      </p:sp>
    </p:spTree>
    <p:extLst>
      <p:ext uri="{BB962C8B-B14F-4D97-AF65-F5344CB8AC3E}">
        <p14:creationId xmlns:p14="http://schemas.microsoft.com/office/powerpoint/2010/main" val="41096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5"/>
          </p:nvPr>
        </p:nvSpPr>
        <p:spPr/>
        <p:txBody>
          <a:bodyPr/>
          <a:lstStyle/>
          <a:p>
            <a:fld id="{0D596FA7-3D56-4D9E-AF67-C475E33C1903}" type="slidenum">
              <a:rPr lang="ko-KR" altLang="en-US" smtClean="0"/>
              <a:t>21</a:t>
            </a:fld>
            <a:endParaRPr lang="ko-KR" altLang="en-US"/>
          </a:p>
        </p:txBody>
      </p:sp>
    </p:spTree>
    <p:extLst>
      <p:ext uri="{BB962C8B-B14F-4D97-AF65-F5344CB8AC3E}">
        <p14:creationId xmlns:p14="http://schemas.microsoft.com/office/powerpoint/2010/main" val="124853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r>
              <a:rPr lang="en-US" altLang="ko-KR" dirty="0"/>
              <a:t>This slide presents Egypt's 2017 residential energy baseline from two complementary perspectives. On the left, the fuel-based chart shows how </a:t>
            </a:r>
          </a:p>
          <a:p>
            <a:r>
              <a:rPr lang="en-US" altLang="ko-KR" dirty="0"/>
              <a:t>electricity, natural gas, and LPG each break down by technology — showing  that LPG is almost entirely consumed by cooking stoves, electricity </a:t>
            </a:r>
          </a:p>
          <a:p>
            <a:r>
              <a:rPr lang="en-US" altLang="ko-KR" dirty="0"/>
              <a:t>powers all modern appliances and air conditioning, and gas fills a growing but still small niche in water heating and urban kitchens.</a:t>
            </a:r>
          </a:p>
          <a:p>
            <a:endParaRPr lang="en-US" altLang="ko-KR" dirty="0"/>
          </a:p>
          <a:p>
            <a:r>
              <a:rPr lang="en-US" altLang="ko-KR" dirty="0"/>
              <a:t>On the right, the end-use table shows the same 381 PJ total but organized by service (cooking, heating, cooling, etc.) and fuel source. </a:t>
            </a:r>
          </a:p>
          <a:p>
            <a:r>
              <a:rPr lang="en-US" altLang="ko-KR" dirty="0"/>
              <a:t>This helps us see that cooking depends almost entirely on LPG, lighting and appliances are purely electric, and water heating is fuel-mixed.</a:t>
            </a:r>
          </a:p>
          <a:p>
            <a:endParaRPr lang="en-US" altLang="ko-KR" dirty="0"/>
          </a:p>
          <a:p>
            <a:r>
              <a:rPr lang="en-US" altLang="ko-KR" dirty="0"/>
              <a:t>Together, these two views are calibrated to the Egyptian Electricity Holding. The company’s 2017–2018 annual report serves as our Current Accounts reference point. </a:t>
            </a:r>
          </a:p>
          <a:p>
            <a:r>
              <a:rPr lang="en-US" altLang="ko-KR" dirty="0"/>
              <a:t>From here, we project forward into the Baseline and Carbon Neutral scenarios. </a:t>
            </a:r>
            <a:endParaRPr lang="ko-KR" altLang="en-US" dirty="0"/>
          </a:p>
        </p:txBody>
      </p:sp>
      <p:sp>
        <p:nvSpPr>
          <p:cNvPr id="4" name="Slide Number Placeholder 3"/>
          <p:cNvSpPr>
            <a:spLocks noGrp="1"/>
          </p:cNvSpPr>
          <p:nvPr>
            <p:ph type="sldNum" sz="quarter" idx="5"/>
          </p:nvPr>
        </p:nvSpPr>
        <p:spPr/>
        <p:txBody>
          <a:bodyPr/>
          <a:lstStyle/>
          <a:p>
            <a:fld id="{0D596FA7-3D56-4D9E-AF67-C475E33C1903}" type="slidenum">
              <a:rPr lang="ko-KR" altLang="en-US" smtClean="0"/>
              <a:t>29</a:t>
            </a:fld>
            <a:endParaRPr lang="ko-KR" altLang="en-US"/>
          </a:p>
        </p:txBody>
      </p:sp>
    </p:spTree>
    <p:extLst>
      <p:ext uri="{BB962C8B-B14F-4D97-AF65-F5344CB8AC3E}">
        <p14:creationId xmlns:p14="http://schemas.microsoft.com/office/powerpoint/2010/main" val="192972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ko-KR"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F1F1F"/>
                </a:solidFill>
                <a:latin typeface="맑은 고딕"/>
                <a:cs typeface="맑은 고딕"/>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5" name="Holder 5"/>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179554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4" name="Holder 4"/>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27190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57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표지 목차-v2">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2D76E6F6-A06D-7DA5-BC3A-613B1DF809E7}"/>
              </a:ext>
            </a:extLst>
          </p:cNvPr>
          <p:cNvGrpSpPr/>
          <p:nvPr userDrawn="1"/>
        </p:nvGrpSpPr>
        <p:grpSpPr>
          <a:xfrm>
            <a:off x="1535495" y="2564906"/>
            <a:ext cx="9121013" cy="1521644"/>
            <a:chOff x="1259632" y="2564904"/>
            <a:chExt cx="6840760" cy="1521644"/>
          </a:xfrm>
        </p:grpSpPr>
        <p:sp>
          <p:nvSpPr>
            <p:cNvPr id="2" name="사각형: 둥근 모서리 1">
              <a:extLst>
                <a:ext uri="{FF2B5EF4-FFF2-40B4-BE49-F238E27FC236}">
                  <a16:creationId xmlns:a16="http://schemas.microsoft.com/office/drawing/2014/main" id="{E6936E34-C0EA-9102-C991-8C82D32B891D}"/>
                </a:ext>
              </a:extLst>
            </p:cNvPr>
            <p:cNvSpPr/>
            <p:nvPr userDrawn="1"/>
          </p:nvSpPr>
          <p:spPr>
            <a:xfrm rot="16200000">
              <a:off x="2299010" y="1525526"/>
              <a:ext cx="81484" cy="2160240"/>
            </a:xfrm>
            <a:prstGeom prst="roundRect">
              <a:avLst>
                <a:gd name="adj" fmla="val 50000"/>
              </a:avLst>
            </a:prstGeom>
            <a:gradFill>
              <a:gsLst>
                <a:gs pos="0">
                  <a:srgbClr val="2F8F9D"/>
                </a:gs>
                <a:gs pos="94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a고딕14" panose="02020600000000000000" pitchFamily="18" charset="-127"/>
                <a:ea typeface="a고딕14" panose="02020600000000000000" pitchFamily="18" charset="-127"/>
              </a:endParaRPr>
            </a:p>
          </p:txBody>
        </p:sp>
        <p:sp>
          <p:nvSpPr>
            <p:cNvPr id="3" name="사각형: 둥근 모서리 2">
              <a:extLst>
                <a:ext uri="{FF2B5EF4-FFF2-40B4-BE49-F238E27FC236}">
                  <a16:creationId xmlns:a16="http://schemas.microsoft.com/office/drawing/2014/main" id="{0ACCA457-C712-1258-32FC-B1B055A8827B}"/>
                </a:ext>
              </a:extLst>
            </p:cNvPr>
            <p:cNvSpPr/>
            <p:nvPr userDrawn="1"/>
          </p:nvSpPr>
          <p:spPr>
            <a:xfrm rot="5400000">
              <a:off x="6979530" y="2965686"/>
              <a:ext cx="81484" cy="2160240"/>
            </a:xfrm>
            <a:prstGeom prst="roundRect">
              <a:avLst>
                <a:gd name="adj" fmla="val 50000"/>
              </a:avLst>
            </a:prstGeom>
            <a:gradFill>
              <a:gsLst>
                <a:gs pos="0">
                  <a:srgbClr val="2F8F9D"/>
                </a:gs>
                <a:gs pos="94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a고딕14" panose="02020600000000000000" pitchFamily="18" charset="-127"/>
                <a:ea typeface="a고딕14" panose="02020600000000000000" pitchFamily="18" charset="-127"/>
              </a:endParaRPr>
            </a:p>
          </p:txBody>
        </p:sp>
      </p:grpSp>
      <p:sp>
        <p:nvSpPr>
          <p:cNvPr id="4" name="제목 1">
            <a:extLst>
              <a:ext uri="{FF2B5EF4-FFF2-40B4-BE49-F238E27FC236}">
                <a16:creationId xmlns:a16="http://schemas.microsoft.com/office/drawing/2014/main" id="{B46D1894-7281-F61B-6944-2D20FD8E3895}"/>
              </a:ext>
            </a:extLst>
          </p:cNvPr>
          <p:cNvSpPr>
            <a:spLocks noGrp="1"/>
          </p:cNvSpPr>
          <p:nvPr>
            <p:ph type="title"/>
          </p:nvPr>
        </p:nvSpPr>
        <p:spPr>
          <a:xfrm>
            <a:off x="838200" y="2886054"/>
            <a:ext cx="10515600" cy="1325563"/>
          </a:xfrm>
          <a:prstGeom prst="rect">
            <a:avLst/>
          </a:prstGeom>
        </p:spPr>
        <p:txBody>
          <a:bodyPr/>
          <a:lstStyle/>
          <a:p>
            <a:r>
              <a:rPr lang="ko-KR" altLang="en-US"/>
              <a:t>마스터 제목 스타일 편집</a:t>
            </a:r>
          </a:p>
        </p:txBody>
      </p:sp>
    </p:spTree>
    <p:extLst>
      <p:ext uri="{BB962C8B-B14F-4D97-AF65-F5344CB8AC3E}">
        <p14:creationId xmlns:p14="http://schemas.microsoft.com/office/powerpoint/2010/main" val="3140433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표지 목차-v2">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2D76E6F6-A06D-7DA5-BC3A-613B1DF809E7}"/>
              </a:ext>
            </a:extLst>
          </p:cNvPr>
          <p:cNvGrpSpPr/>
          <p:nvPr userDrawn="1"/>
        </p:nvGrpSpPr>
        <p:grpSpPr>
          <a:xfrm>
            <a:off x="1535496" y="2564907"/>
            <a:ext cx="9121013" cy="1521644"/>
            <a:chOff x="1259632" y="2564904"/>
            <a:chExt cx="6840760" cy="1521644"/>
          </a:xfrm>
        </p:grpSpPr>
        <p:sp>
          <p:nvSpPr>
            <p:cNvPr id="2" name="사각형: 둥근 모서리 1">
              <a:extLst>
                <a:ext uri="{FF2B5EF4-FFF2-40B4-BE49-F238E27FC236}">
                  <a16:creationId xmlns:a16="http://schemas.microsoft.com/office/drawing/2014/main" id="{E6936E34-C0EA-9102-C991-8C82D32B891D}"/>
                </a:ext>
              </a:extLst>
            </p:cNvPr>
            <p:cNvSpPr/>
            <p:nvPr userDrawn="1"/>
          </p:nvSpPr>
          <p:spPr>
            <a:xfrm rot="16200000">
              <a:off x="2299010" y="1525526"/>
              <a:ext cx="81484" cy="2160240"/>
            </a:xfrm>
            <a:prstGeom prst="roundRect">
              <a:avLst>
                <a:gd name="adj" fmla="val 50000"/>
              </a:avLst>
            </a:prstGeom>
            <a:gradFill>
              <a:gsLst>
                <a:gs pos="0">
                  <a:srgbClr val="2F8F9D"/>
                </a:gs>
                <a:gs pos="94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a고딕14" panose="02020600000000000000" pitchFamily="18" charset="-127"/>
                <a:ea typeface="a고딕14" panose="02020600000000000000" pitchFamily="18" charset="-127"/>
              </a:endParaRPr>
            </a:p>
          </p:txBody>
        </p:sp>
        <p:sp>
          <p:nvSpPr>
            <p:cNvPr id="3" name="사각형: 둥근 모서리 2">
              <a:extLst>
                <a:ext uri="{FF2B5EF4-FFF2-40B4-BE49-F238E27FC236}">
                  <a16:creationId xmlns:a16="http://schemas.microsoft.com/office/drawing/2014/main" id="{0ACCA457-C712-1258-32FC-B1B055A8827B}"/>
                </a:ext>
              </a:extLst>
            </p:cNvPr>
            <p:cNvSpPr/>
            <p:nvPr userDrawn="1"/>
          </p:nvSpPr>
          <p:spPr>
            <a:xfrm rot="5400000">
              <a:off x="6979530" y="2965686"/>
              <a:ext cx="81484" cy="2160240"/>
            </a:xfrm>
            <a:prstGeom prst="roundRect">
              <a:avLst>
                <a:gd name="adj" fmla="val 50000"/>
              </a:avLst>
            </a:prstGeom>
            <a:gradFill>
              <a:gsLst>
                <a:gs pos="0">
                  <a:srgbClr val="2F8F9D"/>
                </a:gs>
                <a:gs pos="94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a고딕14" panose="02020600000000000000" pitchFamily="18" charset="-127"/>
                <a:ea typeface="a고딕14" panose="02020600000000000000" pitchFamily="18" charset="-127"/>
              </a:endParaRPr>
            </a:p>
          </p:txBody>
        </p:sp>
      </p:grpSp>
      <p:sp>
        <p:nvSpPr>
          <p:cNvPr id="4" name="제목 1">
            <a:extLst>
              <a:ext uri="{FF2B5EF4-FFF2-40B4-BE49-F238E27FC236}">
                <a16:creationId xmlns:a16="http://schemas.microsoft.com/office/drawing/2014/main" id="{B46D1894-7281-F61B-6944-2D20FD8E3895}"/>
              </a:ext>
            </a:extLst>
          </p:cNvPr>
          <p:cNvSpPr>
            <a:spLocks noGrp="1"/>
          </p:cNvSpPr>
          <p:nvPr>
            <p:ph type="title"/>
          </p:nvPr>
        </p:nvSpPr>
        <p:spPr>
          <a:xfrm>
            <a:off x="838200" y="2886055"/>
            <a:ext cx="10515600" cy="1325563"/>
          </a:xfrm>
          <a:prstGeom prst="rect">
            <a:avLst/>
          </a:prstGeom>
        </p:spPr>
        <p:txBody>
          <a:bodyPr/>
          <a:lstStyle/>
          <a:p>
            <a:r>
              <a:rPr lang="ko-KR" altLang="en-US"/>
              <a:t>마스터 제목 스타일 편집</a:t>
            </a:r>
          </a:p>
        </p:txBody>
      </p:sp>
    </p:spTree>
    <p:extLst>
      <p:ext uri="{BB962C8B-B14F-4D97-AF65-F5344CB8AC3E}">
        <p14:creationId xmlns:p14="http://schemas.microsoft.com/office/powerpoint/2010/main" val="3335202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580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F1F1F"/>
                </a:solidFill>
                <a:latin typeface="맑은 고딕"/>
                <a:cs typeface="맑은 고딕"/>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6" name="Holder 6"/>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099">
              <a:lnSpc>
                <a:spcPts val="1425"/>
              </a:lnSpc>
            </a:pPr>
            <a:fld id="{81D60167-4931-47E6-BA6A-407CBD079E47}" type="slidenum">
              <a:rPr lang="en-US" altLang="ko-KR" spc="-5" smtClean="0"/>
              <a:pPr marL="38099">
                <a:lnSpc>
                  <a:spcPts val="1425"/>
                </a:lnSpc>
              </a:pPr>
              <a:t>‹#›</a:t>
            </a:fld>
            <a:endParaRPr lang="en-US" altLang="ko-KR" spc="-5" dirty="0"/>
          </a:p>
        </p:txBody>
      </p:sp>
    </p:spTree>
    <p:extLst>
      <p:ext uri="{BB962C8B-B14F-4D97-AF65-F5344CB8AC3E}">
        <p14:creationId xmlns:p14="http://schemas.microsoft.com/office/powerpoint/2010/main" val="287336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F1F1F"/>
                </a:solidFill>
                <a:latin typeface="맑은 고딕"/>
                <a:cs typeface="맑은 고딕"/>
              </a:defRPr>
            </a:lvl1pPr>
          </a:lstStyle>
          <a:p>
            <a:endParaRPr/>
          </a:p>
        </p:txBody>
      </p:sp>
      <p:sp>
        <p:nvSpPr>
          <p:cNvPr id="3" name="Holder 3"/>
          <p:cNvSpPr>
            <a:spLocks noGrp="1"/>
          </p:cNvSpPr>
          <p:nvPr>
            <p:ph sz="half" idx="2"/>
          </p:nvPr>
        </p:nvSpPr>
        <p:spPr>
          <a:xfrm>
            <a:off x="609600" y="1577341"/>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7" name="Holder 7"/>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099">
              <a:lnSpc>
                <a:spcPts val="1425"/>
              </a:lnSpc>
            </a:pPr>
            <a:fld id="{81D60167-4931-47E6-BA6A-407CBD079E47}" type="slidenum">
              <a:rPr lang="en-US" altLang="ko-KR" spc="-5" smtClean="0"/>
              <a:pPr marL="38099">
                <a:lnSpc>
                  <a:spcPts val="1425"/>
                </a:lnSpc>
              </a:pPr>
              <a:t>‹#›</a:t>
            </a:fld>
            <a:endParaRPr lang="en-US" altLang="ko-KR" spc="-5" dirty="0"/>
          </a:p>
        </p:txBody>
      </p:sp>
    </p:spTree>
    <p:extLst>
      <p:ext uri="{BB962C8B-B14F-4D97-AF65-F5344CB8AC3E}">
        <p14:creationId xmlns:p14="http://schemas.microsoft.com/office/powerpoint/2010/main" val="370303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6" name="Holder 6"/>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55563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F1F1F"/>
                </a:solidFill>
                <a:latin typeface="맑은 고딕"/>
                <a:cs typeface="맑은 고딕"/>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6" name="Holder 6"/>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10957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F1F1F"/>
                </a:solidFill>
                <a:latin typeface="맑은 고딕"/>
                <a:cs typeface="맑은 고딕"/>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5/1/2026</a:t>
            </a:fld>
            <a:endParaRPr lang="en-US"/>
          </a:p>
        </p:txBody>
      </p:sp>
      <p:sp>
        <p:nvSpPr>
          <p:cNvPr id="7" name="Holder 7"/>
          <p:cNvSpPr>
            <a:spLocks noGrp="1"/>
          </p:cNvSpPr>
          <p:nvPr>
            <p:ph type="sldNum" sz="quarter" idx="7"/>
          </p:nvPr>
        </p:nvSpPr>
        <p:spPr/>
        <p:txBody>
          <a:bodyPr lIns="0" tIns="0" rIns="0" bIns="0"/>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3065222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20422"/>
            <a:ext cx="12192000" cy="664210"/>
          </a:xfrm>
          <a:custGeom>
            <a:avLst/>
            <a:gdLst/>
            <a:ahLst/>
            <a:cxnLst/>
            <a:rect l="l" t="t" r="r" b="b"/>
            <a:pathLst>
              <a:path w="12192000" h="664209">
                <a:moveTo>
                  <a:pt x="0" y="0"/>
                </a:moveTo>
                <a:lnTo>
                  <a:pt x="0" y="663757"/>
                </a:lnTo>
                <a:lnTo>
                  <a:pt x="12192000" y="663757"/>
                </a:lnTo>
                <a:lnTo>
                  <a:pt x="0" y="0"/>
                </a:lnTo>
                <a:close/>
              </a:path>
            </a:pathLst>
          </a:custGeom>
          <a:solidFill>
            <a:srgbClr val="2C849F"/>
          </a:solidFill>
        </p:spPr>
        <p:txBody>
          <a:bodyPr wrap="square" lIns="0" tIns="0" rIns="0" bIns="0" rtlCol="0"/>
          <a:lstStyle/>
          <a:p>
            <a:endParaRPr/>
          </a:p>
        </p:txBody>
      </p:sp>
      <p:sp>
        <p:nvSpPr>
          <p:cNvPr id="17" name="bg object 17"/>
          <p:cNvSpPr/>
          <p:nvPr/>
        </p:nvSpPr>
        <p:spPr>
          <a:xfrm>
            <a:off x="0" y="6337731"/>
            <a:ext cx="12192000" cy="520700"/>
          </a:xfrm>
          <a:custGeom>
            <a:avLst/>
            <a:gdLst/>
            <a:ahLst/>
            <a:cxnLst/>
            <a:rect l="l" t="t" r="r" b="b"/>
            <a:pathLst>
              <a:path w="12192000" h="520700">
                <a:moveTo>
                  <a:pt x="12192000" y="0"/>
                </a:moveTo>
                <a:lnTo>
                  <a:pt x="0" y="520267"/>
                </a:lnTo>
                <a:lnTo>
                  <a:pt x="12192000" y="520267"/>
                </a:lnTo>
                <a:lnTo>
                  <a:pt x="12192000" y="0"/>
                </a:lnTo>
                <a:close/>
              </a:path>
            </a:pathLst>
          </a:custGeom>
          <a:solidFill>
            <a:srgbClr val="FCBB61"/>
          </a:solidFill>
        </p:spPr>
        <p:txBody>
          <a:bodyPr wrap="square" lIns="0" tIns="0" rIns="0" bIns="0" rtlCol="0"/>
          <a:lstStyle/>
          <a:p>
            <a:endParaRPr/>
          </a:p>
        </p:txBody>
      </p:sp>
      <p:sp>
        <p:nvSpPr>
          <p:cNvPr id="18" name="bg object 18"/>
          <p:cNvSpPr/>
          <p:nvPr/>
        </p:nvSpPr>
        <p:spPr>
          <a:xfrm>
            <a:off x="0" y="6465798"/>
            <a:ext cx="12192000" cy="392430"/>
          </a:xfrm>
          <a:custGeom>
            <a:avLst/>
            <a:gdLst/>
            <a:ahLst/>
            <a:cxnLst/>
            <a:rect l="l" t="t" r="r" b="b"/>
            <a:pathLst>
              <a:path w="12192000" h="392429">
                <a:moveTo>
                  <a:pt x="0" y="0"/>
                </a:moveTo>
                <a:lnTo>
                  <a:pt x="0" y="392200"/>
                </a:lnTo>
                <a:lnTo>
                  <a:pt x="12192000" y="392200"/>
                </a:lnTo>
                <a:lnTo>
                  <a:pt x="0" y="0"/>
                </a:lnTo>
                <a:close/>
              </a:path>
            </a:pathLst>
          </a:custGeom>
          <a:solidFill>
            <a:srgbClr val="00556A"/>
          </a:solidFill>
        </p:spPr>
        <p:txBody>
          <a:bodyPr wrap="square" lIns="0" tIns="0" rIns="0" bIns="0" rtlCol="0"/>
          <a:lstStyle/>
          <a:p>
            <a:endParaRPr/>
          </a:p>
        </p:txBody>
      </p:sp>
      <p:pic>
        <p:nvPicPr>
          <p:cNvPr id="19" name="bg object 19"/>
          <p:cNvPicPr/>
          <p:nvPr/>
        </p:nvPicPr>
        <p:blipFill>
          <a:blip r:embed="rId9" cstate="print"/>
          <a:stretch>
            <a:fillRect/>
          </a:stretch>
        </p:blipFill>
        <p:spPr>
          <a:xfrm>
            <a:off x="8355991" y="306642"/>
            <a:ext cx="1604967" cy="265451"/>
          </a:xfrm>
          <a:prstGeom prst="rect">
            <a:avLst/>
          </a:prstGeom>
        </p:spPr>
      </p:pic>
      <p:pic>
        <p:nvPicPr>
          <p:cNvPr id="20" name="bg object 20"/>
          <p:cNvPicPr/>
          <p:nvPr/>
        </p:nvPicPr>
        <p:blipFill>
          <a:blip r:embed="rId10" cstate="print"/>
          <a:stretch>
            <a:fillRect/>
          </a:stretch>
        </p:blipFill>
        <p:spPr>
          <a:xfrm>
            <a:off x="10084100" y="271726"/>
            <a:ext cx="1758626" cy="304181"/>
          </a:xfrm>
          <a:prstGeom prst="rect">
            <a:avLst/>
          </a:prstGeom>
        </p:spPr>
      </p:pic>
      <p:sp>
        <p:nvSpPr>
          <p:cNvPr id="2" name="Holder 2"/>
          <p:cNvSpPr>
            <a:spLocks noGrp="1"/>
          </p:cNvSpPr>
          <p:nvPr>
            <p:ph type="title"/>
          </p:nvPr>
        </p:nvSpPr>
        <p:spPr>
          <a:xfrm>
            <a:off x="288747" y="145796"/>
            <a:ext cx="4652010" cy="299720"/>
          </a:xfrm>
          <a:prstGeom prst="rect">
            <a:avLst/>
          </a:prstGeom>
        </p:spPr>
        <p:txBody>
          <a:bodyPr wrap="square" lIns="0" tIns="0" rIns="0" bIns="0">
            <a:spAutoFit/>
          </a:bodyPr>
          <a:lstStyle>
            <a:lvl1pPr>
              <a:defRPr sz="1800" b="0" i="0">
                <a:solidFill>
                  <a:srgbClr val="1F1F1F"/>
                </a:solidFill>
                <a:latin typeface="맑은 고딕"/>
                <a:cs typeface="맑은 고딕"/>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5/1/2026</a:t>
            </a:fld>
            <a:endParaRPr lang="en-US"/>
          </a:p>
        </p:txBody>
      </p:sp>
      <p:sp>
        <p:nvSpPr>
          <p:cNvPr id="6" name="Holder 6"/>
          <p:cNvSpPr>
            <a:spLocks noGrp="1"/>
          </p:cNvSpPr>
          <p:nvPr>
            <p:ph type="sldNum" sz="quarter" idx="7"/>
          </p:nvPr>
        </p:nvSpPr>
        <p:spPr>
          <a:xfrm>
            <a:off x="11883263" y="6524151"/>
            <a:ext cx="247015" cy="196215"/>
          </a:xfrm>
          <a:prstGeom prst="rect">
            <a:avLst/>
          </a:prstGeom>
        </p:spPr>
        <p:txBody>
          <a:bodyPr wrap="square" lIns="0" tIns="0" rIns="0" bIns="0">
            <a:spAutoFit/>
          </a:bodyPr>
          <a:lstStyle>
            <a:lvl1pPr>
              <a:defRPr sz="1200" b="0" i="0">
                <a:solidFill>
                  <a:srgbClr val="00556A"/>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93662090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Ashraf@uos.ac.k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Ashraf@uos.ac.kr"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worldbank.org/en/region/mena/overview#1" TargetMode="External"/><Relationship Id="rId2" Type="http://schemas.openxmlformats.org/officeDocument/2006/relationships/hyperlink" Target="https://data.worldbank.org/country/EG"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hyperlink" Target="https://www.researchgate.net/profile/Wafa-Aboul-Hosn?_sg%5B0%5D=-itiTIzSCXq0U9A3y16F9-qklE7pIHZIoznrYAnRouLbdl7XAPOwomxQ61uOlmu-yedMsmk.Zov5rPMCcUwyNzjo-J5ITc1meFqL8mXm0MCTkEwXAZ89nksItF-Y9vRC8sF-7u7_plEU8byrXIIaXAzKxq_8rw&amp;_sg%5B1%5D=-y1ES40Yu4gCFfF_OfSNeRvcm2lTMqwmZgmmbmYeqGpnlWj7CZFyNnu8I-TaeINDKSiwf1Q.1mkrtOuZd0C0qGFKWgYPlrgZ4lletcvwflzAgIFyqc1OXIcXR5BXuiPIqvrK8-YYK4FcLhQ-lgV0aAGR-9zgvw&amp;_tp=eyJjb250ZXh0Ijp7ImZpcnN0UGFnZSI6Il9kaXJlY3QiLCJwYWdlIjoicHVibGljYXRpb24iLCJwcmV2aW91c1BhZ2UiOiJwdWJsaWNhdGlvbiIsInBvc2l0aW9uIjoicGFnZUhlYWRlciJ9fQ" TargetMode="External"/><Relationship Id="rId3" Type="http://schemas.openxmlformats.org/officeDocument/2006/relationships/hyperlink" Target="https://www.eeaa.gov.eg/Uploads/Topics/Files/20221206130720583.pdf" TargetMode="External"/><Relationship Id="rId7" Type="http://schemas.openxmlformats.org/officeDocument/2006/relationships/hyperlink" Target="http://nrea.gov.eg/Content/reports/Annual%20Report%202020%20En.pdf" TargetMode="External"/><Relationship Id="rId2" Type="http://schemas.openxmlformats.org/officeDocument/2006/relationships/hyperlink" Target="https://arabdevelopmentportal.com/sites/default/files/publication/sds_egypt_vision_2030.pdf" TargetMode="External"/><Relationship Id="rId1" Type="http://schemas.openxmlformats.org/officeDocument/2006/relationships/slideLayout" Target="../slideLayouts/slideLayout5.xml"/><Relationship Id="rId6" Type="http://schemas.openxmlformats.org/officeDocument/2006/relationships/hyperlink" Target="https://www.irena.org/-/media/Files/IRENA/Agency/Publication/2018/Oct/IRENA_Outlook_Egypt_2018_En.pdf" TargetMode="External"/><Relationship Id="rId5" Type="http://schemas.openxmlformats.org/officeDocument/2006/relationships/hyperlink" Target="https://eeas.europa.eu/archives/delegations/egypt/press_corner/all_news/news/2016/20160718_en.pdf" TargetMode="External"/><Relationship Id="rId4" Type="http://schemas.openxmlformats.org/officeDocument/2006/relationships/hyperlink" Target="https://www.researchgate.net/publication/281269326_Energy_Consumption_in_Transport_Sector_in_Selected_Arab_Count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02C"/>
        </a:solidFill>
        <a:effectLst/>
      </p:bgPr>
    </p:bg>
    <p:spTree>
      <p:nvGrpSpPr>
        <p:cNvPr id="1" name=""/>
        <p:cNvGrpSpPr/>
        <p:nvPr/>
      </p:nvGrpSpPr>
      <p:grpSpPr>
        <a:xfrm>
          <a:off x="0" y="0"/>
          <a:ext cx="0" cy="0"/>
          <a:chOff x="0" y="0"/>
          <a:chExt cx="0" cy="0"/>
        </a:xfrm>
      </p:grpSpPr>
      <p:pic>
        <p:nvPicPr>
          <p:cNvPr id="2" name="Image 0" descr="https://kimi-web-img.moonshot.cn/img/ecpbucket.s3.eu-central-1.amazonaws.com/182de489cc48255d2597d93c61efab6b47863e53.jpg"/>
          <p:cNvPicPr>
            <a:picLocks noChangeAspect="1"/>
          </p:cNvPicPr>
          <p:nvPr/>
        </p:nvPicPr>
        <p:blipFill>
          <a:blip r:embed="rId3">
            <a:alphaModFix amt="40000"/>
          </a:blip>
          <a:srcRect t="7813" b="7813"/>
          <a:stretch/>
        </p:blipFill>
        <p:spPr>
          <a:xfrm>
            <a:off x="0" y="0"/>
            <a:ext cx="12192000" cy="6858000"/>
          </a:xfrm>
          <a:prstGeom prst="roundRect">
            <a:avLst>
              <a:gd name="adj" fmla="val 0"/>
            </a:avLst>
          </a:prstGeom>
        </p:spPr>
      </p:pic>
      <p:sp>
        <p:nvSpPr>
          <p:cNvPr id="3" name="Shape 0"/>
          <p:cNvSpPr/>
          <p:nvPr/>
        </p:nvSpPr>
        <p:spPr>
          <a:xfrm>
            <a:off x="-1793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202C">
                  <a:alpha val="95000"/>
                </a:srgbClr>
              </a:gs>
              <a:gs pos="50000">
                <a:srgbClr val="1A202C">
                  <a:alpha val="85000"/>
                </a:srgbClr>
              </a:gs>
              <a:gs pos="100000">
                <a:srgbClr val="38A169">
                  <a:alpha val="30000"/>
                </a:srgbClr>
              </a:gs>
            </a:gsLst>
            <a:lin ang="2700000" scaled="1"/>
          </a:gradFill>
          <a:ln/>
        </p:spPr>
        <p:txBody>
          <a:bodyPr/>
          <a:lstStyle/>
          <a:p>
            <a:endParaRPr lang="ko-KR" altLang="en-US"/>
          </a:p>
        </p:txBody>
      </p:sp>
      <p:sp>
        <p:nvSpPr>
          <p:cNvPr id="4" name="Shape 1"/>
          <p:cNvSpPr/>
          <p:nvPr/>
        </p:nvSpPr>
        <p:spPr>
          <a:xfrm>
            <a:off x="385762" y="418262"/>
            <a:ext cx="2832567" cy="352425"/>
          </a:xfrm>
          <a:custGeom>
            <a:avLst/>
            <a:gdLst/>
            <a:ahLst/>
            <a:cxnLst/>
            <a:rect l="l" t="t" r="r" b="b"/>
            <a:pathLst>
              <a:path w="2305050" h="352425">
                <a:moveTo>
                  <a:pt x="76201" y="0"/>
                </a:moveTo>
                <a:lnTo>
                  <a:pt x="2228849" y="0"/>
                </a:lnTo>
                <a:cubicBezTo>
                  <a:pt x="2270934" y="0"/>
                  <a:pt x="2305050" y="34116"/>
                  <a:pt x="2305050" y="76201"/>
                </a:cubicBezTo>
                <a:lnTo>
                  <a:pt x="2305050" y="276224"/>
                </a:lnTo>
                <a:cubicBezTo>
                  <a:pt x="2305050" y="318309"/>
                  <a:pt x="2270934" y="352425"/>
                  <a:pt x="2228849" y="352425"/>
                </a:cubicBezTo>
                <a:lnTo>
                  <a:pt x="76201" y="352425"/>
                </a:lnTo>
                <a:cubicBezTo>
                  <a:pt x="34116" y="352425"/>
                  <a:pt x="0" y="318309"/>
                  <a:pt x="0" y="276224"/>
                </a:cubicBezTo>
                <a:lnTo>
                  <a:pt x="0" y="76201"/>
                </a:lnTo>
                <a:cubicBezTo>
                  <a:pt x="0" y="34145"/>
                  <a:pt x="34145" y="0"/>
                  <a:pt x="76201" y="0"/>
                </a:cubicBezTo>
                <a:close/>
              </a:path>
            </a:pathLst>
          </a:custGeom>
          <a:solidFill>
            <a:srgbClr val="38A169">
              <a:alpha val="20000"/>
            </a:srgbClr>
          </a:solidFill>
          <a:ln w="12700">
            <a:solidFill>
              <a:srgbClr val="38A169">
                <a:alpha val="40000"/>
              </a:srgbClr>
            </a:solidFill>
            <a:prstDash val="solid"/>
          </a:ln>
        </p:spPr>
        <p:txBody>
          <a:bodyPr/>
          <a:lstStyle/>
          <a:p>
            <a:endParaRPr lang="ko-KR" altLang="en-US"/>
          </a:p>
        </p:txBody>
      </p:sp>
      <p:sp>
        <p:nvSpPr>
          <p:cNvPr id="5" name="Text 2"/>
          <p:cNvSpPr/>
          <p:nvPr/>
        </p:nvSpPr>
        <p:spPr>
          <a:xfrm>
            <a:off x="542924" y="466725"/>
            <a:ext cx="2585757" cy="303962"/>
          </a:xfrm>
          <a:prstGeom prst="rect">
            <a:avLst/>
          </a:prstGeom>
          <a:noFill/>
          <a:ln/>
        </p:spPr>
        <p:txBody>
          <a:bodyPr wrap="square" lIns="0" tIns="0" rIns="0" bIns="0" rtlCol="0" anchor="ctr"/>
          <a:lstStyle/>
          <a:p>
            <a:pPr>
              <a:lnSpc>
                <a:spcPct val="130000"/>
              </a:lnSpc>
            </a:pPr>
            <a:r>
              <a:rPr lang="en-US" sz="1200" b="1" kern="0" spc="30" dirty="0">
                <a:solidFill>
                  <a:srgbClr val="FFFFFF"/>
                </a:solidFill>
                <a:latin typeface="Times New Roman" panose="02020603050405020304" pitchFamily="18" charset="0"/>
                <a:cs typeface="Times New Roman" panose="02020603050405020304" pitchFamily="18" charset="0"/>
              </a:rPr>
              <a:t>EGU GENERAL ASSEMBLY 2026</a:t>
            </a:r>
          </a:p>
        </p:txBody>
      </p:sp>
      <p:sp>
        <p:nvSpPr>
          <p:cNvPr id="6" name="Text 3"/>
          <p:cNvSpPr/>
          <p:nvPr/>
        </p:nvSpPr>
        <p:spPr>
          <a:xfrm>
            <a:off x="8070385" y="6445623"/>
            <a:ext cx="1066800" cy="228600"/>
          </a:xfrm>
          <a:prstGeom prst="rect">
            <a:avLst/>
          </a:prstGeom>
          <a:noFill/>
          <a:ln/>
        </p:spPr>
        <p:txBody>
          <a:bodyPr wrap="square" lIns="0" tIns="0" rIns="0" bIns="0" rtlCol="0" anchor="ctr"/>
          <a:lstStyle/>
          <a:p>
            <a:pPr algn="r">
              <a:lnSpc>
                <a:spcPct val="130000"/>
              </a:lnSpc>
            </a:pPr>
            <a:r>
              <a:rPr lang="en-US" sz="1200" dirty="0">
                <a:solidFill>
                  <a:srgbClr val="F7FAFC">
                    <a:alpha val="80000"/>
                  </a:srgbClr>
                </a:solidFill>
                <a:latin typeface="Quattrocento Sans" pitchFamily="34" charset="0"/>
                <a:ea typeface="Quattrocento Sans" pitchFamily="34" charset="-122"/>
                <a:cs typeface="Quattrocento Sans" pitchFamily="34" charset="-120"/>
              </a:rPr>
              <a:t>Vienna, Austria</a:t>
            </a:r>
            <a:endParaRPr lang="en-US" sz="1600" dirty="0"/>
          </a:p>
        </p:txBody>
      </p:sp>
      <p:sp>
        <p:nvSpPr>
          <p:cNvPr id="7" name="Text 4"/>
          <p:cNvSpPr/>
          <p:nvPr/>
        </p:nvSpPr>
        <p:spPr>
          <a:xfrm>
            <a:off x="7002205" y="6438900"/>
            <a:ext cx="1066800" cy="228600"/>
          </a:xfrm>
          <a:prstGeom prst="rect">
            <a:avLst/>
          </a:prstGeom>
          <a:noFill/>
          <a:ln/>
        </p:spPr>
        <p:txBody>
          <a:bodyPr wrap="square" lIns="0" tIns="0" rIns="0" bIns="0" rtlCol="0" anchor="ctr"/>
          <a:lstStyle/>
          <a:p>
            <a:pPr algn="r">
              <a:lnSpc>
                <a:spcPct val="130000"/>
              </a:lnSpc>
            </a:pPr>
            <a:r>
              <a:rPr lang="en-US" sz="1200" dirty="0">
                <a:solidFill>
                  <a:srgbClr val="F7FAFC">
                    <a:alpha val="60000"/>
                  </a:srgbClr>
                </a:solidFill>
                <a:latin typeface="Quattrocento Sans" pitchFamily="34" charset="0"/>
                <a:ea typeface="Quattrocento Sans" pitchFamily="34" charset="-122"/>
                <a:cs typeface="Quattrocento Sans" pitchFamily="34" charset="-120"/>
              </a:rPr>
              <a:t>May 2026</a:t>
            </a:r>
            <a:endParaRPr lang="en-US" sz="1600" dirty="0"/>
          </a:p>
        </p:txBody>
      </p:sp>
      <p:sp>
        <p:nvSpPr>
          <p:cNvPr id="8" name="Shape 5"/>
          <p:cNvSpPr/>
          <p:nvPr/>
        </p:nvSpPr>
        <p:spPr>
          <a:xfrm>
            <a:off x="290513" y="1342605"/>
            <a:ext cx="3053322" cy="381000"/>
          </a:xfrm>
          <a:custGeom>
            <a:avLst/>
            <a:gdLst/>
            <a:ahLst/>
            <a:cxnLst/>
            <a:rect l="l" t="t" r="r" b="b"/>
            <a:pathLst>
              <a:path w="2495550" h="381000">
                <a:moveTo>
                  <a:pt x="76200" y="0"/>
                </a:moveTo>
                <a:lnTo>
                  <a:pt x="2419350" y="0"/>
                </a:lnTo>
                <a:cubicBezTo>
                  <a:pt x="2461406" y="0"/>
                  <a:pt x="2495550" y="34144"/>
                  <a:pt x="2495550" y="76200"/>
                </a:cubicBezTo>
                <a:lnTo>
                  <a:pt x="2495550" y="304800"/>
                </a:lnTo>
                <a:cubicBezTo>
                  <a:pt x="2495550" y="346856"/>
                  <a:pt x="2461406" y="381000"/>
                  <a:pt x="2419350" y="381000"/>
                </a:cubicBezTo>
                <a:lnTo>
                  <a:pt x="76200" y="381000"/>
                </a:lnTo>
                <a:cubicBezTo>
                  <a:pt x="34144" y="381000"/>
                  <a:pt x="0" y="346856"/>
                  <a:pt x="0" y="304800"/>
                </a:cubicBezTo>
                <a:lnTo>
                  <a:pt x="0" y="76200"/>
                </a:lnTo>
                <a:cubicBezTo>
                  <a:pt x="0" y="34144"/>
                  <a:pt x="34144" y="0"/>
                  <a:pt x="76200" y="0"/>
                </a:cubicBezTo>
                <a:close/>
              </a:path>
            </a:pathLst>
          </a:custGeom>
          <a:solidFill>
            <a:srgbClr val="38A169"/>
          </a:solidFill>
          <a:ln/>
        </p:spPr>
        <p:txBody>
          <a:bodyPr/>
          <a:lstStyle/>
          <a:p>
            <a:endParaRPr lang="ko-KR" altLang="en-US"/>
          </a:p>
        </p:txBody>
      </p:sp>
      <p:sp>
        <p:nvSpPr>
          <p:cNvPr id="9" name="Text 6"/>
          <p:cNvSpPr/>
          <p:nvPr/>
        </p:nvSpPr>
        <p:spPr>
          <a:xfrm>
            <a:off x="423863" y="1404308"/>
            <a:ext cx="2919972" cy="228600"/>
          </a:xfrm>
          <a:prstGeom prst="rect">
            <a:avLst/>
          </a:prstGeom>
          <a:noFill/>
          <a:ln/>
        </p:spPr>
        <p:txBody>
          <a:bodyPr wrap="square" lIns="0" tIns="0" rIns="0" bIns="0" rtlCol="0" anchor="ctr"/>
          <a:lstStyle/>
          <a:p>
            <a:pPr>
              <a:lnSpc>
                <a:spcPct val="130000"/>
              </a:lnSpc>
            </a:pPr>
            <a:r>
              <a:rPr lang="en-US" sz="1200" b="1" kern="0" spc="30" dirty="0">
                <a:solidFill>
                  <a:srgbClr val="FFFFFF"/>
                </a:solidFill>
                <a:latin typeface="Times New Roman" panose="02020603050405020304" pitchFamily="18" charset="0"/>
                <a:ea typeface="Quattrocento Sans" pitchFamily="34" charset="-122"/>
                <a:cs typeface="Times New Roman" panose="02020603050405020304" pitchFamily="18" charset="0"/>
              </a:rPr>
              <a:t>ENERGY &amp; CLIMATE RESEARCH</a:t>
            </a:r>
            <a:endParaRPr lang="en-US" sz="1600" dirty="0">
              <a:latin typeface="Times New Roman" panose="02020603050405020304" pitchFamily="18" charset="0"/>
              <a:cs typeface="Times New Roman" panose="02020603050405020304" pitchFamily="18" charset="0"/>
            </a:endParaRPr>
          </a:p>
        </p:txBody>
      </p:sp>
      <p:sp>
        <p:nvSpPr>
          <p:cNvPr id="10" name="Text 7"/>
          <p:cNvSpPr/>
          <p:nvPr/>
        </p:nvSpPr>
        <p:spPr>
          <a:xfrm>
            <a:off x="473028" y="2150269"/>
            <a:ext cx="10806953" cy="1143000"/>
          </a:xfrm>
          <a:prstGeom prst="rect">
            <a:avLst/>
          </a:prstGeom>
          <a:noFill/>
          <a:ln/>
        </p:spPr>
        <p:txBody>
          <a:bodyPr wrap="square" lIns="0" tIns="0" rIns="0" bIns="0" rtlCol="0" anchor="ctr"/>
          <a:lstStyle/>
          <a:p>
            <a:pPr>
              <a:lnSpc>
                <a:spcPct val="100000"/>
              </a:lnSpc>
            </a:pPr>
            <a:r>
              <a:rPr lang="en-US" sz="4400" dirty="0">
                <a:solidFill>
                  <a:schemeClr val="bg1"/>
                </a:solidFill>
                <a:latin typeface="Times New Roman" panose="02020603050405020304" pitchFamily="18" charset="0"/>
                <a:cs typeface="Times New Roman" panose="02020603050405020304" pitchFamily="18" charset="0"/>
              </a:rPr>
              <a:t>Long-term Energy Demand and</a:t>
            </a:r>
          </a:p>
          <a:p>
            <a:pPr>
              <a:lnSpc>
                <a:spcPct val="100000"/>
              </a:lnSpc>
            </a:pPr>
            <a:r>
              <a:rPr lang="en-US" sz="4400" dirty="0">
                <a:solidFill>
                  <a:schemeClr val="bg1"/>
                </a:solidFill>
                <a:latin typeface="Times New Roman" panose="02020603050405020304" pitchFamily="18" charset="0"/>
                <a:cs typeface="Times New Roman" panose="02020603050405020304" pitchFamily="18" charset="0"/>
              </a:rPr>
              <a:t>Carbon-Neutrality Pathways for Egypt</a:t>
            </a:r>
          </a:p>
        </p:txBody>
      </p:sp>
      <p:sp>
        <p:nvSpPr>
          <p:cNvPr id="11" name="Text 8"/>
          <p:cNvSpPr/>
          <p:nvPr/>
        </p:nvSpPr>
        <p:spPr>
          <a:xfrm>
            <a:off x="838200" y="3522151"/>
            <a:ext cx="9867900" cy="371475"/>
          </a:xfrm>
          <a:prstGeom prst="rect">
            <a:avLst/>
          </a:prstGeom>
          <a:noFill/>
          <a:ln/>
        </p:spPr>
        <p:txBody>
          <a:bodyPr wrap="square" lIns="0" tIns="0" rIns="0" bIns="0" rtlCol="0" anchor="ctr"/>
          <a:lstStyle/>
          <a:p>
            <a:pPr>
              <a:lnSpc>
                <a:spcPct val="140000"/>
              </a:lnSpc>
            </a:pPr>
            <a:r>
              <a:rPr lang="en-US" sz="20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A LEAP-Based Scenario Analysis (2017–2070)</a:t>
            </a:r>
            <a:endParaRPr lang="en-US" dirty="0">
              <a:latin typeface="Times New Roman" panose="02020603050405020304" pitchFamily="18" charset="0"/>
              <a:cs typeface="Times New Roman" panose="02020603050405020304" pitchFamily="18" charset="0"/>
            </a:endParaRPr>
          </a:p>
        </p:txBody>
      </p:sp>
      <p:sp>
        <p:nvSpPr>
          <p:cNvPr id="12" name="Shape 9"/>
          <p:cNvSpPr/>
          <p:nvPr/>
        </p:nvSpPr>
        <p:spPr>
          <a:xfrm>
            <a:off x="542925" y="4252702"/>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38A169"/>
          </a:solidFill>
          <a:ln/>
        </p:spPr>
        <p:txBody>
          <a:bodyPr/>
          <a:lstStyle/>
          <a:p>
            <a:endParaRPr lang="ko-KR" altLang="en-US"/>
          </a:p>
        </p:txBody>
      </p:sp>
      <p:sp>
        <p:nvSpPr>
          <p:cNvPr id="13" name="Text 10"/>
          <p:cNvSpPr/>
          <p:nvPr/>
        </p:nvSpPr>
        <p:spPr>
          <a:xfrm>
            <a:off x="1590675" y="4126216"/>
            <a:ext cx="4629150" cy="266700"/>
          </a:xfrm>
          <a:prstGeom prst="rect">
            <a:avLst/>
          </a:prstGeom>
          <a:noFill/>
          <a:ln/>
        </p:spPr>
        <p:txBody>
          <a:bodyPr wrap="square" lIns="0" tIns="0" rIns="0" bIns="0" rtlCol="0" anchor="ctr"/>
          <a:lstStyle/>
          <a:p>
            <a:pPr>
              <a:lnSpc>
                <a:spcPct val="130000"/>
              </a:lnSpc>
            </a:pPr>
            <a:r>
              <a:rPr lang="en-US" sz="1350"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Integrated Energy System Modeling for Sustainable Transition</a:t>
            </a:r>
            <a:endParaRPr lang="en-US" sz="1600" dirty="0">
              <a:latin typeface="Times New Roman" panose="02020603050405020304" pitchFamily="18" charset="0"/>
              <a:cs typeface="Times New Roman" panose="02020603050405020304" pitchFamily="18" charset="0"/>
            </a:endParaRPr>
          </a:p>
        </p:txBody>
      </p:sp>
      <p:sp>
        <p:nvSpPr>
          <p:cNvPr id="16" name="Text 13"/>
          <p:cNvSpPr/>
          <p:nvPr/>
        </p:nvSpPr>
        <p:spPr>
          <a:xfrm>
            <a:off x="381000" y="6248400"/>
            <a:ext cx="3524250" cy="228600"/>
          </a:xfrm>
          <a:prstGeom prst="rect">
            <a:avLst/>
          </a:prstGeom>
          <a:noFill/>
          <a:ln/>
        </p:spPr>
        <p:txBody>
          <a:bodyPr wrap="square" lIns="0" tIns="0" rIns="0" bIns="0" rtlCol="0" anchor="ctr"/>
          <a:lstStyle/>
          <a:p>
            <a:pPr>
              <a:lnSpc>
                <a:spcPct val="130000"/>
              </a:lnSpc>
            </a:pPr>
            <a:endParaRPr lang="en-US" sz="1600" dirty="0"/>
          </a:p>
        </p:txBody>
      </p:sp>
      <p:sp>
        <p:nvSpPr>
          <p:cNvPr id="17" name="Text 14"/>
          <p:cNvSpPr/>
          <p:nvPr/>
        </p:nvSpPr>
        <p:spPr>
          <a:xfrm>
            <a:off x="10636746" y="6019800"/>
            <a:ext cx="1171575" cy="228600"/>
          </a:xfrm>
          <a:prstGeom prst="rect">
            <a:avLst/>
          </a:prstGeom>
          <a:noFill/>
          <a:ln/>
        </p:spPr>
        <p:txBody>
          <a:bodyPr wrap="square" lIns="0" tIns="0" rIns="0" bIns="0" rtlCol="0" anchor="ctr"/>
          <a:lstStyle/>
          <a:p>
            <a:pPr algn="r">
              <a:lnSpc>
                <a:spcPct val="130000"/>
              </a:lnSpc>
            </a:pPr>
            <a:r>
              <a:rPr lang="en-US" sz="1200" dirty="0">
                <a:solidFill>
                  <a:srgbClr val="F7FAFC">
                    <a:alpha val="60000"/>
                  </a:srgbClr>
                </a:solidFill>
                <a:latin typeface="Quattrocento Sans" pitchFamily="34" charset="0"/>
                <a:ea typeface="Quattrocento Sans" pitchFamily="34" charset="-122"/>
                <a:cs typeface="Quattrocento Sans" pitchFamily="34" charset="-120"/>
              </a:rPr>
              <a:t>G20243614</a:t>
            </a:r>
            <a:endParaRPr lang="en-US" sz="1600" dirty="0"/>
          </a:p>
        </p:txBody>
      </p:sp>
      <p:sp>
        <p:nvSpPr>
          <p:cNvPr id="18" name="Text 15"/>
          <p:cNvSpPr/>
          <p:nvPr/>
        </p:nvSpPr>
        <p:spPr>
          <a:xfrm>
            <a:off x="10636746" y="6248400"/>
            <a:ext cx="1171575" cy="228600"/>
          </a:xfrm>
          <a:prstGeom prst="rect">
            <a:avLst/>
          </a:prstGeom>
          <a:noFill/>
          <a:ln/>
        </p:spPr>
        <p:txBody>
          <a:bodyPr wrap="square" lIns="0" tIns="0" rIns="0" bIns="0" rtlCol="0" anchor="ctr"/>
          <a:lstStyle/>
          <a:p>
            <a:pPr algn="r">
              <a:lnSpc>
                <a:spcPct val="130000"/>
              </a:lnSpc>
            </a:pPr>
            <a:r>
              <a:rPr lang="en-US" sz="1200" dirty="0">
                <a:solidFill>
                  <a:srgbClr val="F7FAFC">
                    <a:alpha val="60000"/>
                  </a:srgbClr>
                </a:solidFill>
                <a:latin typeface="Quattrocento Sans" pitchFamily="34" charset="0"/>
                <a:ea typeface="Quattrocento Sans" pitchFamily="34" charset="-122"/>
                <a:cs typeface="Quattrocento Sans" pitchFamily="34" charset="-120"/>
              </a:rPr>
              <a:t>ashraf@uos.ac.kr</a:t>
            </a:r>
            <a:endParaRPr lang="en-US" sz="1600" dirty="0"/>
          </a:p>
        </p:txBody>
      </p:sp>
      <p:sp>
        <p:nvSpPr>
          <p:cNvPr id="19" name="사각형: 둥근 모서리 167">
            <a:extLst>
              <a:ext uri="{FF2B5EF4-FFF2-40B4-BE49-F238E27FC236}">
                <a16:creationId xmlns:a16="http://schemas.microsoft.com/office/drawing/2014/main" id="{A8D74CF5-E1A9-8D7C-9A46-FC33071F4587}"/>
              </a:ext>
            </a:extLst>
          </p:cNvPr>
          <p:cNvSpPr/>
          <p:nvPr/>
        </p:nvSpPr>
        <p:spPr>
          <a:xfrm>
            <a:off x="236221" y="2043113"/>
            <a:ext cx="45719" cy="144089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고딕14" panose="02020600000000000000" pitchFamily="18" charset="-127"/>
              <a:ea typeface="a고딕14" panose="02020600000000000000" pitchFamily="18" charset="-127"/>
            </a:endParaRPr>
          </a:p>
        </p:txBody>
      </p:sp>
      <p:sp>
        <p:nvSpPr>
          <p:cNvPr id="20" name="TextBox 19">
            <a:extLst>
              <a:ext uri="{FF2B5EF4-FFF2-40B4-BE49-F238E27FC236}">
                <a16:creationId xmlns:a16="http://schemas.microsoft.com/office/drawing/2014/main" id="{794BFE2B-3CFA-AF4D-4DF3-635EDFE98243}"/>
              </a:ext>
            </a:extLst>
          </p:cNvPr>
          <p:cNvSpPr txBox="1"/>
          <p:nvPr/>
        </p:nvSpPr>
        <p:spPr>
          <a:xfrm>
            <a:off x="385763" y="5184338"/>
            <a:ext cx="6116128" cy="1200329"/>
          </a:xfrm>
          <a:prstGeom prst="rect">
            <a:avLst/>
          </a:prstGeom>
          <a:noFill/>
        </p:spPr>
        <p:txBody>
          <a:bodyPr wrap="square">
            <a:spAutoFit/>
          </a:bodyPr>
          <a:lstStyle/>
          <a:p>
            <a:r>
              <a:rPr lang="ko-KR" altLang="en-US" sz="1200" spc="-131" dirty="0">
                <a:solidFill>
                  <a:schemeClr val="bg1"/>
                </a:solidFill>
                <a:latin typeface="Times New Roman" panose="02020603050405020304" pitchFamily="18" charset="0"/>
                <a:cs typeface="Times New Roman" panose="02020603050405020304" pitchFamily="18" charset="0"/>
              </a:rPr>
              <a:t>서울시립</a:t>
            </a:r>
            <a:r>
              <a:rPr lang="ko-KR" altLang="en-US" sz="1200" spc="-140" dirty="0">
                <a:solidFill>
                  <a:schemeClr val="bg1"/>
                </a:solidFill>
                <a:latin typeface="Times New Roman" panose="02020603050405020304" pitchFamily="18" charset="0"/>
                <a:cs typeface="Times New Roman" panose="02020603050405020304" pitchFamily="18" charset="0"/>
              </a:rPr>
              <a:t>대</a:t>
            </a:r>
            <a:r>
              <a:rPr lang="ko-KR" altLang="en-US" sz="1200" spc="-145" dirty="0">
                <a:solidFill>
                  <a:schemeClr val="bg1"/>
                </a:solidFill>
                <a:latin typeface="Times New Roman" panose="02020603050405020304" pitchFamily="18" charset="0"/>
                <a:cs typeface="Times New Roman" panose="02020603050405020304" pitchFamily="18" charset="0"/>
              </a:rPr>
              <a:t>학</a:t>
            </a:r>
            <a:r>
              <a:rPr lang="ko-KR" altLang="en-US" sz="1200" spc="-131" dirty="0">
                <a:solidFill>
                  <a:schemeClr val="bg1"/>
                </a:solidFill>
                <a:latin typeface="Times New Roman" panose="02020603050405020304" pitchFamily="18" charset="0"/>
                <a:cs typeface="Times New Roman" panose="02020603050405020304" pitchFamily="18" charset="0"/>
              </a:rPr>
              <a:t>교 </a:t>
            </a:r>
            <a:r>
              <a:rPr lang="en-US" altLang="ko-KR" sz="1200" spc="-131" dirty="0">
                <a:solidFill>
                  <a:schemeClr val="bg1"/>
                </a:solidFill>
                <a:latin typeface="Times New Roman" panose="02020603050405020304" pitchFamily="18" charset="0"/>
                <a:cs typeface="Times New Roman" panose="02020603050405020304" pitchFamily="18" charset="0"/>
              </a:rPr>
              <a:t>, </a:t>
            </a:r>
            <a:r>
              <a:rPr lang="ko-KR" altLang="en-US" sz="1200" dirty="0">
                <a:solidFill>
                  <a:schemeClr val="bg1"/>
                </a:solidFill>
                <a:latin typeface="Times New Roman" panose="02020603050405020304" pitchFamily="18" charset="0"/>
                <a:cs typeface="Times New Roman" panose="02020603050405020304" pitchFamily="18" charset="0"/>
              </a:rPr>
              <a:t>도시공학과</a:t>
            </a:r>
            <a:r>
              <a:rPr lang="en-US" altLang="ko-KR" sz="1200" dirty="0">
                <a:solidFill>
                  <a:schemeClr val="bg1"/>
                </a:solidFill>
                <a:latin typeface="Times New Roman" panose="02020603050405020304" pitchFamily="18" charset="0"/>
                <a:cs typeface="Times New Roman" panose="02020603050405020304" pitchFamily="18" charset="0"/>
              </a:rPr>
              <a:t>, </a:t>
            </a:r>
            <a:r>
              <a:rPr lang="ko-KR" altLang="en-US" sz="1200" dirty="0">
                <a:solidFill>
                  <a:schemeClr val="bg1"/>
                </a:solidFill>
                <a:latin typeface="Times New Roman" panose="02020603050405020304" pitchFamily="18" charset="0"/>
                <a:cs typeface="Times New Roman" panose="02020603050405020304" pitchFamily="18" charset="0"/>
              </a:rPr>
              <a:t> 박사과정</a:t>
            </a:r>
            <a:endParaRPr lang="en-US" altLang="ko-KR" sz="1200" spc="-131" dirty="0">
              <a:solidFill>
                <a:schemeClr val="bg1"/>
              </a:solidFill>
              <a:latin typeface="Times New Roman" panose="02020603050405020304" pitchFamily="18" charset="0"/>
              <a:cs typeface="Times New Roman" panose="02020603050405020304" pitchFamily="18" charset="0"/>
            </a:endParaRPr>
          </a:p>
          <a:p>
            <a:r>
              <a:rPr lang="en-US" altLang="ko-KR" sz="1200" dirty="0">
                <a:solidFill>
                  <a:schemeClr val="bg1"/>
                </a:solidFill>
                <a:latin typeface="Times New Roman" panose="02020603050405020304" pitchFamily="18" charset="0"/>
                <a:ea typeface="Quattrocento Sans" pitchFamily="34" charset="-122"/>
                <a:cs typeface="Times New Roman" panose="02020603050405020304" pitchFamily="18" charset="0"/>
              </a:rPr>
              <a:t>Ph.D. Candidate, Dept. of Urban Planning and Design</a:t>
            </a:r>
          </a:p>
          <a:p>
            <a:r>
              <a:rPr lang="en-US" altLang="ko-KR" sz="1200" dirty="0">
                <a:solidFill>
                  <a:schemeClr val="bg1"/>
                </a:solidFill>
                <a:latin typeface="Times New Roman" panose="02020603050405020304" pitchFamily="18" charset="0"/>
                <a:ea typeface="Quattrocento Sans" pitchFamily="34" charset="-122"/>
                <a:cs typeface="Times New Roman" panose="02020603050405020304" pitchFamily="18" charset="0"/>
              </a:rPr>
              <a:t>University of Seoul</a:t>
            </a:r>
            <a:endParaRPr lang="en-US" altLang="ko-KR" sz="1200" dirty="0">
              <a:solidFill>
                <a:schemeClr val="bg1"/>
              </a:solidFill>
              <a:latin typeface="Times New Roman" panose="02020603050405020304" pitchFamily="18" charset="0"/>
              <a:cs typeface="Times New Roman" panose="02020603050405020304" pitchFamily="18" charset="0"/>
            </a:endParaRPr>
          </a:p>
          <a:p>
            <a:r>
              <a:rPr lang="en-US" altLang="ko-KR" sz="1200" dirty="0">
                <a:solidFill>
                  <a:schemeClr val="bg1"/>
                </a:solidFill>
                <a:latin typeface="Times New Roman" panose="02020603050405020304" pitchFamily="18" charset="0"/>
                <a:cs typeface="Times New Roman" panose="02020603050405020304" pitchFamily="18" charset="0"/>
              </a:rPr>
              <a:t>Ashraf El Haddad </a:t>
            </a:r>
            <a:r>
              <a:rPr lang="ko-KR" altLang="en-US" sz="1200" dirty="0">
                <a:solidFill>
                  <a:schemeClr val="bg1"/>
                </a:solidFill>
                <a:latin typeface="Times New Roman" panose="02020603050405020304" pitchFamily="18" charset="0"/>
                <a:cs typeface="Times New Roman" panose="02020603050405020304" pitchFamily="18" charset="0"/>
              </a:rPr>
              <a:t>아슈라프 엘하닫</a:t>
            </a:r>
            <a:endParaRPr lang="en-US" altLang="ko-KR" sz="1200" dirty="0">
              <a:solidFill>
                <a:schemeClr val="bg1"/>
              </a:solidFill>
              <a:latin typeface="Times New Roman" panose="02020603050405020304" pitchFamily="18" charset="0"/>
              <a:cs typeface="Times New Roman" panose="02020603050405020304" pitchFamily="18" charset="0"/>
            </a:endParaRPr>
          </a:p>
          <a:p>
            <a:r>
              <a:rPr lang="en-US" altLang="ko-KR" sz="1200" dirty="0">
                <a:solidFill>
                  <a:schemeClr val="bg1"/>
                </a:solidFill>
                <a:latin typeface="Times New Roman" panose="02020603050405020304" pitchFamily="18" charset="0"/>
                <a:cs typeface="Times New Roman" panose="02020603050405020304" pitchFamily="18" charset="0"/>
              </a:rPr>
              <a:t>G20243614</a:t>
            </a:r>
          </a:p>
          <a:p>
            <a:r>
              <a:rPr lang="en-US" altLang="ko-KR" sz="1200"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ashraf@uos.ac.kr</a:t>
            </a:r>
            <a:endParaRPr lang="en-US" altLang="ko-KR" sz="1200" dirty="0">
              <a:solidFill>
                <a:schemeClr val="bg1"/>
              </a:solidFill>
              <a:latin typeface="Times New Roman" panose="02020603050405020304" pitchFamily="18" charset="0"/>
              <a:cs typeface="Times New Roman" panose="02020603050405020304" pitchFamily="18" charset="0"/>
            </a:endParaRPr>
          </a:p>
        </p:txBody>
      </p:sp>
      <p:sp>
        <p:nvSpPr>
          <p:cNvPr id="21" name="Text 12"/>
          <p:cNvSpPr/>
          <p:nvPr/>
        </p:nvSpPr>
        <p:spPr>
          <a:xfrm>
            <a:off x="381000" y="6019800"/>
            <a:ext cx="3524250" cy="228600"/>
          </a:xfrm>
          <a:prstGeom prst="rect">
            <a:avLst/>
          </a:prstGeom>
          <a:noFill/>
          <a:ln/>
        </p:spPr>
        <p:txBody>
          <a:bodyPr wrap="square" lIns="0" tIns="0" rIns="0" bIns="0" rtlCol="0" anchor="ctr"/>
          <a:lstStyle/>
          <a:p>
            <a:pPr>
              <a:lnSpc>
                <a:spcPct val="130000"/>
              </a:lnSpc>
            </a:pPr>
            <a:endParaRPr lang="en-US" sz="1600" dirty="0"/>
          </a:p>
        </p:txBody>
      </p:sp>
      <p:sp>
        <p:nvSpPr>
          <p:cNvPr id="22" name="Text 12">
            <a:extLst>
              <a:ext uri="{FF2B5EF4-FFF2-40B4-BE49-F238E27FC236}">
                <a16:creationId xmlns:a16="http://schemas.microsoft.com/office/drawing/2014/main" id="{45A4F45B-7220-A405-A0E3-036AE4A05205}"/>
              </a:ext>
            </a:extLst>
          </p:cNvPr>
          <p:cNvSpPr/>
          <p:nvPr/>
        </p:nvSpPr>
        <p:spPr>
          <a:xfrm>
            <a:off x="6757632" y="6080760"/>
            <a:ext cx="1811686" cy="396240"/>
          </a:xfrm>
          <a:prstGeom prst="rect">
            <a:avLst/>
          </a:prstGeom>
          <a:noFill/>
          <a:ln/>
        </p:spPr>
        <p:txBody>
          <a:bodyPr wrap="square" lIns="0" tIns="0" rIns="0" bIns="0"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  University of Seoul  |  2026</a:t>
            </a:r>
          </a:p>
        </p:txBody>
      </p:sp>
      <p:pic>
        <p:nvPicPr>
          <p:cNvPr id="23" name="object 7">
            <a:extLst>
              <a:ext uri="{FF2B5EF4-FFF2-40B4-BE49-F238E27FC236}">
                <a16:creationId xmlns:a16="http://schemas.microsoft.com/office/drawing/2014/main" id="{EB3ED94E-5790-83EB-5A42-A1DAC5A28CE5}"/>
              </a:ext>
            </a:extLst>
          </p:cNvPr>
          <p:cNvPicPr/>
          <p:nvPr/>
        </p:nvPicPr>
        <p:blipFill>
          <a:blip r:embed="rId5" cstate="print"/>
          <a:stretch>
            <a:fillRect/>
          </a:stretch>
        </p:blipFill>
        <p:spPr>
          <a:xfrm>
            <a:off x="8203738" y="446554"/>
            <a:ext cx="1725256" cy="338553"/>
          </a:xfrm>
          <a:prstGeom prst="rect">
            <a:avLst/>
          </a:prstGeom>
          <a:solidFill>
            <a:schemeClr val="accent4">
              <a:lumMod val="75000"/>
            </a:schemeClr>
          </a:solid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A8D9DF-1989-9AE2-A2A6-039BE7AE8794}"/>
              </a:ext>
            </a:extLst>
          </p:cNvPr>
          <p:cNvSpPr txBox="1"/>
          <p:nvPr/>
        </p:nvSpPr>
        <p:spPr>
          <a:xfrm>
            <a:off x="91279" y="1278261"/>
            <a:ext cx="9982200" cy="307777"/>
          </a:xfrm>
          <a:prstGeom prst="rect">
            <a:avLst/>
          </a:prstGeom>
          <a:solidFill>
            <a:srgbClr val="92D050"/>
          </a:solidFill>
        </p:spPr>
        <p:txBody>
          <a:bodyPr wrap="square">
            <a:spAutoFit/>
          </a:bodyPr>
          <a:lstStyle/>
          <a:p>
            <a:pPr marL="285744" indent="-285744" algn="just">
              <a:buFont typeface="Wingdings" panose="05000000000000000000" pitchFamily="2" charset="2"/>
              <a:buChar char="ü"/>
            </a:pPr>
            <a:r>
              <a:rPr lang="en-US" altLang="ko-KR" sz="1400" dirty="0">
                <a:latin typeface="+mj-lt"/>
              </a:rPr>
              <a:t>The energy consumption for each activity level broken down by subsectors and fuel types is calculated in the model using </a:t>
            </a:r>
            <a:r>
              <a:rPr lang="en-US" altLang="ko-KR" sz="1400" b="1" dirty="0">
                <a:solidFill>
                  <a:srgbClr val="FF0000"/>
                </a:solidFill>
                <a:latin typeface="+mj-lt"/>
              </a:rPr>
              <a:t>Eq. 1</a:t>
            </a:r>
            <a:endParaRPr lang="ko-KR" altLang="en-US" sz="1400" b="1" dirty="0">
              <a:solidFill>
                <a:srgbClr val="FF0000"/>
              </a:solidFill>
              <a:latin typeface="+mj-lt"/>
            </a:endParaRPr>
          </a:p>
        </p:txBody>
      </p:sp>
      <p:pic>
        <p:nvPicPr>
          <p:cNvPr id="14" name="Picture 13">
            <a:extLst>
              <a:ext uri="{FF2B5EF4-FFF2-40B4-BE49-F238E27FC236}">
                <a16:creationId xmlns:a16="http://schemas.microsoft.com/office/drawing/2014/main" id="{BD7306C0-32A1-5F62-402B-F3B161FF5CEE}"/>
              </a:ext>
            </a:extLst>
          </p:cNvPr>
          <p:cNvPicPr>
            <a:picLocks noChangeAspect="1"/>
          </p:cNvPicPr>
          <p:nvPr/>
        </p:nvPicPr>
        <p:blipFill>
          <a:blip r:embed="rId2"/>
          <a:stretch>
            <a:fillRect/>
          </a:stretch>
        </p:blipFill>
        <p:spPr>
          <a:xfrm>
            <a:off x="91279" y="1736318"/>
            <a:ext cx="2172755" cy="533391"/>
          </a:xfrm>
          <a:prstGeom prst="rect">
            <a:avLst/>
          </a:prstGeom>
          <a:ln>
            <a:solidFill>
              <a:schemeClr val="accent1"/>
            </a:solidFill>
          </a:ln>
        </p:spPr>
      </p:pic>
      <p:sp>
        <p:nvSpPr>
          <p:cNvPr id="16" name="TextBox 15">
            <a:extLst>
              <a:ext uri="{FF2B5EF4-FFF2-40B4-BE49-F238E27FC236}">
                <a16:creationId xmlns:a16="http://schemas.microsoft.com/office/drawing/2014/main" id="{B6402C12-974A-B840-B7C9-88684460DE3B}"/>
              </a:ext>
            </a:extLst>
          </p:cNvPr>
          <p:cNvSpPr txBox="1"/>
          <p:nvPr/>
        </p:nvSpPr>
        <p:spPr>
          <a:xfrm>
            <a:off x="2932645" y="1628497"/>
            <a:ext cx="2519355" cy="738664"/>
          </a:xfrm>
          <a:prstGeom prst="rect">
            <a:avLst/>
          </a:prstGeom>
          <a:solidFill>
            <a:schemeClr val="accent1">
              <a:lumMod val="20000"/>
              <a:lumOff val="80000"/>
            </a:schemeClr>
          </a:solidFill>
          <a:ln>
            <a:solidFill>
              <a:schemeClr val="accent1"/>
            </a:solidFill>
          </a:ln>
        </p:spPr>
        <p:txBody>
          <a:bodyPr wrap="square">
            <a:spAutoFit/>
          </a:bodyPr>
          <a:lstStyle/>
          <a:p>
            <a:pPr algn="just"/>
            <a:r>
              <a:rPr lang="en-US" altLang="ko-KR" sz="1400" i="1" dirty="0">
                <a:solidFill>
                  <a:srgbClr val="FF0000"/>
                </a:solidFill>
              </a:rPr>
              <a:t>ED</a:t>
            </a:r>
            <a:r>
              <a:rPr lang="en-US" altLang="ko-KR" sz="1200" dirty="0"/>
              <a:t> </a:t>
            </a:r>
            <a:r>
              <a:rPr lang="en-US" altLang="ko-KR" sz="1100" i="1" dirty="0"/>
              <a:t>k</a:t>
            </a:r>
            <a:r>
              <a:rPr lang="en-US" altLang="ko-KR" sz="1200" dirty="0"/>
              <a:t> </a:t>
            </a:r>
            <a:r>
              <a:rPr lang="en-US" altLang="ko-KR" sz="1100" dirty="0"/>
              <a:t>: stands for energy consumption, </a:t>
            </a:r>
            <a:endParaRPr lang="en-US" altLang="ko-KR" sz="1200" dirty="0"/>
          </a:p>
          <a:p>
            <a:pPr algn="just"/>
            <a:r>
              <a:rPr lang="en-US" altLang="ko-KR" sz="1400" i="1" dirty="0">
                <a:solidFill>
                  <a:srgbClr val="FF0000"/>
                </a:solidFill>
              </a:rPr>
              <a:t>AL</a:t>
            </a:r>
            <a:r>
              <a:rPr lang="en-US" altLang="ko-KR" sz="1200" dirty="0"/>
              <a:t> : </a:t>
            </a:r>
            <a:r>
              <a:rPr lang="en-US" altLang="ko-KR" sz="1100" dirty="0"/>
              <a:t>stands for activity level,</a:t>
            </a:r>
          </a:p>
          <a:p>
            <a:pPr algn="just"/>
            <a:r>
              <a:rPr lang="en-US" altLang="ko-KR" sz="1400" i="1" dirty="0">
                <a:solidFill>
                  <a:srgbClr val="FF0000"/>
                </a:solidFill>
              </a:rPr>
              <a:t>EI</a:t>
            </a:r>
            <a:r>
              <a:rPr lang="en-US" altLang="ko-KR" sz="1200" dirty="0"/>
              <a:t>  : </a:t>
            </a:r>
            <a:r>
              <a:rPr lang="en-US" altLang="ko-KR" sz="1100" dirty="0"/>
              <a:t>energy intensity. </a:t>
            </a:r>
            <a:endParaRPr lang="ko-KR" altLang="en-US" sz="1200" dirty="0"/>
          </a:p>
        </p:txBody>
      </p:sp>
      <p:sp>
        <p:nvSpPr>
          <p:cNvPr id="17" name="Arrow: Right 16">
            <a:extLst>
              <a:ext uri="{FF2B5EF4-FFF2-40B4-BE49-F238E27FC236}">
                <a16:creationId xmlns:a16="http://schemas.microsoft.com/office/drawing/2014/main" id="{87D32B9C-618C-FD7C-C361-86AD8DB699CB}"/>
              </a:ext>
            </a:extLst>
          </p:cNvPr>
          <p:cNvSpPr/>
          <p:nvPr/>
        </p:nvSpPr>
        <p:spPr>
          <a:xfrm>
            <a:off x="2316480" y="1898916"/>
            <a:ext cx="609600" cy="228600"/>
          </a:xfrm>
          <a:prstGeom prst="rightArrow">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BEA5299F-AD72-3D31-4102-54CE9A15B7CE}"/>
              </a:ext>
            </a:extLst>
          </p:cNvPr>
          <p:cNvSpPr txBox="1"/>
          <p:nvPr/>
        </p:nvSpPr>
        <p:spPr>
          <a:xfrm>
            <a:off x="76200" y="3426024"/>
            <a:ext cx="7502848" cy="307777"/>
          </a:xfrm>
          <a:prstGeom prst="rect">
            <a:avLst/>
          </a:prstGeom>
          <a:solidFill>
            <a:srgbClr val="92D050"/>
          </a:solidFill>
        </p:spPr>
        <p:txBody>
          <a:bodyPr wrap="square">
            <a:spAutoFit/>
          </a:bodyPr>
          <a:lstStyle/>
          <a:p>
            <a:pPr marL="285744" indent="-285744">
              <a:buFont typeface="Wingdings" panose="05000000000000000000" pitchFamily="2" charset="2"/>
              <a:buChar char="ü"/>
            </a:pPr>
            <a:r>
              <a:rPr lang="en-US" altLang="ko-KR" sz="1400" dirty="0"/>
              <a:t>The carbon emission for every activity was estimated using </a:t>
            </a:r>
            <a:r>
              <a:rPr lang="en-US" altLang="ko-KR" sz="1400" dirty="0">
                <a:solidFill>
                  <a:srgbClr val="FF0000"/>
                </a:solidFill>
              </a:rPr>
              <a:t>Eq. (2): </a:t>
            </a:r>
            <a:endParaRPr lang="ko-KR" altLang="en-US" sz="1400" dirty="0">
              <a:solidFill>
                <a:srgbClr val="FF0000"/>
              </a:solidFill>
            </a:endParaRPr>
          </a:p>
        </p:txBody>
      </p:sp>
      <p:pic>
        <p:nvPicPr>
          <p:cNvPr id="21" name="Picture 20">
            <a:extLst>
              <a:ext uri="{FF2B5EF4-FFF2-40B4-BE49-F238E27FC236}">
                <a16:creationId xmlns:a16="http://schemas.microsoft.com/office/drawing/2014/main" id="{A86A3F80-D31B-0036-5EFB-4757366FEAE4}"/>
              </a:ext>
            </a:extLst>
          </p:cNvPr>
          <p:cNvPicPr>
            <a:picLocks noChangeAspect="1"/>
          </p:cNvPicPr>
          <p:nvPr/>
        </p:nvPicPr>
        <p:blipFill>
          <a:blip r:embed="rId3"/>
          <a:stretch>
            <a:fillRect/>
          </a:stretch>
        </p:blipFill>
        <p:spPr>
          <a:xfrm>
            <a:off x="76201" y="4038600"/>
            <a:ext cx="3085876" cy="609600"/>
          </a:xfrm>
          <a:prstGeom prst="rect">
            <a:avLst/>
          </a:prstGeom>
          <a:ln>
            <a:solidFill>
              <a:schemeClr val="accent1"/>
            </a:solidFill>
          </a:ln>
        </p:spPr>
      </p:pic>
      <p:sp>
        <p:nvSpPr>
          <p:cNvPr id="23" name="TextBox 22">
            <a:extLst>
              <a:ext uri="{FF2B5EF4-FFF2-40B4-BE49-F238E27FC236}">
                <a16:creationId xmlns:a16="http://schemas.microsoft.com/office/drawing/2014/main" id="{F978EC21-E8D6-00AA-BB48-C2D6C9F32BCC}"/>
              </a:ext>
            </a:extLst>
          </p:cNvPr>
          <p:cNvSpPr txBox="1"/>
          <p:nvPr/>
        </p:nvSpPr>
        <p:spPr>
          <a:xfrm>
            <a:off x="4114800" y="3846494"/>
            <a:ext cx="7502848" cy="954107"/>
          </a:xfrm>
          <a:prstGeom prst="rect">
            <a:avLst/>
          </a:prstGeom>
          <a:solidFill>
            <a:schemeClr val="accent1">
              <a:lumMod val="20000"/>
              <a:lumOff val="80000"/>
            </a:schemeClr>
          </a:solidFill>
          <a:ln>
            <a:solidFill>
              <a:schemeClr val="accent1"/>
            </a:solidFill>
          </a:ln>
        </p:spPr>
        <p:txBody>
          <a:bodyPr wrap="square">
            <a:spAutoFit/>
          </a:bodyPr>
          <a:lstStyle/>
          <a:p>
            <a:r>
              <a:rPr lang="en-US" altLang="ko-KR" sz="1200" dirty="0"/>
              <a:t>- </a:t>
            </a:r>
            <a:r>
              <a:rPr lang="en-US" altLang="ko-KR" sz="1400" dirty="0">
                <a:solidFill>
                  <a:srgbClr val="FF0000"/>
                </a:solidFill>
              </a:rPr>
              <a:t>ED</a:t>
            </a:r>
            <a:r>
              <a:rPr lang="en-US" altLang="ko-KR" sz="1200" dirty="0"/>
              <a:t> </a:t>
            </a:r>
            <a:r>
              <a:rPr lang="en-US" altLang="ko-KR" sz="1200" dirty="0">
                <a:solidFill>
                  <a:srgbClr val="7030A0"/>
                </a:solidFill>
              </a:rPr>
              <a:t>e, </a:t>
            </a:r>
            <a:r>
              <a:rPr lang="en-US" altLang="ko-KR" sz="1200" dirty="0" err="1">
                <a:solidFill>
                  <a:srgbClr val="7030A0"/>
                </a:solidFill>
              </a:rPr>
              <a:t>i</a:t>
            </a:r>
            <a:r>
              <a:rPr lang="en-US" altLang="ko-KR" sz="1200" dirty="0">
                <a:solidFill>
                  <a:srgbClr val="7030A0"/>
                </a:solidFill>
              </a:rPr>
              <a:t> </a:t>
            </a:r>
            <a:r>
              <a:rPr lang="en-US" altLang="ko-KR" sz="1200" dirty="0"/>
              <a:t>emission is the pollutant emission, </a:t>
            </a:r>
          </a:p>
          <a:p>
            <a:r>
              <a:rPr lang="en-US" altLang="ko-KR" sz="1200" dirty="0"/>
              <a:t>- </a:t>
            </a:r>
            <a:r>
              <a:rPr lang="en-US" altLang="ko-KR" sz="1400" dirty="0">
                <a:solidFill>
                  <a:srgbClr val="FF0000"/>
                </a:solidFill>
              </a:rPr>
              <a:t>AL</a:t>
            </a:r>
            <a:r>
              <a:rPr lang="en-US" altLang="ko-KR" sz="1200" dirty="0"/>
              <a:t> refers to the activity level,</a:t>
            </a:r>
          </a:p>
          <a:p>
            <a:r>
              <a:rPr lang="en-US" altLang="ko-KR" sz="1200" dirty="0"/>
              <a:t>- </a:t>
            </a:r>
            <a:r>
              <a:rPr lang="en-US" altLang="ko-KR" sz="1400" dirty="0">
                <a:solidFill>
                  <a:srgbClr val="FF0000"/>
                </a:solidFill>
              </a:rPr>
              <a:t>EI</a:t>
            </a:r>
            <a:r>
              <a:rPr lang="en-US" altLang="ko-KR" sz="1200" dirty="0"/>
              <a:t> refers to the energy intensity, and </a:t>
            </a:r>
          </a:p>
          <a:p>
            <a:r>
              <a:rPr lang="en-US" altLang="ko-KR" sz="1200" dirty="0"/>
              <a:t>- </a:t>
            </a:r>
            <a:r>
              <a:rPr lang="en-US" altLang="ko-KR" sz="1400" dirty="0">
                <a:solidFill>
                  <a:srgbClr val="FF0000"/>
                </a:solidFill>
              </a:rPr>
              <a:t>EF</a:t>
            </a:r>
            <a:r>
              <a:rPr lang="en-US" altLang="ko-KR" sz="1200" dirty="0"/>
              <a:t> </a:t>
            </a:r>
            <a:r>
              <a:rPr lang="en-US" altLang="ko-KR" sz="1200" dirty="0">
                <a:solidFill>
                  <a:srgbClr val="7030A0"/>
                </a:solidFill>
              </a:rPr>
              <a:t>k, j , </a:t>
            </a:r>
            <a:r>
              <a:rPr lang="en-US" altLang="ko-KR" sz="1200" dirty="0" err="1">
                <a:solidFill>
                  <a:srgbClr val="7030A0"/>
                </a:solidFill>
              </a:rPr>
              <a:t>i</a:t>
            </a:r>
            <a:r>
              <a:rPr lang="en-US" altLang="ko-KR" sz="1200" dirty="0">
                <a:solidFill>
                  <a:srgbClr val="7030A0"/>
                </a:solidFill>
              </a:rPr>
              <a:t>, p </a:t>
            </a:r>
            <a:r>
              <a:rPr lang="en-US" altLang="ko-KR" sz="1200" dirty="0"/>
              <a:t>is the pollutant </a:t>
            </a:r>
            <a:r>
              <a:rPr lang="en-US" altLang="ko-KR" sz="1200" b="1" dirty="0">
                <a:solidFill>
                  <a:srgbClr val="FF0000"/>
                </a:solidFill>
              </a:rPr>
              <a:t>P</a:t>
            </a:r>
            <a:r>
              <a:rPr lang="en-US" altLang="ko-KR" sz="1200" dirty="0"/>
              <a:t> emission (kg) factor from fuel type </a:t>
            </a:r>
            <a:r>
              <a:rPr lang="en-US" altLang="ko-KR" sz="1200" dirty="0">
                <a:solidFill>
                  <a:srgbClr val="FF0000"/>
                </a:solidFill>
              </a:rPr>
              <a:t>k</a:t>
            </a:r>
            <a:r>
              <a:rPr lang="en-US" altLang="ko-KR" sz="1200" dirty="0"/>
              <a:t> for equipment </a:t>
            </a:r>
            <a:r>
              <a:rPr lang="en-US" altLang="ko-KR" sz="1200" b="1" dirty="0">
                <a:solidFill>
                  <a:srgbClr val="FF0000"/>
                </a:solidFill>
              </a:rPr>
              <a:t>j</a:t>
            </a:r>
            <a:r>
              <a:rPr lang="en-US" altLang="ko-KR" sz="1200" dirty="0"/>
              <a:t> , from sector </a:t>
            </a:r>
            <a:r>
              <a:rPr lang="en-US" altLang="ko-KR" sz="1200" b="1" dirty="0" err="1">
                <a:solidFill>
                  <a:srgbClr val="FF0000"/>
                </a:solidFill>
              </a:rPr>
              <a:t>i</a:t>
            </a:r>
            <a:r>
              <a:rPr lang="en-US" altLang="ko-KR" sz="1200" dirty="0"/>
              <a:t> . </a:t>
            </a:r>
            <a:endParaRPr lang="ko-KR" altLang="en-US" sz="1200" dirty="0"/>
          </a:p>
        </p:txBody>
      </p:sp>
      <p:sp>
        <p:nvSpPr>
          <p:cNvPr id="25" name="TextBox 24">
            <a:extLst>
              <a:ext uri="{FF2B5EF4-FFF2-40B4-BE49-F238E27FC236}">
                <a16:creationId xmlns:a16="http://schemas.microsoft.com/office/drawing/2014/main" id="{B4D15C23-C014-3D08-521C-4D156BA589A1}"/>
              </a:ext>
            </a:extLst>
          </p:cNvPr>
          <p:cNvSpPr txBox="1"/>
          <p:nvPr/>
        </p:nvSpPr>
        <p:spPr>
          <a:xfrm>
            <a:off x="0" y="708170"/>
            <a:ext cx="11904616" cy="338554"/>
          </a:xfrm>
          <a:prstGeom prst="rect">
            <a:avLst/>
          </a:prstGeom>
          <a:noFill/>
        </p:spPr>
        <p:txBody>
          <a:bodyPr wrap="square">
            <a:spAutoFit/>
          </a:bodyPr>
          <a:lstStyle/>
          <a:p>
            <a:pPr algn="just"/>
            <a:r>
              <a:rPr lang="en-US" altLang="ko-KR" sz="1600" dirty="0"/>
              <a:t>As a result of these features, the LEAP model is best suited for creating scenarios for complex energy systems. </a:t>
            </a:r>
            <a:r>
              <a:rPr lang="en-US" altLang="ko-KR" sz="1600" dirty="0">
                <a:solidFill>
                  <a:srgbClr val="FF0000"/>
                </a:solidFill>
              </a:rPr>
              <a:t>(Malka et al.2021)</a:t>
            </a:r>
          </a:p>
        </p:txBody>
      </p:sp>
      <p:sp>
        <p:nvSpPr>
          <p:cNvPr id="26" name="Arrow: Right 25">
            <a:extLst>
              <a:ext uri="{FF2B5EF4-FFF2-40B4-BE49-F238E27FC236}">
                <a16:creationId xmlns:a16="http://schemas.microsoft.com/office/drawing/2014/main" id="{F2032511-174B-AE00-1BBE-ED191382A255}"/>
              </a:ext>
            </a:extLst>
          </p:cNvPr>
          <p:cNvSpPr/>
          <p:nvPr/>
        </p:nvSpPr>
        <p:spPr>
          <a:xfrm>
            <a:off x="3276600" y="4188025"/>
            <a:ext cx="762000" cy="307777"/>
          </a:xfrm>
          <a:prstGeom prst="righ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84AA91ED-208D-829C-063C-64C6C1E5A6A3}"/>
              </a:ext>
            </a:extLst>
          </p:cNvPr>
          <p:cNvSpPr txBox="1"/>
          <p:nvPr/>
        </p:nvSpPr>
        <p:spPr>
          <a:xfrm>
            <a:off x="76200" y="4950023"/>
            <a:ext cx="6664648" cy="307777"/>
          </a:xfrm>
          <a:prstGeom prst="rect">
            <a:avLst/>
          </a:prstGeom>
          <a:solidFill>
            <a:srgbClr val="92D050"/>
          </a:solidFill>
        </p:spPr>
        <p:txBody>
          <a:bodyPr wrap="square">
            <a:spAutoFit/>
          </a:bodyPr>
          <a:lstStyle/>
          <a:p>
            <a:pPr marL="285744" indent="-285744" algn="just">
              <a:buFont typeface="Wingdings" panose="05000000000000000000" pitchFamily="2" charset="2"/>
              <a:buChar char="ü"/>
            </a:pPr>
            <a:r>
              <a:rPr lang="en-US" altLang="ko-KR" sz="1400" dirty="0">
                <a:latin typeface="+mj-lt"/>
              </a:rPr>
              <a:t> The emission factor per each fuel type is calculated by using </a:t>
            </a:r>
            <a:r>
              <a:rPr lang="en-US" altLang="ko-KR" sz="1400" dirty="0">
                <a:solidFill>
                  <a:srgbClr val="FF0000"/>
                </a:solidFill>
                <a:latin typeface="+mj-lt"/>
              </a:rPr>
              <a:t>Eq. (3)</a:t>
            </a:r>
            <a:endParaRPr lang="ko-KR" altLang="en-US" sz="1400" dirty="0">
              <a:solidFill>
                <a:srgbClr val="FF0000"/>
              </a:solidFill>
              <a:latin typeface="+mj-lt"/>
            </a:endParaRPr>
          </a:p>
        </p:txBody>
      </p:sp>
      <p:pic>
        <p:nvPicPr>
          <p:cNvPr id="30" name="Picture 29">
            <a:extLst>
              <a:ext uri="{FF2B5EF4-FFF2-40B4-BE49-F238E27FC236}">
                <a16:creationId xmlns:a16="http://schemas.microsoft.com/office/drawing/2014/main" id="{6749E895-CF95-3303-34CD-41BA45B4F185}"/>
              </a:ext>
            </a:extLst>
          </p:cNvPr>
          <p:cNvPicPr>
            <a:picLocks noChangeAspect="1"/>
          </p:cNvPicPr>
          <p:nvPr/>
        </p:nvPicPr>
        <p:blipFill>
          <a:blip r:embed="rId4"/>
          <a:stretch>
            <a:fillRect/>
          </a:stretch>
        </p:blipFill>
        <p:spPr>
          <a:xfrm>
            <a:off x="113912" y="5559624"/>
            <a:ext cx="2781688" cy="485843"/>
          </a:xfrm>
          <a:prstGeom prst="rect">
            <a:avLst/>
          </a:prstGeom>
          <a:solidFill>
            <a:schemeClr val="accent1">
              <a:lumMod val="20000"/>
              <a:lumOff val="80000"/>
            </a:schemeClr>
          </a:solidFill>
          <a:ln>
            <a:solidFill>
              <a:schemeClr val="accent1"/>
            </a:solidFill>
          </a:ln>
        </p:spPr>
      </p:pic>
      <p:sp>
        <p:nvSpPr>
          <p:cNvPr id="32" name="TextBox 31">
            <a:extLst>
              <a:ext uri="{FF2B5EF4-FFF2-40B4-BE49-F238E27FC236}">
                <a16:creationId xmlns:a16="http://schemas.microsoft.com/office/drawing/2014/main" id="{B74BE92B-0C42-699E-DDC7-978BF49E2D92}"/>
              </a:ext>
            </a:extLst>
          </p:cNvPr>
          <p:cNvSpPr txBox="1"/>
          <p:nvPr/>
        </p:nvSpPr>
        <p:spPr>
          <a:xfrm>
            <a:off x="3811720" y="5408938"/>
            <a:ext cx="7805928" cy="769441"/>
          </a:xfrm>
          <a:prstGeom prst="rect">
            <a:avLst/>
          </a:prstGeom>
          <a:solidFill>
            <a:schemeClr val="accent1">
              <a:lumMod val="20000"/>
              <a:lumOff val="80000"/>
            </a:schemeClr>
          </a:solidFill>
          <a:ln>
            <a:solidFill>
              <a:schemeClr val="accent1"/>
            </a:solidFill>
          </a:ln>
        </p:spPr>
        <p:txBody>
          <a:bodyPr wrap="square">
            <a:spAutoFit/>
          </a:bodyPr>
          <a:lstStyle/>
          <a:p>
            <a:r>
              <a:rPr lang="en-US" altLang="ko-KR" sz="1400" dirty="0">
                <a:solidFill>
                  <a:srgbClr val="FF0000"/>
                </a:solidFill>
              </a:rPr>
              <a:t>EF</a:t>
            </a:r>
            <a:r>
              <a:rPr lang="en-US" altLang="ko-KR" sz="1200" dirty="0"/>
              <a:t> stands for the localized carbon emission factors, </a:t>
            </a:r>
          </a:p>
          <a:p>
            <a:r>
              <a:rPr lang="en-US" altLang="ko-KR" sz="1200" dirty="0">
                <a:solidFill>
                  <a:srgbClr val="FF0000"/>
                </a:solidFill>
              </a:rPr>
              <a:t>NCV </a:t>
            </a:r>
            <a:r>
              <a:rPr lang="en-US" altLang="ko-KR" sz="1200" dirty="0"/>
              <a:t>stands for net calorific value,</a:t>
            </a:r>
            <a:r>
              <a:rPr lang="en-US" altLang="ko-KR" sz="1200" dirty="0">
                <a:solidFill>
                  <a:srgbClr val="FF0000"/>
                </a:solidFill>
              </a:rPr>
              <a:t> CEC </a:t>
            </a:r>
            <a:r>
              <a:rPr lang="en-US" altLang="ko-KR" sz="1200" i="1" dirty="0">
                <a:solidFill>
                  <a:srgbClr val="FF0000"/>
                </a:solidFill>
              </a:rPr>
              <a:t>u</a:t>
            </a:r>
            <a:r>
              <a:rPr lang="en-US" altLang="ko-KR" sz="1200" dirty="0"/>
              <a:t> stands for the carbon oxidation rate of energy u, </a:t>
            </a:r>
          </a:p>
          <a:p>
            <a:r>
              <a:rPr lang="en-US" altLang="ko-KR" sz="1200" dirty="0"/>
              <a:t>and 44/12 stands for the molecular weight ratio of CO2 and C</a:t>
            </a:r>
            <a:r>
              <a:rPr lang="en-US" altLang="ko-KR" dirty="0"/>
              <a:t>. </a:t>
            </a:r>
            <a:endParaRPr lang="ko-KR" altLang="en-US" dirty="0"/>
          </a:p>
        </p:txBody>
      </p:sp>
      <p:sp>
        <p:nvSpPr>
          <p:cNvPr id="33" name="Arrow: Right 32">
            <a:extLst>
              <a:ext uri="{FF2B5EF4-FFF2-40B4-BE49-F238E27FC236}">
                <a16:creationId xmlns:a16="http://schemas.microsoft.com/office/drawing/2014/main" id="{53B49DF9-2950-9128-024D-5494A7C04DC2}"/>
              </a:ext>
            </a:extLst>
          </p:cNvPr>
          <p:cNvSpPr/>
          <p:nvPr/>
        </p:nvSpPr>
        <p:spPr>
          <a:xfrm>
            <a:off x="2961200" y="5688151"/>
            <a:ext cx="762000" cy="273863"/>
          </a:xfrm>
          <a:prstGeom prst="righ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Arrow: Right 5">
            <a:extLst>
              <a:ext uri="{FF2B5EF4-FFF2-40B4-BE49-F238E27FC236}">
                <a16:creationId xmlns:a16="http://schemas.microsoft.com/office/drawing/2014/main" id="{A8B24A19-39A7-4D2C-ABFA-683A5427D619}"/>
              </a:ext>
            </a:extLst>
          </p:cNvPr>
          <p:cNvSpPr/>
          <p:nvPr/>
        </p:nvSpPr>
        <p:spPr>
          <a:xfrm>
            <a:off x="5528746" y="1960557"/>
            <a:ext cx="448383" cy="228600"/>
          </a:xfrm>
          <a:prstGeom prst="rightArrow">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410C9C7-06D0-163C-CD8E-44751EC7C341}"/>
              </a:ext>
            </a:extLst>
          </p:cNvPr>
          <p:cNvSpPr txBox="1"/>
          <p:nvPr/>
        </p:nvSpPr>
        <p:spPr>
          <a:xfrm>
            <a:off x="5977128" y="1798313"/>
            <a:ext cx="6172200" cy="307777"/>
          </a:xfrm>
          <a:prstGeom prst="rect">
            <a:avLst/>
          </a:prstGeom>
          <a:solidFill>
            <a:schemeClr val="tx2">
              <a:lumMod val="20000"/>
              <a:lumOff val="80000"/>
            </a:schemeClr>
          </a:solidFill>
        </p:spPr>
        <p:txBody>
          <a:bodyPr wrap="square">
            <a:spAutoFit/>
          </a:bodyPr>
          <a:lstStyle/>
          <a:p>
            <a:r>
              <a:rPr lang="en-US" altLang="ko-KR" sz="1400" i="1" dirty="0">
                <a:solidFill>
                  <a:srgbClr val="FF0000"/>
                </a:solidFill>
              </a:rPr>
              <a:t>EI</a:t>
            </a:r>
            <a:r>
              <a:rPr lang="en-US" altLang="ko-KR" sz="1400" dirty="0">
                <a:solidFill>
                  <a:srgbClr val="FF0000"/>
                </a:solidFill>
              </a:rPr>
              <a:t>: </a:t>
            </a:r>
            <a:r>
              <a:rPr lang="en-US" altLang="ko-KR" sz="1200" dirty="0"/>
              <a:t>Energy used by fuel type </a:t>
            </a:r>
            <a:r>
              <a:rPr lang="en-US" altLang="ko-KR" sz="1200" i="1" dirty="0">
                <a:solidFill>
                  <a:srgbClr val="FF0000"/>
                </a:solidFill>
              </a:rPr>
              <a:t>K</a:t>
            </a:r>
            <a:r>
              <a:rPr lang="en-US" altLang="ko-KR" sz="1200" dirty="0"/>
              <a:t>, technology </a:t>
            </a:r>
            <a:r>
              <a:rPr lang="en-US" altLang="ko-KR" sz="1200" i="1" dirty="0">
                <a:solidFill>
                  <a:srgbClr val="FF0000"/>
                </a:solidFill>
              </a:rPr>
              <a:t>j</a:t>
            </a:r>
            <a:r>
              <a:rPr lang="en-US" altLang="ko-KR" sz="1200" dirty="0"/>
              <a:t>, in sector </a:t>
            </a:r>
            <a:r>
              <a:rPr lang="en-US" altLang="ko-KR" sz="1200" i="1" dirty="0" err="1">
                <a:solidFill>
                  <a:srgbClr val="FF0000"/>
                </a:solidFill>
              </a:rPr>
              <a:t>i</a:t>
            </a:r>
            <a:r>
              <a:rPr lang="en-US" altLang="ko-KR" sz="1200" dirty="0"/>
              <a:t> per unit of activity for sector / technology​</a:t>
            </a:r>
            <a:endParaRPr lang="ko-KR" altLang="en-US" sz="1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298A73D-33B9-F04F-999D-14D8248B3301}"/>
                  </a:ext>
                </a:extLst>
              </p:cNvPr>
              <p:cNvSpPr txBox="1"/>
              <p:nvPr/>
            </p:nvSpPr>
            <p:spPr>
              <a:xfrm>
                <a:off x="990600" y="2514602"/>
                <a:ext cx="10627048" cy="482633"/>
              </a:xfrm>
              <a:prstGeom prst="rect">
                <a:avLst/>
              </a:prstGeom>
              <a:solidFill>
                <a:schemeClr val="accent2">
                  <a:lumMod val="40000"/>
                  <a:lumOff val="60000"/>
                </a:schemeClr>
              </a:solidFill>
            </p:spPr>
            <p:txBody>
              <a:bodyPr wrap="square" lIns="0" tIns="0" rIns="0" bIns="0" rtlCol="0">
                <a:spAutoFit/>
              </a:bodyPr>
              <a:lstStyle/>
              <a:p>
                <a14:m>
                  <m:oMath xmlns:m="http://schemas.openxmlformats.org/officeDocument/2006/math">
                    <m:r>
                      <a:rPr lang="en-US" altLang="ko-KR" sz="1600" i="1">
                        <a:latin typeface="Cambria Math" panose="02040503050406030204" pitchFamily="18" charset="0"/>
                      </a:rPr>
                      <m:t> </m:t>
                    </m:r>
                    <m:r>
                      <a:rPr lang="en-US" altLang="ko-KR" sz="1600" i="1">
                        <a:latin typeface="Cambria Math" panose="02040503050406030204" pitchFamily="18" charset="0"/>
                      </a:rPr>
                      <m:t>𝐸𝐼</m:t>
                    </m:r>
                    <m:r>
                      <a:rPr lang="en-US" altLang="ko-KR" sz="1600" i="1">
                        <a:latin typeface="Cambria Math" panose="02040503050406030204" pitchFamily="18" charset="0"/>
                      </a:rPr>
                      <m:t> </m:t>
                    </m:r>
                    <m:r>
                      <a:rPr lang="en-US" altLang="ko-KR" sz="1600" i="1">
                        <a:solidFill>
                          <a:srgbClr val="FF0000"/>
                        </a:solidFill>
                        <a:latin typeface="Cambria Math" panose="02040503050406030204" pitchFamily="18" charset="0"/>
                      </a:rPr>
                      <m:t>𝑘</m:t>
                    </m:r>
                    <m:r>
                      <a:rPr lang="en-US" altLang="ko-KR" sz="1600" i="1">
                        <a:solidFill>
                          <a:srgbClr val="FF0000"/>
                        </a:solidFill>
                        <a:latin typeface="Cambria Math" panose="02040503050406030204" pitchFamily="18" charset="0"/>
                      </a:rPr>
                      <m:t>,</m:t>
                    </m:r>
                    <m:r>
                      <a:rPr lang="en-US" altLang="ko-KR" sz="1600" i="1">
                        <a:solidFill>
                          <a:srgbClr val="FF0000"/>
                        </a:solidFill>
                        <a:latin typeface="Cambria Math" panose="02040503050406030204" pitchFamily="18" charset="0"/>
                      </a:rPr>
                      <m:t>𝑗</m:t>
                    </m:r>
                    <m:r>
                      <a:rPr lang="en-US" altLang="ko-KR" sz="1600" i="1">
                        <a:solidFill>
                          <a:srgbClr val="FF0000"/>
                        </a:solidFill>
                        <a:latin typeface="Cambria Math" panose="02040503050406030204" pitchFamily="18" charset="0"/>
                      </a:rPr>
                      <m:t>,</m:t>
                    </m:r>
                    <m:r>
                      <a:rPr lang="en-US" altLang="ko-KR" sz="1600" i="1">
                        <a:solidFill>
                          <a:srgbClr val="FF0000"/>
                        </a:solidFill>
                        <a:latin typeface="Cambria Math" panose="02040503050406030204" pitchFamily="18" charset="0"/>
                      </a:rPr>
                      <m:t>𝑖</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m:rPr>
                            <m:nor/>
                          </m:rPr>
                          <a:rPr lang="en-US" altLang="ko-KR" sz="1600" i="1"/>
                          <m:t>Final</m:t>
                        </m:r>
                        <m:r>
                          <m:rPr>
                            <m:nor/>
                          </m:rPr>
                          <a:rPr lang="en-US" altLang="ko-KR" sz="1600" i="1"/>
                          <m:t> </m:t>
                        </m:r>
                        <m:r>
                          <m:rPr>
                            <m:nor/>
                          </m:rPr>
                          <a:rPr lang="en-US" altLang="ko-KR" sz="1600" i="1"/>
                          <m:t>energy</m:t>
                        </m:r>
                        <m:r>
                          <m:rPr>
                            <m:nor/>
                          </m:rPr>
                          <a:rPr lang="en-US" altLang="ko-KR" sz="1600" i="1"/>
                          <m:t> </m:t>
                        </m:r>
                        <m:r>
                          <m:rPr>
                            <m:nor/>
                          </m:rPr>
                          <a:rPr lang="en-US" altLang="ko-KR" sz="1600" i="1"/>
                          <m:t>consumption</m:t>
                        </m:r>
                        <m:r>
                          <m:rPr>
                            <m:nor/>
                          </m:rPr>
                          <a:rPr lang="en-US" altLang="ko-KR" sz="1600" i="1"/>
                          <m:t> </m:t>
                        </m:r>
                        <m:r>
                          <m:rPr>
                            <m:nor/>
                          </m:rPr>
                          <a:rPr lang="en-US" altLang="ko-KR" sz="1600" i="1"/>
                          <m:t>of</m:t>
                        </m:r>
                        <m:r>
                          <m:rPr>
                            <m:nor/>
                          </m:rPr>
                          <a:rPr lang="en-US" altLang="ko-KR" sz="1600" i="1"/>
                          <m:t> (</m:t>
                        </m:r>
                        <m:r>
                          <m:rPr>
                            <m:nor/>
                          </m:rPr>
                          <a:rPr lang="en-US" altLang="ko-KR" sz="1600" i="1"/>
                          <m:t>fuel</m:t>
                        </m:r>
                        <m:r>
                          <m:rPr>
                            <m:nor/>
                          </m:rPr>
                          <a:rPr lang="en-US" altLang="ko-KR" sz="1600" i="1"/>
                          <m:t> </m:t>
                        </m:r>
                        <m:r>
                          <m:rPr>
                            <m:nor/>
                          </m:rPr>
                          <a:rPr lang="en-US" altLang="ko-KR" sz="1600" i="1">
                            <a:solidFill>
                              <a:srgbClr val="FF0000"/>
                            </a:solidFill>
                          </a:rPr>
                          <m:t>k</m:t>
                        </m:r>
                        <m:r>
                          <m:rPr>
                            <m:nor/>
                          </m:rPr>
                          <a:rPr lang="en-US" altLang="ko-KR" sz="1600" i="1"/>
                          <m:t>, </m:t>
                        </m:r>
                        <m:r>
                          <m:rPr>
                            <m:nor/>
                          </m:rPr>
                          <a:rPr lang="en-US" altLang="ko-KR" sz="1600" i="1"/>
                          <m:t>tech</m:t>
                        </m:r>
                        <m:r>
                          <m:rPr>
                            <m:nor/>
                          </m:rPr>
                          <a:rPr lang="en-US" altLang="ko-KR" sz="1600" i="1">
                            <a:solidFill>
                              <a:srgbClr val="FF0000"/>
                            </a:solidFill>
                          </a:rPr>
                          <m:t> </m:t>
                        </m:r>
                        <m:r>
                          <m:rPr>
                            <m:nor/>
                          </m:rPr>
                          <a:rPr lang="en-US" altLang="ko-KR" sz="1600" i="1">
                            <a:solidFill>
                              <a:srgbClr val="FF0000"/>
                            </a:solidFill>
                          </a:rPr>
                          <m:t>j</m:t>
                        </m:r>
                        <m:r>
                          <m:rPr>
                            <m:nor/>
                          </m:rPr>
                          <a:rPr lang="en-US" altLang="ko-KR" sz="1600" i="1">
                            <a:solidFill>
                              <a:srgbClr val="FF0000"/>
                            </a:solidFill>
                          </a:rPr>
                          <m:t>, </m:t>
                        </m:r>
                        <m:r>
                          <m:rPr>
                            <m:nor/>
                          </m:rPr>
                          <a:rPr lang="en-US" altLang="ko-KR" sz="1600" i="1"/>
                          <m:t>sector</m:t>
                        </m:r>
                        <m:r>
                          <m:rPr>
                            <m:nor/>
                          </m:rPr>
                          <a:rPr lang="en-US" altLang="ko-KR" sz="1600" i="1"/>
                          <m:t>  </m:t>
                        </m:r>
                        <m:r>
                          <m:rPr>
                            <m:nor/>
                          </m:rPr>
                          <a:rPr lang="en-US" altLang="ko-KR" sz="1600" i="1">
                            <a:solidFill>
                              <a:srgbClr val="FF0000"/>
                            </a:solidFill>
                          </a:rPr>
                          <m:t>i</m:t>
                        </m:r>
                        <m:r>
                          <m:rPr>
                            <m:nor/>
                          </m:rPr>
                          <a:rPr lang="en-US" altLang="ko-KR" sz="1600" i="1"/>
                          <m:t>) </m:t>
                        </m:r>
                        <m:r>
                          <m:rPr>
                            <m:nor/>
                          </m:rPr>
                          <a:rPr lang="en-US" altLang="ko-KR" sz="1600" i="1"/>
                          <m:t>in</m:t>
                        </m:r>
                        <m:r>
                          <m:rPr>
                            <m:nor/>
                          </m:rPr>
                          <a:rPr lang="en-US" altLang="ko-KR" sz="1600" i="1"/>
                          <m:t> </m:t>
                        </m:r>
                        <m:r>
                          <m:rPr>
                            <m:nor/>
                          </m:rPr>
                          <a:rPr lang="en-US" altLang="ko-KR" sz="1600" i="1"/>
                          <m:t>base</m:t>
                        </m:r>
                        <m:r>
                          <m:rPr>
                            <m:nor/>
                          </m:rPr>
                          <a:rPr lang="en-US" altLang="ko-KR" sz="1600" i="1"/>
                          <m:t> </m:t>
                        </m:r>
                        <m:r>
                          <m:rPr>
                            <m:nor/>
                          </m:rPr>
                          <a:rPr lang="en-US" altLang="ko-KR" sz="1600" i="1"/>
                          <m:t>year</m:t>
                        </m:r>
                      </m:num>
                      <m:den>
                        <m:r>
                          <a:rPr lang="en-US" altLang="ko-KR" sz="1600" i="1">
                            <a:latin typeface="Cambria Math" panose="02040503050406030204" pitchFamily="18" charset="0"/>
                          </a:rPr>
                          <m:t>𝐴𝑐𝑡𝑖𝑣𝑖𝑡𝑦</m:t>
                        </m:r>
                        <m:r>
                          <a:rPr lang="en-US" altLang="ko-KR" sz="1600" i="1">
                            <a:latin typeface="Cambria Math" panose="02040503050406030204" pitchFamily="18" charset="0"/>
                          </a:rPr>
                          <m:t> </m:t>
                        </m:r>
                        <m:r>
                          <a:rPr lang="en-US" altLang="ko-KR" sz="1600" i="1">
                            <a:latin typeface="Cambria Math" panose="02040503050406030204" pitchFamily="18" charset="0"/>
                          </a:rPr>
                          <m:t>𝑙𝑒𝑣𝑒𝑙</m:t>
                        </m:r>
                        <m:r>
                          <a:rPr lang="en-US" altLang="ko-KR" sz="1600" i="1">
                            <a:latin typeface="Cambria Math" panose="02040503050406030204" pitchFamily="18" charset="0"/>
                          </a:rPr>
                          <m:t> </m:t>
                        </m:r>
                        <m:r>
                          <a:rPr lang="en-US" altLang="ko-KR" sz="1600" i="1">
                            <a:latin typeface="Cambria Math" panose="02040503050406030204" pitchFamily="18" charset="0"/>
                          </a:rPr>
                          <m:t>𝑜𝑓𝑠𝑒𝑐𝑡𝑜𝑟</m:t>
                        </m:r>
                        <m:r>
                          <a:rPr lang="en-US" altLang="ko-KR" sz="1600" i="1">
                            <a:latin typeface="Cambria Math" panose="02040503050406030204" pitchFamily="18" charset="0"/>
                          </a:rPr>
                          <m:t> </m:t>
                        </m:r>
                        <m:r>
                          <a:rPr lang="en-US" altLang="ko-KR" sz="1600" i="1">
                            <a:latin typeface="Cambria Math" panose="02040503050406030204" pitchFamily="18" charset="0"/>
                          </a:rPr>
                          <m:t>𝑜𝑟</m:t>
                        </m:r>
                        <m:r>
                          <a:rPr lang="en-US" altLang="ko-KR" sz="1600" i="1">
                            <a:latin typeface="Cambria Math" panose="02040503050406030204" pitchFamily="18" charset="0"/>
                          </a:rPr>
                          <m:t> </m:t>
                        </m:r>
                        <m:r>
                          <a:rPr lang="en-US" altLang="ko-KR" sz="1600" i="1">
                            <a:latin typeface="Cambria Math" panose="02040503050406030204" pitchFamily="18" charset="0"/>
                          </a:rPr>
                          <m:t>𝑡𝑒𝑐h𝑛𝑜𝑙𝑜𝑔𝑦</m:t>
                        </m:r>
                        <m:r>
                          <a:rPr lang="en-US" altLang="ko-KR" sz="1600" i="1">
                            <a:latin typeface="Cambria Math" panose="02040503050406030204" pitchFamily="18" charset="0"/>
                          </a:rPr>
                          <m:t> </m:t>
                        </m:r>
                        <m:r>
                          <a:rPr lang="en-US" altLang="ko-KR" sz="1600" i="1">
                            <a:latin typeface="Cambria Math" panose="02040503050406030204" pitchFamily="18" charset="0"/>
                          </a:rPr>
                          <m:t>𝑖𝑛</m:t>
                        </m:r>
                        <m:r>
                          <a:rPr lang="en-US" altLang="ko-KR" sz="1600" i="1">
                            <a:latin typeface="Cambria Math" panose="02040503050406030204" pitchFamily="18" charset="0"/>
                          </a:rPr>
                          <m:t> </m:t>
                        </m:r>
                        <m:r>
                          <a:rPr lang="en-US" altLang="ko-KR" sz="1600" i="1">
                            <a:latin typeface="Cambria Math" panose="02040503050406030204" pitchFamily="18" charset="0"/>
                          </a:rPr>
                          <m:t>𝑏𝑎𝑠𝑒</m:t>
                        </m:r>
                        <m:r>
                          <a:rPr lang="en-US" altLang="ko-KR" sz="1600" i="1">
                            <a:latin typeface="Cambria Math" panose="02040503050406030204" pitchFamily="18" charset="0"/>
                          </a:rPr>
                          <m:t> </m:t>
                        </m:r>
                        <m:r>
                          <a:rPr lang="en-US" altLang="ko-KR" sz="1600" i="1">
                            <a:latin typeface="Cambria Math" panose="02040503050406030204" pitchFamily="18" charset="0"/>
                          </a:rPr>
                          <m:t>𝑦𝑒𝑎</m:t>
                        </m:r>
                      </m:den>
                    </m:f>
                  </m:oMath>
                </a14:m>
                <a:r>
                  <a:rPr lang="ko-KR" altLang="en-US" i="1" dirty="0"/>
                  <a:t>  </a:t>
                </a:r>
                <a14:m>
                  <m:oMath xmlns:m="http://schemas.openxmlformats.org/officeDocument/2006/math">
                    <m:r>
                      <a:rPr lang="pt-BR" altLang="ko-KR" sz="2000" i="1">
                        <a:latin typeface="Cambria Math" panose="02040503050406030204" pitchFamily="18" charset="0"/>
                      </a:rPr>
                      <m:t>=</m:t>
                    </m:r>
                    <m:r>
                      <a:rPr lang="en-US" altLang="ko-KR" sz="2000" i="1">
                        <a:solidFill>
                          <a:srgbClr val="FF0000"/>
                        </a:solidFill>
                        <a:latin typeface="Cambria Math" panose="02040503050406030204" pitchFamily="18" charset="0"/>
                      </a:rPr>
                      <m:t>  </m:t>
                    </m:r>
                    <m:f>
                      <m:fPr>
                        <m:ctrlPr>
                          <a:rPr lang="pt-BR" altLang="ko-KR" sz="2000" i="1">
                            <a:solidFill>
                              <a:srgbClr val="FF0000"/>
                            </a:solidFill>
                            <a:latin typeface="Cambria Math" panose="02040503050406030204" pitchFamily="18" charset="0"/>
                          </a:rPr>
                        </m:ctrlPr>
                      </m:fPr>
                      <m:num>
                        <m:r>
                          <a:rPr lang="en-US" altLang="ko-KR" sz="2000" i="1">
                            <a:latin typeface="Cambria Math" panose="02040503050406030204" pitchFamily="18" charset="0"/>
                          </a:rPr>
                          <m:t>𝐸𝐷</m:t>
                        </m:r>
                        <m:r>
                          <a:rPr lang="en-US" altLang="ko-KR" sz="2000" i="1">
                            <a:solidFill>
                              <a:srgbClr val="FF0000"/>
                            </a:solidFill>
                            <a:latin typeface="Cambria Math" panose="02040503050406030204" pitchFamily="18" charset="0"/>
                          </a:rPr>
                          <m:t> </m:t>
                        </m:r>
                        <m:r>
                          <a:rPr lang="en-US" altLang="ko-KR" sz="2000" i="1">
                            <a:solidFill>
                              <a:srgbClr val="FF0000"/>
                            </a:solidFill>
                            <a:latin typeface="Cambria Math" panose="02040503050406030204" pitchFamily="18" charset="0"/>
                          </a:rPr>
                          <m:t>𝑘</m:t>
                        </m:r>
                        <m:r>
                          <a:rPr lang="en-US" altLang="ko-KR" sz="2000" i="1">
                            <a:solidFill>
                              <a:srgbClr val="FF0000"/>
                            </a:solidFill>
                            <a:latin typeface="Cambria Math" panose="02040503050406030204" pitchFamily="18" charset="0"/>
                          </a:rPr>
                          <m:t>,</m:t>
                        </m:r>
                        <m:r>
                          <a:rPr lang="en-US" altLang="ko-KR" sz="2000" i="1">
                            <a:solidFill>
                              <a:srgbClr val="FF0000"/>
                            </a:solidFill>
                            <a:latin typeface="Cambria Math" panose="02040503050406030204" pitchFamily="18" charset="0"/>
                          </a:rPr>
                          <m:t>𝑗</m:t>
                        </m:r>
                        <m:r>
                          <a:rPr lang="en-US" altLang="ko-KR" sz="2000" i="1">
                            <a:solidFill>
                              <a:srgbClr val="FF0000"/>
                            </a:solidFill>
                            <a:latin typeface="Cambria Math" panose="02040503050406030204" pitchFamily="18" charset="0"/>
                          </a:rPr>
                          <m:t>,</m:t>
                        </m:r>
                        <m:r>
                          <a:rPr lang="en-US" altLang="ko-KR" sz="2000" i="1">
                            <a:solidFill>
                              <a:srgbClr val="FF0000"/>
                            </a:solidFill>
                            <a:latin typeface="Cambria Math" panose="02040503050406030204" pitchFamily="18" charset="0"/>
                          </a:rPr>
                          <m:t>𝑖</m:t>
                        </m:r>
                      </m:num>
                      <m:den>
                        <m:r>
                          <a:rPr lang="en-US" altLang="ko-KR" sz="2000" i="1">
                            <a:latin typeface="Cambria Math" panose="02040503050406030204" pitchFamily="18" charset="0"/>
                          </a:rPr>
                          <m:t>𝐴𝐿</m:t>
                        </m:r>
                        <m:r>
                          <a:rPr lang="en-US" altLang="ko-KR" sz="2000" i="1">
                            <a:solidFill>
                              <a:srgbClr val="FF0000"/>
                            </a:solidFill>
                            <a:latin typeface="Cambria Math" panose="02040503050406030204" pitchFamily="18" charset="0"/>
                          </a:rPr>
                          <m:t> </m:t>
                        </m:r>
                        <m:r>
                          <a:rPr lang="en-US" altLang="ko-KR" sz="2000" i="1">
                            <a:solidFill>
                              <a:srgbClr val="FF0000"/>
                            </a:solidFill>
                            <a:latin typeface="Cambria Math" panose="02040503050406030204" pitchFamily="18" charset="0"/>
                          </a:rPr>
                          <m:t>𝑘</m:t>
                        </m:r>
                        <m:r>
                          <a:rPr lang="en-US" altLang="ko-KR" sz="2000" i="1">
                            <a:solidFill>
                              <a:srgbClr val="FF0000"/>
                            </a:solidFill>
                            <a:latin typeface="Cambria Math" panose="02040503050406030204" pitchFamily="18" charset="0"/>
                          </a:rPr>
                          <m:t>,</m:t>
                        </m:r>
                        <m:r>
                          <a:rPr lang="en-US" altLang="ko-KR" sz="2000" i="1">
                            <a:solidFill>
                              <a:srgbClr val="FF0000"/>
                            </a:solidFill>
                            <a:latin typeface="Cambria Math" panose="02040503050406030204" pitchFamily="18" charset="0"/>
                          </a:rPr>
                          <m:t>𝑗</m:t>
                        </m:r>
                        <m:r>
                          <a:rPr lang="en-US" altLang="ko-KR" sz="2000" i="1">
                            <a:solidFill>
                              <a:srgbClr val="FF0000"/>
                            </a:solidFill>
                            <a:latin typeface="Cambria Math" panose="02040503050406030204" pitchFamily="18" charset="0"/>
                          </a:rPr>
                          <m:t>,</m:t>
                        </m:r>
                        <m:r>
                          <a:rPr lang="en-US" altLang="ko-KR" sz="2000" i="1">
                            <a:solidFill>
                              <a:srgbClr val="FF0000"/>
                            </a:solidFill>
                            <a:latin typeface="Cambria Math" panose="02040503050406030204" pitchFamily="18" charset="0"/>
                          </a:rPr>
                          <m:t>𝑖</m:t>
                        </m:r>
                      </m:den>
                    </m:f>
                  </m:oMath>
                </a14:m>
                <a:endParaRPr lang="ko-KR" altLang="en-US" i="1" dirty="0">
                  <a:solidFill>
                    <a:srgbClr val="FF0000"/>
                  </a:solidFill>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B298A73D-33B9-F04F-999D-14D8248B3301}"/>
                  </a:ext>
                </a:extLst>
              </p:cNvPr>
              <p:cNvSpPr txBox="1">
                <a:spLocks noRot="1" noChangeAspect="1" noMove="1" noResize="1" noEditPoints="1" noAdjustHandles="1" noChangeArrowheads="1" noChangeShapeType="1" noTextEdit="1"/>
              </p:cNvSpPr>
              <p:nvPr/>
            </p:nvSpPr>
            <p:spPr>
              <a:xfrm>
                <a:off x="990600" y="2514602"/>
                <a:ext cx="10627048" cy="482633"/>
              </a:xfrm>
              <a:prstGeom prst="rect">
                <a:avLst/>
              </a:prstGeom>
              <a:blipFill>
                <a:blip r:embed="rId5"/>
                <a:stretch>
                  <a:fillRect/>
                </a:stretch>
              </a:blipFill>
            </p:spPr>
            <p:txBody>
              <a:bodyPr/>
              <a:lstStyle/>
              <a:p>
                <a:r>
                  <a:rPr lang="ko-KR" altLang="en-US">
                    <a:noFill/>
                  </a:rPr>
                  <a:t> </a:t>
                </a:r>
              </a:p>
            </p:txBody>
          </p:sp>
        </mc:Fallback>
      </mc:AlternateContent>
      <p:sp>
        <p:nvSpPr>
          <p:cNvPr id="2" name="Shape 0">
            <a:extLst>
              <a:ext uri="{FF2B5EF4-FFF2-40B4-BE49-F238E27FC236}">
                <a16:creationId xmlns:a16="http://schemas.microsoft.com/office/drawing/2014/main" id="{F7C8CB0F-F99A-C1AA-95D3-C05EA9A51698}"/>
              </a:ext>
            </a:extLst>
          </p:cNvPr>
          <p:cNvSpPr/>
          <p:nvPr/>
        </p:nvSpPr>
        <p:spPr>
          <a:xfrm>
            <a:off x="0" y="16730"/>
            <a:ext cx="12192000" cy="648996"/>
          </a:xfrm>
          <a:prstGeom prst="rect">
            <a:avLst/>
          </a:prstGeom>
          <a:solidFill>
            <a:srgbClr val="0A2342"/>
          </a:solidFill>
          <a:ln w="12700">
            <a:solidFill>
              <a:srgbClr val="0A2342"/>
            </a:solidFill>
            <a:prstDash val="solid"/>
          </a:ln>
        </p:spPr>
        <p:txBody>
          <a:bodyPr/>
          <a:lstStyle/>
          <a:p>
            <a:r>
              <a:rPr lang="en-US" altLang="ko-KR" sz="2400" b="1" dirty="0">
                <a:solidFill>
                  <a:srgbClr val="FFFFFF"/>
                </a:solidFill>
              </a:rPr>
              <a:t>06  |  LEAP Model — Equations</a:t>
            </a:r>
            <a:endParaRPr lang="en-US" altLang="ko-KR" sz="2400" dirty="0"/>
          </a:p>
        </p:txBody>
      </p:sp>
    </p:spTree>
    <p:extLst>
      <p:ext uri="{BB962C8B-B14F-4D97-AF65-F5344CB8AC3E}">
        <p14:creationId xmlns:p14="http://schemas.microsoft.com/office/powerpoint/2010/main" val="293184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81000" y="381000"/>
            <a:ext cx="76200" cy="304800"/>
          </a:xfrm>
          <a:custGeom>
            <a:avLst/>
            <a:gdLst/>
            <a:ahLst/>
            <a:cxnLst/>
            <a:rect l="l" t="t" r="r" b="b"/>
            <a:pathLst>
              <a:path w="76200" h="304800">
                <a:moveTo>
                  <a:pt x="0" y="0"/>
                </a:moveTo>
                <a:lnTo>
                  <a:pt x="76200" y="0"/>
                </a:lnTo>
                <a:lnTo>
                  <a:pt x="76200" y="304800"/>
                </a:lnTo>
                <a:lnTo>
                  <a:pt x="0" y="304800"/>
                </a:lnTo>
                <a:lnTo>
                  <a:pt x="0" y="0"/>
                </a:lnTo>
                <a:close/>
              </a:path>
            </a:pathLst>
          </a:custGeom>
          <a:solidFill>
            <a:srgbClr val="38A169"/>
          </a:solidFill>
          <a:ln/>
        </p:spPr>
        <p:txBody>
          <a:bodyPr/>
          <a:lstStyle/>
          <a:p>
            <a:endParaRPr lang="ko-KR" altLang="en-US"/>
          </a:p>
        </p:txBody>
      </p:sp>
      <p:sp>
        <p:nvSpPr>
          <p:cNvPr id="3" name="Text 1"/>
          <p:cNvSpPr/>
          <p:nvPr/>
        </p:nvSpPr>
        <p:spPr>
          <a:xfrm>
            <a:off x="571500" y="419100"/>
            <a:ext cx="2400300" cy="228600"/>
          </a:xfrm>
          <a:prstGeom prst="rect">
            <a:avLst/>
          </a:prstGeom>
          <a:noFill/>
          <a:ln/>
        </p:spPr>
        <p:txBody>
          <a:bodyPr wrap="square" lIns="0" tIns="0" rIns="0" bIns="0" rtlCol="0" anchor="ctr"/>
          <a:lstStyle/>
          <a:p>
            <a:pPr>
              <a:lnSpc>
                <a:spcPct val="130000"/>
              </a:lnSpc>
            </a:pPr>
            <a:r>
              <a:rPr lang="en-US" sz="1200" b="1" kern="0" spc="60" dirty="0">
                <a:solidFill>
                  <a:srgbClr val="38A169"/>
                </a:solidFill>
                <a:latin typeface="Quattrocento Sans" pitchFamily="34" charset="0"/>
                <a:ea typeface="Quattrocento Sans" pitchFamily="34" charset="-122"/>
                <a:cs typeface="Quattrocento Sans" pitchFamily="34" charset="-120"/>
              </a:rPr>
              <a:t>05 | LEAP MODEL FRAMEWORK</a:t>
            </a:r>
            <a:endParaRPr lang="en-US" sz="1600" dirty="0"/>
          </a:p>
        </p:txBody>
      </p:sp>
      <p:sp>
        <p:nvSpPr>
          <p:cNvPr id="4" name="Text 2"/>
          <p:cNvSpPr/>
          <p:nvPr/>
        </p:nvSpPr>
        <p:spPr>
          <a:xfrm>
            <a:off x="381000" y="762000"/>
            <a:ext cx="11601450" cy="381000"/>
          </a:xfrm>
          <a:prstGeom prst="rect">
            <a:avLst/>
          </a:prstGeom>
          <a:noFill/>
          <a:ln/>
        </p:spPr>
        <p:txBody>
          <a:bodyPr wrap="square" lIns="0" tIns="0" rIns="0" bIns="0" rtlCol="0" anchor="ctr"/>
          <a:lstStyle/>
          <a:p>
            <a:pPr>
              <a:lnSpc>
                <a:spcPct val="90000"/>
              </a:lnSpc>
            </a:pPr>
            <a:r>
              <a:rPr lang="en-US" sz="2000" b="1" dirty="0">
                <a:solidFill>
                  <a:srgbClr val="F7FAFC"/>
                </a:solidFill>
                <a:latin typeface="Times New Roman" panose="02020603050405020304" pitchFamily="18" charset="0"/>
                <a:cs typeface="Times New Roman" panose="02020603050405020304" pitchFamily="18" charset="0"/>
              </a:rPr>
              <a:t>LEAP Model — Mathematical Framework</a:t>
            </a:r>
          </a:p>
        </p:txBody>
      </p:sp>
      <p:sp>
        <p:nvSpPr>
          <p:cNvPr id="5" name="Shape 3"/>
          <p:cNvSpPr/>
          <p:nvPr/>
        </p:nvSpPr>
        <p:spPr>
          <a:xfrm>
            <a:off x="385763" y="1300163"/>
            <a:ext cx="11420475" cy="466725"/>
          </a:xfrm>
          <a:custGeom>
            <a:avLst/>
            <a:gdLst/>
            <a:ahLst/>
            <a:cxnLst/>
            <a:rect l="l" t="t" r="r" b="b"/>
            <a:pathLst>
              <a:path w="11420475" h="466725">
                <a:moveTo>
                  <a:pt x="76202" y="0"/>
                </a:moveTo>
                <a:lnTo>
                  <a:pt x="11344273" y="0"/>
                </a:lnTo>
                <a:cubicBezTo>
                  <a:pt x="11386358" y="0"/>
                  <a:pt x="11420475" y="34117"/>
                  <a:pt x="11420475" y="76202"/>
                </a:cubicBezTo>
                <a:lnTo>
                  <a:pt x="11420475" y="390523"/>
                </a:lnTo>
                <a:cubicBezTo>
                  <a:pt x="11420475" y="432608"/>
                  <a:pt x="11386358" y="466725"/>
                  <a:pt x="11344273" y="466725"/>
                </a:cubicBezTo>
                <a:lnTo>
                  <a:pt x="76202" y="466725"/>
                </a:lnTo>
                <a:cubicBezTo>
                  <a:pt x="34117" y="466725"/>
                  <a:pt x="0" y="432608"/>
                  <a:pt x="0" y="390523"/>
                </a:cubicBezTo>
                <a:lnTo>
                  <a:pt x="0" y="76202"/>
                </a:lnTo>
                <a:cubicBezTo>
                  <a:pt x="0" y="34145"/>
                  <a:pt x="34145" y="0"/>
                  <a:pt x="76202"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6" name="Shape 4"/>
          <p:cNvSpPr/>
          <p:nvPr/>
        </p:nvSpPr>
        <p:spPr>
          <a:xfrm>
            <a:off x="1768525" y="1457325"/>
            <a:ext cx="133350" cy="152400"/>
          </a:xfrm>
          <a:custGeom>
            <a:avLst/>
            <a:gdLst/>
            <a:ahLst/>
            <a:cxnLst/>
            <a:rect l="l" t="t" r="r" b="b"/>
            <a:pathLst>
              <a:path w="133350" h="152400">
                <a:moveTo>
                  <a:pt x="0" y="64294"/>
                </a:moveTo>
                <a:cubicBezTo>
                  <a:pt x="0" y="44559"/>
                  <a:pt x="15984" y="28575"/>
                  <a:pt x="35719" y="28575"/>
                </a:cubicBezTo>
                <a:lnTo>
                  <a:pt x="38100" y="28575"/>
                </a:lnTo>
                <a:cubicBezTo>
                  <a:pt x="43369" y="28575"/>
                  <a:pt x="47625" y="32831"/>
                  <a:pt x="47625" y="38100"/>
                </a:cubicBezTo>
                <a:cubicBezTo>
                  <a:pt x="47625" y="43369"/>
                  <a:pt x="43369" y="47625"/>
                  <a:pt x="38100" y="47625"/>
                </a:cubicBezTo>
                <a:lnTo>
                  <a:pt x="35719" y="47625"/>
                </a:lnTo>
                <a:cubicBezTo>
                  <a:pt x="26521" y="47625"/>
                  <a:pt x="19050" y="55096"/>
                  <a:pt x="19050" y="64294"/>
                </a:cubicBezTo>
                <a:lnTo>
                  <a:pt x="19050" y="66675"/>
                </a:lnTo>
                <a:lnTo>
                  <a:pt x="38100" y="66675"/>
                </a:lnTo>
                <a:cubicBezTo>
                  <a:pt x="48607" y="66675"/>
                  <a:pt x="57150" y="75218"/>
                  <a:pt x="57150" y="85725"/>
                </a:cubicBezTo>
                <a:lnTo>
                  <a:pt x="57150" y="104775"/>
                </a:lnTo>
                <a:cubicBezTo>
                  <a:pt x="57150" y="115282"/>
                  <a:pt x="48607" y="123825"/>
                  <a:pt x="38100" y="123825"/>
                </a:cubicBezTo>
                <a:lnTo>
                  <a:pt x="19050" y="123825"/>
                </a:lnTo>
                <a:cubicBezTo>
                  <a:pt x="8543" y="123825"/>
                  <a:pt x="0" y="115282"/>
                  <a:pt x="0" y="104775"/>
                </a:cubicBezTo>
                <a:lnTo>
                  <a:pt x="0" y="64294"/>
                </a:lnTo>
                <a:close/>
                <a:moveTo>
                  <a:pt x="76200" y="64294"/>
                </a:moveTo>
                <a:cubicBezTo>
                  <a:pt x="76200" y="44559"/>
                  <a:pt x="92184" y="28575"/>
                  <a:pt x="111919" y="28575"/>
                </a:cubicBezTo>
                <a:lnTo>
                  <a:pt x="114300" y="28575"/>
                </a:lnTo>
                <a:cubicBezTo>
                  <a:pt x="119569" y="28575"/>
                  <a:pt x="123825" y="32831"/>
                  <a:pt x="123825" y="38100"/>
                </a:cubicBezTo>
                <a:cubicBezTo>
                  <a:pt x="123825" y="43369"/>
                  <a:pt x="119569" y="47625"/>
                  <a:pt x="114300" y="47625"/>
                </a:cubicBezTo>
                <a:lnTo>
                  <a:pt x="111919" y="47625"/>
                </a:lnTo>
                <a:cubicBezTo>
                  <a:pt x="102721" y="47625"/>
                  <a:pt x="95250" y="55096"/>
                  <a:pt x="95250" y="64294"/>
                </a:cubicBezTo>
                <a:lnTo>
                  <a:pt x="95250" y="66675"/>
                </a:lnTo>
                <a:lnTo>
                  <a:pt x="114300" y="66675"/>
                </a:lnTo>
                <a:cubicBezTo>
                  <a:pt x="124807" y="66675"/>
                  <a:pt x="133350" y="75218"/>
                  <a:pt x="133350" y="85725"/>
                </a:cubicBezTo>
                <a:lnTo>
                  <a:pt x="133350" y="104775"/>
                </a:lnTo>
                <a:cubicBezTo>
                  <a:pt x="133350" y="115282"/>
                  <a:pt x="124807" y="123825"/>
                  <a:pt x="114300" y="123825"/>
                </a:cubicBezTo>
                <a:lnTo>
                  <a:pt x="95250" y="123825"/>
                </a:lnTo>
                <a:cubicBezTo>
                  <a:pt x="84743" y="123825"/>
                  <a:pt x="76200" y="115282"/>
                  <a:pt x="76200" y="104775"/>
                </a:cubicBezTo>
                <a:lnTo>
                  <a:pt x="76200" y="64294"/>
                </a:lnTo>
                <a:close/>
              </a:path>
            </a:pathLst>
          </a:custGeom>
          <a:solidFill>
            <a:srgbClr val="38A169"/>
          </a:solidFill>
          <a:ln/>
        </p:spPr>
        <p:txBody>
          <a:bodyPr/>
          <a:lstStyle/>
          <a:p>
            <a:endParaRPr lang="ko-KR" altLang="en-US"/>
          </a:p>
        </p:txBody>
      </p:sp>
      <p:sp>
        <p:nvSpPr>
          <p:cNvPr id="7" name="Text 5"/>
          <p:cNvSpPr/>
          <p:nvPr/>
        </p:nvSpPr>
        <p:spPr>
          <a:xfrm>
            <a:off x="714375" y="1419225"/>
            <a:ext cx="11010900" cy="228600"/>
          </a:xfrm>
          <a:prstGeom prst="rect">
            <a:avLst/>
          </a:prstGeom>
          <a:noFill/>
          <a:ln/>
        </p:spPr>
        <p:txBody>
          <a:bodyPr wrap="square" lIns="0" tIns="0" rIns="0" bIns="0" rtlCol="0" anchor="ctr"/>
          <a:lstStyle/>
          <a:p>
            <a:pPr algn="ctr">
              <a:lnSpc>
                <a:spcPct val="130000"/>
              </a:lnSpc>
            </a:pP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As a result of these features, the LEAP model is best suited for creating scenarios for complex energy systems. </a:t>
            </a: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(Malka et al. 2021)</a:t>
            </a:r>
            <a:endParaRPr lang="en-US" sz="1600" dirty="0">
              <a:latin typeface="Times New Roman" panose="02020603050405020304" pitchFamily="18" charset="0"/>
              <a:cs typeface="Times New Roman" panose="02020603050405020304" pitchFamily="18" charset="0"/>
            </a:endParaRPr>
          </a:p>
        </p:txBody>
      </p:sp>
      <p:sp>
        <p:nvSpPr>
          <p:cNvPr id="8" name="Shape 6"/>
          <p:cNvSpPr/>
          <p:nvPr/>
        </p:nvSpPr>
        <p:spPr>
          <a:xfrm>
            <a:off x="385763" y="1928813"/>
            <a:ext cx="3695700" cy="4591050"/>
          </a:xfrm>
          <a:custGeom>
            <a:avLst/>
            <a:gdLst/>
            <a:ahLst/>
            <a:cxnLst/>
            <a:rect l="l" t="t" r="r" b="b"/>
            <a:pathLst>
              <a:path w="3695700" h="4591050">
                <a:moveTo>
                  <a:pt x="114308" y="0"/>
                </a:moveTo>
                <a:lnTo>
                  <a:pt x="3581392" y="0"/>
                </a:lnTo>
                <a:cubicBezTo>
                  <a:pt x="3644523" y="0"/>
                  <a:pt x="3695700" y="51177"/>
                  <a:pt x="3695700" y="114308"/>
                </a:cubicBezTo>
                <a:lnTo>
                  <a:pt x="3695700" y="4476742"/>
                </a:lnTo>
                <a:cubicBezTo>
                  <a:pt x="3695700" y="4539873"/>
                  <a:pt x="3644523" y="4591050"/>
                  <a:pt x="3581392" y="4591050"/>
                </a:cubicBezTo>
                <a:lnTo>
                  <a:pt x="114308" y="4591050"/>
                </a:lnTo>
                <a:cubicBezTo>
                  <a:pt x="51177" y="4591050"/>
                  <a:pt x="0" y="4539873"/>
                  <a:pt x="0" y="4476742"/>
                </a:cubicBezTo>
                <a:lnTo>
                  <a:pt x="0" y="114308"/>
                </a:lnTo>
                <a:cubicBezTo>
                  <a:pt x="0" y="51220"/>
                  <a:pt x="51220" y="0"/>
                  <a:pt x="114308"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9" name="Shape 7"/>
          <p:cNvSpPr/>
          <p:nvPr/>
        </p:nvSpPr>
        <p:spPr>
          <a:xfrm>
            <a:off x="581025" y="212407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38A169"/>
          </a:solidFill>
          <a:ln/>
        </p:spPr>
        <p:txBody>
          <a:bodyPr/>
          <a:lstStyle/>
          <a:p>
            <a:endParaRPr lang="ko-KR" altLang="en-US"/>
          </a:p>
        </p:txBody>
      </p:sp>
      <p:sp>
        <p:nvSpPr>
          <p:cNvPr id="10" name="Text 8"/>
          <p:cNvSpPr/>
          <p:nvPr/>
        </p:nvSpPr>
        <p:spPr>
          <a:xfrm>
            <a:off x="773311" y="2200275"/>
            <a:ext cx="190500" cy="304800"/>
          </a:xfrm>
          <a:prstGeom prst="rect">
            <a:avLst/>
          </a:prstGeom>
          <a:noFill/>
          <a:ln/>
        </p:spPr>
        <p:txBody>
          <a:bodyPr wrap="square" lIns="0" tIns="0" rIns="0" bIns="0" rtlCol="0" anchor="ctr"/>
          <a:lstStyle/>
          <a:p>
            <a:pPr>
              <a:lnSpc>
                <a:spcPct val="110000"/>
              </a:lnSpc>
            </a:pPr>
            <a:r>
              <a:rPr lang="en-US" sz="18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11" name="Text 9"/>
          <p:cNvSpPr/>
          <p:nvPr/>
        </p:nvSpPr>
        <p:spPr>
          <a:xfrm>
            <a:off x="1152525" y="2219325"/>
            <a:ext cx="1857375"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Energy Consumption</a:t>
            </a:r>
            <a:endParaRPr lang="en-US" sz="1600" dirty="0">
              <a:latin typeface="Times New Roman" panose="02020603050405020304" pitchFamily="18" charset="0"/>
              <a:cs typeface="Times New Roman" panose="02020603050405020304" pitchFamily="18" charset="0"/>
            </a:endParaRPr>
          </a:p>
        </p:txBody>
      </p:sp>
      <p:sp>
        <p:nvSpPr>
          <p:cNvPr id="12" name="Shape 10"/>
          <p:cNvSpPr/>
          <p:nvPr/>
        </p:nvSpPr>
        <p:spPr>
          <a:xfrm>
            <a:off x="581025" y="2733675"/>
            <a:ext cx="3381375" cy="1381125"/>
          </a:xfrm>
          <a:custGeom>
            <a:avLst/>
            <a:gdLst/>
            <a:ahLst/>
            <a:cxnLst/>
            <a:rect l="l" t="t" r="r" b="b"/>
            <a:pathLst>
              <a:path w="3305175" h="1381125">
                <a:moveTo>
                  <a:pt x="76197" y="0"/>
                </a:moveTo>
                <a:lnTo>
                  <a:pt x="3228978" y="0"/>
                </a:lnTo>
                <a:cubicBezTo>
                  <a:pt x="3271061" y="0"/>
                  <a:pt x="3305175" y="34114"/>
                  <a:pt x="3305175" y="76197"/>
                </a:cubicBezTo>
                <a:lnTo>
                  <a:pt x="3305175" y="1304928"/>
                </a:lnTo>
                <a:cubicBezTo>
                  <a:pt x="3305175" y="1347011"/>
                  <a:pt x="3271061" y="1381125"/>
                  <a:pt x="3228978" y="1381125"/>
                </a:cubicBezTo>
                <a:lnTo>
                  <a:pt x="76197" y="1381125"/>
                </a:lnTo>
                <a:cubicBezTo>
                  <a:pt x="34114" y="1381125"/>
                  <a:pt x="0" y="1347011"/>
                  <a:pt x="0" y="1304928"/>
                </a:cubicBezTo>
                <a:lnTo>
                  <a:pt x="0" y="76197"/>
                </a:lnTo>
                <a:cubicBezTo>
                  <a:pt x="0" y="34114"/>
                  <a:pt x="34114" y="0"/>
                  <a:pt x="76197" y="0"/>
                </a:cubicBezTo>
                <a:close/>
              </a:path>
            </a:pathLst>
          </a:custGeom>
          <a:solidFill>
            <a:srgbClr val="1A202C">
              <a:alpha val="70196"/>
            </a:srgbClr>
          </a:solidFill>
          <a:ln/>
        </p:spPr>
        <p:txBody>
          <a:bodyPr/>
          <a:lstStyle/>
          <a:p>
            <a:endParaRPr lang="ko-KR" altLang="en-US"/>
          </a:p>
        </p:txBody>
      </p:sp>
      <p:sp>
        <p:nvSpPr>
          <p:cNvPr id="13" name="Text 11"/>
          <p:cNvSpPr/>
          <p:nvPr/>
        </p:nvSpPr>
        <p:spPr>
          <a:xfrm>
            <a:off x="661988" y="2886075"/>
            <a:ext cx="3143250" cy="342900"/>
          </a:xfrm>
          <a:prstGeom prst="rect">
            <a:avLst/>
          </a:prstGeom>
          <a:noFill/>
          <a:ln/>
        </p:spPr>
        <p:txBody>
          <a:bodyPr wrap="square" lIns="0" tIns="0" rIns="0" bIns="0" rtlCol="0" anchor="ctr"/>
          <a:lstStyle/>
          <a:p>
            <a:pPr algn="ctr">
              <a:lnSpc>
                <a:spcPct val="100000"/>
              </a:lnSpc>
            </a:pPr>
            <a:r>
              <a:rPr lang="en-US" sz="2250" b="1" dirty="0">
                <a:solidFill>
                  <a:srgbClr val="38A169"/>
                </a:solidFill>
                <a:latin typeface="Times New Roman" panose="02020603050405020304" pitchFamily="18" charset="0"/>
                <a:ea typeface="Oranienbaum" pitchFamily="34" charset="-122"/>
                <a:cs typeface="Times New Roman" panose="02020603050405020304" pitchFamily="18" charset="0"/>
              </a:rPr>
              <a:t>ED = AL × EI</a:t>
            </a:r>
            <a:endParaRPr lang="en-US" sz="1600" dirty="0">
              <a:latin typeface="Times New Roman" panose="02020603050405020304" pitchFamily="18" charset="0"/>
              <a:cs typeface="Times New Roman" panose="02020603050405020304" pitchFamily="18" charset="0"/>
            </a:endParaRPr>
          </a:p>
        </p:txBody>
      </p:sp>
      <p:sp>
        <p:nvSpPr>
          <p:cNvPr id="14" name="Shape 12"/>
          <p:cNvSpPr/>
          <p:nvPr/>
        </p:nvSpPr>
        <p:spPr>
          <a:xfrm>
            <a:off x="733425" y="3343275"/>
            <a:ext cx="3000375" cy="9525"/>
          </a:xfrm>
          <a:custGeom>
            <a:avLst/>
            <a:gdLst/>
            <a:ahLst/>
            <a:cxnLst/>
            <a:rect l="l" t="t" r="r" b="b"/>
            <a:pathLst>
              <a:path w="3000375" h="9525">
                <a:moveTo>
                  <a:pt x="0" y="0"/>
                </a:moveTo>
                <a:lnTo>
                  <a:pt x="3000375" y="0"/>
                </a:lnTo>
                <a:lnTo>
                  <a:pt x="3000375" y="9525"/>
                </a:lnTo>
                <a:lnTo>
                  <a:pt x="0" y="9525"/>
                </a:lnTo>
                <a:lnTo>
                  <a:pt x="0" y="0"/>
                </a:lnTo>
                <a:close/>
              </a:path>
            </a:pathLst>
          </a:custGeom>
          <a:solidFill>
            <a:srgbClr val="38A169">
              <a:alpha val="30196"/>
            </a:srgbClr>
          </a:solidFill>
          <a:ln/>
        </p:spPr>
        <p:txBody>
          <a:bodyPr/>
          <a:lstStyle/>
          <a:p>
            <a:endParaRPr lang="ko-KR" altLang="en-US"/>
          </a:p>
        </p:txBody>
      </p:sp>
      <p:sp>
        <p:nvSpPr>
          <p:cNvPr id="15" name="Text 13"/>
          <p:cNvSpPr/>
          <p:nvPr/>
        </p:nvSpPr>
        <p:spPr>
          <a:xfrm>
            <a:off x="601755" y="3440205"/>
            <a:ext cx="3333749" cy="495300"/>
          </a:xfrm>
          <a:prstGeom prst="rect">
            <a:avLst/>
          </a:prstGeom>
          <a:noFill/>
          <a:ln/>
        </p:spPr>
        <p:txBody>
          <a:bodyPr wrap="square" lIns="0" tIns="0" rIns="0" bIns="0" rtlCol="0" anchor="ctr"/>
          <a:lstStyle/>
          <a:p>
            <a:pPr>
              <a:lnSpc>
                <a:spcPct val="120000"/>
              </a:lnSpc>
            </a:pPr>
            <a:r>
              <a:rPr lang="en-US" sz="1200" b="1" dirty="0">
                <a:solidFill>
                  <a:srgbClr val="F7FAFC"/>
                </a:solidFill>
                <a:latin typeface="Times New Roman" panose="02020603050405020304" pitchFamily="18" charset="0"/>
                <a:cs typeface="Times New Roman" panose="02020603050405020304" pitchFamily="18" charset="0"/>
              </a:rPr>
              <a:t>Energy Demand = Activity Level × Energy Intensity</a:t>
            </a:r>
          </a:p>
        </p:txBody>
      </p:sp>
      <p:sp>
        <p:nvSpPr>
          <p:cNvPr id="16" name="Text 14"/>
          <p:cNvSpPr/>
          <p:nvPr/>
        </p:nvSpPr>
        <p:spPr>
          <a:xfrm>
            <a:off x="581025" y="42672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EDk:</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Energy consumption by fuel type k</a:t>
            </a:r>
            <a:endParaRPr lang="en-US" sz="1600" dirty="0">
              <a:latin typeface="Times New Roman" panose="02020603050405020304" pitchFamily="18" charset="0"/>
              <a:cs typeface="Times New Roman" panose="02020603050405020304" pitchFamily="18" charset="0"/>
            </a:endParaRPr>
          </a:p>
        </p:txBody>
      </p:sp>
      <p:sp>
        <p:nvSpPr>
          <p:cNvPr id="17" name="Text 15"/>
          <p:cNvSpPr/>
          <p:nvPr/>
        </p:nvSpPr>
        <p:spPr>
          <a:xfrm>
            <a:off x="581025" y="45720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cs typeface="Times New Roman" panose="02020603050405020304" pitchFamily="18" charset="0"/>
              </a:rPr>
              <a:t>AL: Activity level (demand driver)</a:t>
            </a:r>
          </a:p>
        </p:txBody>
      </p:sp>
      <p:sp>
        <p:nvSpPr>
          <p:cNvPr id="18" name="Text 16"/>
          <p:cNvSpPr/>
          <p:nvPr/>
        </p:nvSpPr>
        <p:spPr>
          <a:xfrm>
            <a:off x="581025" y="48768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cs typeface="Times New Roman" panose="02020603050405020304" pitchFamily="18" charset="0"/>
              </a:rPr>
              <a:t>EI: Energy intensity (energy per unit activity)</a:t>
            </a:r>
          </a:p>
        </p:txBody>
      </p:sp>
      <p:sp>
        <p:nvSpPr>
          <p:cNvPr id="19" name="Shape 17"/>
          <p:cNvSpPr/>
          <p:nvPr/>
        </p:nvSpPr>
        <p:spPr>
          <a:xfrm>
            <a:off x="581025" y="5715000"/>
            <a:ext cx="3305175" cy="609600"/>
          </a:xfrm>
          <a:custGeom>
            <a:avLst/>
            <a:gdLst/>
            <a:ahLst/>
            <a:cxnLst/>
            <a:rect l="l" t="t" r="r" b="b"/>
            <a:pathLst>
              <a:path w="3305175" h="609600">
                <a:moveTo>
                  <a:pt x="76200" y="0"/>
                </a:moveTo>
                <a:lnTo>
                  <a:pt x="3228975" y="0"/>
                </a:lnTo>
                <a:cubicBezTo>
                  <a:pt x="3271031" y="0"/>
                  <a:pt x="3305175" y="34144"/>
                  <a:pt x="3305175" y="76200"/>
                </a:cubicBezTo>
                <a:lnTo>
                  <a:pt x="3305175" y="533400"/>
                </a:lnTo>
                <a:cubicBezTo>
                  <a:pt x="3305175" y="575456"/>
                  <a:pt x="3271031" y="609600"/>
                  <a:pt x="3228975" y="609600"/>
                </a:cubicBezTo>
                <a:lnTo>
                  <a:pt x="76200" y="609600"/>
                </a:lnTo>
                <a:cubicBezTo>
                  <a:pt x="34144" y="609600"/>
                  <a:pt x="0" y="575456"/>
                  <a:pt x="0" y="533400"/>
                </a:cubicBezTo>
                <a:lnTo>
                  <a:pt x="0" y="76200"/>
                </a:lnTo>
                <a:cubicBezTo>
                  <a:pt x="0" y="34144"/>
                  <a:pt x="34144" y="0"/>
                  <a:pt x="76200" y="0"/>
                </a:cubicBezTo>
                <a:close/>
              </a:path>
            </a:pathLst>
          </a:custGeom>
          <a:solidFill>
            <a:srgbClr val="38A169">
              <a:alpha val="10196"/>
            </a:srgbClr>
          </a:solidFill>
          <a:ln/>
        </p:spPr>
        <p:txBody>
          <a:bodyPr/>
          <a:lstStyle/>
          <a:p>
            <a:endParaRPr lang="ko-KR" altLang="en-US"/>
          </a:p>
        </p:txBody>
      </p:sp>
      <p:sp>
        <p:nvSpPr>
          <p:cNvPr id="20" name="Text 18"/>
          <p:cNvSpPr/>
          <p:nvPr/>
        </p:nvSpPr>
        <p:spPr>
          <a:xfrm>
            <a:off x="695325" y="5829300"/>
            <a:ext cx="3143250" cy="381000"/>
          </a:xfrm>
          <a:prstGeom prst="rect">
            <a:avLst/>
          </a:prstGeom>
          <a:noFill/>
          <a:ln/>
        </p:spPr>
        <p:txBody>
          <a:bodyPr wrap="square" lIns="0" tIns="0" rIns="0" bIns="0" rtlCol="0" anchor="ctr"/>
          <a:lstStyle/>
          <a:p>
            <a:pPr>
              <a:lnSpc>
                <a:spcPct val="120000"/>
              </a:lnSpc>
            </a:pPr>
            <a:r>
              <a:rPr lang="en-US" sz="1050" dirty="0">
                <a:solidFill>
                  <a:srgbClr val="F7FAFC">
                    <a:alpha val="70000"/>
                  </a:srgbClr>
                </a:solidFill>
                <a:latin typeface="Times New Roman" panose="02020603050405020304" pitchFamily="18" charset="0"/>
                <a:cs typeface="Times New Roman" panose="02020603050405020304" pitchFamily="18" charset="0"/>
              </a:rPr>
              <a:t>Calculates energy consumption for each activity level broken down by subsectors and fuel types</a:t>
            </a:r>
          </a:p>
        </p:txBody>
      </p:sp>
      <p:sp>
        <p:nvSpPr>
          <p:cNvPr id="21" name="Shape 19"/>
          <p:cNvSpPr/>
          <p:nvPr/>
        </p:nvSpPr>
        <p:spPr>
          <a:xfrm>
            <a:off x="4246513" y="1928813"/>
            <a:ext cx="3695700" cy="4591050"/>
          </a:xfrm>
          <a:custGeom>
            <a:avLst/>
            <a:gdLst/>
            <a:ahLst/>
            <a:cxnLst/>
            <a:rect l="l" t="t" r="r" b="b"/>
            <a:pathLst>
              <a:path w="3695700" h="4591050">
                <a:moveTo>
                  <a:pt x="114308" y="0"/>
                </a:moveTo>
                <a:lnTo>
                  <a:pt x="3581392" y="0"/>
                </a:lnTo>
                <a:cubicBezTo>
                  <a:pt x="3644523" y="0"/>
                  <a:pt x="3695700" y="51177"/>
                  <a:pt x="3695700" y="114308"/>
                </a:cubicBezTo>
                <a:lnTo>
                  <a:pt x="3695700" y="4476742"/>
                </a:lnTo>
                <a:cubicBezTo>
                  <a:pt x="3695700" y="4539873"/>
                  <a:pt x="3644523" y="4591050"/>
                  <a:pt x="3581392" y="4591050"/>
                </a:cubicBezTo>
                <a:lnTo>
                  <a:pt x="114308" y="4591050"/>
                </a:lnTo>
                <a:cubicBezTo>
                  <a:pt x="51177" y="4591050"/>
                  <a:pt x="0" y="4539873"/>
                  <a:pt x="0" y="4476742"/>
                </a:cubicBezTo>
                <a:lnTo>
                  <a:pt x="0" y="114308"/>
                </a:lnTo>
                <a:cubicBezTo>
                  <a:pt x="0" y="51220"/>
                  <a:pt x="51220" y="0"/>
                  <a:pt x="114308"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22" name="Shape 20"/>
          <p:cNvSpPr/>
          <p:nvPr/>
        </p:nvSpPr>
        <p:spPr>
          <a:xfrm>
            <a:off x="4441775" y="212407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38A169"/>
          </a:solidFill>
          <a:ln/>
        </p:spPr>
        <p:txBody>
          <a:bodyPr/>
          <a:lstStyle/>
          <a:p>
            <a:endParaRPr lang="ko-KR" altLang="en-US"/>
          </a:p>
        </p:txBody>
      </p:sp>
      <p:sp>
        <p:nvSpPr>
          <p:cNvPr id="23" name="Text 21"/>
          <p:cNvSpPr/>
          <p:nvPr/>
        </p:nvSpPr>
        <p:spPr>
          <a:xfrm>
            <a:off x="4612184" y="2200275"/>
            <a:ext cx="228600" cy="304800"/>
          </a:xfrm>
          <a:prstGeom prst="rect">
            <a:avLst/>
          </a:prstGeom>
          <a:noFill/>
          <a:ln/>
        </p:spPr>
        <p:txBody>
          <a:bodyPr wrap="square" lIns="0" tIns="0" rIns="0" bIns="0" rtlCol="0" anchor="ctr"/>
          <a:lstStyle/>
          <a:p>
            <a:pPr>
              <a:lnSpc>
                <a:spcPct val="110000"/>
              </a:lnSpc>
            </a:pPr>
            <a:r>
              <a:rPr lang="en-US" sz="18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24" name="Text 22"/>
          <p:cNvSpPr/>
          <p:nvPr/>
        </p:nvSpPr>
        <p:spPr>
          <a:xfrm>
            <a:off x="5013275" y="2219325"/>
            <a:ext cx="160020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cs typeface="Times New Roman" panose="02020603050405020304" pitchFamily="18" charset="0"/>
              </a:rPr>
              <a:t>Carbon Emissions</a:t>
            </a:r>
          </a:p>
        </p:txBody>
      </p:sp>
      <p:sp>
        <p:nvSpPr>
          <p:cNvPr id="25" name="Shape 23"/>
          <p:cNvSpPr/>
          <p:nvPr/>
        </p:nvSpPr>
        <p:spPr>
          <a:xfrm>
            <a:off x="4460824" y="2724150"/>
            <a:ext cx="3381375" cy="1343025"/>
          </a:xfrm>
          <a:custGeom>
            <a:avLst/>
            <a:gdLst/>
            <a:ahLst/>
            <a:cxnLst/>
            <a:rect l="l" t="t" r="r" b="b"/>
            <a:pathLst>
              <a:path w="3305175" h="1343025">
                <a:moveTo>
                  <a:pt x="76203" y="0"/>
                </a:moveTo>
                <a:lnTo>
                  <a:pt x="3228972" y="0"/>
                </a:lnTo>
                <a:cubicBezTo>
                  <a:pt x="3271058" y="0"/>
                  <a:pt x="3305175" y="34117"/>
                  <a:pt x="3305175" y="76203"/>
                </a:cubicBezTo>
                <a:lnTo>
                  <a:pt x="3305175" y="1266822"/>
                </a:lnTo>
                <a:cubicBezTo>
                  <a:pt x="3305175" y="1308908"/>
                  <a:pt x="3271058" y="1343025"/>
                  <a:pt x="3228972" y="1343025"/>
                </a:cubicBezTo>
                <a:lnTo>
                  <a:pt x="76203" y="1343025"/>
                </a:lnTo>
                <a:cubicBezTo>
                  <a:pt x="34117" y="1343025"/>
                  <a:pt x="0" y="1308908"/>
                  <a:pt x="0" y="1266822"/>
                </a:cubicBezTo>
                <a:lnTo>
                  <a:pt x="0" y="76203"/>
                </a:lnTo>
                <a:cubicBezTo>
                  <a:pt x="0" y="34146"/>
                  <a:pt x="34146" y="0"/>
                  <a:pt x="76203" y="0"/>
                </a:cubicBezTo>
                <a:close/>
              </a:path>
            </a:pathLst>
          </a:custGeom>
          <a:solidFill>
            <a:srgbClr val="1A202C">
              <a:alpha val="70196"/>
            </a:srgbClr>
          </a:solidFill>
          <a:ln/>
        </p:spPr>
        <p:txBody>
          <a:bodyPr/>
          <a:lstStyle/>
          <a:p>
            <a:endParaRPr lang="ko-KR" altLang="en-US"/>
          </a:p>
        </p:txBody>
      </p:sp>
      <p:sp>
        <p:nvSpPr>
          <p:cNvPr id="26" name="Text 24"/>
          <p:cNvSpPr/>
          <p:nvPr/>
        </p:nvSpPr>
        <p:spPr>
          <a:xfrm>
            <a:off x="4537025" y="2886075"/>
            <a:ext cx="3114675" cy="304800"/>
          </a:xfrm>
          <a:prstGeom prst="rect">
            <a:avLst/>
          </a:prstGeom>
          <a:noFill/>
          <a:ln/>
        </p:spPr>
        <p:txBody>
          <a:bodyPr wrap="square" lIns="0" tIns="0" rIns="0" bIns="0" rtlCol="0" anchor="ctr"/>
          <a:lstStyle/>
          <a:p>
            <a:pPr algn="ctr">
              <a:lnSpc>
                <a:spcPct val="110000"/>
              </a:lnSpc>
            </a:pPr>
            <a:r>
              <a:rPr lang="en-US" sz="1800" b="1" dirty="0">
                <a:solidFill>
                  <a:srgbClr val="38A169"/>
                </a:solidFill>
                <a:latin typeface="Times New Roman" panose="02020603050405020304" pitchFamily="18" charset="0"/>
                <a:ea typeface="Oranienbaum" pitchFamily="34" charset="-122"/>
                <a:cs typeface="Times New Roman" panose="02020603050405020304" pitchFamily="18" charset="0"/>
              </a:rPr>
              <a:t>Emission = AL × EI × EF</a:t>
            </a:r>
            <a:endParaRPr lang="en-US" sz="1600" dirty="0">
              <a:latin typeface="Times New Roman" panose="02020603050405020304" pitchFamily="18" charset="0"/>
              <a:cs typeface="Times New Roman" panose="02020603050405020304" pitchFamily="18" charset="0"/>
            </a:endParaRPr>
          </a:p>
        </p:txBody>
      </p:sp>
      <p:sp>
        <p:nvSpPr>
          <p:cNvPr id="27" name="Shape 25"/>
          <p:cNvSpPr/>
          <p:nvPr/>
        </p:nvSpPr>
        <p:spPr>
          <a:xfrm>
            <a:off x="4594175" y="3305175"/>
            <a:ext cx="3000375" cy="9525"/>
          </a:xfrm>
          <a:custGeom>
            <a:avLst/>
            <a:gdLst/>
            <a:ahLst/>
            <a:cxnLst/>
            <a:rect l="l" t="t" r="r" b="b"/>
            <a:pathLst>
              <a:path w="3000375" h="9525">
                <a:moveTo>
                  <a:pt x="0" y="0"/>
                </a:moveTo>
                <a:lnTo>
                  <a:pt x="3000375" y="0"/>
                </a:lnTo>
                <a:lnTo>
                  <a:pt x="3000375" y="9525"/>
                </a:lnTo>
                <a:lnTo>
                  <a:pt x="0" y="9525"/>
                </a:lnTo>
                <a:lnTo>
                  <a:pt x="0" y="0"/>
                </a:lnTo>
                <a:close/>
              </a:path>
            </a:pathLst>
          </a:custGeom>
          <a:solidFill>
            <a:srgbClr val="38A169">
              <a:alpha val="30196"/>
            </a:srgbClr>
          </a:solidFill>
          <a:ln/>
        </p:spPr>
        <p:txBody>
          <a:bodyPr/>
          <a:lstStyle/>
          <a:p>
            <a:endParaRPr lang="ko-KR" altLang="en-US"/>
          </a:p>
        </p:txBody>
      </p:sp>
      <p:sp>
        <p:nvSpPr>
          <p:cNvPr id="28" name="Text 26"/>
          <p:cNvSpPr/>
          <p:nvPr/>
        </p:nvSpPr>
        <p:spPr>
          <a:xfrm>
            <a:off x="4556075" y="3393140"/>
            <a:ext cx="3355926" cy="495300"/>
          </a:xfrm>
          <a:prstGeom prst="rect">
            <a:avLst/>
          </a:prstGeom>
          <a:noFill/>
          <a:ln/>
        </p:spPr>
        <p:txBody>
          <a:bodyPr wrap="square" lIns="0" tIns="0" rIns="0" bIns="0" rtlCol="0" anchor="ctr"/>
          <a:lstStyle/>
          <a:p>
            <a:pPr>
              <a:lnSpc>
                <a:spcPct val="120000"/>
              </a:lnSpc>
            </a:pPr>
            <a:r>
              <a:rPr lang="en-US" sz="1200" b="1" dirty="0">
                <a:solidFill>
                  <a:srgbClr val="F7FAFC"/>
                </a:solidFill>
                <a:latin typeface="Times New Roman" panose="02020603050405020304" pitchFamily="18" charset="0"/>
                <a:cs typeface="Times New Roman" panose="02020603050405020304" pitchFamily="18" charset="0"/>
              </a:rPr>
              <a:t>Emissions = Activity × Intensity × Emission Factor</a:t>
            </a:r>
          </a:p>
        </p:txBody>
      </p:sp>
      <p:sp>
        <p:nvSpPr>
          <p:cNvPr id="29" name="Text 27"/>
          <p:cNvSpPr/>
          <p:nvPr/>
        </p:nvSpPr>
        <p:spPr>
          <a:xfrm>
            <a:off x="4441775" y="42291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EDe,i:</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Pollutant emission from sector i</a:t>
            </a:r>
            <a:endParaRPr lang="en-US" sz="1600" dirty="0">
              <a:latin typeface="Times New Roman" panose="02020603050405020304" pitchFamily="18" charset="0"/>
              <a:cs typeface="Times New Roman" panose="02020603050405020304" pitchFamily="18" charset="0"/>
            </a:endParaRPr>
          </a:p>
        </p:txBody>
      </p:sp>
      <p:sp>
        <p:nvSpPr>
          <p:cNvPr id="30" name="Text 28"/>
          <p:cNvSpPr/>
          <p:nvPr/>
        </p:nvSpPr>
        <p:spPr>
          <a:xfrm>
            <a:off x="4441775" y="45339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AL:</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Activity level</a:t>
            </a:r>
            <a:endParaRPr lang="en-US" sz="1600" dirty="0">
              <a:latin typeface="Times New Roman" panose="02020603050405020304" pitchFamily="18" charset="0"/>
              <a:cs typeface="Times New Roman" panose="02020603050405020304" pitchFamily="18" charset="0"/>
            </a:endParaRPr>
          </a:p>
        </p:txBody>
      </p:sp>
      <p:sp>
        <p:nvSpPr>
          <p:cNvPr id="31" name="Text 29"/>
          <p:cNvSpPr/>
          <p:nvPr/>
        </p:nvSpPr>
        <p:spPr>
          <a:xfrm>
            <a:off x="4441775" y="483870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EI:</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Energy intensity</a:t>
            </a:r>
            <a:endParaRPr lang="en-US" sz="1600" dirty="0">
              <a:latin typeface="Times New Roman" panose="02020603050405020304" pitchFamily="18" charset="0"/>
              <a:cs typeface="Times New Roman" panose="02020603050405020304" pitchFamily="18" charset="0"/>
            </a:endParaRPr>
          </a:p>
        </p:txBody>
      </p:sp>
      <p:sp>
        <p:nvSpPr>
          <p:cNvPr id="32" name="Text 30"/>
          <p:cNvSpPr/>
          <p:nvPr/>
        </p:nvSpPr>
        <p:spPr>
          <a:xfrm>
            <a:off x="4441775" y="5143500"/>
            <a:ext cx="3381375" cy="4572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EFk,j,i,p:</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Emission factor for pollutant p from fuel k, equipment j, sector i</a:t>
            </a:r>
            <a:endParaRPr lang="en-US" sz="1600" dirty="0">
              <a:latin typeface="Times New Roman" panose="02020603050405020304" pitchFamily="18" charset="0"/>
              <a:cs typeface="Times New Roman" panose="02020603050405020304" pitchFamily="18" charset="0"/>
            </a:endParaRPr>
          </a:p>
        </p:txBody>
      </p:sp>
      <p:sp>
        <p:nvSpPr>
          <p:cNvPr id="33" name="Shape 31"/>
          <p:cNvSpPr/>
          <p:nvPr/>
        </p:nvSpPr>
        <p:spPr>
          <a:xfrm>
            <a:off x="4441775" y="5715000"/>
            <a:ext cx="3305175" cy="609600"/>
          </a:xfrm>
          <a:custGeom>
            <a:avLst/>
            <a:gdLst/>
            <a:ahLst/>
            <a:cxnLst/>
            <a:rect l="l" t="t" r="r" b="b"/>
            <a:pathLst>
              <a:path w="3305175" h="609600">
                <a:moveTo>
                  <a:pt x="76200" y="0"/>
                </a:moveTo>
                <a:lnTo>
                  <a:pt x="3228975" y="0"/>
                </a:lnTo>
                <a:cubicBezTo>
                  <a:pt x="3271031" y="0"/>
                  <a:pt x="3305175" y="34144"/>
                  <a:pt x="3305175" y="76200"/>
                </a:cubicBezTo>
                <a:lnTo>
                  <a:pt x="3305175" y="533400"/>
                </a:lnTo>
                <a:cubicBezTo>
                  <a:pt x="3305175" y="575456"/>
                  <a:pt x="3271031" y="609600"/>
                  <a:pt x="3228975" y="609600"/>
                </a:cubicBezTo>
                <a:lnTo>
                  <a:pt x="76200" y="609600"/>
                </a:lnTo>
                <a:cubicBezTo>
                  <a:pt x="34144" y="609600"/>
                  <a:pt x="0" y="575456"/>
                  <a:pt x="0" y="533400"/>
                </a:cubicBezTo>
                <a:lnTo>
                  <a:pt x="0" y="76200"/>
                </a:lnTo>
                <a:cubicBezTo>
                  <a:pt x="0" y="34144"/>
                  <a:pt x="34144" y="0"/>
                  <a:pt x="76200" y="0"/>
                </a:cubicBezTo>
                <a:close/>
              </a:path>
            </a:pathLst>
          </a:custGeom>
          <a:solidFill>
            <a:srgbClr val="38A169">
              <a:alpha val="10196"/>
            </a:srgbClr>
          </a:solidFill>
          <a:ln/>
        </p:spPr>
        <p:txBody>
          <a:bodyPr/>
          <a:lstStyle/>
          <a:p>
            <a:endParaRPr lang="ko-KR" altLang="en-US"/>
          </a:p>
        </p:txBody>
      </p:sp>
      <p:sp>
        <p:nvSpPr>
          <p:cNvPr id="34" name="Text 32"/>
          <p:cNvSpPr/>
          <p:nvPr/>
        </p:nvSpPr>
        <p:spPr>
          <a:xfrm>
            <a:off x="4556075" y="5829300"/>
            <a:ext cx="3143250" cy="381000"/>
          </a:xfrm>
          <a:prstGeom prst="rect">
            <a:avLst/>
          </a:prstGeom>
          <a:noFill/>
          <a:ln/>
        </p:spPr>
        <p:txBody>
          <a:bodyPr wrap="square" lIns="0" tIns="0" rIns="0" bIns="0" rtlCol="0" anchor="ctr"/>
          <a:lstStyle/>
          <a:p>
            <a:pPr>
              <a:lnSpc>
                <a:spcPct val="120000"/>
              </a:lnSpc>
            </a:pPr>
            <a:r>
              <a:rPr lang="en-US" sz="1050" dirty="0">
                <a:solidFill>
                  <a:srgbClr val="F7FAFC">
                    <a:alpha val="70000"/>
                  </a:srgbClr>
                </a:solidFill>
                <a:latin typeface="Times New Roman" panose="02020603050405020304" pitchFamily="18" charset="0"/>
                <a:cs typeface="Times New Roman" panose="02020603050405020304" pitchFamily="18" charset="0"/>
              </a:rPr>
              <a:t>Estimates carbon emissions for every activity across</a:t>
            </a:r>
          </a:p>
          <a:p>
            <a:pPr>
              <a:lnSpc>
                <a:spcPct val="120000"/>
              </a:lnSpc>
            </a:pPr>
            <a:r>
              <a:rPr lang="en-US" sz="1050" dirty="0">
                <a:solidFill>
                  <a:srgbClr val="F7FAFC">
                    <a:alpha val="70000"/>
                  </a:srgbClr>
                </a:solidFill>
                <a:latin typeface="Times New Roman" panose="02020603050405020304" pitchFamily="18" charset="0"/>
                <a:cs typeface="Times New Roman" panose="02020603050405020304" pitchFamily="18" charset="0"/>
              </a:rPr>
              <a:t> all sectors and fuel types</a:t>
            </a:r>
          </a:p>
        </p:txBody>
      </p:sp>
      <p:sp>
        <p:nvSpPr>
          <p:cNvPr id="35" name="Shape 33"/>
          <p:cNvSpPr/>
          <p:nvPr/>
        </p:nvSpPr>
        <p:spPr>
          <a:xfrm>
            <a:off x="8107263" y="1928813"/>
            <a:ext cx="3695700" cy="4591050"/>
          </a:xfrm>
          <a:custGeom>
            <a:avLst/>
            <a:gdLst/>
            <a:ahLst/>
            <a:cxnLst/>
            <a:rect l="l" t="t" r="r" b="b"/>
            <a:pathLst>
              <a:path w="3695700" h="4591050">
                <a:moveTo>
                  <a:pt x="114308" y="0"/>
                </a:moveTo>
                <a:lnTo>
                  <a:pt x="3581392" y="0"/>
                </a:lnTo>
                <a:cubicBezTo>
                  <a:pt x="3644523" y="0"/>
                  <a:pt x="3695700" y="51177"/>
                  <a:pt x="3695700" y="114308"/>
                </a:cubicBezTo>
                <a:lnTo>
                  <a:pt x="3695700" y="4476742"/>
                </a:lnTo>
                <a:cubicBezTo>
                  <a:pt x="3695700" y="4539873"/>
                  <a:pt x="3644523" y="4591050"/>
                  <a:pt x="3581392" y="4591050"/>
                </a:cubicBezTo>
                <a:lnTo>
                  <a:pt x="114308" y="4591050"/>
                </a:lnTo>
                <a:cubicBezTo>
                  <a:pt x="51177" y="4591050"/>
                  <a:pt x="0" y="4539873"/>
                  <a:pt x="0" y="4476742"/>
                </a:cubicBezTo>
                <a:lnTo>
                  <a:pt x="0" y="114308"/>
                </a:lnTo>
                <a:cubicBezTo>
                  <a:pt x="0" y="51220"/>
                  <a:pt x="51220" y="0"/>
                  <a:pt x="114308"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dirty="0"/>
          </a:p>
        </p:txBody>
      </p:sp>
      <p:sp>
        <p:nvSpPr>
          <p:cNvPr id="36" name="Shape 34"/>
          <p:cNvSpPr/>
          <p:nvPr/>
        </p:nvSpPr>
        <p:spPr>
          <a:xfrm>
            <a:off x="8302526" y="212407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38A169"/>
          </a:solidFill>
          <a:ln/>
        </p:spPr>
        <p:txBody>
          <a:bodyPr/>
          <a:lstStyle/>
          <a:p>
            <a:endParaRPr lang="ko-KR" altLang="en-US"/>
          </a:p>
        </p:txBody>
      </p:sp>
      <p:sp>
        <p:nvSpPr>
          <p:cNvPr id="37" name="Text 35"/>
          <p:cNvSpPr/>
          <p:nvPr/>
        </p:nvSpPr>
        <p:spPr>
          <a:xfrm>
            <a:off x="8469957" y="2200275"/>
            <a:ext cx="238125" cy="304800"/>
          </a:xfrm>
          <a:prstGeom prst="rect">
            <a:avLst/>
          </a:prstGeom>
          <a:noFill/>
          <a:ln/>
        </p:spPr>
        <p:txBody>
          <a:bodyPr wrap="square" lIns="0" tIns="0" rIns="0" bIns="0" rtlCol="0" anchor="ctr"/>
          <a:lstStyle/>
          <a:p>
            <a:pPr>
              <a:lnSpc>
                <a:spcPct val="110000"/>
              </a:lnSpc>
            </a:pPr>
            <a:r>
              <a:rPr lang="en-US" sz="18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8" name="Text 36"/>
          <p:cNvSpPr/>
          <p:nvPr/>
        </p:nvSpPr>
        <p:spPr>
          <a:xfrm>
            <a:off x="8874026" y="2219325"/>
            <a:ext cx="1438275"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cs typeface="Times New Roman" panose="02020603050405020304" pitchFamily="18" charset="0"/>
              </a:rPr>
              <a:t>Emission Factor</a:t>
            </a:r>
          </a:p>
        </p:txBody>
      </p:sp>
      <p:sp>
        <p:nvSpPr>
          <p:cNvPr id="39" name="Shape 37"/>
          <p:cNvSpPr/>
          <p:nvPr/>
        </p:nvSpPr>
        <p:spPr>
          <a:xfrm>
            <a:off x="8302526" y="2733675"/>
            <a:ext cx="3305175" cy="1057275"/>
          </a:xfrm>
          <a:custGeom>
            <a:avLst/>
            <a:gdLst/>
            <a:ahLst/>
            <a:cxnLst/>
            <a:rect l="l" t="t" r="r" b="b"/>
            <a:pathLst>
              <a:path w="3305175" h="1057275">
                <a:moveTo>
                  <a:pt x="76198" y="0"/>
                </a:moveTo>
                <a:lnTo>
                  <a:pt x="3228977" y="0"/>
                </a:lnTo>
                <a:cubicBezTo>
                  <a:pt x="3271060" y="0"/>
                  <a:pt x="3305175" y="34115"/>
                  <a:pt x="3305175" y="76198"/>
                </a:cubicBezTo>
                <a:lnTo>
                  <a:pt x="3305175" y="981077"/>
                </a:lnTo>
                <a:cubicBezTo>
                  <a:pt x="3305175" y="1023160"/>
                  <a:pt x="3271060" y="1057275"/>
                  <a:pt x="3228977" y="1057275"/>
                </a:cubicBezTo>
                <a:lnTo>
                  <a:pt x="76198" y="1057275"/>
                </a:lnTo>
                <a:cubicBezTo>
                  <a:pt x="34115" y="1057275"/>
                  <a:pt x="0" y="1023160"/>
                  <a:pt x="0" y="981077"/>
                </a:cubicBezTo>
                <a:lnTo>
                  <a:pt x="0" y="76198"/>
                </a:lnTo>
                <a:cubicBezTo>
                  <a:pt x="0" y="34143"/>
                  <a:pt x="34143" y="0"/>
                  <a:pt x="76198" y="0"/>
                </a:cubicBezTo>
                <a:close/>
              </a:path>
            </a:pathLst>
          </a:custGeom>
          <a:solidFill>
            <a:srgbClr val="1A202C">
              <a:alpha val="70196"/>
            </a:srgbClr>
          </a:solidFill>
          <a:ln/>
        </p:spPr>
        <p:txBody>
          <a:bodyPr/>
          <a:lstStyle/>
          <a:p>
            <a:endParaRPr lang="ko-KR" altLang="en-US"/>
          </a:p>
        </p:txBody>
      </p:sp>
      <p:sp>
        <p:nvSpPr>
          <p:cNvPr id="40" name="Text 38"/>
          <p:cNvSpPr/>
          <p:nvPr/>
        </p:nvSpPr>
        <p:spPr>
          <a:xfrm>
            <a:off x="8407301" y="2886075"/>
            <a:ext cx="3095625" cy="266700"/>
          </a:xfrm>
          <a:prstGeom prst="rect">
            <a:avLst/>
          </a:prstGeom>
          <a:noFill/>
          <a:ln/>
        </p:spPr>
        <p:txBody>
          <a:bodyPr wrap="square" lIns="0" tIns="0" rIns="0" bIns="0" rtlCol="0" anchor="ctr"/>
          <a:lstStyle/>
          <a:p>
            <a:pPr algn="ctr">
              <a:lnSpc>
                <a:spcPct val="120000"/>
              </a:lnSpc>
            </a:pPr>
            <a:r>
              <a:rPr lang="en-US" sz="1500" b="1" dirty="0">
                <a:solidFill>
                  <a:srgbClr val="38A169"/>
                </a:solidFill>
                <a:latin typeface="Times New Roman" panose="02020603050405020304" pitchFamily="18" charset="0"/>
                <a:ea typeface="Oranienbaum" pitchFamily="34" charset="-122"/>
                <a:cs typeface="Times New Roman" panose="02020603050405020304" pitchFamily="18" charset="0"/>
              </a:rPr>
              <a:t>EF = NCV × CEC × (44/12)</a:t>
            </a:r>
            <a:endParaRPr lang="en-US" sz="1600" dirty="0">
              <a:latin typeface="Times New Roman" panose="02020603050405020304" pitchFamily="18" charset="0"/>
              <a:cs typeface="Times New Roman" panose="02020603050405020304" pitchFamily="18" charset="0"/>
            </a:endParaRPr>
          </a:p>
        </p:txBody>
      </p:sp>
      <p:sp>
        <p:nvSpPr>
          <p:cNvPr id="41" name="Shape 39"/>
          <p:cNvSpPr/>
          <p:nvPr/>
        </p:nvSpPr>
        <p:spPr>
          <a:xfrm>
            <a:off x="8454926" y="3267075"/>
            <a:ext cx="3000375" cy="9525"/>
          </a:xfrm>
          <a:custGeom>
            <a:avLst/>
            <a:gdLst/>
            <a:ahLst/>
            <a:cxnLst/>
            <a:rect l="l" t="t" r="r" b="b"/>
            <a:pathLst>
              <a:path w="3000375" h="9525">
                <a:moveTo>
                  <a:pt x="0" y="0"/>
                </a:moveTo>
                <a:lnTo>
                  <a:pt x="3000375" y="0"/>
                </a:lnTo>
                <a:lnTo>
                  <a:pt x="3000375" y="9525"/>
                </a:lnTo>
                <a:lnTo>
                  <a:pt x="0" y="9525"/>
                </a:lnTo>
                <a:lnTo>
                  <a:pt x="0" y="0"/>
                </a:lnTo>
                <a:close/>
              </a:path>
            </a:pathLst>
          </a:custGeom>
          <a:solidFill>
            <a:srgbClr val="38A169">
              <a:alpha val="30196"/>
            </a:srgbClr>
          </a:solidFill>
          <a:ln/>
        </p:spPr>
        <p:txBody>
          <a:bodyPr/>
          <a:lstStyle/>
          <a:p>
            <a:endParaRPr lang="ko-KR" altLang="en-US"/>
          </a:p>
        </p:txBody>
      </p:sp>
      <p:sp>
        <p:nvSpPr>
          <p:cNvPr id="42" name="Text 40"/>
          <p:cNvSpPr/>
          <p:nvPr/>
        </p:nvSpPr>
        <p:spPr>
          <a:xfrm>
            <a:off x="8416826" y="3390899"/>
            <a:ext cx="3389412" cy="390525"/>
          </a:xfrm>
          <a:prstGeom prst="rect">
            <a:avLst/>
          </a:prstGeom>
          <a:noFill/>
          <a:ln/>
        </p:spPr>
        <p:txBody>
          <a:bodyPr wrap="square" lIns="0" tIns="0" rIns="0" bIns="0" rtlCol="0" anchor="ctr"/>
          <a:lstStyle/>
          <a:p>
            <a:pPr>
              <a:lnSpc>
                <a:spcPct val="120000"/>
              </a:lnSpc>
            </a:pPr>
            <a:r>
              <a:rPr lang="en-US" sz="1400" b="1" dirty="0">
                <a:solidFill>
                  <a:srgbClr val="F7FAFC"/>
                </a:solidFill>
                <a:latin typeface="Times New Roman" panose="02020603050405020304" pitchFamily="18" charset="0"/>
                <a:cs typeface="Times New Roman" panose="02020603050405020304" pitchFamily="18" charset="0"/>
              </a:rPr>
              <a:t>Localized carbon emission factor calculation</a:t>
            </a:r>
          </a:p>
        </p:txBody>
      </p:sp>
      <p:sp>
        <p:nvSpPr>
          <p:cNvPr id="43" name="Text 41"/>
          <p:cNvSpPr/>
          <p:nvPr/>
        </p:nvSpPr>
        <p:spPr>
          <a:xfrm>
            <a:off x="8302526" y="394335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EF:</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Localized carbon emission factors</a:t>
            </a:r>
            <a:endParaRPr lang="en-US" sz="1600" dirty="0">
              <a:latin typeface="Times New Roman" panose="02020603050405020304" pitchFamily="18" charset="0"/>
              <a:cs typeface="Times New Roman" panose="02020603050405020304" pitchFamily="18" charset="0"/>
            </a:endParaRPr>
          </a:p>
        </p:txBody>
      </p:sp>
      <p:sp>
        <p:nvSpPr>
          <p:cNvPr id="44" name="Text 42"/>
          <p:cNvSpPr/>
          <p:nvPr/>
        </p:nvSpPr>
        <p:spPr>
          <a:xfrm>
            <a:off x="8302526" y="424815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NCV:</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Net calorific value of fuel</a:t>
            </a:r>
            <a:endParaRPr lang="en-US" sz="1600" dirty="0">
              <a:latin typeface="Times New Roman" panose="02020603050405020304" pitchFamily="18" charset="0"/>
              <a:cs typeface="Times New Roman" panose="02020603050405020304" pitchFamily="18" charset="0"/>
            </a:endParaRPr>
          </a:p>
        </p:txBody>
      </p:sp>
      <p:sp>
        <p:nvSpPr>
          <p:cNvPr id="45" name="Text 43"/>
          <p:cNvSpPr/>
          <p:nvPr/>
        </p:nvSpPr>
        <p:spPr>
          <a:xfrm>
            <a:off x="8302526" y="455295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CECu:</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Carbon oxidation rate of energy u</a:t>
            </a:r>
            <a:endParaRPr lang="en-US" sz="1600" dirty="0">
              <a:latin typeface="Times New Roman" panose="02020603050405020304" pitchFamily="18" charset="0"/>
              <a:cs typeface="Times New Roman" panose="02020603050405020304" pitchFamily="18" charset="0"/>
            </a:endParaRPr>
          </a:p>
        </p:txBody>
      </p:sp>
      <p:sp>
        <p:nvSpPr>
          <p:cNvPr id="46" name="Text 44"/>
          <p:cNvSpPr/>
          <p:nvPr/>
        </p:nvSpPr>
        <p:spPr>
          <a:xfrm>
            <a:off x="8302526" y="4857750"/>
            <a:ext cx="3381375" cy="228600"/>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44/12:</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Molecular weight ratio of CO₂ to C</a:t>
            </a:r>
            <a:endParaRPr lang="en-US" sz="1600" dirty="0">
              <a:latin typeface="Times New Roman" panose="02020603050405020304" pitchFamily="18" charset="0"/>
              <a:cs typeface="Times New Roman" panose="02020603050405020304" pitchFamily="18" charset="0"/>
            </a:endParaRPr>
          </a:p>
        </p:txBody>
      </p:sp>
      <p:sp>
        <p:nvSpPr>
          <p:cNvPr id="47" name="Shape 45"/>
          <p:cNvSpPr/>
          <p:nvPr/>
        </p:nvSpPr>
        <p:spPr>
          <a:xfrm>
            <a:off x="8302526" y="5715000"/>
            <a:ext cx="3305175" cy="609600"/>
          </a:xfrm>
          <a:custGeom>
            <a:avLst/>
            <a:gdLst/>
            <a:ahLst/>
            <a:cxnLst/>
            <a:rect l="l" t="t" r="r" b="b"/>
            <a:pathLst>
              <a:path w="3305175" h="609600">
                <a:moveTo>
                  <a:pt x="76200" y="0"/>
                </a:moveTo>
                <a:lnTo>
                  <a:pt x="3228975" y="0"/>
                </a:lnTo>
                <a:cubicBezTo>
                  <a:pt x="3271031" y="0"/>
                  <a:pt x="3305175" y="34144"/>
                  <a:pt x="3305175" y="76200"/>
                </a:cubicBezTo>
                <a:lnTo>
                  <a:pt x="3305175" y="533400"/>
                </a:lnTo>
                <a:cubicBezTo>
                  <a:pt x="3305175" y="575456"/>
                  <a:pt x="3271031" y="609600"/>
                  <a:pt x="3228975" y="609600"/>
                </a:cubicBezTo>
                <a:lnTo>
                  <a:pt x="76200" y="609600"/>
                </a:lnTo>
                <a:cubicBezTo>
                  <a:pt x="34144" y="609600"/>
                  <a:pt x="0" y="575456"/>
                  <a:pt x="0" y="533400"/>
                </a:cubicBezTo>
                <a:lnTo>
                  <a:pt x="0" y="76200"/>
                </a:lnTo>
                <a:cubicBezTo>
                  <a:pt x="0" y="34144"/>
                  <a:pt x="34144" y="0"/>
                  <a:pt x="76200" y="0"/>
                </a:cubicBezTo>
                <a:close/>
              </a:path>
            </a:pathLst>
          </a:custGeom>
          <a:solidFill>
            <a:srgbClr val="38A169">
              <a:alpha val="10196"/>
            </a:srgbClr>
          </a:solidFill>
          <a:ln/>
        </p:spPr>
        <p:txBody>
          <a:bodyPr/>
          <a:lstStyle/>
          <a:p>
            <a:endParaRPr lang="ko-KR" altLang="en-US"/>
          </a:p>
        </p:txBody>
      </p:sp>
      <p:sp>
        <p:nvSpPr>
          <p:cNvPr id="48" name="Text 46"/>
          <p:cNvSpPr/>
          <p:nvPr/>
        </p:nvSpPr>
        <p:spPr>
          <a:xfrm>
            <a:off x="8416825" y="5829300"/>
            <a:ext cx="3190875" cy="381000"/>
          </a:xfrm>
          <a:prstGeom prst="rect">
            <a:avLst/>
          </a:prstGeom>
          <a:noFill/>
          <a:ln/>
        </p:spPr>
        <p:txBody>
          <a:bodyPr wrap="square" lIns="0" tIns="0" rIns="0" bIns="0" rtlCol="0" anchor="ctr"/>
          <a:lstStyle/>
          <a:p>
            <a:pPr>
              <a:lnSpc>
                <a:spcPct val="120000"/>
              </a:lnSpc>
            </a:pPr>
            <a:r>
              <a:rPr lang="en-US" sz="1050"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Calculates emission factor per fuel type, incorporating</a:t>
            </a:r>
          </a:p>
          <a:p>
            <a:pPr>
              <a:lnSpc>
                <a:spcPct val="120000"/>
              </a:lnSpc>
            </a:pPr>
            <a:r>
              <a:rPr lang="en-US" sz="1050"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 local energy characteristics</a:t>
            </a:r>
            <a:endParaRPr lang="en-US" sz="1600" dirty="0">
              <a:latin typeface="Times New Roman" panose="02020603050405020304" pitchFamily="18" charset="0"/>
              <a:cs typeface="Times New Roman" panose="02020603050405020304" pitchFamily="18" charset="0"/>
            </a:endParaRPr>
          </a:p>
        </p:txBody>
      </p:sp>
      <p:pic>
        <p:nvPicPr>
          <p:cNvPr id="49" name="object 7">
            <a:extLst>
              <a:ext uri="{FF2B5EF4-FFF2-40B4-BE49-F238E27FC236}">
                <a16:creationId xmlns:a16="http://schemas.microsoft.com/office/drawing/2014/main" id="{C6901469-2A9A-87B9-EBE9-9D803AB027E8}"/>
              </a:ext>
            </a:extLst>
          </p:cNvPr>
          <p:cNvPicPr/>
          <p:nvPr/>
        </p:nvPicPr>
        <p:blipFill>
          <a:blip r:embed="rId3"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8">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75716" y="375716"/>
            <a:ext cx="75143" cy="300573"/>
          </a:xfrm>
          <a:custGeom>
            <a:avLst/>
            <a:gdLst/>
            <a:ahLst/>
            <a:cxnLst/>
            <a:rect l="l" t="t" r="r" b="b"/>
            <a:pathLst>
              <a:path w="75143" h="300573">
                <a:moveTo>
                  <a:pt x="0" y="0"/>
                </a:moveTo>
                <a:lnTo>
                  <a:pt x="75143" y="0"/>
                </a:lnTo>
                <a:lnTo>
                  <a:pt x="75143" y="300573"/>
                </a:lnTo>
                <a:lnTo>
                  <a:pt x="0" y="300573"/>
                </a:lnTo>
                <a:lnTo>
                  <a:pt x="0" y="0"/>
                </a:lnTo>
                <a:close/>
              </a:path>
            </a:pathLst>
          </a:custGeom>
          <a:solidFill>
            <a:srgbClr val="38A169"/>
          </a:solidFill>
          <a:ln/>
        </p:spPr>
        <p:txBody>
          <a:bodyPr/>
          <a:lstStyle/>
          <a:p>
            <a:endParaRPr lang="ko-KR" altLang="en-US"/>
          </a:p>
        </p:txBody>
      </p:sp>
      <p:sp>
        <p:nvSpPr>
          <p:cNvPr id="3" name="Text 1"/>
          <p:cNvSpPr/>
          <p:nvPr/>
        </p:nvSpPr>
        <p:spPr>
          <a:xfrm>
            <a:off x="563574" y="413288"/>
            <a:ext cx="2385813" cy="225430"/>
          </a:xfrm>
          <a:prstGeom prst="rect">
            <a:avLst/>
          </a:prstGeom>
          <a:noFill/>
          <a:ln/>
        </p:spPr>
        <p:txBody>
          <a:bodyPr wrap="square" lIns="0" tIns="0" rIns="0" bIns="0" rtlCol="0" anchor="ctr"/>
          <a:lstStyle/>
          <a:p>
            <a:pPr>
              <a:lnSpc>
                <a:spcPct val="120000"/>
              </a:lnSpc>
            </a:pPr>
            <a:r>
              <a:rPr lang="en-US" sz="1183" b="1" kern="0" spc="59" dirty="0">
                <a:solidFill>
                  <a:srgbClr val="38A169"/>
                </a:solidFill>
                <a:latin typeface="Times New Roman" panose="02020603050405020304" pitchFamily="18" charset="0"/>
                <a:ea typeface="Quattrocento Sans" pitchFamily="34" charset="-122"/>
                <a:cs typeface="Times New Roman" panose="02020603050405020304" pitchFamily="18" charset="0"/>
              </a:rPr>
              <a:t>06 | SCENARIO DESIGN</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375716" y="751433"/>
            <a:ext cx="11609639" cy="375716"/>
          </a:xfrm>
          <a:prstGeom prst="rect">
            <a:avLst/>
          </a:prstGeom>
          <a:noFill/>
          <a:ln/>
        </p:spPr>
        <p:txBody>
          <a:bodyPr wrap="square" lIns="0" tIns="0" rIns="0" bIns="0" rtlCol="0" anchor="ctr"/>
          <a:lstStyle/>
          <a:p>
            <a:pPr>
              <a:lnSpc>
                <a:spcPct val="90000"/>
              </a:lnSpc>
            </a:pPr>
            <a:r>
              <a:rPr lang="en-US" sz="2000" b="1" dirty="0">
                <a:solidFill>
                  <a:srgbClr val="F7FAFC"/>
                </a:solidFill>
              </a:rPr>
              <a:t>Six Transition Scenarios</a:t>
            </a:r>
          </a:p>
        </p:txBody>
      </p:sp>
      <p:sp>
        <p:nvSpPr>
          <p:cNvPr id="5" name="Text 3"/>
          <p:cNvSpPr/>
          <p:nvPr/>
        </p:nvSpPr>
        <p:spPr>
          <a:xfrm>
            <a:off x="375716" y="1202293"/>
            <a:ext cx="11525103" cy="263002"/>
          </a:xfrm>
          <a:prstGeom prst="rect">
            <a:avLst/>
          </a:prstGeom>
          <a:noFill/>
          <a:ln/>
        </p:spPr>
        <p:txBody>
          <a:bodyPr wrap="square" lIns="0" tIns="0" rIns="0" bIns="0" rtlCol="0" anchor="ctr"/>
          <a:lstStyle/>
          <a:p>
            <a:pPr>
              <a:lnSpc>
                <a:spcPct val="130000"/>
              </a:lnSpc>
            </a:pPr>
            <a:r>
              <a:rPr lang="en-US" sz="1331"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From Business-as-Usual to Least-Cost Net-Zero Pathway</a:t>
            </a:r>
            <a:endParaRPr lang="en-US" sz="1600" dirty="0">
              <a:latin typeface="Times New Roman" panose="02020603050405020304" pitchFamily="18" charset="0"/>
              <a:cs typeface="Times New Roman" panose="02020603050405020304" pitchFamily="18" charset="0"/>
            </a:endParaRPr>
          </a:p>
        </p:txBody>
      </p:sp>
      <p:sp>
        <p:nvSpPr>
          <p:cNvPr id="6" name="Shape 4"/>
          <p:cNvSpPr/>
          <p:nvPr/>
        </p:nvSpPr>
        <p:spPr>
          <a:xfrm>
            <a:off x="380413" y="1620277"/>
            <a:ext cx="3728986" cy="2132191"/>
          </a:xfrm>
          <a:custGeom>
            <a:avLst/>
            <a:gdLst/>
            <a:ahLst/>
            <a:cxnLst/>
            <a:rect l="l" t="t" r="r" b="b"/>
            <a:pathLst>
              <a:path w="3728986" h="2132191">
                <a:moveTo>
                  <a:pt x="112708" y="0"/>
                </a:moveTo>
                <a:lnTo>
                  <a:pt x="3616279" y="0"/>
                </a:lnTo>
                <a:cubicBezTo>
                  <a:pt x="3678525" y="0"/>
                  <a:pt x="3728986" y="50461"/>
                  <a:pt x="3728986" y="112708"/>
                </a:cubicBezTo>
                <a:lnTo>
                  <a:pt x="3728986" y="2019483"/>
                </a:lnTo>
                <a:cubicBezTo>
                  <a:pt x="3728986" y="2081730"/>
                  <a:pt x="3678525" y="2132191"/>
                  <a:pt x="3616279" y="2132191"/>
                </a:cubicBezTo>
                <a:lnTo>
                  <a:pt x="112708" y="2132191"/>
                </a:lnTo>
                <a:cubicBezTo>
                  <a:pt x="50461" y="2132191"/>
                  <a:pt x="0" y="2081730"/>
                  <a:pt x="0" y="2019483"/>
                </a:cubicBezTo>
                <a:lnTo>
                  <a:pt x="0" y="112708"/>
                </a:lnTo>
                <a:cubicBezTo>
                  <a:pt x="0" y="50503"/>
                  <a:pt x="50503" y="0"/>
                  <a:pt x="112708"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7" name="Shape 5"/>
          <p:cNvSpPr/>
          <p:nvPr/>
        </p:nvSpPr>
        <p:spPr>
          <a:xfrm>
            <a:off x="535396" y="1775260"/>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718096"/>
          </a:solidFill>
          <a:ln/>
        </p:spPr>
        <p:txBody>
          <a:bodyPr/>
          <a:lstStyle/>
          <a:p>
            <a:endParaRPr lang="ko-KR" altLang="en-US"/>
          </a:p>
        </p:txBody>
      </p:sp>
      <p:sp>
        <p:nvSpPr>
          <p:cNvPr id="8" name="Text 6"/>
          <p:cNvSpPr/>
          <p:nvPr/>
        </p:nvSpPr>
        <p:spPr>
          <a:xfrm>
            <a:off x="679225" y="1869190"/>
            <a:ext cx="253609"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S1</a:t>
            </a:r>
            <a:endParaRPr lang="en-US" sz="1600" dirty="0"/>
          </a:p>
        </p:txBody>
      </p:sp>
      <p:sp>
        <p:nvSpPr>
          <p:cNvPr id="9" name="Text 7"/>
          <p:cNvSpPr/>
          <p:nvPr/>
        </p:nvSpPr>
        <p:spPr>
          <a:xfrm>
            <a:off x="1098971" y="1775260"/>
            <a:ext cx="1747082"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BAU / REF</a:t>
            </a:r>
            <a:endParaRPr lang="en-US" sz="1600" dirty="0"/>
          </a:p>
        </p:txBody>
      </p:sp>
      <p:sp>
        <p:nvSpPr>
          <p:cNvPr id="10" name="Text 8"/>
          <p:cNvSpPr/>
          <p:nvPr/>
        </p:nvSpPr>
        <p:spPr>
          <a:xfrm>
            <a:off x="1098971" y="2038262"/>
            <a:ext cx="1728296" cy="187858"/>
          </a:xfrm>
          <a:prstGeom prst="rect">
            <a:avLst/>
          </a:prstGeom>
          <a:noFill/>
          <a:ln/>
        </p:spPr>
        <p:txBody>
          <a:bodyPr wrap="square" lIns="0" tIns="0" rIns="0" bIns="0" rtlCol="0" anchor="ctr"/>
          <a:lstStyle/>
          <a:p>
            <a:pPr>
              <a:lnSpc>
                <a:spcPct val="120000"/>
              </a:lnSpc>
            </a:pPr>
            <a:r>
              <a:rPr lang="en-US" sz="1035" b="1" dirty="0">
                <a:solidFill>
                  <a:srgbClr val="F7FAFC">
                    <a:alpha val="60000"/>
                  </a:srgbClr>
                </a:solidFill>
                <a:latin typeface="Quattrocento Sans" pitchFamily="34" charset="0"/>
                <a:ea typeface="Quattrocento Sans" pitchFamily="34" charset="-122"/>
                <a:cs typeface="Quattrocento Sans" pitchFamily="34" charset="-120"/>
              </a:rPr>
              <a:t>Business-as-Usual Reference</a:t>
            </a:r>
            <a:endParaRPr lang="en-US" sz="1600" b="1" dirty="0"/>
          </a:p>
        </p:txBody>
      </p:sp>
      <p:sp>
        <p:nvSpPr>
          <p:cNvPr id="11" name="Text 9"/>
          <p:cNvSpPr/>
          <p:nvPr/>
        </p:nvSpPr>
        <p:spPr>
          <a:xfrm>
            <a:off x="535396" y="2338835"/>
            <a:ext cx="3494163" cy="732647"/>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Baseline projection with </a:t>
            </a:r>
            <a:r>
              <a:rPr lang="en-US" sz="1183" b="1"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no additional policies</a:t>
            </a:r>
            <a:r>
              <a:rPr lang="en-US" sz="1183"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a:t>
            </a:r>
          </a:p>
          <a:p>
            <a:pPr algn="just">
              <a:lnSpc>
                <a:spcPct val="140000"/>
              </a:lnSpc>
            </a:pPr>
            <a:r>
              <a:rPr lang="en-US" sz="1183"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Historical trends in energy demand, fuel mix, and </a:t>
            </a:r>
          </a:p>
          <a:p>
            <a:pPr algn="just">
              <a:lnSpc>
                <a:spcPct val="140000"/>
              </a:lnSpc>
            </a:pPr>
            <a:r>
              <a:rPr lang="en-US" sz="1183"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emissions continue to 2070.</a:t>
            </a:r>
            <a:endParaRPr lang="en-US" sz="1600" dirty="0">
              <a:latin typeface="Times New Roman" panose="02020603050405020304" pitchFamily="18" charset="0"/>
              <a:cs typeface="Times New Roman" panose="02020603050405020304" pitchFamily="18" charset="0"/>
            </a:endParaRPr>
          </a:p>
        </p:txBody>
      </p:sp>
      <p:sp>
        <p:nvSpPr>
          <p:cNvPr id="12" name="Shape 10"/>
          <p:cNvSpPr/>
          <p:nvPr/>
        </p:nvSpPr>
        <p:spPr>
          <a:xfrm>
            <a:off x="535396" y="3184197"/>
            <a:ext cx="3419020" cy="413288"/>
          </a:xfrm>
          <a:custGeom>
            <a:avLst/>
            <a:gdLst/>
            <a:ahLst/>
            <a:cxnLst/>
            <a:rect l="l" t="t" r="r" b="b"/>
            <a:pathLst>
              <a:path w="3419020" h="413288">
                <a:moveTo>
                  <a:pt x="75144" y="0"/>
                </a:moveTo>
                <a:lnTo>
                  <a:pt x="3343876" y="0"/>
                </a:lnTo>
                <a:cubicBezTo>
                  <a:pt x="3385349" y="0"/>
                  <a:pt x="3419020" y="33671"/>
                  <a:pt x="3419020" y="75144"/>
                </a:cubicBezTo>
                <a:lnTo>
                  <a:pt x="3419020" y="338144"/>
                </a:lnTo>
                <a:cubicBezTo>
                  <a:pt x="3419020" y="379617"/>
                  <a:pt x="3385349" y="413288"/>
                  <a:pt x="3343876" y="413288"/>
                </a:cubicBezTo>
                <a:lnTo>
                  <a:pt x="75144" y="413288"/>
                </a:lnTo>
                <a:cubicBezTo>
                  <a:pt x="33671" y="413288"/>
                  <a:pt x="0" y="379617"/>
                  <a:pt x="0" y="338144"/>
                </a:cubicBezTo>
                <a:lnTo>
                  <a:pt x="0" y="75144"/>
                </a:lnTo>
                <a:cubicBezTo>
                  <a:pt x="0" y="33671"/>
                  <a:pt x="33671" y="0"/>
                  <a:pt x="75144" y="0"/>
                </a:cubicBezTo>
                <a:close/>
              </a:path>
            </a:pathLst>
          </a:custGeom>
          <a:solidFill>
            <a:srgbClr val="718096">
              <a:alpha val="20000"/>
            </a:srgbClr>
          </a:solidFill>
          <a:ln/>
        </p:spPr>
        <p:txBody>
          <a:bodyPr/>
          <a:lstStyle/>
          <a:p>
            <a:endParaRPr lang="ko-KR" altLang="en-US"/>
          </a:p>
        </p:txBody>
      </p:sp>
      <p:sp>
        <p:nvSpPr>
          <p:cNvPr id="13" name="Shape 11"/>
          <p:cNvSpPr/>
          <p:nvPr/>
        </p:nvSpPr>
        <p:spPr>
          <a:xfrm>
            <a:off x="666897" y="3325091"/>
            <a:ext cx="131501" cy="131501"/>
          </a:xfrm>
          <a:custGeom>
            <a:avLst/>
            <a:gdLst/>
            <a:ahLst/>
            <a:cxnLst/>
            <a:rect l="l" t="t" r="r" b="b"/>
            <a:pathLst>
              <a:path w="131501" h="131501">
                <a:moveTo>
                  <a:pt x="115063" y="65750"/>
                </a:moveTo>
                <a:cubicBezTo>
                  <a:pt x="115063" y="38534"/>
                  <a:pt x="92967" y="16438"/>
                  <a:pt x="65750" y="16438"/>
                </a:cubicBezTo>
                <a:cubicBezTo>
                  <a:pt x="38534" y="16438"/>
                  <a:pt x="16438" y="38534"/>
                  <a:pt x="16438" y="65750"/>
                </a:cubicBezTo>
                <a:cubicBezTo>
                  <a:pt x="16438" y="92967"/>
                  <a:pt x="38534" y="115063"/>
                  <a:pt x="65750" y="115063"/>
                </a:cubicBezTo>
                <a:cubicBezTo>
                  <a:pt x="92967" y="115063"/>
                  <a:pt x="115063" y="92967"/>
                  <a:pt x="115063" y="65750"/>
                </a:cubicBezTo>
                <a:close/>
                <a:moveTo>
                  <a:pt x="0" y="65750"/>
                </a:moveTo>
                <a:cubicBezTo>
                  <a:pt x="0" y="29462"/>
                  <a:pt x="29462" y="0"/>
                  <a:pt x="65750" y="0"/>
                </a:cubicBezTo>
                <a:cubicBezTo>
                  <a:pt x="102039" y="0"/>
                  <a:pt x="131501" y="29462"/>
                  <a:pt x="131501" y="65750"/>
                </a:cubicBezTo>
                <a:cubicBezTo>
                  <a:pt x="131501" y="102039"/>
                  <a:pt x="102039" y="131501"/>
                  <a:pt x="65750" y="131501"/>
                </a:cubicBezTo>
                <a:cubicBezTo>
                  <a:pt x="29462" y="131501"/>
                  <a:pt x="0" y="102039"/>
                  <a:pt x="0" y="65750"/>
                </a:cubicBezTo>
                <a:close/>
                <a:moveTo>
                  <a:pt x="65750" y="86297"/>
                </a:moveTo>
                <a:cubicBezTo>
                  <a:pt x="77091" y="86297"/>
                  <a:pt x="86297" y="77091"/>
                  <a:pt x="86297" y="65750"/>
                </a:cubicBezTo>
                <a:cubicBezTo>
                  <a:pt x="86297" y="54410"/>
                  <a:pt x="77091" y="45203"/>
                  <a:pt x="65750" y="45203"/>
                </a:cubicBezTo>
                <a:cubicBezTo>
                  <a:pt x="54410" y="45203"/>
                  <a:pt x="45203" y="54410"/>
                  <a:pt x="45203" y="65750"/>
                </a:cubicBezTo>
                <a:cubicBezTo>
                  <a:pt x="45203" y="77091"/>
                  <a:pt x="54410" y="86297"/>
                  <a:pt x="65750" y="86297"/>
                </a:cubicBezTo>
                <a:close/>
                <a:moveTo>
                  <a:pt x="65750" y="28766"/>
                </a:moveTo>
                <a:cubicBezTo>
                  <a:pt x="86163" y="28766"/>
                  <a:pt x="102735" y="45338"/>
                  <a:pt x="102735" y="65750"/>
                </a:cubicBezTo>
                <a:cubicBezTo>
                  <a:pt x="102735" y="86163"/>
                  <a:pt x="86163" y="102735"/>
                  <a:pt x="65750" y="102735"/>
                </a:cubicBezTo>
                <a:cubicBezTo>
                  <a:pt x="45338" y="102735"/>
                  <a:pt x="28766" y="86163"/>
                  <a:pt x="28766" y="65750"/>
                </a:cubicBezTo>
                <a:cubicBezTo>
                  <a:pt x="28766" y="45338"/>
                  <a:pt x="45338" y="28766"/>
                  <a:pt x="65750" y="28766"/>
                </a:cubicBezTo>
                <a:close/>
                <a:moveTo>
                  <a:pt x="57532" y="65750"/>
                </a:moveTo>
                <a:cubicBezTo>
                  <a:pt x="57532" y="61214"/>
                  <a:pt x="61214" y="57532"/>
                  <a:pt x="65750" y="57532"/>
                </a:cubicBezTo>
                <a:cubicBezTo>
                  <a:pt x="70286" y="57532"/>
                  <a:pt x="73969" y="61214"/>
                  <a:pt x="73969" y="65750"/>
                </a:cubicBezTo>
                <a:cubicBezTo>
                  <a:pt x="73969" y="70286"/>
                  <a:pt x="70286" y="73969"/>
                  <a:pt x="65750" y="73969"/>
                </a:cubicBezTo>
                <a:cubicBezTo>
                  <a:pt x="61214" y="73969"/>
                  <a:pt x="57532" y="70286"/>
                  <a:pt x="57532" y="65750"/>
                </a:cubicBezTo>
                <a:close/>
              </a:path>
            </a:pathLst>
          </a:custGeom>
          <a:solidFill>
            <a:srgbClr val="718096"/>
          </a:solidFill>
          <a:ln/>
        </p:spPr>
        <p:txBody>
          <a:bodyPr/>
          <a:lstStyle/>
          <a:p>
            <a:endParaRPr lang="ko-KR" altLang="en-US"/>
          </a:p>
        </p:txBody>
      </p:sp>
      <p:sp>
        <p:nvSpPr>
          <p:cNvPr id="14" name="Text 12"/>
          <p:cNvSpPr/>
          <p:nvPr/>
        </p:nvSpPr>
        <p:spPr>
          <a:xfrm>
            <a:off x="872759" y="3296912"/>
            <a:ext cx="3034692"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Serves as reference for all scenario comparisons</a:t>
            </a:r>
          </a:p>
        </p:txBody>
      </p:sp>
      <p:sp>
        <p:nvSpPr>
          <p:cNvPr id="15" name="Shape 13"/>
          <p:cNvSpPr/>
          <p:nvPr/>
        </p:nvSpPr>
        <p:spPr>
          <a:xfrm>
            <a:off x="4230773" y="1620277"/>
            <a:ext cx="3728986" cy="2132191"/>
          </a:xfrm>
          <a:custGeom>
            <a:avLst/>
            <a:gdLst/>
            <a:ahLst/>
            <a:cxnLst/>
            <a:rect l="l" t="t" r="r" b="b"/>
            <a:pathLst>
              <a:path w="3728986" h="2132191">
                <a:moveTo>
                  <a:pt x="112708" y="0"/>
                </a:moveTo>
                <a:lnTo>
                  <a:pt x="3616279" y="0"/>
                </a:lnTo>
                <a:cubicBezTo>
                  <a:pt x="3678525" y="0"/>
                  <a:pt x="3728986" y="50461"/>
                  <a:pt x="3728986" y="112708"/>
                </a:cubicBezTo>
                <a:lnTo>
                  <a:pt x="3728986" y="2019483"/>
                </a:lnTo>
                <a:cubicBezTo>
                  <a:pt x="3728986" y="2081730"/>
                  <a:pt x="3678525" y="2132191"/>
                  <a:pt x="3616279" y="2132191"/>
                </a:cubicBezTo>
                <a:lnTo>
                  <a:pt x="112708" y="2132191"/>
                </a:lnTo>
                <a:cubicBezTo>
                  <a:pt x="50461" y="2132191"/>
                  <a:pt x="0" y="2081730"/>
                  <a:pt x="0" y="2019483"/>
                </a:cubicBezTo>
                <a:lnTo>
                  <a:pt x="0" y="112708"/>
                </a:lnTo>
                <a:cubicBezTo>
                  <a:pt x="0" y="50503"/>
                  <a:pt x="50503" y="0"/>
                  <a:pt x="112708" y="0"/>
                </a:cubicBezTo>
                <a:close/>
              </a:path>
            </a:pathLst>
          </a:custGeom>
          <a:solidFill>
            <a:srgbClr val="4A5568">
              <a:alpha val="30196"/>
            </a:srgbClr>
          </a:solidFill>
          <a:ln w="12700">
            <a:solidFill>
              <a:srgbClr val="38A169">
                <a:alpha val="30196"/>
              </a:srgbClr>
            </a:solidFill>
            <a:prstDash val="solid"/>
          </a:ln>
        </p:spPr>
        <p:txBody>
          <a:bodyPr/>
          <a:lstStyle/>
          <a:p>
            <a:endParaRPr lang="ko-KR" altLang="en-US"/>
          </a:p>
        </p:txBody>
      </p:sp>
      <p:sp>
        <p:nvSpPr>
          <p:cNvPr id="16" name="Shape 14"/>
          <p:cNvSpPr/>
          <p:nvPr/>
        </p:nvSpPr>
        <p:spPr>
          <a:xfrm>
            <a:off x="4385756" y="1775260"/>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38A169"/>
          </a:solidFill>
          <a:ln/>
        </p:spPr>
        <p:txBody>
          <a:bodyPr/>
          <a:lstStyle/>
          <a:p>
            <a:endParaRPr lang="ko-KR" altLang="en-US"/>
          </a:p>
        </p:txBody>
      </p:sp>
      <p:sp>
        <p:nvSpPr>
          <p:cNvPr id="17" name="Text 15"/>
          <p:cNvSpPr/>
          <p:nvPr/>
        </p:nvSpPr>
        <p:spPr>
          <a:xfrm>
            <a:off x="4511533" y="1869190"/>
            <a:ext cx="291180"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S2</a:t>
            </a:r>
            <a:endParaRPr lang="en-US" sz="1600" dirty="0"/>
          </a:p>
        </p:txBody>
      </p:sp>
      <p:sp>
        <p:nvSpPr>
          <p:cNvPr id="18" name="Text 16"/>
          <p:cNvSpPr/>
          <p:nvPr/>
        </p:nvSpPr>
        <p:spPr>
          <a:xfrm>
            <a:off x="4949331" y="1775260"/>
            <a:ext cx="1502866"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PET</a:t>
            </a:r>
            <a:endParaRPr lang="en-US" sz="1600" dirty="0"/>
          </a:p>
        </p:txBody>
      </p:sp>
      <p:sp>
        <p:nvSpPr>
          <p:cNvPr id="19" name="Text 17"/>
          <p:cNvSpPr/>
          <p:nvPr/>
        </p:nvSpPr>
        <p:spPr>
          <a:xfrm>
            <a:off x="4949331" y="2038262"/>
            <a:ext cx="1484080" cy="187858"/>
          </a:xfrm>
          <a:prstGeom prst="rect">
            <a:avLst/>
          </a:prstGeom>
          <a:noFill/>
          <a:ln/>
        </p:spPr>
        <p:txBody>
          <a:bodyPr wrap="square" lIns="0" tIns="0" rIns="0" bIns="0" rtlCol="0" anchor="ctr"/>
          <a:lstStyle/>
          <a:p>
            <a:pPr>
              <a:lnSpc>
                <a:spcPct val="120000"/>
              </a:lnSpc>
            </a:pPr>
            <a:r>
              <a:rPr lang="en-US" sz="1035" dirty="0">
                <a:solidFill>
                  <a:srgbClr val="F7FAFC">
                    <a:alpha val="60000"/>
                  </a:srgbClr>
                </a:solidFill>
                <a:latin typeface="Quattrocento Sans" pitchFamily="34" charset="0"/>
                <a:ea typeface="Quattrocento Sans" pitchFamily="34" charset="-122"/>
                <a:cs typeface="Quattrocento Sans" pitchFamily="34" charset="-120"/>
              </a:rPr>
              <a:t>Policy-Aligned Transition</a:t>
            </a:r>
            <a:endParaRPr lang="en-US" sz="1600" dirty="0"/>
          </a:p>
        </p:txBody>
      </p:sp>
      <p:sp>
        <p:nvSpPr>
          <p:cNvPr id="20" name="Text 18"/>
          <p:cNvSpPr/>
          <p:nvPr/>
        </p:nvSpPr>
        <p:spPr>
          <a:xfrm>
            <a:off x="4385756" y="2338835"/>
            <a:ext cx="3494163" cy="732647"/>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Reflects Egypt Vision 2030, ISES 2035, NCCS 2050, </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and updated NDC commitments. Models officially </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planned RE targets.</a:t>
            </a:r>
          </a:p>
        </p:txBody>
      </p:sp>
      <p:sp>
        <p:nvSpPr>
          <p:cNvPr id="21" name="Shape 19"/>
          <p:cNvSpPr/>
          <p:nvPr/>
        </p:nvSpPr>
        <p:spPr>
          <a:xfrm>
            <a:off x="4385756" y="3184197"/>
            <a:ext cx="3419020" cy="413288"/>
          </a:xfrm>
          <a:custGeom>
            <a:avLst/>
            <a:gdLst/>
            <a:ahLst/>
            <a:cxnLst/>
            <a:rect l="l" t="t" r="r" b="b"/>
            <a:pathLst>
              <a:path w="3419020" h="413288">
                <a:moveTo>
                  <a:pt x="75144" y="0"/>
                </a:moveTo>
                <a:lnTo>
                  <a:pt x="3343876" y="0"/>
                </a:lnTo>
                <a:cubicBezTo>
                  <a:pt x="3385349" y="0"/>
                  <a:pt x="3419020" y="33671"/>
                  <a:pt x="3419020" y="75144"/>
                </a:cubicBezTo>
                <a:lnTo>
                  <a:pt x="3419020" y="338144"/>
                </a:lnTo>
                <a:cubicBezTo>
                  <a:pt x="3419020" y="379617"/>
                  <a:pt x="3385349" y="413288"/>
                  <a:pt x="3343876" y="413288"/>
                </a:cubicBezTo>
                <a:lnTo>
                  <a:pt x="75144" y="413288"/>
                </a:lnTo>
                <a:cubicBezTo>
                  <a:pt x="33671" y="413288"/>
                  <a:pt x="0" y="379617"/>
                  <a:pt x="0" y="338144"/>
                </a:cubicBezTo>
                <a:lnTo>
                  <a:pt x="0" y="75144"/>
                </a:lnTo>
                <a:cubicBezTo>
                  <a:pt x="0" y="33671"/>
                  <a:pt x="33671" y="0"/>
                  <a:pt x="75144" y="0"/>
                </a:cubicBezTo>
                <a:close/>
              </a:path>
            </a:pathLst>
          </a:custGeom>
          <a:solidFill>
            <a:srgbClr val="38A169">
              <a:alpha val="20000"/>
            </a:srgbClr>
          </a:solidFill>
          <a:ln/>
        </p:spPr>
        <p:txBody>
          <a:bodyPr/>
          <a:lstStyle/>
          <a:p>
            <a:endParaRPr lang="ko-KR" altLang="en-US"/>
          </a:p>
        </p:txBody>
      </p:sp>
      <p:sp>
        <p:nvSpPr>
          <p:cNvPr id="22" name="Shape 20"/>
          <p:cNvSpPr/>
          <p:nvPr/>
        </p:nvSpPr>
        <p:spPr>
          <a:xfrm>
            <a:off x="4517257" y="3325091"/>
            <a:ext cx="131501" cy="131501"/>
          </a:xfrm>
          <a:custGeom>
            <a:avLst/>
            <a:gdLst/>
            <a:ahLst/>
            <a:cxnLst/>
            <a:rect l="l" t="t" r="r" b="b"/>
            <a:pathLst>
              <a:path w="131501" h="131501">
                <a:moveTo>
                  <a:pt x="61307" y="1310"/>
                </a:moveTo>
                <a:cubicBezTo>
                  <a:pt x="64004" y="-437"/>
                  <a:pt x="67497" y="-437"/>
                  <a:pt x="70194" y="1310"/>
                </a:cubicBezTo>
                <a:lnTo>
                  <a:pt x="127725" y="38294"/>
                </a:lnTo>
                <a:cubicBezTo>
                  <a:pt x="130782" y="40272"/>
                  <a:pt x="132194" y="44022"/>
                  <a:pt x="131167" y="47515"/>
                </a:cubicBezTo>
                <a:cubicBezTo>
                  <a:pt x="130140" y="51008"/>
                  <a:pt x="126929" y="53422"/>
                  <a:pt x="123282" y="53422"/>
                </a:cubicBezTo>
                <a:lnTo>
                  <a:pt x="115063" y="53422"/>
                </a:lnTo>
                <a:lnTo>
                  <a:pt x="115063" y="106844"/>
                </a:lnTo>
                <a:lnTo>
                  <a:pt x="128213" y="116707"/>
                </a:lnTo>
                <a:cubicBezTo>
                  <a:pt x="130294" y="118248"/>
                  <a:pt x="131501" y="120688"/>
                  <a:pt x="131501" y="123282"/>
                </a:cubicBezTo>
                <a:cubicBezTo>
                  <a:pt x="131501" y="127828"/>
                  <a:pt x="127828" y="131501"/>
                  <a:pt x="123282" y="131501"/>
                </a:cubicBezTo>
                <a:lnTo>
                  <a:pt x="8219" y="131501"/>
                </a:lnTo>
                <a:cubicBezTo>
                  <a:pt x="3673" y="131501"/>
                  <a:pt x="0" y="127828"/>
                  <a:pt x="0" y="123282"/>
                </a:cubicBezTo>
                <a:cubicBezTo>
                  <a:pt x="0" y="120688"/>
                  <a:pt x="1207" y="118248"/>
                  <a:pt x="3288" y="116707"/>
                </a:cubicBezTo>
                <a:lnTo>
                  <a:pt x="16438" y="106844"/>
                </a:lnTo>
                <a:lnTo>
                  <a:pt x="16438" y="106844"/>
                </a:lnTo>
                <a:lnTo>
                  <a:pt x="16438" y="53422"/>
                </a:lnTo>
                <a:lnTo>
                  <a:pt x="8219" y="53422"/>
                </a:lnTo>
                <a:cubicBezTo>
                  <a:pt x="4572" y="53422"/>
                  <a:pt x="1361" y="51008"/>
                  <a:pt x="334" y="47515"/>
                </a:cubicBezTo>
                <a:cubicBezTo>
                  <a:pt x="-693" y="44022"/>
                  <a:pt x="719" y="40246"/>
                  <a:pt x="3776" y="38294"/>
                </a:cubicBezTo>
                <a:lnTo>
                  <a:pt x="61307" y="1310"/>
                </a:lnTo>
                <a:close/>
                <a:moveTo>
                  <a:pt x="86297" y="53422"/>
                </a:moveTo>
                <a:lnTo>
                  <a:pt x="86297" y="106844"/>
                </a:lnTo>
                <a:lnTo>
                  <a:pt x="102735" y="106844"/>
                </a:lnTo>
                <a:lnTo>
                  <a:pt x="102735" y="53422"/>
                </a:lnTo>
                <a:lnTo>
                  <a:pt x="86297" y="53422"/>
                </a:lnTo>
                <a:close/>
                <a:moveTo>
                  <a:pt x="57532" y="106844"/>
                </a:moveTo>
                <a:lnTo>
                  <a:pt x="73969" y="106844"/>
                </a:lnTo>
                <a:lnTo>
                  <a:pt x="73969" y="53422"/>
                </a:lnTo>
                <a:lnTo>
                  <a:pt x="57532" y="53422"/>
                </a:lnTo>
                <a:lnTo>
                  <a:pt x="57532" y="106844"/>
                </a:lnTo>
                <a:close/>
                <a:moveTo>
                  <a:pt x="28766" y="53422"/>
                </a:moveTo>
                <a:lnTo>
                  <a:pt x="28766" y="106844"/>
                </a:lnTo>
                <a:lnTo>
                  <a:pt x="45203" y="106844"/>
                </a:lnTo>
                <a:lnTo>
                  <a:pt x="45203" y="53422"/>
                </a:lnTo>
                <a:lnTo>
                  <a:pt x="28766" y="53422"/>
                </a:lnTo>
                <a:close/>
              </a:path>
            </a:pathLst>
          </a:custGeom>
          <a:solidFill>
            <a:srgbClr val="38A169"/>
          </a:solidFill>
          <a:ln/>
        </p:spPr>
        <p:txBody>
          <a:bodyPr/>
          <a:lstStyle/>
          <a:p>
            <a:endParaRPr lang="ko-KR" altLang="en-US"/>
          </a:p>
        </p:txBody>
      </p:sp>
      <p:sp>
        <p:nvSpPr>
          <p:cNvPr id="23" name="Text 21"/>
          <p:cNvSpPr/>
          <p:nvPr/>
        </p:nvSpPr>
        <p:spPr>
          <a:xfrm>
            <a:off x="4723119" y="3296912"/>
            <a:ext cx="3034692"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Policy-consistent transition pathway</a:t>
            </a:r>
          </a:p>
        </p:txBody>
      </p:sp>
      <p:sp>
        <p:nvSpPr>
          <p:cNvPr id="24" name="Shape 22"/>
          <p:cNvSpPr/>
          <p:nvPr/>
        </p:nvSpPr>
        <p:spPr>
          <a:xfrm>
            <a:off x="8081133" y="1620277"/>
            <a:ext cx="3728986" cy="2132191"/>
          </a:xfrm>
          <a:custGeom>
            <a:avLst/>
            <a:gdLst/>
            <a:ahLst/>
            <a:cxnLst/>
            <a:rect l="l" t="t" r="r" b="b"/>
            <a:pathLst>
              <a:path w="3728986" h="2132191">
                <a:moveTo>
                  <a:pt x="112708" y="0"/>
                </a:moveTo>
                <a:lnTo>
                  <a:pt x="3616279" y="0"/>
                </a:lnTo>
                <a:cubicBezTo>
                  <a:pt x="3678525" y="0"/>
                  <a:pt x="3728986" y="50461"/>
                  <a:pt x="3728986" y="112708"/>
                </a:cubicBezTo>
                <a:lnTo>
                  <a:pt x="3728986" y="2019483"/>
                </a:lnTo>
                <a:cubicBezTo>
                  <a:pt x="3728986" y="2081730"/>
                  <a:pt x="3678525" y="2132191"/>
                  <a:pt x="3616279" y="2132191"/>
                </a:cubicBezTo>
                <a:lnTo>
                  <a:pt x="112708" y="2132191"/>
                </a:lnTo>
                <a:cubicBezTo>
                  <a:pt x="50461" y="2132191"/>
                  <a:pt x="0" y="2081730"/>
                  <a:pt x="0" y="2019483"/>
                </a:cubicBezTo>
                <a:lnTo>
                  <a:pt x="0" y="112708"/>
                </a:lnTo>
                <a:cubicBezTo>
                  <a:pt x="0" y="50503"/>
                  <a:pt x="50503" y="0"/>
                  <a:pt x="112708" y="0"/>
                </a:cubicBezTo>
                <a:close/>
              </a:path>
            </a:pathLst>
          </a:custGeom>
          <a:solidFill>
            <a:srgbClr val="4A5568">
              <a:alpha val="30196"/>
            </a:srgbClr>
          </a:solidFill>
          <a:ln w="12700">
            <a:solidFill>
              <a:srgbClr val="3182CE">
                <a:alpha val="30196"/>
              </a:srgbClr>
            </a:solidFill>
            <a:prstDash val="solid"/>
          </a:ln>
        </p:spPr>
        <p:txBody>
          <a:bodyPr/>
          <a:lstStyle/>
          <a:p>
            <a:endParaRPr lang="ko-KR" altLang="en-US"/>
          </a:p>
        </p:txBody>
      </p:sp>
      <p:sp>
        <p:nvSpPr>
          <p:cNvPr id="25" name="Shape 23"/>
          <p:cNvSpPr/>
          <p:nvPr/>
        </p:nvSpPr>
        <p:spPr>
          <a:xfrm>
            <a:off x="8236116" y="1775260"/>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3182CE"/>
          </a:solidFill>
          <a:ln/>
        </p:spPr>
        <p:txBody>
          <a:bodyPr/>
          <a:lstStyle/>
          <a:p>
            <a:endParaRPr lang="ko-KR" altLang="en-US"/>
          </a:p>
        </p:txBody>
      </p:sp>
      <p:sp>
        <p:nvSpPr>
          <p:cNvPr id="26" name="Text 24"/>
          <p:cNvSpPr/>
          <p:nvPr/>
        </p:nvSpPr>
        <p:spPr>
          <a:xfrm>
            <a:off x="8359398" y="1869190"/>
            <a:ext cx="300573"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S3</a:t>
            </a:r>
            <a:endParaRPr lang="en-US" sz="1600" dirty="0"/>
          </a:p>
        </p:txBody>
      </p:sp>
      <p:sp>
        <p:nvSpPr>
          <p:cNvPr id="27" name="Text 25"/>
          <p:cNvSpPr/>
          <p:nvPr/>
        </p:nvSpPr>
        <p:spPr>
          <a:xfrm>
            <a:off x="8799691" y="1775260"/>
            <a:ext cx="1709510"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RPT</a:t>
            </a:r>
            <a:endParaRPr lang="en-US" sz="1600" dirty="0"/>
          </a:p>
        </p:txBody>
      </p:sp>
      <p:sp>
        <p:nvSpPr>
          <p:cNvPr id="28" name="Text 26"/>
          <p:cNvSpPr/>
          <p:nvPr/>
        </p:nvSpPr>
        <p:spPr>
          <a:xfrm>
            <a:off x="8799691" y="2038262"/>
            <a:ext cx="1690724" cy="187858"/>
          </a:xfrm>
          <a:prstGeom prst="rect">
            <a:avLst/>
          </a:prstGeom>
          <a:noFill/>
          <a:ln/>
        </p:spPr>
        <p:txBody>
          <a:bodyPr wrap="square" lIns="0" tIns="0" rIns="0" bIns="0" rtlCol="0" anchor="ctr"/>
          <a:lstStyle/>
          <a:p>
            <a:pPr>
              <a:lnSpc>
                <a:spcPct val="120000"/>
              </a:lnSpc>
            </a:pPr>
            <a:r>
              <a:rPr lang="en-US" sz="1035" dirty="0">
                <a:solidFill>
                  <a:srgbClr val="F7FAFC">
                    <a:alpha val="60000"/>
                  </a:srgbClr>
                </a:solidFill>
                <a:latin typeface="Quattrocento Sans" pitchFamily="34" charset="0"/>
                <a:ea typeface="Quattrocento Sans" pitchFamily="34" charset="-122"/>
                <a:cs typeface="Quattrocento Sans" pitchFamily="34" charset="-120"/>
              </a:rPr>
              <a:t>Renewable Power Transition</a:t>
            </a:r>
            <a:endParaRPr lang="en-US" sz="1600" dirty="0"/>
          </a:p>
        </p:txBody>
      </p:sp>
      <p:sp>
        <p:nvSpPr>
          <p:cNvPr id="29" name="Text 27"/>
          <p:cNvSpPr/>
          <p:nvPr/>
        </p:nvSpPr>
        <p:spPr>
          <a:xfrm>
            <a:off x="8236116" y="2338835"/>
            <a:ext cx="3494163" cy="732647"/>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Aggressive large-scale integration of solar PV, wind, and hydro in the power sector. Deep decarbonization of electricity supply.</a:t>
            </a:r>
          </a:p>
        </p:txBody>
      </p:sp>
      <p:sp>
        <p:nvSpPr>
          <p:cNvPr id="30" name="Shape 28"/>
          <p:cNvSpPr/>
          <p:nvPr/>
        </p:nvSpPr>
        <p:spPr>
          <a:xfrm>
            <a:off x="8236116" y="3184197"/>
            <a:ext cx="3419020" cy="413288"/>
          </a:xfrm>
          <a:custGeom>
            <a:avLst/>
            <a:gdLst/>
            <a:ahLst/>
            <a:cxnLst/>
            <a:rect l="l" t="t" r="r" b="b"/>
            <a:pathLst>
              <a:path w="3419020" h="413288">
                <a:moveTo>
                  <a:pt x="75144" y="0"/>
                </a:moveTo>
                <a:lnTo>
                  <a:pt x="3343876" y="0"/>
                </a:lnTo>
                <a:cubicBezTo>
                  <a:pt x="3385349" y="0"/>
                  <a:pt x="3419020" y="33671"/>
                  <a:pt x="3419020" y="75144"/>
                </a:cubicBezTo>
                <a:lnTo>
                  <a:pt x="3419020" y="338144"/>
                </a:lnTo>
                <a:cubicBezTo>
                  <a:pt x="3419020" y="379617"/>
                  <a:pt x="3385349" y="413288"/>
                  <a:pt x="3343876" y="413288"/>
                </a:cubicBezTo>
                <a:lnTo>
                  <a:pt x="75144" y="413288"/>
                </a:lnTo>
                <a:cubicBezTo>
                  <a:pt x="33671" y="413288"/>
                  <a:pt x="0" y="379617"/>
                  <a:pt x="0" y="338144"/>
                </a:cubicBezTo>
                <a:lnTo>
                  <a:pt x="0" y="75144"/>
                </a:lnTo>
                <a:cubicBezTo>
                  <a:pt x="0" y="33671"/>
                  <a:pt x="33671" y="0"/>
                  <a:pt x="75144" y="0"/>
                </a:cubicBezTo>
                <a:close/>
              </a:path>
            </a:pathLst>
          </a:custGeom>
          <a:solidFill>
            <a:srgbClr val="3182CE">
              <a:alpha val="20000"/>
            </a:srgbClr>
          </a:solidFill>
          <a:ln/>
        </p:spPr>
        <p:txBody>
          <a:bodyPr/>
          <a:lstStyle/>
          <a:p>
            <a:endParaRPr lang="ko-KR" altLang="en-US"/>
          </a:p>
        </p:txBody>
      </p:sp>
      <p:sp>
        <p:nvSpPr>
          <p:cNvPr id="31" name="Shape 29"/>
          <p:cNvSpPr/>
          <p:nvPr/>
        </p:nvSpPr>
        <p:spPr>
          <a:xfrm>
            <a:off x="8359398" y="3325091"/>
            <a:ext cx="147938" cy="131501"/>
          </a:xfrm>
          <a:custGeom>
            <a:avLst/>
            <a:gdLst/>
            <a:ahLst/>
            <a:cxnLst/>
            <a:rect l="l" t="t" r="r" b="b"/>
            <a:pathLst>
              <a:path w="147938" h="131501">
                <a:moveTo>
                  <a:pt x="31283" y="8219"/>
                </a:moveTo>
                <a:cubicBezTo>
                  <a:pt x="23578" y="8219"/>
                  <a:pt x="16900" y="13561"/>
                  <a:pt x="15230" y="21086"/>
                </a:cubicBezTo>
                <a:lnTo>
                  <a:pt x="2466" y="78618"/>
                </a:lnTo>
                <a:cubicBezTo>
                  <a:pt x="180" y="88891"/>
                  <a:pt x="7988" y="98626"/>
                  <a:pt x="18492" y="98626"/>
                </a:cubicBezTo>
                <a:lnTo>
                  <a:pt x="65776" y="98626"/>
                </a:lnTo>
                <a:lnTo>
                  <a:pt x="65776" y="115063"/>
                </a:lnTo>
                <a:lnTo>
                  <a:pt x="49338" y="115063"/>
                </a:lnTo>
                <a:cubicBezTo>
                  <a:pt x="44792" y="115063"/>
                  <a:pt x="41120" y="118736"/>
                  <a:pt x="41120" y="123282"/>
                </a:cubicBezTo>
                <a:cubicBezTo>
                  <a:pt x="41120" y="127828"/>
                  <a:pt x="44792" y="131501"/>
                  <a:pt x="49338" y="131501"/>
                </a:cubicBezTo>
                <a:lnTo>
                  <a:pt x="98651" y="131501"/>
                </a:lnTo>
                <a:cubicBezTo>
                  <a:pt x="103197" y="131501"/>
                  <a:pt x="106870" y="127828"/>
                  <a:pt x="106870" y="123282"/>
                </a:cubicBezTo>
                <a:cubicBezTo>
                  <a:pt x="106870" y="118736"/>
                  <a:pt x="103197" y="115063"/>
                  <a:pt x="98651" y="115063"/>
                </a:cubicBezTo>
                <a:lnTo>
                  <a:pt x="82214" y="115063"/>
                </a:lnTo>
                <a:lnTo>
                  <a:pt x="82214" y="98626"/>
                </a:lnTo>
                <a:lnTo>
                  <a:pt x="129497" y="98626"/>
                </a:lnTo>
                <a:cubicBezTo>
                  <a:pt x="140002" y="98626"/>
                  <a:pt x="147836" y="88891"/>
                  <a:pt x="145550" y="78618"/>
                </a:cubicBezTo>
                <a:lnTo>
                  <a:pt x="132759" y="21086"/>
                </a:lnTo>
                <a:cubicBezTo>
                  <a:pt x="131090" y="13561"/>
                  <a:pt x="124438" y="8219"/>
                  <a:pt x="116733" y="8219"/>
                </a:cubicBezTo>
                <a:lnTo>
                  <a:pt x="31283" y="8219"/>
                </a:lnTo>
                <a:close/>
                <a:moveTo>
                  <a:pt x="63079" y="24656"/>
                </a:moveTo>
                <a:lnTo>
                  <a:pt x="84962" y="24656"/>
                </a:lnTo>
                <a:lnTo>
                  <a:pt x="86837" y="47258"/>
                </a:lnTo>
                <a:lnTo>
                  <a:pt x="61204" y="47258"/>
                </a:lnTo>
                <a:lnTo>
                  <a:pt x="63079" y="24656"/>
                </a:lnTo>
                <a:close/>
                <a:moveTo>
                  <a:pt x="48825" y="47258"/>
                </a:moveTo>
                <a:lnTo>
                  <a:pt x="26274" y="47258"/>
                </a:lnTo>
                <a:lnTo>
                  <a:pt x="31308" y="24656"/>
                </a:lnTo>
                <a:lnTo>
                  <a:pt x="50725" y="24656"/>
                </a:lnTo>
                <a:lnTo>
                  <a:pt x="48850" y="47258"/>
                </a:lnTo>
                <a:close/>
                <a:moveTo>
                  <a:pt x="23526" y="59586"/>
                </a:moveTo>
                <a:lnTo>
                  <a:pt x="47797" y="59586"/>
                </a:lnTo>
                <a:lnTo>
                  <a:pt x="45923" y="82188"/>
                </a:lnTo>
                <a:lnTo>
                  <a:pt x="18518" y="82188"/>
                </a:lnTo>
                <a:lnTo>
                  <a:pt x="23552" y="59586"/>
                </a:lnTo>
                <a:close/>
                <a:moveTo>
                  <a:pt x="60151" y="59586"/>
                </a:moveTo>
                <a:lnTo>
                  <a:pt x="87838" y="59586"/>
                </a:lnTo>
                <a:lnTo>
                  <a:pt x="89713" y="82188"/>
                </a:lnTo>
                <a:lnTo>
                  <a:pt x="58251" y="82188"/>
                </a:lnTo>
                <a:lnTo>
                  <a:pt x="60126" y="59586"/>
                </a:lnTo>
                <a:close/>
                <a:moveTo>
                  <a:pt x="100218" y="59586"/>
                </a:moveTo>
                <a:lnTo>
                  <a:pt x="124489" y="59586"/>
                </a:lnTo>
                <a:lnTo>
                  <a:pt x="129523" y="82188"/>
                </a:lnTo>
                <a:lnTo>
                  <a:pt x="102119" y="82188"/>
                </a:lnTo>
                <a:lnTo>
                  <a:pt x="100244" y="59586"/>
                </a:lnTo>
                <a:close/>
                <a:moveTo>
                  <a:pt x="121741" y="47258"/>
                </a:moveTo>
                <a:lnTo>
                  <a:pt x="99191" y="47258"/>
                </a:lnTo>
                <a:lnTo>
                  <a:pt x="97316" y="24656"/>
                </a:lnTo>
                <a:lnTo>
                  <a:pt x="116733" y="24656"/>
                </a:lnTo>
                <a:lnTo>
                  <a:pt x="121767" y="47258"/>
                </a:lnTo>
                <a:close/>
              </a:path>
            </a:pathLst>
          </a:custGeom>
          <a:solidFill>
            <a:srgbClr val="3182CE"/>
          </a:solidFill>
          <a:ln/>
        </p:spPr>
        <p:txBody>
          <a:bodyPr/>
          <a:lstStyle/>
          <a:p>
            <a:endParaRPr lang="ko-KR" altLang="en-US"/>
          </a:p>
        </p:txBody>
      </p:sp>
      <p:sp>
        <p:nvSpPr>
          <p:cNvPr id="32" name="Text 30"/>
          <p:cNvSpPr/>
          <p:nvPr/>
        </p:nvSpPr>
        <p:spPr>
          <a:xfrm>
            <a:off x="8573480" y="3296912"/>
            <a:ext cx="3034692"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Supply-side decarbonization focus</a:t>
            </a:r>
          </a:p>
        </p:txBody>
      </p:sp>
      <p:sp>
        <p:nvSpPr>
          <p:cNvPr id="33" name="Shape 31"/>
          <p:cNvSpPr/>
          <p:nvPr/>
        </p:nvSpPr>
        <p:spPr>
          <a:xfrm>
            <a:off x="380413" y="3874576"/>
            <a:ext cx="3728986" cy="2395193"/>
          </a:xfrm>
          <a:custGeom>
            <a:avLst/>
            <a:gdLst/>
            <a:ahLst/>
            <a:cxnLst/>
            <a:rect l="l" t="t" r="r" b="b"/>
            <a:pathLst>
              <a:path w="3728986" h="2395193">
                <a:moveTo>
                  <a:pt x="112718" y="0"/>
                </a:moveTo>
                <a:lnTo>
                  <a:pt x="3616268" y="0"/>
                </a:lnTo>
                <a:cubicBezTo>
                  <a:pt x="3678521" y="0"/>
                  <a:pt x="3728986" y="50465"/>
                  <a:pt x="3728986" y="112718"/>
                </a:cubicBezTo>
                <a:lnTo>
                  <a:pt x="3728986" y="2282475"/>
                </a:lnTo>
                <a:cubicBezTo>
                  <a:pt x="3728986" y="2344727"/>
                  <a:pt x="3678521" y="2395193"/>
                  <a:pt x="3616268" y="2395193"/>
                </a:cubicBezTo>
                <a:lnTo>
                  <a:pt x="112718" y="2395193"/>
                </a:lnTo>
                <a:cubicBezTo>
                  <a:pt x="50465" y="2395193"/>
                  <a:pt x="0" y="2344727"/>
                  <a:pt x="0" y="2282475"/>
                </a:cubicBezTo>
                <a:lnTo>
                  <a:pt x="0" y="112718"/>
                </a:lnTo>
                <a:cubicBezTo>
                  <a:pt x="0" y="50465"/>
                  <a:pt x="50465" y="0"/>
                  <a:pt x="112718" y="0"/>
                </a:cubicBezTo>
                <a:close/>
              </a:path>
            </a:pathLst>
          </a:custGeom>
          <a:solidFill>
            <a:srgbClr val="4A5568">
              <a:alpha val="30196"/>
            </a:srgbClr>
          </a:solidFill>
          <a:ln w="12700">
            <a:solidFill>
              <a:srgbClr val="DD6B20">
                <a:alpha val="30196"/>
              </a:srgbClr>
            </a:solidFill>
            <a:prstDash val="solid"/>
          </a:ln>
        </p:spPr>
        <p:txBody>
          <a:bodyPr/>
          <a:lstStyle/>
          <a:p>
            <a:endParaRPr lang="ko-KR" altLang="en-US"/>
          </a:p>
        </p:txBody>
      </p:sp>
      <p:sp>
        <p:nvSpPr>
          <p:cNvPr id="34" name="Shape 32"/>
          <p:cNvSpPr/>
          <p:nvPr/>
        </p:nvSpPr>
        <p:spPr>
          <a:xfrm>
            <a:off x="535396" y="4029559"/>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DD6B20"/>
          </a:solidFill>
          <a:ln/>
        </p:spPr>
        <p:txBody>
          <a:bodyPr/>
          <a:lstStyle/>
          <a:p>
            <a:endParaRPr lang="ko-KR" altLang="en-US"/>
          </a:p>
        </p:txBody>
      </p:sp>
      <p:sp>
        <p:nvSpPr>
          <p:cNvPr id="35" name="Text 33"/>
          <p:cNvSpPr/>
          <p:nvPr/>
        </p:nvSpPr>
        <p:spPr>
          <a:xfrm>
            <a:off x="661320" y="4123488"/>
            <a:ext cx="291180"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S4</a:t>
            </a:r>
            <a:endParaRPr lang="en-US" sz="1600" dirty="0"/>
          </a:p>
        </p:txBody>
      </p:sp>
      <p:sp>
        <p:nvSpPr>
          <p:cNvPr id="36" name="Text 34"/>
          <p:cNvSpPr/>
          <p:nvPr/>
        </p:nvSpPr>
        <p:spPr>
          <a:xfrm>
            <a:off x="1098971" y="4029559"/>
            <a:ext cx="1662545"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EDT</a:t>
            </a:r>
            <a:endParaRPr lang="en-US" sz="1600" dirty="0"/>
          </a:p>
        </p:txBody>
      </p:sp>
      <p:sp>
        <p:nvSpPr>
          <p:cNvPr id="37" name="Text 35"/>
          <p:cNvSpPr/>
          <p:nvPr/>
        </p:nvSpPr>
        <p:spPr>
          <a:xfrm>
            <a:off x="1098970" y="4292561"/>
            <a:ext cx="2253829"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Efficiency-Driven Transition</a:t>
            </a:r>
          </a:p>
        </p:txBody>
      </p:sp>
      <p:sp>
        <p:nvSpPr>
          <p:cNvPr id="38" name="Text 36"/>
          <p:cNvSpPr/>
          <p:nvPr/>
        </p:nvSpPr>
        <p:spPr>
          <a:xfrm>
            <a:off x="535396" y="4593134"/>
            <a:ext cx="3494163" cy="995649"/>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Emphasis on demand-side energy efficiency </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improvements and demand moderation across </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residential, commercial, industrial, and transport </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sectors.</a:t>
            </a:r>
          </a:p>
        </p:txBody>
      </p:sp>
      <p:sp>
        <p:nvSpPr>
          <p:cNvPr id="39" name="Shape 37"/>
          <p:cNvSpPr/>
          <p:nvPr/>
        </p:nvSpPr>
        <p:spPr>
          <a:xfrm>
            <a:off x="535396" y="5701498"/>
            <a:ext cx="3419020" cy="413288"/>
          </a:xfrm>
          <a:custGeom>
            <a:avLst/>
            <a:gdLst/>
            <a:ahLst/>
            <a:cxnLst/>
            <a:rect l="l" t="t" r="r" b="b"/>
            <a:pathLst>
              <a:path w="3419020" h="413288">
                <a:moveTo>
                  <a:pt x="75144" y="0"/>
                </a:moveTo>
                <a:lnTo>
                  <a:pt x="3343876" y="0"/>
                </a:lnTo>
                <a:cubicBezTo>
                  <a:pt x="3385349" y="0"/>
                  <a:pt x="3419020" y="33671"/>
                  <a:pt x="3419020" y="75144"/>
                </a:cubicBezTo>
                <a:lnTo>
                  <a:pt x="3419020" y="338144"/>
                </a:lnTo>
                <a:cubicBezTo>
                  <a:pt x="3419020" y="379617"/>
                  <a:pt x="3385349" y="413288"/>
                  <a:pt x="3343876" y="413288"/>
                </a:cubicBezTo>
                <a:lnTo>
                  <a:pt x="75144" y="413288"/>
                </a:lnTo>
                <a:cubicBezTo>
                  <a:pt x="33671" y="413288"/>
                  <a:pt x="0" y="379617"/>
                  <a:pt x="0" y="338144"/>
                </a:cubicBezTo>
                <a:lnTo>
                  <a:pt x="0" y="75144"/>
                </a:lnTo>
                <a:cubicBezTo>
                  <a:pt x="0" y="33671"/>
                  <a:pt x="33671" y="0"/>
                  <a:pt x="75144" y="0"/>
                </a:cubicBezTo>
                <a:close/>
              </a:path>
            </a:pathLst>
          </a:custGeom>
          <a:solidFill>
            <a:srgbClr val="DD6B20">
              <a:alpha val="20000"/>
            </a:srgbClr>
          </a:solidFill>
          <a:ln/>
        </p:spPr>
        <p:txBody>
          <a:bodyPr/>
          <a:lstStyle/>
          <a:p>
            <a:endParaRPr lang="ko-KR" altLang="en-US"/>
          </a:p>
        </p:txBody>
      </p:sp>
      <p:sp>
        <p:nvSpPr>
          <p:cNvPr id="40" name="Shape 38"/>
          <p:cNvSpPr/>
          <p:nvPr/>
        </p:nvSpPr>
        <p:spPr>
          <a:xfrm>
            <a:off x="683334" y="5842391"/>
            <a:ext cx="98626" cy="131501"/>
          </a:xfrm>
          <a:custGeom>
            <a:avLst/>
            <a:gdLst/>
            <a:ahLst/>
            <a:cxnLst/>
            <a:rect l="l" t="t" r="r" b="b"/>
            <a:pathLst>
              <a:path w="98626" h="131501">
                <a:moveTo>
                  <a:pt x="75228" y="98626"/>
                </a:moveTo>
                <a:cubicBezTo>
                  <a:pt x="77103" y="92898"/>
                  <a:pt x="80852" y="87710"/>
                  <a:pt x="85090" y="83241"/>
                </a:cubicBezTo>
                <a:cubicBezTo>
                  <a:pt x="93489" y="74406"/>
                  <a:pt x="98626" y="62463"/>
                  <a:pt x="98626" y="49313"/>
                </a:cubicBezTo>
                <a:cubicBezTo>
                  <a:pt x="98626" y="22088"/>
                  <a:pt x="76538" y="0"/>
                  <a:pt x="49313" y="0"/>
                </a:cubicBezTo>
                <a:cubicBezTo>
                  <a:pt x="22088" y="0"/>
                  <a:pt x="0" y="22088"/>
                  <a:pt x="0" y="49313"/>
                </a:cubicBezTo>
                <a:cubicBezTo>
                  <a:pt x="0" y="62463"/>
                  <a:pt x="5137" y="74406"/>
                  <a:pt x="13535" y="83241"/>
                </a:cubicBezTo>
                <a:cubicBezTo>
                  <a:pt x="17773" y="87710"/>
                  <a:pt x="21549" y="92898"/>
                  <a:pt x="23398" y="98626"/>
                </a:cubicBezTo>
                <a:lnTo>
                  <a:pt x="75202" y="98626"/>
                </a:lnTo>
                <a:close/>
                <a:moveTo>
                  <a:pt x="73969" y="110954"/>
                </a:moveTo>
                <a:lnTo>
                  <a:pt x="24656" y="110954"/>
                </a:lnTo>
                <a:lnTo>
                  <a:pt x="24656" y="115063"/>
                </a:lnTo>
                <a:cubicBezTo>
                  <a:pt x="24656" y="126415"/>
                  <a:pt x="33851" y="135610"/>
                  <a:pt x="45203" y="135610"/>
                </a:cubicBezTo>
                <a:lnTo>
                  <a:pt x="53422" y="135610"/>
                </a:lnTo>
                <a:cubicBezTo>
                  <a:pt x="64774" y="135610"/>
                  <a:pt x="73969" y="126415"/>
                  <a:pt x="73969" y="115063"/>
                </a:cubicBezTo>
                <a:lnTo>
                  <a:pt x="73969" y="110954"/>
                </a:lnTo>
                <a:close/>
                <a:moveTo>
                  <a:pt x="47258" y="28766"/>
                </a:moveTo>
                <a:cubicBezTo>
                  <a:pt x="37036" y="28766"/>
                  <a:pt x="28766" y="37036"/>
                  <a:pt x="28766" y="47258"/>
                </a:cubicBezTo>
                <a:cubicBezTo>
                  <a:pt x="28766" y="50674"/>
                  <a:pt x="26018" y="53422"/>
                  <a:pt x="22602" y="53422"/>
                </a:cubicBezTo>
                <a:cubicBezTo>
                  <a:pt x="19186" y="53422"/>
                  <a:pt x="16438" y="50674"/>
                  <a:pt x="16438" y="47258"/>
                </a:cubicBezTo>
                <a:cubicBezTo>
                  <a:pt x="16438" y="30230"/>
                  <a:pt x="30230" y="16438"/>
                  <a:pt x="47258" y="16438"/>
                </a:cubicBezTo>
                <a:cubicBezTo>
                  <a:pt x="50674" y="16438"/>
                  <a:pt x="53422" y="19186"/>
                  <a:pt x="53422" y="22602"/>
                </a:cubicBezTo>
                <a:cubicBezTo>
                  <a:pt x="53422" y="26018"/>
                  <a:pt x="50674" y="28766"/>
                  <a:pt x="47258" y="28766"/>
                </a:cubicBezTo>
                <a:close/>
              </a:path>
            </a:pathLst>
          </a:custGeom>
          <a:solidFill>
            <a:srgbClr val="DD6B20"/>
          </a:solidFill>
          <a:ln/>
        </p:spPr>
        <p:txBody>
          <a:bodyPr/>
          <a:lstStyle/>
          <a:p>
            <a:endParaRPr lang="ko-KR" altLang="en-US"/>
          </a:p>
        </p:txBody>
      </p:sp>
      <p:sp>
        <p:nvSpPr>
          <p:cNvPr id="41" name="Text 39"/>
          <p:cNvSpPr/>
          <p:nvPr/>
        </p:nvSpPr>
        <p:spPr>
          <a:xfrm>
            <a:off x="872759" y="5814213"/>
            <a:ext cx="3034692"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Demand-side mitigation focus</a:t>
            </a:r>
          </a:p>
        </p:txBody>
      </p:sp>
      <p:sp>
        <p:nvSpPr>
          <p:cNvPr id="42" name="Shape 40"/>
          <p:cNvSpPr/>
          <p:nvPr/>
        </p:nvSpPr>
        <p:spPr>
          <a:xfrm>
            <a:off x="4230773" y="3874576"/>
            <a:ext cx="3728986" cy="2395193"/>
          </a:xfrm>
          <a:custGeom>
            <a:avLst/>
            <a:gdLst/>
            <a:ahLst/>
            <a:cxnLst/>
            <a:rect l="l" t="t" r="r" b="b"/>
            <a:pathLst>
              <a:path w="3728986" h="2395193">
                <a:moveTo>
                  <a:pt x="112718" y="0"/>
                </a:moveTo>
                <a:lnTo>
                  <a:pt x="3616268" y="0"/>
                </a:lnTo>
                <a:cubicBezTo>
                  <a:pt x="3678521" y="0"/>
                  <a:pt x="3728986" y="50465"/>
                  <a:pt x="3728986" y="112718"/>
                </a:cubicBezTo>
                <a:lnTo>
                  <a:pt x="3728986" y="2282475"/>
                </a:lnTo>
                <a:cubicBezTo>
                  <a:pt x="3728986" y="2344727"/>
                  <a:pt x="3678521" y="2395193"/>
                  <a:pt x="3616268" y="2395193"/>
                </a:cubicBezTo>
                <a:lnTo>
                  <a:pt x="112718" y="2395193"/>
                </a:lnTo>
                <a:cubicBezTo>
                  <a:pt x="50465" y="2395193"/>
                  <a:pt x="0" y="2344727"/>
                  <a:pt x="0" y="2282475"/>
                </a:cubicBezTo>
                <a:lnTo>
                  <a:pt x="0" y="112718"/>
                </a:lnTo>
                <a:cubicBezTo>
                  <a:pt x="0" y="50465"/>
                  <a:pt x="50465" y="0"/>
                  <a:pt x="112718" y="0"/>
                </a:cubicBezTo>
                <a:close/>
              </a:path>
            </a:pathLst>
          </a:custGeom>
          <a:solidFill>
            <a:srgbClr val="4A5568">
              <a:alpha val="30196"/>
            </a:srgbClr>
          </a:solidFill>
          <a:ln w="12700">
            <a:solidFill>
              <a:srgbClr val="38A169"/>
            </a:solidFill>
            <a:prstDash val="solid"/>
          </a:ln>
        </p:spPr>
        <p:txBody>
          <a:bodyPr/>
          <a:lstStyle/>
          <a:p>
            <a:endParaRPr lang="ko-KR" altLang="en-US"/>
          </a:p>
        </p:txBody>
      </p:sp>
      <p:sp>
        <p:nvSpPr>
          <p:cNvPr id="43" name="Shape 41"/>
          <p:cNvSpPr/>
          <p:nvPr/>
        </p:nvSpPr>
        <p:spPr>
          <a:xfrm>
            <a:off x="4385756" y="4029559"/>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38A169"/>
          </a:solidFill>
          <a:ln/>
        </p:spPr>
        <p:txBody>
          <a:bodyPr/>
          <a:lstStyle/>
          <a:p>
            <a:endParaRPr lang="ko-KR" altLang="en-US"/>
          </a:p>
        </p:txBody>
      </p:sp>
      <p:sp>
        <p:nvSpPr>
          <p:cNvPr id="44" name="Text 42"/>
          <p:cNvSpPr/>
          <p:nvPr/>
        </p:nvSpPr>
        <p:spPr>
          <a:xfrm>
            <a:off x="4508891" y="4123488"/>
            <a:ext cx="300573"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S5</a:t>
            </a:r>
            <a:endParaRPr lang="en-US" sz="1600" dirty="0"/>
          </a:p>
        </p:txBody>
      </p:sp>
      <p:sp>
        <p:nvSpPr>
          <p:cNvPr id="45" name="Text 43"/>
          <p:cNvSpPr/>
          <p:nvPr/>
        </p:nvSpPr>
        <p:spPr>
          <a:xfrm>
            <a:off x="4949331" y="4029559"/>
            <a:ext cx="1624974"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CNS</a:t>
            </a:r>
            <a:endParaRPr lang="en-US" sz="1600" dirty="0"/>
          </a:p>
        </p:txBody>
      </p:sp>
      <p:sp>
        <p:nvSpPr>
          <p:cNvPr id="46" name="Text 44"/>
          <p:cNvSpPr/>
          <p:nvPr/>
        </p:nvSpPr>
        <p:spPr>
          <a:xfrm>
            <a:off x="4949331" y="4316043"/>
            <a:ext cx="2126468" cy="164376"/>
          </a:xfrm>
          <a:prstGeom prst="rect">
            <a:avLst/>
          </a:prstGeom>
          <a:noFill/>
          <a:ln/>
        </p:spPr>
        <p:txBody>
          <a:bodyPr wrap="square" lIns="0" tIns="0" rIns="0" bIns="0" rtlCol="0" anchor="ctr"/>
          <a:lstStyle/>
          <a:p>
            <a:pPr>
              <a:lnSpc>
                <a:spcPct val="12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Carbon-Neutrality Strategy</a:t>
            </a:r>
          </a:p>
        </p:txBody>
      </p:sp>
      <p:sp>
        <p:nvSpPr>
          <p:cNvPr id="47" name="Text 45"/>
          <p:cNvSpPr/>
          <p:nvPr/>
        </p:nvSpPr>
        <p:spPr>
          <a:xfrm>
            <a:off x="4385756" y="4593134"/>
            <a:ext cx="3494163" cy="976863"/>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Integrates high renewable penetration with demand-side measures under a long-term carbon emissions</a:t>
            </a:r>
          </a:p>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constraint. Coordinated deep decarbonization.</a:t>
            </a:r>
          </a:p>
        </p:txBody>
      </p:sp>
      <p:sp>
        <p:nvSpPr>
          <p:cNvPr id="48" name="Shape 46"/>
          <p:cNvSpPr/>
          <p:nvPr/>
        </p:nvSpPr>
        <p:spPr>
          <a:xfrm>
            <a:off x="4390453" y="5687408"/>
            <a:ext cx="3409627" cy="422681"/>
          </a:xfrm>
          <a:custGeom>
            <a:avLst/>
            <a:gdLst/>
            <a:ahLst/>
            <a:cxnLst/>
            <a:rect l="l" t="t" r="r" b="b"/>
            <a:pathLst>
              <a:path w="3409627" h="422681">
                <a:moveTo>
                  <a:pt x="75144" y="0"/>
                </a:moveTo>
                <a:lnTo>
                  <a:pt x="3334483" y="0"/>
                </a:lnTo>
                <a:cubicBezTo>
                  <a:pt x="3375984" y="0"/>
                  <a:pt x="3409627" y="33643"/>
                  <a:pt x="3409627" y="75144"/>
                </a:cubicBezTo>
                <a:lnTo>
                  <a:pt x="3409627" y="347537"/>
                </a:lnTo>
                <a:cubicBezTo>
                  <a:pt x="3409627" y="389038"/>
                  <a:pt x="3375984" y="422681"/>
                  <a:pt x="3334483" y="422681"/>
                </a:cubicBezTo>
                <a:lnTo>
                  <a:pt x="75144" y="422681"/>
                </a:lnTo>
                <a:cubicBezTo>
                  <a:pt x="33643" y="422681"/>
                  <a:pt x="0" y="389038"/>
                  <a:pt x="0" y="347537"/>
                </a:cubicBezTo>
                <a:lnTo>
                  <a:pt x="0" y="75144"/>
                </a:lnTo>
                <a:cubicBezTo>
                  <a:pt x="0" y="33643"/>
                  <a:pt x="33643" y="0"/>
                  <a:pt x="75144" y="0"/>
                </a:cubicBezTo>
                <a:close/>
              </a:path>
            </a:pathLst>
          </a:custGeom>
          <a:solidFill>
            <a:srgbClr val="38A169">
              <a:alpha val="30196"/>
            </a:srgbClr>
          </a:solidFill>
          <a:ln w="12700">
            <a:solidFill>
              <a:srgbClr val="38A169"/>
            </a:solidFill>
            <a:prstDash val="solid"/>
          </a:ln>
        </p:spPr>
        <p:txBody>
          <a:bodyPr/>
          <a:lstStyle/>
          <a:p>
            <a:endParaRPr lang="ko-KR" altLang="en-US"/>
          </a:p>
        </p:txBody>
      </p:sp>
      <p:sp>
        <p:nvSpPr>
          <p:cNvPr id="49" name="Shape 47"/>
          <p:cNvSpPr/>
          <p:nvPr/>
        </p:nvSpPr>
        <p:spPr>
          <a:xfrm>
            <a:off x="4518431" y="5832998"/>
            <a:ext cx="147938" cy="131501"/>
          </a:xfrm>
          <a:custGeom>
            <a:avLst/>
            <a:gdLst/>
            <a:ahLst/>
            <a:cxnLst/>
            <a:rect l="l" t="t" r="r" b="b"/>
            <a:pathLst>
              <a:path w="147938" h="131501">
                <a:moveTo>
                  <a:pt x="79491" y="-4854"/>
                </a:moveTo>
                <a:cubicBezTo>
                  <a:pt x="78438" y="-6909"/>
                  <a:pt x="76306" y="-8219"/>
                  <a:pt x="73995" y="-8219"/>
                </a:cubicBezTo>
                <a:cubicBezTo>
                  <a:pt x="71683" y="-8219"/>
                  <a:pt x="69552" y="-6909"/>
                  <a:pt x="68499" y="-4854"/>
                </a:cubicBezTo>
                <a:lnTo>
                  <a:pt x="49595" y="32182"/>
                </a:lnTo>
                <a:lnTo>
                  <a:pt x="8527" y="38705"/>
                </a:lnTo>
                <a:cubicBezTo>
                  <a:pt x="6241" y="39065"/>
                  <a:pt x="4341" y="40683"/>
                  <a:pt x="3621" y="42892"/>
                </a:cubicBezTo>
                <a:cubicBezTo>
                  <a:pt x="2902" y="45101"/>
                  <a:pt x="3493" y="47515"/>
                  <a:pt x="5111" y="49159"/>
                </a:cubicBezTo>
                <a:lnTo>
                  <a:pt x="34493" y="78567"/>
                </a:lnTo>
                <a:lnTo>
                  <a:pt x="28021" y="119635"/>
                </a:lnTo>
                <a:cubicBezTo>
                  <a:pt x="27661" y="121921"/>
                  <a:pt x="28612" y="124232"/>
                  <a:pt x="30487" y="125594"/>
                </a:cubicBezTo>
                <a:cubicBezTo>
                  <a:pt x="32362" y="126955"/>
                  <a:pt x="34827" y="127160"/>
                  <a:pt x="36908" y="126107"/>
                </a:cubicBezTo>
                <a:lnTo>
                  <a:pt x="73995" y="107255"/>
                </a:lnTo>
                <a:lnTo>
                  <a:pt x="111057" y="126107"/>
                </a:lnTo>
                <a:cubicBezTo>
                  <a:pt x="113111" y="127160"/>
                  <a:pt x="115603" y="126955"/>
                  <a:pt x="117477" y="125594"/>
                </a:cubicBezTo>
                <a:cubicBezTo>
                  <a:pt x="119352" y="124232"/>
                  <a:pt x="120303" y="121946"/>
                  <a:pt x="119943" y="119635"/>
                </a:cubicBezTo>
                <a:lnTo>
                  <a:pt x="113445" y="78567"/>
                </a:lnTo>
                <a:lnTo>
                  <a:pt x="142827" y="49159"/>
                </a:lnTo>
                <a:cubicBezTo>
                  <a:pt x="144471" y="47515"/>
                  <a:pt x="145036" y="45101"/>
                  <a:pt x="144317" y="42892"/>
                </a:cubicBezTo>
                <a:cubicBezTo>
                  <a:pt x="143598" y="40683"/>
                  <a:pt x="141723" y="39065"/>
                  <a:pt x="139411" y="38705"/>
                </a:cubicBezTo>
                <a:lnTo>
                  <a:pt x="98369" y="32182"/>
                </a:lnTo>
                <a:lnTo>
                  <a:pt x="79491" y="-4854"/>
                </a:lnTo>
                <a:close/>
              </a:path>
            </a:pathLst>
          </a:custGeom>
          <a:solidFill>
            <a:srgbClr val="38A169"/>
          </a:solidFill>
          <a:ln/>
        </p:spPr>
        <p:txBody>
          <a:bodyPr/>
          <a:lstStyle/>
          <a:p>
            <a:endParaRPr lang="ko-KR" altLang="en-US"/>
          </a:p>
        </p:txBody>
      </p:sp>
      <p:sp>
        <p:nvSpPr>
          <p:cNvPr id="50" name="Text 48"/>
          <p:cNvSpPr/>
          <p:nvPr/>
        </p:nvSpPr>
        <p:spPr>
          <a:xfrm>
            <a:off x="4747383" y="5823606"/>
            <a:ext cx="1694980" cy="150287"/>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Integrated net-zero pathway</a:t>
            </a:r>
          </a:p>
        </p:txBody>
      </p:sp>
      <p:sp>
        <p:nvSpPr>
          <p:cNvPr id="51" name="Shape 49"/>
          <p:cNvSpPr/>
          <p:nvPr/>
        </p:nvSpPr>
        <p:spPr>
          <a:xfrm>
            <a:off x="8081133" y="3874576"/>
            <a:ext cx="3728986" cy="2395193"/>
          </a:xfrm>
          <a:custGeom>
            <a:avLst/>
            <a:gdLst/>
            <a:ahLst/>
            <a:cxnLst/>
            <a:rect l="l" t="t" r="r" b="b"/>
            <a:pathLst>
              <a:path w="3728986" h="2395193">
                <a:moveTo>
                  <a:pt x="112718" y="0"/>
                </a:moveTo>
                <a:lnTo>
                  <a:pt x="3616268" y="0"/>
                </a:lnTo>
                <a:cubicBezTo>
                  <a:pt x="3678521" y="0"/>
                  <a:pt x="3728986" y="50465"/>
                  <a:pt x="3728986" y="112718"/>
                </a:cubicBezTo>
                <a:lnTo>
                  <a:pt x="3728986" y="2282475"/>
                </a:lnTo>
                <a:cubicBezTo>
                  <a:pt x="3728986" y="2344727"/>
                  <a:pt x="3678521" y="2395193"/>
                  <a:pt x="3616268" y="2395193"/>
                </a:cubicBezTo>
                <a:lnTo>
                  <a:pt x="112718" y="2395193"/>
                </a:lnTo>
                <a:cubicBezTo>
                  <a:pt x="50465" y="2395193"/>
                  <a:pt x="0" y="2344727"/>
                  <a:pt x="0" y="2282475"/>
                </a:cubicBezTo>
                <a:lnTo>
                  <a:pt x="0" y="112718"/>
                </a:lnTo>
                <a:cubicBezTo>
                  <a:pt x="0" y="50465"/>
                  <a:pt x="50465" y="0"/>
                  <a:pt x="112718" y="0"/>
                </a:cubicBezTo>
                <a:close/>
              </a:path>
            </a:pathLst>
          </a:custGeom>
          <a:noFill/>
          <a:ln/>
        </p:spPr>
        <p:txBody>
          <a:bodyPr wrap="square" lIns="0" tIns="0" rIns="0" bIns="0" rtlCol="0" anchor="ctr"/>
          <a:lstStyle/>
          <a:p>
            <a:pPr>
              <a:lnSpc>
                <a:spcPct val="120000"/>
              </a:lnSpc>
            </a:pPr>
            <a:endParaRPr lang="ko-KR" altLang="en-US" sz="1183">
              <a:solidFill>
                <a:srgbClr val="F7FAFC">
                  <a:alpha val="80000"/>
                </a:srgbClr>
              </a:solidFill>
              <a:latin typeface="Times New Roman" panose="02020603050405020304" pitchFamily="18" charset="0"/>
              <a:cs typeface="Times New Roman" panose="02020603050405020304" pitchFamily="18" charset="0"/>
            </a:endParaRPr>
          </a:p>
        </p:txBody>
      </p:sp>
      <p:sp>
        <p:nvSpPr>
          <p:cNvPr id="52" name="Shape 50"/>
          <p:cNvSpPr/>
          <p:nvPr/>
        </p:nvSpPr>
        <p:spPr>
          <a:xfrm>
            <a:off x="8236116" y="4029559"/>
            <a:ext cx="450860" cy="450860"/>
          </a:xfrm>
          <a:custGeom>
            <a:avLst/>
            <a:gdLst/>
            <a:ahLst/>
            <a:cxnLst/>
            <a:rect l="l" t="t" r="r" b="b"/>
            <a:pathLst>
              <a:path w="450860" h="450860">
                <a:moveTo>
                  <a:pt x="225430" y="0"/>
                </a:moveTo>
                <a:lnTo>
                  <a:pt x="225430" y="0"/>
                </a:lnTo>
                <a:cubicBezTo>
                  <a:pt x="349848" y="0"/>
                  <a:pt x="450860" y="101012"/>
                  <a:pt x="450860" y="225430"/>
                </a:cubicBezTo>
                <a:lnTo>
                  <a:pt x="450860" y="225430"/>
                </a:lnTo>
                <a:cubicBezTo>
                  <a:pt x="450860" y="349848"/>
                  <a:pt x="349848" y="450860"/>
                  <a:pt x="225430" y="450860"/>
                </a:cubicBezTo>
                <a:lnTo>
                  <a:pt x="225430" y="450860"/>
                </a:lnTo>
                <a:cubicBezTo>
                  <a:pt x="101012" y="450860"/>
                  <a:pt x="0" y="349848"/>
                  <a:pt x="0" y="225430"/>
                </a:cubicBezTo>
                <a:lnTo>
                  <a:pt x="0" y="225430"/>
                </a:lnTo>
                <a:cubicBezTo>
                  <a:pt x="0" y="101012"/>
                  <a:pt x="101012" y="0"/>
                  <a:pt x="225430" y="0"/>
                </a:cubicBezTo>
                <a:close/>
              </a:path>
            </a:pathLst>
          </a:custGeom>
          <a:solidFill>
            <a:srgbClr val="805AD5"/>
          </a:solidFill>
          <a:ln/>
        </p:spPr>
        <p:txBody>
          <a:bodyPr/>
          <a:lstStyle/>
          <a:p>
            <a:endParaRPr lang="ko-KR" altLang="en-US"/>
          </a:p>
        </p:txBody>
      </p:sp>
      <p:sp>
        <p:nvSpPr>
          <p:cNvPr id="53" name="Text 51"/>
          <p:cNvSpPr/>
          <p:nvPr/>
        </p:nvSpPr>
        <p:spPr>
          <a:xfrm>
            <a:off x="8357931" y="4123488"/>
            <a:ext cx="300573" cy="263002"/>
          </a:xfrm>
          <a:prstGeom prst="rect">
            <a:avLst/>
          </a:prstGeom>
          <a:noFill/>
          <a:ln/>
        </p:spPr>
        <p:txBody>
          <a:bodyPr wrap="square" lIns="0" tIns="0" rIns="0" bIns="0" rtlCol="0" anchor="ctr"/>
          <a:lstStyle/>
          <a:p>
            <a:pPr>
              <a:lnSpc>
                <a:spcPct val="120000"/>
              </a:lnSpc>
            </a:pPr>
            <a:r>
              <a:rPr lang="en-US" sz="1479" b="1" dirty="0">
                <a:solidFill>
                  <a:srgbClr val="FFFFFF"/>
                </a:solidFill>
                <a:latin typeface="Quattrocento Sans" pitchFamily="34" charset="0"/>
                <a:ea typeface="Quattrocento Sans" pitchFamily="34" charset="-122"/>
                <a:cs typeface="Quattrocento Sans" pitchFamily="34" charset="-120"/>
              </a:rPr>
              <a:t>S6</a:t>
            </a:r>
            <a:endParaRPr lang="en-US" sz="1600" dirty="0"/>
          </a:p>
        </p:txBody>
      </p:sp>
      <p:sp>
        <p:nvSpPr>
          <p:cNvPr id="54" name="Text 52"/>
          <p:cNvSpPr/>
          <p:nvPr/>
        </p:nvSpPr>
        <p:spPr>
          <a:xfrm>
            <a:off x="8799691" y="4029559"/>
            <a:ext cx="1747082" cy="263002"/>
          </a:xfrm>
          <a:prstGeom prst="rect">
            <a:avLst/>
          </a:prstGeom>
          <a:noFill/>
          <a:ln/>
        </p:spPr>
        <p:txBody>
          <a:bodyPr wrap="square" lIns="0" tIns="0" rIns="0" bIns="0" rtlCol="0" anchor="ctr"/>
          <a:lstStyle/>
          <a:p>
            <a:pPr>
              <a:lnSpc>
                <a:spcPct val="130000"/>
              </a:lnSpc>
            </a:pPr>
            <a:r>
              <a:rPr lang="en-US" sz="1331" b="1" dirty="0">
                <a:solidFill>
                  <a:srgbClr val="F7FAFC"/>
                </a:solidFill>
                <a:latin typeface="Liter" pitchFamily="34" charset="0"/>
                <a:ea typeface="Liter" pitchFamily="34" charset="-122"/>
                <a:cs typeface="Liter" pitchFamily="34" charset="-120"/>
              </a:rPr>
              <a:t>NZ-OPT</a:t>
            </a:r>
            <a:endParaRPr lang="en-US" sz="1600" dirty="0"/>
          </a:p>
        </p:txBody>
      </p:sp>
      <p:sp>
        <p:nvSpPr>
          <p:cNvPr id="55" name="Text 53"/>
          <p:cNvSpPr/>
          <p:nvPr/>
        </p:nvSpPr>
        <p:spPr>
          <a:xfrm>
            <a:off x="8799691" y="4316043"/>
            <a:ext cx="2191038" cy="164376"/>
          </a:xfrm>
          <a:prstGeom prst="rect">
            <a:avLst/>
          </a:prstGeom>
          <a:noFill/>
          <a:ln/>
        </p:spPr>
        <p:txBody>
          <a:bodyPr wrap="square" lIns="0" tIns="0" rIns="0" bIns="0" rtlCol="0" anchor="ctr"/>
          <a:lstStyle/>
          <a:p>
            <a:pPr>
              <a:lnSpc>
                <a:spcPct val="12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Least-Cost Net-Zero (NEMO)</a:t>
            </a:r>
          </a:p>
        </p:txBody>
      </p:sp>
      <p:sp>
        <p:nvSpPr>
          <p:cNvPr id="56" name="Text 54"/>
          <p:cNvSpPr/>
          <p:nvPr/>
        </p:nvSpPr>
        <p:spPr>
          <a:xfrm>
            <a:off x="8236116" y="4593134"/>
            <a:ext cx="3494163" cy="995649"/>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LEAP is soft-linked with NEMO to derive the least-cost pathway to net-zero. Optimal technology mix, investment sequencing, and system flexibility.</a:t>
            </a:r>
          </a:p>
        </p:txBody>
      </p:sp>
      <p:sp>
        <p:nvSpPr>
          <p:cNvPr id="57" name="Shape 55"/>
          <p:cNvSpPr/>
          <p:nvPr/>
        </p:nvSpPr>
        <p:spPr>
          <a:xfrm>
            <a:off x="8236116" y="5701498"/>
            <a:ext cx="3419020" cy="413288"/>
          </a:xfrm>
          <a:custGeom>
            <a:avLst/>
            <a:gdLst/>
            <a:ahLst/>
            <a:cxnLst/>
            <a:rect l="l" t="t" r="r" b="b"/>
            <a:pathLst>
              <a:path w="3419020" h="413288">
                <a:moveTo>
                  <a:pt x="75144" y="0"/>
                </a:moveTo>
                <a:lnTo>
                  <a:pt x="3343876" y="0"/>
                </a:lnTo>
                <a:cubicBezTo>
                  <a:pt x="3385349" y="0"/>
                  <a:pt x="3419020" y="33671"/>
                  <a:pt x="3419020" y="75144"/>
                </a:cubicBezTo>
                <a:lnTo>
                  <a:pt x="3419020" y="338144"/>
                </a:lnTo>
                <a:cubicBezTo>
                  <a:pt x="3419020" y="379617"/>
                  <a:pt x="3385349" y="413288"/>
                  <a:pt x="3343876" y="413288"/>
                </a:cubicBezTo>
                <a:lnTo>
                  <a:pt x="75144" y="413288"/>
                </a:lnTo>
                <a:cubicBezTo>
                  <a:pt x="33671" y="413288"/>
                  <a:pt x="0" y="379617"/>
                  <a:pt x="0" y="338144"/>
                </a:cubicBezTo>
                <a:lnTo>
                  <a:pt x="0" y="75144"/>
                </a:lnTo>
                <a:cubicBezTo>
                  <a:pt x="0" y="33671"/>
                  <a:pt x="33671" y="0"/>
                  <a:pt x="75144" y="0"/>
                </a:cubicBezTo>
                <a:close/>
              </a:path>
            </a:pathLst>
          </a:custGeom>
          <a:solidFill>
            <a:srgbClr val="805AD5">
              <a:alpha val="20000"/>
            </a:srgbClr>
          </a:solidFill>
          <a:ln/>
        </p:spPr>
        <p:txBody>
          <a:bodyPr/>
          <a:lstStyle/>
          <a:p>
            <a:endParaRPr lang="ko-KR" altLang="en-US"/>
          </a:p>
        </p:txBody>
      </p:sp>
      <p:sp>
        <p:nvSpPr>
          <p:cNvPr id="58" name="Shape 56"/>
          <p:cNvSpPr/>
          <p:nvPr/>
        </p:nvSpPr>
        <p:spPr>
          <a:xfrm>
            <a:off x="8384055" y="5842391"/>
            <a:ext cx="98626" cy="131501"/>
          </a:xfrm>
          <a:custGeom>
            <a:avLst/>
            <a:gdLst/>
            <a:ahLst/>
            <a:cxnLst/>
            <a:rect l="l" t="t" r="r" b="b"/>
            <a:pathLst>
              <a:path w="98626" h="131501">
                <a:moveTo>
                  <a:pt x="16438" y="0"/>
                </a:moveTo>
                <a:cubicBezTo>
                  <a:pt x="7371" y="0"/>
                  <a:pt x="0" y="7371"/>
                  <a:pt x="0" y="16438"/>
                </a:cubicBezTo>
                <a:lnTo>
                  <a:pt x="0" y="115063"/>
                </a:lnTo>
                <a:cubicBezTo>
                  <a:pt x="0" y="124130"/>
                  <a:pt x="7371" y="131501"/>
                  <a:pt x="16438" y="131501"/>
                </a:cubicBezTo>
                <a:lnTo>
                  <a:pt x="82188" y="131501"/>
                </a:lnTo>
                <a:cubicBezTo>
                  <a:pt x="91254" y="131501"/>
                  <a:pt x="98626" y="124130"/>
                  <a:pt x="98626" y="115063"/>
                </a:cubicBezTo>
                <a:lnTo>
                  <a:pt x="98626" y="16438"/>
                </a:lnTo>
                <a:cubicBezTo>
                  <a:pt x="98626" y="7371"/>
                  <a:pt x="91254" y="0"/>
                  <a:pt x="82188" y="0"/>
                </a:cubicBezTo>
                <a:lnTo>
                  <a:pt x="16438" y="0"/>
                </a:lnTo>
                <a:close/>
                <a:moveTo>
                  <a:pt x="24656" y="16438"/>
                </a:moveTo>
                <a:lnTo>
                  <a:pt x="73969" y="16438"/>
                </a:lnTo>
                <a:cubicBezTo>
                  <a:pt x="78515" y="16438"/>
                  <a:pt x="82188" y="20110"/>
                  <a:pt x="82188" y="24656"/>
                </a:cubicBezTo>
                <a:lnTo>
                  <a:pt x="82188" y="32875"/>
                </a:lnTo>
                <a:cubicBezTo>
                  <a:pt x="82188" y="37421"/>
                  <a:pt x="78515" y="41094"/>
                  <a:pt x="73969" y="41094"/>
                </a:cubicBezTo>
                <a:lnTo>
                  <a:pt x="24656" y="41094"/>
                </a:lnTo>
                <a:cubicBezTo>
                  <a:pt x="20110" y="41094"/>
                  <a:pt x="16438" y="37421"/>
                  <a:pt x="16438" y="32875"/>
                </a:cubicBezTo>
                <a:lnTo>
                  <a:pt x="16438" y="24656"/>
                </a:lnTo>
                <a:cubicBezTo>
                  <a:pt x="16438" y="20110"/>
                  <a:pt x="20110" y="16438"/>
                  <a:pt x="24656" y="16438"/>
                </a:cubicBezTo>
                <a:close/>
                <a:moveTo>
                  <a:pt x="28766" y="59586"/>
                </a:moveTo>
                <a:cubicBezTo>
                  <a:pt x="28766" y="62988"/>
                  <a:pt x="26004" y="65750"/>
                  <a:pt x="22602" y="65750"/>
                </a:cubicBezTo>
                <a:cubicBezTo>
                  <a:pt x="19200" y="65750"/>
                  <a:pt x="16438" y="62988"/>
                  <a:pt x="16438" y="59586"/>
                </a:cubicBezTo>
                <a:cubicBezTo>
                  <a:pt x="16438" y="56184"/>
                  <a:pt x="19200" y="53422"/>
                  <a:pt x="22602" y="53422"/>
                </a:cubicBezTo>
                <a:cubicBezTo>
                  <a:pt x="26004" y="53422"/>
                  <a:pt x="28766" y="56184"/>
                  <a:pt x="28766" y="59586"/>
                </a:cubicBezTo>
                <a:close/>
                <a:moveTo>
                  <a:pt x="49313" y="65750"/>
                </a:moveTo>
                <a:cubicBezTo>
                  <a:pt x="45911" y="65750"/>
                  <a:pt x="43149" y="62988"/>
                  <a:pt x="43149" y="59586"/>
                </a:cubicBezTo>
                <a:cubicBezTo>
                  <a:pt x="43149" y="56184"/>
                  <a:pt x="45911" y="53422"/>
                  <a:pt x="49313" y="53422"/>
                </a:cubicBezTo>
                <a:cubicBezTo>
                  <a:pt x="52715" y="53422"/>
                  <a:pt x="55477" y="56184"/>
                  <a:pt x="55477" y="59586"/>
                </a:cubicBezTo>
                <a:cubicBezTo>
                  <a:pt x="55477" y="62988"/>
                  <a:pt x="52715" y="65750"/>
                  <a:pt x="49313" y="65750"/>
                </a:cubicBezTo>
                <a:close/>
                <a:moveTo>
                  <a:pt x="82188" y="59586"/>
                </a:moveTo>
                <a:cubicBezTo>
                  <a:pt x="82188" y="62988"/>
                  <a:pt x="79426" y="65750"/>
                  <a:pt x="76024" y="65750"/>
                </a:cubicBezTo>
                <a:cubicBezTo>
                  <a:pt x="72622" y="65750"/>
                  <a:pt x="69860" y="62988"/>
                  <a:pt x="69860" y="59586"/>
                </a:cubicBezTo>
                <a:cubicBezTo>
                  <a:pt x="69860" y="56184"/>
                  <a:pt x="72622" y="53422"/>
                  <a:pt x="76024" y="53422"/>
                </a:cubicBezTo>
                <a:cubicBezTo>
                  <a:pt x="79426" y="53422"/>
                  <a:pt x="82188" y="56184"/>
                  <a:pt x="82188" y="59586"/>
                </a:cubicBezTo>
                <a:close/>
                <a:moveTo>
                  <a:pt x="22602" y="90407"/>
                </a:moveTo>
                <a:cubicBezTo>
                  <a:pt x="19200" y="90407"/>
                  <a:pt x="16438" y="87645"/>
                  <a:pt x="16438" y="84243"/>
                </a:cubicBezTo>
                <a:cubicBezTo>
                  <a:pt x="16438" y="80841"/>
                  <a:pt x="19200" y="78079"/>
                  <a:pt x="22602" y="78079"/>
                </a:cubicBezTo>
                <a:cubicBezTo>
                  <a:pt x="26004" y="78079"/>
                  <a:pt x="28766" y="80841"/>
                  <a:pt x="28766" y="84243"/>
                </a:cubicBezTo>
                <a:cubicBezTo>
                  <a:pt x="28766" y="87645"/>
                  <a:pt x="26004" y="90407"/>
                  <a:pt x="22602" y="90407"/>
                </a:cubicBezTo>
                <a:close/>
                <a:moveTo>
                  <a:pt x="55477" y="84243"/>
                </a:moveTo>
                <a:cubicBezTo>
                  <a:pt x="55477" y="87645"/>
                  <a:pt x="52715" y="90407"/>
                  <a:pt x="49313" y="90407"/>
                </a:cubicBezTo>
                <a:cubicBezTo>
                  <a:pt x="45911" y="90407"/>
                  <a:pt x="43149" y="87645"/>
                  <a:pt x="43149" y="84243"/>
                </a:cubicBezTo>
                <a:cubicBezTo>
                  <a:pt x="43149" y="80841"/>
                  <a:pt x="45911" y="78079"/>
                  <a:pt x="49313" y="78079"/>
                </a:cubicBezTo>
                <a:cubicBezTo>
                  <a:pt x="52715" y="78079"/>
                  <a:pt x="55477" y="80841"/>
                  <a:pt x="55477" y="84243"/>
                </a:cubicBezTo>
                <a:close/>
                <a:moveTo>
                  <a:pt x="76024" y="90407"/>
                </a:moveTo>
                <a:cubicBezTo>
                  <a:pt x="72622" y="90407"/>
                  <a:pt x="69860" y="87645"/>
                  <a:pt x="69860" y="84243"/>
                </a:cubicBezTo>
                <a:cubicBezTo>
                  <a:pt x="69860" y="80841"/>
                  <a:pt x="72622" y="78079"/>
                  <a:pt x="76024" y="78079"/>
                </a:cubicBezTo>
                <a:cubicBezTo>
                  <a:pt x="79426" y="78079"/>
                  <a:pt x="82188" y="80841"/>
                  <a:pt x="82188" y="84243"/>
                </a:cubicBezTo>
                <a:cubicBezTo>
                  <a:pt x="82188" y="87645"/>
                  <a:pt x="79426" y="90407"/>
                  <a:pt x="76024" y="90407"/>
                </a:cubicBezTo>
                <a:close/>
                <a:moveTo>
                  <a:pt x="16438" y="108899"/>
                </a:moveTo>
                <a:cubicBezTo>
                  <a:pt x="16438" y="105483"/>
                  <a:pt x="19186" y="102735"/>
                  <a:pt x="22602" y="102735"/>
                </a:cubicBezTo>
                <a:lnTo>
                  <a:pt x="51367" y="102735"/>
                </a:lnTo>
                <a:cubicBezTo>
                  <a:pt x="54783" y="102735"/>
                  <a:pt x="57532" y="105483"/>
                  <a:pt x="57532" y="108899"/>
                </a:cubicBezTo>
                <a:cubicBezTo>
                  <a:pt x="57532" y="112315"/>
                  <a:pt x="54783" y="115063"/>
                  <a:pt x="51367" y="115063"/>
                </a:cubicBezTo>
                <a:lnTo>
                  <a:pt x="22602" y="115063"/>
                </a:lnTo>
                <a:cubicBezTo>
                  <a:pt x="19186" y="115063"/>
                  <a:pt x="16438" y="112315"/>
                  <a:pt x="16438" y="108899"/>
                </a:cubicBezTo>
                <a:close/>
                <a:moveTo>
                  <a:pt x="76024" y="102735"/>
                </a:moveTo>
                <a:cubicBezTo>
                  <a:pt x="79440" y="102735"/>
                  <a:pt x="82188" y="105483"/>
                  <a:pt x="82188" y="108899"/>
                </a:cubicBezTo>
                <a:cubicBezTo>
                  <a:pt x="82188" y="112315"/>
                  <a:pt x="79440" y="115063"/>
                  <a:pt x="76024" y="115063"/>
                </a:cubicBezTo>
                <a:cubicBezTo>
                  <a:pt x="72608" y="115063"/>
                  <a:pt x="69860" y="112315"/>
                  <a:pt x="69860" y="108899"/>
                </a:cubicBezTo>
                <a:cubicBezTo>
                  <a:pt x="69860" y="105483"/>
                  <a:pt x="72608" y="102735"/>
                  <a:pt x="76024" y="102735"/>
                </a:cubicBezTo>
                <a:close/>
              </a:path>
            </a:pathLst>
          </a:custGeom>
          <a:solidFill>
            <a:srgbClr val="805AD5"/>
          </a:solidFill>
          <a:ln/>
        </p:spPr>
        <p:txBody>
          <a:bodyPr/>
          <a:lstStyle/>
          <a:p>
            <a:endParaRPr lang="ko-KR" altLang="en-US"/>
          </a:p>
        </p:txBody>
      </p:sp>
      <p:sp>
        <p:nvSpPr>
          <p:cNvPr id="59" name="Text 57"/>
          <p:cNvSpPr/>
          <p:nvPr/>
        </p:nvSpPr>
        <p:spPr>
          <a:xfrm>
            <a:off x="8573480" y="5814213"/>
            <a:ext cx="3034692" cy="187858"/>
          </a:xfrm>
          <a:prstGeom prst="rect">
            <a:avLst/>
          </a:prstGeom>
          <a:noFill/>
          <a:ln/>
        </p:spPr>
        <p:txBody>
          <a:bodyPr wrap="square" lIns="0" tIns="0" rIns="0" bIns="0" rtlCol="0" anchor="ctr"/>
          <a:lstStyle/>
          <a:p>
            <a:pPr algn="just">
              <a:lnSpc>
                <a:spcPct val="140000"/>
              </a:lnSpc>
            </a:pPr>
            <a:r>
              <a:rPr lang="en-US" sz="1183" dirty="0">
                <a:solidFill>
                  <a:srgbClr val="F7FAFC">
                    <a:alpha val="80000"/>
                  </a:srgbClr>
                </a:solidFill>
                <a:latin typeface="Times New Roman" panose="02020603050405020304" pitchFamily="18" charset="0"/>
                <a:cs typeface="Times New Roman" panose="02020603050405020304" pitchFamily="18" charset="0"/>
              </a:rPr>
              <a:t>Cost-optimization benchmark</a:t>
            </a:r>
          </a:p>
        </p:txBody>
      </p:sp>
      <p:sp>
        <p:nvSpPr>
          <p:cNvPr id="60" name="Shape 58"/>
          <p:cNvSpPr/>
          <p:nvPr/>
        </p:nvSpPr>
        <p:spPr>
          <a:xfrm>
            <a:off x="223962" y="6361641"/>
            <a:ext cx="11431174" cy="460253"/>
          </a:xfrm>
          <a:custGeom>
            <a:avLst/>
            <a:gdLst/>
            <a:ahLst/>
            <a:cxnLst/>
            <a:rect l="l" t="t" r="r" b="b"/>
            <a:pathLst>
              <a:path w="11431174" h="460253">
                <a:moveTo>
                  <a:pt x="75145" y="0"/>
                </a:moveTo>
                <a:lnTo>
                  <a:pt x="11356029" y="0"/>
                </a:lnTo>
                <a:cubicBezTo>
                  <a:pt x="11397530" y="0"/>
                  <a:pt x="11431174" y="33644"/>
                  <a:pt x="11431174" y="75145"/>
                </a:cubicBezTo>
                <a:lnTo>
                  <a:pt x="11431174" y="385107"/>
                </a:lnTo>
                <a:cubicBezTo>
                  <a:pt x="11431174" y="426609"/>
                  <a:pt x="11397530" y="460253"/>
                  <a:pt x="11356029" y="460253"/>
                </a:cubicBezTo>
                <a:lnTo>
                  <a:pt x="75145" y="460253"/>
                </a:lnTo>
                <a:cubicBezTo>
                  <a:pt x="33672" y="460253"/>
                  <a:pt x="0" y="426581"/>
                  <a:pt x="0" y="385107"/>
                </a:cubicBezTo>
                <a:lnTo>
                  <a:pt x="0" y="75145"/>
                </a:lnTo>
                <a:cubicBezTo>
                  <a:pt x="0" y="33644"/>
                  <a:pt x="33644" y="0"/>
                  <a:pt x="75145" y="0"/>
                </a:cubicBezTo>
                <a:close/>
              </a:path>
            </a:pathLst>
          </a:custGeom>
          <a:solidFill>
            <a:srgbClr val="38A169">
              <a:alpha val="20000"/>
            </a:srgbClr>
          </a:solidFill>
          <a:ln w="12700">
            <a:solidFill>
              <a:srgbClr val="38A169">
                <a:alpha val="40000"/>
              </a:srgbClr>
            </a:solidFill>
            <a:prstDash val="solid"/>
          </a:ln>
        </p:spPr>
        <p:txBody>
          <a:bodyPr/>
          <a:lstStyle/>
          <a:p>
            <a:endParaRPr lang="ko-KR" altLang="en-US"/>
          </a:p>
        </p:txBody>
      </p:sp>
      <p:sp>
        <p:nvSpPr>
          <p:cNvPr id="61" name="Shape 59"/>
          <p:cNvSpPr/>
          <p:nvPr/>
        </p:nvSpPr>
        <p:spPr>
          <a:xfrm>
            <a:off x="295470" y="6546860"/>
            <a:ext cx="150287" cy="150287"/>
          </a:xfrm>
          <a:custGeom>
            <a:avLst/>
            <a:gdLst/>
            <a:ahLst/>
            <a:cxnLst/>
            <a:rect l="l" t="t" r="r" b="b"/>
            <a:pathLst>
              <a:path w="150287" h="150287">
                <a:moveTo>
                  <a:pt x="75143" y="150287"/>
                </a:moveTo>
                <a:cubicBezTo>
                  <a:pt x="116616" y="150287"/>
                  <a:pt x="150287" y="116616"/>
                  <a:pt x="150287" y="75143"/>
                </a:cubicBezTo>
                <a:cubicBezTo>
                  <a:pt x="150287" y="33671"/>
                  <a:pt x="116616" y="0"/>
                  <a:pt x="75143" y="0"/>
                </a:cubicBezTo>
                <a:cubicBezTo>
                  <a:pt x="33671" y="0"/>
                  <a:pt x="0" y="33671"/>
                  <a:pt x="0" y="75143"/>
                </a:cubicBezTo>
                <a:cubicBezTo>
                  <a:pt x="0" y="116616"/>
                  <a:pt x="33671" y="150287"/>
                  <a:pt x="75143" y="150287"/>
                </a:cubicBezTo>
                <a:close/>
                <a:moveTo>
                  <a:pt x="65750" y="46965"/>
                </a:moveTo>
                <a:cubicBezTo>
                  <a:pt x="65750" y="41780"/>
                  <a:pt x="69959" y="37572"/>
                  <a:pt x="75143" y="37572"/>
                </a:cubicBezTo>
                <a:cubicBezTo>
                  <a:pt x="80327" y="37572"/>
                  <a:pt x="84536" y="41780"/>
                  <a:pt x="84536" y="46965"/>
                </a:cubicBezTo>
                <a:cubicBezTo>
                  <a:pt x="84536" y="52149"/>
                  <a:pt x="80327" y="56357"/>
                  <a:pt x="75143" y="56357"/>
                </a:cubicBezTo>
                <a:cubicBezTo>
                  <a:pt x="69959" y="56357"/>
                  <a:pt x="65750" y="52149"/>
                  <a:pt x="65750" y="46965"/>
                </a:cubicBezTo>
                <a:close/>
                <a:moveTo>
                  <a:pt x="63402" y="65750"/>
                </a:moveTo>
                <a:lnTo>
                  <a:pt x="77492" y="65750"/>
                </a:lnTo>
                <a:cubicBezTo>
                  <a:pt x="81395" y="65750"/>
                  <a:pt x="84536" y="68891"/>
                  <a:pt x="84536" y="72795"/>
                </a:cubicBezTo>
                <a:lnTo>
                  <a:pt x="84536" y="98626"/>
                </a:lnTo>
                <a:lnTo>
                  <a:pt x="86884" y="98626"/>
                </a:lnTo>
                <a:cubicBezTo>
                  <a:pt x="90788" y="98626"/>
                  <a:pt x="93929" y="101766"/>
                  <a:pt x="93929" y="105670"/>
                </a:cubicBezTo>
                <a:cubicBezTo>
                  <a:pt x="93929" y="109574"/>
                  <a:pt x="90788" y="112715"/>
                  <a:pt x="86884" y="112715"/>
                </a:cubicBezTo>
                <a:lnTo>
                  <a:pt x="63402" y="112715"/>
                </a:lnTo>
                <a:cubicBezTo>
                  <a:pt x="59498" y="112715"/>
                  <a:pt x="56357" y="109574"/>
                  <a:pt x="56357" y="105670"/>
                </a:cubicBezTo>
                <a:cubicBezTo>
                  <a:pt x="56357" y="101766"/>
                  <a:pt x="59498" y="98626"/>
                  <a:pt x="63402" y="98626"/>
                </a:cubicBezTo>
                <a:lnTo>
                  <a:pt x="70447" y="98626"/>
                </a:lnTo>
                <a:lnTo>
                  <a:pt x="70447" y="79840"/>
                </a:lnTo>
                <a:lnTo>
                  <a:pt x="63402" y="79840"/>
                </a:lnTo>
                <a:cubicBezTo>
                  <a:pt x="59498" y="79840"/>
                  <a:pt x="56357" y="76699"/>
                  <a:pt x="56357" y="72795"/>
                </a:cubicBezTo>
                <a:cubicBezTo>
                  <a:pt x="56357" y="68891"/>
                  <a:pt x="59498" y="65750"/>
                  <a:pt x="63402" y="65750"/>
                </a:cubicBezTo>
                <a:close/>
              </a:path>
            </a:pathLst>
          </a:custGeom>
          <a:solidFill>
            <a:srgbClr val="38A169"/>
          </a:solidFill>
          <a:ln/>
        </p:spPr>
        <p:txBody>
          <a:bodyPr/>
          <a:lstStyle/>
          <a:p>
            <a:endParaRPr lang="ko-KR" altLang="en-US"/>
          </a:p>
        </p:txBody>
      </p:sp>
      <p:sp>
        <p:nvSpPr>
          <p:cNvPr id="62" name="Text 60"/>
          <p:cNvSpPr/>
          <p:nvPr/>
        </p:nvSpPr>
        <p:spPr>
          <a:xfrm>
            <a:off x="535396" y="6509288"/>
            <a:ext cx="11656604" cy="225430"/>
          </a:xfrm>
          <a:prstGeom prst="rect">
            <a:avLst/>
          </a:prstGeom>
          <a:noFill/>
          <a:ln/>
        </p:spPr>
        <p:txBody>
          <a:bodyPr wrap="square" lIns="0" tIns="0" rIns="0" bIns="0" rtlCol="0" anchor="ctr"/>
          <a:lstStyle/>
          <a:p>
            <a:pPr algn="just">
              <a:lnSpc>
                <a:spcPct val="140000"/>
              </a:lnSpc>
            </a:pPr>
            <a:r>
              <a:rPr lang="en-US" sz="1400" dirty="0">
                <a:solidFill>
                  <a:srgbClr val="F7FAFC">
                    <a:alpha val="80000"/>
                  </a:srgbClr>
                </a:solidFill>
                <a:latin typeface="Times New Roman" panose="02020603050405020304" pitchFamily="18" charset="0"/>
                <a:cs typeface="Times New Roman" panose="02020603050405020304" pitchFamily="18" charset="0"/>
              </a:rPr>
              <a:t>Scenario Logic: Progressive isolation of policy effects, supply-side decarbonization, demand-side efficiency, and their combined role in achieving carbon neutrality</a:t>
            </a:r>
          </a:p>
        </p:txBody>
      </p:sp>
      <p:pic>
        <p:nvPicPr>
          <p:cNvPr id="63" name="object 7">
            <a:extLst>
              <a:ext uri="{FF2B5EF4-FFF2-40B4-BE49-F238E27FC236}">
                <a16:creationId xmlns:a16="http://schemas.microsoft.com/office/drawing/2014/main" id="{361FA72E-6698-156F-F329-F64CD50FA410}"/>
              </a:ext>
            </a:extLst>
          </p:cNvPr>
          <p:cNvPicPr/>
          <p:nvPr/>
        </p:nvPicPr>
        <p:blipFill>
          <a:blip r:embed="rId3"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A5B0E9-6AA7-0B86-3E95-A63E2574179D}"/>
              </a:ext>
            </a:extLst>
          </p:cNvPr>
          <p:cNvGraphicFramePr>
            <a:graphicFrameLocks noGrp="1"/>
          </p:cNvGraphicFramePr>
          <p:nvPr>
            <p:extLst>
              <p:ext uri="{D42A27DB-BD31-4B8C-83A1-F6EECF244321}">
                <p14:modId xmlns:p14="http://schemas.microsoft.com/office/powerpoint/2010/main" val="519980667"/>
              </p:ext>
            </p:extLst>
          </p:nvPr>
        </p:nvGraphicFramePr>
        <p:xfrm>
          <a:off x="8707" y="383154"/>
          <a:ext cx="12183291" cy="6570244"/>
        </p:xfrm>
        <a:graphic>
          <a:graphicData uri="http://schemas.openxmlformats.org/drawingml/2006/table">
            <a:tbl>
              <a:tblPr>
                <a:tableStyleId>{073A0DAA-6AF3-43AB-8588-CEC1D06C72B9}</a:tableStyleId>
              </a:tblPr>
              <a:tblGrid>
                <a:gridCol w="1318069">
                  <a:extLst>
                    <a:ext uri="{9D8B030D-6E8A-4147-A177-3AD203B41FA5}">
                      <a16:colId xmlns:a16="http://schemas.microsoft.com/office/drawing/2014/main" val="3412099371"/>
                    </a:ext>
                  </a:extLst>
                </a:gridCol>
                <a:gridCol w="2572871">
                  <a:extLst>
                    <a:ext uri="{9D8B030D-6E8A-4147-A177-3AD203B41FA5}">
                      <a16:colId xmlns:a16="http://schemas.microsoft.com/office/drawing/2014/main" val="3372295551"/>
                    </a:ext>
                  </a:extLst>
                </a:gridCol>
                <a:gridCol w="4392706">
                  <a:extLst>
                    <a:ext uri="{9D8B030D-6E8A-4147-A177-3AD203B41FA5}">
                      <a16:colId xmlns:a16="http://schemas.microsoft.com/office/drawing/2014/main" val="3956381899"/>
                    </a:ext>
                  </a:extLst>
                </a:gridCol>
                <a:gridCol w="3899645">
                  <a:extLst>
                    <a:ext uri="{9D8B030D-6E8A-4147-A177-3AD203B41FA5}">
                      <a16:colId xmlns:a16="http://schemas.microsoft.com/office/drawing/2014/main" val="4277245860"/>
                    </a:ext>
                  </a:extLst>
                </a:gridCol>
              </a:tblGrid>
              <a:tr h="145763">
                <a:tc>
                  <a:txBody>
                    <a:bodyPr/>
                    <a:lstStyle/>
                    <a:p>
                      <a:pPr marL="0" algn="l" fontAlgn="b">
                        <a:buNone/>
                      </a:pPr>
                      <a:r>
                        <a:rPr lang="en-US" sz="1100" b="1" dirty="0">
                          <a:solidFill>
                            <a:srgbClr val="111827"/>
                          </a:solidFill>
                          <a:effectLst/>
                          <a:highlight>
                            <a:srgbClr val="FFFF00"/>
                          </a:highlight>
                          <a:latin typeface="Times New Roman" panose="02020603050405020304" pitchFamily="18" charset="0"/>
                          <a:cs typeface="Times New Roman" panose="02020603050405020304" pitchFamily="18" charset="0"/>
                        </a:rPr>
                        <a:t>Scenario</a:t>
                      </a:r>
                      <a:endParaRPr lang="en-US" sz="1100" b="1" dirty="0">
                        <a:solidFill>
                          <a:srgbClr val="111827"/>
                        </a:solidFill>
                        <a:effectLst/>
                        <a:highlight>
                          <a:srgbClr val="FFFF00"/>
                        </a:highlight>
                        <a:latin typeface="Times New Roman" panose="02020603050405020304" pitchFamily="18" charset="0"/>
                        <a:ea typeface="+mn-ea"/>
                        <a:cs typeface="Times New Roman" panose="02020603050405020304" pitchFamily="18" charset="0"/>
                      </a:endParaRPr>
                    </a:p>
                  </a:txBody>
                  <a:tcPr marL="38356" marR="38356" marT="19179" marB="19179" anchor="ctr"/>
                </a:tc>
                <a:tc>
                  <a:txBody>
                    <a:bodyPr/>
                    <a:lstStyle/>
                    <a:p>
                      <a:pPr marL="0" algn="l" fontAlgn="b">
                        <a:buNone/>
                      </a:pPr>
                      <a:r>
                        <a:rPr lang="en-US" altLang="ko-KR" sz="1100" b="1" dirty="0">
                          <a:solidFill>
                            <a:srgbClr val="111827"/>
                          </a:solidFill>
                          <a:effectLst/>
                          <a:highlight>
                            <a:srgbClr val="FFFF00"/>
                          </a:highlight>
                          <a:latin typeface="Times New Roman" panose="02020603050405020304" pitchFamily="18" charset="0"/>
                          <a:cs typeface="Times New Roman" panose="02020603050405020304" pitchFamily="18" charset="0"/>
                        </a:rPr>
                        <a:t>Aim</a:t>
                      </a:r>
                      <a:endParaRPr lang="en-US" sz="1100" b="1" dirty="0">
                        <a:solidFill>
                          <a:srgbClr val="111827"/>
                        </a:solidFill>
                        <a:effectLst/>
                        <a:highlight>
                          <a:srgbClr val="FFFF00"/>
                        </a:highlight>
                        <a:latin typeface="Times New Roman" panose="02020603050405020304" pitchFamily="18" charset="0"/>
                        <a:ea typeface="+mn-ea"/>
                        <a:cs typeface="Times New Roman" panose="02020603050405020304" pitchFamily="18" charset="0"/>
                      </a:endParaRPr>
                    </a:p>
                  </a:txBody>
                  <a:tcPr marL="38356" marR="38356" marT="19179" marB="19179" anchor="ctr"/>
                </a:tc>
                <a:tc>
                  <a:txBody>
                    <a:bodyPr/>
                    <a:lstStyle/>
                    <a:p>
                      <a:pPr marL="0" algn="l" fontAlgn="b">
                        <a:buNone/>
                      </a:pPr>
                      <a:r>
                        <a:rPr lang="en-US" sz="1100" b="1" dirty="0">
                          <a:solidFill>
                            <a:srgbClr val="111827"/>
                          </a:solidFill>
                          <a:effectLst/>
                          <a:highlight>
                            <a:srgbClr val="FFFF00"/>
                          </a:highlight>
                          <a:latin typeface="Times New Roman" panose="02020603050405020304" pitchFamily="18" charset="0"/>
                          <a:cs typeface="Times New Roman" panose="02020603050405020304" pitchFamily="18" charset="0"/>
                        </a:rPr>
                        <a:t>Description</a:t>
                      </a:r>
                      <a:endParaRPr lang="en-US" sz="1100" b="1" dirty="0">
                        <a:solidFill>
                          <a:srgbClr val="111827"/>
                        </a:solidFill>
                        <a:effectLst/>
                        <a:highlight>
                          <a:srgbClr val="FFFF00"/>
                        </a:highlight>
                        <a:latin typeface="Times New Roman" panose="02020603050405020304" pitchFamily="18" charset="0"/>
                        <a:ea typeface="+mn-ea"/>
                        <a:cs typeface="Times New Roman" panose="02020603050405020304" pitchFamily="18" charset="0"/>
                      </a:endParaRPr>
                    </a:p>
                  </a:txBody>
                  <a:tcPr marL="38356" marR="38356" marT="19179" marB="19179" anchor="ctr"/>
                </a:tc>
                <a:tc>
                  <a:txBody>
                    <a:bodyPr/>
                    <a:lstStyle/>
                    <a:p>
                      <a:pPr marL="0" algn="l" fontAlgn="b">
                        <a:buNone/>
                      </a:pPr>
                      <a:r>
                        <a:rPr lang="en-US" sz="1100" b="1" dirty="0">
                          <a:solidFill>
                            <a:srgbClr val="111827"/>
                          </a:solidFill>
                          <a:effectLst/>
                          <a:highlight>
                            <a:srgbClr val="FFFF00"/>
                          </a:highlight>
                          <a:latin typeface="Times New Roman" panose="02020603050405020304" pitchFamily="18" charset="0"/>
                          <a:cs typeface="Times New Roman" panose="02020603050405020304" pitchFamily="18" charset="0"/>
                        </a:rPr>
                        <a:t>What Changes vs. BAU</a:t>
                      </a:r>
                      <a:endParaRPr lang="en-US" sz="1100" b="1" dirty="0">
                        <a:solidFill>
                          <a:srgbClr val="111827"/>
                        </a:solidFill>
                        <a:effectLst/>
                        <a:highlight>
                          <a:srgbClr val="FFFF00"/>
                        </a:highlight>
                        <a:latin typeface="Times New Roman" panose="02020603050405020304" pitchFamily="18" charset="0"/>
                        <a:ea typeface="+mn-ea"/>
                        <a:cs typeface="Times New Roman" panose="02020603050405020304" pitchFamily="18" charset="0"/>
                      </a:endParaRPr>
                    </a:p>
                  </a:txBody>
                  <a:tcPr marL="38356" marR="38356" marT="19179" marB="19179" anchor="ctr"/>
                </a:tc>
                <a:extLst>
                  <a:ext uri="{0D108BD9-81ED-4DB2-BD59-A6C34878D82A}">
                    <a16:rowId xmlns:a16="http://schemas.microsoft.com/office/drawing/2014/main" val="1086821910"/>
                  </a:ext>
                </a:extLst>
              </a:tr>
              <a:tr h="8917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kern="1200" dirty="0">
                          <a:solidFill>
                            <a:srgbClr val="111827"/>
                          </a:solidFill>
                          <a:effectLst/>
                          <a:latin typeface="Times New Roman" panose="02020603050405020304" pitchFamily="18" charset="0"/>
                          <a:ea typeface="+mn-ea"/>
                          <a:cs typeface="Times New Roman" panose="02020603050405020304" pitchFamily="18" charset="0"/>
                        </a:rPr>
                        <a:t>Reference / Current Policies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kern="1200" dirty="0">
                          <a:solidFill>
                            <a:srgbClr val="111827"/>
                          </a:solidFill>
                          <a:effectLst/>
                          <a:latin typeface="Times New Roman" panose="02020603050405020304" pitchFamily="18" charset="0"/>
                          <a:ea typeface="+mn-ea"/>
                          <a:cs typeface="Times New Roman" panose="02020603050405020304" pitchFamily="18" charset="0"/>
                        </a:rPr>
                        <a:t> (</a:t>
                      </a:r>
                      <a:r>
                        <a:rPr lang="en-US" altLang="ko-KR" sz="1200" b="1" kern="1200" dirty="0">
                          <a:solidFill>
                            <a:srgbClr val="111827"/>
                          </a:solidFill>
                          <a:effectLst/>
                          <a:latin typeface="Times New Roman" panose="02020603050405020304" pitchFamily="18" charset="0"/>
                          <a:ea typeface="+mn-ea"/>
                          <a:cs typeface="Times New Roman" panose="02020603050405020304" pitchFamily="18" charset="0"/>
                        </a:rPr>
                        <a:t>BAU / REF)</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2">
                        <a:lumMod val="20000"/>
                        <a:lumOff val="80000"/>
                      </a:schemeClr>
                    </a:solidFill>
                  </a:tcPr>
                </a:tc>
                <a:tc>
                  <a:txBody>
                    <a:bodyPr/>
                    <a:lstStyle/>
                    <a:p>
                      <a:pPr marL="0" algn="l" defTabSz="914400" rtl="0" eaLnBrk="1" fontAlgn="b" latinLnBrk="0" hangingPunct="1">
                        <a:buNone/>
                      </a:pPr>
                      <a:r>
                        <a:rPr lang="en-US" altLang="ko-KR" sz="1050" b="0" kern="1200" dirty="0">
                          <a:solidFill>
                            <a:srgbClr val="111827"/>
                          </a:solidFill>
                          <a:effectLst/>
                          <a:latin typeface="Times New Roman" panose="02020603050405020304" pitchFamily="18" charset="0"/>
                          <a:ea typeface="+mn-ea"/>
                          <a:cs typeface="Times New Roman" panose="02020603050405020304" pitchFamily="18" charset="0"/>
                        </a:rPr>
                        <a:t>baseline benchmark under continuation of existing and already-announced energy and climate policies.</a:t>
                      </a:r>
                    </a:p>
                    <a:p>
                      <a:pPr marL="0" marR="0" lvl="0" indent="0" algn="l" defTabSz="914400" rtl="0" eaLnBrk="1" fontAlgn="b" latinLnBrk="0" hangingPunct="1">
                        <a:lnSpc>
                          <a:spcPct val="100000"/>
                        </a:lnSpc>
                        <a:spcBef>
                          <a:spcPts val="0"/>
                        </a:spcBef>
                        <a:spcAft>
                          <a:spcPts val="0"/>
                        </a:spcAft>
                        <a:buClrTx/>
                        <a:buSzTx/>
                        <a:buFontTx/>
                        <a:buNone/>
                        <a:tabLst/>
                        <a:defRPr/>
                      </a:pPr>
                      <a:r>
                        <a:rPr lang="en-US" altLang="ko-KR" sz="1050" dirty="0">
                          <a:effectLst/>
                          <a:highlight>
                            <a:srgbClr val="FFFF00"/>
                          </a:highlight>
                          <a:latin typeface="Times New Roman" panose="02020603050405020304" pitchFamily="18" charset="0"/>
                          <a:cs typeface="Times New Roman" panose="02020603050405020304" pitchFamily="18" charset="0"/>
                        </a:rPr>
                        <a:t>Provide</a:t>
                      </a:r>
                      <a:r>
                        <a:rPr lang="en-US" altLang="ko-KR" sz="1050" dirty="0">
                          <a:effectLst/>
                          <a:latin typeface="Times New Roman" panose="02020603050405020304" pitchFamily="18" charset="0"/>
                          <a:cs typeface="Times New Roman" panose="02020603050405020304" pitchFamily="18" charset="0"/>
                        </a:rPr>
                        <a:t> a baseline benchmark under continuation of existing and already-announced energy and climate policies.</a:t>
                      </a:r>
                    </a:p>
                  </a:txBody>
                  <a:tcPr marL="38356" marR="38356" marT="19179" marB="19179" anchor="ctr">
                    <a:solidFill>
                      <a:schemeClr val="accent2">
                        <a:lumMod val="20000"/>
                        <a:lumOff val="80000"/>
                      </a:schemeClr>
                    </a:solidFill>
                  </a:tcPr>
                </a:tc>
                <a:tc>
                  <a:txBody>
                    <a:bodyPr/>
                    <a:lstStyle/>
                    <a:p>
                      <a:pPr marL="0" indent="0" algn="l" defTabSz="914400" rtl="0" eaLnBrk="1" fontAlgn="b" latinLnBrk="0" hangingPunct="1">
                        <a:buFont typeface="Arial" panose="020B0604020202020204" pitchFamily="34" charset="0"/>
                        <a:buNone/>
                      </a:pPr>
                      <a:r>
                        <a:rPr lang="en-US" altLang="ko-KR" sz="1300" b="0" kern="1200" dirty="0">
                          <a:solidFill>
                            <a:srgbClr val="111827"/>
                          </a:solidFill>
                          <a:effectLst/>
                          <a:latin typeface="Times New Roman" panose="02020603050405020304" pitchFamily="18" charset="0"/>
                          <a:ea typeface="+mn-ea"/>
                          <a:cs typeface="Times New Roman" panose="02020603050405020304" pitchFamily="18" charset="0"/>
                        </a:rPr>
                        <a:t>Gradual renewables growth but continued dominance of fossil fuels, especially natural gas, in power and final energy use.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altLang="ko-KR" sz="1050" dirty="0">
                          <a:effectLst/>
                          <a:latin typeface="Times New Roman" panose="02020603050405020304" pitchFamily="18" charset="0"/>
                          <a:cs typeface="Times New Roman" panose="02020603050405020304" pitchFamily="18" charset="0"/>
                        </a:rPr>
                        <a:t>Rising energy demand, only incremental efficiency gains, and steadily increasing energy-related CO₂ emissions to 2070.</a:t>
                      </a:r>
                    </a:p>
                  </a:txBody>
                  <a:tcPr marL="38356" marR="38356" marT="19179" marB="19179" anchor="ctr">
                    <a:solidFill>
                      <a:schemeClr val="accent2">
                        <a:lumMod val="20000"/>
                        <a:lumOff val="80000"/>
                      </a:schemeClr>
                    </a:solidFill>
                  </a:tcPr>
                </a:tc>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Demand grows with population &amp; GDP; fossil fuels (esp. gas) remain dominant; no additional decarbonization effort</a:t>
                      </a:r>
                    </a:p>
                    <a:p>
                      <a:pPr marL="0" marR="0" lvl="0" indent="0" algn="l" defTabSz="914400" rtl="0" eaLnBrk="1" fontAlgn="b" latinLnBrk="0" hangingPunct="1">
                        <a:lnSpc>
                          <a:spcPct val="100000"/>
                        </a:lnSpc>
                        <a:spcBef>
                          <a:spcPts val="0"/>
                        </a:spcBef>
                        <a:spcAft>
                          <a:spcPts val="0"/>
                        </a:spcAft>
                        <a:buClrTx/>
                        <a:buSzTx/>
                        <a:buFontTx/>
                        <a:buNone/>
                        <a:tabLst/>
                        <a:defRPr/>
                      </a:pPr>
                      <a:r>
                        <a:rPr lang="en-US" altLang="ko-KR" sz="1000" dirty="0">
                          <a:effectLst/>
                          <a:latin typeface="Times New Roman" panose="02020603050405020304" pitchFamily="18" charset="0"/>
                          <a:cs typeface="Times New Roman" panose="02020603050405020304" pitchFamily="18" charset="0"/>
                        </a:rPr>
                        <a:t>Fossil fuel lock‑in, high and rising CO₂ emissions, exposure to fuel price volatility and import risks, and misalignment with long‑term climate and sustainability goals.</a:t>
                      </a:r>
                    </a:p>
                  </a:txBody>
                  <a:tcPr marL="38356" marR="38356" marT="19179" marB="19179" anchor="ctr">
                    <a:solidFill>
                      <a:schemeClr val="accent2">
                        <a:lumMod val="20000"/>
                        <a:lumOff val="80000"/>
                      </a:schemeClr>
                    </a:solidFill>
                  </a:tcPr>
                </a:tc>
                <a:extLst>
                  <a:ext uri="{0D108BD9-81ED-4DB2-BD59-A6C34878D82A}">
                    <a16:rowId xmlns:a16="http://schemas.microsoft.com/office/drawing/2014/main" val="2497571239"/>
                  </a:ext>
                </a:extLst>
              </a:tr>
              <a:tr h="891796">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Planned Energy Transition</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ko-KR" sz="1300" b="1" kern="1200" dirty="0">
                          <a:solidFill>
                            <a:srgbClr val="111827"/>
                          </a:solidFill>
                          <a:effectLst/>
                          <a:latin typeface="Times New Roman" panose="02020603050405020304" pitchFamily="18" charset="0"/>
                          <a:ea typeface="+mn-ea"/>
                          <a:cs typeface="Times New Roman" panose="02020603050405020304" pitchFamily="18" charset="0"/>
                        </a:rPr>
                        <a:t>PET</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3">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ko-KR" sz="1100" b="0" kern="1200" dirty="0">
                          <a:solidFill>
                            <a:srgbClr val="111827"/>
                          </a:solidFill>
                          <a:effectLst/>
                          <a:latin typeface="Times New Roman" panose="02020603050405020304" pitchFamily="18" charset="0"/>
                          <a:ea typeface="+mn-ea"/>
                          <a:cs typeface="Times New Roman" panose="02020603050405020304" pitchFamily="18" charset="0"/>
                        </a:rPr>
                        <a:t>Full implementation of Egypt Vision 2030-35, NDCs, and official energy strategies </a:t>
                      </a:r>
                      <a:r>
                        <a:rPr lang="en-US" altLang="ko-KR" sz="1100" b="0" kern="120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 </a:t>
                      </a:r>
                      <a:r>
                        <a:rPr lang="en-US" altLang="ko-KR" sz="1100" dirty="0">
                          <a:effectLst/>
                          <a:highlight>
                            <a:srgbClr val="FFFF00"/>
                          </a:highlight>
                          <a:latin typeface="Times New Roman" panose="02020603050405020304" pitchFamily="18" charset="0"/>
                          <a:cs typeface="Times New Roman" panose="02020603050405020304" pitchFamily="18" charset="0"/>
                        </a:rPr>
                        <a:t>Assess </a:t>
                      </a:r>
                      <a:r>
                        <a:rPr lang="en-US" altLang="ko-KR" sz="1100" dirty="0">
                          <a:effectLst/>
                          <a:latin typeface="Times New Roman" panose="02020603050405020304" pitchFamily="18" charset="0"/>
                          <a:cs typeface="Times New Roman" panose="02020603050405020304" pitchFamily="18" charset="0"/>
                        </a:rPr>
                        <a:t>the impact of fully implementing current national energy and climate strategies and NDCs (e.g. Vision 2030).</a:t>
                      </a:r>
                    </a:p>
                  </a:txBody>
                  <a:tcPr marL="38356" marR="38356" marT="19179" marB="19179" anchor="ctr">
                    <a:solidFill>
                      <a:schemeClr val="accent3">
                        <a:lumMod val="40000"/>
                        <a:lumOff val="60000"/>
                      </a:schemeClr>
                    </a:solidFill>
                  </a:tcPr>
                </a:tc>
                <a:tc>
                  <a:txBody>
                    <a:bodyPr/>
                    <a:lstStyle/>
                    <a:p>
                      <a:pPr marL="0" algn="l" defTabSz="914400" rtl="0" eaLnBrk="1" fontAlgn="b" latinLnBrk="0" hangingPunct="1">
                        <a:buNone/>
                      </a:pPr>
                      <a:r>
                        <a:rPr lang="en-US" altLang="ko-KR" sz="1050" dirty="0">
                          <a:effectLst/>
                          <a:latin typeface="Times New Roman" panose="02020603050405020304" pitchFamily="18" charset="0"/>
                          <a:cs typeface="Times New Roman" panose="02020603050405020304" pitchFamily="18" charset="0"/>
                        </a:rPr>
                        <a:t>Policy‑consistent transition with faster renewables deployment,</a:t>
                      </a: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3">
                        <a:lumMod val="40000"/>
                        <a:lumOff val="60000"/>
                      </a:schemeClr>
                    </a:solidFill>
                  </a:tcPr>
                </a:tc>
                <a:tc>
                  <a:txBody>
                    <a:bodyPr/>
                    <a:lstStyle/>
                    <a:p>
                      <a:pPr marL="0" indent="0" algn="l" defTabSz="914400" rtl="0" eaLnBrk="1" fontAlgn="b" latinLnBrk="0" hangingPunct="1">
                        <a:buFont typeface="Arial" panose="020B0604020202020204" pitchFamily="34" charset="0"/>
                        <a:buNone/>
                      </a:pPr>
                      <a:r>
                        <a:rPr lang="en-US" sz="1100" b="0" kern="1200" dirty="0">
                          <a:solidFill>
                            <a:srgbClr val="111827"/>
                          </a:solidFill>
                          <a:effectLst/>
                          <a:latin typeface="Times New Roman" panose="02020603050405020304" pitchFamily="18" charset="0"/>
                          <a:ea typeface="+mn-ea"/>
                          <a:cs typeface="Times New Roman" panose="02020603050405020304" pitchFamily="18" charset="0"/>
                        </a:rPr>
                        <a:t>Faster renewables, moderate electrification, stronger efficiency than BAU; </a:t>
                      </a:r>
                    </a:p>
                    <a:p>
                      <a:pPr marL="0" indent="0" algn="l" defTabSz="914400" rtl="0" eaLnBrk="1" fontAlgn="b" latinLnBrk="0" hangingPunct="1">
                        <a:buFont typeface="Arial" panose="020B0604020202020204" pitchFamily="34" charset="0"/>
                        <a:buNone/>
                      </a:pPr>
                      <a:r>
                        <a:rPr lang="en-US" altLang="ko-KR" sz="1100" b="0" kern="1200" dirty="0">
                          <a:solidFill>
                            <a:srgbClr val="111827"/>
                          </a:solidFill>
                          <a:effectLst/>
                          <a:latin typeface="Times New Roman" panose="02020603050405020304" pitchFamily="18" charset="0"/>
                          <a:ea typeface="+mn-ea"/>
                          <a:cs typeface="Times New Roman" panose="02020603050405020304" pitchFamily="18" charset="0"/>
                        </a:rPr>
                        <a:t>Fossil fuels, especially gas, remain important. </a:t>
                      </a:r>
                      <a:r>
                        <a:rPr lang="en-US" sz="1100" b="0" kern="1200" dirty="0">
                          <a:solidFill>
                            <a:srgbClr val="111827"/>
                          </a:solidFill>
                          <a:effectLst/>
                          <a:latin typeface="Times New Roman" panose="02020603050405020304" pitchFamily="18" charset="0"/>
                          <a:ea typeface="+mn-ea"/>
                          <a:cs typeface="Times New Roman" panose="02020603050405020304" pitchFamily="18" charset="0"/>
                        </a:rPr>
                        <a:t>emissions growth slows but does not reverse</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altLang="ko-KR" sz="1050" dirty="0">
                          <a:effectLst/>
                          <a:latin typeface="Times New Roman" panose="02020603050405020304" pitchFamily="18" charset="0"/>
                          <a:cs typeface="Times New Roman" panose="02020603050405020304" pitchFamily="18" charset="0"/>
                        </a:rPr>
                        <a:t>Implementation and financing gaps, institutional and regulatory barriers, risk that announced targets and plans are delayed or only partially delivered.</a:t>
                      </a:r>
                    </a:p>
                  </a:txBody>
                  <a:tcPr marL="38356" marR="38356" marT="19179" marB="19179" anchor="ctr">
                    <a:solidFill>
                      <a:schemeClr val="accent3">
                        <a:lumMod val="40000"/>
                        <a:lumOff val="60000"/>
                      </a:schemeClr>
                    </a:solidFill>
                  </a:tcPr>
                </a:tc>
                <a:extLst>
                  <a:ext uri="{0D108BD9-81ED-4DB2-BD59-A6C34878D82A}">
                    <a16:rowId xmlns:a16="http://schemas.microsoft.com/office/drawing/2014/main" val="4254374662"/>
                  </a:ext>
                </a:extLst>
              </a:tr>
              <a:tr h="891796">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Renewable - Led Power Transition</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ko-KR" sz="1300" b="1" kern="1200" dirty="0">
                          <a:solidFill>
                            <a:srgbClr val="111827"/>
                          </a:solidFill>
                          <a:effectLst/>
                          <a:latin typeface="Times New Roman" panose="02020603050405020304" pitchFamily="18" charset="0"/>
                          <a:ea typeface="+mn-ea"/>
                          <a:cs typeface="Times New Roman" panose="02020603050405020304" pitchFamily="18" charset="0"/>
                        </a:rPr>
                        <a:t>RPT</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4">
                        <a:lumMod val="40000"/>
                        <a:lumOff val="60000"/>
                      </a:schemeClr>
                    </a:solidFill>
                  </a:tcPr>
                </a:tc>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Supply-side decarbonization case:</a:t>
                      </a:r>
                    </a:p>
                    <a:p>
                      <a:pPr marL="0" marR="0" lvl="0" indent="0" algn="l" defTabSz="914400" rtl="0" eaLnBrk="1" fontAlgn="b" latinLnBrk="0" hangingPunct="1">
                        <a:lnSpc>
                          <a:spcPct val="100000"/>
                        </a:lnSpc>
                        <a:spcBef>
                          <a:spcPts val="0"/>
                        </a:spcBef>
                        <a:spcAft>
                          <a:spcPts val="0"/>
                        </a:spcAft>
                        <a:buClrTx/>
                        <a:buSzTx/>
                        <a:buFontTx/>
                        <a:buNone/>
                        <a:tabLst/>
                        <a:defRPr/>
                      </a:pPr>
                      <a:r>
                        <a:rPr lang="en-US" altLang="ko-KR" sz="1100" dirty="0">
                          <a:effectLst/>
                          <a:latin typeface="Times New Roman" panose="02020603050405020304" pitchFamily="18" charset="0"/>
                          <a:cs typeface="Times New Roman" panose="02020603050405020304" pitchFamily="18" charset="0"/>
                        </a:rPr>
                        <a:t>Explore an accelerated decarbonization pathway focused on the power sector.</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4">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kern="1200" dirty="0">
                          <a:solidFill>
                            <a:srgbClr val="111827"/>
                          </a:solidFill>
                          <a:effectLst/>
                          <a:latin typeface="Times New Roman" panose="02020603050405020304" pitchFamily="18" charset="0"/>
                          <a:ea typeface="+mn-ea"/>
                          <a:cs typeface="Times New Roman" panose="02020603050405020304" pitchFamily="18" charset="0"/>
                        </a:rPr>
                        <a:t>Accelerated solar &amp; wind deployment in the power sector :</a:t>
                      </a:r>
                      <a:r>
                        <a:rPr lang="en-US" altLang="ko-KR" sz="1050" dirty="0">
                          <a:effectLst/>
                          <a:latin typeface="Times New Roman" panose="02020603050405020304" pitchFamily="18" charset="0"/>
                          <a:cs typeface="Times New Roman" panose="02020603050405020304" pitchFamily="18" charset="0"/>
                        </a:rPr>
                        <a:t>High solar and wind penetration dominate the future electricity mix (optionally under a </a:t>
                      </a:r>
                      <a:r>
                        <a:rPr lang="en-US" altLang="ko-KR" sz="1000" dirty="0">
                          <a:effectLst/>
                          <a:latin typeface="Times New Roman" panose="02020603050405020304" pitchFamily="18" charset="0"/>
                          <a:cs typeface="Times New Roman" panose="02020603050405020304" pitchFamily="18" charset="0"/>
                        </a:rPr>
                        <a:t>power‑sector CO₂ cap). Supported by grid reinforcement, storage and flexibility options. Limited new fossil capacity and earlier fossil retirements. Power‑sector CO₂ falls sharply; electricity becomes a key low‑carbon carrier for end‑use sectors.</a:t>
                      </a:r>
                      <a:endParaRPr lang="en-US" altLang="ko-KR" sz="1050" dirty="0">
                        <a:effectLst/>
                        <a:latin typeface="Times New Roman" panose="02020603050405020304" pitchFamily="18" charset="0"/>
                        <a:cs typeface="Times New Roman" panose="02020603050405020304" pitchFamily="18" charset="0"/>
                      </a:endParaRPr>
                    </a:p>
                  </a:txBody>
                  <a:tcPr marL="38356" marR="38356" marT="19179" marB="19179" anchor="ctr">
                    <a:solidFill>
                      <a:schemeClr val="accent4">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altLang="ko-KR" sz="1000" b="0" kern="1200" dirty="0">
                          <a:solidFill>
                            <a:srgbClr val="111827"/>
                          </a:solidFill>
                          <a:effectLst/>
                          <a:latin typeface="Times New Roman" panose="02020603050405020304" pitchFamily="18" charset="0"/>
                          <a:ea typeface="+mn-ea"/>
                          <a:cs typeface="Times New Roman" panose="02020603050405020304" pitchFamily="18" charset="0"/>
                        </a:rPr>
                        <a:t>High penetration for Wind &amp; solar</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000" b="0" kern="1200" dirty="0">
                          <a:solidFill>
                            <a:srgbClr val="111827"/>
                          </a:solidFill>
                          <a:effectLst/>
                          <a:latin typeface="Times New Roman" panose="02020603050405020304" pitchFamily="18" charset="0"/>
                          <a:ea typeface="+mn-ea"/>
                          <a:cs typeface="Times New Roman" panose="02020603050405020304" pitchFamily="18" charset="0"/>
                        </a:rPr>
                        <a:t>Rapid fossil phase-down in electricity; grid expansion, storage, electrification of end-uses: </a:t>
                      </a:r>
                      <a:r>
                        <a:rPr lang="en-US" altLang="ko-KR" sz="1000" dirty="0">
                          <a:effectLst/>
                          <a:latin typeface="Times New Roman" panose="02020603050405020304" pitchFamily="18" charset="0"/>
                          <a:cs typeface="Times New Roman" panose="02020603050405020304" pitchFamily="18" charset="0"/>
                        </a:rPr>
                        <a:t>High upfront capital needs, grid integration and system flexibility challenges, resistance from fossil incumbents, and need for strong planning, regulation, and system operation capabilities.</a:t>
                      </a:r>
                    </a:p>
                  </a:txBody>
                  <a:tcPr marL="38356" marR="38356" marT="19179" marB="19179" anchor="ctr">
                    <a:solidFill>
                      <a:schemeClr val="accent4">
                        <a:lumMod val="40000"/>
                        <a:lumOff val="60000"/>
                      </a:schemeClr>
                    </a:solidFill>
                  </a:tcPr>
                </a:tc>
                <a:extLst>
                  <a:ext uri="{0D108BD9-81ED-4DB2-BD59-A6C34878D82A}">
                    <a16:rowId xmlns:a16="http://schemas.microsoft.com/office/drawing/2014/main" val="1245929619"/>
                  </a:ext>
                </a:extLst>
              </a:tr>
              <a:tr h="891796">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Efficiency-Driven Demand Transition</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ko-KR" sz="1300" b="1" kern="1200" dirty="0">
                          <a:solidFill>
                            <a:srgbClr val="111827"/>
                          </a:solidFill>
                          <a:effectLst/>
                          <a:latin typeface="Times New Roman" panose="02020603050405020304" pitchFamily="18" charset="0"/>
                          <a:ea typeface="+mn-ea"/>
                          <a:cs typeface="Times New Roman" panose="02020603050405020304" pitchFamily="18" charset="0"/>
                        </a:rPr>
                        <a:t>EDT</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accent6">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Demand-side decarbonization case : </a:t>
                      </a:r>
                      <a:r>
                        <a:rPr lang="en-US" altLang="ko-KR" sz="1050" dirty="0">
                          <a:effectLst/>
                          <a:latin typeface="Times New Roman" panose="02020603050405020304" pitchFamily="18" charset="0"/>
                          <a:cs typeface="Times New Roman" panose="02020603050405020304" pitchFamily="18" charset="0"/>
                        </a:rPr>
                        <a:t>Assess the potential of ambitious cross‑sectoral energy efficiency to curb demand and emissions.</a:t>
                      </a:r>
                      <a:endParaRPr lang="en-US" altLang="ko-KR" sz="1400" dirty="0">
                        <a:effectLst/>
                        <a:latin typeface="Times New Roman" panose="02020603050405020304" pitchFamily="18" charset="0"/>
                        <a:cs typeface="Times New Roman" panose="02020603050405020304" pitchFamily="18" charset="0"/>
                      </a:endParaRPr>
                    </a:p>
                  </a:txBody>
                  <a:tcPr marL="38356" marR="38356" marT="19179" marB="19179" anchor="ctr">
                    <a:solidFill>
                      <a:schemeClr val="accent6">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kern="1200" dirty="0">
                          <a:solidFill>
                            <a:srgbClr val="111827"/>
                          </a:solidFill>
                          <a:effectLst/>
                          <a:latin typeface="Times New Roman" panose="02020603050405020304" pitchFamily="18" charset="0"/>
                          <a:ea typeface="+mn-ea"/>
                          <a:cs typeface="Times New Roman" panose="02020603050405020304" pitchFamily="18" charset="0"/>
                        </a:rPr>
                        <a:t>Aggressive &amp; strong efficiency improvements across buildings, industry, and transport (</a:t>
                      </a:r>
                      <a:r>
                        <a:rPr lang="en-US" altLang="ko-KR" sz="1050" b="0" kern="1200" dirty="0">
                          <a:solidFill>
                            <a:srgbClr val="111827"/>
                          </a:solidFill>
                          <a:effectLst/>
                          <a:latin typeface="Times New Roman" panose="02020603050405020304" pitchFamily="18" charset="0"/>
                          <a:ea typeface="+mn-ea"/>
                          <a:cs typeface="Times New Roman" panose="02020603050405020304" pitchFamily="18" charset="0"/>
                        </a:rPr>
                        <a:t>reduction in energy demand growth :</a:t>
                      </a:r>
                    </a:p>
                    <a:p>
                      <a:pPr marL="0" marR="0" lvl="0" indent="0" algn="just" defTabSz="914400" rtl="0" eaLnBrk="1" fontAlgn="b" latinLnBrk="0" hangingPunct="1">
                        <a:lnSpc>
                          <a:spcPct val="100000"/>
                        </a:lnSpc>
                        <a:spcBef>
                          <a:spcPts val="0"/>
                        </a:spcBef>
                        <a:spcAft>
                          <a:spcPts val="0"/>
                        </a:spcAft>
                        <a:buClrTx/>
                        <a:buSzTx/>
                        <a:buFontTx/>
                        <a:buNone/>
                        <a:tabLst/>
                        <a:defRPr/>
                      </a:pPr>
                      <a:r>
                        <a:rPr lang="en-US" altLang="ko-KR" sz="1050" dirty="0">
                          <a:effectLst/>
                          <a:latin typeface="Times New Roman" panose="02020603050405020304" pitchFamily="18" charset="0"/>
                          <a:cs typeface="Times New Roman" panose="02020603050405020304" pitchFamily="18" charset="0"/>
                        </a:rPr>
                        <a:t>Strong end‑use efficiency in buildings, industry and transport: </a:t>
                      </a:r>
                      <a:r>
                        <a:rPr lang="en-US" altLang="ko-KR" sz="1000" dirty="0">
                          <a:effectLst/>
                          <a:highlight>
                            <a:srgbClr val="FFFF00"/>
                          </a:highlight>
                          <a:latin typeface="Times New Roman" panose="02020603050405020304" pitchFamily="18" charset="0"/>
                          <a:cs typeface="Times New Roman" panose="02020603050405020304" pitchFamily="18" charset="0"/>
                        </a:rPr>
                        <a:t>higher</a:t>
                      </a:r>
                      <a:r>
                        <a:rPr lang="en-US" altLang="ko-KR" sz="1000" dirty="0">
                          <a:effectLst/>
                          <a:latin typeface="Times New Roman" panose="02020603050405020304" pitchFamily="18" charset="0"/>
                          <a:cs typeface="Times New Roman" panose="02020603050405020304" pitchFamily="18" charset="0"/>
                        </a:rPr>
                        <a:t> appliance and building standards, industrial process upgrades, efficient vehicles and public transport, plus some electrification. Final energy demand growth is substantially reduced relative to BAU, with only moderate supply‑side transformation</a:t>
                      </a:r>
                      <a:r>
                        <a:rPr lang="en-US" altLang="ko-KR" sz="1200" dirty="0">
                          <a:effectLst/>
                          <a:latin typeface="Times New Roman" panose="02020603050405020304" pitchFamily="18" charset="0"/>
                          <a:cs typeface="Times New Roman" panose="02020603050405020304" pitchFamily="18" charset="0"/>
                        </a:rPr>
                        <a:t>.</a:t>
                      </a:r>
                      <a:endParaRPr lang="en-US" altLang="ko-KR" sz="1400" dirty="0">
                        <a:effectLst/>
                        <a:latin typeface="Times New Roman" panose="02020603050405020304" pitchFamily="18" charset="0"/>
                        <a:cs typeface="Times New Roman" panose="02020603050405020304" pitchFamily="18" charset="0"/>
                      </a:endParaRPr>
                    </a:p>
                  </a:txBody>
                  <a:tcPr marL="38356" marR="38356" marT="19179" marB="19179" anchor="ctr">
                    <a:solidFill>
                      <a:schemeClr val="accent6">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kern="1200" dirty="0">
                          <a:solidFill>
                            <a:srgbClr val="111827"/>
                          </a:solidFill>
                          <a:effectLst/>
                          <a:latin typeface="Times New Roman" panose="02020603050405020304" pitchFamily="18" charset="0"/>
                          <a:ea typeface="+mn-ea"/>
                          <a:cs typeface="Times New Roman" panose="02020603050405020304" pitchFamily="18" charset="0"/>
                        </a:rPr>
                        <a:t>Lower energy intensity; slower final energy demand growth; limited supply-side change : </a:t>
                      </a:r>
                      <a:r>
                        <a:rPr lang="en-US" altLang="ko-KR" sz="1200" dirty="0">
                          <a:effectLst/>
                          <a:latin typeface="Times New Roman" panose="02020603050405020304" pitchFamily="18" charset="0"/>
                          <a:cs typeface="Times New Roman" panose="02020603050405020304" pitchFamily="18" charset="0"/>
                        </a:rPr>
                        <a:t>High initial investment needs, behavioral and institutional barriers, split incentives (e.g. landlord–tenant), difficulties enforcing standards and achieving widespread behavioral change.</a:t>
                      </a:r>
                    </a:p>
                  </a:txBody>
                  <a:tcPr marL="38356" marR="38356" marT="19179" marB="19179" anchor="ctr">
                    <a:solidFill>
                      <a:schemeClr val="accent6">
                        <a:lumMod val="40000"/>
                        <a:lumOff val="60000"/>
                      </a:schemeClr>
                    </a:solidFill>
                  </a:tcPr>
                </a:tc>
                <a:extLst>
                  <a:ext uri="{0D108BD9-81ED-4DB2-BD59-A6C34878D82A}">
                    <a16:rowId xmlns:a16="http://schemas.microsoft.com/office/drawing/2014/main" val="1866344617"/>
                  </a:ext>
                </a:extLst>
              </a:tr>
              <a:tr h="891796">
                <a:tc>
                  <a:txBody>
                    <a:bodyPr/>
                    <a:lstStyle/>
                    <a:p>
                      <a:pPr marL="0" algn="l" defTabSz="914400" rtl="0" eaLnBrk="1" fontAlgn="b" latinLnBrk="0" hangingPunct="1">
                        <a:buNone/>
                      </a:pPr>
                      <a:r>
                        <a:rPr lang="en-US" sz="1300" b="0" kern="1200" dirty="0">
                          <a:solidFill>
                            <a:srgbClr val="111827"/>
                          </a:solidFill>
                          <a:effectLst/>
                          <a:latin typeface="Times New Roman" panose="02020603050405020304" pitchFamily="18" charset="0"/>
                          <a:ea typeface="+mn-ea"/>
                          <a:cs typeface="Times New Roman" panose="02020603050405020304" pitchFamily="18" charset="0"/>
                        </a:rPr>
                        <a:t>Carbon-Neutrality Strategy (Narrative)</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ko-KR" sz="1300" b="1" kern="1200" dirty="0">
                          <a:solidFill>
                            <a:srgbClr val="111827"/>
                          </a:solidFill>
                          <a:effectLst/>
                          <a:latin typeface="Times New Roman" panose="02020603050405020304" pitchFamily="18" charset="0"/>
                          <a:ea typeface="+mn-ea"/>
                          <a:cs typeface="Times New Roman" panose="02020603050405020304" pitchFamily="18" charset="0"/>
                        </a:rPr>
                        <a:t>CNS</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tx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kern="1200" dirty="0">
                          <a:solidFill>
                            <a:srgbClr val="111827"/>
                          </a:solidFill>
                          <a:effectLst/>
                          <a:latin typeface="Times New Roman" panose="02020603050405020304" pitchFamily="18" charset="0"/>
                          <a:ea typeface="+mn-ea"/>
                          <a:cs typeface="Times New Roman" panose="02020603050405020304" pitchFamily="18" charset="0"/>
                        </a:rPr>
                        <a:t>Main net-zero pathway: </a:t>
                      </a:r>
                      <a:r>
                        <a:rPr lang="en-US" altLang="ko-KR" sz="1100" dirty="0">
                          <a:effectLst/>
                          <a:latin typeface="Times New Roman" panose="02020603050405020304" pitchFamily="18" charset="0"/>
                          <a:cs typeface="Times New Roman" panose="02020603050405020304" pitchFamily="18" charset="0"/>
                        </a:rPr>
                        <a:t>Define a policy‑driven, narrative pathway consistent with achieving economy‑wide net‑zero CO₂ by 2070.</a:t>
                      </a:r>
                    </a:p>
                    <a:p>
                      <a:pPr marL="0" algn="l" defTabSz="914400" rtl="0" eaLnBrk="1" fontAlgn="b" latinLnBrk="0" hangingPunct="1">
                        <a:buNone/>
                      </a:pPr>
                      <a:endParaRPr lang="en-US" sz="1300" b="0" kern="120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tx2">
                        <a:lumMod val="20000"/>
                        <a:lumOff val="80000"/>
                      </a:schemeClr>
                    </a:solidFill>
                  </a:tcPr>
                </a:tc>
                <a:tc>
                  <a:txBody>
                    <a:bodyPr/>
                    <a:lstStyle/>
                    <a:p>
                      <a:pPr algn="l" fontAlgn="base">
                        <a:buNone/>
                      </a:pPr>
                      <a:r>
                        <a:rPr lang="en-US" sz="1050" b="0" kern="1200" dirty="0">
                          <a:solidFill>
                            <a:srgbClr val="111827"/>
                          </a:solidFill>
                          <a:effectLst/>
                          <a:latin typeface="Times New Roman" panose="02020603050405020304" pitchFamily="18" charset="0"/>
                          <a:ea typeface="+mn-ea"/>
                          <a:cs typeface="Times New Roman" panose="02020603050405020304" pitchFamily="18" charset="0"/>
                        </a:rPr>
                        <a:t>Combined supply- and demand-side transformation</a:t>
                      </a:r>
                      <a:r>
                        <a:rPr lang="en-US" altLang="ko-KR" sz="1050" dirty="0">
                          <a:effectLst/>
                          <a:latin typeface="Times New Roman" panose="02020603050405020304" pitchFamily="18" charset="0"/>
                          <a:cs typeface="Times New Roman" panose="02020603050405020304" pitchFamily="18" charset="0"/>
                        </a:rPr>
                        <a:t>: deep efficiency, extensive electrification, near‑zero‑carbon power, fuel switching, and phase down of unabated fossil fuels after mid‑century. </a:t>
                      </a:r>
                    </a:p>
                    <a:p>
                      <a:pPr algn="l" fontAlgn="base">
                        <a:buNone/>
                      </a:pPr>
                      <a:r>
                        <a:rPr lang="en-US" altLang="ko-KR" sz="1050" dirty="0">
                          <a:effectLst/>
                          <a:latin typeface="Times New Roman" panose="02020603050405020304" pitchFamily="18" charset="0"/>
                          <a:cs typeface="Times New Roman" panose="02020603050405020304" pitchFamily="18" charset="0"/>
                        </a:rPr>
                        <a:t>Limited role for CCS and low‑carbon fuels in hard‑to‑abate sectors. Energy </a:t>
                      </a:r>
                      <a:r>
                        <a:rPr lang="en-US" altLang="ko-KR" sz="1000" dirty="0">
                          <a:effectLst/>
                          <a:latin typeface="Times New Roman" panose="02020603050405020304" pitchFamily="18" charset="0"/>
                          <a:cs typeface="Times New Roman" panose="02020603050405020304" pitchFamily="18" charset="0"/>
                        </a:rPr>
                        <a:t>demand is much lower than BAU and CO₂ declines steeply toward near‑zero by 2070.</a:t>
                      </a:r>
                      <a:endParaRPr lang="en-US" altLang="ko-KR" sz="1050" dirty="0">
                        <a:effectLst/>
                        <a:latin typeface="Times New Roman" panose="02020603050405020304" pitchFamily="18" charset="0"/>
                        <a:cs typeface="Times New Roman" panose="02020603050405020304" pitchFamily="18" charset="0"/>
                      </a:endParaRPr>
                    </a:p>
                  </a:txBody>
                  <a:tcPr marL="38356" marR="38356" marT="19179" marB="19179" anchor="ctr">
                    <a:solidFill>
                      <a:schemeClr val="tx2">
                        <a:lumMod val="20000"/>
                        <a:lumOff val="80000"/>
                      </a:schemeClr>
                    </a:solidFill>
                  </a:tcPr>
                </a:tc>
                <a:tc>
                  <a:txBody>
                    <a:bodyPr/>
                    <a:lstStyle/>
                    <a:p>
                      <a:pPr marL="0" algn="l" defTabSz="914400" rtl="0" eaLnBrk="1" fontAlgn="b" latinLnBrk="0" hangingPunct="1">
                        <a:buNone/>
                      </a:pPr>
                      <a:r>
                        <a:rPr lang="en-US" sz="1100" b="0" kern="1200" dirty="0">
                          <a:solidFill>
                            <a:srgbClr val="111827"/>
                          </a:solidFill>
                          <a:effectLst/>
                          <a:latin typeface="Times New Roman" panose="02020603050405020304" pitchFamily="18" charset="0"/>
                          <a:ea typeface="+mn-ea"/>
                          <a:cs typeface="Times New Roman" panose="02020603050405020304" pitchFamily="18" charset="0"/>
                        </a:rPr>
                        <a:t>Deep efficiency, high electrification, near-zero-carbon power, fossil phase-out after mid-century: </a:t>
                      </a:r>
                    </a:p>
                    <a:p>
                      <a:pPr marL="0" algn="l" defTabSz="914400" rtl="0" eaLnBrk="1" fontAlgn="b" latinLnBrk="0" hangingPunct="1">
                        <a:buNone/>
                      </a:pPr>
                      <a:endParaRPr lang="en-US" sz="600" b="0" kern="1200" dirty="0">
                        <a:solidFill>
                          <a:srgbClr val="111827"/>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altLang="ko-KR" sz="1000" dirty="0">
                          <a:effectLst/>
                          <a:latin typeface="Times New Roman" panose="02020603050405020304" pitchFamily="18" charset="0"/>
                          <a:cs typeface="Times New Roman" panose="02020603050405020304" pitchFamily="18" charset="0"/>
                        </a:rPr>
                        <a:t>Very high investment and coordination requirements, technology and policy uncertainty, social and labour transition challenges, dependence on long‑term political commitment and international support.</a:t>
                      </a:r>
                    </a:p>
                  </a:txBody>
                  <a:tcPr marL="38356" marR="38356" marT="19179" marB="19179" anchor="ctr">
                    <a:solidFill>
                      <a:schemeClr val="tx2">
                        <a:lumMod val="20000"/>
                        <a:lumOff val="80000"/>
                      </a:schemeClr>
                    </a:solidFill>
                  </a:tcPr>
                </a:tc>
                <a:extLst>
                  <a:ext uri="{0D108BD9-81ED-4DB2-BD59-A6C34878D82A}">
                    <a16:rowId xmlns:a16="http://schemas.microsoft.com/office/drawing/2014/main" val="3812264908"/>
                  </a:ext>
                </a:extLst>
              </a:tr>
              <a:tr h="1105156">
                <a:tc>
                  <a:txBody>
                    <a:bodyPr/>
                    <a:lstStyle/>
                    <a:p>
                      <a:pPr marL="0" algn="l" fontAlgn="b">
                        <a:buNone/>
                      </a:pPr>
                      <a:r>
                        <a:rPr lang="en-US" sz="1300" b="0" dirty="0">
                          <a:solidFill>
                            <a:srgbClr val="111827"/>
                          </a:solidFill>
                          <a:effectLst/>
                          <a:latin typeface="Times New Roman" panose="02020603050405020304" pitchFamily="18" charset="0"/>
                          <a:cs typeface="Times New Roman" panose="02020603050405020304" pitchFamily="18" charset="0"/>
                        </a:rPr>
                        <a:t>Net-Zero Optimized Pathway (NEMO)</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ko-KR" sz="1300" b="1" kern="1200" dirty="0">
                          <a:solidFill>
                            <a:srgbClr val="111827"/>
                          </a:solidFill>
                          <a:effectLst/>
                          <a:latin typeface="Times New Roman" panose="02020603050405020304" pitchFamily="18" charset="0"/>
                          <a:ea typeface="+mn-ea"/>
                          <a:cs typeface="Times New Roman" panose="02020603050405020304" pitchFamily="18" charset="0"/>
                        </a:rPr>
                        <a:t>NZ-OPT</a:t>
                      </a:r>
                    </a:p>
                    <a:p>
                      <a:pPr marL="0" algn="l" fontAlgn="b">
                        <a:buNone/>
                      </a:pPr>
                      <a:endParaRPr lang="en-US" sz="1300" b="0" dirty="0">
                        <a:solidFill>
                          <a:srgbClr val="111827"/>
                        </a:solidFill>
                        <a:effectLst/>
                        <a:latin typeface="Times New Roman" panose="02020603050405020304" pitchFamily="18" charset="0"/>
                        <a:ea typeface="+mn-ea"/>
                        <a:cs typeface="Times New Roman" panose="02020603050405020304" pitchFamily="18" charset="0"/>
                      </a:endParaRPr>
                    </a:p>
                  </a:txBody>
                  <a:tcPr marL="38356" marR="38356" marT="19179" marB="19179" anchor="ctr">
                    <a:solidFill>
                      <a:schemeClr val="bg2">
                        <a:lumMod val="75000"/>
                      </a:schemeClr>
                    </a:solidFill>
                  </a:tcPr>
                </a:tc>
                <a:tc>
                  <a:txBody>
                    <a:bodyPr/>
                    <a:lstStyle/>
                    <a:p>
                      <a:pPr marL="0" algn="l" defTabSz="914400" rtl="0" eaLnBrk="1" fontAlgn="base" latinLnBrk="0" hangingPunct="1">
                        <a:buNone/>
                      </a:pPr>
                      <a:r>
                        <a:rPr lang="en-US" altLang="ko-KR" sz="1300" kern="1200" dirty="0">
                          <a:solidFill>
                            <a:schemeClr val="dk1"/>
                          </a:solidFill>
                          <a:effectLst/>
                          <a:latin typeface="Times New Roman" panose="02020603050405020304" pitchFamily="18" charset="0"/>
                          <a:ea typeface="+mn-ea"/>
                          <a:cs typeface="Times New Roman" panose="02020603050405020304" pitchFamily="18" charset="0"/>
                        </a:rPr>
                        <a:t>Provide a cost‑minimizing benchmark Net‑Zero pathway under an economy‑wide CO₂ constraint to 2070.</a:t>
                      </a:r>
                    </a:p>
                  </a:txBody>
                  <a:tcPr marL="38356" marR="38356" marT="19179" marB="19179" anchor="ctr">
                    <a:solidFill>
                      <a:schemeClr val="bg2">
                        <a:lumMod val="7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ko-KR" sz="1100" kern="1200" dirty="0">
                          <a:solidFill>
                            <a:schemeClr val="dk1"/>
                          </a:solidFill>
                          <a:effectLst/>
                          <a:latin typeface="Times New Roman" panose="02020603050405020304" pitchFamily="18" charset="0"/>
                          <a:ea typeface="+mn-ea"/>
                          <a:cs typeface="Times New Roman" panose="02020603050405020304" pitchFamily="18" charset="0"/>
                        </a:rPr>
                        <a:t>NEMO optimizes the energy system under a long‑term CO₂ cap that drives energy‑related emissions to net‑zero by 2070. </a:t>
                      </a:r>
                      <a:r>
                        <a:rPr lang="en-US" altLang="ko-KR" sz="1100" dirty="0">
                          <a:effectLst/>
                          <a:highlight>
                            <a:srgbClr val="FFFF00"/>
                          </a:highlight>
                          <a:latin typeface="Times New Roman" panose="02020603050405020304" pitchFamily="18" charset="0"/>
                          <a:cs typeface="Times New Roman" panose="02020603050405020304" pitchFamily="18" charset="0"/>
                        </a:rPr>
                        <a:t>Chooses </a:t>
                      </a:r>
                      <a:r>
                        <a:rPr lang="en-US" altLang="ko-KR" sz="1100" dirty="0">
                          <a:effectLst/>
                          <a:latin typeface="Times New Roman" panose="02020603050405020304" pitchFamily="18" charset="0"/>
                          <a:cs typeface="Times New Roman" panose="02020603050405020304" pitchFamily="18" charset="0"/>
                        </a:rPr>
                        <a:t>the least‑cost mix of generation, conversion, and end‑use technologies subject to technical and policy constraints. Serves as an optimization benchmark to compare with the narrative CNS pathway.</a:t>
                      </a:r>
                    </a:p>
                  </a:txBody>
                  <a:tcPr marL="38356" marR="38356" marT="19179" marB="19179" anchor="ctr">
                    <a:solidFill>
                      <a:schemeClr val="bg2">
                        <a:lumMod val="75000"/>
                      </a:schemeClr>
                    </a:solidFill>
                  </a:tcPr>
                </a:tc>
                <a:tc>
                  <a:txBody>
                    <a:bodyPr/>
                    <a:lstStyle/>
                    <a:p>
                      <a:pPr marL="0" algn="l" defTabSz="914400" rtl="0" eaLnBrk="1" fontAlgn="base" latinLnBrk="0" hangingPunct="1">
                        <a:buNone/>
                      </a:pPr>
                      <a:r>
                        <a:rPr lang="en-US" sz="1200" kern="1200" dirty="0">
                          <a:solidFill>
                            <a:schemeClr val="dk1"/>
                          </a:solidFill>
                          <a:effectLst/>
                          <a:latin typeface="Times New Roman" panose="02020603050405020304" pitchFamily="18" charset="0"/>
                          <a:ea typeface="+mn-ea"/>
                          <a:cs typeface="Times New Roman" panose="02020603050405020304" pitchFamily="18" charset="0"/>
                        </a:rPr>
                        <a:t>Optimization-driven technology mix; serves as comparison to CNS (not a policy narrative)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ltLang="ko-KR" sz="1200" dirty="0">
                          <a:effectLst/>
                          <a:highlight>
                            <a:srgbClr val="FFFF00"/>
                          </a:highlight>
                          <a:latin typeface="Times New Roman" panose="02020603050405020304" pitchFamily="18" charset="0"/>
                          <a:cs typeface="Times New Roman" panose="02020603050405020304" pitchFamily="18" charset="0"/>
                        </a:rPr>
                        <a:t>Strongly</a:t>
                      </a:r>
                      <a:r>
                        <a:rPr lang="en-US" altLang="ko-KR" sz="1200" dirty="0">
                          <a:effectLst/>
                          <a:latin typeface="Times New Roman" panose="02020603050405020304" pitchFamily="18" charset="0"/>
                          <a:cs typeface="Times New Roman" panose="02020603050405020304" pitchFamily="18" charset="0"/>
                        </a:rPr>
                        <a:t> dependent on assumptions (technology costs, resource potentials, constraints). May yield pathways that are cost‑optimal in the model but politically or socially difficult to implement or misaligned with just transition priorities.</a:t>
                      </a:r>
                    </a:p>
                  </a:txBody>
                  <a:tcPr marL="38356" marR="38356" marT="19179" marB="19179" anchor="ctr">
                    <a:solidFill>
                      <a:schemeClr val="bg2">
                        <a:lumMod val="75000"/>
                      </a:schemeClr>
                    </a:solidFill>
                  </a:tcPr>
                </a:tc>
                <a:extLst>
                  <a:ext uri="{0D108BD9-81ED-4DB2-BD59-A6C34878D82A}">
                    <a16:rowId xmlns:a16="http://schemas.microsoft.com/office/drawing/2014/main" val="4047907805"/>
                  </a:ext>
                </a:extLst>
              </a:tr>
            </a:tbl>
          </a:graphicData>
        </a:graphic>
      </p:graphicFrame>
      <p:sp>
        <p:nvSpPr>
          <p:cNvPr id="2" name="Shape 0">
            <a:extLst>
              <a:ext uri="{FF2B5EF4-FFF2-40B4-BE49-F238E27FC236}">
                <a16:creationId xmlns:a16="http://schemas.microsoft.com/office/drawing/2014/main" id="{C287A4C4-551C-15E4-AB46-F56FF6CD8F11}"/>
              </a:ext>
            </a:extLst>
          </p:cNvPr>
          <p:cNvSpPr/>
          <p:nvPr/>
        </p:nvSpPr>
        <p:spPr>
          <a:xfrm>
            <a:off x="8709" y="13062"/>
            <a:ext cx="12183292" cy="354491"/>
          </a:xfrm>
          <a:prstGeom prst="rect">
            <a:avLst/>
          </a:prstGeom>
          <a:solidFill>
            <a:srgbClr val="0A2342"/>
          </a:solidFill>
          <a:ln w="12700">
            <a:solidFill>
              <a:srgbClr val="0A2342"/>
            </a:solidFill>
            <a:prstDash val="solid"/>
          </a:ln>
        </p:spPr>
        <p:txBody>
          <a:bodyPr/>
          <a:lstStyle/>
          <a:p>
            <a:r>
              <a:rPr lang="en-US" altLang="ko-KR" sz="2133" b="1" dirty="0">
                <a:solidFill>
                  <a:srgbClr val="FFFFFF"/>
                </a:solidFill>
              </a:rPr>
              <a:t>09  | Egypt: National LEAP Scenario Framework (2017–2070)</a:t>
            </a:r>
            <a:endParaRPr lang="ko-KR" altLang="en-US" sz="2133" b="1" dirty="0">
              <a:solidFill>
                <a:srgbClr val="FFFFFF"/>
              </a:solidFill>
            </a:endParaRPr>
          </a:p>
        </p:txBody>
      </p:sp>
    </p:spTree>
    <p:extLst>
      <p:ext uri="{BB962C8B-B14F-4D97-AF65-F5344CB8AC3E}">
        <p14:creationId xmlns:p14="http://schemas.microsoft.com/office/powerpoint/2010/main" val="224112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291350" y="43042"/>
            <a:ext cx="76200" cy="304800"/>
          </a:xfrm>
          <a:custGeom>
            <a:avLst/>
            <a:gdLst/>
            <a:ahLst/>
            <a:cxnLst/>
            <a:rect l="l" t="t" r="r" b="b"/>
            <a:pathLst>
              <a:path w="76200" h="304800">
                <a:moveTo>
                  <a:pt x="0" y="0"/>
                </a:moveTo>
                <a:lnTo>
                  <a:pt x="76200" y="0"/>
                </a:lnTo>
                <a:lnTo>
                  <a:pt x="76200" y="304800"/>
                </a:lnTo>
                <a:lnTo>
                  <a:pt x="0" y="304800"/>
                </a:lnTo>
                <a:lnTo>
                  <a:pt x="0" y="0"/>
                </a:lnTo>
                <a:close/>
              </a:path>
            </a:pathLst>
          </a:custGeom>
          <a:solidFill>
            <a:srgbClr val="38A169"/>
          </a:solidFill>
          <a:ln/>
        </p:spPr>
        <p:txBody>
          <a:bodyPr/>
          <a:lstStyle/>
          <a:p>
            <a:endParaRPr lang="ko-KR" altLang="en-US"/>
          </a:p>
        </p:txBody>
      </p:sp>
      <p:sp>
        <p:nvSpPr>
          <p:cNvPr id="3" name="Text 1"/>
          <p:cNvSpPr/>
          <p:nvPr/>
        </p:nvSpPr>
        <p:spPr>
          <a:xfrm>
            <a:off x="571500" y="63890"/>
            <a:ext cx="2228850" cy="228600"/>
          </a:xfrm>
          <a:prstGeom prst="rect">
            <a:avLst/>
          </a:prstGeom>
          <a:noFill/>
          <a:ln/>
        </p:spPr>
        <p:txBody>
          <a:bodyPr wrap="square" lIns="0" tIns="0" rIns="0" bIns="0" rtlCol="0" anchor="ctr"/>
          <a:lstStyle/>
          <a:p>
            <a:pPr>
              <a:lnSpc>
                <a:spcPct val="130000"/>
              </a:lnSpc>
            </a:pPr>
            <a:r>
              <a:rPr lang="en-US" sz="1200" b="1" kern="0" spc="60" dirty="0">
                <a:solidFill>
                  <a:srgbClr val="38A169"/>
                </a:solidFill>
                <a:latin typeface="Quattrocento Sans" pitchFamily="34" charset="0"/>
                <a:ea typeface="Quattrocento Sans" pitchFamily="34" charset="-122"/>
                <a:cs typeface="Quattrocento Sans" pitchFamily="34" charset="-120"/>
              </a:rPr>
              <a:t>06 | SCENARIO FRAMEWORK</a:t>
            </a:r>
            <a:endParaRPr lang="en-US" sz="1600" dirty="0"/>
          </a:p>
        </p:txBody>
      </p:sp>
      <p:sp>
        <p:nvSpPr>
          <p:cNvPr id="4" name="Text 2"/>
          <p:cNvSpPr/>
          <p:nvPr/>
        </p:nvSpPr>
        <p:spPr>
          <a:xfrm>
            <a:off x="3004301" y="43042"/>
            <a:ext cx="5563628" cy="342900"/>
          </a:xfrm>
          <a:prstGeom prst="rect">
            <a:avLst/>
          </a:prstGeom>
          <a:noFill/>
          <a:ln/>
        </p:spPr>
        <p:txBody>
          <a:bodyPr wrap="square" lIns="0" tIns="0" rIns="0" bIns="0" rtlCol="0" anchor="ctr"/>
          <a:lstStyle/>
          <a:p>
            <a:pPr>
              <a:lnSpc>
                <a:spcPct val="90000"/>
              </a:lnSpc>
            </a:pPr>
            <a:r>
              <a:rPr lang="en-US" sz="2000" b="1" dirty="0">
                <a:solidFill>
                  <a:srgbClr val="F7FAFC"/>
                </a:solidFill>
              </a:rPr>
              <a:t>Scenario Framework &amp; Key Assumptions</a:t>
            </a:r>
          </a:p>
        </p:txBody>
      </p:sp>
      <p:sp>
        <p:nvSpPr>
          <p:cNvPr id="5" name="Shape 3"/>
          <p:cNvSpPr/>
          <p:nvPr/>
        </p:nvSpPr>
        <p:spPr>
          <a:xfrm>
            <a:off x="385763" y="1185863"/>
            <a:ext cx="11420475" cy="4848225"/>
          </a:xfrm>
          <a:custGeom>
            <a:avLst/>
            <a:gdLst/>
            <a:ahLst/>
            <a:cxnLst/>
            <a:rect l="l" t="t" r="r" b="b"/>
            <a:pathLst>
              <a:path w="11420475" h="4848225">
                <a:moveTo>
                  <a:pt x="114321" y="0"/>
                </a:moveTo>
                <a:lnTo>
                  <a:pt x="11306154" y="0"/>
                </a:lnTo>
                <a:cubicBezTo>
                  <a:pt x="11369292" y="0"/>
                  <a:pt x="11420475" y="51183"/>
                  <a:pt x="11420475" y="114321"/>
                </a:cubicBezTo>
                <a:lnTo>
                  <a:pt x="11420475" y="4733904"/>
                </a:lnTo>
                <a:cubicBezTo>
                  <a:pt x="11420475" y="4797042"/>
                  <a:pt x="11369292" y="4848225"/>
                  <a:pt x="11306154" y="4848225"/>
                </a:cubicBezTo>
                <a:lnTo>
                  <a:pt x="114321" y="4848225"/>
                </a:lnTo>
                <a:cubicBezTo>
                  <a:pt x="51183" y="4848225"/>
                  <a:pt x="0" y="4797042"/>
                  <a:pt x="0" y="4733904"/>
                </a:cubicBezTo>
                <a:lnTo>
                  <a:pt x="0" y="114321"/>
                </a:lnTo>
                <a:cubicBezTo>
                  <a:pt x="0" y="51226"/>
                  <a:pt x="51226" y="0"/>
                  <a:pt x="114321" y="0"/>
                </a:cubicBezTo>
                <a:close/>
              </a:path>
            </a:pathLst>
          </a:custGeom>
          <a:solidFill>
            <a:srgbClr val="2D3748">
              <a:alpha val="30196"/>
            </a:srgbClr>
          </a:solidFill>
          <a:ln w="12700">
            <a:solidFill>
              <a:srgbClr val="718096">
                <a:alpha val="30196"/>
              </a:srgbClr>
            </a:solidFill>
            <a:prstDash val="solid"/>
          </a:ln>
        </p:spPr>
        <p:txBody>
          <a:bodyPr/>
          <a:lstStyle/>
          <a:p>
            <a:endParaRPr lang="ko-KR" altLang="en-US"/>
          </a:p>
        </p:txBody>
      </p:sp>
      <p:graphicFrame>
        <p:nvGraphicFramePr>
          <p:cNvPr id="10" name="Table 0"/>
          <p:cNvGraphicFramePr>
            <a:graphicFrameLocks noGrp="1"/>
          </p:cNvGraphicFramePr>
          <p:nvPr>
            <p:extLst>
              <p:ext uri="{D42A27DB-BD31-4B8C-83A1-F6EECF244321}">
                <p14:modId xmlns:p14="http://schemas.microsoft.com/office/powerpoint/2010/main" val="1568663162"/>
              </p:ext>
            </p:extLst>
          </p:nvPr>
        </p:nvGraphicFramePr>
        <p:xfrm>
          <a:off x="31091" y="381124"/>
          <a:ext cx="12098153" cy="5941807"/>
        </p:xfrm>
        <a:graphic>
          <a:graphicData uri="http://schemas.openxmlformats.org/drawingml/2006/table">
            <a:tbl>
              <a:tblPr/>
              <a:tblGrid>
                <a:gridCol w="1051496">
                  <a:extLst>
                    <a:ext uri="{9D8B030D-6E8A-4147-A177-3AD203B41FA5}">
                      <a16:colId xmlns:a16="http://schemas.microsoft.com/office/drawing/2014/main" val="20000"/>
                    </a:ext>
                  </a:extLst>
                </a:gridCol>
                <a:gridCol w="2843954">
                  <a:extLst>
                    <a:ext uri="{9D8B030D-6E8A-4147-A177-3AD203B41FA5}">
                      <a16:colId xmlns:a16="http://schemas.microsoft.com/office/drawing/2014/main" val="20001"/>
                    </a:ext>
                  </a:extLst>
                </a:gridCol>
                <a:gridCol w="3160997">
                  <a:extLst>
                    <a:ext uri="{9D8B030D-6E8A-4147-A177-3AD203B41FA5}">
                      <a16:colId xmlns:a16="http://schemas.microsoft.com/office/drawing/2014/main" val="20002"/>
                    </a:ext>
                  </a:extLst>
                </a:gridCol>
                <a:gridCol w="3324836">
                  <a:extLst>
                    <a:ext uri="{9D8B030D-6E8A-4147-A177-3AD203B41FA5}">
                      <a16:colId xmlns:a16="http://schemas.microsoft.com/office/drawing/2014/main" val="20003"/>
                    </a:ext>
                  </a:extLst>
                </a:gridCol>
                <a:gridCol w="1716870">
                  <a:extLst>
                    <a:ext uri="{9D8B030D-6E8A-4147-A177-3AD203B41FA5}">
                      <a16:colId xmlns:a16="http://schemas.microsoft.com/office/drawing/2014/main" val="20004"/>
                    </a:ext>
                  </a:extLst>
                </a:gridCol>
              </a:tblGrid>
              <a:tr h="0">
                <a:tc>
                  <a:txBody>
                    <a:bodyPr/>
                    <a:lstStyle/>
                    <a:p>
                      <a:pPr algn="l"/>
                      <a:r>
                        <a:rPr lang="en-US" sz="1000" b="1" u="none" dirty="0">
                          <a:solidFill>
                            <a:schemeClr val="tx1"/>
                          </a:solidFill>
                          <a:latin typeface="微软雅黑" pitchFamily="34" charset="0"/>
                          <a:ea typeface="微软雅黑" pitchFamily="34" charset="-122"/>
                          <a:cs typeface="微软雅黑" pitchFamily="34" charset="-120"/>
                        </a:rPr>
                        <a:t>Scenario</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0" cap="flat" cmpd="sng" algn="ctr">
                      <a:noFill/>
                    </a:lnT>
                    <a:lnB w="25400" cap="flat" cmpd="sng" algn="ctr">
                      <a:solidFill>
                        <a:srgbClr val="38A169"/>
                      </a:solidFill>
                      <a:prstDash val="solid"/>
                      <a:round/>
                      <a:headEnd type="none" w="med" len="med"/>
                      <a:tailEnd type="none" w="med" len="med"/>
                    </a:lnB>
                    <a:solidFill>
                      <a:schemeClr val="accent1">
                        <a:lumMod val="20000"/>
                        <a:lumOff val="80000"/>
                      </a:schemeClr>
                    </a:solidFill>
                  </a:tcPr>
                </a:tc>
                <a:tc>
                  <a:txBody>
                    <a:bodyPr/>
                    <a:lstStyle/>
                    <a:p>
                      <a:pPr algn="l"/>
                      <a:r>
                        <a:rPr lang="en-US" sz="1000" b="1" u="none" dirty="0">
                          <a:solidFill>
                            <a:schemeClr val="tx1"/>
                          </a:solidFill>
                          <a:latin typeface="微软雅黑" pitchFamily="34" charset="0"/>
                          <a:ea typeface="微软雅黑" pitchFamily="34" charset="-122"/>
                          <a:cs typeface="微软雅黑" pitchFamily="34" charset="-120"/>
                        </a:rPr>
                        <a:t>Main Purpose</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0" cap="flat" cmpd="sng" algn="ctr">
                      <a:noFill/>
                    </a:lnT>
                    <a:lnB w="25400" cap="flat" cmpd="sng" algn="ctr">
                      <a:solidFill>
                        <a:srgbClr val="38A169"/>
                      </a:solidFill>
                      <a:prstDash val="solid"/>
                      <a:round/>
                      <a:headEnd type="none" w="med" len="med"/>
                      <a:tailEnd type="none" w="med" len="med"/>
                    </a:lnB>
                    <a:solidFill>
                      <a:schemeClr val="accent1">
                        <a:lumMod val="20000"/>
                        <a:lumOff val="80000"/>
                      </a:schemeClr>
                    </a:solidFill>
                  </a:tcPr>
                </a:tc>
                <a:tc>
                  <a:txBody>
                    <a:bodyPr/>
                    <a:lstStyle/>
                    <a:p>
                      <a:pPr algn="l"/>
                      <a:r>
                        <a:rPr lang="en-US" sz="1000" b="1" u="none" dirty="0">
                          <a:solidFill>
                            <a:schemeClr val="tx1"/>
                          </a:solidFill>
                          <a:latin typeface="微软雅黑" pitchFamily="34" charset="0"/>
                          <a:ea typeface="微软雅黑" pitchFamily="34" charset="-122"/>
                          <a:cs typeface="微软雅黑" pitchFamily="34" charset="-120"/>
                        </a:rPr>
                        <a:t>Electricity Mix Assumptions</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0" cap="flat" cmpd="sng" algn="ctr">
                      <a:noFill/>
                    </a:lnT>
                    <a:lnB w="25400" cap="flat" cmpd="sng" algn="ctr">
                      <a:solidFill>
                        <a:srgbClr val="38A169"/>
                      </a:solidFill>
                      <a:prstDash val="solid"/>
                      <a:round/>
                      <a:headEnd type="none" w="med" len="med"/>
                      <a:tailEnd type="none" w="med" len="med"/>
                    </a:lnB>
                    <a:solidFill>
                      <a:schemeClr val="accent1">
                        <a:lumMod val="20000"/>
                        <a:lumOff val="80000"/>
                      </a:schemeClr>
                    </a:solidFill>
                  </a:tcPr>
                </a:tc>
                <a:tc>
                  <a:txBody>
                    <a:bodyPr/>
                    <a:lstStyle/>
                    <a:p>
                      <a:pPr algn="l"/>
                      <a:r>
                        <a:rPr lang="en-US" sz="1000" b="1" u="none" dirty="0">
                          <a:solidFill>
                            <a:schemeClr val="tx1"/>
                          </a:solidFill>
                          <a:latin typeface="微软雅黑" pitchFamily="34" charset="0"/>
                          <a:ea typeface="微软雅黑" pitchFamily="34" charset="-122"/>
                          <a:cs typeface="微软雅黑" pitchFamily="34" charset="-120"/>
                        </a:rPr>
                        <a:t>Demand &amp; Energy Assumptions</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0" cap="flat" cmpd="sng" algn="ctr">
                      <a:noFill/>
                    </a:lnT>
                    <a:lnB w="25400" cap="flat" cmpd="sng" algn="ctr">
                      <a:solidFill>
                        <a:srgbClr val="38A169"/>
                      </a:solidFill>
                      <a:prstDash val="solid"/>
                      <a:round/>
                      <a:headEnd type="none" w="med" len="med"/>
                      <a:tailEnd type="none" w="med" len="med"/>
                    </a:lnB>
                    <a:solidFill>
                      <a:schemeClr val="accent1">
                        <a:lumMod val="20000"/>
                        <a:lumOff val="80000"/>
                      </a:schemeClr>
                    </a:solidFill>
                  </a:tcPr>
                </a:tc>
                <a:tc>
                  <a:txBody>
                    <a:bodyPr/>
                    <a:lstStyle/>
                    <a:p>
                      <a:pPr algn="l"/>
                      <a:r>
                        <a:rPr lang="en-US" sz="1000" b="1" u="none" dirty="0">
                          <a:solidFill>
                            <a:schemeClr val="tx1"/>
                          </a:solidFill>
                          <a:latin typeface="微软雅黑" pitchFamily="34" charset="0"/>
                          <a:ea typeface="微软雅黑" pitchFamily="34" charset="-122"/>
                          <a:cs typeface="微软雅黑" pitchFamily="34" charset="-120"/>
                        </a:rPr>
                        <a:t>Emissions Logic</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0" cap="flat" cmpd="sng" algn="ctr">
                      <a:noFill/>
                    </a:lnT>
                    <a:lnB w="25400" cap="flat" cmpd="sng" algn="ctr">
                      <a:solidFill>
                        <a:srgbClr val="38A16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744497">
                <a:tc>
                  <a:txBody>
                    <a:bodyPr/>
                    <a:lstStyle/>
                    <a:p>
                      <a:r>
                        <a:rPr lang="en-US" sz="1000" u="none" dirty="0">
                          <a:solidFill>
                            <a:schemeClr val="tx1"/>
                          </a:solidFill>
                          <a:latin typeface="微软雅黑" pitchFamily="34" charset="0"/>
                          <a:ea typeface="微软雅黑" pitchFamily="34" charset="-122"/>
                          <a:cs typeface="微软雅黑" pitchFamily="34" charset="-120"/>
                        </a:rPr>
                        <a:t>      S1</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BAU / REF Reference</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25400" cap="flat" cmpd="sng" algn="ctr">
                      <a:solidFill>
                        <a:srgbClr val="38A16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n-US" sz="1100" u="none" dirty="0">
                          <a:solidFill>
                            <a:schemeClr val="tx1"/>
                          </a:solidFill>
                          <a:latin typeface="微软雅黑" pitchFamily="34" charset="0"/>
                          <a:ea typeface="微软雅黑" pitchFamily="34" charset="-122"/>
                          <a:cs typeface="微软雅黑" pitchFamily="34" charset="-120"/>
                        </a:rPr>
                        <a:t>Baseline benchmark under continuation of existing policies</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25400" cap="flat" cmpd="sng" algn="ctr">
                      <a:solidFill>
                        <a:srgbClr val="38A16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Gas-dominated system; RE 30–35% by 2050</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25400" cap="flat" cmpd="sng" algn="ctr">
                      <a:solidFill>
                        <a:srgbClr val="38A16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US" sz="1100" u="none" kern="1200" dirty="0">
                          <a:solidFill>
                            <a:schemeClr val="tx1"/>
                          </a:solidFill>
                          <a:latin typeface="微软雅黑" pitchFamily="34" charset="0"/>
                          <a:ea typeface="微软雅黑" pitchFamily="34" charset="-122"/>
                          <a:cs typeface="微软雅黑" pitchFamily="34" charset="-120"/>
                        </a:rPr>
                        <a:t>Final energy demand growth: 2.0–2.5%/yr; Efficiency improvement: 0.5%/yr</a:t>
                      </a:r>
                      <a:endParaRPr lang="en-US" sz="1100" u="none" kern="1200" dirty="0">
                        <a:solidFill>
                          <a:schemeClr val="tx1"/>
                        </a:solidFill>
                        <a:latin typeface="微软雅黑" pitchFamily="34" charset="0"/>
                        <a:ea typeface="微软雅黑" pitchFamily="34" charset="-122"/>
                        <a:cs typeface="微软雅黑" charset="0"/>
                      </a:endParaRPr>
                    </a:p>
                  </a:txBody>
                  <a:tcPr marL="114300" marR="114300" marT="114300" marB="114300" anchor="ctr">
                    <a:lnL w="0" cap="flat" cmpd="sng" algn="ctr">
                      <a:noFill/>
                    </a:lnL>
                    <a:lnR w="0" cap="flat" cmpd="sng" algn="ctr">
                      <a:noFill/>
                    </a:lnR>
                    <a:lnT w="25400" cap="flat" cmpd="sng" algn="ctr">
                      <a:solidFill>
                        <a:srgbClr val="38A16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50" u="none" dirty="0">
                          <a:solidFill>
                            <a:schemeClr val="tx1"/>
                          </a:solidFill>
                          <a:latin typeface="微软雅黑" pitchFamily="34" charset="0"/>
                          <a:ea typeface="微软雅黑" pitchFamily="34" charset="-122"/>
                          <a:cs typeface="微软雅黑" pitchFamily="34" charset="-120"/>
                        </a:rPr>
                        <a:t>CO₂ emissions rise until ~2040, then stabilize</a:t>
                      </a:r>
                      <a:endParaRPr lang="en-US" sz="105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25400" cap="flat" cmpd="sng" algn="ctr">
                      <a:solidFill>
                        <a:srgbClr val="38A16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44497">
                <a:tc>
                  <a:txBody>
                    <a:bodyPr/>
                    <a:lstStyle/>
                    <a:p>
                      <a:r>
                        <a:rPr lang="en-US" sz="1000" u="none" dirty="0">
                          <a:solidFill>
                            <a:schemeClr val="tx1"/>
                          </a:solidFill>
                          <a:latin typeface="微软雅黑" pitchFamily="34" charset="0"/>
                          <a:ea typeface="微软雅黑" pitchFamily="34" charset="-122"/>
                          <a:cs typeface="微软雅黑" pitchFamily="34" charset="-120"/>
                        </a:rPr>
                        <a:t>     S2</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PET Policy-Aligned</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US" sz="1100" u="none" kern="1200" dirty="0">
                          <a:solidFill>
                            <a:schemeClr val="tx1"/>
                          </a:solidFill>
                          <a:latin typeface="微软雅黑" pitchFamily="34" charset="0"/>
                          <a:ea typeface="微软雅黑" pitchFamily="34" charset="-122"/>
                          <a:cs typeface="微软雅黑" pitchFamily="34" charset="-120"/>
                        </a:rPr>
                        <a:t>Vision 2030, Energy Strategy 2035, NDC implementation</a:t>
                      </a:r>
                      <a:endParaRPr lang="en-US" sz="1100" u="none" kern="1200" dirty="0">
                        <a:solidFill>
                          <a:schemeClr val="tx1"/>
                        </a:solidFill>
                        <a:latin typeface="微软雅黑" pitchFamily="34" charset="0"/>
                        <a:ea typeface="微软雅黑" pitchFamily="34" charset="-122"/>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US" sz="1100" u="none" kern="1200" dirty="0">
                          <a:solidFill>
                            <a:schemeClr val="tx1"/>
                          </a:solidFill>
                          <a:latin typeface="微软雅黑" pitchFamily="34" charset="0"/>
                          <a:ea typeface="微软雅黑" pitchFamily="34" charset="-122"/>
                          <a:cs typeface="微软雅黑" pitchFamily="34" charset="-120"/>
                        </a:rPr>
                        <a:t>RE share 42% by 2035; 45–50% by 2040</a:t>
                      </a:r>
                      <a:endParaRPr lang="en-US" sz="1100" u="none" kern="1200" dirty="0">
                        <a:solidFill>
                          <a:schemeClr val="tx1"/>
                        </a:solidFill>
                        <a:latin typeface="微软雅黑" pitchFamily="34" charset="0"/>
                        <a:ea typeface="微软雅黑" pitchFamily="34" charset="-122"/>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US" sz="1100" u="none" kern="1200" dirty="0">
                          <a:solidFill>
                            <a:schemeClr val="tx1"/>
                          </a:solidFill>
                          <a:latin typeface="微软雅黑" pitchFamily="34" charset="0"/>
                          <a:ea typeface="微软雅黑" pitchFamily="34" charset="-122"/>
                          <a:cs typeface="微软雅黑" pitchFamily="34" charset="-120"/>
                        </a:rPr>
                        <a:t>Demand reduction vs BAU: 5 – 8% by 2030; Efficiency improvement: 1%/yr</a:t>
                      </a:r>
                      <a:endParaRPr lang="en-US" sz="1100" u="none" kern="1200" dirty="0">
                        <a:solidFill>
                          <a:schemeClr val="tx1"/>
                        </a:solidFill>
                        <a:latin typeface="微软雅黑" pitchFamily="34" charset="0"/>
                        <a:ea typeface="微软雅黑" pitchFamily="34" charset="-122"/>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50" u="none" dirty="0">
                          <a:solidFill>
                            <a:schemeClr val="tx1"/>
                          </a:solidFill>
                          <a:latin typeface="微软雅黑" pitchFamily="34" charset="0"/>
                          <a:ea typeface="微软雅黑" pitchFamily="34" charset="-122"/>
                          <a:cs typeface="微软雅黑" pitchFamily="34" charset="-120"/>
                        </a:rPr>
                        <a:t>CO₂ emissions peak 2030 –2035, gradual decline after</a:t>
                      </a:r>
                      <a:endParaRPr lang="en-US" sz="105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163276">
                <a:tc>
                  <a:txBody>
                    <a:bodyPr/>
                    <a:lstStyle/>
                    <a:p>
                      <a:r>
                        <a:rPr lang="en-US" sz="1000" u="none" dirty="0">
                          <a:solidFill>
                            <a:schemeClr val="tx1"/>
                          </a:solidFill>
                          <a:latin typeface="微软雅黑" pitchFamily="34" charset="0"/>
                          <a:ea typeface="微软雅黑" pitchFamily="34" charset="-122"/>
                          <a:cs typeface="微软雅黑" pitchFamily="34" charset="-120"/>
                        </a:rPr>
                        <a:t>      S3</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RPT  Power Transition</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Clean electricity focus; isolate power sector decarbonization</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RE share 60% by 2040; </a:t>
                      </a:r>
                    </a:p>
                    <a:p>
                      <a:r>
                        <a:rPr lang="en-US" sz="1100" u="none" dirty="0">
                          <a:solidFill>
                            <a:schemeClr val="tx1"/>
                          </a:solidFill>
                          <a:latin typeface="微软雅黑" pitchFamily="34" charset="0"/>
                          <a:ea typeface="微软雅黑" pitchFamily="34" charset="-122"/>
                          <a:cs typeface="微软雅黑" pitchFamily="34" charset="-120"/>
                        </a:rPr>
                        <a:t>75 –80% by 2050; </a:t>
                      </a:r>
                    </a:p>
                    <a:p>
                      <a:r>
                        <a:rPr lang="en-US" sz="1100" u="none" dirty="0">
                          <a:solidFill>
                            <a:schemeClr val="tx1"/>
                          </a:solidFill>
                          <a:latin typeface="微软雅黑" pitchFamily="34" charset="0"/>
                          <a:ea typeface="微软雅黑" pitchFamily="34" charset="-122"/>
                          <a:cs typeface="微软雅黑" pitchFamily="34" charset="-120"/>
                        </a:rPr>
                        <a:t>85 – 90% by 2070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100" dirty="0">
                          <a:solidFill>
                            <a:schemeClr val="tx1"/>
                          </a:solidFill>
                          <a:latin typeface="Times New Roman" panose="02020603050405020304" pitchFamily="18" charset="0"/>
                          <a:cs typeface="Times New Roman" panose="02020603050405020304" pitchFamily="18" charset="0"/>
                        </a:rPr>
                        <a:t>Gas plants remain as backup/reserve capacity with low utilization for system adequacy and flexibility.</a:t>
                      </a:r>
                      <a:endParaRPr lang="en-US" altLang="ko-KR" sz="1100" dirty="0">
                        <a:solidFill>
                          <a:schemeClr val="tx1"/>
                        </a:solidFill>
                        <a:highlight>
                          <a:srgbClr val="00FFFF"/>
                        </a:highlight>
                        <a:latin typeface="Times New Roman" panose="02020603050405020304" pitchFamily="18" charset="0"/>
                        <a:ea typeface="+mn-ea"/>
                        <a:cs typeface="Times New Roman" panose="02020603050405020304" pitchFamily="18"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Final energy demand follows BAU (no extra efficiency)</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50" u="none" dirty="0">
                          <a:solidFill>
                            <a:schemeClr val="tx1"/>
                          </a:solidFill>
                          <a:latin typeface="微软雅黑" pitchFamily="34" charset="0"/>
                          <a:ea typeface="微软雅黑" pitchFamily="34" charset="-122"/>
                          <a:cs typeface="微软雅黑" pitchFamily="34" charset="-120"/>
                        </a:rPr>
                        <a:t>Power-sector CO₂ ↓ 70 – 85% by 2050; residual emissions remain</a:t>
                      </a:r>
                      <a:endParaRPr lang="en-US" sz="105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922603">
                <a:tc>
                  <a:txBody>
                    <a:bodyPr/>
                    <a:lstStyle/>
                    <a:p>
                      <a:pPr algn="l"/>
                      <a:r>
                        <a:rPr lang="en-US" sz="1000" u="none" dirty="0">
                          <a:solidFill>
                            <a:schemeClr val="tx1"/>
                          </a:solidFill>
                          <a:latin typeface="微软雅黑" pitchFamily="34" charset="0"/>
                          <a:ea typeface="微软雅黑" pitchFamily="34" charset="-122"/>
                          <a:cs typeface="微软雅黑" pitchFamily="34" charset="-120"/>
                        </a:rPr>
                        <a:t>     S4</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EDT Efficiency-First</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Demand-side mitigation; isolate efficiency impact</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Power sector follows PET scenario; limited supply-side change</a:t>
                      </a:r>
                      <a:r>
                        <a:rPr lang="en-US" sz="1100" u="none" kern="1200" dirty="0">
                          <a:solidFill>
                            <a:schemeClr val="tx1"/>
                          </a:solidFill>
                          <a:latin typeface="微软雅黑" pitchFamily="34" charset="0"/>
                          <a:ea typeface="微软雅黑" pitchFamily="34" charset="-122"/>
                          <a:cs typeface="微软雅黑" pitchFamily="34" charset="-120"/>
                        </a:rPr>
                        <a:t>: </a:t>
                      </a:r>
                      <a:r>
                        <a:rPr lang="en-US" altLang="ko-KR" sz="1100" u="none" kern="1200" dirty="0">
                          <a:solidFill>
                            <a:schemeClr val="tx1"/>
                          </a:solidFill>
                          <a:latin typeface="微软雅黑" pitchFamily="34" charset="0"/>
                          <a:ea typeface="微软雅黑" pitchFamily="34" charset="-122"/>
                          <a:cs typeface="Times New Roman" panose="02020603050405020304" pitchFamily="18" charset="0"/>
                        </a:rPr>
                        <a:t>so decarbonization is driven primarily by demand-side measures rather than supply-side change.</a:t>
                      </a:r>
                      <a:endParaRPr lang="en-US" sz="1100" u="none" kern="1200" dirty="0">
                        <a:solidFill>
                          <a:schemeClr val="tx1"/>
                        </a:solidFill>
                        <a:latin typeface="微软雅黑" pitchFamily="34" charset="0"/>
                        <a:ea typeface="微软雅黑" pitchFamily="34" charset="-122"/>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1450" marR="0" lvl="0" indent="-171450" algn="just"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u="none" dirty="0">
                          <a:solidFill>
                            <a:schemeClr val="tx1"/>
                          </a:solidFill>
                          <a:latin typeface="微软雅黑" pitchFamily="34" charset="0"/>
                          <a:ea typeface="微软雅黑" pitchFamily="34" charset="-122"/>
                          <a:cs typeface="微软雅黑" pitchFamily="34" charset="-120"/>
                        </a:rPr>
                        <a:t>Buildings' energy intensity ↓ 30 – 40% by 2050; Transport energy/km ↓ 25–35%; </a:t>
                      </a:r>
                      <a:r>
                        <a:rPr lang="en-US" altLang="ko-KR" sz="1100" dirty="0">
                          <a:solidFill>
                            <a:schemeClr val="tx1"/>
                          </a:solidFill>
                          <a:latin typeface="Times New Roman" panose="02020603050405020304" pitchFamily="18" charset="0"/>
                          <a:ea typeface="+mn-ea"/>
                          <a:cs typeface="Times New Roman" panose="02020603050405020304" pitchFamily="18" charset="0"/>
                        </a:rPr>
                        <a:t>Appliances: Best Available Technology by 2040. Final energy demand vs BAU ↓ 15 - 20 % by 2040   to  ↓ </a:t>
                      </a:r>
                      <a:r>
                        <a:rPr lang="en-US" altLang="ko-KR" sz="1100" kern="1200" dirty="0">
                          <a:solidFill>
                            <a:schemeClr val="tx1"/>
                          </a:solidFill>
                          <a:latin typeface="Times New Roman" panose="02020603050405020304" pitchFamily="18" charset="0"/>
                          <a:ea typeface="+mn-ea"/>
                          <a:cs typeface="Times New Roman" panose="02020603050405020304" pitchFamily="18" charset="0"/>
                        </a:rPr>
                        <a:t>20 – 25 % by 2050 </a:t>
                      </a: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CO₂ emissions reduced, but fossil power remains</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774937">
                <a:tc>
                  <a:txBody>
                    <a:bodyPr/>
                    <a:lstStyle/>
                    <a:p>
                      <a:pPr algn="l"/>
                      <a:r>
                        <a:rPr lang="en-US" sz="1000" u="none" dirty="0">
                          <a:solidFill>
                            <a:schemeClr val="tx1"/>
                          </a:solidFill>
                          <a:latin typeface="微软雅黑" pitchFamily="34" charset="0"/>
                          <a:ea typeface="微软雅黑" pitchFamily="34" charset="-122"/>
                          <a:cs typeface="微软雅黑" pitchFamily="34" charset="-120"/>
                        </a:rPr>
                        <a:t>      S5</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CNS Carbon - Neutrality</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Integrated net-zero pathway; combined effect under CO₂ constraint</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u="none" dirty="0">
                          <a:solidFill>
                            <a:schemeClr val="tx1"/>
                          </a:solidFill>
                          <a:latin typeface="微软雅黑" pitchFamily="34" charset="0"/>
                          <a:ea typeface="微软雅黑" pitchFamily="34" charset="-122"/>
                          <a:cs typeface="微软雅黑" pitchFamily="34" charset="-120"/>
                        </a:rPr>
                        <a:t>RE share 80 – 90% by 2050; </a:t>
                      </a:r>
                    </a:p>
                    <a:p>
                      <a:r>
                        <a:rPr lang="en-US" sz="1200" u="none" dirty="0">
                          <a:solidFill>
                            <a:schemeClr val="tx1"/>
                          </a:solidFill>
                          <a:latin typeface="微软雅黑" pitchFamily="34" charset="0"/>
                          <a:ea typeface="微软雅黑" pitchFamily="34" charset="-122"/>
                          <a:cs typeface="微软雅黑" pitchFamily="34" charset="-120"/>
                        </a:rPr>
                        <a:t>90 – 95% by 2070</a:t>
                      </a:r>
                      <a:endParaRPr lang="en-US" sz="12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Final energy demand ↓ 25 – 30% vs BAU by 2050; Strong electrification in buildings &amp; transport</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Net emissions → near zero by 2070</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915111">
                <a:tc>
                  <a:txBody>
                    <a:bodyPr/>
                    <a:lstStyle/>
                    <a:p>
                      <a:r>
                        <a:rPr lang="en-US" sz="1000" u="none" dirty="0">
                          <a:solidFill>
                            <a:schemeClr val="tx1"/>
                          </a:solidFill>
                          <a:latin typeface="微软雅黑" pitchFamily="34" charset="0"/>
                          <a:ea typeface="微软雅黑" pitchFamily="34" charset="-122"/>
                          <a:cs typeface="微软雅黑" pitchFamily="34" charset="-120"/>
                        </a:rPr>
                        <a:t>       S6</a:t>
                      </a:r>
                      <a:endParaRPr lang="en-US" sz="1000" dirty="0">
                        <a:solidFill>
                          <a:schemeClr val="tx1"/>
                        </a:solidFill>
                        <a:latin typeface="微软雅黑" charset="0"/>
                        <a:ea typeface="微软雅黑" charset="0"/>
                        <a:cs typeface="微软雅黑" charset="0"/>
                      </a:endParaRPr>
                    </a:p>
                    <a:p>
                      <a:r>
                        <a:rPr lang="en-US" sz="1000" u="none" dirty="0">
                          <a:solidFill>
                            <a:schemeClr val="tx1"/>
                          </a:solidFill>
                          <a:latin typeface="微软雅黑" pitchFamily="34" charset="0"/>
                          <a:ea typeface="微软雅黑" pitchFamily="34" charset="-122"/>
                          <a:cs typeface="微软雅黑" pitchFamily="34" charset="-120"/>
                        </a:rPr>
                        <a:t>NZ- OPT NEMO Optimized</a:t>
                      </a:r>
                      <a:endParaRPr lang="en-US" sz="10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0" cap="flat" cmpd="sng" algn="ctr">
                      <a:noFill/>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chemeClr val="tx1"/>
                          </a:solidFill>
                          <a:latin typeface="微软雅黑" pitchFamily="34" charset="0"/>
                          <a:ea typeface="微软雅黑" pitchFamily="34" charset="-122"/>
                          <a:cs typeface="微软雅黑" pitchFamily="34" charset="-120"/>
                        </a:rPr>
                        <a:t>Least-cost net-zero benchmark; cost-optimal reference : </a:t>
                      </a:r>
                      <a:r>
                        <a:rPr lang="en-US" altLang="ko-KR" sz="1100" dirty="0">
                          <a:solidFill>
                            <a:srgbClr val="FF0000"/>
                          </a:solidFill>
                          <a:latin typeface="Times New Roman" panose="02020603050405020304" pitchFamily="18" charset="0"/>
                          <a:cs typeface="Times New Roman" panose="02020603050405020304" pitchFamily="18" charset="0"/>
                        </a:rPr>
                        <a:t>NZ-OPT is a cost-optimal benchmark that shows the cheapest way to reach net-zero, used to test whether our policy-driven pathway is realistic and efficient.</a:t>
                      </a:r>
                      <a:endParaRPr lang="ko-KR" altLang="en-US" sz="1100" dirty="0">
                        <a:solidFill>
                          <a:srgbClr val="FF0000"/>
                        </a:solidFill>
                        <a:latin typeface="Times New Roman" panose="02020603050405020304" pitchFamily="18" charset="0"/>
                        <a:cs typeface="Times New Roman" panose="02020603050405020304" pitchFamily="18"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0" cap="flat" cmpd="sng" algn="ctr">
                      <a:noFill/>
                    </a:lnB>
                    <a:solidFill>
                      <a:schemeClr val="accent1">
                        <a:lumMod val="20000"/>
                        <a:lumOff val="80000"/>
                      </a:schemeClr>
                    </a:solidFill>
                  </a:tcPr>
                </a:tc>
                <a:tc>
                  <a:txBody>
                    <a:bodyPr/>
                    <a:lstStyle/>
                    <a:p>
                      <a:r>
                        <a:rPr lang="en-US" sz="1200" u="none" dirty="0">
                          <a:solidFill>
                            <a:schemeClr val="tx1"/>
                          </a:solidFill>
                          <a:latin typeface="微软雅黑" pitchFamily="34" charset="0"/>
                          <a:ea typeface="微软雅黑" pitchFamily="34" charset="-122"/>
                          <a:cs typeface="微软雅黑" pitchFamily="34" charset="-120"/>
                        </a:rPr>
                        <a:t>Model chooses optimal mix under constraint</a:t>
                      </a:r>
                      <a:endParaRPr lang="en-US" sz="12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0" cap="flat" cmpd="sng" algn="ctr">
                      <a:noFill/>
                    </a:lnB>
                    <a:solidFill>
                      <a:schemeClr val="accent1">
                        <a:lumMod val="20000"/>
                        <a:lumOff val="80000"/>
                      </a:schemeClr>
                    </a:solidFill>
                  </a:tcPr>
                </a:tc>
                <a:tc>
                  <a:txBody>
                    <a:bodyPr/>
                    <a:lstStyle/>
                    <a:p>
                      <a:r>
                        <a:rPr lang="en-US" sz="1100" u="none" dirty="0">
                          <a:solidFill>
                            <a:schemeClr val="tx1"/>
                          </a:solidFill>
                          <a:latin typeface="微软雅黑" pitchFamily="34" charset="0"/>
                          <a:ea typeface="微软雅黑" pitchFamily="34" charset="-122"/>
                          <a:cs typeface="微软雅黑" pitchFamily="34" charset="-120"/>
                        </a:rPr>
                        <a:t>Model selects cost-optimal efficiency &amp; supply</a:t>
                      </a:r>
                      <a:endParaRPr lang="en-US" sz="110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0" cap="flat" cmpd="sng" algn="ctr">
                      <a:noFill/>
                    </a:lnB>
                    <a:solidFill>
                      <a:schemeClr val="accent1">
                        <a:lumMod val="20000"/>
                        <a:lumOff val="80000"/>
                      </a:schemeClr>
                    </a:solidFill>
                  </a:tcPr>
                </a:tc>
                <a:tc>
                  <a:txBody>
                    <a:bodyPr/>
                    <a:lstStyle/>
                    <a:p>
                      <a:pPr algn="ctr"/>
                      <a:r>
                        <a:rPr lang="en-US" sz="1050" u="none" dirty="0">
                          <a:solidFill>
                            <a:schemeClr val="tx1"/>
                          </a:solidFill>
                          <a:latin typeface="微软雅黑" pitchFamily="34" charset="0"/>
                          <a:ea typeface="微软雅黑" pitchFamily="34" charset="-122"/>
                          <a:cs typeface="微软雅黑" pitchFamily="34" charset="-120"/>
                        </a:rPr>
                        <a:t>Hard net-zero constraint by 2070; emissions must be zero</a:t>
                      </a:r>
                      <a:endParaRPr lang="en-US" sz="1050" dirty="0">
                        <a:solidFill>
                          <a:schemeClr val="tx1"/>
                        </a:solidFill>
                        <a:latin typeface="微软雅黑" charset="0"/>
                        <a:ea typeface="微软雅黑" charset="0"/>
                        <a:cs typeface="微软雅黑" charset="0"/>
                      </a:endParaRPr>
                    </a:p>
                  </a:txBody>
                  <a:tcPr marL="114300" marR="114300" marT="114300" marB="114300" anchor="ctr">
                    <a:lnL w="0" cap="flat" cmpd="sng" algn="ctr">
                      <a:noFill/>
                    </a:lnL>
                    <a:lnR w="0" cap="flat" cmpd="sng" algn="ctr">
                      <a:noFill/>
                    </a:lnR>
                    <a:lnT w="12700" cap="flat" cmpd="sng" algn="ctr">
                      <a:solidFill>
                        <a:srgbClr val="000000"/>
                      </a:solidFill>
                      <a:prstDash val="solid"/>
                      <a:round/>
                      <a:headEnd type="none" w="med" len="med"/>
                      <a:tailEnd type="none" w="med" len="med"/>
                    </a:lnT>
                    <a:lnB w="0" cap="flat" cmpd="sng" algn="ctr">
                      <a:noFill/>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7" name="Shape 4"/>
          <p:cNvSpPr/>
          <p:nvPr/>
        </p:nvSpPr>
        <p:spPr>
          <a:xfrm>
            <a:off x="385763" y="6443721"/>
            <a:ext cx="11420475" cy="352425"/>
          </a:xfrm>
          <a:custGeom>
            <a:avLst/>
            <a:gdLst/>
            <a:ahLst/>
            <a:cxnLst/>
            <a:rect l="l" t="t" r="r" b="b"/>
            <a:pathLst>
              <a:path w="11420475" h="352425">
                <a:moveTo>
                  <a:pt x="76201" y="0"/>
                </a:moveTo>
                <a:lnTo>
                  <a:pt x="11344274" y="0"/>
                </a:lnTo>
                <a:cubicBezTo>
                  <a:pt x="11386359" y="0"/>
                  <a:pt x="11420475" y="34116"/>
                  <a:pt x="11420475" y="76201"/>
                </a:cubicBezTo>
                <a:lnTo>
                  <a:pt x="11420475" y="276224"/>
                </a:lnTo>
                <a:cubicBezTo>
                  <a:pt x="11420475" y="318309"/>
                  <a:pt x="11386359" y="352425"/>
                  <a:pt x="11344274" y="352425"/>
                </a:cubicBezTo>
                <a:lnTo>
                  <a:pt x="76201" y="352425"/>
                </a:lnTo>
                <a:cubicBezTo>
                  <a:pt x="34116" y="352425"/>
                  <a:pt x="0" y="318309"/>
                  <a:pt x="0" y="276224"/>
                </a:cubicBezTo>
                <a:lnTo>
                  <a:pt x="0" y="76201"/>
                </a:lnTo>
                <a:cubicBezTo>
                  <a:pt x="0" y="34145"/>
                  <a:pt x="34145" y="0"/>
                  <a:pt x="76201" y="0"/>
                </a:cubicBezTo>
                <a:close/>
              </a:path>
            </a:pathLst>
          </a:custGeom>
          <a:solidFill>
            <a:srgbClr val="38A169">
              <a:alpha val="20000"/>
            </a:srgbClr>
          </a:solidFill>
          <a:ln w="12700">
            <a:solidFill>
              <a:srgbClr val="38A169">
                <a:alpha val="40000"/>
              </a:srgbClr>
            </a:solidFill>
            <a:prstDash val="solid"/>
          </a:ln>
        </p:spPr>
        <p:txBody>
          <a:bodyPr/>
          <a:lstStyle/>
          <a:p>
            <a:endParaRPr lang="ko-KR" altLang="en-US"/>
          </a:p>
        </p:txBody>
      </p:sp>
      <p:sp>
        <p:nvSpPr>
          <p:cNvPr id="8" name="Shape 5"/>
          <p:cNvSpPr/>
          <p:nvPr/>
        </p:nvSpPr>
        <p:spPr>
          <a:xfrm>
            <a:off x="2022574" y="6561548"/>
            <a:ext cx="100013" cy="133350"/>
          </a:xfrm>
          <a:custGeom>
            <a:avLst/>
            <a:gdLst/>
            <a:ahLst/>
            <a:cxnLst/>
            <a:rect l="l" t="t" r="r" b="b"/>
            <a:pathLst>
              <a:path w="100013" h="133350">
                <a:moveTo>
                  <a:pt x="76286" y="100013"/>
                </a:moveTo>
                <a:cubicBezTo>
                  <a:pt x="78187" y="94204"/>
                  <a:pt x="81989" y="88943"/>
                  <a:pt x="86287" y="84412"/>
                </a:cubicBezTo>
                <a:cubicBezTo>
                  <a:pt x="94804" y="75452"/>
                  <a:pt x="100012" y="63341"/>
                  <a:pt x="100012" y="50006"/>
                </a:cubicBezTo>
                <a:cubicBezTo>
                  <a:pt x="100012" y="22399"/>
                  <a:pt x="77614" y="0"/>
                  <a:pt x="50006" y="0"/>
                </a:cubicBezTo>
                <a:cubicBezTo>
                  <a:pt x="22399" y="0"/>
                  <a:pt x="0" y="22399"/>
                  <a:pt x="0" y="50006"/>
                </a:cubicBezTo>
                <a:cubicBezTo>
                  <a:pt x="0" y="63341"/>
                  <a:pt x="5209" y="75452"/>
                  <a:pt x="13726" y="84412"/>
                </a:cubicBezTo>
                <a:cubicBezTo>
                  <a:pt x="18023" y="88943"/>
                  <a:pt x="21852" y="94204"/>
                  <a:pt x="23727" y="100013"/>
                </a:cubicBezTo>
                <a:lnTo>
                  <a:pt x="76260" y="100013"/>
                </a:lnTo>
                <a:close/>
                <a:moveTo>
                  <a:pt x="75009" y="112514"/>
                </a:moveTo>
                <a:lnTo>
                  <a:pt x="25003" y="112514"/>
                </a:lnTo>
                <a:lnTo>
                  <a:pt x="25003" y="116681"/>
                </a:lnTo>
                <a:cubicBezTo>
                  <a:pt x="25003" y="128193"/>
                  <a:pt x="34327" y="137517"/>
                  <a:pt x="45839" y="137517"/>
                </a:cubicBezTo>
                <a:lnTo>
                  <a:pt x="54173" y="137517"/>
                </a:lnTo>
                <a:cubicBezTo>
                  <a:pt x="65685" y="137517"/>
                  <a:pt x="75009" y="128193"/>
                  <a:pt x="75009" y="116681"/>
                </a:cubicBezTo>
                <a:lnTo>
                  <a:pt x="75009" y="112514"/>
                </a:lnTo>
                <a:close/>
                <a:moveTo>
                  <a:pt x="47923" y="29170"/>
                </a:moveTo>
                <a:cubicBezTo>
                  <a:pt x="37557" y="29170"/>
                  <a:pt x="29170" y="37557"/>
                  <a:pt x="29170" y="47923"/>
                </a:cubicBezTo>
                <a:cubicBezTo>
                  <a:pt x="29170" y="51387"/>
                  <a:pt x="26384" y="54173"/>
                  <a:pt x="22920" y="54173"/>
                </a:cubicBezTo>
                <a:cubicBezTo>
                  <a:pt x="19456" y="54173"/>
                  <a:pt x="16669" y="51387"/>
                  <a:pt x="16669" y="47923"/>
                </a:cubicBezTo>
                <a:cubicBezTo>
                  <a:pt x="16669" y="30655"/>
                  <a:pt x="30655" y="16669"/>
                  <a:pt x="47923" y="16669"/>
                </a:cubicBezTo>
                <a:cubicBezTo>
                  <a:pt x="51387" y="16669"/>
                  <a:pt x="54173" y="19456"/>
                  <a:pt x="54173" y="22920"/>
                </a:cubicBezTo>
                <a:cubicBezTo>
                  <a:pt x="54173" y="26384"/>
                  <a:pt x="51387" y="29170"/>
                  <a:pt x="47923" y="29170"/>
                </a:cubicBezTo>
                <a:close/>
              </a:path>
            </a:pathLst>
          </a:custGeom>
          <a:solidFill>
            <a:srgbClr val="38A169"/>
          </a:solidFill>
          <a:ln/>
        </p:spPr>
        <p:txBody>
          <a:bodyPr/>
          <a:lstStyle/>
          <a:p>
            <a:endParaRPr lang="ko-KR" altLang="en-US"/>
          </a:p>
        </p:txBody>
      </p:sp>
      <p:sp>
        <p:nvSpPr>
          <p:cNvPr id="9" name="Text 6"/>
          <p:cNvSpPr/>
          <p:nvPr/>
        </p:nvSpPr>
        <p:spPr>
          <a:xfrm>
            <a:off x="619124" y="6502103"/>
            <a:ext cx="11096625" cy="190500"/>
          </a:xfrm>
          <a:prstGeom prst="rect">
            <a:avLst/>
          </a:prstGeom>
          <a:noFill/>
          <a:ln/>
        </p:spPr>
        <p:txBody>
          <a:bodyPr wrap="square" lIns="0" tIns="0" rIns="0" bIns="0" rtlCol="0" anchor="ctr"/>
          <a:lstStyle/>
          <a:p>
            <a:pPr algn="ctr">
              <a:lnSpc>
                <a:spcPct val="120000"/>
              </a:lnSpc>
            </a:pPr>
            <a:r>
              <a:rPr lang="en-US" sz="1050" b="1" dirty="0">
                <a:solidFill>
                  <a:srgbClr val="F7FAFC"/>
                </a:solidFill>
                <a:latin typeface="Quattrocento Sans" pitchFamily="34" charset="0"/>
                <a:ea typeface="Quattrocento Sans" pitchFamily="34" charset="-122"/>
                <a:cs typeface="Quattrocento Sans" pitchFamily="34" charset="-120"/>
              </a:rPr>
              <a:t>Key Insight:</a:t>
            </a:r>
            <a:r>
              <a:rPr lang="en-US" sz="1050" dirty="0">
                <a:solidFill>
                  <a:srgbClr val="F7FAFC"/>
                </a:solidFill>
                <a:latin typeface="Quattrocento Sans" pitchFamily="34" charset="0"/>
                <a:ea typeface="Quattrocento Sans" pitchFamily="34" charset="-122"/>
                <a:cs typeface="Quattrocento Sans" pitchFamily="34" charset="-120"/>
              </a:rPr>
              <a:t> "CNS represents a realistic policy pathway, while NZ-OPT provides an objective benchmark to assess its economic efficiency."</a:t>
            </a:r>
            <a:endParaRPr lang="en-US" sz="16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E2510D-CCD9-ADE7-EC84-DF0895036F1F}"/>
              </a:ext>
            </a:extLst>
          </p:cNvPr>
          <p:cNvGraphicFramePr>
            <a:graphicFrameLocks noGrp="1"/>
          </p:cNvGraphicFramePr>
          <p:nvPr>
            <p:extLst>
              <p:ext uri="{D42A27DB-BD31-4B8C-83A1-F6EECF244321}">
                <p14:modId xmlns:p14="http://schemas.microsoft.com/office/powerpoint/2010/main" val="1048547662"/>
              </p:ext>
            </p:extLst>
          </p:nvPr>
        </p:nvGraphicFramePr>
        <p:xfrm>
          <a:off x="457202" y="1066800"/>
          <a:ext cx="11582402" cy="4663428"/>
        </p:xfrm>
        <a:graphic>
          <a:graphicData uri="http://schemas.openxmlformats.org/drawingml/2006/table">
            <a:tbl>
              <a:tblPr/>
              <a:tblGrid>
                <a:gridCol w="788124">
                  <a:extLst>
                    <a:ext uri="{9D8B030D-6E8A-4147-A177-3AD203B41FA5}">
                      <a16:colId xmlns:a16="http://schemas.microsoft.com/office/drawing/2014/main" val="14455524"/>
                    </a:ext>
                  </a:extLst>
                </a:gridCol>
                <a:gridCol w="1844240">
                  <a:extLst>
                    <a:ext uri="{9D8B030D-6E8A-4147-A177-3AD203B41FA5}">
                      <a16:colId xmlns:a16="http://schemas.microsoft.com/office/drawing/2014/main" val="4144964920"/>
                    </a:ext>
                  </a:extLst>
                </a:gridCol>
                <a:gridCol w="2930235">
                  <a:extLst>
                    <a:ext uri="{9D8B030D-6E8A-4147-A177-3AD203B41FA5}">
                      <a16:colId xmlns:a16="http://schemas.microsoft.com/office/drawing/2014/main" val="3548368511"/>
                    </a:ext>
                  </a:extLst>
                </a:gridCol>
                <a:gridCol w="2286000">
                  <a:extLst>
                    <a:ext uri="{9D8B030D-6E8A-4147-A177-3AD203B41FA5}">
                      <a16:colId xmlns:a16="http://schemas.microsoft.com/office/drawing/2014/main" val="1069283386"/>
                    </a:ext>
                  </a:extLst>
                </a:gridCol>
                <a:gridCol w="3733803">
                  <a:extLst>
                    <a:ext uri="{9D8B030D-6E8A-4147-A177-3AD203B41FA5}">
                      <a16:colId xmlns:a16="http://schemas.microsoft.com/office/drawing/2014/main" val="3730104304"/>
                    </a:ext>
                  </a:extLst>
                </a:gridCol>
              </a:tblGrid>
              <a:tr h="307333">
                <a:tc>
                  <a:txBody>
                    <a:bodyPr/>
                    <a:lstStyle/>
                    <a:p>
                      <a:pPr marL="0" fontAlgn="b">
                        <a:buNone/>
                      </a:pPr>
                      <a:r>
                        <a:rPr lang="en-US" sz="1500" b="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Country</a:t>
                      </a:r>
                    </a:p>
                  </a:txBody>
                  <a:tcPr marL="83815" marR="83815" marT="41907" marB="41907" anchor="ctr">
                    <a:lnL>
                      <a:noFill/>
                    </a:lnL>
                    <a:lnR>
                      <a:noFill/>
                    </a:lnR>
                    <a:lnT>
                      <a:noFill/>
                    </a:lnT>
                    <a:lnB>
                      <a:noFill/>
                    </a:lnB>
                    <a:noFill/>
                  </a:tcPr>
                </a:tc>
                <a:tc>
                  <a:txBody>
                    <a:bodyPr/>
                    <a:lstStyle/>
                    <a:p>
                      <a:pPr marL="0" fontAlgn="b">
                        <a:buNone/>
                      </a:pPr>
                      <a:r>
                        <a:rPr lang="en-US" sz="1500" b="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Scenario Focus</a:t>
                      </a:r>
                    </a:p>
                  </a:txBody>
                  <a:tcPr marL="83815" marR="83815" marT="41907" marB="41907" anchor="ctr">
                    <a:lnL>
                      <a:noFill/>
                    </a:lnL>
                    <a:lnR>
                      <a:noFill/>
                    </a:lnR>
                    <a:lnT>
                      <a:noFill/>
                    </a:lnT>
                    <a:lnB>
                      <a:noFill/>
                    </a:lnB>
                    <a:noFill/>
                  </a:tcPr>
                </a:tc>
                <a:tc>
                  <a:txBody>
                    <a:bodyPr/>
                    <a:lstStyle/>
                    <a:p>
                      <a:pPr marL="0" fontAlgn="b">
                        <a:buNone/>
                      </a:pPr>
                      <a:r>
                        <a:rPr lang="en-US" sz="1500" b="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Key Strength</a:t>
                      </a:r>
                    </a:p>
                  </a:txBody>
                  <a:tcPr marL="83815" marR="83815" marT="41907" marB="41907" anchor="ctr">
                    <a:lnL>
                      <a:noFill/>
                    </a:lnL>
                    <a:lnR>
                      <a:noFill/>
                    </a:lnR>
                    <a:lnT>
                      <a:noFill/>
                    </a:lnT>
                    <a:lnB>
                      <a:noFill/>
                    </a:lnB>
                    <a:noFill/>
                  </a:tcPr>
                </a:tc>
                <a:tc>
                  <a:txBody>
                    <a:bodyPr/>
                    <a:lstStyle/>
                    <a:p>
                      <a:pPr marL="0" fontAlgn="b">
                        <a:buNone/>
                      </a:pPr>
                      <a:r>
                        <a:rPr lang="en-US" sz="1500" b="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Main Limitation</a:t>
                      </a:r>
                    </a:p>
                  </a:txBody>
                  <a:tcPr marL="83815" marR="83815" marT="41907" marB="41907" anchor="ctr">
                    <a:lnL>
                      <a:noFill/>
                    </a:lnL>
                    <a:lnR>
                      <a:noFill/>
                    </a:lnR>
                    <a:lnT>
                      <a:noFill/>
                    </a:lnT>
                    <a:lnB>
                      <a:noFill/>
                    </a:lnB>
                    <a:noFill/>
                  </a:tcPr>
                </a:tc>
                <a:tc>
                  <a:txBody>
                    <a:bodyPr/>
                    <a:lstStyle/>
                    <a:p>
                      <a:pPr marL="0" fontAlgn="b">
                        <a:buNone/>
                      </a:pPr>
                      <a:r>
                        <a:rPr lang="en-US" sz="1500" b="0" dirty="0">
                          <a:solidFill>
                            <a:srgbClr val="111827"/>
                          </a:solidFill>
                          <a:effectLst/>
                          <a:highlight>
                            <a:srgbClr val="FFFF00"/>
                          </a:highlight>
                          <a:latin typeface="Times New Roman" panose="02020603050405020304" pitchFamily="18" charset="0"/>
                          <a:ea typeface="+mn-ea"/>
                          <a:cs typeface="Times New Roman" panose="02020603050405020304" pitchFamily="18" charset="0"/>
                        </a:rPr>
                        <a:t>Lesson Used for Egypt</a:t>
                      </a:r>
                    </a:p>
                  </a:txBody>
                  <a:tcPr marL="83815" marR="83815" marT="41907" marB="41907" anchor="ctr">
                    <a:lnL>
                      <a:noFill/>
                    </a:lnL>
                    <a:lnR>
                      <a:noFill/>
                    </a:lnR>
                    <a:lnT>
                      <a:noFill/>
                    </a:lnT>
                    <a:lnB>
                      <a:noFill/>
                    </a:lnB>
                    <a:noFill/>
                  </a:tcPr>
                </a:tc>
                <a:extLst>
                  <a:ext uri="{0D108BD9-81ED-4DB2-BD59-A6C34878D82A}">
                    <a16:rowId xmlns:a16="http://schemas.microsoft.com/office/drawing/2014/main" val="3504042548"/>
                  </a:ext>
                </a:extLst>
              </a:tr>
              <a:tr h="1219200">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Japan</a:t>
                      </a:r>
                    </a:p>
                  </a:txBody>
                  <a:tcPr marL="83815" marR="83815" marT="41907" marB="41907" anchor="ctr">
                    <a:lnL>
                      <a:noFill/>
                    </a:lnL>
                    <a:lnR>
                      <a:noFill/>
                    </a:lnR>
                    <a:lnT>
                      <a:noFill/>
                    </a:lnT>
                    <a:lnB>
                      <a:noFill/>
                    </a:lnB>
                    <a:solidFill>
                      <a:schemeClr val="accent1">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Economy-wide net-zero under CO₂ constraints</a:t>
                      </a:r>
                    </a:p>
                  </a:txBody>
                  <a:tcPr marL="83815" marR="83815" marT="41907" marB="41907" anchor="ctr">
                    <a:lnL>
                      <a:noFill/>
                    </a:lnL>
                    <a:lnR>
                      <a:noFill/>
                    </a:lnR>
                    <a:lnT>
                      <a:noFill/>
                    </a:lnT>
                    <a:lnB>
                      <a:noFill/>
                    </a:lnB>
                    <a:solidFill>
                      <a:schemeClr val="accent1">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Clear net-zero ambition; constraint-based logic</a:t>
                      </a:r>
                    </a:p>
                  </a:txBody>
                  <a:tcPr marL="83815" marR="83815" marT="41907" marB="41907" anchor="ctr">
                    <a:lnL>
                      <a:noFill/>
                    </a:lnL>
                    <a:lnR>
                      <a:noFill/>
                    </a:lnR>
                    <a:lnT>
                      <a:noFill/>
                    </a:lnT>
                    <a:lnB>
                      <a:noFill/>
                    </a:lnB>
                    <a:solidFill>
                      <a:schemeClr val="accent1">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Heavy reliance on imports, CCS/CDR, high costs</a:t>
                      </a:r>
                    </a:p>
                  </a:txBody>
                  <a:tcPr marL="83815" marR="83815" marT="41907" marB="41907" anchor="ctr">
                    <a:lnL>
                      <a:noFill/>
                    </a:lnL>
                    <a:lnR>
                      <a:noFill/>
                    </a:lnR>
                    <a:lnT>
                      <a:noFill/>
                    </a:lnT>
                    <a:lnB>
                      <a:noFill/>
                    </a:lnB>
                    <a:solidFill>
                      <a:schemeClr val="accent1">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Net-zero framing &amp; least-cost benchmark (CNS, NZ-OPT)</a:t>
                      </a:r>
                    </a:p>
                  </a:txBody>
                  <a:tcPr marL="83815" marR="83815" marT="41907" marB="41907"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782906333"/>
                  </a:ext>
                </a:extLst>
              </a:tr>
              <a:tr h="762000">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Jordan</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Power-sector transition (LEAP)</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Clear renewable-led electricity pathways</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Demand side largely implicit</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Control power-sector scenario/ </a:t>
                      </a:r>
                      <a:r>
                        <a:rPr lang="en-US" altLang="ko-KR" sz="1500" dirty="0">
                          <a:latin typeface="Times New Roman" panose="02020603050405020304" pitchFamily="18" charset="0"/>
                          <a:cs typeface="Times New Roman" panose="02020603050405020304" pitchFamily="18" charset="0"/>
                        </a:rPr>
                        <a:t>NOT rely on demand reductions</a:t>
                      </a:r>
                      <a:r>
                        <a:rPr lang="en-US" sz="1500" b="0" dirty="0">
                          <a:solidFill>
                            <a:srgbClr val="111827"/>
                          </a:solidFill>
                          <a:effectLst/>
                          <a:latin typeface="Times New Roman" panose="02020603050405020304" pitchFamily="18" charset="0"/>
                          <a:ea typeface="+mn-ea"/>
                          <a:cs typeface="Times New Roman" panose="02020603050405020304" pitchFamily="18" charset="0"/>
                        </a:rPr>
                        <a:t> (RPT) : </a:t>
                      </a:r>
                    </a:p>
                  </a:txBody>
                  <a:tcPr marL="83815" marR="83815" marT="41907" marB="419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591630043"/>
                  </a:ext>
                </a:extLst>
              </a:tr>
              <a:tr h="1143000">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Korea</a:t>
                      </a:r>
                    </a:p>
                  </a:txBody>
                  <a:tcPr marL="83815" marR="83815" marT="41907" marB="41907" anchor="ctr">
                    <a:lnL>
                      <a:noFill/>
                    </a:lnL>
                    <a:lnR>
                      <a:noFill/>
                    </a:lnR>
                    <a:lnT>
                      <a:noFill/>
                    </a:lnT>
                    <a:lnB>
                      <a:noFill/>
                    </a:lnB>
                    <a:solidFill>
                      <a:schemeClr val="accent3">
                        <a:lumMod val="60000"/>
                        <a:lumOff val="4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System-wide supply –demand transition</a:t>
                      </a:r>
                    </a:p>
                  </a:txBody>
                  <a:tcPr marL="83815" marR="83815" marT="41907" marB="41907" anchor="ctr">
                    <a:lnL>
                      <a:noFill/>
                    </a:lnL>
                    <a:lnR>
                      <a:noFill/>
                    </a:lnR>
                    <a:lnT>
                      <a:noFill/>
                    </a:lnT>
                    <a:lnB>
                      <a:noFill/>
                    </a:lnB>
                    <a:solidFill>
                      <a:schemeClr val="accent3">
                        <a:lumMod val="60000"/>
                        <a:lumOff val="4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Strong efficiency &amp; electrification treatment</a:t>
                      </a:r>
                    </a:p>
                  </a:txBody>
                  <a:tcPr marL="83815" marR="83815" marT="41907" marB="41907" anchor="ctr">
                    <a:lnL>
                      <a:noFill/>
                    </a:lnL>
                    <a:lnR>
                      <a:noFill/>
                    </a:lnR>
                    <a:lnT>
                      <a:noFill/>
                    </a:lnT>
                    <a:lnB>
                      <a:noFill/>
                    </a:lnB>
                    <a:solidFill>
                      <a:schemeClr val="accent3">
                        <a:lumMod val="60000"/>
                        <a:lumOff val="4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Highly industrialized, low growth context</a:t>
                      </a:r>
                    </a:p>
                  </a:txBody>
                  <a:tcPr marL="83815" marR="83815" marT="41907" marB="41907" anchor="ctr">
                    <a:lnL>
                      <a:noFill/>
                    </a:lnL>
                    <a:lnR>
                      <a:noFill/>
                    </a:lnR>
                    <a:lnT>
                      <a:noFill/>
                    </a:lnT>
                    <a:lnB>
                      <a:noFill/>
                    </a:lnB>
                    <a:solidFill>
                      <a:schemeClr val="accent3">
                        <a:lumMod val="60000"/>
                        <a:lumOff val="4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Depending on demand-side pathway (</a:t>
                      </a:r>
                      <a:r>
                        <a:rPr lang="en-US" altLang="ko-KR" sz="1500" dirty="0">
                          <a:latin typeface="Times New Roman" panose="02020603050405020304" pitchFamily="18" charset="0"/>
                          <a:cs typeface="Times New Roman" panose="02020603050405020304" pitchFamily="18" charset="0"/>
                        </a:rPr>
                        <a:t>efficiency of end uses)</a:t>
                      </a:r>
                      <a:r>
                        <a:rPr lang="en-US" sz="1500" b="0" dirty="0">
                          <a:solidFill>
                            <a:srgbClr val="111827"/>
                          </a:solidFill>
                          <a:effectLst/>
                          <a:latin typeface="Times New Roman" panose="02020603050405020304" pitchFamily="18" charset="0"/>
                          <a:ea typeface="+mn-ea"/>
                          <a:cs typeface="Times New Roman" panose="02020603050405020304" pitchFamily="18" charset="0"/>
                        </a:rPr>
                        <a:t> /  </a:t>
                      </a:r>
                      <a:r>
                        <a:rPr lang="en-US" altLang="ko-KR" sz="1500" b="1" dirty="0">
                          <a:latin typeface="Times New Roman" panose="02020603050405020304" pitchFamily="18" charset="0"/>
                          <a:cs typeface="Times New Roman" panose="02020603050405020304" pitchFamily="18" charset="0"/>
                        </a:rPr>
                        <a:t>power sector close to BAU  </a:t>
                      </a:r>
                      <a:r>
                        <a:rPr lang="en-US" altLang="ko-KR" sz="1500" b="1" dirty="0">
                          <a:solidFill>
                            <a:srgbClr val="111827"/>
                          </a:solidFill>
                          <a:effectLst/>
                          <a:latin typeface="Times New Roman" panose="02020603050405020304" pitchFamily="18" charset="0"/>
                          <a:ea typeface="+mn-ea"/>
                          <a:cs typeface="Times New Roman" panose="02020603050405020304" pitchFamily="18" charset="0"/>
                        </a:rPr>
                        <a:t>→</a:t>
                      </a:r>
                      <a:r>
                        <a:rPr lang="en-US" altLang="ko-KR" sz="1500" b="1" dirty="0">
                          <a:latin typeface="Times New Roman" panose="02020603050405020304" pitchFamily="18" charset="0"/>
                          <a:cs typeface="Times New Roman" panose="02020603050405020304" pitchFamily="18" charset="0"/>
                        </a:rPr>
                        <a:t>    </a:t>
                      </a:r>
                      <a:r>
                        <a:rPr lang="en-US" sz="1500" b="0" dirty="0">
                          <a:solidFill>
                            <a:srgbClr val="111827"/>
                          </a:solidFill>
                          <a:effectLst/>
                          <a:latin typeface="Times New Roman" panose="02020603050405020304" pitchFamily="18" charset="0"/>
                          <a:ea typeface="+mn-ea"/>
                          <a:cs typeface="Times New Roman" panose="02020603050405020304" pitchFamily="18" charset="0"/>
                        </a:rPr>
                        <a:t>(EDT)</a:t>
                      </a:r>
                    </a:p>
                  </a:txBody>
                  <a:tcPr marL="83815" marR="83815" marT="41907" marB="41907"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3236038635"/>
                  </a:ext>
                </a:extLst>
              </a:tr>
              <a:tr h="977893">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Spain</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Policy-driven decarbonization (LEAP)</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Clear baseline </a:t>
                      </a:r>
                      <a:r>
                        <a:rPr lang="en-US" sz="1500" b="1" dirty="0">
                          <a:solidFill>
                            <a:srgbClr val="111827"/>
                          </a:solidFill>
                          <a:effectLst/>
                          <a:latin typeface="Times New Roman" panose="02020603050405020304" pitchFamily="18" charset="0"/>
                          <a:ea typeface="+mn-ea"/>
                          <a:cs typeface="Times New Roman" panose="02020603050405020304" pitchFamily="18" charset="0"/>
                        </a:rPr>
                        <a:t>→</a:t>
                      </a:r>
                      <a:r>
                        <a:rPr lang="en-US" sz="1500" b="0" dirty="0">
                          <a:solidFill>
                            <a:srgbClr val="111827"/>
                          </a:solidFill>
                          <a:effectLst/>
                          <a:latin typeface="Times New Roman" panose="02020603050405020304" pitchFamily="18" charset="0"/>
                          <a:ea typeface="+mn-ea"/>
                          <a:cs typeface="Times New Roman" panose="02020603050405020304" pitchFamily="18" charset="0"/>
                        </a:rPr>
                        <a:t>  policy  </a:t>
                      </a:r>
                      <a:r>
                        <a:rPr lang="en-US" sz="1500" b="1" dirty="0">
                          <a:solidFill>
                            <a:srgbClr val="111827"/>
                          </a:solidFill>
                          <a:effectLst/>
                          <a:latin typeface="Times New Roman" panose="02020603050405020304" pitchFamily="18" charset="0"/>
                          <a:ea typeface="+mn-ea"/>
                          <a:cs typeface="Times New Roman" panose="02020603050405020304" pitchFamily="18" charset="0"/>
                        </a:rPr>
                        <a:t>→</a:t>
                      </a:r>
                      <a:r>
                        <a:rPr lang="en-US" sz="1500" b="0" dirty="0">
                          <a:solidFill>
                            <a:srgbClr val="111827"/>
                          </a:solidFill>
                          <a:effectLst/>
                          <a:latin typeface="Times New Roman" panose="02020603050405020304" pitchFamily="18" charset="0"/>
                          <a:ea typeface="+mn-ea"/>
                          <a:cs typeface="Times New Roman" panose="02020603050405020304" pitchFamily="18" charset="0"/>
                        </a:rPr>
                        <a:t> decarbonization structure</a:t>
                      </a: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altLang="ko-KR" sz="1500" dirty="0">
                          <a:latin typeface="Times New Roman" panose="02020603050405020304" pitchFamily="18" charset="0"/>
                          <a:cs typeface="Times New Roman" panose="02020603050405020304" pitchFamily="18" charset="0"/>
                        </a:rPr>
                        <a:t>Assume EU regulations, stable energy demand, which differs from Egypt’s growing demand</a:t>
                      </a:r>
                      <a:endParaRPr lang="en-US" sz="1500" b="0" dirty="0">
                        <a:solidFill>
                          <a:srgbClr val="111827"/>
                        </a:solidFill>
                        <a:effectLst/>
                        <a:latin typeface="Times New Roman" panose="02020603050405020304" pitchFamily="18" charset="0"/>
                        <a:ea typeface="+mn-ea"/>
                        <a:cs typeface="Times New Roman" panose="02020603050405020304" pitchFamily="18" charset="0"/>
                      </a:endParaRPr>
                    </a:p>
                  </a:txBody>
                  <a:tcPr marL="83815" marR="83815" marT="41907" marB="41907" anchor="ctr">
                    <a:lnL>
                      <a:noFill/>
                    </a:lnL>
                    <a:lnR>
                      <a:noFill/>
                    </a:lnR>
                    <a:lnT>
                      <a:noFill/>
                    </a:lnT>
                    <a:lnB>
                      <a:noFill/>
                    </a:lnB>
                    <a:solidFill>
                      <a:schemeClr val="accent2">
                        <a:lumMod val="20000"/>
                        <a:lumOff val="80000"/>
                      </a:schemeClr>
                    </a:solidFill>
                  </a:tcPr>
                </a:tc>
                <a:tc>
                  <a:txBody>
                    <a:bodyPr/>
                    <a:lstStyle/>
                    <a:p>
                      <a:pPr marL="0" fontAlgn="b">
                        <a:buNone/>
                      </a:pPr>
                      <a:r>
                        <a:rPr lang="en-US" sz="1500" b="0" dirty="0">
                          <a:solidFill>
                            <a:srgbClr val="111827"/>
                          </a:solidFill>
                          <a:effectLst/>
                          <a:latin typeface="Times New Roman" panose="02020603050405020304" pitchFamily="18" charset="0"/>
                          <a:ea typeface="+mn-ea"/>
                          <a:cs typeface="Times New Roman" panose="02020603050405020304" pitchFamily="18" charset="0"/>
                        </a:rPr>
                        <a:t>Policy-aligned transition (PET)</a:t>
                      </a:r>
                    </a:p>
                    <a:p>
                      <a:pPr marL="0" fontAlgn="b">
                        <a:buNone/>
                      </a:pPr>
                      <a:r>
                        <a:rPr lang="en-US" altLang="ko-KR" sz="1200" dirty="0">
                          <a:latin typeface="Times New Roman" panose="02020603050405020304" pitchFamily="18" charset="0"/>
                          <a:cs typeface="Times New Roman" panose="02020603050405020304" pitchFamily="18" charset="0"/>
                        </a:rPr>
                        <a:t>(Full implementation of Egypt’s existing energy and climate policies)</a:t>
                      </a:r>
                      <a:endParaRPr lang="en-US" sz="1200" b="0" dirty="0">
                        <a:solidFill>
                          <a:srgbClr val="111827"/>
                        </a:solidFill>
                        <a:effectLst/>
                        <a:latin typeface="Times New Roman" panose="02020603050405020304" pitchFamily="18" charset="0"/>
                        <a:ea typeface="+mn-ea"/>
                        <a:cs typeface="Times New Roman" panose="02020603050405020304" pitchFamily="18" charset="0"/>
                      </a:endParaRPr>
                    </a:p>
                  </a:txBody>
                  <a:tcPr marL="83815" marR="83815" marT="41907" marB="419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3176131"/>
                  </a:ext>
                </a:extLst>
              </a:tr>
            </a:tbl>
          </a:graphicData>
        </a:graphic>
      </p:graphicFrame>
      <p:sp>
        <p:nvSpPr>
          <p:cNvPr id="6" name="TextBox 5">
            <a:extLst>
              <a:ext uri="{FF2B5EF4-FFF2-40B4-BE49-F238E27FC236}">
                <a16:creationId xmlns:a16="http://schemas.microsoft.com/office/drawing/2014/main" id="{8007363D-AFD8-818C-1812-3750A1EC3D00}"/>
              </a:ext>
            </a:extLst>
          </p:cNvPr>
          <p:cNvSpPr txBox="1"/>
          <p:nvPr/>
        </p:nvSpPr>
        <p:spPr>
          <a:xfrm>
            <a:off x="228600" y="304800"/>
            <a:ext cx="6097656" cy="369332"/>
          </a:xfrm>
          <a:prstGeom prst="rect">
            <a:avLst/>
          </a:prstGeom>
          <a:noFill/>
        </p:spPr>
        <p:txBody>
          <a:bodyPr wrap="square">
            <a:spAutoFit/>
          </a:bodyPr>
          <a:lstStyle/>
          <a:p>
            <a:pPr>
              <a:buNone/>
            </a:pPr>
            <a:r>
              <a:rPr lang="en-US" altLang="ko-KR" b="1" dirty="0">
                <a:highlight>
                  <a:srgbClr val="FFFF00"/>
                </a:highlight>
                <a:latin typeface="Times New Roman" panose="02020603050405020304" pitchFamily="18" charset="0"/>
                <a:cs typeface="Times New Roman" panose="02020603050405020304" pitchFamily="18" charset="0"/>
              </a:rPr>
              <a:t>Scenario Comparison → Egypt Framework</a:t>
            </a:r>
          </a:p>
        </p:txBody>
      </p:sp>
    </p:spTree>
    <p:extLst>
      <p:ext uri="{BB962C8B-B14F-4D97-AF65-F5344CB8AC3E}">
        <p14:creationId xmlns:p14="http://schemas.microsoft.com/office/powerpoint/2010/main" val="323539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A31C5-1382-18CB-D6C9-3D18748D6334}"/>
              </a:ext>
            </a:extLst>
          </p:cNvPr>
          <p:cNvPicPr>
            <a:picLocks noChangeAspect="1"/>
          </p:cNvPicPr>
          <p:nvPr/>
        </p:nvPicPr>
        <p:blipFill>
          <a:blip r:embed="rId2"/>
          <a:stretch>
            <a:fillRect/>
          </a:stretch>
        </p:blipFill>
        <p:spPr>
          <a:xfrm>
            <a:off x="70354" y="941749"/>
            <a:ext cx="5936975" cy="2639652"/>
          </a:xfrm>
          <a:prstGeom prst="rect">
            <a:avLst/>
          </a:prstGeom>
          <a:ln>
            <a:solidFill>
              <a:schemeClr val="accent1"/>
            </a:solidFill>
          </a:ln>
        </p:spPr>
      </p:pic>
      <p:sp>
        <p:nvSpPr>
          <p:cNvPr id="7" name="TextBox 6">
            <a:extLst>
              <a:ext uri="{FF2B5EF4-FFF2-40B4-BE49-F238E27FC236}">
                <a16:creationId xmlns:a16="http://schemas.microsoft.com/office/drawing/2014/main" id="{1B72C9B7-EEAF-1E28-1CBD-5590F51AB34A}"/>
              </a:ext>
            </a:extLst>
          </p:cNvPr>
          <p:cNvSpPr txBox="1"/>
          <p:nvPr/>
        </p:nvSpPr>
        <p:spPr>
          <a:xfrm>
            <a:off x="152400" y="3609202"/>
            <a:ext cx="9179664" cy="276999"/>
          </a:xfrm>
          <a:prstGeom prst="rect">
            <a:avLst/>
          </a:prstGeom>
          <a:noFill/>
        </p:spPr>
        <p:txBody>
          <a:bodyPr wrap="square">
            <a:spAutoFit/>
          </a:bodyPr>
          <a:lstStyle/>
          <a:p>
            <a:r>
              <a:rPr lang="en-US" altLang="ko-KR" sz="1200" dirty="0">
                <a:solidFill>
                  <a:srgbClr val="222222"/>
                </a:solidFill>
                <a:highlight>
                  <a:srgbClr val="FFFF00"/>
                </a:highlight>
                <a:latin typeface="Arial" panose="020B0604020202020204" pitchFamily="34" charset="0"/>
              </a:rPr>
              <a:t>Gresat, A., Sukchai, S., &amp; Thanarak, P. (2018). </a:t>
            </a:r>
            <a:r>
              <a:rPr lang="en-US" altLang="ko-KR" sz="1200" i="1" dirty="0">
                <a:solidFill>
                  <a:srgbClr val="222222"/>
                </a:solidFill>
                <a:highlight>
                  <a:srgbClr val="FFFF00"/>
                </a:highlight>
                <a:latin typeface="Arial" panose="020B0604020202020204" pitchFamily="34" charset="0"/>
              </a:rPr>
              <a:t>Journal of Renewable Energy and Smart Grid Technology</a:t>
            </a:r>
            <a:r>
              <a:rPr lang="en-US" altLang="ko-KR" sz="1200" dirty="0">
                <a:solidFill>
                  <a:srgbClr val="222222"/>
                </a:solidFill>
                <a:highlight>
                  <a:srgbClr val="FFFF00"/>
                </a:highlight>
                <a:latin typeface="Arial" panose="020B0604020202020204" pitchFamily="34" charset="0"/>
              </a:rPr>
              <a:t>, </a:t>
            </a:r>
            <a:r>
              <a:rPr lang="en-US" altLang="ko-KR" sz="1200" i="1" dirty="0">
                <a:solidFill>
                  <a:srgbClr val="222222"/>
                </a:solidFill>
                <a:highlight>
                  <a:srgbClr val="FFFF00"/>
                </a:highlight>
                <a:latin typeface="Arial" panose="020B0604020202020204" pitchFamily="34" charset="0"/>
              </a:rPr>
              <a:t>13</a:t>
            </a:r>
            <a:r>
              <a:rPr lang="en-US" altLang="ko-KR" sz="1200" dirty="0">
                <a:solidFill>
                  <a:srgbClr val="222222"/>
                </a:solidFill>
                <a:highlight>
                  <a:srgbClr val="FFFF00"/>
                </a:highlight>
                <a:latin typeface="Arial" panose="020B0604020202020204" pitchFamily="34" charset="0"/>
              </a:rPr>
              <a:t>(2).</a:t>
            </a:r>
            <a:endParaRPr lang="ko-KR" altLang="en-US" sz="1200" dirty="0">
              <a:highlight>
                <a:srgbClr val="FFFF00"/>
              </a:highlight>
            </a:endParaRPr>
          </a:p>
        </p:txBody>
      </p:sp>
      <p:sp>
        <p:nvSpPr>
          <p:cNvPr id="8" name="TextBox 7">
            <a:extLst>
              <a:ext uri="{FF2B5EF4-FFF2-40B4-BE49-F238E27FC236}">
                <a16:creationId xmlns:a16="http://schemas.microsoft.com/office/drawing/2014/main" id="{AB94EBAD-AB84-D9EE-D27A-A91986390A87}"/>
              </a:ext>
            </a:extLst>
          </p:cNvPr>
          <p:cNvSpPr txBox="1"/>
          <p:nvPr/>
        </p:nvSpPr>
        <p:spPr>
          <a:xfrm>
            <a:off x="1" y="533402"/>
            <a:ext cx="5438267" cy="338554"/>
          </a:xfrm>
          <a:prstGeom prst="rect">
            <a:avLst/>
          </a:prstGeom>
          <a:noFill/>
        </p:spPr>
        <p:txBody>
          <a:bodyPr wrap="square">
            <a:spAutoFit/>
          </a:bodyPr>
          <a:lstStyle/>
          <a:p>
            <a:r>
              <a:rPr lang="en-US" altLang="ko-KR" sz="1600" dirty="0">
                <a:highlight>
                  <a:srgbClr val="FFFF00"/>
                </a:highlight>
              </a:rPr>
              <a:t>Jordan Scenarios: LEAP-Based Electricity Scenario Framework</a:t>
            </a:r>
            <a:endParaRPr lang="ko-KR" altLang="en-US" sz="1600" dirty="0">
              <a:highlight>
                <a:srgbClr val="FFFF00"/>
              </a:highlight>
            </a:endParaRPr>
          </a:p>
        </p:txBody>
      </p:sp>
      <p:sp>
        <p:nvSpPr>
          <p:cNvPr id="9" name="TextBox 8">
            <a:extLst>
              <a:ext uri="{FF2B5EF4-FFF2-40B4-BE49-F238E27FC236}">
                <a16:creationId xmlns:a16="http://schemas.microsoft.com/office/drawing/2014/main" id="{6EE13D82-B11E-8F29-E9C7-05EDAAF2AC2A}"/>
              </a:ext>
            </a:extLst>
          </p:cNvPr>
          <p:cNvSpPr txBox="1"/>
          <p:nvPr/>
        </p:nvSpPr>
        <p:spPr>
          <a:xfrm>
            <a:off x="6096000" y="972996"/>
            <a:ext cx="6012395" cy="2577757"/>
          </a:xfrm>
          <a:prstGeom prst="rect">
            <a:avLst/>
          </a:prstGeom>
          <a:solidFill>
            <a:schemeClr val="accent3">
              <a:lumMod val="20000"/>
              <a:lumOff val="80000"/>
            </a:schemeClr>
          </a:solidFill>
          <a:ln>
            <a:solidFill>
              <a:schemeClr val="accent1"/>
            </a:solidFill>
          </a:ln>
        </p:spPr>
        <p:txBody>
          <a:bodyPr wrap="square">
            <a:spAutoFit/>
          </a:bodyPr>
          <a:lstStyle/>
          <a:p>
            <a:pPr marL="285744" indent="-285744" algn="just">
              <a:buFont typeface="Arial" panose="020B0604020202020204" pitchFamily="34" charset="0"/>
              <a:buChar char="•"/>
            </a:pPr>
            <a:r>
              <a:rPr lang="en-US" altLang="ko-KR" sz="1400" dirty="0"/>
              <a:t>It provides a clear, LEAP-based framework focused on the electricity sector. </a:t>
            </a:r>
          </a:p>
          <a:p>
            <a:pPr algn="just"/>
            <a:endParaRPr lang="en-US" altLang="ko-KR" sz="900" dirty="0"/>
          </a:p>
          <a:p>
            <a:pPr marL="285744" indent="-285744" algn="just">
              <a:buFont typeface="Arial" panose="020B0604020202020204" pitchFamily="34" charset="0"/>
              <a:buChar char="•"/>
            </a:pPr>
            <a:r>
              <a:rPr lang="en-US" altLang="ko-KR" sz="1400" dirty="0"/>
              <a:t>Jordan scenarios follow a logical progression from a business-as-usual baseline to renewable expansion and finally to a CO₂ - constrained case. </a:t>
            </a:r>
          </a:p>
          <a:p>
            <a:pPr algn="just"/>
            <a:endParaRPr lang="en-US" altLang="ko-KR" sz="900" dirty="0"/>
          </a:p>
          <a:p>
            <a:pPr marL="285744" indent="-285744" algn="just">
              <a:buFont typeface="Arial" panose="020B0604020202020204" pitchFamily="34" charset="0"/>
              <a:buChar char="•"/>
            </a:pPr>
            <a:r>
              <a:rPr lang="en-US" altLang="ko-KR" sz="1400" dirty="0"/>
              <a:t>This structure is for understanding power-sector decarbonization pathways and the role of renewables in reducing emissions. </a:t>
            </a:r>
          </a:p>
          <a:p>
            <a:pPr algn="just"/>
            <a:endParaRPr lang="en-US" altLang="ko-KR" sz="1051" dirty="0"/>
          </a:p>
          <a:p>
            <a:pPr marL="285744" indent="-285744" algn="just">
              <a:buFont typeface="Arial" panose="020B0604020202020204" pitchFamily="34" charset="0"/>
              <a:buChar char="•"/>
            </a:pPr>
            <a:r>
              <a:rPr lang="en-US" altLang="ko-KR" sz="1400" dirty="0"/>
              <a:t>The main strength of the Jordan framework is its clarity in analyzing clean power-sector transitions. </a:t>
            </a:r>
          </a:p>
          <a:p>
            <a:pPr algn="just"/>
            <a:endParaRPr lang="en-US" altLang="ko-KR" sz="700" dirty="0"/>
          </a:p>
          <a:p>
            <a:pPr marL="285744" indent="-285744" algn="just">
              <a:buFont typeface="Arial" panose="020B0604020202020204" pitchFamily="34" charset="0"/>
              <a:buChar char="•"/>
            </a:pPr>
            <a:r>
              <a:rPr lang="en-US" altLang="ko-KR" sz="1400" dirty="0">
                <a:highlight>
                  <a:srgbClr val="FFFF00"/>
                </a:highlight>
              </a:rPr>
              <a:t>Key limitation: </a:t>
            </a:r>
            <a:r>
              <a:rPr lang="en-US" altLang="ko-KR" sz="1400" dirty="0"/>
              <a:t>demand-side dynamics and energy efficiency across end-use sectors are not explicitly addressed.</a:t>
            </a:r>
            <a:endParaRPr lang="ko-KR" altLang="en-US" sz="1400" dirty="0"/>
          </a:p>
        </p:txBody>
      </p:sp>
      <p:graphicFrame>
        <p:nvGraphicFramePr>
          <p:cNvPr id="11" name="Table 10">
            <a:extLst>
              <a:ext uri="{FF2B5EF4-FFF2-40B4-BE49-F238E27FC236}">
                <a16:creationId xmlns:a16="http://schemas.microsoft.com/office/drawing/2014/main" id="{50A4760A-1C66-5CB7-C52B-ED7730202E94}"/>
              </a:ext>
            </a:extLst>
          </p:cNvPr>
          <p:cNvGraphicFramePr>
            <a:graphicFrameLocks noGrp="1"/>
          </p:cNvGraphicFramePr>
          <p:nvPr/>
        </p:nvGraphicFramePr>
        <p:xfrm>
          <a:off x="914401" y="4045597"/>
          <a:ext cx="10932265" cy="2736203"/>
        </p:xfrm>
        <a:graphic>
          <a:graphicData uri="http://schemas.openxmlformats.org/drawingml/2006/table">
            <a:tbl>
              <a:tblPr/>
              <a:tblGrid>
                <a:gridCol w="1235821">
                  <a:extLst>
                    <a:ext uri="{9D8B030D-6E8A-4147-A177-3AD203B41FA5}">
                      <a16:colId xmlns:a16="http://schemas.microsoft.com/office/drawing/2014/main" val="2951836520"/>
                    </a:ext>
                  </a:extLst>
                </a:gridCol>
                <a:gridCol w="2734159">
                  <a:extLst>
                    <a:ext uri="{9D8B030D-6E8A-4147-A177-3AD203B41FA5}">
                      <a16:colId xmlns:a16="http://schemas.microsoft.com/office/drawing/2014/main" val="1553062688"/>
                    </a:ext>
                  </a:extLst>
                </a:gridCol>
                <a:gridCol w="6962285">
                  <a:extLst>
                    <a:ext uri="{9D8B030D-6E8A-4147-A177-3AD203B41FA5}">
                      <a16:colId xmlns:a16="http://schemas.microsoft.com/office/drawing/2014/main" val="3363278506"/>
                    </a:ext>
                  </a:extLst>
                </a:gridCol>
              </a:tblGrid>
              <a:tr h="251456">
                <a:tc>
                  <a:txBody>
                    <a:bodyPr/>
                    <a:lstStyle/>
                    <a:p>
                      <a:pPr>
                        <a:buNone/>
                      </a:pPr>
                      <a:r>
                        <a:rPr lang="en-US" sz="1200" b="1" dirty="0"/>
                        <a:t>scenario</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b="1" dirty="0"/>
                        <a:t>Focus</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100" b="1" dirty="0"/>
                        <a:t>Description</a:t>
                      </a:r>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2081509293"/>
                  </a:ext>
                </a:extLst>
              </a:tr>
              <a:tr h="434336">
                <a:tc>
                  <a:txBody>
                    <a:bodyPr/>
                    <a:lstStyle/>
                    <a:p>
                      <a:pPr>
                        <a:buNone/>
                      </a:pPr>
                      <a:r>
                        <a:rPr lang="en-US" sz="1100" dirty="0"/>
                        <a:t>Scenario 1</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b="1" dirty="0"/>
                        <a:t>BAU (base line)</a:t>
                      </a:r>
                      <a:endParaRPr lang="en-US" sz="1200" dirty="0"/>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altLang="ko-KR" sz="1200" b="1" dirty="0"/>
                        <a:t>Continuation of current electricity expansion plans</a:t>
                      </a:r>
                    </a:p>
                    <a:p>
                      <a:pPr>
                        <a:buNone/>
                      </a:pPr>
                      <a:r>
                        <a:rPr lang="en-US" sz="1200" dirty="0"/>
                        <a:t>Business-as-usual (base plan to 2025; conventional replacement thereafter)</a:t>
                      </a:r>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675103728"/>
                  </a:ext>
                </a:extLst>
              </a:tr>
              <a:tr h="617216">
                <a:tc>
                  <a:txBody>
                    <a:bodyPr/>
                    <a:lstStyle/>
                    <a:p>
                      <a:pPr>
                        <a:buNone/>
                      </a:pPr>
                      <a:r>
                        <a:rPr lang="en-US" sz="1100" dirty="0"/>
                        <a:t>Scenario 2</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b="1" dirty="0"/>
                        <a:t>BAU + RE ( Policy transition)</a:t>
                      </a:r>
                      <a:endParaRPr lang="en-US" sz="1200" dirty="0"/>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altLang="ko-KR" sz="1200" b="1" dirty="0"/>
                        <a:t>Renewables added to meet future demand growth:</a:t>
                      </a:r>
                    </a:p>
                    <a:p>
                      <a:pPr>
                        <a:buNone/>
                      </a:pPr>
                      <a:endParaRPr lang="en-US" sz="1200" dirty="0"/>
                    </a:p>
                    <a:p>
                      <a:pPr>
                        <a:buNone/>
                      </a:pPr>
                      <a:r>
                        <a:rPr lang="en-US" sz="1200" dirty="0"/>
                        <a:t>BAU to 2025 + </a:t>
                      </a:r>
                      <a:r>
                        <a:rPr lang="en-US" sz="1200" b="1" dirty="0"/>
                        <a:t>renewables added after 2025</a:t>
                      </a:r>
                      <a:r>
                        <a:rPr lang="en-US" sz="1200" dirty="0"/>
                        <a:t> to meet demand (no new conventional replacements)</a:t>
                      </a:r>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3946147891"/>
                  </a:ext>
                </a:extLst>
              </a:tr>
              <a:tr h="434336">
                <a:tc>
                  <a:txBody>
                    <a:bodyPr/>
                    <a:lstStyle/>
                    <a:p>
                      <a:pPr>
                        <a:buNone/>
                      </a:pPr>
                      <a:r>
                        <a:rPr lang="en-US" sz="1100" dirty="0"/>
                        <a:t>Scenario 3</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b="1" dirty="0"/>
                        <a:t>High – RE  (BAU + Nuclear)</a:t>
                      </a:r>
                    </a:p>
                    <a:p>
                      <a:pPr marL="0" marR="0" lvl="0" indent="0" defTabSz="914400" eaLnBrk="1" fontAlgn="auto" latinLnBrk="0" hangingPunct="1">
                        <a:lnSpc>
                          <a:spcPct val="100000"/>
                        </a:lnSpc>
                        <a:spcBef>
                          <a:spcPts val="0"/>
                        </a:spcBef>
                        <a:spcAft>
                          <a:spcPts val="0"/>
                        </a:spcAft>
                        <a:buClrTx/>
                        <a:buSzTx/>
                        <a:buFontTx/>
                        <a:buNone/>
                        <a:tabLst/>
                        <a:defRPr/>
                      </a:pPr>
                      <a:r>
                        <a:rPr lang="en-US" altLang="ko-KR" sz="1200" b="1" dirty="0"/>
                        <a:t>Supply-side decarbonization</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altLang="ko-KR" sz="1200" b="1" dirty="0"/>
                        <a:t>Renewables dominate electricity generation</a:t>
                      </a:r>
                      <a:endParaRPr lang="en-US" sz="1200" b="1" dirty="0"/>
                    </a:p>
                    <a:p>
                      <a:pPr>
                        <a:buNone/>
                      </a:pPr>
                      <a:r>
                        <a:rPr lang="en-US" sz="1200" dirty="0"/>
                        <a:t>BAU to 2025 + </a:t>
                      </a:r>
                      <a:r>
                        <a:rPr lang="en-US" sz="1200" b="1" dirty="0"/>
                        <a:t>two nuclear plants</a:t>
                      </a:r>
                      <a:r>
                        <a:rPr lang="en-US" sz="1200" dirty="0"/>
                        <a:t> + new gas plants to meet demand</a:t>
                      </a:r>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4132666782"/>
                  </a:ext>
                </a:extLst>
              </a:tr>
              <a:tr h="313107">
                <a:tc>
                  <a:txBody>
                    <a:bodyPr/>
                    <a:lstStyle/>
                    <a:p>
                      <a:pPr>
                        <a:buNone/>
                      </a:pPr>
                      <a:r>
                        <a:rPr lang="en-US" sz="1200" dirty="0"/>
                        <a:t>Scenario 4/5</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dirty="0"/>
                        <a:t>(coal / oil shale variants)</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sz="1200" dirty="0"/>
                        <a:t>Adds coal and/or oil shale technologies</a:t>
                      </a:r>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3022533794"/>
                  </a:ext>
                </a:extLst>
              </a:tr>
              <a:tr h="685752">
                <a:tc>
                  <a:txBody>
                    <a:bodyPr/>
                    <a:lstStyle/>
                    <a:p>
                      <a:pPr>
                        <a:buNone/>
                      </a:pPr>
                      <a:r>
                        <a:rPr lang="en-US" sz="1100"/>
                        <a:t>Scenario 6</a:t>
                      </a:r>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altLang="ko-KR" sz="1200" b="1" dirty="0"/>
                        <a:t>CO₂-constrained</a:t>
                      </a:r>
                    </a:p>
                    <a:p>
                      <a:pPr>
                        <a:buNone/>
                      </a:pPr>
                      <a:r>
                        <a:rPr lang="en-US" sz="1200" b="1" dirty="0"/>
                        <a:t>CO₂ limit</a:t>
                      </a:r>
                      <a:endParaRPr lang="en-US" sz="1200" dirty="0"/>
                    </a:p>
                  </a:txBody>
                  <a:tcPr marL="68575" marR="68575" marT="34288" marB="34288" anchor="ctr">
                    <a:lnL>
                      <a:noFill/>
                    </a:lnL>
                    <a:lnR>
                      <a:noFill/>
                    </a:lnR>
                    <a:lnT>
                      <a:noFill/>
                    </a:lnT>
                    <a:lnB>
                      <a:noFill/>
                    </a:lnB>
                    <a:solidFill>
                      <a:schemeClr val="accent3">
                        <a:lumMod val="40000"/>
                        <a:lumOff val="60000"/>
                      </a:schemeClr>
                    </a:solidFill>
                  </a:tcPr>
                </a:tc>
                <a:tc>
                  <a:txBody>
                    <a:bodyPr/>
                    <a:lstStyle/>
                    <a:p>
                      <a:pPr>
                        <a:buNone/>
                      </a:pPr>
                      <a:r>
                        <a:rPr lang="en-US" altLang="ko-KR" sz="1200" b="1" dirty="0"/>
                        <a:t>Climate constraint : Electricity expansion limited by emission caps</a:t>
                      </a:r>
                      <a:endParaRPr lang="en-US" sz="1200" b="1" dirty="0"/>
                    </a:p>
                    <a:p>
                      <a:pPr>
                        <a:buNone/>
                      </a:pPr>
                      <a:r>
                        <a:rPr lang="en-US" sz="1200" dirty="0"/>
                        <a:t>Same as prior scenario but with </a:t>
                      </a:r>
                      <a:r>
                        <a:rPr lang="en-US" sz="1200" b="1" dirty="0"/>
                        <a:t>CO₂ emissions  restrictions/constraints</a:t>
                      </a:r>
                      <a:endParaRPr lang="en-US" sz="1200" dirty="0"/>
                    </a:p>
                  </a:txBody>
                  <a:tcPr marL="68575" marR="68575" marT="34288" marB="34288"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768793192"/>
                  </a:ext>
                </a:extLst>
              </a:tr>
            </a:tbl>
          </a:graphicData>
        </a:graphic>
      </p:graphicFrame>
      <p:sp>
        <p:nvSpPr>
          <p:cNvPr id="3" name="TextBox 2">
            <a:extLst>
              <a:ext uri="{FF2B5EF4-FFF2-40B4-BE49-F238E27FC236}">
                <a16:creationId xmlns:a16="http://schemas.microsoft.com/office/drawing/2014/main" id="{F8D650EA-90C3-7B85-B66B-A60C627ACD3F}"/>
              </a:ext>
            </a:extLst>
          </p:cNvPr>
          <p:cNvSpPr txBox="1"/>
          <p:nvPr/>
        </p:nvSpPr>
        <p:spPr>
          <a:xfrm>
            <a:off x="1524001" y="62543"/>
            <a:ext cx="6879535" cy="369332"/>
          </a:xfrm>
          <a:prstGeom prst="rect">
            <a:avLst/>
          </a:prstGeom>
          <a:solidFill>
            <a:schemeClr val="accent6">
              <a:lumMod val="20000"/>
              <a:lumOff val="80000"/>
            </a:schemeClr>
          </a:solidFill>
        </p:spPr>
        <p:txBody>
          <a:bodyPr wrap="square">
            <a:spAutoFit/>
          </a:bodyPr>
          <a:lstStyle/>
          <a:p>
            <a:r>
              <a:rPr lang="en-US" altLang="ko-KR" dirty="0"/>
              <a:t>Comparative International Practices to Egypt’s Scenario Framework</a:t>
            </a:r>
            <a:endParaRPr lang="ko-KR" altLang="en-US" dirty="0"/>
          </a:p>
        </p:txBody>
      </p:sp>
    </p:spTree>
    <p:extLst>
      <p:ext uri="{BB962C8B-B14F-4D97-AF65-F5344CB8AC3E}">
        <p14:creationId xmlns:p14="http://schemas.microsoft.com/office/powerpoint/2010/main" val="227427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5B4E74-B2CC-7065-1063-FABE687FAF39}"/>
              </a:ext>
            </a:extLst>
          </p:cNvPr>
          <p:cNvPicPr>
            <a:picLocks noChangeAspect="1"/>
          </p:cNvPicPr>
          <p:nvPr/>
        </p:nvPicPr>
        <p:blipFill>
          <a:blip r:embed="rId3"/>
          <a:stretch>
            <a:fillRect/>
          </a:stretch>
        </p:blipFill>
        <p:spPr>
          <a:xfrm>
            <a:off x="8120270" y="722808"/>
            <a:ext cx="4005471" cy="3337165"/>
          </a:xfrm>
          <a:prstGeom prst="rect">
            <a:avLst/>
          </a:prstGeom>
          <a:ln>
            <a:solidFill>
              <a:schemeClr val="accent1"/>
            </a:solidFill>
          </a:ln>
        </p:spPr>
      </p:pic>
      <p:sp>
        <p:nvSpPr>
          <p:cNvPr id="7" name="TextBox 6">
            <a:extLst>
              <a:ext uri="{FF2B5EF4-FFF2-40B4-BE49-F238E27FC236}">
                <a16:creationId xmlns:a16="http://schemas.microsoft.com/office/drawing/2014/main" id="{C33FE3EC-2D25-F09B-7152-CB9BAF071FEF}"/>
              </a:ext>
            </a:extLst>
          </p:cNvPr>
          <p:cNvSpPr txBox="1"/>
          <p:nvPr/>
        </p:nvSpPr>
        <p:spPr>
          <a:xfrm>
            <a:off x="8294204" y="4059973"/>
            <a:ext cx="3657600" cy="369332"/>
          </a:xfrm>
          <a:prstGeom prst="rect">
            <a:avLst/>
          </a:prstGeom>
          <a:noFill/>
        </p:spPr>
        <p:txBody>
          <a:bodyPr wrap="square">
            <a:spAutoFit/>
          </a:bodyPr>
          <a:lstStyle/>
          <a:p>
            <a:r>
              <a:rPr lang="en-US" altLang="ko-KR" dirty="0">
                <a:highlight>
                  <a:srgbClr val="FFFF00"/>
                </a:highlight>
              </a:rPr>
              <a:t>Summary of the Korea scenarios </a:t>
            </a:r>
            <a:endParaRPr lang="ko-KR" altLang="en-US" dirty="0">
              <a:highlight>
                <a:srgbClr val="FFFF00"/>
              </a:highlight>
            </a:endParaRPr>
          </a:p>
        </p:txBody>
      </p:sp>
      <p:graphicFrame>
        <p:nvGraphicFramePr>
          <p:cNvPr id="10" name="Table 9">
            <a:extLst>
              <a:ext uri="{FF2B5EF4-FFF2-40B4-BE49-F238E27FC236}">
                <a16:creationId xmlns:a16="http://schemas.microsoft.com/office/drawing/2014/main" id="{3801011F-8326-D955-B0AC-C2A0662A48A8}"/>
              </a:ext>
            </a:extLst>
          </p:cNvPr>
          <p:cNvGraphicFramePr>
            <a:graphicFrameLocks noGrp="1"/>
          </p:cNvGraphicFramePr>
          <p:nvPr/>
        </p:nvGraphicFramePr>
        <p:xfrm>
          <a:off x="66262" y="457200"/>
          <a:ext cx="7934740" cy="4450080"/>
        </p:xfrm>
        <a:graphic>
          <a:graphicData uri="http://schemas.openxmlformats.org/drawingml/2006/table">
            <a:tbl>
              <a:tblPr/>
              <a:tblGrid>
                <a:gridCol w="809445">
                  <a:extLst>
                    <a:ext uri="{9D8B030D-6E8A-4147-A177-3AD203B41FA5}">
                      <a16:colId xmlns:a16="http://schemas.microsoft.com/office/drawing/2014/main" val="2013623188"/>
                    </a:ext>
                  </a:extLst>
                </a:gridCol>
                <a:gridCol w="1677949">
                  <a:extLst>
                    <a:ext uri="{9D8B030D-6E8A-4147-A177-3AD203B41FA5}">
                      <a16:colId xmlns:a16="http://schemas.microsoft.com/office/drawing/2014/main" val="1168909121"/>
                    </a:ext>
                  </a:extLst>
                </a:gridCol>
                <a:gridCol w="2170747">
                  <a:extLst>
                    <a:ext uri="{9D8B030D-6E8A-4147-A177-3AD203B41FA5}">
                      <a16:colId xmlns:a16="http://schemas.microsoft.com/office/drawing/2014/main" val="3706045427"/>
                    </a:ext>
                  </a:extLst>
                </a:gridCol>
                <a:gridCol w="3276599">
                  <a:extLst>
                    <a:ext uri="{9D8B030D-6E8A-4147-A177-3AD203B41FA5}">
                      <a16:colId xmlns:a16="http://schemas.microsoft.com/office/drawing/2014/main" val="3990457623"/>
                    </a:ext>
                  </a:extLst>
                </a:gridCol>
              </a:tblGrid>
              <a:tr h="426720">
                <a:tc>
                  <a:txBody>
                    <a:bodyPr/>
                    <a:lstStyle/>
                    <a:p>
                      <a:pPr>
                        <a:buNone/>
                      </a:pPr>
                      <a:r>
                        <a:rPr lang="en-US" sz="1100" dirty="0">
                          <a:highlight>
                            <a:srgbClr val="FFFF00"/>
                          </a:highlight>
                        </a:rPr>
                        <a:t>Code</a:t>
                      </a: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100" dirty="0">
                          <a:highlight>
                            <a:srgbClr val="FFFF00"/>
                          </a:highlight>
                        </a:rPr>
                        <a:t>Scenario</a:t>
                      </a:r>
                    </a:p>
                    <a:p>
                      <a:pPr>
                        <a:buNone/>
                      </a:pPr>
                      <a:endParaRPr lang="en-US" sz="1100" dirty="0">
                        <a:highlight>
                          <a:srgbClr val="FFFF00"/>
                        </a:highlight>
                      </a:endParaRP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100" dirty="0">
                          <a:highlight>
                            <a:srgbClr val="FFFF00"/>
                          </a:highlight>
                        </a:rPr>
                        <a:t>Focus</a:t>
                      </a:r>
                    </a:p>
                    <a:p>
                      <a:pPr>
                        <a:buNone/>
                      </a:pPr>
                      <a:endParaRPr lang="en-US" sz="1100" dirty="0">
                        <a:highlight>
                          <a:srgbClr val="FFFF00"/>
                        </a:highlight>
                      </a:endParaRP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solidFill>
                            <a:schemeClr val="tx1"/>
                          </a:solidFill>
                          <a:highlight>
                            <a:srgbClr val="FFFF00"/>
                          </a:highlight>
                          <a:latin typeface="+mn-lt"/>
                          <a:ea typeface="+mn-ea"/>
                          <a:cs typeface="+mn-cs"/>
                        </a:rPr>
                        <a:t>Description</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612607160"/>
                  </a:ext>
                </a:extLst>
              </a:tr>
              <a:tr h="762000">
                <a:tc>
                  <a:txBody>
                    <a:bodyPr/>
                    <a:lstStyle/>
                    <a:p>
                      <a:pPr>
                        <a:buNone/>
                      </a:pPr>
                      <a:r>
                        <a:rPr lang="en-US" sz="1500" dirty="0">
                          <a:highlight>
                            <a:srgbClr val="FFFF00"/>
                          </a:highlight>
                        </a:rPr>
                        <a:t>BAU</a:t>
                      </a: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0" dirty="0"/>
                        <a:t>BAU/</a:t>
                      </a:r>
                      <a:r>
                        <a:rPr lang="en-US" altLang="ko-KR" sz="1500" dirty="0"/>
                        <a:t>Baseline</a:t>
                      </a:r>
                    </a:p>
                    <a:p>
                      <a:pPr>
                        <a:buNone/>
                      </a:pPr>
                      <a:endParaRPr lang="en-US" sz="1500" b="0" dirty="0"/>
                    </a:p>
                  </a:txBody>
                  <a:tcPr anchor="ctr">
                    <a:lnL>
                      <a:noFill/>
                    </a:lnL>
                    <a:lnR>
                      <a:noFill/>
                    </a:lnR>
                    <a:lnT>
                      <a:noFill/>
                    </a:lnT>
                    <a:lnB>
                      <a:noFill/>
                    </a:lnB>
                    <a:solidFill>
                      <a:schemeClr val="accent3">
                        <a:lumMod val="40000"/>
                        <a:lumOff val="60000"/>
                      </a:schemeClr>
                    </a:solidFill>
                  </a:tcPr>
                </a:tc>
                <a:tc>
                  <a:txBody>
                    <a:bodyPr/>
                    <a:lstStyle/>
                    <a:p>
                      <a:pPr>
                        <a:buNone/>
                      </a:pPr>
                      <a:r>
                        <a:rPr lang="en-US" sz="1500" dirty="0"/>
                        <a:t>Existing policies and strategies </a:t>
                      </a:r>
                    </a:p>
                  </a:txBody>
                  <a:tcPr anchor="ctr">
                    <a:lnL>
                      <a:noFill/>
                    </a:lnL>
                    <a:lnR>
                      <a:noFill/>
                    </a:lnR>
                    <a:lnT>
                      <a:noFill/>
                    </a:lnT>
                    <a:lnB>
                      <a:noFill/>
                    </a:lnB>
                    <a:solidFill>
                      <a:schemeClr val="accent3">
                        <a:lumMod val="40000"/>
                        <a:lumOff val="60000"/>
                      </a:schemeClr>
                    </a:solidFill>
                  </a:tcPr>
                </a:tc>
                <a:tc>
                  <a:txBody>
                    <a:bodyPr/>
                    <a:lstStyle/>
                    <a:p>
                      <a:pPr>
                        <a:buNone/>
                      </a:pPr>
                      <a:r>
                        <a:rPr lang="en-US" sz="1500" dirty="0"/>
                        <a:t>Energy demand and supply follow existing policies, </a:t>
                      </a:r>
                      <a:r>
                        <a:rPr lang="en-US" altLang="ko-KR" sz="1500" dirty="0">
                          <a:solidFill>
                            <a:schemeClr val="tx1"/>
                          </a:solidFill>
                          <a:latin typeface="+mn-lt"/>
                          <a:ea typeface="+mn-ea"/>
                          <a:cs typeface="+mn-cs"/>
                        </a:rPr>
                        <a:t>limited renewable expansion</a:t>
                      </a:r>
                      <a:endParaRPr lang="en-US" sz="1500" dirty="0"/>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4267880049"/>
                  </a:ext>
                </a:extLst>
              </a:tr>
              <a:tr h="985520">
                <a:tc>
                  <a:txBody>
                    <a:bodyPr/>
                    <a:lstStyle/>
                    <a:p>
                      <a:pPr>
                        <a:buNone/>
                      </a:pPr>
                      <a:r>
                        <a:rPr lang="en-US" sz="1500" dirty="0">
                          <a:highlight>
                            <a:srgbClr val="FFFF00"/>
                          </a:highlight>
                        </a:rPr>
                        <a:t>MTS</a:t>
                      </a:r>
                    </a:p>
                  </a:txBody>
                  <a:tcPr anchor="ctr">
                    <a:lnL>
                      <a:noFill/>
                    </a:lnL>
                    <a:lnR>
                      <a:noFill/>
                    </a:lnR>
                    <a:lnT>
                      <a:noFill/>
                    </a:lnT>
                    <a:lnB>
                      <a:noFill/>
                    </a:lnB>
                    <a:solidFill>
                      <a:schemeClr val="accent3">
                        <a:lumMod val="40000"/>
                        <a:lumOff val="60000"/>
                      </a:schemeClr>
                    </a:solidFill>
                  </a:tcPr>
                </a:tc>
                <a:tc>
                  <a:txBody>
                    <a:bodyPr/>
                    <a:lstStyle/>
                    <a:p>
                      <a:pPr>
                        <a:buNone/>
                      </a:pPr>
                      <a:r>
                        <a:rPr lang="en-US" sz="1500" b="0" dirty="0"/>
                        <a:t>Moderate Transition Scenario </a:t>
                      </a: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500" dirty="0">
                          <a:solidFill>
                            <a:schemeClr val="tx1"/>
                          </a:solidFill>
                          <a:latin typeface="+mn-lt"/>
                          <a:ea typeface="+mn-ea"/>
                          <a:cs typeface="+mn-cs"/>
                        </a:rPr>
                        <a:t>Policy-driven transition with increased RE shares and moderate demand management</a:t>
                      </a:r>
                    </a:p>
                  </a:txBody>
                  <a:tcPr anchor="ctr">
                    <a:lnL>
                      <a:noFill/>
                    </a:lnL>
                    <a:lnR>
                      <a:noFill/>
                    </a:lnR>
                    <a:lnT>
                      <a:noFill/>
                    </a:lnT>
                    <a:lnB>
                      <a:noFill/>
                    </a:lnB>
                    <a:solidFill>
                      <a:schemeClr val="accent3">
                        <a:lumMod val="40000"/>
                        <a:lumOff val="60000"/>
                      </a:schemeClr>
                    </a:solidFill>
                  </a:tcPr>
                </a:tc>
                <a:tc>
                  <a:txBody>
                    <a:bodyPr/>
                    <a:lstStyle/>
                    <a:p>
                      <a:pPr>
                        <a:buNone/>
                      </a:pPr>
                      <a:r>
                        <a:rPr lang="en-US" sz="1500" dirty="0"/>
                        <a:t>Moderate renewable growth and efficiency improvements</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2651131067"/>
                  </a:ext>
                </a:extLst>
              </a:tr>
              <a:tr h="985520">
                <a:tc>
                  <a:txBody>
                    <a:bodyPr/>
                    <a:lstStyle/>
                    <a:p>
                      <a:pPr>
                        <a:buNone/>
                      </a:pPr>
                      <a:r>
                        <a:rPr lang="en-US" sz="1500">
                          <a:highlight>
                            <a:srgbClr val="FFFF00"/>
                          </a:highlight>
                        </a:rPr>
                        <a:t>ATS</a:t>
                      </a:r>
                    </a:p>
                  </a:txBody>
                  <a:tcPr anchor="ctr">
                    <a:lnL>
                      <a:noFill/>
                    </a:lnL>
                    <a:lnR>
                      <a:noFill/>
                    </a:lnR>
                    <a:lnT>
                      <a:noFill/>
                    </a:lnT>
                    <a:lnB>
                      <a:noFill/>
                    </a:lnB>
                    <a:solidFill>
                      <a:schemeClr val="accent3">
                        <a:lumMod val="40000"/>
                        <a:lumOff val="60000"/>
                      </a:schemeClr>
                    </a:solidFill>
                  </a:tcPr>
                </a:tc>
                <a:tc>
                  <a:txBody>
                    <a:bodyPr/>
                    <a:lstStyle/>
                    <a:p>
                      <a:pPr>
                        <a:buNone/>
                      </a:pPr>
                      <a:r>
                        <a:rPr lang="en-US" sz="1500" b="0" dirty="0"/>
                        <a:t>Advanced Transition Scenario </a:t>
                      </a:r>
                    </a:p>
                  </a:txBody>
                  <a:tcPr anchor="ctr">
                    <a:lnL>
                      <a:noFill/>
                    </a:lnL>
                    <a:lnR>
                      <a:noFill/>
                    </a:lnR>
                    <a:lnT>
                      <a:noFill/>
                    </a:lnT>
                    <a:lnB>
                      <a:noFill/>
                    </a:lnB>
                    <a:solidFill>
                      <a:schemeClr val="accent3">
                        <a:lumMod val="40000"/>
                        <a:lumOff val="60000"/>
                      </a:schemeClr>
                    </a:solidFill>
                  </a:tcPr>
                </a:tc>
                <a:tc>
                  <a:txBody>
                    <a:bodyPr/>
                    <a:lstStyle/>
                    <a:p>
                      <a:pPr marL="0">
                        <a:buNone/>
                      </a:pPr>
                      <a:r>
                        <a:rPr lang="en-US" altLang="ko-KR" sz="1500" dirty="0">
                          <a:solidFill>
                            <a:schemeClr val="tx1"/>
                          </a:solidFill>
                          <a:latin typeface="+mn-lt"/>
                          <a:ea typeface="+mn-ea"/>
                          <a:cs typeface="+mn-cs"/>
                        </a:rPr>
                        <a:t>Supply-side decarbonization + electrification</a:t>
                      </a:r>
                    </a:p>
                    <a:p>
                      <a:pPr>
                        <a:buNone/>
                      </a:pPr>
                      <a:endParaRPr lang="en-US" sz="1500" dirty="0"/>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500" dirty="0">
                          <a:solidFill>
                            <a:schemeClr val="tx1"/>
                          </a:solidFill>
                          <a:latin typeface="+mn-lt"/>
                          <a:ea typeface="+mn-ea"/>
                          <a:cs typeface="+mn-cs"/>
                        </a:rPr>
                        <a:t>Accelerated renewable expansion with deeper structural change in the power sector</a:t>
                      </a:r>
                    </a:p>
                    <a:p>
                      <a:pPr>
                        <a:buNone/>
                      </a:pPr>
                      <a:r>
                        <a:rPr lang="en-US" sz="1500" dirty="0"/>
                        <a:t>and electrification</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274611452"/>
                  </a:ext>
                </a:extLst>
              </a:tr>
              <a:tr h="1209040">
                <a:tc>
                  <a:txBody>
                    <a:bodyPr/>
                    <a:lstStyle/>
                    <a:p>
                      <a:pPr>
                        <a:buNone/>
                      </a:pPr>
                      <a:r>
                        <a:rPr lang="en-US" sz="1500" dirty="0">
                          <a:highlight>
                            <a:srgbClr val="FFFF00"/>
                          </a:highlight>
                        </a:rPr>
                        <a:t>VTS</a:t>
                      </a:r>
                    </a:p>
                  </a:txBody>
                  <a:tcPr anchor="ctr">
                    <a:lnL>
                      <a:noFill/>
                    </a:lnL>
                    <a:lnR>
                      <a:noFill/>
                    </a:lnR>
                    <a:lnT>
                      <a:noFill/>
                    </a:lnT>
                    <a:lnB>
                      <a:noFill/>
                    </a:lnB>
                    <a:solidFill>
                      <a:schemeClr val="accent3">
                        <a:lumMod val="40000"/>
                        <a:lumOff val="60000"/>
                      </a:schemeClr>
                    </a:solidFill>
                  </a:tcPr>
                </a:tc>
                <a:tc>
                  <a:txBody>
                    <a:bodyPr/>
                    <a:lstStyle/>
                    <a:p>
                      <a:pPr>
                        <a:buNone/>
                      </a:pPr>
                      <a:r>
                        <a:rPr lang="en-US" sz="1500" b="0" dirty="0"/>
                        <a:t>Visionary Transition Scenario</a:t>
                      </a:r>
                    </a:p>
                  </a:txBody>
                  <a:tcPr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500" dirty="0">
                          <a:solidFill>
                            <a:schemeClr val="tx1"/>
                          </a:solidFill>
                          <a:latin typeface="+mn-lt"/>
                          <a:ea typeface="+mn-ea"/>
                          <a:cs typeface="+mn-cs"/>
                        </a:rPr>
                        <a:t>High-ambition transition combining clean supply and reduced energy demand</a:t>
                      </a:r>
                    </a:p>
                    <a:p>
                      <a:pPr>
                        <a:buNone/>
                      </a:pPr>
                      <a:endParaRPr lang="en-US" sz="1500" dirty="0"/>
                    </a:p>
                  </a:txBody>
                  <a:tcPr anchor="ctr">
                    <a:lnL>
                      <a:noFill/>
                    </a:lnL>
                    <a:lnR>
                      <a:noFill/>
                    </a:lnR>
                    <a:lnT>
                      <a:noFill/>
                    </a:lnT>
                    <a:lnB>
                      <a:noFill/>
                    </a:lnB>
                    <a:solidFill>
                      <a:schemeClr val="accent3">
                        <a:lumMod val="40000"/>
                        <a:lumOff val="60000"/>
                      </a:schemeClr>
                    </a:solidFill>
                  </a:tcPr>
                </a:tc>
                <a:tc>
                  <a:txBody>
                    <a:bodyPr/>
                    <a:lstStyle/>
                    <a:p>
                      <a:pPr>
                        <a:buNone/>
                      </a:pPr>
                      <a:r>
                        <a:rPr lang="en-US" sz="1500" dirty="0"/>
                        <a:t>Clean supply combined with reduced energy demand</a:t>
                      </a:r>
                    </a:p>
                    <a:p>
                      <a:pPr>
                        <a:buNone/>
                      </a:pPr>
                      <a:r>
                        <a:rPr lang="en-US" sz="1500" dirty="0"/>
                        <a:t>no reliance on crude oil, coal, natural gas, or nuclear energy in 2050.</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278840321"/>
                  </a:ext>
                </a:extLst>
              </a:tr>
            </a:tbl>
          </a:graphicData>
        </a:graphic>
      </p:graphicFrame>
      <p:sp>
        <p:nvSpPr>
          <p:cNvPr id="11" name="TextBox 10">
            <a:extLst>
              <a:ext uri="{FF2B5EF4-FFF2-40B4-BE49-F238E27FC236}">
                <a16:creationId xmlns:a16="http://schemas.microsoft.com/office/drawing/2014/main" id="{375EA19F-E0D5-D6D0-97CC-3822D54BCCD7}"/>
              </a:ext>
            </a:extLst>
          </p:cNvPr>
          <p:cNvSpPr txBox="1"/>
          <p:nvPr/>
        </p:nvSpPr>
        <p:spPr>
          <a:xfrm>
            <a:off x="39757" y="76201"/>
            <a:ext cx="6094140" cy="369332"/>
          </a:xfrm>
          <a:prstGeom prst="rect">
            <a:avLst/>
          </a:prstGeom>
          <a:noFill/>
        </p:spPr>
        <p:txBody>
          <a:bodyPr wrap="square">
            <a:spAutoFit/>
          </a:bodyPr>
          <a:lstStyle/>
          <a:p>
            <a:r>
              <a:rPr lang="en-US" altLang="ko-KR" dirty="0">
                <a:highlight>
                  <a:srgbClr val="FFFF00"/>
                </a:highlight>
              </a:rPr>
              <a:t>South Korea: LEAP-Based Whole Energy System Scenarios</a:t>
            </a:r>
            <a:endParaRPr lang="ko-KR" altLang="en-US" dirty="0">
              <a:highlight>
                <a:srgbClr val="FFFF00"/>
              </a:highlight>
            </a:endParaRPr>
          </a:p>
        </p:txBody>
      </p:sp>
      <p:sp>
        <p:nvSpPr>
          <p:cNvPr id="12" name="TextBox 11">
            <a:extLst>
              <a:ext uri="{FF2B5EF4-FFF2-40B4-BE49-F238E27FC236}">
                <a16:creationId xmlns:a16="http://schemas.microsoft.com/office/drawing/2014/main" id="{F1425E70-F7A9-9109-C786-EF3F08373A87}"/>
              </a:ext>
            </a:extLst>
          </p:cNvPr>
          <p:cNvSpPr txBox="1"/>
          <p:nvPr/>
        </p:nvSpPr>
        <p:spPr>
          <a:xfrm>
            <a:off x="39757" y="6038864"/>
            <a:ext cx="11900455" cy="307777"/>
          </a:xfrm>
          <a:prstGeom prst="rect">
            <a:avLst/>
          </a:prstGeom>
          <a:solidFill>
            <a:schemeClr val="accent3"/>
          </a:solidFill>
        </p:spPr>
        <p:txBody>
          <a:bodyPr wrap="square">
            <a:spAutoFit/>
          </a:bodyPr>
          <a:lstStyle/>
          <a:p>
            <a:pPr marL="285744" indent="-285744">
              <a:buFont typeface="Arial" panose="020B0604020202020204" pitchFamily="34" charset="0"/>
              <a:buChar char="•"/>
            </a:pPr>
            <a:r>
              <a:rPr lang="en-US" altLang="ko-KR" sz="1400" dirty="0"/>
              <a:t>reflects a highly industrialized economy, which means that some assumptions are not directly transferable to Egypt.</a:t>
            </a:r>
            <a:endParaRPr lang="ko-KR" altLang="en-US" sz="1400" dirty="0"/>
          </a:p>
        </p:txBody>
      </p:sp>
      <p:sp>
        <p:nvSpPr>
          <p:cNvPr id="8" name="TextBox 7">
            <a:extLst>
              <a:ext uri="{FF2B5EF4-FFF2-40B4-BE49-F238E27FC236}">
                <a16:creationId xmlns:a16="http://schemas.microsoft.com/office/drawing/2014/main" id="{3EB2A1E0-0B98-CCA5-95FF-5E1BD4E0FCA7}"/>
              </a:ext>
            </a:extLst>
          </p:cNvPr>
          <p:cNvSpPr txBox="1"/>
          <p:nvPr/>
        </p:nvSpPr>
        <p:spPr>
          <a:xfrm>
            <a:off x="66261" y="4598140"/>
            <a:ext cx="11873951" cy="1292662"/>
          </a:xfrm>
          <a:prstGeom prst="rect">
            <a:avLst/>
          </a:prstGeom>
          <a:solidFill>
            <a:schemeClr val="accent6">
              <a:lumMod val="20000"/>
              <a:lumOff val="80000"/>
            </a:schemeClr>
          </a:solidFill>
        </p:spPr>
        <p:txBody>
          <a:bodyPr wrap="square">
            <a:spAutoFit/>
          </a:bodyPr>
          <a:lstStyle/>
          <a:p>
            <a:pPr marL="285744" indent="-285744" algn="just">
              <a:buFont typeface="Arial" panose="020B0604020202020204" pitchFamily="34" charset="0"/>
              <a:buChar char="•"/>
            </a:pPr>
            <a:r>
              <a:rPr lang="en-US" altLang="ko-KR" sz="1500" dirty="0"/>
              <a:t>Korean LEAP  4 scenarios provide a structured example of energy transitions based on energy consumption and RE share differences up to </a:t>
            </a:r>
            <a:r>
              <a:rPr lang="en-US" altLang="ko-KR" sz="1500" b="1" dirty="0"/>
              <a:t>2050</a:t>
            </a:r>
            <a:r>
              <a:rPr lang="en-US" altLang="ko-KR" sz="1500" dirty="0"/>
              <a:t>.</a:t>
            </a:r>
          </a:p>
          <a:p>
            <a:pPr marL="285744" indent="-285744" algn="just">
              <a:buFont typeface="Arial" panose="020B0604020202020204" pitchFamily="34" charset="0"/>
              <a:buChar char="•"/>
            </a:pPr>
            <a:r>
              <a:rPr lang="en-US" altLang="ko-KR" sz="1600" dirty="0"/>
              <a:t>Scenarios allows to interaction between supply-side decarbonization and demand-side transformation </a:t>
            </a:r>
            <a:r>
              <a:rPr lang="en-US" altLang="ko-KR" sz="1600" dirty="0">
                <a:highlight>
                  <a:srgbClr val="FFFF00"/>
                </a:highlight>
              </a:rPr>
              <a:t>to be assessed within a </a:t>
            </a:r>
            <a:r>
              <a:rPr lang="en-US" altLang="ko-KR" sz="1600" dirty="0"/>
              <a:t>single modelling framework.</a:t>
            </a:r>
          </a:p>
          <a:p>
            <a:pPr marL="285744" indent="-285744" algn="just">
              <a:buFont typeface="Arial" panose="020B0604020202020204" pitchFamily="34" charset="0"/>
              <a:buChar char="•"/>
            </a:pPr>
            <a:r>
              <a:rPr lang="en-US" altLang="ko-KR" sz="1500" dirty="0"/>
              <a:t>It emphasizes changes in both </a:t>
            </a:r>
            <a:r>
              <a:rPr lang="en-US" altLang="ko-KR" sz="1500" b="1" dirty="0"/>
              <a:t>renewable energy share and total energy demand</a:t>
            </a:r>
            <a:r>
              <a:rPr lang="en-US" altLang="ko-KR" sz="1500" dirty="0"/>
              <a:t>, which aligns well with Egypt’s proposed scenario structure.</a:t>
            </a:r>
          </a:p>
          <a:p>
            <a:pPr marL="285744" indent="-285744">
              <a:buFont typeface="Arial" panose="020B0604020202020204" pitchFamily="34" charset="0"/>
              <a:buChar char="•"/>
            </a:pPr>
            <a:r>
              <a:rPr lang="en-US" altLang="ko-KR" sz="1600" dirty="0"/>
              <a:t>Adapt to Egypt by distinguishing policy-driven, renewable-led, and efficiency-driven pathways within a consistent modelling framework.</a:t>
            </a:r>
            <a:endParaRPr lang="ko-KR" altLang="en-US" sz="1600" dirty="0"/>
          </a:p>
        </p:txBody>
      </p:sp>
    </p:spTree>
    <p:extLst>
      <p:ext uri="{BB962C8B-B14F-4D97-AF65-F5344CB8AC3E}">
        <p14:creationId xmlns:p14="http://schemas.microsoft.com/office/powerpoint/2010/main" val="187848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0E08-F929-24F4-6A28-60AA8EFF5503}"/>
              </a:ext>
            </a:extLst>
          </p:cNvPr>
          <p:cNvSpPr>
            <a:spLocks noGrp="1"/>
          </p:cNvSpPr>
          <p:nvPr>
            <p:ph type="title"/>
          </p:nvPr>
        </p:nvSpPr>
        <p:spPr>
          <a:xfrm>
            <a:off x="182217" y="348962"/>
            <a:ext cx="4652011" cy="276999"/>
          </a:xfrm>
        </p:spPr>
        <p:txBody>
          <a:bodyPr/>
          <a:lstStyle/>
          <a:p>
            <a:r>
              <a:rPr lang="en-US" altLang="ko-KR" dirty="0">
                <a:highlight>
                  <a:srgbClr val="FFFF00"/>
                </a:highlight>
              </a:rPr>
              <a:t> South Korea scenarios using LEAP model</a:t>
            </a:r>
            <a:endParaRPr lang="ko-KR" altLang="en-US" dirty="0">
              <a:highlight>
                <a:srgbClr val="FFFF00"/>
              </a:highlight>
            </a:endParaRPr>
          </a:p>
        </p:txBody>
      </p:sp>
      <p:sp>
        <p:nvSpPr>
          <p:cNvPr id="5" name="TextBox 4">
            <a:extLst>
              <a:ext uri="{FF2B5EF4-FFF2-40B4-BE49-F238E27FC236}">
                <a16:creationId xmlns:a16="http://schemas.microsoft.com/office/drawing/2014/main" id="{E761007C-7C00-4E80-8E01-2860A854F8A0}"/>
              </a:ext>
            </a:extLst>
          </p:cNvPr>
          <p:cNvSpPr txBox="1"/>
          <p:nvPr/>
        </p:nvSpPr>
        <p:spPr>
          <a:xfrm>
            <a:off x="288747" y="5297554"/>
            <a:ext cx="11353800" cy="584775"/>
          </a:xfrm>
          <a:prstGeom prst="rect">
            <a:avLst/>
          </a:prstGeom>
          <a:solidFill>
            <a:schemeClr val="accent3">
              <a:lumMod val="40000"/>
              <a:lumOff val="60000"/>
            </a:schemeClr>
          </a:solidFill>
        </p:spPr>
        <p:txBody>
          <a:bodyPr wrap="square">
            <a:spAutoFit/>
          </a:bodyPr>
          <a:lstStyle/>
          <a:p>
            <a:r>
              <a:rPr lang="en-US" altLang="ko-KR" sz="1600" dirty="0"/>
              <a:t>Hong J. H., Kim J., Son W., Shin H., Kim N., Lee W. K., &amp; Kim J. (2019). </a:t>
            </a:r>
            <a:r>
              <a:rPr lang="en-US" altLang="ko-KR" sz="1600" i="1" dirty="0"/>
              <a:t>Long-term energy strategy scenarios for South Korea: Transition to a sustainable energy system</a:t>
            </a:r>
            <a:r>
              <a:rPr lang="en-US" altLang="ko-KR" sz="1600" dirty="0"/>
              <a:t>. </a:t>
            </a:r>
            <a:r>
              <a:rPr lang="en-US" altLang="ko-KR" sz="1600" i="1" dirty="0"/>
              <a:t>Energy Policy</a:t>
            </a:r>
            <a:r>
              <a:rPr lang="en-US" altLang="ko-KR" sz="1600" dirty="0"/>
              <a:t>, 127, 425–437</a:t>
            </a:r>
            <a:endParaRPr lang="ko-KR" altLang="en-US" sz="1600" dirty="0"/>
          </a:p>
        </p:txBody>
      </p:sp>
      <p:sp>
        <p:nvSpPr>
          <p:cNvPr id="9" name="TextBox 8">
            <a:extLst>
              <a:ext uri="{FF2B5EF4-FFF2-40B4-BE49-F238E27FC236}">
                <a16:creationId xmlns:a16="http://schemas.microsoft.com/office/drawing/2014/main" id="{21CD474D-7DE7-2A46-D06A-3B6CC45AE894}"/>
              </a:ext>
            </a:extLst>
          </p:cNvPr>
          <p:cNvSpPr txBox="1"/>
          <p:nvPr/>
        </p:nvSpPr>
        <p:spPr>
          <a:xfrm>
            <a:off x="257152" y="4724402"/>
            <a:ext cx="11353800" cy="338554"/>
          </a:xfrm>
          <a:prstGeom prst="rect">
            <a:avLst/>
          </a:prstGeom>
          <a:solidFill>
            <a:schemeClr val="accent3">
              <a:lumMod val="40000"/>
              <a:lumOff val="60000"/>
            </a:schemeClr>
          </a:solidFill>
        </p:spPr>
        <p:txBody>
          <a:bodyPr wrap="square">
            <a:spAutoFit/>
          </a:bodyPr>
          <a:lstStyle/>
          <a:p>
            <a:r>
              <a:rPr lang="en-US" altLang="ko-KR" sz="1600" b="1" dirty="0"/>
              <a:t>Hong et al. (2019), </a:t>
            </a:r>
            <a:r>
              <a:rPr lang="en-US" altLang="ko-KR" sz="1600" b="1" i="1" dirty="0"/>
              <a:t>Energy Policy</a:t>
            </a:r>
            <a:r>
              <a:rPr lang="en-US" altLang="ko-KR" sz="1600" dirty="0"/>
              <a:t> : this article develops multiple energy system scenarios using the </a:t>
            </a:r>
            <a:r>
              <a:rPr lang="en-US" altLang="ko-KR" sz="1600" b="1" dirty="0"/>
              <a:t>LEAP model</a:t>
            </a:r>
            <a:r>
              <a:rPr lang="en-US" altLang="ko-KR" sz="1600" dirty="0"/>
              <a:t> for South Korea.</a:t>
            </a:r>
            <a:endParaRPr lang="ko-KR" altLang="en-US" sz="1600" dirty="0"/>
          </a:p>
        </p:txBody>
      </p:sp>
      <p:pic>
        <p:nvPicPr>
          <p:cNvPr id="11" name="Picture 10">
            <a:extLst>
              <a:ext uri="{FF2B5EF4-FFF2-40B4-BE49-F238E27FC236}">
                <a16:creationId xmlns:a16="http://schemas.microsoft.com/office/drawing/2014/main" id="{417DAA93-0C34-5433-DA70-B8702544DEFA}"/>
              </a:ext>
            </a:extLst>
          </p:cNvPr>
          <p:cNvPicPr>
            <a:picLocks noChangeAspect="1"/>
          </p:cNvPicPr>
          <p:nvPr/>
        </p:nvPicPr>
        <p:blipFill>
          <a:blip r:embed="rId2"/>
          <a:stretch>
            <a:fillRect/>
          </a:stretch>
        </p:blipFill>
        <p:spPr>
          <a:xfrm>
            <a:off x="182218" y="1295401"/>
            <a:ext cx="6035853" cy="3006972"/>
          </a:xfrm>
          <a:prstGeom prst="rect">
            <a:avLst/>
          </a:prstGeom>
          <a:solidFill>
            <a:schemeClr val="accent3">
              <a:lumMod val="40000"/>
              <a:lumOff val="60000"/>
            </a:schemeClr>
          </a:solidFill>
          <a:ln>
            <a:solidFill>
              <a:schemeClr val="accent1"/>
            </a:solidFill>
          </a:ln>
        </p:spPr>
      </p:pic>
      <p:pic>
        <p:nvPicPr>
          <p:cNvPr id="13" name="Picture 12">
            <a:extLst>
              <a:ext uri="{FF2B5EF4-FFF2-40B4-BE49-F238E27FC236}">
                <a16:creationId xmlns:a16="http://schemas.microsoft.com/office/drawing/2014/main" id="{74DCFF53-0639-DB8C-24BD-DF09FD14CCF8}"/>
              </a:ext>
            </a:extLst>
          </p:cNvPr>
          <p:cNvPicPr>
            <a:picLocks noChangeAspect="1"/>
          </p:cNvPicPr>
          <p:nvPr/>
        </p:nvPicPr>
        <p:blipFill>
          <a:blip r:embed="rId3"/>
          <a:stretch>
            <a:fillRect/>
          </a:stretch>
        </p:blipFill>
        <p:spPr>
          <a:xfrm>
            <a:off x="6629967" y="1295401"/>
            <a:ext cx="5353797" cy="2969323"/>
          </a:xfrm>
          <a:prstGeom prst="rect">
            <a:avLst/>
          </a:prstGeom>
          <a:ln>
            <a:solidFill>
              <a:schemeClr val="accent1"/>
            </a:solidFill>
          </a:ln>
        </p:spPr>
      </p:pic>
    </p:spTree>
    <p:extLst>
      <p:ext uri="{BB962C8B-B14F-4D97-AF65-F5344CB8AC3E}">
        <p14:creationId xmlns:p14="http://schemas.microsoft.com/office/powerpoint/2010/main" val="151680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0D6054-22FB-7C9E-8912-A21EF49934A5}"/>
              </a:ext>
            </a:extLst>
          </p:cNvPr>
          <p:cNvSpPr txBox="1"/>
          <p:nvPr/>
        </p:nvSpPr>
        <p:spPr>
          <a:xfrm>
            <a:off x="189570" y="4876801"/>
            <a:ext cx="11850031" cy="646331"/>
          </a:xfrm>
          <a:prstGeom prst="rect">
            <a:avLst/>
          </a:prstGeom>
          <a:solidFill>
            <a:schemeClr val="accent3">
              <a:lumMod val="20000"/>
              <a:lumOff val="80000"/>
            </a:schemeClr>
          </a:solidFill>
        </p:spPr>
        <p:txBody>
          <a:bodyPr wrap="square">
            <a:spAutoFit/>
          </a:bodyPr>
          <a:lstStyle/>
          <a:p>
            <a:pPr>
              <a:buNone/>
            </a:pPr>
            <a:r>
              <a:rPr lang="en-US" altLang="ko-KR" b="1" dirty="0"/>
              <a:t>Ken Oshiro &amp; Shinichiro Fujimori (2024), </a:t>
            </a:r>
            <a:r>
              <a:rPr lang="en-US" altLang="ko-KR" b="1" i="1" dirty="0"/>
              <a:t>Energy and Climate Change</a:t>
            </a:r>
            <a:r>
              <a:rPr lang="en-US" altLang="ko-KR" dirty="0"/>
              <a:t> ; develop long-term net-zero decarbonization pathways for Japan and evaluate how global climate scenarios can inform national strategies.</a:t>
            </a:r>
          </a:p>
        </p:txBody>
      </p:sp>
      <p:pic>
        <p:nvPicPr>
          <p:cNvPr id="7" name="Picture 6">
            <a:extLst>
              <a:ext uri="{FF2B5EF4-FFF2-40B4-BE49-F238E27FC236}">
                <a16:creationId xmlns:a16="http://schemas.microsoft.com/office/drawing/2014/main" id="{C67581F6-BB28-2D5C-C645-43CA0263FAEA}"/>
              </a:ext>
            </a:extLst>
          </p:cNvPr>
          <p:cNvPicPr>
            <a:picLocks noChangeAspect="1"/>
          </p:cNvPicPr>
          <p:nvPr/>
        </p:nvPicPr>
        <p:blipFill>
          <a:blip r:embed="rId3"/>
          <a:stretch>
            <a:fillRect/>
          </a:stretch>
        </p:blipFill>
        <p:spPr>
          <a:xfrm>
            <a:off x="165409" y="638965"/>
            <a:ext cx="6184384" cy="3253967"/>
          </a:xfrm>
          <a:prstGeom prst="rect">
            <a:avLst/>
          </a:prstGeom>
          <a:ln>
            <a:solidFill>
              <a:schemeClr val="accent1"/>
            </a:solidFill>
          </a:ln>
        </p:spPr>
      </p:pic>
      <p:pic>
        <p:nvPicPr>
          <p:cNvPr id="9" name="Picture 8">
            <a:extLst>
              <a:ext uri="{FF2B5EF4-FFF2-40B4-BE49-F238E27FC236}">
                <a16:creationId xmlns:a16="http://schemas.microsoft.com/office/drawing/2014/main" id="{EC60A5F7-1575-EFF3-5CC1-0FE89EA01792}"/>
              </a:ext>
            </a:extLst>
          </p:cNvPr>
          <p:cNvPicPr>
            <a:picLocks noChangeAspect="1"/>
          </p:cNvPicPr>
          <p:nvPr/>
        </p:nvPicPr>
        <p:blipFill>
          <a:blip r:embed="rId4"/>
          <a:stretch>
            <a:fillRect/>
          </a:stretch>
        </p:blipFill>
        <p:spPr>
          <a:xfrm>
            <a:off x="7086600" y="659018"/>
            <a:ext cx="4953000" cy="3253967"/>
          </a:xfrm>
          <a:prstGeom prst="rect">
            <a:avLst/>
          </a:prstGeom>
          <a:solidFill>
            <a:schemeClr val="accent3">
              <a:lumMod val="20000"/>
              <a:lumOff val="80000"/>
            </a:schemeClr>
          </a:solidFill>
          <a:ln>
            <a:solidFill>
              <a:schemeClr val="accent1"/>
            </a:solidFill>
          </a:ln>
        </p:spPr>
      </p:pic>
      <p:sp>
        <p:nvSpPr>
          <p:cNvPr id="10" name="TextBox 9">
            <a:extLst>
              <a:ext uri="{FF2B5EF4-FFF2-40B4-BE49-F238E27FC236}">
                <a16:creationId xmlns:a16="http://schemas.microsoft.com/office/drawing/2014/main" id="{C2FD9675-B83A-9847-F294-1D60682BA51E}"/>
              </a:ext>
            </a:extLst>
          </p:cNvPr>
          <p:cNvSpPr txBox="1"/>
          <p:nvPr/>
        </p:nvSpPr>
        <p:spPr>
          <a:xfrm>
            <a:off x="304800" y="88914"/>
            <a:ext cx="6184384" cy="369332"/>
          </a:xfrm>
          <a:prstGeom prst="rect">
            <a:avLst/>
          </a:prstGeom>
          <a:noFill/>
        </p:spPr>
        <p:txBody>
          <a:bodyPr wrap="square">
            <a:spAutoFit/>
          </a:bodyPr>
          <a:lstStyle/>
          <a:p>
            <a:pPr>
              <a:buNone/>
            </a:pPr>
            <a:r>
              <a:rPr lang="en-US" altLang="ko-KR" b="1" dirty="0">
                <a:highlight>
                  <a:srgbClr val="FFFF00"/>
                </a:highlight>
              </a:rPr>
              <a:t>Japan’s Net-zero emissions pathways /scenarios</a:t>
            </a:r>
            <a:endParaRPr lang="en-US" altLang="ko-KR" dirty="0">
              <a:highlight>
                <a:srgbClr val="FFFF00"/>
              </a:highlight>
            </a:endParaRPr>
          </a:p>
        </p:txBody>
      </p:sp>
      <p:sp>
        <p:nvSpPr>
          <p:cNvPr id="14" name="TextBox 13">
            <a:extLst>
              <a:ext uri="{FF2B5EF4-FFF2-40B4-BE49-F238E27FC236}">
                <a16:creationId xmlns:a16="http://schemas.microsoft.com/office/drawing/2014/main" id="{8953EE7D-8C8E-9693-1E24-0594ABC1E669}"/>
              </a:ext>
            </a:extLst>
          </p:cNvPr>
          <p:cNvSpPr txBox="1"/>
          <p:nvPr/>
        </p:nvSpPr>
        <p:spPr>
          <a:xfrm>
            <a:off x="189571" y="4094337"/>
            <a:ext cx="11874191" cy="584775"/>
          </a:xfrm>
          <a:prstGeom prst="rect">
            <a:avLst/>
          </a:prstGeom>
          <a:solidFill>
            <a:schemeClr val="accent5">
              <a:lumMod val="20000"/>
              <a:lumOff val="80000"/>
            </a:schemeClr>
          </a:solidFill>
        </p:spPr>
        <p:txBody>
          <a:bodyPr wrap="square">
            <a:spAutoFit/>
          </a:bodyPr>
          <a:lstStyle/>
          <a:p>
            <a:r>
              <a:rPr lang="en-US" altLang="ko-KR" sz="1600" dirty="0"/>
              <a:t>Oshiro, K., &amp; Fujimori, S. (2024). </a:t>
            </a:r>
            <a:r>
              <a:rPr lang="en-US" altLang="ko-KR" sz="1600" i="1" dirty="0"/>
              <a:t>Mid-century net-zero emissions pathways for Japan: Potential roles of global mitigation scenarios in informing national decarbonization strategies</a:t>
            </a:r>
            <a:r>
              <a:rPr lang="en-US" altLang="ko-KR" sz="1600" dirty="0"/>
              <a:t>. </a:t>
            </a:r>
            <a:r>
              <a:rPr lang="en-US" altLang="ko-KR" sz="1600" i="1" dirty="0"/>
              <a:t>Energy and Climate Change</a:t>
            </a:r>
            <a:r>
              <a:rPr lang="en-US" altLang="ko-KR" sz="1600" dirty="0"/>
              <a:t>.</a:t>
            </a:r>
            <a:endParaRPr lang="ko-KR" altLang="en-US" sz="1600" dirty="0"/>
          </a:p>
        </p:txBody>
      </p:sp>
      <p:sp>
        <p:nvSpPr>
          <p:cNvPr id="15" name="TextBox 14">
            <a:extLst>
              <a:ext uri="{FF2B5EF4-FFF2-40B4-BE49-F238E27FC236}">
                <a16:creationId xmlns:a16="http://schemas.microsoft.com/office/drawing/2014/main" id="{7EB63A52-7379-213E-5E4D-FF93A9D52D6B}"/>
              </a:ext>
            </a:extLst>
          </p:cNvPr>
          <p:cNvSpPr txBox="1"/>
          <p:nvPr/>
        </p:nvSpPr>
        <p:spPr>
          <a:xfrm>
            <a:off x="1562100" y="5849705"/>
            <a:ext cx="9067800" cy="369332"/>
          </a:xfrm>
          <a:prstGeom prst="rect">
            <a:avLst/>
          </a:prstGeom>
          <a:noFill/>
        </p:spPr>
        <p:txBody>
          <a:bodyPr wrap="square">
            <a:spAutoFit/>
          </a:bodyPr>
          <a:lstStyle/>
          <a:p>
            <a:r>
              <a:rPr lang="en-US" altLang="ko-KR" dirty="0">
                <a:highlight>
                  <a:srgbClr val="FFFF00"/>
                </a:highlight>
              </a:rPr>
              <a:t>Japan’s approach combines </a:t>
            </a:r>
            <a:r>
              <a:rPr lang="en-US" altLang="ko-KR" b="1" dirty="0">
                <a:highlight>
                  <a:srgbClr val="FFFF00"/>
                </a:highlight>
              </a:rPr>
              <a:t>global climate ambition</a:t>
            </a:r>
            <a:r>
              <a:rPr lang="en-US" altLang="ko-KR" dirty="0">
                <a:highlight>
                  <a:srgbClr val="FFFF00"/>
                </a:highlight>
              </a:rPr>
              <a:t> with </a:t>
            </a:r>
            <a:r>
              <a:rPr lang="en-US" altLang="ko-KR" b="1" dirty="0">
                <a:highlight>
                  <a:srgbClr val="FFFF00"/>
                </a:highlight>
              </a:rPr>
              <a:t>national policy /strategy instruments</a:t>
            </a:r>
            <a:endParaRPr lang="ko-KR" altLang="en-US" dirty="0">
              <a:highlight>
                <a:srgbClr val="FFFF00"/>
              </a:highlight>
            </a:endParaRPr>
          </a:p>
        </p:txBody>
      </p:sp>
    </p:spTree>
    <p:extLst>
      <p:ext uri="{BB962C8B-B14F-4D97-AF65-F5344CB8AC3E}">
        <p14:creationId xmlns:p14="http://schemas.microsoft.com/office/powerpoint/2010/main" val="63096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A638D2EE-F5B2-30D6-B1DE-21822B2AF878}"/>
              </a:ext>
            </a:extLst>
          </p:cNvPr>
          <p:cNvGrpSpPr/>
          <p:nvPr/>
        </p:nvGrpSpPr>
        <p:grpSpPr>
          <a:xfrm>
            <a:off x="5966425" y="3549816"/>
            <a:ext cx="1981695" cy="451400"/>
            <a:chOff x="4354590" y="3137952"/>
            <a:chExt cx="1547921" cy="451400"/>
          </a:xfrm>
        </p:grpSpPr>
        <p:sp>
          <p:nvSpPr>
            <p:cNvPr id="20" name="TextBox 19">
              <a:extLst>
                <a:ext uri="{FF2B5EF4-FFF2-40B4-BE49-F238E27FC236}">
                  <a16:creationId xmlns:a16="http://schemas.microsoft.com/office/drawing/2014/main" id="{E9FC1A7B-42E7-AAA1-ED73-1DB422E204C0}"/>
                </a:ext>
              </a:extLst>
            </p:cNvPr>
            <p:cNvSpPr txBox="1"/>
            <p:nvPr/>
          </p:nvSpPr>
          <p:spPr>
            <a:xfrm>
              <a:off x="5320024" y="3209128"/>
              <a:ext cx="582487" cy="307777"/>
            </a:xfrm>
            <a:prstGeom prst="rect">
              <a:avLst/>
            </a:prstGeom>
            <a:noFill/>
          </p:spPr>
          <p:txBody>
            <a:bodyPr wrap="none" lIns="0" tIns="0" rIns="0" bIns="0" rtlCol="0" anchor="ctr">
              <a:spAutoFit/>
            </a:bodyPr>
            <a:lstStyle/>
            <a:p>
              <a:r>
                <a:rPr lang="en-US" altLang="ko-KR" sz="2000" dirty="0">
                  <a:ln>
                    <a:solidFill>
                      <a:schemeClr val="accent1">
                        <a:shade val="50000"/>
                        <a:alpha val="0"/>
                      </a:schemeClr>
                    </a:solidFill>
                  </a:ln>
                  <a:solidFill>
                    <a:schemeClr val="tx1">
                      <a:lumMod val="75000"/>
                      <a:lumOff val="25000"/>
                    </a:schemeClr>
                  </a:solidFill>
                  <a:ea typeface="a고딕14" panose="02020600000000000000" pitchFamily="18" charset="-127"/>
                </a:rPr>
                <a:t>Results</a:t>
              </a:r>
            </a:p>
          </p:txBody>
        </p:sp>
        <p:grpSp>
          <p:nvGrpSpPr>
            <p:cNvPr id="21" name="그룹 20">
              <a:extLst>
                <a:ext uri="{FF2B5EF4-FFF2-40B4-BE49-F238E27FC236}">
                  <a16:creationId xmlns:a16="http://schemas.microsoft.com/office/drawing/2014/main" id="{6603E3A1-AC22-86D2-CC74-2EDC20FF4137}"/>
                </a:ext>
              </a:extLst>
            </p:cNvPr>
            <p:cNvGrpSpPr/>
            <p:nvPr/>
          </p:nvGrpSpPr>
          <p:grpSpPr>
            <a:xfrm>
              <a:off x="4354590" y="3137952"/>
              <a:ext cx="800023" cy="451400"/>
              <a:chOff x="638175" y="3727320"/>
              <a:chExt cx="800023" cy="451400"/>
            </a:xfrm>
          </p:grpSpPr>
          <p:sp>
            <p:nvSpPr>
              <p:cNvPr id="22" name="사각형: 둥근 모서리 21">
                <a:extLst>
                  <a:ext uri="{FF2B5EF4-FFF2-40B4-BE49-F238E27FC236}">
                    <a16:creationId xmlns:a16="http://schemas.microsoft.com/office/drawing/2014/main" id="{CFD18D4C-8CE5-9651-A9F5-016DBDCCCF45}"/>
                  </a:ext>
                </a:extLst>
              </p:cNvPr>
              <p:cNvSpPr/>
              <p:nvPr/>
            </p:nvSpPr>
            <p:spPr>
              <a:xfrm>
                <a:off x="663575" y="3759070"/>
                <a:ext cx="774623" cy="419650"/>
              </a:xfrm>
              <a:prstGeom prst="roundRect">
                <a:avLst/>
              </a:prstGeom>
              <a:gradFill>
                <a:gsLst>
                  <a:gs pos="8000">
                    <a:srgbClr val="2F8F9D">
                      <a:alpha val="0"/>
                    </a:srgbClr>
                  </a:gs>
                  <a:gs pos="49000">
                    <a:srgbClr val="2F8F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23" name="사각형: 둥근 모서리 22">
                <a:extLst>
                  <a:ext uri="{FF2B5EF4-FFF2-40B4-BE49-F238E27FC236}">
                    <a16:creationId xmlns:a16="http://schemas.microsoft.com/office/drawing/2014/main" id="{0988B1A7-435B-F24B-4490-A83FD1A5642B}"/>
                  </a:ext>
                </a:extLst>
              </p:cNvPr>
              <p:cNvSpPr/>
              <p:nvPr/>
            </p:nvSpPr>
            <p:spPr>
              <a:xfrm>
                <a:off x="638175" y="3727320"/>
                <a:ext cx="774623" cy="419650"/>
              </a:xfrm>
              <a:prstGeom prst="roundRect">
                <a:avLst/>
              </a:prstGeom>
              <a:gradFill>
                <a:gsLst>
                  <a:gs pos="8000">
                    <a:srgbClr val="003976">
                      <a:alpha val="0"/>
                    </a:srgbClr>
                  </a:gs>
                  <a:gs pos="49000">
                    <a:srgbClr val="0039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24" name="TextBox 23">
                <a:extLst>
                  <a:ext uri="{FF2B5EF4-FFF2-40B4-BE49-F238E27FC236}">
                    <a16:creationId xmlns:a16="http://schemas.microsoft.com/office/drawing/2014/main" id="{8B756799-1C31-53C4-D61F-0AECA625434E}"/>
                  </a:ext>
                </a:extLst>
              </p:cNvPr>
              <p:cNvSpPr txBox="1"/>
              <p:nvPr/>
            </p:nvSpPr>
            <p:spPr>
              <a:xfrm>
                <a:off x="1073360" y="3783256"/>
                <a:ext cx="220374" cy="307777"/>
              </a:xfrm>
              <a:prstGeom prst="rect">
                <a:avLst/>
              </a:prstGeom>
              <a:noFill/>
            </p:spPr>
            <p:txBody>
              <a:bodyPr wrap="none" lIns="0" tIns="0" rIns="0" bIns="0" rtlCol="0" anchor="ctr">
                <a:spAutoFit/>
              </a:bodyPr>
              <a:lstStyle>
                <a:defPPr>
                  <a:defRPr lang="en-US"/>
                </a:defPPr>
                <a:lvl1pPr algn="ctr">
                  <a:defRPr sz="2000">
                    <a:ln>
                      <a:solidFill>
                        <a:schemeClr val="accent1">
                          <a:shade val="50000"/>
                          <a:alpha val="0"/>
                        </a:schemeClr>
                      </a:solidFill>
                    </a:ln>
                    <a:solidFill>
                      <a:schemeClr val="bg1"/>
                    </a:solidFill>
                    <a:latin typeface="a고딕16" panose="02020600000000000000" pitchFamily="18" charset="-127"/>
                    <a:ea typeface="a고딕16" panose="02020600000000000000" pitchFamily="18" charset="-127"/>
                  </a:defRPr>
                </a:lvl1pPr>
              </a:lstStyle>
              <a:p>
                <a:r>
                  <a:rPr lang="en-US" altLang="ko-KR"/>
                  <a:t>03</a:t>
                </a:r>
                <a:endParaRPr lang="en-US" altLang="ko-KR" dirty="0"/>
              </a:p>
            </p:txBody>
          </p:sp>
          <p:pic>
            <p:nvPicPr>
              <p:cNvPr id="25" name="그림 24">
                <a:extLst>
                  <a:ext uri="{FF2B5EF4-FFF2-40B4-BE49-F238E27FC236}">
                    <a16:creationId xmlns:a16="http://schemas.microsoft.com/office/drawing/2014/main" id="{05FD37F9-F704-369F-B53D-495248510D75}"/>
                  </a:ext>
                </a:extLst>
              </p:cNvPr>
              <p:cNvPicPr>
                <a:picLocks noChangeAspect="1"/>
              </p:cNvPicPr>
              <p:nvPr/>
            </p:nvPicPr>
            <p:blipFill>
              <a:blip r:embed="rId2"/>
              <a:srcRect l="65260" t="44973" b="42611"/>
              <a:stretch>
                <a:fillRect/>
              </a:stretch>
            </p:blipFill>
            <p:spPr>
              <a:xfrm>
                <a:off x="638175" y="3727320"/>
                <a:ext cx="443060" cy="419650"/>
              </a:xfrm>
              <a:custGeom>
                <a:avLst/>
                <a:gdLst>
                  <a:gd name="connsiteX0" fmla="*/ 69943 w 443060"/>
                  <a:gd name="connsiteY0" fmla="*/ 0 h 419650"/>
                  <a:gd name="connsiteX1" fmla="*/ 443060 w 443060"/>
                  <a:gd name="connsiteY1" fmla="*/ 0 h 419650"/>
                  <a:gd name="connsiteX2" fmla="*/ 443060 w 443060"/>
                  <a:gd name="connsiteY2" fmla="*/ 419650 h 419650"/>
                  <a:gd name="connsiteX3" fmla="*/ 69943 w 443060"/>
                  <a:gd name="connsiteY3" fmla="*/ 419650 h 419650"/>
                  <a:gd name="connsiteX4" fmla="*/ 0 w 443060"/>
                  <a:gd name="connsiteY4" fmla="*/ 349707 h 419650"/>
                  <a:gd name="connsiteX5" fmla="*/ 0 w 443060"/>
                  <a:gd name="connsiteY5" fmla="*/ 69943 h 419650"/>
                  <a:gd name="connsiteX6" fmla="*/ 69943 w 443060"/>
                  <a:gd name="connsiteY6" fmla="*/ 0 h 4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60" h="419650">
                    <a:moveTo>
                      <a:pt x="69943" y="0"/>
                    </a:moveTo>
                    <a:lnTo>
                      <a:pt x="443060" y="0"/>
                    </a:lnTo>
                    <a:lnTo>
                      <a:pt x="443060" y="419650"/>
                    </a:lnTo>
                    <a:lnTo>
                      <a:pt x="69943" y="419650"/>
                    </a:lnTo>
                    <a:cubicBezTo>
                      <a:pt x="31315" y="419650"/>
                      <a:pt x="0" y="388335"/>
                      <a:pt x="0" y="349707"/>
                    </a:cubicBezTo>
                    <a:lnTo>
                      <a:pt x="0" y="69943"/>
                    </a:lnTo>
                    <a:cubicBezTo>
                      <a:pt x="0" y="31315"/>
                      <a:pt x="31315" y="0"/>
                      <a:pt x="69943" y="0"/>
                    </a:cubicBezTo>
                    <a:close/>
                  </a:path>
                </a:pathLst>
              </a:custGeom>
            </p:spPr>
          </p:pic>
        </p:grpSp>
      </p:grpSp>
      <p:grpSp>
        <p:nvGrpSpPr>
          <p:cNvPr id="6" name="그룹 5">
            <a:extLst>
              <a:ext uri="{FF2B5EF4-FFF2-40B4-BE49-F238E27FC236}">
                <a16:creationId xmlns:a16="http://schemas.microsoft.com/office/drawing/2014/main" id="{8F151365-874E-02E7-1705-0E44D77DC5B7}"/>
              </a:ext>
            </a:extLst>
          </p:cNvPr>
          <p:cNvGrpSpPr/>
          <p:nvPr/>
        </p:nvGrpSpPr>
        <p:grpSpPr>
          <a:xfrm>
            <a:off x="5966422" y="2646311"/>
            <a:ext cx="2199642" cy="451400"/>
            <a:chOff x="4354590" y="2480727"/>
            <a:chExt cx="1718161" cy="451400"/>
          </a:xfrm>
        </p:grpSpPr>
        <p:sp>
          <p:nvSpPr>
            <p:cNvPr id="14" name="TextBox 13">
              <a:extLst>
                <a:ext uri="{FF2B5EF4-FFF2-40B4-BE49-F238E27FC236}">
                  <a16:creationId xmlns:a16="http://schemas.microsoft.com/office/drawing/2014/main" id="{39657252-CE35-66EE-34B5-3C4C82A54DB3}"/>
                </a:ext>
              </a:extLst>
            </p:cNvPr>
            <p:cNvSpPr txBox="1"/>
            <p:nvPr/>
          </p:nvSpPr>
          <p:spPr>
            <a:xfrm>
              <a:off x="5320026" y="2551903"/>
              <a:ext cx="752725" cy="307777"/>
            </a:xfrm>
            <a:prstGeom prst="rect">
              <a:avLst/>
            </a:prstGeom>
            <a:noFill/>
          </p:spPr>
          <p:txBody>
            <a:bodyPr wrap="none" lIns="0" tIns="0" rIns="0" bIns="0" rtlCol="0" anchor="ctr">
              <a:spAutoFit/>
            </a:bodyPr>
            <a:lstStyle/>
            <a:p>
              <a:r>
                <a:rPr lang="en-US" altLang="ko-KR" sz="2000" dirty="0">
                  <a:ln>
                    <a:solidFill>
                      <a:schemeClr val="accent1">
                        <a:shade val="50000"/>
                        <a:alpha val="0"/>
                      </a:schemeClr>
                    </a:solidFill>
                  </a:ln>
                  <a:solidFill>
                    <a:schemeClr val="tx1">
                      <a:lumMod val="75000"/>
                      <a:lumOff val="25000"/>
                    </a:schemeClr>
                  </a:solidFill>
                  <a:ea typeface="a고딕14" panose="02020600000000000000" pitchFamily="18" charset="-127"/>
                </a:rPr>
                <a:t>Method</a:t>
              </a:r>
              <a:r>
                <a:rPr lang="en-US" altLang="ko-KR" sz="2000" dirty="0">
                  <a:ln>
                    <a:solidFill>
                      <a:schemeClr val="accent1">
                        <a:shade val="50000"/>
                        <a:alpha val="0"/>
                      </a:schemeClr>
                    </a:solidFill>
                  </a:ln>
                  <a:solidFill>
                    <a:schemeClr val="tx1">
                      <a:lumMod val="75000"/>
                      <a:lumOff val="25000"/>
                    </a:schemeClr>
                  </a:solidFill>
                  <a:latin typeface="a고딕14" panose="02020600000000000000" pitchFamily="18" charset="-127"/>
                  <a:ea typeface="a고딕14" panose="02020600000000000000" pitchFamily="18" charset="-127"/>
                </a:rPr>
                <a:t>s</a:t>
              </a:r>
            </a:p>
          </p:txBody>
        </p:sp>
        <p:grpSp>
          <p:nvGrpSpPr>
            <p:cNvPr id="15" name="그룹 14">
              <a:extLst>
                <a:ext uri="{FF2B5EF4-FFF2-40B4-BE49-F238E27FC236}">
                  <a16:creationId xmlns:a16="http://schemas.microsoft.com/office/drawing/2014/main" id="{641CCD98-9A93-F171-D8C4-5D53A7C92CFD}"/>
                </a:ext>
              </a:extLst>
            </p:cNvPr>
            <p:cNvGrpSpPr/>
            <p:nvPr/>
          </p:nvGrpSpPr>
          <p:grpSpPr>
            <a:xfrm>
              <a:off x="4354590" y="2480727"/>
              <a:ext cx="800023" cy="451400"/>
              <a:chOff x="638175" y="3070095"/>
              <a:chExt cx="800023" cy="451400"/>
            </a:xfrm>
          </p:grpSpPr>
          <p:sp>
            <p:nvSpPr>
              <p:cNvPr id="16" name="사각형: 둥근 모서리 15">
                <a:extLst>
                  <a:ext uri="{FF2B5EF4-FFF2-40B4-BE49-F238E27FC236}">
                    <a16:creationId xmlns:a16="http://schemas.microsoft.com/office/drawing/2014/main" id="{D3E4188E-7DEB-0A65-82F7-48D6231E8AFB}"/>
                  </a:ext>
                </a:extLst>
              </p:cNvPr>
              <p:cNvSpPr/>
              <p:nvPr/>
            </p:nvSpPr>
            <p:spPr>
              <a:xfrm>
                <a:off x="663575" y="3101845"/>
                <a:ext cx="774623" cy="419650"/>
              </a:xfrm>
              <a:prstGeom prst="roundRect">
                <a:avLst/>
              </a:prstGeom>
              <a:gradFill>
                <a:gsLst>
                  <a:gs pos="8000">
                    <a:srgbClr val="2F8F9D">
                      <a:alpha val="0"/>
                    </a:srgbClr>
                  </a:gs>
                  <a:gs pos="49000">
                    <a:srgbClr val="2F8F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17" name="사각형: 둥근 모서리 16">
                <a:extLst>
                  <a:ext uri="{FF2B5EF4-FFF2-40B4-BE49-F238E27FC236}">
                    <a16:creationId xmlns:a16="http://schemas.microsoft.com/office/drawing/2014/main" id="{6AC1527B-5FF5-1036-2055-1140750095DB}"/>
                  </a:ext>
                </a:extLst>
              </p:cNvPr>
              <p:cNvSpPr/>
              <p:nvPr/>
            </p:nvSpPr>
            <p:spPr>
              <a:xfrm>
                <a:off x="638175" y="3070095"/>
                <a:ext cx="774623" cy="419650"/>
              </a:xfrm>
              <a:prstGeom prst="roundRect">
                <a:avLst/>
              </a:prstGeom>
              <a:gradFill>
                <a:gsLst>
                  <a:gs pos="8000">
                    <a:srgbClr val="003976">
                      <a:alpha val="0"/>
                    </a:srgbClr>
                  </a:gs>
                  <a:gs pos="49000">
                    <a:srgbClr val="0039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18" name="TextBox 17">
                <a:extLst>
                  <a:ext uri="{FF2B5EF4-FFF2-40B4-BE49-F238E27FC236}">
                    <a16:creationId xmlns:a16="http://schemas.microsoft.com/office/drawing/2014/main" id="{6363D15C-E763-934F-3087-DAF662AC311A}"/>
                  </a:ext>
                </a:extLst>
              </p:cNvPr>
              <p:cNvSpPr txBox="1"/>
              <p:nvPr/>
            </p:nvSpPr>
            <p:spPr>
              <a:xfrm>
                <a:off x="1073361" y="3126031"/>
                <a:ext cx="220374" cy="307777"/>
              </a:xfrm>
              <a:prstGeom prst="rect">
                <a:avLst/>
              </a:prstGeom>
              <a:noFill/>
            </p:spPr>
            <p:txBody>
              <a:bodyPr wrap="none" lIns="0" tIns="0" rIns="0" bIns="0" rtlCol="0" anchor="ctr">
                <a:spAutoFit/>
              </a:bodyPr>
              <a:lstStyle>
                <a:defPPr>
                  <a:defRPr lang="en-US"/>
                </a:defPPr>
                <a:lvl1pPr algn="ctr">
                  <a:defRPr sz="2000">
                    <a:ln>
                      <a:solidFill>
                        <a:schemeClr val="accent1">
                          <a:shade val="50000"/>
                          <a:alpha val="0"/>
                        </a:schemeClr>
                      </a:solidFill>
                    </a:ln>
                    <a:solidFill>
                      <a:schemeClr val="bg1"/>
                    </a:solidFill>
                    <a:latin typeface="a고딕16" panose="02020600000000000000" pitchFamily="18" charset="-127"/>
                    <a:ea typeface="a고딕16" panose="02020600000000000000" pitchFamily="18" charset="-127"/>
                  </a:defRPr>
                </a:lvl1pPr>
              </a:lstStyle>
              <a:p>
                <a:r>
                  <a:rPr lang="en-US" altLang="ko-KR" dirty="0"/>
                  <a:t>02</a:t>
                </a:r>
              </a:p>
            </p:txBody>
          </p:sp>
          <p:pic>
            <p:nvPicPr>
              <p:cNvPr id="19" name="그림 18">
                <a:extLst>
                  <a:ext uri="{FF2B5EF4-FFF2-40B4-BE49-F238E27FC236}">
                    <a16:creationId xmlns:a16="http://schemas.microsoft.com/office/drawing/2014/main" id="{B6BF852D-43FB-268F-EE16-CB4E95CA5AA0}"/>
                  </a:ext>
                </a:extLst>
              </p:cNvPr>
              <p:cNvPicPr>
                <a:picLocks noChangeAspect="1"/>
              </p:cNvPicPr>
              <p:nvPr/>
            </p:nvPicPr>
            <p:blipFill>
              <a:blip r:embed="rId2"/>
              <a:srcRect l="65260" t="25529" b="62055"/>
              <a:stretch>
                <a:fillRect/>
              </a:stretch>
            </p:blipFill>
            <p:spPr>
              <a:xfrm>
                <a:off x="638175" y="3070095"/>
                <a:ext cx="443060" cy="419650"/>
              </a:xfrm>
              <a:custGeom>
                <a:avLst/>
                <a:gdLst>
                  <a:gd name="connsiteX0" fmla="*/ 69943 w 443060"/>
                  <a:gd name="connsiteY0" fmla="*/ 0 h 419650"/>
                  <a:gd name="connsiteX1" fmla="*/ 443060 w 443060"/>
                  <a:gd name="connsiteY1" fmla="*/ 0 h 419650"/>
                  <a:gd name="connsiteX2" fmla="*/ 443060 w 443060"/>
                  <a:gd name="connsiteY2" fmla="*/ 419650 h 419650"/>
                  <a:gd name="connsiteX3" fmla="*/ 69943 w 443060"/>
                  <a:gd name="connsiteY3" fmla="*/ 419650 h 419650"/>
                  <a:gd name="connsiteX4" fmla="*/ 0 w 443060"/>
                  <a:gd name="connsiteY4" fmla="*/ 349707 h 419650"/>
                  <a:gd name="connsiteX5" fmla="*/ 0 w 443060"/>
                  <a:gd name="connsiteY5" fmla="*/ 69943 h 419650"/>
                  <a:gd name="connsiteX6" fmla="*/ 69943 w 443060"/>
                  <a:gd name="connsiteY6" fmla="*/ 0 h 4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60" h="419650">
                    <a:moveTo>
                      <a:pt x="69943" y="0"/>
                    </a:moveTo>
                    <a:lnTo>
                      <a:pt x="443060" y="0"/>
                    </a:lnTo>
                    <a:lnTo>
                      <a:pt x="443060" y="419650"/>
                    </a:lnTo>
                    <a:lnTo>
                      <a:pt x="69943" y="419650"/>
                    </a:lnTo>
                    <a:cubicBezTo>
                      <a:pt x="31315" y="419650"/>
                      <a:pt x="0" y="388335"/>
                      <a:pt x="0" y="349707"/>
                    </a:cubicBezTo>
                    <a:lnTo>
                      <a:pt x="0" y="69943"/>
                    </a:lnTo>
                    <a:cubicBezTo>
                      <a:pt x="0" y="31315"/>
                      <a:pt x="31315" y="0"/>
                      <a:pt x="69943" y="0"/>
                    </a:cubicBezTo>
                    <a:close/>
                  </a:path>
                </a:pathLst>
              </a:custGeom>
            </p:spPr>
          </p:pic>
        </p:grpSp>
      </p:grpSp>
      <p:grpSp>
        <p:nvGrpSpPr>
          <p:cNvPr id="7" name="그룹 6">
            <a:extLst>
              <a:ext uri="{FF2B5EF4-FFF2-40B4-BE49-F238E27FC236}">
                <a16:creationId xmlns:a16="http://schemas.microsoft.com/office/drawing/2014/main" id="{7C81916C-2B41-740D-45D7-BE6370977CFA}"/>
              </a:ext>
            </a:extLst>
          </p:cNvPr>
          <p:cNvGrpSpPr/>
          <p:nvPr/>
        </p:nvGrpSpPr>
        <p:grpSpPr>
          <a:xfrm>
            <a:off x="5966423" y="1742806"/>
            <a:ext cx="2532747" cy="451400"/>
            <a:chOff x="4354590" y="1823502"/>
            <a:chExt cx="1978352" cy="451400"/>
          </a:xfrm>
        </p:grpSpPr>
        <p:sp>
          <p:nvSpPr>
            <p:cNvPr id="8" name="TextBox 7">
              <a:extLst>
                <a:ext uri="{FF2B5EF4-FFF2-40B4-BE49-F238E27FC236}">
                  <a16:creationId xmlns:a16="http://schemas.microsoft.com/office/drawing/2014/main" id="{B80C2171-D78B-A846-3BE5-43A3A6E9B383}"/>
                </a:ext>
              </a:extLst>
            </p:cNvPr>
            <p:cNvSpPr txBox="1"/>
            <p:nvPr/>
          </p:nvSpPr>
          <p:spPr>
            <a:xfrm>
              <a:off x="5320027" y="1859307"/>
              <a:ext cx="1012915" cy="307777"/>
            </a:xfrm>
            <a:prstGeom prst="rect">
              <a:avLst/>
            </a:prstGeom>
            <a:noFill/>
          </p:spPr>
          <p:txBody>
            <a:bodyPr wrap="none" lIns="0" tIns="0" rIns="0" bIns="0" rtlCol="0" anchor="ctr">
              <a:spAutoFit/>
            </a:bodyPr>
            <a:lstStyle/>
            <a:p>
              <a:r>
                <a:rPr lang="en-US" altLang="ko-KR" sz="2000" dirty="0">
                  <a:ln>
                    <a:solidFill>
                      <a:schemeClr val="accent1">
                        <a:shade val="50000"/>
                        <a:alpha val="0"/>
                      </a:schemeClr>
                    </a:solidFill>
                  </a:ln>
                  <a:solidFill>
                    <a:schemeClr val="tx1">
                      <a:lumMod val="75000"/>
                      <a:lumOff val="25000"/>
                    </a:schemeClr>
                  </a:solidFill>
                  <a:ea typeface="a고딕14" panose="02020600000000000000" pitchFamily="18" charset="-127"/>
                </a:rPr>
                <a:t>Introduction</a:t>
              </a:r>
            </a:p>
          </p:txBody>
        </p:sp>
        <p:grpSp>
          <p:nvGrpSpPr>
            <p:cNvPr id="9" name="그룹 8">
              <a:extLst>
                <a:ext uri="{FF2B5EF4-FFF2-40B4-BE49-F238E27FC236}">
                  <a16:creationId xmlns:a16="http://schemas.microsoft.com/office/drawing/2014/main" id="{86485EF3-7CD3-B70A-D384-3CCB0C5BCDA7}"/>
                </a:ext>
              </a:extLst>
            </p:cNvPr>
            <p:cNvGrpSpPr/>
            <p:nvPr/>
          </p:nvGrpSpPr>
          <p:grpSpPr>
            <a:xfrm>
              <a:off x="4354590" y="1823502"/>
              <a:ext cx="800024" cy="451400"/>
              <a:chOff x="638175" y="2412870"/>
              <a:chExt cx="800024" cy="451400"/>
            </a:xfrm>
          </p:grpSpPr>
          <p:sp>
            <p:nvSpPr>
              <p:cNvPr id="10" name="사각형: 둥근 모서리 9">
                <a:extLst>
                  <a:ext uri="{FF2B5EF4-FFF2-40B4-BE49-F238E27FC236}">
                    <a16:creationId xmlns:a16="http://schemas.microsoft.com/office/drawing/2014/main" id="{CFAF033B-6318-960A-5348-B7EEA1F043B1}"/>
                  </a:ext>
                </a:extLst>
              </p:cNvPr>
              <p:cNvSpPr/>
              <p:nvPr/>
            </p:nvSpPr>
            <p:spPr>
              <a:xfrm>
                <a:off x="663575" y="2444620"/>
                <a:ext cx="774624" cy="419650"/>
              </a:xfrm>
              <a:prstGeom prst="roundRect">
                <a:avLst/>
              </a:prstGeom>
              <a:gradFill>
                <a:gsLst>
                  <a:gs pos="8000">
                    <a:srgbClr val="2F8F9D">
                      <a:alpha val="0"/>
                    </a:srgbClr>
                  </a:gs>
                  <a:gs pos="49000">
                    <a:srgbClr val="2F8F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11" name="사각형: 둥근 모서리 10">
                <a:extLst>
                  <a:ext uri="{FF2B5EF4-FFF2-40B4-BE49-F238E27FC236}">
                    <a16:creationId xmlns:a16="http://schemas.microsoft.com/office/drawing/2014/main" id="{842DDB5C-097A-6EFD-76EB-8B7338B57521}"/>
                  </a:ext>
                </a:extLst>
              </p:cNvPr>
              <p:cNvSpPr/>
              <p:nvPr/>
            </p:nvSpPr>
            <p:spPr>
              <a:xfrm>
                <a:off x="638175" y="2412870"/>
                <a:ext cx="774624" cy="419650"/>
              </a:xfrm>
              <a:prstGeom prst="roundRect">
                <a:avLst/>
              </a:prstGeom>
              <a:gradFill>
                <a:gsLst>
                  <a:gs pos="8000">
                    <a:srgbClr val="003976">
                      <a:alpha val="0"/>
                    </a:srgbClr>
                  </a:gs>
                  <a:gs pos="49000">
                    <a:srgbClr val="0039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12" name="TextBox 11">
                <a:extLst>
                  <a:ext uri="{FF2B5EF4-FFF2-40B4-BE49-F238E27FC236}">
                    <a16:creationId xmlns:a16="http://schemas.microsoft.com/office/drawing/2014/main" id="{9827DE95-C9EF-4D53-EB22-97C5E3B745F0}"/>
                  </a:ext>
                </a:extLst>
              </p:cNvPr>
              <p:cNvSpPr txBox="1"/>
              <p:nvPr/>
            </p:nvSpPr>
            <p:spPr>
              <a:xfrm>
                <a:off x="1073362" y="2468806"/>
                <a:ext cx="220374" cy="307777"/>
              </a:xfrm>
              <a:prstGeom prst="rect">
                <a:avLst/>
              </a:prstGeom>
              <a:noFill/>
            </p:spPr>
            <p:txBody>
              <a:bodyPr wrap="none" lIns="0" tIns="0" rIns="0" bIns="0" rtlCol="0" anchor="ctr">
                <a:spAutoFit/>
              </a:bodyPr>
              <a:lstStyle/>
              <a:p>
                <a:pPr algn="ctr"/>
                <a:r>
                  <a:rPr lang="en-US" altLang="ko-KR" sz="2000" dirty="0">
                    <a:ln>
                      <a:solidFill>
                        <a:schemeClr val="accent1">
                          <a:shade val="50000"/>
                          <a:alpha val="0"/>
                        </a:schemeClr>
                      </a:solidFill>
                    </a:ln>
                    <a:solidFill>
                      <a:schemeClr val="bg1"/>
                    </a:solidFill>
                    <a:latin typeface="a고딕16" panose="02020600000000000000" pitchFamily="18" charset="-127"/>
                    <a:ea typeface="a고딕16" panose="02020600000000000000" pitchFamily="18" charset="-127"/>
                  </a:rPr>
                  <a:t>01</a:t>
                </a:r>
              </a:p>
            </p:txBody>
          </p:sp>
          <p:pic>
            <p:nvPicPr>
              <p:cNvPr id="13" name="그림 12">
                <a:extLst>
                  <a:ext uri="{FF2B5EF4-FFF2-40B4-BE49-F238E27FC236}">
                    <a16:creationId xmlns:a16="http://schemas.microsoft.com/office/drawing/2014/main" id="{9A0BFC84-2CC2-7225-9067-11693553A977}"/>
                  </a:ext>
                </a:extLst>
              </p:cNvPr>
              <p:cNvPicPr>
                <a:picLocks noChangeAspect="1"/>
              </p:cNvPicPr>
              <p:nvPr/>
            </p:nvPicPr>
            <p:blipFill>
              <a:blip r:embed="rId2"/>
              <a:srcRect l="65260" t="6086" b="81499"/>
              <a:stretch>
                <a:fillRect/>
              </a:stretch>
            </p:blipFill>
            <p:spPr>
              <a:xfrm>
                <a:off x="638175" y="2412870"/>
                <a:ext cx="443060" cy="419650"/>
              </a:xfrm>
              <a:custGeom>
                <a:avLst/>
                <a:gdLst>
                  <a:gd name="connsiteX0" fmla="*/ 69943 w 443060"/>
                  <a:gd name="connsiteY0" fmla="*/ 0 h 419650"/>
                  <a:gd name="connsiteX1" fmla="*/ 443060 w 443060"/>
                  <a:gd name="connsiteY1" fmla="*/ 0 h 419650"/>
                  <a:gd name="connsiteX2" fmla="*/ 443060 w 443060"/>
                  <a:gd name="connsiteY2" fmla="*/ 419650 h 419650"/>
                  <a:gd name="connsiteX3" fmla="*/ 69943 w 443060"/>
                  <a:gd name="connsiteY3" fmla="*/ 419650 h 419650"/>
                  <a:gd name="connsiteX4" fmla="*/ 0 w 443060"/>
                  <a:gd name="connsiteY4" fmla="*/ 349707 h 419650"/>
                  <a:gd name="connsiteX5" fmla="*/ 0 w 443060"/>
                  <a:gd name="connsiteY5" fmla="*/ 69943 h 419650"/>
                  <a:gd name="connsiteX6" fmla="*/ 69943 w 443060"/>
                  <a:gd name="connsiteY6" fmla="*/ 0 h 4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60" h="419650">
                    <a:moveTo>
                      <a:pt x="69943" y="0"/>
                    </a:moveTo>
                    <a:lnTo>
                      <a:pt x="443060" y="0"/>
                    </a:lnTo>
                    <a:lnTo>
                      <a:pt x="443060" y="419650"/>
                    </a:lnTo>
                    <a:lnTo>
                      <a:pt x="69943" y="419650"/>
                    </a:lnTo>
                    <a:cubicBezTo>
                      <a:pt x="31315" y="419650"/>
                      <a:pt x="0" y="388335"/>
                      <a:pt x="0" y="349707"/>
                    </a:cubicBezTo>
                    <a:lnTo>
                      <a:pt x="0" y="69943"/>
                    </a:lnTo>
                    <a:cubicBezTo>
                      <a:pt x="0" y="31315"/>
                      <a:pt x="31315" y="0"/>
                      <a:pt x="69943" y="0"/>
                    </a:cubicBezTo>
                    <a:close/>
                  </a:path>
                </a:pathLst>
              </a:custGeom>
            </p:spPr>
          </p:pic>
        </p:grpSp>
      </p:grpSp>
      <p:grpSp>
        <p:nvGrpSpPr>
          <p:cNvPr id="38" name="그룹 37">
            <a:extLst>
              <a:ext uri="{FF2B5EF4-FFF2-40B4-BE49-F238E27FC236}">
                <a16:creationId xmlns:a16="http://schemas.microsoft.com/office/drawing/2014/main" id="{9774D5AA-095F-D0CA-9118-56A0912FB797}"/>
              </a:ext>
            </a:extLst>
          </p:cNvPr>
          <p:cNvGrpSpPr/>
          <p:nvPr/>
        </p:nvGrpSpPr>
        <p:grpSpPr>
          <a:xfrm>
            <a:off x="2" y="3436273"/>
            <a:ext cx="5577399" cy="3421728"/>
            <a:chOff x="-1" y="4371244"/>
            <a:chExt cx="4053400" cy="2486756"/>
          </a:xfrm>
        </p:grpSpPr>
        <p:sp>
          <p:nvSpPr>
            <p:cNvPr id="39" name="자유형: 도형 38">
              <a:extLst>
                <a:ext uri="{FF2B5EF4-FFF2-40B4-BE49-F238E27FC236}">
                  <a16:creationId xmlns:a16="http://schemas.microsoft.com/office/drawing/2014/main" id="{9EC71AF6-93F6-E2D6-13CF-930936CA54CD}"/>
                </a:ext>
              </a:extLst>
            </p:cNvPr>
            <p:cNvSpPr/>
            <p:nvPr/>
          </p:nvSpPr>
          <p:spPr>
            <a:xfrm>
              <a:off x="-1" y="4532941"/>
              <a:ext cx="4053400" cy="2325059"/>
            </a:xfrm>
            <a:custGeom>
              <a:avLst/>
              <a:gdLst>
                <a:gd name="connsiteX0" fmla="*/ 852079 w 4053400"/>
                <a:gd name="connsiteY0" fmla="*/ 0 h 2325059"/>
                <a:gd name="connsiteX1" fmla="*/ 1032434 w 4053400"/>
                <a:gd name="connsiteY1" fmla="*/ 0 h 2325059"/>
                <a:gd name="connsiteX2" fmla="*/ 1032434 w 4053400"/>
                <a:gd name="connsiteY2" fmla="*/ 65999 h 2325059"/>
                <a:gd name="connsiteX3" fmla="*/ 1081933 w 4053400"/>
                <a:gd name="connsiteY3" fmla="*/ 65999 h 2325059"/>
                <a:gd name="connsiteX4" fmla="*/ 1081933 w 4053400"/>
                <a:gd name="connsiteY4" fmla="*/ 202312 h 2325059"/>
                <a:gd name="connsiteX5" fmla="*/ 1107063 w 4053400"/>
                <a:gd name="connsiteY5" fmla="*/ 202312 h 2325059"/>
                <a:gd name="connsiteX6" fmla="*/ 1190577 w 4053400"/>
                <a:gd name="connsiteY6" fmla="*/ 319333 h 2325059"/>
                <a:gd name="connsiteX7" fmla="*/ 1190831 w 4053400"/>
                <a:gd name="connsiteY7" fmla="*/ 319333 h 2325059"/>
                <a:gd name="connsiteX8" fmla="*/ 1190831 w 4053400"/>
                <a:gd name="connsiteY8" fmla="*/ 764824 h 2325059"/>
                <a:gd name="connsiteX9" fmla="*/ 1339963 w 4053400"/>
                <a:gd name="connsiteY9" fmla="*/ 764697 h 2325059"/>
                <a:gd name="connsiteX10" fmla="*/ 1339963 w 4053400"/>
                <a:gd name="connsiteY10" fmla="*/ 639426 h 2325059"/>
                <a:gd name="connsiteX11" fmla="*/ 1503184 w 4053400"/>
                <a:gd name="connsiteY11" fmla="*/ 639426 h 2325059"/>
                <a:gd name="connsiteX12" fmla="*/ 1501152 w 4053400"/>
                <a:gd name="connsiteY12" fmla="*/ 523421 h 2325059"/>
                <a:gd name="connsiteX13" fmla="*/ 1753343 w 4053400"/>
                <a:gd name="connsiteY13" fmla="*/ 641838 h 2325059"/>
                <a:gd name="connsiteX14" fmla="*/ 1753343 w 4053400"/>
                <a:gd name="connsiteY14" fmla="*/ 731317 h 2325059"/>
                <a:gd name="connsiteX15" fmla="*/ 1791928 w 4053400"/>
                <a:gd name="connsiteY15" fmla="*/ 731317 h 2325059"/>
                <a:gd name="connsiteX16" fmla="*/ 1791928 w 4053400"/>
                <a:gd name="connsiteY16" fmla="*/ 951397 h 2325059"/>
                <a:gd name="connsiteX17" fmla="*/ 1846883 w 4053400"/>
                <a:gd name="connsiteY17" fmla="*/ 951397 h 2325059"/>
                <a:gd name="connsiteX18" fmla="*/ 1846883 w 4053400"/>
                <a:gd name="connsiteY18" fmla="*/ 872960 h 2325059"/>
                <a:gd name="connsiteX19" fmla="*/ 2006931 w 4053400"/>
                <a:gd name="connsiteY19" fmla="*/ 872960 h 2325059"/>
                <a:gd name="connsiteX20" fmla="*/ 2006931 w 4053400"/>
                <a:gd name="connsiteY20" fmla="*/ 765332 h 2325059"/>
                <a:gd name="connsiteX21" fmla="*/ 2122302 w 4053400"/>
                <a:gd name="connsiteY21" fmla="*/ 765332 h 2325059"/>
                <a:gd name="connsiteX22" fmla="*/ 2122302 w 4053400"/>
                <a:gd name="connsiteY22" fmla="*/ 537128 h 2325059"/>
                <a:gd name="connsiteX23" fmla="*/ 2379189 w 4053400"/>
                <a:gd name="connsiteY23" fmla="*/ 537128 h 2325059"/>
                <a:gd name="connsiteX24" fmla="*/ 2379189 w 4053400"/>
                <a:gd name="connsiteY24" fmla="*/ 306260 h 2325059"/>
                <a:gd name="connsiteX25" fmla="*/ 2503572 w 4053400"/>
                <a:gd name="connsiteY25" fmla="*/ 306260 h 2325059"/>
                <a:gd name="connsiteX26" fmla="*/ 2503572 w 4053400"/>
                <a:gd name="connsiteY26" fmla="*/ 230742 h 2325059"/>
                <a:gd name="connsiteX27" fmla="*/ 2743833 w 4053400"/>
                <a:gd name="connsiteY27" fmla="*/ 230361 h 2325059"/>
                <a:gd name="connsiteX28" fmla="*/ 2743833 w 4053400"/>
                <a:gd name="connsiteY28" fmla="*/ 978685 h 2325059"/>
                <a:gd name="connsiteX29" fmla="*/ 2821254 w 4053400"/>
                <a:gd name="connsiteY29" fmla="*/ 978685 h 2325059"/>
                <a:gd name="connsiteX30" fmla="*/ 2834200 w 4053400"/>
                <a:gd name="connsiteY30" fmla="*/ 978685 h 2325059"/>
                <a:gd name="connsiteX31" fmla="*/ 2834200 w 4053400"/>
                <a:gd name="connsiteY31" fmla="*/ 657195 h 2325059"/>
                <a:gd name="connsiteX32" fmla="*/ 2891822 w 4053400"/>
                <a:gd name="connsiteY32" fmla="*/ 576601 h 2325059"/>
                <a:gd name="connsiteX33" fmla="*/ 2913906 w 4053400"/>
                <a:gd name="connsiteY33" fmla="*/ 576601 h 2325059"/>
                <a:gd name="connsiteX34" fmla="*/ 2913906 w 4053400"/>
                <a:gd name="connsiteY34" fmla="*/ 476460 h 2325059"/>
                <a:gd name="connsiteX35" fmla="*/ 2952617 w 4053400"/>
                <a:gd name="connsiteY35" fmla="*/ 476460 h 2325059"/>
                <a:gd name="connsiteX36" fmla="*/ 2952617 w 4053400"/>
                <a:gd name="connsiteY36" fmla="*/ 427977 h 2325059"/>
                <a:gd name="connsiteX37" fmla="*/ 2984855 w 4053400"/>
                <a:gd name="connsiteY37" fmla="*/ 427977 h 2325059"/>
                <a:gd name="connsiteX38" fmla="*/ 2984855 w 4053400"/>
                <a:gd name="connsiteY38" fmla="*/ 376955 h 2325059"/>
                <a:gd name="connsiteX39" fmla="*/ 3059865 w 4053400"/>
                <a:gd name="connsiteY39" fmla="*/ 376955 h 2325059"/>
                <a:gd name="connsiteX40" fmla="*/ 3059865 w 4053400"/>
                <a:gd name="connsiteY40" fmla="*/ 427850 h 2325059"/>
                <a:gd name="connsiteX41" fmla="*/ 3085249 w 4053400"/>
                <a:gd name="connsiteY41" fmla="*/ 427850 h 2325059"/>
                <a:gd name="connsiteX42" fmla="*/ 3085249 w 4053400"/>
                <a:gd name="connsiteY42" fmla="*/ 476333 h 2325059"/>
                <a:gd name="connsiteX43" fmla="*/ 3121675 w 4053400"/>
                <a:gd name="connsiteY43" fmla="*/ 476333 h 2325059"/>
                <a:gd name="connsiteX44" fmla="*/ 3121675 w 4053400"/>
                <a:gd name="connsiteY44" fmla="*/ 576474 h 2325059"/>
                <a:gd name="connsiteX45" fmla="*/ 3140206 w 4053400"/>
                <a:gd name="connsiteY45" fmla="*/ 576474 h 2325059"/>
                <a:gd name="connsiteX46" fmla="*/ 3201636 w 4053400"/>
                <a:gd name="connsiteY46" fmla="*/ 662526 h 2325059"/>
                <a:gd name="connsiteX47" fmla="*/ 3201762 w 4053400"/>
                <a:gd name="connsiteY47" fmla="*/ 662526 h 2325059"/>
                <a:gd name="connsiteX48" fmla="*/ 3201762 w 4053400"/>
                <a:gd name="connsiteY48" fmla="*/ 1264764 h 2325059"/>
                <a:gd name="connsiteX49" fmla="*/ 3335409 w 4053400"/>
                <a:gd name="connsiteY49" fmla="*/ 1211458 h 2325059"/>
                <a:gd name="connsiteX50" fmla="*/ 3335409 w 4053400"/>
                <a:gd name="connsiteY50" fmla="*/ 1167035 h 2325059"/>
                <a:gd name="connsiteX51" fmla="*/ 3387574 w 4053400"/>
                <a:gd name="connsiteY51" fmla="*/ 1167035 h 2325059"/>
                <a:gd name="connsiteX52" fmla="*/ 3387574 w 4053400"/>
                <a:gd name="connsiteY52" fmla="*/ 1030088 h 2325059"/>
                <a:gd name="connsiteX53" fmla="*/ 3418162 w 4053400"/>
                <a:gd name="connsiteY53" fmla="*/ 1030088 h 2325059"/>
                <a:gd name="connsiteX54" fmla="*/ 3418162 w 4053400"/>
                <a:gd name="connsiteY54" fmla="*/ 863568 h 2325059"/>
                <a:gd name="connsiteX55" fmla="*/ 3626058 w 4053400"/>
                <a:gd name="connsiteY55" fmla="*/ 863568 h 2325059"/>
                <a:gd name="connsiteX56" fmla="*/ 3626058 w 4053400"/>
                <a:gd name="connsiteY56" fmla="*/ 1030088 h 2325059"/>
                <a:gd name="connsiteX57" fmla="*/ 3688249 w 4053400"/>
                <a:gd name="connsiteY57" fmla="*/ 1030088 h 2325059"/>
                <a:gd name="connsiteX58" fmla="*/ 3688249 w 4053400"/>
                <a:gd name="connsiteY58" fmla="*/ 1167035 h 2325059"/>
                <a:gd name="connsiteX59" fmla="*/ 3740794 w 4053400"/>
                <a:gd name="connsiteY59" fmla="*/ 1167035 h 2325059"/>
                <a:gd name="connsiteX60" fmla="*/ 3740794 w 4053400"/>
                <a:gd name="connsiteY60" fmla="*/ 1321625 h 2325059"/>
                <a:gd name="connsiteX61" fmla="*/ 3870000 w 4053400"/>
                <a:gd name="connsiteY61" fmla="*/ 1321625 h 2325059"/>
                <a:gd name="connsiteX62" fmla="*/ 3870000 w 4053400"/>
                <a:gd name="connsiteY62" fmla="*/ 1242934 h 2325059"/>
                <a:gd name="connsiteX63" fmla="*/ 3870000 w 4053400"/>
                <a:gd name="connsiteY63" fmla="*/ 1242807 h 2325059"/>
                <a:gd name="connsiteX64" fmla="*/ 4053400 w 4053400"/>
                <a:gd name="connsiteY64" fmla="*/ 1242807 h 2325059"/>
                <a:gd name="connsiteX65" fmla="*/ 4053400 w 4053400"/>
                <a:gd name="connsiteY65" fmla="*/ 2325059 h 2325059"/>
                <a:gd name="connsiteX66" fmla="*/ 0 w 4053400"/>
                <a:gd name="connsiteY66" fmla="*/ 2325059 h 2325059"/>
                <a:gd name="connsiteX67" fmla="*/ 0 w 4053400"/>
                <a:gd name="connsiteY67" fmla="*/ 850368 h 2325059"/>
                <a:gd name="connsiteX68" fmla="*/ 132058 w 4053400"/>
                <a:gd name="connsiteY68" fmla="*/ 850368 h 2325059"/>
                <a:gd name="connsiteX69" fmla="*/ 132058 w 4053400"/>
                <a:gd name="connsiteY69" fmla="*/ 900121 h 2325059"/>
                <a:gd name="connsiteX70" fmla="*/ 148051 w 4053400"/>
                <a:gd name="connsiteY70" fmla="*/ 900121 h 2325059"/>
                <a:gd name="connsiteX71" fmla="*/ 148051 w 4053400"/>
                <a:gd name="connsiteY71" fmla="*/ 670649 h 2325059"/>
                <a:gd name="connsiteX72" fmla="*/ 203515 w 4053400"/>
                <a:gd name="connsiteY72" fmla="*/ 670649 h 2325059"/>
                <a:gd name="connsiteX73" fmla="*/ 203515 w 4053400"/>
                <a:gd name="connsiteY73" fmla="*/ 484329 h 2325059"/>
                <a:gd name="connsiteX74" fmla="*/ 236134 w 4053400"/>
                <a:gd name="connsiteY74" fmla="*/ 484329 h 2325059"/>
                <a:gd name="connsiteX75" fmla="*/ 236134 w 4053400"/>
                <a:gd name="connsiteY75" fmla="*/ 388504 h 2325059"/>
                <a:gd name="connsiteX76" fmla="*/ 456975 w 4053400"/>
                <a:gd name="connsiteY76" fmla="*/ 388504 h 2325059"/>
                <a:gd name="connsiteX77" fmla="*/ 456975 w 4053400"/>
                <a:gd name="connsiteY77" fmla="*/ 484329 h 2325059"/>
                <a:gd name="connsiteX78" fmla="*/ 523101 w 4053400"/>
                <a:gd name="connsiteY78" fmla="*/ 484329 h 2325059"/>
                <a:gd name="connsiteX79" fmla="*/ 523101 w 4053400"/>
                <a:gd name="connsiteY79" fmla="*/ 670649 h 2325059"/>
                <a:gd name="connsiteX80" fmla="*/ 592780 w 4053400"/>
                <a:gd name="connsiteY80" fmla="*/ 670649 h 2325059"/>
                <a:gd name="connsiteX81" fmla="*/ 592780 w 4053400"/>
                <a:gd name="connsiteY81" fmla="*/ 743882 h 2325059"/>
                <a:gd name="connsiteX82" fmla="*/ 690891 w 4053400"/>
                <a:gd name="connsiteY82" fmla="*/ 743882 h 2325059"/>
                <a:gd name="connsiteX83" fmla="*/ 690891 w 4053400"/>
                <a:gd name="connsiteY83" fmla="*/ 311844 h 2325059"/>
                <a:gd name="connsiteX84" fmla="*/ 769328 w 4053400"/>
                <a:gd name="connsiteY84" fmla="*/ 202185 h 2325059"/>
                <a:gd name="connsiteX85" fmla="*/ 799408 w 4053400"/>
                <a:gd name="connsiteY85" fmla="*/ 202185 h 2325059"/>
                <a:gd name="connsiteX86" fmla="*/ 799408 w 4053400"/>
                <a:gd name="connsiteY86" fmla="*/ 65999 h 2325059"/>
                <a:gd name="connsiteX87" fmla="*/ 852079 w 4053400"/>
                <a:gd name="connsiteY87" fmla="*/ 65999 h 23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053400" h="2325059">
                  <a:moveTo>
                    <a:pt x="852079" y="0"/>
                  </a:moveTo>
                  <a:lnTo>
                    <a:pt x="1032434" y="0"/>
                  </a:lnTo>
                  <a:lnTo>
                    <a:pt x="1032434" y="65999"/>
                  </a:lnTo>
                  <a:lnTo>
                    <a:pt x="1081933" y="65999"/>
                  </a:lnTo>
                  <a:lnTo>
                    <a:pt x="1081933" y="202312"/>
                  </a:lnTo>
                  <a:lnTo>
                    <a:pt x="1107063" y="202312"/>
                  </a:lnTo>
                  <a:lnTo>
                    <a:pt x="1190577" y="319333"/>
                  </a:lnTo>
                  <a:lnTo>
                    <a:pt x="1190831" y="319333"/>
                  </a:lnTo>
                  <a:lnTo>
                    <a:pt x="1190831" y="764824"/>
                  </a:lnTo>
                  <a:lnTo>
                    <a:pt x="1339963" y="764697"/>
                  </a:lnTo>
                  <a:lnTo>
                    <a:pt x="1339963" y="639426"/>
                  </a:lnTo>
                  <a:lnTo>
                    <a:pt x="1503184" y="639426"/>
                  </a:lnTo>
                  <a:lnTo>
                    <a:pt x="1501152" y="523421"/>
                  </a:lnTo>
                  <a:lnTo>
                    <a:pt x="1753343" y="641838"/>
                  </a:lnTo>
                  <a:lnTo>
                    <a:pt x="1753343" y="731317"/>
                  </a:lnTo>
                  <a:lnTo>
                    <a:pt x="1791928" y="731317"/>
                  </a:lnTo>
                  <a:lnTo>
                    <a:pt x="1791928" y="951397"/>
                  </a:lnTo>
                  <a:lnTo>
                    <a:pt x="1846883" y="951397"/>
                  </a:lnTo>
                  <a:lnTo>
                    <a:pt x="1846883" y="872960"/>
                  </a:lnTo>
                  <a:lnTo>
                    <a:pt x="2006931" y="872960"/>
                  </a:lnTo>
                  <a:lnTo>
                    <a:pt x="2006931" y="765332"/>
                  </a:lnTo>
                  <a:lnTo>
                    <a:pt x="2122302" y="765332"/>
                  </a:lnTo>
                  <a:lnTo>
                    <a:pt x="2122302" y="537128"/>
                  </a:lnTo>
                  <a:lnTo>
                    <a:pt x="2379189" y="537128"/>
                  </a:lnTo>
                  <a:lnTo>
                    <a:pt x="2379189" y="306260"/>
                  </a:lnTo>
                  <a:lnTo>
                    <a:pt x="2503572" y="306260"/>
                  </a:lnTo>
                  <a:lnTo>
                    <a:pt x="2503572" y="230742"/>
                  </a:lnTo>
                  <a:lnTo>
                    <a:pt x="2743833" y="230361"/>
                  </a:lnTo>
                  <a:lnTo>
                    <a:pt x="2743833" y="978685"/>
                  </a:lnTo>
                  <a:lnTo>
                    <a:pt x="2821254" y="978685"/>
                  </a:lnTo>
                  <a:lnTo>
                    <a:pt x="2834200" y="978685"/>
                  </a:lnTo>
                  <a:lnTo>
                    <a:pt x="2834200" y="657195"/>
                  </a:lnTo>
                  <a:lnTo>
                    <a:pt x="2891822" y="576601"/>
                  </a:lnTo>
                  <a:lnTo>
                    <a:pt x="2913906" y="576601"/>
                  </a:lnTo>
                  <a:lnTo>
                    <a:pt x="2913906" y="476460"/>
                  </a:lnTo>
                  <a:lnTo>
                    <a:pt x="2952617" y="476460"/>
                  </a:lnTo>
                  <a:lnTo>
                    <a:pt x="2952617" y="427977"/>
                  </a:lnTo>
                  <a:lnTo>
                    <a:pt x="2984855" y="427977"/>
                  </a:lnTo>
                  <a:lnTo>
                    <a:pt x="2984855" y="376955"/>
                  </a:lnTo>
                  <a:lnTo>
                    <a:pt x="3059865" y="376955"/>
                  </a:lnTo>
                  <a:lnTo>
                    <a:pt x="3059865" y="427850"/>
                  </a:lnTo>
                  <a:lnTo>
                    <a:pt x="3085249" y="427850"/>
                  </a:lnTo>
                  <a:lnTo>
                    <a:pt x="3085249" y="476333"/>
                  </a:lnTo>
                  <a:lnTo>
                    <a:pt x="3121675" y="476333"/>
                  </a:lnTo>
                  <a:lnTo>
                    <a:pt x="3121675" y="576474"/>
                  </a:lnTo>
                  <a:lnTo>
                    <a:pt x="3140206" y="576474"/>
                  </a:lnTo>
                  <a:lnTo>
                    <a:pt x="3201636" y="662526"/>
                  </a:lnTo>
                  <a:lnTo>
                    <a:pt x="3201762" y="662526"/>
                  </a:lnTo>
                  <a:lnTo>
                    <a:pt x="3201762" y="1264764"/>
                  </a:lnTo>
                  <a:lnTo>
                    <a:pt x="3335409" y="1211458"/>
                  </a:lnTo>
                  <a:lnTo>
                    <a:pt x="3335409" y="1167035"/>
                  </a:lnTo>
                  <a:lnTo>
                    <a:pt x="3387574" y="1167035"/>
                  </a:lnTo>
                  <a:lnTo>
                    <a:pt x="3387574" y="1030088"/>
                  </a:lnTo>
                  <a:lnTo>
                    <a:pt x="3418162" y="1030088"/>
                  </a:lnTo>
                  <a:lnTo>
                    <a:pt x="3418162" y="863568"/>
                  </a:lnTo>
                  <a:lnTo>
                    <a:pt x="3626058" y="863568"/>
                  </a:lnTo>
                  <a:lnTo>
                    <a:pt x="3626058" y="1030088"/>
                  </a:lnTo>
                  <a:lnTo>
                    <a:pt x="3688249" y="1030088"/>
                  </a:lnTo>
                  <a:lnTo>
                    <a:pt x="3688249" y="1167035"/>
                  </a:lnTo>
                  <a:lnTo>
                    <a:pt x="3740794" y="1167035"/>
                  </a:lnTo>
                  <a:lnTo>
                    <a:pt x="3740794" y="1321625"/>
                  </a:lnTo>
                  <a:lnTo>
                    <a:pt x="3870000" y="1321625"/>
                  </a:lnTo>
                  <a:lnTo>
                    <a:pt x="3870000" y="1242934"/>
                  </a:lnTo>
                  <a:lnTo>
                    <a:pt x="3870000" y="1242807"/>
                  </a:lnTo>
                  <a:lnTo>
                    <a:pt x="4053400" y="1242807"/>
                  </a:lnTo>
                  <a:lnTo>
                    <a:pt x="4053400" y="2325059"/>
                  </a:lnTo>
                  <a:lnTo>
                    <a:pt x="0" y="2325059"/>
                  </a:lnTo>
                  <a:lnTo>
                    <a:pt x="0" y="850368"/>
                  </a:lnTo>
                  <a:lnTo>
                    <a:pt x="132058" y="850368"/>
                  </a:lnTo>
                  <a:lnTo>
                    <a:pt x="132058" y="900121"/>
                  </a:lnTo>
                  <a:lnTo>
                    <a:pt x="148051" y="900121"/>
                  </a:lnTo>
                  <a:lnTo>
                    <a:pt x="148051" y="670649"/>
                  </a:lnTo>
                  <a:lnTo>
                    <a:pt x="203515" y="670649"/>
                  </a:lnTo>
                  <a:lnTo>
                    <a:pt x="203515" y="484329"/>
                  </a:lnTo>
                  <a:lnTo>
                    <a:pt x="236134" y="484329"/>
                  </a:lnTo>
                  <a:lnTo>
                    <a:pt x="236134" y="388504"/>
                  </a:lnTo>
                  <a:lnTo>
                    <a:pt x="456975" y="388504"/>
                  </a:lnTo>
                  <a:lnTo>
                    <a:pt x="456975" y="484329"/>
                  </a:lnTo>
                  <a:lnTo>
                    <a:pt x="523101" y="484329"/>
                  </a:lnTo>
                  <a:lnTo>
                    <a:pt x="523101" y="670649"/>
                  </a:lnTo>
                  <a:lnTo>
                    <a:pt x="592780" y="670649"/>
                  </a:lnTo>
                  <a:lnTo>
                    <a:pt x="592780" y="743882"/>
                  </a:lnTo>
                  <a:lnTo>
                    <a:pt x="690891" y="743882"/>
                  </a:lnTo>
                  <a:lnTo>
                    <a:pt x="690891" y="311844"/>
                  </a:lnTo>
                  <a:lnTo>
                    <a:pt x="769328" y="202185"/>
                  </a:lnTo>
                  <a:lnTo>
                    <a:pt x="799408" y="202185"/>
                  </a:lnTo>
                  <a:lnTo>
                    <a:pt x="799408" y="65999"/>
                  </a:lnTo>
                  <a:lnTo>
                    <a:pt x="852079" y="65999"/>
                  </a:lnTo>
                  <a:close/>
                </a:path>
              </a:pathLst>
            </a:custGeom>
            <a:gradFill>
              <a:gsLst>
                <a:gs pos="0">
                  <a:srgbClr val="2F8F9D"/>
                </a:gs>
                <a:gs pos="100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고딕14" panose="02020600000000000000" pitchFamily="18" charset="-127"/>
                <a:ea typeface="a고딕14" panose="02020600000000000000" pitchFamily="18" charset="-127"/>
              </a:endParaRPr>
            </a:p>
          </p:txBody>
        </p:sp>
        <p:grpSp>
          <p:nvGrpSpPr>
            <p:cNvPr id="40" name="그룹 39">
              <a:extLst>
                <a:ext uri="{FF2B5EF4-FFF2-40B4-BE49-F238E27FC236}">
                  <a16:creationId xmlns:a16="http://schemas.microsoft.com/office/drawing/2014/main" id="{39B8ED13-57B3-55A6-6BDE-62337A12F1CF}"/>
                </a:ext>
              </a:extLst>
            </p:cNvPr>
            <p:cNvGrpSpPr/>
            <p:nvPr/>
          </p:nvGrpSpPr>
          <p:grpSpPr>
            <a:xfrm>
              <a:off x="934982" y="4371244"/>
              <a:ext cx="3111690" cy="652245"/>
              <a:chOff x="6025583" y="4371244"/>
              <a:chExt cx="3111690" cy="652245"/>
            </a:xfrm>
          </p:grpSpPr>
          <p:sp>
            <p:nvSpPr>
              <p:cNvPr id="163" name="자유형: 도형 162">
                <a:extLst>
                  <a:ext uri="{FF2B5EF4-FFF2-40B4-BE49-F238E27FC236}">
                    <a16:creationId xmlns:a16="http://schemas.microsoft.com/office/drawing/2014/main" id="{618C0761-256E-C598-4D06-30ECC23B4CEA}"/>
                  </a:ext>
                </a:extLst>
              </p:cNvPr>
              <p:cNvSpPr/>
              <p:nvPr/>
            </p:nvSpPr>
            <p:spPr>
              <a:xfrm>
                <a:off x="7629328" y="4636635"/>
                <a:ext cx="1507945" cy="386854"/>
              </a:xfrm>
              <a:custGeom>
                <a:avLst/>
                <a:gdLst>
                  <a:gd name="connsiteX0" fmla="*/ 5484695 w 48376763"/>
                  <a:gd name="connsiteY0" fmla="*/ 8143551 h 12410771"/>
                  <a:gd name="connsiteX1" fmla="*/ 8184284 w 48376763"/>
                  <a:gd name="connsiteY1" fmla="*/ 8799107 h 12410771"/>
                  <a:gd name="connsiteX2" fmla="*/ 16217889 w 48376763"/>
                  <a:gd name="connsiteY2" fmla="*/ 4947208 h 12410771"/>
                  <a:gd name="connsiteX3" fmla="*/ 16820504 w 48376763"/>
                  <a:gd name="connsiteY3" fmla="*/ 4963494 h 12410771"/>
                  <a:gd name="connsiteX4" fmla="*/ 24206710 w 48376763"/>
                  <a:gd name="connsiteY4" fmla="*/ 0 h 12410771"/>
                  <a:gd name="connsiteX5" fmla="*/ 31690636 w 48376763"/>
                  <a:gd name="connsiteY5" fmla="*/ 5281094 h 12410771"/>
                  <a:gd name="connsiteX6" fmla="*/ 33856824 w 48376763"/>
                  <a:gd name="connsiteY6" fmla="*/ 4947208 h 12410771"/>
                  <a:gd name="connsiteX7" fmla="*/ 40029624 w 48376763"/>
                  <a:gd name="connsiteY7" fmla="*/ 8481509 h 12410771"/>
                  <a:gd name="connsiteX8" fmla="*/ 42236544 w 48376763"/>
                  <a:gd name="connsiteY8" fmla="*/ 8143551 h 12410771"/>
                  <a:gd name="connsiteX9" fmla="*/ 48376764 w 48376763"/>
                  <a:gd name="connsiteY9" fmla="*/ 12410772 h 12410771"/>
                  <a:gd name="connsiteX10" fmla="*/ 41006860 w 48376763"/>
                  <a:gd name="connsiteY10" fmla="*/ 12410772 h 12410771"/>
                  <a:gd name="connsiteX11" fmla="*/ 36092224 w 48376763"/>
                  <a:gd name="connsiteY11" fmla="*/ 12410772 h 12410771"/>
                  <a:gd name="connsiteX12" fmla="*/ 29149852 w 48376763"/>
                  <a:gd name="connsiteY12" fmla="*/ 12410772 h 12410771"/>
                  <a:gd name="connsiteX13" fmla="*/ 26706786 w 48376763"/>
                  <a:gd name="connsiteY13" fmla="*/ 12410772 h 12410771"/>
                  <a:gd name="connsiteX14" fmla="*/ 24748264 w 48376763"/>
                  <a:gd name="connsiteY14" fmla="*/ 12410772 h 12410771"/>
                  <a:gd name="connsiteX15" fmla="*/ 19267644 w 48376763"/>
                  <a:gd name="connsiteY15" fmla="*/ 12410772 h 12410771"/>
                  <a:gd name="connsiteX16" fmla="*/ 10969364 w 48376763"/>
                  <a:gd name="connsiteY16" fmla="*/ 12410772 h 12410771"/>
                  <a:gd name="connsiteX17" fmla="*/ 7691590 w 48376763"/>
                  <a:gd name="connsiteY17" fmla="*/ 12410772 h 12410771"/>
                  <a:gd name="connsiteX18" fmla="*/ 0 w 48376763"/>
                  <a:gd name="connsiteY18" fmla="*/ 12410772 h 12410771"/>
                  <a:gd name="connsiteX19" fmla="*/ 5484695 w 48376763"/>
                  <a:gd name="connsiteY19" fmla="*/ 8143551 h 1241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376763" h="12410771">
                    <a:moveTo>
                      <a:pt x="5484695" y="8143551"/>
                    </a:moveTo>
                    <a:cubicBezTo>
                      <a:pt x="6465982" y="8143551"/>
                      <a:pt x="7386207" y="8383786"/>
                      <a:pt x="8184284" y="8799107"/>
                    </a:cubicBezTo>
                    <a:cubicBezTo>
                      <a:pt x="9491308" y="6539272"/>
                      <a:pt x="12593999" y="4947208"/>
                      <a:pt x="16217889" y="4947208"/>
                    </a:cubicBezTo>
                    <a:cubicBezTo>
                      <a:pt x="16421478" y="4947208"/>
                      <a:pt x="16620991" y="4955352"/>
                      <a:pt x="16820504" y="4963494"/>
                    </a:cubicBezTo>
                    <a:cubicBezTo>
                      <a:pt x="17785512" y="2088821"/>
                      <a:pt x="20729422" y="0"/>
                      <a:pt x="24206710" y="0"/>
                    </a:cubicBezTo>
                    <a:cubicBezTo>
                      <a:pt x="27810222" y="0"/>
                      <a:pt x="30839624" y="2243549"/>
                      <a:pt x="31690636" y="5281094"/>
                    </a:cubicBezTo>
                    <a:cubicBezTo>
                      <a:pt x="32374690" y="5065288"/>
                      <a:pt x="33099478" y="4947208"/>
                      <a:pt x="33856824" y="4947208"/>
                    </a:cubicBezTo>
                    <a:cubicBezTo>
                      <a:pt x="36487176" y="4947208"/>
                      <a:pt x="38783660" y="6368257"/>
                      <a:pt x="40029624" y="8481509"/>
                    </a:cubicBezTo>
                    <a:cubicBezTo>
                      <a:pt x="40717756" y="8265704"/>
                      <a:pt x="41458820" y="8143551"/>
                      <a:pt x="42236544" y="8143551"/>
                    </a:cubicBezTo>
                    <a:cubicBezTo>
                      <a:pt x="45298504" y="8143551"/>
                      <a:pt x="47843364" y="9983994"/>
                      <a:pt x="48376764" y="12410772"/>
                    </a:cubicBezTo>
                    <a:lnTo>
                      <a:pt x="41006860" y="12410772"/>
                    </a:lnTo>
                    <a:lnTo>
                      <a:pt x="36092224" y="12410772"/>
                    </a:lnTo>
                    <a:lnTo>
                      <a:pt x="29149852" y="12410772"/>
                    </a:lnTo>
                    <a:lnTo>
                      <a:pt x="26706786" y="12410772"/>
                    </a:lnTo>
                    <a:lnTo>
                      <a:pt x="24748264" y="12410772"/>
                    </a:lnTo>
                    <a:lnTo>
                      <a:pt x="19267644" y="12410772"/>
                    </a:lnTo>
                    <a:lnTo>
                      <a:pt x="10969364" y="12410772"/>
                    </a:lnTo>
                    <a:lnTo>
                      <a:pt x="7691590" y="12410772"/>
                    </a:lnTo>
                    <a:lnTo>
                      <a:pt x="0" y="12410772"/>
                    </a:lnTo>
                    <a:cubicBezTo>
                      <a:pt x="480467" y="9979921"/>
                      <a:pt x="2752524" y="8143551"/>
                      <a:pt x="5484695" y="8143551"/>
                    </a:cubicBezTo>
                    <a:close/>
                  </a:path>
                </a:pathLst>
              </a:custGeom>
              <a:gradFill>
                <a:gsLst>
                  <a:gs pos="0">
                    <a:schemeClr val="accent5">
                      <a:alpha val="50000"/>
                    </a:schemeClr>
                  </a:gs>
                  <a:gs pos="100000">
                    <a:schemeClr val="accent5">
                      <a:alpha val="0"/>
                    </a:schemeClr>
                  </a:gs>
                </a:gsLst>
                <a:lin ang="5400000" scaled="1"/>
              </a:gradFill>
              <a:ln w="407167" cap="flat">
                <a:noFill/>
                <a:prstDash val="solid"/>
                <a:miter/>
              </a:ln>
            </p:spPr>
            <p:txBody>
              <a:bodyPr rtlCol="0" anchor="ctr"/>
              <a:lstStyle/>
              <a:p>
                <a:endParaRPr lang="ko-KR" altLang="en-US"/>
              </a:p>
            </p:txBody>
          </p:sp>
          <p:sp>
            <p:nvSpPr>
              <p:cNvPr id="164" name="자유형: 도형 163">
                <a:extLst>
                  <a:ext uri="{FF2B5EF4-FFF2-40B4-BE49-F238E27FC236}">
                    <a16:creationId xmlns:a16="http://schemas.microsoft.com/office/drawing/2014/main" id="{E2C91283-192D-34E4-6DBD-DA8887D3BC76}"/>
                  </a:ext>
                </a:extLst>
              </p:cNvPr>
              <p:cNvSpPr/>
              <p:nvPr/>
            </p:nvSpPr>
            <p:spPr>
              <a:xfrm>
                <a:off x="6025583" y="4578252"/>
                <a:ext cx="725860" cy="262472"/>
              </a:xfrm>
              <a:custGeom>
                <a:avLst/>
                <a:gdLst>
                  <a:gd name="connsiteX0" fmla="*/ 6461910 w 23286501"/>
                  <a:gd name="connsiteY0" fmla="*/ 2406419 h 8420432"/>
                  <a:gd name="connsiteX1" fmla="*/ 8819471 w 23286501"/>
                  <a:gd name="connsiteY1" fmla="*/ 2801382 h 8420432"/>
                  <a:gd name="connsiteX2" fmla="*/ 13379865 w 23286501"/>
                  <a:gd name="connsiteY2" fmla="*/ 0 h 8420432"/>
                  <a:gd name="connsiteX3" fmla="*/ 18351512 w 23286501"/>
                  <a:gd name="connsiteY3" fmla="*/ 3908905 h 8420432"/>
                  <a:gd name="connsiteX4" fmla="*/ 23286502 w 23286501"/>
                  <a:gd name="connsiteY4" fmla="*/ 8420433 h 8420432"/>
                  <a:gd name="connsiteX5" fmla="*/ 17280632 w 23286501"/>
                  <a:gd name="connsiteY5" fmla="*/ 8420433 h 8420432"/>
                  <a:gd name="connsiteX6" fmla="*/ 13404295 w 23286501"/>
                  <a:gd name="connsiteY6" fmla="*/ 8420433 h 8420432"/>
                  <a:gd name="connsiteX7" fmla="*/ 12923828 w 23286501"/>
                  <a:gd name="connsiteY7" fmla="*/ 8420433 h 8420432"/>
                  <a:gd name="connsiteX8" fmla="*/ 9487249 w 23286501"/>
                  <a:gd name="connsiteY8" fmla="*/ 8420433 h 8420432"/>
                  <a:gd name="connsiteX9" fmla="*/ 8156 w 23286501"/>
                  <a:gd name="connsiteY9" fmla="*/ 8420433 h 8420432"/>
                  <a:gd name="connsiteX10" fmla="*/ 4 w 23286501"/>
                  <a:gd name="connsiteY10" fmla="*/ 8119121 h 8420432"/>
                  <a:gd name="connsiteX11" fmla="*/ 6461910 w 23286501"/>
                  <a:gd name="connsiteY11" fmla="*/ 2406419 h 84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501" h="8420432">
                    <a:moveTo>
                      <a:pt x="6461910" y="2406419"/>
                    </a:moveTo>
                    <a:cubicBezTo>
                      <a:pt x="7292556" y="2406419"/>
                      <a:pt x="8090620" y="2548932"/>
                      <a:pt x="8819471" y="2801382"/>
                    </a:cubicBezTo>
                    <a:cubicBezTo>
                      <a:pt x="9662332" y="1140098"/>
                      <a:pt x="11388761" y="0"/>
                      <a:pt x="13379865" y="0"/>
                    </a:cubicBezTo>
                    <a:cubicBezTo>
                      <a:pt x="15790349" y="0"/>
                      <a:pt x="17809958" y="1665356"/>
                      <a:pt x="18351512" y="3908905"/>
                    </a:cubicBezTo>
                    <a:cubicBezTo>
                      <a:pt x="20937080" y="3912977"/>
                      <a:pt x="23058484" y="5891860"/>
                      <a:pt x="23286502" y="8420433"/>
                    </a:cubicBezTo>
                    <a:lnTo>
                      <a:pt x="17280632" y="8420433"/>
                    </a:lnTo>
                    <a:lnTo>
                      <a:pt x="13404295" y="8420433"/>
                    </a:lnTo>
                    <a:lnTo>
                      <a:pt x="12923828" y="8420433"/>
                    </a:lnTo>
                    <a:lnTo>
                      <a:pt x="9487249" y="8420433"/>
                    </a:lnTo>
                    <a:lnTo>
                      <a:pt x="8156" y="8420433"/>
                    </a:lnTo>
                    <a:cubicBezTo>
                      <a:pt x="4080" y="8322710"/>
                      <a:pt x="4" y="8220915"/>
                      <a:pt x="4" y="8119121"/>
                    </a:cubicBezTo>
                    <a:cubicBezTo>
                      <a:pt x="-4059" y="4967567"/>
                      <a:pt x="2890967" y="2406419"/>
                      <a:pt x="6461910" y="2406419"/>
                    </a:cubicBezTo>
                    <a:close/>
                  </a:path>
                </a:pathLst>
              </a:custGeom>
              <a:gradFill>
                <a:gsLst>
                  <a:gs pos="0">
                    <a:schemeClr val="accent5">
                      <a:alpha val="50000"/>
                    </a:schemeClr>
                  </a:gs>
                  <a:gs pos="100000">
                    <a:schemeClr val="accent5">
                      <a:alpha val="0"/>
                    </a:schemeClr>
                  </a:gs>
                </a:gsLst>
                <a:lin ang="5400000" scaled="1"/>
              </a:gradFill>
              <a:ln w="407167" cap="flat">
                <a:noFill/>
                <a:prstDash val="solid"/>
                <a:miter/>
              </a:ln>
            </p:spPr>
            <p:txBody>
              <a:bodyPr rtlCol="0" anchor="ctr"/>
              <a:lstStyle/>
              <a:p>
                <a:endParaRPr lang="ko-KR" altLang="en-US"/>
              </a:p>
            </p:txBody>
          </p:sp>
          <p:sp>
            <p:nvSpPr>
              <p:cNvPr id="165" name="자유형: 도형 164">
                <a:extLst>
                  <a:ext uri="{FF2B5EF4-FFF2-40B4-BE49-F238E27FC236}">
                    <a16:creationId xmlns:a16="http://schemas.microsoft.com/office/drawing/2014/main" id="{C719A7B9-3DC1-7106-F9DE-D19BB2B95064}"/>
                  </a:ext>
                </a:extLst>
              </p:cNvPr>
              <p:cNvSpPr/>
              <p:nvPr/>
            </p:nvSpPr>
            <p:spPr>
              <a:xfrm>
                <a:off x="7080397" y="4371244"/>
                <a:ext cx="541571" cy="195331"/>
              </a:xfrm>
              <a:custGeom>
                <a:avLst/>
                <a:gdLst>
                  <a:gd name="connsiteX0" fmla="*/ 3957779 w 17374283"/>
                  <a:gd name="connsiteY0" fmla="*/ 4173570 h 6266462"/>
                  <a:gd name="connsiteX1" fmla="*/ 4267238 w 17374283"/>
                  <a:gd name="connsiteY1" fmla="*/ 4181714 h 6266462"/>
                  <a:gd name="connsiteX2" fmla="*/ 4267238 w 17374283"/>
                  <a:gd name="connsiteY2" fmla="*/ 4145068 h 6266462"/>
                  <a:gd name="connsiteX3" fmla="*/ 9393589 w 17374283"/>
                  <a:gd name="connsiteY3" fmla="*/ 0 h 6266462"/>
                  <a:gd name="connsiteX4" fmla="*/ 14511814 w 17374283"/>
                  <a:gd name="connsiteY4" fmla="*/ 4071776 h 6266462"/>
                  <a:gd name="connsiteX5" fmla="*/ 17374284 w 17374283"/>
                  <a:gd name="connsiteY5" fmla="*/ 6266463 h 6266462"/>
                  <a:gd name="connsiteX6" fmla="*/ 13787026 w 17374283"/>
                  <a:gd name="connsiteY6" fmla="*/ 6266463 h 6266462"/>
                  <a:gd name="connsiteX7" fmla="*/ 11388769 w 17374283"/>
                  <a:gd name="connsiteY7" fmla="*/ 6266463 h 6266462"/>
                  <a:gd name="connsiteX8" fmla="*/ 7911457 w 17374283"/>
                  <a:gd name="connsiteY8" fmla="*/ 6266463 h 6266462"/>
                  <a:gd name="connsiteX9" fmla="*/ 4992001 w 17374283"/>
                  <a:gd name="connsiteY9" fmla="*/ 6266463 h 6266462"/>
                  <a:gd name="connsiteX10" fmla="*/ 0 w 17374283"/>
                  <a:gd name="connsiteY10" fmla="*/ 6266463 h 6266462"/>
                  <a:gd name="connsiteX11" fmla="*/ 3957779 w 17374283"/>
                  <a:gd name="connsiteY11" fmla="*/ 4173570 h 626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74283" h="6266462">
                    <a:moveTo>
                      <a:pt x="3957779" y="4173570"/>
                    </a:moveTo>
                    <a:cubicBezTo>
                      <a:pt x="4063649" y="4173570"/>
                      <a:pt x="4165443" y="4177642"/>
                      <a:pt x="4267238" y="4181714"/>
                    </a:cubicBezTo>
                    <a:cubicBezTo>
                      <a:pt x="4267238" y="4169498"/>
                      <a:pt x="4267238" y="4157283"/>
                      <a:pt x="4267238" y="4145068"/>
                    </a:cubicBezTo>
                    <a:cubicBezTo>
                      <a:pt x="4267238" y="1856730"/>
                      <a:pt x="6559625" y="0"/>
                      <a:pt x="9393589" y="0"/>
                    </a:cubicBezTo>
                    <a:cubicBezTo>
                      <a:pt x="12190897" y="0"/>
                      <a:pt x="14462955" y="1816012"/>
                      <a:pt x="14511814" y="4071776"/>
                    </a:cubicBezTo>
                    <a:cubicBezTo>
                      <a:pt x="16018376" y="4124709"/>
                      <a:pt x="17235832" y="5069361"/>
                      <a:pt x="17374284" y="6266463"/>
                    </a:cubicBezTo>
                    <a:lnTo>
                      <a:pt x="13787026" y="6266463"/>
                    </a:lnTo>
                    <a:lnTo>
                      <a:pt x="11388769" y="6266463"/>
                    </a:lnTo>
                    <a:lnTo>
                      <a:pt x="7911457" y="6266463"/>
                    </a:lnTo>
                    <a:lnTo>
                      <a:pt x="4992001" y="6266463"/>
                    </a:lnTo>
                    <a:lnTo>
                      <a:pt x="0" y="6266463"/>
                    </a:lnTo>
                    <a:cubicBezTo>
                      <a:pt x="415329" y="5069361"/>
                      <a:pt x="2027761" y="4173570"/>
                      <a:pt x="3957779" y="4173570"/>
                    </a:cubicBezTo>
                    <a:close/>
                  </a:path>
                </a:pathLst>
              </a:custGeom>
              <a:gradFill>
                <a:gsLst>
                  <a:gs pos="0">
                    <a:schemeClr val="accent5">
                      <a:alpha val="50000"/>
                    </a:schemeClr>
                  </a:gs>
                  <a:gs pos="100000">
                    <a:schemeClr val="accent5">
                      <a:alpha val="0"/>
                    </a:schemeClr>
                  </a:gs>
                </a:gsLst>
                <a:lin ang="5400000" scaled="1"/>
              </a:gradFill>
              <a:ln w="407167" cap="flat">
                <a:noFill/>
                <a:prstDash val="solid"/>
                <a:miter/>
              </a:ln>
            </p:spPr>
            <p:txBody>
              <a:bodyPr rtlCol="0" anchor="ctr"/>
              <a:lstStyle/>
              <a:p>
                <a:endParaRPr lang="ko-KR" altLang="en-US"/>
              </a:p>
            </p:txBody>
          </p:sp>
        </p:grpSp>
        <p:grpSp>
          <p:nvGrpSpPr>
            <p:cNvPr id="41" name="그룹 40">
              <a:extLst>
                <a:ext uri="{FF2B5EF4-FFF2-40B4-BE49-F238E27FC236}">
                  <a16:creationId xmlns:a16="http://schemas.microsoft.com/office/drawing/2014/main" id="{D6E36F29-BD1F-C136-1BA0-6BBC36555624}"/>
                </a:ext>
              </a:extLst>
            </p:cNvPr>
            <p:cNvGrpSpPr/>
            <p:nvPr/>
          </p:nvGrpSpPr>
          <p:grpSpPr>
            <a:xfrm>
              <a:off x="3257606" y="4644631"/>
              <a:ext cx="577489" cy="346088"/>
              <a:chOff x="3257606" y="4644631"/>
              <a:chExt cx="577489" cy="346088"/>
            </a:xfrm>
          </p:grpSpPr>
          <p:sp>
            <p:nvSpPr>
              <p:cNvPr id="158" name="자유형: 도형 157">
                <a:extLst>
                  <a:ext uri="{FF2B5EF4-FFF2-40B4-BE49-F238E27FC236}">
                    <a16:creationId xmlns:a16="http://schemas.microsoft.com/office/drawing/2014/main" id="{BFD749E9-5C49-C83A-E861-5AAF8949A61E}"/>
                  </a:ext>
                </a:extLst>
              </p:cNvPr>
              <p:cNvSpPr/>
              <p:nvPr/>
            </p:nvSpPr>
            <p:spPr>
              <a:xfrm>
                <a:off x="3257606" y="4913177"/>
                <a:ext cx="105359" cy="77542"/>
              </a:xfrm>
              <a:custGeom>
                <a:avLst/>
                <a:gdLst>
                  <a:gd name="connsiteX0" fmla="*/ 2707741 w 3380054"/>
                  <a:gd name="connsiteY0" fmla="*/ 1099951 h 2487636"/>
                  <a:gd name="connsiteX1" fmla="*/ 2324993 w 3380054"/>
                  <a:gd name="connsiteY1" fmla="*/ 1315754 h 2487636"/>
                  <a:gd name="connsiteX2" fmla="*/ 3363291 w 3380054"/>
                  <a:gd name="connsiteY2" fmla="*/ 2484354 h 2487636"/>
                  <a:gd name="connsiteX3" fmla="*/ 2088823 w 3380054"/>
                  <a:gd name="connsiteY3" fmla="*/ 2056817 h 2487636"/>
                  <a:gd name="connsiteX4" fmla="*/ 1152319 w 3380054"/>
                  <a:gd name="connsiteY4" fmla="*/ 1389047 h 2487636"/>
                  <a:gd name="connsiteX5" fmla="*/ 0 w 3380054"/>
                  <a:gd name="connsiteY5" fmla="*/ 1189529 h 2487636"/>
                  <a:gd name="connsiteX6" fmla="*/ 651474 w 3380054"/>
                  <a:gd name="connsiteY6" fmla="*/ 1071449 h 2487636"/>
                  <a:gd name="connsiteX7" fmla="*/ 431607 w 3380054"/>
                  <a:gd name="connsiteY7" fmla="*/ 147155 h 2487636"/>
                  <a:gd name="connsiteX8" fmla="*/ 1620559 w 3380054"/>
                  <a:gd name="connsiteY8" fmla="*/ 452538 h 2487636"/>
                  <a:gd name="connsiteX9" fmla="*/ 1693848 w 3380054"/>
                  <a:gd name="connsiteY9" fmla="*/ 656127 h 2487636"/>
                  <a:gd name="connsiteX10" fmla="*/ 2707741 w 3380054"/>
                  <a:gd name="connsiteY10" fmla="*/ 1099951 h 24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0054" h="2487636">
                    <a:moveTo>
                      <a:pt x="2707741" y="1099951"/>
                    </a:moveTo>
                    <a:cubicBezTo>
                      <a:pt x="2585568" y="1238391"/>
                      <a:pt x="2381979" y="1177314"/>
                      <a:pt x="2324993" y="1315754"/>
                    </a:cubicBezTo>
                    <a:cubicBezTo>
                      <a:pt x="2703665" y="1551917"/>
                      <a:pt x="3505793" y="1727003"/>
                      <a:pt x="3363291" y="2484354"/>
                    </a:cubicBezTo>
                    <a:cubicBezTo>
                      <a:pt x="2854319" y="2529143"/>
                      <a:pt x="2561138" y="2101607"/>
                      <a:pt x="2088823" y="2056817"/>
                    </a:cubicBezTo>
                    <a:cubicBezTo>
                      <a:pt x="1832299" y="1722932"/>
                      <a:pt x="1429197" y="1686286"/>
                      <a:pt x="1152319" y="1389047"/>
                    </a:cubicBezTo>
                    <a:cubicBezTo>
                      <a:pt x="651474" y="1588563"/>
                      <a:pt x="211740" y="1722932"/>
                      <a:pt x="0" y="1189529"/>
                    </a:cubicBezTo>
                    <a:cubicBezTo>
                      <a:pt x="179159" y="1006299"/>
                      <a:pt x="443834" y="1116237"/>
                      <a:pt x="651474" y="1071449"/>
                    </a:cubicBezTo>
                    <a:cubicBezTo>
                      <a:pt x="883568" y="818997"/>
                      <a:pt x="317610" y="538045"/>
                      <a:pt x="431607" y="147155"/>
                    </a:cubicBezTo>
                    <a:cubicBezTo>
                      <a:pt x="907998" y="-170444"/>
                      <a:pt x="1368111" y="69791"/>
                      <a:pt x="1620559" y="452538"/>
                    </a:cubicBezTo>
                    <a:cubicBezTo>
                      <a:pt x="1653140" y="501399"/>
                      <a:pt x="1653140" y="615409"/>
                      <a:pt x="1693848" y="656127"/>
                    </a:cubicBezTo>
                    <a:cubicBezTo>
                      <a:pt x="2011458" y="973725"/>
                      <a:pt x="2496000" y="672413"/>
                      <a:pt x="2707741" y="1099951"/>
                    </a:cubicBezTo>
                    <a:close/>
                  </a:path>
                </a:pathLst>
              </a:custGeom>
              <a:gradFill>
                <a:gsLst>
                  <a:gs pos="0">
                    <a:srgbClr val="2F8F9D"/>
                  </a:gs>
                  <a:gs pos="100000">
                    <a:srgbClr val="003976"/>
                  </a:gs>
                </a:gsLst>
                <a:lin ang="2700000" scaled="0"/>
              </a:gradFill>
              <a:ln w="407167" cap="flat">
                <a:noFill/>
                <a:prstDash val="solid"/>
                <a:miter/>
              </a:ln>
            </p:spPr>
            <p:txBody>
              <a:bodyPr rtlCol="0" anchor="ctr"/>
              <a:lstStyle/>
              <a:p>
                <a:endParaRPr lang="ko-KR" altLang="en-US"/>
              </a:p>
            </p:txBody>
          </p:sp>
          <p:sp>
            <p:nvSpPr>
              <p:cNvPr id="159" name="자유형: 도형 158">
                <a:extLst>
                  <a:ext uri="{FF2B5EF4-FFF2-40B4-BE49-F238E27FC236}">
                    <a16:creationId xmlns:a16="http://schemas.microsoft.com/office/drawing/2014/main" id="{382F2CCC-0DFA-95B4-F66B-ECEBFD285E20}"/>
                  </a:ext>
                </a:extLst>
              </p:cNvPr>
              <p:cNvSpPr/>
              <p:nvPr/>
            </p:nvSpPr>
            <p:spPr>
              <a:xfrm>
                <a:off x="3572116" y="4644631"/>
                <a:ext cx="123112" cy="129712"/>
              </a:xfrm>
              <a:custGeom>
                <a:avLst/>
                <a:gdLst>
                  <a:gd name="connsiteX0" fmla="*/ 1689772 w 3949602"/>
                  <a:gd name="connsiteY0" fmla="*/ 0 h 4161311"/>
                  <a:gd name="connsiteX1" fmla="*/ 2719943 w 3949602"/>
                  <a:gd name="connsiteY1" fmla="*/ 2964252 h 4161311"/>
                  <a:gd name="connsiteX2" fmla="*/ 3949602 w 3949602"/>
                  <a:gd name="connsiteY2" fmla="*/ 3481368 h 4161311"/>
                  <a:gd name="connsiteX3" fmla="*/ 1115663 w 3949602"/>
                  <a:gd name="connsiteY3" fmla="*/ 3835612 h 4161311"/>
                  <a:gd name="connsiteX4" fmla="*/ 0 w 3949602"/>
                  <a:gd name="connsiteY4" fmla="*/ 3404004 h 4161311"/>
                  <a:gd name="connsiteX5" fmla="*/ 1213381 w 3949602"/>
                  <a:gd name="connsiteY5" fmla="*/ 3298138 h 4161311"/>
                  <a:gd name="connsiteX6" fmla="*/ 1689772 w 3949602"/>
                  <a:gd name="connsiteY6" fmla="*/ 0 h 416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602" h="4161311">
                    <a:moveTo>
                      <a:pt x="1689772" y="0"/>
                    </a:moveTo>
                    <a:cubicBezTo>
                      <a:pt x="2495976" y="354244"/>
                      <a:pt x="2935734" y="2198759"/>
                      <a:pt x="2719943" y="2964252"/>
                    </a:cubicBezTo>
                    <a:cubicBezTo>
                      <a:pt x="3127121" y="3143411"/>
                      <a:pt x="3554652" y="3277779"/>
                      <a:pt x="3949602" y="3481368"/>
                    </a:cubicBezTo>
                    <a:cubicBezTo>
                      <a:pt x="3444706" y="4670326"/>
                      <a:pt x="1934093" y="3965909"/>
                      <a:pt x="1115663" y="3835612"/>
                    </a:cubicBezTo>
                    <a:cubicBezTo>
                      <a:pt x="590388" y="4043273"/>
                      <a:pt x="130275" y="3827469"/>
                      <a:pt x="0" y="3404004"/>
                    </a:cubicBezTo>
                    <a:cubicBezTo>
                      <a:pt x="407178" y="3106764"/>
                      <a:pt x="822482" y="3342927"/>
                      <a:pt x="1213381" y="3298138"/>
                    </a:cubicBezTo>
                    <a:cubicBezTo>
                      <a:pt x="1315176" y="2174328"/>
                      <a:pt x="1380313" y="1030159"/>
                      <a:pt x="1689772" y="0"/>
                    </a:cubicBezTo>
                    <a:close/>
                  </a:path>
                </a:pathLst>
              </a:custGeom>
              <a:gradFill>
                <a:gsLst>
                  <a:gs pos="0">
                    <a:srgbClr val="2F8F9D"/>
                  </a:gs>
                  <a:gs pos="100000">
                    <a:srgbClr val="003976"/>
                  </a:gs>
                </a:gsLst>
                <a:lin ang="2700000" scaled="0"/>
              </a:gradFill>
              <a:ln w="407167" cap="flat">
                <a:noFill/>
                <a:prstDash val="solid"/>
                <a:miter/>
              </a:ln>
            </p:spPr>
            <p:txBody>
              <a:bodyPr rtlCol="0" anchor="ctr"/>
              <a:lstStyle/>
              <a:p>
                <a:endParaRPr lang="ko-KR" altLang="en-US"/>
              </a:p>
            </p:txBody>
          </p:sp>
          <p:sp>
            <p:nvSpPr>
              <p:cNvPr id="160" name="자유형: 도형 159">
                <a:extLst>
                  <a:ext uri="{FF2B5EF4-FFF2-40B4-BE49-F238E27FC236}">
                    <a16:creationId xmlns:a16="http://schemas.microsoft.com/office/drawing/2014/main" id="{0828B0F7-281B-04F6-8A95-C00035021BF9}"/>
                  </a:ext>
                </a:extLst>
              </p:cNvPr>
              <p:cNvSpPr/>
              <p:nvPr/>
            </p:nvSpPr>
            <p:spPr>
              <a:xfrm>
                <a:off x="3396678" y="4778890"/>
                <a:ext cx="97797" cy="124912"/>
              </a:xfrm>
              <a:custGeom>
                <a:avLst/>
                <a:gdLst>
                  <a:gd name="connsiteX0" fmla="*/ 1495391 w 3137464"/>
                  <a:gd name="connsiteY0" fmla="*/ 1376985 h 4007351"/>
                  <a:gd name="connsiteX1" fmla="*/ 2383035 w 3137464"/>
                  <a:gd name="connsiteY1" fmla="*/ 1637578 h 4007351"/>
                  <a:gd name="connsiteX2" fmla="*/ 2000287 w 3137464"/>
                  <a:gd name="connsiteY2" fmla="*/ 2069187 h 4007351"/>
                  <a:gd name="connsiteX3" fmla="*/ 2696570 w 3137464"/>
                  <a:gd name="connsiteY3" fmla="*/ 2736958 h 4007351"/>
                  <a:gd name="connsiteX4" fmla="*/ 2989726 w 3137464"/>
                  <a:gd name="connsiteY4" fmla="*/ 4007352 h 4007351"/>
                  <a:gd name="connsiteX5" fmla="*/ 2179446 w 3137464"/>
                  <a:gd name="connsiteY5" fmla="*/ 3380298 h 4007351"/>
                  <a:gd name="connsiteX6" fmla="*/ 1071935 w 3137464"/>
                  <a:gd name="connsiteY6" fmla="*/ 2280920 h 4007351"/>
                  <a:gd name="connsiteX7" fmla="*/ 587393 w 3137464"/>
                  <a:gd name="connsiteY7" fmla="*/ 2663666 h 4007351"/>
                  <a:gd name="connsiteX8" fmla="*/ 58042 w 3137464"/>
                  <a:gd name="connsiteY8" fmla="*/ 1771948 h 4007351"/>
                  <a:gd name="connsiteX9" fmla="*/ 676960 w 3137464"/>
                  <a:gd name="connsiteY9" fmla="*/ 1755660 h 4007351"/>
                  <a:gd name="connsiteX10" fmla="*/ 298288 w 3137464"/>
                  <a:gd name="connsiteY10" fmla="*/ 12941 h 4007351"/>
                  <a:gd name="connsiteX11" fmla="*/ 1495391 w 3137464"/>
                  <a:gd name="connsiteY11" fmla="*/ 1376985 h 40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464" h="4007351">
                    <a:moveTo>
                      <a:pt x="1495391" y="1376985"/>
                    </a:moveTo>
                    <a:cubicBezTo>
                      <a:pt x="1719334" y="1617220"/>
                      <a:pt x="2183522" y="1348483"/>
                      <a:pt x="2383035" y="1637578"/>
                    </a:cubicBezTo>
                    <a:cubicBezTo>
                      <a:pt x="2309746" y="1808594"/>
                      <a:pt x="2004363" y="1869670"/>
                      <a:pt x="2000287" y="2069187"/>
                    </a:cubicBezTo>
                    <a:cubicBezTo>
                      <a:pt x="2114309" y="2333852"/>
                      <a:pt x="2472627" y="2447863"/>
                      <a:pt x="2696570" y="2736958"/>
                    </a:cubicBezTo>
                    <a:cubicBezTo>
                      <a:pt x="2957144" y="3066773"/>
                      <a:pt x="3356195" y="3697897"/>
                      <a:pt x="2989726" y="4007352"/>
                    </a:cubicBezTo>
                    <a:cubicBezTo>
                      <a:pt x="2672140" y="3893343"/>
                      <a:pt x="2387111" y="3722327"/>
                      <a:pt x="2179446" y="3380298"/>
                    </a:cubicBezTo>
                    <a:cubicBezTo>
                      <a:pt x="1788547" y="3058629"/>
                      <a:pt x="1344737" y="2859111"/>
                      <a:pt x="1071935" y="2280920"/>
                    </a:cubicBezTo>
                    <a:cubicBezTo>
                      <a:pt x="847968" y="2378642"/>
                      <a:pt x="758400" y="2541513"/>
                      <a:pt x="587393" y="2663666"/>
                    </a:cubicBezTo>
                    <a:cubicBezTo>
                      <a:pt x="257580" y="2700312"/>
                      <a:pt x="-153673" y="2085475"/>
                      <a:pt x="58042" y="1771948"/>
                    </a:cubicBezTo>
                    <a:cubicBezTo>
                      <a:pt x="302364" y="1690512"/>
                      <a:pt x="404158" y="1902244"/>
                      <a:pt x="676960" y="1755660"/>
                    </a:cubicBezTo>
                    <a:cubicBezTo>
                      <a:pt x="595519" y="1381056"/>
                      <a:pt x="-214760" y="155452"/>
                      <a:pt x="298288" y="12941"/>
                    </a:cubicBezTo>
                    <a:cubicBezTo>
                      <a:pt x="778754" y="-113285"/>
                      <a:pt x="1324383" y="709214"/>
                      <a:pt x="1495391" y="1376985"/>
                    </a:cubicBezTo>
                    <a:close/>
                  </a:path>
                </a:pathLst>
              </a:custGeom>
              <a:gradFill>
                <a:gsLst>
                  <a:gs pos="0">
                    <a:srgbClr val="2F8F9D"/>
                  </a:gs>
                  <a:gs pos="100000">
                    <a:srgbClr val="003976"/>
                  </a:gs>
                </a:gsLst>
                <a:lin ang="2700000" scaled="0"/>
              </a:gradFill>
              <a:ln w="407167" cap="flat">
                <a:noFill/>
                <a:prstDash val="solid"/>
                <a:miter/>
              </a:ln>
            </p:spPr>
            <p:txBody>
              <a:bodyPr rtlCol="0" anchor="ctr"/>
              <a:lstStyle/>
              <a:p>
                <a:endParaRPr lang="ko-KR" altLang="en-US"/>
              </a:p>
            </p:txBody>
          </p:sp>
          <p:sp>
            <p:nvSpPr>
              <p:cNvPr id="161" name="자유형: 도형 160">
                <a:extLst>
                  <a:ext uri="{FF2B5EF4-FFF2-40B4-BE49-F238E27FC236}">
                    <a16:creationId xmlns:a16="http://schemas.microsoft.com/office/drawing/2014/main" id="{A03885D2-70A7-BF98-8883-D5775C3C3429}"/>
                  </a:ext>
                </a:extLst>
              </p:cNvPr>
              <p:cNvSpPr/>
              <p:nvPr/>
            </p:nvSpPr>
            <p:spPr>
              <a:xfrm>
                <a:off x="3763639" y="4807479"/>
                <a:ext cx="71456" cy="96324"/>
              </a:xfrm>
              <a:custGeom>
                <a:avLst/>
                <a:gdLst>
                  <a:gd name="connsiteX0" fmla="*/ 0 w 2292411"/>
                  <a:gd name="connsiteY0" fmla="*/ 170729 h 3090191"/>
                  <a:gd name="connsiteX1" fmla="*/ 1302973 w 2292411"/>
                  <a:gd name="connsiteY1" fmla="*/ 178873 h 3090191"/>
                  <a:gd name="connsiteX2" fmla="*/ 2292412 w 2292411"/>
                  <a:gd name="connsiteY2" fmla="*/ 455754 h 3090191"/>
                  <a:gd name="connsiteX3" fmla="*/ 2048115 w 2292411"/>
                  <a:gd name="connsiteY3" fmla="*/ 1718004 h 3090191"/>
                  <a:gd name="connsiteX4" fmla="*/ 1828223 w 2292411"/>
                  <a:gd name="connsiteY4" fmla="*/ 2687087 h 3090191"/>
                  <a:gd name="connsiteX5" fmla="*/ 1498410 w 2292411"/>
                  <a:gd name="connsiteY5" fmla="*/ 3090192 h 3090191"/>
                  <a:gd name="connsiteX6" fmla="*/ 1327403 w 2292411"/>
                  <a:gd name="connsiteY6" fmla="*/ 1819798 h 3090191"/>
                  <a:gd name="connsiteX7" fmla="*/ 1066803 w 2292411"/>
                  <a:gd name="connsiteY7" fmla="*/ 834428 h 3090191"/>
                  <a:gd name="connsiteX8" fmla="*/ 769572 w 2292411"/>
                  <a:gd name="connsiteY8" fmla="*/ 1066520 h 3090191"/>
                  <a:gd name="connsiteX9" fmla="*/ 0 w 2292411"/>
                  <a:gd name="connsiteY9" fmla="*/ 170729 h 309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411" h="3090191">
                    <a:moveTo>
                      <a:pt x="0" y="170729"/>
                    </a:moveTo>
                    <a:cubicBezTo>
                      <a:pt x="476391" y="-118366"/>
                      <a:pt x="960933" y="11930"/>
                      <a:pt x="1302973" y="178873"/>
                    </a:cubicBezTo>
                    <a:cubicBezTo>
                      <a:pt x="1673494" y="178873"/>
                      <a:pt x="2092899" y="85223"/>
                      <a:pt x="2292412" y="455754"/>
                    </a:cubicBezTo>
                    <a:cubicBezTo>
                      <a:pt x="1628710" y="561620"/>
                      <a:pt x="2068469" y="1225319"/>
                      <a:pt x="2048115" y="1718004"/>
                    </a:cubicBezTo>
                    <a:cubicBezTo>
                      <a:pt x="2035888" y="2027458"/>
                      <a:pt x="1934093" y="2438708"/>
                      <a:pt x="1828223" y="2687087"/>
                    </a:cubicBezTo>
                    <a:cubicBezTo>
                      <a:pt x="1771212" y="2817384"/>
                      <a:pt x="1661291" y="3020972"/>
                      <a:pt x="1498410" y="3090192"/>
                    </a:cubicBezTo>
                    <a:cubicBezTo>
                      <a:pt x="1347757" y="2711517"/>
                      <a:pt x="1237811" y="2161828"/>
                      <a:pt x="1327403" y="1819798"/>
                    </a:cubicBezTo>
                    <a:cubicBezTo>
                      <a:pt x="1107536" y="1522559"/>
                      <a:pt x="1042374" y="1139811"/>
                      <a:pt x="1066803" y="834428"/>
                    </a:cubicBezTo>
                    <a:cubicBezTo>
                      <a:pt x="883568" y="834428"/>
                      <a:pt x="944655" y="1021731"/>
                      <a:pt x="769572" y="1066520"/>
                    </a:cubicBezTo>
                    <a:cubicBezTo>
                      <a:pt x="354242" y="1176457"/>
                      <a:pt x="240246" y="406892"/>
                      <a:pt x="0" y="170729"/>
                    </a:cubicBezTo>
                    <a:close/>
                  </a:path>
                </a:pathLst>
              </a:custGeom>
              <a:gradFill>
                <a:gsLst>
                  <a:gs pos="0">
                    <a:srgbClr val="2F8F9D"/>
                  </a:gs>
                  <a:gs pos="100000">
                    <a:srgbClr val="003976"/>
                  </a:gs>
                </a:gsLst>
                <a:lin ang="2700000" scaled="0"/>
              </a:gradFill>
              <a:ln w="407167" cap="flat">
                <a:noFill/>
                <a:prstDash val="solid"/>
                <a:miter/>
              </a:ln>
            </p:spPr>
            <p:txBody>
              <a:bodyPr rtlCol="0" anchor="ctr"/>
              <a:lstStyle/>
              <a:p>
                <a:endParaRPr lang="ko-KR" altLang="en-US"/>
              </a:p>
            </p:txBody>
          </p:sp>
          <p:sp>
            <p:nvSpPr>
              <p:cNvPr id="162" name="자유형: 도형 161">
                <a:extLst>
                  <a:ext uri="{FF2B5EF4-FFF2-40B4-BE49-F238E27FC236}">
                    <a16:creationId xmlns:a16="http://schemas.microsoft.com/office/drawing/2014/main" id="{FF06DA11-7933-7784-1FF6-ED0F9AF2C65B}"/>
                  </a:ext>
                </a:extLst>
              </p:cNvPr>
              <p:cNvSpPr/>
              <p:nvPr/>
            </p:nvSpPr>
            <p:spPr>
              <a:xfrm>
                <a:off x="3595215" y="4855232"/>
                <a:ext cx="89982" cy="115758"/>
              </a:xfrm>
              <a:custGeom>
                <a:avLst/>
                <a:gdLst>
                  <a:gd name="connsiteX0" fmla="*/ 1632786 w 2886743"/>
                  <a:gd name="connsiteY0" fmla="*/ 914881 h 3713660"/>
                  <a:gd name="connsiteX1" fmla="*/ 2414585 w 2886743"/>
                  <a:gd name="connsiteY1" fmla="*/ 975956 h 3713660"/>
                  <a:gd name="connsiteX2" fmla="*/ 2076620 w 2886743"/>
                  <a:gd name="connsiteY2" fmla="*/ 1476785 h 3713660"/>
                  <a:gd name="connsiteX3" fmla="*/ 2776954 w 2886743"/>
                  <a:gd name="connsiteY3" fmla="*/ 3712190 h 3713660"/>
                  <a:gd name="connsiteX4" fmla="*/ 2406433 w 2886743"/>
                  <a:gd name="connsiteY4" fmla="*/ 3638898 h 3713660"/>
                  <a:gd name="connsiteX5" fmla="*/ 1115687 w 2886743"/>
                  <a:gd name="connsiteY5" fmla="*/ 1684446 h 3713660"/>
                  <a:gd name="connsiteX6" fmla="*/ 570059 w 2886743"/>
                  <a:gd name="connsiteY6" fmla="*/ 2087551 h 3713660"/>
                  <a:gd name="connsiteX7" fmla="*/ 77365 w 2886743"/>
                  <a:gd name="connsiteY7" fmla="*/ 1195833 h 3713660"/>
                  <a:gd name="connsiteX8" fmla="*/ 622994 w 2886743"/>
                  <a:gd name="connsiteY8" fmla="*/ 1171401 h 3713660"/>
                  <a:gd name="connsiteX9" fmla="*/ 0 w 2886743"/>
                  <a:gd name="connsiteY9" fmla="*/ 116811 h 3713660"/>
                  <a:gd name="connsiteX10" fmla="*/ 1632786 w 2886743"/>
                  <a:gd name="connsiteY10" fmla="*/ 914881 h 37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743" h="3713660">
                    <a:moveTo>
                      <a:pt x="1632786" y="914881"/>
                    </a:moveTo>
                    <a:cubicBezTo>
                      <a:pt x="1885234" y="955598"/>
                      <a:pt x="2182491" y="894522"/>
                      <a:pt x="2414585" y="975956"/>
                    </a:cubicBezTo>
                    <a:cubicBezTo>
                      <a:pt x="2451217" y="1216191"/>
                      <a:pt x="2121404" y="1277268"/>
                      <a:pt x="2076620" y="1476785"/>
                    </a:cubicBezTo>
                    <a:cubicBezTo>
                      <a:pt x="2479722" y="1973542"/>
                      <a:pt x="3151575" y="3121782"/>
                      <a:pt x="2776954" y="3712190"/>
                    </a:cubicBezTo>
                    <a:cubicBezTo>
                      <a:pt x="2589668" y="3732549"/>
                      <a:pt x="2589668" y="3533033"/>
                      <a:pt x="2406433" y="3638898"/>
                    </a:cubicBezTo>
                    <a:cubicBezTo>
                      <a:pt x="2068469" y="2844901"/>
                      <a:pt x="1437349" y="2454011"/>
                      <a:pt x="1115687" y="1684446"/>
                    </a:cubicBezTo>
                    <a:cubicBezTo>
                      <a:pt x="879517" y="1794384"/>
                      <a:pt x="887669" y="2018331"/>
                      <a:pt x="570059" y="2087551"/>
                    </a:cubicBezTo>
                    <a:cubicBezTo>
                      <a:pt x="317610" y="1997973"/>
                      <a:pt x="-101794" y="1537862"/>
                      <a:pt x="77365" y="1195833"/>
                    </a:cubicBezTo>
                    <a:cubicBezTo>
                      <a:pt x="325762" y="1045177"/>
                      <a:pt x="394975" y="1277268"/>
                      <a:pt x="622994" y="1171401"/>
                    </a:cubicBezTo>
                    <a:cubicBezTo>
                      <a:pt x="557831" y="780511"/>
                      <a:pt x="199538" y="519918"/>
                      <a:pt x="0" y="116811"/>
                    </a:cubicBezTo>
                    <a:cubicBezTo>
                      <a:pt x="736990" y="-237433"/>
                      <a:pt x="1286695" y="267468"/>
                      <a:pt x="1632786" y="914881"/>
                    </a:cubicBezTo>
                    <a:close/>
                  </a:path>
                </a:pathLst>
              </a:custGeom>
              <a:gradFill>
                <a:gsLst>
                  <a:gs pos="0">
                    <a:srgbClr val="2F8F9D"/>
                  </a:gs>
                  <a:gs pos="100000">
                    <a:srgbClr val="003976"/>
                  </a:gs>
                </a:gsLst>
                <a:lin ang="2700000" scaled="0"/>
              </a:gradFill>
              <a:ln w="407167" cap="flat">
                <a:noFill/>
                <a:prstDash val="solid"/>
                <a:miter/>
              </a:ln>
            </p:spPr>
            <p:txBody>
              <a:bodyPr rtlCol="0" anchor="ctr"/>
              <a:lstStyle/>
              <a:p>
                <a:endParaRPr lang="ko-KR" altLang="en-US"/>
              </a:p>
            </p:txBody>
          </p:sp>
        </p:grpSp>
        <p:pic>
          <p:nvPicPr>
            <p:cNvPr id="42" name="그림 41">
              <a:extLst>
                <a:ext uri="{FF2B5EF4-FFF2-40B4-BE49-F238E27FC236}">
                  <a16:creationId xmlns:a16="http://schemas.microsoft.com/office/drawing/2014/main" id="{A34428D6-53F8-E487-EA32-64BADF37F023}"/>
                </a:ext>
              </a:extLst>
            </p:cNvPr>
            <p:cNvPicPr>
              <a:picLocks noChangeAspect="1"/>
            </p:cNvPicPr>
            <p:nvPr/>
          </p:nvPicPr>
          <p:blipFill rotWithShape="1">
            <a:blip r:embed="rId3"/>
            <a:srcRect l="55671" b="50370"/>
            <a:stretch/>
          </p:blipFill>
          <p:spPr>
            <a:xfrm>
              <a:off x="-1" y="5932016"/>
              <a:ext cx="4053399" cy="925984"/>
            </a:xfrm>
            <a:prstGeom prst="rect">
              <a:avLst/>
            </a:prstGeom>
          </p:spPr>
        </p:pic>
        <p:grpSp>
          <p:nvGrpSpPr>
            <p:cNvPr id="43" name="그래픽 24">
              <a:extLst>
                <a:ext uri="{FF2B5EF4-FFF2-40B4-BE49-F238E27FC236}">
                  <a16:creationId xmlns:a16="http://schemas.microsoft.com/office/drawing/2014/main" id="{C2630CB6-EA07-89F2-AD0D-751151800409}"/>
                </a:ext>
              </a:extLst>
            </p:cNvPr>
            <p:cNvGrpSpPr/>
            <p:nvPr/>
          </p:nvGrpSpPr>
          <p:grpSpPr>
            <a:xfrm>
              <a:off x="2029014" y="5520256"/>
              <a:ext cx="609093" cy="412239"/>
              <a:chOff x="86394319" y="387361"/>
              <a:chExt cx="19540485" cy="13225150"/>
            </a:xfrm>
            <a:solidFill>
              <a:srgbClr val="FFFFFF"/>
            </a:solidFill>
          </p:grpSpPr>
          <p:sp>
            <p:nvSpPr>
              <p:cNvPr id="119" name="자유형: 도형 118">
                <a:extLst>
                  <a:ext uri="{FF2B5EF4-FFF2-40B4-BE49-F238E27FC236}">
                    <a16:creationId xmlns:a16="http://schemas.microsoft.com/office/drawing/2014/main" id="{B386FF73-6663-D131-B1B4-CA11E58C200A}"/>
                  </a:ext>
                </a:extLst>
              </p:cNvPr>
              <p:cNvSpPr/>
              <p:nvPr/>
            </p:nvSpPr>
            <p:spPr>
              <a:xfrm>
                <a:off x="91903432" y="387361"/>
                <a:ext cx="9869992" cy="6531150"/>
              </a:xfrm>
              <a:custGeom>
                <a:avLst/>
                <a:gdLst>
                  <a:gd name="connsiteX0" fmla="*/ 9869980 w 9869992"/>
                  <a:gd name="connsiteY0" fmla="*/ 4063656 h 6531150"/>
                  <a:gd name="connsiteX1" fmla="*/ 7426915 w 9869992"/>
                  <a:gd name="connsiteY1" fmla="*/ 1632805 h 6531150"/>
                  <a:gd name="connsiteX2" fmla="*/ 6832451 w 9869992"/>
                  <a:gd name="connsiteY2" fmla="*/ 1710170 h 6531150"/>
                  <a:gd name="connsiteX3" fmla="*/ 6828376 w 9869992"/>
                  <a:gd name="connsiteY3" fmla="*/ 1702025 h 6531150"/>
                  <a:gd name="connsiteX4" fmla="*/ 5114149 w 9869992"/>
                  <a:gd name="connsiteY4" fmla="*/ 3900784 h 6531150"/>
                  <a:gd name="connsiteX5" fmla="*/ 5268879 w 9869992"/>
                  <a:gd name="connsiteY5" fmla="*/ 4715139 h 6531150"/>
                  <a:gd name="connsiteX6" fmla="*/ 5268879 w 9869992"/>
                  <a:gd name="connsiteY6" fmla="*/ 4715139 h 6531150"/>
                  <a:gd name="connsiteX7" fmla="*/ 5146730 w 9869992"/>
                  <a:gd name="connsiteY7" fmla="*/ 4882080 h 6531150"/>
                  <a:gd name="connsiteX8" fmla="*/ 4939066 w 9869992"/>
                  <a:gd name="connsiteY8" fmla="*/ 4833221 h 6531150"/>
                  <a:gd name="connsiteX9" fmla="*/ 4763983 w 9869992"/>
                  <a:gd name="connsiteY9" fmla="*/ 3904857 h 6531150"/>
                  <a:gd name="connsiteX10" fmla="*/ 6669571 w 9869992"/>
                  <a:gd name="connsiteY10" fmla="*/ 1384427 h 6531150"/>
                  <a:gd name="connsiteX11" fmla="*/ 4287592 w 9869992"/>
                  <a:gd name="connsiteY11" fmla="*/ 22 h 6531150"/>
                  <a:gd name="connsiteX12" fmla="*/ 1567649 w 9869992"/>
                  <a:gd name="connsiteY12" fmla="*/ 2667036 h 6531150"/>
                  <a:gd name="connsiteX13" fmla="*/ 0 w 9869992"/>
                  <a:gd name="connsiteY13" fmla="*/ 4584842 h 6531150"/>
                  <a:gd name="connsiteX14" fmla="*/ 1697948 w 9869992"/>
                  <a:gd name="connsiteY14" fmla="*/ 6514863 h 6531150"/>
                  <a:gd name="connsiteX15" fmla="*/ 1689797 w 9869992"/>
                  <a:gd name="connsiteY15" fmla="*/ 6527078 h 6531150"/>
                  <a:gd name="connsiteX16" fmla="*/ 1828223 w 9869992"/>
                  <a:gd name="connsiteY16" fmla="*/ 6527078 h 6531150"/>
                  <a:gd name="connsiteX17" fmla="*/ 1954472 w 9869992"/>
                  <a:gd name="connsiteY17" fmla="*/ 6531151 h 6531150"/>
                  <a:gd name="connsiteX18" fmla="*/ 2080696 w 9869992"/>
                  <a:gd name="connsiteY18" fmla="*/ 6527078 h 6531150"/>
                  <a:gd name="connsiteX19" fmla="*/ 7646807 w 9869992"/>
                  <a:gd name="connsiteY19" fmla="*/ 6514863 h 6531150"/>
                  <a:gd name="connsiteX20" fmla="*/ 7646807 w 9869992"/>
                  <a:gd name="connsiteY20" fmla="*/ 6506721 h 6531150"/>
                  <a:gd name="connsiteX21" fmla="*/ 9869980 w 9869992"/>
                  <a:gd name="connsiteY21" fmla="*/ 4063656 h 65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9992" h="6531150">
                    <a:moveTo>
                      <a:pt x="9869980" y="4063656"/>
                    </a:moveTo>
                    <a:cubicBezTo>
                      <a:pt x="9865929" y="2715896"/>
                      <a:pt x="8774696" y="1628732"/>
                      <a:pt x="7426915" y="1632805"/>
                    </a:cubicBezTo>
                    <a:cubicBezTo>
                      <a:pt x="7219275" y="1632805"/>
                      <a:pt x="7019737" y="1661307"/>
                      <a:pt x="6832451" y="1710170"/>
                    </a:cubicBezTo>
                    <a:cubicBezTo>
                      <a:pt x="6832451" y="1706097"/>
                      <a:pt x="6832451" y="1706097"/>
                      <a:pt x="6828376" y="1702025"/>
                    </a:cubicBezTo>
                    <a:cubicBezTo>
                      <a:pt x="5843013" y="1950403"/>
                      <a:pt x="5114149" y="2842123"/>
                      <a:pt x="5114149" y="3900784"/>
                    </a:cubicBezTo>
                    <a:cubicBezTo>
                      <a:pt x="5114149" y="4189880"/>
                      <a:pt x="5171160" y="4462688"/>
                      <a:pt x="5268879" y="4715139"/>
                    </a:cubicBezTo>
                    <a:lnTo>
                      <a:pt x="5268879" y="4715139"/>
                    </a:lnTo>
                    <a:cubicBezTo>
                      <a:pt x="5252601" y="4865796"/>
                      <a:pt x="5146730" y="4882080"/>
                      <a:pt x="5146730" y="4882080"/>
                    </a:cubicBezTo>
                    <a:cubicBezTo>
                      <a:pt x="5028658" y="4906513"/>
                      <a:pt x="4943142" y="4837294"/>
                      <a:pt x="4939066" y="4833221"/>
                    </a:cubicBezTo>
                    <a:cubicBezTo>
                      <a:pt x="4829145" y="4544125"/>
                      <a:pt x="4763983" y="4230597"/>
                      <a:pt x="4763983" y="3904857"/>
                    </a:cubicBezTo>
                    <a:cubicBezTo>
                      <a:pt x="4759907" y="2707754"/>
                      <a:pt x="5570186" y="1693882"/>
                      <a:pt x="6669571" y="1384427"/>
                    </a:cubicBezTo>
                    <a:cubicBezTo>
                      <a:pt x="6201331" y="553784"/>
                      <a:pt x="5309611" y="-4050"/>
                      <a:pt x="4287592" y="22"/>
                    </a:cubicBezTo>
                    <a:cubicBezTo>
                      <a:pt x="2805459" y="4095"/>
                      <a:pt x="1600205" y="1188980"/>
                      <a:pt x="1567649" y="2667036"/>
                    </a:cubicBezTo>
                    <a:cubicBezTo>
                      <a:pt x="671853" y="2846192"/>
                      <a:pt x="0" y="3636118"/>
                      <a:pt x="0" y="4584842"/>
                    </a:cubicBezTo>
                    <a:cubicBezTo>
                      <a:pt x="4076" y="5574284"/>
                      <a:pt x="741066" y="6388639"/>
                      <a:pt x="1697948" y="6514863"/>
                    </a:cubicBezTo>
                    <a:lnTo>
                      <a:pt x="1689797" y="6527078"/>
                    </a:lnTo>
                    <a:lnTo>
                      <a:pt x="1828223" y="6527078"/>
                    </a:lnTo>
                    <a:cubicBezTo>
                      <a:pt x="1868956" y="6531151"/>
                      <a:pt x="1913740" y="6531151"/>
                      <a:pt x="1954472" y="6531151"/>
                    </a:cubicBezTo>
                    <a:cubicBezTo>
                      <a:pt x="1995180" y="6531151"/>
                      <a:pt x="2039964" y="6531151"/>
                      <a:pt x="2080696" y="6527078"/>
                    </a:cubicBezTo>
                    <a:lnTo>
                      <a:pt x="7646807" y="6514863"/>
                    </a:lnTo>
                    <a:lnTo>
                      <a:pt x="7646807" y="6506721"/>
                    </a:lnTo>
                    <a:cubicBezTo>
                      <a:pt x="8900920" y="6384567"/>
                      <a:pt x="9874056" y="5334048"/>
                      <a:pt x="9869980" y="4063656"/>
                    </a:cubicBezTo>
                    <a:close/>
                  </a:path>
                </a:pathLst>
              </a:custGeom>
              <a:solidFill>
                <a:srgbClr val="FFFFFF"/>
              </a:solidFill>
              <a:ln w="407167" cap="flat">
                <a:noFill/>
                <a:prstDash val="solid"/>
                <a:miter/>
              </a:ln>
            </p:spPr>
            <p:txBody>
              <a:bodyPr rtlCol="0" anchor="ctr"/>
              <a:lstStyle/>
              <a:p>
                <a:endParaRPr lang="ko-KR" altLang="en-US"/>
              </a:p>
            </p:txBody>
          </p:sp>
          <p:sp>
            <p:nvSpPr>
              <p:cNvPr id="120" name="자유형: 도형 119">
                <a:extLst>
                  <a:ext uri="{FF2B5EF4-FFF2-40B4-BE49-F238E27FC236}">
                    <a16:creationId xmlns:a16="http://schemas.microsoft.com/office/drawing/2014/main" id="{0BDB2EF8-2D77-816D-EAF0-FAA43328FB75}"/>
                  </a:ext>
                </a:extLst>
              </p:cNvPr>
              <p:cNvSpPr/>
              <p:nvPr/>
            </p:nvSpPr>
            <p:spPr>
              <a:xfrm>
                <a:off x="95046856" y="7329761"/>
                <a:ext cx="496744" cy="818424"/>
              </a:xfrm>
              <a:custGeom>
                <a:avLst/>
                <a:gdLst>
                  <a:gd name="connsiteX0" fmla="*/ 248372 w 496744"/>
                  <a:gd name="connsiteY0" fmla="*/ 818425 h 818424"/>
                  <a:gd name="connsiteX1" fmla="*/ 0 w 496744"/>
                  <a:gd name="connsiteY1" fmla="*/ 570049 h 818424"/>
                  <a:gd name="connsiteX2" fmla="*/ 0 w 496744"/>
                  <a:gd name="connsiteY2" fmla="*/ 248379 h 818424"/>
                  <a:gd name="connsiteX3" fmla="*/ 248372 w 496744"/>
                  <a:gd name="connsiteY3" fmla="*/ 0 h 818424"/>
                  <a:gd name="connsiteX4" fmla="*/ 496745 w 496744"/>
                  <a:gd name="connsiteY4" fmla="*/ 244306 h 818424"/>
                  <a:gd name="connsiteX5" fmla="*/ 496745 w 496744"/>
                  <a:gd name="connsiteY5" fmla="*/ 565977 h 818424"/>
                  <a:gd name="connsiteX6" fmla="*/ 248372 w 496744"/>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4">
                    <a:moveTo>
                      <a:pt x="248372" y="818425"/>
                    </a:moveTo>
                    <a:cubicBezTo>
                      <a:pt x="109921" y="818425"/>
                      <a:pt x="0" y="708488"/>
                      <a:pt x="0" y="570049"/>
                    </a:cubicBezTo>
                    <a:lnTo>
                      <a:pt x="0" y="248379"/>
                    </a:lnTo>
                    <a:cubicBezTo>
                      <a:pt x="0" y="109937"/>
                      <a:pt x="109921" y="0"/>
                      <a:pt x="248372" y="0"/>
                    </a:cubicBezTo>
                    <a:cubicBezTo>
                      <a:pt x="386824" y="0"/>
                      <a:pt x="496745" y="109937"/>
                      <a:pt x="496745" y="244306"/>
                    </a:cubicBezTo>
                    <a:lnTo>
                      <a:pt x="496745" y="565977"/>
                    </a:lnTo>
                    <a:cubicBezTo>
                      <a:pt x="496745" y="704415"/>
                      <a:pt x="382748"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21" name="자유형: 도형 120">
                <a:extLst>
                  <a:ext uri="{FF2B5EF4-FFF2-40B4-BE49-F238E27FC236}">
                    <a16:creationId xmlns:a16="http://schemas.microsoft.com/office/drawing/2014/main" id="{AC0A212F-7E4D-E559-D405-E4BA71FC65FB}"/>
                  </a:ext>
                </a:extLst>
              </p:cNvPr>
              <p:cNvSpPr/>
              <p:nvPr/>
            </p:nvSpPr>
            <p:spPr>
              <a:xfrm>
                <a:off x="95046856" y="8347705"/>
                <a:ext cx="496744" cy="814355"/>
              </a:xfrm>
              <a:custGeom>
                <a:avLst/>
                <a:gdLst>
                  <a:gd name="connsiteX0" fmla="*/ 248372 w 496744"/>
                  <a:gd name="connsiteY0" fmla="*/ 814355 h 814355"/>
                  <a:gd name="connsiteX1" fmla="*/ 0 w 496744"/>
                  <a:gd name="connsiteY1" fmla="*/ 570049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70049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09921" y="814355"/>
                      <a:pt x="0" y="704415"/>
                      <a:pt x="0" y="570049"/>
                    </a:cubicBezTo>
                    <a:lnTo>
                      <a:pt x="0" y="248379"/>
                    </a:lnTo>
                    <a:cubicBezTo>
                      <a:pt x="0" y="109937"/>
                      <a:pt x="109921" y="0"/>
                      <a:pt x="248372" y="0"/>
                    </a:cubicBezTo>
                    <a:cubicBezTo>
                      <a:pt x="386824" y="0"/>
                      <a:pt x="496745" y="109937"/>
                      <a:pt x="496745" y="248379"/>
                    </a:cubicBezTo>
                    <a:lnTo>
                      <a:pt x="496745" y="570049"/>
                    </a:lnTo>
                    <a:cubicBezTo>
                      <a:pt x="496745" y="700346"/>
                      <a:pt x="386824" y="810282"/>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22" name="자유형: 도형 121">
                <a:extLst>
                  <a:ext uri="{FF2B5EF4-FFF2-40B4-BE49-F238E27FC236}">
                    <a16:creationId xmlns:a16="http://schemas.microsoft.com/office/drawing/2014/main" id="{975146AA-0D89-45F0-EFA5-3B1CAA6742F5}"/>
                  </a:ext>
                </a:extLst>
              </p:cNvPr>
              <p:cNvSpPr/>
              <p:nvPr/>
            </p:nvSpPr>
            <p:spPr>
              <a:xfrm>
                <a:off x="95046856" y="9353434"/>
                <a:ext cx="496854" cy="818424"/>
              </a:xfrm>
              <a:custGeom>
                <a:avLst/>
                <a:gdLst>
                  <a:gd name="connsiteX0" fmla="*/ 252448 w 496854"/>
                  <a:gd name="connsiteY0" fmla="*/ 818425 h 818424"/>
                  <a:gd name="connsiteX1" fmla="*/ 4076 w 496854"/>
                  <a:gd name="connsiteY1" fmla="*/ 570046 h 818424"/>
                  <a:gd name="connsiteX2" fmla="*/ 0 w 496854"/>
                  <a:gd name="connsiteY2" fmla="*/ 248379 h 818424"/>
                  <a:gd name="connsiteX3" fmla="*/ 248372 w 496854"/>
                  <a:gd name="connsiteY3" fmla="*/ 0 h 818424"/>
                  <a:gd name="connsiteX4" fmla="*/ 496745 w 496854"/>
                  <a:gd name="connsiteY4" fmla="*/ 248379 h 818424"/>
                  <a:gd name="connsiteX5" fmla="*/ 496745 w 496854"/>
                  <a:gd name="connsiteY5" fmla="*/ 570046 h 818424"/>
                  <a:gd name="connsiteX6" fmla="*/ 252448 w 496854"/>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854" h="818424">
                    <a:moveTo>
                      <a:pt x="252448" y="818425"/>
                    </a:moveTo>
                    <a:cubicBezTo>
                      <a:pt x="118073" y="818425"/>
                      <a:pt x="4076" y="708488"/>
                      <a:pt x="4076" y="570046"/>
                    </a:cubicBezTo>
                    <a:lnTo>
                      <a:pt x="0" y="248379"/>
                    </a:lnTo>
                    <a:cubicBezTo>
                      <a:pt x="0" y="114009"/>
                      <a:pt x="109921" y="0"/>
                      <a:pt x="248372" y="0"/>
                    </a:cubicBezTo>
                    <a:cubicBezTo>
                      <a:pt x="386824" y="0"/>
                      <a:pt x="496745" y="109937"/>
                      <a:pt x="496745" y="248379"/>
                    </a:cubicBezTo>
                    <a:lnTo>
                      <a:pt x="496745" y="570046"/>
                    </a:lnTo>
                    <a:cubicBezTo>
                      <a:pt x="500820" y="708488"/>
                      <a:pt x="390875" y="818425"/>
                      <a:pt x="252448" y="818425"/>
                    </a:cubicBezTo>
                    <a:close/>
                  </a:path>
                </a:pathLst>
              </a:custGeom>
              <a:solidFill>
                <a:srgbClr val="FFFFFF"/>
              </a:solidFill>
              <a:ln w="407167" cap="flat">
                <a:noFill/>
                <a:prstDash val="solid"/>
                <a:miter/>
              </a:ln>
            </p:spPr>
            <p:txBody>
              <a:bodyPr rtlCol="0" anchor="ctr"/>
              <a:lstStyle/>
              <a:p>
                <a:endParaRPr lang="ko-KR" altLang="en-US"/>
              </a:p>
            </p:txBody>
          </p:sp>
          <p:sp>
            <p:nvSpPr>
              <p:cNvPr id="123" name="자유형: 도형 122">
                <a:extLst>
                  <a:ext uri="{FF2B5EF4-FFF2-40B4-BE49-F238E27FC236}">
                    <a16:creationId xmlns:a16="http://schemas.microsoft.com/office/drawing/2014/main" id="{ED976B95-76F8-6C0B-840C-2DBB74C1BAB6}"/>
                  </a:ext>
                </a:extLst>
              </p:cNvPr>
              <p:cNvSpPr/>
              <p:nvPr/>
            </p:nvSpPr>
            <p:spPr>
              <a:xfrm>
                <a:off x="95914146" y="7325689"/>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65977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88"/>
                      <a:pt x="0" y="570049"/>
                    </a:cubicBezTo>
                    <a:lnTo>
                      <a:pt x="0" y="248379"/>
                    </a:lnTo>
                    <a:cubicBezTo>
                      <a:pt x="0" y="109937"/>
                      <a:pt x="109921" y="0"/>
                      <a:pt x="248372" y="0"/>
                    </a:cubicBezTo>
                    <a:cubicBezTo>
                      <a:pt x="386824" y="0"/>
                      <a:pt x="496745" y="109937"/>
                      <a:pt x="496745" y="248379"/>
                    </a:cubicBezTo>
                    <a:lnTo>
                      <a:pt x="496745" y="565977"/>
                    </a:lnTo>
                    <a:cubicBezTo>
                      <a:pt x="492669" y="708488"/>
                      <a:pt x="382748"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24" name="자유형: 도형 123">
                <a:extLst>
                  <a:ext uri="{FF2B5EF4-FFF2-40B4-BE49-F238E27FC236}">
                    <a16:creationId xmlns:a16="http://schemas.microsoft.com/office/drawing/2014/main" id="{EAEFA2E2-8AED-1C9D-7D78-5E5B31C3EE85}"/>
                  </a:ext>
                </a:extLst>
              </p:cNvPr>
              <p:cNvSpPr/>
              <p:nvPr/>
            </p:nvSpPr>
            <p:spPr>
              <a:xfrm>
                <a:off x="95914146" y="8339560"/>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91"/>
                      <a:pt x="0" y="570049"/>
                    </a:cubicBezTo>
                    <a:lnTo>
                      <a:pt x="0" y="248379"/>
                    </a:lnTo>
                    <a:cubicBezTo>
                      <a:pt x="0" y="109940"/>
                      <a:pt x="109921" y="0"/>
                      <a:pt x="248372" y="0"/>
                    </a:cubicBezTo>
                    <a:cubicBezTo>
                      <a:pt x="386824" y="0"/>
                      <a:pt x="496745" y="109940"/>
                      <a:pt x="496745" y="248379"/>
                    </a:cubicBezTo>
                    <a:lnTo>
                      <a:pt x="496745" y="570049"/>
                    </a:lnTo>
                    <a:cubicBezTo>
                      <a:pt x="496745" y="708491"/>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25" name="자유형: 도형 124">
                <a:extLst>
                  <a:ext uri="{FF2B5EF4-FFF2-40B4-BE49-F238E27FC236}">
                    <a16:creationId xmlns:a16="http://schemas.microsoft.com/office/drawing/2014/main" id="{32ACCE0F-528C-8360-0FBC-B4B986EA30CB}"/>
                  </a:ext>
                </a:extLst>
              </p:cNvPr>
              <p:cNvSpPr/>
              <p:nvPr/>
            </p:nvSpPr>
            <p:spPr>
              <a:xfrm>
                <a:off x="95918222" y="9353434"/>
                <a:ext cx="496744" cy="818424"/>
              </a:xfrm>
              <a:custGeom>
                <a:avLst/>
                <a:gdLst>
                  <a:gd name="connsiteX0" fmla="*/ 248372 w 496744"/>
                  <a:gd name="connsiteY0" fmla="*/ 818425 h 818424"/>
                  <a:gd name="connsiteX1" fmla="*/ 0 w 496744"/>
                  <a:gd name="connsiteY1" fmla="*/ 570046 h 818424"/>
                  <a:gd name="connsiteX2" fmla="*/ 0 w 496744"/>
                  <a:gd name="connsiteY2" fmla="*/ 248379 h 818424"/>
                  <a:gd name="connsiteX3" fmla="*/ 248372 w 496744"/>
                  <a:gd name="connsiteY3" fmla="*/ 0 h 818424"/>
                  <a:gd name="connsiteX4" fmla="*/ 496745 w 496744"/>
                  <a:gd name="connsiteY4" fmla="*/ 248379 h 818424"/>
                  <a:gd name="connsiteX5" fmla="*/ 496745 w 496744"/>
                  <a:gd name="connsiteY5" fmla="*/ 570046 h 818424"/>
                  <a:gd name="connsiteX6" fmla="*/ 248372 w 496744"/>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4">
                    <a:moveTo>
                      <a:pt x="248372" y="818425"/>
                    </a:moveTo>
                    <a:cubicBezTo>
                      <a:pt x="113997" y="818425"/>
                      <a:pt x="0" y="708488"/>
                      <a:pt x="0" y="570046"/>
                    </a:cubicBezTo>
                    <a:lnTo>
                      <a:pt x="0" y="248379"/>
                    </a:lnTo>
                    <a:cubicBezTo>
                      <a:pt x="0" y="114009"/>
                      <a:pt x="109921" y="0"/>
                      <a:pt x="248372" y="0"/>
                    </a:cubicBezTo>
                    <a:cubicBezTo>
                      <a:pt x="386799" y="0"/>
                      <a:pt x="496745" y="109937"/>
                      <a:pt x="496745" y="248379"/>
                    </a:cubicBezTo>
                    <a:lnTo>
                      <a:pt x="496745" y="570046"/>
                    </a:lnTo>
                    <a:cubicBezTo>
                      <a:pt x="492669" y="704415"/>
                      <a:pt x="382748"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26" name="자유형: 도형 125">
                <a:extLst>
                  <a:ext uri="{FF2B5EF4-FFF2-40B4-BE49-F238E27FC236}">
                    <a16:creationId xmlns:a16="http://schemas.microsoft.com/office/drawing/2014/main" id="{F1C157BB-8B36-9380-9CB6-FF7EC5D92952}"/>
                  </a:ext>
                </a:extLst>
              </p:cNvPr>
              <p:cNvSpPr/>
              <p:nvPr/>
            </p:nvSpPr>
            <p:spPr>
              <a:xfrm>
                <a:off x="96777361" y="7325689"/>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88"/>
                      <a:pt x="0" y="570049"/>
                    </a:cubicBezTo>
                    <a:lnTo>
                      <a:pt x="0" y="248379"/>
                    </a:lnTo>
                    <a:cubicBezTo>
                      <a:pt x="0" y="109937"/>
                      <a:pt x="109921" y="0"/>
                      <a:pt x="248372" y="0"/>
                    </a:cubicBezTo>
                    <a:cubicBezTo>
                      <a:pt x="386824" y="0"/>
                      <a:pt x="496745" y="109937"/>
                      <a:pt x="496745" y="248379"/>
                    </a:cubicBezTo>
                    <a:lnTo>
                      <a:pt x="496745" y="570049"/>
                    </a:lnTo>
                    <a:cubicBezTo>
                      <a:pt x="496745" y="704419"/>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27" name="자유형: 도형 126">
                <a:extLst>
                  <a:ext uri="{FF2B5EF4-FFF2-40B4-BE49-F238E27FC236}">
                    <a16:creationId xmlns:a16="http://schemas.microsoft.com/office/drawing/2014/main" id="{EF072C20-FFAA-195D-272B-982F81F0BCBC}"/>
                  </a:ext>
                </a:extLst>
              </p:cNvPr>
              <p:cNvSpPr/>
              <p:nvPr/>
            </p:nvSpPr>
            <p:spPr>
              <a:xfrm>
                <a:off x="96781436" y="8339560"/>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4309 h 818427"/>
                  <a:gd name="connsiteX5" fmla="*/ 496745 w 496744"/>
                  <a:gd name="connsiteY5" fmla="*/ 565977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91"/>
                      <a:pt x="0" y="570049"/>
                    </a:cubicBezTo>
                    <a:lnTo>
                      <a:pt x="0" y="248379"/>
                    </a:lnTo>
                    <a:cubicBezTo>
                      <a:pt x="0" y="109940"/>
                      <a:pt x="109921" y="0"/>
                      <a:pt x="248372" y="0"/>
                    </a:cubicBezTo>
                    <a:cubicBezTo>
                      <a:pt x="386799" y="0"/>
                      <a:pt x="496745" y="109940"/>
                      <a:pt x="496745" y="244309"/>
                    </a:cubicBezTo>
                    <a:lnTo>
                      <a:pt x="496745" y="565977"/>
                    </a:lnTo>
                    <a:cubicBezTo>
                      <a:pt x="496745" y="704419"/>
                      <a:pt x="386799"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28" name="자유형: 도형 127">
                <a:extLst>
                  <a:ext uri="{FF2B5EF4-FFF2-40B4-BE49-F238E27FC236}">
                    <a16:creationId xmlns:a16="http://schemas.microsoft.com/office/drawing/2014/main" id="{51FC19A5-4600-768E-64AA-D4F00E943D9F}"/>
                  </a:ext>
                </a:extLst>
              </p:cNvPr>
              <p:cNvSpPr/>
              <p:nvPr/>
            </p:nvSpPr>
            <p:spPr>
              <a:xfrm>
                <a:off x="96785487" y="9353434"/>
                <a:ext cx="496769" cy="814355"/>
              </a:xfrm>
              <a:custGeom>
                <a:avLst/>
                <a:gdLst>
                  <a:gd name="connsiteX0" fmla="*/ 248397 w 496769"/>
                  <a:gd name="connsiteY0" fmla="*/ 814355 h 814355"/>
                  <a:gd name="connsiteX1" fmla="*/ 0 w 496769"/>
                  <a:gd name="connsiteY1" fmla="*/ 565977 h 814355"/>
                  <a:gd name="connsiteX2" fmla="*/ 0 w 496769"/>
                  <a:gd name="connsiteY2" fmla="*/ 248379 h 814355"/>
                  <a:gd name="connsiteX3" fmla="*/ 248397 w 496769"/>
                  <a:gd name="connsiteY3" fmla="*/ 0 h 814355"/>
                  <a:gd name="connsiteX4" fmla="*/ 496770 w 496769"/>
                  <a:gd name="connsiteY4" fmla="*/ 248379 h 814355"/>
                  <a:gd name="connsiteX5" fmla="*/ 496770 w 496769"/>
                  <a:gd name="connsiteY5" fmla="*/ 570046 h 814355"/>
                  <a:gd name="connsiteX6" fmla="*/ 248397 w 496769"/>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4355">
                    <a:moveTo>
                      <a:pt x="248397" y="814355"/>
                    </a:moveTo>
                    <a:cubicBezTo>
                      <a:pt x="109946" y="814355"/>
                      <a:pt x="0" y="704415"/>
                      <a:pt x="0" y="565977"/>
                    </a:cubicBezTo>
                    <a:lnTo>
                      <a:pt x="0" y="248379"/>
                    </a:lnTo>
                    <a:cubicBezTo>
                      <a:pt x="0" y="109937"/>
                      <a:pt x="109946" y="0"/>
                      <a:pt x="248397" y="0"/>
                    </a:cubicBezTo>
                    <a:cubicBezTo>
                      <a:pt x="386824" y="0"/>
                      <a:pt x="496770" y="109937"/>
                      <a:pt x="496770" y="248379"/>
                    </a:cubicBezTo>
                    <a:lnTo>
                      <a:pt x="496770" y="570046"/>
                    </a:lnTo>
                    <a:cubicBezTo>
                      <a:pt x="492694" y="704415"/>
                      <a:pt x="382748" y="814355"/>
                      <a:pt x="248397" y="814355"/>
                    </a:cubicBezTo>
                    <a:close/>
                  </a:path>
                </a:pathLst>
              </a:custGeom>
              <a:solidFill>
                <a:srgbClr val="FFFFFF"/>
              </a:solidFill>
              <a:ln w="407167" cap="flat">
                <a:noFill/>
                <a:prstDash val="solid"/>
                <a:miter/>
              </a:ln>
            </p:spPr>
            <p:txBody>
              <a:bodyPr rtlCol="0" anchor="ctr"/>
              <a:lstStyle/>
              <a:p>
                <a:endParaRPr lang="ko-KR" altLang="en-US"/>
              </a:p>
            </p:txBody>
          </p:sp>
          <p:sp>
            <p:nvSpPr>
              <p:cNvPr id="129" name="자유형: 도형 128">
                <a:extLst>
                  <a:ext uri="{FF2B5EF4-FFF2-40B4-BE49-F238E27FC236}">
                    <a16:creationId xmlns:a16="http://schemas.microsoft.com/office/drawing/2014/main" id="{E2B50566-3E5F-76B2-8457-C7F9F20A1A78}"/>
                  </a:ext>
                </a:extLst>
              </p:cNvPr>
              <p:cNvSpPr/>
              <p:nvPr/>
            </p:nvSpPr>
            <p:spPr>
              <a:xfrm>
                <a:off x="97644651" y="7321616"/>
                <a:ext cx="492778" cy="818427"/>
              </a:xfrm>
              <a:custGeom>
                <a:avLst/>
                <a:gdLst>
                  <a:gd name="connsiteX0" fmla="*/ 248372 w 492778"/>
                  <a:gd name="connsiteY0" fmla="*/ 818428 h 818427"/>
                  <a:gd name="connsiteX1" fmla="*/ 0 w 492778"/>
                  <a:gd name="connsiteY1" fmla="*/ 570049 h 818427"/>
                  <a:gd name="connsiteX2" fmla="*/ 0 w 492778"/>
                  <a:gd name="connsiteY2" fmla="*/ 248379 h 818427"/>
                  <a:gd name="connsiteX3" fmla="*/ 244297 w 492778"/>
                  <a:gd name="connsiteY3" fmla="*/ 0 h 818427"/>
                  <a:gd name="connsiteX4" fmla="*/ 492669 w 492778"/>
                  <a:gd name="connsiteY4" fmla="*/ 248379 h 818427"/>
                  <a:gd name="connsiteX5" fmla="*/ 492669 w 492778"/>
                  <a:gd name="connsiteY5" fmla="*/ 570049 h 818427"/>
                  <a:gd name="connsiteX6" fmla="*/ 248372 w 492778"/>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78" h="818427">
                    <a:moveTo>
                      <a:pt x="248372" y="818428"/>
                    </a:moveTo>
                    <a:cubicBezTo>
                      <a:pt x="109921" y="818428"/>
                      <a:pt x="0" y="708491"/>
                      <a:pt x="0" y="570049"/>
                    </a:cubicBezTo>
                    <a:lnTo>
                      <a:pt x="0" y="248379"/>
                    </a:lnTo>
                    <a:cubicBezTo>
                      <a:pt x="0" y="114009"/>
                      <a:pt x="109921" y="0"/>
                      <a:pt x="244297" y="0"/>
                    </a:cubicBezTo>
                    <a:cubicBezTo>
                      <a:pt x="382748" y="0"/>
                      <a:pt x="492669" y="109940"/>
                      <a:pt x="492669" y="248379"/>
                    </a:cubicBezTo>
                    <a:lnTo>
                      <a:pt x="492669" y="570049"/>
                    </a:lnTo>
                    <a:cubicBezTo>
                      <a:pt x="496745" y="708491"/>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30" name="자유형: 도형 129">
                <a:extLst>
                  <a:ext uri="{FF2B5EF4-FFF2-40B4-BE49-F238E27FC236}">
                    <a16:creationId xmlns:a16="http://schemas.microsoft.com/office/drawing/2014/main" id="{7AF93DA0-DFB2-2B83-0AD6-135249781626}"/>
                  </a:ext>
                </a:extLst>
              </p:cNvPr>
              <p:cNvSpPr/>
              <p:nvPr/>
            </p:nvSpPr>
            <p:spPr>
              <a:xfrm>
                <a:off x="97648727" y="8339560"/>
                <a:ext cx="496744" cy="814355"/>
              </a:xfrm>
              <a:custGeom>
                <a:avLst/>
                <a:gdLst>
                  <a:gd name="connsiteX0" fmla="*/ 248372 w 496744"/>
                  <a:gd name="connsiteY0" fmla="*/ 814355 h 814355"/>
                  <a:gd name="connsiteX1" fmla="*/ 0 w 496744"/>
                  <a:gd name="connsiteY1" fmla="*/ 570049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70049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09921" y="814355"/>
                      <a:pt x="0" y="704419"/>
                      <a:pt x="0" y="570049"/>
                    </a:cubicBezTo>
                    <a:lnTo>
                      <a:pt x="0" y="248379"/>
                    </a:lnTo>
                    <a:cubicBezTo>
                      <a:pt x="0" y="114009"/>
                      <a:pt x="109921" y="0"/>
                      <a:pt x="248372" y="0"/>
                    </a:cubicBezTo>
                    <a:cubicBezTo>
                      <a:pt x="382748" y="0"/>
                      <a:pt x="496745" y="109940"/>
                      <a:pt x="496745" y="248379"/>
                    </a:cubicBezTo>
                    <a:lnTo>
                      <a:pt x="496745" y="570049"/>
                    </a:lnTo>
                    <a:cubicBezTo>
                      <a:pt x="492669" y="704419"/>
                      <a:pt x="382748"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id="{5A0636A9-599F-56E9-CF57-E46D58EB8ED4}"/>
                  </a:ext>
                </a:extLst>
              </p:cNvPr>
              <p:cNvSpPr/>
              <p:nvPr/>
            </p:nvSpPr>
            <p:spPr>
              <a:xfrm>
                <a:off x="97648727" y="9349361"/>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4306 h 818427"/>
                  <a:gd name="connsiteX5" fmla="*/ 496745 w 496744"/>
                  <a:gd name="connsiteY5" fmla="*/ 565977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13997" y="818428"/>
                      <a:pt x="0" y="708488"/>
                      <a:pt x="0" y="570049"/>
                    </a:cubicBezTo>
                    <a:lnTo>
                      <a:pt x="0" y="248379"/>
                    </a:lnTo>
                    <a:cubicBezTo>
                      <a:pt x="0" y="114009"/>
                      <a:pt x="109921" y="0"/>
                      <a:pt x="248372" y="0"/>
                    </a:cubicBezTo>
                    <a:cubicBezTo>
                      <a:pt x="386799" y="0"/>
                      <a:pt x="496745" y="109937"/>
                      <a:pt x="496745" y="244306"/>
                    </a:cubicBezTo>
                    <a:lnTo>
                      <a:pt x="496745" y="565977"/>
                    </a:lnTo>
                    <a:cubicBezTo>
                      <a:pt x="496745" y="704415"/>
                      <a:pt x="386799"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32" name="자유형: 도형 131">
                <a:extLst>
                  <a:ext uri="{FF2B5EF4-FFF2-40B4-BE49-F238E27FC236}">
                    <a16:creationId xmlns:a16="http://schemas.microsoft.com/office/drawing/2014/main" id="{CB6E2EEF-F7A0-7EF9-9CF1-94A5EDE0F431}"/>
                  </a:ext>
                </a:extLst>
              </p:cNvPr>
              <p:cNvSpPr/>
              <p:nvPr/>
            </p:nvSpPr>
            <p:spPr>
              <a:xfrm>
                <a:off x="88780388" y="9035833"/>
                <a:ext cx="496769" cy="814355"/>
              </a:xfrm>
              <a:custGeom>
                <a:avLst/>
                <a:gdLst>
                  <a:gd name="connsiteX0" fmla="*/ 248372 w 496769"/>
                  <a:gd name="connsiteY0" fmla="*/ 814355 h 814355"/>
                  <a:gd name="connsiteX1" fmla="*/ 0 w 496769"/>
                  <a:gd name="connsiteY1" fmla="*/ 565980 h 814355"/>
                  <a:gd name="connsiteX2" fmla="*/ 0 w 496769"/>
                  <a:gd name="connsiteY2" fmla="*/ 248379 h 814355"/>
                  <a:gd name="connsiteX3" fmla="*/ 248372 w 496769"/>
                  <a:gd name="connsiteY3" fmla="*/ 0 h 814355"/>
                  <a:gd name="connsiteX4" fmla="*/ 496770 w 496769"/>
                  <a:gd name="connsiteY4" fmla="*/ 248379 h 814355"/>
                  <a:gd name="connsiteX5" fmla="*/ 496770 w 496769"/>
                  <a:gd name="connsiteY5" fmla="*/ 565980 h 814355"/>
                  <a:gd name="connsiteX6" fmla="*/ 248372 w 496769"/>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4355">
                    <a:moveTo>
                      <a:pt x="248372" y="814355"/>
                    </a:moveTo>
                    <a:cubicBezTo>
                      <a:pt x="114022" y="814355"/>
                      <a:pt x="0" y="704419"/>
                      <a:pt x="0" y="565980"/>
                    </a:cubicBezTo>
                    <a:lnTo>
                      <a:pt x="0" y="248379"/>
                    </a:lnTo>
                    <a:cubicBezTo>
                      <a:pt x="0" y="109940"/>
                      <a:pt x="109946" y="0"/>
                      <a:pt x="248372" y="0"/>
                    </a:cubicBezTo>
                    <a:cubicBezTo>
                      <a:pt x="386824" y="0"/>
                      <a:pt x="496770" y="109940"/>
                      <a:pt x="496770" y="248379"/>
                    </a:cubicBezTo>
                    <a:lnTo>
                      <a:pt x="496770" y="565980"/>
                    </a:lnTo>
                    <a:cubicBezTo>
                      <a:pt x="496770" y="704419"/>
                      <a:pt x="386824"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33" name="자유형: 도형 132">
                <a:extLst>
                  <a:ext uri="{FF2B5EF4-FFF2-40B4-BE49-F238E27FC236}">
                    <a16:creationId xmlns:a16="http://schemas.microsoft.com/office/drawing/2014/main" id="{B4405158-0180-1DBA-3386-D84509FBE78B}"/>
                  </a:ext>
                </a:extLst>
              </p:cNvPr>
              <p:cNvSpPr/>
              <p:nvPr/>
            </p:nvSpPr>
            <p:spPr>
              <a:xfrm>
                <a:off x="88784463" y="10049707"/>
                <a:ext cx="496744" cy="814355"/>
              </a:xfrm>
              <a:custGeom>
                <a:avLst/>
                <a:gdLst>
                  <a:gd name="connsiteX0" fmla="*/ 248372 w 496744"/>
                  <a:gd name="connsiteY0" fmla="*/ 814355 h 814355"/>
                  <a:gd name="connsiteX1" fmla="*/ 0 w 496744"/>
                  <a:gd name="connsiteY1" fmla="*/ 565977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70049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13997" y="814355"/>
                      <a:pt x="0" y="704415"/>
                      <a:pt x="0" y="565977"/>
                    </a:cubicBezTo>
                    <a:lnTo>
                      <a:pt x="0" y="248379"/>
                    </a:lnTo>
                    <a:cubicBezTo>
                      <a:pt x="0" y="109937"/>
                      <a:pt x="109946" y="0"/>
                      <a:pt x="248372" y="0"/>
                    </a:cubicBezTo>
                    <a:cubicBezTo>
                      <a:pt x="386824" y="0"/>
                      <a:pt x="496745" y="109937"/>
                      <a:pt x="496745" y="248379"/>
                    </a:cubicBezTo>
                    <a:lnTo>
                      <a:pt x="496745" y="570049"/>
                    </a:lnTo>
                    <a:cubicBezTo>
                      <a:pt x="492694" y="704415"/>
                      <a:pt x="382748"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34" name="자유형: 도형 133">
                <a:extLst>
                  <a:ext uri="{FF2B5EF4-FFF2-40B4-BE49-F238E27FC236}">
                    <a16:creationId xmlns:a16="http://schemas.microsoft.com/office/drawing/2014/main" id="{FD98318D-0A30-7645-679D-CFB507420B39}"/>
                  </a:ext>
                </a:extLst>
              </p:cNvPr>
              <p:cNvSpPr/>
              <p:nvPr/>
            </p:nvSpPr>
            <p:spPr>
              <a:xfrm>
                <a:off x="88784463" y="11059506"/>
                <a:ext cx="492802" cy="818427"/>
              </a:xfrm>
              <a:custGeom>
                <a:avLst/>
                <a:gdLst>
                  <a:gd name="connsiteX0" fmla="*/ 248372 w 492802"/>
                  <a:gd name="connsiteY0" fmla="*/ 818428 h 818427"/>
                  <a:gd name="connsiteX1" fmla="*/ 0 w 492802"/>
                  <a:gd name="connsiteY1" fmla="*/ 570049 h 818427"/>
                  <a:gd name="connsiteX2" fmla="*/ 0 w 492802"/>
                  <a:gd name="connsiteY2" fmla="*/ 248379 h 818427"/>
                  <a:gd name="connsiteX3" fmla="*/ 244297 w 492802"/>
                  <a:gd name="connsiteY3" fmla="*/ 0 h 818427"/>
                  <a:gd name="connsiteX4" fmla="*/ 492694 w 492802"/>
                  <a:gd name="connsiteY4" fmla="*/ 248379 h 818427"/>
                  <a:gd name="connsiteX5" fmla="*/ 492694 w 492802"/>
                  <a:gd name="connsiteY5" fmla="*/ 570049 h 818427"/>
                  <a:gd name="connsiteX6" fmla="*/ 248372 w 492802"/>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02" h="818427">
                    <a:moveTo>
                      <a:pt x="248372" y="818428"/>
                    </a:moveTo>
                    <a:cubicBezTo>
                      <a:pt x="109946" y="818428"/>
                      <a:pt x="0" y="708491"/>
                      <a:pt x="0" y="570049"/>
                    </a:cubicBezTo>
                    <a:lnTo>
                      <a:pt x="0" y="248379"/>
                    </a:lnTo>
                    <a:cubicBezTo>
                      <a:pt x="0" y="109940"/>
                      <a:pt x="109946" y="0"/>
                      <a:pt x="244297" y="0"/>
                    </a:cubicBezTo>
                    <a:cubicBezTo>
                      <a:pt x="382748" y="0"/>
                      <a:pt x="492694" y="109940"/>
                      <a:pt x="492694" y="248379"/>
                    </a:cubicBezTo>
                    <a:lnTo>
                      <a:pt x="492694" y="570049"/>
                    </a:lnTo>
                    <a:cubicBezTo>
                      <a:pt x="496745" y="708491"/>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35" name="자유형: 도형 134">
                <a:extLst>
                  <a:ext uri="{FF2B5EF4-FFF2-40B4-BE49-F238E27FC236}">
                    <a16:creationId xmlns:a16="http://schemas.microsoft.com/office/drawing/2014/main" id="{45DF7186-1FCD-8FA3-40CA-BC2B1639CB66}"/>
                  </a:ext>
                </a:extLst>
              </p:cNvPr>
              <p:cNvSpPr/>
              <p:nvPr/>
            </p:nvSpPr>
            <p:spPr>
              <a:xfrm>
                <a:off x="89647678" y="9035833"/>
                <a:ext cx="500820" cy="814355"/>
              </a:xfrm>
              <a:custGeom>
                <a:avLst/>
                <a:gdLst>
                  <a:gd name="connsiteX0" fmla="*/ 248372 w 500820"/>
                  <a:gd name="connsiteY0" fmla="*/ 814355 h 814355"/>
                  <a:gd name="connsiteX1" fmla="*/ 0 w 500820"/>
                  <a:gd name="connsiteY1" fmla="*/ 565980 h 814355"/>
                  <a:gd name="connsiteX2" fmla="*/ 0 w 500820"/>
                  <a:gd name="connsiteY2" fmla="*/ 248379 h 814355"/>
                  <a:gd name="connsiteX3" fmla="*/ 248372 w 500820"/>
                  <a:gd name="connsiteY3" fmla="*/ 0 h 814355"/>
                  <a:gd name="connsiteX4" fmla="*/ 496745 w 500820"/>
                  <a:gd name="connsiteY4" fmla="*/ 248379 h 814355"/>
                  <a:gd name="connsiteX5" fmla="*/ 500820 w 500820"/>
                  <a:gd name="connsiteY5" fmla="*/ 565980 h 814355"/>
                  <a:gd name="connsiteX6" fmla="*/ 248372 w 500820"/>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20" h="814355">
                    <a:moveTo>
                      <a:pt x="248372" y="814355"/>
                    </a:moveTo>
                    <a:cubicBezTo>
                      <a:pt x="109946" y="814355"/>
                      <a:pt x="0" y="704419"/>
                      <a:pt x="0" y="565980"/>
                    </a:cubicBezTo>
                    <a:lnTo>
                      <a:pt x="0" y="248379"/>
                    </a:lnTo>
                    <a:cubicBezTo>
                      <a:pt x="0" y="109940"/>
                      <a:pt x="109946" y="0"/>
                      <a:pt x="248372" y="0"/>
                    </a:cubicBezTo>
                    <a:cubicBezTo>
                      <a:pt x="386824" y="0"/>
                      <a:pt x="496745" y="109940"/>
                      <a:pt x="496745" y="248379"/>
                    </a:cubicBezTo>
                    <a:lnTo>
                      <a:pt x="500820" y="565980"/>
                    </a:lnTo>
                    <a:cubicBezTo>
                      <a:pt x="496745" y="700346"/>
                      <a:pt x="382748"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36" name="자유형: 도형 135">
                <a:extLst>
                  <a:ext uri="{FF2B5EF4-FFF2-40B4-BE49-F238E27FC236}">
                    <a16:creationId xmlns:a16="http://schemas.microsoft.com/office/drawing/2014/main" id="{B6A245C0-4957-ADE2-0147-BEF918DA1027}"/>
                  </a:ext>
                </a:extLst>
              </p:cNvPr>
              <p:cNvSpPr/>
              <p:nvPr/>
            </p:nvSpPr>
            <p:spPr>
              <a:xfrm>
                <a:off x="89651754" y="10045635"/>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65977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88"/>
                      <a:pt x="0" y="570049"/>
                    </a:cubicBezTo>
                    <a:lnTo>
                      <a:pt x="0" y="248379"/>
                    </a:lnTo>
                    <a:cubicBezTo>
                      <a:pt x="0" y="109937"/>
                      <a:pt x="109921" y="0"/>
                      <a:pt x="248372" y="0"/>
                    </a:cubicBezTo>
                    <a:cubicBezTo>
                      <a:pt x="386824" y="0"/>
                      <a:pt x="496745" y="109937"/>
                      <a:pt x="496745" y="248379"/>
                    </a:cubicBezTo>
                    <a:lnTo>
                      <a:pt x="496745" y="565977"/>
                    </a:lnTo>
                    <a:cubicBezTo>
                      <a:pt x="492669" y="704419"/>
                      <a:pt x="382748"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37" name="자유형: 도형 136">
                <a:extLst>
                  <a:ext uri="{FF2B5EF4-FFF2-40B4-BE49-F238E27FC236}">
                    <a16:creationId xmlns:a16="http://schemas.microsoft.com/office/drawing/2014/main" id="{63895300-28D4-2102-3E80-BCCDEFB0064C}"/>
                  </a:ext>
                </a:extLst>
              </p:cNvPr>
              <p:cNvSpPr/>
              <p:nvPr/>
            </p:nvSpPr>
            <p:spPr>
              <a:xfrm>
                <a:off x="89651754" y="11055436"/>
                <a:ext cx="496744" cy="818424"/>
              </a:xfrm>
              <a:custGeom>
                <a:avLst/>
                <a:gdLst>
                  <a:gd name="connsiteX0" fmla="*/ 248372 w 496744"/>
                  <a:gd name="connsiteY0" fmla="*/ 818425 h 818424"/>
                  <a:gd name="connsiteX1" fmla="*/ 0 w 496744"/>
                  <a:gd name="connsiteY1" fmla="*/ 570046 h 818424"/>
                  <a:gd name="connsiteX2" fmla="*/ 0 w 496744"/>
                  <a:gd name="connsiteY2" fmla="*/ 248375 h 818424"/>
                  <a:gd name="connsiteX3" fmla="*/ 248372 w 496744"/>
                  <a:gd name="connsiteY3" fmla="*/ 0 h 818424"/>
                  <a:gd name="connsiteX4" fmla="*/ 496745 w 496744"/>
                  <a:gd name="connsiteY4" fmla="*/ 248375 h 818424"/>
                  <a:gd name="connsiteX5" fmla="*/ 496745 w 496744"/>
                  <a:gd name="connsiteY5" fmla="*/ 570046 h 818424"/>
                  <a:gd name="connsiteX6" fmla="*/ 248372 w 496744"/>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4">
                    <a:moveTo>
                      <a:pt x="248372" y="818425"/>
                    </a:moveTo>
                    <a:cubicBezTo>
                      <a:pt x="109921" y="818425"/>
                      <a:pt x="0" y="708488"/>
                      <a:pt x="0" y="570046"/>
                    </a:cubicBezTo>
                    <a:lnTo>
                      <a:pt x="0" y="248375"/>
                    </a:lnTo>
                    <a:cubicBezTo>
                      <a:pt x="0" y="114009"/>
                      <a:pt x="109921" y="0"/>
                      <a:pt x="248372" y="0"/>
                    </a:cubicBezTo>
                    <a:cubicBezTo>
                      <a:pt x="386824" y="0"/>
                      <a:pt x="496745" y="109937"/>
                      <a:pt x="496745" y="248375"/>
                    </a:cubicBezTo>
                    <a:lnTo>
                      <a:pt x="496745" y="570046"/>
                    </a:lnTo>
                    <a:cubicBezTo>
                      <a:pt x="496745" y="708488"/>
                      <a:pt x="386824"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38" name="자유형: 도형 137">
                <a:extLst>
                  <a:ext uri="{FF2B5EF4-FFF2-40B4-BE49-F238E27FC236}">
                    <a16:creationId xmlns:a16="http://schemas.microsoft.com/office/drawing/2014/main" id="{B00583C2-7913-88D5-3215-C2D74A3DF06B}"/>
                  </a:ext>
                </a:extLst>
              </p:cNvPr>
              <p:cNvSpPr/>
              <p:nvPr/>
            </p:nvSpPr>
            <p:spPr>
              <a:xfrm>
                <a:off x="90514968" y="9031763"/>
                <a:ext cx="496744" cy="814355"/>
              </a:xfrm>
              <a:custGeom>
                <a:avLst/>
                <a:gdLst>
                  <a:gd name="connsiteX0" fmla="*/ 248372 w 496744"/>
                  <a:gd name="connsiteY0" fmla="*/ 814355 h 814355"/>
                  <a:gd name="connsiteX1" fmla="*/ 0 w 496744"/>
                  <a:gd name="connsiteY1" fmla="*/ 565977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65977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13997" y="814355"/>
                      <a:pt x="0" y="704415"/>
                      <a:pt x="0" y="565977"/>
                    </a:cubicBezTo>
                    <a:lnTo>
                      <a:pt x="0" y="248379"/>
                    </a:lnTo>
                    <a:cubicBezTo>
                      <a:pt x="0" y="109937"/>
                      <a:pt x="109946" y="0"/>
                      <a:pt x="248372" y="0"/>
                    </a:cubicBezTo>
                    <a:cubicBezTo>
                      <a:pt x="386824" y="0"/>
                      <a:pt x="496745" y="109937"/>
                      <a:pt x="496745" y="248379"/>
                    </a:cubicBezTo>
                    <a:lnTo>
                      <a:pt x="496745" y="565977"/>
                    </a:lnTo>
                    <a:cubicBezTo>
                      <a:pt x="492694" y="704415"/>
                      <a:pt x="386824"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39" name="자유형: 도형 138">
                <a:extLst>
                  <a:ext uri="{FF2B5EF4-FFF2-40B4-BE49-F238E27FC236}">
                    <a16:creationId xmlns:a16="http://schemas.microsoft.com/office/drawing/2014/main" id="{39D796EC-133A-5900-792D-3983472F73EB}"/>
                  </a:ext>
                </a:extLst>
              </p:cNvPr>
              <p:cNvSpPr/>
              <p:nvPr/>
            </p:nvSpPr>
            <p:spPr>
              <a:xfrm>
                <a:off x="90514968" y="10041562"/>
                <a:ext cx="500820" cy="818427"/>
              </a:xfrm>
              <a:custGeom>
                <a:avLst/>
                <a:gdLst>
                  <a:gd name="connsiteX0" fmla="*/ 248372 w 500820"/>
                  <a:gd name="connsiteY0" fmla="*/ 818428 h 818427"/>
                  <a:gd name="connsiteX1" fmla="*/ 0 w 500820"/>
                  <a:gd name="connsiteY1" fmla="*/ 570049 h 818427"/>
                  <a:gd name="connsiteX2" fmla="*/ 0 w 500820"/>
                  <a:gd name="connsiteY2" fmla="*/ 248379 h 818427"/>
                  <a:gd name="connsiteX3" fmla="*/ 248372 w 500820"/>
                  <a:gd name="connsiteY3" fmla="*/ 0 h 818427"/>
                  <a:gd name="connsiteX4" fmla="*/ 496745 w 500820"/>
                  <a:gd name="connsiteY4" fmla="*/ 248379 h 818427"/>
                  <a:gd name="connsiteX5" fmla="*/ 500820 w 500820"/>
                  <a:gd name="connsiteY5" fmla="*/ 570049 h 818427"/>
                  <a:gd name="connsiteX6" fmla="*/ 248372 w 500820"/>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20" h="818427">
                    <a:moveTo>
                      <a:pt x="248372" y="818428"/>
                    </a:moveTo>
                    <a:cubicBezTo>
                      <a:pt x="113997" y="818428"/>
                      <a:pt x="4076" y="708491"/>
                      <a:pt x="0" y="570049"/>
                    </a:cubicBezTo>
                    <a:lnTo>
                      <a:pt x="0" y="248379"/>
                    </a:lnTo>
                    <a:cubicBezTo>
                      <a:pt x="0" y="109940"/>
                      <a:pt x="109946" y="0"/>
                      <a:pt x="248372" y="0"/>
                    </a:cubicBezTo>
                    <a:cubicBezTo>
                      <a:pt x="386824" y="0"/>
                      <a:pt x="496745" y="109940"/>
                      <a:pt x="496745" y="248379"/>
                    </a:cubicBezTo>
                    <a:lnTo>
                      <a:pt x="500820" y="570049"/>
                    </a:lnTo>
                    <a:cubicBezTo>
                      <a:pt x="496745" y="708491"/>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0" name="자유형: 도형 139">
                <a:extLst>
                  <a:ext uri="{FF2B5EF4-FFF2-40B4-BE49-F238E27FC236}">
                    <a16:creationId xmlns:a16="http://schemas.microsoft.com/office/drawing/2014/main" id="{713A6154-C06B-C6EA-392B-103A97185C5D}"/>
                  </a:ext>
                </a:extLst>
              </p:cNvPr>
              <p:cNvSpPr/>
              <p:nvPr/>
            </p:nvSpPr>
            <p:spPr>
              <a:xfrm>
                <a:off x="90519044" y="11055436"/>
                <a:ext cx="496744" cy="818424"/>
              </a:xfrm>
              <a:custGeom>
                <a:avLst/>
                <a:gdLst>
                  <a:gd name="connsiteX0" fmla="*/ 248372 w 496744"/>
                  <a:gd name="connsiteY0" fmla="*/ 818425 h 818424"/>
                  <a:gd name="connsiteX1" fmla="*/ 0 w 496744"/>
                  <a:gd name="connsiteY1" fmla="*/ 570046 h 818424"/>
                  <a:gd name="connsiteX2" fmla="*/ 0 w 496744"/>
                  <a:gd name="connsiteY2" fmla="*/ 248375 h 818424"/>
                  <a:gd name="connsiteX3" fmla="*/ 248372 w 496744"/>
                  <a:gd name="connsiteY3" fmla="*/ 0 h 818424"/>
                  <a:gd name="connsiteX4" fmla="*/ 496745 w 496744"/>
                  <a:gd name="connsiteY4" fmla="*/ 244306 h 818424"/>
                  <a:gd name="connsiteX5" fmla="*/ 496745 w 496744"/>
                  <a:gd name="connsiteY5" fmla="*/ 565977 h 818424"/>
                  <a:gd name="connsiteX6" fmla="*/ 248372 w 496744"/>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4">
                    <a:moveTo>
                      <a:pt x="248372" y="818425"/>
                    </a:moveTo>
                    <a:cubicBezTo>
                      <a:pt x="113997" y="818425"/>
                      <a:pt x="0" y="708488"/>
                      <a:pt x="0" y="570046"/>
                    </a:cubicBezTo>
                    <a:lnTo>
                      <a:pt x="0" y="248375"/>
                    </a:lnTo>
                    <a:cubicBezTo>
                      <a:pt x="0" y="109937"/>
                      <a:pt x="109921" y="0"/>
                      <a:pt x="248372" y="0"/>
                    </a:cubicBezTo>
                    <a:cubicBezTo>
                      <a:pt x="386824" y="0"/>
                      <a:pt x="496745" y="109937"/>
                      <a:pt x="496745" y="244306"/>
                    </a:cubicBezTo>
                    <a:lnTo>
                      <a:pt x="496745" y="565977"/>
                    </a:lnTo>
                    <a:cubicBezTo>
                      <a:pt x="496745" y="708488"/>
                      <a:pt x="382748"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41" name="자유형: 도형 140">
                <a:extLst>
                  <a:ext uri="{FF2B5EF4-FFF2-40B4-BE49-F238E27FC236}">
                    <a16:creationId xmlns:a16="http://schemas.microsoft.com/office/drawing/2014/main" id="{90E9EC65-36A3-1822-8972-12D90A41C638}"/>
                  </a:ext>
                </a:extLst>
              </p:cNvPr>
              <p:cNvSpPr/>
              <p:nvPr/>
            </p:nvSpPr>
            <p:spPr>
              <a:xfrm>
                <a:off x="91382258" y="9031763"/>
                <a:ext cx="496744" cy="814355"/>
              </a:xfrm>
              <a:custGeom>
                <a:avLst/>
                <a:gdLst>
                  <a:gd name="connsiteX0" fmla="*/ 248372 w 496744"/>
                  <a:gd name="connsiteY0" fmla="*/ 814355 h 814355"/>
                  <a:gd name="connsiteX1" fmla="*/ 0 w 496744"/>
                  <a:gd name="connsiteY1" fmla="*/ 565977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70049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09921" y="814355"/>
                      <a:pt x="0" y="704415"/>
                      <a:pt x="0" y="565977"/>
                    </a:cubicBezTo>
                    <a:lnTo>
                      <a:pt x="0" y="248379"/>
                    </a:lnTo>
                    <a:cubicBezTo>
                      <a:pt x="0" y="109937"/>
                      <a:pt x="109921" y="0"/>
                      <a:pt x="248372" y="0"/>
                    </a:cubicBezTo>
                    <a:cubicBezTo>
                      <a:pt x="386824" y="0"/>
                      <a:pt x="496745" y="109937"/>
                      <a:pt x="496745" y="248379"/>
                    </a:cubicBezTo>
                    <a:lnTo>
                      <a:pt x="496745" y="570049"/>
                    </a:lnTo>
                    <a:cubicBezTo>
                      <a:pt x="492669" y="700346"/>
                      <a:pt x="382748"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42" name="자유형: 도형 141">
                <a:extLst>
                  <a:ext uri="{FF2B5EF4-FFF2-40B4-BE49-F238E27FC236}">
                    <a16:creationId xmlns:a16="http://schemas.microsoft.com/office/drawing/2014/main" id="{15109AC5-21AC-7E7F-36D1-06E8DB0D8E84}"/>
                  </a:ext>
                </a:extLst>
              </p:cNvPr>
              <p:cNvSpPr/>
              <p:nvPr/>
            </p:nvSpPr>
            <p:spPr>
              <a:xfrm>
                <a:off x="91382258" y="10041562"/>
                <a:ext cx="496744" cy="814355"/>
              </a:xfrm>
              <a:custGeom>
                <a:avLst/>
                <a:gdLst>
                  <a:gd name="connsiteX0" fmla="*/ 248372 w 496744"/>
                  <a:gd name="connsiteY0" fmla="*/ 814355 h 814355"/>
                  <a:gd name="connsiteX1" fmla="*/ 0 w 496744"/>
                  <a:gd name="connsiteY1" fmla="*/ 565977 h 814355"/>
                  <a:gd name="connsiteX2" fmla="*/ 0 w 496744"/>
                  <a:gd name="connsiteY2" fmla="*/ 248379 h 814355"/>
                  <a:gd name="connsiteX3" fmla="*/ 248372 w 496744"/>
                  <a:gd name="connsiteY3" fmla="*/ 0 h 814355"/>
                  <a:gd name="connsiteX4" fmla="*/ 496745 w 496744"/>
                  <a:gd name="connsiteY4" fmla="*/ 248379 h 814355"/>
                  <a:gd name="connsiteX5" fmla="*/ 496745 w 496744"/>
                  <a:gd name="connsiteY5" fmla="*/ 565977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09921" y="814355"/>
                      <a:pt x="0" y="704419"/>
                      <a:pt x="0" y="565977"/>
                    </a:cubicBezTo>
                    <a:lnTo>
                      <a:pt x="0" y="248379"/>
                    </a:lnTo>
                    <a:cubicBezTo>
                      <a:pt x="0" y="109940"/>
                      <a:pt x="109921" y="0"/>
                      <a:pt x="248372" y="0"/>
                    </a:cubicBezTo>
                    <a:cubicBezTo>
                      <a:pt x="382748" y="0"/>
                      <a:pt x="496745" y="109940"/>
                      <a:pt x="496745" y="248379"/>
                    </a:cubicBezTo>
                    <a:lnTo>
                      <a:pt x="496745" y="565977"/>
                    </a:lnTo>
                    <a:cubicBezTo>
                      <a:pt x="496745" y="704419"/>
                      <a:pt x="386824"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43" name="자유형: 도형 142">
                <a:extLst>
                  <a:ext uri="{FF2B5EF4-FFF2-40B4-BE49-F238E27FC236}">
                    <a16:creationId xmlns:a16="http://schemas.microsoft.com/office/drawing/2014/main" id="{31FDCE20-D2C8-F579-4C84-B149066FA1F3}"/>
                  </a:ext>
                </a:extLst>
              </p:cNvPr>
              <p:cNvSpPr/>
              <p:nvPr/>
            </p:nvSpPr>
            <p:spPr>
              <a:xfrm>
                <a:off x="91382258" y="11051364"/>
                <a:ext cx="496850" cy="818427"/>
              </a:xfrm>
              <a:custGeom>
                <a:avLst/>
                <a:gdLst>
                  <a:gd name="connsiteX0" fmla="*/ 248372 w 496850"/>
                  <a:gd name="connsiteY0" fmla="*/ 818428 h 818427"/>
                  <a:gd name="connsiteX1" fmla="*/ 0 w 496850"/>
                  <a:gd name="connsiteY1" fmla="*/ 570049 h 818427"/>
                  <a:gd name="connsiteX2" fmla="*/ 0 w 496850"/>
                  <a:gd name="connsiteY2" fmla="*/ 248379 h 818427"/>
                  <a:gd name="connsiteX3" fmla="*/ 248372 w 496850"/>
                  <a:gd name="connsiteY3" fmla="*/ 0 h 818427"/>
                  <a:gd name="connsiteX4" fmla="*/ 496745 w 496850"/>
                  <a:gd name="connsiteY4" fmla="*/ 248379 h 818427"/>
                  <a:gd name="connsiteX5" fmla="*/ 496745 w 496850"/>
                  <a:gd name="connsiteY5" fmla="*/ 570049 h 818427"/>
                  <a:gd name="connsiteX6" fmla="*/ 248372 w 496850"/>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850" h="818427">
                    <a:moveTo>
                      <a:pt x="248372" y="818428"/>
                    </a:moveTo>
                    <a:cubicBezTo>
                      <a:pt x="113997" y="818428"/>
                      <a:pt x="0" y="708488"/>
                      <a:pt x="0" y="570049"/>
                    </a:cubicBezTo>
                    <a:lnTo>
                      <a:pt x="0" y="248379"/>
                    </a:lnTo>
                    <a:cubicBezTo>
                      <a:pt x="0" y="109937"/>
                      <a:pt x="109921" y="0"/>
                      <a:pt x="248372" y="0"/>
                    </a:cubicBezTo>
                    <a:cubicBezTo>
                      <a:pt x="386824" y="0"/>
                      <a:pt x="496745" y="109937"/>
                      <a:pt x="496745" y="248379"/>
                    </a:cubicBezTo>
                    <a:lnTo>
                      <a:pt x="496745" y="570049"/>
                    </a:lnTo>
                    <a:cubicBezTo>
                      <a:pt x="500820" y="708488"/>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4" name="자유형: 도형 143">
                <a:extLst>
                  <a:ext uri="{FF2B5EF4-FFF2-40B4-BE49-F238E27FC236}">
                    <a16:creationId xmlns:a16="http://schemas.microsoft.com/office/drawing/2014/main" id="{F6078942-1E54-1FE5-CF09-6AD7BE568BCF}"/>
                  </a:ext>
                </a:extLst>
              </p:cNvPr>
              <p:cNvSpPr/>
              <p:nvPr/>
            </p:nvSpPr>
            <p:spPr>
              <a:xfrm>
                <a:off x="101146368" y="10770410"/>
                <a:ext cx="496769" cy="818427"/>
              </a:xfrm>
              <a:custGeom>
                <a:avLst/>
                <a:gdLst>
                  <a:gd name="connsiteX0" fmla="*/ 248372 w 496769"/>
                  <a:gd name="connsiteY0" fmla="*/ 818428 h 818427"/>
                  <a:gd name="connsiteX1" fmla="*/ 0 w 496769"/>
                  <a:gd name="connsiteY1" fmla="*/ 570049 h 818427"/>
                  <a:gd name="connsiteX2" fmla="*/ 0 w 496769"/>
                  <a:gd name="connsiteY2" fmla="*/ 248379 h 818427"/>
                  <a:gd name="connsiteX3" fmla="*/ 248372 w 496769"/>
                  <a:gd name="connsiteY3" fmla="*/ 0 h 818427"/>
                  <a:gd name="connsiteX4" fmla="*/ 496770 w 496769"/>
                  <a:gd name="connsiteY4" fmla="*/ 248379 h 818427"/>
                  <a:gd name="connsiteX5" fmla="*/ 496770 w 496769"/>
                  <a:gd name="connsiteY5" fmla="*/ 570049 h 818427"/>
                  <a:gd name="connsiteX6" fmla="*/ 248372 w 496769"/>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8427">
                    <a:moveTo>
                      <a:pt x="248372" y="818428"/>
                    </a:moveTo>
                    <a:cubicBezTo>
                      <a:pt x="109946" y="818428"/>
                      <a:pt x="0" y="708488"/>
                      <a:pt x="0" y="570049"/>
                    </a:cubicBezTo>
                    <a:lnTo>
                      <a:pt x="0" y="248379"/>
                    </a:lnTo>
                    <a:cubicBezTo>
                      <a:pt x="0" y="114009"/>
                      <a:pt x="109946" y="0"/>
                      <a:pt x="248372" y="0"/>
                    </a:cubicBezTo>
                    <a:cubicBezTo>
                      <a:pt x="386824" y="0"/>
                      <a:pt x="496770" y="109940"/>
                      <a:pt x="496770" y="248379"/>
                    </a:cubicBezTo>
                    <a:lnTo>
                      <a:pt x="496770" y="570049"/>
                    </a:lnTo>
                    <a:cubicBezTo>
                      <a:pt x="496770" y="704419"/>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5" name="자유형: 도형 144">
                <a:extLst>
                  <a:ext uri="{FF2B5EF4-FFF2-40B4-BE49-F238E27FC236}">
                    <a16:creationId xmlns:a16="http://schemas.microsoft.com/office/drawing/2014/main" id="{B3FE9438-6998-E2B3-39EA-ED77908FE30E}"/>
                  </a:ext>
                </a:extLst>
              </p:cNvPr>
              <p:cNvSpPr/>
              <p:nvPr/>
            </p:nvSpPr>
            <p:spPr>
              <a:xfrm>
                <a:off x="101150444" y="11784281"/>
                <a:ext cx="492693" cy="818427"/>
              </a:xfrm>
              <a:custGeom>
                <a:avLst/>
                <a:gdLst>
                  <a:gd name="connsiteX0" fmla="*/ 248372 w 492693"/>
                  <a:gd name="connsiteY0" fmla="*/ 818428 h 818427"/>
                  <a:gd name="connsiteX1" fmla="*/ 0 w 492693"/>
                  <a:gd name="connsiteY1" fmla="*/ 570049 h 818427"/>
                  <a:gd name="connsiteX2" fmla="*/ 0 w 492693"/>
                  <a:gd name="connsiteY2" fmla="*/ 248379 h 818427"/>
                  <a:gd name="connsiteX3" fmla="*/ 244297 w 492693"/>
                  <a:gd name="connsiteY3" fmla="*/ 0 h 818427"/>
                  <a:gd name="connsiteX4" fmla="*/ 492694 w 492693"/>
                  <a:gd name="connsiteY4" fmla="*/ 248379 h 818427"/>
                  <a:gd name="connsiteX5" fmla="*/ 492694 w 492693"/>
                  <a:gd name="connsiteY5" fmla="*/ 565980 h 818427"/>
                  <a:gd name="connsiteX6" fmla="*/ 248372 w 492693"/>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93" h="818427">
                    <a:moveTo>
                      <a:pt x="248372" y="818428"/>
                    </a:moveTo>
                    <a:cubicBezTo>
                      <a:pt x="109946" y="818428"/>
                      <a:pt x="0" y="708491"/>
                      <a:pt x="0" y="570049"/>
                    </a:cubicBezTo>
                    <a:lnTo>
                      <a:pt x="0" y="248379"/>
                    </a:lnTo>
                    <a:cubicBezTo>
                      <a:pt x="0" y="114012"/>
                      <a:pt x="109946" y="0"/>
                      <a:pt x="244297" y="0"/>
                    </a:cubicBezTo>
                    <a:cubicBezTo>
                      <a:pt x="382748" y="0"/>
                      <a:pt x="492694" y="109940"/>
                      <a:pt x="492694" y="248379"/>
                    </a:cubicBezTo>
                    <a:lnTo>
                      <a:pt x="492694" y="565980"/>
                    </a:lnTo>
                    <a:cubicBezTo>
                      <a:pt x="492694" y="708491"/>
                      <a:pt x="382748"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6" name="자유형: 도형 145">
                <a:extLst>
                  <a:ext uri="{FF2B5EF4-FFF2-40B4-BE49-F238E27FC236}">
                    <a16:creationId xmlns:a16="http://schemas.microsoft.com/office/drawing/2014/main" id="{949219C9-7D9D-8FB8-A5C7-BC808313BF9F}"/>
                  </a:ext>
                </a:extLst>
              </p:cNvPr>
              <p:cNvSpPr/>
              <p:nvPr/>
            </p:nvSpPr>
            <p:spPr>
              <a:xfrm>
                <a:off x="101150444" y="12794083"/>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65977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46" y="818428"/>
                      <a:pt x="0" y="708488"/>
                      <a:pt x="0" y="570049"/>
                    </a:cubicBezTo>
                    <a:lnTo>
                      <a:pt x="0" y="248379"/>
                    </a:lnTo>
                    <a:cubicBezTo>
                      <a:pt x="0" y="109937"/>
                      <a:pt x="109946" y="0"/>
                      <a:pt x="248372" y="0"/>
                    </a:cubicBezTo>
                    <a:cubicBezTo>
                      <a:pt x="382748" y="0"/>
                      <a:pt x="496745" y="109937"/>
                      <a:pt x="496745" y="248379"/>
                    </a:cubicBezTo>
                    <a:lnTo>
                      <a:pt x="496745" y="565977"/>
                    </a:lnTo>
                    <a:cubicBezTo>
                      <a:pt x="496745" y="708488"/>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7" name="자유형: 도형 146">
                <a:extLst>
                  <a:ext uri="{FF2B5EF4-FFF2-40B4-BE49-F238E27FC236}">
                    <a16:creationId xmlns:a16="http://schemas.microsoft.com/office/drawing/2014/main" id="{4310CF40-3B3F-8593-A31C-2C249B40CBB8}"/>
                  </a:ext>
                </a:extLst>
              </p:cNvPr>
              <p:cNvSpPr/>
              <p:nvPr/>
            </p:nvSpPr>
            <p:spPr>
              <a:xfrm>
                <a:off x="102013658" y="10766338"/>
                <a:ext cx="496769" cy="818427"/>
              </a:xfrm>
              <a:custGeom>
                <a:avLst/>
                <a:gdLst>
                  <a:gd name="connsiteX0" fmla="*/ 248372 w 496769"/>
                  <a:gd name="connsiteY0" fmla="*/ 818428 h 818427"/>
                  <a:gd name="connsiteX1" fmla="*/ 0 w 496769"/>
                  <a:gd name="connsiteY1" fmla="*/ 570049 h 818427"/>
                  <a:gd name="connsiteX2" fmla="*/ 0 w 496769"/>
                  <a:gd name="connsiteY2" fmla="*/ 248379 h 818427"/>
                  <a:gd name="connsiteX3" fmla="*/ 248372 w 496769"/>
                  <a:gd name="connsiteY3" fmla="*/ 0 h 818427"/>
                  <a:gd name="connsiteX4" fmla="*/ 496770 w 496769"/>
                  <a:gd name="connsiteY4" fmla="*/ 248379 h 818427"/>
                  <a:gd name="connsiteX5" fmla="*/ 496770 w 496769"/>
                  <a:gd name="connsiteY5" fmla="*/ 570049 h 818427"/>
                  <a:gd name="connsiteX6" fmla="*/ 248372 w 496769"/>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8427">
                    <a:moveTo>
                      <a:pt x="248372" y="818428"/>
                    </a:moveTo>
                    <a:cubicBezTo>
                      <a:pt x="109946" y="818428"/>
                      <a:pt x="0" y="708491"/>
                      <a:pt x="0" y="570049"/>
                    </a:cubicBezTo>
                    <a:lnTo>
                      <a:pt x="0" y="248379"/>
                    </a:lnTo>
                    <a:cubicBezTo>
                      <a:pt x="0" y="114012"/>
                      <a:pt x="109946" y="0"/>
                      <a:pt x="248372" y="0"/>
                    </a:cubicBezTo>
                    <a:cubicBezTo>
                      <a:pt x="386824" y="0"/>
                      <a:pt x="496770" y="109940"/>
                      <a:pt x="496770" y="248379"/>
                    </a:cubicBezTo>
                    <a:lnTo>
                      <a:pt x="496770" y="570049"/>
                    </a:lnTo>
                    <a:cubicBezTo>
                      <a:pt x="496770" y="708491"/>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48" name="자유형: 도형 147">
                <a:extLst>
                  <a:ext uri="{FF2B5EF4-FFF2-40B4-BE49-F238E27FC236}">
                    <a16:creationId xmlns:a16="http://schemas.microsoft.com/office/drawing/2014/main" id="{65BFF119-B0F2-ED47-A6C7-905287214056}"/>
                  </a:ext>
                </a:extLst>
              </p:cNvPr>
              <p:cNvSpPr/>
              <p:nvPr/>
            </p:nvSpPr>
            <p:spPr>
              <a:xfrm>
                <a:off x="102013658" y="11780212"/>
                <a:ext cx="496769" cy="818424"/>
              </a:xfrm>
              <a:custGeom>
                <a:avLst/>
                <a:gdLst>
                  <a:gd name="connsiteX0" fmla="*/ 248372 w 496769"/>
                  <a:gd name="connsiteY0" fmla="*/ 818425 h 818424"/>
                  <a:gd name="connsiteX1" fmla="*/ 0 w 496769"/>
                  <a:gd name="connsiteY1" fmla="*/ 570049 h 818424"/>
                  <a:gd name="connsiteX2" fmla="*/ 0 w 496769"/>
                  <a:gd name="connsiteY2" fmla="*/ 248379 h 818424"/>
                  <a:gd name="connsiteX3" fmla="*/ 248372 w 496769"/>
                  <a:gd name="connsiteY3" fmla="*/ 0 h 818424"/>
                  <a:gd name="connsiteX4" fmla="*/ 496770 w 496769"/>
                  <a:gd name="connsiteY4" fmla="*/ 248379 h 818424"/>
                  <a:gd name="connsiteX5" fmla="*/ 496770 w 496769"/>
                  <a:gd name="connsiteY5" fmla="*/ 570049 h 818424"/>
                  <a:gd name="connsiteX6" fmla="*/ 248372 w 496769"/>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8424">
                    <a:moveTo>
                      <a:pt x="248372" y="818425"/>
                    </a:moveTo>
                    <a:cubicBezTo>
                      <a:pt x="109946" y="818425"/>
                      <a:pt x="0" y="708488"/>
                      <a:pt x="0" y="570049"/>
                    </a:cubicBezTo>
                    <a:lnTo>
                      <a:pt x="0" y="248379"/>
                    </a:lnTo>
                    <a:cubicBezTo>
                      <a:pt x="0" y="109937"/>
                      <a:pt x="109946" y="0"/>
                      <a:pt x="248372" y="0"/>
                    </a:cubicBezTo>
                    <a:cubicBezTo>
                      <a:pt x="386824" y="0"/>
                      <a:pt x="496770" y="109937"/>
                      <a:pt x="496770" y="248379"/>
                    </a:cubicBezTo>
                    <a:lnTo>
                      <a:pt x="496770" y="570049"/>
                    </a:lnTo>
                    <a:cubicBezTo>
                      <a:pt x="496770" y="708488"/>
                      <a:pt x="386824"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49" name="자유형: 도형 148">
                <a:extLst>
                  <a:ext uri="{FF2B5EF4-FFF2-40B4-BE49-F238E27FC236}">
                    <a16:creationId xmlns:a16="http://schemas.microsoft.com/office/drawing/2014/main" id="{8E558209-10EB-62D6-53E1-8330C0B68A9B}"/>
                  </a:ext>
                </a:extLst>
              </p:cNvPr>
              <p:cNvSpPr/>
              <p:nvPr/>
            </p:nvSpPr>
            <p:spPr>
              <a:xfrm>
                <a:off x="102017734" y="12794083"/>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13997" y="818428"/>
                      <a:pt x="0" y="708488"/>
                      <a:pt x="0" y="570049"/>
                    </a:cubicBezTo>
                    <a:lnTo>
                      <a:pt x="0" y="248379"/>
                    </a:lnTo>
                    <a:cubicBezTo>
                      <a:pt x="0" y="109937"/>
                      <a:pt x="109946" y="0"/>
                      <a:pt x="248372" y="0"/>
                    </a:cubicBezTo>
                    <a:cubicBezTo>
                      <a:pt x="386824" y="0"/>
                      <a:pt x="496745" y="109937"/>
                      <a:pt x="496745" y="248379"/>
                    </a:cubicBezTo>
                    <a:lnTo>
                      <a:pt x="496745" y="570049"/>
                    </a:lnTo>
                    <a:cubicBezTo>
                      <a:pt x="496745" y="704419"/>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50" name="자유형: 도형 149">
                <a:extLst>
                  <a:ext uri="{FF2B5EF4-FFF2-40B4-BE49-F238E27FC236}">
                    <a16:creationId xmlns:a16="http://schemas.microsoft.com/office/drawing/2014/main" id="{9189D06F-2CAA-2CF2-78BF-99BEEDD2FBDA}"/>
                  </a:ext>
                </a:extLst>
              </p:cNvPr>
              <p:cNvSpPr/>
              <p:nvPr/>
            </p:nvSpPr>
            <p:spPr>
              <a:xfrm>
                <a:off x="102880948" y="10770410"/>
                <a:ext cx="496744" cy="814355"/>
              </a:xfrm>
              <a:custGeom>
                <a:avLst/>
                <a:gdLst>
                  <a:gd name="connsiteX0" fmla="*/ 248372 w 496744"/>
                  <a:gd name="connsiteY0" fmla="*/ 814355 h 814355"/>
                  <a:gd name="connsiteX1" fmla="*/ 0 w 496744"/>
                  <a:gd name="connsiteY1" fmla="*/ 570049 h 814355"/>
                  <a:gd name="connsiteX2" fmla="*/ 0 w 496744"/>
                  <a:gd name="connsiteY2" fmla="*/ 248379 h 814355"/>
                  <a:gd name="connsiteX3" fmla="*/ 248372 w 496744"/>
                  <a:gd name="connsiteY3" fmla="*/ 0 h 814355"/>
                  <a:gd name="connsiteX4" fmla="*/ 496745 w 496744"/>
                  <a:gd name="connsiteY4" fmla="*/ 244306 h 814355"/>
                  <a:gd name="connsiteX5" fmla="*/ 496745 w 496744"/>
                  <a:gd name="connsiteY5" fmla="*/ 565977 h 814355"/>
                  <a:gd name="connsiteX6" fmla="*/ 248372 w 496744"/>
                  <a:gd name="connsiteY6" fmla="*/ 814355 h 8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4355">
                    <a:moveTo>
                      <a:pt x="248372" y="814355"/>
                    </a:moveTo>
                    <a:cubicBezTo>
                      <a:pt x="109946" y="814355"/>
                      <a:pt x="0" y="704419"/>
                      <a:pt x="0" y="570049"/>
                    </a:cubicBezTo>
                    <a:lnTo>
                      <a:pt x="0" y="248379"/>
                    </a:lnTo>
                    <a:cubicBezTo>
                      <a:pt x="0" y="114009"/>
                      <a:pt x="109946" y="0"/>
                      <a:pt x="248372" y="0"/>
                    </a:cubicBezTo>
                    <a:cubicBezTo>
                      <a:pt x="386824" y="0"/>
                      <a:pt x="496745" y="109940"/>
                      <a:pt x="496745" y="244306"/>
                    </a:cubicBezTo>
                    <a:lnTo>
                      <a:pt x="496745" y="565977"/>
                    </a:lnTo>
                    <a:cubicBezTo>
                      <a:pt x="492694" y="704419"/>
                      <a:pt x="382748" y="814355"/>
                      <a:pt x="248372" y="814355"/>
                    </a:cubicBezTo>
                    <a:close/>
                  </a:path>
                </a:pathLst>
              </a:custGeom>
              <a:solidFill>
                <a:srgbClr val="FFFFFF"/>
              </a:solidFill>
              <a:ln w="407167" cap="flat">
                <a:noFill/>
                <a:prstDash val="solid"/>
                <a:miter/>
              </a:ln>
            </p:spPr>
            <p:txBody>
              <a:bodyPr rtlCol="0" anchor="ctr"/>
              <a:lstStyle/>
              <a:p>
                <a:endParaRPr lang="ko-KR" altLang="en-US"/>
              </a:p>
            </p:txBody>
          </p:sp>
          <p:sp>
            <p:nvSpPr>
              <p:cNvPr id="151" name="자유형: 도형 150">
                <a:extLst>
                  <a:ext uri="{FF2B5EF4-FFF2-40B4-BE49-F238E27FC236}">
                    <a16:creationId xmlns:a16="http://schemas.microsoft.com/office/drawing/2014/main" id="{750C11EE-87C4-ECCC-10A1-B370A58FAE6D}"/>
                  </a:ext>
                </a:extLst>
              </p:cNvPr>
              <p:cNvSpPr/>
              <p:nvPr/>
            </p:nvSpPr>
            <p:spPr>
              <a:xfrm>
                <a:off x="102880948" y="11780212"/>
                <a:ext cx="492802" cy="818424"/>
              </a:xfrm>
              <a:custGeom>
                <a:avLst/>
                <a:gdLst>
                  <a:gd name="connsiteX0" fmla="*/ 248372 w 492802"/>
                  <a:gd name="connsiteY0" fmla="*/ 818425 h 818424"/>
                  <a:gd name="connsiteX1" fmla="*/ 0 w 492802"/>
                  <a:gd name="connsiteY1" fmla="*/ 570049 h 818424"/>
                  <a:gd name="connsiteX2" fmla="*/ 0 w 492802"/>
                  <a:gd name="connsiteY2" fmla="*/ 248379 h 818424"/>
                  <a:gd name="connsiteX3" fmla="*/ 244297 w 492802"/>
                  <a:gd name="connsiteY3" fmla="*/ 0 h 818424"/>
                  <a:gd name="connsiteX4" fmla="*/ 492694 w 492802"/>
                  <a:gd name="connsiteY4" fmla="*/ 248379 h 818424"/>
                  <a:gd name="connsiteX5" fmla="*/ 492694 w 492802"/>
                  <a:gd name="connsiteY5" fmla="*/ 565977 h 818424"/>
                  <a:gd name="connsiteX6" fmla="*/ 248372 w 492802"/>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02" h="818424">
                    <a:moveTo>
                      <a:pt x="248372" y="818425"/>
                    </a:moveTo>
                    <a:cubicBezTo>
                      <a:pt x="109946" y="818425"/>
                      <a:pt x="0" y="708488"/>
                      <a:pt x="0" y="570049"/>
                    </a:cubicBezTo>
                    <a:lnTo>
                      <a:pt x="0" y="248379"/>
                    </a:lnTo>
                    <a:cubicBezTo>
                      <a:pt x="0" y="109937"/>
                      <a:pt x="109946" y="0"/>
                      <a:pt x="244297" y="0"/>
                    </a:cubicBezTo>
                    <a:cubicBezTo>
                      <a:pt x="382748" y="0"/>
                      <a:pt x="492694" y="109937"/>
                      <a:pt x="492694" y="248379"/>
                    </a:cubicBezTo>
                    <a:lnTo>
                      <a:pt x="492694" y="565977"/>
                    </a:lnTo>
                    <a:cubicBezTo>
                      <a:pt x="496745" y="704415"/>
                      <a:pt x="386824"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52" name="자유형: 도형 151">
                <a:extLst>
                  <a:ext uri="{FF2B5EF4-FFF2-40B4-BE49-F238E27FC236}">
                    <a16:creationId xmlns:a16="http://schemas.microsoft.com/office/drawing/2014/main" id="{2C922AF8-8066-E351-AB3F-986FA5D3CF68}"/>
                  </a:ext>
                </a:extLst>
              </p:cNvPr>
              <p:cNvSpPr/>
              <p:nvPr/>
            </p:nvSpPr>
            <p:spPr>
              <a:xfrm>
                <a:off x="102885024" y="12790011"/>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21" y="818428"/>
                      <a:pt x="0" y="708491"/>
                      <a:pt x="0" y="570049"/>
                    </a:cubicBezTo>
                    <a:lnTo>
                      <a:pt x="0" y="248379"/>
                    </a:lnTo>
                    <a:cubicBezTo>
                      <a:pt x="0" y="114009"/>
                      <a:pt x="109921" y="0"/>
                      <a:pt x="248372" y="0"/>
                    </a:cubicBezTo>
                    <a:cubicBezTo>
                      <a:pt x="386824" y="0"/>
                      <a:pt x="496745" y="109940"/>
                      <a:pt x="496745" y="248379"/>
                    </a:cubicBezTo>
                    <a:lnTo>
                      <a:pt x="496745" y="570049"/>
                    </a:lnTo>
                    <a:cubicBezTo>
                      <a:pt x="496745" y="708491"/>
                      <a:pt x="382748"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53" name="자유형: 도형 152">
                <a:extLst>
                  <a:ext uri="{FF2B5EF4-FFF2-40B4-BE49-F238E27FC236}">
                    <a16:creationId xmlns:a16="http://schemas.microsoft.com/office/drawing/2014/main" id="{8C8DBCEA-AE9C-FF85-774F-76980CB6C1AA}"/>
                  </a:ext>
                </a:extLst>
              </p:cNvPr>
              <p:cNvSpPr/>
              <p:nvPr/>
            </p:nvSpPr>
            <p:spPr>
              <a:xfrm>
                <a:off x="103744163" y="10762268"/>
                <a:ext cx="496769" cy="818424"/>
              </a:xfrm>
              <a:custGeom>
                <a:avLst/>
                <a:gdLst>
                  <a:gd name="connsiteX0" fmla="*/ 248372 w 496769"/>
                  <a:gd name="connsiteY0" fmla="*/ 818425 h 818424"/>
                  <a:gd name="connsiteX1" fmla="*/ 0 w 496769"/>
                  <a:gd name="connsiteY1" fmla="*/ 570049 h 818424"/>
                  <a:gd name="connsiteX2" fmla="*/ 0 w 496769"/>
                  <a:gd name="connsiteY2" fmla="*/ 248379 h 818424"/>
                  <a:gd name="connsiteX3" fmla="*/ 248372 w 496769"/>
                  <a:gd name="connsiteY3" fmla="*/ 0 h 818424"/>
                  <a:gd name="connsiteX4" fmla="*/ 496770 w 496769"/>
                  <a:gd name="connsiteY4" fmla="*/ 248379 h 818424"/>
                  <a:gd name="connsiteX5" fmla="*/ 496770 w 496769"/>
                  <a:gd name="connsiteY5" fmla="*/ 570049 h 818424"/>
                  <a:gd name="connsiteX6" fmla="*/ 248372 w 496769"/>
                  <a:gd name="connsiteY6" fmla="*/ 818425 h 8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69" h="818424">
                    <a:moveTo>
                      <a:pt x="248372" y="818425"/>
                    </a:moveTo>
                    <a:cubicBezTo>
                      <a:pt x="114022" y="818425"/>
                      <a:pt x="0" y="708488"/>
                      <a:pt x="0" y="570049"/>
                    </a:cubicBezTo>
                    <a:lnTo>
                      <a:pt x="0" y="248379"/>
                    </a:lnTo>
                    <a:cubicBezTo>
                      <a:pt x="0" y="114009"/>
                      <a:pt x="109946" y="0"/>
                      <a:pt x="248372" y="0"/>
                    </a:cubicBezTo>
                    <a:cubicBezTo>
                      <a:pt x="386824" y="0"/>
                      <a:pt x="496770" y="109937"/>
                      <a:pt x="496770" y="248379"/>
                    </a:cubicBezTo>
                    <a:lnTo>
                      <a:pt x="496770" y="570049"/>
                    </a:lnTo>
                    <a:cubicBezTo>
                      <a:pt x="496770" y="708488"/>
                      <a:pt x="386824" y="818425"/>
                      <a:pt x="248372" y="818425"/>
                    </a:cubicBezTo>
                    <a:close/>
                  </a:path>
                </a:pathLst>
              </a:custGeom>
              <a:solidFill>
                <a:srgbClr val="FFFFFF"/>
              </a:solidFill>
              <a:ln w="407167" cap="flat">
                <a:noFill/>
                <a:prstDash val="solid"/>
                <a:miter/>
              </a:ln>
            </p:spPr>
            <p:txBody>
              <a:bodyPr rtlCol="0" anchor="ctr"/>
              <a:lstStyle/>
              <a:p>
                <a:endParaRPr lang="ko-KR" altLang="en-US"/>
              </a:p>
            </p:txBody>
          </p:sp>
          <p:sp>
            <p:nvSpPr>
              <p:cNvPr id="154" name="자유형: 도형 153">
                <a:extLst>
                  <a:ext uri="{FF2B5EF4-FFF2-40B4-BE49-F238E27FC236}">
                    <a16:creationId xmlns:a16="http://schemas.microsoft.com/office/drawing/2014/main" id="{93949DD3-95B9-B3DB-C64D-77C35EA004DE}"/>
                  </a:ext>
                </a:extLst>
              </p:cNvPr>
              <p:cNvSpPr/>
              <p:nvPr/>
            </p:nvSpPr>
            <p:spPr>
              <a:xfrm>
                <a:off x="103748238" y="11776139"/>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09946" y="818428"/>
                      <a:pt x="0" y="708488"/>
                      <a:pt x="0" y="570049"/>
                    </a:cubicBezTo>
                    <a:lnTo>
                      <a:pt x="0" y="248379"/>
                    </a:lnTo>
                    <a:cubicBezTo>
                      <a:pt x="0" y="109937"/>
                      <a:pt x="109946" y="0"/>
                      <a:pt x="248372" y="0"/>
                    </a:cubicBezTo>
                    <a:cubicBezTo>
                      <a:pt x="386824" y="0"/>
                      <a:pt x="496745" y="109937"/>
                      <a:pt x="496745" y="248379"/>
                    </a:cubicBezTo>
                    <a:lnTo>
                      <a:pt x="496745" y="570049"/>
                    </a:lnTo>
                    <a:cubicBezTo>
                      <a:pt x="496745" y="708488"/>
                      <a:pt x="386824"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55" name="자유형: 도형 154">
                <a:extLst>
                  <a:ext uri="{FF2B5EF4-FFF2-40B4-BE49-F238E27FC236}">
                    <a16:creationId xmlns:a16="http://schemas.microsoft.com/office/drawing/2014/main" id="{F0A4102E-A3F7-DA04-148D-97B4DDA83762}"/>
                  </a:ext>
                </a:extLst>
              </p:cNvPr>
              <p:cNvSpPr/>
              <p:nvPr/>
            </p:nvSpPr>
            <p:spPr>
              <a:xfrm>
                <a:off x="103752314" y="12790011"/>
                <a:ext cx="496744" cy="818427"/>
              </a:xfrm>
              <a:custGeom>
                <a:avLst/>
                <a:gdLst>
                  <a:gd name="connsiteX0" fmla="*/ 248372 w 496744"/>
                  <a:gd name="connsiteY0" fmla="*/ 818428 h 818427"/>
                  <a:gd name="connsiteX1" fmla="*/ 0 w 496744"/>
                  <a:gd name="connsiteY1" fmla="*/ 570049 h 818427"/>
                  <a:gd name="connsiteX2" fmla="*/ 0 w 496744"/>
                  <a:gd name="connsiteY2" fmla="*/ 248379 h 818427"/>
                  <a:gd name="connsiteX3" fmla="*/ 248372 w 496744"/>
                  <a:gd name="connsiteY3" fmla="*/ 0 h 818427"/>
                  <a:gd name="connsiteX4" fmla="*/ 496745 w 496744"/>
                  <a:gd name="connsiteY4" fmla="*/ 248379 h 818427"/>
                  <a:gd name="connsiteX5" fmla="*/ 496745 w 496744"/>
                  <a:gd name="connsiteY5" fmla="*/ 570049 h 818427"/>
                  <a:gd name="connsiteX6" fmla="*/ 248372 w 496744"/>
                  <a:gd name="connsiteY6" fmla="*/ 818428 h 8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4" h="818427">
                    <a:moveTo>
                      <a:pt x="248372" y="818428"/>
                    </a:moveTo>
                    <a:cubicBezTo>
                      <a:pt x="113997" y="818428"/>
                      <a:pt x="0" y="708491"/>
                      <a:pt x="0" y="570049"/>
                    </a:cubicBezTo>
                    <a:lnTo>
                      <a:pt x="0" y="248379"/>
                    </a:lnTo>
                    <a:cubicBezTo>
                      <a:pt x="0" y="114009"/>
                      <a:pt x="109921" y="0"/>
                      <a:pt x="248372" y="0"/>
                    </a:cubicBezTo>
                    <a:cubicBezTo>
                      <a:pt x="382748" y="0"/>
                      <a:pt x="496745" y="109940"/>
                      <a:pt x="496745" y="248379"/>
                    </a:cubicBezTo>
                    <a:lnTo>
                      <a:pt x="496745" y="570049"/>
                    </a:lnTo>
                    <a:cubicBezTo>
                      <a:pt x="492669" y="708491"/>
                      <a:pt x="382748" y="818428"/>
                      <a:pt x="248372" y="818428"/>
                    </a:cubicBezTo>
                    <a:close/>
                  </a:path>
                </a:pathLst>
              </a:custGeom>
              <a:solidFill>
                <a:srgbClr val="FFFFFF"/>
              </a:solidFill>
              <a:ln w="407167" cap="flat">
                <a:noFill/>
                <a:prstDash val="solid"/>
                <a:miter/>
              </a:ln>
            </p:spPr>
            <p:txBody>
              <a:bodyPr rtlCol="0" anchor="ctr"/>
              <a:lstStyle/>
              <a:p>
                <a:endParaRPr lang="ko-KR" altLang="en-US"/>
              </a:p>
            </p:txBody>
          </p:sp>
          <p:sp>
            <p:nvSpPr>
              <p:cNvPr id="156" name="자유형: 도형 155">
                <a:extLst>
                  <a:ext uri="{FF2B5EF4-FFF2-40B4-BE49-F238E27FC236}">
                    <a16:creationId xmlns:a16="http://schemas.microsoft.com/office/drawing/2014/main" id="{4811774C-5CC3-873B-F75D-441BFE215BF3}"/>
                  </a:ext>
                </a:extLst>
              </p:cNvPr>
              <p:cNvSpPr/>
              <p:nvPr/>
            </p:nvSpPr>
            <p:spPr>
              <a:xfrm>
                <a:off x="99318128" y="6039009"/>
                <a:ext cx="6616677" cy="4381228"/>
              </a:xfrm>
              <a:custGeom>
                <a:avLst/>
                <a:gdLst>
                  <a:gd name="connsiteX0" fmla="*/ 17 w 6616677"/>
                  <a:gd name="connsiteY0" fmla="*/ 2756591 h 4381228"/>
                  <a:gd name="connsiteX1" fmla="*/ 1632803 w 6616677"/>
                  <a:gd name="connsiteY1" fmla="*/ 1115666 h 4381228"/>
                  <a:gd name="connsiteX2" fmla="*/ 2031829 w 6616677"/>
                  <a:gd name="connsiteY2" fmla="*/ 1164525 h 4381228"/>
                  <a:gd name="connsiteX3" fmla="*/ 2031829 w 6616677"/>
                  <a:gd name="connsiteY3" fmla="*/ 1160455 h 4381228"/>
                  <a:gd name="connsiteX4" fmla="*/ 3188224 w 6616677"/>
                  <a:gd name="connsiteY4" fmla="*/ 2630367 h 4381228"/>
                  <a:gd name="connsiteX5" fmla="*/ 3086430 w 6616677"/>
                  <a:gd name="connsiteY5" fmla="*/ 3175983 h 4381228"/>
                  <a:gd name="connsiteX6" fmla="*/ 3086430 w 6616677"/>
                  <a:gd name="connsiteY6" fmla="*/ 3175983 h 4381228"/>
                  <a:gd name="connsiteX7" fmla="*/ 3167845 w 6616677"/>
                  <a:gd name="connsiteY7" fmla="*/ 3285923 h 4381228"/>
                  <a:gd name="connsiteX8" fmla="*/ 3306297 w 6616677"/>
                  <a:gd name="connsiteY8" fmla="*/ 3253348 h 4381228"/>
                  <a:gd name="connsiteX9" fmla="*/ 3420318 w 6616677"/>
                  <a:gd name="connsiteY9" fmla="*/ 2626294 h 4381228"/>
                  <a:gd name="connsiteX10" fmla="*/ 2133623 w 6616677"/>
                  <a:gd name="connsiteY10" fmla="*/ 940579 h 4381228"/>
                  <a:gd name="connsiteX11" fmla="*/ 3725702 w 6616677"/>
                  <a:gd name="connsiteY11" fmla="*/ 0 h 4381228"/>
                  <a:gd name="connsiteX12" fmla="*/ 5562052 w 6616677"/>
                  <a:gd name="connsiteY12" fmla="*/ 1779364 h 4381228"/>
                  <a:gd name="connsiteX13" fmla="*/ 6616652 w 6616677"/>
                  <a:gd name="connsiteY13" fmla="*/ 3061974 h 4381228"/>
                  <a:gd name="connsiteX14" fmla="*/ 5484687 w 6616677"/>
                  <a:gd name="connsiteY14" fmla="*/ 4360871 h 4381228"/>
                  <a:gd name="connsiteX15" fmla="*/ 5492838 w 6616677"/>
                  <a:gd name="connsiteY15" fmla="*/ 4369014 h 4381228"/>
                  <a:gd name="connsiteX16" fmla="*/ 5399195 w 6616677"/>
                  <a:gd name="connsiteY16" fmla="*/ 4369014 h 4381228"/>
                  <a:gd name="connsiteX17" fmla="*/ 5313679 w 6616677"/>
                  <a:gd name="connsiteY17" fmla="*/ 4373086 h 4381228"/>
                  <a:gd name="connsiteX18" fmla="*/ 5228188 w 6616677"/>
                  <a:gd name="connsiteY18" fmla="*/ 4373086 h 4381228"/>
                  <a:gd name="connsiteX19" fmla="*/ 1494352 w 6616677"/>
                  <a:gd name="connsiteY19" fmla="*/ 4381228 h 4381228"/>
                  <a:gd name="connsiteX20" fmla="*/ 1494352 w 6616677"/>
                  <a:gd name="connsiteY20" fmla="*/ 4377159 h 4381228"/>
                  <a:gd name="connsiteX21" fmla="*/ 17 w 6616677"/>
                  <a:gd name="connsiteY21" fmla="*/ 2756591 h 438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16677" h="4381228">
                    <a:moveTo>
                      <a:pt x="17" y="2756591"/>
                    </a:moveTo>
                    <a:cubicBezTo>
                      <a:pt x="-4059" y="1852656"/>
                      <a:pt x="728856" y="1119738"/>
                      <a:pt x="1632803" y="1115666"/>
                    </a:cubicBezTo>
                    <a:cubicBezTo>
                      <a:pt x="1771229" y="1115666"/>
                      <a:pt x="1905605" y="1131953"/>
                      <a:pt x="2031829" y="1164525"/>
                    </a:cubicBezTo>
                    <a:cubicBezTo>
                      <a:pt x="2031829" y="1164525"/>
                      <a:pt x="2031829" y="1160455"/>
                      <a:pt x="2031829" y="1160455"/>
                    </a:cubicBezTo>
                    <a:cubicBezTo>
                      <a:pt x="2691455" y="1323327"/>
                      <a:pt x="3188224" y="1921875"/>
                      <a:pt x="3188224" y="2630367"/>
                    </a:cubicBezTo>
                    <a:cubicBezTo>
                      <a:pt x="3188224" y="2821738"/>
                      <a:pt x="3151567" y="3009042"/>
                      <a:pt x="3086430" y="3175983"/>
                    </a:cubicBezTo>
                    <a:lnTo>
                      <a:pt x="3086430" y="3175983"/>
                    </a:lnTo>
                    <a:cubicBezTo>
                      <a:pt x="3098632" y="3277778"/>
                      <a:pt x="3167845" y="3285923"/>
                      <a:pt x="3167845" y="3285923"/>
                    </a:cubicBezTo>
                    <a:cubicBezTo>
                      <a:pt x="3245210" y="3302207"/>
                      <a:pt x="3302221" y="3257421"/>
                      <a:pt x="3306297" y="3253348"/>
                    </a:cubicBezTo>
                    <a:cubicBezTo>
                      <a:pt x="3379586" y="3057901"/>
                      <a:pt x="3420318" y="2850243"/>
                      <a:pt x="3420318" y="2626294"/>
                    </a:cubicBezTo>
                    <a:cubicBezTo>
                      <a:pt x="3420318" y="1820081"/>
                      <a:pt x="2874690" y="1144168"/>
                      <a:pt x="2133623" y="940579"/>
                    </a:cubicBezTo>
                    <a:cubicBezTo>
                      <a:pt x="2447158" y="382745"/>
                      <a:pt x="3041621" y="4070"/>
                      <a:pt x="3725702" y="0"/>
                    </a:cubicBezTo>
                    <a:cubicBezTo>
                      <a:pt x="4723267" y="0"/>
                      <a:pt x="5533571" y="789922"/>
                      <a:pt x="5562052" y="1779364"/>
                    </a:cubicBezTo>
                    <a:cubicBezTo>
                      <a:pt x="6164691" y="1897446"/>
                      <a:pt x="6616652" y="2426778"/>
                      <a:pt x="6616652" y="3061974"/>
                    </a:cubicBezTo>
                    <a:cubicBezTo>
                      <a:pt x="6620728" y="3725672"/>
                      <a:pt x="6123959" y="4275365"/>
                      <a:pt x="5484687" y="4360871"/>
                    </a:cubicBezTo>
                    <a:lnTo>
                      <a:pt x="5492838" y="4369014"/>
                    </a:lnTo>
                    <a:lnTo>
                      <a:pt x="5399195" y="4369014"/>
                    </a:lnTo>
                    <a:cubicBezTo>
                      <a:pt x="5370690" y="4369014"/>
                      <a:pt x="5342185" y="4373086"/>
                      <a:pt x="5313679" y="4373086"/>
                    </a:cubicBezTo>
                    <a:cubicBezTo>
                      <a:pt x="5285174" y="4373086"/>
                      <a:pt x="5256668" y="4373086"/>
                      <a:pt x="5228188" y="4373086"/>
                    </a:cubicBezTo>
                    <a:lnTo>
                      <a:pt x="1494352" y="4381228"/>
                    </a:lnTo>
                    <a:lnTo>
                      <a:pt x="1494352" y="4377159"/>
                    </a:lnTo>
                    <a:cubicBezTo>
                      <a:pt x="659643" y="4312009"/>
                      <a:pt x="17" y="3611663"/>
                      <a:pt x="17" y="2756591"/>
                    </a:cubicBezTo>
                    <a:close/>
                  </a:path>
                </a:pathLst>
              </a:custGeom>
              <a:solidFill>
                <a:srgbClr val="FFFFFF"/>
              </a:solidFill>
              <a:ln w="407167" cap="flat">
                <a:noFill/>
                <a:prstDash val="solid"/>
                <a:miter/>
              </a:ln>
            </p:spPr>
            <p:txBody>
              <a:bodyPr rtlCol="0" anchor="ctr"/>
              <a:lstStyle/>
              <a:p>
                <a:endParaRPr lang="ko-KR" altLang="en-US"/>
              </a:p>
            </p:txBody>
          </p:sp>
          <p:sp>
            <p:nvSpPr>
              <p:cNvPr id="157" name="자유형: 도형 156">
                <a:extLst>
                  <a:ext uri="{FF2B5EF4-FFF2-40B4-BE49-F238E27FC236}">
                    <a16:creationId xmlns:a16="http://schemas.microsoft.com/office/drawing/2014/main" id="{3B760CF8-F738-81B5-0DE4-F1D1D5B82EA5}"/>
                  </a:ext>
                </a:extLst>
              </p:cNvPr>
              <p:cNvSpPr/>
              <p:nvPr/>
            </p:nvSpPr>
            <p:spPr>
              <a:xfrm>
                <a:off x="86394319" y="3437142"/>
                <a:ext cx="7858536" cy="5191513"/>
              </a:xfrm>
              <a:custGeom>
                <a:avLst/>
                <a:gdLst>
                  <a:gd name="connsiteX0" fmla="*/ 14 w 7858536"/>
                  <a:gd name="connsiteY0" fmla="*/ 3265566 h 5191513"/>
                  <a:gd name="connsiteX1" fmla="*/ 1934108 w 7858536"/>
                  <a:gd name="connsiteY1" fmla="*/ 1319258 h 5191513"/>
                  <a:gd name="connsiteX2" fmla="*/ 2410499 w 7858536"/>
                  <a:gd name="connsiteY2" fmla="*/ 1376262 h 5191513"/>
                  <a:gd name="connsiteX3" fmla="*/ 2414574 w 7858536"/>
                  <a:gd name="connsiteY3" fmla="*/ 1372190 h 5191513"/>
                  <a:gd name="connsiteX4" fmla="*/ 3786761 w 7858536"/>
                  <a:gd name="connsiteY4" fmla="*/ 3114909 h 5191513"/>
                  <a:gd name="connsiteX5" fmla="*/ 3668688 w 7858536"/>
                  <a:gd name="connsiteY5" fmla="*/ 3762323 h 5191513"/>
                  <a:gd name="connsiteX6" fmla="*/ 3668688 w 7858536"/>
                  <a:gd name="connsiteY6" fmla="*/ 3762323 h 5191513"/>
                  <a:gd name="connsiteX7" fmla="*/ 3766407 w 7858536"/>
                  <a:gd name="connsiteY7" fmla="*/ 3892620 h 5191513"/>
                  <a:gd name="connsiteX8" fmla="*/ 3933339 w 7858536"/>
                  <a:gd name="connsiteY8" fmla="*/ 3851902 h 5191513"/>
                  <a:gd name="connsiteX9" fmla="*/ 4067714 w 7858536"/>
                  <a:gd name="connsiteY9" fmla="*/ 3110839 h 5191513"/>
                  <a:gd name="connsiteX10" fmla="*/ 2540798 w 7858536"/>
                  <a:gd name="connsiteY10" fmla="*/ 1111596 h 5191513"/>
                  <a:gd name="connsiteX11" fmla="*/ 4430108 w 7858536"/>
                  <a:gd name="connsiteY11" fmla="*/ 0 h 5191513"/>
                  <a:gd name="connsiteX12" fmla="*/ 6604422 w 7858536"/>
                  <a:gd name="connsiteY12" fmla="*/ 2109180 h 5191513"/>
                  <a:gd name="connsiteX13" fmla="*/ 7858536 w 7858536"/>
                  <a:gd name="connsiteY13" fmla="*/ 3627954 h 5191513"/>
                  <a:gd name="connsiteX14" fmla="*/ 6514855 w 7858536"/>
                  <a:gd name="connsiteY14" fmla="*/ 5171157 h 5191513"/>
                  <a:gd name="connsiteX15" fmla="*/ 6522982 w 7858536"/>
                  <a:gd name="connsiteY15" fmla="*/ 5179299 h 5191513"/>
                  <a:gd name="connsiteX16" fmla="*/ 6413061 w 7858536"/>
                  <a:gd name="connsiteY16" fmla="*/ 5179299 h 5191513"/>
                  <a:gd name="connsiteX17" fmla="*/ 6311267 w 7858536"/>
                  <a:gd name="connsiteY17" fmla="*/ 5183372 h 5191513"/>
                  <a:gd name="connsiteX18" fmla="*/ 6209472 w 7858536"/>
                  <a:gd name="connsiteY18" fmla="*/ 5179299 h 5191513"/>
                  <a:gd name="connsiteX19" fmla="*/ 1779378 w 7858536"/>
                  <a:gd name="connsiteY19" fmla="*/ 5191514 h 5191513"/>
                  <a:gd name="connsiteX20" fmla="*/ 1779378 w 7858536"/>
                  <a:gd name="connsiteY20" fmla="*/ 5183372 h 5191513"/>
                  <a:gd name="connsiteX21" fmla="*/ 14 w 7858536"/>
                  <a:gd name="connsiteY21" fmla="*/ 3265566 h 5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8536" h="5191513">
                    <a:moveTo>
                      <a:pt x="14" y="3265566"/>
                    </a:moveTo>
                    <a:cubicBezTo>
                      <a:pt x="-4061" y="2194690"/>
                      <a:pt x="863229" y="1323327"/>
                      <a:pt x="1934108" y="1319258"/>
                    </a:cubicBezTo>
                    <a:cubicBezTo>
                      <a:pt x="2101040" y="1319258"/>
                      <a:pt x="2259845" y="1339615"/>
                      <a:pt x="2410499" y="1376262"/>
                    </a:cubicBezTo>
                    <a:cubicBezTo>
                      <a:pt x="2410499" y="1376262"/>
                      <a:pt x="2414574" y="1372190"/>
                      <a:pt x="2414574" y="1372190"/>
                    </a:cubicBezTo>
                    <a:cubicBezTo>
                      <a:pt x="3200424" y="1563563"/>
                      <a:pt x="3782685" y="2272052"/>
                      <a:pt x="3786761" y="3114909"/>
                    </a:cubicBezTo>
                    <a:cubicBezTo>
                      <a:pt x="3786761" y="3342931"/>
                      <a:pt x="3746053" y="3562804"/>
                      <a:pt x="3668688" y="3762323"/>
                    </a:cubicBezTo>
                    <a:lnTo>
                      <a:pt x="3668688" y="3762323"/>
                    </a:lnTo>
                    <a:cubicBezTo>
                      <a:pt x="3684966" y="3880405"/>
                      <a:pt x="3766407" y="3892620"/>
                      <a:pt x="3766407" y="3892620"/>
                    </a:cubicBezTo>
                    <a:cubicBezTo>
                      <a:pt x="3860050" y="3912977"/>
                      <a:pt x="3929263" y="3855972"/>
                      <a:pt x="3933339" y="3851902"/>
                    </a:cubicBezTo>
                    <a:cubicBezTo>
                      <a:pt x="4018855" y="3619811"/>
                      <a:pt x="4067714" y="3371433"/>
                      <a:pt x="4067714" y="3110839"/>
                    </a:cubicBezTo>
                    <a:cubicBezTo>
                      <a:pt x="4063638" y="2158042"/>
                      <a:pt x="3416240" y="1351829"/>
                      <a:pt x="2540798" y="1111596"/>
                    </a:cubicBezTo>
                    <a:cubicBezTo>
                      <a:pt x="2911319" y="447898"/>
                      <a:pt x="3615753" y="0"/>
                      <a:pt x="4430108" y="0"/>
                    </a:cubicBezTo>
                    <a:cubicBezTo>
                      <a:pt x="5610908" y="0"/>
                      <a:pt x="6575917" y="936510"/>
                      <a:pt x="6604422" y="2109180"/>
                    </a:cubicBezTo>
                    <a:cubicBezTo>
                      <a:pt x="7316983" y="2247622"/>
                      <a:pt x="7854461" y="2874676"/>
                      <a:pt x="7858536" y="3627954"/>
                    </a:cubicBezTo>
                    <a:cubicBezTo>
                      <a:pt x="7858536" y="4417879"/>
                      <a:pt x="7276275" y="5069363"/>
                      <a:pt x="6514855" y="5171157"/>
                    </a:cubicBezTo>
                    <a:lnTo>
                      <a:pt x="6522982" y="5179299"/>
                    </a:lnTo>
                    <a:lnTo>
                      <a:pt x="6413061" y="5179299"/>
                    </a:lnTo>
                    <a:cubicBezTo>
                      <a:pt x="6380480" y="5183372"/>
                      <a:pt x="6347899" y="5183372"/>
                      <a:pt x="6311267" y="5183372"/>
                    </a:cubicBezTo>
                    <a:cubicBezTo>
                      <a:pt x="6278685" y="5183372"/>
                      <a:pt x="6246104" y="5183372"/>
                      <a:pt x="6209472" y="5179299"/>
                    </a:cubicBezTo>
                    <a:lnTo>
                      <a:pt x="1779378" y="5191514"/>
                    </a:lnTo>
                    <a:lnTo>
                      <a:pt x="1779378" y="5183372"/>
                    </a:lnTo>
                    <a:cubicBezTo>
                      <a:pt x="785864" y="5110080"/>
                      <a:pt x="4090" y="4279437"/>
                      <a:pt x="14" y="3265566"/>
                    </a:cubicBezTo>
                    <a:close/>
                  </a:path>
                </a:pathLst>
              </a:custGeom>
              <a:solidFill>
                <a:srgbClr val="FFFFFF"/>
              </a:solidFill>
              <a:ln w="407167" cap="flat">
                <a:noFill/>
                <a:prstDash val="solid"/>
                <a:miter/>
              </a:ln>
            </p:spPr>
            <p:txBody>
              <a:bodyPr rtlCol="0" anchor="ctr"/>
              <a:lstStyle/>
              <a:p>
                <a:endParaRPr lang="ko-KR" altLang="en-US"/>
              </a:p>
            </p:txBody>
          </p:sp>
        </p:grpSp>
        <p:grpSp>
          <p:nvGrpSpPr>
            <p:cNvPr id="44" name="그래픽 24">
              <a:extLst>
                <a:ext uri="{FF2B5EF4-FFF2-40B4-BE49-F238E27FC236}">
                  <a16:creationId xmlns:a16="http://schemas.microsoft.com/office/drawing/2014/main" id="{30F3E51D-1084-8D82-FD84-D7F3845015AB}"/>
                </a:ext>
              </a:extLst>
            </p:cNvPr>
            <p:cNvGrpSpPr/>
            <p:nvPr/>
          </p:nvGrpSpPr>
          <p:grpSpPr>
            <a:xfrm>
              <a:off x="132149" y="5499598"/>
              <a:ext cx="339132" cy="276306"/>
              <a:chOff x="18554475" y="5582969"/>
              <a:chExt cx="10879784" cy="8864253"/>
            </a:xfrm>
            <a:solidFill>
              <a:srgbClr val="FFFFFF"/>
            </a:solidFill>
          </p:grpSpPr>
          <p:grpSp>
            <p:nvGrpSpPr>
              <p:cNvPr id="113" name="그래픽 24">
                <a:extLst>
                  <a:ext uri="{FF2B5EF4-FFF2-40B4-BE49-F238E27FC236}">
                    <a16:creationId xmlns:a16="http://schemas.microsoft.com/office/drawing/2014/main" id="{04BFA096-B85A-FC1D-62F0-7E0BBAB2DEBF}"/>
                  </a:ext>
                </a:extLst>
              </p:cNvPr>
              <p:cNvGrpSpPr/>
              <p:nvPr/>
            </p:nvGrpSpPr>
            <p:grpSpPr>
              <a:xfrm>
                <a:off x="18554475" y="7004018"/>
                <a:ext cx="7443205" cy="7443205"/>
                <a:chOff x="18554475" y="7004018"/>
                <a:chExt cx="7443205" cy="7443205"/>
              </a:xfrm>
              <a:solidFill>
                <a:srgbClr val="FFFFFF"/>
              </a:solidFill>
            </p:grpSpPr>
            <p:sp>
              <p:nvSpPr>
                <p:cNvPr id="117" name="자유형: 도형 116">
                  <a:extLst>
                    <a:ext uri="{FF2B5EF4-FFF2-40B4-BE49-F238E27FC236}">
                      <a16:creationId xmlns:a16="http://schemas.microsoft.com/office/drawing/2014/main" id="{784BDA57-E0B0-3B3B-9590-90F5ED4DB84A}"/>
                    </a:ext>
                  </a:extLst>
                </p:cNvPr>
                <p:cNvSpPr/>
                <p:nvPr/>
              </p:nvSpPr>
              <p:spPr>
                <a:xfrm>
                  <a:off x="18554475" y="7004018"/>
                  <a:ext cx="7443205" cy="7443205"/>
                </a:xfrm>
                <a:custGeom>
                  <a:avLst/>
                  <a:gdLst>
                    <a:gd name="connsiteX0" fmla="*/ 6974954 w 7443205"/>
                    <a:gd name="connsiteY0" fmla="*/ 2764736 h 7443205"/>
                    <a:gd name="connsiteX1" fmla="*/ 6974954 w 7443205"/>
                    <a:gd name="connsiteY1" fmla="*/ 2764736 h 7443205"/>
                    <a:gd name="connsiteX2" fmla="*/ 6970878 w 7443205"/>
                    <a:gd name="connsiteY2" fmla="*/ 2764736 h 7443205"/>
                    <a:gd name="connsiteX3" fmla="*/ 6901665 w 7443205"/>
                    <a:gd name="connsiteY3" fmla="*/ 2760663 h 7443205"/>
                    <a:gd name="connsiteX4" fmla="*/ 6832439 w 7443205"/>
                    <a:gd name="connsiteY4" fmla="*/ 2764736 h 7443205"/>
                    <a:gd name="connsiteX5" fmla="*/ 6518917 w 7443205"/>
                    <a:gd name="connsiteY5" fmla="*/ 2764736 h 7443205"/>
                    <a:gd name="connsiteX6" fmla="*/ 6278684 w 7443205"/>
                    <a:gd name="connsiteY6" fmla="*/ 2247622 h 7443205"/>
                    <a:gd name="connsiteX7" fmla="*/ 6543346 w 7443205"/>
                    <a:gd name="connsiteY7" fmla="*/ 1982956 h 7443205"/>
                    <a:gd name="connsiteX8" fmla="*/ 6543346 w 7443205"/>
                    <a:gd name="connsiteY8" fmla="*/ 1982956 h 7443205"/>
                    <a:gd name="connsiteX9" fmla="*/ 6510765 w 7443205"/>
                    <a:gd name="connsiteY9" fmla="*/ 1245962 h 7443205"/>
                    <a:gd name="connsiteX10" fmla="*/ 6062880 w 7443205"/>
                    <a:gd name="connsiteY10" fmla="*/ 798068 h 7443205"/>
                    <a:gd name="connsiteX11" fmla="*/ 5350319 w 7443205"/>
                    <a:gd name="connsiteY11" fmla="*/ 749208 h 7443205"/>
                    <a:gd name="connsiteX12" fmla="*/ 5350319 w 7443205"/>
                    <a:gd name="connsiteY12" fmla="*/ 749208 h 7443205"/>
                    <a:gd name="connsiteX13" fmla="*/ 5346243 w 7443205"/>
                    <a:gd name="connsiteY13" fmla="*/ 753278 h 7443205"/>
                    <a:gd name="connsiteX14" fmla="*/ 5293308 w 7443205"/>
                    <a:gd name="connsiteY14" fmla="*/ 798068 h 7443205"/>
                    <a:gd name="connsiteX15" fmla="*/ 5248525 w 7443205"/>
                    <a:gd name="connsiteY15" fmla="*/ 851003 h 7443205"/>
                    <a:gd name="connsiteX16" fmla="*/ 5012355 w 7443205"/>
                    <a:gd name="connsiteY16" fmla="*/ 1083094 h 7443205"/>
                    <a:gd name="connsiteX17" fmla="*/ 4487092 w 7443205"/>
                    <a:gd name="connsiteY17" fmla="*/ 891720 h 7443205"/>
                    <a:gd name="connsiteX18" fmla="*/ 4487092 w 7443205"/>
                    <a:gd name="connsiteY18" fmla="*/ 500830 h 7443205"/>
                    <a:gd name="connsiteX19" fmla="*/ 4483029 w 7443205"/>
                    <a:gd name="connsiteY19" fmla="*/ 500830 h 7443205"/>
                    <a:gd name="connsiteX20" fmla="*/ 3941476 w 7443205"/>
                    <a:gd name="connsiteY20" fmla="*/ 0 h 7443205"/>
                    <a:gd name="connsiteX21" fmla="*/ 3306280 w 7443205"/>
                    <a:gd name="connsiteY21" fmla="*/ 0 h 7443205"/>
                    <a:gd name="connsiteX22" fmla="*/ 2764739 w 7443205"/>
                    <a:gd name="connsiteY22" fmla="*/ 472327 h 7443205"/>
                    <a:gd name="connsiteX23" fmla="*/ 2764739 w 7443205"/>
                    <a:gd name="connsiteY23" fmla="*/ 472327 h 7443205"/>
                    <a:gd name="connsiteX24" fmla="*/ 2764739 w 7443205"/>
                    <a:gd name="connsiteY24" fmla="*/ 476397 h 7443205"/>
                    <a:gd name="connsiteX25" fmla="*/ 2760663 w 7443205"/>
                    <a:gd name="connsiteY25" fmla="*/ 545620 h 7443205"/>
                    <a:gd name="connsiteX26" fmla="*/ 2764739 w 7443205"/>
                    <a:gd name="connsiteY26" fmla="*/ 614839 h 7443205"/>
                    <a:gd name="connsiteX27" fmla="*/ 2764739 w 7443205"/>
                    <a:gd name="connsiteY27" fmla="*/ 960939 h 7443205"/>
                    <a:gd name="connsiteX28" fmla="*/ 2267982 w 7443205"/>
                    <a:gd name="connsiteY28" fmla="*/ 1188958 h 7443205"/>
                    <a:gd name="connsiteX29" fmla="*/ 1982953 w 7443205"/>
                    <a:gd name="connsiteY29" fmla="*/ 899862 h 7443205"/>
                    <a:gd name="connsiteX30" fmla="*/ 1982953 w 7443205"/>
                    <a:gd name="connsiteY30" fmla="*/ 899862 h 7443205"/>
                    <a:gd name="connsiteX31" fmla="*/ 1245962 w 7443205"/>
                    <a:gd name="connsiteY31" fmla="*/ 932437 h 7443205"/>
                    <a:gd name="connsiteX32" fmla="*/ 798065 w 7443205"/>
                    <a:gd name="connsiteY32" fmla="*/ 1380332 h 7443205"/>
                    <a:gd name="connsiteX33" fmla="*/ 749205 w 7443205"/>
                    <a:gd name="connsiteY33" fmla="*/ 2092892 h 7443205"/>
                    <a:gd name="connsiteX34" fmla="*/ 749205 w 7443205"/>
                    <a:gd name="connsiteY34" fmla="*/ 2092892 h 7443205"/>
                    <a:gd name="connsiteX35" fmla="*/ 753281 w 7443205"/>
                    <a:gd name="connsiteY35" fmla="*/ 2096965 h 7443205"/>
                    <a:gd name="connsiteX36" fmla="*/ 798065 w 7443205"/>
                    <a:gd name="connsiteY36" fmla="*/ 2149897 h 7443205"/>
                    <a:gd name="connsiteX37" fmla="*/ 851000 w 7443205"/>
                    <a:gd name="connsiteY37" fmla="*/ 2194687 h 7443205"/>
                    <a:gd name="connsiteX38" fmla="*/ 1099384 w 7443205"/>
                    <a:gd name="connsiteY38" fmla="*/ 2443065 h 7443205"/>
                    <a:gd name="connsiteX39" fmla="*/ 908010 w 7443205"/>
                    <a:gd name="connsiteY39" fmla="*/ 2952037 h 7443205"/>
                    <a:gd name="connsiteX40" fmla="*/ 500833 w 7443205"/>
                    <a:gd name="connsiteY40" fmla="*/ 2952037 h 7443205"/>
                    <a:gd name="connsiteX41" fmla="*/ 500833 w 7443205"/>
                    <a:gd name="connsiteY41" fmla="*/ 2956110 h 7443205"/>
                    <a:gd name="connsiteX42" fmla="*/ 0 w 7443205"/>
                    <a:gd name="connsiteY42" fmla="*/ 3497657 h 7443205"/>
                    <a:gd name="connsiteX43" fmla="*/ 0 w 7443205"/>
                    <a:gd name="connsiteY43" fmla="*/ 4132853 h 7443205"/>
                    <a:gd name="connsiteX44" fmla="*/ 472327 w 7443205"/>
                    <a:gd name="connsiteY44" fmla="*/ 4674400 h 7443205"/>
                    <a:gd name="connsiteX45" fmla="*/ 472327 w 7443205"/>
                    <a:gd name="connsiteY45" fmla="*/ 4674400 h 7443205"/>
                    <a:gd name="connsiteX46" fmla="*/ 476403 w 7443205"/>
                    <a:gd name="connsiteY46" fmla="*/ 4674400 h 7443205"/>
                    <a:gd name="connsiteX47" fmla="*/ 545616 w 7443205"/>
                    <a:gd name="connsiteY47" fmla="*/ 4678469 h 7443205"/>
                    <a:gd name="connsiteX48" fmla="*/ 614842 w 7443205"/>
                    <a:gd name="connsiteY48" fmla="*/ 4674400 h 7443205"/>
                    <a:gd name="connsiteX49" fmla="*/ 960946 w 7443205"/>
                    <a:gd name="connsiteY49" fmla="*/ 4674400 h 7443205"/>
                    <a:gd name="connsiteX50" fmla="*/ 1184888 w 7443205"/>
                    <a:gd name="connsiteY50" fmla="*/ 5175227 h 7443205"/>
                    <a:gd name="connsiteX51" fmla="*/ 903935 w 7443205"/>
                    <a:gd name="connsiteY51" fmla="*/ 5456180 h 7443205"/>
                    <a:gd name="connsiteX52" fmla="*/ 903935 w 7443205"/>
                    <a:gd name="connsiteY52" fmla="*/ 5456180 h 7443205"/>
                    <a:gd name="connsiteX53" fmla="*/ 936516 w 7443205"/>
                    <a:gd name="connsiteY53" fmla="*/ 6193170 h 7443205"/>
                    <a:gd name="connsiteX54" fmla="*/ 1384401 w 7443205"/>
                    <a:gd name="connsiteY54" fmla="*/ 6641065 h 7443205"/>
                    <a:gd name="connsiteX55" fmla="*/ 2096962 w 7443205"/>
                    <a:gd name="connsiteY55" fmla="*/ 6689928 h 7443205"/>
                    <a:gd name="connsiteX56" fmla="*/ 2096962 w 7443205"/>
                    <a:gd name="connsiteY56" fmla="*/ 6689928 h 7443205"/>
                    <a:gd name="connsiteX57" fmla="*/ 2101038 w 7443205"/>
                    <a:gd name="connsiteY57" fmla="*/ 6685855 h 7443205"/>
                    <a:gd name="connsiteX58" fmla="*/ 2153973 w 7443205"/>
                    <a:gd name="connsiteY58" fmla="*/ 6641065 h 7443205"/>
                    <a:gd name="connsiteX59" fmla="*/ 2198756 w 7443205"/>
                    <a:gd name="connsiteY59" fmla="*/ 6588133 h 7443205"/>
                    <a:gd name="connsiteX60" fmla="*/ 2430851 w 7443205"/>
                    <a:gd name="connsiteY60" fmla="*/ 6356042 h 7443205"/>
                    <a:gd name="connsiteX61" fmla="*/ 2956113 w 7443205"/>
                    <a:gd name="connsiteY61" fmla="*/ 6559631 h 7443205"/>
                    <a:gd name="connsiteX62" fmla="*/ 2956113 w 7443205"/>
                    <a:gd name="connsiteY62" fmla="*/ 6942379 h 7443205"/>
                    <a:gd name="connsiteX63" fmla="*/ 2956113 w 7443205"/>
                    <a:gd name="connsiteY63" fmla="*/ 6942379 h 7443205"/>
                    <a:gd name="connsiteX64" fmla="*/ 3497654 w 7443205"/>
                    <a:gd name="connsiteY64" fmla="*/ 7443205 h 7443205"/>
                    <a:gd name="connsiteX65" fmla="*/ 4132850 w 7443205"/>
                    <a:gd name="connsiteY65" fmla="*/ 7443205 h 7443205"/>
                    <a:gd name="connsiteX66" fmla="*/ 4670327 w 7443205"/>
                    <a:gd name="connsiteY66" fmla="*/ 6974954 h 7443205"/>
                    <a:gd name="connsiteX67" fmla="*/ 4670327 w 7443205"/>
                    <a:gd name="connsiteY67" fmla="*/ 6974954 h 7443205"/>
                    <a:gd name="connsiteX68" fmla="*/ 4670327 w 7443205"/>
                    <a:gd name="connsiteY68" fmla="*/ 6970881 h 7443205"/>
                    <a:gd name="connsiteX69" fmla="*/ 4674403 w 7443205"/>
                    <a:gd name="connsiteY69" fmla="*/ 6901662 h 7443205"/>
                    <a:gd name="connsiteX70" fmla="*/ 4670327 w 7443205"/>
                    <a:gd name="connsiteY70" fmla="*/ 6832439 h 7443205"/>
                    <a:gd name="connsiteX71" fmla="*/ 4670327 w 7443205"/>
                    <a:gd name="connsiteY71" fmla="*/ 6518914 h 7443205"/>
                    <a:gd name="connsiteX72" fmla="*/ 5195590 w 7443205"/>
                    <a:gd name="connsiteY72" fmla="*/ 6282750 h 7443205"/>
                    <a:gd name="connsiteX73" fmla="*/ 5456177 w 7443205"/>
                    <a:gd name="connsiteY73" fmla="*/ 6543343 h 7443205"/>
                    <a:gd name="connsiteX74" fmla="*/ 5456177 w 7443205"/>
                    <a:gd name="connsiteY74" fmla="*/ 6543343 h 7443205"/>
                    <a:gd name="connsiteX75" fmla="*/ 6193167 w 7443205"/>
                    <a:gd name="connsiteY75" fmla="*/ 6510768 h 7443205"/>
                    <a:gd name="connsiteX76" fmla="*/ 6641065 w 7443205"/>
                    <a:gd name="connsiteY76" fmla="*/ 6062874 h 7443205"/>
                    <a:gd name="connsiteX77" fmla="*/ 6689924 w 7443205"/>
                    <a:gd name="connsiteY77" fmla="*/ 5350313 h 7443205"/>
                    <a:gd name="connsiteX78" fmla="*/ 6689924 w 7443205"/>
                    <a:gd name="connsiteY78" fmla="*/ 5350313 h 7443205"/>
                    <a:gd name="connsiteX79" fmla="*/ 6685861 w 7443205"/>
                    <a:gd name="connsiteY79" fmla="*/ 5346243 h 7443205"/>
                    <a:gd name="connsiteX80" fmla="*/ 6641065 w 7443205"/>
                    <a:gd name="connsiteY80" fmla="*/ 5293308 h 7443205"/>
                    <a:gd name="connsiteX81" fmla="*/ 6588130 w 7443205"/>
                    <a:gd name="connsiteY81" fmla="*/ 5248519 h 7443205"/>
                    <a:gd name="connsiteX82" fmla="*/ 6372326 w 7443205"/>
                    <a:gd name="connsiteY82" fmla="*/ 5032715 h 7443205"/>
                    <a:gd name="connsiteX83" fmla="*/ 6575915 w 7443205"/>
                    <a:gd name="connsiteY83" fmla="*/ 4491168 h 7443205"/>
                    <a:gd name="connsiteX84" fmla="*/ 6942385 w 7443205"/>
                    <a:gd name="connsiteY84" fmla="*/ 4491168 h 7443205"/>
                    <a:gd name="connsiteX85" fmla="*/ 6942385 w 7443205"/>
                    <a:gd name="connsiteY85" fmla="*/ 4491168 h 7443205"/>
                    <a:gd name="connsiteX86" fmla="*/ 7443205 w 7443205"/>
                    <a:gd name="connsiteY86" fmla="*/ 3949624 h 7443205"/>
                    <a:gd name="connsiteX87" fmla="*/ 7443205 w 7443205"/>
                    <a:gd name="connsiteY87" fmla="*/ 3314425 h 7443205"/>
                    <a:gd name="connsiteX88" fmla="*/ 6974954 w 7443205"/>
                    <a:gd name="connsiteY88" fmla="*/ 2764736 h 7443205"/>
                    <a:gd name="connsiteX89" fmla="*/ 3737887 w 7443205"/>
                    <a:gd name="connsiteY89" fmla="*/ 6152453 h 7443205"/>
                    <a:gd name="connsiteX90" fmla="*/ 1331466 w 7443205"/>
                    <a:gd name="connsiteY90" fmla="*/ 3746035 h 7443205"/>
                    <a:gd name="connsiteX91" fmla="*/ 3737887 w 7443205"/>
                    <a:gd name="connsiteY91" fmla="*/ 1339615 h 7443205"/>
                    <a:gd name="connsiteX92" fmla="*/ 6144308 w 7443205"/>
                    <a:gd name="connsiteY92" fmla="*/ 3746035 h 7443205"/>
                    <a:gd name="connsiteX93" fmla="*/ 3737887 w 7443205"/>
                    <a:gd name="connsiteY93" fmla="*/ 6152453 h 744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443205" h="7443205">
                      <a:moveTo>
                        <a:pt x="6974954" y="2764736"/>
                      </a:moveTo>
                      <a:lnTo>
                        <a:pt x="6974954" y="2764736"/>
                      </a:lnTo>
                      <a:lnTo>
                        <a:pt x="6970878" y="2764736"/>
                      </a:lnTo>
                      <a:cubicBezTo>
                        <a:pt x="6946448" y="2760663"/>
                        <a:pt x="6926094" y="2760663"/>
                        <a:pt x="6901665" y="2760663"/>
                      </a:cubicBezTo>
                      <a:cubicBezTo>
                        <a:pt x="6877235" y="2760663"/>
                        <a:pt x="6856869" y="2760663"/>
                        <a:pt x="6832439" y="2764736"/>
                      </a:cubicBezTo>
                      <a:lnTo>
                        <a:pt x="6518917" y="2764736"/>
                      </a:lnTo>
                      <a:cubicBezTo>
                        <a:pt x="6457843" y="2581507"/>
                        <a:pt x="6376402" y="2410490"/>
                        <a:pt x="6278684" y="2247622"/>
                      </a:cubicBezTo>
                      <a:lnTo>
                        <a:pt x="6543346" y="1982956"/>
                      </a:lnTo>
                      <a:lnTo>
                        <a:pt x="6543346" y="1982956"/>
                      </a:lnTo>
                      <a:cubicBezTo>
                        <a:pt x="6726569" y="1767152"/>
                        <a:pt x="6714354" y="1449551"/>
                        <a:pt x="6510765" y="1245962"/>
                      </a:cubicBezTo>
                      <a:lnTo>
                        <a:pt x="6062880" y="798068"/>
                      </a:lnTo>
                      <a:cubicBezTo>
                        <a:pt x="5867430" y="602624"/>
                        <a:pt x="5562047" y="586337"/>
                        <a:pt x="5350319" y="749208"/>
                      </a:cubicBezTo>
                      <a:lnTo>
                        <a:pt x="5350319" y="749208"/>
                      </a:lnTo>
                      <a:lnTo>
                        <a:pt x="5346243" y="753278"/>
                      </a:lnTo>
                      <a:cubicBezTo>
                        <a:pt x="5329953" y="765496"/>
                        <a:pt x="5309599" y="781780"/>
                        <a:pt x="5293308" y="798068"/>
                      </a:cubicBezTo>
                      <a:cubicBezTo>
                        <a:pt x="5277018" y="814355"/>
                        <a:pt x="5260740" y="830643"/>
                        <a:pt x="5248525" y="851003"/>
                      </a:cubicBezTo>
                      <a:lnTo>
                        <a:pt x="5012355" y="1083094"/>
                      </a:lnTo>
                      <a:cubicBezTo>
                        <a:pt x="4845411" y="1001656"/>
                        <a:pt x="4670327" y="936510"/>
                        <a:pt x="4487092" y="891720"/>
                      </a:cubicBezTo>
                      <a:lnTo>
                        <a:pt x="4487092" y="500830"/>
                      </a:lnTo>
                      <a:lnTo>
                        <a:pt x="4483029" y="500830"/>
                      </a:lnTo>
                      <a:cubicBezTo>
                        <a:pt x="4458599" y="219876"/>
                        <a:pt x="4226505" y="0"/>
                        <a:pt x="3941476" y="0"/>
                      </a:cubicBezTo>
                      <a:lnTo>
                        <a:pt x="3306280" y="0"/>
                      </a:lnTo>
                      <a:cubicBezTo>
                        <a:pt x="3029402" y="0"/>
                        <a:pt x="2801384" y="203589"/>
                        <a:pt x="2764739" y="472327"/>
                      </a:cubicBezTo>
                      <a:lnTo>
                        <a:pt x="2764739" y="472327"/>
                      </a:lnTo>
                      <a:lnTo>
                        <a:pt x="2764739" y="476397"/>
                      </a:lnTo>
                      <a:cubicBezTo>
                        <a:pt x="2760663" y="500830"/>
                        <a:pt x="2760663" y="521187"/>
                        <a:pt x="2760663" y="545620"/>
                      </a:cubicBezTo>
                      <a:cubicBezTo>
                        <a:pt x="2760663" y="570049"/>
                        <a:pt x="2760663" y="590409"/>
                        <a:pt x="2764739" y="614839"/>
                      </a:cubicBezTo>
                      <a:lnTo>
                        <a:pt x="2764739" y="960939"/>
                      </a:lnTo>
                      <a:cubicBezTo>
                        <a:pt x="2589656" y="1022017"/>
                        <a:pt x="2426775" y="1099381"/>
                        <a:pt x="2267982" y="1188958"/>
                      </a:cubicBezTo>
                      <a:lnTo>
                        <a:pt x="1982953" y="899862"/>
                      </a:lnTo>
                      <a:lnTo>
                        <a:pt x="1982953" y="899862"/>
                      </a:lnTo>
                      <a:cubicBezTo>
                        <a:pt x="1767149" y="716633"/>
                        <a:pt x="1449551" y="728848"/>
                        <a:pt x="1245962" y="932437"/>
                      </a:cubicBezTo>
                      <a:lnTo>
                        <a:pt x="798065" y="1380332"/>
                      </a:lnTo>
                      <a:cubicBezTo>
                        <a:pt x="602627" y="1575778"/>
                        <a:pt x="586337" y="1881161"/>
                        <a:pt x="749205" y="2092892"/>
                      </a:cubicBezTo>
                      <a:lnTo>
                        <a:pt x="749205" y="2092892"/>
                      </a:lnTo>
                      <a:lnTo>
                        <a:pt x="753281" y="2096965"/>
                      </a:lnTo>
                      <a:cubicBezTo>
                        <a:pt x="765496" y="2113253"/>
                        <a:pt x="781786" y="2133610"/>
                        <a:pt x="798065" y="2149897"/>
                      </a:cubicBezTo>
                      <a:cubicBezTo>
                        <a:pt x="814355" y="2166185"/>
                        <a:pt x="830646" y="2182472"/>
                        <a:pt x="851000" y="2194687"/>
                      </a:cubicBezTo>
                      <a:lnTo>
                        <a:pt x="1099384" y="2443065"/>
                      </a:lnTo>
                      <a:cubicBezTo>
                        <a:pt x="1022020" y="2605937"/>
                        <a:pt x="956870" y="2776951"/>
                        <a:pt x="908010" y="2952037"/>
                      </a:cubicBezTo>
                      <a:lnTo>
                        <a:pt x="500833" y="2952037"/>
                      </a:lnTo>
                      <a:lnTo>
                        <a:pt x="500833" y="2956110"/>
                      </a:lnTo>
                      <a:cubicBezTo>
                        <a:pt x="219879" y="2980540"/>
                        <a:pt x="0" y="3212631"/>
                        <a:pt x="0" y="3497657"/>
                      </a:cubicBezTo>
                      <a:lnTo>
                        <a:pt x="0" y="4132853"/>
                      </a:lnTo>
                      <a:cubicBezTo>
                        <a:pt x="0" y="4409734"/>
                        <a:pt x="203589" y="4637752"/>
                        <a:pt x="472327" y="4674400"/>
                      </a:cubicBezTo>
                      <a:lnTo>
                        <a:pt x="472327" y="4674400"/>
                      </a:lnTo>
                      <a:lnTo>
                        <a:pt x="476403" y="4674400"/>
                      </a:lnTo>
                      <a:cubicBezTo>
                        <a:pt x="500833" y="4678469"/>
                        <a:pt x="521187" y="4678469"/>
                        <a:pt x="545616" y="4678469"/>
                      </a:cubicBezTo>
                      <a:cubicBezTo>
                        <a:pt x="570046" y="4678469"/>
                        <a:pt x="590412" y="4678469"/>
                        <a:pt x="614842" y="4674400"/>
                      </a:cubicBezTo>
                      <a:lnTo>
                        <a:pt x="960946" y="4674400"/>
                      </a:lnTo>
                      <a:cubicBezTo>
                        <a:pt x="1022020" y="4849486"/>
                        <a:pt x="1095309" y="5016428"/>
                        <a:pt x="1184888" y="5175227"/>
                      </a:cubicBezTo>
                      <a:lnTo>
                        <a:pt x="903935" y="5456180"/>
                      </a:lnTo>
                      <a:lnTo>
                        <a:pt x="903935" y="5456180"/>
                      </a:lnTo>
                      <a:cubicBezTo>
                        <a:pt x="720700" y="5671984"/>
                        <a:pt x="732927" y="5989582"/>
                        <a:pt x="936516" y="6193170"/>
                      </a:cubicBezTo>
                      <a:lnTo>
                        <a:pt x="1384401" y="6641065"/>
                      </a:lnTo>
                      <a:cubicBezTo>
                        <a:pt x="1579851" y="6836512"/>
                        <a:pt x="1885234" y="6852799"/>
                        <a:pt x="2096962" y="6689928"/>
                      </a:cubicBezTo>
                      <a:lnTo>
                        <a:pt x="2096962" y="6689928"/>
                      </a:lnTo>
                      <a:lnTo>
                        <a:pt x="2101038" y="6685855"/>
                      </a:lnTo>
                      <a:cubicBezTo>
                        <a:pt x="2117328" y="6673640"/>
                        <a:pt x="2137682" y="6657353"/>
                        <a:pt x="2153973" y="6641065"/>
                      </a:cubicBezTo>
                      <a:cubicBezTo>
                        <a:pt x="2170263" y="6624781"/>
                        <a:pt x="2186542" y="6608493"/>
                        <a:pt x="2198756" y="6588133"/>
                      </a:cubicBezTo>
                      <a:lnTo>
                        <a:pt x="2430851" y="6356042"/>
                      </a:lnTo>
                      <a:cubicBezTo>
                        <a:pt x="2597795" y="6441549"/>
                        <a:pt x="2772878" y="6506699"/>
                        <a:pt x="2956113" y="6559631"/>
                      </a:cubicBezTo>
                      <a:lnTo>
                        <a:pt x="2956113" y="6942379"/>
                      </a:lnTo>
                      <a:lnTo>
                        <a:pt x="2956113" y="6942379"/>
                      </a:lnTo>
                      <a:cubicBezTo>
                        <a:pt x="2980543" y="7223329"/>
                        <a:pt x="3212637" y="7443205"/>
                        <a:pt x="3497654" y="7443205"/>
                      </a:cubicBezTo>
                      <a:lnTo>
                        <a:pt x="4132850" y="7443205"/>
                      </a:lnTo>
                      <a:cubicBezTo>
                        <a:pt x="4409740" y="7443205"/>
                        <a:pt x="4637759" y="7239617"/>
                        <a:pt x="4670327" y="6974954"/>
                      </a:cubicBezTo>
                      <a:lnTo>
                        <a:pt x="4670327" y="6974954"/>
                      </a:lnTo>
                      <a:lnTo>
                        <a:pt x="4670327" y="6970881"/>
                      </a:lnTo>
                      <a:cubicBezTo>
                        <a:pt x="4674403" y="6946448"/>
                        <a:pt x="4674403" y="6926091"/>
                        <a:pt x="4674403" y="6901662"/>
                      </a:cubicBezTo>
                      <a:cubicBezTo>
                        <a:pt x="4674403" y="6877229"/>
                        <a:pt x="4674403" y="6856872"/>
                        <a:pt x="4670327" y="6832439"/>
                      </a:cubicBezTo>
                      <a:lnTo>
                        <a:pt x="4670327" y="6518914"/>
                      </a:lnTo>
                      <a:cubicBezTo>
                        <a:pt x="4853562" y="6457836"/>
                        <a:pt x="5028645" y="6376402"/>
                        <a:pt x="5195590" y="6282750"/>
                      </a:cubicBezTo>
                      <a:lnTo>
                        <a:pt x="5456177" y="6543343"/>
                      </a:lnTo>
                      <a:lnTo>
                        <a:pt x="5456177" y="6543343"/>
                      </a:lnTo>
                      <a:cubicBezTo>
                        <a:pt x="5671981" y="6726575"/>
                        <a:pt x="5989579" y="6714357"/>
                        <a:pt x="6193167" y="6510768"/>
                      </a:cubicBezTo>
                      <a:lnTo>
                        <a:pt x="6641065" y="6062874"/>
                      </a:lnTo>
                      <a:cubicBezTo>
                        <a:pt x="6836515" y="5867430"/>
                        <a:pt x="6852805" y="5562047"/>
                        <a:pt x="6689924" y="5350313"/>
                      </a:cubicBezTo>
                      <a:lnTo>
                        <a:pt x="6689924" y="5350313"/>
                      </a:lnTo>
                      <a:lnTo>
                        <a:pt x="6685861" y="5346243"/>
                      </a:lnTo>
                      <a:cubicBezTo>
                        <a:pt x="6673646" y="5329956"/>
                        <a:pt x="6657356" y="5309596"/>
                        <a:pt x="6641065" y="5293308"/>
                      </a:cubicBezTo>
                      <a:cubicBezTo>
                        <a:pt x="6624775" y="5277021"/>
                        <a:pt x="6608496" y="5260733"/>
                        <a:pt x="6588130" y="5248519"/>
                      </a:cubicBezTo>
                      <a:lnTo>
                        <a:pt x="6372326" y="5032715"/>
                      </a:lnTo>
                      <a:cubicBezTo>
                        <a:pt x="6457843" y="4861701"/>
                        <a:pt x="6527056" y="4678469"/>
                        <a:pt x="6575915" y="4491168"/>
                      </a:cubicBezTo>
                      <a:lnTo>
                        <a:pt x="6942385" y="4491168"/>
                      </a:lnTo>
                      <a:lnTo>
                        <a:pt x="6942385" y="4491168"/>
                      </a:lnTo>
                      <a:cubicBezTo>
                        <a:pt x="7223326" y="4466738"/>
                        <a:pt x="7443205" y="4234647"/>
                        <a:pt x="7443205" y="3949624"/>
                      </a:cubicBezTo>
                      <a:lnTo>
                        <a:pt x="7443205" y="3314425"/>
                      </a:lnTo>
                      <a:cubicBezTo>
                        <a:pt x="7443205" y="3029402"/>
                        <a:pt x="7239617" y="2801384"/>
                        <a:pt x="6974954" y="2764736"/>
                      </a:cubicBezTo>
                      <a:close/>
                      <a:moveTo>
                        <a:pt x="3737887" y="6152453"/>
                      </a:moveTo>
                      <a:cubicBezTo>
                        <a:pt x="2410497" y="6152453"/>
                        <a:pt x="1331466" y="5073432"/>
                        <a:pt x="1331466" y="3746035"/>
                      </a:cubicBezTo>
                      <a:cubicBezTo>
                        <a:pt x="1331466" y="2418636"/>
                        <a:pt x="2410497" y="1339615"/>
                        <a:pt x="3737887" y="1339615"/>
                      </a:cubicBezTo>
                      <a:cubicBezTo>
                        <a:pt x="5065290" y="1339615"/>
                        <a:pt x="6144308" y="2418636"/>
                        <a:pt x="6144308" y="3746035"/>
                      </a:cubicBezTo>
                      <a:cubicBezTo>
                        <a:pt x="6148384" y="5073432"/>
                        <a:pt x="5069366" y="6152453"/>
                        <a:pt x="3737887" y="6152453"/>
                      </a:cubicBezTo>
                      <a:close/>
                    </a:path>
                  </a:pathLst>
                </a:custGeom>
                <a:solidFill>
                  <a:srgbClr val="FFFFFF"/>
                </a:solidFill>
                <a:ln w="407167" cap="flat">
                  <a:noFill/>
                  <a:prstDash val="solid"/>
                  <a:miter/>
                </a:ln>
              </p:spPr>
              <p:txBody>
                <a:bodyPr rtlCol="0" anchor="ctr"/>
                <a:lstStyle/>
                <a:p>
                  <a:endParaRPr lang="ko-KR" altLang="en-US"/>
                </a:p>
              </p:txBody>
            </p:sp>
            <p:sp>
              <p:nvSpPr>
                <p:cNvPr id="118" name="자유형: 도형 117">
                  <a:extLst>
                    <a:ext uri="{FF2B5EF4-FFF2-40B4-BE49-F238E27FC236}">
                      <a16:creationId xmlns:a16="http://schemas.microsoft.com/office/drawing/2014/main" id="{02D7CF98-DA84-BEEC-4BB5-5AEA6803BD10}"/>
                    </a:ext>
                  </a:extLst>
                </p:cNvPr>
                <p:cNvSpPr/>
                <p:nvPr/>
              </p:nvSpPr>
              <p:spPr>
                <a:xfrm>
                  <a:off x="21054551" y="9495946"/>
                  <a:ext cx="2451204" cy="2451207"/>
                </a:xfrm>
                <a:custGeom>
                  <a:avLst/>
                  <a:gdLst>
                    <a:gd name="connsiteX0" fmla="*/ 1225596 w 2451204"/>
                    <a:gd name="connsiteY0" fmla="*/ 0 h 2451207"/>
                    <a:gd name="connsiteX1" fmla="*/ 0 w 2451204"/>
                    <a:gd name="connsiteY1" fmla="*/ 1225605 h 2451207"/>
                    <a:gd name="connsiteX2" fmla="*/ 1225596 w 2451204"/>
                    <a:gd name="connsiteY2" fmla="*/ 2451208 h 2451207"/>
                    <a:gd name="connsiteX3" fmla="*/ 2451205 w 2451204"/>
                    <a:gd name="connsiteY3" fmla="*/ 1225605 h 2451207"/>
                    <a:gd name="connsiteX4" fmla="*/ 1225596 w 2451204"/>
                    <a:gd name="connsiteY4" fmla="*/ 0 h 24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204" h="2451207">
                      <a:moveTo>
                        <a:pt x="1225596" y="0"/>
                      </a:moveTo>
                      <a:cubicBezTo>
                        <a:pt x="549680" y="0"/>
                        <a:pt x="0" y="549689"/>
                        <a:pt x="0" y="1225605"/>
                      </a:cubicBezTo>
                      <a:cubicBezTo>
                        <a:pt x="0" y="1901518"/>
                        <a:pt x="549680" y="2451208"/>
                        <a:pt x="1225596" y="2451208"/>
                      </a:cubicBezTo>
                      <a:cubicBezTo>
                        <a:pt x="1901512" y="2451208"/>
                        <a:pt x="2451205" y="1901518"/>
                        <a:pt x="2451205" y="1225605"/>
                      </a:cubicBezTo>
                      <a:cubicBezTo>
                        <a:pt x="2451205" y="545616"/>
                        <a:pt x="1901512" y="0"/>
                        <a:pt x="1225596" y="0"/>
                      </a:cubicBezTo>
                      <a:close/>
                    </a:path>
                  </a:pathLst>
                </a:custGeom>
                <a:solidFill>
                  <a:srgbClr val="FFFFFF"/>
                </a:solidFill>
                <a:ln w="407167" cap="flat">
                  <a:noFill/>
                  <a:prstDash val="solid"/>
                  <a:miter/>
                </a:ln>
              </p:spPr>
              <p:txBody>
                <a:bodyPr rtlCol="0" anchor="ctr"/>
                <a:lstStyle/>
                <a:p>
                  <a:endParaRPr lang="ko-KR" altLang="en-US"/>
                </a:p>
              </p:txBody>
            </p:sp>
          </p:grpSp>
          <p:grpSp>
            <p:nvGrpSpPr>
              <p:cNvPr id="114" name="그래픽 24">
                <a:extLst>
                  <a:ext uri="{FF2B5EF4-FFF2-40B4-BE49-F238E27FC236}">
                    <a16:creationId xmlns:a16="http://schemas.microsoft.com/office/drawing/2014/main" id="{3E0AAD6C-5843-18D8-E431-E42FA8BF37DD}"/>
                  </a:ext>
                </a:extLst>
              </p:cNvPr>
              <p:cNvGrpSpPr/>
              <p:nvPr/>
            </p:nvGrpSpPr>
            <p:grpSpPr>
              <a:xfrm>
                <a:off x="25476493" y="5582969"/>
                <a:ext cx="3957766" cy="3961835"/>
                <a:chOff x="25476493" y="5582969"/>
                <a:chExt cx="3957766" cy="3961835"/>
              </a:xfrm>
              <a:solidFill>
                <a:srgbClr val="FFFFFF"/>
              </a:solidFill>
            </p:grpSpPr>
            <p:sp>
              <p:nvSpPr>
                <p:cNvPr id="115" name="자유형: 도형 114">
                  <a:extLst>
                    <a:ext uri="{FF2B5EF4-FFF2-40B4-BE49-F238E27FC236}">
                      <a16:creationId xmlns:a16="http://schemas.microsoft.com/office/drawing/2014/main" id="{9AF24C6C-3130-E6F3-3E78-E3AFD289F302}"/>
                    </a:ext>
                  </a:extLst>
                </p:cNvPr>
                <p:cNvSpPr/>
                <p:nvPr/>
              </p:nvSpPr>
              <p:spPr>
                <a:xfrm>
                  <a:off x="25476493" y="5582969"/>
                  <a:ext cx="3957766" cy="3961835"/>
                </a:xfrm>
                <a:custGeom>
                  <a:avLst/>
                  <a:gdLst>
                    <a:gd name="connsiteX0" fmla="*/ 3705318 w 3957766"/>
                    <a:gd name="connsiteY0" fmla="*/ 1473984 h 3961835"/>
                    <a:gd name="connsiteX1" fmla="*/ 3705318 w 3957766"/>
                    <a:gd name="connsiteY1" fmla="*/ 1473984 h 3961835"/>
                    <a:gd name="connsiteX2" fmla="*/ 3705318 w 3957766"/>
                    <a:gd name="connsiteY2" fmla="*/ 1473984 h 3961835"/>
                    <a:gd name="connsiteX3" fmla="*/ 3664598 w 3957766"/>
                    <a:gd name="connsiteY3" fmla="*/ 1469911 h 3961835"/>
                    <a:gd name="connsiteX4" fmla="*/ 3627954 w 3957766"/>
                    <a:gd name="connsiteY4" fmla="*/ 1469911 h 3961835"/>
                    <a:gd name="connsiteX5" fmla="*/ 3461009 w 3957766"/>
                    <a:gd name="connsiteY5" fmla="*/ 1469911 h 3961835"/>
                    <a:gd name="connsiteX6" fmla="*/ 3334785 w 3957766"/>
                    <a:gd name="connsiteY6" fmla="*/ 1193030 h 3961835"/>
                    <a:gd name="connsiteX7" fmla="*/ 3477300 w 3957766"/>
                    <a:gd name="connsiteY7" fmla="*/ 1050519 h 3961835"/>
                    <a:gd name="connsiteX8" fmla="*/ 3477300 w 3957766"/>
                    <a:gd name="connsiteY8" fmla="*/ 1050519 h 3961835"/>
                    <a:gd name="connsiteX9" fmla="*/ 3461009 w 3957766"/>
                    <a:gd name="connsiteY9" fmla="*/ 659629 h 3961835"/>
                    <a:gd name="connsiteX10" fmla="*/ 3220776 w 3957766"/>
                    <a:gd name="connsiteY10" fmla="*/ 419392 h 3961835"/>
                    <a:gd name="connsiteX11" fmla="*/ 2842104 w 3957766"/>
                    <a:gd name="connsiteY11" fmla="*/ 394963 h 3961835"/>
                    <a:gd name="connsiteX12" fmla="*/ 2842104 w 3957766"/>
                    <a:gd name="connsiteY12" fmla="*/ 394963 h 3961835"/>
                    <a:gd name="connsiteX13" fmla="*/ 2838028 w 3957766"/>
                    <a:gd name="connsiteY13" fmla="*/ 394963 h 3961835"/>
                    <a:gd name="connsiteX14" fmla="*/ 2809523 w 3957766"/>
                    <a:gd name="connsiteY14" fmla="*/ 419392 h 3961835"/>
                    <a:gd name="connsiteX15" fmla="*/ 2785093 w 3957766"/>
                    <a:gd name="connsiteY15" fmla="*/ 447895 h 3961835"/>
                    <a:gd name="connsiteX16" fmla="*/ 2658869 w 3957766"/>
                    <a:gd name="connsiteY16" fmla="*/ 574119 h 3961835"/>
                    <a:gd name="connsiteX17" fmla="*/ 2381991 w 3957766"/>
                    <a:gd name="connsiteY17" fmla="*/ 472324 h 3961835"/>
                    <a:gd name="connsiteX18" fmla="*/ 2381991 w 3957766"/>
                    <a:gd name="connsiteY18" fmla="*/ 264666 h 3961835"/>
                    <a:gd name="connsiteX19" fmla="*/ 2381991 w 3957766"/>
                    <a:gd name="connsiteY19" fmla="*/ 264666 h 3961835"/>
                    <a:gd name="connsiteX20" fmla="*/ 2092899 w 3957766"/>
                    <a:gd name="connsiteY20" fmla="*/ 0 h 3961835"/>
                    <a:gd name="connsiteX21" fmla="*/ 1754934 w 3957766"/>
                    <a:gd name="connsiteY21" fmla="*/ 0 h 3961835"/>
                    <a:gd name="connsiteX22" fmla="*/ 1465842 w 3957766"/>
                    <a:gd name="connsiteY22" fmla="*/ 248379 h 3961835"/>
                    <a:gd name="connsiteX23" fmla="*/ 1465842 w 3957766"/>
                    <a:gd name="connsiteY23" fmla="*/ 248379 h 3961835"/>
                    <a:gd name="connsiteX24" fmla="*/ 1465842 w 3957766"/>
                    <a:gd name="connsiteY24" fmla="*/ 252451 h 3961835"/>
                    <a:gd name="connsiteX25" fmla="*/ 1461766 w 3957766"/>
                    <a:gd name="connsiteY25" fmla="*/ 289096 h 3961835"/>
                    <a:gd name="connsiteX26" fmla="*/ 1465842 w 3957766"/>
                    <a:gd name="connsiteY26" fmla="*/ 325740 h 3961835"/>
                    <a:gd name="connsiteX27" fmla="*/ 1465842 w 3957766"/>
                    <a:gd name="connsiteY27" fmla="*/ 508972 h 3961835"/>
                    <a:gd name="connsiteX28" fmla="*/ 1201179 w 3957766"/>
                    <a:gd name="connsiteY28" fmla="*/ 631123 h 3961835"/>
                    <a:gd name="connsiteX29" fmla="*/ 1046449 w 3957766"/>
                    <a:gd name="connsiteY29" fmla="*/ 476397 h 3961835"/>
                    <a:gd name="connsiteX30" fmla="*/ 1046449 w 3957766"/>
                    <a:gd name="connsiteY30" fmla="*/ 476397 h 3961835"/>
                    <a:gd name="connsiteX31" fmla="*/ 655562 w 3957766"/>
                    <a:gd name="connsiteY31" fmla="*/ 492684 h 3961835"/>
                    <a:gd name="connsiteX32" fmla="*/ 415317 w 3957766"/>
                    <a:gd name="connsiteY32" fmla="*/ 732918 h 3961835"/>
                    <a:gd name="connsiteX33" fmla="*/ 390887 w 3957766"/>
                    <a:gd name="connsiteY33" fmla="*/ 1111593 h 3961835"/>
                    <a:gd name="connsiteX34" fmla="*/ 390887 w 3957766"/>
                    <a:gd name="connsiteY34" fmla="*/ 1111593 h 3961835"/>
                    <a:gd name="connsiteX35" fmla="*/ 394963 w 3957766"/>
                    <a:gd name="connsiteY35" fmla="*/ 1115666 h 3961835"/>
                    <a:gd name="connsiteX36" fmla="*/ 419392 w 3957766"/>
                    <a:gd name="connsiteY36" fmla="*/ 1144168 h 3961835"/>
                    <a:gd name="connsiteX37" fmla="*/ 447898 w 3957766"/>
                    <a:gd name="connsiteY37" fmla="*/ 1168601 h 3961835"/>
                    <a:gd name="connsiteX38" fmla="*/ 582261 w 3957766"/>
                    <a:gd name="connsiteY38" fmla="*/ 1302967 h 3961835"/>
                    <a:gd name="connsiteX39" fmla="*/ 480467 w 3957766"/>
                    <a:gd name="connsiteY39" fmla="*/ 1571706 h 3961835"/>
                    <a:gd name="connsiteX40" fmla="*/ 264663 w 3957766"/>
                    <a:gd name="connsiteY40" fmla="*/ 1571706 h 3961835"/>
                    <a:gd name="connsiteX41" fmla="*/ 264663 w 3957766"/>
                    <a:gd name="connsiteY41" fmla="*/ 1571706 h 3961835"/>
                    <a:gd name="connsiteX42" fmla="*/ 0 w 3957766"/>
                    <a:gd name="connsiteY42" fmla="*/ 1860801 h 3961835"/>
                    <a:gd name="connsiteX43" fmla="*/ 0 w 3957766"/>
                    <a:gd name="connsiteY43" fmla="*/ 2198760 h 3961835"/>
                    <a:gd name="connsiteX44" fmla="*/ 248385 w 3957766"/>
                    <a:gd name="connsiteY44" fmla="*/ 2487855 h 3961835"/>
                    <a:gd name="connsiteX45" fmla="*/ 248385 w 3957766"/>
                    <a:gd name="connsiteY45" fmla="*/ 2487855 h 3961835"/>
                    <a:gd name="connsiteX46" fmla="*/ 252448 w 3957766"/>
                    <a:gd name="connsiteY46" fmla="*/ 2487855 h 3961835"/>
                    <a:gd name="connsiteX47" fmla="*/ 289093 w 3957766"/>
                    <a:gd name="connsiteY47" fmla="*/ 2487855 h 3961835"/>
                    <a:gd name="connsiteX48" fmla="*/ 325750 w 3957766"/>
                    <a:gd name="connsiteY48" fmla="*/ 2487855 h 3961835"/>
                    <a:gd name="connsiteX49" fmla="*/ 508972 w 3957766"/>
                    <a:gd name="connsiteY49" fmla="*/ 2487855 h 3961835"/>
                    <a:gd name="connsiteX50" fmla="*/ 627057 w 3957766"/>
                    <a:gd name="connsiteY50" fmla="*/ 2756591 h 3961835"/>
                    <a:gd name="connsiteX51" fmla="*/ 476403 w 3957766"/>
                    <a:gd name="connsiteY51" fmla="*/ 2907248 h 3961835"/>
                    <a:gd name="connsiteX52" fmla="*/ 476403 w 3957766"/>
                    <a:gd name="connsiteY52" fmla="*/ 2907248 h 3961835"/>
                    <a:gd name="connsiteX53" fmla="*/ 492681 w 3957766"/>
                    <a:gd name="connsiteY53" fmla="*/ 3298138 h 3961835"/>
                    <a:gd name="connsiteX54" fmla="*/ 732927 w 3957766"/>
                    <a:gd name="connsiteY54" fmla="*/ 3538374 h 3961835"/>
                    <a:gd name="connsiteX55" fmla="*/ 1111599 w 3957766"/>
                    <a:gd name="connsiteY55" fmla="*/ 3566876 h 3961835"/>
                    <a:gd name="connsiteX56" fmla="*/ 1111599 w 3957766"/>
                    <a:gd name="connsiteY56" fmla="*/ 3566876 h 3961835"/>
                    <a:gd name="connsiteX57" fmla="*/ 1115663 w 3957766"/>
                    <a:gd name="connsiteY57" fmla="*/ 3562804 h 3961835"/>
                    <a:gd name="connsiteX58" fmla="*/ 1144168 w 3957766"/>
                    <a:gd name="connsiteY58" fmla="*/ 3538374 h 3961835"/>
                    <a:gd name="connsiteX59" fmla="*/ 1168598 w 3957766"/>
                    <a:gd name="connsiteY59" fmla="*/ 3509872 h 3961835"/>
                    <a:gd name="connsiteX60" fmla="*/ 1290758 w 3957766"/>
                    <a:gd name="connsiteY60" fmla="*/ 3387717 h 3961835"/>
                    <a:gd name="connsiteX61" fmla="*/ 1571712 w 3957766"/>
                    <a:gd name="connsiteY61" fmla="*/ 3493584 h 3961835"/>
                    <a:gd name="connsiteX62" fmla="*/ 1571712 w 3957766"/>
                    <a:gd name="connsiteY62" fmla="*/ 3697173 h 3961835"/>
                    <a:gd name="connsiteX63" fmla="*/ 1571712 w 3957766"/>
                    <a:gd name="connsiteY63" fmla="*/ 3697173 h 3961835"/>
                    <a:gd name="connsiteX64" fmla="*/ 1860804 w 3957766"/>
                    <a:gd name="connsiteY64" fmla="*/ 3961836 h 3961835"/>
                    <a:gd name="connsiteX65" fmla="*/ 2198756 w 3957766"/>
                    <a:gd name="connsiteY65" fmla="*/ 3961836 h 3961835"/>
                    <a:gd name="connsiteX66" fmla="*/ 2487861 w 3957766"/>
                    <a:gd name="connsiteY66" fmla="*/ 3713461 h 3961835"/>
                    <a:gd name="connsiteX67" fmla="*/ 2487861 w 3957766"/>
                    <a:gd name="connsiteY67" fmla="*/ 3713461 h 3961835"/>
                    <a:gd name="connsiteX68" fmla="*/ 2487861 w 3957766"/>
                    <a:gd name="connsiteY68" fmla="*/ 3709388 h 3961835"/>
                    <a:gd name="connsiteX69" fmla="*/ 2491925 w 3957766"/>
                    <a:gd name="connsiteY69" fmla="*/ 3672740 h 3961835"/>
                    <a:gd name="connsiteX70" fmla="*/ 2487861 w 3957766"/>
                    <a:gd name="connsiteY70" fmla="*/ 3636096 h 3961835"/>
                    <a:gd name="connsiteX71" fmla="*/ 2487861 w 3957766"/>
                    <a:gd name="connsiteY71" fmla="*/ 3469151 h 3961835"/>
                    <a:gd name="connsiteX72" fmla="*/ 2764739 w 3957766"/>
                    <a:gd name="connsiteY72" fmla="*/ 3342927 h 3961835"/>
                    <a:gd name="connsiteX73" fmla="*/ 2903178 w 3957766"/>
                    <a:gd name="connsiteY73" fmla="*/ 3481366 h 3961835"/>
                    <a:gd name="connsiteX74" fmla="*/ 2903178 w 3957766"/>
                    <a:gd name="connsiteY74" fmla="*/ 3481366 h 3961835"/>
                    <a:gd name="connsiteX75" fmla="*/ 3294065 w 3957766"/>
                    <a:gd name="connsiteY75" fmla="*/ 3465082 h 3961835"/>
                    <a:gd name="connsiteX76" fmla="*/ 3534298 w 3957766"/>
                    <a:gd name="connsiteY76" fmla="*/ 3224846 h 3961835"/>
                    <a:gd name="connsiteX77" fmla="*/ 3558728 w 3957766"/>
                    <a:gd name="connsiteY77" fmla="*/ 2846170 h 3961835"/>
                    <a:gd name="connsiteX78" fmla="*/ 3558728 w 3957766"/>
                    <a:gd name="connsiteY78" fmla="*/ 2846170 h 3961835"/>
                    <a:gd name="connsiteX79" fmla="*/ 3554665 w 3957766"/>
                    <a:gd name="connsiteY79" fmla="*/ 2842098 h 3961835"/>
                    <a:gd name="connsiteX80" fmla="*/ 3530235 w 3957766"/>
                    <a:gd name="connsiteY80" fmla="*/ 2813595 h 3961835"/>
                    <a:gd name="connsiteX81" fmla="*/ 3501730 w 3957766"/>
                    <a:gd name="connsiteY81" fmla="*/ 2789166 h 3961835"/>
                    <a:gd name="connsiteX82" fmla="*/ 3387720 w 3957766"/>
                    <a:gd name="connsiteY82" fmla="*/ 2675157 h 3961835"/>
                    <a:gd name="connsiteX83" fmla="*/ 3497654 w 3957766"/>
                    <a:gd name="connsiteY83" fmla="*/ 2386061 h 3961835"/>
                    <a:gd name="connsiteX84" fmla="*/ 3693103 w 3957766"/>
                    <a:gd name="connsiteY84" fmla="*/ 2386061 h 3961835"/>
                    <a:gd name="connsiteX85" fmla="*/ 3693103 w 3957766"/>
                    <a:gd name="connsiteY85" fmla="*/ 2386061 h 3961835"/>
                    <a:gd name="connsiteX86" fmla="*/ 3957766 w 3957766"/>
                    <a:gd name="connsiteY86" fmla="*/ 2096965 h 3961835"/>
                    <a:gd name="connsiteX87" fmla="*/ 3957766 w 3957766"/>
                    <a:gd name="connsiteY87" fmla="*/ 1759007 h 3961835"/>
                    <a:gd name="connsiteX88" fmla="*/ 3705318 w 3957766"/>
                    <a:gd name="connsiteY88" fmla="*/ 1473984 h 3961835"/>
                    <a:gd name="connsiteX89" fmla="*/ 1982953 w 3957766"/>
                    <a:gd name="connsiteY89" fmla="*/ 3277778 h 3961835"/>
                    <a:gd name="connsiteX90" fmla="*/ 700346 w 3957766"/>
                    <a:gd name="connsiteY90" fmla="*/ 1995171 h 3961835"/>
                    <a:gd name="connsiteX91" fmla="*/ 1982953 w 3957766"/>
                    <a:gd name="connsiteY91" fmla="*/ 716633 h 3961835"/>
                    <a:gd name="connsiteX92" fmla="*/ 3265560 w 3957766"/>
                    <a:gd name="connsiteY92" fmla="*/ 1995171 h 3961835"/>
                    <a:gd name="connsiteX93" fmla="*/ 1982953 w 3957766"/>
                    <a:gd name="connsiteY93" fmla="*/ 3277778 h 39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57766" h="3961835">
                      <a:moveTo>
                        <a:pt x="3705318" y="1473984"/>
                      </a:moveTo>
                      <a:lnTo>
                        <a:pt x="3705318" y="1473984"/>
                      </a:lnTo>
                      <a:lnTo>
                        <a:pt x="3705318" y="1473984"/>
                      </a:lnTo>
                      <a:cubicBezTo>
                        <a:pt x="3689028" y="1469911"/>
                        <a:pt x="3676813" y="1469911"/>
                        <a:pt x="3664598" y="1469911"/>
                      </a:cubicBezTo>
                      <a:cubicBezTo>
                        <a:pt x="3652383" y="1469911"/>
                        <a:pt x="3640168" y="1469911"/>
                        <a:pt x="3627954" y="1469911"/>
                      </a:cubicBezTo>
                      <a:lnTo>
                        <a:pt x="3461009" y="1469911"/>
                      </a:lnTo>
                      <a:cubicBezTo>
                        <a:pt x="3428441" y="1372190"/>
                        <a:pt x="3383645" y="1282610"/>
                        <a:pt x="3334785" y="1193030"/>
                      </a:cubicBezTo>
                      <a:lnTo>
                        <a:pt x="3477300" y="1050519"/>
                      </a:lnTo>
                      <a:lnTo>
                        <a:pt x="3477300" y="1050519"/>
                      </a:lnTo>
                      <a:cubicBezTo>
                        <a:pt x="3575019" y="936507"/>
                        <a:pt x="3566879" y="765493"/>
                        <a:pt x="3461009" y="659629"/>
                      </a:cubicBezTo>
                      <a:lnTo>
                        <a:pt x="3220776" y="419392"/>
                      </a:lnTo>
                      <a:cubicBezTo>
                        <a:pt x="3118982" y="317598"/>
                        <a:pt x="2956113" y="305383"/>
                        <a:pt x="2842104" y="394963"/>
                      </a:cubicBezTo>
                      <a:lnTo>
                        <a:pt x="2842104" y="394963"/>
                      </a:lnTo>
                      <a:lnTo>
                        <a:pt x="2838028" y="394963"/>
                      </a:lnTo>
                      <a:cubicBezTo>
                        <a:pt x="2829889" y="403105"/>
                        <a:pt x="2817674" y="411250"/>
                        <a:pt x="2809523" y="419392"/>
                      </a:cubicBezTo>
                      <a:cubicBezTo>
                        <a:pt x="2801384" y="427535"/>
                        <a:pt x="2793245" y="435680"/>
                        <a:pt x="2785093" y="447895"/>
                      </a:cubicBezTo>
                      <a:lnTo>
                        <a:pt x="2658869" y="574119"/>
                      </a:lnTo>
                      <a:cubicBezTo>
                        <a:pt x="2569289" y="533402"/>
                        <a:pt x="2475647" y="496757"/>
                        <a:pt x="2381991" y="472324"/>
                      </a:cubicBezTo>
                      <a:lnTo>
                        <a:pt x="2381991" y="264666"/>
                      </a:lnTo>
                      <a:lnTo>
                        <a:pt x="2381991" y="264666"/>
                      </a:lnTo>
                      <a:cubicBezTo>
                        <a:pt x="2369776" y="114009"/>
                        <a:pt x="2243552" y="0"/>
                        <a:pt x="2092899" y="0"/>
                      </a:cubicBezTo>
                      <a:lnTo>
                        <a:pt x="1754934" y="0"/>
                      </a:lnTo>
                      <a:cubicBezTo>
                        <a:pt x="1608356" y="0"/>
                        <a:pt x="1486196" y="109937"/>
                        <a:pt x="1465842" y="248379"/>
                      </a:cubicBezTo>
                      <a:lnTo>
                        <a:pt x="1465842" y="248379"/>
                      </a:lnTo>
                      <a:lnTo>
                        <a:pt x="1465842" y="252451"/>
                      </a:lnTo>
                      <a:cubicBezTo>
                        <a:pt x="1465842" y="264666"/>
                        <a:pt x="1461766" y="276881"/>
                        <a:pt x="1461766" y="289096"/>
                      </a:cubicBezTo>
                      <a:cubicBezTo>
                        <a:pt x="1461766" y="301311"/>
                        <a:pt x="1461766" y="313525"/>
                        <a:pt x="1465842" y="325740"/>
                      </a:cubicBezTo>
                      <a:lnTo>
                        <a:pt x="1465842" y="508972"/>
                      </a:lnTo>
                      <a:cubicBezTo>
                        <a:pt x="1372186" y="541547"/>
                        <a:pt x="1286683" y="582264"/>
                        <a:pt x="1201179" y="631123"/>
                      </a:cubicBezTo>
                      <a:lnTo>
                        <a:pt x="1046449" y="476397"/>
                      </a:lnTo>
                      <a:lnTo>
                        <a:pt x="1046449" y="476397"/>
                      </a:lnTo>
                      <a:cubicBezTo>
                        <a:pt x="932440" y="378675"/>
                        <a:pt x="761420" y="386817"/>
                        <a:pt x="655562" y="492684"/>
                      </a:cubicBezTo>
                      <a:lnTo>
                        <a:pt x="415317" y="732918"/>
                      </a:lnTo>
                      <a:cubicBezTo>
                        <a:pt x="309459" y="834712"/>
                        <a:pt x="301307" y="997584"/>
                        <a:pt x="390887" y="1111593"/>
                      </a:cubicBezTo>
                      <a:lnTo>
                        <a:pt x="390887" y="1111593"/>
                      </a:lnTo>
                      <a:lnTo>
                        <a:pt x="394963" y="1115666"/>
                      </a:lnTo>
                      <a:cubicBezTo>
                        <a:pt x="403102" y="1123811"/>
                        <a:pt x="411253" y="1136026"/>
                        <a:pt x="419392" y="1144168"/>
                      </a:cubicBezTo>
                      <a:cubicBezTo>
                        <a:pt x="427544" y="1152313"/>
                        <a:pt x="435683" y="1160455"/>
                        <a:pt x="447898" y="1168601"/>
                      </a:cubicBezTo>
                      <a:lnTo>
                        <a:pt x="582261" y="1302967"/>
                      </a:lnTo>
                      <a:cubicBezTo>
                        <a:pt x="541553" y="1388474"/>
                        <a:pt x="504896" y="1478053"/>
                        <a:pt x="480467" y="1571706"/>
                      </a:cubicBezTo>
                      <a:lnTo>
                        <a:pt x="264663" y="1571706"/>
                      </a:lnTo>
                      <a:lnTo>
                        <a:pt x="264663" y="1571706"/>
                      </a:lnTo>
                      <a:cubicBezTo>
                        <a:pt x="114009" y="1583920"/>
                        <a:pt x="0" y="1710145"/>
                        <a:pt x="0" y="1860801"/>
                      </a:cubicBezTo>
                      <a:lnTo>
                        <a:pt x="0" y="2198760"/>
                      </a:lnTo>
                      <a:cubicBezTo>
                        <a:pt x="0" y="2345344"/>
                        <a:pt x="109933" y="2467495"/>
                        <a:pt x="248385" y="2487855"/>
                      </a:cubicBezTo>
                      <a:lnTo>
                        <a:pt x="248385" y="2487855"/>
                      </a:lnTo>
                      <a:lnTo>
                        <a:pt x="252448" y="2487855"/>
                      </a:lnTo>
                      <a:cubicBezTo>
                        <a:pt x="264663" y="2487855"/>
                        <a:pt x="276878" y="2487855"/>
                        <a:pt x="289093" y="2487855"/>
                      </a:cubicBezTo>
                      <a:cubicBezTo>
                        <a:pt x="301307" y="2487855"/>
                        <a:pt x="313522" y="2487855"/>
                        <a:pt x="325750" y="2487855"/>
                      </a:cubicBezTo>
                      <a:lnTo>
                        <a:pt x="508972" y="2487855"/>
                      </a:lnTo>
                      <a:cubicBezTo>
                        <a:pt x="541553" y="2581504"/>
                        <a:pt x="582261" y="2671084"/>
                        <a:pt x="627057" y="2756591"/>
                      </a:cubicBezTo>
                      <a:lnTo>
                        <a:pt x="476403" y="2907248"/>
                      </a:lnTo>
                      <a:lnTo>
                        <a:pt x="476403" y="2907248"/>
                      </a:lnTo>
                      <a:cubicBezTo>
                        <a:pt x="378672" y="3021257"/>
                        <a:pt x="386824" y="3192271"/>
                        <a:pt x="492681" y="3298138"/>
                      </a:cubicBezTo>
                      <a:lnTo>
                        <a:pt x="732927" y="3538374"/>
                      </a:lnTo>
                      <a:cubicBezTo>
                        <a:pt x="838785" y="3644238"/>
                        <a:pt x="997590" y="3652383"/>
                        <a:pt x="1111599" y="3566876"/>
                      </a:cubicBezTo>
                      <a:lnTo>
                        <a:pt x="1111599" y="3566876"/>
                      </a:lnTo>
                      <a:lnTo>
                        <a:pt x="1115663" y="3562804"/>
                      </a:lnTo>
                      <a:cubicBezTo>
                        <a:pt x="1123814" y="3554658"/>
                        <a:pt x="1136029" y="3546516"/>
                        <a:pt x="1144168" y="3538374"/>
                      </a:cubicBezTo>
                      <a:cubicBezTo>
                        <a:pt x="1152319" y="3530229"/>
                        <a:pt x="1160459" y="3522087"/>
                        <a:pt x="1168598" y="3509872"/>
                      </a:cubicBezTo>
                      <a:lnTo>
                        <a:pt x="1290758" y="3387717"/>
                      </a:lnTo>
                      <a:cubicBezTo>
                        <a:pt x="1380338" y="3432507"/>
                        <a:pt x="1473981" y="3469151"/>
                        <a:pt x="1571712" y="3493584"/>
                      </a:cubicBezTo>
                      <a:lnTo>
                        <a:pt x="1571712" y="3697173"/>
                      </a:lnTo>
                      <a:lnTo>
                        <a:pt x="1571712" y="3697173"/>
                      </a:lnTo>
                      <a:cubicBezTo>
                        <a:pt x="1583927" y="3843757"/>
                        <a:pt x="1710151" y="3961836"/>
                        <a:pt x="1860804" y="3961836"/>
                      </a:cubicBezTo>
                      <a:lnTo>
                        <a:pt x="2198756" y="3961836"/>
                      </a:lnTo>
                      <a:cubicBezTo>
                        <a:pt x="2345347" y="3961836"/>
                        <a:pt x="2467495" y="3851899"/>
                        <a:pt x="2487861" y="3713461"/>
                      </a:cubicBezTo>
                      <a:lnTo>
                        <a:pt x="2487861" y="3713461"/>
                      </a:lnTo>
                      <a:lnTo>
                        <a:pt x="2487861" y="3709388"/>
                      </a:lnTo>
                      <a:cubicBezTo>
                        <a:pt x="2487861" y="3697173"/>
                        <a:pt x="2491925" y="3684955"/>
                        <a:pt x="2491925" y="3672740"/>
                      </a:cubicBezTo>
                      <a:cubicBezTo>
                        <a:pt x="2491925" y="3660525"/>
                        <a:pt x="2491925" y="3648311"/>
                        <a:pt x="2487861" y="3636096"/>
                      </a:cubicBezTo>
                      <a:lnTo>
                        <a:pt x="2487861" y="3469151"/>
                      </a:lnTo>
                      <a:cubicBezTo>
                        <a:pt x="2585580" y="3436580"/>
                        <a:pt x="2679235" y="3395859"/>
                        <a:pt x="2764739" y="3342927"/>
                      </a:cubicBezTo>
                      <a:lnTo>
                        <a:pt x="2903178" y="3481366"/>
                      </a:lnTo>
                      <a:lnTo>
                        <a:pt x="2903178" y="3481366"/>
                      </a:lnTo>
                      <a:cubicBezTo>
                        <a:pt x="3017187" y="3579091"/>
                        <a:pt x="3188207" y="3570946"/>
                        <a:pt x="3294065" y="3465082"/>
                      </a:cubicBezTo>
                      <a:lnTo>
                        <a:pt x="3534298" y="3224846"/>
                      </a:lnTo>
                      <a:cubicBezTo>
                        <a:pt x="3636093" y="3123051"/>
                        <a:pt x="3648307" y="2960180"/>
                        <a:pt x="3558728" y="2846170"/>
                      </a:cubicBezTo>
                      <a:lnTo>
                        <a:pt x="3558728" y="2846170"/>
                      </a:lnTo>
                      <a:lnTo>
                        <a:pt x="3554665" y="2842098"/>
                      </a:lnTo>
                      <a:cubicBezTo>
                        <a:pt x="3546513" y="2833956"/>
                        <a:pt x="3538374" y="2821741"/>
                        <a:pt x="3530235" y="2813595"/>
                      </a:cubicBezTo>
                      <a:cubicBezTo>
                        <a:pt x="3522083" y="2805453"/>
                        <a:pt x="3513944" y="2797311"/>
                        <a:pt x="3501730" y="2789166"/>
                      </a:cubicBezTo>
                      <a:lnTo>
                        <a:pt x="3387720" y="2675157"/>
                      </a:lnTo>
                      <a:cubicBezTo>
                        <a:pt x="3432504" y="2585577"/>
                        <a:pt x="3469148" y="2487855"/>
                        <a:pt x="3497654" y="2386061"/>
                      </a:cubicBezTo>
                      <a:lnTo>
                        <a:pt x="3693103" y="2386061"/>
                      </a:lnTo>
                      <a:lnTo>
                        <a:pt x="3693103" y="2386061"/>
                      </a:lnTo>
                      <a:cubicBezTo>
                        <a:pt x="3843757" y="2373846"/>
                        <a:pt x="3957766" y="2247619"/>
                        <a:pt x="3957766" y="2096965"/>
                      </a:cubicBezTo>
                      <a:lnTo>
                        <a:pt x="3957766" y="1759007"/>
                      </a:lnTo>
                      <a:cubicBezTo>
                        <a:pt x="3957766" y="1612423"/>
                        <a:pt x="3847833" y="1494341"/>
                        <a:pt x="3705318" y="1473984"/>
                      </a:cubicBezTo>
                      <a:close/>
                      <a:moveTo>
                        <a:pt x="1982953" y="3277778"/>
                      </a:moveTo>
                      <a:cubicBezTo>
                        <a:pt x="1274468" y="3277778"/>
                        <a:pt x="700346" y="2703659"/>
                        <a:pt x="700346" y="1995171"/>
                      </a:cubicBezTo>
                      <a:cubicBezTo>
                        <a:pt x="700346" y="1286680"/>
                        <a:pt x="1274468" y="716633"/>
                        <a:pt x="1982953" y="716633"/>
                      </a:cubicBezTo>
                      <a:cubicBezTo>
                        <a:pt x="2691450" y="716633"/>
                        <a:pt x="3265560" y="1290752"/>
                        <a:pt x="3265560" y="1995171"/>
                      </a:cubicBezTo>
                      <a:cubicBezTo>
                        <a:pt x="3265560" y="2703659"/>
                        <a:pt x="2691450" y="3277778"/>
                        <a:pt x="1982953" y="3277778"/>
                      </a:cubicBezTo>
                      <a:close/>
                    </a:path>
                  </a:pathLst>
                </a:custGeom>
                <a:solidFill>
                  <a:srgbClr val="FFFFFF"/>
                </a:solidFill>
                <a:ln w="407167" cap="flat">
                  <a:noFill/>
                  <a:prstDash val="solid"/>
                  <a:miter/>
                </a:ln>
              </p:spPr>
              <p:txBody>
                <a:bodyPr rtlCol="0" anchor="ctr"/>
                <a:lstStyle/>
                <a:p>
                  <a:endParaRPr lang="ko-KR" altLang="en-US"/>
                </a:p>
              </p:txBody>
            </p:sp>
            <p:sp>
              <p:nvSpPr>
                <p:cNvPr id="116" name="자유형: 도형 115">
                  <a:extLst>
                    <a:ext uri="{FF2B5EF4-FFF2-40B4-BE49-F238E27FC236}">
                      <a16:creationId xmlns:a16="http://schemas.microsoft.com/office/drawing/2014/main" id="{AF59AD29-9803-8103-F3DA-F97BCBAB004E}"/>
                    </a:ext>
                  </a:extLst>
                </p:cNvPr>
                <p:cNvSpPr/>
                <p:nvPr/>
              </p:nvSpPr>
              <p:spPr>
                <a:xfrm>
                  <a:off x="26803896" y="6910369"/>
                  <a:ext cx="1302960" cy="1302966"/>
                </a:xfrm>
                <a:custGeom>
                  <a:avLst/>
                  <a:gdLst>
                    <a:gd name="connsiteX0" fmla="*/ 651487 w 1302960"/>
                    <a:gd name="connsiteY0" fmla="*/ 0 h 1302966"/>
                    <a:gd name="connsiteX1" fmla="*/ 0 w 1302960"/>
                    <a:gd name="connsiteY1" fmla="*/ 651483 h 1302966"/>
                    <a:gd name="connsiteX2" fmla="*/ 651487 w 1302960"/>
                    <a:gd name="connsiteY2" fmla="*/ 1302967 h 1302966"/>
                    <a:gd name="connsiteX3" fmla="*/ 1302961 w 1302960"/>
                    <a:gd name="connsiteY3" fmla="*/ 651483 h 1302966"/>
                    <a:gd name="connsiteX4" fmla="*/ 651487 w 1302960"/>
                    <a:gd name="connsiteY4" fmla="*/ 0 h 130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960" h="1302966">
                      <a:moveTo>
                        <a:pt x="651487" y="0"/>
                      </a:moveTo>
                      <a:cubicBezTo>
                        <a:pt x="289093" y="0"/>
                        <a:pt x="0" y="293165"/>
                        <a:pt x="0" y="651483"/>
                      </a:cubicBezTo>
                      <a:cubicBezTo>
                        <a:pt x="0" y="1013871"/>
                        <a:pt x="293168" y="1302967"/>
                        <a:pt x="651487" y="1302967"/>
                      </a:cubicBezTo>
                      <a:cubicBezTo>
                        <a:pt x="1013868" y="1302967"/>
                        <a:pt x="1302961" y="1009799"/>
                        <a:pt x="1302961" y="651483"/>
                      </a:cubicBezTo>
                      <a:cubicBezTo>
                        <a:pt x="1302961" y="293165"/>
                        <a:pt x="1009792" y="0"/>
                        <a:pt x="651487" y="0"/>
                      </a:cubicBezTo>
                      <a:close/>
                    </a:path>
                  </a:pathLst>
                </a:custGeom>
                <a:solidFill>
                  <a:srgbClr val="FFFFFF"/>
                </a:solidFill>
                <a:ln w="407167" cap="flat">
                  <a:noFill/>
                  <a:prstDash val="solid"/>
                  <a:miter/>
                </a:ln>
              </p:spPr>
              <p:txBody>
                <a:bodyPr rtlCol="0" anchor="ctr"/>
                <a:lstStyle/>
                <a:p>
                  <a:endParaRPr lang="ko-KR" altLang="en-US"/>
                </a:p>
              </p:txBody>
            </p:sp>
          </p:grpSp>
        </p:grpSp>
        <p:grpSp>
          <p:nvGrpSpPr>
            <p:cNvPr id="45" name="그래픽 24">
              <a:extLst>
                <a:ext uri="{FF2B5EF4-FFF2-40B4-BE49-F238E27FC236}">
                  <a16:creationId xmlns:a16="http://schemas.microsoft.com/office/drawing/2014/main" id="{0DD814B6-4CEA-C900-835A-8BDA85E91786}"/>
                </a:ext>
              </a:extLst>
            </p:cNvPr>
            <p:cNvGrpSpPr/>
            <p:nvPr/>
          </p:nvGrpSpPr>
          <p:grpSpPr>
            <a:xfrm>
              <a:off x="1663818" y="5796817"/>
              <a:ext cx="212246" cy="203172"/>
              <a:chOff x="74678387" y="9259782"/>
              <a:chExt cx="6809106" cy="6518014"/>
            </a:xfrm>
            <a:solidFill>
              <a:srgbClr val="FFFFFF"/>
            </a:solidFill>
          </p:grpSpPr>
          <p:sp>
            <p:nvSpPr>
              <p:cNvPr id="107" name="자유형: 도형 106">
                <a:extLst>
                  <a:ext uri="{FF2B5EF4-FFF2-40B4-BE49-F238E27FC236}">
                    <a16:creationId xmlns:a16="http://schemas.microsoft.com/office/drawing/2014/main" id="{DA53E515-8025-695E-7689-0B828263FCD8}"/>
                  </a:ext>
                </a:extLst>
              </p:cNvPr>
              <p:cNvSpPr/>
              <p:nvPr/>
            </p:nvSpPr>
            <p:spPr>
              <a:xfrm>
                <a:off x="75730352" y="9262732"/>
                <a:ext cx="2194348" cy="2550051"/>
              </a:xfrm>
              <a:custGeom>
                <a:avLst/>
                <a:gdLst>
                  <a:gd name="connsiteX0" fmla="*/ 0 w 2194348"/>
                  <a:gd name="connsiteY0" fmla="*/ 1882281 h 2550051"/>
                  <a:gd name="connsiteX1" fmla="*/ 1286670 w 2194348"/>
                  <a:gd name="connsiteY1" fmla="*/ 2550052 h 2550051"/>
                  <a:gd name="connsiteX2" fmla="*/ 2190617 w 2194348"/>
                  <a:gd name="connsiteY2" fmla="*/ 856195 h 2550051"/>
                  <a:gd name="connsiteX3" fmla="*/ 1946296 w 2194348"/>
                  <a:gd name="connsiteY3" fmla="*/ 436802 h 2550051"/>
                  <a:gd name="connsiteX4" fmla="*/ 1327403 w 2194348"/>
                  <a:gd name="connsiteY4" fmla="*/ 1122 h 2550051"/>
                  <a:gd name="connsiteX5" fmla="*/ 745142 w 2194348"/>
                  <a:gd name="connsiteY5" fmla="*/ 461232 h 2550051"/>
                  <a:gd name="connsiteX6" fmla="*/ 0 w 2194348"/>
                  <a:gd name="connsiteY6" fmla="*/ 1882281 h 25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348" h="2550051">
                    <a:moveTo>
                      <a:pt x="0" y="1882281"/>
                    </a:moveTo>
                    <a:lnTo>
                      <a:pt x="1286670" y="2550052"/>
                    </a:lnTo>
                    <a:cubicBezTo>
                      <a:pt x="1286670" y="2550052"/>
                      <a:pt x="2186542" y="860267"/>
                      <a:pt x="2190617" y="856195"/>
                    </a:cubicBezTo>
                    <a:cubicBezTo>
                      <a:pt x="2227249" y="786975"/>
                      <a:pt x="1982953" y="481592"/>
                      <a:pt x="1946296" y="436802"/>
                    </a:cubicBezTo>
                    <a:cubicBezTo>
                      <a:pt x="1795642" y="241356"/>
                      <a:pt x="1587978" y="21479"/>
                      <a:pt x="1327403" y="1122"/>
                    </a:cubicBezTo>
                    <a:cubicBezTo>
                      <a:pt x="1042374" y="-19238"/>
                      <a:pt x="867290" y="241356"/>
                      <a:pt x="745142" y="461232"/>
                    </a:cubicBezTo>
                    <a:lnTo>
                      <a:pt x="0" y="1882281"/>
                    </a:lnTo>
                    <a:close/>
                  </a:path>
                </a:pathLst>
              </a:custGeom>
              <a:solidFill>
                <a:srgbClr val="FFFFFF"/>
              </a:solidFill>
              <a:ln w="407167" cap="flat">
                <a:noFill/>
                <a:prstDash val="solid"/>
                <a:miter/>
              </a:ln>
            </p:spPr>
            <p:txBody>
              <a:bodyPr rtlCol="0" anchor="ctr"/>
              <a:lstStyle/>
              <a:p>
                <a:endParaRPr lang="ko-KR" altLang="en-US"/>
              </a:p>
            </p:txBody>
          </p:sp>
          <p:sp>
            <p:nvSpPr>
              <p:cNvPr id="108" name="자유형: 도형 107">
                <a:extLst>
                  <a:ext uri="{FF2B5EF4-FFF2-40B4-BE49-F238E27FC236}">
                    <a16:creationId xmlns:a16="http://schemas.microsoft.com/office/drawing/2014/main" id="{B8D391F3-891B-C832-F5EF-636F2F8182EF}"/>
                  </a:ext>
                </a:extLst>
              </p:cNvPr>
              <p:cNvSpPr/>
              <p:nvPr/>
            </p:nvSpPr>
            <p:spPr>
              <a:xfrm>
                <a:off x="77509716" y="9259782"/>
                <a:ext cx="2845351" cy="2231334"/>
              </a:xfrm>
              <a:custGeom>
                <a:avLst/>
                <a:gdLst>
                  <a:gd name="connsiteX0" fmla="*/ 2699589 w 2845351"/>
                  <a:gd name="connsiteY0" fmla="*/ 867287 h 2231334"/>
                  <a:gd name="connsiteX1" fmla="*/ 2349423 w 2845351"/>
                  <a:gd name="connsiteY1" fmla="*/ 1030159 h 2231334"/>
                  <a:gd name="connsiteX2" fmla="*/ 1991104 w 2845351"/>
                  <a:gd name="connsiteY2" fmla="*/ 374603 h 2231334"/>
                  <a:gd name="connsiteX3" fmla="*/ 1274468 w 2845351"/>
                  <a:gd name="connsiteY3" fmla="*/ 0 h 2231334"/>
                  <a:gd name="connsiteX4" fmla="*/ 0 w 2845351"/>
                  <a:gd name="connsiteY4" fmla="*/ 0 h 2231334"/>
                  <a:gd name="connsiteX5" fmla="*/ 1148244 w 2845351"/>
                  <a:gd name="connsiteY5" fmla="*/ 1759007 h 2231334"/>
                  <a:gd name="connsiteX6" fmla="*/ 871366 w 2845351"/>
                  <a:gd name="connsiteY6" fmla="*/ 1917806 h 2231334"/>
                  <a:gd name="connsiteX7" fmla="*/ 973160 w 2845351"/>
                  <a:gd name="connsiteY7" fmla="*/ 2129540 h 2231334"/>
                  <a:gd name="connsiteX8" fmla="*/ 1913740 w 2845351"/>
                  <a:gd name="connsiteY8" fmla="*/ 2219117 h 2231334"/>
                  <a:gd name="connsiteX9" fmla="*/ 1913740 w 2845351"/>
                  <a:gd name="connsiteY9" fmla="*/ 2219117 h 2231334"/>
                  <a:gd name="connsiteX10" fmla="*/ 1913740 w 2845351"/>
                  <a:gd name="connsiteY10" fmla="*/ 2219117 h 2231334"/>
                  <a:gd name="connsiteX11" fmla="*/ 2048090 w 2845351"/>
                  <a:gd name="connsiteY11" fmla="*/ 2231334 h 2231334"/>
                  <a:gd name="connsiteX12" fmla="*/ 2349423 w 2845351"/>
                  <a:gd name="connsiteY12" fmla="*/ 1978883 h 2231334"/>
                  <a:gd name="connsiteX13" fmla="*/ 2349423 w 2845351"/>
                  <a:gd name="connsiteY13" fmla="*/ 1978883 h 2231334"/>
                  <a:gd name="connsiteX14" fmla="*/ 2793232 w 2845351"/>
                  <a:gd name="connsiteY14" fmla="*/ 1062734 h 2231334"/>
                  <a:gd name="connsiteX15" fmla="*/ 2699589 w 2845351"/>
                  <a:gd name="connsiteY15" fmla="*/ 867287 h 22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5351" h="2231334">
                    <a:moveTo>
                      <a:pt x="2699589" y="867287"/>
                    </a:moveTo>
                    <a:lnTo>
                      <a:pt x="2349423" y="1030159"/>
                    </a:lnTo>
                    <a:lnTo>
                      <a:pt x="1991104" y="374603"/>
                    </a:lnTo>
                    <a:cubicBezTo>
                      <a:pt x="1991104" y="374603"/>
                      <a:pt x="1893386" y="8142"/>
                      <a:pt x="1274468" y="0"/>
                    </a:cubicBezTo>
                    <a:lnTo>
                      <a:pt x="0" y="0"/>
                    </a:lnTo>
                    <a:cubicBezTo>
                      <a:pt x="0" y="0"/>
                      <a:pt x="370521" y="199516"/>
                      <a:pt x="1148244" y="1759007"/>
                    </a:cubicBezTo>
                    <a:lnTo>
                      <a:pt x="871366" y="1917806"/>
                    </a:lnTo>
                    <a:cubicBezTo>
                      <a:pt x="594488" y="2080678"/>
                      <a:pt x="973160" y="2129540"/>
                      <a:pt x="973160" y="2129540"/>
                    </a:cubicBezTo>
                    <a:lnTo>
                      <a:pt x="1913740" y="2219117"/>
                    </a:lnTo>
                    <a:lnTo>
                      <a:pt x="1913740" y="2219117"/>
                    </a:lnTo>
                    <a:lnTo>
                      <a:pt x="1913740" y="2219117"/>
                    </a:lnTo>
                    <a:lnTo>
                      <a:pt x="2048090" y="2231334"/>
                    </a:lnTo>
                    <a:cubicBezTo>
                      <a:pt x="2141758" y="2219117"/>
                      <a:pt x="2259831" y="2166185"/>
                      <a:pt x="2349423" y="1978883"/>
                    </a:cubicBezTo>
                    <a:lnTo>
                      <a:pt x="2349423" y="1978883"/>
                    </a:lnTo>
                    <a:lnTo>
                      <a:pt x="2793232" y="1062734"/>
                    </a:lnTo>
                    <a:cubicBezTo>
                      <a:pt x="2915380" y="822497"/>
                      <a:pt x="2797308" y="830643"/>
                      <a:pt x="2699589" y="867287"/>
                    </a:cubicBezTo>
                    <a:close/>
                  </a:path>
                </a:pathLst>
              </a:custGeom>
              <a:solidFill>
                <a:srgbClr val="FFFFFF"/>
              </a:solidFill>
              <a:ln w="407167" cap="flat">
                <a:noFill/>
                <a:prstDash val="solid"/>
                <a:miter/>
              </a:ln>
            </p:spPr>
            <p:txBody>
              <a:bodyPr rtlCol="0" anchor="ctr"/>
              <a:lstStyle/>
              <a:p>
                <a:endParaRPr lang="ko-KR" altLang="en-US"/>
              </a:p>
            </p:txBody>
          </p:sp>
          <p:sp>
            <p:nvSpPr>
              <p:cNvPr id="109" name="자유형: 도형 108">
                <a:extLst>
                  <a:ext uri="{FF2B5EF4-FFF2-40B4-BE49-F238E27FC236}">
                    <a16:creationId xmlns:a16="http://schemas.microsoft.com/office/drawing/2014/main" id="{1E059381-60AB-D3E7-1F3C-AA74A1245579}"/>
                  </a:ext>
                </a:extLst>
              </p:cNvPr>
              <p:cNvSpPr/>
              <p:nvPr/>
            </p:nvSpPr>
            <p:spPr>
              <a:xfrm>
                <a:off x="79223942" y="11267167"/>
                <a:ext cx="2263551" cy="2440209"/>
              </a:xfrm>
              <a:custGeom>
                <a:avLst/>
                <a:gdLst>
                  <a:gd name="connsiteX0" fmla="*/ 1217457 w 2263551"/>
                  <a:gd name="connsiteY0" fmla="*/ 0 h 2440209"/>
                  <a:gd name="connsiteX1" fmla="*/ 0 w 2263551"/>
                  <a:gd name="connsiteY1" fmla="*/ 785853 h 2440209"/>
                  <a:gd name="connsiteX2" fmla="*/ 1021995 w 2263551"/>
                  <a:gd name="connsiteY2" fmla="*/ 2410490 h 2440209"/>
                  <a:gd name="connsiteX3" fmla="*/ 1506537 w 2263551"/>
                  <a:gd name="connsiteY3" fmla="*/ 2406421 h 2440209"/>
                  <a:gd name="connsiteX4" fmla="*/ 2190592 w 2263551"/>
                  <a:gd name="connsiteY4" fmla="*/ 2084750 h 2440209"/>
                  <a:gd name="connsiteX5" fmla="*/ 2080671 w 2263551"/>
                  <a:gd name="connsiteY5" fmla="*/ 1351829 h 2440209"/>
                  <a:gd name="connsiteX6" fmla="*/ 1217457 w 2263551"/>
                  <a:gd name="connsiteY6" fmla="*/ 0 h 244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551" h="2440209">
                    <a:moveTo>
                      <a:pt x="1217457" y="0"/>
                    </a:moveTo>
                    <a:lnTo>
                      <a:pt x="0" y="785853"/>
                    </a:lnTo>
                    <a:cubicBezTo>
                      <a:pt x="0" y="785853"/>
                      <a:pt x="1021995" y="2410490"/>
                      <a:pt x="1021995" y="2410490"/>
                    </a:cubicBezTo>
                    <a:cubicBezTo>
                      <a:pt x="1062728" y="2475640"/>
                      <a:pt x="1449551" y="2414563"/>
                      <a:pt x="1506537" y="2406421"/>
                    </a:cubicBezTo>
                    <a:cubicBezTo>
                      <a:pt x="1750859" y="2373846"/>
                      <a:pt x="2044014" y="2304627"/>
                      <a:pt x="2190592" y="2084750"/>
                    </a:cubicBezTo>
                    <a:cubicBezTo>
                      <a:pt x="2353473" y="1844514"/>
                      <a:pt x="2210971" y="1567633"/>
                      <a:pt x="2080671" y="1351829"/>
                    </a:cubicBezTo>
                    <a:lnTo>
                      <a:pt x="1217457" y="0"/>
                    </a:lnTo>
                    <a:close/>
                  </a:path>
                </a:pathLst>
              </a:custGeom>
              <a:solidFill>
                <a:srgbClr val="FFFFFF"/>
              </a:solidFill>
              <a:ln w="407167" cap="flat">
                <a:noFill/>
                <a:prstDash val="solid"/>
                <a:miter/>
              </a:ln>
            </p:spPr>
            <p:txBody>
              <a:bodyPr rtlCol="0" anchor="ctr"/>
              <a:lstStyle/>
              <a:p>
                <a:endParaRPr lang="ko-KR" altLang="en-US"/>
              </a:p>
            </p:txBody>
          </p:sp>
          <p:sp>
            <p:nvSpPr>
              <p:cNvPr id="110" name="자유형: 도형 109">
                <a:extLst>
                  <a:ext uri="{FF2B5EF4-FFF2-40B4-BE49-F238E27FC236}">
                    <a16:creationId xmlns:a16="http://schemas.microsoft.com/office/drawing/2014/main" id="{D61D77CF-67BC-58C9-01FD-F292FEE8985B}"/>
                  </a:ext>
                </a:extLst>
              </p:cNvPr>
              <p:cNvSpPr/>
              <p:nvPr/>
            </p:nvSpPr>
            <p:spPr>
              <a:xfrm>
                <a:off x="78204950" y="13400048"/>
                <a:ext cx="2985641" cy="2377748"/>
              </a:xfrm>
              <a:custGeom>
                <a:avLst/>
                <a:gdLst>
                  <a:gd name="connsiteX0" fmla="*/ 896819 w 2985641"/>
                  <a:gd name="connsiteY0" fmla="*/ 2260563 h 2377748"/>
                  <a:gd name="connsiteX1" fmla="*/ 929400 w 2985641"/>
                  <a:gd name="connsiteY1" fmla="*/ 1873745 h 2377748"/>
                  <a:gd name="connsiteX2" fmla="*/ 1674542 w 2985641"/>
                  <a:gd name="connsiteY2" fmla="*/ 1890033 h 2377748"/>
                  <a:gd name="connsiteX3" fmla="*/ 2354522 w 2985641"/>
                  <a:gd name="connsiteY3" fmla="*/ 1454353 h 2377748"/>
                  <a:gd name="connsiteX4" fmla="*/ 2985642 w 2985641"/>
                  <a:gd name="connsiteY4" fmla="*/ 346829 h 2377748"/>
                  <a:gd name="connsiteX5" fmla="*/ 888692 w 2985641"/>
                  <a:gd name="connsiteY5" fmla="*/ 468984 h 2377748"/>
                  <a:gd name="connsiteX6" fmla="*/ 888692 w 2985641"/>
                  <a:gd name="connsiteY6" fmla="*/ 147313 h 2377748"/>
                  <a:gd name="connsiteX7" fmla="*/ 652522 w 2985641"/>
                  <a:gd name="connsiteY7" fmla="*/ 131026 h 2377748"/>
                  <a:gd name="connsiteX8" fmla="*/ 102843 w 2985641"/>
                  <a:gd name="connsiteY8" fmla="*/ 904664 h 2377748"/>
                  <a:gd name="connsiteX9" fmla="*/ 102843 w 2985641"/>
                  <a:gd name="connsiteY9" fmla="*/ 904664 h 2377748"/>
                  <a:gd name="connsiteX10" fmla="*/ 102843 w 2985641"/>
                  <a:gd name="connsiteY10" fmla="*/ 904664 h 2377748"/>
                  <a:gd name="connsiteX11" fmla="*/ 25478 w 2985641"/>
                  <a:gd name="connsiteY11" fmla="*/ 1014603 h 2377748"/>
                  <a:gd name="connsiteX12" fmla="*/ 94691 w 2985641"/>
                  <a:gd name="connsiteY12" fmla="*/ 1401421 h 2377748"/>
                  <a:gd name="connsiteX13" fmla="*/ 94691 w 2985641"/>
                  <a:gd name="connsiteY13" fmla="*/ 1401421 h 2377748"/>
                  <a:gd name="connsiteX14" fmla="*/ 668801 w 2985641"/>
                  <a:gd name="connsiteY14" fmla="*/ 2240206 h 2377748"/>
                  <a:gd name="connsiteX15" fmla="*/ 896819 w 2985641"/>
                  <a:gd name="connsiteY15" fmla="*/ 2260563 h 23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5641" h="2377748">
                    <a:moveTo>
                      <a:pt x="896819" y="2260563"/>
                    </a:moveTo>
                    <a:lnTo>
                      <a:pt x="929400" y="1873745"/>
                    </a:lnTo>
                    <a:lnTo>
                      <a:pt x="1674542" y="1890033"/>
                    </a:lnTo>
                    <a:cubicBezTo>
                      <a:pt x="1674542" y="1890033"/>
                      <a:pt x="2040987" y="1987757"/>
                      <a:pt x="2354522" y="1454353"/>
                    </a:cubicBezTo>
                    <a:lnTo>
                      <a:pt x="2985642" y="346829"/>
                    </a:lnTo>
                    <a:cubicBezTo>
                      <a:pt x="2985642" y="346829"/>
                      <a:pt x="2627324" y="566706"/>
                      <a:pt x="888692" y="468984"/>
                    </a:cubicBezTo>
                    <a:lnTo>
                      <a:pt x="888692" y="147313"/>
                    </a:lnTo>
                    <a:cubicBezTo>
                      <a:pt x="884617" y="-174358"/>
                      <a:pt x="652522" y="131026"/>
                      <a:pt x="652522" y="131026"/>
                    </a:cubicBezTo>
                    <a:lnTo>
                      <a:pt x="102843" y="904664"/>
                    </a:lnTo>
                    <a:lnTo>
                      <a:pt x="102843" y="904664"/>
                    </a:lnTo>
                    <a:lnTo>
                      <a:pt x="102843" y="904664"/>
                    </a:lnTo>
                    <a:lnTo>
                      <a:pt x="25478" y="1014603"/>
                    </a:lnTo>
                    <a:cubicBezTo>
                      <a:pt x="-11179" y="1100110"/>
                      <a:pt x="-23381" y="1230407"/>
                      <a:pt x="94691" y="1401421"/>
                    </a:cubicBezTo>
                    <a:lnTo>
                      <a:pt x="94691" y="1401421"/>
                    </a:lnTo>
                    <a:lnTo>
                      <a:pt x="668801" y="2240206"/>
                    </a:lnTo>
                    <a:cubicBezTo>
                      <a:pt x="823530" y="2472297"/>
                      <a:pt x="876465" y="2362357"/>
                      <a:pt x="896819" y="2260563"/>
                    </a:cubicBezTo>
                    <a:close/>
                  </a:path>
                </a:pathLst>
              </a:custGeom>
              <a:solidFill>
                <a:srgbClr val="FFFFFF"/>
              </a:solidFill>
              <a:ln w="407167" cap="flat">
                <a:noFill/>
                <a:prstDash val="solid"/>
                <a:miter/>
              </a:ln>
            </p:spPr>
            <p:txBody>
              <a:bodyPr rtlCol="0" anchor="ctr"/>
              <a:lstStyle/>
              <a:p>
                <a:endParaRPr lang="ko-KR" altLang="en-US"/>
              </a:p>
            </p:txBody>
          </p:sp>
          <p:sp>
            <p:nvSpPr>
              <p:cNvPr id="111" name="자유형: 도형 110">
                <a:extLst>
                  <a:ext uri="{FF2B5EF4-FFF2-40B4-BE49-F238E27FC236}">
                    <a16:creationId xmlns:a16="http://schemas.microsoft.com/office/drawing/2014/main" id="{1741514A-33FB-1B4D-9321-9C561E857846}"/>
                  </a:ext>
                </a:extLst>
              </p:cNvPr>
              <p:cNvSpPr/>
              <p:nvPr/>
            </p:nvSpPr>
            <p:spPr>
              <a:xfrm>
                <a:off x="75588136" y="13840529"/>
                <a:ext cx="2332833" cy="1473983"/>
              </a:xfrm>
              <a:custGeom>
                <a:avLst/>
                <a:gdLst>
                  <a:gd name="connsiteX0" fmla="*/ 2332834 w 2332833"/>
                  <a:gd name="connsiteY0" fmla="*/ 1449551 h 1473983"/>
                  <a:gd name="connsiteX1" fmla="*/ 2304328 w 2332833"/>
                  <a:gd name="connsiteY1" fmla="*/ 0 h 1473983"/>
                  <a:gd name="connsiteX2" fmla="*/ 386513 w 2332833"/>
                  <a:gd name="connsiteY2" fmla="*/ 12215 h 1473983"/>
                  <a:gd name="connsiteX3" fmla="*/ 134065 w 2332833"/>
                  <a:gd name="connsiteY3" fmla="*/ 427538 h 1473983"/>
                  <a:gd name="connsiteX4" fmla="*/ 48573 w 2332833"/>
                  <a:gd name="connsiteY4" fmla="*/ 1180816 h 1473983"/>
                  <a:gd name="connsiteX5" fmla="*/ 728553 w 2332833"/>
                  <a:gd name="connsiteY5" fmla="*/ 1473984 h 1473983"/>
                  <a:gd name="connsiteX6" fmla="*/ 2332834 w 2332833"/>
                  <a:gd name="connsiteY6" fmla="*/ 1449551 h 147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833" h="1473983">
                    <a:moveTo>
                      <a:pt x="2332834" y="1449551"/>
                    </a:moveTo>
                    <a:lnTo>
                      <a:pt x="2304328" y="0"/>
                    </a:lnTo>
                    <a:cubicBezTo>
                      <a:pt x="2304328" y="0"/>
                      <a:pt x="386513" y="12215"/>
                      <a:pt x="386513" y="12215"/>
                    </a:cubicBezTo>
                    <a:cubicBezTo>
                      <a:pt x="309148" y="12215"/>
                      <a:pt x="158495" y="374603"/>
                      <a:pt x="134065" y="427538"/>
                    </a:cubicBezTo>
                    <a:cubicBezTo>
                      <a:pt x="36346" y="655556"/>
                      <a:pt x="-61372" y="940579"/>
                      <a:pt x="48573" y="1180816"/>
                    </a:cubicBezTo>
                    <a:cubicBezTo>
                      <a:pt x="166646" y="1441409"/>
                      <a:pt x="476105" y="1469911"/>
                      <a:pt x="728553" y="1473984"/>
                    </a:cubicBezTo>
                    <a:lnTo>
                      <a:pt x="2332834" y="1449551"/>
                    </a:lnTo>
                    <a:close/>
                  </a:path>
                </a:pathLst>
              </a:custGeom>
              <a:solidFill>
                <a:srgbClr val="FFFFFF"/>
              </a:solidFill>
              <a:ln w="407167" cap="flat">
                <a:noFill/>
                <a:prstDash val="solid"/>
                <a:miter/>
              </a:ln>
            </p:spPr>
            <p:txBody>
              <a:bodyPr rtlCol="0" anchor="ctr"/>
              <a:lstStyle/>
              <a:p>
                <a:endParaRPr lang="ko-KR" altLang="en-US"/>
              </a:p>
            </p:txBody>
          </p:sp>
          <p:sp>
            <p:nvSpPr>
              <p:cNvPr id="112" name="자유형: 도형 111">
                <a:extLst>
                  <a:ext uri="{FF2B5EF4-FFF2-40B4-BE49-F238E27FC236}">
                    <a16:creationId xmlns:a16="http://schemas.microsoft.com/office/drawing/2014/main" id="{48901D91-A61A-5F32-4B4C-22A50AE11B07}"/>
                  </a:ext>
                </a:extLst>
              </p:cNvPr>
              <p:cNvSpPr/>
              <p:nvPr/>
            </p:nvSpPr>
            <p:spPr>
              <a:xfrm>
                <a:off x="74678387" y="11612043"/>
                <a:ext cx="2182392" cy="3014339"/>
              </a:xfrm>
              <a:custGeom>
                <a:avLst/>
                <a:gdLst>
                  <a:gd name="connsiteX0" fmla="*/ 213180 w 2182392"/>
                  <a:gd name="connsiteY0" fmla="*/ 229246 h 3014339"/>
                  <a:gd name="connsiteX1" fmla="*/ 522639 w 2182392"/>
                  <a:gd name="connsiteY1" fmla="*/ 457265 h 3014339"/>
                  <a:gd name="connsiteX2" fmla="*/ 119512 w 2182392"/>
                  <a:gd name="connsiteY2" fmla="*/ 1084319 h 3014339"/>
                  <a:gd name="connsiteX3" fmla="*/ 131740 w 2182392"/>
                  <a:gd name="connsiteY3" fmla="*/ 1894601 h 3014339"/>
                  <a:gd name="connsiteX4" fmla="*/ 738430 w 2182392"/>
                  <a:gd name="connsiteY4" fmla="*/ 3014339 h 3014339"/>
                  <a:gd name="connsiteX5" fmla="*/ 1736020 w 2182392"/>
                  <a:gd name="connsiteY5" fmla="*/ 1165753 h 3014339"/>
                  <a:gd name="connsiteX6" fmla="*/ 2012898 w 2182392"/>
                  <a:gd name="connsiteY6" fmla="*/ 1332697 h 3014339"/>
                  <a:gd name="connsiteX7" fmla="*/ 2147274 w 2182392"/>
                  <a:gd name="connsiteY7" fmla="*/ 1141323 h 3014339"/>
                  <a:gd name="connsiteX8" fmla="*/ 1780804 w 2182392"/>
                  <a:gd name="connsiteY8" fmla="*/ 269963 h 3014339"/>
                  <a:gd name="connsiteX9" fmla="*/ 1780804 w 2182392"/>
                  <a:gd name="connsiteY9" fmla="*/ 269963 h 3014339"/>
                  <a:gd name="connsiteX10" fmla="*/ 1780804 w 2182392"/>
                  <a:gd name="connsiteY10" fmla="*/ 269963 h 3014339"/>
                  <a:gd name="connsiteX11" fmla="*/ 1727869 w 2182392"/>
                  <a:gd name="connsiteY11" fmla="*/ 143736 h 3014339"/>
                  <a:gd name="connsiteX12" fmla="*/ 1361424 w 2182392"/>
                  <a:gd name="connsiteY12" fmla="*/ 1225 h 3014339"/>
                  <a:gd name="connsiteX13" fmla="*/ 1361424 w 2182392"/>
                  <a:gd name="connsiteY13" fmla="*/ 1225 h 3014339"/>
                  <a:gd name="connsiteX14" fmla="*/ 347556 w 2182392"/>
                  <a:gd name="connsiteY14" fmla="*/ 50087 h 3014339"/>
                  <a:gd name="connsiteX15" fmla="*/ 213180 w 2182392"/>
                  <a:gd name="connsiteY15" fmla="*/ 229246 h 30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2392" h="3014339">
                    <a:moveTo>
                      <a:pt x="213180" y="229246"/>
                    </a:moveTo>
                    <a:lnTo>
                      <a:pt x="522639" y="457265"/>
                    </a:lnTo>
                    <a:lnTo>
                      <a:pt x="119512" y="1084319"/>
                    </a:lnTo>
                    <a:cubicBezTo>
                      <a:pt x="119512" y="1084319"/>
                      <a:pt x="-157365" y="1344912"/>
                      <a:pt x="131740" y="1894601"/>
                    </a:cubicBezTo>
                    <a:lnTo>
                      <a:pt x="738430" y="3014339"/>
                    </a:lnTo>
                    <a:cubicBezTo>
                      <a:pt x="738430" y="3014339"/>
                      <a:pt x="738430" y="2590874"/>
                      <a:pt x="1736020" y="1165753"/>
                    </a:cubicBezTo>
                    <a:lnTo>
                      <a:pt x="2012898" y="1332697"/>
                    </a:lnTo>
                    <a:cubicBezTo>
                      <a:pt x="2285700" y="1499638"/>
                      <a:pt x="2147274" y="1141323"/>
                      <a:pt x="2147274" y="1141323"/>
                    </a:cubicBezTo>
                    <a:lnTo>
                      <a:pt x="1780804" y="269963"/>
                    </a:lnTo>
                    <a:lnTo>
                      <a:pt x="1780804" y="269963"/>
                    </a:lnTo>
                    <a:lnTo>
                      <a:pt x="1780804" y="269963"/>
                    </a:lnTo>
                    <a:lnTo>
                      <a:pt x="1727869" y="143736"/>
                    </a:lnTo>
                    <a:cubicBezTo>
                      <a:pt x="1674934" y="70444"/>
                      <a:pt x="1569088" y="-10990"/>
                      <a:pt x="1361424" y="1225"/>
                    </a:cubicBezTo>
                    <a:lnTo>
                      <a:pt x="1361424" y="1225"/>
                    </a:lnTo>
                    <a:lnTo>
                      <a:pt x="347556" y="50087"/>
                    </a:lnTo>
                    <a:cubicBezTo>
                      <a:pt x="66602" y="58229"/>
                      <a:pt x="131740" y="155954"/>
                      <a:pt x="213180" y="229246"/>
                    </a:cubicBezTo>
                    <a:close/>
                  </a:path>
                </a:pathLst>
              </a:custGeom>
              <a:solidFill>
                <a:srgbClr val="FFFFFF"/>
              </a:solidFill>
              <a:ln w="407167" cap="flat">
                <a:noFill/>
                <a:prstDash val="solid"/>
                <a:miter/>
              </a:ln>
            </p:spPr>
            <p:txBody>
              <a:bodyPr rtlCol="0" anchor="ctr"/>
              <a:lstStyle/>
              <a:p>
                <a:endParaRPr lang="ko-KR" altLang="en-US"/>
              </a:p>
            </p:txBody>
          </p:sp>
        </p:grpSp>
        <p:grpSp>
          <p:nvGrpSpPr>
            <p:cNvPr id="46" name="그래픽 24">
              <a:extLst>
                <a:ext uri="{FF2B5EF4-FFF2-40B4-BE49-F238E27FC236}">
                  <a16:creationId xmlns:a16="http://schemas.microsoft.com/office/drawing/2014/main" id="{272E7270-0662-EC3A-A013-1E837B30311A}"/>
                </a:ext>
              </a:extLst>
            </p:cNvPr>
            <p:cNvGrpSpPr/>
            <p:nvPr/>
          </p:nvGrpSpPr>
          <p:grpSpPr>
            <a:xfrm>
              <a:off x="872983" y="5403839"/>
              <a:ext cx="177388" cy="277966"/>
              <a:chOff x="47942806" y="-2369512"/>
              <a:chExt cx="5690842" cy="8917493"/>
            </a:xfrm>
            <a:solidFill>
              <a:srgbClr val="FFFFFF"/>
            </a:solidFill>
          </p:grpSpPr>
          <p:sp>
            <p:nvSpPr>
              <p:cNvPr id="103" name="자유형: 도형 102">
                <a:extLst>
                  <a:ext uri="{FF2B5EF4-FFF2-40B4-BE49-F238E27FC236}">
                    <a16:creationId xmlns:a16="http://schemas.microsoft.com/office/drawing/2014/main" id="{6D44BF99-C9B5-015B-6371-ECB1EA683421}"/>
                  </a:ext>
                </a:extLst>
              </p:cNvPr>
              <p:cNvSpPr/>
              <p:nvPr/>
            </p:nvSpPr>
            <p:spPr>
              <a:xfrm>
                <a:off x="49422604" y="4597600"/>
                <a:ext cx="2752524" cy="386817"/>
              </a:xfrm>
              <a:custGeom>
                <a:avLst/>
                <a:gdLst>
                  <a:gd name="connsiteX0" fmla="*/ 2557075 w 2752524"/>
                  <a:gd name="connsiteY0" fmla="*/ 0 h 386817"/>
                  <a:gd name="connsiteX1" fmla="*/ 191374 w 2752524"/>
                  <a:gd name="connsiteY1" fmla="*/ 0 h 386817"/>
                  <a:gd name="connsiteX2" fmla="*/ 0 w 2752524"/>
                  <a:gd name="connsiteY2" fmla="*/ 191371 h 386817"/>
                  <a:gd name="connsiteX3" fmla="*/ 191374 w 2752524"/>
                  <a:gd name="connsiteY3" fmla="*/ 386817 h 386817"/>
                  <a:gd name="connsiteX4" fmla="*/ 2557075 w 2752524"/>
                  <a:gd name="connsiteY4" fmla="*/ 386817 h 386817"/>
                  <a:gd name="connsiteX5" fmla="*/ 2752524 w 2752524"/>
                  <a:gd name="connsiteY5" fmla="*/ 191371 h 386817"/>
                  <a:gd name="connsiteX6" fmla="*/ 2557075 w 2752524"/>
                  <a:gd name="connsiteY6" fmla="*/ 0 h 38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2524" h="386817">
                    <a:moveTo>
                      <a:pt x="2557075" y="0"/>
                    </a:moveTo>
                    <a:lnTo>
                      <a:pt x="191374" y="0"/>
                    </a:lnTo>
                    <a:cubicBezTo>
                      <a:pt x="85504" y="0"/>
                      <a:pt x="0" y="85507"/>
                      <a:pt x="0" y="191371"/>
                    </a:cubicBezTo>
                    <a:cubicBezTo>
                      <a:pt x="0" y="297238"/>
                      <a:pt x="85504" y="386817"/>
                      <a:pt x="191374" y="386817"/>
                    </a:cubicBezTo>
                    <a:lnTo>
                      <a:pt x="2557075" y="386817"/>
                    </a:lnTo>
                    <a:cubicBezTo>
                      <a:pt x="2662945" y="386817"/>
                      <a:pt x="2752524" y="301311"/>
                      <a:pt x="2752524" y="191371"/>
                    </a:cubicBezTo>
                    <a:cubicBezTo>
                      <a:pt x="2752524" y="85507"/>
                      <a:pt x="2667021" y="0"/>
                      <a:pt x="2557075" y="0"/>
                    </a:cubicBezTo>
                    <a:close/>
                  </a:path>
                </a:pathLst>
              </a:custGeom>
              <a:solidFill>
                <a:srgbClr val="FFFFFF"/>
              </a:solidFill>
              <a:ln w="407167" cap="flat">
                <a:noFill/>
                <a:prstDash val="solid"/>
                <a:miter/>
              </a:ln>
            </p:spPr>
            <p:txBody>
              <a:bodyPr rtlCol="0" anchor="ctr"/>
              <a:lstStyle/>
              <a:p>
                <a:endParaRPr lang="ko-KR" altLang="en-US"/>
              </a:p>
            </p:txBody>
          </p:sp>
          <p:sp>
            <p:nvSpPr>
              <p:cNvPr id="104" name="자유형: 도형 103">
                <a:extLst>
                  <a:ext uri="{FF2B5EF4-FFF2-40B4-BE49-F238E27FC236}">
                    <a16:creationId xmlns:a16="http://schemas.microsoft.com/office/drawing/2014/main" id="{78B16EF4-0189-011C-C48E-85D37A2768D7}"/>
                  </a:ext>
                </a:extLst>
              </p:cNvPr>
              <p:cNvSpPr/>
              <p:nvPr/>
            </p:nvSpPr>
            <p:spPr>
              <a:xfrm>
                <a:off x="49422604" y="5228724"/>
                <a:ext cx="2752524" cy="386820"/>
              </a:xfrm>
              <a:custGeom>
                <a:avLst/>
                <a:gdLst>
                  <a:gd name="connsiteX0" fmla="*/ 2752524 w 2752524"/>
                  <a:gd name="connsiteY0" fmla="*/ 195447 h 386820"/>
                  <a:gd name="connsiteX1" fmla="*/ 2557075 w 2752524"/>
                  <a:gd name="connsiteY1" fmla="*/ 0 h 386820"/>
                  <a:gd name="connsiteX2" fmla="*/ 191374 w 2752524"/>
                  <a:gd name="connsiteY2" fmla="*/ 0 h 386820"/>
                  <a:gd name="connsiteX3" fmla="*/ 0 w 2752524"/>
                  <a:gd name="connsiteY3" fmla="*/ 195447 h 386820"/>
                  <a:gd name="connsiteX4" fmla="*/ 191374 w 2752524"/>
                  <a:gd name="connsiteY4" fmla="*/ 386821 h 386820"/>
                  <a:gd name="connsiteX5" fmla="*/ 2557075 w 2752524"/>
                  <a:gd name="connsiteY5" fmla="*/ 386821 h 386820"/>
                  <a:gd name="connsiteX6" fmla="*/ 2752524 w 2752524"/>
                  <a:gd name="connsiteY6" fmla="*/ 195447 h 38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2524" h="386820">
                    <a:moveTo>
                      <a:pt x="2752524" y="195447"/>
                    </a:moveTo>
                    <a:cubicBezTo>
                      <a:pt x="2752524" y="89580"/>
                      <a:pt x="2667021" y="0"/>
                      <a:pt x="2557075" y="0"/>
                    </a:cubicBezTo>
                    <a:lnTo>
                      <a:pt x="191374" y="0"/>
                    </a:lnTo>
                    <a:cubicBezTo>
                      <a:pt x="85504" y="0"/>
                      <a:pt x="0" y="85507"/>
                      <a:pt x="0" y="195447"/>
                    </a:cubicBezTo>
                    <a:cubicBezTo>
                      <a:pt x="0" y="301314"/>
                      <a:pt x="85504" y="386821"/>
                      <a:pt x="191374" y="386821"/>
                    </a:cubicBezTo>
                    <a:lnTo>
                      <a:pt x="2557075" y="386821"/>
                    </a:lnTo>
                    <a:cubicBezTo>
                      <a:pt x="2667021" y="386821"/>
                      <a:pt x="2752524" y="301314"/>
                      <a:pt x="2752524" y="195447"/>
                    </a:cubicBezTo>
                    <a:close/>
                  </a:path>
                </a:pathLst>
              </a:custGeom>
              <a:solidFill>
                <a:srgbClr val="FFFFFF"/>
              </a:solidFill>
              <a:ln w="407167" cap="flat">
                <a:no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id="{28897C23-337D-979F-BE34-CCE7748DC601}"/>
                  </a:ext>
                </a:extLst>
              </p:cNvPr>
              <p:cNvSpPr/>
              <p:nvPr/>
            </p:nvSpPr>
            <p:spPr>
              <a:xfrm>
                <a:off x="47942806" y="-2369512"/>
                <a:ext cx="5690842" cy="6690232"/>
              </a:xfrm>
              <a:custGeom>
                <a:avLst/>
                <a:gdLst>
                  <a:gd name="connsiteX0" fmla="*/ 4281182 w 5690842"/>
                  <a:gd name="connsiteY0" fmla="*/ 6535503 h 6690232"/>
                  <a:gd name="connsiteX1" fmla="*/ 4338193 w 5690842"/>
                  <a:gd name="connsiteY1" fmla="*/ 6250480 h 6690232"/>
                  <a:gd name="connsiteX2" fmla="*/ 4456266 w 5690842"/>
                  <a:gd name="connsiteY2" fmla="*/ 5892165 h 6690232"/>
                  <a:gd name="connsiteX3" fmla="*/ 4468480 w 5690842"/>
                  <a:gd name="connsiteY3" fmla="*/ 5859590 h 6690232"/>
                  <a:gd name="connsiteX4" fmla="*/ 4480695 w 5690842"/>
                  <a:gd name="connsiteY4" fmla="*/ 5827015 h 6690232"/>
                  <a:gd name="connsiteX5" fmla="*/ 4936745 w 5690842"/>
                  <a:gd name="connsiteY5" fmla="*/ 4886436 h 6690232"/>
                  <a:gd name="connsiteX6" fmla="*/ 5010033 w 5690842"/>
                  <a:gd name="connsiteY6" fmla="*/ 4752067 h 6690232"/>
                  <a:gd name="connsiteX7" fmla="*/ 5690013 w 5690842"/>
                  <a:gd name="connsiteY7" fmla="*/ 2703964 h 6690232"/>
                  <a:gd name="connsiteX8" fmla="*/ 4782015 w 5690842"/>
                  <a:gd name="connsiteY8" fmla="*/ 733223 h 6690232"/>
                  <a:gd name="connsiteX9" fmla="*/ 3723351 w 5690842"/>
                  <a:gd name="connsiteY9" fmla="*/ 114314 h 6690232"/>
                  <a:gd name="connsiteX10" fmla="*/ 2847922 w 5690842"/>
                  <a:gd name="connsiteY10" fmla="*/ 305 h 6690232"/>
                  <a:gd name="connsiteX11" fmla="*/ 1280285 w 5690842"/>
                  <a:gd name="connsiteY11" fmla="*/ 452272 h 6690232"/>
                  <a:gd name="connsiteX12" fmla="*/ 213482 w 5690842"/>
                  <a:gd name="connsiteY12" fmla="*/ 1726737 h 6690232"/>
                  <a:gd name="connsiteX13" fmla="*/ 518865 w 5690842"/>
                  <a:gd name="connsiteY13" fmla="*/ 4491473 h 6690232"/>
                  <a:gd name="connsiteX14" fmla="*/ 661380 w 5690842"/>
                  <a:gd name="connsiteY14" fmla="*/ 4719492 h 6690232"/>
                  <a:gd name="connsiteX15" fmla="*/ 1410585 w 5690842"/>
                  <a:gd name="connsiteY15" fmla="*/ 6531434 h 6690232"/>
                  <a:gd name="connsiteX16" fmla="*/ 1418724 w 5690842"/>
                  <a:gd name="connsiteY16" fmla="*/ 6690233 h 6690232"/>
                  <a:gd name="connsiteX17" fmla="*/ 4252677 w 5690842"/>
                  <a:gd name="connsiteY17" fmla="*/ 6690233 h 6690232"/>
                  <a:gd name="connsiteX18" fmla="*/ 4281182 w 5690842"/>
                  <a:gd name="connsiteY18" fmla="*/ 6535503 h 6690232"/>
                  <a:gd name="connsiteX19" fmla="*/ 3536053 w 5690842"/>
                  <a:gd name="connsiteY19" fmla="*/ 6348202 h 6690232"/>
                  <a:gd name="connsiteX20" fmla="*/ 2172005 w 5690842"/>
                  <a:gd name="connsiteY20" fmla="*/ 6348202 h 6690232"/>
                  <a:gd name="connsiteX21" fmla="*/ 2172005 w 5690842"/>
                  <a:gd name="connsiteY21" fmla="*/ 3412452 h 6690232"/>
                  <a:gd name="connsiteX22" fmla="*/ 3536053 w 5690842"/>
                  <a:gd name="connsiteY22" fmla="*/ 3412452 h 6690232"/>
                  <a:gd name="connsiteX23" fmla="*/ 3536053 w 5690842"/>
                  <a:gd name="connsiteY23" fmla="*/ 6348202 h 6690232"/>
                  <a:gd name="connsiteX24" fmla="*/ 4142743 w 5690842"/>
                  <a:gd name="connsiteY24" fmla="*/ 5765938 h 6690232"/>
                  <a:gd name="connsiteX25" fmla="*/ 4012443 w 5690842"/>
                  <a:gd name="connsiteY25" fmla="*/ 6160900 h 6690232"/>
                  <a:gd name="connsiteX26" fmla="*/ 3971723 w 5690842"/>
                  <a:gd name="connsiteY26" fmla="*/ 6331914 h 6690232"/>
                  <a:gd name="connsiteX27" fmla="*/ 3967660 w 5690842"/>
                  <a:gd name="connsiteY27" fmla="*/ 6348202 h 6690232"/>
                  <a:gd name="connsiteX28" fmla="*/ 3800716 w 5690842"/>
                  <a:gd name="connsiteY28" fmla="*/ 6348202 h 6690232"/>
                  <a:gd name="connsiteX29" fmla="*/ 3800716 w 5690842"/>
                  <a:gd name="connsiteY29" fmla="*/ 3082639 h 6690232"/>
                  <a:gd name="connsiteX30" fmla="*/ 1907342 w 5690842"/>
                  <a:gd name="connsiteY30" fmla="*/ 3082639 h 6690232"/>
                  <a:gd name="connsiteX31" fmla="*/ 1907342 w 5690842"/>
                  <a:gd name="connsiteY31" fmla="*/ 6348202 h 6690232"/>
                  <a:gd name="connsiteX32" fmla="*/ 1740398 w 5690842"/>
                  <a:gd name="connsiteY32" fmla="*/ 6348202 h 6690232"/>
                  <a:gd name="connsiteX33" fmla="*/ 966763 w 5690842"/>
                  <a:gd name="connsiteY33" fmla="*/ 4544405 h 6690232"/>
                  <a:gd name="connsiteX34" fmla="*/ 816097 w 5690842"/>
                  <a:gd name="connsiteY34" fmla="*/ 4304172 h 6690232"/>
                  <a:gd name="connsiteX35" fmla="*/ 812034 w 5690842"/>
                  <a:gd name="connsiteY35" fmla="*/ 4296027 h 6690232"/>
                  <a:gd name="connsiteX36" fmla="*/ 632875 w 5690842"/>
                  <a:gd name="connsiteY36" fmla="*/ 3998789 h 6690232"/>
                  <a:gd name="connsiteX37" fmla="*/ 543295 w 5690842"/>
                  <a:gd name="connsiteY37" fmla="*/ 1852961 h 6690232"/>
                  <a:gd name="connsiteX38" fmla="*/ 2864200 w 5690842"/>
                  <a:gd name="connsiteY38" fmla="*/ 338260 h 6690232"/>
                  <a:gd name="connsiteX39" fmla="*/ 3645986 w 5690842"/>
                  <a:gd name="connsiteY39" fmla="*/ 440054 h 6690232"/>
                  <a:gd name="connsiteX40" fmla="*/ 4578426 w 5690842"/>
                  <a:gd name="connsiteY40" fmla="*/ 989747 h 6690232"/>
                  <a:gd name="connsiteX41" fmla="*/ 5368352 w 5690842"/>
                  <a:gd name="connsiteY41" fmla="*/ 2712106 h 6690232"/>
                  <a:gd name="connsiteX42" fmla="*/ 5067032 w 5690842"/>
                  <a:gd name="connsiteY42" fmla="*/ 3945853 h 6690232"/>
                  <a:gd name="connsiteX43" fmla="*/ 4729080 w 5690842"/>
                  <a:gd name="connsiteY43" fmla="*/ 4589195 h 6690232"/>
                  <a:gd name="connsiteX44" fmla="*/ 4655791 w 5690842"/>
                  <a:gd name="connsiteY44" fmla="*/ 4723564 h 6690232"/>
                  <a:gd name="connsiteX45" fmla="*/ 4183463 w 5690842"/>
                  <a:gd name="connsiteY45" fmla="*/ 5696718 h 6690232"/>
                  <a:gd name="connsiteX46" fmla="*/ 4183463 w 5690842"/>
                  <a:gd name="connsiteY46" fmla="*/ 5696718 h 6690232"/>
                  <a:gd name="connsiteX47" fmla="*/ 4142743 w 5690842"/>
                  <a:gd name="connsiteY47" fmla="*/ 5765938 h 669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90842" h="6690232">
                    <a:moveTo>
                      <a:pt x="4281182" y="6535503"/>
                    </a:moveTo>
                    <a:cubicBezTo>
                      <a:pt x="4289321" y="6454069"/>
                      <a:pt x="4309688" y="6360417"/>
                      <a:pt x="4338193" y="6250480"/>
                    </a:cubicBezTo>
                    <a:cubicBezTo>
                      <a:pt x="4366686" y="6144613"/>
                      <a:pt x="4407406" y="6022462"/>
                      <a:pt x="4456266" y="5892165"/>
                    </a:cubicBezTo>
                    <a:cubicBezTo>
                      <a:pt x="4460341" y="5879947"/>
                      <a:pt x="4464417" y="5867732"/>
                      <a:pt x="4468480" y="5859590"/>
                    </a:cubicBezTo>
                    <a:lnTo>
                      <a:pt x="4480695" y="5827015"/>
                    </a:lnTo>
                    <a:cubicBezTo>
                      <a:pt x="4594704" y="5541992"/>
                      <a:pt x="4741295" y="5244751"/>
                      <a:pt x="4936745" y="4886436"/>
                    </a:cubicBezTo>
                    <a:cubicBezTo>
                      <a:pt x="4961174" y="4841646"/>
                      <a:pt x="4985604" y="4796856"/>
                      <a:pt x="5010033" y="4752067"/>
                    </a:cubicBezTo>
                    <a:cubicBezTo>
                      <a:pt x="5352061" y="4133158"/>
                      <a:pt x="5710379" y="3489817"/>
                      <a:pt x="5690013" y="2703964"/>
                    </a:cubicBezTo>
                    <a:cubicBezTo>
                      <a:pt x="5673735" y="1930326"/>
                      <a:pt x="5339846" y="1209623"/>
                      <a:pt x="4782015" y="733223"/>
                    </a:cubicBezTo>
                    <a:cubicBezTo>
                      <a:pt x="4610995" y="590711"/>
                      <a:pt x="4167173" y="236466"/>
                      <a:pt x="3723351" y="114314"/>
                    </a:cubicBezTo>
                    <a:cubicBezTo>
                      <a:pt x="3438322" y="32877"/>
                      <a:pt x="3145153" y="-3768"/>
                      <a:pt x="2847922" y="305"/>
                    </a:cubicBezTo>
                    <a:cubicBezTo>
                      <a:pt x="2281939" y="4375"/>
                      <a:pt x="1740398" y="163177"/>
                      <a:pt x="1280285" y="452272"/>
                    </a:cubicBezTo>
                    <a:cubicBezTo>
                      <a:pt x="795743" y="757656"/>
                      <a:pt x="429286" y="1197405"/>
                      <a:pt x="213482" y="1726737"/>
                    </a:cubicBezTo>
                    <a:cubicBezTo>
                      <a:pt x="-157051" y="2646959"/>
                      <a:pt x="-38966" y="3705620"/>
                      <a:pt x="518865" y="4491473"/>
                    </a:cubicBezTo>
                    <a:lnTo>
                      <a:pt x="661380" y="4719492"/>
                    </a:lnTo>
                    <a:cubicBezTo>
                      <a:pt x="1125556" y="5537919"/>
                      <a:pt x="1390219" y="6181261"/>
                      <a:pt x="1410585" y="6531434"/>
                    </a:cubicBezTo>
                    <a:lnTo>
                      <a:pt x="1418724" y="6690233"/>
                    </a:lnTo>
                    <a:lnTo>
                      <a:pt x="4252677" y="6690233"/>
                    </a:lnTo>
                    <a:lnTo>
                      <a:pt x="4281182" y="6535503"/>
                    </a:lnTo>
                    <a:close/>
                    <a:moveTo>
                      <a:pt x="3536053" y="6348202"/>
                    </a:moveTo>
                    <a:lnTo>
                      <a:pt x="2172005" y="6348202"/>
                    </a:lnTo>
                    <a:lnTo>
                      <a:pt x="2172005" y="3412452"/>
                    </a:lnTo>
                    <a:lnTo>
                      <a:pt x="3536053" y="3412452"/>
                    </a:lnTo>
                    <a:lnTo>
                      <a:pt x="3536053" y="6348202"/>
                    </a:lnTo>
                    <a:close/>
                    <a:moveTo>
                      <a:pt x="4142743" y="5765938"/>
                    </a:moveTo>
                    <a:cubicBezTo>
                      <a:pt x="4085732" y="5908449"/>
                      <a:pt x="4040949" y="6042819"/>
                      <a:pt x="4012443" y="6160900"/>
                    </a:cubicBezTo>
                    <a:cubicBezTo>
                      <a:pt x="3996153" y="6221978"/>
                      <a:pt x="3983938" y="6278982"/>
                      <a:pt x="3971723" y="6331914"/>
                    </a:cubicBezTo>
                    <a:cubicBezTo>
                      <a:pt x="3971723" y="6335987"/>
                      <a:pt x="3967660" y="6344129"/>
                      <a:pt x="3967660" y="6348202"/>
                    </a:cubicBezTo>
                    <a:lnTo>
                      <a:pt x="3800716" y="6348202"/>
                    </a:lnTo>
                    <a:lnTo>
                      <a:pt x="3800716" y="3082639"/>
                    </a:lnTo>
                    <a:lnTo>
                      <a:pt x="1907342" y="3082639"/>
                    </a:lnTo>
                    <a:lnTo>
                      <a:pt x="1907342" y="6348202"/>
                    </a:lnTo>
                    <a:lnTo>
                      <a:pt x="1740398" y="6348202"/>
                    </a:lnTo>
                    <a:cubicBezTo>
                      <a:pt x="1667097" y="5932882"/>
                      <a:pt x="1410585" y="5326185"/>
                      <a:pt x="966763" y="4544405"/>
                    </a:cubicBezTo>
                    <a:lnTo>
                      <a:pt x="816097" y="4304172"/>
                    </a:lnTo>
                    <a:lnTo>
                      <a:pt x="812034" y="4296027"/>
                    </a:lnTo>
                    <a:cubicBezTo>
                      <a:pt x="742808" y="4202377"/>
                      <a:pt x="685810" y="4100583"/>
                      <a:pt x="632875" y="3998789"/>
                    </a:cubicBezTo>
                    <a:cubicBezTo>
                      <a:pt x="303062" y="3351375"/>
                      <a:pt x="262342" y="2545165"/>
                      <a:pt x="543295" y="1852961"/>
                    </a:cubicBezTo>
                    <a:cubicBezTo>
                      <a:pt x="917891" y="928669"/>
                      <a:pt x="1805548" y="346405"/>
                      <a:pt x="2864200" y="338260"/>
                    </a:cubicBezTo>
                    <a:cubicBezTo>
                      <a:pt x="3128875" y="334190"/>
                      <a:pt x="3389462" y="370835"/>
                      <a:pt x="3645986" y="440054"/>
                    </a:cubicBezTo>
                    <a:cubicBezTo>
                      <a:pt x="3910649" y="513347"/>
                      <a:pt x="4256753" y="721008"/>
                      <a:pt x="4578426" y="989747"/>
                    </a:cubicBezTo>
                    <a:cubicBezTo>
                      <a:pt x="5058893" y="1396924"/>
                      <a:pt x="5352061" y="2040262"/>
                      <a:pt x="5368352" y="2712106"/>
                    </a:cubicBezTo>
                    <a:cubicBezTo>
                      <a:pt x="5376491" y="3160001"/>
                      <a:pt x="5250267" y="3559036"/>
                      <a:pt x="5067032" y="3945853"/>
                    </a:cubicBezTo>
                    <a:cubicBezTo>
                      <a:pt x="4965238" y="4161660"/>
                      <a:pt x="4847165" y="4373391"/>
                      <a:pt x="4729080" y="4589195"/>
                    </a:cubicBezTo>
                    <a:cubicBezTo>
                      <a:pt x="4704650" y="4633985"/>
                      <a:pt x="4680221" y="4678774"/>
                      <a:pt x="4655791" y="4723564"/>
                    </a:cubicBezTo>
                    <a:cubicBezTo>
                      <a:pt x="4456266" y="5090025"/>
                      <a:pt x="4301536" y="5399477"/>
                      <a:pt x="4183463" y="5696718"/>
                    </a:cubicBezTo>
                    <a:lnTo>
                      <a:pt x="4183463" y="5696718"/>
                    </a:lnTo>
                    <a:cubicBezTo>
                      <a:pt x="4163097" y="5717078"/>
                      <a:pt x="4150882" y="5741508"/>
                      <a:pt x="4142743" y="5765938"/>
                    </a:cubicBezTo>
                    <a:close/>
                  </a:path>
                </a:pathLst>
              </a:custGeom>
              <a:solidFill>
                <a:srgbClr val="FFFFFF"/>
              </a:solidFill>
              <a:ln w="407167" cap="flat">
                <a:noFill/>
                <a:prstDash val="solid"/>
                <a:miter/>
              </a:ln>
            </p:spPr>
            <p:txBody>
              <a:bodyPr rtlCol="0" anchor="ctr"/>
              <a:lstStyle/>
              <a:p>
                <a:endParaRPr lang="ko-KR" altLang="en-US"/>
              </a:p>
            </p:txBody>
          </p:sp>
          <p:sp>
            <p:nvSpPr>
              <p:cNvPr id="106" name="자유형: 도형 105">
                <a:extLst>
                  <a:ext uri="{FF2B5EF4-FFF2-40B4-BE49-F238E27FC236}">
                    <a16:creationId xmlns:a16="http://schemas.microsoft.com/office/drawing/2014/main" id="{8856D18E-D563-4FAD-F666-48DFC7191CA4}"/>
                  </a:ext>
                </a:extLst>
              </p:cNvPr>
              <p:cNvSpPr/>
              <p:nvPr/>
            </p:nvSpPr>
            <p:spPr>
              <a:xfrm>
                <a:off x="49650623" y="5790631"/>
                <a:ext cx="2267981" cy="757350"/>
              </a:xfrm>
              <a:custGeom>
                <a:avLst/>
                <a:gdLst>
                  <a:gd name="connsiteX0" fmla="*/ 158805 w 2267981"/>
                  <a:gd name="connsiteY0" fmla="*/ 0 h 757350"/>
                  <a:gd name="connsiteX1" fmla="*/ 0 w 2267981"/>
                  <a:gd name="connsiteY1" fmla="*/ 158799 h 757350"/>
                  <a:gd name="connsiteX2" fmla="*/ 158805 w 2267981"/>
                  <a:gd name="connsiteY2" fmla="*/ 317598 h 757350"/>
                  <a:gd name="connsiteX3" fmla="*/ 333889 w 2267981"/>
                  <a:gd name="connsiteY3" fmla="*/ 317598 h 757350"/>
                  <a:gd name="connsiteX4" fmla="*/ 1131953 w 2267981"/>
                  <a:gd name="connsiteY4" fmla="*/ 757351 h 757350"/>
                  <a:gd name="connsiteX5" fmla="*/ 1934093 w 2267981"/>
                  <a:gd name="connsiteY5" fmla="*/ 317598 h 757350"/>
                  <a:gd name="connsiteX6" fmla="*/ 2109189 w 2267981"/>
                  <a:gd name="connsiteY6" fmla="*/ 317598 h 757350"/>
                  <a:gd name="connsiteX7" fmla="*/ 2267982 w 2267981"/>
                  <a:gd name="connsiteY7" fmla="*/ 158799 h 757350"/>
                  <a:gd name="connsiteX8" fmla="*/ 2109189 w 2267981"/>
                  <a:gd name="connsiteY8" fmla="*/ 0 h 757350"/>
                  <a:gd name="connsiteX9" fmla="*/ 158805 w 2267981"/>
                  <a:gd name="connsiteY9" fmla="*/ 0 h 7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7981" h="757350">
                    <a:moveTo>
                      <a:pt x="158805" y="0"/>
                    </a:moveTo>
                    <a:cubicBezTo>
                      <a:pt x="69226" y="0"/>
                      <a:pt x="0" y="73292"/>
                      <a:pt x="0" y="158799"/>
                    </a:cubicBezTo>
                    <a:cubicBezTo>
                      <a:pt x="0" y="248379"/>
                      <a:pt x="73301" y="317598"/>
                      <a:pt x="158805" y="317598"/>
                    </a:cubicBezTo>
                    <a:lnTo>
                      <a:pt x="333889" y="317598"/>
                    </a:lnTo>
                    <a:cubicBezTo>
                      <a:pt x="500833" y="582264"/>
                      <a:pt x="798077" y="757351"/>
                      <a:pt x="1131953" y="757351"/>
                    </a:cubicBezTo>
                    <a:cubicBezTo>
                      <a:pt x="1465842" y="757351"/>
                      <a:pt x="1763086" y="582264"/>
                      <a:pt x="1934093" y="317598"/>
                    </a:cubicBezTo>
                    <a:lnTo>
                      <a:pt x="2109189" y="317598"/>
                    </a:lnTo>
                    <a:cubicBezTo>
                      <a:pt x="2198756" y="317598"/>
                      <a:pt x="2267982" y="244306"/>
                      <a:pt x="2267982" y="158799"/>
                    </a:cubicBezTo>
                    <a:cubicBezTo>
                      <a:pt x="2267982" y="69219"/>
                      <a:pt x="2198756" y="0"/>
                      <a:pt x="2109189" y="0"/>
                    </a:cubicBezTo>
                    <a:lnTo>
                      <a:pt x="158805" y="0"/>
                    </a:lnTo>
                    <a:close/>
                  </a:path>
                </a:pathLst>
              </a:custGeom>
              <a:solidFill>
                <a:srgbClr val="FFFFFF"/>
              </a:solidFill>
              <a:ln w="407167" cap="flat">
                <a:noFill/>
                <a:prstDash val="solid"/>
                <a:miter/>
              </a:ln>
            </p:spPr>
            <p:txBody>
              <a:bodyPr rtlCol="0" anchor="ctr"/>
              <a:lstStyle/>
              <a:p>
                <a:endParaRPr lang="ko-KR" altLang="en-US"/>
              </a:p>
            </p:txBody>
          </p:sp>
        </p:grpSp>
        <p:sp>
          <p:nvSpPr>
            <p:cNvPr id="47" name="자유형: 도형 46">
              <a:extLst>
                <a:ext uri="{FF2B5EF4-FFF2-40B4-BE49-F238E27FC236}">
                  <a16:creationId xmlns:a16="http://schemas.microsoft.com/office/drawing/2014/main" id="{6BB140CB-8EAE-9868-9962-EA26CAC4D101}"/>
                </a:ext>
              </a:extLst>
            </p:cNvPr>
            <p:cNvSpPr/>
            <p:nvPr/>
          </p:nvSpPr>
          <p:spPr>
            <a:xfrm>
              <a:off x="2657969" y="5647672"/>
              <a:ext cx="644376" cy="1210328"/>
            </a:xfrm>
            <a:custGeom>
              <a:avLst/>
              <a:gdLst>
                <a:gd name="connsiteX0" fmla="*/ 20507520 w 20672399"/>
                <a:gd name="connsiteY0" fmla="*/ 15603453 h 38828858"/>
                <a:gd name="connsiteX1" fmla="*/ 11460048 w 20672399"/>
                <a:gd name="connsiteY1" fmla="*/ 12529262 h 38828858"/>
                <a:gd name="connsiteX2" fmla="*/ 11622904 w 20672399"/>
                <a:gd name="connsiteY2" fmla="*/ 12529262 h 38828858"/>
                <a:gd name="connsiteX3" fmla="*/ 12327338 w 20672399"/>
                <a:gd name="connsiteY3" fmla="*/ 11824846 h 38828858"/>
                <a:gd name="connsiteX4" fmla="*/ 12327338 w 20672399"/>
                <a:gd name="connsiteY4" fmla="*/ 11824846 h 38828858"/>
                <a:gd name="connsiteX5" fmla="*/ 11622904 w 20672399"/>
                <a:gd name="connsiteY5" fmla="*/ 11120428 h 38828858"/>
                <a:gd name="connsiteX6" fmla="*/ 9550384 w 20672399"/>
                <a:gd name="connsiteY6" fmla="*/ 11120428 h 38828858"/>
                <a:gd name="connsiteX7" fmla="*/ 9945334 w 20672399"/>
                <a:gd name="connsiteY7" fmla="*/ 10228711 h 38828858"/>
                <a:gd name="connsiteX8" fmla="*/ 9990118 w 20672399"/>
                <a:gd name="connsiteY8" fmla="*/ 9161905 h 38828858"/>
                <a:gd name="connsiteX9" fmla="*/ 6956665 w 20672399"/>
                <a:gd name="connsiteY9" fmla="*/ 281363 h 38828858"/>
                <a:gd name="connsiteX10" fmla="*/ 6463971 w 20672399"/>
                <a:gd name="connsiteY10" fmla="*/ 12624 h 38828858"/>
                <a:gd name="connsiteX11" fmla="*/ 6292964 w 20672399"/>
                <a:gd name="connsiteY11" fmla="*/ 301720 h 38828858"/>
                <a:gd name="connsiteX12" fmla="*/ 9061766 w 20672399"/>
                <a:gd name="connsiteY12" fmla="*/ 11161148 h 38828858"/>
                <a:gd name="connsiteX13" fmla="*/ 8597577 w 20672399"/>
                <a:gd name="connsiteY13" fmla="*/ 11820777 h 38828858"/>
                <a:gd name="connsiteX14" fmla="*/ 8597577 w 20672399"/>
                <a:gd name="connsiteY14" fmla="*/ 11820777 h 38828858"/>
                <a:gd name="connsiteX15" fmla="*/ 8597577 w 20672399"/>
                <a:gd name="connsiteY15" fmla="*/ 11832991 h 38828858"/>
                <a:gd name="connsiteX16" fmla="*/ 7477839 w 20672399"/>
                <a:gd name="connsiteY16" fmla="*/ 11914426 h 38828858"/>
                <a:gd name="connsiteX17" fmla="*/ 6516906 w 20672399"/>
                <a:gd name="connsiteY17" fmla="*/ 12374538 h 38828858"/>
                <a:gd name="connsiteX18" fmla="*/ 112011 w 20672399"/>
                <a:gd name="connsiteY18" fmla="*/ 19231406 h 38828858"/>
                <a:gd name="connsiteX19" fmla="*/ 107935 w 20672399"/>
                <a:gd name="connsiteY19" fmla="*/ 19793308 h 38828858"/>
                <a:gd name="connsiteX20" fmla="*/ 445875 w 20672399"/>
                <a:gd name="connsiteY20" fmla="*/ 19809598 h 38828858"/>
                <a:gd name="connsiteX21" fmla="*/ 8740080 w 20672399"/>
                <a:gd name="connsiteY21" fmla="*/ 12240169 h 38828858"/>
                <a:gd name="connsiteX22" fmla="*/ 9297936 w 20672399"/>
                <a:gd name="connsiteY22" fmla="*/ 12525192 h 38828858"/>
                <a:gd name="connsiteX23" fmla="*/ 8874455 w 20672399"/>
                <a:gd name="connsiteY23" fmla="*/ 38828860 h 38828858"/>
                <a:gd name="connsiteX24" fmla="*/ 10425801 w 20672399"/>
                <a:gd name="connsiteY24" fmla="*/ 38828860 h 38828858"/>
                <a:gd name="connsiteX25" fmla="*/ 10067482 w 20672399"/>
                <a:gd name="connsiteY25" fmla="*/ 13034164 h 38828858"/>
                <a:gd name="connsiteX26" fmla="*/ 10205934 w 20672399"/>
                <a:gd name="connsiteY26" fmla="*/ 13245898 h 38828858"/>
                <a:gd name="connsiteX27" fmla="*/ 11073224 w 20672399"/>
                <a:gd name="connsiteY27" fmla="*/ 13864803 h 38828858"/>
                <a:gd name="connsiteX28" fmla="*/ 20169556 w 20672399"/>
                <a:gd name="connsiteY28" fmla="*/ 16169430 h 38828858"/>
                <a:gd name="connsiteX29" fmla="*/ 20662250 w 20672399"/>
                <a:gd name="connsiteY29" fmla="*/ 15900691 h 38828858"/>
                <a:gd name="connsiteX30" fmla="*/ 20507520 w 20672399"/>
                <a:gd name="connsiteY30" fmla="*/ 15603453 h 3882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672399" h="38828858">
                  <a:moveTo>
                    <a:pt x="20507520" y="15603453"/>
                  </a:moveTo>
                  <a:lnTo>
                    <a:pt x="11460048" y="12529262"/>
                  </a:lnTo>
                  <a:lnTo>
                    <a:pt x="11622904" y="12529262"/>
                  </a:lnTo>
                  <a:cubicBezTo>
                    <a:pt x="12013803" y="12529262"/>
                    <a:pt x="12327338" y="12215739"/>
                    <a:pt x="12327338" y="11824846"/>
                  </a:cubicBezTo>
                  <a:lnTo>
                    <a:pt x="12327338" y="11824846"/>
                  </a:lnTo>
                  <a:cubicBezTo>
                    <a:pt x="12327338" y="11433956"/>
                    <a:pt x="12013803" y="11120428"/>
                    <a:pt x="11622904" y="11120428"/>
                  </a:cubicBezTo>
                  <a:lnTo>
                    <a:pt x="9550384" y="11120428"/>
                  </a:lnTo>
                  <a:lnTo>
                    <a:pt x="9945334" y="10228711"/>
                  </a:lnTo>
                  <a:cubicBezTo>
                    <a:pt x="10095988" y="9890753"/>
                    <a:pt x="10112291" y="9512077"/>
                    <a:pt x="9990118" y="9161905"/>
                  </a:cubicBezTo>
                  <a:lnTo>
                    <a:pt x="6956665" y="281363"/>
                  </a:lnTo>
                  <a:cubicBezTo>
                    <a:pt x="6887427" y="77774"/>
                    <a:pt x="6671636" y="-40307"/>
                    <a:pt x="6463971" y="12624"/>
                  </a:cubicBezTo>
                  <a:cubicBezTo>
                    <a:pt x="6337747" y="45199"/>
                    <a:pt x="6260383" y="175496"/>
                    <a:pt x="6292964" y="301720"/>
                  </a:cubicBezTo>
                  <a:lnTo>
                    <a:pt x="9061766" y="11161148"/>
                  </a:lnTo>
                  <a:cubicBezTo>
                    <a:pt x="8793015" y="11258870"/>
                    <a:pt x="8597577" y="11515390"/>
                    <a:pt x="8597577" y="11820777"/>
                  </a:cubicBezTo>
                  <a:lnTo>
                    <a:pt x="8597577" y="11820777"/>
                  </a:lnTo>
                  <a:cubicBezTo>
                    <a:pt x="8597577" y="11824846"/>
                    <a:pt x="8597577" y="11828916"/>
                    <a:pt x="8597577" y="11832991"/>
                  </a:cubicBezTo>
                  <a:lnTo>
                    <a:pt x="7477839" y="11914426"/>
                  </a:lnTo>
                  <a:cubicBezTo>
                    <a:pt x="7111370" y="11942925"/>
                    <a:pt x="6765279" y="12105800"/>
                    <a:pt x="6516906" y="12374538"/>
                  </a:cubicBezTo>
                  <a:lnTo>
                    <a:pt x="112011" y="19231406"/>
                  </a:lnTo>
                  <a:cubicBezTo>
                    <a:pt x="-34592" y="19390206"/>
                    <a:pt x="-38667" y="19634508"/>
                    <a:pt x="107935" y="19793308"/>
                  </a:cubicBezTo>
                  <a:cubicBezTo>
                    <a:pt x="197503" y="19891032"/>
                    <a:pt x="348156" y="19899178"/>
                    <a:pt x="445875" y="19809598"/>
                  </a:cubicBezTo>
                  <a:lnTo>
                    <a:pt x="8740080" y="12240169"/>
                  </a:lnTo>
                  <a:cubicBezTo>
                    <a:pt x="8866329" y="12411183"/>
                    <a:pt x="9069917" y="12525192"/>
                    <a:pt x="9297936" y="12525192"/>
                  </a:cubicBezTo>
                  <a:lnTo>
                    <a:pt x="8874455" y="38828860"/>
                  </a:lnTo>
                  <a:lnTo>
                    <a:pt x="10425801" y="38828860"/>
                  </a:lnTo>
                  <a:lnTo>
                    <a:pt x="10067482" y="13034164"/>
                  </a:lnTo>
                  <a:lnTo>
                    <a:pt x="10205934" y="13245898"/>
                  </a:lnTo>
                  <a:cubicBezTo>
                    <a:pt x="10405447" y="13555351"/>
                    <a:pt x="10714906" y="13775224"/>
                    <a:pt x="11073224" y="13864803"/>
                  </a:cubicBezTo>
                  <a:lnTo>
                    <a:pt x="20169556" y="16169430"/>
                  </a:lnTo>
                  <a:cubicBezTo>
                    <a:pt x="20377220" y="16222365"/>
                    <a:pt x="20593038" y="16104280"/>
                    <a:pt x="20662250" y="15900691"/>
                  </a:cubicBezTo>
                  <a:cubicBezTo>
                    <a:pt x="20698908" y="15782612"/>
                    <a:pt x="20633744" y="15648243"/>
                    <a:pt x="20507520" y="15603453"/>
                  </a:cubicBezTo>
                  <a:close/>
                </a:path>
              </a:pathLst>
            </a:custGeom>
            <a:solidFill>
              <a:srgbClr val="FFFFFF"/>
            </a:solidFill>
            <a:ln w="407167"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BD086E28-DB57-5F7C-0A42-A6E68EB6FA8B}"/>
                </a:ext>
              </a:extLst>
            </p:cNvPr>
            <p:cNvSpPr/>
            <p:nvPr/>
          </p:nvSpPr>
          <p:spPr>
            <a:xfrm>
              <a:off x="2369748" y="6102201"/>
              <a:ext cx="402595" cy="755799"/>
            </a:xfrm>
            <a:custGeom>
              <a:avLst/>
              <a:gdLst>
                <a:gd name="connsiteX0" fmla="*/ 12815424 w 12915743"/>
                <a:gd name="connsiteY0" fmla="*/ 9735198 h 24247005"/>
                <a:gd name="connsiteX1" fmla="*/ 7167874 w 12915743"/>
                <a:gd name="connsiteY1" fmla="*/ 7817389 h 24247005"/>
                <a:gd name="connsiteX2" fmla="*/ 7269668 w 12915743"/>
                <a:gd name="connsiteY2" fmla="*/ 7817389 h 24247005"/>
                <a:gd name="connsiteX3" fmla="*/ 7709402 w 12915743"/>
                <a:gd name="connsiteY3" fmla="*/ 7377636 h 24247005"/>
                <a:gd name="connsiteX4" fmla="*/ 7709402 w 12915743"/>
                <a:gd name="connsiteY4" fmla="*/ 7377636 h 24247005"/>
                <a:gd name="connsiteX5" fmla="*/ 7269668 w 12915743"/>
                <a:gd name="connsiteY5" fmla="*/ 6937884 h 24247005"/>
                <a:gd name="connsiteX6" fmla="*/ 5974822 w 12915743"/>
                <a:gd name="connsiteY6" fmla="*/ 6937884 h 24247005"/>
                <a:gd name="connsiteX7" fmla="*/ 6219143 w 12915743"/>
                <a:gd name="connsiteY7" fmla="*/ 6384122 h 24247005"/>
                <a:gd name="connsiteX8" fmla="*/ 6247648 w 12915743"/>
                <a:gd name="connsiteY8" fmla="*/ 5720427 h 24247005"/>
                <a:gd name="connsiteX9" fmla="*/ 4354263 w 12915743"/>
                <a:gd name="connsiteY9" fmla="*/ 174664 h 24247005"/>
                <a:gd name="connsiteX10" fmla="*/ 4044804 w 12915743"/>
                <a:gd name="connsiteY10" fmla="*/ 7720 h 24247005"/>
                <a:gd name="connsiteX11" fmla="*/ 3934883 w 12915743"/>
                <a:gd name="connsiteY11" fmla="*/ 190955 h 24247005"/>
                <a:gd name="connsiteX12" fmla="*/ 5661312 w 12915743"/>
                <a:gd name="connsiteY12" fmla="*/ 6970459 h 24247005"/>
                <a:gd name="connsiteX13" fmla="*/ 5372207 w 12915743"/>
                <a:gd name="connsiteY13" fmla="*/ 7381706 h 24247005"/>
                <a:gd name="connsiteX14" fmla="*/ 5372207 w 12915743"/>
                <a:gd name="connsiteY14" fmla="*/ 7381706 h 24247005"/>
                <a:gd name="connsiteX15" fmla="*/ 5372207 w 12915743"/>
                <a:gd name="connsiteY15" fmla="*/ 7389851 h 24247005"/>
                <a:gd name="connsiteX16" fmla="*/ 4671873 w 12915743"/>
                <a:gd name="connsiteY16" fmla="*/ 7442786 h 24247005"/>
                <a:gd name="connsiteX17" fmla="*/ 4069234 w 12915743"/>
                <a:gd name="connsiteY17" fmla="*/ 7731879 h 24247005"/>
                <a:gd name="connsiteX18" fmla="*/ 70747 w 12915743"/>
                <a:gd name="connsiteY18" fmla="*/ 12011319 h 24247005"/>
                <a:gd name="connsiteX19" fmla="*/ 66696 w 12915743"/>
                <a:gd name="connsiteY19" fmla="*/ 12361492 h 24247005"/>
                <a:gd name="connsiteX20" fmla="*/ 278411 w 12915743"/>
                <a:gd name="connsiteY20" fmla="*/ 12369631 h 24247005"/>
                <a:gd name="connsiteX21" fmla="*/ 5457723 w 12915743"/>
                <a:gd name="connsiteY21" fmla="*/ 7642299 h 24247005"/>
                <a:gd name="connsiteX22" fmla="*/ 5807890 w 12915743"/>
                <a:gd name="connsiteY22" fmla="*/ 7821458 h 24247005"/>
                <a:gd name="connsiteX23" fmla="*/ 5543214 w 12915743"/>
                <a:gd name="connsiteY23" fmla="*/ 24247006 h 24247005"/>
                <a:gd name="connsiteX24" fmla="*/ 6512299 w 12915743"/>
                <a:gd name="connsiteY24" fmla="*/ 24247006 h 24247005"/>
                <a:gd name="connsiteX25" fmla="*/ 6288356 w 12915743"/>
                <a:gd name="connsiteY25" fmla="*/ 8139056 h 24247005"/>
                <a:gd name="connsiteX26" fmla="*/ 6373873 w 12915743"/>
                <a:gd name="connsiteY26" fmla="*/ 8269356 h 24247005"/>
                <a:gd name="connsiteX27" fmla="*/ 6915426 w 12915743"/>
                <a:gd name="connsiteY27" fmla="*/ 8656173 h 24247005"/>
                <a:gd name="connsiteX28" fmla="*/ 12595532 w 12915743"/>
                <a:gd name="connsiteY28" fmla="*/ 10093510 h 24247005"/>
                <a:gd name="connsiteX29" fmla="*/ 12904991 w 12915743"/>
                <a:gd name="connsiteY29" fmla="*/ 9926565 h 24247005"/>
                <a:gd name="connsiteX30" fmla="*/ 12815424 w 12915743"/>
                <a:gd name="connsiteY30" fmla="*/ 9735198 h 24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15743" h="24247005">
                  <a:moveTo>
                    <a:pt x="12815424" y="9735198"/>
                  </a:moveTo>
                  <a:lnTo>
                    <a:pt x="7167874" y="7817389"/>
                  </a:lnTo>
                  <a:lnTo>
                    <a:pt x="7269668" y="7817389"/>
                  </a:lnTo>
                  <a:cubicBezTo>
                    <a:pt x="7513965" y="7817389"/>
                    <a:pt x="7709402" y="7621945"/>
                    <a:pt x="7709402" y="7377636"/>
                  </a:cubicBezTo>
                  <a:lnTo>
                    <a:pt x="7709402" y="7377636"/>
                  </a:lnTo>
                  <a:cubicBezTo>
                    <a:pt x="7709402" y="7133327"/>
                    <a:pt x="7513965" y="6937884"/>
                    <a:pt x="7269668" y="6937884"/>
                  </a:cubicBezTo>
                  <a:lnTo>
                    <a:pt x="5974822" y="6937884"/>
                  </a:lnTo>
                  <a:lnTo>
                    <a:pt x="6219143" y="6384122"/>
                  </a:lnTo>
                  <a:cubicBezTo>
                    <a:pt x="6312786" y="6172394"/>
                    <a:pt x="6320937" y="5936231"/>
                    <a:pt x="6247648" y="5720427"/>
                  </a:cubicBezTo>
                  <a:lnTo>
                    <a:pt x="4354263" y="174664"/>
                  </a:lnTo>
                  <a:cubicBezTo>
                    <a:pt x="4309479" y="48440"/>
                    <a:pt x="4175104" y="-24849"/>
                    <a:pt x="4044804" y="7720"/>
                  </a:cubicBezTo>
                  <a:cubicBezTo>
                    <a:pt x="3963388" y="28080"/>
                    <a:pt x="3914504" y="109514"/>
                    <a:pt x="3934883" y="190955"/>
                  </a:cubicBezTo>
                  <a:lnTo>
                    <a:pt x="5661312" y="6970459"/>
                  </a:lnTo>
                  <a:cubicBezTo>
                    <a:pt x="5494355" y="7031533"/>
                    <a:pt x="5372207" y="7194408"/>
                    <a:pt x="5372207" y="7381706"/>
                  </a:cubicBezTo>
                  <a:lnTo>
                    <a:pt x="5372207" y="7381706"/>
                  </a:lnTo>
                  <a:cubicBezTo>
                    <a:pt x="5372207" y="7385782"/>
                    <a:pt x="5372207" y="7385782"/>
                    <a:pt x="5372207" y="7389851"/>
                  </a:cubicBezTo>
                  <a:lnTo>
                    <a:pt x="4671873" y="7442786"/>
                  </a:lnTo>
                  <a:cubicBezTo>
                    <a:pt x="4443855" y="7459071"/>
                    <a:pt x="4228039" y="7560865"/>
                    <a:pt x="4069234" y="7731879"/>
                  </a:cubicBezTo>
                  <a:lnTo>
                    <a:pt x="70747" y="12011319"/>
                  </a:lnTo>
                  <a:cubicBezTo>
                    <a:pt x="-22896" y="12109037"/>
                    <a:pt x="-22896" y="12263767"/>
                    <a:pt x="66696" y="12361492"/>
                  </a:cubicBezTo>
                  <a:cubicBezTo>
                    <a:pt x="123682" y="12422566"/>
                    <a:pt x="217350" y="12426635"/>
                    <a:pt x="278411" y="12369631"/>
                  </a:cubicBezTo>
                  <a:lnTo>
                    <a:pt x="5457723" y="7642299"/>
                  </a:lnTo>
                  <a:cubicBezTo>
                    <a:pt x="5539164" y="7748169"/>
                    <a:pt x="5661312" y="7821458"/>
                    <a:pt x="5807890" y="7821458"/>
                  </a:cubicBezTo>
                  <a:lnTo>
                    <a:pt x="5543214" y="24247006"/>
                  </a:lnTo>
                  <a:lnTo>
                    <a:pt x="6512299" y="24247006"/>
                  </a:lnTo>
                  <a:lnTo>
                    <a:pt x="6288356" y="8139056"/>
                  </a:lnTo>
                  <a:lnTo>
                    <a:pt x="6373873" y="8269356"/>
                  </a:lnTo>
                  <a:cubicBezTo>
                    <a:pt x="6500097" y="8460730"/>
                    <a:pt x="6691458" y="8599169"/>
                    <a:pt x="6915426" y="8656173"/>
                  </a:cubicBezTo>
                  <a:lnTo>
                    <a:pt x="12595532" y="10093510"/>
                  </a:lnTo>
                  <a:cubicBezTo>
                    <a:pt x="12725832" y="10126085"/>
                    <a:pt x="12860208" y="10052796"/>
                    <a:pt x="12904991" y="9926565"/>
                  </a:cubicBezTo>
                  <a:cubicBezTo>
                    <a:pt x="12937572" y="9849207"/>
                    <a:pt x="12892789" y="9763697"/>
                    <a:pt x="12815424" y="9735198"/>
                  </a:cubicBezTo>
                  <a:close/>
                </a:path>
              </a:pathLst>
            </a:custGeom>
            <a:solidFill>
              <a:srgbClr val="FFFFFF"/>
            </a:solidFill>
            <a:ln w="407167" cap="flat">
              <a:noFill/>
              <a:prstDash val="solid"/>
              <a:miter/>
            </a:ln>
          </p:spPr>
          <p:txBody>
            <a:bodyPr rtlCol="0" anchor="ctr"/>
            <a:lstStyle/>
            <a:p>
              <a:endParaRPr lang="ko-KR" altLang="en-US"/>
            </a:p>
          </p:txBody>
        </p:sp>
        <p:grpSp>
          <p:nvGrpSpPr>
            <p:cNvPr id="49" name="그래픽 24">
              <a:extLst>
                <a:ext uri="{FF2B5EF4-FFF2-40B4-BE49-F238E27FC236}">
                  <a16:creationId xmlns:a16="http://schemas.microsoft.com/office/drawing/2014/main" id="{78016761-7230-11AE-39EB-12CA825845D7}"/>
                </a:ext>
              </a:extLst>
            </p:cNvPr>
            <p:cNvGrpSpPr/>
            <p:nvPr/>
          </p:nvGrpSpPr>
          <p:grpSpPr>
            <a:xfrm>
              <a:off x="3065702" y="6564280"/>
              <a:ext cx="362739" cy="293720"/>
              <a:chOff x="119652592" y="33380979"/>
              <a:chExt cx="11637141" cy="9422903"/>
            </a:xfrm>
            <a:solidFill>
              <a:srgbClr val="FFFFFF"/>
            </a:solidFill>
          </p:grpSpPr>
          <p:grpSp>
            <p:nvGrpSpPr>
              <p:cNvPr id="83" name="그래픽 24">
                <a:extLst>
                  <a:ext uri="{FF2B5EF4-FFF2-40B4-BE49-F238E27FC236}">
                    <a16:creationId xmlns:a16="http://schemas.microsoft.com/office/drawing/2014/main" id="{D51D2234-3E20-4AAF-D34C-DCEEFB84B332}"/>
                  </a:ext>
                </a:extLst>
              </p:cNvPr>
              <p:cNvGrpSpPr/>
              <p:nvPr/>
            </p:nvGrpSpPr>
            <p:grpSpPr>
              <a:xfrm>
                <a:off x="119652592" y="33380979"/>
                <a:ext cx="11637141" cy="6474126"/>
                <a:chOff x="119652592" y="33380979"/>
                <a:chExt cx="11637141" cy="6474126"/>
              </a:xfrm>
              <a:solidFill>
                <a:srgbClr val="FFFFFF"/>
              </a:solidFill>
            </p:grpSpPr>
            <p:grpSp>
              <p:nvGrpSpPr>
                <p:cNvPr id="85" name="그래픽 24">
                  <a:extLst>
                    <a:ext uri="{FF2B5EF4-FFF2-40B4-BE49-F238E27FC236}">
                      <a16:creationId xmlns:a16="http://schemas.microsoft.com/office/drawing/2014/main" id="{22527FFF-B121-304D-9985-B54CF94D8906}"/>
                    </a:ext>
                  </a:extLst>
                </p:cNvPr>
                <p:cNvGrpSpPr/>
                <p:nvPr/>
              </p:nvGrpSpPr>
              <p:grpSpPr>
                <a:xfrm>
                  <a:off x="120576893" y="33995821"/>
                  <a:ext cx="9788539" cy="5244442"/>
                  <a:chOff x="120576893" y="33995821"/>
                  <a:chExt cx="9788539" cy="5244442"/>
                </a:xfrm>
                <a:solidFill>
                  <a:srgbClr val="FFFFFF"/>
                </a:solidFill>
              </p:grpSpPr>
              <p:grpSp>
                <p:nvGrpSpPr>
                  <p:cNvPr id="87" name="그래픽 24">
                    <a:extLst>
                      <a:ext uri="{FF2B5EF4-FFF2-40B4-BE49-F238E27FC236}">
                        <a16:creationId xmlns:a16="http://schemas.microsoft.com/office/drawing/2014/main" id="{E0A281A7-A6F5-B221-3964-E72E2E102444}"/>
                      </a:ext>
                    </a:extLst>
                  </p:cNvPr>
                  <p:cNvGrpSpPr/>
                  <p:nvPr/>
                </p:nvGrpSpPr>
                <p:grpSpPr>
                  <a:xfrm>
                    <a:off x="127242388" y="33995821"/>
                    <a:ext cx="3123044" cy="5244442"/>
                    <a:chOff x="127242388" y="33995821"/>
                    <a:chExt cx="3123044" cy="5244442"/>
                  </a:xfrm>
                  <a:solidFill>
                    <a:srgbClr val="FFFFFF"/>
                  </a:solidFill>
                </p:grpSpPr>
                <p:sp>
                  <p:nvSpPr>
                    <p:cNvPr id="100" name="자유형: 도형 99">
                      <a:extLst>
                        <a:ext uri="{FF2B5EF4-FFF2-40B4-BE49-F238E27FC236}">
                          <a16:creationId xmlns:a16="http://schemas.microsoft.com/office/drawing/2014/main" id="{CC61DBBC-1427-850F-4565-EDF322D07CBE}"/>
                        </a:ext>
                      </a:extLst>
                    </p:cNvPr>
                    <p:cNvSpPr/>
                    <p:nvPr/>
                  </p:nvSpPr>
                  <p:spPr>
                    <a:xfrm>
                      <a:off x="128272534" y="33995821"/>
                      <a:ext cx="2092898" cy="1490265"/>
                    </a:xfrm>
                    <a:custGeom>
                      <a:avLst/>
                      <a:gdLst>
                        <a:gd name="connsiteX0" fmla="*/ 0 w 2092898"/>
                        <a:gd name="connsiteY0" fmla="*/ 1490265 h 1490265"/>
                        <a:gd name="connsiteX1" fmla="*/ 1685721 w 2092898"/>
                        <a:gd name="connsiteY1" fmla="*/ 1490265 h 1490265"/>
                        <a:gd name="connsiteX2" fmla="*/ 2092899 w 2092898"/>
                        <a:gd name="connsiteY2" fmla="*/ 0 h 1490265"/>
                        <a:gd name="connsiteX3" fmla="*/ 407178 w 2092898"/>
                        <a:gd name="connsiteY3" fmla="*/ 0 h 1490265"/>
                      </a:gdLst>
                      <a:ahLst/>
                      <a:cxnLst>
                        <a:cxn ang="0">
                          <a:pos x="connsiteX0" y="connsiteY0"/>
                        </a:cxn>
                        <a:cxn ang="0">
                          <a:pos x="connsiteX1" y="connsiteY1"/>
                        </a:cxn>
                        <a:cxn ang="0">
                          <a:pos x="connsiteX2" y="connsiteY2"/>
                        </a:cxn>
                        <a:cxn ang="0">
                          <a:pos x="connsiteX3" y="connsiteY3"/>
                        </a:cxn>
                      </a:cxnLst>
                      <a:rect l="l" t="t" r="r" b="b"/>
                      <a:pathLst>
                        <a:path w="2092898" h="1490265">
                          <a:moveTo>
                            <a:pt x="0" y="1490265"/>
                          </a:moveTo>
                          <a:lnTo>
                            <a:pt x="1685721" y="1490265"/>
                          </a:lnTo>
                          <a:lnTo>
                            <a:pt x="2092899"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id="{30394048-C67F-C720-3AEE-4BF4917B8368}"/>
                        </a:ext>
                      </a:extLst>
                    </p:cNvPr>
                    <p:cNvSpPr/>
                    <p:nvPr/>
                  </p:nvSpPr>
                  <p:spPr>
                    <a:xfrm>
                      <a:off x="127755436" y="35872904"/>
                      <a:ext cx="2096949" cy="1490271"/>
                    </a:xfrm>
                    <a:custGeom>
                      <a:avLst/>
                      <a:gdLst>
                        <a:gd name="connsiteX0" fmla="*/ 0 w 2096949"/>
                        <a:gd name="connsiteY0" fmla="*/ 1490271 h 1490271"/>
                        <a:gd name="connsiteX1" fmla="*/ 1689772 w 2096949"/>
                        <a:gd name="connsiteY1" fmla="*/ 1490271 h 1490271"/>
                        <a:gd name="connsiteX2" fmla="*/ 2096950 w 2096949"/>
                        <a:gd name="connsiteY2" fmla="*/ 0 h 1490271"/>
                        <a:gd name="connsiteX3" fmla="*/ 411228 w 2096949"/>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49" h="1490271">
                          <a:moveTo>
                            <a:pt x="0" y="1490271"/>
                          </a:moveTo>
                          <a:lnTo>
                            <a:pt x="1689772" y="1490271"/>
                          </a:lnTo>
                          <a:lnTo>
                            <a:pt x="2096950" y="0"/>
                          </a:lnTo>
                          <a:lnTo>
                            <a:pt x="411228" y="0"/>
                          </a:lnTo>
                          <a:close/>
                        </a:path>
                      </a:pathLst>
                    </a:custGeom>
                    <a:solidFill>
                      <a:srgbClr val="FFFFFF"/>
                    </a:solidFill>
                    <a:ln w="407167"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id="{0F407FEA-7562-AD05-4EE0-18B98EB71951}"/>
                        </a:ext>
                      </a:extLst>
                    </p:cNvPr>
                    <p:cNvSpPr/>
                    <p:nvPr/>
                  </p:nvSpPr>
                  <p:spPr>
                    <a:xfrm>
                      <a:off x="127242388" y="37749993"/>
                      <a:ext cx="2096949" cy="1490271"/>
                    </a:xfrm>
                    <a:custGeom>
                      <a:avLst/>
                      <a:gdLst>
                        <a:gd name="connsiteX0" fmla="*/ 0 w 2096949"/>
                        <a:gd name="connsiteY0" fmla="*/ 1490271 h 1490271"/>
                        <a:gd name="connsiteX1" fmla="*/ 1685696 w 2096949"/>
                        <a:gd name="connsiteY1" fmla="*/ 1490271 h 1490271"/>
                        <a:gd name="connsiteX2" fmla="*/ 2096950 w 2096949"/>
                        <a:gd name="connsiteY2" fmla="*/ 0 h 1490271"/>
                        <a:gd name="connsiteX3" fmla="*/ 407178 w 2096949"/>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49" h="1490271">
                          <a:moveTo>
                            <a:pt x="0" y="1490271"/>
                          </a:moveTo>
                          <a:lnTo>
                            <a:pt x="1685696" y="1490271"/>
                          </a:lnTo>
                          <a:lnTo>
                            <a:pt x="2096950" y="0"/>
                          </a:lnTo>
                          <a:lnTo>
                            <a:pt x="407178" y="0"/>
                          </a:lnTo>
                          <a:close/>
                        </a:path>
                      </a:pathLst>
                    </a:custGeom>
                    <a:solidFill>
                      <a:srgbClr val="FFFFFF"/>
                    </a:solidFill>
                    <a:ln w="407167" cap="flat">
                      <a:noFill/>
                      <a:prstDash val="solid"/>
                      <a:miter/>
                    </a:ln>
                  </p:spPr>
                  <p:txBody>
                    <a:bodyPr rtlCol="0" anchor="ctr"/>
                    <a:lstStyle/>
                    <a:p>
                      <a:endParaRPr lang="ko-KR" altLang="en-US"/>
                    </a:p>
                  </p:txBody>
                </p:sp>
              </p:grpSp>
              <p:grpSp>
                <p:nvGrpSpPr>
                  <p:cNvPr id="88" name="그래픽 24">
                    <a:extLst>
                      <a:ext uri="{FF2B5EF4-FFF2-40B4-BE49-F238E27FC236}">
                        <a16:creationId xmlns:a16="http://schemas.microsoft.com/office/drawing/2014/main" id="{33AED347-48D8-0FAD-B824-368BC084D3AB}"/>
                      </a:ext>
                    </a:extLst>
                  </p:cNvPr>
                  <p:cNvGrpSpPr/>
                  <p:nvPr/>
                </p:nvGrpSpPr>
                <p:grpSpPr>
                  <a:xfrm>
                    <a:off x="125019190" y="33995821"/>
                    <a:ext cx="3127120" cy="5244442"/>
                    <a:chOff x="125019190" y="33995821"/>
                    <a:chExt cx="3127120" cy="5244442"/>
                  </a:xfrm>
                  <a:solidFill>
                    <a:srgbClr val="FFFFFF"/>
                  </a:solidFill>
                </p:grpSpPr>
                <p:sp>
                  <p:nvSpPr>
                    <p:cNvPr id="97" name="자유형: 도형 96">
                      <a:extLst>
                        <a:ext uri="{FF2B5EF4-FFF2-40B4-BE49-F238E27FC236}">
                          <a16:creationId xmlns:a16="http://schemas.microsoft.com/office/drawing/2014/main" id="{B33B0D6A-A537-3789-82A6-82F47CAF1923}"/>
                        </a:ext>
                      </a:extLst>
                    </p:cNvPr>
                    <p:cNvSpPr/>
                    <p:nvPr/>
                  </p:nvSpPr>
                  <p:spPr>
                    <a:xfrm>
                      <a:off x="126049361" y="33995821"/>
                      <a:ext cx="2096949" cy="1490265"/>
                    </a:xfrm>
                    <a:custGeom>
                      <a:avLst/>
                      <a:gdLst>
                        <a:gd name="connsiteX0" fmla="*/ 0 w 2096949"/>
                        <a:gd name="connsiteY0" fmla="*/ 1490265 h 1490265"/>
                        <a:gd name="connsiteX1" fmla="*/ 1685696 w 2096949"/>
                        <a:gd name="connsiteY1" fmla="*/ 1490265 h 1490265"/>
                        <a:gd name="connsiteX2" fmla="*/ 2096950 w 2096949"/>
                        <a:gd name="connsiteY2" fmla="*/ 0 h 1490265"/>
                        <a:gd name="connsiteX3" fmla="*/ 407178 w 2096949"/>
                        <a:gd name="connsiteY3" fmla="*/ 0 h 1490265"/>
                      </a:gdLst>
                      <a:ahLst/>
                      <a:cxnLst>
                        <a:cxn ang="0">
                          <a:pos x="connsiteX0" y="connsiteY0"/>
                        </a:cxn>
                        <a:cxn ang="0">
                          <a:pos x="connsiteX1" y="connsiteY1"/>
                        </a:cxn>
                        <a:cxn ang="0">
                          <a:pos x="connsiteX2" y="connsiteY2"/>
                        </a:cxn>
                        <a:cxn ang="0">
                          <a:pos x="connsiteX3" y="connsiteY3"/>
                        </a:cxn>
                      </a:cxnLst>
                      <a:rect l="l" t="t" r="r" b="b"/>
                      <a:pathLst>
                        <a:path w="2096949" h="1490265">
                          <a:moveTo>
                            <a:pt x="0" y="1490265"/>
                          </a:moveTo>
                          <a:lnTo>
                            <a:pt x="1685696" y="1490265"/>
                          </a:lnTo>
                          <a:lnTo>
                            <a:pt x="2096950"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id="{220BC316-87D0-8480-76BC-76B5406D9C23}"/>
                        </a:ext>
                      </a:extLst>
                    </p:cNvPr>
                    <p:cNvSpPr/>
                    <p:nvPr/>
                  </p:nvSpPr>
                  <p:spPr>
                    <a:xfrm>
                      <a:off x="125532237" y="35872904"/>
                      <a:ext cx="2096949" cy="1490271"/>
                    </a:xfrm>
                    <a:custGeom>
                      <a:avLst/>
                      <a:gdLst>
                        <a:gd name="connsiteX0" fmla="*/ 0 w 2096949"/>
                        <a:gd name="connsiteY0" fmla="*/ 1490271 h 1490271"/>
                        <a:gd name="connsiteX1" fmla="*/ 1689772 w 2096949"/>
                        <a:gd name="connsiteY1" fmla="*/ 1490271 h 1490271"/>
                        <a:gd name="connsiteX2" fmla="*/ 2096950 w 2096949"/>
                        <a:gd name="connsiteY2" fmla="*/ 0 h 1490271"/>
                        <a:gd name="connsiteX3" fmla="*/ 411253 w 2096949"/>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49" h="1490271">
                          <a:moveTo>
                            <a:pt x="0" y="1490271"/>
                          </a:moveTo>
                          <a:lnTo>
                            <a:pt x="1689772" y="1490271"/>
                          </a:lnTo>
                          <a:lnTo>
                            <a:pt x="2096950" y="0"/>
                          </a:lnTo>
                          <a:lnTo>
                            <a:pt x="411253" y="0"/>
                          </a:lnTo>
                          <a:close/>
                        </a:path>
                      </a:pathLst>
                    </a:custGeom>
                    <a:solidFill>
                      <a:srgbClr val="FFFFFF"/>
                    </a:solidFill>
                    <a:ln w="407167"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id="{4A67B8DC-218C-037E-8B07-809ED2A89482}"/>
                        </a:ext>
                      </a:extLst>
                    </p:cNvPr>
                    <p:cNvSpPr/>
                    <p:nvPr/>
                  </p:nvSpPr>
                  <p:spPr>
                    <a:xfrm>
                      <a:off x="125019190" y="37749993"/>
                      <a:ext cx="2096974" cy="1490271"/>
                    </a:xfrm>
                    <a:custGeom>
                      <a:avLst/>
                      <a:gdLst>
                        <a:gd name="connsiteX0" fmla="*/ 0 w 2096974"/>
                        <a:gd name="connsiteY0" fmla="*/ 1490271 h 1490271"/>
                        <a:gd name="connsiteX1" fmla="*/ 1685721 w 2096974"/>
                        <a:gd name="connsiteY1" fmla="*/ 1490271 h 1490271"/>
                        <a:gd name="connsiteX2" fmla="*/ 2096974 w 2096974"/>
                        <a:gd name="connsiteY2" fmla="*/ 0 h 1490271"/>
                        <a:gd name="connsiteX3" fmla="*/ 411253 w 2096974"/>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74" h="1490271">
                          <a:moveTo>
                            <a:pt x="0" y="1490271"/>
                          </a:moveTo>
                          <a:lnTo>
                            <a:pt x="1685721" y="149027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grpSp>
              <p:grpSp>
                <p:nvGrpSpPr>
                  <p:cNvPr id="89" name="그래픽 24">
                    <a:extLst>
                      <a:ext uri="{FF2B5EF4-FFF2-40B4-BE49-F238E27FC236}">
                        <a16:creationId xmlns:a16="http://schemas.microsoft.com/office/drawing/2014/main" id="{8891B52E-5E47-AC3E-A083-115D8FAFE817}"/>
                      </a:ext>
                    </a:extLst>
                  </p:cNvPr>
                  <p:cNvGrpSpPr/>
                  <p:nvPr/>
                </p:nvGrpSpPr>
                <p:grpSpPr>
                  <a:xfrm>
                    <a:off x="122795991" y="33995821"/>
                    <a:ext cx="3127145" cy="5244442"/>
                    <a:chOff x="122795991" y="33995821"/>
                    <a:chExt cx="3127145" cy="5244442"/>
                  </a:xfrm>
                  <a:solidFill>
                    <a:srgbClr val="FFFFFF"/>
                  </a:solidFill>
                </p:grpSpPr>
                <p:sp>
                  <p:nvSpPr>
                    <p:cNvPr id="94" name="자유형: 도형 93">
                      <a:extLst>
                        <a:ext uri="{FF2B5EF4-FFF2-40B4-BE49-F238E27FC236}">
                          <a16:creationId xmlns:a16="http://schemas.microsoft.com/office/drawing/2014/main" id="{4EBD52B0-CF30-7D4E-8D4D-3F99085B52DB}"/>
                        </a:ext>
                      </a:extLst>
                    </p:cNvPr>
                    <p:cNvSpPr/>
                    <p:nvPr/>
                  </p:nvSpPr>
                  <p:spPr>
                    <a:xfrm>
                      <a:off x="123826162" y="33995821"/>
                      <a:ext cx="2096974" cy="1490265"/>
                    </a:xfrm>
                    <a:custGeom>
                      <a:avLst/>
                      <a:gdLst>
                        <a:gd name="connsiteX0" fmla="*/ 0 w 2096974"/>
                        <a:gd name="connsiteY0" fmla="*/ 1490265 h 1490265"/>
                        <a:gd name="connsiteX1" fmla="*/ 1685721 w 2096974"/>
                        <a:gd name="connsiteY1" fmla="*/ 1490265 h 1490265"/>
                        <a:gd name="connsiteX2" fmla="*/ 2096974 w 2096974"/>
                        <a:gd name="connsiteY2" fmla="*/ 0 h 1490265"/>
                        <a:gd name="connsiteX3" fmla="*/ 407178 w 2096974"/>
                        <a:gd name="connsiteY3" fmla="*/ 0 h 1490265"/>
                      </a:gdLst>
                      <a:ahLst/>
                      <a:cxnLst>
                        <a:cxn ang="0">
                          <a:pos x="connsiteX0" y="connsiteY0"/>
                        </a:cxn>
                        <a:cxn ang="0">
                          <a:pos x="connsiteX1" y="connsiteY1"/>
                        </a:cxn>
                        <a:cxn ang="0">
                          <a:pos x="connsiteX2" y="connsiteY2"/>
                        </a:cxn>
                        <a:cxn ang="0">
                          <a:pos x="connsiteX3" y="connsiteY3"/>
                        </a:cxn>
                      </a:cxnLst>
                      <a:rect l="l" t="t" r="r" b="b"/>
                      <a:pathLst>
                        <a:path w="2096974" h="1490265">
                          <a:moveTo>
                            <a:pt x="0" y="1490265"/>
                          </a:moveTo>
                          <a:lnTo>
                            <a:pt x="1685721" y="1490265"/>
                          </a:lnTo>
                          <a:lnTo>
                            <a:pt x="2096974"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id="{E3ACDE68-B0EF-258F-3B1D-F2F9B49A1B58}"/>
                        </a:ext>
                      </a:extLst>
                    </p:cNvPr>
                    <p:cNvSpPr/>
                    <p:nvPr/>
                  </p:nvSpPr>
                  <p:spPr>
                    <a:xfrm>
                      <a:off x="123313115" y="35872904"/>
                      <a:ext cx="2092898" cy="1490271"/>
                    </a:xfrm>
                    <a:custGeom>
                      <a:avLst/>
                      <a:gdLst>
                        <a:gd name="connsiteX0" fmla="*/ 0 w 2092898"/>
                        <a:gd name="connsiteY0" fmla="*/ 1490271 h 1490271"/>
                        <a:gd name="connsiteX1" fmla="*/ 1685721 w 2092898"/>
                        <a:gd name="connsiteY1" fmla="*/ 1490271 h 1490271"/>
                        <a:gd name="connsiteX2" fmla="*/ 2092899 w 2092898"/>
                        <a:gd name="connsiteY2" fmla="*/ 0 h 1490271"/>
                        <a:gd name="connsiteX3" fmla="*/ 407178 w 2092898"/>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2898" h="1490271">
                          <a:moveTo>
                            <a:pt x="0" y="1490271"/>
                          </a:moveTo>
                          <a:lnTo>
                            <a:pt x="1685721" y="1490271"/>
                          </a:lnTo>
                          <a:lnTo>
                            <a:pt x="2092899"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id="{67F5FFEB-EF7B-D023-EB29-20B576645028}"/>
                        </a:ext>
                      </a:extLst>
                    </p:cNvPr>
                    <p:cNvSpPr/>
                    <p:nvPr/>
                  </p:nvSpPr>
                  <p:spPr>
                    <a:xfrm>
                      <a:off x="122795991" y="37749993"/>
                      <a:ext cx="2096974" cy="1490271"/>
                    </a:xfrm>
                    <a:custGeom>
                      <a:avLst/>
                      <a:gdLst>
                        <a:gd name="connsiteX0" fmla="*/ 0 w 2096974"/>
                        <a:gd name="connsiteY0" fmla="*/ 1490271 h 1490271"/>
                        <a:gd name="connsiteX1" fmla="*/ 1689797 w 2096974"/>
                        <a:gd name="connsiteY1" fmla="*/ 1490271 h 1490271"/>
                        <a:gd name="connsiteX2" fmla="*/ 2096974 w 2096974"/>
                        <a:gd name="connsiteY2" fmla="*/ 0 h 1490271"/>
                        <a:gd name="connsiteX3" fmla="*/ 411253 w 2096974"/>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74" h="1490271">
                          <a:moveTo>
                            <a:pt x="0" y="1490271"/>
                          </a:moveTo>
                          <a:lnTo>
                            <a:pt x="1689797" y="149027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grpSp>
              <p:grpSp>
                <p:nvGrpSpPr>
                  <p:cNvPr id="90" name="그래픽 24">
                    <a:extLst>
                      <a:ext uri="{FF2B5EF4-FFF2-40B4-BE49-F238E27FC236}">
                        <a16:creationId xmlns:a16="http://schemas.microsoft.com/office/drawing/2014/main" id="{4099A688-F2E1-8367-F246-20F993FF78EC}"/>
                      </a:ext>
                    </a:extLst>
                  </p:cNvPr>
                  <p:cNvGrpSpPr/>
                  <p:nvPr/>
                </p:nvGrpSpPr>
                <p:grpSpPr>
                  <a:xfrm>
                    <a:off x="120576893" y="33995821"/>
                    <a:ext cx="3123044" cy="5244442"/>
                    <a:chOff x="120576893" y="33995821"/>
                    <a:chExt cx="3123044" cy="5244442"/>
                  </a:xfrm>
                  <a:solidFill>
                    <a:srgbClr val="FFFFFF"/>
                  </a:solidFill>
                </p:grpSpPr>
                <p:sp>
                  <p:nvSpPr>
                    <p:cNvPr id="91" name="자유형: 도형 90">
                      <a:extLst>
                        <a:ext uri="{FF2B5EF4-FFF2-40B4-BE49-F238E27FC236}">
                          <a16:creationId xmlns:a16="http://schemas.microsoft.com/office/drawing/2014/main" id="{363276D4-3890-A455-7EC9-D73CE52A3315}"/>
                        </a:ext>
                      </a:extLst>
                    </p:cNvPr>
                    <p:cNvSpPr/>
                    <p:nvPr/>
                  </p:nvSpPr>
                  <p:spPr>
                    <a:xfrm>
                      <a:off x="121602964" y="33995821"/>
                      <a:ext cx="2096974" cy="1490265"/>
                    </a:xfrm>
                    <a:custGeom>
                      <a:avLst/>
                      <a:gdLst>
                        <a:gd name="connsiteX0" fmla="*/ 0 w 2096974"/>
                        <a:gd name="connsiteY0" fmla="*/ 1490265 h 1490265"/>
                        <a:gd name="connsiteX1" fmla="*/ 1689797 w 2096974"/>
                        <a:gd name="connsiteY1" fmla="*/ 1490265 h 1490265"/>
                        <a:gd name="connsiteX2" fmla="*/ 2096974 w 2096974"/>
                        <a:gd name="connsiteY2" fmla="*/ 0 h 1490265"/>
                        <a:gd name="connsiteX3" fmla="*/ 411253 w 2096974"/>
                        <a:gd name="connsiteY3" fmla="*/ 0 h 1490265"/>
                      </a:gdLst>
                      <a:ahLst/>
                      <a:cxnLst>
                        <a:cxn ang="0">
                          <a:pos x="connsiteX0" y="connsiteY0"/>
                        </a:cxn>
                        <a:cxn ang="0">
                          <a:pos x="connsiteX1" y="connsiteY1"/>
                        </a:cxn>
                        <a:cxn ang="0">
                          <a:pos x="connsiteX2" y="connsiteY2"/>
                        </a:cxn>
                        <a:cxn ang="0">
                          <a:pos x="connsiteX3" y="connsiteY3"/>
                        </a:cxn>
                      </a:cxnLst>
                      <a:rect l="l" t="t" r="r" b="b"/>
                      <a:pathLst>
                        <a:path w="2096974" h="1490265">
                          <a:moveTo>
                            <a:pt x="0" y="1490265"/>
                          </a:moveTo>
                          <a:lnTo>
                            <a:pt x="1689797" y="1490265"/>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id="{BA59F0F6-C985-01DC-5E07-0FC6C2EECAB1}"/>
                        </a:ext>
                      </a:extLst>
                    </p:cNvPr>
                    <p:cNvSpPr/>
                    <p:nvPr/>
                  </p:nvSpPr>
                  <p:spPr>
                    <a:xfrm>
                      <a:off x="121089916" y="35872904"/>
                      <a:ext cx="2096974" cy="1490271"/>
                    </a:xfrm>
                    <a:custGeom>
                      <a:avLst/>
                      <a:gdLst>
                        <a:gd name="connsiteX0" fmla="*/ 0 w 2096974"/>
                        <a:gd name="connsiteY0" fmla="*/ 1490271 h 1490271"/>
                        <a:gd name="connsiteX1" fmla="*/ 1685721 w 2096974"/>
                        <a:gd name="connsiteY1" fmla="*/ 1490271 h 1490271"/>
                        <a:gd name="connsiteX2" fmla="*/ 2096974 w 2096974"/>
                        <a:gd name="connsiteY2" fmla="*/ 0 h 1490271"/>
                        <a:gd name="connsiteX3" fmla="*/ 407178 w 2096974"/>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6974" h="1490271">
                          <a:moveTo>
                            <a:pt x="0" y="1490271"/>
                          </a:moveTo>
                          <a:lnTo>
                            <a:pt x="1685721" y="1490271"/>
                          </a:lnTo>
                          <a:lnTo>
                            <a:pt x="2096974"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id="{09ABBF34-8F57-FFFE-8CDD-E6056B96CC10}"/>
                        </a:ext>
                      </a:extLst>
                    </p:cNvPr>
                    <p:cNvSpPr/>
                    <p:nvPr/>
                  </p:nvSpPr>
                  <p:spPr>
                    <a:xfrm>
                      <a:off x="120576893" y="37749993"/>
                      <a:ext cx="2092873" cy="1490271"/>
                    </a:xfrm>
                    <a:custGeom>
                      <a:avLst/>
                      <a:gdLst>
                        <a:gd name="connsiteX0" fmla="*/ 0 w 2092873"/>
                        <a:gd name="connsiteY0" fmla="*/ 1490271 h 1490271"/>
                        <a:gd name="connsiteX1" fmla="*/ 1685696 w 2092873"/>
                        <a:gd name="connsiteY1" fmla="*/ 1490271 h 1490271"/>
                        <a:gd name="connsiteX2" fmla="*/ 2092874 w 2092873"/>
                        <a:gd name="connsiteY2" fmla="*/ 0 h 1490271"/>
                        <a:gd name="connsiteX3" fmla="*/ 407178 w 2092873"/>
                        <a:gd name="connsiteY3" fmla="*/ 0 h 1490271"/>
                      </a:gdLst>
                      <a:ahLst/>
                      <a:cxnLst>
                        <a:cxn ang="0">
                          <a:pos x="connsiteX0" y="connsiteY0"/>
                        </a:cxn>
                        <a:cxn ang="0">
                          <a:pos x="connsiteX1" y="connsiteY1"/>
                        </a:cxn>
                        <a:cxn ang="0">
                          <a:pos x="connsiteX2" y="connsiteY2"/>
                        </a:cxn>
                        <a:cxn ang="0">
                          <a:pos x="connsiteX3" y="connsiteY3"/>
                        </a:cxn>
                      </a:cxnLst>
                      <a:rect l="l" t="t" r="r" b="b"/>
                      <a:pathLst>
                        <a:path w="2092873" h="1490271">
                          <a:moveTo>
                            <a:pt x="0" y="1490271"/>
                          </a:moveTo>
                          <a:lnTo>
                            <a:pt x="1685696" y="1490271"/>
                          </a:lnTo>
                          <a:lnTo>
                            <a:pt x="2092874" y="0"/>
                          </a:lnTo>
                          <a:lnTo>
                            <a:pt x="407178" y="0"/>
                          </a:lnTo>
                          <a:close/>
                        </a:path>
                      </a:pathLst>
                    </a:custGeom>
                    <a:solidFill>
                      <a:srgbClr val="FFFFFF"/>
                    </a:solidFill>
                    <a:ln w="407167" cap="flat">
                      <a:noFill/>
                      <a:prstDash val="solid"/>
                      <a:miter/>
                    </a:ln>
                  </p:spPr>
                  <p:txBody>
                    <a:bodyPr rtlCol="0" anchor="ctr"/>
                    <a:lstStyle/>
                    <a:p>
                      <a:endParaRPr lang="ko-KR" altLang="en-US"/>
                    </a:p>
                  </p:txBody>
                </p:sp>
              </p:grpSp>
            </p:grpSp>
            <p:sp>
              <p:nvSpPr>
                <p:cNvPr id="86" name="자유형: 도형 85">
                  <a:extLst>
                    <a:ext uri="{FF2B5EF4-FFF2-40B4-BE49-F238E27FC236}">
                      <a16:creationId xmlns:a16="http://schemas.microsoft.com/office/drawing/2014/main" id="{F9ADF215-F172-AAC4-E1CE-E53FCE07B769}"/>
                    </a:ext>
                  </a:extLst>
                </p:cNvPr>
                <p:cNvSpPr/>
                <p:nvPr/>
              </p:nvSpPr>
              <p:spPr>
                <a:xfrm>
                  <a:off x="119652592" y="33380979"/>
                  <a:ext cx="11637141" cy="6474126"/>
                </a:xfrm>
                <a:custGeom>
                  <a:avLst/>
                  <a:gdLst>
                    <a:gd name="connsiteX0" fmla="*/ 1775288 w 11637141"/>
                    <a:gd name="connsiteY0" fmla="*/ 0 h 6474126"/>
                    <a:gd name="connsiteX1" fmla="*/ 11637141 w 11637141"/>
                    <a:gd name="connsiteY1" fmla="*/ 0 h 6474126"/>
                    <a:gd name="connsiteX2" fmla="*/ 9861828 w 11637141"/>
                    <a:gd name="connsiteY2" fmla="*/ 6474127 h 6474126"/>
                    <a:gd name="connsiteX3" fmla="*/ 0 w 11637141"/>
                    <a:gd name="connsiteY3" fmla="*/ 6474127 h 6474126"/>
                    <a:gd name="connsiteX4" fmla="*/ 1775288 w 11637141"/>
                    <a:gd name="connsiteY4" fmla="*/ 0 h 6474126"/>
                    <a:gd name="connsiteX5" fmla="*/ 11262520 w 11637141"/>
                    <a:gd name="connsiteY5" fmla="*/ 264669 h 6474126"/>
                    <a:gd name="connsiteX6" fmla="*/ 1999231 w 11637141"/>
                    <a:gd name="connsiteY6" fmla="*/ 264669 h 6474126"/>
                    <a:gd name="connsiteX7" fmla="*/ 370521 w 11637141"/>
                    <a:gd name="connsiteY7" fmla="*/ 6209458 h 6474126"/>
                    <a:gd name="connsiteX8" fmla="*/ 9633810 w 11637141"/>
                    <a:gd name="connsiteY8" fmla="*/ 6209458 h 6474126"/>
                    <a:gd name="connsiteX9" fmla="*/ 11262520 w 11637141"/>
                    <a:gd name="connsiteY9" fmla="*/ 264669 h 647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7141" h="6474126">
                      <a:moveTo>
                        <a:pt x="1775288" y="0"/>
                      </a:moveTo>
                      <a:lnTo>
                        <a:pt x="11637141" y="0"/>
                      </a:lnTo>
                      <a:lnTo>
                        <a:pt x="9861828" y="6474127"/>
                      </a:lnTo>
                      <a:lnTo>
                        <a:pt x="0" y="6474127"/>
                      </a:lnTo>
                      <a:lnTo>
                        <a:pt x="1775288" y="0"/>
                      </a:lnTo>
                      <a:close/>
                      <a:moveTo>
                        <a:pt x="11262520" y="264669"/>
                      </a:moveTo>
                      <a:lnTo>
                        <a:pt x="1999231" y="264669"/>
                      </a:lnTo>
                      <a:lnTo>
                        <a:pt x="370521" y="6209458"/>
                      </a:lnTo>
                      <a:lnTo>
                        <a:pt x="9633810" y="6209458"/>
                      </a:lnTo>
                      <a:lnTo>
                        <a:pt x="11262520" y="264669"/>
                      </a:lnTo>
                      <a:close/>
                    </a:path>
                  </a:pathLst>
                </a:custGeom>
                <a:solidFill>
                  <a:srgbClr val="FFFFFF"/>
                </a:solidFill>
                <a:ln w="407167" cap="flat">
                  <a:noFill/>
                  <a:prstDash val="solid"/>
                  <a:miter/>
                </a:ln>
              </p:spPr>
              <p:txBody>
                <a:bodyPr rtlCol="0" anchor="ctr"/>
                <a:lstStyle/>
                <a:p>
                  <a:endParaRPr lang="ko-KR" altLang="en-US"/>
                </a:p>
              </p:txBody>
            </p:sp>
          </p:grpSp>
          <p:sp>
            <p:nvSpPr>
              <p:cNvPr id="84" name="자유형: 도형 83">
                <a:extLst>
                  <a:ext uri="{FF2B5EF4-FFF2-40B4-BE49-F238E27FC236}">
                    <a16:creationId xmlns:a16="http://schemas.microsoft.com/office/drawing/2014/main" id="{4AC9ACDC-94AF-F9BF-85C3-EDC0098092A2}"/>
                  </a:ext>
                </a:extLst>
              </p:cNvPr>
              <p:cNvSpPr/>
              <p:nvPr/>
            </p:nvSpPr>
            <p:spPr>
              <a:xfrm rot="10800000">
                <a:off x="124359563" y="40169444"/>
                <a:ext cx="826570" cy="2634438"/>
              </a:xfrm>
              <a:custGeom>
                <a:avLst/>
                <a:gdLst>
                  <a:gd name="connsiteX0" fmla="*/ 1 w 826570"/>
                  <a:gd name="connsiteY0" fmla="*/ -2 h 2634438"/>
                  <a:gd name="connsiteX1" fmla="*/ 826583 w 826570"/>
                  <a:gd name="connsiteY1" fmla="*/ -2 h 2634438"/>
                  <a:gd name="connsiteX2" fmla="*/ 826583 w 826570"/>
                  <a:gd name="connsiteY2" fmla="*/ 2634438 h 2634438"/>
                  <a:gd name="connsiteX3" fmla="*/ 1 w 826570"/>
                  <a:gd name="connsiteY3" fmla="*/ 2634438 h 2634438"/>
                </a:gdLst>
                <a:ahLst/>
                <a:cxnLst>
                  <a:cxn ang="0">
                    <a:pos x="connsiteX0" y="connsiteY0"/>
                  </a:cxn>
                  <a:cxn ang="0">
                    <a:pos x="connsiteX1" y="connsiteY1"/>
                  </a:cxn>
                  <a:cxn ang="0">
                    <a:pos x="connsiteX2" y="connsiteY2"/>
                  </a:cxn>
                  <a:cxn ang="0">
                    <a:pos x="connsiteX3" y="connsiteY3"/>
                  </a:cxn>
                </a:cxnLst>
                <a:rect l="l" t="t" r="r" b="b"/>
                <a:pathLst>
                  <a:path w="826570" h="2634438">
                    <a:moveTo>
                      <a:pt x="1" y="-2"/>
                    </a:moveTo>
                    <a:lnTo>
                      <a:pt x="826583" y="-2"/>
                    </a:lnTo>
                    <a:lnTo>
                      <a:pt x="826583" y="2634438"/>
                    </a:lnTo>
                    <a:lnTo>
                      <a:pt x="1" y="2634438"/>
                    </a:lnTo>
                    <a:close/>
                  </a:path>
                </a:pathLst>
              </a:custGeom>
              <a:solidFill>
                <a:srgbClr val="FFFFFF"/>
              </a:solidFill>
              <a:ln w="407167" cap="flat">
                <a:noFill/>
                <a:prstDash val="solid"/>
                <a:miter/>
              </a:ln>
            </p:spPr>
            <p:txBody>
              <a:bodyPr rtlCol="0" anchor="ctr"/>
              <a:lstStyle/>
              <a:p>
                <a:endParaRPr lang="ko-KR" altLang="en-US"/>
              </a:p>
            </p:txBody>
          </p:sp>
        </p:grpSp>
        <p:grpSp>
          <p:nvGrpSpPr>
            <p:cNvPr id="50" name="그래픽 24">
              <a:extLst>
                <a:ext uri="{FF2B5EF4-FFF2-40B4-BE49-F238E27FC236}">
                  <a16:creationId xmlns:a16="http://schemas.microsoft.com/office/drawing/2014/main" id="{E8FD1FE3-6C69-3CEA-56B4-F5FCDD5400AE}"/>
                </a:ext>
              </a:extLst>
            </p:cNvPr>
            <p:cNvGrpSpPr/>
            <p:nvPr/>
          </p:nvGrpSpPr>
          <p:grpSpPr>
            <a:xfrm>
              <a:off x="3330332" y="6331203"/>
              <a:ext cx="362739" cy="526797"/>
              <a:chOff x="128142234" y="25901130"/>
              <a:chExt cx="11637141" cy="16900310"/>
            </a:xfrm>
            <a:solidFill>
              <a:srgbClr val="FFFFFF"/>
            </a:solidFill>
          </p:grpSpPr>
          <p:grpSp>
            <p:nvGrpSpPr>
              <p:cNvPr id="63" name="그래픽 24">
                <a:extLst>
                  <a:ext uri="{FF2B5EF4-FFF2-40B4-BE49-F238E27FC236}">
                    <a16:creationId xmlns:a16="http://schemas.microsoft.com/office/drawing/2014/main" id="{9D00CA07-96F2-D720-DB41-F010F61503D1}"/>
                  </a:ext>
                </a:extLst>
              </p:cNvPr>
              <p:cNvGrpSpPr/>
              <p:nvPr/>
            </p:nvGrpSpPr>
            <p:grpSpPr>
              <a:xfrm>
                <a:off x="128142234" y="25901130"/>
                <a:ext cx="11637141" cy="6474120"/>
                <a:chOff x="128142234" y="25901130"/>
                <a:chExt cx="11637141" cy="6474120"/>
              </a:xfrm>
              <a:solidFill>
                <a:srgbClr val="FFFFFF"/>
              </a:solidFill>
            </p:grpSpPr>
            <p:grpSp>
              <p:nvGrpSpPr>
                <p:cNvPr id="65" name="그래픽 24">
                  <a:extLst>
                    <a:ext uri="{FF2B5EF4-FFF2-40B4-BE49-F238E27FC236}">
                      <a16:creationId xmlns:a16="http://schemas.microsoft.com/office/drawing/2014/main" id="{8A480C7D-6A74-77D1-655D-E73FF035EE16}"/>
                    </a:ext>
                  </a:extLst>
                </p:cNvPr>
                <p:cNvGrpSpPr/>
                <p:nvPr/>
              </p:nvGrpSpPr>
              <p:grpSpPr>
                <a:xfrm>
                  <a:off x="129066535" y="26515965"/>
                  <a:ext cx="9792615" cy="5248518"/>
                  <a:chOff x="129066535" y="26515965"/>
                  <a:chExt cx="9792615" cy="5248518"/>
                </a:xfrm>
                <a:solidFill>
                  <a:srgbClr val="FFFFFF"/>
                </a:solidFill>
              </p:grpSpPr>
              <p:grpSp>
                <p:nvGrpSpPr>
                  <p:cNvPr id="67" name="그래픽 24">
                    <a:extLst>
                      <a:ext uri="{FF2B5EF4-FFF2-40B4-BE49-F238E27FC236}">
                        <a16:creationId xmlns:a16="http://schemas.microsoft.com/office/drawing/2014/main" id="{0D135154-B4C1-22B7-50A2-A64FF50AB8FF}"/>
                      </a:ext>
                    </a:extLst>
                  </p:cNvPr>
                  <p:cNvGrpSpPr/>
                  <p:nvPr/>
                </p:nvGrpSpPr>
                <p:grpSpPr>
                  <a:xfrm>
                    <a:off x="135732030" y="26515965"/>
                    <a:ext cx="3127120" cy="5248518"/>
                    <a:chOff x="135732030" y="26515965"/>
                    <a:chExt cx="3127120" cy="5248518"/>
                  </a:xfrm>
                  <a:solidFill>
                    <a:srgbClr val="FFFFFF"/>
                  </a:solidFill>
                </p:grpSpPr>
                <p:sp>
                  <p:nvSpPr>
                    <p:cNvPr id="80" name="자유형: 도형 79">
                      <a:extLst>
                        <a:ext uri="{FF2B5EF4-FFF2-40B4-BE49-F238E27FC236}">
                          <a16:creationId xmlns:a16="http://schemas.microsoft.com/office/drawing/2014/main" id="{989D16B1-39D0-7351-7395-3297FF4B7F95}"/>
                        </a:ext>
                      </a:extLst>
                    </p:cNvPr>
                    <p:cNvSpPr/>
                    <p:nvPr/>
                  </p:nvSpPr>
                  <p:spPr>
                    <a:xfrm>
                      <a:off x="136762201" y="26515965"/>
                      <a:ext cx="2096949" cy="1494340"/>
                    </a:xfrm>
                    <a:custGeom>
                      <a:avLst/>
                      <a:gdLst>
                        <a:gd name="connsiteX0" fmla="*/ 0 w 2096949"/>
                        <a:gd name="connsiteY0" fmla="*/ 1494341 h 1494340"/>
                        <a:gd name="connsiteX1" fmla="*/ 1685696 w 2096949"/>
                        <a:gd name="connsiteY1" fmla="*/ 1494341 h 1494340"/>
                        <a:gd name="connsiteX2" fmla="*/ 2096950 w 2096949"/>
                        <a:gd name="connsiteY2" fmla="*/ 0 h 1494340"/>
                        <a:gd name="connsiteX3" fmla="*/ 407178 w 2096949"/>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49" h="1494340">
                          <a:moveTo>
                            <a:pt x="0" y="1494341"/>
                          </a:moveTo>
                          <a:lnTo>
                            <a:pt x="1685696" y="1494341"/>
                          </a:lnTo>
                          <a:lnTo>
                            <a:pt x="2096950"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id="{08ACEA78-9948-17A1-796D-91EE8E593148}"/>
                        </a:ext>
                      </a:extLst>
                    </p:cNvPr>
                    <p:cNvSpPr/>
                    <p:nvPr/>
                  </p:nvSpPr>
                  <p:spPr>
                    <a:xfrm>
                      <a:off x="136249153" y="28393054"/>
                      <a:ext cx="2092898" cy="1494340"/>
                    </a:xfrm>
                    <a:custGeom>
                      <a:avLst/>
                      <a:gdLst>
                        <a:gd name="connsiteX0" fmla="*/ 0 w 2092898"/>
                        <a:gd name="connsiteY0" fmla="*/ 1494341 h 1494340"/>
                        <a:gd name="connsiteX1" fmla="*/ 1685721 w 2092898"/>
                        <a:gd name="connsiteY1" fmla="*/ 1494341 h 1494340"/>
                        <a:gd name="connsiteX2" fmla="*/ 2092899 w 2092898"/>
                        <a:gd name="connsiteY2" fmla="*/ 0 h 1494340"/>
                        <a:gd name="connsiteX3" fmla="*/ 407178 w 2092898"/>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2898" h="1494340">
                          <a:moveTo>
                            <a:pt x="0" y="1494341"/>
                          </a:moveTo>
                          <a:lnTo>
                            <a:pt x="1685721" y="1494341"/>
                          </a:lnTo>
                          <a:lnTo>
                            <a:pt x="2092899"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82" name="자유형: 도형 81">
                      <a:extLst>
                        <a:ext uri="{FF2B5EF4-FFF2-40B4-BE49-F238E27FC236}">
                          <a16:creationId xmlns:a16="http://schemas.microsoft.com/office/drawing/2014/main" id="{20B5B40A-175A-2691-1101-A6D186DE6ADE}"/>
                        </a:ext>
                      </a:extLst>
                    </p:cNvPr>
                    <p:cNvSpPr/>
                    <p:nvPr/>
                  </p:nvSpPr>
                  <p:spPr>
                    <a:xfrm>
                      <a:off x="135732030" y="30270143"/>
                      <a:ext cx="2096974" cy="1494340"/>
                    </a:xfrm>
                    <a:custGeom>
                      <a:avLst/>
                      <a:gdLst>
                        <a:gd name="connsiteX0" fmla="*/ 0 w 2096974"/>
                        <a:gd name="connsiteY0" fmla="*/ 1494341 h 1494340"/>
                        <a:gd name="connsiteX1" fmla="*/ 1689797 w 2096974"/>
                        <a:gd name="connsiteY1" fmla="*/ 1494341 h 1494340"/>
                        <a:gd name="connsiteX2" fmla="*/ 2096974 w 2096974"/>
                        <a:gd name="connsiteY2" fmla="*/ 0 h 1494340"/>
                        <a:gd name="connsiteX3" fmla="*/ 411253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9797" y="149434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grpSp>
              <p:grpSp>
                <p:nvGrpSpPr>
                  <p:cNvPr id="68" name="그래픽 24">
                    <a:extLst>
                      <a:ext uri="{FF2B5EF4-FFF2-40B4-BE49-F238E27FC236}">
                        <a16:creationId xmlns:a16="http://schemas.microsoft.com/office/drawing/2014/main" id="{526B14A8-5852-A2C6-DE60-E55C22365476}"/>
                      </a:ext>
                    </a:extLst>
                  </p:cNvPr>
                  <p:cNvGrpSpPr/>
                  <p:nvPr/>
                </p:nvGrpSpPr>
                <p:grpSpPr>
                  <a:xfrm>
                    <a:off x="133508832" y="26515965"/>
                    <a:ext cx="3127145" cy="5248518"/>
                    <a:chOff x="133508832" y="26515965"/>
                    <a:chExt cx="3127145" cy="5248518"/>
                  </a:xfrm>
                  <a:solidFill>
                    <a:srgbClr val="FFFFFF"/>
                  </a:solidFill>
                </p:grpSpPr>
                <p:sp>
                  <p:nvSpPr>
                    <p:cNvPr id="77" name="자유형: 도형 76">
                      <a:extLst>
                        <a:ext uri="{FF2B5EF4-FFF2-40B4-BE49-F238E27FC236}">
                          <a16:creationId xmlns:a16="http://schemas.microsoft.com/office/drawing/2014/main" id="{6F7BC452-EC1D-7054-7555-81E28D15117F}"/>
                        </a:ext>
                      </a:extLst>
                    </p:cNvPr>
                    <p:cNvSpPr/>
                    <p:nvPr/>
                  </p:nvSpPr>
                  <p:spPr>
                    <a:xfrm>
                      <a:off x="134539003" y="26515965"/>
                      <a:ext cx="2096974" cy="1494340"/>
                    </a:xfrm>
                    <a:custGeom>
                      <a:avLst/>
                      <a:gdLst>
                        <a:gd name="connsiteX0" fmla="*/ 0 w 2096974"/>
                        <a:gd name="connsiteY0" fmla="*/ 1494341 h 1494340"/>
                        <a:gd name="connsiteX1" fmla="*/ 1689797 w 2096974"/>
                        <a:gd name="connsiteY1" fmla="*/ 1494341 h 1494340"/>
                        <a:gd name="connsiteX2" fmla="*/ 2096974 w 2096974"/>
                        <a:gd name="connsiteY2" fmla="*/ 0 h 1494340"/>
                        <a:gd name="connsiteX3" fmla="*/ 411253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9797" y="149434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id="{66BDABCC-730F-9187-F1CD-2191A41BF3B8}"/>
                        </a:ext>
                      </a:extLst>
                    </p:cNvPr>
                    <p:cNvSpPr/>
                    <p:nvPr/>
                  </p:nvSpPr>
                  <p:spPr>
                    <a:xfrm>
                      <a:off x="134025955" y="28393054"/>
                      <a:ext cx="2096974" cy="1494340"/>
                    </a:xfrm>
                    <a:custGeom>
                      <a:avLst/>
                      <a:gdLst>
                        <a:gd name="connsiteX0" fmla="*/ 0 w 2096974"/>
                        <a:gd name="connsiteY0" fmla="*/ 1494341 h 1494340"/>
                        <a:gd name="connsiteX1" fmla="*/ 1685721 w 2096974"/>
                        <a:gd name="connsiteY1" fmla="*/ 1494341 h 1494340"/>
                        <a:gd name="connsiteX2" fmla="*/ 2096974 w 2096974"/>
                        <a:gd name="connsiteY2" fmla="*/ 0 h 1494340"/>
                        <a:gd name="connsiteX3" fmla="*/ 407178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5721" y="1494341"/>
                          </a:lnTo>
                          <a:lnTo>
                            <a:pt x="2096974"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id="{139A80D9-C3B0-5E2F-910F-6A9E175A41C4}"/>
                        </a:ext>
                      </a:extLst>
                    </p:cNvPr>
                    <p:cNvSpPr/>
                    <p:nvPr/>
                  </p:nvSpPr>
                  <p:spPr>
                    <a:xfrm>
                      <a:off x="133508832" y="30270143"/>
                      <a:ext cx="2096974" cy="1494340"/>
                    </a:xfrm>
                    <a:custGeom>
                      <a:avLst/>
                      <a:gdLst>
                        <a:gd name="connsiteX0" fmla="*/ 0 w 2096974"/>
                        <a:gd name="connsiteY0" fmla="*/ 1494341 h 1494340"/>
                        <a:gd name="connsiteX1" fmla="*/ 1689797 w 2096974"/>
                        <a:gd name="connsiteY1" fmla="*/ 1494341 h 1494340"/>
                        <a:gd name="connsiteX2" fmla="*/ 2096974 w 2096974"/>
                        <a:gd name="connsiteY2" fmla="*/ 0 h 1494340"/>
                        <a:gd name="connsiteX3" fmla="*/ 411253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9797" y="149434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grpSp>
              <p:grpSp>
                <p:nvGrpSpPr>
                  <p:cNvPr id="69" name="그래픽 24">
                    <a:extLst>
                      <a:ext uri="{FF2B5EF4-FFF2-40B4-BE49-F238E27FC236}">
                        <a16:creationId xmlns:a16="http://schemas.microsoft.com/office/drawing/2014/main" id="{CF781583-7ADF-014C-51C7-C96702F00855}"/>
                      </a:ext>
                    </a:extLst>
                  </p:cNvPr>
                  <p:cNvGrpSpPr/>
                  <p:nvPr/>
                </p:nvGrpSpPr>
                <p:grpSpPr>
                  <a:xfrm>
                    <a:off x="131289734" y="26515965"/>
                    <a:ext cx="3123044" cy="5248518"/>
                    <a:chOff x="131289734" y="26515965"/>
                    <a:chExt cx="3123044" cy="5248518"/>
                  </a:xfrm>
                  <a:solidFill>
                    <a:srgbClr val="FFFFFF"/>
                  </a:solidFill>
                </p:grpSpPr>
                <p:sp>
                  <p:nvSpPr>
                    <p:cNvPr id="74" name="자유형: 도형 73">
                      <a:extLst>
                        <a:ext uri="{FF2B5EF4-FFF2-40B4-BE49-F238E27FC236}">
                          <a16:creationId xmlns:a16="http://schemas.microsoft.com/office/drawing/2014/main" id="{867AC043-0281-409B-F867-5FB67355AD5E}"/>
                        </a:ext>
                      </a:extLst>
                    </p:cNvPr>
                    <p:cNvSpPr/>
                    <p:nvPr/>
                  </p:nvSpPr>
                  <p:spPr>
                    <a:xfrm>
                      <a:off x="132315804" y="26515965"/>
                      <a:ext cx="2096974" cy="1494340"/>
                    </a:xfrm>
                    <a:custGeom>
                      <a:avLst/>
                      <a:gdLst>
                        <a:gd name="connsiteX0" fmla="*/ 0 w 2096974"/>
                        <a:gd name="connsiteY0" fmla="*/ 1494341 h 1494340"/>
                        <a:gd name="connsiteX1" fmla="*/ 1689797 w 2096974"/>
                        <a:gd name="connsiteY1" fmla="*/ 1494341 h 1494340"/>
                        <a:gd name="connsiteX2" fmla="*/ 2096974 w 2096974"/>
                        <a:gd name="connsiteY2" fmla="*/ 0 h 1494340"/>
                        <a:gd name="connsiteX3" fmla="*/ 411253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9797" y="1494341"/>
                          </a:lnTo>
                          <a:lnTo>
                            <a:pt x="2096974" y="0"/>
                          </a:lnTo>
                          <a:lnTo>
                            <a:pt x="411253" y="0"/>
                          </a:lnTo>
                          <a:close/>
                        </a:path>
                      </a:pathLst>
                    </a:custGeom>
                    <a:solidFill>
                      <a:srgbClr val="FFFFFF"/>
                    </a:solidFill>
                    <a:ln w="407167" cap="flat">
                      <a:no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id="{96C827B6-55B8-F902-2083-708F0146D590}"/>
                        </a:ext>
                      </a:extLst>
                    </p:cNvPr>
                    <p:cNvSpPr/>
                    <p:nvPr/>
                  </p:nvSpPr>
                  <p:spPr>
                    <a:xfrm>
                      <a:off x="131802757" y="28393054"/>
                      <a:ext cx="2096974" cy="1494340"/>
                    </a:xfrm>
                    <a:custGeom>
                      <a:avLst/>
                      <a:gdLst>
                        <a:gd name="connsiteX0" fmla="*/ 0 w 2096974"/>
                        <a:gd name="connsiteY0" fmla="*/ 1494341 h 1494340"/>
                        <a:gd name="connsiteX1" fmla="*/ 1685721 w 2096974"/>
                        <a:gd name="connsiteY1" fmla="*/ 1494341 h 1494340"/>
                        <a:gd name="connsiteX2" fmla="*/ 2096974 w 2096974"/>
                        <a:gd name="connsiteY2" fmla="*/ 0 h 1494340"/>
                        <a:gd name="connsiteX3" fmla="*/ 407178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5721" y="1494341"/>
                          </a:lnTo>
                          <a:lnTo>
                            <a:pt x="2096974"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76" name="자유형: 도형 75">
                      <a:extLst>
                        <a:ext uri="{FF2B5EF4-FFF2-40B4-BE49-F238E27FC236}">
                          <a16:creationId xmlns:a16="http://schemas.microsoft.com/office/drawing/2014/main" id="{D83F75C8-F08D-3FB8-F424-94E1251DD918}"/>
                        </a:ext>
                      </a:extLst>
                    </p:cNvPr>
                    <p:cNvSpPr/>
                    <p:nvPr/>
                  </p:nvSpPr>
                  <p:spPr>
                    <a:xfrm>
                      <a:off x="131289734" y="30270143"/>
                      <a:ext cx="2092873" cy="1494340"/>
                    </a:xfrm>
                    <a:custGeom>
                      <a:avLst/>
                      <a:gdLst>
                        <a:gd name="connsiteX0" fmla="*/ 0 w 2092873"/>
                        <a:gd name="connsiteY0" fmla="*/ 1494341 h 1494340"/>
                        <a:gd name="connsiteX1" fmla="*/ 1685696 w 2092873"/>
                        <a:gd name="connsiteY1" fmla="*/ 1494341 h 1494340"/>
                        <a:gd name="connsiteX2" fmla="*/ 2092874 w 2092873"/>
                        <a:gd name="connsiteY2" fmla="*/ 0 h 1494340"/>
                        <a:gd name="connsiteX3" fmla="*/ 407178 w 2092873"/>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2873" h="1494340">
                          <a:moveTo>
                            <a:pt x="0" y="1494341"/>
                          </a:moveTo>
                          <a:lnTo>
                            <a:pt x="1685696" y="1494341"/>
                          </a:lnTo>
                          <a:lnTo>
                            <a:pt x="2092874" y="0"/>
                          </a:lnTo>
                          <a:lnTo>
                            <a:pt x="407178" y="0"/>
                          </a:lnTo>
                          <a:close/>
                        </a:path>
                      </a:pathLst>
                    </a:custGeom>
                    <a:solidFill>
                      <a:srgbClr val="FFFFFF"/>
                    </a:solidFill>
                    <a:ln w="407167" cap="flat">
                      <a:noFill/>
                      <a:prstDash val="solid"/>
                      <a:miter/>
                    </a:ln>
                  </p:spPr>
                  <p:txBody>
                    <a:bodyPr rtlCol="0" anchor="ctr"/>
                    <a:lstStyle/>
                    <a:p>
                      <a:endParaRPr lang="ko-KR" altLang="en-US"/>
                    </a:p>
                  </p:txBody>
                </p:sp>
              </p:grpSp>
              <p:grpSp>
                <p:nvGrpSpPr>
                  <p:cNvPr id="70" name="그래픽 24">
                    <a:extLst>
                      <a:ext uri="{FF2B5EF4-FFF2-40B4-BE49-F238E27FC236}">
                        <a16:creationId xmlns:a16="http://schemas.microsoft.com/office/drawing/2014/main" id="{4B238714-4939-FB39-C082-BCF41F341CAD}"/>
                      </a:ext>
                    </a:extLst>
                  </p:cNvPr>
                  <p:cNvGrpSpPr/>
                  <p:nvPr/>
                </p:nvGrpSpPr>
                <p:grpSpPr>
                  <a:xfrm>
                    <a:off x="129066535" y="26515965"/>
                    <a:ext cx="3123044" cy="5248518"/>
                    <a:chOff x="129066535" y="26515965"/>
                    <a:chExt cx="3123044" cy="5248518"/>
                  </a:xfrm>
                  <a:solidFill>
                    <a:srgbClr val="FFFFFF"/>
                  </a:solidFill>
                </p:grpSpPr>
                <p:sp>
                  <p:nvSpPr>
                    <p:cNvPr id="71" name="자유형: 도형 70">
                      <a:extLst>
                        <a:ext uri="{FF2B5EF4-FFF2-40B4-BE49-F238E27FC236}">
                          <a16:creationId xmlns:a16="http://schemas.microsoft.com/office/drawing/2014/main" id="{2117391B-A5F8-77C3-2FBD-D03040562C3E}"/>
                        </a:ext>
                      </a:extLst>
                    </p:cNvPr>
                    <p:cNvSpPr/>
                    <p:nvPr/>
                  </p:nvSpPr>
                  <p:spPr>
                    <a:xfrm>
                      <a:off x="130096707" y="26515965"/>
                      <a:ext cx="2092873" cy="1494340"/>
                    </a:xfrm>
                    <a:custGeom>
                      <a:avLst/>
                      <a:gdLst>
                        <a:gd name="connsiteX0" fmla="*/ 0 w 2092873"/>
                        <a:gd name="connsiteY0" fmla="*/ 1494341 h 1494340"/>
                        <a:gd name="connsiteX1" fmla="*/ 1685696 w 2092873"/>
                        <a:gd name="connsiteY1" fmla="*/ 1494341 h 1494340"/>
                        <a:gd name="connsiteX2" fmla="*/ 2092874 w 2092873"/>
                        <a:gd name="connsiteY2" fmla="*/ 0 h 1494340"/>
                        <a:gd name="connsiteX3" fmla="*/ 407178 w 2092873"/>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2873" h="1494340">
                          <a:moveTo>
                            <a:pt x="0" y="1494341"/>
                          </a:moveTo>
                          <a:lnTo>
                            <a:pt x="1685696" y="1494341"/>
                          </a:lnTo>
                          <a:lnTo>
                            <a:pt x="2092874" y="0"/>
                          </a:lnTo>
                          <a:lnTo>
                            <a:pt x="407178" y="0"/>
                          </a:lnTo>
                          <a:close/>
                        </a:path>
                      </a:pathLst>
                    </a:custGeom>
                    <a:solidFill>
                      <a:srgbClr val="FFFFFF"/>
                    </a:solidFill>
                    <a:ln w="407167"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id="{EA4083D1-A044-D6E7-E648-D2CB4985D6FD}"/>
                        </a:ext>
                      </a:extLst>
                    </p:cNvPr>
                    <p:cNvSpPr/>
                    <p:nvPr/>
                  </p:nvSpPr>
                  <p:spPr>
                    <a:xfrm>
                      <a:off x="129579583" y="28393054"/>
                      <a:ext cx="2096949" cy="1494340"/>
                    </a:xfrm>
                    <a:custGeom>
                      <a:avLst/>
                      <a:gdLst>
                        <a:gd name="connsiteX0" fmla="*/ 0 w 2096949"/>
                        <a:gd name="connsiteY0" fmla="*/ 1494341 h 1494340"/>
                        <a:gd name="connsiteX1" fmla="*/ 1689772 w 2096949"/>
                        <a:gd name="connsiteY1" fmla="*/ 1494341 h 1494340"/>
                        <a:gd name="connsiteX2" fmla="*/ 2096950 w 2096949"/>
                        <a:gd name="connsiteY2" fmla="*/ 0 h 1494340"/>
                        <a:gd name="connsiteX3" fmla="*/ 411253 w 2096949"/>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49" h="1494340">
                          <a:moveTo>
                            <a:pt x="0" y="1494341"/>
                          </a:moveTo>
                          <a:lnTo>
                            <a:pt x="1689772" y="1494341"/>
                          </a:lnTo>
                          <a:lnTo>
                            <a:pt x="2096950" y="0"/>
                          </a:lnTo>
                          <a:lnTo>
                            <a:pt x="411253" y="0"/>
                          </a:lnTo>
                          <a:close/>
                        </a:path>
                      </a:pathLst>
                    </a:custGeom>
                    <a:solidFill>
                      <a:srgbClr val="FFFFFF"/>
                    </a:solidFill>
                    <a:ln w="407167" cap="flat">
                      <a:noFill/>
                      <a:prstDash val="solid"/>
                      <a:miter/>
                    </a:ln>
                  </p:spPr>
                  <p:txBody>
                    <a:bodyPr rtlCol="0" anchor="ctr"/>
                    <a:lstStyle/>
                    <a:p>
                      <a:endParaRPr lang="ko-KR" altLang="en-US"/>
                    </a:p>
                  </p:txBody>
                </p:sp>
                <p:sp>
                  <p:nvSpPr>
                    <p:cNvPr id="73" name="자유형: 도형 72">
                      <a:extLst>
                        <a:ext uri="{FF2B5EF4-FFF2-40B4-BE49-F238E27FC236}">
                          <a16:creationId xmlns:a16="http://schemas.microsoft.com/office/drawing/2014/main" id="{A4141678-0A55-643A-3DF0-F320DAF75398}"/>
                        </a:ext>
                      </a:extLst>
                    </p:cNvPr>
                    <p:cNvSpPr/>
                    <p:nvPr/>
                  </p:nvSpPr>
                  <p:spPr>
                    <a:xfrm>
                      <a:off x="129066535" y="30270143"/>
                      <a:ext cx="2096974" cy="1494340"/>
                    </a:xfrm>
                    <a:custGeom>
                      <a:avLst/>
                      <a:gdLst>
                        <a:gd name="connsiteX0" fmla="*/ 0 w 2096974"/>
                        <a:gd name="connsiteY0" fmla="*/ 1494341 h 1494340"/>
                        <a:gd name="connsiteX1" fmla="*/ 1685721 w 2096974"/>
                        <a:gd name="connsiteY1" fmla="*/ 1494341 h 1494340"/>
                        <a:gd name="connsiteX2" fmla="*/ 2096974 w 2096974"/>
                        <a:gd name="connsiteY2" fmla="*/ 0 h 1494340"/>
                        <a:gd name="connsiteX3" fmla="*/ 407178 w 2096974"/>
                        <a:gd name="connsiteY3" fmla="*/ 0 h 1494340"/>
                      </a:gdLst>
                      <a:ahLst/>
                      <a:cxnLst>
                        <a:cxn ang="0">
                          <a:pos x="connsiteX0" y="connsiteY0"/>
                        </a:cxn>
                        <a:cxn ang="0">
                          <a:pos x="connsiteX1" y="connsiteY1"/>
                        </a:cxn>
                        <a:cxn ang="0">
                          <a:pos x="connsiteX2" y="connsiteY2"/>
                        </a:cxn>
                        <a:cxn ang="0">
                          <a:pos x="connsiteX3" y="connsiteY3"/>
                        </a:cxn>
                      </a:cxnLst>
                      <a:rect l="l" t="t" r="r" b="b"/>
                      <a:pathLst>
                        <a:path w="2096974" h="1494340">
                          <a:moveTo>
                            <a:pt x="0" y="1494341"/>
                          </a:moveTo>
                          <a:lnTo>
                            <a:pt x="1685721" y="1494341"/>
                          </a:lnTo>
                          <a:lnTo>
                            <a:pt x="2096974" y="0"/>
                          </a:lnTo>
                          <a:lnTo>
                            <a:pt x="407178" y="0"/>
                          </a:lnTo>
                          <a:close/>
                        </a:path>
                      </a:pathLst>
                    </a:custGeom>
                    <a:solidFill>
                      <a:srgbClr val="FFFFFF"/>
                    </a:solidFill>
                    <a:ln w="407167" cap="flat">
                      <a:noFill/>
                      <a:prstDash val="solid"/>
                      <a:miter/>
                    </a:ln>
                  </p:spPr>
                  <p:txBody>
                    <a:bodyPr rtlCol="0" anchor="ctr"/>
                    <a:lstStyle/>
                    <a:p>
                      <a:endParaRPr lang="ko-KR" altLang="en-US"/>
                    </a:p>
                  </p:txBody>
                </p:sp>
              </p:grpSp>
            </p:grpSp>
            <p:sp>
              <p:nvSpPr>
                <p:cNvPr id="66" name="자유형: 도형 65">
                  <a:extLst>
                    <a:ext uri="{FF2B5EF4-FFF2-40B4-BE49-F238E27FC236}">
                      <a16:creationId xmlns:a16="http://schemas.microsoft.com/office/drawing/2014/main" id="{B7856BA1-2F94-7D34-E032-1DD93DA4A81C}"/>
                    </a:ext>
                  </a:extLst>
                </p:cNvPr>
                <p:cNvSpPr/>
                <p:nvPr/>
              </p:nvSpPr>
              <p:spPr>
                <a:xfrm>
                  <a:off x="128142234" y="25901130"/>
                  <a:ext cx="11637141" cy="6474120"/>
                </a:xfrm>
                <a:custGeom>
                  <a:avLst/>
                  <a:gdLst>
                    <a:gd name="connsiteX0" fmla="*/ 1775313 w 11637141"/>
                    <a:gd name="connsiteY0" fmla="*/ 0 h 6474120"/>
                    <a:gd name="connsiteX1" fmla="*/ 11637141 w 11637141"/>
                    <a:gd name="connsiteY1" fmla="*/ 0 h 6474120"/>
                    <a:gd name="connsiteX2" fmla="*/ 9861853 w 11637141"/>
                    <a:gd name="connsiteY2" fmla="*/ 6474121 h 6474120"/>
                    <a:gd name="connsiteX3" fmla="*/ 0 w 11637141"/>
                    <a:gd name="connsiteY3" fmla="*/ 6474121 h 6474120"/>
                    <a:gd name="connsiteX4" fmla="*/ 1775313 w 11637141"/>
                    <a:gd name="connsiteY4" fmla="*/ 0 h 6474120"/>
                    <a:gd name="connsiteX5" fmla="*/ 11266621 w 11637141"/>
                    <a:gd name="connsiteY5" fmla="*/ 264663 h 6474120"/>
                    <a:gd name="connsiteX6" fmla="*/ 2003332 w 11637141"/>
                    <a:gd name="connsiteY6" fmla="*/ 264663 h 6474120"/>
                    <a:gd name="connsiteX7" fmla="*/ 374621 w 11637141"/>
                    <a:gd name="connsiteY7" fmla="*/ 6209458 h 6474120"/>
                    <a:gd name="connsiteX8" fmla="*/ 9637911 w 11637141"/>
                    <a:gd name="connsiteY8" fmla="*/ 6209458 h 6474120"/>
                    <a:gd name="connsiteX9" fmla="*/ 11266621 w 11637141"/>
                    <a:gd name="connsiteY9" fmla="*/ 264663 h 647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7141" h="6474120">
                      <a:moveTo>
                        <a:pt x="1775313" y="0"/>
                      </a:moveTo>
                      <a:lnTo>
                        <a:pt x="11637141" y="0"/>
                      </a:lnTo>
                      <a:lnTo>
                        <a:pt x="9861853" y="6474121"/>
                      </a:lnTo>
                      <a:lnTo>
                        <a:pt x="0" y="6474121"/>
                      </a:lnTo>
                      <a:lnTo>
                        <a:pt x="1775313" y="0"/>
                      </a:lnTo>
                      <a:close/>
                      <a:moveTo>
                        <a:pt x="11266621" y="264663"/>
                      </a:moveTo>
                      <a:lnTo>
                        <a:pt x="2003332" y="264663"/>
                      </a:lnTo>
                      <a:lnTo>
                        <a:pt x="374621" y="6209458"/>
                      </a:lnTo>
                      <a:lnTo>
                        <a:pt x="9637911" y="6209458"/>
                      </a:lnTo>
                      <a:lnTo>
                        <a:pt x="11266621" y="264663"/>
                      </a:lnTo>
                      <a:close/>
                    </a:path>
                  </a:pathLst>
                </a:custGeom>
                <a:solidFill>
                  <a:srgbClr val="FFFFFF"/>
                </a:solidFill>
                <a:ln w="407167" cap="flat">
                  <a:noFill/>
                  <a:prstDash val="solid"/>
                  <a:miter/>
                </a:ln>
              </p:spPr>
              <p:txBody>
                <a:bodyPr rtlCol="0" anchor="ctr"/>
                <a:lstStyle/>
                <a:p>
                  <a:endParaRPr lang="ko-KR" altLang="en-US"/>
                </a:p>
              </p:txBody>
            </p:sp>
          </p:grpSp>
          <p:sp>
            <p:nvSpPr>
              <p:cNvPr id="64" name="자유형: 도형 63">
                <a:extLst>
                  <a:ext uri="{FF2B5EF4-FFF2-40B4-BE49-F238E27FC236}">
                    <a16:creationId xmlns:a16="http://schemas.microsoft.com/office/drawing/2014/main" id="{F8E67874-84EF-02AC-AD40-63381FAC1337}"/>
                  </a:ext>
                </a:extLst>
              </p:cNvPr>
              <p:cNvSpPr/>
              <p:nvPr/>
            </p:nvSpPr>
            <p:spPr>
              <a:xfrm rot="10800000">
                <a:off x="132853287" y="32691221"/>
                <a:ext cx="826570" cy="10110218"/>
              </a:xfrm>
              <a:custGeom>
                <a:avLst/>
                <a:gdLst>
                  <a:gd name="connsiteX0" fmla="*/ -9 w 826570"/>
                  <a:gd name="connsiteY0" fmla="*/ -2 h 10110218"/>
                  <a:gd name="connsiteX1" fmla="*/ 826573 w 826570"/>
                  <a:gd name="connsiteY1" fmla="*/ -2 h 10110218"/>
                  <a:gd name="connsiteX2" fmla="*/ 826573 w 826570"/>
                  <a:gd name="connsiteY2" fmla="*/ 10110217 h 10110218"/>
                  <a:gd name="connsiteX3" fmla="*/ -9 w 826570"/>
                  <a:gd name="connsiteY3" fmla="*/ 10110217 h 10110218"/>
                </a:gdLst>
                <a:ahLst/>
                <a:cxnLst>
                  <a:cxn ang="0">
                    <a:pos x="connsiteX0" y="connsiteY0"/>
                  </a:cxn>
                  <a:cxn ang="0">
                    <a:pos x="connsiteX1" y="connsiteY1"/>
                  </a:cxn>
                  <a:cxn ang="0">
                    <a:pos x="connsiteX2" y="connsiteY2"/>
                  </a:cxn>
                  <a:cxn ang="0">
                    <a:pos x="connsiteX3" y="connsiteY3"/>
                  </a:cxn>
                </a:cxnLst>
                <a:rect l="l" t="t" r="r" b="b"/>
                <a:pathLst>
                  <a:path w="826570" h="10110218">
                    <a:moveTo>
                      <a:pt x="-9" y="-2"/>
                    </a:moveTo>
                    <a:lnTo>
                      <a:pt x="826573" y="-2"/>
                    </a:lnTo>
                    <a:lnTo>
                      <a:pt x="826573" y="10110217"/>
                    </a:lnTo>
                    <a:lnTo>
                      <a:pt x="-9" y="10110217"/>
                    </a:lnTo>
                    <a:close/>
                  </a:path>
                </a:pathLst>
              </a:custGeom>
              <a:solidFill>
                <a:srgbClr val="FFFFFF"/>
              </a:solidFill>
              <a:ln w="407167" cap="flat">
                <a:noFill/>
                <a:prstDash val="solid"/>
                <a:miter/>
              </a:ln>
            </p:spPr>
            <p:txBody>
              <a:bodyPr rtlCol="0" anchor="ctr"/>
              <a:lstStyle/>
              <a:p>
                <a:endParaRPr lang="ko-KR" altLang="en-US"/>
              </a:p>
            </p:txBody>
          </p:sp>
        </p:grpSp>
        <p:sp>
          <p:nvSpPr>
            <p:cNvPr id="51" name="자유형: 도형 50">
              <a:extLst>
                <a:ext uri="{FF2B5EF4-FFF2-40B4-BE49-F238E27FC236}">
                  <a16:creationId xmlns:a16="http://schemas.microsoft.com/office/drawing/2014/main" id="{59C80AE4-EC7E-E79F-7143-39EAFF27517A}"/>
                </a:ext>
              </a:extLst>
            </p:cNvPr>
            <p:cNvSpPr/>
            <p:nvPr/>
          </p:nvSpPr>
          <p:spPr>
            <a:xfrm>
              <a:off x="3737367" y="6418474"/>
              <a:ext cx="292044" cy="439526"/>
            </a:xfrm>
            <a:custGeom>
              <a:avLst/>
              <a:gdLst>
                <a:gd name="connsiteX0" fmla="*/ 146551 w 9369132"/>
                <a:gd name="connsiteY0" fmla="*/ 3917046 h 14100554"/>
                <a:gd name="connsiteX1" fmla="*/ 924274 w 9369132"/>
                <a:gd name="connsiteY1" fmla="*/ 4255004 h 14100554"/>
                <a:gd name="connsiteX2" fmla="*/ 1017917 w 9369132"/>
                <a:gd name="connsiteY2" fmla="*/ 4434164 h 14100554"/>
                <a:gd name="connsiteX3" fmla="*/ 2145807 w 9369132"/>
                <a:gd name="connsiteY3" fmla="*/ 4633677 h 14100554"/>
                <a:gd name="connsiteX4" fmla="*/ 2259803 w 9369132"/>
                <a:gd name="connsiteY4" fmla="*/ 4540027 h 14100554"/>
                <a:gd name="connsiteX5" fmla="*/ 3281823 w 9369132"/>
                <a:gd name="connsiteY5" fmla="*/ 4873916 h 14100554"/>
                <a:gd name="connsiteX6" fmla="*/ 3880387 w 9369132"/>
                <a:gd name="connsiteY6" fmla="*/ 6763220 h 14100554"/>
                <a:gd name="connsiteX7" fmla="*/ 3725657 w 9369132"/>
                <a:gd name="connsiteY7" fmla="*/ 7243686 h 14100554"/>
                <a:gd name="connsiteX8" fmla="*/ 3330682 w 9369132"/>
                <a:gd name="connsiteY8" fmla="*/ 6812079 h 14100554"/>
                <a:gd name="connsiteX9" fmla="*/ 3595358 w 9369132"/>
                <a:gd name="connsiteY9" fmla="*/ 6189098 h 14100554"/>
                <a:gd name="connsiteX10" fmla="*/ 2740295 w 9369132"/>
                <a:gd name="connsiteY10" fmla="*/ 5334022 h 14100554"/>
                <a:gd name="connsiteX11" fmla="*/ 1929990 w 9369132"/>
                <a:gd name="connsiteY11" fmla="*/ 5908144 h 14100554"/>
                <a:gd name="connsiteX12" fmla="*/ 1738629 w 9369132"/>
                <a:gd name="connsiteY12" fmla="*/ 5879645 h 14100554"/>
                <a:gd name="connsiteX13" fmla="*/ 1070852 w 9369132"/>
                <a:gd name="connsiteY13" fmla="*/ 6547416 h 14100554"/>
                <a:gd name="connsiteX14" fmla="*/ 1738629 w 9369132"/>
                <a:gd name="connsiteY14" fmla="*/ 7215187 h 14100554"/>
                <a:gd name="connsiteX15" fmla="*/ 2288309 w 9369132"/>
                <a:gd name="connsiteY15" fmla="*/ 6922019 h 14100554"/>
                <a:gd name="connsiteX16" fmla="*/ 2736219 w 9369132"/>
                <a:gd name="connsiteY16" fmla="*/ 7048243 h 14100554"/>
                <a:gd name="connsiteX17" fmla="*/ 2952010 w 9369132"/>
                <a:gd name="connsiteY17" fmla="*/ 7019737 h 14100554"/>
                <a:gd name="connsiteX18" fmla="*/ 3456906 w 9369132"/>
                <a:gd name="connsiteY18" fmla="*/ 7626434 h 14100554"/>
                <a:gd name="connsiteX19" fmla="*/ 3460982 w 9369132"/>
                <a:gd name="connsiteY19" fmla="*/ 7626434 h 14100554"/>
                <a:gd name="connsiteX20" fmla="*/ 3619787 w 9369132"/>
                <a:gd name="connsiteY20" fmla="*/ 8847966 h 14100554"/>
                <a:gd name="connsiteX21" fmla="*/ 3619787 w 9369132"/>
                <a:gd name="connsiteY21" fmla="*/ 14100554 h 14100554"/>
                <a:gd name="connsiteX22" fmla="*/ 4690666 w 9369132"/>
                <a:gd name="connsiteY22" fmla="*/ 14100554 h 14100554"/>
                <a:gd name="connsiteX23" fmla="*/ 4731374 w 9369132"/>
                <a:gd name="connsiteY23" fmla="*/ 14100554 h 14100554"/>
                <a:gd name="connsiteX24" fmla="*/ 4731374 w 9369132"/>
                <a:gd name="connsiteY24" fmla="*/ 8334925 h 14100554"/>
                <a:gd name="connsiteX25" fmla="*/ 4759880 w 9369132"/>
                <a:gd name="connsiteY25" fmla="*/ 8078401 h 14100554"/>
                <a:gd name="connsiteX26" fmla="*/ 4983822 w 9369132"/>
                <a:gd name="connsiteY26" fmla="*/ 7435060 h 14100554"/>
                <a:gd name="connsiteX27" fmla="*/ 5761545 w 9369132"/>
                <a:gd name="connsiteY27" fmla="*/ 6881298 h 14100554"/>
                <a:gd name="connsiteX28" fmla="*/ 6869056 w 9369132"/>
                <a:gd name="connsiteY28" fmla="*/ 7496140 h 14100554"/>
                <a:gd name="connsiteX29" fmla="*/ 7080797 w 9369132"/>
                <a:gd name="connsiteY29" fmla="*/ 7435060 h 14100554"/>
                <a:gd name="connsiteX30" fmla="*/ 7768928 w 9369132"/>
                <a:gd name="connsiteY30" fmla="*/ 7679369 h 14100554"/>
                <a:gd name="connsiteX31" fmla="*/ 8375618 w 9369132"/>
                <a:gd name="connsiteY31" fmla="*/ 6820224 h 14100554"/>
                <a:gd name="connsiteX32" fmla="*/ 7671209 w 9369132"/>
                <a:gd name="connsiteY32" fmla="*/ 6201313 h 14100554"/>
                <a:gd name="connsiteX33" fmla="*/ 6531117 w 9369132"/>
                <a:gd name="connsiteY33" fmla="*/ 5492821 h 14100554"/>
                <a:gd name="connsiteX34" fmla="*/ 5688256 w 9369132"/>
                <a:gd name="connsiteY34" fmla="*/ 6535201 h 14100554"/>
                <a:gd name="connsiteX35" fmla="*/ 4572594 w 9369132"/>
                <a:gd name="connsiteY35" fmla="*/ 7235547 h 14100554"/>
                <a:gd name="connsiteX36" fmla="*/ 6429322 w 9369132"/>
                <a:gd name="connsiteY36" fmla="*/ 4348654 h 14100554"/>
                <a:gd name="connsiteX37" fmla="*/ 6628835 w 9369132"/>
                <a:gd name="connsiteY37" fmla="*/ 4169494 h 14100554"/>
                <a:gd name="connsiteX38" fmla="*/ 6869056 w 9369132"/>
                <a:gd name="connsiteY38" fmla="*/ 4198000 h 14100554"/>
                <a:gd name="connsiteX39" fmla="*/ 7589769 w 9369132"/>
                <a:gd name="connsiteY39" fmla="*/ 3896686 h 14100554"/>
                <a:gd name="connsiteX40" fmla="*/ 8473337 w 9369132"/>
                <a:gd name="connsiteY40" fmla="*/ 4637752 h 14100554"/>
                <a:gd name="connsiteX41" fmla="*/ 9369132 w 9369132"/>
                <a:gd name="connsiteY41" fmla="*/ 3741963 h 14100554"/>
                <a:gd name="connsiteX42" fmla="*/ 8575131 w 9369132"/>
                <a:gd name="connsiteY42" fmla="*/ 2850243 h 14100554"/>
                <a:gd name="connsiteX43" fmla="*/ 8803149 w 9369132"/>
                <a:gd name="connsiteY43" fmla="*/ 2247622 h 14100554"/>
                <a:gd name="connsiteX44" fmla="*/ 7882924 w 9369132"/>
                <a:gd name="connsiteY44" fmla="*/ 1327397 h 14100554"/>
                <a:gd name="connsiteX45" fmla="*/ 7520555 w 9369132"/>
                <a:gd name="connsiteY45" fmla="*/ 1400692 h 14100554"/>
                <a:gd name="connsiteX46" fmla="*/ 5716762 w 9369132"/>
                <a:gd name="connsiteY46" fmla="*/ 0 h 14100554"/>
                <a:gd name="connsiteX47" fmla="*/ 4613302 w 9369132"/>
                <a:gd name="connsiteY47" fmla="*/ 362388 h 14100554"/>
                <a:gd name="connsiteX48" fmla="*/ 4185770 w 9369132"/>
                <a:gd name="connsiteY48" fmla="*/ 268739 h 14100554"/>
                <a:gd name="connsiteX49" fmla="*/ 3171902 w 9369132"/>
                <a:gd name="connsiteY49" fmla="*/ 1282607 h 14100554"/>
                <a:gd name="connsiteX50" fmla="*/ 3192256 w 9369132"/>
                <a:gd name="connsiteY50" fmla="*/ 1478050 h 14100554"/>
                <a:gd name="connsiteX51" fmla="*/ 2495973 w 9369132"/>
                <a:gd name="connsiteY51" fmla="*/ 2105107 h 14100554"/>
                <a:gd name="connsiteX52" fmla="*/ 1925940 w 9369132"/>
                <a:gd name="connsiteY52" fmla="*/ 1873013 h 14100554"/>
                <a:gd name="connsiteX53" fmla="*/ 1115635 w 9369132"/>
                <a:gd name="connsiteY53" fmla="*/ 2683299 h 14100554"/>
                <a:gd name="connsiteX54" fmla="*/ 1115635 w 9369132"/>
                <a:gd name="connsiteY54" fmla="*/ 2699583 h 14100554"/>
                <a:gd name="connsiteX55" fmla="*/ 342013 w 9369132"/>
                <a:gd name="connsiteY55" fmla="*/ 2785093 h 14100554"/>
                <a:gd name="connsiteX56" fmla="*/ 146551 w 9369132"/>
                <a:gd name="connsiteY56" fmla="*/ 3917046 h 14100554"/>
                <a:gd name="connsiteX57" fmla="*/ 3725657 w 9369132"/>
                <a:gd name="connsiteY57" fmla="*/ 4686612 h 14100554"/>
                <a:gd name="connsiteX58" fmla="*/ 3733784 w 9369132"/>
                <a:gd name="connsiteY58" fmla="*/ 4682542 h 14100554"/>
                <a:gd name="connsiteX59" fmla="*/ 4083976 w 9369132"/>
                <a:gd name="connsiteY59" fmla="*/ 4291649 h 14100554"/>
                <a:gd name="connsiteX60" fmla="*/ 5048985 w 9369132"/>
                <a:gd name="connsiteY60" fmla="*/ 3611663 h 14100554"/>
                <a:gd name="connsiteX61" fmla="*/ 5724888 w 9369132"/>
                <a:gd name="connsiteY61" fmla="*/ 3737887 h 14100554"/>
                <a:gd name="connsiteX62" fmla="*/ 6009918 w 9369132"/>
                <a:gd name="connsiteY62" fmla="*/ 3717527 h 14100554"/>
                <a:gd name="connsiteX63" fmla="*/ 6136142 w 9369132"/>
                <a:gd name="connsiteY63" fmla="*/ 3888547 h 14100554"/>
                <a:gd name="connsiteX64" fmla="*/ 5606816 w 9369132"/>
                <a:gd name="connsiteY64" fmla="*/ 4401589 h 14100554"/>
                <a:gd name="connsiteX65" fmla="*/ 4381207 w 9369132"/>
                <a:gd name="connsiteY65" fmla="*/ 5997724 h 14100554"/>
                <a:gd name="connsiteX66" fmla="*/ 4324197 w 9369132"/>
                <a:gd name="connsiteY66" fmla="*/ 6095449 h 14100554"/>
                <a:gd name="connsiteX67" fmla="*/ 3725657 w 9369132"/>
                <a:gd name="connsiteY67" fmla="*/ 4686612 h 141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69132" h="14100554">
                  <a:moveTo>
                    <a:pt x="146551" y="3917046"/>
                  </a:moveTo>
                  <a:cubicBezTo>
                    <a:pt x="325710" y="4173570"/>
                    <a:pt x="631093" y="4295725"/>
                    <a:pt x="924274" y="4255004"/>
                  </a:cubicBezTo>
                  <a:cubicBezTo>
                    <a:pt x="948703" y="4316079"/>
                    <a:pt x="977209" y="4377159"/>
                    <a:pt x="1017917" y="4434164"/>
                  </a:cubicBezTo>
                  <a:cubicBezTo>
                    <a:pt x="1274441" y="4800621"/>
                    <a:pt x="1779337" y="4890200"/>
                    <a:pt x="2145807" y="4633677"/>
                  </a:cubicBezTo>
                  <a:cubicBezTo>
                    <a:pt x="2186514" y="4605177"/>
                    <a:pt x="2223171" y="4572602"/>
                    <a:pt x="2259803" y="4540027"/>
                  </a:cubicBezTo>
                  <a:cubicBezTo>
                    <a:pt x="2524479" y="4820981"/>
                    <a:pt x="2911302" y="4939060"/>
                    <a:pt x="3281823" y="4873916"/>
                  </a:cubicBezTo>
                  <a:cubicBezTo>
                    <a:pt x="3623863" y="5472468"/>
                    <a:pt x="3794871" y="6221673"/>
                    <a:pt x="3880387" y="6763220"/>
                  </a:cubicBezTo>
                  <a:lnTo>
                    <a:pt x="3725657" y="7243686"/>
                  </a:lnTo>
                  <a:cubicBezTo>
                    <a:pt x="3591282" y="7031958"/>
                    <a:pt x="3436552" y="6889444"/>
                    <a:pt x="3330682" y="6812079"/>
                  </a:cubicBezTo>
                  <a:cubicBezTo>
                    <a:pt x="3493563" y="6657349"/>
                    <a:pt x="3595358" y="6433407"/>
                    <a:pt x="3595358" y="6189098"/>
                  </a:cubicBezTo>
                  <a:cubicBezTo>
                    <a:pt x="3595358" y="5716770"/>
                    <a:pt x="3212610" y="5334022"/>
                    <a:pt x="2740295" y="5334022"/>
                  </a:cubicBezTo>
                  <a:cubicBezTo>
                    <a:pt x="2365673" y="5334022"/>
                    <a:pt x="2048088" y="5574262"/>
                    <a:pt x="1929990" y="5908144"/>
                  </a:cubicBezTo>
                  <a:cubicBezTo>
                    <a:pt x="1868929" y="5891860"/>
                    <a:pt x="1803766" y="5879645"/>
                    <a:pt x="1738629" y="5879645"/>
                  </a:cubicBezTo>
                  <a:cubicBezTo>
                    <a:pt x="1372159" y="5879645"/>
                    <a:pt x="1070852" y="6176883"/>
                    <a:pt x="1070852" y="6547416"/>
                  </a:cubicBezTo>
                  <a:cubicBezTo>
                    <a:pt x="1070852" y="6913873"/>
                    <a:pt x="1368083" y="7215187"/>
                    <a:pt x="1738629" y="7215187"/>
                  </a:cubicBezTo>
                  <a:cubicBezTo>
                    <a:pt x="1966647" y="7215187"/>
                    <a:pt x="2170236" y="7101178"/>
                    <a:pt x="2288309" y="6922019"/>
                  </a:cubicBezTo>
                  <a:cubicBezTo>
                    <a:pt x="2418609" y="7003453"/>
                    <a:pt x="2573338" y="7048243"/>
                    <a:pt x="2736219" y="7048243"/>
                  </a:cubicBezTo>
                  <a:cubicBezTo>
                    <a:pt x="2809508" y="7048243"/>
                    <a:pt x="2882797" y="7040097"/>
                    <a:pt x="2952010" y="7019737"/>
                  </a:cubicBezTo>
                  <a:cubicBezTo>
                    <a:pt x="3204458" y="7186682"/>
                    <a:pt x="3359188" y="7406561"/>
                    <a:pt x="3456906" y="7626434"/>
                  </a:cubicBezTo>
                  <a:lnTo>
                    <a:pt x="3460982" y="7626434"/>
                  </a:lnTo>
                  <a:cubicBezTo>
                    <a:pt x="3460982" y="7626434"/>
                    <a:pt x="3579079" y="8041757"/>
                    <a:pt x="3619787" y="8847966"/>
                  </a:cubicBezTo>
                  <a:lnTo>
                    <a:pt x="3619787" y="14100554"/>
                  </a:lnTo>
                  <a:lnTo>
                    <a:pt x="4690666" y="14100554"/>
                  </a:lnTo>
                  <a:lnTo>
                    <a:pt x="4731374" y="14100554"/>
                  </a:lnTo>
                  <a:lnTo>
                    <a:pt x="4731374" y="8334925"/>
                  </a:lnTo>
                  <a:cubicBezTo>
                    <a:pt x="4739526" y="8249415"/>
                    <a:pt x="4747677" y="8163911"/>
                    <a:pt x="4759880" y="8078401"/>
                  </a:cubicBezTo>
                  <a:cubicBezTo>
                    <a:pt x="4792461" y="7862598"/>
                    <a:pt x="4825042" y="7597935"/>
                    <a:pt x="4983822" y="7435060"/>
                  </a:cubicBezTo>
                  <a:cubicBezTo>
                    <a:pt x="5053060" y="7365841"/>
                    <a:pt x="5761545" y="6881298"/>
                    <a:pt x="5761545" y="6881298"/>
                  </a:cubicBezTo>
                  <a:cubicBezTo>
                    <a:pt x="5936629" y="7308836"/>
                    <a:pt x="6392666" y="7577575"/>
                    <a:pt x="6869056" y="7496140"/>
                  </a:cubicBezTo>
                  <a:cubicBezTo>
                    <a:pt x="6942345" y="7483919"/>
                    <a:pt x="7011583" y="7463566"/>
                    <a:pt x="7080797" y="7435060"/>
                  </a:cubicBezTo>
                  <a:cubicBezTo>
                    <a:pt x="7243678" y="7622365"/>
                    <a:pt x="7500177" y="7724159"/>
                    <a:pt x="7768928" y="7679369"/>
                  </a:cubicBezTo>
                  <a:cubicBezTo>
                    <a:pt x="8172029" y="7610150"/>
                    <a:pt x="8444831" y="7227402"/>
                    <a:pt x="8375618" y="6820224"/>
                  </a:cubicBezTo>
                  <a:cubicBezTo>
                    <a:pt x="8314532" y="6465976"/>
                    <a:pt x="8013224" y="6213527"/>
                    <a:pt x="7671209" y="6201313"/>
                  </a:cubicBezTo>
                  <a:cubicBezTo>
                    <a:pt x="7524631" y="5716770"/>
                    <a:pt x="7040089" y="5407318"/>
                    <a:pt x="6531117" y="5492821"/>
                  </a:cubicBezTo>
                  <a:cubicBezTo>
                    <a:pt x="6022145" y="5578331"/>
                    <a:pt x="5667878" y="6030299"/>
                    <a:pt x="5688256" y="6535201"/>
                  </a:cubicBezTo>
                  <a:cubicBezTo>
                    <a:pt x="5240346" y="6738790"/>
                    <a:pt x="4873901" y="6987169"/>
                    <a:pt x="4572594" y="7235547"/>
                  </a:cubicBezTo>
                  <a:cubicBezTo>
                    <a:pt x="4991974" y="6160592"/>
                    <a:pt x="5574235" y="5142648"/>
                    <a:pt x="6429322" y="4348654"/>
                  </a:cubicBezTo>
                  <a:cubicBezTo>
                    <a:pt x="6494460" y="4287579"/>
                    <a:pt x="6559597" y="4230575"/>
                    <a:pt x="6628835" y="4169494"/>
                  </a:cubicBezTo>
                  <a:cubicBezTo>
                    <a:pt x="6706200" y="4189854"/>
                    <a:pt x="6787616" y="4198000"/>
                    <a:pt x="6869056" y="4198000"/>
                  </a:cubicBezTo>
                  <a:cubicBezTo>
                    <a:pt x="7150010" y="4198000"/>
                    <a:pt x="7406534" y="4083990"/>
                    <a:pt x="7589769" y="3896686"/>
                  </a:cubicBezTo>
                  <a:cubicBezTo>
                    <a:pt x="7663058" y="4316079"/>
                    <a:pt x="8029527" y="4637752"/>
                    <a:pt x="8473337" y="4637752"/>
                  </a:cubicBezTo>
                  <a:cubicBezTo>
                    <a:pt x="8970106" y="4637752"/>
                    <a:pt x="9369132" y="4234644"/>
                    <a:pt x="9369132" y="3741963"/>
                  </a:cubicBezTo>
                  <a:cubicBezTo>
                    <a:pt x="9369132" y="3281850"/>
                    <a:pt x="9023041" y="2899102"/>
                    <a:pt x="8575131" y="2850243"/>
                  </a:cubicBezTo>
                  <a:cubicBezTo>
                    <a:pt x="8717658" y="2687368"/>
                    <a:pt x="8803149" y="2475640"/>
                    <a:pt x="8803149" y="2247622"/>
                  </a:cubicBezTo>
                  <a:cubicBezTo>
                    <a:pt x="8803149" y="1738650"/>
                    <a:pt x="8391896" y="1327397"/>
                    <a:pt x="7882924" y="1327397"/>
                  </a:cubicBezTo>
                  <a:cubicBezTo>
                    <a:pt x="7752649" y="1327397"/>
                    <a:pt x="7630476" y="1355902"/>
                    <a:pt x="7520555" y="1400692"/>
                  </a:cubicBezTo>
                  <a:cubicBezTo>
                    <a:pt x="7312891" y="594476"/>
                    <a:pt x="6584027" y="0"/>
                    <a:pt x="5716762" y="0"/>
                  </a:cubicBezTo>
                  <a:cubicBezTo>
                    <a:pt x="5305508" y="0"/>
                    <a:pt x="4922761" y="134369"/>
                    <a:pt x="4613302" y="362388"/>
                  </a:cubicBezTo>
                  <a:cubicBezTo>
                    <a:pt x="4483002" y="301307"/>
                    <a:pt x="4336424" y="268739"/>
                    <a:pt x="4185770" y="268739"/>
                  </a:cubicBezTo>
                  <a:cubicBezTo>
                    <a:pt x="3627939" y="268739"/>
                    <a:pt x="3171902" y="720706"/>
                    <a:pt x="3171902" y="1282607"/>
                  </a:cubicBezTo>
                  <a:cubicBezTo>
                    <a:pt x="3171902" y="1351826"/>
                    <a:pt x="3180029" y="1416976"/>
                    <a:pt x="3192256" y="1478050"/>
                  </a:cubicBezTo>
                  <a:cubicBezTo>
                    <a:pt x="2899075" y="1604281"/>
                    <a:pt x="2654778" y="1828223"/>
                    <a:pt x="2495973" y="2105107"/>
                  </a:cubicBezTo>
                  <a:cubicBezTo>
                    <a:pt x="2349395" y="1962593"/>
                    <a:pt x="2149882" y="1873013"/>
                    <a:pt x="1925940" y="1873013"/>
                  </a:cubicBezTo>
                  <a:cubicBezTo>
                    <a:pt x="1478029" y="1873013"/>
                    <a:pt x="1115635" y="2235401"/>
                    <a:pt x="1115635" y="2683299"/>
                  </a:cubicBezTo>
                  <a:cubicBezTo>
                    <a:pt x="1115635" y="2687368"/>
                    <a:pt x="1115635" y="2695514"/>
                    <a:pt x="1115635" y="2699583"/>
                  </a:cubicBezTo>
                  <a:cubicBezTo>
                    <a:pt x="867263" y="2597789"/>
                    <a:pt x="574107" y="2618149"/>
                    <a:pt x="342013" y="2785093"/>
                  </a:cubicBezTo>
                  <a:cubicBezTo>
                    <a:pt x="-20381" y="3049756"/>
                    <a:pt x="-109948" y="3554658"/>
                    <a:pt x="146551" y="3917046"/>
                  </a:cubicBezTo>
                  <a:close/>
                  <a:moveTo>
                    <a:pt x="3725657" y="4686612"/>
                  </a:moveTo>
                  <a:cubicBezTo>
                    <a:pt x="3729733" y="4686612"/>
                    <a:pt x="3729733" y="4682542"/>
                    <a:pt x="3733784" y="4682542"/>
                  </a:cubicBezTo>
                  <a:cubicBezTo>
                    <a:pt x="3884463" y="4576672"/>
                    <a:pt x="4002535" y="4442309"/>
                    <a:pt x="4083976" y="4291649"/>
                  </a:cubicBezTo>
                  <a:cubicBezTo>
                    <a:pt x="4491153" y="4210215"/>
                    <a:pt x="4837244" y="3957766"/>
                    <a:pt x="5048985" y="3611663"/>
                  </a:cubicBezTo>
                  <a:cubicBezTo>
                    <a:pt x="5256649" y="3693097"/>
                    <a:pt x="5484668" y="3737887"/>
                    <a:pt x="5724888" y="3737887"/>
                  </a:cubicBezTo>
                  <a:cubicBezTo>
                    <a:pt x="5822607" y="3737887"/>
                    <a:pt x="5916275" y="3729748"/>
                    <a:pt x="6009918" y="3717527"/>
                  </a:cubicBezTo>
                  <a:cubicBezTo>
                    <a:pt x="6046575" y="3778607"/>
                    <a:pt x="6087282" y="3835612"/>
                    <a:pt x="6136142" y="3888547"/>
                  </a:cubicBezTo>
                  <a:cubicBezTo>
                    <a:pt x="5973261" y="4035131"/>
                    <a:pt x="5794126" y="4206145"/>
                    <a:pt x="5606816" y="4401589"/>
                  </a:cubicBezTo>
                  <a:cubicBezTo>
                    <a:pt x="5146703" y="4833196"/>
                    <a:pt x="4735450" y="5391027"/>
                    <a:pt x="4381207" y="5997724"/>
                  </a:cubicBezTo>
                  <a:cubicBezTo>
                    <a:pt x="4360854" y="6030299"/>
                    <a:pt x="4344551" y="6062874"/>
                    <a:pt x="4324197" y="6095449"/>
                  </a:cubicBezTo>
                  <a:cubicBezTo>
                    <a:pt x="4181694" y="5509112"/>
                    <a:pt x="3941449" y="5032715"/>
                    <a:pt x="3725657" y="4686612"/>
                  </a:cubicBezTo>
                  <a:close/>
                </a:path>
              </a:pathLst>
            </a:custGeom>
            <a:solidFill>
              <a:srgbClr val="FFFFFF"/>
            </a:solidFill>
            <a:ln w="407167"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9E7712F1-BA26-A804-1F85-5E256FFAD8B6}"/>
                </a:ext>
              </a:extLst>
            </p:cNvPr>
            <p:cNvSpPr/>
            <p:nvPr/>
          </p:nvSpPr>
          <p:spPr>
            <a:xfrm>
              <a:off x="-1" y="5708226"/>
              <a:ext cx="2333598" cy="1149774"/>
            </a:xfrm>
            <a:custGeom>
              <a:avLst/>
              <a:gdLst>
                <a:gd name="connsiteX0" fmla="*/ 1463457 w 2333598"/>
                <a:gd name="connsiteY0" fmla="*/ 789320 h 1149774"/>
                <a:gd name="connsiteX1" fmla="*/ 1455207 w 2333598"/>
                <a:gd name="connsiteY1" fmla="*/ 808612 h 1149774"/>
                <a:gd name="connsiteX2" fmla="*/ 1460664 w 2333598"/>
                <a:gd name="connsiteY2" fmla="*/ 838184 h 1149774"/>
                <a:gd name="connsiteX3" fmla="*/ 1460664 w 2333598"/>
                <a:gd name="connsiteY3" fmla="*/ 853288 h 1149774"/>
                <a:gd name="connsiteX4" fmla="*/ 1454445 w 2333598"/>
                <a:gd name="connsiteY4" fmla="*/ 895933 h 1149774"/>
                <a:gd name="connsiteX5" fmla="*/ 1460664 w 2333598"/>
                <a:gd name="connsiteY5" fmla="*/ 895933 h 1149774"/>
                <a:gd name="connsiteX6" fmla="*/ 1468153 w 2333598"/>
                <a:gd name="connsiteY6" fmla="*/ 935151 h 1149774"/>
                <a:gd name="connsiteX7" fmla="*/ 1466122 w 2333598"/>
                <a:gd name="connsiteY7" fmla="*/ 957870 h 1149774"/>
                <a:gd name="connsiteX8" fmla="*/ 1477164 w 2333598"/>
                <a:gd name="connsiteY8" fmla="*/ 928298 h 1149774"/>
                <a:gd name="connsiteX9" fmla="*/ 1487571 w 2333598"/>
                <a:gd name="connsiteY9" fmla="*/ 924109 h 1149774"/>
                <a:gd name="connsiteX10" fmla="*/ 1463457 w 2333598"/>
                <a:gd name="connsiteY10" fmla="*/ 789320 h 1149774"/>
                <a:gd name="connsiteX11" fmla="*/ 825680 w 2333598"/>
                <a:gd name="connsiteY11" fmla="*/ 496133 h 1149774"/>
                <a:gd name="connsiteX12" fmla="*/ 815526 w 2333598"/>
                <a:gd name="connsiteY12" fmla="*/ 514410 h 1149774"/>
                <a:gd name="connsiteX13" fmla="*/ 812100 w 2333598"/>
                <a:gd name="connsiteY13" fmla="*/ 522279 h 1149774"/>
                <a:gd name="connsiteX14" fmla="*/ 800423 w 2333598"/>
                <a:gd name="connsiteY14" fmla="*/ 548297 h 1149774"/>
                <a:gd name="connsiteX15" fmla="*/ 800423 w 2333598"/>
                <a:gd name="connsiteY15" fmla="*/ 571651 h 1149774"/>
                <a:gd name="connsiteX16" fmla="*/ 773262 w 2333598"/>
                <a:gd name="connsiteY16" fmla="*/ 684483 h 1149774"/>
                <a:gd name="connsiteX17" fmla="*/ 770723 w 2333598"/>
                <a:gd name="connsiteY17" fmla="*/ 703014 h 1149774"/>
                <a:gd name="connsiteX18" fmla="*/ 770723 w 2333598"/>
                <a:gd name="connsiteY18" fmla="*/ 736394 h 1149774"/>
                <a:gd name="connsiteX19" fmla="*/ 790523 w 2333598"/>
                <a:gd name="connsiteY19" fmla="*/ 750736 h 1149774"/>
                <a:gd name="connsiteX20" fmla="*/ 822888 w 2333598"/>
                <a:gd name="connsiteY20" fmla="*/ 762412 h 1149774"/>
                <a:gd name="connsiteX21" fmla="*/ 857029 w 2333598"/>
                <a:gd name="connsiteY21" fmla="*/ 732713 h 1149774"/>
                <a:gd name="connsiteX22" fmla="*/ 877972 w 2333598"/>
                <a:gd name="connsiteY22" fmla="*/ 711010 h 1149774"/>
                <a:gd name="connsiteX23" fmla="*/ 879748 w 2333598"/>
                <a:gd name="connsiteY23" fmla="*/ 696160 h 1149774"/>
                <a:gd name="connsiteX24" fmla="*/ 888379 w 2333598"/>
                <a:gd name="connsiteY24" fmla="*/ 631303 h 1149774"/>
                <a:gd name="connsiteX25" fmla="*/ 894090 w 2333598"/>
                <a:gd name="connsiteY25" fmla="*/ 601731 h 1149774"/>
                <a:gd name="connsiteX26" fmla="*/ 897517 w 2333598"/>
                <a:gd name="connsiteY26" fmla="*/ 583454 h 1149774"/>
                <a:gd name="connsiteX27" fmla="*/ 876956 w 2333598"/>
                <a:gd name="connsiteY27" fmla="*/ 561751 h 1149774"/>
                <a:gd name="connsiteX28" fmla="*/ 850683 w 2333598"/>
                <a:gd name="connsiteY28" fmla="*/ 532686 h 1149774"/>
                <a:gd name="connsiteX29" fmla="*/ 825680 w 2333598"/>
                <a:gd name="connsiteY29" fmla="*/ 496133 h 1149774"/>
                <a:gd name="connsiteX30" fmla="*/ 443141 w 2333598"/>
                <a:gd name="connsiteY30" fmla="*/ 472526 h 1149774"/>
                <a:gd name="connsiteX31" fmla="*/ 344143 w 2333598"/>
                <a:gd name="connsiteY31" fmla="*/ 581424 h 1149774"/>
                <a:gd name="connsiteX32" fmla="*/ 328785 w 2333598"/>
                <a:gd name="connsiteY32" fmla="*/ 594877 h 1149774"/>
                <a:gd name="connsiteX33" fmla="*/ 328532 w 2333598"/>
                <a:gd name="connsiteY33" fmla="*/ 597416 h 1149774"/>
                <a:gd name="connsiteX34" fmla="*/ 336909 w 2333598"/>
                <a:gd name="connsiteY34" fmla="*/ 605031 h 1149774"/>
                <a:gd name="connsiteX35" fmla="*/ 344397 w 2333598"/>
                <a:gd name="connsiteY35" fmla="*/ 627877 h 1149774"/>
                <a:gd name="connsiteX36" fmla="*/ 347824 w 2333598"/>
                <a:gd name="connsiteY36" fmla="*/ 632700 h 1149774"/>
                <a:gd name="connsiteX37" fmla="*/ 422453 w 2333598"/>
                <a:gd name="connsiteY37" fmla="*/ 726240 h 1149774"/>
                <a:gd name="connsiteX38" fmla="*/ 433241 w 2333598"/>
                <a:gd name="connsiteY38" fmla="*/ 722686 h 1149774"/>
                <a:gd name="connsiteX39" fmla="*/ 440476 w 2333598"/>
                <a:gd name="connsiteY39" fmla="*/ 742486 h 1149774"/>
                <a:gd name="connsiteX40" fmla="*/ 453930 w 2333598"/>
                <a:gd name="connsiteY40" fmla="*/ 744770 h 1149774"/>
                <a:gd name="connsiteX41" fmla="*/ 466494 w 2333598"/>
                <a:gd name="connsiteY41" fmla="*/ 743501 h 1149774"/>
                <a:gd name="connsiteX42" fmla="*/ 497971 w 2333598"/>
                <a:gd name="connsiteY42" fmla="*/ 727255 h 1149774"/>
                <a:gd name="connsiteX43" fmla="*/ 473729 w 2333598"/>
                <a:gd name="connsiteY43" fmla="*/ 657068 h 1149774"/>
                <a:gd name="connsiteX44" fmla="*/ 453930 w 2333598"/>
                <a:gd name="connsiteY44" fmla="*/ 597669 h 1149774"/>
                <a:gd name="connsiteX45" fmla="*/ 452152 w 2333598"/>
                <a:gd name="connsiteY45" fmla="*/ 546393 h 1149774"/>
                <a:gd name="connsiteX46" fmla="*/ 453930 w 2333598"/>
                <a:gd name="connsiteY46" fmla="*/ 541317 h 1149774"/>
                <a:gd name="connsiteX47" fmla="*/ 455706 w 2333598"/>
                <a:gd name="connsiteY47" fmla="*/ 534717 h 1149774"/>
                <a:gd name="connsiteX48" fmla="*/ 453930 w 2333598"/>
                <a:gd name="connsiteY48" fmla="*/ 527736 h 1149774"/>
                <a:gd name="connsiteX49" fmla="*/ 452152 w 2333598"/>
                <a:gd name="connsiteY49" fmla="*/ 522025 h 1149774"/>
                <a:gd name="connsiteX50" fmla="*/ 450376 w 2333598"/>
                <a:gd name="connsiteY50" fmla="*/ 495879 h 1149774"/>
                <a:gd name="connsiteX51" fmla="*/ 443141 w 2333598"/>
                <a:gd name="connsiteY51" fmla="*/ 472526 h 1149774"/>
                <a:gd name="connsiteX52" fmla="*/ 485025 w 2333598"/>
                <a:gd name="connsiteY52" fmla="*/ 217542 h 1149774"/>
                <a:gd name="connsiteX53" fmla="*/ 489340 w 2333598"/>
                <a:gd name="connsiteY53" fmla="*/ 239880 h 1149774"/>
                <a:gd name="connsiteX54" fmla="*/ 485025 w 2333598"/>
                <a:gd name="connsiteY54" fmla="*/ 232900 h 1149774"/>
                <a:gd name="connsiteX55" fmla="*/ 617911 w 2333598"/>
                <a:gd name="connsiteY55" fmla="*/ 0 h 1149774"/>
                <a:gd name="connsiteX56" fmla="*/ 618799 w 2333598"/>
                <a:gd name="connsiteY56" fmla="*/ 0 h 1149774"/>
                <a:gd name="connsiteX57" fmla="*/ 633141 w 2333598"/>
                <a:gd name="connsiteY57" fmla="*/ 3554 h 1149774"/>
                <a:gd name="connsiteX58" fmla="*/ 647610 w 2333598"/>
                <a:gd name="connsiteY58" fmla="*/ 9773 h 1149774"/>
                <a:gd name="connsiteX59" fmla="*/ 676294 w 2333598"/>
                <a:gd name="connsiteY59" fmla="*/ 30715 h 1149774"/>
                <a:gd name="connsiteX60" fmla="*/ 679975 w 2333598"/>
                <a:gd name="connsiteY60" fmla="*/ 33888 h 1149774"/>
                <a:gd name="connsiteX61" fmla="*/ 695205 w 2333598"/>
                <a:gd name="connsiteY61" fmla="*/ 46707 h 1149774"/>
                <a:gd name="connsiteX62" fmla="*/ 707263 w 2333598"/>
                <a:gd name="connsiteY62" fmla="*/ 58891 h 1149774"/>
                <a:gd name="connsiteX63" fmla="*/ 710436 w 2333598"/>
                <a:gd name="connsiteY63" fmla="*/ 61049 h 1149774"/>
                <a:gd name="connsiteX64" fmla="*/ 712213 w 2333598"/>
                <a:gd name="connsiteY64" fmla="*/ 59272 h 1149774"/>
                <a:gd name="connsiteX65" fmla="*/ 726555 w 2333598"/>
                <a:gd name="connsiteY65" fmla="*/ 78183 h 1149774"/>
                <a:gd name="connsiteX66" fmla="*/ 736962 w 2333598"/>
                <a:gd name="connsiteY66" fmla="*/ 92779 h 1149774"/>
                <a:gd name="connsiteX67" fmla="*/ 740897 w 2333598"/>
                <a:gd name="connsiteY67" fmla="*/ 96206 h 1149774"/>
                <a:gd name="connsiteX68" fmla="*/ 745339 w 2333598"/>
                <a:gd name="connsiteY68" fmla="*/ 108771 h 1149774"/>
                <a:gd name="connsiteX69" fmla="*/ 738993 w 2333598"/>
                <a:gd name="connsiteY69" fmla="*/ 127682 h 1149774"/>
                <a:gd name="connsiteX70" fmla="*/ 748893 w 2333598"/>
                <a:gd name="connsiteY70" fmla="*/ 149259 h 1149774"/>
                <a:gd name="connsiteX71" fmla="*/ 744324 w 2333598"/>
                <a:gd name="connsiteY71" fmla="*/ 178070 h 1149774"/>
                <a:gd name="connsiteX72" fmla="*/ 747878 w 2333598"/>
                <a:gd name="connsiteY72" fmla="*/ 225792 h 1149774"/>
                <a:gd name="connsiteX73" fmla="*/ 758666 w 2333598"/>
                <a:gd name="connsiteY73" fmla="*/ 234803 h 1149774"/>
                <a:gd name="connsiteX74" fmla="*/ 749655 w 2333598"/>
                <a:gd name="connsiteY74" fmla="*/ 232138 h 1149774"/>
                <a:gd name="connsiteX75" fmla="*/ 791031 w 2333598"/>
                <a:gd name="connsiteY75" fmla="*/ 243815 h 1149774"/>
                <a:gd name="connsiteX76" fmla="*/ 781131 w 2333598"/>
                <a:gd name="connsiteY76" fmla="*/ 257268 h 1149774"/>
                <a:gd name="connsiteX77" fmla="*/ 783796 w 2333598"/>
                <a:gd name="connsiteY77" fmla="*/ 258157 h 1149774"/>
                <a:gd name="connsiteX78" fmla="*/ 779354 w 2333598"/>
                <a:gd name="connsiteY78" fmla="*/ 267168 h 1149774"/>
                <a:gd name="connsiteX79" fmla="*/ 782020 w 2333598"/>
                <a:gd name="connsiteY79" fmla="*/ 268057 h 1149774"/>
                <a:gd name="connsiteX80" fmla="*/ 787350 w 2333598"/>
                <a:gd name="connsiteY80" fmla="*/ 267168 h 1149774"/>
                <a:gd name="connsiteX81" fmla="*/ 782908 w 2333598"/>
                <a:gd name="connsiteY81" fmla="*/ 272626 h 1149774"/>
                <a:gd name="connsiteX82" fmla="*/ 786462 w 2333598"/>
                <a:gd name="connsiteY82" fmla="*/ 270849 h 1149774"/>
                <a:gd name="connsiteX83" fmla="*/ 773008 w 2333598"/>
                <a:gd name="connsiteY83" fmla="*/ 276306 h 1149774"/>
                <a:gd name="connsiteX84" fmla="*/ 789254 w 2333598"/>
                <a:gd name="connsiteY84" fmla="*/ 290649 h 1149774"/>
                <a:gd name="connsiteX85" fmla="*/ 781131 w 2333598"/>
                <a:gd name="connsiteY85" fmla="*/ 306894 h 1149774"/>
                <a:gd name="connsiteX86" fmla="*/ 769454 w 2333598"/>
                <a:gd name="connsiteY86" fmla="*/ 304229 h 1149774"/>
                <a:gd name="connsiteX87" fmla="*/ 763997 w 2333598"/>
                <a:gd name="connsiteY87" fmla="*/ 333040 h 1149774"/>
                <a:gd name="connsiteX88" fmla="*/ 799027 w 2333598"/>
                <a:gd name="connsiteY88" fmla="*/ 351063 h 1149774"/>
                <a:gd name="connsiteX89" fmla="*/ 801692 w 2333598"/>
                <a:gd name="connsiteY89" fmla="*/ 352332 h 1149774"/>
                <a:gd name="connsiteX90" fmla="*/ 820603 w 2333598"/>
                <a:gd name="connsiteY90" fmla="*/ 358170 h 1149774"/>
                <a:gd name="connsiteX91" fmla="*/ 825426 w 2333598"/>
                <a:gd name="connsiteY91" fmla="*/ 361470 h 1149774"/>
                <a:gd name="connsiteX92" fmla="*/ 835961 w 2333598"/>
                <a:gd name="connsiteY92" fmla="*/ 367182 h 1149774"/>
                <a:gd name="connsiteX93" fmla="*/ 857537 w 2333598"/>
                <a:gd name="connsiteY93" fmla="*/ 393200 h 1149774"/>
                <a:gd name="connsiteX94" fmla="*/ 876067 w 2333598"/>
                <a:gd name="connsiteY94" fmla="*/ 410335 h 1149774"/>
                <a:gd name="connsiteX95" fmla="*/ 881779 w 2333598"/>
                <a:gd name="connsiteY95" fmla="*/ 416681 h 1149774"/>
                <a:gd name="connsiteX96" fmla="*/ 901579 w 2333598"/>
                <a:gd name="connsiteY96" fmla="*/ 444603 h 1149774"/>
                <a:gd name="connsiteX97" fmla="*/ 936990 w 2333598"/>
                <a:gd name="connsiteY97" fmla="*/ 482552 h 1149774"/>
                <a:gd name="connsiteX98" fmla="*/ 968593 w 2333598"/>
                <a:gd name="connsiteY98" fmla="*/ 472653 h 1149774"/>
                <a:gd name="connsiteX99" fmla="*/ 988773 w 2333598"/>
                <a:gd name="connsiteY99" fmla="*/ 464022 h 1149774"/>
                <a:gd name="connsiteX100" fmla="*/ 996769 w 2333598"/>
                <a:gd name="connsiteY100" fmla="*/ 458311 h 1149774"/>
                <a:gd name="connsiteX101" fmla="*/ 1008319 w 2333598"/>
                <a:gd name="connsiteY101" fmla="*/ 455391 h 1149774"/>
                <a:gd name="connsiteX102" fmla="*/ 1016949 w 2333598"/>
                <a:gd name="connsiteY102" fmla="*/ 448157 h 1149774"/>
                <a:gd name="connsiteX103" fmla="*/ 1029896 w 2333598"/>
                <a:gd name="connsiteY103" fmla="*/ 443842 h 1149774"/>
                <a:gd name="connsiteX104" fmla="*/ 1038526 w 2333598"/>
                <a:gd name="connsiteY104" fmla="*/ 432292 h 1149774"/>
                <a:gd name="connsiteX105" fmla="*/ 1044491 w 2333598"/>
                <a:gd name="connsiteY105" fmla="*/ 423915 h 1149774"/>
                <a:gd name="connsiteX106" fmla="*/ 1046395 w 2333598"/>
                <a:gd name="connsiteY106" fmla="*/ 420742 h 1149774"/>
                <a:gd name="connsiteX107" fmla="*/ 1051345 w 2333598"/>
                <a:gd name="connsiteY107" fmla="*/ 411858 h 1149774"/>
                <a:gd name="connsiteX108" fmla="*/ 1060864 w 2333598"/>
                <a:gd name="connsiteY108" fmla="*/ 394089 h 1149774"/>
                <a:gd name="connsiteX109" fmla="*/ 1066703 w 2333598"/>
                <a:gd name="connsiteY109" fmla="*/ 385458 h 1149774"/>
                <a:gd name="connsiteX110" fmla="*/ 1060230 w 2333598"/>
                <a:gd name="connsiteY110" fmla="*/ 353728 h 1149774"/>
                <a:gd name="connsiteX111" fmla="*/ 1047918 w 2333598"/>
                <a:gd name="connsiteY111" fmla="*/ 330628 h 1149774"/>
                <a:gd name="connsiteX112" fmla="*/ 1042841 w 2333598"/>
                <a:gd name="connsiteY112" fmla="*/ 299660 h 1149774"/>
                <a:gd name="connsiteX113" fmla="*/ 1033957 w 2333598"/>
                <a:gd name="connsiteY113" fmla="*/ 301437 h 1149774"/>
                <a:gd name="connsiteX114" fmla="*/ 1022661 w 2333598"/>
                <a:gd name="connsiteY114" fmla="*/ 265772 h 1149774"/>
                <a:gd name="connsiteX115" fmla="*/ 1018346 w 2333598"/>
                <a:gd name="connsiteY115" fmla="*/ 244830 h 1149774"/>
                <a:gd name="connsiteX116" fmla="*/ 1022534 w 2333598"/>
                <a:gd name="connsiteY116" fmla="*/ 229092 h 1149774"/>
                <a:gd name="connsiteX117" fmla="*/ 1023423 w 2333598"/>
                <a:gd name="connsiteY117" fmla="*/ 226807 h 1149774"/>
                <a:gd name="connsiteX118" fmla="*/ 1021392 w 2333598"/>
                <a:gd name="connsiteY118" fmla="*/ 221350 h 1149774"/>
                <a:gd name="connsiteX119" fmla="*/ 1020377 w 2333598"/>
                <a:gd name="connsiteY119" fmla="*/ 214623 h 1149774"/>
                <a:gd name="connsiteX120" fmla="*/ 1020630 w 2333598"/>
                <a:gd name="connsiteY120" fmla="*/ 197235 h 1149774"/>
                <a:gd name="connsiteX121" fmla="*/ 1051599 w 2333598"/>
                <a:gd name="connsiteY121" fmla="*/ 136694 h 1149774"/>
                <a:gd name="connsiteX122" fmla="*/ 1110744 w 2333598"/>
                <a:gd name="connsiteY122" fmla="*/ 104202 h 1149774"/>
                <a:gd name="connsiteX123" fmla="*/ 1120136 w 2333598"/>
                <a:gd name="connsiteY123" fmla="*/ 106360 h 1149774"/>
                <a:gd name="connsiteX124" fmla="*/ 1144632 w 2333598"/>
                <a:gd name="connsiteY124" fmla="*/ 105598 h 1149774"/>
                <a:gd name="connsiteX125" fmla="*/ 1181439 w 2333598"/>
                <a:gd name="connsiteY125" fmla="*/ 120702 h 1149774"/>
                <a:gd name="connsiteX126" fmla="*/ 1191465 w 2333598"/>
                <a:gd name="connsiteY126" fmla="*/ 126413 h 1149774"/>
                <a:gd name="connsiteX127" fmla="*/ 1203777 w 2333598"/>
                <a:gd name="connsiteY127" fmla="*/ 136567 h 1149774"/>
                <a:gd name="connsiteX128" fmla="*/ 1230303 w 2333598"/>
                <a:gd name="connsiteY128" fmla="*/ 235311 h 1149774"/>
                <a:gd name="connsiteX129" fmla="*/ 1228146 w 2333598"/>
                <a:gd name="connsiteY129" fmla="*/ 251176 h 1149774"/>
                <a:gd name="connsiteX130" fmla="*/ 1228146 w 2333598"/>
                <a:gd name="connsiteY130" fmla="*/ 275672 h 1149774"/>
                <a:gd name="connsiteX131" fmla="*/ 1220911 w 2333598"/>
                <a:gd name="connsiteY131" fmla="*/ 290141 h 1149774"/>
                <a:gd name="connsiteX132" fmla="*/ 1211519 w 2333598"/>
                <a:gd name="connsiteY132" fmla="*/ 319713 h 1149774"/>
                <a:gd name="connsiteX133" fmla="*/ 1198573 w 2333598"/>
                <a:gd name="connsiteY133" fmla="*/ 317556 h 1149774"/>
                <a:gd name="connsiteX134" fmla="*/ 1188547 w 2333598"/>
                <a:gd name="connsiteY134" fmla="*/ 375939 h 1149774"/>
                <a:gd name="connsiteX135" fmla="*/ 1215199 w 2333598"/>
                <a:gd name="connsiteY135" fmla="*/ 373782 h 1149774"/>
                <a:gd name="connsiteX136" fmla="*/ 1233984 w 2333598"/>
                <a:gd name="connsiteY136" fmla="*/ 399800 h 1149774"/>
                <a:gd name="connsiteX137" fmla="*/ 1262795 w 2333598"/>
                <a:gd name="connsiteY137" fmla="*/ 430769 h 1149774"/>
                <a:gd name="connsiteX138" fmla="*/ 1301760 w 2333598"/>
                <a:gd name="connsiteY138" fmla="*/ 445872 h 1149774"/>
                <a:gd name="connsiteX139" fmla="*/ 1319782 w 2333598"/>
                <a:gd name="connsiteY139" fmla="*/ 453107 h 1149774"/>
                <a:gd name="connsiteX140" fmla="*/ 1350751 w 2333598"/>
                <a:gd name="connsiteY140" fmla="*/ 460341 h 1149774"/>
                <a:gd name="connsiteX141" fmla="*/ 1370170 w 2333598"/>
                <a:gd name="connsiteY141" fmla="*/ 471130 h 1149774"/>
                <a:gd name="connsiteX142" fmla="*/ 1392508 w 2333598"/>
                <a:gd name="connsiteY142" fmla="*/ 522279 h 1149774"/>
                <a:gd name="connsiteX143" fmla="*/ 1415861 w 2333598"/>
                <a:gd name="connsiteY143" fmla="*/ 598939 h 1149774"/>
                <a:gd name="connsiteX144" fmla="*/ 1421826 w 2333598"/>
                <a:gd name="connsiteY144" fmla="*/ 597289 h 1149774"/>
                <a:gd name="connsiteX145" fmla="*/ 1469930 w 2333598"/>
                <a:gd name="connsiteY145" fmla="*/ 575585 h 1149774"/>
                <a:gd name="connsiteX146" fmla="*/ 1476276 w 2333598"/>
                <a:gd name="connsiteY146" fmla="*/ 573301 h 1149774"/>
                <a:gd name="connsiteX147" fmla="*/ 1474879 w 2333598"/>
                <a:gd name="connsiteY147" fmla="*/ 567716 h 1149774"/>
                <a:gd name="connsiteX148" fmla="*/ 1481733 w 2333598"/>
                <a:gd name="connsiteY148" fmla="*/ 559466 h 1149774"/>
                <a:gd name="connsiteX149" fmla="*/ 1483764 w 2333598"/>
                <a:gd name="connsiteY149" fmla="*/ 556674 h 1149774"/>
                <a:gd name="connsiteX150" fmla="*/ 1483002 w 2333598"/>
                <a:gd name="connsiteY150" fmla="*/ 558070 h 1149774"/>
                <a:gd name="connsiteX151" fmla="*/ 1488460 w 2333598"/>
                <a:gd name="connsiteY151" fmla="*/ 552613 h 1149774"/>
                <a:gd name="connsiteX152" fmla="*/ 1503690 w 2333598"/>
                <a:gd name="connsiteY152" fmla="*/ 522659 h 1149774"/>
                <a:gd name="connsiteX153" fmla="*/ 1507752 w 2333598"/>
                <a:gd name="connsiteY153" fmla="*/ 524436 h 1149774"/>
                <a:gd name="connsiteX154" fmla="*/ 1512575 w 2333598"/>
                <a:gd name="connsiteY154" fmla="*/ 528625 h 1149774"/>
                <a:gd name="connsiteX155" fmla="*/ 1538721 w 2333598"/>
                <a:gd name="connsiteY155" fmla="*/ 455011 h 1149774"/>
                <a:gd name="connsiteX156" fmla="*/ 1536689 w 2333598"/>
                <a:gd name="connsiteY156" fmla="*/ 450949 h 1149774"/>
                <a:gd name="connsiteX157" fmla="*/ 1541512 w 2333598"/>
                <a:gd name="connsiteY157" fmla="*/ 428865 h 1149774"/>
                <a:gd name="connsiteX158" fmla="*/ 1560805 w 2333598"/>
                <a:gd name="connsiteY158" fmla="*/ 389647 h 1149774"/>
                <a:gd name="connsiteX159" fmla="*/ 1562835 w 2333598"/>
                <a:gd name="connsiteY159" fmla="*/ 390281 h 1149774"/>
                <a:gd name="connsiteX160" fmla="*/ 1574512 w 2333598"/>
                <a:gd name="connsiteY160" fmla="*/ 370989 h 1149774"/>
                <a:gd name="connsiteX161" fmla="*/ 1584793 w 2333598"/>
                <a:gd name="connsiteY161" fmla="*/ 360709 h 1149774"/>
                <a:gd name="connsiteX162" fmla="*/ 1588219 w 2333598"/>
                <a:gd name="connsiteY162" fmla="*/ 360074 h 1149774"/>
                <a:gd name="connsiteX163" fmla="*/ 1593042 w 2333598"/>
                <a:gd name="connsiteY163" fmla="*/ 355251 h 1149774"/>
                <a:gd name="connsiteX164" fmla="*/ 1594439 w 2333598"/>
                <a:gd name="connsiteY164" fmla="*/ 356647 h 1149774"/>
                <a:gd name="connsiteX165" fmla="*/ 1595073 w 2333598"/>
                <a:gd name="connsiteY165" fmla="*/ 353220 h 1149774"/>
                <a:gd name="connsiteX166" fmla="*/ 1610177 w 2333598"/>
                <a:gd name="connsiteY166" fmla="*/ 348397 h 1149774"/>
                <a:gd name="connsiteX167" fmla="*/ 1607384 w 2333598"/>
                <a:gd name="connsiteY167" fmla="*/ 349794 h 1149774"/>
                <a:gd name="connsiteX168" fmla="*/ 1652061 w 2333598"/>
                <a:gd name="connsiteY168" fmla="*/ 351190 h 1149774"/>
                <a:gd name="connsiteX169" fmla="*/ 1670337 w 2333598"/>
                <a:gd name="connsiteY169" fmla="*/ 359947 h 1149774"/>
                <a:gd name="connsiteX170" fmla="*/ 1671353 w 2333598"/>
                <a:gd name="connsiteY170" fmla="*/ 360074 h 1149774"/>
                <a:gd name="connsiteX171" fmla="*/ 1672749 w 2333598"/>
                <a:gd name="connsiteY171" fmla="*/ 362740 h 1149774"/>
                <a:gd name="connsiteX172" fmla="*/ 1679602 w 2333598"/>
                <a:gd name="connsiteY172" fmla="*/ 367562 h 1149774"/>
                <a:gd name="connsiteX173" fmla="*/ 1678968 w 2333598"/>
                <a:gd name="connsiteY173" fmla="*/ 364770 h 1149774"/>
                <a:gd name="connsiteX174" fmla="*/ 1685821 w 2333598"/>
                <a:gd name="connsiteY174" fmla="*/ 372385 h 1149774"/>
                <a:gd name="connsiteX175" fmla="*/ 1684425 w 2333598"/>
                <a:gd name="connsiteY175" fmla="*/ 374416 h 1149774"/>
                <a:gd name="connsiteX176" fmla="*/ 1687852 w 2333598"/>
                <a:gd name="connsiteY176" fmla="*/ 374416 h 1149774"/>
                <a:gd name="connsiteX177" fmla="*/ 1686457 w 2333598"/>
                <a:gd name="connsiteY177" fmla="*/ 376447 h 1149774"/>
                <a:gd name="connsiteX178" fmla="*/ 1690518 w 2333598"/>
                <a:gd name="connsiteY178" fmla="*/ 377843 h 1149774"/>
                <a:gd name="connsiteX179" fmla="*/ 1691914 w 2333598"/>
                <a:gd name="connsiteY179" fmla="*/ 380635 h 1149774"/>
                <a:gd name="connsiteX180" fmla="*/ 1698133 w 2333598"/>
                <a:gd name="connsiteY180" fmla="*/ 390916 h 1149774"/>
                <a:gd name="connsiteX181" fmla="*/ 1695721 w 2333598"/>
                <a:gd name="connsiteY181" fmla="*/ 390027 h 1149774"/>
                <a:gd name="connsiteX182" fmla="*/ 1695467 w 2333598"/>
                <a:gd name="connsiteY182" fmla="*/ 390281 h 1149774"/>
                <a:gd name="connsiteX183" fmla="*/ 1700925 w 2333598"/>
                <a:gd name="connsiteY183" fmla="*/ 401958 h 1149774"/>
                <a:gd name="connsiteX184" fmla="*/ 1703717 w 2333598"/>
                <a:gd name="connsiteY184" fmla="*/ 401958 h 1149774"/>
                <a:gd name="connsiteX185" fmla="*/ 1703083 w 2333598"/>
                <a:gd name="connsiteY185" fmla="*/ 407415 h 1149774"/>
                <a:gd name="connsiteX186" fmla="*/ 1705875 w 2333598"/>
                <a:gd name="connsiteY186" fmla="*/ 402593 h 1149774"/>
                <a:gd name="connsiteX187" fmla="*/ 1712729 w 2333598"/>
                <a:gd name="connsiteY187" fmla="*/ 424677 h 1149774"/>
                <a:gd name="connsiteX188" fmla="*/ 1710698 w 2333598"/>
                <a:gd name="connsiteY188" fmla="*/ 423281 h 1149774"/>
                <a:gd name="connsiteX189" fmla="*/ 1712729 w 2333598"/>
                <a:gd name="connsiteY189" fmla="*/ 437749 h 1149774"/>
                <a:gd name="connsiteX190" fmla="*/ 1717551 w 2333598"/>
                <a:gd name="connsiteY190" fmla="*/ 441811 h 1149774"/>
                <a:gd name="connsiteX191" fmla="*/ 1721740 w 2333598"/>
                <a:gd name="connsiteY191" fmla="*/ 463134 h 1149774"/>
                <a:gd name="connsiteX192" fmla="*/ 1719710 w 2333598"/>
                <a:gd name="connsiteY192" fmla="*/ 463768 h 1149774"/>
                <a:gd name="connsiteX193" fmla="*/ 1723136 w 2333598"/>
                <a:gd name="connsiteY193" fmla="*/ 467195 h 1149774"/>
                <a:gd name="connsiteX194" fmla="*/ 1723136 w 2333598"/>
                <a:gd name="connsiteY194" fmla="*/ 478872 h 1149774"/>
                <a:gd name="connsiteX195" fmla="*/ 1721106 w 2333598"/>
                <a:gd name="connsiteY195" fmla="*/ 473287 h 1149774"/>
                <a:gd name="connsiteX196" fmla="*/ 1733925 w 2333598"/>
                <a:gd name="connsiteY196" fmla="*/ 532559 h 1149774"/>
                <a:gd name="connsiteX197" fmla="*/ 1732148 w 2333598"/>
                <a:gd name="connsiteY197" fmla="*/ 533828 h 1149774"/>
                <a:gd name="connsiteX198" fmla="*/ 1733925 w 2333598"/>
                <a:gd name="connsiteY198" fmla="*/ 541697 h 1149774"/>
                <a:gd name="connsiteX199" fmla="*/ 1733544 w 2333598"/>
                <a:gd name="connsiteY199" fmla="*/ 542078 h 1149774"/>
                <a:gd name="connsiteX200" fmla="*/ 1733544 w 2333598"/>
                <a:gd name="connsiteY200" fmla="*/ 541825 h 1149774"/>
                <a:gd name="connsiteX201" fmla="*/ 1732148 w 2333598"/>
                <a:gd name="connsiteY201" fmla="*/ 540809 h 1149774"/>
                <a:gd name="connsiteX202" fmla="*/ 1732529 w 2333598"/>
                <a:gd name="connsiteY202" fmla="*/ 542205 h 1149774"/>
                <a:gd name="connsiteX203" fmla="*/ 1733671 w 2333598"/>
                <a:gd name="connsiteY203" fmla="*/ 543601 h 1149774"/>
                <a:gd name="connsiteX204" fmla="*/ 1735575 w 2333598"/>
                <a:gd name="connsiteY204" fmla="*/ 543601 h 1149774"/>
                <a:gd name="connsiteX205" fmla="*/ 1737605 w 2333598"/>
                <a:gd name="connsiteY205" fmla="*/ 552613 h 1149774"/>
                <a:gd name="connsiteX206" fmla="*/ 1738367 w 2333598"/>
                <a:gd name="connsiteY206" fmla="*/ 549820 h 1149774"/>
                <a:gd name="connsiteX207" fmla="*/ 1738367 w 2333598"/>
                <a:gd name="connsiteY207" fmla="*/ 563655 h 1149774"/>
                <a:gd name="connsiteX208" fmla="*/ 1740398 w 2333598"/>
                <a:gd name="connsiteY208" fmla="*/ 563020 h 1149774"/>
                <a:gd name="connsiteX209" fmla="*/ 1750805 w 2333598"/>
                <a:gd name="connsiteY209" fmla="*/ 583581 h 1149774"/>
                <a:gd name="connsiteX210" fmla="*/ 1754232 w 2333598"/>
                <a:gd name="connsiteY210" fmla="*/ 613154 h 1149774"/>
                <a:gd name="connsiteX211" fmla="*/ 1754866 w 2333598"/>
                <a:gd name="connsiteY211" fmla="*/ 615185 h 1149774"/>
                <a:gd name="connsiteX212" fmla="*/ 1759689 w 2333598"/>
                <a:gd name="connsiteY212" fmla="*/ 615819 h 1149774"/>
                <a:gd name="connsiteX213" fmla="*/ 1752074 w 2333598"/>
                <a:gd name="connsiteY213" fmla="*/ 635746 h 1149774"/>
                <a:gd name="connsiteX214" fmla="*/ 1750043 w 2333598"/>
                <a:gd name="connsiteY214" fmla="*/ 654276 h 1149774"/>
                <a:gd name="connsiteX215" fmla="*/ 1758293 w 2333598"/>
                <a:gd name="connsiteY215" fmla="*/ 695525 h 1149774"/>
                <a:gd name="connsiteX216" fmla="*/ 1772762 w 2333598"/>
                <a:gd name="connsiteY216" fmla="*/ 779420 h 1149774"/>
                <a:gd name="connsiteX217" fmla="*/ 1774412 w 2333598"/>
                <a:gd name="connsiteY217" fmla="*/ 789827 h 1149774"/>
                <a:gd name="connsiteX218" fmla="*/ 1781520 w 2333598"/>
                <a:gd name="connsiteY218" fmla="*/ 772947 h 1149774"/>
                <a:gd name="connsiteX219" fmla="*/ 1789769 w 2333598"/>
                <a:gd name="connsiteY219" fmla="*/ 725352 h 1149774"/>
                <a:gd name="connsiteX220" fmla="*/ 1804365 w 2333598"/>
                <a:gd name="connsiteY220" fmla="*/ 699714 h 1149774"/>
                <a:gd name="connsiteX221" fmla="*/ 1817058 w 2333598"/>
                <a:gd name="connsiteY221" fmla="*/ 677630 h 1149774"/>
                <a:gd name="connsiteX222" fmla="*/ 1832923 w 2333598"/>
                <a:gd name="connsiteY222" fmla="*/ 654784 h 1149774"/>
                <a:gd name="connsiteX223" fmla="*/ 1842188 w 2333598"/>
                <a:gd name="connsiteY223" fmla="*/ 643361 h 1149774"/>
                <a:gd name="connsiteX224" fmla="*/ 1866810 w 2333598"/>
                <a:gd name="connsiteY224" fmla="*/ 620769 h 1149774"/>
                <a:gd name="connsiteX225" fmla="*/ 1946517 w 2333598"/>
                <a:gd name="connsiteY225" fmla="*/ 577743 h 1149774"/>
                <a:gd name="connsiteX226" fmla="*/ 1970378 w 2333598"/>
                <a:gd name="connsiteY226" fmla="*/ 531036 h 1149774"/>
                <a:gd name="connsiteX227" fmla="*/ 1962128 w 2333598"/>
                <a:gd name="connsiteY227" fmla="*/ 506287 h 1149774"/>
                <a:gd name="connsiteX228" fmla="*/ 1949309 w 2333598"/>
                <a:gd name="connsiteY228" fmla="*/ 445872 h 1149774"/>
                <a:gd name="connsiteX229" fmla="*/ 1953878 w 2333598"/>
                <a:gd name="connsiteY229" fmla="*/ 442192 h 1149774"/>
                <a:gd name="connsiteX230" fmla="*/ 1967585 w 2333598"/>
                <a:gd name="connsiteY230" fmla="*/ 390027 h 1149774"/>
                <a:gd name="connsiteX231" fmla="*/ 2033584 w 2333598"/>
                <a:gd name="connsiteY231" fmla="*/ 357028 h 1149774"/>
                <a:gd name="connsiteX232" fmla="*/ 2091333 w 2333598"/>
                <a:gd name="connsiteY232" fmla="*/ 392820 h 1149774"/>
                <a:gd name="connsiteX233" fmla="*/ 2098695 w 2333598"/>
                <a:gd name="connsiteY233" fmla="*/ 455138 h 1149774"/>
                <a:gd name="connsiteX234" fmla="*/ 2107833 w 2333598"/>
                <a:gd name="connsiteY234" fmla="*/ 452345 h 1149774"/>
                <a:gd name="connsiteX235" fmla="*/ 2088668 w 2333598"/>
                <a:gd name="connsiteY235" fmla="*/ 510094 h 1149774"/>
                <a:gd name="connsiteX236" fmla="*/ 2080418 w 2333598"/>
                <a:gd name="connsiteY236" fmla="*/ 533067 h 1149774"/>
                <a:gd name="connsiteX237" fmla="*/ 2093237 w 2333598"/>
                <a:gd name="connsiteY237" fmla="*/ 554390 h 1149774"/>
                <a:gd name="connsiteX238" fmla="*/ 2101487 w 2333598"/>
                <a:gd name="connsiteY238" fmla="*/ 567843 h 1149774"/>
                <a:gd name="connsiteX239" fmla="*/ 2189443 w 2333598"/>
                <a:gd name="connsiteY239" fmla="*/ 588912 h 1149774"/>
                <a:gd name="connsiteX240" fmla="*/ 2237673 w 2333598"/>
                <a:gd name="connsiteY240" fmla="*/ 626227 h 1149774"/>
                <a:gd name="connsiteX241" fmla="*/ 2238053 w 2333598"/>
                <a:gd name="connsiteY241" fmla="*/ 626481 h 1149774"/>
                <a:gd name="connsiteX242" fmla="*/ 2273845 w 2333598"/>
                <a:gd name="connsiteY242" fmla="*/ 691591 h 1149774"/>
                <a:gd name="connsiteX243" fmla="*/ 2312302 w 2333598"/>
                <a:gd name="connsiteY243" fmla="*/ 757590 h 1149774"/>
                <a:gd name="connsiteX244" fmla="*/ 2331594 w 2333598"/>
                <a:gd name="connsiteY244" fmla="*/ 790589 h 1149774"/>
                <a:gd name="connsiteX245" fmla="*/ 2325883 w 2333598"/>
                <a:gd name="connsiteY245" fmla="*/ 856841 h 1149774"/>
                <a:gd name="connsiteX246" fmla="*/ 2296564 w 2333598"/>
                <a:gd name="connsiteY246" fmla="*/ 897202 h 1149774"/>
                <a:gd name="connsiteX247" fmla="*/ 2247065 w 2333598"/>
                <a:gd name="connsiteY247" fmla="*/ 897202 h 1149774"/>
                <a:gd name="connsiteX248" fmla="*/ 2207593 w 2333598"/>
                <a:gd name="connsiteY248" fmla="*/ 885272 h 1149774"/>
                <a:gd name="connsiteX249" fmla="*/ 2203912 w 2333598"/>
                <a:gd name="connsiteY249" fmla="*/ 947590 h 1149774"/>
                <a:gd name="connsiteX250" fmla="*/ 2205181 w 2333598"/>
                <a:gd name="connsiteY250" fmla="*/ 975512 h 1149774"/>
                <a:gd name="connsiteX251" fmla="*/ 2215208 w 2333598"/>
                <a:gd name="connsiteY251" fmla="*/ 1044811 h 1149774"/>
                <a:gd name="connsiteX252" fmla="*/ 2215335 w 2333598"/>
                <a:gd name="connsiteY252" fmla="*/ 1045319 h 1149774"/>
                <a:gd name="connsiteX253" fmla="*/ 2219523 w 2333598"/>
                <a:gd name="connsiteY253" fmla="*/ 1076795 h 1149774"/>
                <a:gd name="connsiteX254" fmla="*/ 2220412 w 2333598"/>
                <a:gd name="connsiteY254" fmla="*/ 1136321 h 1149774"/>
                <a:gd name="connsiteX255" fmla="*/ 2219142 w 2333598"/>
                <a:gd name="connsiteY255" fmla="*/ 1149774 h 1149774"/>
                <a:gd name="connsiteX256" fmla="*/ 2127379 w 2333598"/>
                <a:gd name="connsiteY256" fmla="*/ 1149774 h 1149774"/>
                <a:gd name="connsiteX257" fmla="*/ 2077879 w 2333598"/>
                <a:gd name="connsiteY257" fmla="*/ 1149774 h 1149774"/>
                <a:gd name="connsiteX258" fmla="*/ 1988528 w 2333598"/>
                <a:gd name="connsiteY258" fmla="*/ 1149774 h 1149774"/>
                <a:gd name="connsiteX259" fmla="*/ 1906664 w 2333598"/>
                <a:gd name="connsiteY259" fmla="*/ 1149774 h 1149774"/>
                <a:gd name="connsiteX260" fmla="*/ 1855641 w 2333598"/>
                <a:gd name="connsiteY260" fmla="*/ 1149774 h 1149774"/>
                <a:gd name="connsiteX261" fmla="*/ 1858307 w 2333598"/>
                <a:gd name="connsiteY261" fmla="*/ 1078064 h 1149774"/>
                <a:gd name="connsiteX262" fmla="*/ 1867318 w 2333598"/>
                <a:gd name="connsiteY262" fmla="*/ 989600 h 1149774"/>
                <a:gd name="connsiteX263" fmla="*/ 1867572 w 2333598"/>
                <a:gd name="connsiteY263" fmla="*/ 949366 h 1149774"/>
                <a:gd name="connsiteX264" fmla="*/ 1809189 w 2333598"/>
                <a:gd name="connsiteY264" fmla="*/ 943401 h 1149774"/>
                <a:gd name="connsiteX265" fmla="*/ 1811600 w 2333598"/>
                <a:gd name="connsiteY265" fmla="*/ 962186 h 1149774"/>
                <a:gd name="connsiteX266" fmla="*/ 1812107 w 2333598"/>
                <a:gd name="connsiteY266" fmla="*/ 969166 h 1149774"/>
                <a:gd name="connsiteX267" fmla="*/ 1832669 w 2333598"/>
                <a:gd name="connsiteY267" fmla="*/ 980208 h 1149774"/>
                <a:gd name="connsiteX268" fmla="*/ 1836857 w 2333598"/>
                <a:gd name="connsiteY268" fmla="*/ 1031738 h 1149774"/>
                <a:gd name="connsiteX269" fmla="*/ 1826577 w 2333598"/>
                <a:gd name="connsiteY269" fmla="*/ 1059914 h 1149774"/>
                <a:gd name="connsiteX270" fmla="*/ 1821119 w 2333598"/>
                <a:gd name="connsiteY270" fmla="*/ 1070195 h 1149774"/>
                <a:gd name="connsiteX271" fmla="*/ 1823911 w 2333598"/>
                <a:gd name="connsiteY271" fmla="*/ 1084664 h 1149774"/>
                <a:gd name="connsiteX272" fmla="*/ 1822515 w 2333598"/>
                <a:gd name="connsiteY272" fmla="*/ 1123248 h 1149774"/>
                <a:gd name="connsiteX273" fmla="*/ 1824673 w 2333598"/>
                <a:gd name="connsiteY273" fmla="*/ 1149647 h 1149774"/>
                <a:gd name="connsiteX274" fmla="*/ 1747886 w 2333598"/>
                <a:gd name="connsiteY274" fmla="*/ 1149647 h 1149774"/>
                <a:gd name="connsiteX275" fmla="*/ 1602561 w 2333598"/>
                <a:gd name="connsiteY275" fmla="*/ 1149647 h 1149774"/>
                <a:gd name="connsiteX276" fmla="*/ 1601547 w 2333598"/>
                <a:gd name="connsiteY276" fmla="*/ 1149647 h 1149774"/>
                <a:gd name="connsiteX277" fmla="*/ 1508513 w 2333598"/>
                <a:gd name="connsiteY277" fmla="*/ 1149647 h 1149774"/>
                <a:gd name="connsiteX278" fmla="*/ 1505975 w 2333598"/>
                <a:gd name="connsiteY278" fmla="*/ 1149647 h 1149774"/>
                <a:gd name="connsiteX279" fmla="*/ 1467772 w 2333598"/>
                <a:gd name="connsiteY279" fmla="*/ 1149647 h 1149774"/>
                <a:gd name="connsiteX280" fmla="*/ 1474499 w 2333598"/>
                <a:gd name="connsiteY280" fmla="*/ 1108017 h 1149774"/>
                <a:gd name="connsiteX281" fmla="*/ 1476910 w 2333598"/>
                <a:gd name="connsiteY281" fmla="*/ 1097229 h 1149774"/>
                <a:gd name="connsiteX282" fmla="*/ 1477672 w 2333598"/>
                <a:gd name="connsiteY282" fmla="*/ 1093802 h 1149774"/>
                <a:gd name="connsiteX283" fmla="*/ 1480591 w 2333598"/>
                <a:gd name="connsiteY283" fmla="*/ 1067403 h 1149774"/>
                <a:gd name="connsiteX284" fmla="*/ 1473737 w 2333598"/>
                <a:gd name="connsiteY284" fmla="*/ 1056995 h 1149774"/>
                <a:gd name="connsiteX285" fmla="*/ 1459395 w 2333598"/>
                <a:gd name="connsiteY285" fmla="*/ 1060549 h 1149774"/>
                <a:gd name="connsiteX286" fmla="*/ 1456857 w 2333598"/>
                <a:gd name="connsiteY286" fmla="*/ 1060803 h 1149774"/>
                <a:gd name="connsiteX287" fmla="*/ 1439468 w 2333598"/>
                <a:gd name="connsiteY287" fmla="*/ 1056995 h 1149774"/>
                <a:gd name="connsiteX288" fmla="*/ 1431218 w 2333598"/>
                <a:gd name="connsiteY288" fmla="*/ 1042526 h 1149774"/>
                <a:gd name="connsiteX289" fmla="*/ 1421826 w 2333598"/>
                <a:gd name="connsiteY289" fmla="*/ 1028311 h 1149774"/>
                <a:gd name="connsiteX290" fmla="*/ 1406342 w 2333598"/>
                <a:gd name="connsiteY290" fmla="*/ 997089 h 1149774"/>
                <a:gd name="connsiteX291" fmla="*/ 1402154 w 2333598"/>
                <a:gd name="connsiteY291" fmla="*/ 972974 h 1149774"/>
                <a:gd name="connsiteX292" fmla="*/ 1393269 w 2333598"/>
                <a:gd name="connsiteY292" fmla="*/ 960663 h 1149774"/>
                <a:gd name="connsiteX293" fmla="*/ 1389208 w 2333598"/>
                <a:gd name="connsiteY293" fmla="*/ 954951 h 1149774"/>
                <a:gd name="connsiteX294" fmla="*/ 1382608 w 2333598"/>
                <a:gd name="connsiteY294" fmla="*/ 945305 h 1149774"/>
                <a:gd name="connsiteX295" fmla="*/ 1380577 w 2333598"/>
                <a:gd name="connsiteY295" fmla="*/ 941244 h 1149774"/>
                <a:gd name="connsiteX296" fmla="*/ 1379435 w 2333598"/>
                <a:gd name="connsiteY296" fmla="*/ 938578 h 1149774"/>
                <a:gd name="connsiteX297" fmla="*/ 1368393 w 2333598"/>
                <a:gd name="connsiteY297" fmla="*/ 929694 h 1149774"/>
                <a:gd name="connsiteX298" fmla="*/ 1363316 w 2333598"/>
                <a:gd name="connsiteY298" fmla="*/ 912179 h 1149774"/>
                <a:gd name="connsiteX299" fmla="*/ 1364205 w 2333598"/>
                <a:gd name="connsiteY299" fmla="*/ 880829 h 1149774"/>
                <a:gd name="connsiteX300" fmla="*/ 1366235 w 2333598"/>
                <a:gd name="connsiteY300" fmla="*/ 830569 h 1149774"/>
                <a:gd name="connsiteX301" fmla="*/ 1366997 w 2333598"/>
                <a:gd name="connsiteY301" fmla="*/ 827523 h 1149774"/>
                <a:gd name="connsiteX302" fmla="*/ 1358747 w 2333598"/>
                <a:gd name="connsiteY302" fmla="*/ 829554 h 1149774"/>
                <a:gd name="connsiteX303" fmla="*/ 1329174 w 2333598"/>
                <a:gd name="connsiteY303" fmla="*/ 834630 h 1149774"/>
                <a:gd name="connsiteX304" fmla="*/ 1333490 w 2333598"/>
                <a:gd name="connsiteY304" fmla="*/ 884383 h 1149774"/>
                <a:gd name="connsiteX305" fmla="*/ 1345928 w 2333598"/>
                <a:gd name="connsiteY305" fmla="*/ 954063 h 1149774"/>
                <a:gd name="connsiteX306" fmla="*/ 1349990 w 2333598"/>
                <a:gd name="connsiteY306" fmla="*/ 962312 h 1149774"/>
                <a:gd name="connsiteX307" fmla="*/ 1348466 w 2333598"/>
                <a:gd name="connsiteY307" fmla="*/ 970182 h 1149774"/>
                <a:gd name="connsiteX308" fmla="*/ 1349101 w 2333598"/>
                <a:gd name="connsiteY308" fmla="*/ 971705 h 1149774"/>
                <a:gd name="connsiteX309" fmla="*/ 1354939 w 2333598"/>
                <a:gd name="connsiteY309" fmla="*/ 983127 h 1149774"/>
                <a:gd name="connsiteX310" fmla="*/ 1364331 w 2333598"/>
                <a:gd name="connsiteY310" fmla="*/ 1045826 h 1149774"/>
                <a:gd name="connsiteX311" fmla="*/ 1359255 w 2333598"/>
                <a:gd name="connsiteY311" fmla="*/ 1055218 h 1149774"/>
                <a:gd name="connsiteX312" fmla="*/ 1362174 w 2333598"/>
                <a:gd name="connsiteY312" fmla="*/ 1064610 h 1149774"/>
                <a:gd name="connsiteX313" fmla="*/ 1361412 w 2333598"/>
                <a:gd name="connsiteY313" fmla="*/ 1072480 h 1149774"/>
                <a:gd name="connsiteX314" fmla="*/ 1364331 w 2333598"/>
                <a:gd name="connsiteY314" fmla="*/ 1082633 h 1149774"/>
                <a:gd name="connsiteX315" fmla="*/ 1362808 w 2333598"/>
                <a:gd name="connsiteY315" fmla="*/ 1092025 h 1149774"/>
                <a:gd name="connsiteX316" fmla="*/ 1367124 w 2333598"/>
                <a:gd name="connsiteY316" fmla="*/ 1126675 h 1149774"/>
                <a:gd name="connsiteX317" fmla="*/ 1370170 w 2333598"/>
                <a:gd name="connsiteY317" fmla="*/ 1149520 h 1149774"/>
                <a:gd name="connsiteX318" fmla="*/ 1354812 w 2333598"/>
                <a:gd name="connsiteY318" fmla="*/ 1149520 h 1149774"/>
                <a:gd name="connsiteX319" fmla="*/ 1216088 w 2333598"/>
                <a:gd name="connsiteY319" fmla="*/ 1149520 h 1149774"/>
                <a:gd name="connsiteX320" fmla="*/ 1215580 w 2333598"/>
                <a:gd name="connsiteY320" fmla="*/ 1149520 h 1149774"/>
                <a:gd name="connsiteX321" fmla="*/ 1046776 w 2333598"/>
                <a:gd name="connsiteY321" fmla="*/ 1149520 h 1149774"/>
                <a:gd name="connsiteX322" fmla="*/ 1046268 w 2333598"/>
                <a:gd name="connsiteY322" fmla="*/ 1149520 h 1149774"/>
                <a:gd name="connsiteX323" fmla="*/ 924044 w 2333598"/>
                <a:gd name="connsiteY323" fmla="*/ 1149520 h 1149774"/>
                <a:gd name="connsiteX324" fmla="*/ 920617 w 2333598"/>
                <a:gd name="connsiteY324" fmla="*/ 1121725 h 1149774"/>
                <a:gd name="connsiteX325" fmla="*/ 920490 w 2333598"/>
                <a:gd name="connsiteY325" fmla="*/ 1112079 h 1149774"/>
                <a:gd name="connsiteX326" fmla="*/ 920617 w 2333598"/>
                <a:gd name="connsiteY326" fmla="*/ 1063341 h 1149774"/>
                <a:gd name="connsiteX327" fmla="*/ 919094 w 2333598"/>
                <a:gd name="connsiteY327" fmla="*/ 1008004 h 1149774"/>
                <a:gd name="connsiteX328" fmla="*/ 919094 w 2333598"/>
                <a:gd name="connsiteY328" fmla="*/ 1007369 h 1149774"/>
                <a:gd name="connsiteX329" fmla="*/ 923536 w 2333598"/>
                <a:gd name="connsiteY329" fmla="*/ 965232 h 1149774"/>
                <a:gd name="connsiteX330" fmla="*/ 927851 w 2333598"/>
                <a:gd name="connsiteY330" fmla="*/ 952920 h 1149774"/>
                <a:gd name="connsiteX331" fmla="*/ 930009 w 2333598"/>
                <a:gd name="connsiteY331" fmla="*/ 937817 h 1149774"/>
                <a:gd name="connsiteX332" fmla="*/ 945874 w 2333598"/>
                <a:gd name="connsiteY332" fmla="*/ 884510 h 1149774"/>
                <a:gd name="connsiteX333" fmla="*/ 964658 w 2333598"/>
                <a:gd name="connsiteY333" fmla="*/ 833234 h 1149774"/>
                <a:gd name="connsiteX334" fmla="*/ 919982 w 2333598"/>
                <a:gd name="connsiteY334" fmla="*/ 834630 h 1149774"/>
                <a:gd name="connsiteX335" fmla="*/ 893329 w 2333598"/>
                <a:gd name="connsiteY335" fmla="*/ 806454 h 1149774"/>
                <a:gd name="connsiteX336" fmla="*/ 888633 w 2333598"/>
                <a:gd name="connsiteY336" fmla="*/ 785639 h 1149774"/>
                <a:gd name="connsiteX337" fmla="*/ 860710 w 2333598"/>
                <a:gd name="connsiteY337" fmla="*/ 810008 h 1149774"/>
                <a:gd name="connsiteX338" fmla="*/ 807657 w 2333598"/>
                <a:gd name="connsiteY338" fmla="*/ 831584 h 1149774"/>
                <a:gd name="connsiteX339" fmla="*/ 824792 w 2333598"/>
                <a:gd name="connsiteY339" fmla="*/ 920682 h 1149774"/>
                <a:gd name="connsiteX340" fmla="*/ 843068 w 2333598"/>
                <a:gd name="connsiteY340" fmla="*/ 1013335 h 1149774"/>
                <a:gd name="connsiteX341" fmla="*/ 844591 w 2333598"/>
                <a:gd name="connsiteY341" fmla="*/ 1024123 h 1149774"/>
                <a:gd name="connsiteX342" fmla="*/ 846114 w 2333598"/>
                <a:gd name="connsiteY342" fmla="*/ 1035292 h 1149774"/>
                <a:gd name="connsiteX343" fmla="*/ 846241 w 2333598"/>
                <a:gd name="connsiteY343" fmla="*/ 1035926 h 1149774"/>
                <a:gd name="connsiteX344" fmla="*/ 860456 w 2333598"/>
                <a:gd name="connsiteY344" fmla="*/ 1149393 h 1149774"/>
                <a:gd name="connsiteX345" fmla="*/ 826061 w 2333598"/>
                <a:gd name="connsiteY345" fmla="*/ 1149393 h 1149774"/>
                <a:gd name="connsiteX346" fmla="*/ 695713 w 2333598"/>
                <a:gd name="connsiteY346" fmla="*/ 1149393 h 1149774"/>
                <a:gd name="connsiteX347" fmla="*/ 692414 w 2333598"/>
                <a:gd name="connsiteY347" fmla="*/ 1149393 h 1149774"/>
                <a:gd name="connsiteX348" fmla="*/ 454183 w 2333598"/>
                <a:gd name="connsiteY348" fmla="*/ 1149393 h 1149774"/>
                <a:gd name="connsiteX349" fmla="*/ 386915 w 2333598"/>
                <a:gd name="connsiteY349" fmla="*/ 1149393 h 1149774"/>
                <a:gd name="connsiteX350" fmla="*/ 395800 w 2333598"/>
                <a:gd name="connsiteY350" fmla="*/ 1080983 h 1149774"/>
                <a:gd name="connsiteX351" fmla="*/ 417249 w 2333598"/>
                <a:gd name="connsiteY351" fmla="*/ 988077 h 1149774"/>
                <a:gd name="connsiteX352" fmla="*/ 448853 w 2333598"/>
                <a:gd name="connsiteY352" fmla="*/ 895425 h 1149774"/>
                <a:gd name="connsiteX353" fmla="*/ 454183 w 2333598"/>
                <a:gd name="connsiteY353" fmla="*/ 870930 h 1149774"/>
                <a:gd name="connsiteX354" fmla="*/ 464083 w 2333598"/>
                <a:gd name="connsiteY354" fmla="*/ 815338 h 1149774"/>
                <a:gd name="connsiteX355" fmla="*/ 454183 w 2333598"/>
                <a:gd name="connsiteY355" fmla="*/ 815846 h 1149774"/>
                <a:gd name="connsiteX356" fmla="*/ 411919 w 2333598"/>
                <a:gd name="connsiteY356" fmla="*/ 798331 h 1149774"/>
                <a:gd name="connsiteX357" fmla="*/ 390342 w 2333598"/>
                <a:gd name="connsiteY357" fmla="*/ 807342 h 1149774"/>
                <a:gd name="connsiteX358" fmla="*/ 387677 w 2333598"/>
                <a:gd name="connsiteY358" fmla="*/ 790208 h 1149774"/>
                <a:gd name="connsiteX359" fmla="*/ 389454 w 2333598"/>
                <a:gd name="connsiteY359" fmla="*/ 776755 h 1149774"/>
                <a:gd name="connsiteX360" fmla="*/ 356074 w 2333598"/>
                <a:gd name="connsiteY360" fmla="*/ 746674 h 1149774"/>
                <a:gd name="connsiteX361" fmla="*/ 357216 w 2333598"/>
                <a:gd name="connsiteY361" fmla="*/ 785893 h 1149774"/>
                <a:gd name="connsiteX362" fmla="*/ 361531 w 2333598"/>
                <a:gd name="connsiteY362" fmla="*/ 843007 h 1149774"/>
                <a:gd name="connsiteX363" fmla="*/ 356581 w 2333598"/>
                <a:gd name="connsiteY363" fmla="*/ 870930 h 1149774"/>
                <a:gd name="connsiteX364" fmla="*/ 352520 w 2333598"/>
                <a:gd name="connsiteY364" fmla="*/ 885145 h 1149774"/>
                <a:gd name="connsiteX365" fmla="*/ 349474 w 2333598"/>
                <a:gd name="connsiteY365" fmla="*/ 897329 h 1149774"/>
                <a:gd name="connsiteX366" fmla="*/ 306574 w 2333598"/>
                <a:gd name="connsiteY366" fmla="*/ 1015873 h 1149774"/>
                <a:gd name="connsiteX367" fmla="*/ 308732 w 2333598"/>
                <a:gd name="connsiteY367" fmla="*/ 1018792 h 1149774"/>
                <a:gd name="connsiteX368" fmla="*/ 295913 w 2333598"/>
                <a:gd name="connsiteY368" fmla="*/ 1035926 h 1149774"/>
                <a:gd name="connsiteX369" fmla="*/ 289567 w 2333598"/>
                <a:gd name="connsiteY369" fmla="*/ 1055218 h 1149774"/>
                <a:gd name="connsiteX370" fmla="*/ 281571 w 2333598"/>
                <a:gd name="connsiteY370" fmla="*/ 1067403 h 1149774"/>
                <a:gd name="connsiteX371" fmla="*/ 273702 w 2333598"/>
                <a:gd name="connsiteY371" fmla="*/ 1068164 h 1149774"/>
                <a:gd name="connsiteX372" fmla="*/ 272813 w 2333598"/>
                <a:gd name="connsiteY372" fmla="*/ 1068037 h 1149774"/>
                <a:gd name="connsiteX373" fmla="*/ 265833 w 2333598"/>
                <a:gd name="connsiteY373" fmla="*/ 1066768 h 1149774"/>
                <a:gd name="connsiteX374" fmla="*/ 261518 w 2333598"/>
                <a:gd name="connsiteY374" fmla="*/ 1070449 h 1149774"/>
                <a:gd name="connsiteX375" fmla="*/ 260883 w 2333598"/>
                <a:gd name="connsiteY375" fmla="*/ 1071210 h 1149774"/>
                <a:gd name="connsiteX376" fmla="*/ 255933 w 2333598"/>
                <a:gd name="connsiteY376" fmla="*/ 1078191 h 1149774"/>
                <a:gd name="connsiteX377" fmla="*/ 248826 w 2333598"/>
                <a:gd name="connsiteY377" fmla="*/ 1099641 h 1149774"/>
                <a:gd name="connsiteX378" fmla="*/ 240195 w 2333598"/>
                <a:gd name="connsiteY378" fmla="*/ 1133909 h 1149774"/>
                <a:gd name="connsiteX379" fmla="*/ 236514 w 2333598"/>
                <a:gd name="connsiteY379" fmla="*/ 1149520 h 1149774"/>
                <a:gd name="connsiteX380" fmla="*/ 60602 w 2333598"/>
                <a:gd name="connsiteY380" fmla="*/ 1149520 h 1149774"/>
                <a:gd name="connsiteX381" fmla="*/ 315 w 2333598"/>
                <a:gd name="connsiteY381" fmla="*/ 1149520 h 1149774"/>
                <a:gd name="connsiteX382" fmla="*/ 0 w 2333598"/>
                <a:gd name="connsiteY382" fmla="*/ 1149520 h 1149774"/>
                <a:gd name="connsiteX383" fmla="*/ 0 w 2333598"/>
                <a:gd name="connsiteY383" fmla="*/ 576937 h 1149774"/>
                <a:gd name="connsiteX384" fmla="*/ 75833 w 2333598"/>
                <a:gd name="connsiteY384" fmla="*/ 547790 h 1149774"/>
                <a:gd name="connsiteX385" fmla="*/ 89413 w 2333598"/>
                <a:gd name="connsiteY385" fmla="*/ 533448 h 1149774"/>
                <a:gd name="connsiteX386" fmla="*/ 89413 w 2333598"/>
                <a:gd name="connsiteY386" fmla="*/ 535732 h 1149774"/>
                <a:gd name="connsiteX387" fmla="*/ 90556 w 2333598"/>
                <a:gd name="connsiteY387" fmla="*/ 534209 h 1149774"/>
                <a:gd name="connsiteX388" fmla="*/ 85860 w 2333598"/>
                <a:gd name="connsiteY388" fmla="*/ 517710 h 1149774"/>
                <a:gd name="connsiteX389" fmla="*/ 72279 w 2333598"/>
                <a:gd name="connsiteY389" fmla="*/ 506287 h 1149774"/>
                <a:gd name="connsiteX390" fmla="*/ 67964 w 2333598"/>
                <a:gd name="connsiteY390" fmla="*/ 458438 h 1149774"/>
                <a:gd name="connsiteX391" fmla="*/ 67964 w 2333598"/>
                <a:gd name="connsiteY391" fmla="*/ 442699 h 1149774"/>
                <a:gd name="connsiteX392" fmla="*/ 70121 w 2333598"/>
                <a:gd name="connsiteY392" fmla="*/ 412619 h 1149774"/>
                <a:gd name="connsiteX393" fmla="*/ 69360 w 2333598"/>
                <a:gd name="connsiteY393" fmla="*/ 400435 h 1149774"/>
                <a:gd name="connsiteX394" fmla="*/ 77229 w 2333598"/>
                <a:gd name="connsiteY394" fmla="*/ 388250 h 1149774"/>
                <a:gd name="connsiteX395" fmla="*/ 87255 w 2333598"/>
                <a:gd name="connsiteY395" fmla="*/ 371878 h 1149774"/>
                <a:gd name="connsiteX396" fmla="*/ 87636 w 2333598"/>
                <a:gd name="connsiteY396" fmla="*/ 371370 h 1149774"/>
                <a:gd name="connsiteX397" fmla="*/ 107309 w 2333598"/>
                <a:gd name="connsiteY397" fmla="*/ 349667 h 1149774"/>
                <a:gd name="connsiteX398" fmla="*/ 98044 w 2333598"/>
                <a:gd name="connsiteY398" fmla="*/ 341036 h 1149774"/>
                <a:gd name="connsiteX399" fmla="*/ 135231 w 2333598"/>
                <a:gd name="connsiteY399" fmla="*/ 329613 h 1149774"/>
                <a:gd name="connsiteX400" fmla="*/ 170896 w 2333598"/>
                <a:gd name="connsiteY400" fmla="*/ 337482 h 1149774"/>
                <a:gd name="connsiteX401" fmla="*/ 216588 w 2333598"/>
                <a:gd name="connsiteY401" fmla="*/ 372512 h 1149774"/>
                <a:gd name="connsiteX402" fmla="*/ 229534 w 2333598"/>
                <a:gd name="connsiteY402" fmla="*/ 408939 h 1149774"/>
                <a:gd name="connsiteX403" fmla="*/ 218111 w 2333598"/>
                <a:gd name="connsiteY403" fmla="*/ 448919 h 1149774"/>
                <a:gd name="connsiteX404" fmla="*/ 217476 w 2333598"/>
                <a:gd name="connsiteY404" fmla="*/ 450949 h 1149774"/>
                <a:gd name="connsiteX405" fmla="*/ 213161 w 2333598"/>
                <a:gd name="connsiteY405" fmla="*/ 463514 h 1149774"/>
                <a:gd name="connsiteX406" fmla="*/ 212526 w 2333598"/>
                <a:gd name="connsiteY406" fmla="*/ 465164 h 1149774"/>
                <a:gd name="connsiteX407" fmla="*/ 203896 w 2333598"/>
                <a:gd name="connsiteY407" fmla="*/ 486106 h 1149774"/>
                <a:gd name="connsiteX408" fmla="*/ 196788 w 2333598"/>
                <a:gd name="connsiteY408" fmla="*/ 490422 h 1149774"/>
                <a:gd name="connsiteX409" fmla="*/ 188919 w 2333598"/>
                <a:gd name="connsiteY409" fmla="*/ 514663 h 1149774"/>
                <a:gd name="connsiteX410" fmla="*/ 194377 w 2333598"/>
                <a:gd name="connsiteY410" fmla="*/ 516694 h 1149774"/>
                <a:gd name="connsiteX411" fmla="*/ 220268 w 2333598"/>
                <a:gd name="connsiteY411" fmla="*/ 546774 h 1149774"/>
                <a:gd name="connsiteX412" fmla="*/ 246668 w 2333598"/>
                <a:gd name="connsiteY412" fmla="*/ 558197 h 1149774"/>
                <a:gd name="connsiteX413" fmla="*/ 248064 w 2333598"/>
                <a:gd name="connsiteY413" fmla="*/ 558832 h 1149774"/>
                <a:gd name="connsiteX414" fmla="*/ 253649 w 2333598"/>
                <a:gd name="connsiteY414" fmla="*/ 551344 h 1149774"/>
                <a:gd name="connsiteX415" fmla="*/ 328278 w 2333598"/>
                <a:gd name="connsiteY415" fmla="*/ 454122 h 1149774"/>
                <a:gd name="connsiteX416" fmla="*/ 411919 w 2333598"/>
                <a:gd name="connsiteY416" fmla="*/ 366801 h 1149774"/>
                <a:gd name="connsiteX417" fmla="*/ 439841 w 2333598"/>
                <a:gd name="connsiteY417" fmla="*/ 337101 h 1149774"/>
                <a:gd name="connsiteX418" fmla="*/ 445299 w 2333598"/>
                <a:gd name="connsiteY418" fmla="*/ 333801 h 1149774"/>
                <a:gd name="connsiteX419" fmla="*/ 453041 w 2333598"/>
                <a:gd name="connsiteY419" fmla="*/ 330755 h 1149774"/>
                <a:gd name="connsiteX420" fmla="*/ 453930 w 2333598"/>
                <a:gd name="connsiteY420" fmla="*/ 330502 h 1149774"/>
                <a:gd name="connsiteX421" fmla="*/ 456214 w 2333598"/>
                <a:gd name="connsiteY421" fmla="*/ 329867 h 1149774"/>
                <a:gd name="connsiteX422" fmla="*/ 456975 w 2333598"/>
                <a:gd name="connsiteY422" fmla="*/ 329613 h 1149774"/>
                <a:gd name="connsiteX423" fmla="*/ 461926 w 2333598"/>
                <a:gd name="connsiteY423" fmla="*/ 328344 h 1149774"/>
                <a:gd name="connsiteX424" fmla="*/ 464210 w 2333598"/>
                <a:gd name="connsiteY424" fmla="*/ 327836 h 1149774"/>
                <a:gd name="connsiteX425" fmla="*/ 499367 w 2333598"/>
                <a:gd name="connsiteY425" fmla="*/ 316413 h 1149774"/>
                <a:gd name="connsiteX426" fmla="*/ 484898 w 2333598"/>
                <a:gd name="connsiteY426" fmla="*/ 293948 h 1149774"/>
                <a:gd name="connsiteX427" fmla="*/ 489594 w 2333598"/>
                <a:gd name="connsiteY427" fmla="*/ 240769 h 1149774"/>
                <a:gd name="connsiteX428" fmla="*/ 489467 w 2333598"/>
                <a:gd name="connsiteY428" fmla="*/ 241023 h 1149774"/>
                <a:gd name="connsiteX429" fmla="*/ 489340 w 2333598"/>
                <a:gd name="connsiteY429" fmla="*/ 239880 h 1149774"/>
                <a:gd name="connsiteX430" fmla="*/ 489594 w 2333598"/>
                <a:gd name="connsiteY430" fmla="*/ 240642 h 1149774"/>
                <a:gd name="connsiteX431" fmla="*/ 488579 w 2333598"/>
                <a:gd name="connsiteY431" fmla="*/ 221096 h 1149774"/>
                <a:gd name="connsiteX432" fmla="*/ 485913 w 2333598"/>
                <a:gd name="connsiteY432" fmla="*/ 221096 h 1149774"/>
                <a:gd name="connsiteX433" fmla="*/ 487690 w 2333598"/>
                <a:gd name="connsiteY433" fmla="*/ 216654 h 1149774"/>
                <a:gd name="connsiteX434" fmla="*/ 485025 w 2333598"/>
                <a:gd name="connsiteY434" fmla="*/ 217542 h 1149774"/>
                <a:gd name="connsiteX435" fmla="*/ 485025 w 2333598"/>
                <a:gd name="connsiteY435" fmla="*/ 207769 h 1149774"/>
                <a:gd name="connsiteX436" fmla="*/ 467002 w 2333598"/>
                <a:gd name="connsiteY436" fmla="*/ 117783 h 1149774"/>
                <a:gd name="connsiteX437" fmla="*/ 467891 w 2333598"/>
                <a:gd name="connsiteY437" fmla="*/ 118671 h 1149774"/>
                <a:gd name="connsiteX438" fmla="*/ 468779 w 2333598"/>
                <a:gd name="connsiteY438" fmla="*/ 116006 h 1149774"/>
                <a:gd name="connsiteX439" fmla="*/ 482233 w 2333598"/>
                <a:gd name="connsiteY439" fmla="*/ 78183 h 1149774"/>
                <a:gd name="connsiteX440" fmla="*/ 493021 w 2333598"/>
                <a:gd name="connsiteY440" fmla="*/ 68410 h 1149774"/>
                <a:gd name="connsiteX441" fmla="*/ 496702 w 2333598"/>
                <a:gd name="connsiteY441" fmla="*/ 62953 h 1149774"/>
                <a:gd name="connsiteX442" fmla="*/ 501144 w 2333598"/>
                <a:gd name="connsiteY442" fmla="*/ 63841 h 1149774"/>
                <a:gd name="connsiteX443" fmla="*/ 525386 w 2333598"/>
                <a:gd name="connsiteY443" fmla="*/ 31477 h 1149774"/>
                <a:gd name="connsiteX444" fmla="*/ 556862 w 2333598"/>
                <a:gd name="connsiteY444" fmla="*/ 18911 h 1149774"/>
                <a:gd name="connsiteX445" fmla="*/ 584023 w 2333598"/>
                <a:gd name="connsiteY445" fmla="*/ 3554 h 1149774"/>
                <a:gd name="connsiteX446" fmla="*/ 582881 w 2333598"/>
                <a:gd name="connsiteY446" fmla="*/ 5458 h 1149774"/>
                <a:gd name="connsiteX447" fmla="*/ 591384 w 2333598"/>
                <a:gd name="connsiteY447" fmla="*/ 3427 h 1149774"/>
                <a:gd name="connsiteX448" fmla="*/ 618799 w 2333598"/>
                <a:gd name="connsiteY448" fmla="*/ 889 h 1149774"/>
                <a:gd name="connsiteX449" fmla="*/ 617911 w 2333598"/>
                <a:gd name="connsiteY449" fmla="*/ 0 h 11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2333598" h="1149774">
                  <a:moveTo>
                    <a:pt x="1463457" y="789320"/>
                  </a:moveTo>
                  <a:cubicBezTo>
                    <a:pt x="1462441" y="795158"/>
                    <a:pt x="1456095" y="801250"/>
                    <a:pt x="1455207" y="808612"/>
                  </a:cubicBezTo>
                  <a:cubicBezTo>
                    <a:pt x="1454065" y="816988"/>
                    <a:pt x="1459903" y="827650"/>
                    <a:pt x="1460664" y="838184"/>
                  </a:cubicBezTo>
                  <a:cubicBezTo>
                    <a:pt x="1461045" y="843134"/>
                    <a:pt x="1460918" y="848338"/>
                    <a:pt x="1460664" y="853288"/>
                  </a:cubicBezTo>
                  <a:cubicBezTo>
                    <a:pt x="1459649" y="868264"/>
                    <a:pt x="1453684" y="880576"/>
                    <a:pt x="1454445" y="895933"/>
                  </a:cubicBezTo>
                  <a:cubicBezTo>
                    <a:pt x="1456857" y="895552"/>
                    <a:pt x="1458380" y="894791"/>
                    <a:pt x="1460664" y="895933"/>
                  </a:cubicBezTo>
                  <a:cubicBezTo>
                    <a:pt x="1467899" y="905071"/>
                    <a:pt x="1470564" y="919032"/>
                    <a:pt x="1468153" y="935151"/>
                  </a:cubicBezTo>
                  <a:cubicBezTo>
                    <a:pt x="1467010" y="943655"/>
                    <a:pt x="1462061" y="950001"/>
                    <a:pt x="1466122" y="957870"/>
                  </a:cubicBezTo>
                  <a:cubicBezTo>
                    <a:pt x="1471453" y="949620"/>
                    <a:pt x="1472722" y="937309"/>
                    <a:pt x="1477164" y="928298"/>
                  </a:cubicBezTo>
                  <a:cubicBezTo>
                    <a:pt x="1480337" y="926648"/>
                    <a:pt x="1484652" y="926140"/>
                    <a:pt x="1487571" y="924109"/>
                  </a:cubicBezTo>
                  <a:cubicBezTo>
                    <a:pt x="1485033" y="873722"/>
                    <a:pt x="1475514" y="830315"/>
                    <a:pt x="1463457" y="789320"/>
                  </a:cubicBezTo>
                  <a:close/>
                  <a:moveTo>
                    <a:pt x="825680" y="496133"/>
                  </a:moveTo>
                  <a:cubicBezTo>
                    <a:pt x="822634" y="500194"/>
                    <a:pt x="818953" y="507048"/>
                    <a:pt x="815526" y="514410"/>
                  </a:cubicBezTo>
                  <a:cubicBezTo>
                    <a:pt x="814257" y="517075"/>
                    <a:pt x="813115" y="519740"/>
                    <a:pt x="812100" y="522279"/>
                  </a:cubicBezTo>
                  <a:cubicBezTo>
                    <a:pt x="808292" y="531544"/>
                    <a:pt x="801819" y="541825"/>
                    <a:pt x="800423" y="548297"/>
                  </a:cubicBezTo>
                  <a:cubicBezTo>
                    <a:pt x="799154" y="554263"/>
                    <a:pt x="800931" y="564416"/>
                    <a:pt x="800423" y="571651"/>
                  </a:cubicBezTo>
                  <a:cubicBezTo>
                    <a:pt x="797630" y="609346"/>
                    <a:pt x="780242" y="647422"/>
                    <a:pt x="773262" y="684483"/>
                  </a:cubicBezTo>
                  <a:cubicBezTo>
                    <a:pt x="772120" y="690702"/>
                    <a:pt x="771231" y="696921"/>
                    <a:pt x="770723" y="703014"/>
                  </a:cubicBezTo>
                  <a:cubicBezTo>
                    <a:pt x="769708" y="715579"/>
                    <a:pt x="767677" y="729286"/>
                    <a:pt x="770723" y="736394"/>
                  </a:cubicBezTo>
                  <a:cubicBezTo>
                    <a:pt x="773643" y="742994"/>
                    <a:pt x="783162" y="746674"/>
                    <a:pt x="790523" y="750736"/>
                  </a:cubicBezTo>
                  <a:cubicBezTo>
                    <a:pt x="802961" y="757590"/>
                    <a:pt x="809180" y="766220"/>
                    <a:pt x="822888" y="762412"/>
                  </a:cubicBezTo>
                  <a:cubicBezTo>
                    <a:pt x="832788" y="759493"/>
                    <a:pt x="849414" y="740328"/>
                    <a:pt x="857029" y="732713"/>
                  </a:cubicBezTo>
                  <a:cubicBezTo>
                    <a:pt x="864772" y="724971"/>
                    <a:pt x="871626" y="718625"/>
                    <a:pt x="877972" y="711010"/>
                  </a:cubicBezTo>
                  <a:cubicBezTo>
                    <a:pt x="878479" y="706187"/>
                    <a:pt x="879367" y="701110"/>
                    <a:pt x="879748" y="696160"/>
                  </a:cubicBezTo>
                  <a:cubicBezTo>
                    <a:pt x="881652" y="673314"/>
                    <a:pt x="886729" y="652118"/>
                    <a:pt x="888379" y="631303"/>
                  </a:cubicBezTo>
                  <a:cubicBezTo>
                    <a:pt x="889394" y="618231"/>
                    <a:pt x="892060" y="612265"/>
                    <a:pt x="894090" y="601731"/>
                  </a:cubicBezTo>
                  <a:cubicBezTo>
                    <a:pt x="895233" y="595512"/>
                    <a:pt x="896375" y="589420"/>
                    <a:pt x="897517" y="583454"/>
                  </a:cubicBezTo>
                  <a:cubicBezTo>
                    <a:pt x="889902" y="575712"/>
                    <a:pt x="883429" y="568224"/>
                    <a:pt x="876956" y="561751"/>
                  </a:cubicBezTo>
                  <a:cubicBezTo>
                    <a:pt x="867691" y="552486"/>
                    <a:pt x="858806" y="542713"/>
                    <a:pt x="850683" y="532686"/>
                  </a:cubicBezTo>
                  <a:cubicBezTo>
                    <a:pt x="840911" y="520756"/>
                    <a:pt x="832407" y="508571"/>
                    <a:pt x="825680" y="496133"/>
                  </a:cubicBezTo>
                  <a:close/>
                  <a:moveTo>
                    <a:pt x="443141" y="472526"/>
                  </a:moveTo>
                  <a:cubicBezTo>
                    <a:pt x="421311" y="513521"/>
                    <a:pt x="381204" y="549820"/>
                    <a:pt x="344143" y="581424"/>
                  </a:cubicBezTo>
                  <a:cubicBezTo>
                    <a:pt x="338685" y="586120"/>
                    <a:pt x="329547" y="591323"/>
                    <a:pt x="328785" y="594877"/>
                  </a:cubicBezTo>
                  <a:cubicBezTo>
                    <a:pt x="328532" y="595639"/>
                    <a:pt x="328532" y="596527"/>
                    <a:pt x="328532" y="597416"/>
                  </a:cubicBezTo>
                  <a:cubicBezTo>
                    <a:pt x="331705" y="599954"/>
                    <a:pt x="335639" y="603381"/>
                    <a:pt x="336909" y="605031"/>
                  </a:cubicBezTo>
                  <a:cubicBezTo>
                    <a:pt x="340462" y="609854"/>
                    <a:pt x="342874" y="618865"/>
                    <a:pt x="344397" y="627877"/>
                  </a:cubicBezTo>
                  <a:cubicBezTo>
                    <a:pt x="345793" y="629654"/>
                    <a:pt x="346936" y="631303"/>
                    <a:pt x="347824" y="632700"/>
                  </a:cubicBezTo>
                  <a:cubicBezTo>
                    <a:pt x="369908" y="667476"/>
                    <a:pt x="393896" y="699460"/>
                    <a:pt x="422453" y="726240"/>
                  </a:cubicBezTo>
                  <a:cubicBezTo>
                    <a:pt x="427149" y="726113"/>
                    <a:pt x="427910" y="722179"/>
                    <a:pt x="433241" y="722686"/>
                  </a:cubicBezTo>
                  <a:cubicBezTo>
                    <a:pt x="445553" y="724463"/>
                    <a:pt x="436287" y="737917"/>
                    <a:pt x="440476" y="742486"/>
                  </a:cubicBezTo>
                  <a:cubicBezTo>
                    <a:pt x="442253" y="744517"/>
                    <a:pt x="448091" y="744898"/>
                    <a:pt x="453930" y="744770"/>
                  </a:cubicBezTo>
                  <a:cubicBezTo>
                    <a:pt x="458879" y="744644"/>
                    <a:pt x="463829" y="744009"/>
                    <a:pt x="466494" y="743501"/>
                  </a:cubicBezTo>
                  <a:cubicBezTo>
                    <a:pt x="477664" y="740963"/>
                    <a:pt x="491752" y="732332"/>
                    <a:pt x="497971" y="727255"/>
                  </a:cubicBezTo>
                  <a:cubicBezTo>
                    <a:pt x="490229" y="705044"/>
                    <a:pt x="480837" y="682199"/>
                    <a:pt x="473729" y="657068"/>
                  </a:cubicBezTo>
                  <a:cubicBezTo>
                    <a:pt x="468017" y="637015"/>
                    <a:pt x="459006" y="618485"/>
                    <a:pt x="453930" y="597669"/>
                  </a:cubicBezTo>
                  <a:cubicBezTo>
                    <a:pt x="450249" y="582439"/>
                    <a:pt x="448599" y="565813"/>
                    <a:pt x="452152" y="546393"/>
                  </a:cubicBezTo>
                  <a:cubicBezTo>
                    <a:pt x="452407" y="544870"/>
                    <a:pt x="453168" y="543094"/>
                    <a:pt x="453930" y="541317"/>
                  </a:cubicBezTo>
                  <a:cubicBezTo>
                    <a:pt x="454818" y="539159"/>
                    <a:pt x="455706" y="536874"/>
                    <a:pt x="455706" y="534717"/>
                  </a:cubicBezTo>
                  <a:cubicBezTo>
                    <a:pt x="455833" y="532559"/>
                    <a:pt x="454818" y="530148"/>
                    <a:pt x="453930" y="527736"/>
                  </a:cubicBezTo>
                  <a:cubicBezTo>
                    <a:pt x="453295" y="525832"/>
                    <a:pt x="452533" y="523929"/>
                    <a:pt x="452152" y="522025"/>
                  </a:cubicBezTo>
                  <a:cubicBezTo>
                    <a:pt x="450756" y="513521"/>
                    <a:pt x="451772" y="504256"/>
                    <a:pt x="450376" y="495879"/>
                  </a:cubicBezTo>
                  <a:cubicBezTo>
                    <a:pt x="448853" y="487249"/>
                    <a:pt x="445426" y="479887"/>
                    <a:pt x="443141" y="472526"/>
                  </a:cubicBezTo>
                  <a:close/>
                  <a:moveTo>
                    <a:pt x="485025" y="217542"/>
                  </a:moveTo>
                  <a:cubicBezTo>
                    <a:pt x="482613" y="226681"/>
                    <a:pt x="488452" y="230615"/>
                    <a:pt x="489340" y="239880"/>
                  </a:cubicBezTo>
                  <a:cubicBezTo>
                    <a:pt x="488579" y="237215"/>
                    <a:pt x="487310" y="234803"/>
                    <a:pt x="485025" y="232900"/>
                  </a:cubicBezTo>
                  <a:close/>
                  <a:moveTo>
                    <a:pt x="617911" y="0"/>
                  </a:moveTo>
                  <a:cubicBezTo>
                    <a:pt x="618165" y="0"/>
                    <a:pt x="618546" y="0"/>
                    <a:pt x="618799" y="0"/>
                  </a:cubicBezTo>
                  <a:cubicBezTo>
                    <a:pt x="622353" y="2412"/>
                    <a:pt x="628318" y="2412"/>
                    <a:pt x="633141" y="3554"/>
                  </a:cubicBezTo>
                  <a:cubicBezTo>
                    <a:pt x="636187" y="7235"/>
                    <a:pt x="644945" y="8504"/>
                    <a:pt x="647610" y="9773"/>
                  </a:cubicBezTo>
                  <a:cubicBezTo>
                    <a:pt x="657129" y="15231"/>
                    <a:pt x="666775" y="22846"/>
                    <a:pt x="676294" y="30715"/>
                  </a:cubicBezTo>
                  <a:cubicBezTo>
                    <a:pt x="677437" y="31857"/>
                    <a:pt x="678706" y="32873"/>
                    <a:pt x="679975" y="33888"/>
                  </a:cubicBezTo>
                  <a:cubicBezTo>
                    <a:pt x="685052" y="38203"/>
                    <a:pt x="690129" y="42519"/>
                    <a:pt x="695205" y="46707"/>
                  </a:cubicBezTo>
                  <a:cubicBezTo>
                    <a:pt x="698633" y="49499"/>
                    <a:pt x="703456" y="55592"/>
                    <a:pt x="707263" y="58891"/>
                  </a:cubicBezTo>
                  <a:cubicBezTo>
                    <a:pt x="708405" y="59907"/>
                    <a:pt x="709548" y="60795"/>
                    <a:pt x="710436" y="61049"/>
                  </a:cubicBezTo>
                  <a:cubicBezTo>
                    <a:pt x="711959" y="61684"/>
                    <a:pt x="709294" y="56734"/>
                    <a:pt x="712213" y="59272"/>
                  </a:cubicBezTo>
                  <a:cubicBezTo>
                    <a:pt x="717544" y="63968"/>
                    <a:pt x="722494" y="72472"/>
                    <a:pt x="726555" y="78183"/>
                  </a:cubicBezTo>
                  <a:cubicBezTo>
                    <a:pt x="730109" y="83260"/>
                    <a:pt x="733028" y="88591"/>
                    <a:pt x="736962" y="92779"/>
                  </a:cubicBezTo>
                  <a:cubicBezTo>
                    <a:pt x="738105" y="94048"/>
                    <a:pt x="739374" y="95191"/>
                    <a:pt x="740897" y="96206"/>
                  </a:cubicBezTo>
                  <a:cubicBezTo>
                    <a:pt x="735947" y="96714"/>
                    <a:pt x="744705" y="104837"/>
                    <a:pt x="745339" y="108771"/>
                  </a:cubicBezTo>
                  <a:cubicBezTo>
                    <a:pt x="745593" y="116513"/>
                    <a:pt x="739120" y="120194"/>
                    <a:pt x="738993" y="127682"/>
                  </a:cubicBezTo>
                  <a:cubicBezTo>
                    <a:pt x="738993" y="135425"/>
                    <a:pt x="746609" y="141390"/>
                    <a:pt x="748893" y="149259"/>
                  </a:cubicBezTo>
                  <a:cubicBezTo>
                    <a:pt x="752193" y="161190"/>
                    <a:pt x="748639" y="168170"/>
                    <a:pt x="744324" y="178070"/>
                  </a:cubicBezTo>
                  <a:cubicBezTo>
                    <a:pt x="740897" y="197235"/>
                    <a:pt x="742039" y="209292"/>
                    <a:pt x="747878" y="225792"/>
                  </a:cubicBezTo>
                  <a:cubicBezTo>
                    <a:pt x="749401" y="230234"/>
                    <a:pt x="759301" y="231123"/>
                    <a:pt x="758666" y="234803"/>
                  </a:cubicBezTo>
                  <a:cubicBezTo>
                    <a:pt x="756128" y="233407"/>
                    <a:pt x="753970" y="231757"/>
                    <a:pt x="749655" y="232138"/>
                  </a:cubicBezTo>
                  <a:cubicBezTo>
                    <a:pt x="754858" y="245211"/>
                    <a:pt x="773262" y="253080"/>
                    <a:pt x="791031" y="243815"/>
                  </a:cubicBezTo>
                  <a:cubicBezTo>
                    <a:pt x="790396" y="251049"/>
                    <a:pt x="782654" y="251049"/>
                    <a:pt x="781131" y="257268"/>
                  </a:cubicBezTo>
                  <a:cubicBezTo>
                    <a:pt x="782273" y="255999"/>
                    <a:pt x="786208" y="255872"/>
                    <a:pt x="783796" y="258157"/>
                  </a:cubicBezTo>
                  <a:cubicBezTo>
                    <a:pt x="783162" y="264376"/>
                    <a:pt x="776816" y="263741"/>
                    <a:pt x="779354" y="267168"/>
                  </a:cubicBezTo>
                  <a:cubicBezTo>
                    <a:pt x="780750" y="269072"/>
                    <a:pt x="778847" y="268437"/>
                    <a:pt x="782020" y="268057"/>
                  </a:cubicBezTo>
                  <a:cubicBezTo>
                    <a:pt x="782908" y="268057"/>
                    <a:pt x="784812" y="267676"/>
                    <a:pt x="787350" y="267168"/>
                  </a:cubicBezTo>
                  <a:cubicBezTo>
                    <a:pt x="787604" y="270214"/>
                    <a:pt x="781131" y="271103"/>
                    <a:pt x="782908" y="272626"/>
                  </a:cubicBezTo>
                  <a:cubicBezTo>
                    <a:pt x="785319" y="273387"/>
                    <a:pt x="784685" y="270849"/>
                    <a:pt x="786462" y="270849"/>
                  </a:cubicBezTo>
                  <a:cubicBezTo>
                    <a:pt x="786716" y="277449"/>
                    <a:pt x="776816" y="273768"/>
                    <a:pt x="773008" y="276306"/>
                  </a:cubicBezTo>
                  <a:cubicBezTo>
                    <a:pt x="774912" y="286587"/>
                    <a:pt x="784177" y="284429"/>
                    <a:pt x="789254" y="290649"/>
                  </a:cubicBezTo>
                  <a:cubicBezTo>
                    <a:pt x="782654" y="295598"/>
                    <a:pt x="778466" y="301056"/>
                    <a:pt x="781131" y="306894"/>
                  </a:cubicBezTo>
                  <a:cubicBezTo>
                    <a:pt x="774912" y="305244"/>
                    <a:pt x="776435" y="306006"/>
                    <a:pt x="769454" y="304229"/>
                  </a:cubicBezTo>
                  <a:cubicBezTo>
                    <a:pt x="772500" y="315144"/>
                    <a:pt x="765647" y="322125"/>
                    <a:pt x="763997" y="333040"/>
                  </a:cubicBezTo>
                  <a:cubicBezTo>
                    <a:pt x="774785" y="340782"/>
                    <a:pt x="786842" y="344590"/>
                    <a:pt x="799027" y="351063"/>
                  </a:cubicBezTo>
                  <a:cubicBezTo>
                    <a:pt x="799788" y="351444"/>
                    <a:pt x="800804" y="351951"/>
                    <a:pt x="801692" y="352332"/>
                  </a:cubicBezTo>
                  <a:cubicBezTo>
                    <a:pt x="810957" y="355124"/>
                    <a:pt x="818699" y="357536"/>
                    <a:pt x="820603" y="358170"/>
                  </a:cubicBezTo>
                  <a:cubicBezTo>
                    <a:pt x="821745" y="358424"/>
                    <a:pt x="823395" y="359693"/>
                    <a:pt x="825426" y="361470"/>
                  </a:cubicBezTo>
                  <a:cubicBezTo>
                    <a:pt x="829234" y="362993"/>
                    <a:pt x="832788" y="364770"/>
                    <a:pt x="835961" y="367182"/>
                  </a:cubicBezTo>
                  <a:cubicBezTo>
                    <a:pt x="842941" y="372259"/>
                    <a:pt x="850049" y="385712"/>
                    <a:pt x="857537" y="393200"/>
                  </a:cubicBezTo>
                  <a:cubicBezTo>
                    <a:pt x="863629" y="399293"/>
                    <a:pt x="870103" y="404496"/>
                    <a:pt x="876067" y="410335"/>
                  </a:cubicBezTo>
                  <a:cubicBezTo>
                    <a:pt x="877972" y="412365"/>
                    <a:pt x="880002" y="414396"/>
                    <a:pt x="881779" y="416681"/>
                  </a:cubicBezTo>
                  <a:cubicBezTo>
                    <a:pt x="888633" y="425184"/>
                    <a:pt x="894725" y="434830"/>
                    <a:pt x="901579" y="444603"/>
                  </a:cubicBezTo>
                  <a:cubicBezTo>
                    <a:pt x="911478" y="458818"/>
                    <a:pt x="924171" y="469987"/>
                    <a:pt x="936990" y="482552"/>
                  </a:cubicBezTo>
                  <a:cubicBezTo>
                    <a:pt x="941305" y="472907"/>
                    <a:pt x="957424" y="475064"/>
                    <a:pt x="968593" y="472653"/>
                  </a:cubicBezTo>
                  <a:cubicBezTo>
                    <a:pt x="973797" y="471510"/>
                    <a:pt x="983316" y="467195"/>
                    <a:pt x="988773" y="464022"/>
                  </a:cubicBezTo>
                  <a:cubicBezTo>
                    <a:pt x="991946" y="462245"/>
                    <a:pt x="993850" y="459580"/>
                    <a:pt x="996769" y="458311"/>
                  </a:cubicBezTo>
                  <a:cubicBezTo>
                    <a:pt x="1000196" y="456661"/>
                    <a:pt x="1004638" y="457041"/>
                    <a:pt x="1008319" y="455391"/>
                  </a:cubicBezTo>
                  <a:cubicBezTo>
                    <a:pt x="1011238" y="453995"/>
                    <a:pt x="1013396" y="450061"/>
                    <a:pt x="1016949" y="448157"/>
                  </a:cubicBezTo>
                  <a:cubicBezTo>
                    <a:pt x="1021392" y="445746"/>
                    <a:pt x="1027103" y="445872"/>
                    <a:pt x="1029896" y="443842"/>
                  </a:cubicBezTo>
                  <a:cubicBezTo>
                    <a:pt x="1032815" y="441684"/>
                    <a:pt x="1035353" y="436226"/>
                    <a:pt x="1038526" y="432292"/>
                  </a:cubicBezTo>
                  <a:cubicBezTo>
                    <a:pt x="1040684" y="429627"/>
                    <a:pt x="1042588" y="426834"/>
                    <a:pt x="1044491" y="423915"/>
                  </a:cubicBezTo>
                  <a:cubicBezTo>
                    <a:pt x="1045126" y="422900"/>
                    <a:pt x="1045761" y="421758"/>
                    <a:pt x="1046395" y="420742"/>
                  </a:cubicBezTo>
                  <a:cubicBezTo>
                    <a:pt x="1048045" y="417823"/>
                    <a:pt x="1049822" y="414904"/>
                    <a:pt x="1051345" y="411858"/>
                  </a:cubicBezTo>
                  <a:cubicBezTo>
                    <a:pt x="1054518" y="405892"/>
                    <a:pt x="1057564" y="399800"/>
                    <a:pt x="1060864" y="394089"/>
                  </a:cubicBezTo>
                  <a:cubicBezTo>
                    <a:pt x="1062387" y="391677"/>
                    <a:pt x="1066068" y="388885"/>
                    <a:pt x="1066703" y="385458"/>
                  </a:cubicBezTo>
                  <a:cubicBezTo>
                    <a:pt x="1067972" y="377843"/>
                    <a:pt x="1062387" y="359567"/>
                    <a:pt x="1060230" y="353728"/>
                  </a:cubicBezTo>
                  <a:cubicBezTo>
                    <a:pt x="1057311" y="346113"/>
                    <a:pt x="1050838" y="339640"/>
                    <a:pt x="1047918" y="330628"/>
                  </a:cubicBezTo>
                  <a:cubicBezTo>
                    <a:pt x="1044745" y="320983"/>
                    <a:pt x="1045507" y="311337"/>
                    <a:pt x="1042841" y="299660"/>
                  </a:cubicBezTo>
                  <a:cubicBezTo>
                    <a:pt x="1039161" y="301183"/>
                    <a:pt x="1036368" y="301691"/>
                    <a:pt x="1033957" y="301437"/>
                  </a:cubicBezTo>
                  <a:cubicBezTo>
                    <a:pt x="1021773" y="300421"/>
                    <a:pt x="1023803" y="279733"/>
                    <a:pt x="1022661" y="265772"/>
                  </a:cubicBezTo>
                  <a:cubicBezTo>
                    <a:pt x="1022026" y="258538"/>
                    <a:pt x="1018092" y="251684"/>
                    <a:pt x="1018346" y="244830"/>
                  </a:cubicBezTo>
                  <a:cubicBezTo>
                    <a:pt x="1018472" y="238357"/>
                    <a:pt x="1020884" y="233534"/>
                    <a:pt x="1022534" y="229092"/>
                  </a:cubicBezTo>
                  <a:cubicBezTo>
                    <a:pt x="1022915" y="228331"/>
                    <a:pt x="1023169" y="227569"/>
                    <a:pt x="1023423" y="226807"/>
                  </a:cubicBezTo>
                  <a:cubicBezTo>
                    <a:pt x="1022534" y="225158"/>
                    <a:pt x="1021900" y="223254"/>
                    <a:pt x="1021392" y="221350"/>
                  </a:cubicBezTo>
                  <a:cubicBezTo>
                    <a:pt x="1020884" y="219192"/>
                    <a:pt x="1020503" y="216908"/>
                    <a:pt x="1020377" y="214623"/>
                  </a:cubicBezTo>
                  <a:cubicBezTo>
                    <a:pt x="1019996" y="209166"/>
                    <a:pt x="1020503" y="203200"/>
                    <a:pt x="1020630" y="197235"/>
                  </a:cubicBezTo>
                  <a:cubicBezTo>
                    <a:pt x="1021138" y="173882"/>
                    <a:pt x="1035099" y="153193"/>
                    <a:pt x="1051599" y="136694"/>
                  </a:cubicBezTo>
                  <a:cubicBezTo>
                    <a:pt x="1067845" y="120321"/>
                    <a:pt x="1087771" y="103568"/>
                    <a:pt x="1110744" y="104202"/>
                  </a:cubicBezTo>
                  <a:cubicBezTo>
                    <a:pt x="1114044" y="104329"/>
                    <a:pt x="1117217" y="106106"/>
                    <a:pt x="1120136" y="106360"/>
                  </a:cubicBezTo>
                  <a:cubicBezTo>
                    <a:pt x="1128259" y="106867"/>
                    <a:pt x="1136128" y="104710"/>
                    <a:pt x="1144632" y="105598"/>
                  </a:cubicBezTo>
                  <a:cubicBezTo>
                    <a:pt x="1158085" y="106994"/>
                    <a:pt x="1172427" y="114863"/>
                    <a:pt x="1181439" y="120702"/>
                  </a:cubicBezTo>
                  <a:cubicBezTo>
                    <a:pt x="1184739" y="122859"/>
                    <a:pt x="1188292" y="124382"/>
                    <a:pt x="1191465" y="126413"/>
                  </a:cubicBezTo>
                  <a:cubicBezTo>
                    <a:pt x="1195654" y="129079"/>
                    <a:pt x="1199715" y="132505"/>
                    <a:pt x="1203777" y="136567"/>
                  </a:cubicBezTo>
                  <a:cubicBezTo>
                    <a:pt x="1226369" y="159286"/>
                    <a:pt x="1244137" y="201170"/>
                    <a:pt x="1230303" y="235311"/>
                  </a:cubicBezTo>
                  <a:cubicBezTo>
                    <a:pt x="1233350" y="240642"/>
                    <a:pt x="1230557" y="247242"/>
                    <a:pt x="1228146" y="251176"/>
                  </a:cubicBezTo>
                  <a:cubicBezTo>
                    <a:pt x="1230938" y="258030"/>
                    <a:pt x="1230557" y="267549"/>
                    <a:pt x="1228146" y="275672"/>
                  </a:cubicBezTo>
                  <a:cubicBezTo>
                    <a:pt x="1226749" y="280368"/>
                    <a:pt x="1222434" y="284683"/>
                    <a:pt x="1220911" y="290141"/>
                  </a:cubicBezTo>
                  <a:cubicBezTo>
                    <a:pt x="1218119" y="300421"/>
                    <a:pt x="1220657" y="314383"/>
                    <a:pt x="1211519" y="319713"/>
                  </a:cubicBezTo>
                  <a:cubicBezTo>
                    <a:pt x="1205554" y="321236"/>
                    <a:pt x="1201112" y="317175"/>
                    <a:pt x="1198573" y="317556"/>
                  </a:cubicBezTo>
                  <a:cubicBezTo>
                    <a:pt x="1192988" y="333928"/>
                    <a:pt x="1180931" y="353347"/>
                    <a:pt x="1188547" y="375939"/>
                  </a:cubicBezTo>
                  <a:cubicBezTo>
                    <a:pt x="1198192" y="376066"/>
                    <a:pt x="1205935" y="374162"/>
                    <a:pt x="1215199" y="373782"/>
                  </a:cubicBezTo>
                  <a:cubicBezTo>
                    <a:pt x="1223703" y="381016"/>
                    <a:pt x="1227003" y="391550"/>
                    <a:pt x="1233984" y="399800"/>
                  </a:cubicBezTo>
                  <a:cubicBezTo>
                    <a:pt x="1242995" y="410335"/>
                    <a:pt x="1256830" y="417188"/>
                    <a:pt x="1262795" y="430769"/>
                  </a:cubicBezTo>
                  <a:cubicBezTo>
                    <a:pt x="1274472" y="436988"/>
                    <a:pt x="1287798" y="440922"/>
                    <a:pt x="1301760" y="445872"/>
                  </a:cubicBezTo>
                  <a:cubicBezTo>
                    <a:pt x="1307979" y="448157"/>
                    <a:pt x="1314198" y="451965"/>
                    <a:pt x="1319782" y="453107"/>
                  </a:cubicBezTo>
                  <a:cubicBezTo>
                    <a:pt x="1331713" y="455645"/>
                    <a:pt x="1341359" y="455899"/>
                    <a:pt x="1350751" y="460341"/>
                  </a:cubicBezTo>
                  <a:cubicBezTo>
                    <a:pt x="1357097" y="463261"/>
                    <a:pt x="1364839" y="466814"/>
                    <a:pt x="1370170" y="471130"/>
                  </a:cubicBezTo>
                  <a:cubicBezTo>
                    <a:pt x="1379562" y="478618"/>
                    <a:pt x="1386796" y="507048"/>
                    <a:pt x="1392508" y="522279"/>
                  </a:cubicBezTo>
                  <a:cubicBezTo>
                    <a:pt x="1401900" y="547282"/>
                    <a:pt x="1409642" y="572666"/>
                    <a:pt x="1415861" y="598939"/>
                  </a:cubicBezTo>
                  <a:cubicBezTo>
                    <a:pt x="1417765" y="598304"/>
                    <a:pt x="1419669" y="597669"/>
                    <a:pt x="1421826" y="597289"/>
                  </a:cubicBezTo>
                  <a:cubicBezTo>
                    <a:pt x="1435914" y="588150"/>
                    <a:pt x="1452922" y="581804"/>
                    <a:pt x="1469930" y="575585"/>
                  </a:cubicBezTo>
                  <a:cubicBezTo>
                    <a:pt x="1472087" y="574824"/>
                    <a:pt x="1474245" y="574062"/>
                    <a:pt x="1476276" y="573301"/>
                  </a:cubicBezTo>
                  <a:cubicBezTo>
                    <a:pt x="1475133" y="572159"/>
                    <a:pt x="1474499" y="570382"/>
                    <a:pt x="1474879" y="567716"/>
                  </a:cubicBezTo>
                  <a:cubicBezTo>
                    <a:pt x="1476149" y="564036"/>
                    <a:pt x="1478941" y="561751"/>
                    <a:pt x="1481733" y="559466"/>
                  </a:cubicBezTo>
                  <a:cubicBezTo>
                    <a:pt x="1478179" y="559593"/>
                    <a:pt x="1483129" y="554517"/>
                    <a:pt x="1483764" y="556674"/>
                  </a:cubicBezTo>
                  <a:cubicBezTo>
                    <a:pt x="1482875" y="556928"/>
                    <a:pt x="1481987" y="557816"/>
                    <a:pt x="1483002" y="558070"/>
                  </a:cubicBezTo>
                  <a:cubicBezTo>
                    <a:pt x="1486683" y="557690"/>
                    <a:pt x="1484779" y="552105"/>
                    <a:pt x="1488460" y="552613"/>
                  </a:cubicBezTo>
                  <a:cubicBezTo>
                    <a:pt x="1471833" y="542840"/>
                    <a:pt x="1486556" y="517583"/>
                    <a:pt x="1503690" y="522659"/>
                  </a:cubicBezTo>
                  <a:cubicBezTo>
                    <a:pt x="1504959" y="523040"/>
                    <a:pt x="1506356" y="523675"/>
                    <a:pt x="1507752" y="524436"/>
                  </a:cubicBezTo>
                  <a:cubicBezTo>
                    <a:pt x="1506736" y="525325"/>
                    <a:pt x="1512067" y="529259"/>
                    <a:pt x="1512575" y="528625"/>
                  </a:cubicBezTo>
                  <a:cubicBezTo>
                    <a:pt x="1524251" y="505525"/>
                    <a:pt x="1532247" y="482933"/>
                    <a:pt x="1538721" y="455011"/>
                  </a:cubicBezTo>
                  <a:cubicBezTo>
                    <a:pt x="1537071" y="453234"/>
                    <a:pt x="1539736" y="451457"/>
                    <a:pt x="1536689" y="450949"/>
                  </a:cubicBezTo>
                  <a:cubicBezTo>
                    <a:pt x="1541386" y="447903"/>
                    <a:pt x="1544813" y="431277"/>
                    <a:pt x="1541512" y="428865"/>
                  </a:cubicBezTo>
                  <a:cubicBezTo>
                    <a:pt x="1549128" y="414904"/>
                    <a:pt x="1555727" y="399166"/>
                    <a:pt x="1560805" y="389647"/>
                  </a:cubicBezTo>
                  <a:cubicBezTo>
                    <a:pt x="1561439" y="387235"/>
                    <a:pt x="1560932" y="391550"/>
                    <a:pt x="1562835" y="390281"/>
                  </a:cubicBezTo>
                  <a:cubicBezTo>
                    <a:pt x="1566135" y="383301"/>
                    <a:pt x="1576035" y="376447"/>
                    <a:pt x="1574512" y="370989"/>
                  </a:cubicBezTo>
                  <a:cubicBezTo>
                    <a:pt x="1580604" y="369593"/>
                    <a:pt x="1581493" y="363755"/>
                    <a:pt x="1584793" y="360709"/>
                  </a:cubicBezTo>
                  <a:cubicBezTo>
                    <a:pt x="1585935" y="359693"/>
                    <a:pt x="1587204" y="360709"/>
                    <a:pt x="1588219" y="360074"/>
                  </a:cubicBezTo>
                  <a:cubicBezTo>
                    <a:pt x="1590250" y="358678"/>
                    <a:pt x="1589869" y="354997"/>
                    <a:pt x="1593042" y="355251"/>
                  </a:cubicBezTo>
                  <a:cubicBezTo>
                    <a:pt x="1594946" y="355251"/>
                    <a:pt x="1591392" y="357155"/>
                    <a:pt x="1594439" y="356647"/>
                  </a:cubicBezTo>
                  <a:cubicBezTo>
                    <a:pt x="1596215" y="355251"/>
                    <a:pt x="1592027" y="354109"/>
                    <a:pt x="1595073" y="353220"/>
                  </a:cubicBezTo>
                  <a:cubicBezTo>
                    <a:pt x="1600404" y="357536"/>
                    <a:pt x="1604084" y="344717"/>
                    <a:pt x="1610177" y="348397"/>
                  </a:cubicBezTo>
                  <a:cubicBezTo>
                    <a:pt x="1608907" y="348524"/>
                    <a:pt x="1606750" y="347763"/>
                    <a:pt x="1607384" y="349794"/>
                  </a:cubicBezTo>
                  <a:cubicBezTo>
                    <a:pt x="1623631" y="342940"/>
                    <a:pt x="1635688" y="349032"/>
                    <a:pt x="1652061" y="351190"/>
                  </a:cubicBezTo>
                  <a:cubicBezTo>
                    <a:pt x="1659930" y="354490"/>
                    <a:pt x="1663230" y="359313"/>
                    <a:pt x="1670337" y="359947"/>
                  </a:cubicBezTo>
                  <a:cubicBezTo>
                    <a:pt x="1670718" y="359947"/>
                    <a:pt x="1670972" y="360074"/>
                    <a:pt x="1671353" y="360074"/>
                  </a:cubicBezTo>
                  <a:cubicBezTo>
                    <a:pt x="1671480" y="361089"/>
                    <a:pt x="1671987" y="361978"/>
                    <a:pt x="1672749" y="362740"/>
                  </a:cubicBezTo>
                  <a:cubicBezTo>
                    <a:pt x="1675033" y="365024"/>
                    <a:pt x="1679095" y="366166"/>
                    <a:pt x="1679602" y="367562"/>
                  </a:cubicBezTo>
                  <a:cubicBezTo>
                    <a:pt x="1679729" y="366674"/>
                    <a:pt x="1676810" y="365405"/>
                    <a:pt x="1678968" y="364770"/>
                  </a:cubicBezTo>
                  <a:cubicBezTo>
                    <a:pt x="1681760" y="368197"/>
                    <a:pt x="1684172" y="368705"/>
                    <a:pt x="1685821" y="372385"/>
                  </a:cubicBezTo>
                  <a:cubicBezTo>
                    <a:pt x="1684425" y="373147"/>
                    <a:pt x="1683029" y="372005"/>
                    <a:pt x="1684425" y="374416"/>
                  </a:cubicBezTo>
                  <a:cubicBezTo>
                    <a:pt x="1684298" y="374289"/>
                    <a:pt x="1690644" y="373655"/>
                    <a:pt x="1687852" y="374416"/>
                  </a:cubicBezTo>
                  <a:cubicBezTo>
                    <a:pt x="1686964" y="374670"/>
                    <a:pt x="1686457" y="375305"/>
                    <a:pt x="1686457" y="376447"/>
                  </a:cubicBezTo>
                  <a:cubicBezTo>
                    <a:pt x="1686837" y="377843"/>
                    <a:pt x="1690264" y="376320"/>
                    <a:pt x="1690518" y="377843"/>
                  </a:cubicBezTo>
                  <a:cubicBezTo>
                    <a:pt x="1686583" y="377716"/>
                    <a:pt x="1691152" y="383681"/>
                    <a:pt x="1691914" y="380635"/>
                  </a:cubicBezTo>
                  <a:cubicBezTo>
                    <a:pt x="1689883" y="386981"/>
                    <a:pt x="1698133" y="385458"/>
                    <a:pt x="1698133" y="390916"/>
                  </a:cubicBezTo>
                  <a:cubicBezTo>
                    <a:pt x="1698006" y="389520"/>
                    <a:pt x="1696610" y="389393"/>
                    <a:pt x="1695721" y="390027"/>
                  </a:cubicBezTo>
                  <a:cubicBezTo>
                    <a:pt x="1695721" y="390154"/>
                    <a:pt x="1695594" y="390154"/>
                    <a:pt x="1695467" y="390281"/>
                  </a:cubicBezTo>
                  <a:cubicBezTo>
                    <a:pt x="1698640" y="396754"/>
                    <a:pt x="1700672" y="395739"/>
                    <a:pt x="1700925" y="401958"/>
                  </a:cubicBezTo>
                  <a:cubicBezTo>
                    <a:pt x="1702195" y="402593"/>
                    <a:pt x="1703210" y="399927"/>
                    <a:pt x="1703717" y="401958"/>
                  </a:cubicBezTo>
                  <a:cubicBezTo>
                    <a:pt x="1702068" y="402212"/>
                    <a:pt x="1702829" y="406400"/>
                    <a:pt x="1703083" y="407415"/>
                  </a:cubicBezTo>
                  <a:cubicBezTo>
                    <a:pt x="1705368" y="405766"/>
                    <a:pt x="1703844" y="403481"/>
                    <a:pt x="1705875" y="402593"/>
                  </a:cubicBezTo>
                  <a:cubicBezTo>
                    <a:pt x="1703336" y="411985"/>
                    <a:pt x="1708286" y="417569"/>
                    <a:pt x="1712729" y="424677"/>
                  </a:cubicBezTo>
                  <a:cubicBezTo>
                    <a:pt x="1711459" y="424804"/>
                    <a:pt x="1711332" y="423788"/>
                    <a:pt x="1710698" y="423281"/>
                  </a:cubicBezTo>
                  <a:cubicBezTo>
                    <a:pt x="1709302" y="430515"/>
                    <a:pt x="1715014" y="431911"/>
                    <a:pt x="1712729" y="437749"/>
                  </a:cubicBezTo>
                  <a:cubicBezTo>
                    <a:pt x="1713998" y="439399"/>
                    <a:pt x="1716410" y="440034"/>
                    <a:pt x="1717551" y="441811"/>
                  </a:cubicBezTo>
                  <a:cubicBezTo>
                    <a:pt x="1712348" y="448411"/>
                    <a:pt x="1720217" y="455899"/>
                    <a:pt x="1721740" y="463134"/>
                  </a:cubicBezTo>
                  <a:cubicBezTo>
                    <a:pt x="1721994" y="465164"/>
                    <a:pt x="1719837" y="461357"/>
                    <a:pt x="1719710" y="463768"/>
                  </a:cubicBezTo>
                  <a:cubicBezTo>
                    <a:pt x="1721486" y="464276"/>
                    <a:pt x="1722629" y="465418"/>
                    <a:pt x="1723136" y="467195"/>
                  </a:cubicBezTo>
                  <a:cubicBezTo>
                    <a:pt x="1719710" y="469987"/>
                    <a:pt x="1727832" y="475826"/>
                    <a:pt x="1723136" y="478872"/>
                  </a:cubicBezTo>
                  <a:cubicBezTo>
                    <a:pt x="1722501" y="476841"/>
                    <a:pt x="1722248" y="474557"/>
                    <a:pt x="1721106" y="473287"/>
                  </a:cubicBezTo>
                  <a:cubicBezTo>
                    <a:pt x="1727706" y="492579"/>
                    <a:pt x="1727071" y="517836"/>
                    <a:pt x="1733925" y="532559"/>
                  </a:cubicBezTo>
                  <a:cubicBezTo>
                    <a:pt x="1733417" y="532432"/>
                    <a:pt x="1732148" y="533448"/>
                    <a:pt x="1732148" y="533828"/>
                  </a:cubicBezTo>
                  <a:cubicBezTo>
                    <a:pt x="1733798" y="535225"/>
                    <a:pt x="1735575" y="539794"/>
                    <a:pt x="1733925" y="541697"/>
                  </a:cubicBezTo>
                  <a:cubicBezTo>
                    <a:pt x="1733798" y="541825"/>
                    <a:pt x="1733671" y="541951"/>
                    <a:pt x="1733544" y="542078"/>
                  </a:cubicBezTo>
                  <a:cubicBezTo>
                    <a:pt x="1733544" y="541951"/>
                    <a:pt x="1733544" y="541951"/>
                    <a:pt x="1733544" y="541825"/>
                  </a:cubicBezTo>
                  <a:cubicBezTo>
                    <a:pt x="1733671" y="540174"/>
                    <a:pt x="1733290" y="539921"/>
                    <a:pt x="1732148" y="540809"/>
                  </a:cubicBezTo>
                  <a:cubicBezTo>
                    <a:pt x="1732275" y="541444"/>
                    <a:pt x="1732402" y="541825"/>
                    <a:pt x="1732529" y="542205"/>
                  </a:cubicBezTo>
                  <a:cubicBezTo>
                    <a:pt x="1732909" y="543094"/>
                    <a:pt x="1733163" y="543474"/>
                    <a:pt x="1733671" y="543601"/>
                  </a:cubicBezTo>
                  <a:cubicBezTo>
                    <a:pt x="1734178" y="543728"/>
                    <a:pt x="1734686" y="543601"/>
                    <a:pt x="1735575" y="543601"/>
                  </a:cubicBezTo>
                  <a:cubicBezTo>
                    <a:pt x="1735575" y="548678"/>
                    <a:pt x="1736463" y="549566"/>
                    <a:pt x="1737605" y="552613"/>
                  </a:cubicBezTo>
                  <a:cubicBezTo>
                    <a:pt x="1737732" y="551470"/>
                    <a:pt x="1737478" y="550074"/>
                    <a:pt x="1738367" y="549820"/>
                  </a:cubicBezTo>
                  <a:cubicBezTo>
                    <a:pt x="1739382" y="554643"/>
                    <a:pt x="1740144" y="557816"/>
                    <a:pt x="1738367" y="563655"/>
                  </a:cubicBezTo>
                  <a:cubicBezTo>
                    <a:pt x="1739636" y="563147"/>
                    <a:pt x="1738748" y="561624"/>
                    <a:pt x="1740398" y="563020"/>
                  </a:cubicBezTo>
                  <a:cubicBezTo>
                    <a:pt x="1740144" y="571270"/>
                    <a:pt x="1746109" y="576220"/>
                    <a:pt x="1750805" y="583581"/>
                  </a:cubicBezTo>
                  <a:cubicBezTo>
                    <a:pt x="1757659" y="594243"/>
                    <a:pt x="1761847" y="602366"/>
                    <a:pt x="1754232" y="613154"/>
                  </a:cubicBezTo>
                  <a:cubicBezTo>
                    <a:pt x="1756770" y="613027"/>
                    <a:pt x="1754486" y="613661"/>
                    <a:pt x="1754866" y="615185"/>
                  </a:cubicBezTo>
                  <a:cubicBezTo>
                    <a:pt x="1756643" y="617850"/>
                    <a:pt x="1757532" y="614042"/>
                    <a:pt x="1759689" y="615819"/>
                  </a:cubicBezTo>
                  <a:cubicBezTo>
                    <a:pt x="1757913" y="623308"/>
                    <a:pt x="1755628" y="630034"/>
                    <a:pt x="1752074" y="635746"/>
                  </a:cubicBezTo>
                  <a:cubicBezTo>
                    <a:pt x="1752836" y="644376"/>
                    <a:pt x="1751440" y="650215"/>
                    <a:pt x="1750043" y="654276"/>
                  </a:cubicBezTo>
                  <a:cubicBezTo>
                    <a:pt x="1755374" y="667349"/>
                    <a:pt x="1757659" y="681310"/>
                    <a:pt x="1758293" y="695525"/>
                  </a:cubicBezTo>
                  <a:cubicBezTo>
                    <a:pt x="1759689" y="725732"/>
                    <a:pt x="1770731" y="749340"/>
                    <a:pt x="1772762" y="779420"/>
                  </a:cubicBezTo>
                  <a:cubicBezTo>
                    <a:pt x="1773016" y="783608"/>
                    <a:pt x="1773651" y="786781"/>
                    <a:pt x="1774412" y="789827"/>
                  </a:cubicBezTo>
                  <a:cubicBezTo>
                    <a:pt x="1777204" y="784116"/>
                    <a:pt x="1779743" y="778531"/>
                    <a:pt x="1781520" y="772947"/>
                  </a:cubicBezTo>
                  <a:cubicBezTo>
                    <a:pt x="1786850" y="756574"/>
                    <a:pt x="1785454" y="739694"/>
                    <a:pt x="1789769" y="725352"/>
                  </a:cubicBezTo>
                  <a:cubicBezTo>
                    <a:pt x="1792435" y="716086"/>
                    <a:pt x="1799542" y="708471"/>
                    <a:pt x="1804365" y="699714"/>
                  </a:cubicBezTo>
                  <a:cubicBezTo>
                    <a:pt x="1808807" y="691971"/>
                    <a:pt x="1812869" y="684610"/>
                    <a:pt x="1817058" y="677630"/>
                  </a:cubicBezTo>
                  <a:cubicBezTo>
                    <a:pt x="1821881" y="669633"/>
                    <a:pt x="1826958" y="662018"/>
                    <a:pt x="1832923" y="654784"/>
                  </a:cubicBezTo>
                  <a:cubicBezTo>
                    <a:pt x="1836350" y="650595"/>
                    <a:pt x="1839269" y="646915"/>
                    <a:pt x="1842188" y="643361"/>
                  </a:cubicBezTo>
                  <a:cubicBezTo>
                    <a:pt x="1849422" y="634350"/>
                    <a:pt x="1856276" y="627115"/>
                    <a:pt x="1866810" y="620769"/>
                  </a:cubicBezTo>
                  <a:cubicBezTo>
                    <a:pt x="1891941" y="605666"/>
                    <a:pt x="1923163" y="594496"/>
                    <a:pt x="1946517" y="577743"/>
                  </a:cubicBezTo>
                  <a:cubicBezTo>
                    <a:pt x="1949817" y="557563"/>
                    <a:pt x="1957305" y="541444"/>
                    <a:pt x="1970378" y="531036"/>
                  </a:cubicBezTo>
                  <a:cubicBezTo>
                    <a:pt x="1966444" y="523929"/>
                    <a:pt x="1963016" y="516440"/>
                    <a:pt x="1962128" y="506287"/>
                  </a:cubicBezTo>
                  <a:cubicBezTo>
                    <a:pt x="1944359" y="497529"/>
                    <a:pt x="1948928" y="468591"/>
                    <a:pt x="1949309" y="445872"/>
                  </a:cubicBezTo>
                  <a:cubicBezTo>
                    <a:pt x="1948801" y="442572"/>
                    <a:pt x="1954766" y="445872"/>
                    <a:pt x="1953878" y="442192"/>
                  </a:cubicBezTo>
                  <a:cubicBezTo>
                    <a:pt x="1958701" y="423915"/>
                    <a:pt x="1958447" y="405385"/>
                    <a:pt x="1967585" y="390027"/>
                  </a:cubicBezTo>
                  <a:cubicBezTo>
                    <a:pt x="1979263" y="370355"/>
                    <a:pt x="2008708" y="354236"/>
                    <a:pt x="2033584" y="357028"/>
                  </a:cubicBezTo>
                  <a:cubicBezTo>
                    <a:pt x="2055034" y="359439"/>
                    <a:pt x="2082068" y="373655"/>
                    <a:pt x="2091333" y="392820"/>
                  </a:cubicBezTo>
                  <a:cubicBezTo>
                    <a:pt x="2099202" y="409192"/>
                    <a:pt x="2101741" y="435592"/>
                    <a:pt x="2098695" y="455138"/>
                  </a:cubicBezTo>
                  <a:cubicBezTo>
                    <a:pt x="2101360" y="453361"/>
                    <a:pt x="2104660" y="448284"/>
                    <a:pt x="2107833" y="452345"/>
                  </a:cubicBezTo>
                  <a:cubicBezTo>
                    <a:pt x="2107198" y="473795"/>
                    <a:pt x="2109102" y="505398"/>
                    <a:pt x="2088668" y="510094"/>
                  </a:cubicBezTo>
                  <a:cubicBezTo>
                    <a:pt x="2087271" y="519106"/>
                    <a:pt x="2083591" y="525832"/>
                    <a:pt x="2080418" y="533067"/>
                  </a:cubicBezTo>
                  <a:cubicBezTo>
                    <a:pt x="2085241" y="539540"/>
                    <a:pt x="2089176" y="547028"/>
                    <a:pt x="2093237" y="554390"/>
                  </a:cubicBezTo>
                  <a:cubicBezTo>
                    <a:pt x="2095776" y="559086"/>
                    <a:pt x="2098441" y="563655"/>
                    <a:pt x="2101487" y="567843"/>
                  </a:cubicBezTo>
                  <a:cubicBezTo>
                    <a:pt x="2131821" y="576474"/>
                    <a:pt x="2163424" y="577870"/>
                    <a:pt x="2189443" y="588912"/>
                  </a:cubicBezTo>
                  <a:cubicBezTo>
                    <a:pt x="2209496" y="597543"/>
                    <a:pt x="2222696" y="613915"/>
                    <a:pt x="2237673" y="626227"/>
                  </a:cubicBezTo>
                  <a:cubicBezTo>
                    <a:pt x="2237800" y="626227"/>
                    <a:pt x="2237926" y="626354"/>
                    <a:pt x="2238053" y="626481"/>
                  </a:cubicBezTo>
                  <a:cubicBezTo>
                    <a:pt x="2246431" y="651230"/>
                    <a:pt x="2260899" y="670141"/>
                    <a:pt x="2273845" y="691591"/>
                  </a:cubicBezTo>
                  <a:cubicBezTo>
                    <a:pt x="2287045" y="713421"/>
                    <a:pt x="2299356" y="736901"/>
                    <a:pt x="2312302" y="757590"/>
                  </a:cubicBezTo>
                  <a:cubicBezTo>
                    <a:pt x="2319156" y="768505"/>
                    <a:pt x="2329056" y="779547"/>
                    <a:pt x="2331594" y="790589"/>
                  </a:cubicBezTo>
                  <a:cubicBezTo>
                    <a:pt x="2336163" y="811531"/>
                    <a:pt x="2332355" y="839707"/>
                    <a:pt x="2325883" y="856841"/>
                  </a:cubicBezTo>
                  <a:cubicBezTo>
                    <a:pt x="2320933" y="868391"/>
                    <a:pt x="2307225" y="893521"/>
                    <a:pt x="2296564" y="897202"/>
                  </a:cubicBezTo>
                  <a:cubicBezTo>
                    <a:pt x="2287426" y="900248"/>
                    <a:pt x="2262803" y="898598"/>
                    <a:pt x="2247065" y="897202"/>
                  </a:cubicBezTo>
                  <a:cubicBezTo>
                    <a:pt x="2228154" y="895552"/>
                    <a:pt x="2219523" y="891110"/>
                    <a:pt x="2207593" y="885272"/>
                  </a:cubicBezTo>
                  <a:cubicBezTo>
                    <a:pt x="2209623" y="906721"/>
                    <a:pt x="2204166" y="926267"/>
                    <a:pt x="2203912" y="947590"/>
                  </a:cubicBezTo>
                  <a:cubicBezTo>
                    <a:pt x="2203785" y="956855"/>
                    <a:pt x="2204293" y="966247"/>
                    <a:pt x="2205181" y="975512"/>
                  </a:cubicBezTo>
                  <a:cubicBezTo>
                    <a:pt x="2207212" y="998485"/>
                    <a:pt x="2211527" y="1021584"/>
                    <a:pt x="2215208" y="1044811"/>
                  </a:cubicBezTo>
                  <a:cubicBezTo>
                    <a:pt x="2215335" y="1044938"/>
                    <a:pt x="2215335" y="1045192"/>
                    <a:pt x="2215335" y="1045319"/>
                  </a:cubicBezTo>
                  <a:cubicBezTo>
                    <a:pt x="2216985" y="1055853"/>
                    <a:pt x="2218508" y="1066260"/>
                    <a:pt x="2219523" y="1076795"/>
                  </a:cubicBezTo>
                  <a:cubicBezTo>
                    <a:pt x="2221427" y="1096594"/>
                    <a:pt x="2221046" y="1117283"/>
                    <a:pt x="2220412" y="1136321"/>
                  </a:cubicBezTo>
                  <a:cubicBezTo>
                    <a:pt x="2220285" y="1140636"/>
                    <a:pt x="2219777" y="1145205"/>
                    <a:pt x="2219142" y="1149774"/>
                  </a:cubicBezTo>
                  <a:lnTo>
                    <a:pt x="2127379" y="1149774"/>
                  </a:lnTo>
                  <a:lnTo>
                    <a:pt x="2077879" y="1149774"/>
                  </a:lnTo>
                  <a:lnTo>
                    <a:pt x="1988528" y="1149774"/>
                  </a:lnTo>
                  <a:lnTo>
                    <a:pt x="1906664" y="1149774"/>
                  </a:lnTo>
                  <a:lnTo>
                    <a:pt x="1855641" y="1149774"/>
                  </a:lnTo>
                  <a:cubicBezTo>
                    <a:pt x="1854118" y="1126548"/>
                    <a:pt x="1855768" y="1102560"/>
                    <a:pt x="1858307" y="1078064"/>
                  </a:cubicBezTo>
                  <a:cubicBezTo>
                    <a:pt x="1861353" y="1048745"/>
                    <a:pt x="1865668" y="1018919"/>
                    <a:pt x="1867318" y="989600"/>
                  </a:cubicBezTo>
                  <a:cubicBezTo>
                    <a:pt x="1868080" y="976020"/>
                    <a:pt x="1868333" y="962566"/>
                    <a:pt x="1867572" y="949366"/>
                  </a:cubicBezTo>
                  <a:cubicBezTo>
                    <a:pt x="1847392" y="954443"/>
                    <a:pt x="1830384" y="945686"/>
                    <a:pt x="1809189" y="943401"/>
                  </a:cubicBezTo>
                  <a:cubicBezTo>
                    <a:pt x="1809569" y="949747"/>
                    <a:pt x="1810839" y="956093"/>
                    <a:pt x="1811600" y="962186"/>
                  </a:cubicBezTo>
                  <a:cubicBezTo>
                    <a:pt x="1811854" y="964597"/>
                    <a:pt x="1812107" y="966882"/>
                    <a:pt x="1812107" y="969166"/>
                  </a:cubicBezTo>
                  <a:cubicBezTo>
                    <a:pt x="1819849" y="971958"/>
                    <a:pt x="1828227" y="974116"/>
                    <a:pt x="1832669" y="980208"/>
                  </a:cubicBezTo>
                  <a:cubicBezTo>
                    <a:pt x="1828607" y="999754"/>
                    <a:pt x="1835588" y="1014731"/>
                    <a:pt x="1836857" y="1031738"/>
                  </a:cubicBezTo>
                  <a:cubicBezTo>
                    <a:pt x="1838000" y="1046588"/>
                    <a:pt x="1831780" y="1051665"/>
                    <a:pt x="1826577" y="1059914"/>
                  </a:cubicBezTo>
                  <a:cubicBezTo>
                    <a:pt x="1824800" y="1062580"/>
                    <a:pt x="1821627" y="1067022"/>
                    <a:pt x="1821119" y="1070195"/>
                  </a:cubicBezTo>
                  <a:cubicBezTo>
                    <a:pt x="1820358" y="1075145"/>
                    <a:pt x="1823531" y="1080729"/>
                    <a:pt x="1823911" y="1084664"/>
                  </a:cubicBezTo>
                  <a:cubicBezTo>
                    <a:pt x="1825181" y="1097356"/>
                    <a:pt x="1823277" y="1113348"/>
                    <a:pt x="1822515" y="1123248"/>
                  </a:cubicBezTo>
                  <a:cubicBezTo>
                    <a:pt x="1822008" y="1132259"/>
                    <a:pt x="1823022" y="1141017"/>
                    <a:pt x="1824673" y="1149647"/>
                  </a:cubicBezTo>
                  <a:lnTo>
                    <a:pt x="1747886" y="1149647"/>
                  </a:lnTo>
                  <a:lnTo>
                    <a:pt x="1602561" y="1149647"/>
                  </a:lnTo>
                  <a:lnTo>
                    <a:pt x="1601547" y="1149647"/>
                  </a:lnTo>
                  <a:lnTo>
                    <a:pt x="1508513" y="1149647"/>
                  </a:lnTo>
                  <a:lnTo>
                    <a:pt x="1505975" y="1149647"/>
                  </a:lnTo>
                  <a:lnTo>
                    <a:pt x="1467772" y="1149647"/>
                  </a:lnTo>
                  <a:cubicBezTo>
                    <a:pt x="1469803" y="1135305"/>
                    <a:pt x="1472087" y="1121217"/>
                    <a:pt x="1474499" y="1108017"/>
                  </a:cubicBezTo>
                  <a:cubicBezTo>
                    <a:pt x="1475133" y="1104717"/>
                    <a:pt x="1476022" y="1101037"/>
                    <a:pt x="1476910" y="1097229"/>
                  </a:cubicBezTo>
                  <a:cubicBezTo>
                    <a:pt x="1477164" y="1096087"/>
                    <a:pt x="1477418" y="1094944"/>
                    <a:pt x="1477672" y="1093802"/>
                  </a:cubicBezTo>
                  <a:cubicBezTo>
                    <a:pt x="1479702" y="1084918"/>
                    <a:pt x="1481606" y="1075653"/>
                    <a:pt x="1480591" y="1067403"/>
                  </a:cubicBezTo>
                  <a:cubicBezTo>
                    <a:pt x="1480210" y="1063595"/>
                    <a:pt x="1478433" y="1058137"/>
                    <a:pt x="1473737" y="1056995"/>
                  </a:cubicBezTo>
                  <a:cubicBezTo>
                    <a:pt x="1469549" y="1058518"/>
                    <a:pt x="1464471" y="1059788"/>
                    <a:pt x="1459395" y="1060549"/>
                  </a:cubicBezTo>
                  <a:cubicBezTo>
                    <a:pt x="1458634" y="1060676"/>
                    <a:pt x="1457745" y="1060676"/>
                    <a:pt x="1456857" y="1060803"/>
                  </a:cubicBezTo>
                  <a:cubicBezTo>
                    <a:pt x="1450003" y="1061437"/>
                    <a:pt x="1443403" y="1060803"/>
                    <a:pt x="1439468" y="1056995"/>
                  </a:cubicBezTo>
                  <a:cubicBezTo>
                    <a:pt x="1436296" y="1053949"/>
                    <a:pt x="1434138" y="1047096"/>
                    <a:pt x="1431218" y="1042526"/>
                  </a:cubicBezTo>
                  <a:cubicBezTo>
                    <a:pt x="1428299" y="1038084"/>
                    <a:pt x="1425126" y="1033261"/>
                    <a:pt x="1421826" y="1028311"/>
                  </a:cubicBezTo>
                  <a:cubicBezTo>
                    <a:pt x="1415227" y="1018411"/>
                    <a:pt x="1408881" y="1007750"/>
                    <a:pt x="1406342" y="997089"/>
                  </a:cubicBezTo>
                  <a:cubicBezTo>
                    <a:pt x="1404438" y="989473"/>
                    <a:pt x="1405327" y="980335"/>
                    <a:pt x="1402154" y="972974"/>
                  </a:cubicBezTo>
                  <a:cubicBezTo>
                    <a:pt x="1400377" y="968785"/>
                    <a:pt x="1395808" y="964470"/>
                    <a:pt x="1393269" y="960663"/>
                  </a:cubicBezTo>
                  <a:cubicBezTo>
                    <a:pt x="1391873" y="958632"/>
                    <a:pt x="1390477" y="956728"/>
                    <a:pt x="1389208" y="954951"/>
                  </a:cubicBezTo>
                  <a:cubicBezTo>
                    <a:pt x="1386796" y="951651"/>
                    <a:pt x="1384512" y="948732"/>
                    <a:pt x="1382608" y="945305"/>
                  </a:cubicBezTo>
                  <a:cubicBezTo>
                    <a:pt x="1381973" y="944036"/>
                    <a:pt x="1381212" y="942640"/>
                    <a:pt x="1380577" y="941244"/>
                  </a:cubicBezTo>
                  <a:cubicBezTo>
                    <a:pt x="1380196" y="940355"/>
                    <a:pt x="1379816" y="939467"/>
                    <a:pt x="1379435" y="938578"/>
                  </a:cubicBezTo>
                  <a:cubicBezTo>
                    <a:pt x="1375247" y="935025"/>
                    <a:pt x="1371185" y="933375"/>
                    <a:pt x="1368393" y="929694"/>
                  </a:cubicBezTo>
                  <a:cubicBezTo>
                    <a:pt x="1365220" y="925506"/>
                    <a:pt x="1363824" y="919159"/>
                    <a:pt x="1363316" y="912179"/>
                  </a:cubicBezTo>
                  <a:cubicBezTo>
                    <a:pt x="1362555" y="901898"/>
                    <a:pt x="1363824" y="890095"/>
                    <a:pt x="1364205" y="880829"/>
                  </a:cubicBezTo>
                  <a:cubicBezTo>
                    <a:pt x="1364966" y="862934"/>
                    <a:pt x="1362555" y="846307"/>
                    <a:pt x="1366235" y="830569"/>
                  </a:cubicBezTo>
                  <a:cubicBezTo>
                    <a:pt x="1366489" y="829554"/>
                    <a:pt x="1366743" y="828538"/>
                    <a:pt x="1366997" y="827523"/>
                  </a:cubicBezTo>
                  <a:cubicBezTo>
                    <a:pt x="1364205" y="828284"/>
                    <a:pt x="1361412" y="829046"/>
                    <a:pt x="1358747" y="829554"/>
                  </a:cubicBezTo>
                  <a:cubicBezTo>
                    <a:pt x="1348593" y="831584"/>
                    <a:pt x="1338821" y="832727"/>
                    <a:pt x="1329174" y="834630"/>
                  </a:cubicBezTo>
                  <a:cubicBezTo>
                    <a:pt x="1330571" y="851765"/>
                    <a:pt x="1335901" y="869533"/>
                    <a:pt x="1333490" y="884383"/>
                  </a:cubicBezTo>
                  <a:cubicBezTo>
                    <a:pt x="1341105" y="903548"/>
                    <a:pt x="1337932" y="933375"/>
                    <a:pt x="1345928" y="954063"/>
                  </a:cubicBezTo>
                  <a:cubicBezTo>
                    <a:pt x="1347070" y="956982"/>
                    <a:pt x="1348340" y="959774"/>
                    <a:pt x="1349990" y="962312"/>
                  </a:cubicBezTo>
                  <a:cubicBezTo>
                    <a:pt x="1349609" y="964978"/>
                    <a:pt x="1348213" y="966755"/>
                    <a:pt x="1348466" y="970182"/>
                  </a:cubicBezTo>
                  <a:cubicBezTo>
                    <a:pt x="1348593" y="970689"/>
                    <a:pt x="1348847" y="971197"/>
                    <a:pt x="1349101" y="971705"/>
                  </a:cubicBezTo>
                  <a:cubicBezTo>
                    <a:pt x="1350624" y="975385"/>
                    <a:pt x="1353670" y="978939"/>
                    <a:pt x="1354939" y="983127"/>
                  </a:cubicBezTo>
                  <a:cubicBezTo>
                    <a:pt x="1360397" y="1001785"/>
                    <a:pt x="1358366" y="1027042"/>
                    <a:pt x="1364331" y="1045826"/>
                  </a:cubicBezTo>
                  <a:cubicBezTo>
                    <a:pt x="1363316" y="1050141"/>
                    <a:pt x="1359635" y="1050776"/>
                    <a:pt x="1359255" y="1055218"/>
                  </a:cubicBezTo>
                  <a:cubicBezTo>
                    <a:pt x="1359128" y="1057249"/>
                    <a:pt x="1361920" y="1061184"/>
                    <a:pt x="1362174" y="1064610"/>
                  </a:cubicBezTo>
                  <a:cubicBezTo>
                    <a:pt x="1362301" y="1067530"/>
                    <a:pt x="1361158" y="1070322"/>
                    <a:pt x="1361412" y="1072480"/>
                  </a:cubicBezTo>
                  <a:cubicBezTo>
                    <a:pt x="1361793" y="1076033"/>
                    <a:pt x="1364205" y="1079079"/>
                    <a:pt x="1364331" y="1082633"/>
                  </a:cubicBezTo>
                  <a:cubicBezTo>
                    <a:pt x="1364331" y="1085806"/>
                    <a:pt x="1362808" y="1088852"/>
                    <a:pt x="1362808" y="1092025"/>
                  </a:cubicBezTo>
                  <a:cubicBezTo>
                    <a:pt x="1362935" y="1102814"/>
                    <a:pt x="1365601" y="1114998"/>
                    <a:pt x="1367124" y="1126675"/>
                  </a:cubicBezTo>
                  <a:cubicBezTo>
                    <a:pt x="1368012" y="1134163"/>
                    <a:pt x="1369154" y="1141778"/>
                    <a:pt x="1370170" y="1149520"/>
                  </a:cubicBezTo>
                  <a:lnTo>
                    <a:pt x="1354812" y="1149520"/>
                  </a:lnTo>
                  <a:lnTo>
                    <a:pt x="1216088" y="1149520"/>
                  </a:lnTo>
                  <a:lnTo>
                    <a:pt x="1215580" y="1149520"/>
                  </a:lnTo>
                  <a:lnTo>
                    <a:pt x="1046776" y="1149520"/>
                  </a:lnTo>
                  <a:lnTo>
                    <a:pt x="1046268" y="1149520"/>
                  </a:lnTo>
                  <a:lnTo>
                    <a:pt x="924044" y="1149520"/>
                  </a:lnTo>
                  <a:cubicBezTo>
                    <a:pt x="922394" y="1140382"/>
                    <a:pt x="921125" y="1131117"/>
                    <a:pt x="920617" y="1121725"/>
                  </a:cubicBezTo>
                  <a:cubicBezTo>
                    <a:pt x="920490" y="1118552"/>
                    <a:pt x="920490" y="1115379"/>
                    <a:pt x="920490" y="1112079"/>
                  </a:cubicBezTo>
                  <a:cubicBezTo>
                    <a:pt x="920490" y="1096721"/>
                    <a:pt x="922013" y="1080603"/>
                    <a:pt x="920617" y="1063341"/>
                  </a:cubicBezTo>
                  <a:cubicBezTo>
                    <a:pt x="919221" y="1045826"/>
                    <a:pt x="918459" y="1026788"/>
                    <a:pt x="919094" y="1008004"/>
                  </a:cubicBezTo>
                  <a:cubicBezTo>
                    <a:pt x="919094" y="1007750"/>
                    <a:pt x="919094" y="1007623"/>
                    <a:pt x="919094" y="1007369"/>
                  </a:cubicBezTo>
                  <a:cubicBezTo>
                    <a:pt x="919602" y="992774"/>
                    <a:pt x="920997" y="978431"/>
                    <a:pt x="923536" y="965232"/>
                  </a:cubicBezTo>
                  <a:cubicBezTo>
                    <a:pt x="924298" y="961043"/>
                    <a:pt x="926963" y="957236"/>
                    <a:pt x="927851" y="952920"/>
                  </a:cubicBezTo>
                  <a:cubicBezTo>
                    <a:pt x="928994" y="947971"/>
                    <a:pt x="928866" y="942640"/>
                    <a:pt x="930009" y="937817"/>
                  </a:cubicBezTo>
                  <a:cubicBezTo>
                    <a:pt x="934578" y="919794"/>
                    <a:pt x="941305" y="902279"/>
                    <a:pt x="945874" y="884510"/>
                  </a:cubicBezTo>
                  <a:cubicBezTo>
                    <a:pt x="950570" y="866107"/>
                    <a:pt x="959328" y="850115"/>
                    <a:pt x="964658" y="833234"/>
                  </a:cubicBezTo>
                  <a:cubicBezTo>
                    <a:pt x="950316" y="828538"/>
                    <a:pt x="932040" y="837042"/>
                    <a:pt x="919982" y="834630"/>
                  </a:cubicBezTo>
                  <a:cubicBezTo>
                    <a:pt x="912367" y="832980"/>
                    <a:pt x="896121" y="813054"/>
                    <a:pt x="893329" y="806454"/>
                  </a:cubicBezTo>
                  <a:cubicBezTo>
                    <a:pt x="891044" y="800996"/>
                    <a:pt x="890029" y="793508"/>
                    <a:pt x="888633" y="785639"/>
                  </a:cubicBezTo>
                  <a:cubicBezTo>
                    <a:pt x="879240" y="793889"/>
                    <a:pt x="869849" y="802012"/>
                    <a:pt x="860710" y="810008"/>
                  </a:cubicBezTo>
                  <a:cubicBezTo>
                    <a:pt x="845734" y="823080"/>
                    <a:pt x="830757" y="833996"/>
                    <a:pt x="807657" y="831584"/>
                  </a:cubicBezTo>
                  <a:cubicBezTo>
                    <a:pt x="818953" y="859634"/>
                    <a:pt x="820349" y="889968"/>
                    <a:pt x="824792" y="920682"/>
                  </a:cubicBezTo>
                  <a:cubicBezTo>
                    <a:pt x="829488" y="953047"/>
                    <a:pt x="838245" y="982620"/>
                    <a:pt x="843068" y="1013335"/>
                  </a:cubicBezTo>
                  <a:cubicBezTo>
                    <a:pt x="843576" y="1016888"/>
                    <a:pt x="844084" y="1020569"/>
                    <a:pt x="844591" y="1024123"/>
                  </a:cubicBezTo>
                  <a:cubicBezTo>
                    <a:pt x="845099" y="1027804"/>
                    <a:pt x="845607" y="1031611"/>
                    <a:pt x="846114" y="1035292"/>
                  </a:cubicBezTo>
                  <a:cubicBezTo>
                    <a:pt x="846241" y="1035546"/>
                    <a:pt x="846241" y="1035673"/>
                    <a:pt x="846241" y="1035926"/>
                  </a:cubicBezTo>
                  <a:cubicBezTo>
                    <a:pt x="851445" y="1073241"/>
                    <a:pt x="858553" y="1112206"/>
                    <a:pt x="860456" y="1149393"/>
                  </a:cubicBezTo>
                  <a:lnTo>
                    <a:pt x="826061" y="1149393"/>
                  </a:lnTo>
                  <a:lnTo>
                    <a:pt x="695713" y="1149393"/>
                  </a:lnTo>
                  <a:lnTo>
                    <a:pt x="692414" y="1149393"/>
                  </a:lnTo>
                  <a:lnTo>
                    <a:pt x="454183" y="1149393"/>
                  </a:lnTo>
                  <a:lnTo>
                    <a:pt x="386915" y="1149393"/>
                  </a:lnTo>
                  <a:cubicBezTo>
                    <a:pt x="388946" y="1126167"/>
                    <a:pt x="391865" y="1103321"/>
                    <a:pt x="395800" y="1080983"/>
                  </a:cubicBezTo>
                  <a:cubicBezTo>
                    <a:pt x="401384" y="1048745"/>
                    <a:pt x="408746" y="1017777"/>
                    <a:pt x="417249" y="988077"/>
                  </a:cubicBezTo>
                  <a:cubicBezTo>
                    <a:pt x="426642" y="955332"/>
                    <a:pt x="437430" y="924236"/>
                    <a:pt x="448853" y="895425"/>
                  </a:cubicBezTo>
                  <a:cubicBezTo>
                    <a:pt x="450249" y="887302"/>
                    <a:pt x="452152" y="879053"/>
                    <a:pt x="454183" y="870930"/>
                  </a:cubicBezTo>
                  <a:cubicBezTo>
                    <a:pt x="458753" y="852653"/>
                    <a:pt x="463575" y="834376"/>
                    <a:pt x="464083" y="815338"/>
                  </a:cubicBezTo>
                  <a:cubicBezTo>
                    <a:pt x="460529" y="815846"/>
                    <a:pt x="457229" y="815973"/>
                    <a:pt x="454183" y="815846"/>
                  </a:cubicBezTo>
                  <a:cubicBezTo>
                    <a:pt x="434764" y="815465"/>
                    <a:pt x="424103" y="806073"/>
                    <a:pt x="411919" y="798331"/>
                  </a:cubicBezTo>
                  <a:cubicBezTo>
                    <a:pt x="409380" y="803535"/>
                    <a:pt x="395165" y="812165"/>
                    <a:pt x="390342" y="807342"/>
                  </a:cubicBezTo>
                  <a:cubicBezTo>
                    <a:pt x="385138" y="802012"/>
                    <a:pt x="394404" y="795793"/>
                    <a:pt x="387677" y="790208"/>
                  </a:cubicBezTo>
                  <a:cubicBezTo>
                    <a:pt x="391358" y="785512"/>
                    <a:pt x="387677" y="782720"/>
                    <a:pt x="389454" y="776755"/>
                  </a:cubicBezTo>
                  <a:cubicBezTo>
                    <a:pt x="377396" y="767362"/>
                    <a:pt x="366735" y="757082"/>
                    <a:pt x="356074" y="746674"/>
                  </a:cubicBezTo>
                  <a:cubicBezTo>
                    <a:pt x="356200" y="759747"/>
                    <a:pt x="356327" y="772947"/>
                    <a:pt x="357216" y="785893"/>
                  </a:cubicBezTo>
                  <a:cubicBezTo>
                    <a:pt x="358612" y="803789"/>
                    <a:pt x="363562" y="824857"/>
                    <a:pt x="361531" y="843007"/>
                  </a:cubicBezTo>
                  <a:cubicBezTo>
                    <a:pt x="360516" y="852018"/>
                    <a:pt x="358358" y="861918"/>
                    <a:pt x="356581" y="870930"/>
                  </a:cubicBezTo>
                  <a:cubicBezTo>
                    <a:pt x="355566" y="875880"/>
                    <a:pt x="354043" y="880449"/>
                    <a:pt x="352520" y="885145"/>
                  </a:cubicBezTo>
                  <a:cubicBezTo>
                    <a:pt x="351251" y="889206"/>
                    <a:pt x="350108" y="893141"/>
                    <a:pt x="349474" y="897329"/>
                  </a:cubicBezTo>
                  <a:cubicBezTo>
                    <a:pt x="342747" y="944417"/>
                    <a:pt x="325613" y="981604"/>
                    <a:pt x="306574" y="1015873"/>
                  </a:cubicBezTo>
                  <a:cubicBezTo>
                    <a:pt x="306828" y="1017396"/>
                    <a:pt x="309874" y="1016000"/>
                    <a:pt x="308732" y="1018792"/>
                  </a:cubicBezTo>
                  <a:cubicBezTo>
                    <a:pt x="304671" y="1024757"/>
                    <a:pt x="301371" y="1031357"/>
                    <a:pt x="295913" y="1035926"/>
                  </a:cubicBezTo>
                  <a:cubicBezTo>
                    <a:pt x="295025" y="1043669"/>
                    <a:pt x="292613" y="1049761"/>
                    <a:pt x="289567" y="1055218"/>
                  </a:cubicBezTo>
                  <a:cubicBezTo>
                    <a:pt x="287156" y="1059534"/>
                    <a:pt x="284363" y="1063468"/>
                    <a:pt x="281571" y="1067403"/>
                  </a:cubicBezTo>
                  <a:cubicBezTo>
                    <a:pt x="278652" y="1064991"/>
                    <a:pt x="277129" y="1068291"/>
                    <a:pt x="273702" y="1068164"/>
                  </a:cubicBezTo>
                  <a:cubicBezTo>
                    <a:pt x="273321" y="1068164"/>
                    <a:pt x="273067" y="1068037"/>
                    <a:pt x="272813" y="1068037"/>
                  </a:cubicBezTo>
                  <a:cubicBezTo>
                    <a:pt x="270783" y="1067530"/>
                    <a:pt x="268752" y="1066006"/>
                    <a:pt x="265833" y="1066768"/>
                  </a:cubicBezTo>
                  <a:cubicBezTo>
                    <a:pt x="264691" y="1067022"/>
                    <a:pt x="263168" y="1068545"/>
                    <a:pt x="261518" y="1070449"/>
                  </a:cubicBezTo>
                  <a:cubicBezTo>
                    <a:pt x="261264" y="1070703"/>
                    <a:pt x="261137" y="1070956"/>
                    <a:pt x="260883" y="1071210"/>
                  </a:cubicBezTo>
                  <a:cubicBezTo>
                    <a:pt x="259106" y="1073495"/>
                    <a:pt x="257202" y="1076287"/>
                    <a:pt x="255933" y="1078191"/>
                  </a:cubicBezTo>
                  <a:cubicBezTo>
                    <a:pt x="250729" y="1086060"/>
                    <a:pt x="250095" y="1089741"/>
                    <a:pt x="248826" y="1099641"/>
                  </a:cubicBezTo>
                  <a:cubicBezTo>
                    <a:pt x="247429" y="1110429"/>
                    <a:pt x="242987" y="1122359"/>
                    <a:pt x="240195" y="1133909"/>
                  </a:cubicBezTo>
                  <a:cubicBezTo>
                    <a:pt x="238926" y="1139113"/>
                    <a:pt x="237784" y="1144317"/>
                    <a:pt x="236514" y="1149520"/>
                  </a:cubicBezTo>
                  <a:lnTo>
                    <a:pt x="60602" y="1149520"/>
                  </a:lnTo>
                  <a:lnTo>
                    <a:pt x="315" y="1149520"/>
                  </a:lnTo>
                  <a:lnTo>
                    <a:pt x="0" y="1149520"/>
                  </a:lnTo>
                  <a:lnTo>
                    <a:pt x="0" y="576937"/>
                  </a:lnTo>
                  <a:lnTo>
                    <a:pt x="75833" y="547790"/>
                  </a:lnTo>
                  <a:cubicBezTo>
                    <a:pt x="80148" y="543220"/>
                    <a:pt x="85352" y="535859"/>
                    <a:pt x="89413" y="533448"/>
                  </a:cubicBezTo>
                  <a:cubicBezTo>
                    <a:pt x="89540" y="534209"/>
                    <a:pt x="89540" y="534971"/>
                    <a:pt x="89413" y="535732"/>
                  </a:cubicBezTo>
                  <a:cubicBezTo>
                    <a:pt x="89794" y="535225"/>
                    <a:pt x="90175" y="534717"/>
                    <a:pt x="90556" y="534209"/>
                  </a:cubicBezTo>
                  <a:cubicBezTo>
                    <a:pt x="88144" y="529005"/>
                    <a:pt x="86494" y="523294"/>
                    <a:pt x="85860" y="517710"/>
                  </a:cubicBezTo>
                  <a:cubicBezTo>
                    <a:pt x="81671" y="510856"/>
                    <a:pt x="76467" y="510983"/>
                    <a:pt x="72279" y="506287"/>
                  </a:cubicBezTo>
                  <a:cubicBezTo>
                    <a:pt x="60983" y="493848"/>
                    <a:pt x="67075" y="476206"/>
                    <a:pt x="67964" y="458438"/>
                  </a:cubicBezTo>
                  <a:cubicBezTo>
                    <a:pt x="68217" y="452853"/>
                    <a:pt x="67583" y="447396"/>
                    <a:pt x="67964" y="442699"/>
                  </a:cubicBezTo>
                  <a:cubicBezTo>
                    <a:pt x="69106" y="429627"/>
                    <a:pt x="79640" y="420869"/>
                    <a:pt x="70121" y="412619"/>
                  </a:cubicBezTo>
                  <a:cubicBezTo>
                    <a:pt x="72279" y="408812"/>
                    <a:pt x="68852" y="404496"/>
                    <a:pt x="69360" y="400435"/>
                  </a:cubicBezTo>
                  <a:cubicBezTo>
                    <a:pt x="69867" y="395612"/>
                    <a:pt x="74437" y="392566"/>
                    <a:pt x="77229" y="388250"/>
                  </a:cubicBezTo>
                  <a:cubicBezTo>
                    <a:pt x="80529" y="383047"/>
                    <a:pt x="83829" y="377335"/>
                    <a:pt x="87255" y="371878"/>
                  </a:cubicBezTo>
                  <a:cubicBezTo>
                    <a:pt x="87382" y="371751"/>
                    <a:pt x="87510" y="371497"/>
                    <a:pt x="87636" y="371370"/>
                  </a:cubicBezTo>
                  <a:cubicBezTo>
                    <a:pt x="93221" y="362486"/>
                    <a:pt x="99440" y="354236"/>
                    <a:pt x="107309" y="349667"/>
                  </a:cubicBezTo>
                  <a:cubicBezTo>
                    <a:pt x="104136" y="346874"/>
                    <a:pt x="100075" y="344971"/>
                    <a:pt x="98044" y="341036"/>
                  </a:cubicBezTo>
                  <a:cubicBezTo>
                    <a:pt x="110355" y="335832"/>
                    <a:pt x="118224" y="328979"/>
                    <a:pt x="135231" y="329613"/>
                  </a:cubicBezTo>
                  <a:cubicBezTo>
                    <a:pt x="146908" y="329994"/>
                    <a:pt x="160489" y="334055"/>
                    <a:pt x="170896" y="337482"/>
                  </a:cubicBezTo>
                  <a:cubicBezTo>
                    <a:pt x="193869" y="345224"/>
                    <a:pt x="203896" y="354490"/>
                    <a:pt x="216588" y="372512"/>
                  </a:cubicBezTo>
                  <a:cubicBezTo>
                    <a:pt x="224584" y="383554"/>
                    <a:pt x="231311" y="392693"/>
                    <a:pt x="229534" y="408939"/>
                  </a:cubicBezTo>
                  <a:cubicBezTo>
                    <a:pt x="228137" y="421884"/>
                    <a:pt x="222299" y="435592"/>
                    <a:pt x="218111" y="448919"/>
                  </a:cubicBezTo>
                  <a:cubicBezTo>
                    <a:pt x="217984" y="449553"/>
                    <a:pt x="217730" y="450315"/>
                    <a:pt x="217476" y="450949"/>
                  </a:cubicBezTo>
                  <a:cubicBezTo>
                    <a:pt x="216080" y="455265"/>
                    <a:pt x="214684" y="459326"/>
                    <a:pt x="213161" y="463514"/>
                  </a:cubicBezTo>
                  <a:cubicBezTo>
                    <a:pt x="212907" y="464022"/>
                    <a:pt x="212780" y="464657"/>
                    <a:pt x="212526" y="465164"/>
                  </a:cubicBezTo>
                  <a:cubicBezTo>
                    <a:pt x="209861" y="472526"/>
                    <a:pt x="206942" y="479633"/>
                    <a:pt x="203896" y="486106"/>
                  </a:cubicBezTo>
                  <a:cubicBezTo>
                    <a:pt x="202880" y="488898"/>
                    <a:pt x="197549" y="487249"/>
                    <a:pt x="196788" y="490422"/>
                  </a:cubicBezTo>
                  <a:cubicBezTo>
                    <a:pt x="196027" y="500321"/>
                    <a:pt x="192600" y="507556"/>
                    <a:pt x="188919" y="514663"/>
                  </a:cubicBezTo>
                  <a:cubicBezTo>
                    <a:pt x="190950" y="515171"/>
                    <a:pt x="192727" y="515806"/>
                    <a:pt x="194377" y="516694"/>
                  </a:cubicBezTo>
                  <a:cubicBezTo>
                    <a:pt x="205673" y="522913"/>
                    <a:pt x="206688" y="539159"/>
                    <a:pt x="220268" y="546774"/>
                  </a:cubicBezTo>
                  <a:cubicBezTo>
                    <a:pt x="227630" y="550963"/>
                    <a:pt x="237657" y="554263"/>
                    <a:pt x="246668" y="558197"/>
                  </a:cubicBezTo>
                  <a:cubicBezTo>
                    <a:pt x="247049" y="558451"/>
                    <a:pt x="247556" y="558578"/>
                    <a:pt x="248064" y="558832"/>
                  </a:cubicBezTo>
                  <a:cubicBezTo>
                    <a:pt x="250095" y="556040"/>
                    <a:pt x="252126" y="553501"/>
                    <a:pt x="253649" y="551344"/>
                  </a:cubicBezTo>
                  <a:cubicBezTo>
                    <a:pt x="278398" y="516694"/>
                    <a:pt x="299721" y="480268"/>
                    <a:pt x="328278" y="454122"/>
                  </a:cubicBezTo>
                  <a:cubicBezTo>
                    <a:pt x="359628" y="425311"/>
                    <a:pt x="382727" y="395231"/>
                    <a:pt x="411919" y="366801"/>
                  </a:cubicBezTo>
                  <a:cubicBezTo>
                    <a:pt x="421184" y="357790"/>
                    <a:pt x="430449" y="344209"/>
                    <a:pt x="439841" y="337101"/>
                  </a:cubicBezTo>
                  <a:cubicBezTo>
                    <a:pt x="441491" y="335832"/>
                    <a:pt x="443268" y="334817"/>
                    <a:pt x="445299" y="333801"/>
                  </a:cubicBezTo>
                  <a:cubicBezTo>
                    <a:pt x="447710" y="332659"/>
                    <a:pt x="450376" y="331644"/>
                    <a:pt x="453041" y="330755"/>
                  </a:cubicBezTo>
                  <a:cubicBezTo>
                    <a:pt x="453422" y="330755"/>
                    <a:pt x="453675" y="330628"/>
                    <a:pt x="453930" y="330502"/>
                  </a:cubicBezTo>
                  <a:cubicBezTo>
                    <a:pt x="454691" y="330248"/>
                    <a:pt x="455453" y="330121"/>
                    <a:pt x="456214" y="329867"/>
                  </a:cubicBezTo>
                  <a:cubicBezTo>
                    <a:pt x="456468" y="329740"/>
                    <a:pt x="456722" y="329740"/>
                    <a:pt x="456975" y="329613"/>
                  </a:cubicBezTo>
                  <a:cubicBezTo>
                    <a:pt x="458625" y="329105"/>
                    <a:pt x="460276" y="328725"/>
                    <a:pt x="461926" y="328344"/>
                  </a:cubicBezTo>
                  <a:cubicBezTo>
                    <a:pt x="462687" y="328217"/>
                    <a:pt x="463449" y="327963"/>
                    <a:pt x="464210" y="327836"/>
                  </a:cubicBezTo>
                  <a:cubicBezTo>
                    <a:pt x="477410" y="324790"/>
                    <a:pt x="491371" y="322759"/>
                    <a:pt x="499367" y="316413"/>
                  </a:cubicBezTo>
                  <a:cubicBezTo>
                    <a:pt x="498986" y="304610"/>
                    <a:pt x="488198" y="303848"/>
                    <a:pt x="484898" y="293948"/>
                  </a:cubicBezTo>
                  <a:cubicBezTo>
                    <a:pt x="479440" y="276941"/>
                    <a:pt x="492640" y="254857"/>
                    <a:pt x="489594" y="240769"/>
                  </a:cubicBezTo>
                  <a:cubicBezTo>
                    <a:pt x="489467" y="240896"/>
                    <a:pt x="489467" y="240896"/>
                    <a:pt x="489467" y="241023"/>
                  </a:cubicBezTo>
                  <a:cubicBezTo>
                    <a:pt x="489467" y="240515"/>
                    <a:pt x="489340" y="240261"/>
                    <a:pt x="489340" y="239880"/>
                  </a:cubicBezTo>
                  <a:cubicBezTo>
                    <a:pt x="489467" y="240134"/>
                    <a:pt x="489467" y="240388"/>
                    <a:pt x="489594" y="240642"/>
                  </a:cubicBezTo>
                  <a:cubicBezTo>
                    <a:pt x="492259" y="234423"/>
                    <a:pt x="488452" y="227442"/>
                    <a:pt x="488579" y="221096"/>
                  </a:cubicBezTo>
                  <a:cubicBezTo>
                    <a:pt x="487436" y="219954"/>
                    <a:pt x="487183" y="220715"/>
                    <a:pt x="485913" y="221096"/>
                  </a:cubicBezTo>
                  <a:cubicBezTo>
                    <a:pt x="486294" y="219446"/>
                    <a:pt x="487817" y="218938"/>
                    <a:pt x="487690" y="216654"/>
                  </a:cubicBezTo>
                  <a:cubicBezTo>
                    <a:pt x="486802" y="216527"/>
                    <a:pt x="485913" y="220588"/>
                    <a:pt x="485025" y="217542"/>
                  </a:cubicBezTo>
                  <a:lnTo>
                    <a:pt x="485025" y="207769"/>
                  </a:lnTo>
                  <a:cubicBezTo>
                    <a:pt x="464844" y="186827"/>
                    <a:pt x="463195" y="147482"/>
                    <a:pt x="467002" y="117783"/>
                  </a:cubicBezTo>
                  <a:cubicBezTo>
                    <a:pt x="467002" y="118798"/>
                    <a:pt x="467510" y="120067"/>
                    <a:pt x="467891" y="118671"/>
                  </a:cubicBezTo>
                  <a:cubicBezTo>
                    <a:pt x="467764" y="117529"/>
                    <a:pt x="468272" y="116767"/>
                    <a:pt x="468779" y="116006"/>
                  </a:cubicBezTo>
                  <a:cubicBezTo>
                    <a:pt x="472206" y="102806"/>
                    <a:pt x="475125" y="88464"/>
                    <a:pt x="482233" y="78183"/>
                  </a:cubicBezTo>
                  <a:cubicBezTo>
                    <a:pt x="485025" y="74249"/>
                    <a:pt x="489721" y="71457"/>
                    <a:pt x="493021" y="68410"/>
                  </a:cubicBezTo>
                  <a:cubicBezTo>
                    <a:pt x="494925" y="66761"/>
                    <a:pt x="496321" y="64984"/>
                    <a:pt x="496702" y="62953"/>
                  </a:cubicBezTo>
                  <a:cubicBezTo>
                    <a:pt x="500002" y="62826"/>
                    <a:pt x="499494" y="61557"/>
                    <a:pt x="501144" y="63841"/>
                  </a:cubicBezTo>
                  <a:cubicBezTo>
                    <a:pt x="508632" y="51403"/>
                    <a:pt x="514598" y="38838"/>
                    <a:pt x="525386" y="31477"/>
                  </a:cubicBezTo>
                  <a:cubicBezTo>
                    <a:pt x="534270" y="25384"/>
                    <a:pt x="547216" y="25131"/>
                    <a:pt x="556862" y="18911"/>
                  </a:cubicBezTo>
                  <a:cubicBezTo>
                    <a:pt x="566000" y="13073"/>
                    <a:pt x="572093" y="1777"/>
                    <a:pt x="584023" y="3554"/>
                  </a:cubicBezTo>
                  <a:cubicBezTo>
                    <a:pt x="582627" y="3681"/>
                    <a:pt x="581104" y="5458"/>
                    <a:pt x="582881" y="5458"/>
                  </a:cubicBezTo>
                  <a:cubicBezTo>
                    <a:pt x="585800" y="4569"/>
                    <a:pt x="588592" y="3935"/>
                    <a:pt x="591384" y="3427"/>
                  </a:cubicBezTo>
                  <a:cubicBezTo>
                    <a:pt x="600142" y="1904"/>
                    <a:pt x="608772" y="1650"/>
                    <a:pt x="618799" y="889"/>
                  </a:cubicBezTo>
                  <a:cubicBezTo>
                    <a:pt x="617911" y="889"/>
                    <a:pt x="616515" y="508"/>
                    <a:pt x="617911" y="0"/>
                  </a:cubicBezTo>
                  <a:close/>
                </a:path>
              </a:pathLst>
            </a:custGeom>
            <a:solidFill>
              <a:srgbClr val="FFFFFF"/>
            </a:solidFill>
            <a:ln w="407167" cap="flat">
              <a:noFill/>
              <a:prstDash val="solid"/>
              <a:miter/>
            </a:ln>
          </p:spPr>
          <p:txBody>
            <a:bodyPr wrap="square" rtlCol="0" anchor="ctr">
              <a:noAutofit/>
            </a:bodyPr>
            <a:lstStyle/>
            <a:p>
              <a:endParaRPr lang="ko-KR" altLang="en-US"/>
            </a:p>
          </p:txBody>
        </p:sp>
        <p:grpSp>
          <p:nvGrpSpPr>
            <p:cNvPr id="53" name="그룹 52">
              <a:extLst>
                <a:ext uri="{FF2B5EF4-FFF2-40B4-BE49-F238E27FC236}">
                  <a16:creationId xmlns:a16="http://schemas.microsoft.com/office/drawing/2014/main" id="{BC31F5C7-11B4-0E00-A4CB-27770A2D4373}"/>
                </a:ext>
              </a:extLst>
            </p:cNvPr>
            <p:cNvGrpSpPr/>
            <p:nvPr/>
          </p:nvGrpSpPr>
          <p:grpSpPr>
            <a:xfrm>
              <a:off x="1268759" y="5488780"/>
              <a:ext cx="243561" cy="240515"/>
              <a:chOff x="6359360" y="5488780"/>
              <a:chExt cx="243561" cy="240515"/>
            </a:xfrm>
          </p:grpSpPr>
          <p:grpSp>
            <p:nvGrpSpPr>
              <p:cNvPr id="54" name="그룹 53">
                <a:extLst>
                  <a:ext uri="{FF2B5EF4-FFF2-40B4-BE49-F238E27FC236}">
                    <a16:creationId xmlns:a16="http://schemas.microsoft.com/office/drawing/2014/main" id="{85C0C042-CA30-2C54-66BE-A0C47F058613}"/>
                  </a:ext>
                </a:extLst>
              </p:cNvPr>
              <p:cNvGrpSpPr/>
              <p:nvPr/>
            </p:nvGrpSpPr>
            <p:grpSpPr>
              <a:xfrm>
                <a:off x="6359360" y="5488780"/>
                <a:ext cx="243561" cy="240515"/>
                <a:chOff x="6359360" y="5488780"/>
                <a:chExt cx="243561" cy="240515"/>
              </a:xfrm>
            </p:grpSpPr>
            <p:sp>
              <p:nvSpPr>
                <p:cNvPr id="59" name="자유형: 도형 58">
                  <a:extLst>
                    <a:ext uri="{FF2B5EF4-FFF2-40B4-BE49-F238E27FC236}">
                      <a16:creationId xmlns:a16="http://schemas.microsoft.com/office/drawing/2014/main" id="{95C63C44-EC13-57CD-9ADE-2A505D5AC26F}"/>
                    </a:ext>
                  </a:extLst>
                </p:cNvPr>
                <p:cNvSpPr/>
                <p:nvPr/>
              </p:nvSpPr>
              <p:spPr>
                <a:xfrm>
                  <a:off x="6367737" y="5617097"/>
                  <a:ext cx="114990" cy="112198"/>
                </a:xfrm>
                <a:custGeom>
                  <a:avLst/>
                  <a:gdLst>
                    <a:gd name="connsiteX0" fmla="*/ 2988682 w 3689027"/>
                    <a:gd name="connsiteY0" fmla="*/ 3004969 h 3599448"/>
                    <a:gd name="connsiteX1" fmla="*/ 325750 w 3689027"/>
                    <a:gd name="connsiteY1" fmla="*/ 0 h 3599448"/>
                    <a:gd name="connsiteX2" fmla="*/ 0 w 3689027"/>
                    <a:gd name="connsiteY2" fmla="*/ 0 h 3599448"/>
                    <a:gd name="connsiteX3" fmla="*/ 2915393 w 3689027"/>
                    <a:gd name="connsiteY3" fmla="*/ 3326640 h 3599448"/>
                    <a:gd name="connsiteX4" fmla="*/ 2854319 w 3689027"/>
                    <a:gd name="connsiteY4" fmla="*/ 3599448 h 3599448"/>
                    <a:gd name="connsiteX5" fmla="*/ 3689028 w 3689027"/>
                    <a:gd name="connsiteY5" fmla="*/ 3338855 h 3599448"/>
                    <a:gd name="connsiteX6" fmla="*/ 3045693 w 3689027"/>
                    <a:gd name="connsiteY6" fmla="*/ 2744376 h 3599448"/>
                    <a:gd name="connsiteX7" fmla="*/ 2988682 w 3689027"/>
                    <a:gd name="connsiteY7" fmla="*/ 3004969 h 359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027" h="3599448">
                      <a:moveTo>
                        <a:pt x="2988682" y="3004969"/>
                      </a:moveTo>
                      <a:cubicBezTo>
                        <a:pt x="1547282" y="2715874"/>
                        <a:pt x="443822" y="1494341"/>
                        <a:pt x="325750" y="0"/>
                      </a:cubicBezTo>
                      <a:lnTo>
                        <a:pt x="0" y="0"/>
                      </a:lnTo>
                      <a:cubicBezTo>
                        <a:pt x="118085" y="1653140"/>
                        <a:pt x="1331479" y="3000897"/>
                        <a:pt x="2915393" y="3326640"/>
                      </a:cubicBezTo>
                      <a:lnTo>
                        <a:pt x="2854319" y="3599448"/>
                      </a:lnTo>
                      <a:lnTo>
                        <a:pt x="3689028" y="3338855"/>
                      </a:lnTo>
                      <a:lnTo>
                        <a:pt x="3045693" y="2744376"/>
                      </a:lnTo>
                      <a:lnTo>
                        <a:pt x="2988682" y="3004969"/>
                      </a:lnTo>
                      <a:close/>
                    </a:path>
                  </a:pathLst>
                </a:custGeom>
                <a:solidFill>
                  <a:srgbClr val="FFFFFF"/>
                </a:solidFill>
                <a:ln w="407167"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D7DFAEF9-B261-B18A-C20C-AA263FF5E048}"/>
                    </a:ext>
                  </a:extLst>
                </p:cNvPr>
                <p:cNvSpPr/>
                <p:nvPr/>
              </p:nvSpPr>
              <p:spPr>
                <a:xfrm>
                  <a:off x="6359360" y="5494872"/>
                  <a:ext cx="113848" cy="114863"/>
                </a:xfrm>
                <a:custGeom>
                  <a:avLst/>
                  <a:gdLst>
                    <a:gd name="connsiteX0" fmla="*/ 875442 w 3652383"/>
                    <a:gd name="connsiteY0" fmla="*/ 2931680 h 3684958"/>
                    <a:gd name="connsiteX1" fmla="*/ 663701 w 3652383"/>
                    <a:gd name="connsiteY1" fmla="*/ 2931680 h 3684958"/>
                    <a:gd name="connsiteX2" fmla="*/ 3652383 w 3652383"/>
                    <a:gd name="connsiteY2" fmla="*/ 325743 h 3684958"/>
                    <a:gd name="connsiteX3" fmla="*/ 3652383 w 3652383"/>
                    <a:gd name="connsiteY3" fmla="*/ 0 h 3684958"/>
                    <a:gd name="connsiteX4" fmla="*/ 333889 w 3652383"/>
                    <a:gd name="connsiteY4" fmla="*/ 2927608 h 3684958"/>
                    <a:gd name="connsiteX5" fmla="*/ 0 w 3652383"/>
                    <a:gd name="connsiteY5" fmla="*/ 2923535 h 3684958"/>
                    <a:gd name="connsiteX6" fmla="*/ 431607 w 3652383"/>
                    <a:gd name="connsiteY6" fmla="*/ 3684958 h 3684958"/>
                    <a:gd name="connsiteX7" fmla="*/ 875442 w 3652383"/>
                    <a:gd name="connsiteY7" fmla="*/ 2931680 h 368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383" h="3684958">
                      <a:moveTo>
                        <a:pt x="875442" y="2931680"/>
                      </a:moveTo>
                      <a:lnTo>
                        <a:pt x="663701" y="2931680"/>
                      </a:lnTo>
                      <a:cubicBezTo>
                        <a:pt x="973160" y="1518774"/>
                        <a:pt x="2178403" y="443825"/>
                        <a:pt x="3652383" y="325743"/>
                      </a:cubicBezTo>
                      <a:lnTo>
                        <a:pt x="3652383" y="0"/>
                      </a:lnTo>
                      <a:cubicBezTo>
                        <a:pt x="1999243" y="122155"/>
                        <a:pt x="655562" y="1339615"/>
                        <a:pt x="333889" y="2927608"/>
                      </a:cubicBezTo>
                      <a:lnTo>
                        <a:pt x="0" y="2923535"/>
                      </a:lnTo>
                      <a:lnTo>
                        <a:pt x="431607" y="3684958"/>
                      </a:lnTo>
                      <a:lnTo>
                        <a:pt x="875442" y="2931680"/>
                      </a:lnTo>
                      <a:close/>
                    </a:path>
                  </a:pathLst>
                </a:custGeom>
                <a:solidFill>
                  <a:srgbClr val="FFFFFF"/>
                </a:solidFill>
                <a:ln w="407167"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83ACE06B-8A74-1F77-EA9E-75866543D050}"/>
                    </a:ext>
                  </a:extLst>
                </p:cNvPr>
                <p:cNvSpPr/>
                <p:nvPr/>
              </p:nvSpPr>
              <p:spPr>
                <a:xfrm>
                  <a:off x="6479808" y="5488780"/>
                  <a:ext cx="115878" cy="111817"/>
                </a:xfrm>
                <a:custGeom>
                  <a:avLst/>
                  <a:gdLst>
                    <a:gd name="connsiteX0" fmla="*/ 667765 w 3717520"/>
                    <a:gd name="connsiteY0" fmla="*/ 565977 h 3587233"/>
                    <a:gd name="connsiteX1" fmla="*/ 3383632 w 3717520"/>
                    <a:gd name="connsiteY1" fmla="*/ 3587233 h 3587233"/>
                    <a:gd name="connsiteX2" fmla="*/ 3717521 w 3717520"/>
                    <a:gd name="connsiteY2" fmla="*/ 3587233 h 3587233"/>
                    <a:gd name="connsiteX3" fmla="*/ 773635 w 3717520"/>
                    <a:gd name="connsiteY3" fmla="*/ 256521 h 3587233"/>
                    <a:gd name="connsiteX4" fmla="*/ 859151 w 3717520"/>
                    <a:gd name="connsiteY4" fmla="*/ 0 h 3587233"/>
                    <a:gd name="connsiteX5" fmla="*/ 0 w 3717520"/>
                    <a:gd name="connsiteY5" fmla="*/ 171014 h 3587233"/>
                    <a:gd name="connsiteX6" fmla="*/ 578185 w 3717520"/>
                    <a:gd name="connsiteY6" fmla="*/ 830640 h 3587233"/>
                    <a:gd name="connsiteX7" fmla="*/ 667765 w 3717520"/>
                    <a:gd name="connsiteY7" fmla="*/ 565977 h 358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7520" h="3587233">
                      <a:moveTo>
                        <a:pt x="667765" y="565977"/>
                      </a:moveTo>
                      <a:cubicBezTo>
                        <a:pt x="2133619" y="838785"/>
                        <a:pt x="3265560" y="2072532"/>
                        <a:pt x="3383632" y="3587233"/>
                      </a:cubicBezTo>
                      <a:lnTo>
                        <a:pt x="3717521" y="3587233"/>
                      </a:lnTo>
                      <a:cubicBezTo>
                        <a:pt x="3599448" y="1925948"/>
                        <a:pt x="2373840" y="570046"/>
                        <a:pt x="773635" y="256521"/>
                      </a:cubicBezTo>
                      <a:lnTo>
                        <a:pt x="859151" y="0"/>
                      </a:lnTo>
                      <a:lnTo>
                        <a:pt x="0" y="171014"/>
                      </a:lnTo>
                      <a:lnTo>
                        <a:pt x="578185" y="830640"/>
                      </a:lnTo>
                      <a:lnTo>
                        <a:pt x="667765" y="565977"/>
                      </a:lnTo>
                      <a:close/>
                    </a:path>
                  </a:pathLst>
                </a:custGeom>
                <a:solidFill>
                  <a:srgbClr val="FFFFFF"/>
                </a:solidFill>
                <a:ln w="407167"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id="{2BA3D2AB-E46A-5F56-3314-FE1429115D3F}"/>
                    </a:ext>
                  </a:extLst>
                </p:cNvPr>
                <p:cNvSpPr/>
                <p:nvPr/>
              </p:nvSpPr>
              <p:spPr>
                <a:xfrm>
                  <a:off x="6489581" y="5605166"/>
                  <a:ext cx="113340" cy="117656"/>
                </a:xfrm>
                <a:custGeom>
                  <a:avLst/>
                  <a:gdLst>
                    <a:gd name="connsiteX0" fmla="*/ 3204485 w 3636092"/>
                    <a:gd name="connsiteY0" fmla="*/ 0 h 3774534"/>
                    <a:gd name="connsiteX1" fmla="*/ 2760676 w 3636092"/>
                    <a:gd name="connsiteY1" fmla="*/ 753278 h 3774534"/>
                    <a:gd name="connsiteX2" fmla="*/ 3021251 w 3636092"/>
                    <a:gd name="connsiteY2" fmla="*/ 757351 h 3774534"/>
                    <a:gd name="connsiteX3" fmla="*/ 0 w 3636092"/>
                    <a:gd name="connsiteY3" fmla="*/ 3444722 h 3774534"/>
                    <a:gd name="connsiteX4" fmla="*/ 0 w 3636092"/>
                    <a:gd name="connsiteY4" fmla="*/ 3774535 h 3774534"/>
                    <a:gd name="connsiteX5" fmla="*/ 3355139 w 3636092"/>
                    <a:gd name="connsiteY5" fmla="*/ 761420 h 3774534"/>
                    <a:gd name="connsiteX6" fmla="*/ 3636093 w 3636092"/>
                    <a:gd name="connsiteY6" fmla="*/ 765493 h 3774534"/>
                    <a:gd name="connsiteX7" fmla="*/ 3204485 w 3636092"/>
                    <a:gd name="connsiteY7" fmla="*/ 0 h 37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092" h="3774534">
                      <a:moveTo>
                        <a:pt x="3204485" y="0"/>
                      </a:moveTo>
                      <a:lnTo>
                        <a:pt x="2760676" y="753278"/>
                      </a:lnTo>
                      <a:lnTo>
                        <a:pt x="3021251" y="757351"/>
                      </a:lnTo>
                      <a:cubicBezTo>
                        <a:pt x="2736246" y="2210974"/>
                        <a:pt x="1510638" y="3330713"/>
                        <a:pt x="0" y="3444722"/>
                      </a:cubicBezTo>
                      <a:lnTo>
                        <a:pt x="0" y="3774535"/>
                      </a:lnTo>
                      <a:cubicBezTo>
                        <a:pt x="1689797" y="3660525"/>
                        <a:pt x="3066059" y="2398276"/>
                        <a:pt x="3355139" y="761420"/>
                      </a:cubicBezTo>
                      <a:lnTo>
                        <a:pt x="3636093" y="765493"/>
                      </a:lnTo>
                      <a:lnTo>
                        <a:pt x="3204485" y="0"/>
                      </a:lnTo>
                      <a:close/>
                    </a:path>
                  </a:pathLst>
                </a:custGeom>
                <a:solidFill>
                  <a:srgbClr val="FFFFFF"/>
                </a:solidFill>
                <a:ln w="407167" cap="flat">
                  <a:noFill/>
                  <a:prstDash val="solid"/>
                  <a:miter/>
                </a:ln>
              </p:spPr>
              <p:txBody>
                <a:bodyPr rtlCol="0" anchor="ctr"/>
                <a:lstStyle/>
                <a:p>
                  <a:endParaRPr lang="ko-KR" altLang="en-US"/>
                </a:p>
              </p:txBody>
            </p:sp>
          </p:grpSp>
          <p:grpSp>
            <p:nvGrpSpPr>
              <p:cNvPr id="55" name="그룹 54">
                <a:extLst>
                  <a:ext uri="{FF2B5EF4-FFF2-40B4-BE49-F238E27FC236}">
                    <a16:creationId xmlns:a16="http://schemas.microsoft.com/office/drawing/2014/main" id="{FB245689-A2AF-6FF8-7175-E3DA78EBBE6D}"/>
                  </a:ext>
                </a:extLst>
              </p:cNvPr>
              <p:cNvGrpSpPr/>
              <p:nvPr/>
            </p:nvGrpSpPr>
            <p:grpSpPr>
              <a:xfrm>
                <a:off x="6430570" y="5531122"/>
                <a:ext cx="101140" cy="155830"/>
                <a:chOff x="2173288" y="1285875"/>
                <a:chExt cx="214313" cy="330200"/>
              </a:xfrm>
              <a:solidFill>
                <a:schemeClr val="bg1"/>
              </a:solidFill>
            </p:grpSpPr>
            <p:sp>
              <p:nvSpPr>
                <p:cNvPr id="56" name="Oval 171">
                  <a:extLst>
                    <a:ext uri="{FF2B5EF4-FFF2-40B4-BE49-F238E27FC236}">
                      <a16:creationId xmlns:a16="http://schemas.microsoft.com/office/drawing/2014/main" id="{D40DE1BF-7903-79C0-2BE1-62DBCAF20819}"/>
                    </a:ext>
                  </a:extLst>
                </p:cNvPr>
                <p:cNvSpPr>
                  <a:spLocks noChangeArrowheads="1"/>
                </p:cNvSpPr>
                <p:nvPr/>
              </p:nvSpPr>
              <p:spPr bwMode="auto">
                <a:xfrm>
                  <a:off x="2173288" y="1322388"/>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Oval 172">
                  <a:extLst>
                    <a:ext uri="{FF2B5EF4-FFF2-40B4-BE49-F238E27FC236}">
                      <a16:creationId xmlns:a16="http://schemas.microsoft.com/office/drawing/2014/main" id="{85672AF4-5D99-3AD3-761D-733257505F78}"/>
                    </a:ext>
                  </a:extLst>
                </p:cNvPr>
                <p:cNvSpPr>
                  <a:spLocks noChangeArrowheads="1"/>
                </p:cNvSpPr>
                <p:nvPr/>
              </p:nvSpPr>
              <p:spPr bwMode="auto">
                <a:xfrm>
                  <a:off x="2225675" y="128587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Freeform 173">
                  <a:extLst>
                    <a:ext uri="{FF2B5EF4-FFF2-40B4-BE49-F238E27FC236}">
                      <a16:creationId xmlns:a16="http://schemas.microsoft.com/office/drawing/2014/main" id="{02C5BA98-CA68-A3CE-58DC-ABD4516D2395}"/>
                    </a:ext>
                  </a:extLst>
                </p:cNvPr>
                <p:cNvSpPr>
                  <a:spLocks noEditPoints="1"/>
                </p:cNvSpPr>
                <p:nvPr/>
              </p:nvSpPr>
              <p:spPr bwMode="auto">
                <a:xfrm>
                  <a:off x="2192338" y="1308100"/>
                  <a:ext cx="195263" cy="307975"/>
                </a:xfrm>
                <a:custGeom>
                  <a:avLst/>
                  <a:gdLst>
                    <a:gd name="T0" fmla="*/ 480 w 960"/>
                    <a:gd name="T1" fmla="*/ 0 h 1508"/>
                    <a:gd name="T2" fmla="*/ 0 w 960"/>
                    <a:gd name="T3" fmla="*/ 1028 h 1508"/>
                    <a:gd name="T4" fmla="*/ 480 w 960"/>
                    <a:gd name="T5" fmla="*/ 1508 h 1508"/>
                    <a:gd name="T6" fmla="*/ 960 w 960"/>
                    <a:gd name="T7" fmla="*/ 1028 h 1508"/>
                    <a:gd name="T8" fmla="*/ 480 w 960"/>
                    <a:gd name="T9" fmla="*/ 0 h 1508"/>
                    <a:gd name="T10" fmla="*/ 480 w 960"/>
                    <a:gd name="T11" fmla="*/ 1444 h 1508"/>
                    <a:gd name="T12" fmla="*/ 480 w 960"/>
                    <a:gd name="T13" fmla="*/ 1380 h 1508"/>
                    <a:gd name="T14" fmla="*/ 832 w 960"/>
                    <a:gd name="T15" fmla="*/ 1028 h 1508"/>
                    <a:gd name="T16" fmla="*/ 896 w 960"/>
                    <a:gd name="T17" fmla="*/ 1028 h 1508"/>
                    <a:gd name="T18" fmla="*/ 480 w 960"/>
                    <a:gd name="T19" fmla="*/ 1444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0" h="1508">
                      <a:moveTo>
                        <a:pt x="480" y="0"/>
                      </a:moveTo>
                      <a:cubicBezTo>
                        <a:pt x="375" y="170"/>
                        <a:pt x="0" y="794"/>
                        <a:pt x="0" y="1028"/>
                      </a:cubicBezTo>
                      <a:cubicBezTo>
                        <a:pt x="0" y="1293"/>
                        <a:pt x="215" y="1508"/>
                        <a:pt x="480" y="1508"/>
                      </a:cubicBezTo>
                      <a:cubicBezTo>
                        <a:pt x="745" y="1508"/>
                        <a:pt x="960" y="1293"/>
                        <a:pt x="960" y="1028"/>
                      </a:cubicBezTo>
                      <a:cubicBezTo>
                        <a:pt x="960" y="794"/>
                        <a:pt x="585" y="170"/>
                        <a:pt x="480" y="0"/>
                      </a:cubicBezTo>
                      <a:close/>
                      <a:moveTo>
                        <a:pt x="480" y="1444"/>
                      </a:moveTo>
                      <a:cubicBezTo>
                        <a:pt x="480" y="1380"/>
                        <a:pt x="480" y="1380"/>
                        <a:pt x="480" y="1380"/>
                      </a:cubicBezTo>
                      <a:cubicBezTo>
                        <a:pt x="674" y="1379"/>
                        <a:pt x="832" y="1222"/>
                        <a:pt x="832" y="1028"/>
                      </a:cubicBezTo>
                      <a:cubicBezTo>
                        <a:pt x="896" y="1028"/>
                        <a:pt x="896" y="1028"/>
                        <a:pt x="896" y="1028"/>
                      </a:cubicBezTo>
                      <a:cubicBezTo>
                        <a:pt x="896" y="1257"/>
                        <a:pt x="710" y="1443"/>
                        <a:pt x="480" y="14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pic>
        <p:nvPicPr>
          <p:cNvPr id="166" name="그림 165">
            <a:extLst>
              <a:ext uri="{FF2B5EF4-FFF2-40B4-BE49-F238E27FC236}">
                <a16:creationId xmlns:a16="http://schemas.microsoft.com/office/drawing/2014/main" id="{9F2CDE5D-606E-C0D8-9176-F765DC29BB69}"/>
              </a:ext>
            </a:extLst>
          </p:cNvPr>
          <p:cNvPicPr>
            <a:picLocks noChangeAspect="1"/>
          </p:cNvPicPr>
          <p:nvPr/>
        </p:nvPicPr>
        <p:blipFill rotWithShape="1">
          <a:blip r:embed="rId4">
            <a:alphaModFix amt="50000"/>
          </a:blip>
          <a:srcRect l="6140" t="-156" r="6140" b="-156"/>
          <a:stretch/>
        </p:blipFill>
        <p:spPr>
          <a:xfrm rot="16200000">
            <a:off x="2228467" y="3348611"/>
            <a:ext cx="6858000" cy="160787"/>
          </a:xfrm>
          <a:prstGeom prst="rect">
            <a:avLst/>
          </a:prstGeom>
        </p:spPr>
      </p:pic>
      <p:grpSp>
        <p:nvGrpSpPr>
          <p:cNvPr id="167" name="그룹 166">
            <a:extLst>
              <a:ext uri="{FF2B5EF4-FFF2-40B4-BE49-F238E27FC236}">
                <a16:creationId xmlns:a16="http://schemas.microsoft.com/office/drawing/2014/main" id="{4ED80777-A453-9A86-FEC7-885FAD2DFF63}"/>
              </a:ext>
            </a:extLst>
          </p:cNvPr>
          <p:cNvGrpSpPr/>
          <p:nvPr/>
        </p:nvGrpSpPr>
        <p:grpSpPr>
          <a:xfrm>
            <a:off x="1164221" y="2086391"/>
            <a:ext cx="3082575" cy="901083"/>
            <a:chOff x="485253" y="2086387"/>
            <a:chExt cx="3082575" cy="901083"/>
          </a:xfrm>
        </p:grpSpPr>
        <p:sp>
          <p:nvSpPr>
            <p:cNvPr id="168" name="TextBox 167">
              <a:extLst>
                <a:ext uri="{FF2B5EF4-FFF2-40B4-BE49-F238E27FC236}">
                  <a16:creationId xmlns:a16="http://schemas.microsoft.com/office/drawing/2014/main" id="{2CD4BFF7-8FB6-748E-24EC-AD4A36B20C74}"/>
                </a:ext>
              </a:extLst>
            </p:cNvPr>
            <p:cNvSpPr txBox="1"/>
            <p:nvPr/>
          </p:nvSpPr>
          <p:spPr>
            <a:xfrm>
              <a:off x="485253" y="2086387"/>
              <a:ext cx="3082575" cy="707886"/>
            </a:xfrm>
            <a:prstGeom prst="rect">
              <a:avLst/>
            </a:prstGeom>
            <a:noFill/>
          </p:spPr>
          <p:txBody>
            <a:bodyPr wrap="none" lIns="0" tIns="0" rIns="0" bIns="0" rtlCol="0">
              <a:spAutoFit/>
            </a:bodyPr>
            <a:lstStyle/>
            <a:p>
              <a:pPr algn="ctr"/>
              <a:r>
                <a:rPr lang="en-US" altLang="ko-KR" sz="4600" dirty="0">
                  <a:ln>
                    <a:solidFill>
                      <a:schemeClr val="accent1">
                        <a:shade val="50000"/>
                        <a:alpha val="0"/>
                      </a:schemeClr>
                    </a:solidFill>
                  </a:ln>
                  <a:gradFill>
                    <a:gsLst>
                      <a:gs pos="0">
                        <a:srgbClr val="2F8F9D"/>
                      </a:gs>
                      <a:gs pos="99000">
                        <a:srgbClr val="003976"/>
                      </a:gs>
                    </a:gsLst>
                    <a:lin ang="2700000" scaled="0"/>
                  </a:gradFill>
                  <a:latin typeface="Times New Roman" panose="02020603050405020304" pitchFamily="18" charset="0"/>
                  <a:ea typeface="a고딕16" panose="02020600000000000000" pitchFamily="18" charset="-127"/>
                  <a:cs typeface="Times New Roman" panose="02020603050405020304" pitchFamily="18" charset="0"/>
                </a:rPr>
                <a:t>CONTENTS</a:t>
              </a:r>
            </a:p>
          </p:txBody>
        </p:sp>
        <p:sp>
          <p:nvSpPr>
            <p:cNvPr id="170" name="사각형: 둥근 모서리 169">
              <a:extLst>
                <a:ext uri="{FF2B5EF4-FFF2-40B4-BE49-F238E27FC236}">
                  <a16:creationId xmlns:a16="http://schemas.microsoft.com/office/drawing/2014/main" id="{EF6FF92F-F9F2-72D5-0C85-D9FA6454A733}"/>
                </a:ext>
              </a:extLst>
            </p:cNvPr>
            <p:cNvSpPr/>
            <p:nvPr/>
          </p:nvSpPr>
          <p:spPr>
            <a:xfrm rot="16200000">
              <a:off x="1992511" y="2784464"/>
              <a:ext cx="68058" cy="337954"/>
            </a:xfrm>
            <a:prstGeom prst="roundRect">
              <a:avLst>
                <a:gd name="adj" fmla="val 50000"/>
              </a:avLst>
            </a:prstGeom>
            <a:gradFill>
              <a:gsLst>
                <a:gs pos="0">
                  <a:srgbClr val="2F8F9D"/>
                </a:gs>
                <a:gs pos="94000">
                  <a:srgbClr val="00397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고딕14" panose="02020600000000000000" pitchFamily="18" charset="-127"/>
                <a:ea typeface="a고딕14" panose="02020600000000000000" pitchFamily="18" charset="-127"/>
              </a:endParaRPr>
            </a:p>
          </p:txBody>
        </p:sp>
      </p:grpSp>
      <p:grpSp>
        <p:nvGrpSpPr>
          <p:cNvPr id="26" name="그룹 25">
            <a:extLst>
              <a:ext uri="{FF2B5EF4-FFF2-40B4-BE49-F238E27FC236}">
                <a16:creationId xmlns:a16="http://schemas.microsoft.com/office/drawing/2014/main" id="{7F2EC321-3AF1-C4E3-D26C-52BCA00D5830}"/>
              </a:ext>
            </a:extLst>
          </p:cNvPr>
          <p:cNvGrpSpPr/>
          <p:nvPr/>
        </p:nvGrpSpPr>
        <p:grpSpPr>
          <a:xfrm>
            <a:off x="5966427" y="4437112"/>
            <a:ext cx="2374111" cy="451400"/>
            <a:chOff x="4354590" y="3137952"/>
            <a:chExt cx="1854439" cy="451400"/>
          </a:xfrm>
        </p:grpSpPr>
        <p:sp>
          <p:nvSpPr>
            <p:cNvPr id="27" name="TextBox 26">
              <a:extLst>
                <a:ext uri="{FF2B5EF4-FFF2-40B4-BE49-F238E27FC236}">
                  <a16:creationId xmlns:a16="http://schemas.microsoft.com/office/drawing/2014/main" id="{381D2BF6-F848-5ADC-440D-534FE7A3FDC2}"/>
                </a:ext>
              </a:extLst>
            </p:cNvPr>
            <p:cNvSpPr txBox="1"/>
            <p:nvPr/>
          </p:nvSpPr>
          <p:spPr>
            <a:xfrm>
              <a:off x="5320024" y="3209128"/>
              <a:ext cx="889005" cy="307777"/>
            </a:xfrm>
            <a:prstGeom prst="rect">
              <a:avLst/>
            </a:prstGeom>
            <a:noFill/>
          </p:spPr>
          <p:txBody>
            <a:bodyPr wrap="none" lIns="0" tIns="0" rIns="0" bIns="0" rtlCol="0" anchor="ctr">
              <a:spAutoFit/>
            </a:bodyPr>
            <a:lstStyle/>
            <a:p>
              <a:r>
                <a:rPr lang="en-US" altLang="ko-KR" sz="2000" dirty="0">
                  <a:ln>
                    <a:solidFill>
                      <a:schemeClr val="accent1">
                        <a:shade val="50000"/>
                        <a:alpha val="0"/>
                      </a:schemeClr>
                    </a:solidFill>
                  </a:ln>
                  <a:solidFill>
                    <a:schemeClr val="tx1">
                      <a:lumMod val="75000"/>
                      <a:lumOff val="25000"/>
                    </a:schemeClr>
                  </a:solidFill>
                  <a:ea typeface="a고딕14" panose="02020600000000000000" pitchFamily="18" charset="-127"/>
                </a:rPr>
                <a:t>Conclusion</a:t>
              </a:r>
            </a:p>
          </p:txBody>
        </p:sp>
        <p:grpSp>
          <p:nvGrpSpPr>
            <p:cNvPr id="28" name="그룹 27">
              <a:extLst>
                <a:ext uri="{FF2B5EF4-FFF2-40B4-BE49-F238E27FC236}">
                  <a16:creationId xmlns:a16="http://schemas.microsoft.com/office/drawing/2014/main" id="{D508E667-E43E-F14E-B2A5-295FBDD21223}"/>
                </a:ext>
              </a:extLst>
            </p:cNvPr>
            <p:cNvGrpSpPr/>
            <p:nvPr/>
          </p:nvGrpSpPr>
          <p:grpSpPr>
            <a:xfrm>
              <a:off x="4354590" y="3137952"/>
              <a:ext cx="800023" cy="451400"/>
              <a:chOff x="638175" y="3727320"/>
              <a:chExt cx="800023" cy="451400"/>
            </a:xfrm>
          </p:grpSpPr>
          <p:sp>
            <p:nvSpPr>
              <p:cNvPr id="29" name="사각형: 둥근 모서리 28">
                <a:extLst>
                  <a:ext uri="{FF2B5EF4-FFF2-40B4-BE49-F238E27FC236}">
                    <a16:creationId xmlns:a16="http://schemas.microsoft.com/office/drawing/2014/main" id="{AC5E33C8-CE8F-4D55-AE12-0B5ED2E9B5E0}"/>
                  </a:ext>
                </a:extLst>
              </p:cNvPr>
              <p:cNvSpPr/>
              <p:nvPr/>
            </p:nvSpPr>
            <p:spPr>
              <a:xfrm>
                <a:off x="663575" y="3759070"/>
                <a:ext cx="774623" cy="419650"/>
              </a:xfrm>
              <a:prstGeom prst="roundRect">
                <a:avLst/>
              </a:prstGeom>
              <a:gradFill>
                <a:gsLst>
                  <a:gs pos="8000">
                    <a:srgbClr val="2F8F9D">
                      <a:alpha val="0"/>
                    </a:srgbClr>
                  </a:gs>
                  <a:gs pos="49000">
                    <a:srgbClr val="2F8F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30" name="사각형: 둥근 모서리 29">
                <a:extLst>
                  <a:ext uri="{FF2B5EF4-FFF2-40B4-BE49-F238E27FC236}">
                    <a16:creationId xmlns:a16="http://schemas.microsoft.com/office/drawing/2014/main" id="{1E7CDA81-866F-E5C2-E38F-1161C7B5843D}"/>
                  </a:ext>
                </a:extLst>
              </p:cNvPr>
              <p:cNvSpPr/>
              <p:nvPr/>
            </p:nvSpPr>
            <p:spPr>
              <a:xfrm>
                <a:off x="638175" y="3727320"/>
                <a:ext cx="774623" cy="419650"/>
              </a:xfrm>
              <a:prstGeom prst="roundRect">
                <a:avLst/>
              </a:prstGeom>
              <a:gradFill>
                <a:gsLst>
                  <a:gs pos="8000">
                    <a:srgbClr val="003976">
                      <a:alpha val="0"/>
                    </a:srgbClr>
                  </a:gs>
                  <a:gs pos="49000">
                    <a:srgbClr val="0039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고딕14" panose="02020600000000000000" pitchFamily="18" charset="-127"/>
                  <a:ea typeface="a고딕14" panose="02020600000000000000" pitchFamily="18" charset="-127"/>
                </a:endParaRPr>
              </a:p>
            </p:txBody>
          </p:sp>
          <p:sp>
            <p:nvSpPr>
              <p:cNvPr id="31" name="TextBox 30">
                <a:extLst>
                  <a:ext uri="{FF2B5EF4-FFF2-40B4-BE49-F238E27FC236}">
                    <a16:creationId xmlns:a16="http://schemas.microsoft.com/office/drawing/2014/main" id="{C680F6FF-DA2C-188A-AAB5-0B39E1BE8EA4}"/>
                  </a:ext>
                </a:extLst>
              </p:cNvPr>
              <p:cNvSpPr txBox="1"/>
              <p:nvPr/>
            </p:nvSpPr>
            <p:spPr>
              <a:xfrm>
                <a:off x="1073360" y="3783256"/>
                <a:ext cx="220373" cy="307777"/>
              </a:xfrm>
              <a:prstGeom prst="rect">
                <a:avLst/>
              </a:prstGeom>
              <a:noFill/>
            </p:spPr>
            <p:txBody>
              <a:bodyPr wrap="none" lIns="0" tIns="0" rIns="0" bIns="0" rtlCol="0" anchor="ctr">
                <a:spAutoFit/>
              </a:bodyPr>
              <a:lstStyle>
                <a:defPPr>
                  <a:defRPr lang="en-US"/>
                </a:defPPr>
                <a:lvl1pPr algn="ctr">
                  <a:defRPr sz="2000">
                    <a:ln>
                      <a:solidFill>
                        <a:schemeClr val="accent1">
                          <a:shade val="50000"/>
                          <a:alpha val="0"/>
                        </a:schemeClr>
                      </a:solidFill>
                    </a:ln>
                    <a:solidFill>
                      <a:schemeClr val="bg1"/>
                    </a:solidFill>
                    <a:latin typeface="a고딕16" panose="02020600000000000000" pitchFamily="18" charset="-127"/>
                    <a:ea typeface="a고딕16" panose="02020600000000000000" pitchFamily="18" charset="-127"/>
                  </a:defRPr>
                </a:lvl1pPr>
              </a:lstStyle>
              <a:p>
                <a:r>
                  <a:rPr lang="en-US" altLang="ko-KR" dirty="0"/>
                  <a:t>04</a:t>
                </a:r>
              </a:p>
            </p:txBody>
          </p:sp>
          <p:pic>
            <p:nvPicPr>
              <p:cNvPr id="32" name="그림 31">
                <a:extLst>
                  <a:ext uri="{FF2B5EF4-FFF2-40B4-BE49-F238E27FC236}">
                    <a16:creationId xmlns:a16="http://schemas.microsoft.com/office/drawing/2014/main" id="{19D3F1A2-F8F3-8936-4D63-802B24BE02AA}"/>
                  </a:ext>
                </a:extLst>
              </p:cNvPr>
              <p:cNvPicPr>
                <a:picLocks noChangeAspect="1"/>
              </p:cNvPicPr>
              <p:nvPr/>
            </p:nvPicPr>
            <p:blipFill>
              <a:blip r:embed="rId2"/>
              <a:srcRect l="65260" t="44973" b="42611"/>
              <a:stretch>
                <a:fillRect/>
              </a:stretch>
            </p:blipFill>
            <p:spPr>
              <a:xfrm>
                <a:off x="638175" y="3727320"/>
                <a:ext cx="443060" cy="419650"/>
              </a:xfrm>
              <a:custGeom>
                <a:avLst/>
                <a:gdLst>
                  <a:gd name="connsiteX0" fmla="*/ 69943 w 443060"/>
                  <a:gd name="connsiteY0" fmla="*/ 0 h 419650"/>
                  <a:gd name="connsiteX1" fmla="*/ 443060 w 443060"/>
                  <a:gd name="connsiteY1" fmla="*/ 0 h 419650"/>
                  <a:gd name="connsiteX2" fmla="*/ 443060 w 443060"/>
                  <a:gd name="connsiteY2" fmla="*/ 419650 h 419650"/>
                  <a:gd name="connsiteX3" fmla="*/ 69943 w 443060"/>
                  <a:gd name="connsiteY3" fmla="*/ 419650 h 419650"/>
                  <a:gd name="connsiteX4" fmla="*/ 0 w 443060"/>
                  <a:gd name="connsiteY4" fmla="*/ 349707 h 419650"/>
                  <a:gd name="connsiteX5" fmla="*/ 0 w 443060"/>
                  <a:gd name="connsiteY5" fmla="*/ 69943 h 419650"/>
                  <a:gd name="connsiteX6" fmla="*/ 69943 w 443060"/>
                  <a:gd name="connsiteY6" fmla="*/ 0 h 4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60" h="419650">
                    <a:moveTo>
                      <a:pt x="69943" y="0"/>
                    </a:moveTo>
                    <a:lnTo>
                      <a:pt x="443060" y="0"/>
                    </a:lnTo>
                    <a:lnTo>
                      <a:pt x="443060" y="419650"/>
                    </a:lnTo>
                    <a:lnTo>
                      <a:pt x="69943" y="419650"/>
                    </a:lnTo>
                    <a:cubicBezTo>
                      <a:pt x="31315" y="419650"/>
                      <a:pt x="0" y="388335"/>
                      <a:pt x="0" y="349707"/>
                    </a:cubicBezTo>
                    <a:lnTo>
                      <a:pt x="0" y="69943"/>
                    </a:lnTo>
                    <a:cubicBezTo>
                      <a:pt x="0" y="31315"/>
                      <a:pt x="31315" y="0"/>
                      <a:pt x="69943" y="0"/>
                    </a:cubicBezTo>
                    <a:close/>
                  </a:path>
                </a:pathLst>
              </a:custGeom>
            </p:spPr>
          </p:pic>
        </p:grpSp>
      </p:grpSp>
    </p:spTree>
    <p:extLst>
      <p:ext uri="{BB962C8B-B14F-4D97-AF65-F5344CB8AC3E}">
        <p14:creationId xmlns:p14="http://schemas.microsoft.com/office/powerpoint/2010/main" val="383403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A116233-53C9-0FE3-7F21-8810F42C1754}"/>
              </a:ext>
            </a:extLst>
          </p:cNvPr>
          <p:cNvSpPr>
            <a:spLocks noChangeArrowheads="1"/>
          </p:cNvSpPr>
          <p:nvPr/>
        </p:nvSpPr>
        <p:spPr bwMode="auto">
          <a:xfrm>
            <a:off x="1" y="90101"/>
            <a:ext cx="10262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0" rIns="0" bIns="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6" name="TextBox 5">
            <a:extLst>
              <a:ext uri="{FF2B5EF4-FFF2-40B4-BE49-F238E27FC236}">
                <a16:creationId xmlns:a16="http://schemas.microsoft.com/office/drawing/2014/main" id="{C05BAB61-42D2-49D6-9DAB-2346EF2E1717}"/>
              </a:ext>
            </a:extLst>
          </p:cNvPr>
          <p:cNvSpPr txBox="1"/>
          <p:nvPr/>
        </p:nvSpPr>
        <p:spPr>
          <a:xfrm>
            <a:off x="228600" y="609602"/>
            <a:ext cx="11125200" cy="5032147"/>
          </a:xfrm>
          <a:prstGeom prst="rect">
            <a:avLst/>
          </a:prstGeom>
          <a:noFill/>
        </p:spPr>
        <p:txBody>
          <a:bodyPr wrap="square">
            <a:spAutoFit/>
          </a:bodyPr>
          <a:lstStyle/>
          <a:p>
            <a:pPr marL="285744" indent="-285744" algn="just" eaLnBrk="0" fontAlgn="base" hangingPunct="0">
              <a:spcBef>
                <a:spcPct val="0"/>
              </a:spcBef>
              <a:spcAft>
                <a:spcPct val="0"/>
              </a:spcAft>
              <a:buFont typeface="Arial" panose="020B0604020202020204" pitchFamily="34" charset="0"/>
              <a:buChar char="•"/>
            </a:pPr>
            <a:r>
              <a:rPr lang="en-US" altLang="ko-KR" sz="1500" dirty="0">
                <a:solidFill>
                  <a:srgbClr val="1F1F1F"/>
                </a:solidFill>
                <a:latin typeface="+mj-lt"/>
                <a:ea typeface="ElsevierSans"/>
              </a:rPr>
              <a:t>E</a:t>
            </a:r>
            <a:r>
              <a:rPr lang="ko-KR" altLang="ko-KR" sz="1500" dirty="0">
                <a:solidFill>
                  <a:srgbClr val="1F1F1F"/>
                </a:solidFill>
                <a:latin typeface="+mj-lt"/>
                <a:ea typeface="ElsevierSans"/>
              </a:rPr>
              <a:t>xplores diverse pathways for Japan to achieve its net-zero emissions target by 2050, considering both </a:t>
            </a:r>
            <a:r>
              <a:rPr lang="ko-KR" altLang="ko-KR" sz="1500" dirty="0">
                <a:solidFill>
                  <a:srgbClr val="1F1F1F"/>
                </a:solidFill>
                <a:highlight>
                  <a:srgbClr val="FFFF00"/>
                </a:highlight>
                <a:latin typeface="+mj-lt"/>
                <a:ea typeface="ElsevierSans"/>
              </a:rPr>
              <a:t>domestic and international mitigation options</a:t>
            </a:r>
            <a:r>
              <a:rPr lang="en-US" altLang="ko-KR" sz="1500" dirty="0">
                <a:solidFill>
                  <a:srgbClr val="1F1F1F"/>
                </a:solidFill>
                <a:latin typeface="+mj-lt"/>
                <a:ea typeface="ElsevierSans"/>
              </a:rPr>
              <a:t>, </a:t>
            </a:r>
            <a:r>
              <a:rPr lang="ko-KR" altLang="ko-KR" sz="1600" dirty="0">
                <a:latin typeface="+mj-lt"/>
              </a:rPr>
              <a:t>a </a:t>
            </a:r>
            <a:r>
              <a:rPr lang="ko-KR" altLang="ko-KR" sz="1600" b="1" dirty="0">
                <a:latin typeface="+mj-lt"/>
              </a:rPr>
              <a:t>national bottom-up energy system model (AIM/Technology-Japan)</a:t>
            </a:r>
            <a:r>
              <a:rPr lang="ko-KR" altLang="ko-KR" sz="1600" dirty="0">
                <a:latin typeface="+mj-lt"/>
              </a:rPr>
              <a:t> with </a:t>
            </a:r>
            <a:r>
              <a:rPr lang="ko-KR" altLang="ko-KR" sz="1600" b="1" dirty="0">
                <a:latin typeface="+mj-lt"/>
              </a:rPr>
              <a:t>global IAM outputs</a:t>
            </a:r>
            <a:r>
              <a:rPr lang="en-US" altLang="ko-KR" sz="1600" b="1" dirty="0">
                <a:latin typeface="+mj-lt"/>
              </a:rPr>
              <a:t>.</a:t>
            </a:r>
          </a:p>
          <a:p>
            <a:pPr lvl="0" eaLnBrk="0" fontAlgn="base" latinLnBrk="0" hangingPunct="0">
              <a:spcBef>
                <a:spcPct val="0"/>
              </a:spcBef>
              <a:spcAft>
                <a:spcPct val="0"/>
              </a:spcAft>
            </a:pPr>
            <a:endParaRPr lang="en-US" altLang="ko-KR" sz="1600" b="1" dirty="0">
              <a:latin typeface="+mj-lt"/>
            </a:endParaRPr>
          </a:p>
          <a:p>
            <a:pPr lvl="0" eaLnBrk="0" fontAlgn="base" latinLnBrk="0" hangingPunct="0">
              <a:spcBef>
                <a:spcPct val="0"/>
              </a:spcBef>
              <a:spcAft>
                <a:spcPct val="0"/>
              </a:spcAft>
            </a:pPr>
            <a:r>
              <a:rPr lang="en-US" altLang="ko-KR" sz="1500" b="1" dirty="0">
                <a:solidFill>
                  <a:srgbClr val="1F1F1F"/>
                </a:solidFill>
                <a:latin typeface="+mj-lt"/>
              </a:rPr>
              <a:t>F</a:t>
            </a:r>
            <a:r>
              <a:rPr lang="ko-KR" altLang="ko-KR" sz="1500" b="1" dirty="0">
                <a:solidFill>
                  <a:srgbClr val="1F1F1F"/>
                </a:solidFill>
                <a:latin typeface="+mj-lt"/>
              </a:rPr>
              <a:t>ive NZE pathways:</a:t>
            </a:r>
          </a:p>
          <a:p>
            <a:pPr marL="285744" indent="-285744" eaLnBrk="0" fontAlgn="base" hangingPunct="0">
              <a:spcBef>
                <a:spcPct val="0"/>
              </a:spcBef>
              <a:spcAft>
                <a:spcPct val="0"/>
              </a:spcAft>
              <a:buFont typeface="Wingdings" panose="05000000000000000000" pitchFamily="2" charset="2"/>
              <a:buChar char="§"/>
            </a:pPr>
            <a:r>
              <a:rPr lang="ko-KR" altLang="ko-KR" sz="1600" dirty="0">
                <a:latin typeface="Arial" panose="020B0604020202020204" pitchFamily="34" charset="0"/>
              </a:rPr>
              <a:t>CDR-heavy (BECCS + DACCS)</a:t>
            </a:r>
          </a:p>
          <a:p>
            <a:pPr marL="285744" indent="-285744" eaLnBrk="0" fontAlgn="base" hangingPunct="0">
              <a:spcBef>
                <a:spcPct val="0"/>
              </a:spcBef>
              <a:spcAft>
                <a:spcPct val="0"/>
              </a:spcAft>
              <a:buFont typeface="Wingdings" panose="05000000000000000000" pitchFamily="2" charset="2"/>
              <a:buChar char="§"/>
            </a:pPr>
            <a:r>
              <a:rPr lang="ko-KR" altLang="ko-KR" sz="1600" dirty="0">
                <a:latin typeface="Arial" panose="020B0604020202020204" pitchFamily="34" charset="0"/>
              </a:rPr>
              <a:t>Alternative fuels (hydrogen, synfuels)</a:t>
            </a:r>
          </a:p>
          <a:p>
            <a:pPr marL="285744" indent="-285744" eaLnBrk="0" fontAlgn="base" hangingPunct="0">
              <a:spcBef>
                <a:spcPct val="0"/>
              </a:spcBef>
              <a:spcAft>
                <a:spcPct val="0"/>
              </a:spcAft>
              <a:buFont typeface="Wingdings" panose="05000000000000000000" pitchFamily="2" charset="2"/>
              <a:buChar char="§"/>
            </a:pPr>
            <a:r>
              <a:rPr lang="ko-KR" altLang="ko-KR" sz="1600" dirty="0">
                <a:latin typeface="Arial" panose="020B0604020202020204" pitchFamily="34" charset="0"/>
              </a:rPr>
              <a:t>Low-demand society</a:t>
            </a:r>
          </a:p>
          <a:p>
            <a:pPr marL="285744" indent="-285744" eaLnBrk="0" fontAlgn="base" hangingPunct="0">
              <a:spcBef>
                <a:spcPct val="0"/>
              </a:spcBef>
              <a:spcAft>
                <a:spcPct val="0"/>
              </a:spcAft>
              <a:buFont typeface="Wingdings" panose="05000000000000000000" pitchFamily="2" charset="2"/>
              <a:buChar char="§"/>
            </a:pPr>
            <a:r>
              <a:rPr lang="ko-KR" altLang="ko-KR" sz="1600" dirty="0">
                <a:latin typeface="Arial" panose="020B0604020202020204" pitchFamily="34" charset="0"/>
              </a:rPr>
              <a:t>Import-dependent (hydrogen &amp; synfuels)</a:t>
            </a:r>
          </a:p>
          <a:p>
            <a:pPr marL="285744" indent="-285744" eaLnBrk="0" fontAlgn="base" hangingPunct="0">
              <a:spcBef>
                <a:spcPct val="0"/>
              </a:spcBef>
              <a:spcAft>
                <a:spcPct val="0"/>
              </a:spcAft>
              <a:buFont typeface="Wingdings" panose="05000000000000000000" pitchFamily="2" charset="2"/>
              <a:buChar char="§"/>
            </a:pPr>
            <a:r>
              <a:rPr lang="ko-KR" altLang="ko-KR" sz="1600" dirty="0">
                <a:latin typeface="Arial" panose="020B0604020202020204" pitchFamily="34" charset="0"/>
              </a:rPr>
              <a:t>Emission trading (international credits)</a:t>
            </a:r>
          </a:p>
          <a:p>
            <a:pPr defTabSz="914377" eaLnBrk="0" fontAlgn="base" hangingPunct="0">
              <a:spcBef>
                <a:spcPct val="0"/>
              </a:spcBef>
              <a:spcAft>
                <a:spcPct val="0"/>
              </a:spcAft>
            </a:pPr>
            <a:endParaRPr lang="en-US" altLang="ko-KR" sz="1500" dirty="0">
              <a:solidFill>
                <a:srgbClr val="1F1F1F"/>
              </a:solidFill>
              <a:latin typeface="+mj-lt"/>
              <a:ea typeface="ElsevierSans"/>
            </a:endParaRPr>
          </a:p>
          <a:p>
            <a:pPr defTabSz="914377" eaLnBrk="0" fontAlgn="base" hangingPunct="0">
              <a:spcBef>
                <a:spcPct val="0"/>
              </a:spcBef>
              <a:spcAft>
                <a:spcPct val="0"/>
              </a:spcAft>
            </a:pPr>
            <a:r>
              <a:rPr lang="ko-KR" altLang="ko-KR" sz="1500" dirty="0">
                <a:solidFill>
                  <a:srgbClr val="1F1F1F"/>
                </a:solidFill>
                <a:highlight>
                  <a:srgbClr val="FFFF00"/>
                </a:highlight>
                <a:latin typeface="+mj-lt"/>
                <a:ea typeface="ElsevierSans"/>
              </a:rPr>
              <a:t>Key findings include:</a:t>
            </a:r>
            <a:endParaRPr lang="en-US" altLang="ko-KR" sz="1500" dirty="0">
              <a:solidFill>
                <a:srgbClr val="1F1F1F"/>
              </a:solidFill>
              <a:highlight>
                <a:srgbClr val="FFFF00"/>
              </a:highlight>
              <a:latin typeface="+mj-lt"/>
              <a:ea typeface="ElsevierSans"/>
            </a:endParaRPr>
          </a:p>
          <a:p>
            <a:pPr defTabSz="914377" eaLnBrk="0" fontAlgn="base" hangingPunct="0">
              <a:spcBef>
                <a:spcPct val="0"/>
              </a:spcBef>
              <a:spcAft>
                <a:spcPct val="0"/>
              </a:spcAft>
            </a:pPr>
            <a:endParaRPr lang="ko-KR" altLang="ko-KR" sz="1500" dirty="0">
              <a:highlight>
                <a:srgbClr val="FFFF00"/>
              </a:highlight>
              <a:latin typeface="+mj-lt"/>
            </a:endParaRPr>
          </a:p>
          <a:p>
            <a:pPr marL="285744" indent="-285744" eaLnBrk="0" fontAlgn="base" hangingPunct="0">
              <a:spcBef>
                <a:spcPct val="0"/>
              </a:spcBef>
              <a:spcAft>
                <a:spcPct val="0"/>
              </a:spcAft>
              <a:buFont typeface="Arial" panose="020B0604020202020204" pitchFamily="34" charset="0"/>
              <a:buChar char="•"/>
            </a:pPr>
            <a:r>
              <a:rPr lang="ko-KR" altLang="ko-KR" sz="1400" b="1" dirty="0">
                <a:latin typeface="Arial" panose="020B0604020202020204" pitchFamily="34" charset="0"/>
              </a:rPr>
              <a:t>Electrification + power sector decarbonization</a:t>
            </a:r>
            <a:r>
              <a:rPr lang="ko-KR" altLang="ko-KR" sz="1400" dirty="0">
                <a:latin typeface="Arial" panose="020B0604020202020204" pitchFamily="34" charset="0"/>
              </a:rPr>
              <a:t> are unavoidable across all scenarios.</a:t>
            </a:r>
          </a:p>
          <a:p>
            <a:pPr marL="285744" indent="-285744" defTabSz="914377" eaLnBrk="0" fontAlgn="base" hangingPunct="0">
              <a:spcBef>
                <a:spcPct val="0"/>
              </a:spcBef>
              <a:spcAft>
                <a:spcPct val="0"/>
              </a:spcAft>
              <a:buFont typeface="Arial" panose="020B0604020202020204" pitchFamily="34" charset="0"/>
              <a:buChar char="•"/>
            </a:pPr>
            <a:r>
              <a:rPr lang="en-US" altLang="ko-KR" sz="1500" b="1" dirty="0">
                <a:solidFill>
                  <a:srgbClr val="1F1F1F"/>
                </a:solidFill>
                <a:latin typeface="+mj-lt"/>
                <a:ea typeface="ElsevierSans"/>
              </a:rPr>
              <a:t>C</a:t>
            </a:r>
            <a:r>
              <a:rPr lang="ko-KR" altLang="ko-KR" sz="1500" b="1" dirty="0">
                <a:solidFill>
                  <a:srgbClr val="1F1F1F"/>
                </a:solidFill>
                <a:latin typeface="+mj-lt"/>
                <a:ea typeface="ElsevierSans"/>
              </a:rPr>
              <a:t>arbon </a:t>
            </a:r>
            <a:r>
              <a:rPr lang="en-US" altLang="ko-KR" sz="1500" b="1" dirty="0">
                <a:solidFill>
                  <a:srgbClr val="1F1F1F"/>
                </a:solidFill>
                <a:latin typeface="+mj-lt"/>
                <a:ea typeface="ElsevierSans"/>
              </a:rPr>
              <a:t>D</a:t>
            </a:r>
            <a:r>
              <a:rPr lang="ko-KR" altLang="ko-KR" sz="1500" b="1" dirty="0">
                <a:solidFill>
                  <a:srgbClr val="1F1F1F"/>
                </a:solidFill>
                <a:latin typeface="+mj-lt"/>
                <a:ea typeface="ElsevierSans"/>
              </a:rPr>
              <a:t>ioxide </a:t>
            </a:r>
            <a:r>
              <a:rPr lang="en-US" altLang="ko-KR" sz="1500" b="1" dirty="0">
                <a:solidFill>
                  <a:srgbClr val="1F1F1F"/>
                </a:solidFill>
                <a:latin typeface="+mj-lt"/>
                <a:ea typeface="ElsevierSans"/>
              </a:rPr>
              <a:t>R</a:t>
            </a:r>
            <a:r>
              <a:rPr lang="ko-KR" altLang="ko-KR" sz="1500" b="1" dirty="0">
                <a:solidFill>
                  <a:srgbClr val="1F1F1F"/>
                </a:solidFill>
                <a:latin typeface="+mj-lt"/>
                <a:ea typeface="ElsevierSans"/>
              </a:rPr>
              <a:t>emoval (CDR), </a:t>
            </a:r>
            <a:r>
              <a:rPr lang="ko-KR" altLang="ko-KR" sz="1500" dirty="0">
                <a:solidFill>
                  <a:srgbClr val="1F1F1F"/>
                </a:solidFill>
                <a:latin typeface="+mj-lt"/>
                <a:ea typeface="ElsevierSans"/>
              </a:rPr>
              <a:t>and hydrogen/synthetic fuels are essential decarbonization options across all net-zero scenarios.</a:t>
            </a:r>
            <a:endParaRPr lang="en-US" altLang="ko-KR" sz="1500" dirty="0">
              <a:solidFill>
                <a:srgbClr val="1F1F1F"/>
              </a:solidFill>
              <a:latin typeface="+mj-lt"/>
              <a:ea typeface="ElsevierSans"/>
            </a:endParaRPr>
          </a:p>
          <a:p>
            <a:pPr defTabSz="914377" eaLnBrk="0" fontAlgn="base" hangingPunct="0">
              <a:spcBef>
                <a:spcPct val="0"/>
              </a:spcBef>
              <a:spcAft>
                <a:spcPct val="0"/>
              </a:spcAft>
            </a:pPr>
            <a:endParaRPr lang="en-US" altLang="ko-KR" sz="1500" dirty="0">
              <a:solidFill>
                <a:srgbClr val="1F1F1F"/>
              </a:solidFill>
              <a:latin typeface="+mj-lt"/>
              <a:ea typeface="ElsevierSans"/>
            </a:endParaRPr>
          </a:p>
          <a:p>
            <a:pPr marL="285744" indent="-285744" defTabSz="914377" eaLnBrk="0" fontAlgn="base" hangingPunct="0">
              <a:spcBef>
                <a:spcPct val="0"/>
              </a:spcBef>
              <a:spcAft>
                <a:spcPct val="0"/>
              </a:spcAft>
              <a:buFont typeface="Arial" panose="020B0604020202020204" pitchFamily="34" charset="0"/>
              <a:buChar char="•"/>
            </a:pPr>
            <a:r>
              <a:rPr lang="ko-KR" altLang="ko-KR" sz="1500" b="1" dirty="0">
                <a:solidFill>
                  <a:srgbClr val="1F1F1F"/>
                </a:solidFill>
                <a:latin typeface="+mj-lt"/>
                <a:ea typeface="ElsevierSans"/>
              </a:rPr>
              <a:t>Upscaling CDR, reducing </a:t>
            </a:r>
            <a:r>
              <a:rPr lang="ko-KR" altLang="ko-KR" sz="1500" dirty="0">
                <a:solidFill>
                  <a:srgbClr val="1F1F1F"/>
                </a:solidFill>
                <a:latin typeface="+mj-lt"/>
                <a:ea typeface="ElsevierSans"/>
              </a:rPr>
              <a:t>energy demand, and importing low-carbon energy carriers or emission allowances are alternative pathways, each with their own technological, economic and societal challenges. </a:t>
            </a:r>
            <a:endParaRPr lang="en-US" altLang="ko-KR" sz="1500" dirty="0">
              <a:solidFill>
                <a:srgbClr val="1F1F1F"/>
              </a:solidFill>
              <a:latin typeface="+mj-lt"/>
              <a:ea typeface="ElsevierSans"/>
            </a:endParaRPr>
          </a:p>
          <a:p>
            <a:pPr defTabSz="914377" eaLnBrk="0" fontAlgn="base" hangingPunct="0">
              <a:spcBef>
                <a:spcPct val="0"/>
              </a:spcBef>
              <a:spcAft>
                <a:spcPct val="0"/>
              </a:spcAft>
            </a:pPr>
            <a:endParaRPr lang="en-US" altLang="ko-KR" sz="1500" dirty="0">
              <a:solidFill>
                <a:srgbClr val="1F1F1F"/>
              </a:solidFill>
              <a:latin typeface="+mj-lt"/>
              <a:ea typeface="ElsevierSans"/>
            </a:endParaRPr>
          </a:p>
          <a:p>
            <a:pPr marL="285744" indent="-285744" eaLnBrk="0" fontAlgn="base" hangingPunct="0">
              <a:spcBef>
                <a:spcPct val="0"/>
              </a:spcBef>
              <a:spcAft>
                <a:spcPct val="0"/>
              </a:spcAft>
              <a:buFont typeface="Arial" panose="020B0604020202020204" pitchFamily="34" charset="0"/>
              <a:buChar char="•"/>
            </a:pPr>
            <a:r>
              <a:rPr lang="ko-KR" altLang="ko-KR" sz="1500" dirty="0">
                <a:solidFill>
                  <a:srgbClr val="1F1F1F"/>
                </a:solidFill>
                <a:latin typeface="+mj-lt"/>
              </a:rPr>
              <a:t>Global energy system models can inform national scenario assessments by providing information on international trade of low-carbon energy and emission allowances, which are important options for Japan given its limited domestic energy resources</a:t>
            </a:r>
            <a:r>
              <a:rPr lang="en-US" altLang="ko-KR" sz="1500" dirty="0">
                <a:solidFill>
                  <a:srgbClr val="1F1F1F"/>
                </a:solidFill>
                <a:latin typeface="+mj-lt"/>
              </a:rPr>
              <a:t>( domestic renewables</a:t>
            </a:r>
            <a:r>
              <a:rPr lang="ko-KR" altLang="ko-KR" sz="1500" dirty="0">
                <a:solidFill>
                  <a:srgbClr val="1F1F1F"/>
                </a:solidFill>
                <a:latin typeface="+mj-lt"/>
              </a:rPr>
              <a:t> are insufficient </a:t>
            </a:r>
            <a:r>
              <a:rPr lang="en-US" altLang="ko-KR" sz="1500" dirty="0">
                <a:solidFill>
                  <a:srgbClr val="1F1F1F"/>
                </a:solidFill>
                <a:latin typeface="+mj-lt"/>
              </a:rPr>
              <a:t>)</a:t>
            </a:r>
            <a:r>
              <a:rPr lang="ko-KR" altLang="ko-KR" sz="1500" dirty="0">
                <a:solidFill>
                  <a:srgbClr val="1F1F1F"/>
                </a:solidFill>
                <a:latin typeface="+mj-lt"/>
              </a:rPr>
              <a:t>.</a:t>
            </a:r>
          </a:p>
        </p:txBody>
      </p:sp>
    </p:spTree>
    <p:extLst>
      <p:ext uri="{BB962C8B-B14F-4D97-AF65-F5344CB8AC3E}">
        <p14:creationId xmlns:p14="http://schemas.microsoft.com/office/powerpoint/2010/main" val="21705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6A5D1-516E-145F-AABC-3A32A7032A71}"/>
              </a:ext>
            </a:extLst>
          </p:cNvPr>
          <p:cNvPicPr>
            <a:picLocks noChangeAspect="1"/>
          </p:cNvPicPr>
          <p:nvPr/>
        </p:nvPicPr>
        <p:blipFill>
          <a:blip r:embed="rId3"/>
          <a:stretch>
            <a:fillRect/>
          </a:stretch>
        </p:blipFill>
        <p:spPr>
          <a:xfrm>
            <a:off x="76200" y="609601"/>
            <a:ext cx="5791200" cy="2082636"/>
          </a:xfrm>
          <a:prstGeom prst="rect">
            <a:avLst/>
          </a:prstGeom>
          <a:ln>
            <a:solidFill>
              <a:schemeClr val="accent6">
                <a:lumMod val="75000"/>
              </a:schemeClr>
            </a:solidFill>
          </a:ln>
        </p:spPr>
      </p:pic>
      <p:pic>
        <p:nvPicPr>
          <p:cNvPr id="7" name="Picture 6">
            <a:extLst>
              <a:ext uri="{FF2B5EF4-FFF2-40B4-BE49-F238E27FC236}">
                <a16:creationId xmlns:a16="http://schemas.microsoft.com/office/drawing/2014/main" id="{35D9A848-40DA-6FAD-0284-688495B05643}"/>
              </a:ext>
            </a:extLst>
          </p:cNvPr>
          <p:cNvPicPr>
            <a:picLocks noChangeAspect="1"/>
          </p:cNvPicPr>
          <p:nvPr/>
        </p:nvPicPr>
        <p:blipFill>
          <a:blip r:embed="rId4"/>
          <a:stretch>
            <a:fillRect/>
          </a:stretch>
        </p:blipFill>
        <p:spPr>
          <a:xfrm>
            <a:off x="6629401" y="609601"/>
            <a:ext cx="4688763" cy="2082636"/>
          </a:xfrm>
          <a:prstGeom prst="rect">
            <a:avLst/>
          </a:prstGeom>
          <a:ln>
            <a:solidFill>
              <a:schemeClr val="accent6">
                <a:lumMod val="75000"/>
              </a:schemeClr>
            </a:solidFill>
          </a:ln>
        </p:spPr>
      </p:pic>
      <p:sp>
        <p:nvSpPr>
          <p:cNvPr id="9" name="TextBox 8">
            <a:extLst>
              <a:ext uri="{FF2B5EF4-FFF2-40B4-BE49-F238E27FC236}">
                <a16:creationId xmlns:a16="http://schemas.microsoft.com/office/drawing/2014/main" id="{AD119A90-1610-7A67-0D1E-7C4A986E1648}"/>
              </a:ext>
            </a:extLst>
          </p:cNvPr>
          <p:cNvSpPr txBox="1"/>
          <p:nvPr/>
        </p:nvSpPr>
        <p:spPr>
          <a:xfrm>
            <a:off x="76200" y="76200"/>
            <a:ext cx="7326843" cy="454227"/>
          </a:xfrm>
          <a:prstGeom prst="rect">
            <a:avLst/>
          </a:prstGeom>
          <a:noFill/>
        </p:spPr>
        <p:txBody>
          <a:bodyPr wrap="square">
            <a:spAutoFit/>
          </a:bodyPr>
          <a:lstStyle/>
          <a:p>
            <a:pPr>
              <a:lnSpc>
                <a:spcPts val="3151"/>
              </a:lnSpc>
              <a:spcBef>
                <a:spcPts val="1200"/>
              </a:spcBef>
              <a:spcAft>
                <a:spcPts val="1200"/>
              </a:spcAft>
            </a:pPr>
            <a:r>
              <a:rPr lang="en-US" altLang="ko-KR" sz="1600" dirty="0">
                <a:highlight>
                  <a:srgbClr val="FFFF00"/>
                </a:highlight>
              </a:rPr>
              <a:t>Morocco’s OSeMOSYS-based scenario modelling</a:t>
            </a:r>
            <a:r>
              <a:rPr lang="ko-KR" altLang="en-US" sz="1600" dirty="0">
                <a:highlight>
                  <a:srgbClr val="FFFF00"/>
                </a:highlight>
              </a:rPr>
              <a:t> </a:t>
            </a:r>
            <a:r>
              <a:rPr lang="en-US" altLang="ko-KR" sz="1600" dirty="0">
                <a:solidFill>
                  <a:srgbClr val="1F1F1F"/>
                </a:solidFill>
                <a:highlight>
                  <a:srgbClr val="FFFF00"/>
                </a:highlight>
                <a:latin typeface="ElsevierGulliver"/>
              </a:rPr>
              <a:t>transition to renewable power</a:t>
            </a:r>
          </a:p>
        </p:txBody>
      </p:sp>
      <p:sp>
        <p:nvSpPr>
          <p:cNvPr id="15" name="TextBox 14">
            <a:extLst>
              <a:ext uri="{FF2B5EF4-FFF2-40B4-BE49-F238E27FC236}">
                <a16:creationId xmlns:a16="http://schemas.microsoft.com/office/drawing/2014/main" id="{9B12B9D9-4398-2292-4298-A1E3EB76480F}"/>
              </a:ext>
            </a:extLst>
          </p:cNvPr>
          <p:cNvSpPr txBox="1"/>
          <p:nvPr/>
        </p:nvSpPr>
        <p:spPr>
          <a:xfrm>
            <a:off x="76200" y="2743201"/>
            <a:ext cx="12039600" cy="553998"/>
          </a:xfrm>
          <a:prstGeom prst="rect">
            <a:avLst/>
          </a:prstGeom>
          <a:noFill/>
          <a:ln>
            <a:solidFill>
              <a:schemeClr val="accent6">
                <a:lumMod val="75000"/>
              </a:schemeClr>
            </a:solidFill>
          </a:ln>
        </p:spPr>
        <p:txBody>
          <a:bodyPr wrap="square">
            <a:spAutoFit/>
          </a:bodyPr>
          <a:lstStyle/>
          <a:p>
            <a:r>
              <a:rPr lang="en-US" altLang="ko-KR" sz="1600" b="1" dirty="0">
                <a:highlight>
                  <a:srgbClr val="FFFF00"/>
                </a:highlight>
              </a:rPr>
              <a:t>Goal</a:t>
            </a:r>
            <a:r>
              <a:rPr lang="en-US" altLang="ko-KR" sz="1600" b="1" dirty="0">
                <a:solidFill>
                  <a:srgbClr val="1F1F1F"/>
                </a:solidFill>
                <a:highlight>
                  <a:srgbClr val="FFFF00"/>
                </a:highlight>
                <a:latin typeface="+mj-lt"/>
              </a:rPr>
              <a:t> : </a:t>
            </a:r>
            <a:r>
              <a:rPr lang="en-US" altLang="ko-KR" sz="1300" dirty="0">
                <a:solidFill>
                  <a:srgbClr val="1F1F1F"/>
                </a:solidFill>
                <a:latin typeface="+mj-lt"/>
              </a:rPr>
              <a:t>Develops an enhanced OSeMOSYS energy system model to examine long-term energy supply strategies (</a:t>
            </a:r>
            <a:r>
              <a:rPr lang="en-US" altLang="ko-KR" sz="1300" dirty="0">
                <a:latin typeface="+mj-lt"/>
              </a:rPr>
              <a:t>reach a </a:t>
            </a:r>
            <a:r>
              <a:rPr lang="en-US" altLang="ko-KR" sz="1300" b="1" dirty="0">
                <a:latin typeface="+mj-lt"/>
              </a:rPr>
              <a:t>renewable - dominant electricity system by 2050</a:t>
            </a:r>
            <a:endParaRPr lang="en-US" altLang="ko-KR" sz="1300" dirty="0">
              <a:solidFill>
                <a:srgbClr val="1F1F1F"/>
              </a:solidFill>
              <a:latin typeface="ElsevierGulliver"/>
            </a:endParaRPr>
          </a:p>
          <a:p>
            <a:pPr marL="285744" indent="-285744">
              <a:buFont typeface="Arial" panose="020B0604020202020204" pitchFamily="34" charset="0"/>
              <a:buChar char="•"/>
            </a:pPr>
            <a:r>
              <a:rPr lang="en-US" altLang="ko-KR" sz="1400" dirty="0">
                <a:solidFill>
                  <a:srgbClr val="1F1F1F"/>
                </a:solidFill>
                <a:latin typeface="ElsevierGulliver"/>
              </a:rPr>
              <a:t>A baseline and three alternative scenarios were developed, </a:t>
            </a:r>
            <a:endParaRPr lang="ko-KR" altLang="en-US" sz="1400" dirty="0"/>
          </a:p>
        </p:txBody>
      </p:sp>
      <p:graphicFrame>
        <p:nvGraphicFramePr>
          <p:cNvPr id="24" name="Table 23">
            <a:extLst>
              <a:ext uri="{FF2B5EF4-FFF2-40B4-BE49-F238E27FC236}">
                <a16:creationId xmlns:a16="http://schemas.microsoft.com/office/drawing/2014/main" id="{D4BA5E8A-C6B7-0A34-127E-9CE1711E903F}"/>
              </a:ext>
            </a:extLst>
          </p:cNvPr>
          <p:cNvGraphicFramePr>
            <a:graphicFrameLocks noGrp="1"/>
          </p:cNvGraphicFramePr>
          <p:nvPr/>
        </p:nvGraphicFramePr>
        <p:xfrm>
          <a:off x="685801" y="3766838"/>
          <a:ext cx="11201401" cy="2851225"/>
        </p:xfrm>
        <a:graphic>
          <a:graphicData uri="http://schemas.openxmlformats.org/drawingml/2006/table">
            <a:tbl>
              <a:tblPr/>
              <a:tblGrid>
                <a:gridCol w="3661915">
                  <a:extLst>
                    <a:ext uri="{9D8B030D-6E8A-4147-A177-3AD203B41FA5}">
                      <a16:colId xmlns:a16="http://schemas.microsoft.com/office/drawing/2014/main" val="1031656223"/>
                    </a:ext>
                  </a:extLst>
                </a:gridCol>
                <a:gridCol w="2638873">
                  <a:extLst>
                    <a:ext uri="{9D8B030D-6E8A-4147-A177-3AD203B41FA5}">
                      <a16:colId xmlns:a16="http://schemas.microsoft.com/office/drawing/2014/main" val="4608943"/>
                    </a:ext>
                  </a:extLst>
                </a:gridCol>
                <a:gridCol w="4900613">
                  <a:extLst>
                    <a:ext uri="{9D8B030D-6E8A-4147-A177-3AD203B41FA5}">
                      <a16:colId xmlns:a16="http://schemas.microsoft.com/office/drawing/2014/main" val="1705446324"/>
                    </a:ext>
                  </a:extLst>
                </a:gridCol>
              </a:tblGrid>
              <a:tr h="231029">
                <a:tc>
                  <a:txBody>
                    <a:bodyPr/>
                    <a:lstStyle/>
                    <a:p>
                      <a:pPr marL="0" fontAlgn="b">
                        <a:buNone/>
                      </a:pPr>
                      <a:r>
                        <a:rPr lang="en-US" sz="1200" b="0" dirty="0">
                          <a:solidFill>
                            <a:srgbClr val="111827"/>
                          </a:solidFill>
                          <a:effectLst/>
                          <a:highlight>
                            <a:srgbClr val="FFFF00"/>
                          </a:highlight>
                          <a:latin typeface="+mn-lt"/>
                          <a:ea typeface="+mn-ea"/>
                          <a:cs typeface="+mn-cs"/>
                        </a:rPr>
                        <a:t>Scenario</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highlight>
                            <a:srgbClr val="FFFF00"/>
                          </a:highlight>
                          <a:latin typeface="+mn-lt"/>
                          <a:ea typeface="+mn-ea"/>
                          <a:cs typeface="+mn-cs"/>
                        </a:rPr>
                        <a:t>Objective</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dirty="0">
                          <a:solidFill>
                            <a:srgbClr val="111827"/>
                          </a:solidFill>
                          <a:effectLst/>
                          <a:highlight>
                            <a:srgbClr val="FFFF00"/>
                          </a:highlight>
                          <a:latin typeface="+mn-lt"/>
                          <a:ea typeface="+mn-ea"/>
                          <a:cs typeface="+mn-cs"/>
                        </a:rPr>
                        <a:t>Key</a:t>
                      </a:r>
                      <a:r>
                        <a:rPr lang="en-US" altLang="ko-KR" sz="1200" kern="1200" dirty="0">
                          <a:solidFill>
                            <a:srgbClr val="1F1F1F"/>
                          </a:solidFill>
                          <a:highlight>
                            <a:srgbClr val="FFFF00"/>
                          </a:highlight>
                          <a:latin typeface="+mn-lt"/>
                          <a:ea typeface="+mn-ea"/>
                          <a:cs typeface="+mn-cs"/>
                        </a:rPr>
                        <a:t> Assumptions</a:t>
                      </a:r>
                    </a:p>
                  </a:txBody>
                  <a:tcPr marL="48149" marR="48149" marT="24075" marB="2407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783629004"/>
                  </a:ext>
                </a:extLst>
              </a:tr>
              <a:tr h="779669">
                <a:tc>
                  <a:txBody>
                    <a:bodyPr/>
                    <a:lstStyle/>
                    <a:p>
                      <a:pPr marL="0" fontAlgn="b">
                        <a:buNone/>
                      </a:pPr>
                      <a:r>
                        <a:rPr lang="en-US" sz="1300" b="0" dirty="0">
                          <a:solidFill>
                            <a:srgbClr val="111827"/>
                          </a:solidFill>
                          <a:effectLst/>
                          <a:latin typeface="+mn-lt"/>
                          <a:ea typeface="+mn-ea"/>
                          <a:cs typeface="+mn-cs"/>
                        </a:rPr>
                        <a:t>BAU</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Continuation of current policies</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t>Electricity demand keeps rising</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ea typeface="+mn-ea"/>
                          <a:cs typeface="+mn-cs"/>
                        </a:rPr>
                        <a:t>No new CO₂ constraint; </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ea typeface="+mn-ea"/>
                          <a:cs typeface="+mn-cs"/>
                        </a:rPr>
                        <a:t>Delayed gas investments (</a:t>
                      </a:r>
                      <a:r>
                        <a:rPr lang="en-US" altLang="ko-KR" sz="1200" dirty="0"/>
                        <a:t>still needed)</a:t>
                      </a:r>
                      <a:endParaRPr lang="en-US" sz="1200" dirty="0">
                        <a:solidFill>
                          <a:schemeClr val="tx1"/>
                        </a:solidFill>
                        <a:latin typeface="+mn-lt"/>
                        <a:ea typeface="+mn-ea"/>
                        <a:cs typeface="+mn-cs"/>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ea typeface="+mn-ea"/>
                          <a:cs typeface="+mn-cs"/>
                        </a:rPr>
                        <a:t>Moderate RE growth</a:t>
                      </a:r>
                    </a:p>
                  </a:txBody>
                  <a:tcPr marL="48149" marR="48149" marT="24075" marB="2407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713264365"/>
                  </a:ext>
                </a:extLst>
              </a:tr>
              <a:tr h="413909">
                <a:tc>
                  <a:txBody>
                    <a:bodyPr/>
                    <a:lstStyle/>
                    <a:p>
                      <a:pPr marL="0" fontAlgn="b">
                        <a:buNone/>
                      </a:pPr>
                      <a:r>
                        <a:rPr lang="en-US" sz="1200" b="0" dirty="0">
                          <a:solidFill>
                            <a:srgbClr val="111827"/>
                          </a:solidFill>
                          <a:effectLst/>
                          <a:latin typeface="+mn-lt"/>
                          <a:ea typeface="+mn-ea"/>
                          <a:cs typeface="+mn-cs"/>
                        </a:rPr>
                        <a:t>RNES (</a:t>
                      </a:r>
                      <a:r>
                        <a:rPr lang="en-US" altLang="ko-KR" sz="1200" b="0" i="0" dirty="0">
                          <a:solidFill>
                            <a:schemeClr val="tx1"/>
                          </a:solidFill>
                          <a:effectLst/>
                          <a:latin typeface="+mn-lt"/>
                          <a:ea typeface="+mn-ea"/>
                          <a:cs typeface="+mn-cs"/>
                        </a:rPr>
                        <a:t>Ratified National Energy Strategy</a:t>
                      </a:r>
                      <a:r>
                        <a:rPr lang="en-US" sz="1200" b="0" dirty="0">
                          <a:solidFill>
                            <a:srgbClr val="111827"/>
                          </a:solidFill>
                          <a:effectLst/>
                          <a:latin typeface="+mn-lt"/>
                          <a:ea typeface="+mn-ea"/>
                          <a:cs typeface="+mn-cs"/>
                        </a:rPr>
                        <a:t>)</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Policy-aligned transition(official policy)</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Renewables reach </a:t>
                      </a:r>
                      <a:r>
                        <a:rPr lang="en-US" altLang="ko-KR" sz="1200" b="1" dirty="0">
                          <a:solidFill>
                            <a:schemeClr val="tx1"/>
                          </a:solidFill>
                          <a:latin typeface="+mn-lt"/>
                          <a:ea typeface="+mn-ea"/>
                          <a:cs typeface="+mn-cs"/>
                        </a:rPr>
                        <a:t>52% </a:t>
                      </a:r>
                      <a:r>
                        <a:rPr lang="en-US" altLang="ko-KR" sz="1200" dirty="0">
                          <a:solidFill>
                            <a:schemeClr val="tx1"/>
                          </a:solidFill>
                          <a:latin typeface="+mn-lt"/>
                          <a:ea typeface="+mn-ea"/>
                          <a:cs typeface="+mn-cs"/>
                        </a:rPr>
                        <a:t>of capacity by 2030</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Small demand reduction </a:t>
                      </a:r>
                      <a:r>
                        <a:rPr lang="en-US" altLang="ko-KR" sz="1200" b="1" dirty="0">
                          <a:solidFill>
                            <a:schemeClr val="tx1"/>
                          </a:solidFill>
                          <a:latin typeface="+mn-lt"/>
                          <a:ea typeface="+mn-ea"/>
                          <a:cs typeface="+mn-cs"/>
                        </a:rPr>
                        <a:t>(5%) </a:t>
                      </a:r>
                      <a:r>
                        <a:rPr lang="en-US" altLang="ko-KR" sz="1200" dirty="0">
                          <a:solidFill>
                            <a:schemeClr val="tx1"/>
                          </a:solidFill>
                          <a:latin typeface="+mn-lt"/>
                          <a:ea typeface="+mn-ea"/>
                          <a:cs typeface="+mn-cs"/>
                        </a:rPr>
                        <a:t>vs baseline</a:t>
                      </a:r>
                    </a:p>
                  </a:txBody>
                  <a:tcPr marL="48149" marR="48149" marT="24075" marB="2407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38374550"/>
                  </a:ext>
                </a:extLst>
              </a:tr>
              <a:tr h="646945">
                <a:tc>
                  <a:txBody>
                    <a:bodyPr/>
                    <a:lstStyle/>
                    <a:p>
                      <a:pPr marL="0" fontAlgn="b">
                        <a:buNone/>
                      </a:pPr>
                      <a:r>
                        <a:rPr lang="en-US" sz="1200" b="0" dirty="0">
                          <a:solidFill>
                            <a:srgbClr val="111827"/>
                          </a:solidFill>
                          <a:effectLst/>
                          <a:latin typeface="+mn-lt"/>
                          <a:ea typeface="+mn-ea"/>
                          <a:cs typeface="+mn-cs"/>
                        </a:rPr>
                        <a:t>NMNES (</a:t>
                      </a:r>
                      <a:r>
                        <a:rPr lang="en-US" altLang="ko-KR" sz="1200" b="0" i="0" dirty="0">
                          <a:solidFill>
                            <a:schemeClr val="tx1"/>
                          </a:solidFill>
                          <a:effectLst/>
                          <a:latin typeface="+mn-lt"/>
                          <a:ea typeface="+mn-ea"/>
                          <a:cs typeface="+mn-cs"/>
                        </a:rPr>
                        <a:t>New Moderate National Energy Strategy) </a:t>
                      </a:r>
                      <a:r>
                        <a:rPr lang="en-US" altLang="ko-KR" sz="1200" b="0" i="0" dirty="0">
                          <a:solidFill>
                            <a:schemeClr val="tx1"/>
                          </a:solidFill>
                          <a:effectLst/>
                          <a:highlight>
                            <a:srgbClr val="FFFF00"/>
                          </a:highlight>
                          <a:latin typeface="+mn-lt"/>
                          <a:ea typeface="+mn-ea"/>
                          <a:cs typeface="+mn-cs"/>
                        </a:rPr>
                        <a:t>(</a:t>
                      </a:r>
                      <a:r>
                        <a:rPr lang="en-US" sz="1200" b="0" dirty="0">
                          <a:solidFill>
                            <a:srgbClr val="111827"/>
                          </a:solidFill>
                          <a:effectLst/>
                          <a:highlight>
                            <a:srgbClr val="FFFF00"/>
                          </a:highlight>
                          <a:latin typeface="+mn-lt"/>
                          <a:ea typeface="+mn-ea"/>
                          <a:cs typeface="+mn-cs"/>
                        </a:rPr>
                        <a:t>Moderate Decarbonization)</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Accelerated RE + emissions control</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171450" indent="-171450" fontAlgn="b">
                        <a:buFont typeface="Arial" panose="020B0604020202020204" pitchFamily="34" charset="0"/>
                        <a:buChar char="•"/>
                      </a:pPr>
                      <a:r>
                        <a:rPr lang="en-US" altLang="ko-KR" sz="1200" dirty="0">
                          <a:solidFill>
                            <a:schemeClr val="tx1"/>
                          </a:solidFill>
                          <a:latin typeface="+mn-lt"/>
                          <a:ea typeface="+mn-ea"/>
                          <a:cs typeface="+mn-cs"/>
                        </a:rPr>
                        <a:t>Renewables &gt; 60% by 2050 </a:t>
                      </a:r>
                      <a:r>
                        <a:rPr lang="en-US" altLang="ko-KR" sz="1200" dirty="0">
                          <a:solidFill>
                            <a:schemeClr val="tx1"/>
                          </a:solidFill>
                          <a:highlight>
                            <a:srgbClr val="FFFF00"/>
                          </a:highlight>
                          <a:latin typeface="+mn-lt"/>
                          <a:ea typeface="+mn-ea"/>
                          <a:cs typeface="+mn-cs"/>
                        </a:rPr>
                        <a:t>( 57% 2040,67% 2050)</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Demand grows slower ( reduction 10% lower than BAU)</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CO₂ reduction from 2025; </a:t>
                      </a:r>
                      <a:endParaRPr lang="en-US" sz="1200" dirty="0">
                        <a:solidFill>
                          <a:schemeClr val="tx1"/>
                        </a:solidFill>
                        <a:latin typeface="+mn-lt"/>
                        <a:ea typeface="+mn-ea"/>
                        <a:cs typeface="+mn-cs"/>
                      </a:endParaRPr>
                    </a:p>
                  </a:txBody>
                  <a:tcPr marL="48149" marR="48149" marT="24075" marB="2407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996507008"/>
                  </a:ext>
                </a:extLst>
              </a:tr>
              <a:tr h="779669">
                <a:tc>
                  <a:txBody>
                    <a:bodyPr/>
                    <a:lstStyle/>
                    <a:p>
                      <a:pPr marL="0" algn="just" fontAlgn="b">
                        <a:buNone/>
                      </a:pPr>
                      <a:r>
                        <a:rPr lang="en-US" sz="1200" b="0" dirty="0">
                          <a:solidFill>
                            <a:srgbClr val="111827"/>
                          </a:solidFill>
                          <a:effectLst/>
                          <a:latin typeface="+mn-lt"/>
                          <a:ea typeface="+mn-ea"/>
                          <a:cs typeface="+mn-cs"/>
                        </a:rPr>
                        <a:t>NANES (</a:t>
                      </a:r>
                      <a:r>
                        <a:rPr lang="en-US" altLang="ko-KR" sz="1200" b="0" i="0" dirty="0">
                          <a:solidFill>
                            <a:schemeClr val="tx1"/>
                          </a:solidFill>
                          <a:effectLst/>
                          <a:latin typeface="+mn-lt"/>
                          <a:ea typeface="+mn-ea"/>
                          <a:cs typeface="+mn-cs"/>
                        </a:rPr>
                        <a:t>New Ambitious National Energy Strategy) </a:t>
                      </a:r>
                      <a:r>
                        <a:rPr lang="en-US" altLang="ko-KR" sz="1200" b="0" dirty="0">
                          <a:solidFill>
                            <a:srgbClr val="111827"/>
                          </a:solidFill>
                          <a:effectLst/>
                          <a:highlight>
                            <a:srgbClr val="FFFF00"/>
                          </a:highlight>
                          <a:latin typeface="+mn-lt"/>
                          <a:ea typeface="+mn-ea"/>
                          <a:cs typeface="+mn-cs"/>
                        </a:rPr>
                        <a:t>(Ambitious Decarbonization</a:t>
                      </a:r>
                      <a:r>
                        <a:rPr lang="en-US" altLang="ko-KR" sz="1200" b="0" dirty="0">
                          <a:solidFill>
                            <a:srgbClr val="111827"/>
                          </a:solidFill>
                          <a:effectLst/>
                          <a:latin typeface="+mn-lt"/>
                          <a:ea typeface="+mn-ea"/>
                          <a:cs typeface="+mn-cs"/>
                        </a:rPr>
                        <a:t>) </a:t>
                      </a:r>
                      <a:endParaRPr lang="en-US" sz="1200" b="0" dirty="0">
                        <a:solidFill>
                          <a:srgbClr val="111827"/>
                        </a:solidFill>
                        <a:effectLst/>
                        <a:latin typeface="+mn-lt"/>
                        <a:ea typeface="+mn-ea"/>
                        <a:cs typeface="+mn-cs"/>
                      </a:endParaRP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0" fontAlgn="b">
                        <a:buNone/>
                      </a:pPr>
                      <a:r>
                        <a:rPr lang="en-US" sz="1300" b="0" dirty="0">
                          <a:solidFill>
                            <a:srgbClr val="111827"/>
                          </a:solidFill>
                          <a:effectLst/>
                          <a:latin typeface="+mn-lt"/>
                          <a:ea typeface="+mn-ea"/>
                          <a:cs typeface="+mn-cs"/>
                        </a:rPr>
                        <a:t>Near-zero electricity emissions</a:t>
                      </a:r>
                    </a:p>
                  </a:txBody>
                  <a:tcPr marL="48149" marR="48149" marT="24075" marB="24075" anchor="ctr">
                    <a:lnL>
                      <a:noFill/>
                    </a:lnL>
                    <a:lnR>
                      <a:noFill/>
                    </a:lnR>
                    <a:lnT>
                      <a:noFill/>
                    </a:lnT>
                    <a:lnB>
                      <a:noFill/>
                    </a:lnB>
                    <a:solidFill>
                      <a:schemeClr val="accent2">
                        <a:lumMod val="20000"/>
                        <a:lumOff val="80000"/>
                      </a:schemeClr>
                    </a:solidFill>
                  </a:tcPr>
                </a:tc>
                <a:tc>
                  <a:txBody>
                    <a:bodyPr/>
                    <a:lstStyle/>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ea typeface="+mn-ea"/>
                          <a:cs typeface="+mn-cs"/>
                        </a:rPr>
                        <a:t>72 % RE by 2040, 92 % by 2050; </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Strong demand reduction </a:t>
                      </a:r>
                      <a:r>
                        <a:rPr lang="en-US" sz="1200" dirty="0">
                          <a:solidFill>
                            <a:schemeClr val="tx1"/>
                          </a:solidFill>
                          <a:latin typeface="+mn-lt"/>
                          <a:ea typeface="+mn-ea"/>
                          <a:cs typeface="+mn-cs"/>
                        </a:rPr>
                        <a:t>~15 %</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Strong CO₂ constraint</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Storage &amp; flexibility required</a:t>
                      </a:r>
                    </a:p>
                  </a:txBody>
                  <a:tcPr marL="48149" marR="48149" marT="24075" marB="2407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778593941"/>
                  </a:ext>
                </a:extLst>
              </a:tr>
            </a:tbl>
          </a:graphicData>
        </a:graphic>
      </p:graphicFrame>
      <p:sp>
        <p:nvSpPr>
          <p:cNvPr id="26" name="TextBox 25">
            <a:extLst>
              <a:ext uri="{FF2B5EF4-FFF2-40B4-BE49-F238E27FC236}">
                <a16:creationId xmlns:a16="http://schemas.microsoft.com/office/drawing/2014/main" id="{5EDCB927-4C09-AC44-0603-66BB0764E18A}"/>
              </a:ext>
            </a:extLst>
          </p:cNvPr>
          <p:cNvSpPr txBox="1"/>
          <p:nvPr/>
        </p:nvSpPr>
        <p:spPr>
          <a:xfrm>
            <a:off x="1447800" y="3352801"/>
            <a:ext cx="8991600" cy="369332"/>
          </a:xfrm>
          <a:prstGeom prst="rect">
            <a:avLst/>
          </a:prstGeom>
          <a:solidFill>
            <a:schemeClr val="accent3">
              <a:lumMod val="40000"/>
              <a:lumOff val="60000"/>
            </a:schemeClr>
          </a:solidFill>
        </p:spPr>
        <p:txBody>
          <a:bodyPr wrap="square">
            <a:spAutoFit/>
          </a:bodyPr>
          <a:lstStyle/>
          <a:p>
            <a:pPr>
              <a:buNone/>
            </a:pPr>
            <a:r>
              <a:rPr lang="en-US" altLang="ko-KR" dirty="0"/>
              <a:t>How far can decarbonize electricity if the renewables increase and slightly control demand?</a:t>
            </a:r>
          </a:p>
        </p:txBody>
      </p:sp>
    </p:spTree>
    <p:extLst>
      <p:ext uri="{BB962C8B-B14F-4D97-AF65-F5344CB8AC3E}">
        <p14:creationId xmlns:p14="http://schemas.microsoft.com/office/powerpoint/2010/main" val="155483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FBF999-AAE2-B12B-65FC-1B4B0B1D2433}"/>
              </a:ext>
            </a:extLst>
          </p:cNvPr>
          <p:cNvPicPr>
            <a:picLocks noChangeAspect="1"/>
          </p:cNvPicPr>
          <p:nvPr/>
        </p:nvPicPr>
        <p:blipFill>
          <a:blip r:embed="rId2"/>
          <a:stretch>
            <a:fillRect/>
          </a:stretch>
        </p:blipFill>
        <p:spPr>
          <a:xfrm>
            <a:off x="202096" y="825686"/>
            <a:ext cx="5638800" cy="3060516"/>
          </a:xfrm>
          <a:prstGeom prst="rect">
            <a:avLst/>
          </a:prstGeom>
          <a:ln>
            <a:solidFill>
              <a:schemeClr val="accent1"/>
            </a:solidFill>
          </a:ln>
        </p:spPr>
      </p:pic>
      <p:sp>
        <p:nvSpPr>
          <p:cNvPr id="7" name="TextBox 6">
            <a:extLst>
              <a:ext uri="{FF2B5EF4-FFF2-40B4-BE49-F238E27FC236}">
                <a16:creationId xmlns:a16="http://schemas.microsoft.com/office/drawing/2014/main" id="{D4C997E2-1D21-B5DE-E29E-6DD2FD5A5BA3}"/>
              </a:ext>
            </a:extLst>
          </p:cNvPr>
          <p:cNvSpPr txBox="1"/>
          <p:nvPr/>
        </p:nvSpPr>
        <p:spPr>
          <a:xfrm>
            <a:off x="202096" y="152401"/>
            <a:ext cx="6097656" cy="369332"/>
          </a:xfrm>
          <a:prstGeom prst="rect">
            <a:avLst/>
          </a:prstGeom>
          <a:noFill/>
        </p:spPr>
        <p:txBody>
          <a:bodyPr wrap="square">
            <a:spAutoFit/>
          </a:bodyPr>
          <a:lstStyle/>
          <a:p>
            <a:r>
              <a:rPr lang="en-US" altLang="ko-KR" dirty="0">
                <a:highlight>
                  <a:srgbClr val="FFFF00"/>
                </a:highlight>
              </a:rPr>
              <a:t>Spain’s energy scenarios and driving forces of CO₂ emissions</a:t>
            </a:r>
            <a:endParaRPr lang="ko-KR" altLang="en-US" dirty="0">
              <a:highlight>
                <a:srgbClr val="FFFF00"/>
              </a:highlight>
            </a:endParaRPr>
          </a:p>
        </p:txBody>
      </p:sp>
      <p:pic>
        <p:nvPicPr>
          <p:cNvPr id="9" name="Picture 8">
            <a:extLst>
              <a:ext uri="{FF2B5EF4-FFF2-40B4-BE49-F238E27FC236}">
                <a16:creationId xmlns:a16="http://schemas.microsoft.com/office/drawing/2014/main" id="{9BEE6582-6FAC-D5C2-F7FF-24257015B849}"/>
              </a:ext>
            </a:extLst>
          </p:cNvPr>
          <p:cNvPicPr>
            <a:picLocks noChangeAspect="1"/>
          </p:cNvPicPr>
          <p:nvPr/>
        </p:nvPicPr>
        <p:blipFill>
          <a:blip r:embed="rId3"/>
          <a:stretch>
            <a:fillRect/>
          </a:stretch>
        </p:blipFill>
        <p:spPr>
          <a:xfrm>
            <a:off x="6477000" y="804534"/>
            <a:ext cx="5429976" cy="3060516"/>
          </a:xfrm>
          <a:prstGeom prst="rect">
            <a:avLst/>
          </a:prstGeom>
          <a:ln>
            <a:solidFill>
              <a:schemeClr val="accent1"/>
            </a:solidFill>
          </a:ln>
        </p:spPr>
      </p:pic>
      <p:sp>
        <p:nvSpPr>
          <p:cNvPr id="11" name="TextBox 10">
            <a:extLst>
              <a:ext uri="{FF2B5EF4-FFF2-40B4-BE49-F238E27FC236}">
                <a16:creationId xmlns:a16="http://schemas.microsoft.com/office/drawing/2014/main" id="{4D1E0EA0-31EB-EECC-BDB3-F5F3F581FC9E}"/>
              </a:ext>
            </a:extLst>
          </p:cNvPr>
          <p:cNvSpPr txBox="1"/>
          <p:nvPr/>
        </p:nvSpPr>
        <p:spPr>
          <a:xfrm>
            <a:off x="413301" y="4495800"/>
            <a:ext cx="11493675" cy="1338828"/>
          </a:xfrm>
          <a:prstGeom prst="rect">
            <a:avLst/>
          </a:prstGeom>
          <a:noFill/>
        </p:spPr>
        <p:txBody>
          <a:bodyPr wrap="square">
            <a:spAutoFit/>
          </a:bodyPr>
          <a:lstStyle/>
          <a:p>
            <a:pPr>
              <a:buNone/>
            </a:pPr>
            <a:r>
              <a:rPr lang="en-US" altLang="ko-KR" sz="1600" b="1" dirty="0">
                <a:highlight>
                  <a:srgbClr val="FFFF00"/>
                </a:highlight>
              </a:rPr>
              <a:t>Key points : </a:t>
            </a:r>
          </a:p>
          <a:p>
            <a:pPr marL="285744" indent="-285744">
              <a:buFont typeface="Arial" panose="020B0604020202020204" pitchFamily="34" charset="0"/>
              <a:buChar char="•"/>
            </a:pPr>
            <a:r>
              <a:rPr lang="en-US" altLang="ko-KR" sz="1400" dirty="0">
                <a:highlight>
                  <a:srgbClr val="FFFF00"/>
                </a:highlight>
              </a:rPr>
              <a:t>Compares 3 scenarios : Baseline (current policy); Efficiency scenario (ambitious energy saving actions) ; Long-term decarbonization (targeting climate neutrality) pathways for energy demand and CO₂ emissions</a:t>
            </a:r>
          </a:p>
          <a:p>
            <a:endParaRPr lang="en-US" altLang="ko-KR" sz="900" dirty="0">
              <a:highlight>
                <a:srgbClr val="FFFF00"/>
              </a:highlight>
            </a:endParaRPr>
          </a:p>
          <a:p>
            <a:pPr marL="285744" indent="-285744">
              <a:buFont typeface="Arial" panose="020B0604020202020204" pitchFamily="34" charset="0"/>
              <a:buChar char="•"/>
            </a:pPr>
            <a:r>
              <a:rPr lang="en-US" altLang="ko-KR" sz="1400" dirty="0">
                <a:highlight>
                  <a:srgbClr val="FFFF00"/>
                </a:highlight>
              </a:rPr>
              <a:t>Finds that even ambitious efficiency improvements and renewable integration may not fully achieve long-term climate targets without deeper transformation (e.g., electrification, storage). </a:t>
            </a:r>
          </a:p>
        </p:txBody>
      </p:sp>
    </p:spTree>
    <p:extLst>
      <p:ext uri="{BB962C8B-B14F-4D97-AF65-F5344CB8AC3E}">
        <p14:creationId xmlns:p14="http://schemas.microsoft.com/office/powerpoint/2010/main" val="252741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DE1377-366D-5464-8DFD-FC1E29EE545D}"/>
              </a:ext>
            </a:extLst>
          </p:cNvPr>
          <p:cNvPicPr>
            <a:picLocks noChangeAspect="1"/>
          </p:cNvPicPr>
          <p:nvPr/>
        </p:nvPicPr>
        <p:blipFill>
          <a:blip r:embed="rId2"/>
          <a:stretch>
            <a:fillRect/>
          </a:stretch>
        </p:blipFill>
        <p:spPr>
          <a:xfrm>
            <a:off x="152399" y="739717"/>
            <a:ext cx="6477003" cy="2155883"/>
          </a:xfrm>
          <a:prstGeom prst="rect">
            <a:avLst/>
          </a:prstGeom>
          <a:ln>
            <a:solidFill>
              <a:schemeClr val="accent6">
                <a:lumMod val="75000"/>
              </a:schemeClr>
            </a:solidFill>
          </a:ln>
        </p:spPr>
      </p:pic>
      <p:sp>
        <p:nvSpPr>
          <p:cNvPr id="8" name="TextBox 7">
            <a:extLst>
              <a:ext uri="{FF2B5EF4-FFF2-40B4-BE49-F238E27FC236}">
                <a16:creationId xmlns:a16="http://schemas.microsoft.com/office/drawing/2014/main" id="{EC66DFDC-4DB5-58AB-A47D-F29856E4D04A}"/>
              </a:ext>
            </a:extLst>
          </p:cNvPr>
          <p:cNvSpPr txBox="1"/>
          <p:nvPr/>
        </p:nvSpPr>
        <p:spPr>
          <a:xfrm>
            <a:off x="381000" y="228600"/>
            <a:ext cx="5181600" cy="369332"/>
          </a:xfrm>
          <a:prstGeom prst="rect">
            <a:avLst/>
          </a:prstGeom>
          <a:noFill/>
        </p:spPr>
        <p:txBody>
          <a:bodyPr wrap="square">
            <a:spAutoFit/>
          </a:bodyPr>
          <a:lstStyle/>
          <a:p>
            <a:r>
              <a:rPr lang="en-US" altLang="ko-KR" dirty="0">
                <a:highlight>
                  <a:srgbClr val="FFFF00"/>
                </a:highlight>
              </a:rPr>
              <a:t>Kenya’s Low Carbon Futures by 2050</a:t>
            </a:r>
          </a:p>
        </p:txBody>
      </p:sp>
      <p:pic>
        <p:nvPicPr>
          <p:cNvPr id="10" name="Picture 9">
            <a:extLst>
              <a:ext uri="{FF2B5EF4-FFF2-40B4-BE49-F238E27FC236}">
                <a16:creationId xmlns:a16="http://schemas.microsoft.com/office/drawing/2014/main" id="{23A8260D-BC9E-7BE2-9047-E3E91395BB03}"/>
              </a:ext>
            </a:extLst>
          </p:cNvPr>
          <p:cNvPicPr>
            <a:picLocks noChangeAspect="1"/>
          </p:cNvPicPr>
          <p:nvPr/>
        </p:nvPicPr>
        <p:blipFill>
          <a:blip r:embed="rId3"/>
          <a:stretch>
            <a:fillRect/>
          </a:stretch>
        </p:blipFill>
        <p:spPr>
          <a:xfrm>
            <a:off x="6722166" y="739717"/>
            <a:ext cx="2405269" cy="2155883"/>
          </a:xfrm>
          <a:prstGeom prst="rect">
            <a:avLst/>
          </a:prstGeom>
          <a:ln>
            <a:solidFill>
              <a:schemeClr val="accent6">
                <a:lumMod val="75000"/>
              </a:schemeClr>
            </a:solidFill>
          </a:ln>
        </p:spPr>
      </p:pic>
      <p:sp>
        <p:nvSpPr>
          <p:cNvPr id="12" name="TextBox 11">
            <a:extLst>
              <a:ext uri="{FF2B5EF4-FFF2-40B4-BE49-F238E27FC236}">
                <a16:creationId xmlns:a16="http://schemas.microsoft.com/office/drawing/2014/main" id="{DFB7C575-BCA3-9E08-6C95-F5E1EDF6784B}"/>
              </a:ext>
            </a:extLst>
          </p:cNvPr>
          <p:cNvSpPr txBox="1"/>
          <p:nvPr/>
        </p:nvSpPr>
        <p:spPr>
          <a:xfrm>
            <a:off x="152400" y="3048002"/>
            <a:ext cx="6477003" cy="923330"/>
          </a:xfrm>
          <a:prstGeom prst="rect">
            <a:avLst/>
          </a:prstGeom>
          <a:noFill/>
          <a:ln>
            <a:solidFill>
              <a:schemeClr val="accent6">
                <a:lumMod val="75000"/>
              </a:schemeClr>
            </a:solidFill>
          </a:ln>
        </p:spPr>
        <p:txBody>
          <a:bodyPr wrap="square">
            <a:spAutoFit/>
          </a:bodyPr>
          <a:lstStyle/>
          <a:p>
            <a:pPr>
              <a:buNone/>
            </a:pPr>
            <a:r>
              <a:rPr lang="en-US" altLang="ko-KR" sz="1400" dirty="0"/>
              <a:t>It aims to </a:t>
            </a:r>
            <a:r>
              <a:rPr lang="en-US" altLang="ko-KR" sz="1400" b="1" dirty="0"/>
              <a:t>explore long-term low-carbon development pathways</a:t>
            </a:r>
            <a:r>
              <a:rPr lang="en-US" altLang="ko-KR" sz="1400" dirty="0"/>
              <a:t> for Kenya up to 2050 by </a:t>
            </a:r>
            <a:r>
              <a:rPr lang="en-US" altLang="ko-KR" sz="1300" dirty="0">
                <a:latin typeface="Arial" panose="020B0604020202020204" pitchFamily="34" charset="0"/>
              </a:rPr>
              <a:t>Estimating future energy demand and emissions</a:t>
            </a:r>
          </a:p>
          <a:p>
            <a:pPr marL="171446" indent="-171446" eaLnBrk="0" fontAlgn="base" hangingPunct="0">
              <a:spcBef>
                <a:spcPct val="0"/>
              </a:spcBef>
              <a:spcAft>
                <a:spcPct val="0"/>
              </a:spcAft>
              <a:buFont typeface="Arial" panose="020B0604020202020204" pitchFamily="34" charset="0"/>
              <a:buChar char="•"/>
            </a:pPr>
            <a:r>
              <a:rPr lang="en-US" altLang="ko-KR" sz="1300" dirty="0">
                <a:latin typeface="Arial" panose="020B0604020202020204" pitchFamily="34" charset="0"/>
              </a:rPr>
              <a:t>Testing policy and mitigation options</a:t>
            </a:r>
          </a:p>
          <a:p>
            <a:pPr marL="171446" indent="-171446" eaLnBrk="0" fontAlgn="base" hangingPunct="0">
              <a:spcBef>
                <a:spcPct val="0"/>
              </a:spcBef>
              <a:spcAft>
                <a:spcPct val="0"/>
              </a:spcAft>
              <a:buFont typeface="Arial" panose="020B0604020202020204" pitchFamily="34" charset="0"/>
              <a:buChar char="•"/>
            </a:pPr>
            <a:r>
              <a:rPr lang="en-US" altLang="ko-KR" sz="1300" dirty="0">
                <a:latin typeface="Arial" panose="020B0604020202020204" pitchFamily="34" charset="0"/>
              </a:rPr>
              <a:t>Supporting national climate strategy and NDC planning</a:t>
            </a:r>
          </a:p>
        </p:txBody>
      </p:sp>
      <p:sp>
        <p:nvSpPr>
          <p:cNvPr id="15" name="TextBox 14">
            <a:extLst>
              <a:ext uri="{FF2B5EF4-FFF2-40B4-BE49-F238E27FC236}">
                <a16:creationId xmlns:a16="http://schemas.microsoft.com/office/drawing/2014/main" id="{E686BD24-05C1-7AC5-3DA8-6A0C4AEB151E}"/>
              </a:ext>
            </a:extLst>
          </p:cNvPr>
          <p:cNvSpPr txBox="1"/>
          <p:nvPr/>
        </p:nvSpPr>
        <p:spPr>
          <a:xfrm>
            <a:off x="6722165" y="3048000"/>
            <a:ext cx="5317435" cy="923330"/>
          </a:xfrm>
          <a:prstGeom prst="rect">
            <a:avLst/>
          </a:prstGeom>
          <a:noFill/>
          <a:ln>
            <a:solidFill>
              <a:schemeClr val="accent6">
                <a:lumMod val="75000"/>
              </a:schemeClr>
            </a:solidFill>
          </a:ln>
        </p:spPr>
        <p:txBody>
          <a:bodyPr wrap="square">
            <a:spAutoFit/>
          </a:bodyPr>
          <a:lstStyle/>
          <a:p>
            <a:pPr marL="285744" indent="-285744" defTabSz="914377" eaLnBrk="0" fontAlgn="base" hangingPunct="0">
              <a:spcBef>
                <a:spcPct val="0"/>
              </a:spcBef>
              <a:spcAft>
                <a:spcPct val="0"/>
              </a:spcAft>
              <a:buFont typeface="Arial" panose="020B0604020202020204" pitchFamily="34" charset="0"/>
              <a:buChar char="•"/>
            </a:pPr>
            <a:r>
              <a:rPr lang="ko-KR" altLang="ko-KR" sz="1200" b="1" dirty="0">
                <a:solidFill>
                  <a:srgbClr val="FF0000"/>
                </a:solidFill>
                <a:latin typeface="Arial" panose="020B0604020202020204" pitchFamily="34" charset="0"/>
              </a:rPr>
              <a:t>KCERT (Kenya Carbon Emissions Reduction Tool)</a:t>
            </a:r>
            <a:r>
              <a:rPr lang="en-US" altLang="ko-KR" sz="1200" dirty="0">
                <a:latin typeface="Arial" panose="020B0604020202020204" pitchFamily="34" charset="0"/>
              </a:rPr>
              <a:t> </a:t>
            </a:r>
            <a:r>
              <a:rPr lang="ko-KR" altLang="ko-KR" sz="1200" dirty="0">
                <a:latin typeface="Arial" panose="020B0604020202020204" pitchFamily="34" charset="0"/>
              </a:rPr>
              <a:t>→ Built on </a:t>
            </a:r>
            <a:r>
              <a:rPr lang="ko-KR" altLang="ko-KR" sz="1200" b="1" dirty="0">
                <a:latin typeface="Arial" panose="020B0604020202020204" pitchFamily="34" charset="0"/>
              </a:rPr>
              <a:t>LEAP framework</a:t>
            </a:r>
            <a:endParaRPr lang="en-US" altLang="ko-KR" sz="1200" b="1" dirty="0">
              <a:latin typeface="Arial" panose="020B0604020202020204" pitchFamily="34" charset="0"/>
            </a:endParaRPr>
          </a:p>
          <a:p>
            <a:pPr defTabSz="914377" eaLnBrk="0" fontAlgn="base" hangingPunct="0">
              <a:spcBef>
                <a:spcPct val="0"/>
              </a:spcBef>
              <a:spcAft>
                <a:spcPct val="0"/>
              </a:spcAft>
            </a:pPr>
            <a:endParaRPr lang="ko-KR" altLang="ko-KR" sz="600" dirty="0">
              <a:latin typeface="Arial" panose="020B0604020202020204" pitchFamily="34" charset="0"/>
            </a:endParaRPr>
          </a:p>
          <a:p>
            <a:pPr marL="285744" indent="-285744" eaLnBrk="0" fontAlgn="base" hangingPunct="0">
              <a:spcBef>
                <a:spcPct val="0"/>
              </a:spcBef>
              <a:spcAft>
                <a:spcPct val="0"/>
              </a:spcAft>
              <a:buFont typeface="Arial" panose="020B0604020202020204" pitchFamily="34" charset="0"/>
              <a:buChar char="•"/>
            </a:pPr>
            <a:r>
              <a:rPr lang="ko-KR" altLang="ko-KR" sz="1200" b="1" dirty="0">
                <a:latin typeface="Arial" panose="020B0604020202020204" pitchFamily="34" charset="0"/>
              </a:rPr>
              <a:t>Scenario-based simulation model</a:t>
            </a:r>
            <a:r>
              <a:rPr lang="en-US" altLang="ko-KR" sz="1200" dirty="0">
                <a:latin typeface="Arial" panose="020B0604020202020204" pitchFamily="34" charset="0"/>
              </a:rPr>
              <a:t> covering the w</a:t>
            </a:r>
            <a:r>
              <a:rPr lang="ko-KR" altLang="ko-KR" sz="1200" b="1" dirty="0">
                <a:latin typeface="Arial" panose="020B0604020202020204" pitchFamily="34" charset="0"/>
              </a:rPr>
              <a:t>hole energy system</a:t>
            </a:r>
            <a:endParaRPr lang="ko-KR" altLang="ko-KR" sz="1200" dirty="0">
              <a:latin typeface="Arial" panose="020B0604020202020204" pitchFamily="34" charset="0"/>
            </a:endParaRPr>
          </a:p>
        </p:txBody>
      </p:sp>
      <p:sp>
        <p:nvSpPr>
          <p:cNvPr id="17" name="TextBox 16">
            <a:extLst>
              <a:ext uri="{FF2B5EF4-FFF2-40B4-BE49-F238E27FC236}">
                <a16:creationId xmlns:a16="http://schemas.microsoft.com/office/drawing/2014/main" id="{378D8DD2-DE53-011A-9463-EC049BB7E1C7}"/>
              </a:ext>
            </a:extLst>
          </p:cNvPr>
          <p:cNvSpPr txBox="1"/>
          <p:nvPr/>
        </p:nvSpPr>
        <p:spPr>
          <a:xfrm>
            <a:off x="152400" y="4038602"/>
            <a:ext cx="6477003" cy="1292662"/>
          </a:xfrm>
          <a:prstGeom prst="rect">
            <a:avLst/>
          </a:prstGeom>
          <a:solidFill>
            <a:schemeClr val="accent3">
              <a:lumMod val="40000"/>
              <a:lumOff val="60000"/>
            </a:schemeClr>
          </a:solidFill>
        </p:spPr>
        <p:txBody>
          <a:bodyPr wrap="square">
            <a:spAutoFit/>
          </a:bodyPr>
          <a:lstStyle/>
          <a:p>
            <a:pPr>
              <a:buNone/>
            </a:pPr>
            <a:r>
              <a:rPr lang="en-US" altLang="ko-KR" sz="1300" b="1" dirty="0">
                <a:solidFill>
                  <a:srgbClr val="FF0000"/>
                </a:solidFill>
                <a:latin typeface="Arial" panose="020B0604020202020204" pitchFamily="34" charset="0"/>
              </a:rPr>
              <a:t>Scenarios</a:t>
            </a:r>
          </a:p>
          <a:p>
            <a:pPr marL="171446" indent="-171446" eaLnBrk="0" fontAlgn="base" hangingPunct="0">
              <a:spcBef>
                <a:spcPct val="0"/>
              </a:spcBef>
              <a:spcAft>
                <a:spcPct val="0"/>
              </a:spcAft>
              <a:buFont typeface="Arial" panose="020B0604020202020204" pitchFamily="34" charset="0"/>
              <a:buChar char="•"/>
            </a:pPr>
            <a:r>
              <a:rPr lang="en-US" altLang="ko-KR" sz="1200" b="1" dirty="0">
                <a:latin typeface="Arial" panose="020B0604020202020204" pitchFamily="34" charset="0"/>
              </a:rPr>
              <a:t>BAU (Business-as-Usual)</a:t>
            </a:r>
            <a:r>
              <a:rPr lang="en-US" altLang="ko-KR" sz="1200" dirty="0">
                <a:latin typeface="Arial" panose="020B0604020202020204" pitchFamily="34" charset="0"/>
              </a:rPr>
              <a:t>                  </a:t>
            </a:r>
            <a:r>
              <a:rPr lang="en-US" altLang="ko-KR" sz="1300" dirty="0">
                <a:latin typeface="Arial" panose="020B0604020202020204" pitchFamily="34" charset="0"/>
              </a:rPr>
              <a:t>→ Continuation of current trends</a:t>
            </a:r>
          </a:p>
          <a:p>
            <a:pPr marL="171446" indent="-171446" eaLnBrk="0" fontAlgn="base" hangingPunct="0">
              <a:spcBef>
                <a:spcPct val="0"/>
              </a:spcBef>
              <a:spcAft>
                <a:spcPct val="0"/>
              </a:spcAft>
              <a:buFont typeface="Arial" panose="020B0604020202020204" pitchFamily="34" charset="0"/>
              <a:buChar char="•"/>
            </a:pPr>
            <a:r>
              <a:rPr lang="en-US" altLang="ko-KR" sz="1200" b="1" dirty="0">
                <a:latin typeface="Arial" panose="020B0604020202020204" pitchFamily="34" charset="0"/>
              </a:rPr>
              <a:t>Low-Carbon Development Scenario  </a:t>
            </a:r>
            <a:r>
              <a:rPr lang="en-US" altLang="ko-KR" sz="1300" dirty="0">
                <a:latin typeface="Arial" panose="020B0604020202020204" pitchFamily="34" charset="0"/>
              </a:rPr>
              <a:t>→ </a:t>
            </a:r>
            <a:r>
              <a:rPr lang="en-US" altLang="ko-KR" sz="1200" dirty="0">
                <a:latin typeface="Arial" panose="020B0604020202020204" pitchFamily="34" charset="0"/>
              </a:rPr>
              <a:t>Strong renewables, efficiency, electrification</a:t>
            </a:r>
            <a:endParaRPr lang="en-US" altLang="ko-KR" sz="1300" dirty="0">
              <a:latin typeface="Arial" panose="020B0604020202020204" pitchFamily="34" charset="0"/>
            </a:endParaRPr>
          </a:p>
          <a:p>
            <a:pPr marL="171446" indent="-171446" eaLnBrk="0" fontAlgn="base" hangingPunct="0">
              <a:spcBef>
                <a:spcPct val="0"/>
              </a:spcBef>
              <a:spcAft>
                <a:spcPct val="0"/>
              </a:spcAft>
              <a:buFont typeface="Arial" panose="020B0604020202020204" pitchFamily="34" charset="0"/>
              <a:buChar char="•"/>
            </a:pPr>
            <a:r>
              <a:rPr lang="en-US" altLang="ko-KR" sz="1200" b="1" dirty="0">
                <a:latin typeface="Arial" panose="020B0604020202020204" pitchFamily="34" charset="0"/>
              </a:rPr>
              <a:t>High Ambition Mitigation        </a:t>
            </a:r>
            <a:r>
              <a:rPr lang="en-US" altLang="ko-KR" sz="1300" dirty="0">
                <a:latin typeface="Arial" panose="020B0604020202020204" pitchFamily="34" charset="0"/>
              </a:rPr>
              <a:t>→ Aggressive mitigation across all sectors</a:t>
            </a:r>
          </a:p>
          <a:p>
            <a:pPr marL="171446" indent="-171446" eaLnBrk="0" fontAlgn="base" hangingPunct="0">
              <a:spcBef>
                <a:spcPct val="0"/>
              </a:spcBef>
              <a:spcAft>
                <a:spcPct val="0"/>
              </a:spcAft>
              <a:buFont typeface="Arial" panose="020B0604020202020204" pitchFamily="34" charset="0"/>
              <a:buChar char="•"/>
            </a:pPr>
            <a:r>
              <a:rPr lang="en-US" altLang="ko-KR" sz="1200" b="1" dirty="0">
                <a:latin typeface="Arial" panose="020B0604020202020204" pitchFamily="34" charset="0"/>
              </a:rPr>
              <a:t>Sector-Focused Mitigation     </a:t>
            </a:r>
            <a:r>
              <a:rPr lang="en-US" altLang="ko-KR" sz="1300" dirty="0">
                <a:latin typeface="Arial" panose="020B0604020202020204" pitchFamily="34" charset="0"/>
              </a:rPr>
              <a:t>→ </a:t>
            </a:r>
            <a:r>
              <a:rPr lang="en-US" altLang="ko-KR" sz="1200" dirty="0">
                <a:latin typeface="Arial" panose="020B0604020202020204" pitchFamily="34" charset="0"/>
              </a:rPr>
              <a:t>Targeted actions in power, transport, buildings</a:t>
            </a:r>
            <a:endParaRPr lang="en-US" altLang="ko-KR" sz="1300" dirty="0">
              <a:latin typeface="Arial" panose="020B0604020202020204" pitchFamily="34" charset="0"/>
            </a:endParaRPr>
          </a:p>
          <a:p>
            <a:pPr marL="171446" indent="-171446" eaLnBrk="0" fontAlgn="base" hangingPunct="0">
              <a:spcBef>
                <a:spcPct val="0"/>
              </a:spcBef>
              <a:spcAft>
                <a:spcPct val="0"/>
              </a:spcAft>
              <a:buFont typeface="Arial" panose="020B0604020202020204" pitchFamily="34" charset="0"/>
              <a:buChar char="•"/>
            </a:pPr>
            <a:r>
              <a:rPr lang="en-US" altLang="ko-KR" sz="1200" b="1" dirty="0">
                <a:latin typeface="Arial" panose="020B0604020202020204" pitchFamily="34" charset="0"/>
              </a:rPr>
              <a:t>Sensitivity / Policy Variants   </a:t>
            </a:r>
            <a:r>
              <a:rPr lang="en-US" altLang="ko-KR" sz="1300" dirty="0">
                <a:latin typeface="Arial" panose="020B0604020202020204" pitchFamily="34" charset="0"/>
              </a:rPr>
              <a:t>→ </a:t>
            </a:r>
            <a:r>
              <a:rPr lang="en-US" altLang="ko-KR" sz="1200" dirty="0">
                <a:latin typeface="Arial" panose="020B0604020202020204" pitchFamily="34" charset="0"/>
              </a:rPr>
              <a:t>Variations in technology costs, growth, and uptake rates</a:t>
            </a:r>
            <a:endParaRPr lang="en-US" altLang="ko-KR" sz="1300" dirty="0">
              <a:latin typeface="Arial" panose="020B0604020202020204" pitchFamily="34" charset="0"/>
            </a:endParaRPr>
          </a:p>
        </p:txBody>
      </p:sp>
      <p:sp>
        <p:nvSpPr>
          <p:cNvPr id="19" name="TextBox 18">
            <a:extLst>
              <a:ext uri="{FF2B5EF4-FFF2-40B4-BE49-F238E27FC236}">
                <a16:creationId xmlns:a16="http://schemas.microsoft.com/office/drawing/2014/main" id="{99609288-9F38-54FE-3703-874CD4181D77}"/>
              </a:ext>
            </a:extLst>
          </p:cNvPr>
          <p:cNvSpPr txBox="1"/>
          <p:nvPr/>
        </p:nvSpPr>
        <p:spPr>
          <a:xfrm>
            <a:off x="6722165" y="4038602"/>
            <a:ext cx="5317435" cy="1215717"/>
          </a:xfrm>
          <a:prstGeom prst="rect">
            <a:avLst/>
          </a:prstGeom>
          <a:solidFill>
            <a:schemeClr val="accent4">
              <a:lumMod val="20000"/>
              <a:lumOff val="80000"/>
            </a:schemeClr>
          </a:solidFill>
          <a:ln>
            <a:solidFill>
              <a:schemeClr val="tx2">
                <a:lumMod val="60000"/>
                <a:lumOff val="40000"/>
              </a:schemeClr>
            </a:solidFill>
          </a:ln>
        </p:spPr>
        <p:txBody>
          <a:bodyPr wrap="square">
            <a:spAutoFit/>
          </a:bodyPr>
          <a:lstStyle/>
          <a:p>
            <a:r>
              <a:rPr lang="en-US" altLang="ko-KR" sz="1300" b="1" dirty="0">
                <a:solidFill>
                  <a:srgbClr val="FF0000"/>
                </a:solidFill>
                <a:latin typeface="Arial" panose="020B0604020202020204" pitchFamily="34" charset="0"/>
              </a:rPr>
              <a:t>Findings : </a:t>
            </a:r>
          </a:p>
          <a:p>
            <a:pPr marL="228594" indent="-228594">
              <a:buAutoNum type="arabicPeriod"/>
            </a:pPr>
            <a:r>
              <a:rPr lang="en-US" altLang="ko-KR" sz="1200" dirty="0"/>
              <a:t>Kenya can achieve </a:t>
            </a:r>
            <a:r>
              <a:rPr lang="en-US" altLang="ko-KR" sz="1200" b="1" dirty="0"/>
              <a:t>large emissions reductions</a:t>
            </a:r>
            <a:r>
              <a:rPr lang="en-US" altLang="ko-KR" sz="1200" dirty="0"/>
              <a:t> by : Expanding geothermal and renewables , Electrifying transport  and Improving efficiency</a:t>
            </a:r>
          </a:p>
          <a:p>
            <a:r>
              <a:rPr lang="en-US" altLang="ko-KR" sz="1200" dirty="0">
                <a:solidFill>
                  <a:srgbClr val="FF0000"/>
                </a:solidFill>
              </a:rPr>
              <a:t>2</a:t>
            </a:r>
            <a:r>
              <a:rPr lang="en-US" altLang="ko-KR" sz="1200" dirty="0"/>
              <a:t>. Many mitigation options are:  </a:t>
            </a:r>
            <a:r>
              <a:rPr lang="en-US" altLang="ko-KR" sz="1200" b="1" dirty="0"/>
              <a:t>Cost-effective</a:t>
            </a:r>
            <a:r>
              <a:rPr lang="en-US" altLang="ko-KR" sz="1200" dirty="0"/>
              <a:t> or </a:t>
            </a:r>
            <a:r>
              <a:rPr lang="en-US" altLang="ko-KR" sz="1200" b="1" dirty="0"/>
              <a:t>low-cost</a:t>
            </a:r>
            <a:endParaRPr lang="en-US" altLang="ko-KR" sz="1200" dirty="0"/>
          </a:p>
          <a:p>
            <a:r>
              <a:rPr lang="en-US" altLang="ko-KR" sz="1200" dirty="0">
                <a:solidFill>
                  <a:srgbClr val="FF0000"/>
                </a:solidFill>
              </a:rPr>
              <a:t>3</a:t>
            </a:r>
            <a:r>
              <a:rPr lang="en-US" altLang="ko-KR" sz="1200" dirty="0"/>
              <a:t>. Power sector becomes: reach to low-carbon early due to </a:t>
            </a:r>
          </a:p>
          <a:p>
            <a:r>
              <a:rPr lang="en-US" altLang="ko-KR" sz="1200" dirty="0"/>
              <a:t>     geothermal and hydro</a:t>
            </a:r>
          </a:p>
        </p:txBody>
      </p:sp>
      <p:sp>
        <p:nvSpPr>
          <p:cNvPr id="21" name="TextBox 20">
            <a:extLst>
              <a:ext uri="{FF2B5EF4-FFF2-40B4-BE49-F238E27FC236}">
                <a16:creationId xmlns:a16="http://schemas.microsoft.com/office/drawing/2014/main" id="{9536594B-5B22-8DC4-502C-4D5170DCFCE0}"/>
              </a:ext>
            </a:extLst>
          </p:cNvPr>
          <p:cNvSpPr txBox="1"/>
          <p:nvPr/>
        </p:nvSpPr>
        <p:spPr>
          <a:xfrm>
            <a:off x="2057400" y="5486402"/>
            <a:ext cx="6918464" cy="830997"/>
          </a:xfrm>
          <a:prstGeom prst="rect">
            <a:avLst/>
          </a:prstGeom>
          <a:solidFill>
            <a:schemeClr val="accent2">
              <a:lumMod val="40000"/>
              <a:lumOff val="60000"/>
            </a:schemeClr>
          </a:solidFill>
        </p:spPr>
        <p:txBody>
          <a:bodyPr wrap="square">
            <a:spAutoFit/>
          </a:bodyPr>
          <a:lstStyle/>
          <a:p>
            <a:pPr>
              <a:buNone/>
            </a:pPr>
            <a:r>
              <a:rPr lang="en-US" altLang="ko-KR" sz="1200" b="1" dirty="0"/>
              <a:t>Limitations </a:t>
            </a:r>
            <a:endParaRPr lang="en-US" altLang="ko-KR" sz="1200" dirty="0"/>
          </a:p>
          <a:p>
            <a:pPr>
              <a:buFont typeface="+mj-lt"/>
              <a:buAutoNum type="arabicPeriod"/>
            </a:pPr>
            <a:r>
              <a:rPr lang="en-US" altLang="ko-KR" sz="1200" b="1" dirty="0"/>
              <a:t> No explicit net-zero constraint so </a:t>
            </a:r>
            <a:r>
              <a:rPr lang="en-US" altLang="ko-KR" sz="1200" dirty="0"/>
              <a:t>No “hard carbon-neutrality by year X” scenario</a:t>
            </a:r>
          </a:p>
          <a:p>
            <a:pPr>
              <a:buFont typeface="+mj-lt"/>
              <a:buAutoNum type="arabicPeriod"/>
            </a:pPr>
            <a:r>
              <a:rPr lang="en-US" altLang="ko-KR" sz="1200" b="1" dirty="0"/>
              <a:t> No structural separation of pathways : </a:t>
            </a:r>
            <a:r>
              <a:rPr lang="en-US" altLang="ko-KR" sz="1200" dirty="0"/>
              <a:t>Power-only vs demand-only vs combined strategies</a:t>
            </a:r>
          </a:p>
          <a:p>
            <a:pPr>
              <a:buFont typeface="+mj-lt"/>
              <a:buAutoNum type="arabicPeriod"/>
            </a:pPr>
            <a:r>
              <a:rPr lang="en-US" altLang="ko-KR" sz="1200" b="1" dirty="0"/>
              <a:t> Not an optimization benchmark , c</a:t>
            </a:r>
            <a:r>
              <a:rPr lang="en-US" altLang="ko-KR" sz="1200" dirty="0"/>
              <a:t>annot provide a least-cost net-zero reference like your </a:t>
            </a:r>
            <a:r>
              <a:rPr lang="en-US" altLang="ko-KR" sz="1200" b="1" dirty="0"/>
              <a:t>NZ-OPT (NEMO)</a:t>
            </a:r>
            <a:endParaRPr lang="en-US" altLang="ko-KR" sz="1200" dirty="0"/>
          </a:p>
        </p:txBody>
      </p:sp>
    </p:spTree>
    <p:extLst>
      <p:ext uri="{BB962C8B-B14F-4D97-AF65-F5344CB8AC3E}">
        <p14:creationId xmlns:p14="http://schemas.microsoft.com/office/powerpoint/2010/main" val="187939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8FB87F-3380-920B-2CAF-BD971653D546}"/>
              </a:ext>
            </a:extLst>
          </p:cNvPr>
          <p:cNvPicPr>
            <a:picLocks noChangeAspect="1"/>
          </p:cNvPicPr>
          <p:nvPr/>
        </p:nvPicPr>
        <p:blipFill>
          <a:blip r:embed="rId2"/>
          <a:stretch>
            <a:fillRect/>
          </a:stretch>
        </p:blipFill>
        <p:spPr>
          <a:xfrm>
            <a:off x="152402" y="685800"/>
            <a:ext cx="5638799" cy="2514600"/>
          </a:xfrm>
          <a:prstGeom prst="rect">
            <a:avLst/>
          </a:prstGeom>
          <a:solidFill>
            <a:schemeClr val="accent3">
              <a:lumMod val="40000"/>
              <a:lumOff val="60000"/>
            </a:schemeClr>
          </a:solidFill>
          <a:ln>
            <a:solidFill>
              <a:schemeClr val="accent6">
                <a:lumMod val="75000"/>
              </a:schemeClr>
            </a:solidFill>
          </a:ln>
        </p:spPr>
      </p:pic>
      <p:sp>
        <p:nvSpPr>
          <p:cNvPr id="6" name="TextBox 5">
            <a:extLst>
              <a:ext uri="{FF2B5EF4-FFF2-40B4-BE49-F238E27FC236}">
                <a16:creationId xmlns:a16="http://schemas.microsoft.com/office/drawing/2014/main" id="{EF983BA8-C402-9FAE-E84A-AE78D4BE6571}"/>
              </a:ext>
            </a:extLst>
          </p:cNvPr>
          <p:cNvSpPr txBox="1"/>
          <p:nvPr/>
        </p:nvSpPr>
        <p:spPr>
          <a:xfrm>
            <a:off x="381000" y="228601"/>
            <a:ext cx="5181600" cy="369332"/>
          </a:xfrm>
          <a:prstGeom prst="rect">
            <a:avLst/>
          </a:prstGeom>
          <a:noFill/>
        </p:spPr>
        <p:txBody>
          <a:bodyPr wrap="square">
            <a:spAutoFit/>
          </a:bodyPr>
          <a:lstStyle/>
          <a:p>
            <a:r>
              <a:rPr lang="en-US" altLang="ko-KR" dirty="0">
                <a:highlight>
                  <a:srgbClr val="FFFF00"/>
                </a:highlight>
              </a:rPr>
              <a:t>Ethiopia’s Scenarios using OSeMOSYS- LEAP model</a:t>
            </a:r>
          </a:p>
        </p:txBody>
      </p:sp>
      <p:pic>
        <p:nvPicPr>
          <p:cNvPr id="8" name="Picture 7">
            <a:extLst>
              <a:ext uri="{FF2B5EF4-FFF2-40B4-BE49-F238E27FC236}">
                <a16:creationId xmlns:a16="http://schemas.microsoft.com/office/drawing/2014/main" id="{2D53C3F8-3D47-0E47-87BB-EE8A3316322B}"/>
              </a:ext>
            </a:extLst>
          </p:cNvPr>
          <p:cNvPicPr>
            <a:picLocks noChangeAspect="1"/>
          </p:cNvPicPr>
          <p:nvPr/>
        </p:nvPicPr>
        <p:blipFill>
          <a:blip r:embed="rId3"/>
          <a:stretch>
            <a:fillRect/>
          </a:stretch>
        </p:blipFill>
        <p:spPr>
          <a:xfrm>
            <a:off x="6172200" y="685802"/>
            <a:ext cx="5105400" cy="2514599"/>
          </a:xfrm>
          <a:prstGeom prst="rect">
            <a:avLst/>
          </a:prstGeom>
          <a:ln>
            <a:solidFill>
              <a:schemeClr val="accent6">
                <a:lumMod val="75000"/>
              </a:schemeClr>
            </a:solidFill>
          </a:ln>
        </p:spPr>
      </p:pic>
      <p:sp>
        <p:nvSpPr>
          <p:cNvPr id="10" name="TextBox 9">
            <a:extLst>
              <a:ext uri="{FF2B5EF4-FFF2-40B4-BE49-F238E27FC236}">
                <a16:creationId xmlns:a16="http://schemas.microsoft.com/office/drawing/2014/main" id="{40578A04-108B-8375-845E-A744E09A6A3A}"/>
              </a:ext>
            </a:extLst>
          </p:cNvPr>
          <p:cNvSpPr txBox="1"/>
          <p:nvPr/>
        </p:nvSpPr>
        <p:spPr>
          <a:xfrm>
            <a:off x="152402" y="3276600"/>
            <a:ext cx="5638799" cy="1600438"/>
          </a:xfrm>
          <a:prstGeom prst="rect">
            <a:avLst/>
          </a:prstGeom>
          <a:solidFill>
            <a:schemeClr val="accent3">
              <a:lumMod val="40000"/>
              <a:lumOff val="60000"/>
            </a:schemeClr>
          </a:solidFill>
        </p:spPr>
        <p:txBody>
          <a:bodyPr wrap="square">
            <a:spAutoFit/>
          </a:bodyPr>
          <a:lstStyle/>
          <a:p>
            <a:pPr algn="just">
              <a:buNone/>
            </a:pPr>
            <a:r>
              <a:rPr lang="en-US" altLang="ko-KR" sz="1400" dirty="0"/>
              <a:t>To </a:t>
            </a:r>
            <a:r>
              <a:rPr lang="en-US" altLang="ko-KR" sz="1400" b="1" dirty="0"/>
              <a:t>analyze long-term </a:t>
            </a:r>
            <a:r>
              <a:rPr lang="en-US" altLang="ko-KR" sz="1400" b="1" dirty="0">
                <a:solidFill>
                  <a:srgbClr val="FF0000"/>
                </a:solidFill>
              </a:rPr>
              <a:t>electricity supply </a:t>
            </a:r>
            <a:r>
              <a:rPr lang="en-US" altLang="ko-KR" sz="1400" b="1" dirty="0"/>
              <a:t>pathways for Ethiopia</a:t>
            </a:r>
            <a:r>
              <a:rPr lang="en-US" altLang="ko-KR" sz="1400" dirty="0"/>
              <a:t> </a:t>
            </a:r>
            <a:r>
              <a:rPr lang="en-US" altLang="ko-KR" sz="1400" b="1" dirty="0"/>
              <a:t>Least-cost capacity expansion</a:t>
            </a:r>
            <a:r>
              <a:rPr lang="en-US" altLang="ko-KR" sz="1400" dirty="0"/>
              <a:t> under different development strategies,  using OSeMOSYS with LEAP which used mainly for demand projection ,focus on:</a:t>
            </a:r>
          </a:p>
          <a:p>
            <a:pPr marL="285744" indent="-285744">
              <a:buFont typeface="Arial" panose="020B0604020202020204" pitchFamily="34" charset="0"/>
              <a:buChar char="•"/>
            </a:pPr>
            <a:r>
              <a:rPr lang="en-US" altLang="ko-KR" sz="1400" dirty="0"/>
              <a:t>Power system expansion</a:t>
            </a:r>
          </a:p>
          <a:p>
            <a:pPr marL="285744" indent="-285744">
              <a:buFont typeface="Arial" panose="020B0604020202020204" pitchFamily="34" charset="0"/>
              <a:buChar char="•"/>
            </a:pPr>
            <a:r>
              <a:rPr lang="en-US" altLang="ko-KR" sz="1400" dirty="0"/>
              <a:t>Hydropower and renewable utilization</a:t>
            </a:r>
          </a:p>
          <a:p>
            <a:pPr marL="285744" indent="-285744">
              <a:buFont typeface="Arial" panose="020B0604020202020204" pitchFamily="34" charset="0"/>
              <a:buChar char="•"/>
            </a:pPr>
            <a:r>
              <a:rPr lang="en-US" altLang="ko-KR" sz="1400" dirty="0"/>
              <a:t>Investment needs and system costs</a:t>
            </a:r>
          </a:p>
          <a:p>
            <a:pPr marL="285744" indent="-285744">
              <a:buFont typeface="Arial" panose="020B0604020202020204" pitchFamily="34" charset="0"/>
              <a:buChar char="•"/>
            </a:pPr>
            <a:r>
              <a:rPr lang="en-US" altLang="ko-KR" sz="1400" dirty="0"/>
              <a:t>Regional electricity exports</a:t>
            </a:r>
          </a:p>
        </p:txBody>
      </p:sp>
      <p:sp>
        <p:nvSpPr>
          <p:cNvPr id="12" name="TextBox 11">
            <a:extLst>
              <a:ext uri="{FF2B5EF4-FFF2-40B4-BE49-F238E27FC236}">
                <a16:creationId xmlns:a16="http://schemas.microsoft.com/office/drawing/2014/main" id="{A48B0BD2-4E23-AC05-EF5D-A5FB7760EDF2}"/>
              </a:ext>
            </a:extLst>
          </p:cNvPr>
          <p:cNvSpPr txBox="1"/>
          <p:nvPr/>
        </p:nvSpPr>
        <p:spPr>
          <a:xfrm>
            <a:off x="6172202" y="3276600"/>
            <a:ext cx="5791199" cy="1600438"/>
          </a:xfrm>
          <a:prstGeom prst="rect">
            <a:avLst/>
          </a:prstGeom>
          <a:solidFill>
            <a:schemeClr val="accent5">
              <a:lumMod val="20000"/>
              <a:lumOff val="80000"/>
            </a:schemeClr>
          </a:solidFill>
          <a:ln>
            <a:solidFill>
              <a:schemeClr val="accent6">
                <a:lumMod val="75000"/>
              </a:schemeClr>
            </a:solidFill>
          </a:ln>
        </p:spPr>
        <p:txBody>
          <a:bodyPr wrap="square">
            <a:spAutoFit/>
          </a:bodyPr>
          <a:lstStyle/>
          <a:p>
            <a:pPr>
              <a:buNone/>
            </a:pPr>
            <a:r>
              <a:rPr lang="en-US" altLang="ko-KR" sz="1400" b="1" dirty="0">
                <a:solidFill>
                  <a:srgbClr val="FF0000"/>
                </a:solidFill>
              </a:rPr>
              <a:t>Scenarios</a:t>
            </a:r>
          </a:p>
          <a:p>
            <a:pPr>
              <a:buFont typeface="+mj-lt"/>
              <a:buAutoNum type="arabicPeriod"/>
            </a:pPr>
            <a:r>
              <a:rPr lang="en-US" altLang="ko-KR" sz="1200" b="1" dirty="0"/>
              <a:t>Reference / BAU                        </a:t>
            </a:r>
            <a:r>
              <a:rPr lang="en-US" altLang="ko-KR" sz="1200" dirty="0"/>
              <a:t>→  Current plans and trends continue</a:t>
            </a:r>
          </a:p>
          <a:p>
            <a:pPr>
              <a:buFont typeface="+mj-lt"/>
              <a:buAutoNum type="arabicPeriod"/>
            </a:pPr>
            <a:r>
              <a:rPr lang="en-US" altLang="ko-KR" sz="1200" b="1" dirty="0"/>
              <a:t>High Demand / High Growth  </a:t>
            </a:r>
            <a:r>
              <a:rPr lang="en-US" altLang="ko-KR" sz="1200" dirty="0"/>
              <a:t>→ Rapid domestic electricity demand growth</a:t>
            </a:r>
          </a:p>
          <a:p>
            <a:pPr>
              <a:buFont typeface="+mj-lt"/>
              <a:buAutoNum type="arabicPeriod"/>
            </a:pPr>
            <a:r>
              <a:rPr lang="en-US" altLang="ko-KR" sz="1200" b="1" dirty="0"/>
              <a:t>Export-Oriented </a:t>
            </a:r>
            <a:r>
              <a:rPr lang="en-US" altLang="ko-KR" sz="1200" dirty="0"/>
              <a:t>→ Large-scale generation built to export power to neighboring countries</a:t>
            </a:r>
          </a:p>
          <a:p>
            <a:pPr>
              <a:buFont typeface="+mj-lt"/>
              <a:buAutoNum type="arabicPeriod"/>
            </a:pPr>
            <a:r>
              <a:rPr lang="en-US" altLang="ko-KR" sz="1200" b="1" dirty="0"/>
              <a:t>Hydropower-Dominated  </a:t>
            </a:r>
            <a:r>
              <a:rPr lang="en-US" altLang="ko-KR" sz="1200" dirty="0"/>
              <a:t>→ Maximum exploitation of hydro potential</a:t>
            </a:r>
          </a:p>
          <a:p>
            <a:pPr>
              <a:buFont typeface="+mj-lt"/>
              <a:buAutoNum type="arabicPeriod"/>
            </a:pPr>
            <a:r>
              <a:rPr lang="en-US" altLang="ko-KR" sz="1200" b="1" dirty="0"/>
              <a:t>Diversified Renewables </a:t>
            </a:r>
            <a:r>
              <a:rPr lang="en-US" altLang="ko-KR" sz="1200" dirty="0"/>
              <a:t>→ Mix of hydro, wind, solar, geothermal to reduce climate and hydrology risk</a:t>
            </a:r>
          </a:p>
        </p:txBody>
      </p:sp>
      <p:sp>
        <p:nvSpPr>
          <p:cNvPr id="14" name="TextBox 13">
            <a:extLst>
              <a:ext uri="{FF2B5EF4-FFF2-40B4-BE49-F238E27FC236}">
                <a16:creationId xmlns:a16="http://schemas.microsoft.com/office/drawing/2014/main" id="{24151DD6-35F8-9676-4082-4DBE267B4C98}"/>
              </a:ext>
            </a:extLst>
          </p:cNvPr>
          <p:cNvSpPr txBox="1"/>
          <p:nvPr/>
        </p:nvSpPr>
        <p:spPr>
          <a:xfrm>
            <a:off x="152402" y="4953240"/>
            <a:ext cx="5638799" cy="1308050"/>
          </a:xfrm>
          <a:prstGeom prst="rect">
            <a:avLst/>
          </a:prstGeom>
          <a:solidFill>
            <a:schemeClr val="accent2">
              <a:lumMod val="40000"/>
              <a:lumOff val="60000"/>
            </a:schemeClr>
          </a:solidFill>
        </p:spPr>
        <p:txBody>
          <a:bodyPr wrap="square">
            <a:spAutoFit/>
          </a:bodyPr>
          <a:lstStyle/>
          <a:p>
            <a:pPr>
              <a:buNone/>
            </a:pPr>
            <a:r>
              <a:rPr lang="en-US" altLang="ko-KR" sz="1400" b="1" dirty="0">
                <a:solidFill>
                  <a:srgbClr val="FF0000"/>
                </a:solidFill>
              </a:rPr>
              <a:t>Findings : </a:t>
            </a:r>
            <a:r>
              <a:rPr lang="en-US" altLang="ko-KR" sz="1400" dirty="0"/>
              <a:t>Ethiopia can supply very low-carbon electricity mainly using:</a:t>
            </a:r>
          </a:p>
          <a:p>
            <a:pPr marL="285744" lvl="1" indent="-285744" algn="just">
              <a:buFont typeface="Arial" panose="020B0604020202020204" pitchFamily="34" charset="0"/>
              <a:buChar char="•"/>
            </a:pPr>
            <a:r>
              <a:rPr lang="en-US" altLang="ko-KR" sz="1300" dirty="0"/>
              <a:t>Hydropower </a:t>
            </a:r>
          </a:p>
          <a:p>
            <a:pPr marL="285744" lvl="1" indent="-285744" algn="just">
              <a:buFont typeface="Arial" panose="020B0604020202020204" pitchFamily="34" charset="0"/>
              <a:buChar char="•"/>
            </a:pPr>
            <a:r>
              <a:rPr lang="en-US" altLang="ko-KR" sz="1300" dirty="0"/>
              <a:t>Geothermal Wind</a:t>
            </a:r>
          </a:p>
          <a:p>
            <a:pPr marL="285744" lvl="1" indent="-285744" algn="just">
              <a:buFont typeface="Arial" panose="020B0604020202020204" pitchFamily="34" charset="0"/>
              <a:buChar char="•"/>
            </a:pPr>
            <a:r>
              <a:rPr lang="en-US" altLang="ko-KR" sz="1300" dirty="0"/>
              <a:t>Export-oriented strategies require : Massive grid and generation investment</a:t>
            </a:r>
          </a:p>
          <a:p>
            <a:pPr marL="285744" lvl="1" indent="-285744" algn="just">
              <a:buFont typeface="Arial" panose="020B0604020202020204" pitchFamily="34" charset="0"/>
              <a:buChar char="•"/>
            </a:pPr>
            <a:r>
              <a:rPr lang="en-US" altLang="ko-KR" sz="1300" dirty="0"/>
              <a:t>Diversification is important to: Reduce drought risk &amp; Improve system reliability</a:t>
            </a:r>
          </a:p>
        </p:txBody>
      </p:sp>
      <p:sp>
        <p:nvSpPr>
          <p:cNvPr id="16" name="TextBox 15">
            <a:extLst>
              <a:ext uri="{FF2B5EF4-FFF2-40B4-BE49-F238E27FC236}">
                <a16:creationId xmlns:a16="http://schemas.microsoft.com/office/drawing/2014/main" id="{CFFA950E-6386-B3C1-EFC2-91172D76BF24}"/>
              </a:ext>
            </a:extLst>
          </p:cNvPr>
          <p:cNvSpPr txBox="1"/>
          <p:nvPr/>
        </p:nvSpPr>
        <p:spPr>
          <a:xfrm>
            <a:off x="6132443" y="5029201"/>
            <a:ext cx="5830956" cy="1233286"/>
          </a:xfrm>
          <a:prstGeom prst="rect">
            <a:avLst/>
          </a:prstGeom>
          <a:solidFill>
            <a:schemeClr val="accent3">
              <a:lumMod val="40000"/>
              <a:lumOff val="60000"/>
            </a:schemeClr>
          </a:solidFill>
        </p:spPr>
        <p:txBody>
          <a:bodyPr wrap="square">
            <a:spAutoFit/>
          </a:bodyPr>
          <a:lstStyle/>
          <a:p>
            <a:pPr>
              <a:buNone/>
            </a:pPr>
            <a:r>
              <a:rPr lang="en-US" altLang="ko-KR" sz="1400" b="1" dirty="0">
                <a:solidFill>
                  <a:srgbClr val="FF0000"/>
                </a:solidFill>
              </a:rPr>
              <a:t>Limitations </a:t>
            </a:r>
          </a:p>
          <a:p>
            <a:pPr>
              <a:buNone/>
            </a:pPr>
            <a:endParaRPr lang="en-US" altLang="ko-KR" sz="500" b="1" dirty="0">
              <a:solidFill>
                <a:srgbClr val="FF0000"/>
              </a:solidFill>
            </a:endParaRPr>
          </a:p>
          <a:p>
            <a:pPr>
              <a:lnSpc>
                <a:spcPct val="150000"/>
              </a:lnSpc>
              <a:buFont typeface="+mj-lt"/>
              <a:buAutoNum type="arabicPeriod"/>
            </a:pPr>
            <a:r>
              <a:rPr lang="en-US" altLang="ko-KR" sz="1200" b="1" dirty="0"/>
              <a:t> Only electricity sector : </a:t>
            </a:r>
            <a:r>
              <a:rPr lang="en-US" altLang="ko-KR" sz="1200" dirty="0"/>
              <a:t>No buildings, transport, industry, or demand-side efficiency</a:t>
            </a:r>
          </a:p>
          <a:p>
            <a:pPr>
              <a:lnSpc>
                <a:spcPct val="150000"/>
              </a:lnSpc>
              <a:buFont typeface="+mj-lt"/>
              <a:buAutoNum type="arabicPeriod"/>
            </a:pPr>
            <a:r>
              <a:rPr lang="en-US" altLang="ko-KR" sz="1400" b="1" dirty="0"/>
              <a:t> </a:t>
            </a:r>
            <a:r>
              <a:rPr lang="en-US" altLang="ko-KR" sz="1200" b="1" dirty="0"/>
              <a:t>No economy-wide emissions : </a:t>
            </a:r>
            <a:r>
              <a:rPr lang="en-US" altLang="ko-KR" sz="1200" dirty="0"/>
              <a:t>No carbon-neutrality or net-zero constraint</a:t>
            </a:r>
          </a:p>
          <a:p>
            <a:pPr>
              <a:lnSpc>
                <a:spcPct val="150000"/>
              </a:lnSpc>
              <a:buFont typeface="+mj-lt"/>
              <a:buAutoNum type="arabicPeriod"/>
            </a:pPr>
            <a:r>
              <a:rPr lang="en-US" altLang="ko-KR" sz="1200" b="1" dirty="0"/>
              <a:t>  No demand-side mitigation: </a:t>
            </a:r>
            <a:r>
              <a:rPr lang="en-US" altLang="ko-KR" sz="1200" dirty="0"/>
              <a:t>Demand is exogenous; no efficiency scenarios</a:t>
            </a:r>
          </a:p>
        </p:txBody>
      </p:sp>
    </p:spTree>
    <p:extLst>
      <p:ext uri="{BB962C8B-B14F-4D97-AF65-F5344CB8AC3E}">
        <p14:creationId xmlns:p14="http://schemas.microsoft.com/office/powerpoint/2010/main" val="362795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2114D-A58F-525F-2DC9-E34F62DC2E10}"/>
              </a:ext>
            </a:extLst>
          </p:cNvPr>
          <p:cNvPicPr>
            <a:picLocks noChangeAspect="1"/>
          </p:cNvPicPr>
          <p:nvPr/>
        </p:nvPicPr>
        <p:blipFill>
          <a:blip r:embed="rId2"/>
          <a:stretch>
            <a:fillRect/>
          </a:stretch>
        </p:blipFill>
        <p:spPr>
          <a:xfrm>
            <a:off x="152401" y="685800"/>
            <a:ext cx="5074921" cy="2256757"/>
          </a:xfrm>
          <a:prstGeom prst="rect">
            <a:avLst/>
          </a:prstGeom>
          <a:ln>
            <a:solidFill>
              <a:schemeClr val="accent6">
                <a:lumMod val="75000"/>
              </a:schemeClr>
            </a:solidFill>
          </a:ln>
        </p:spPr>
      </p:pic>
      <p:sp>
        <p:nvSpPr>
          <p:cNvPr id="6" name="TextBox 5">
            <a:extLst>
              <a:ext uri="{FF2B5EF4-FFF2-40B4-BE49-F238E27FC236}">
                <a16:creationId xmlns:a16="http://schemas.microsoft.com/office/drawing/2014/main" id="{BC59FB02-65D7-B224-1BF7-8768ADBBBEAE}"/>
              </a:ext>
            </a:extLst>
          </p:cNvPr>
          <p:cNvSpPr txBox="1"/>
          <p:nvPr/>
        </p:nvSpPr>
        <p:spPr>
          <a:xfrm>
            <a:off x="76200" y="175253"/>
            <a:ext cx="5181600" cy="369332"/>
          </a:xfrm>
          <a:prstGeom prst="rect">
            <a:avLst/>
          </a:prstGeom>
          <a:noFill/>
        </p:spPr>
        <p:txBody>
          <a:bodyPr wrap="square">
            <a:spAutoFit/>
          </a:bodyPr>
          <a:lstStyle/>
          <a:p>
            <a:r>
              <a:rPr lang="en-US" altLang="ko-KR" dirty="0">
                <a:highlight>
                  <a:srgbClr val="FFFF00"/>
                </a:highlight>
              </a:rPr>
              <a:t>South Africa's pathway to net zero emissions by 2050</a:t>
            </a:r>
          </a:p>
        </p:txBody>
      </p:sp>
      <p:pic>
        <p:nvPicPr>
          <p:cNvPr id="8" name="Picture 7">
            <a:extLst>
              <a:ext uri="{FF2B5EF4-FFF2-40B4-BE49-F238E27FC236}">
                <a16:creationId xmlns:a16="http://schemas.microsoft.com/office/drawing/2014/main" id="{F4A8004F-5CCA-C5E6-6A13-D34946986A40}"/>
              </a:ext>
            </a:extLst>
          </p:cNvPr>
          <p:cNvPicPr>
            <a:picLocks noChangeAspect="1"/>
          </p:cNvPicPr>
          <p:nvPr/>
        </p:nvPicPr>
        <p:blipFill>
          <a:blip r:embed="rId3"/>
          <a:stretch>
            <a:fillRect/>
          </a:stretch>
        </p:blipFill>
        <p:spPr>
          <a:xfrm>
            <a:off x="6499034" y="682536"/>
            <a:ext cx="4649855" cy="2256757"/>
          </a:xfrm>
          <a:prstGeom prst="rect">
            <a:avLst/>
          </a:prstGeom>
          <a:ln>
            <a:solidFill>
              <a:schemeClr val="accent6">
                <a:lumMod val="75000"/>
              </a:schemeClr>
            </a:solidFill>
          </a:ln>
        </p:spPr>
      </p:pic>
      <p:sp>
        <p:nvSpPr>
          <p:cNvPr id="11" name="TextBox 10">
            <a:extLst>
              <a:ext uri="{FF2B5EF4-FFF2-40B4-BE49-F238E27FC236}">
                <a16:creationId xmlns:a16="http://schemas.microsoft.com/office/drawing/2014/main" id="{A3A77F9A-49C4-5DDF-F3DE-C2DE9A093548}"/>
              </a:ext>
            </a:extLst>
          </p:cNvPr>
          <p:cNvSpPr txBox="1"/>
          <p:nvPr/>
        </p:nvSpPr>
        <p:spPr>
          <a:xfrm>
            <a:off x="152400" y="3012228"/>
            <a:ext cx="11963400" cy="1415772"/>
          </a:xfrm>
          <a:prstGeom prst="rect">
            <a:avLst/>
          </a:prstGeom>
          <a:noFill/>
          <a:ln>
            <a:solidFill>
              <a:schemeClr val="accent6">
                <a:lumMod val="75000"/>
              </a:schemeClr>
            </a:solidFill>
          </a:ln>
        </p:spPr>
        <p:txBody>
          <a:bodyPr wrap="square">
            <a:spAutoFit/>
          </a:bodyPr>
          <a:lstStyle/>
          <a:p>
            <a:pPr marL="285744" indent="-285744" fontAlgn="base">
              <a:spcBef>
                <a:spcPct val="0"/>
              </a:spcBef>
              <a:spcAft>
                <a:spcPct val="0"/>
              </a:spcAft>
              <a:buFont typeface="Wingdings" panose="05000000000000000000" pitchFamily="2" charset="2"/>
              <a:buChar char="ü"/>
            </a:pPr>
            <a:r>
              <a:rPr lang="ko-KR" altLang="ko-KR" sz="1400" dirty="0"/>
              <a:t>Uses the </a:t>
            </a:r>
            <a:r>
              <a:rPr lang="en-US" altLang="ko-KR" sz="1400" dirty="0"/>
              <a:t>the Global Change Assessment Model (</a:t>
            </a:r>
            <a:r>
              <a:rPr lang="ko-KR" altLang="ko-KR" sz="1400" dirty="0"/>
              <a:t>GCAM-South Africa </a:t>
            </a:r>
            <a:r>
              <a:rPr lang="en-US" altLang="ko-KR" sz="1400" dirty="0"/>
              <a:t>) </a:t>
            </a:r>
            <a:r>
              <a:rPr lang="ko-KR" altLang="ko-KR" sz="1400" dirty="0"/>
              <a:t>integrated assessment model to explore long-term decarbonisation pathways up to 2050. </a:t>
            </a:r>
            <a:endParaRPr lang="en-US" altLang="ko-KR" sz="1400" dirty="0"/>
          </a:p>
          <a:p>
            <a:pPr marL="285744" indent="-285744" fontAlgn="base">
              <a:spcBef>
                <a:spcPct val="0"/>
              </a:spcBef>
              <a:spcAft>
                <a:spcPct val="0"/>
              </a:spcAft>
              <a:buFont typeface="Wingdings" panose="05000000000000000000" pitchFamily="2" charset="2"/>
              <a:buChar char="ü"/>
            </a:pPr>
            <a:r>
              <a:rPr lang="ko-KR" altLang="ko-KR" sz="1600" dirty="0"/>
              <a:t>Considers both emissions reduction measures and NET deployment (e.g., BECCS and DACCS) in its scenario set</a:t>
            </a:r>
            <a:r>
              <a:rPr lang="ko-KR" altLang="ko-KR" sz="1400" dirty="0">
                <a:latin typeface="Arial" panose="020B0604020202020204" pitchFamily="34" charset="0"/>
              </a:rPr>
              <a:t>. </a:t>
            </a:r>
            <a:endParaRPr lang="en-US" altLang="ko-KR" sz="1400" dirty="0">
              <a:latin typeface="Arial" panose="020B0604020202020204" pitchFamily="34" charset="0"/>
            </a:endParaRPr>
          </a:p>
          <a:p>
            <a:pPr marL="285744" indent="-285744">
              <a:buFont typeface="Wingdings" panose="05000000000000000000" pitchFamily="2" charset="2"/>
              <a:buChar char="ü"/>
            </a:pPr>
            <a:r>
              <a:rPr lang="en-US" altLang="ko-KR" sz="1400" dirty="0">
                <a:latin typeface="Arial" panose="020B0604020202020204" pitchFamily="34" charset="0"/>
              </a:rPr>
              <a:t> </a:t>
            </a:r>
            <a:r>
              <a:rPr lang="en-US" altLang="ko-KR" sz="1400" dirty="0"/>
              <a:t>Formulates </a:t>
            </a:r>
            <a:r>
              <a:rPr lang="en-US" altLang="ko-KR" sz="1400" b="1" dirty="0"/>
              <a:t>five distinct scenarios</a:t>
            </a:r>
            <a:r>
              <a:rPr lang="en-US" altLang="ko-KR" sz="1400" dirty="0"/>
              <a:t>:</a:t>
            </a:r>
          </a:p>
          <a:p>
            <a:pPr marL="800080" lvl="1" indent="-342891">
              <a:buFont typeface="+mj-lt"/>
              <a:buAutoNum type="arabicPeriod"/>
            </a:pPr>
            <a:r>
              <a:rPr lang="en-US" altLang="ko-KR" sz="1400" dirty="0"/>
              <a:t>A </a:t>
            </a:r>
            <a:r>
              <a:rPr lang="en-US" altLang="ko-KR" sz="1400" b="1" dirty="0"/>
              <a:t>reference</a:t>
            </a:r>
            <a:r>
              <a:rPr lang="en-US" altLang="ko-KR" sz="1400" dirty="0"/>
              <a:t> scenario that does not incorporate climate policy</a:t>
            </a:r>
          </a:p>
          <a:p>
            <a:pPr marL="800080" lvl="1" indent="-342891">
              <a:buFont typeface="+mj-lt"/>
              <a:buAutoNum type="arabicPeriod"/>
            </a:pPr>
            <a:r>
              <a:rPr lang="en-US" altLang="ko-KR" sz="1400" dirty="0">
                <a:highlight>
                  <a:srgbClr val="FFFF00"/>
                </a:highlight>
              </a:rPr>
              <a:t>Four </a:t>
            </a:r>
            <a:r>
              <a:rPr lang="en-US" altLang="ko-KR" sz="1400" b="1" dirty="0">
                <a:highlight>
                  <a:srgbClr val="FFFF00"/>
                </a:highlight>
              </a:rPr>
              <a:t>net-zero scenarios</a:t>
            </a:r>
            <a:r>
              <a:rPr lang="en-US" altLang="ko-KR" sz="1400" dirty="0">
                <a:highlight>
                  <a:srgbClr val="FFFF00"/>
                </a:highlight>
              </a:rPr>
              <a:t> with varying assumptions about NETs and mitigation strategies. </a:t>
            </a:r>
          </a:p>
          <a:p>
            <a:pPr lvl="1"/>
            <a:endParaRPr lang="en-US" altLang="ko-KR" sz="1400" dirty="0"/>
          </a:p>
        </p:txBody>
      </p:sp>
      <p:sp>
        <p:nvSpPr>
          <p:cNvPr id="15" name="TextBox 14">
            <a:extLst>
              <a:ext uri="{FF2B5EF4-FFF2-40B4-BE49-F238E27FC236}">
                <a16:creationId xmlns:a16="http://schemas.microsoft.com/office/drawing/2014/main" id="{37253E5E-27CC-0C14-C48E-C8D9FB4186C4}"/>
              </a:ext>
            </a:extLst>
          </p:cNvPr>
          <p:cNvSpPr txBox="1"/>
          <p:nvPr/>
        </p:nvSpPr>
        <p:spPr>
          <a:xfrm>
            <a:off x="12672560" y="3166115"/>
            <a:ext cx="2134143" cy="995401"/>
          </a:xfrm>
          <a:prstGeom prst="rect">
            <a:avLst/>
          </a:prstGeom>
          <a:solidFill>
            <a:schemeClr val="accent3">
              <a:lumMod val="40000"/>
              <a:lumOff val="60000"/>
            </a:schemeClr>
          </a:solidFill>
        </p:spPr>
        <p:txBody>
          <a:bodyPr wrap="square">
            <a:spAutoFit/>
          </a:bodyPr>
          <a:lstStyle/>
          <a:p>
            <a:r>
              <a:rPr lang="en-US" altLang="ko-KR" sz="1467" dirty="0"/>
              <a:t>If the country MUST reach net-zero, how hard does the system need to change?</a:t>
            </a:r>
            <a:endParaRPr lang="ko-KR" altLang="en-US" sz="1467" dirty="0"/>
          </a:p>
        </p:txBody>
      </p:sp>
      <p:sp>
        <p:nvSpPr>
          <p:cNvPr id="17" name="TextBox 16">
            <a:extLst>
              <a:ext uri="{FF2B5EF4-FFF2-40B4-BE49-F238E27FC236}">
                <a16:creationId xmlns:a16="http://schemas.microsoft.com/office/drawing/2014/main" id="{F79D1BCB-387F-DB37-3942-88DEE40CA087}"/>
              </a:ext>
            </a:extLst>
          </p:cNvPr>
          <p:cNvSpPr txBox="1"/>
          <p:nvPr/>
        </p:nvSpPr>
        <p:spPr>
          <a:xfrm>
            <a:off x="1408872" y="4804751"/>
            <a:ext cx="3544128" cy="338554"/>
          </a:xfrm>
          <a:prstGeom prst="rect">
            <a:avLst/>
          </a:prstGeom>
          <a:solidFill>
            <a:schemeClr val="accent2">
              <a:lumMod val="40000"/>
              <a:lumOff val="60000"/>
            </a:schemeClr>
          </a:solidFill>
        </p:spPr>
        <p:txBody>
          <a:bodyPr wrap="square">
            <a:spAutoFit/>
          </a:bodyPr>
          <a:lstStyle/>
          <a:p>
            <a:pPr>
              <a:buNone/>
            </a:pPr>
            <a:r>
              <a:rPr lang="en-US" altLang="ko-KR" sz="1600" dirty="0"/>
              <a:t>Not focused on renewables targets </a:t>
            </a:r>
          </a:p>
        </p:txBody>
      </p:sp>
      <p:sp>
        <p:nvSpPr>
          <p:cNvPr id="18" name="Arrow: Right 17">
            <a:extLst>
              <a:ext uri="{FF2B5EF4-FFF2-40B4-BE49-F238E27FC236}">
                <a16:creationId xmlns:a16="http://schemas.microsoft.com/office/drawing/2014/main" id="{E347830A-AB85-D815-0960-C2ABA598694E}"/>
              </a:ext>
            </a:extLst>
          </p:cNvPr>
          <p:cNvSpPr/>
          <p:nvPr/>
        </p:nvSpPr>
        <p:spPr>
          <a:xfrm>
            <a:off x="5227320" y="4804750"/>
            <a:ext cx="1371600" cy="3187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11B9FF84-8203-7F9C-FEEA-9BA6360640C1}"/>
              </a:ext>
            </a:extLst>
          </p:cNvPr>
          <p:cNvSpPr txBox="1"/>
          <p:nvPr/>
        </p:nvSpPr>
        <p:spPr>
          <a:xfrm>
            <a:off x="6873240" y="4754433"/>
            <a:ext cx="3276600" cy="369332"/>
          </a:xfrm>
          <a:prstGeom prst="rect">
            <a:avLst/>
          </a:prstGeom>
          <a:solidFill>
            <a:schemeClr val="accent2">
              <a:lumMod val="40000"/>
              <a:lumOff val="60000"/>
            </a:schemeClr>
          </a:solidFill>
        </p:spPr>
        <p:txBody>
          <a:bodyPr wrap="square">
            <a:spAutoFit/>
          </a:bodyPr>
          <a:lstStyle/>
          <a:p>
            <a:r>
              <a:rPr lang="en-US" altLang="ko-KR" dirty="0"/>
              <a:t>focused on </a:t>
            </a:r>
            <a:r>
              <a:rPr lang="en-US" altLang="ko-KR" b="1" dirty="0"/>
              <a:t>a carbon constraint</a:t>
            </a:r>
            <a:endParaRPr lang="ko-KR" altLang="en-US" dirty="0"/>
          </a:p>
        </p:txBody>
      </p:sp>
      <p:sp>
        <p:nvSpPr>
          <p:cNvPr id="21" name="TextBox 20">
            <a:extLst>
              <a:ext uri="{FF2B5EF4-FFF2-40B4-BE49-F238E27FC236}">
                <a16:creationId xmlns:a16="http://schemas.microsoft.com/office/drawing/2014/main" id="{EE05BC9A-68CB-10A7-6215-3317D86808A7}"/>
              </a:ext>
            </a:extLst>
          </p:cNvPr>
          <p:cNvSpPr txBox="1"/>
          <p:nvPr/>
        </p:nvSpPr>
        <p:spPr>
          <a:xfrm>
            <a:off x="314962" y="5349447"/>
            <a:ext cx="5181599" cy="1292662"/>
          </a:xfrm>
          <a:prstGeom prst="rect">
            <a:avLst/>
          </a:prstGeom>
          <a:solidFill>
            <a:schemeClr val="accent3">
              <a:lumMod val="40000"/>
              <a:lumOff val="60000"/>
            </a:schemeClr>
          </a:solidFill>
        </p:spPr>
        <p:txBody>
          <a:bodyPr wrap="square">
            <a:spAutoFit/>
          </a:bodyPr>
          <a:lstStyle/>
          <a:p>
            <a:pPr>
              <a:buNone/>
            </a:pPr>
            <a:r>
              <a:rPr lang="en-US" altLang="ko-KR" sz="1400" b="1" dirty="0"/>
              <a:t>Net-zero WITH carbon removal (NETs)</a:t>
            </a:r>
          </a:p>
          <a:p>
            <a:pPr>
              <a:buNone/>
            </a:pPr>
            <a:r>
              <a:rPr lang="en-US" altLang="ko-KR" sz="1400" b="1" dirty="0"/>
              <a:t>Assumption:</a:t>
            </a:r>
            <a:endParaRPr lang="en-US" altLang="ko-KR" sz="1400" dirty="0"/>
          </a:p>
          <a:p>
            <a:r>
              <a:rPr lang="en-US" altLang="ko-KR" sz="1400" dirty="0"/>
              <a:t>Some CO₂ can be removed later (BECCS, DAC, CCS)</a:t>
            </a:r>
          </a:p>
          <a:p>
            <a:pPr marL="171446" indent="-171446" eaLnBrk="0" fontAlgn="base" hangingPunct="0">
              <a:spcBef>
                <a:spcPct val="0"/>
              </a:spcBef>
              <a:spcAft>
                <a:spcPct val="0"/>
              </a:spcAft>
              <a:buFont typeface="Arial" panose="020B0604020202020204" pitchFamily="34" charset="0"/>
              <a:buChar char="•"/>
            </a:pPr>
            <a:r>
              <a:rPr lang="ko-KR" altLang="ko-KR" sz="1200" dirty="0">
                <a:latin typeface="Arial" panose="020B0604020202020204" pitchFamily="34" charset="0"/>
              </a:rPr>
              <a:t>Power transition can be slightly slower</a:t>
            </a:r>
          </a:p>
          <a:p>
            <a:pPr marL="171446" indent="-171446" eaLnBrk="0" fontAlgn="base" hangingPunct="0">
              <a:spcBef>
                <a:spcPct val="0"/>
              </a:spcBef>
              <a:spcAft>
                <a:spcPct val="0"/>
              </a:spcAft>
              <a:buFont typeface="Arial" panose="020B0604020202020204" pitchFamily="34" charset="0"/>
              <a:buChar char="•"/>
            </a:pPr>
            <a:r>
              <a:rPr lang="ko-KR" altLang="ko-KR" sz="1200" dirty="0">
                <a:latin typeface="Arial" panose="020B0604020202020204" pitchFamily="34" charset="0"/>
              </a:rPr>
              <a:t>System has more flexibility</a:t>
            </a:r>
          </a:p>
          <a:p>
            <a:pPr marL="171446" indent="-171446" eaLnBrk="0" fontAlgn="base" hangingPunct="0">
              <a:spcBef>
                <a:spcPct val="0"/>
              </a:spcBef>
              <a:spcAft>
                <a:spcPct val="0"/>
              </a:spcAft>
              <a:buFont typeface="Arial" panose="020B0604020202020204" pitchFamily="34" charset="0"/>
              <a:buChar char="•"/>
            </a:pPr>
            <a:r>
              <a:rPr lang="ko-KR" altLang="ko-KR" sz="1200" dirty="0">
                <a:latin typeface="Arial" panose="020B0604020202020204" pitchFamily="34" charset="0"/>
              </a:rPr>
              <a:t>But land/water impacts increase</a:t>
            </a:r>
          </a:p>
        </p:txBody>
      </p:sp>
      <p:sp>
        <p:nvSpPr>
          <p:cNvPr id="24" name="TextBox 23">
            <a:extLst>
              <a:ext uri="{FF2B5EF4-FFF2-40B4-BE49-F238E27FC236}">
                <a16:creationId xmlns:a16="http://schemas.microsoft.com/office/drawing/2014/main" id="{395BD4C2-16DF-EE7C-2FD6-436B7310A947}"/>
              </a:ext>
            </a:extLst>
          </p:cNvPr>
          <p:cNvSpPr txBox="1"/>
          <p:nvPr/>
        </p:nvSpPr>
        <p:spPr>
          <a:xfrm>
            <a:off x="6324600" y="5303175"/>
            <a:ext cx="5562600" cy="1223412"/>
          </a:xfrm>
          <a:prstGeom prst="rect">
            <a:avLst/>
          </a:prstGeom>
          <a:solidFill>
            <a:schemeClr val="accent3">
              <a:lumMod val="40000"/>
              <a:lumOff val="60000"/>
            </a:schemeClr>
          </a:solidFill>
        </p:spPr>
        <p:txBody>
          <a:bodyPr wrap="square">
            <a:spAutoFit/>
          </a:bodyPr>
          <a:lstStyle/>
          <a:p>
            <a:r>
              <a:rPr lang="en-US" altLang="ko-KR" sz="1400" b="1" dirty="0"/>
              <a:t>Net-zero WITHOUT removals</a:t>
            </a:r>
          </a:p>
          <a:p>
            <a:pPr>
              <a:buNone/>
            </a:pPr>
            <a:r>
              <a:rPr lang="en-US" altLang="ko-KR" sz="1400" b="1" dirty="0"/>
              <a:t>Assumption:</a:t>
            </a:r>
            <a:endParaRPr lang="en-US" altLang="ko-KR" sz="1400" dirty="0"/>
          </a:p>
          <a:p>
            <a:pPr>
              <a:lnSpc>
                <a:spcPct val="150000"/>
              </a:lnSpc>
            </a:pPr>
            <a:r>
              <a:rPr lang="en-US" altLang="ko-KR" sz="1300" dirty="0"/>
              <a:t>No carbon removal allowed</a:t>
            </a:r>
          </a:p>
          <a:p>
            <a:pPr marL="171446" indent="-171446" eaLnBrk="0" fontAlgn="base" hangingPunct="0">
              <a:spcBef>
                <a:spcPct val="0"/>
              </a:spcBef>
              <a:spcAft>
                <a:spcPct val="0"/>
              </a:spcAft>
              <a:buFont typeface="Arial" panose="020B0604020202020204" pitchFamily="34" charset="0"/>
              <a:buChar char="•"/>
            </a:pPr>
            <a:r>
              <a:rPr lang="en-US" altLang="ko-KR" sz="1300" dirty="0">
                <a:latin typeface="Arial" panose="020B0604020202020204" pitchFamily="34" charset="0"/>
              </a:rPr>
              <a:t>Renewables + efficiency must grow very fast</a:t>
            </a:r>
          </a:p>
          <a:p>
            <a:pPr marL="171446" indent="-171446" eaLnBrk="0" fontAlgn="base" hangingPunct="0">
              <a:spcBef>
                <a:spcPct val="0"/>
              </a:spcBef>
              <a:spcAft>
                <a:spcPct val="0"/>
              </a:spcAft>
              <a:buFont typeface="Arial" panose="020B0604020202020204" pitchFamily="34" charset="0"/>
              <a:buChar char="•"/>
            </a:pPr>
            <a:r>
              <a:rPr lang="en-US" altLang="ko-KR" sz="1300" dirty="0">
                <a:latin typeface="Arial" panose="020B0604020202020204" pitchFamily="34" charset="0"/>
              </a:rPr>
              <a:t>Fossil fuels disappear almost completely</a:t>
            </a:r>
          </a:p>
        </p:txBody>
      </p:sp>
    </p:spTree>
    <p:extLst>
      <p:ext uri="{BB962C8B-B14F-4D97-AF65-F5344CB8AC3E}">
        <p14:creationId xmlns:p14="http://schemas.microsoft.com/office/powerpoint/2010/main" val="68057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6F92-EDD3-AFE5-D474-4B77E0A44F44}"/>
              </a:ext>
            </a:extLst>
          </p:cNvPr>
          <p:cNvSpPr>
            <a:spLocks noGrp="1"/>
          </p:cNvSpPr>
          <p:nvPr>
            <p:ph type="title"/>
          </p:nvPr>
        </p:nvSpPr>
        <p:spPr/>
        <p:txBody>
          <a:bodyPr/>
          <a:lstStyle/>
          <a:p>
            <a:endParaRPr lang="ko-KR" altLang="en-US" dirty="0"/>
          </a:p>
        </p:txBody>
      </p:sp>
      <p:graphicFrame>
        <p:nvGraphicFramePr>
          <p:cNvPr id="4" name="Table 3">
            <a:extLst>
              <a:ext uri="{FF2B5EF4-FFF2-40B4-BE49-F238E27FC236}">
                <a16:creationId xmlns:a16="http://schemas.microsoft.com/office/drawing/2014/main" id="{5F4085B4-8A88-8E7E-F0B6-DAD783ABFD8D}"/>
              </a:ext>
            </a:extLst>
          </p:cNvPr>
          <p:cNvGraphicFramePr>
            <a:graphicFrameLocks noGrp="1"/>
          </p:cNvGraphicFramePr>
          <p:nvPr/>
        </p:nvGraphicFramePr>
        <p:xfrm>
          <a:off x="288746" y="1066802"/>
          <a:ext cx="11598454" cy="4525965"/>
        </p:xfrm>
        <a:graphic>
          <a:graphicData uri="http://schemas.openxmlformats.org/drawingml/2006/table">
            <a:tbl>
              <a:tblPr/>
              <a:tblGrid>
                <a:gridCol w="885993">
                  <a:extLst>
                    <a:ext uri="{9D8B030D-6E8A-4147-A177-3AD203B41FA5}">
                      <a16:colId xmlns:a16="http://schemas.microsoft.com/office/drawing/2014/main" val="90040455"/>
                    </a:ext>
                  </a:extLst>
                </a:gridCol>
                <a:gridCol w="2559061">
                  <a:extLst>
                    <a:ext uri="{9D8B030D-6E8A-4147-A177-3AD203B41FA5}">
                      <a16:colId xmlns:a16="http://schemas.microsoft.com/office/drawing/2014/main" val="4034824051"/>
                    </a:ext>
                  </a:extLst>
                </a:gridCol>
                <a:gridCol w="2057400">
                  <a:extLst>
                    <a:ext uri="{9D8B030D-6E8A-4147-A177-3AD203B41FA5}">
                      <a16:colId xmlns:a16="http://schemas.microsoft.com/office/drawing/2014/main" val="960046057"/>
                    </a:ext>
                  </a:extLst>
                </a:gridCol>
                <a:gridCol w="2133600">
                  <a:extLst>
                    <a:ext uri="{9D8B030D-6E8A-4147-A177-3AD203B41FA5}">
                      <a16:colId xmlns:a16="http://schemas.microsoft.com/office/drawing/2014/main" val="1360113320"/>
                    </a:ext>
                  </a:extLst>
                </a:gridCol>
                <a:gridCol w="2029324">
                  <a:extLst>
                    <a:ext uri="{9D8B030D-6E8A-4147-A177-3AD203B41FA5}">
                      <a16:colId xmlns:a16="http://schemas.microsoft.com/office/drawing/2014/main" val="375065028"/>
                    </a:ext>
                  </a:extLst>
                </a:gridCol>
                <a:gridCol w="1933076">
                  <a:extLst>
                    <a:ext uri="{9D8B030D-6E8A-4147-A177-3AD203B41FA5}">
                      <a16:colId xmlns:a16="http://schemas.microsoft.com/office/drawing/2014/main" val="316863427"/>
                    </a:ext>
                  </a:extLst>
                </a:gridCol>
              </a:tblGrid>
              <a:tr h="368392">
                <a:tc>
                  <a:txBody>
                    <a:bodyPr/>
                    <a:lstStyle/>
                    <a:p>
                      <a:pPr marL="0" fontAlgn="b">
                        <a:buNone/>
                      </a:pPr>
                      <a:r>
                        <a:rPr lang="en-US" sz="1300" b="0" dirty="0">
                          <a:solidFill>
                            <a:srgbClr val="111827"/>
                          </a:solidFill>
                          <a:effectLst/>
                          <a:highlight>
                            <a:srgbClr val="FFFF00"/>
                          </a:highlight>
                          <a:latin typeface="+mn-lt"/>
                          <a:ea typeface="+mn-ea"/>
                          <a:cs typeface="+mn-cs"/>
                        </a:rPr>
                        <a:t>Country</a:t>
                      </a:r>
                    </a:p>
                  </a:txBody>
                  <a:tcPr marL="52627" marR="52627" marT="26315" marB="26315" anchor="ctr">
                    <a:lnL>
                      <a:noFill/>
                    </a:lnL>
                    <a:lnR>
                      <a:noFill/>
                    </a:lnR>
                    <a:lnT>
                      <a:noFill/>
                    </a:lnT>
                    <a:lnB>
                      <a:noFill/>
                    </a:lnB>
                    <a:noFill/>
                  </a:tcPr>
                </a:tc>
                <a:tc>
                  <a:txBody>
                    <a:bodyPr/>
                    <a:lstStyle/>
                    <a:p>
                      <a:pPr marL="0" fontAlgn="b">
                        <a:buNone/>
                      </a:pPr>
                      <a:r>
                        <a:rPr lang="en-US" sz="1300" b="0" dirty="0">
                          <a:solidFill>
                            <a:srgbClr val="111827"/>
                          </a:solidFill>
                          <a:effectLst/>
                          <a:highlight>
                            <a:srgbClr val="FFFF00"/>
                          </a:highlight>
                          <a:latin typeface="+mn-lt"/>
                          <a:ea typeface="+mn-ea"/>
                          <a:cs typeface="+mn-cs"/>
                        </a:rPr>
                        <a:t>Model &amp; Focus</a:t>
                      </a:r>
                    </a:p>
                  </a:txBody>
                  <a:tcPr marL="52627" marR="52627" marT="26315" marB="26315" anchor="ctr">
                    <a:lnL>
                      <a:noFill/>
                    </a:lnL>
                    <a:lnR>
                      <a:noFill/>
                    </a:lnR>
                    <a:lnT>
                      <a:noFill/>
                    </a:lnT>
                    <a:lnB>
                      <a:noFill/>
                    </a:lnB>
                    <a:noFill/>
                  </a:tcPr>
                </a:tc>
                <a:tc>
                  <a:txBody>
                    <a:bodyPr/>
                    <a:lstStyle/>
                    <a:p>
                      <a:pPr marL="0" fontAlgn="b">
                        <a:buNone/>
                      </a:pPr>
                      <a:r>
                        <a:rPr lang="en-US" sz="1300" b="0" dirty="0">
                          <a:solidFill>
                            <a:srgbClr val="111827"/>
                          </a:solidFill>
                          <a:effectLst/>
                          <a:highlight>
                            <a:srgbClr val="FFFF00"/>
                          </a:highlight>
                          <a:latin typeface="+mn-lt"/>
                          <a:ea typeface="+mn-ea"/>
                          <a:cs typeface="+mn-cs"/>
                        </a:rPr>
                        <a:t>Scenario Type</a:t>
                      </a:r>
                    </a:p>
                  </a:txBody>
                  <a:tcPr marL="52627" marR="52627" marT="26315" marB="26315" anchor="ctr">
                    <a:lnL>
                      <a:noFill/>
                    </a:lnL>
                    <a:lnR>
                      <a:noFill/>
                    </a:lnR>
                    <a:lnT>
                      <a:noFill/>
                    </a:lnT>
                    <a:lnB>
                      <a:noFill/>
                    </a:lnB>
                    <a:noFill/>
                  </a:tcPr>
                </a:tc>
                <a:tc>
                  <a:txBody>
                    <a:bodyPr/>
                    <a:lstStyle/>
                    <a:p>
                      <a:pPr marL="0" fontAlgn="b">
                        <a:buNone/>
                      </a:pPr>
                      <a:r>
                        <a:rPr lang="en-US" sz="1300" b="0" dirty="0">
                          <a:solidFill>
                            <a:srgbClr val="111827"/>
                          </a:solidFill>
                          <a:effectLst/>
                          <a:highlight>
                            <a:srgbClr val="FFFF00"/>
                          </a:highlight>
                          <a:latin typeface="+mn-lt"/>
                          <a:ea typeface="+mn-ea"/>
                          <a:cs typeface="+mn-cs"/>
                        </a:rPr>
                        <a:t>Strengths</a:t>
                      </a:r>
                    </a:p>
                  </a:txBody>
                  <a:tcPr marL="52627" marR="52627" marT="26315" marB="26315" anchor="ctr">
                    <a:lnL>
                      <a:noFill/>
                    </a:lnL>
                    <a:lnR>
                      <a:noFill/>
                    </a:lnR>
                    <a:lnT>
                      <a:noFill/>
                    </a:lnT>
                    <a:lnB>
                      <a:noFill/>
                    </a:lnB>
                    <a:noFill/>
                  </a:tcPr>
                </a:tc>
                <a:tc>
                  <a:txBody>
                    <a:bodyPr/>
                    <a:lstStyle/>
                    <a:p>
                      <a:pPr marL="0" fontAlgn="b">
                        <a:buNone/>
                      </a:pPr>
                      <a:r>
                        <a:rPr lang="en-US" sz="1300" b="0" dirty="0">
                          <a:solidFill>
                            <a:srgbClr val="111827"/>
                          </a:solidFill>
                          <a:effectLst/>
                          <a:highlight>
                            <a:srgbClr val="FFFF00"/>
                          </a:highlight>
                          <a:latin typeface="+mn-lt"/>
                          <a:ea typeface="+mn-ea"/>
                          <a:cs typeface="+mn-cs"/>
                        </a:rPr>
                        <a:t>Limitations</a:t>
                      </a:r>
                    </a:p>
                  </a:txBody>
                  <a:tcPr marL="52627" marR="52627" marT="26315" marB="26315" anchor="ctr">
                    <a:lnL>
                      <a:noFill/>
                    </a:lnL>
                    <a:lnR>
                      <a:noFill/>
                    </a:lnR>
                    <a:lnT>
                      <a:noFill/>
                    </a:lnT>
                    <a:lnB>
                      <a:noFill/>
                    </a:lnB>
                    <a:noFill/>
                  </a:tcPr>
                </a:tc>
                <a:tc>
                  <a:txBody>
                    <a:bodyPr/>
                    <a:lstStyle/>
                    <a:p>
                      <a:pPr marL="0" fontAlgn="b">
                        <a:buNone/>
                      </a:pPr>
                      <a:r>
                        <a:rPr lang="en-US" sz="1300" b="0" dirty="0">
                          <a:solidFill>
                            <a:srgbClr val="111827"/>
                          </a:solidFill>
                          <a:effectLst/>
                          <a:highlight>
                            <a:srgbClr val="FFFF00"/>
                          </a:highlight>
                          <a:latin typeface="+mn-lt"/>
                          <a:ea typeface="+mn-ea"/>
                          <a:cs typeface="+mn-cs"/>
                        </a:rPr>
                        <a:t>What Egypt Builds On</a:t>
                      </a:r>
                    </a:p>
                  </a:txBody>
                  <a:tcPr marL="52627" marR="52627" marT="26315" marB="26315" anchor="ctr">
                    <a:lnL>
                      <a:noFill/>
                    </a:lnL>
                    <a:lnR>
                      <a:noFill/>
                    </a:lnR>
                    <a:lnT>
                      <a:noFill/>
                    </a:lnT>
                    <a:lnB>
                      <a:noFill/>
                    </a:lnB>
                    <a:noFill/>
                  </a:tcPr>
                </a:tc>
                <a:extLst>
                  <a:ext uri="{0D108BD9-81ED-4DB2-BD59-A6C34878D82A}">
                    <a16:rowId xmlns:a16="http://schemas.microsoft.com/office/drawing/2014/main" val="646948384"/>
                  </a:ext>
                </a:extLst>
              </a:tr>
              <a:tr h="999923">
                <a:tc>
                  <a:txBody>
                    <a:bodyPr/>
                    <a:lstStyle/>
                    <a:p>
                      <a:pPr marL="0" fontAlgn="b">
                        <a:buNone/>
                      </a:pPr>
                      <a:r>
                        <a:rPr lang="en-US" sz="1200" b="0" dirty="0">
                          <a:solidFill>
                            <a:srgbClr val="111827"/>
                          </a:solidFill>
                          <a:effectLst/>
                          <a:latin typeface="+mn-lt"/>
                          <a:ea typeface="+mn-ea"/>
                          <a:cs typeface="+mn-cs"/>
                        </a:rPr>
                        <a:t>Kenya</a:t>
                      </a:r>
                    </a:p>
                  </a:txBody>
                  <a:tcPr marL="52627" marR="52627" marT="26315" marB="26315" anchor="ctr">
                    <a:lnL>
                      <a:noFill/>
                    </a:lnL>
                    <a:lnR>
                      <a:noFill/>
                    </a:lnR>
                    <a:lnT>
                      <a:noFill/>
                    </a:lnT>
                    <a:lnB>
                      <a:noFill/>
                    </a:lnB>
                    <a:solidFill>
                      <a:schemeClr val="accent3">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KCERT / LEAP (economy-wide, policy tool)</a:t>
                      </a:r>
                    </a:p>
                  </a:txBody>
                  <a:tcPr marL="52627" marR="52627" marT="26315" marB="26315" anchor="ctr">
                    <a:lnL>
                      <a:noFill/>
                    </a:lnL>
                    <a:lnR>
                      <a:noFill/>
                    </a:lnR>
                    <a:lnT>
                      <a:noFill/>
                    </a:lnT>
                    <a:lnB>
                      <a:noFill/>
                    </a:lnB>
                    <a:solidFill>
                      <a:schemeClr val="accent3">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BAU vs Low-Carbon policy narratives</a:t>
                      </a:r>
                    </a:p>
                  </a:txBody>
                  <a:tcPr marL="52627" marR="52627" marT="26315" marB="26315" anchor="ctr">
                    <a:lnL>
                      <a:noFill/>
                    </a:lnL>
                    <a:lnR>
                      <a:noFill/>
                    </a:lnR>
                    <a:lnT>
                      <a:noFill/>
                    </a:lnT>
                    <a:lnB>
                      <a:noFill/>
                    </a:lnB>
                    <a:solidFill>
                      <a:schemeClr val="accent3">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Good sector coverage; strong policy storytelling</a:t>
                      </a:r>
                    </a:p>
                  </a:txBody>
                  <a:tcPr marL="52627" marR="52627" marT="26315" marB="26315" anchor="ctr">
                    <a:lnL>
                      <a:noFill/>
                    </a:lnL>
                    <a:lnR>
                      <a:noFill/>
                    </a:lnR>
                    <a:lnT>
                      <a:noFill/>
                    </a:lnT>
                    <a:lnB>
                      <a:noFill/>
                    </a:lnB>
                    <a:solidFill>
                      <a:schemeClr val="accent3">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No separation of supply vs demand effects; no hard net-zero constraint; horizon to 2050</a:t>
                      </a:r>
                    </a:p>
                  </a:txBody>
                  <a:tcPr marL="52627" marR="52627" marT="26315" marB="26315" anchor="ctr">
                    <a:lnL>
                      <a:noFill/>
                    </a:lnL>
                    <a:lnR>
                      <a:noFill/>
                    </a:lnR>
                    <a:lnT>
                      <a:noFill/>
                    </a:lnT>
                    <a:lnB>
                      <a:noFill/>
                    </a:lnB>
                    <a:solidFill>
                      <a:schemeClr val="accent3">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Scenario communication, policy linkage, sectoral presentation</a:t>
                      </a:r>
                    </a:p>
                  </a:txBody>
                  <a:tcPr marL="52627" marR="52627" marT="26315" marB="26315"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2395610296"/>
                  </a:ext>
                </a:extLst>
              </a:tr>
              <a:tr h="999923">
                <a:tc>
                  <a:txBody>
                    <a:bodyPr/>
                    <a:lstStyle/>
                    <a:p>
                      <a:pPr marL="0" fontAlgn="b">
                        <a:buNone/>
                      </a:pPr>
                      <a:r>
                        <a:rPr lang="en-US" sz="1200" b="0" dirty="0">
                          <a:solidFill>
                            <a:srgbClr val="111827"/>
                          </a:solidFill>
                          <a:effectLst/>
                          <a:latin typeface="+mn-lt"/>
                          <a:ea typeface="+mn-ea"/>
                          <a:cs typeface="+mn-cs"/>
                        </a:rPr>
                        <a:t>Ethiopia</a:t>
                      </a:r>
                    </a:p>
                  </a:txBody>
                  <a:tcPr marL="52627" marR="52627" marT="26315" marB="2631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OSeMOSYS + LEAP (electricity planning)</a:t>
                      </a:r>
                    </a:p>
                  </a:txBody>
                  <a:tcPr marL="52627" marR="52627" marT="26315" marB="2631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Power-sector development &amp; export strategies</a:t>
                      </a:r>
                    </a:p>
                  </a:txBody>
                  <a:tcPr marL="52627" marR="52627" marT="26315" marB="2631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Strong capacity-expansion and cost optimization</a:t>
                      </a:r>
                    </a:p>
                  </a:txBody>
                  <a:tcPr marL="52627" marR="52627" marT="26315" marB="26315" anchor="ctr">
                    <a:lnL>
                      <a:noFill/>
                    </a:lnL>
                    <a:lnR>
                      <a:noFill/>
                    </a:lnR>
                    <a:lnT>
                      <a:noFill/>
                    </a:lnT>
                    <a:lnB>
                      <a:noFill/>
                    </a:lnB>
                    <a:solidFill>
                      <a:schemeClr val="accent2">
                        <a:lumMod val="20000"/>
                        <a:lumOff val="80000"/>
                      </a:schemeClr>
                    </a:solidFill>
                  </a:tcPr>
                </a:tc>
                <a:tc>
                  <a:txBody>
                    <a:bodyPr/>
                    <a:lstStyle/>
                    <a:p>
                      <a:pPr marL="0" fontAlgn="b">
                        <a:buNone/>
                      </a:pPr>
                      <a:r>
                        <a:rPr lang="en-US" sz="1200" b="0">
                          <a:solidFill>
                            <a:srgbClr val="111827"/>
                          </a:solidFill>
                          <a:effectLst/>
                          <a:latin typeface="+mn-lt"/>
                          <a:ea typeface="+mn-ea"/>
                          <a:cs typeface="+mn-cs"/>
                        </a:rPr>
                        <a:t>Only electricity sector; no demand-side mitigation; no economy-wide decarbonisation</a:t>
                      </a:r>
                    </a:p>
                  </a:txBody>
                  <a:tcPr marL="52627" marR="52627" marT="26315" marB="26315" anchor="ctr">
                    <a:lnL>
                      <a:noFill/>
                    </a:lnL>
                    <a:lnR>
                      <a:noFill/>
                    </a:lnR>
                    <a:lnT>
                      <a:noFill/>
                    </a:lnT>
                    <a:lnB>
                      <a:noFill/>
                    </a:lnB>
                    <a:solidFill>
                      <a:schemeClr val="accent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Power-system modelling, resource constraints, investment logic</a:t>
                      </a:r>
                    </a:p>
                  </a:txBody>
                  <a:tcPr marL="52627" marR="52627" marT="26315" marB="26315"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304346294"/>
                  </a:ext>
                </a:extLst>
              </a:tr>
              <a:tr h="842040">
                <a:tc>
                  <a:txBody>
                    <a:bodyPr/>
                    <a:lstStyle/>
                    <a:p>
                      <a:pPr marL="0" fontAlgn="b">
                        <a:buNone/>
                      </a:pPr>
                      <a:r>
                        <a:rPr lang="en-US" sz="1200" b="0" dirty="0">
                          <a:solidFill>
                            <a:srgbClr val="111827"/>
                          </a:solidFill>
                          <a:effectLst/>
                          <a:latin typeface="+mn-lt"/>
                          <a:ea typeface="+mn-ea"/>
                          <a:cs typeface="+mn-cs"/>
                        </a:rPr>
                        <a:t>Morocco</a:t>
                      </a:r>
                    </a:p>
                  </a:txBody>
                  <a:tcPr marL="52627" marR="52627" marT="26315" marB="26315" anchor="ctr">
                    <a:lnL>
                      <a:noFill/>
                    </a:lnL>
                    <a:lnR>
                      <a:noFill/>
                    </a:lnR>
                    <a:lnT>
                      <a:noFill/>
                    </a:lnT>
                    <a:lnB>
                      <a:noFill/>
                    </a:lnB>
                    <a:solidFill>
                      <a:schemeClr val="tx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OSeMOSYS (power system, decarbonization)</a:t>
                      </a:r>
                    </a:p>
                  </a:txBody>
                  <a:tcPr marL="52627" marR="52627" marT="26315" marB="26315" anchor="ctr">
                    <a:lnL>
                      <a:noFill/>
                    </a:lnL>
                    <a:lnR>
                      <a:noFill/>
                    </a:lnR>
                    <a:lnT>
                      <a:noFill/>
                    </a:lnT>
                    <a:lnB>
                      <a:noFill/>
                    </a:lnB>
                    <a:solidFill>
                      <a:schemeClr val="tx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BAU → policy → moderate → ambitious RE</a:t>
                      </a:r>
                    </a:p>
                  </a:txBody>
                  <a:tcPr marL="52627" marR="52627" marT="26315" marB="26315" anchor="ctr">
                    <a:lnL>
                      <a:noFill/>
                    </a:lnL>
                    <a:lnR>
                      <a:noFill/>
                    </a:lnR>
                    <a:lnT>
                      <a:noFill/>
                    </a:lnT>
                    <a:lnB>
                      <a:noFill/>
                    </a:lnB>
                    <a:solidFill>
                      <a:schemeClr val="tx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Clear RE targets, demand wedges, CO₂ pressure, flexibility needs</a:t>
                      </a:r>
                    </a:p>
                  </a:txBody>
                  <a:tcPr marL="52627" marR="52627" marT="26315" marB="26315" anchor="ctr">
                    <a:lnL>
                      <a:noFill/>
                    </a:lnL>
                    <a:lnR>
                      <a:noFill/>
                    </a:lnR>
                    <a:lnT>
                      <a:noFill/>
                    </a:lnT>
                    <a:lnB>
                      <a:noFill/>
                    </a:lnB>
                    <a:solidFill>
                      <a:schemeClr val="tx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Electricity-focused; not economy-wide; no full demand-side transition</a:t>
                      </a:r>
                    </a:p>
                  </a:txBody>
                  <a:tcPr marL="52627" marR="52627" marT="26315" marB="26315" anchor="ctr">
                    <a:lnL>
                      <a:noFill/>
                    </a:lnL>
                    <a:lnR>
                      <a:noFill/>
                    </a:lnR>
                    <a:lnT>
                      <a:noFill/>
                    </a:lnT>
                    <a:lnB>
                      <a:noFill/>
                    </a:lnB>
                    <a:solidFill>
                      <a:schemeClr val="tx2">
                        <a:lumMod val="20000"/>
                        <a:lumOff val="80000"/>
                      </a:schemeClr>
                    </a:solidFill>
                  </a:tcPr>
                </a:tc>
                <a:tc>
                  <a:txBody>
                    <a:bodyPr/>
                    <a:lstStyle/>
                    <a:p>
                      <a:pPr marL="0" fontAlgn="b">
                        <a:buNone/>
                      </a:pPr>
                      <a:r>
                        <a:rPr lang="en-US" sz="1200" b="0" dirty="0">
                          <a:solidFill>
                            <a:srgbClr val="111827"/>
                          </a:solidFill>
                          <a:effectLst/>
                          <a:latin typeface="+mn-lt"/>
                          <a:ea typeface="+mn-ea"/>
                          <a:cs typeface="+mn-cs"/>
                        </a:rPr>
                        <a:t>Scenario architecture: RE targets + demand wedges + CO₂ pressure</a:t>
                      </a:r>
                    </a:p>
                  </a:txBody>
                  <a:tcPr marL="52627" marR="52627" marT="26315" marB="26315" anchor="ctr">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400707310"/>
                  </a:ext>
                </a:extLst>
              </a:tr>
              <a:tr h="1315687">
                <a:tc>
                  <a:txBody>
                    <a:bodyPr/>
                    <a:lstStyle/>
                    <a:p>
                      <a:pPr marL="0" fontAlgn="b">
                        <a:buNone/>
                      </a:pPr>
                      <a:r>
                        <a:rPr lang="en-US" sz="1200" b="0" dirty="0">
                          <a:solidFill>
                            <a:srgbClr val="111827"/>
                          </a:solidFill>
                          <a:effectLst/>
                          <a:latin typeface="+mn-lt"/>
                          <a:ea typeface="+mn-ea"/>
                          <a:cs typeface="+mn-cs"/>
                        </a:rPr>
                        <a:t>Egypt</a:t>
                      </a:r>
                    </a:p>
                  </a:txBody>
                  <a:tcPr marL="52627" marR="52627" marT="26315" marB="26315" anchor="ctr">
                    <a:lnL>
                      <a:noFill/>
                    </a:lnL>
                    <a:lnR>
                      <a:noFill/>
                    </a:lnR>
                    <a:lnT>
                      <a:noFill/>
                    </a:lnT>
                    <a:lnB>
                      <a:noFill/>
                    </a:lnB>
                    <a:solidFill>
                      <a:schemeClr val="accent6">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LEAP + NEMO (full energy system)</a:t>
                      </a:r>
                    </a:p>
                  </a:txBody>
                  <a:tcPr marL="52627" marR="52627" marT="26315" marB="26315" anchor="ctr">
                    <a:lnL>
                      <a:noFill/>
                    </a:lnL>
                    <a:lnR>
                      <a:noFill/>
                    </a:lnR>
                    <a:lnT>
                      <a:noFill/>
                    </a:lnT>
                    <a:lnB>
                      <a:noFill/>
                    </a:lnB>
                    <a:solidFill>
                      <a:schemeClr val="accent6">
                        <a:lumMod val="40000"/>
                        <a:lumOff val="60000"/>
                      </a:schemeClr>
                    </a:solidFill>
                  </a:tcPr>
                </a:tc>
                <a:tc>
                  <a:txBody>
                    <a:bodyPr/>
                    <a:lstStyle/>
                    <a:p>
                      <a:pPr marL="0" fontAlgn="b">
                        <a:buNone/>
                      </a:pPr>
                      <a:r>
                        <a:rPr lang="nl-NL" sz="1200" b="0" dirty="0">
                          <a:solidFill>
                            <a:srgbClr val="111827"/>
                          </a:solidFill>
                          <a:effectLst/>
                          <a:latin typeface="+mn-lt"/>
                          <a:ea typeface="+mn-ea"/>
                          <a:cs typeface="+mn-cs"/>
                        </a:rPr>
                        <a:t>BAU / PET / RPT / EDT / CNS / NZ-OPT</a:t>
                      </a:r>
                    </a:p>
                  </a:txBody>
                  <a:tcPr marL="52627" marR="52627" marT="26315" marB="26315" anchor="ctr">
                    <a:lnL>
                      <a:noFill/>
                    </a:lnL>
                    <a:lnR>
                      <a:noFill/>
                    </a:lnR>
                    <a:lnT>
                      <a:noFill/>
                    </a:lnT>
                    <a:lnB>
                      <a:noFill/>
                    </a:lnB>
                    <a:solidFill>
                      <a:schemeClr val="accent6">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Separates policy, supply, and demand effects; economy-wide; long-term (2070); net-zero + cost-optimal benchmark</a:t>
                      </a:r>
                    </a:p>
                  </a:txBody>
                  <a:tcPr marL="52627" marR="52627" marT="26315" marB="26315" anchor="ctr">
                    <a:lnL>
                      <a:noFill/>
                    </a:lnL>
                    <a:lnR>
                      <a:noFill/>
                    </a:lnR>
                    <a:lnT>
                      <a:noFill/>
                    </a:lnT>
                    <a:lnB>
                      <a:noFill/>
                    </a:lnB>
                    <a:solidFill>
                      <a:schemeClr val="accent6">
                        <a:lumMod val="40000"/>
                        <a:lumOff val="60000"/>
                      </a:schemeClr>
                    </a:solidFill>
                  </a:tcPr>
                </a:tc>
                <a:tc>
                  <a:txBody>
                    <a:bodyPr/>
                    <a:lstStyle/>
                    <a:p>
                      <a:pPr marL="0" fontAlgn="b">
                        <a:buNone/>
                      </a:pPr>
                      <a:r>
                        <a:rPr lang="en-US" altLang="ko-KR" sz="1200" b="0" dirty="0">
                          <a:solidFill>
                            <a:srgbClr val="111827"/>
                          </a:solidFill>
                          <a:effectLst/>
                          <a:latin typeface="+mn-lt"/>
                          <a:ea typeface="+mn-ea"/>
                          <a:cs typeface="+mn-cs"/>
                        </a:rPr>
                        <a:t>              ????? </a:t>
                      </a:r>
                    </a:p>
                  </a:txBody>
                  <a:tcPr marL="52627" marR="52627" marT="26315" marB="26315" anchor="ctr">
                    <a:lnL>
                      <a:noFill/>
                    </a:lnL>
                    <a:lnR>
                      <a:noFill/>
                    </a:lnR>
                    <a:lnT>
                      <a:noFill/>
                    </a:lnT>
                    <a:lnB>
                      <a:noFill/>
                    </a:lnB>
                    <a:solidFill>
                      <a:schemeClr val="accent6">
                        <a:lumMod val="40000"/>
                        <a:lumOff val="60000"/>
                      </a:schemeClr>
                    </a:solidFill>
                  </a:tcPr>
                </a:tc>
                <a:tc>
                  <a:txBody>
                    <a:bodyPr/>
                    <a:lstStyle/>
                    <a:p>
                      <a:pPr marL="0" fontAlgn="b">
                        <a:buNone/>
                      </a:pPr>
                      <a:r>
                        <a:rPr lang="en-US" sz="1200" b="0" dirty="0">
                          <a:solidFill>
                            <a:srgbClr val="111827"/>
                          </a:solidFill>
                          <a:effectLst/>
                          <a:latin typeface="+mn-lt"/>
                          <a:ea typeface="+mn-ea"/>
                          <a:cs typeface="+mn-cs"/>
                        </a:rPr>
                        <a:t>Integrates and extends African best practice into a diagnostic, policy-relevant framework</a:t>
                      </a:r>
                    </a:p>
                  </a:txBody>
                  <a:tcPr marL="52627" marR="52627" marT="26315" marB="2631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533783046"/>
                  </a:ext>
                </a:extLst>
              </a:tr>
            </a:tbl>
          </a:graphicData>
        </a:graphic>
      </p:graphicFrame>
    </p:spTree>
    <p:extLst>
      <p:ext uri="{BB962C8B-B14F-4D97-AF65-F5344CB8AC3E}">
        <p14:creationId xmlns:p14="http://schemas.microsoft.com/office/powerpoint/2010/main" val="92805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198F7D-C3C4-4FC5-3EAC-8CB27030AE79}"/>
              </a:ext>
            </a:extLst>
          </p:cNvPr>
          <p:cNvGraphicFramePr>
            <a:graphicFrameLocks noGrp="1"/>
          </p:cNvGraphicFramePr>
          <p:nvPr/>
        </p:nvGraphicFramePr>
        <p:xfrm>
          <a:off x="228601" y="609539"/>
          <a:ext cx="11353801" cy="6182784"/>
        </p:xfrm>
        <a:graphic>
          <a:graphicData uri="http://schemas.openxmlformats.org/drawingml/2006/table">
            <a:tbl>
              <a:tblPr/>
              <a:tblGrid>
                <a:gridCol w="3475653">
                  <a:extLst>
                    <a:ext uri="{9D8B030D-6E8A-4147-A177-3AD203B41FA5}">
                      <a16:colId xmlns:a16="http://schemas.microsoft.com/office/drawing/2014/main" val="3541938614"/>
                    </a:ext>
                  </a:extLst>
                </a:gridCol>
                <a:gridCol w="2317103">
                  <a:extLst>
                    <a:ext uri="{9D8B030D-6E8A-4147-A177-3AD203B41FA5}">
                      <a16:colId xmlns:a16="http://schemas.microsoft.com/office/drawing/2014/main" val="1760925245"/>
                    </a:ext>
                  </a:extLst>
                </a:gridCol>
                <a:gridCol w="5561045">
                  <a:extLst>
                    <a:ext uri="{9D8B030D-6E8A-4147-A177-3AD203B41FA5}">
                      <a16:colId xmlns:a16="http://schemas.microsoft.com/office/drawing/2014/main" val="1612733036"/>
                    </a:ext>
                  </a:extLst>
                </a:gridCol>
              </a:tblGrid>
              <a:tr h="270752">
                <a:tc>
                  <a:txBody>
                    <a:bodyPr/>
                    <a:lstStyle/>
                    <a:p>
                      <a:pPr>
                        <a:buNone/>
                      </a:pPr>
                      <a:r>
                        <a:rPr lang="en-US" sz="1300" b="1" dirty="0">
                          <a:latin typeface="+mj-lt"/>
                        </a:rPr>
                        <a:t>Egypt Scenario</a:t>
                      </a:r>
                      <a:endParaRPr lang="en-US" sz="13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dirty="0">
                          <a:latin typeface="+mj-lt"/>
                        </a:rPr>
                        <a:t>Other scenarios</a:t>
                      </a:r>
                      <a:endParaRPr lang="en-US"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altLang="ko-KR" sz="1300" b="1" dirty="0">
                          <a:solidFill>
                            <a:schemeClr val="tx1"/>
                          </a:solidFill>
                          <a:latin typeface="+mn-lt"/>
                          <a:ea typeface="+mn-ea"/>
                          <a:cs typeface="+mn-cs"/>
                        </a:rPr>
                        <a:t>Key assumptions for Egypt</a:t>
                      </a:r>
                      <a:endParaRPr lang="en-US" altLang="ko-KR" sz="1300" dirty="0">
                        <a:solidFill>
                          <a:schemeClr val="tx1"/>
                        </a:solidFill>
                        <a:latin typeface="+mn-lt"/>
                        <a:ea typeface="+mn-ea"/>
                        <a:cs typeface="+mn-cs"/>
                      </a:endParaRP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902730816"/>
                  </a:ext>
                </a:extLst>
              </a:tr>
              <a:tr h="799072">
                <a:tc>
                  <a:txBody>
                    <a:bodyPr/>
                    <a:lstStyle/>
                    <a:p>
                      <a:pPr>
                        <a:buNone/>
                      </a:pPr>
                      <a:r>
                        <a:rPr lang="en-US" sz="1200" b="1" dirty="0">
                          <a:latin typeface="+mj-lt"/>
                        </a:rPr>
                        <a:t>BAU / REF</a:t>
                      </a:r>
                    </a:p>
                    <a:p>
                      <a:pPr>
                        <a:buNone/>
                      </a:pPr>
                      <a:r>
                        <a:rPr lang="en-US" sz="1100" b="0" dirty="0">
                          <a:highlight>
                            <a:srgbClr val="FFFF00"/>
                          </a:highlight>
                          <a:latin typeface="+mj-lt"/>
                        </a:rPr>
                        <a:t>What if </a:t>
                      </a:r>
                      <a:r>
                        <a:rPr lang="en-US" altLang="ko-KR" sz="1100" b="0" dirty="0">
                          <a:highlight>
                            <a:srgbClr val="FFFF00"/>
                          </a:highlight>
                        </a:rPr>
                        <a:t>Egypt continues as today</a:t>
                      </a:r>
                      <a:endParaRPr lang="en-US" sz="1100" b="0" dirty="0">
                        <a:highlight>
                          <a:srgbClr val="FFFF00"/>
                        </a:highlight>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dirty="0">
                          <a:latin typeface="+mj-lt"/>
                        </a:rPr>
                        <a:t>Morocco – BAU</a:t>
                      </a:r>
                      <a:endParaRPr lang="en-US"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marL="0" indent="0" algn="just">
                        <a:buFont typeface="Arial" panose="020B0604020202020204" pitchFamily="34" charset="0"/>
                        <a:buNone/>
                      </a:pPr>
                      <a:r>
                        <a:rPr lang="en-US" sz="1200" dirty="0">
                          <a:solidFill>
                            <a:schemeClr val="tx1"/>
                          </a:solidFill>
                          <a:highlight>
                            <a:srgbClr val="FFFF00"/>
                          </a:highlight>
                          <a:latin typeface="+mj-lt"/>
                          <a:ea typeface="+mn-ea"/>
                          <a:cs typeface="+mn-cs"/>
                        </a:rPr>
                        <a:t>Continuation of current policies (</a:t>
                      </a:r>
                      <a:r>
                        <a:rPr lang="en-US" sz="1200" dirty="0">
                          <a:solidFill>
                            <a:schemeClr val="tx1"/>
                          </a:solidFill>
                          <a:highlight>
                            <a:srgbClr val="00FFFF"/>
                          </a:highlight>
                          <a:latin typeface="+mj-lt"/>
                          <a:ea typeface="+mn-ea"/>
                          <a:cs typeface="+mn-cs"/>
                        </a:rPr>
                        <a:t>baseline under growing demand</a:t>
                      </a:r>
                      <a:r>
                        <a:rPr lang="en-US" sz="1200" dirty="0">
                          <a:solidFill>
                            <a:schemeClr val="tx1"/>
                          </a:solidFill>
                          <a:highlight>
                            <a:srgbClr val="FFFF00"/>
                          </a:highlight>
                          <a:latin typeface="+mj-lt"/>
                          <a:ea typeface="+mn-ea"/>
                          <a:cs typeface="+mn-cs"/>
                        </a:rPr>
                        <a:t>)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j-lt"/>
                          <a:ea typeface="+mn-ea"/>
                          <a:cs typeface="+mn-cs"/>
                        </a:rPr>
                        <a:t>Renewables grow slowly</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j-lt"/>
                          <a:ea typeface="+mn-ea"/>
                          <a:cs typeface="+mn-cs"/>
                        </a:rPr>
                        <a:t>no additional CO₂ constraint  </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Gas remains dominant</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387216261"/>
                  </a:ext>
                </a:extLst>
              </a:tr>
              <a:tr h="981952">
                <a:tc>
                  <a:txBody>
                    <a:bodyPr/>
                    <a:lstStyle/>
                    <a:p>
                      <a:pPr>
                        <a:buNone/>
                      </a:pPr>
                      <a:r>
                        <a:rPr lang="en-US" sz="1200" b="1" dirty="0">
                          <a:latin typeface="+mj-lt"/>
                        </a:rPr>
                        <a:t>PET</a:t>
                      </a:r>
                      <a:r>
                        <a:rPr lang="en-US" sz="1200" dirty="0">
                          <a:latin typeface="+mj-lt"/>
                        </a:rPr>
                        <a:t> (Policy-aligned transition)</a:t>
                      </a:r>
                    </a:p>
                    <a:p>
                      <a:pPr>
                        <a:buNone/>
                      </a:pPr>
                      <a:r>
                        <a:rPr lang="en-US" altLang="ko-KR" sz="1100" dirty="0">
                          <a:highlight>
                            <a:srgbClr val="FFFF00"/>
                          </a:highlight>
                        </a:rPr>
                        <a:t>What if Egypt actually does Vision 2030 &amp; NDC?</a:t>
                      </a:r>
                      <a:endParaRPr lang="en-US" sz="1100" dirty="0">
                        <a:highlight>
                          <a:srgbClr val="FFFF00"/>
                        </a:highlight>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dirty="0">
                          <a:latin typeface="+mj-lt"/>
                        </a:rPr>
                        <a:t>Morocco – RNES</a:t>
                      </a:r>
                      <a:endParaRPr lang="en-US"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dirty="0">
                          <a:highlight>
                            <a:srgbClr val="FFFF00"/>
                          </a:highlight>
                          <a:latin typeface="+mj-lt"/>
                        </a:rPr>
                        <a:t>Full implementation of official national targets and plans (</a:t>
                      </a:r>
                      <a:r>
                        <a:rPr lang="en-US" altLang="ko-KR" sz="1200" dirty="0">
                          <a:solidFill>
                            <a:schemeClr val="tx1"/>
                          </a:solidFill>
                          <a:highlight>
                            <a:srgbClr val="00FFFF"/>
                          </a:highlight>
                          <a:latin typeface="+mn-lt"/>
                          <a:ea typeface="+mn-ea"/>
                          <a:cs typeface="+mn-cs"/>
                        </a:rPr>
                        <a:t>Egypt Vision 2030 and NDC commitments</a:t>
                      </a:r>
                      <a:endParaRPr lang="en-US" sz="1200" dirty="0">
                        <a:highlight>
                          <a:srgbClr val="00FFFF"/>
                        </a:highlight>
                        <a:latin typeface="+mj-lt"/>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Official renewable targets</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Official efficiency improvements</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No extreme assumptions</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3930752768"/>
                  </a:ext>
                </a:extLst>
              </a:tr>
              <a:tr h="981952">
                <a:tc>
                  <a:txBody>
                    <a:bodyPr/>
                    <a:lstStyle/>
                    <a:p>
                      <a:pPr>
                        <a:buNone/>
                      </a:pPr>
                      <a:r>
                        <a:rPr lang="en-US" sz="1200" b="1" dirty="0">
                          <a:latin typeface="+mj-lt"/>
                        </a:rPr>
                        <a:t>RPT</a:t>
                      </a:r>
                      <a:r>
                        <a:rPr lang="en-US" sz="1200" dirty="0">
                          <a:latin typeface="+mj-lt"/>
                        </a:rPr>
                        <a:t> (Power transition)</a:t>
                      </a:r>
                    </a:p>
                    <a:p>
                      <a:pPr>
                        <a:buNone/>
                      </a:pPr>
                      <a:r>
                        <a:rPr lang="en-US" altLang="ko-KR" sz="1100" dirty="0">
                          <a:highlight>
                            <a:srgbClr val="FFFF00"/>
                          </a:highlight>
                        </a:rPr>
                        <a:t>What if  Egypt clean electricity as fast as possible?</a:t>
                      </a:r>
                      <a:endParaRPr lang="en-US" sz="1100" dirty="0">
                        <a:highlight>
                          <a:srgbClr val="FFFF00"/>
                        </a:highlight>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a:latin typeface="+mj-lt"/>
                        </a:rPr>
                        <a:t>Morocco – NMNES / NANES</a:t>
                      </a:r>
                      <a:endParaRPr lang="en-US" sz="120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dirty="0">
                          <a:highlight>
                            <a:srgbClr val="FFFF00"/>
                          </a:highlight>
                          <a:latin typeface="+mj-lt"/>
                        </a:rPr>
                        <a:t>Accelerated renewable deployment with milestone targets (</a:t>
                      </a:r>
                      <a:r>
                        <a:rPr lang="en-US" altLang="ko-KR" sz="1200" dirty="0">
                          <a:solidFill>
                            <a:schemeClr val="tx1"/>
                          </a:solidFill>
                          <a:highlight>
                            <a:srgbClr val="00FFFF"/>
                          </a:highlight>
                          <a:latin typeface="+mn-lt"/>
                          <a:ea typeface="+mn-ea"/>
                          <a:cs typeface="+mn-cs"/>
                        </a:rPr>
                        <a:t>Egypt’s strong solar and wind potential</a:t>
                      </a:r>
                      <a:endParaRPr lang="en-US" sz="1200" dirty="0">
                        <a:highlight>
                          <a:srgbClr val="00FFFF"/>
                        </a:highlight>
                        <a:latin typeface="+mj-lt"/>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High solar &amp; wind growth</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Gas declines gradually</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Demand stays as BAU no change </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3491095389"/>
                  </a:ext>
                </a:extLst>
              </a:tr>
              <a:tr h="1185152">
                <a:tc>
                  <a:txBody>
                    <a:bodyPr/>
                    <a:lstStyle/>
                    <a:p>
                      <a:pPr>
                        <a:buNone/>
                      </a:pPr>
                      <a:r>
                        <a:rPr lang="en-US" sz="1300" b="1" dirty="0">
                          <a:latin typeface="+mj-lt"/>
                        </a:rPr>
                        <a:t>EDT</a:t>
                      </a:r>
                      <a:r>
                        <a:rPr lang="en-US" sz="1300" dirty="0">
                          <a:latin typeface="+mj-lt"/>
                        </a:rPr>
                        <a:t> (Efficiency-first)</a:t>
                      </a:r>
                    </a:p>
                    <a:p>
                      <a:pPr>
                        <a:buNone/>
                      </a:pPr>
                      <a:r>
                        <a:rPr lang="en-US" sz="1100" dirty="0">
                          <a:highlight>
                            <a:srgbClr val="FFFF00"/>
                          </a:highlight>
                          <a:latin typeface="+mj-lt"/>
                        </a:rPr>
                        <a:t>What is happen If buildings and transport, other appliances use less energy</a:t>
                      </a: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dirty="0">
                          <a:latin typeface="+mj-lt"/>
                        </a:rPr>
                        <a:t>Morocco – Demand reduction wedges</a:t>
                      </a:r>
                      <a:endParaRPr lang="en-US"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300" dirty="0">
                          <a:highlight>
                            <a:srgbClr val="FFFF00"/>
                          </a:highlight>
                          <a:latin typeface="+mj-lt"/>
                        </a:rPr>
                        <a:t>Explicit demand reduction relative to baseline (5 – 15%)  </a:t>
                      </a:r>
                      <a:r>
                        <a:rPr lang="en-US" sz="1200" dirty="0">
                          <a:highlight>
                            <a:srgbClr val="00FFFF"/>
                          </a:highlight>
                          <a:latin typeface="+mj-lt"/>
                        </a:rPr>
                        <a:t>(</a:t>
                      </a:r>
                      <a:r>
                        <a:rPr lang="en-US" altLang="ko-KR" sz="1200" dirty="0">
                          <a:solidFill>
                            <a:schemeClr val="tx1"/>
                          </a:solidFill>
                          <a:highlight>
                            <a:srgbClr val="00FFFF"/>
                          </a:highlight>
                          <a:latin typeface="+mn-lt"/>
                          <a:ea typeface="+mn-ea"/>
                          <a:cs typeface="+mn-cs"/>
                        </a:rPr>
                        <a:t>efficiency gains in buildings, appliances, and transport</a:t>
                      </a:r>
                      <a:endParaRPr lang="en-US" sz="1200" dirty="0">
                        <a:highlight>
                          <a:srgbClr val="00FFFF"/>
                        </a:highlight>
                        <a:latin typeface="+mj-lt"/>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Efficient appliances</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Better buildings</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Efficient transport</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Power mix not radically changed</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35849402"/>
                  </a:ext>
                </a:extLst>
              </a:tr>
              <a:tr h="981952">
                <a:tc>
                  <a:txBody>
                    <a:bodyPr/>
                    <a:lstStyle/>
                    <a:p>
                      <a:pPr>
                        <a:buNone/>
                      </a:pPr>
                      <a:r>
                        <a:rPr lang="en-US" sz="1200" b="1" dirty="0">
                          <a:latin typeface="+mj-lt"/>
                        </a:rPr>
                        <a:t>CNS</a:t>
                      </a:r>
                      <a:r>
                        <a:rPr lang="en-US" sz="1200" dirty="0">
                          <a:latin typeface="+mj-lt"/>
                        </a:rPr>
                        <a:t> (Carbon -neutrality strategy)</a:t>
                      </a:r>
                    </a:p>
                    <a:p>
                      <a:pPr>
                        <a:buNone/>
                      </a:pPr>
                      <a:r>
                        <a:rPr lang="en-US" altLang="ko-KR" sz="1100" dirty="0">
                          <a:highlight>
                            <a:srgbClr val="FFFF00"/>
                          </a:highlight>
                        </a:rPr>
                        <a:t>What if Egypt combines everything needed?</a:t>
                      </a:r>
                      <a:endParaRPr lang="en-US" sz="1100" dirty="0">
                        <a:highlight>
                          <a:srgbClr val="FFFF00"/>
                        </a:highlight>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it-IT" sz="1200" b="1" dirty="0">
                          <a:latin typeface="+mj-lt"/>
                        </a:rPr>
                        <a:t>Morocco – NANES + South Africa net-zero logic</a:t>
                      </a:r>
                      <a:endParaRPr lang="it-IT"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dirty="0">
                          <a:highlight>
                            <a:srgbClr val="FFFF00"/>
                          </a:highlight>
                          <a:latin typeface="+mj-lt"/>
                        </a:rPr>
                        <a:t>Combined RE expansion, demand moderation, and CO₂ constraint (</a:t>
                      </a:r>
                      <a:r>
                        <a:rPr lang="en-US" altLang="ko-KR" sz="1200" dirty="0">
                          <a:solidFill>
                            <a:schemeClr val="tx1"/>
                          </a:solidFill>
                          <a:highlight>
                            <a:srgbClr val="00FFFF"/>
                          </a:highlight>
                          <a:latin typeface="+mn-lt"/>
                          <a:ea typeface="+mn-ea"/>
                          <a:cs typeface="+mn-cs"/>
                        </a:rPr>
                        <a:t>a realistic, narrative pathway to carbon neutrality</a:t>
                      </a:r>
                      <a:endParaRPr lang="en-US" sz="1200" dirty="0">
                        <a:highlight>
                          <a:srgbClr val="00FFFF"/>
                        </a:highlight>
                        <a:latin typeface="+mj-lt"/>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Clean electricity</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Strong efficiency</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Long-term CO₂ constraint</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3687306144"/>
                  </a:ext>
                </a:extLst>
              </a:tr>
              <a:tr h="981952">
                <a:tc>
                  <a:txBody>
                    <a:bodyPr/>
                    <a:lstStyle/>
                    <a:p>
                      <a:pPr>
                        <a:buNone/>
                      </a:pPr>
                      <a:r>
                        <a:rPr lang="en-US" sz="1200" b="1" dirty="0">
                          <a:latin typeface="+mj-lt"/>
                        </a:rPr>
                        <a:t>NZ-OPT (NEMO)</a:t>
                      </a:r>
                    </a:p>
                    <a:p>
                      <a:pPr>
                        <a:buNone/>
                      </a:pPr>
                      <a:r>
                        <a:rPr lang="en-US" altLang="ko-KR" sz="1100" dirty="0">
                          <a:highlight>
                            <a:srgbClr val="FFFF00"/>
                          </a:highlight>
                        </a:rPr>
                        <a:t>What is the cheapest way to reach net-zero?</a:t>
                      </a:r>
                      <a:endParaRPr lang="en-US" sz="1100" dirty="0">
                        <a:highlight>
                          <a:srgbClr val="FFFF00"/>
                        </a:highlight>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a:buNone/>
                      </a:pPr>
                      <a:r>
                        <a:rPr lang="en-US" sz="1200" b="1" dirty="0">
                          <a:latin typeface="+mj-lt"/>
                        </a:rPr>
                        <a:t>South Africa – Net-zero with/without NETs</a:t>
                      </a:r>
                      <a:endParaRPr lang="en-US" sz="1200" dirty="0">
                        <a:latin typeface="+mj-lt"/>
                      </a:endParaRPr>
                    </a:p>
                  </a:txBody>
                  <a:tcPr marL="67552" marR="67552" marT="33776" marB="33776" anchor="ctr">
                    <a:lnL>
                      <a:noFill/>
                    </a:lnL>
                    <a:lnR>
                      <a:noFill/>
                    </a:lnR>
                    <a:lnT>
                      <a:noFill/>
                    </a:lnT>
                    <a:lnB>
                      <a:noFill/>
                    </a:lnB>
                    <a:solidFill>
                      <a:schemeClr val="accent3">
                        <a:lumMod val="40000"/>
                        <a:lumOff val="6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mj-lt"/>
                        </a:rPr>
                        <a:t>Hard net-zero constraint shaping system optimisation (</a:t>
                      </a:r>
                      <a:r>
                        <a:rPr lang="en-US" altLang="ko-KR" sz="1200" dirty="0">
                          <a:solidFill>
                            <a:schemeClr val="tx1"/>
                          </a:solidFill>
                          <a:highlight>
                            <a:srgbClr val="00FFFF"/>
                          </a:highlight>
                          <a:latin typeface="+mn-lt"/>
                          <a:ea typeface="+mn-ea"/>
                          <a:cs typeface="+mn-cs"/>
                        </a:rPr>
                        <a:t>Provides a least-cost benchmark under strict emissions limits</a:t>
                      </a:r>
                      <a:endParaRPr lang="en-US" sz="1200" dirty="0">
                        <a:highlight>
                          <a:srgbClr val="00FFFF"/>
                        </a:highlight>
                        <a:latin typeface="+mj-lt"/>
                      </a:endParaRP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Emissions must reach zero (or near-zero)</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Model chooses technologies</a:t>
                      </a:r>
                    </a:p>
                    <a:p>
                      <a:pPr marL="171450" marR="0" lvl="0" indent="-171450"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mn-lt"/>
                          <a:ea typeface="+mn-ea"/>
                          <a:cs typeface="+mn-cs"/>
                        </a:rPr>
                        <a:t>No narrative bias</a:t>
                      </a:r>
                    </a:p>
                  </a:txBody>
                  <a:tcPr marL="67552" marR="67552" marT="33776" marB="33776"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586397389"/>
                  </a:ext>
                </a:extLst>
              </a:tr>
            </a:tbl>
          </a:graphicData>
        </a:graphic>
      </p:graphicFrame>
      <p:sp>
        <p:nvSpPr>
          <p:cNvPr id="6" name="TextBox 5">
            <a:extLst>
              <a:ext uri="{FF2B5EF4-FFF2-40B4-BE49-F238E27FC236}">
                <a16:creationId xmlns:a16="http://schemas.microsoft.com/office/drawing/2014/main" id="{F36BC701-F3A6-7C69-E9BD-CE2AA4B1398B}"/>
              </a:ext>
            </a:extLst>
          </p:cNvPr>
          <p:cNvSpPr txBox="1"/>
          <p:nvPr/>
        </p:nvSpPr>
        <p:spPr>
          <a:xfrm>
            <a:off x="0" y="75838"/>
            <a:ext cx="4800600" cy="338554"/>
          </a:xfrm>
          <a:prstGeom prst="rect">
            <a:avLst/>
          </a:prstGeom>
          <a:noFill/>
        </p:spPr>
        <p:txBody>
          <a:bodyPr wrap="square">
            <a:spAutoFit/>
          </a:bodyPr>
          <a:lstStyle/>
          <a:p>
            <a:r>
              <a:rPr lang="en-US" altLang="ko-KR" sz="1600" dirty="0">
                <a:highlight>
                  <a:srgbClr val="FFFF00"/>
                </a:highlight>
              </a:rPr>
              <a:t>Explicit Mapping: Africa → Egypt Scenario Framework</a:t>
            </a:r>
            <a:endParaRPr lang="ko-KR" altLang="en-US" sz="1600" dirty="0">
              <a:highlight>
                <a:srgbClr val="FFFF00"/>
              </a:highlight>
            </a:endParaRPr>
          </a:p>
        </p:txBody>
      </p:sp>
    </p:spTree>
    <p:extLst>
      <p:ext uri="{BB962C8B-B14F-4D97-AF65-F5344CB8AC3E}">
        <p14:creationId xmlns:p14="http://schemas.microsoft.com/office/powerpoint/2010/main" val="2242044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8035C-0FA3-8223-A257-1ED095E59A92}"/>
              </a:ext>
            </a:extLst>
          </p:cNvPr>
          <p:cNvPicPr>
            <a:picLocks noChangeAspect="1"/>
          </p:cNvPicPr>
          <p:nvPr/>
        </p:nvPicPr>
        <p:blipFill>
          <a:blip r:embed="rId2"/>
          <a:stretch>
            <a:fillRect/>
          </a:stretch>
        </p:blipFill>
        <p:spPr>
          <a:xfrm>
            <a:off x="152400" y="756636"/>
            <a:ext cx="7543800" cy="4653565"/>
          </a:xfrm>
          <a:prstGeom prst="rect">
            <a:avLst/>
          </a:prstGeom>
          <a:ln>
            <a:solidFill>
              <a:schemeClr val="accent2">
                <a:lumMod val="75000"/>
              </a:schemeClr>
            </a:solidFill>
          </a:ln>
        </p:spPr>
      </p:pic>
      <p:sp>
        <p:nvSpPr>
          <p:cNvPr id="7" name="TextBox 6">
            <a:extLst>
              <a:ext uri="{FF2B5EF4-FFF2-40B4-BE49-F238E27FC236}">
                <a16:creationId xmlns:a16="http://schemas.microsoft.com/office/drawing/2014/main" id="{1AC0D55F-0DD9-BD60-EED3-88AD03FA0047}"/>
              </a:ext>
            </a:extLst>
          </p:cNvPr>
          <p:cNvSpPr txBox="1"/>
          <p:nvPr/>
        </p:nvSpPr>
        <p:spPr>
          <a:xfrm>
            <a:off x="2743200" y="5568903"/>
            <a:ext cx="2514600" cy="369332"/>
          </a:xfrm>
          <a:prstGeom prst="rect">
            <a:avLst/>
          </a:prstGeom>
          <a:solidFill>
            <a:schemeClr val="accent2">
              <a:lumMod val="40000"/>
              <a:lumOff val="60000"/>
            </a:schemeClr>
          </a:solidFill>
        </p:spPr>
        <p:txBody>
          <a:bodyPr wrap="square">
            <a:spAutoFit/>
          </a:bodyPr>
          <a:lstStyle/>
          <a:p>
            <a:r>
              <a:rPr lang="en-US" altLang="ko-KR" b="1" dirty="0"/>
              <a:t>LEAP model for Egypt</a:t>
            </a:r>
            <a:endParaRPr lang="ko-KR" altLang="en-US" dirty="0"/>
          </a:p>
        </p:txBody>
      </p:sp>
      <p:sp>
        <p:nvSpPr>
          <p:cNvPr id="9" name="TextBox 8">
            <a:extLst>
              <a:ext uri="{FF2B5EF4-FFF2-40B4-BE49-F238E27FC236}">
                <a16:creationId xmlns:a16="http://schemas.microsoft.com/office/drawing/2014/main" id="{FEF70DC0-5E21-C8B7-A33B-95706127385A}"/>
              </a:ext>
            </a:extLst>
          </p:cNvPr>
          <p:cNvSpPr txBox="1"/>
          <p:nvPr/>
        </p:nvSpPr>
        <p:spPr>
          <a:xfrm>
            <a:off x="7876973" y="795438"/>
            <a:ext cx="4064540" cy="338554"/>
          </a:xfrm>
          <a:prstGeom prst="rect">
            <a:avLst/>
          </a:prstGeom>
          <a:solidFill>
            <a:schemeClr val="accent2">
              <a:lumMod val="20000"/>
              <a:lumOff val="80000"/>
            </a:schemeClr>
          </a:solidFill>
        </p:spPr>
        <p:txBody>
          <a:bodyPr wrap="square">
            <a:spAutoFit/>
          </a:bodyPr>
          <a:lstStyle/>
          <a:p>
            <a:r>
              <a:rPr lang="en-US" altLang="ko-KR" sz="1600" dirty="0"/>
              <a:t>Scenario development</a:t>
            </a:r>
            <a:endParaRPr lang="ko-KR" altLang="en-US" sz="1600" dirty="0"/>
          </a:p>
        </p:txBody>
      </p:sp>
      <p:sp>
        <p:nvSpPr>
          <p:cNvPr id="11" name="TextBox 10">
            <a:extLst>
              <a:ext uri="{FF2B5EF4-FFF2-40B4-BE49-F238E27FC236}">
                <a16:creationId xmlns:a16="http://schemas.microsoft.com/office/drawing/2014/main" id="{49C1054F-8039-B8AF-4B62-ACFF98AC436D}"/>
              </a:ext>
            </a:extLst>
          </p:cNvPr>
          <p:cNvSpPr txBox="1"/>
          <p:nvPr/>
        </p:nvSpPr>
        <p:spPr>
          <a:xfrm>
            <a:off x="152400" y="228600"/>
            <a:ext cx="6094379" cy="369332"/>
          </a:xfrm>
          <a:prstGeom prst="rect">
            <a:avLst/>
          </a:prstGeom>
          <a:solidFill>
            <a:schemeClr val="accent2">
              <a:lumMod val="20000"/>
              <a:lumOff val="80000"/>
            </a:schemeClr>
          </a:solidFill>
        </p:spPr>
        <p:txBody>
          <a:bodyPr wrap="square">
            <a:spAutoFit/>
          </a:bodyPr>
          <a:lstStyle/>
          <a:p>
            <a:r>
              <a:rPr lang="en-US" altLang="ko-KR" dirty="0"/>
              <a:t>LEAP framework for Egypt</a:t>
            </a:r>
            <a:endParaRPr lang="ko-KR" altLang="en-US" dirty="0"/>
          </a:p>
        </p:txBody>
      </p:sp>
      <p:sp>
        <p:nvSpPr>
          <p:cNvPr id="13" name="TextBox 12">
            <a:extLst>
              <a:ext uri="{FF2B5EF4-FFF2-40B4-BE49-F238E27FC236}">
                <a16:creationId xmlns:a16="http://schemas.microsoft.com/office/drawing/2014/main" id="{0EEEC9EE-36B2-2870-B270-727A7814E671}"/>
              </a:ext>
            </a:extLst>
          </p:cNvPr>
          <p:cNvSpPr txBox="1"/>
          <p:nvPr/>
        </p:nvSpPr>
        <p:spPr>
          <a:xfrm>
            <a:off x="7876972" y="1392692"/>
            <a:ext cx="4056435" cy="2123658"/>
          </a:xfrm>
          <a:prstGeom prst="rect">
            <a:avLst/>
          </a:prstGeom>
          <a:noFill/>
          <a:ln>
            <a:solidFill>
              <a:schemeClr val="accent2">
                <a:lumMod val="75000"/>
              </a:schemeClr>
            </a:solidFill>
          </a:ln>
        </p:spPr>
        <p:txBody>
          <a:bodyPr wrap="square">
            <a:spAutoFit/>
          </a:bodyPr>
          <a:lstStyle/>
          <a:p>
            <a:pPr marL="285744" indent="-285744" algn="just">
              <a:buFont typeface="Wingdings" panose="05000000000000000000" pitchFamily="2" charset="2"/>
              <a:buChar char="ü"/>
            </a:pPr>
            <a:r>
              <a:rPr lang="en-US" altLang="ko-KR" sz="1400" dirty="0"/>
              <a:t>Examining energy demand, which informs resource energy and transformation analyses. </a:t>
            </a:r>
          </a:p>
          <a:p>
            <a:endParaRPr lang="en-US" altLang="ko-KR" sz="1000" dirty="0"/>
          </a:p>
          <a:p>
            <a:pPr marL="285744" indent="-285744" algn="just">
              <a:buFont typeface="Wingdings" panose="05000000000000000000" pitchFamily="2" charset="2"/>
              <a:buChar char="ü"/>
            </a:pPr>
            <a:r>
              <a:rPr lang="en-US" altLang="ko-KR" sz="1400" dirty="0"/>
              <a:t>Assessing available energy supply resources and technologies for converting energy sources, including fossil fuels and renewables</a:t>
            </a:r>
          </a:p>
          <a:p>
            <a:pPr algn="just"/>
            <a:endParaRPr lang="en-US" altLang="ko-KR" sz="1000" dirty="0"/>
          </a:p>
          <a:p>
            <a:pPr marL="285744" indent="-285744" algn="just">
              <a:buFont typeface="Wingdings" panose="05000000000000000000" pitchFamily="2" charset="2"/>
              <a:buChar char="ü"/>
            </a:pPr>
            <a:r>
              <a:rPr lang="en-US" altLang="ko-KR" sz="1400" dirty="0"/>
              <a:t>Calculating projected energy consumption based on demand, followed by optimization that employs cost-benefit analysis. </a:t>
            </a:r>
          </a:p>
        </p:txBody>
      </p:sp>
      <p:sp>
        <p:nvSpPr>
          <p:cNvPr id="15" name="TextBox 14">
            <a:extLst>
              <a:ext uri="{FF2B5EF4-FFF2-40B4-BE49-F238E27FC236}">
                <a16:creationId xmlns:a16="http://schemas.microsoft.com/office/drawing/2014/main" id="{73AA569C-EC2D-ED17-0D90-A3A6F2120C3A}"/>
              </a:ext>
            </a:extLst>
          </p:cNvPr>
          <p:cNvSpPr txBox="1"/>
          <p:nvPr/>
        </p:nvSpPr>
        <p:spPr>
          <a:xfrm>
            <a:off x="7886700" y="4314641"/>
            <a:ext cx="4120475" cy="1600438"/>
          </a:xfrm>
          <a:prstGeom prst="rect">
            <a:avLst/>
          </a:prstGeom>
          <a:noFill/>
          <a:ln>
            <a:solidFill>
              <a:schemeClr val="accent2">
                <a:lumMod val="75000"/>
              </a:schemeClr>
            </a:solidFill>
          </a:ln>
        </p:spPr>
        <p:txBody>
          <a:bodyPr wrap="square">
            <a:spAutoFit/>
          </a:bodyPr>
          <a:lstStyle/>
          <a:p>
            <a:pPr marL="342891" indent="-342891" algn="just">
              <a:buAutoNum type="arabicPeriod"/>
            </a:pPr>
            <a:r>
              <a:rPr lang="en-US" altLang="ko-KR" sz="1400" dirty="0"/>
              <a:t>The year 2017 is the baseline year, and 2070 is the end year of analysis.</a:t>
            </a:r>
          </a:p>
          <a:p>
            <a:pPr marL="342891" indent="-342891" algn="just">
              <a:buAutoNum type="arabicPeriod"/>
            </a:pPr>
            <a:r>
              <a:rPr lang="en-US" altLang="ko-KR" sz="1400" dirty="0"/>
              <a:t>Three scenarios will be developed in the LEAP Model </a:t>
            </a:r>
          </a:p>
          <a:p>
            <a:pPr algn="just"/>
            <a:r>
              <a:rPr lang="en-US" altLang="ko-KR" sz="1400" dirty="0"/>
              <a:t>       - Current account, its base year 2017</a:t>
            </a:r>
          </a:p>
          <a:p>
            <a:pPr algn="just"/>
            <a:r>
              <a:rPr lang="en-US" altLang="ko-KR" sz="1400" dirty="0"/>
              <a:t>       - Business-as-usual scenario (BAS) as the baseline </a:t>
            </a:r>
          </a:p>
          <a:p>
            <a:pPr algn="just"/>
            <a:r>
              <a:rPr lang="en-US" altLang="ko-KR" sz="1400" dirty="0"/>
              <a:t>       - Mitigation Scenario (2018- 2070)</a:t>
            </a:r>
            <a:endParaRPr lang="ko-KR" altLang="en-US" sz="1400" dirty="0"/>
          </a:p>
        </p:txBody>
      </p:sp>
      <p:sp>
        <p:nvSpPr>
          <p:cNvPr id="17" name="TextBox 16">
            <a:extLst>
              <a:ext uri="{FF2B5EF4-FFF2-40B4-BE49-F238E27FC236}">
                <a16:creationId xmlns:a16="http://schemas.microsoft.com/office/drawing/2014/main" id="{82D081ED-B26C-7B16-0DAD-58EDF91BF368}"/>
              </a:ext>
            </a:extLst>
          </p:cNvPr>
          <p:cNvSpPr txBox="1"/>
          <p:nvPr/>
        </p:nvSpPr>
        <p:spPr>
          <a:xfrm>
            <a:off x="7876973" y="3749899"/>
            <a:ext cx="4120475" cy="338554"/>
          </a:xfrm>
          <a:prstGeom prst="rect">
            <a:avLst/>
          </a:prstGeom>
          <a:solidFill>
            <a:schemeClr val="accent2">
              <a:lumMod val="20000"/>
              <a:lumOff val="80000"/>
            </a:schemeClr>
          </a:solidFill>
        </p:spPr>
        <p:txBody>
          <a:bodyPr wrap="square">
            <a:spAutoFit/>
          </a:bodyPr>
          <a:lstStyle/>
          <a:p>
            <a:r>
              <a:rPr lang="en-US" altLang="ko-KR" sz="1600" dirty="0"/>
              <a:t>Scenario design and analysis </a:t>
            </a:r>
            <a:endParaRPr lang="ko-KR" altLang="en-US" sz="1600" dirty="0"/>
          </a:p>
        </p:txBody>
      </p:sp>
    </p:spTree>
    <p:extLst>
      <p:ext uri="{BB962C8B-B14F-4D97-AF65-F5344CB8AC3E}">
        <p14:creationId xmlns:p14="http://schemas.microsoft.com/office/powerpoint/2010/main" val="740277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0">
            <a:extLst>
              <a:ext uri="{FF2B5EF4-FFF2-40B4-BE49-F238E27FC236}">
                <a16:creationId xmlns:a16="http://schemas.microsoft.com/office/drawing/2014/main" id="{052D1FA3-F12E-F8F8-DB2A-639FB2E14210}"/>
              </a:ext>
            </a:extLst>
          </p:cNvPr>
          <p:cNvSpPr/>
          <p:nvPr/>
        </p:nvSpPr>
        <p:spPr>
          <a:xfrm>
            <a:off x="764136" y="380382"/>
            <a:ext cx="5736945" cy="507452"/>
          </a:xfrm>
          <a:prstGeom prst="rect">
            <a:avLst/>
          </a:prstGeom>
        </p:spPr>
        <p:txBody>
          <a:bodyPr vert="horz" lIns="91440" tIns="45720" rIns="91440" bIns="45720" rtlCol="0" anchor="ctr">
            <a:normAutofit fontScale="25000" lnSpcReduction="20000"/>
          </a:bodyPr>
          <a:lstStyle/>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a:lnSpc>
                <a:spcPct val="110000"/>
              </a:lnSpc>
              <a:spcBef>
                <a:spcPct val="0"/>
              </a:spcBef>
              <a:spcAft>
                <a:spcPts val="600"/>
              </a:spcAft>
            </a:pPr>
            <a:r>
              <a:rPr lang="en-US" altLang="ko-KR" sz="8000" b="1" dirty="0">
                <a:solidFill>
                  <a:srgbClr val="F7FAFC"/>
                </a:solidFill>
                <a:latin typeface="Times New Roman" panose="02020603050405020304" pitchFamily="18" charset="0"/>
                <a:cs typeface="Times New Roman" panose="02020603050405020304" pitchFamily="18" charset="0"/>
              </a:rPr>
              <a:t>Current Accounts: Final Energy Demand,2017</a:t>
            </a:r>
          </a:p>
          <a:p>
            <a:pPr latinLnBrk="0">
              <a:lnSpc>
                <a:spcPct val="90000"/>
              </a:lnSpc>
              <a:spcBef>
                <a:spcPct val="0"/>
              </a:spcBef>
              <a:spcAft>
                <a:spcPts val="600"/>
              </a:spcAft>
            </a:pPr>
            <a:endParaRPr lang="en-US" altLang="ko-KR" sz="1300" b="1" dirty="0">
              <a:solidFill>
                <a:srgbClr val="FFFFFF"/>
              </a:solidFill>
              <a:latin typeface="+mj-lt"/>
              <a:ea typeface="+mj-ea"/>
              <a:cs typeface="+mj-cs"/>
            </a:endParaRPr>
          </a:p>
        </p:txBody>
      </p:sp>
      <p:sp>
        <p:nvSpPr>
          <p:cNvPr id="2" name="Shape 0">
            <a:extLst>
              <a:ext uri="{FF2B5EF4-FFF2-40B4-BE49-F238E27FC236}">
                <a16:creationId xmlns:a16="http://schemas.microsoft.com/office/drawing/2014/main" id="{187FC20A-7EC4-74B5-A626-50B795DA9147}"/>
              </a:ext>
            </a:extLst>
          </p:cNvPr>
          <p:cNvSpPr/>
          <p:nvPr/>
        </p:nvSpPr>
        <p:spPr>
          <a:xfrm>
            <a:off x="8514508" y="380382"/>
            <a:ext cx="3291839" cy="830453"/>
          </a:xfrm>
          <a:prstGeom prst="rect">
            <a:avLst/>
          </a:prstGeom>
        </p:spPr>
        <p:txBody>
          <a:bodyPr vert="horz" lIns="91440" tIns="45720" rIns="91440" bIns="45720" rtlCol="0" anchor="ctr">
            <a:normAutofit/>
          </a:bodyPr>
          <a:lstStyle/>
          <a:p>
            <a:pPr latinLnBrk="0">
              <a:lnSpc>
                <a:spcPct val="90000"/>
              </a:lnSpc>
              <a:spcBef>
                <a:spcPts val="1000"/>
              </a:spcBef>
              <a:spcAft>
                <a:spcPts val="600"/>
              </a:spcAft>
            </a:pPr>
            <a:r>
              <a:rPr lang="en-US" altLang="ko-KR" sz="2000" b="1" dirty="0">
                <a:solidFill>
                  <a:srgbClr val="FFFFFF"/>
                </a:solidFill>
              </a:rPr>
              <a:t>| </a:t>
            </a:r>
            <a:r>
              <a:rPr lang="en-US" altLang="ko-KR" sz="2000" dirty="0">
                <a:solidFill>
                  <a:srgbClr val="FFFFFF"/>
                </a:solidFill>
              </a:rPr>
              <a:t> Residential Sector </a:t>
            </a:r>
            <a:endParaRPr lang="en-US" altLang="ko-KR" sz="2000" b="1" dirty="0">
              <a:solidFill>
                <a:srgbClr val="FFFFFF"/>
              </a:solidFill>
            </a:endParaRPr>
          </a:p>
        </p:txBody>
      </p:sp>
      <p:pic>
        <p:nvPicPr>
          <p:cNvPr id="3" name="Picture 2">
            <a:extLst>
              <a:ext uri="{FF2B5EF4-FFF2-40B4-BE49-F238E27FC236}">
                <a16:creationId xmlns:a16="http://schemas.microsoft.com/office/drawing/2014/main" id="{E9C83C36-828A-D721-0BC9-D5D3107E583B}"/>
              </a:ext>
            </a:extLst>
          </p:cNvPr>
          <p:cNvPicPr>
            <a:picLocks noChangeAspect="1"/>
          </p:cNvPicPr>
          <p:nvPr/>
        </p:nvPicPr>
        <p:blipFill>
          <a:blip r:embed="rId3"/>
          <a:stretch>
            <a:fillRect/>
          </a:stretch>
        </p:blipFill>
        <p:spPr>
          <a:xfrm>
            <a:off x="88489" y="1783977"/>
            <a:ext cx="6185656" cy="3935594"/>
          </a:xfrm>
          <a:prstGeom prst="rect">
            <a:avLst/>
          </a:prstGeom>
          <a:ln>
            <a:solidFill>
              <a:schemeClr val="accent1"/>
            </a:solidFill>
          </a:ln>
        </p:spPr>
      </p:pic>
      <p:graphicFrame>
        <p:nvGraphicFramePr>
          <p:cNvPr id="5" name="Table 4">
            <a:extLst>
              <a:ext uri="{FF2B5EF4-FFF2-40B4-BE49-F238E27FC236}">
                <a16:creationId xmlns:a16="http://schemas.microsoft.com/office/drawing/2014/main" id="{B0665F9D-0A9E-FA95-6A42-B96A9E6A8EC4}"/>
              </a:ext>
            </a:extLst>
          </p:cNvPr>
          <p:cNvGraphicFramePr>
            <a:graphicFrameLocks noGrp="1"/>
          </p:cNvGraphicFramePr>
          <p:nvPr>
            <p:extLst>
              <p:ext uri="{D42A27DB-BD31-4B8C-83A1-F6EECF244321}">
                <p14:modId xmlns:p14="http://schemas.microsoft.com/office/powerpoint/2010/main" val="2395331659"/>
              </p:ext>
            </p:extLst>
          </p:nvPr>
        </p:nvGraphicFramePr>
        <p:xfrm>
          <a:off x="6317806" y="2157141"/>
          <a:ext cx="5830533" cy="2069031"/>
        </p:xfrm>
        <a:graphic>
          <a:graphicData uri="http://schemas.openxmlformats.org/drawingml/2006/table">
            <a:tbl>
              <a:tblPr>
                <a:tableStyleId>{5C22544A-7EE6-4342-B048-85BDC9FD1C3A}</a:tableStyleId>
              </a:tblPr>
              <a:tblGrid>
                <a:gridCol w="971345">
                  <a:extLst>
                    <a:ext uri="{9D8B030D-6E8A-4147-A177-3AD203B41FA5}">
                      <a16:colId xmlns:a16="http://schemas.microsoft.com/office/drawing/2014/main" val="3832671335"/>
                    </a:ext>
                  </a:extLst>
                </a:gridCol>
                <a:gridCol w="814790">
                  <a:extLst>
                    <a:ext uri="{9D8B030D-6E8A-4147-A177-3AD203B41FA5}">
                      <a16:colId xmlns:a16="http://schemas.microsoft.com/office/drawing/2014/main" val="155293664"/>
                    </a:ext>
                  </a:extLst>
                </a:gridCol>
                <a:gridCol w="638885">
                  <a:extLst>
                    <a:ext uri="{9D8B030D-6E8A-4147-A177-3AD203B41FA5}">
                      <a16:colId xmlns:a16="http://schemas.microsoft.com/office/drawing/2014/main" val="1934604253"/>
                    </a:ext>
                  </a:extLst>
                </a:gridCol>
                <a:gridCol w="814790">
                  <a:extLst>
                    <a:ext uri="{9D8B030D-6E8A-4147-A177-3AD203B41FA5}">
                      <a16:colId xmlns:a16="http://schemas.microsoft.com/office/drawing/2014/main" val="754510821"/>
                    </a:ext>
                  </a:extLst>
                </a:gridCol>
                <a:gridCol w="665271">
                  <a:extLst>
                    <a:ext uri="{9D8B030D-6E8A-4147-A177-3AD203B41FA5}">
                      <a16:colId xmlns:a16="http://schemas.microsoft.com/office/drawing/2014/main" val="3017366981"/>
                    </a:ext>
                  </a:extLst>
                </a:gridCol>
                <a:gridCol w="513994">
                  <a:extLst>
                    <a:ext uri="{9D8B030D-6E8A-4147-A177-3AD203B41FA5}">
                      <a16:colId xmlns:a16="http://schemas.microsoft.com/office/drawing/2014/main" val="3246861462"/>
                    </a:ext>
                  </a:extLst>
                </a:gridCol>
                <a:gridCol w="746187">
                  <a:extLst>
                    <a:ext uri="{9D8B030D-6E8A-4147-A177-3AD203B41FA5}">
                      <a16:colId xmlns:a16="http://schemas.microsoft.com/office/drawing/2014/main" val="564657803"/>
                    </a:ext>
                  </a:extLst>
                </a:gridCol>
                <a:gridCol w="665271">
                  <a:extLst>
                    <a:ext uri="{9D8B030D-6E8A-4147-A177-3AD203B41FA5}">
                      <a16:colId xmlns:a16="http://schemas.microsoft.com/office/drawing/2014/main" val="1493389919"/>
                    </a:ext>
                  </a:extLst>
                </a:gridCol>
              </a:tblGrid>
              <a:tr h="209541">
                <a:tc gridSpan="3">
                  <a:txBody>
                    <a:bodyPr/>
                    <a:lstStyle/>
                    <a:p>
                      <a:pPr algn="ctr" fontAlgn="ctr">
                        <a:buNone/>
                      </a:pPr>
                      <a:r>
                        <a:rPr lang="es-ES" sz="1100" u="none" strike="noStrike" dirty="0">
                          <a:effectLst/>
                        </a:rPr>
                        <a:t>Final Energy Demand ,2017</a:t>
                      </a:r>
                      <a:endParaRPr lang="es-E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2719272955"/>
                  </a:ext>
                </a:extLst>
              </a:tr>
              <a:tr h="371898">
                <a:tc gridSpan="3">
                  <a:txBody>
                    <a:bodyPr/>
                    <a:lstStyle/>
                    <a:p>
                      <a:pPr algn="ctr" fontAlgn="ctr">
                        <a:buNone/>
                      </a:pPr>
                      <a:r>
                        <a:rPr lang="en-US" sz="1100" u="none" strike="noStrike" dirty="0">
                          <a:effectLst/>
                        </a:rPr>
                        <a:t>Branch: Demand: Residential Units: Million Gigajoules</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2466683069"/>
                  </a:ext>
                </a:extLst>
              </a:tr>
              <a:tr h="371898">
                <a:tc>
                  <a:txBody>
                    <a:bodyPr/>
                    <a:lstStyle/>
                    <a:p>
                      <a:pPr algn="ctr" fontAlgn="ctr">
                        <a:buNone/>
                      </a:pPr>
                      <a:r>
                        <a:rPr lang="en-US" sz="1100" u="none" strike="noStrike" dirty="0">
                          <a:effectLst/>
                        </a:rPr>
                        <a:t>Branch</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Electricity</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Natural Gas</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Kerosene</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LPG</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Solar</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Biomass</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en-US" sz="1100" u="none" strike="noStrike">
                          <a:effectLst/>
                        </a:rPr>
                        <a:t>Total</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595544345"/>
                  </a:ext>
                </a:extLst>
              </a:tr>
              <a:tr h="371898">
                <a:tc>
                  <a:txBody>
                    <a:bodyPr/>
                    <a:lstStyle/>
                    <a:p>
                      <a:pPr algn="ctr" fontAlgn="ctr">
                        <a:buNone/>
                      </a:pPr>
                      <a:r>
                        <a:rPr lang="en-US" sz="1100" u="none" strike="noStrike" dirty="0">
                          <a:effectLst/>
                        </a:rPr>
                        <a:t>Urban Households</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137.4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90.0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44.3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271.7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1526738488"/>
                  </a:ext>
                </a:extLst>
              </a:tr>
              <a:tr h="371898">
                <a:tc>
                  <a:txBody>
                    <a:bodyPr/>
                    <a:lstStyle/>
                    <a:p>
                      <a:pPr algn="ctr" fontAlgn="ctr">
                        <a:buNone/>
                      </a:pPr>
                      <a:r>
                        <a:rPr lang="en-US" sz="1100" u="none" strike="noStrike" dirty="0">
                          <a:effectLst/>
                        </a:rPr>
                        <a:t>Rural Households</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93.4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6.4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0.1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209.5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309.4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1492978351"/>
                  </a:ext>
                </a:extLst>
              </a:tr>
              <a:tr h="371898">
                <a:tc>
                  <a:txBody>
                    <a:bodyPr/>
                    <a:lstStyle/>
                    <a:p>
                      <a:pPr algn="ctr" fontAlgn="ctr">
                        <a:buNone/>
                      </a:pPr>
                      <a:r>
                        <a:rPr lang="en-US" sz="1100" u="none" strike="noStrike" dirty="0">
                          <a:effectLst/>
                        </a:rPr>
                        <a:t>Total</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230.9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96.4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0.1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253.8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a:effectLst/>
                        </a:rPr>
                        <a:t>       </a:t>
                      </a:r>
                      <a:r>
                        <a:rPr lang="en-US" altLang="ko-KR" sz="1100" u="none" strike="noStrike">
                          <a:effectLst/>
                        </a:rPr>
                        <a:t>0.0 </a:t>
                      </a:r>
                      <a:endParaRPr lang="en-US" altLang="ko-KR"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tc>
                  <a:txBody>
                    <a:bodyPr/>
                    <a:lstStyle/>
                    <a:p>
                      <a:pPr algn="l" fontAlgn="ctr">
                        <a:buNone/>
                      </a:pPr>
                      <a:r>
                        <a:rPr lang="ko-KR" altLang="en-US" sz="1100" u="none" strike="noStrike" dirty="0">
                          <a:effectLst/>
                        </a:rPr>
                        <a:t>  </a:t>
                      </a:r>
                      <a:r>
                        <a:rPr lang="en-US" altLang="ko-KR" sz="1100" u="none" strike="noStrike" dirty="0">
                          <a:effectLst/>
                        </a:rPr>
                        <a:t>581.1 </a:t>
                      </a:r>
                      <a:endParaRPr lang="en-US" altLang="ko-KR"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288" marR="9288" marT="9288" marB="0" anchor="ctr"/>
                </a:tc>
                <a:extLst>
                  <a:ext uri="{0D108BD9-81ED-4DB2-BD59-A6C34878D82A}">
                    <a16:rowId xmlns:a16="http://schemas.microsoft.com/office/drawing/2014/main" val="3749526053"/>
                  </a:ext>
                </a:extLst>
              </a:tr>
            </a:tbl>
          </a:graphicData>
        </a:graphic>
      </p:graphicFrame>
    </p:spTree>
    <p:extLst>
      <p:ext uri="{BB962C8B-B14F-4D97-AF65-F5344CB8AC3E}">
        <p14:creationId xmlns:p14="http://schemas.microsoft.com/office/powerpoint/2010/main" val="362611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81000" y="381000"/>
            <a:ext cx="76200" cy="304800"/>
          </a:xfrm>
          <a:custGeom>
            <a:avLst/>
            <a:gdLst/>
            <a:ahLst/>
            <a:cxnLst/>
            <a:rect l="l" t="t" r="r" b="b"/>
            <a:pathLst>
              <a:path w="76200" h="304800">
                <a:moveTo>
                  <a:pt x="0" y="0"/>
                </a:moveTo>
                <a:lnTo>
                  <a:pt x="76200" y="0"/>
                </a:lnTo>
                <a:lnTo>
                  <a:pt x="76200" y="304800"/>
                </a:lnTo>
                <a:lnTo>
                  <a:pt x="0" y="304800"/>
                </a:lnTo>
                <a:lnTo>
                  <a:pt x="0" y="0"/>
                </a:lnTo>
                <a:close/>
              </a:path>
            </a:pathLst>
          </a:custGeom>
          <a:solidFill>
            <a:srgbClr val="38A169"/>
          </a:solidFill>
          <a:ln/>
        </p:spPr>
        <p:txBody>
          <a:bodyPr/>
          <a:lstStyle/>
          <a:p>
            <a:endParaRPr lang="ko-KR" altLang="en-US"/>
          </a:p>
        </p:txBody>
      </p:sp>
      <p:sp>
        <p:nvSpPr>
          <p:cNvPr id="3" name="Text 1"/>
          <p:cNvSpPr/>
          <p:nvPr/>
        </p:nvSpPr>
        <p:spPr>
          <a:xfrm>
            <a:off x="571499" y="419100"/>
            <a:ext cx="3390901" cy="228600"/>
          </a:xfrm>
          <a:prstGeom prst="rect">
            <a:avLst/>
          </a:prstGeom>
          <a:noFill/>
          <a:ln/>
        </p:spPr>
        <p:txBody>
          <a:bodyPr wrap="square" lIns="0" tIns="0" rIns="0" bIns="0" rtlCol="0" anchor="ctr"/>
          <a:lstStyle/>
          <a:p>
            <a:pPr>
              <a:lnSpc>
                <a:spcPct val="130000"/>
              </a:lnSpc>
            </a:pPr>
            <a:r>
              <a:rPr lang="en-US" sz="1400" b="1" kern="0" spc="60" dirty="0">
                <a:solidFill>
                  <a:srgbClr val="38A169"/>
                </a:solidFill>
                <a:latin typeface="Times New Roman" panose="02020603050405020304" pitchFamily="18" charset="0"/>
                <a:ea typeface="Quattrocento Sans" pitchFamily="34" charset="-122"/>
                <a:cs typeface="Times New Roman" panose="02020603050405020304" pitchFamily="18" charset="0"/>
              </a:rPr>
              <a:t>01 | INTRODUCTION &amp; CONTEXT</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381000" y="762000"/>
            <a:ext cx="11601450" cy="381000"/>
          </a:xfrm>
          <a:prstGeom prst="rect">
            <a:avLst/>
          </a:prstGeom>
          <a:noFill/>
          <a:ln/>
        </p:spPr>
        <p:txBody>
          <a:bodyPr wrap="square" lIns="0" tIns="0" rIns="0" bIns="0" rtlCol="0" anchor="ctr"/>
          <a:lstStyle/>
          <a:p>
            <a:pPr>
              <a:lnSpc>
                <a:spcPct val="90000"/>
              </a:lnSpc>
            </a:pPr>
            <a:r>
              <a:rPr lang="en-US" sz="2700" b="1" dirty="0">
                <a:solidFill>
                  <a:srgbClr val="F7FAFC"/>
                </a:solidFill>
                <a:latin typeface="Times New Roman" panose="02020603050405020304" pitchFamily="18" charset="0"/>
                <a:ea typeface="Liter" pitchFamily="34" charset="-122"/>
                <a:cs typeface="Times New Roman" panose="02020603050405020304" pitchFamily="18" charset="0"/>
              </a:rPr>
              <a:t>Egypt's Energy-Climate Challenge</a:t>
            </a:r>
            <a:endParaRPr lang="en-US" sz="1600" dirty="0">
              <a:latin typeface="Times New Roman" panose="02020603050405020304" pitchFamily="18" charset="0"/>
              <a:cs typeface="Times New Roman" panose="02020603050405020304" pitchFamily="18" charset="0"/>
            </a:endParaRPr>
          </a:p>
        </p:txBody>
      </p:sp>
      <p:sp>
        <p:nvSpPr>
          <p:cNvPr id="5" name="Shape 3"/>
          <p:cNvSpPr/>
          <p:nvPr/>
        </p:nvSpPr>
        <p:spPr>
          <a:xfrm>
            <a:off x="385763" y="1300163"/>
            <a:ext cx="3695700" cy="2238375"/>
          </a:xfrm>
          <a:custGeom>
            <a:avLst/>
            <a:gdLst/>
            <a:ahLst/>
            <a:cxnLst/>
            <a:rect l="l" t="t" r="r" b="b"/>
            <a:pathLst>
              <a:path w="3695700" h="2238375">
                <a:moveTo>
                  <a:pt x="114291" y="0"/>
                </a:moveTo>
                <a:lnTo>
                  <a:pt x="3581409" y="0"/>
                </a:lnTo>
                <a:cubicBezTo>
                  <a:pt x="3644530" y="0"/>
                  <a:pt x="3695700" y="51170"/>
                  <a:pt x="3695700" y="114291"/>
                </a:cubicBezTo>
                <a:lnTo>
                  <a:pt x="3695700" y="2124084"/>
                </a:lnTo>
                <a:cubicBezTo>
                  <a:pt x="3695700" y="2187205"/>
                  <a:pt x="3644530" y="2238375"/>
                  <a:pt x="3581409" y="2238375"/>
                </a:cubicBezTo>
                <a:lnTo>
                  <a:pt x="114291" y="2238375"/>
                </a:lnTo>
                <a:cubicBezTo>
                  <a:pt x="51170" y="2238375"/>
                  <a:pt x="0" y="2187205"/>
                  <a:pt x="0" y="2124084"/>
                </a:cubicBezTo>
                <a:lnTo>
                  <a:pt x="0" y="114291"/>
                </a:lnTo>
                <a:cubicBezTo>
                  <a:pt x="0" y="51212"/>
                  <a:pt x="51212" y="0"/>
                  <a:pt x="114291"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6" name="Shape 4"/>
          <p:cNvSpPr/>
          <p:nvPr/>
        </p:nvSpPr>
        <p:spPr>
          <a:xfrm>
            <a:off x="581025" y="1552575"/>
            <a:ext cx="428625" cy="342900"/>
          </a:xfrm>
          <a:custGeom>
            <a:avLst/>
            <a:gdLst/>
            <a:ahLst/>
            <a:cxnLst/>
            <a:rect l="l" t="t" r="r" b="b"/>
            <a:pathLst>
              <a:path w="428625" h="342900">
                <a:moveTo>
                  <a:pt x="214313" y="10716"/>
                </a:moveTo>
                <a:cubicBezTo>
                  <a:pt x="252754" y="10716"/>
                  <a:pt x="283964" y="41925"/>
                  <a:pt x="283964" y="80367"/>
                </a:cubicBezTo>
                <a:cubicBezTo>
                  <a:pt x="283964" y="118809"/>
                  <a:pt x="252754" y="150019"/>
                  <a:pt x="214313" y="150019"/>
                </a:cubicBezTo>
                <a:cubicBezTo>
                  <a:pt x="175871" y="150019"/>
                  <a:pt x="144661" y="118809"/>
                  <a:pt x="144661" y="80367"/>
                </a:cubicBezTo>
                <a:cubicBezTo>
                  <a:pt x="144661" y="41925"/>
                  <a:pt x="175871" y="10716"/>
                  <a:pt x="214313" y="10716"/>
                </a:cubicBezTo>
                <a:close/>
                <a:moveTo>
                  <a:pt x="64294" y="58936"/>
                </a:moveTo>
                <a:cubicBezTo>
                  <a:pt x="90907" y="58936"/>
                  <a:pt x="112514" y="80543"/>
                  <a:pt x="112514" y="107156"/>
                </a:cubicBezTo>
                <a:cubicBezTo>
                  <a:pt x="112514" y="133770"/>
                  <a:pt x="90907" y="155377"/>
                  <a:pt x="64294" y="155377"/>
                </a:cubicBezTo>
                <a:cubicBezTo>
                  <a:pt x="37680" y="155377"/>
                  <a:pt x="16073" y="133770"/>
                  <a:pt x="16073" y="107156"/>
                </a:cubicBezTo>
                <a:cubicBezTo>
                  <a:pt x="16073" y="80543"/>
                  <a:pt x="37680" y="58936"/>
                  <a:pt x="64294" y="58936"/>
                </a:cubicBezTo>
                <a:close/>
                <a:moveTo>
                  <a:pt x="0" y="278606"/>
                </a:moveTo>
                <a:cubicBezTo>
                  <a:pt x="0" y="231257"/>
                  <a:pt x="38375" y="192881"/>
                  <a:pt x="85725" y="192881"/>
                </a:cubicBezTo>
                <a:cubicBezTo>
                  <a:pt x="94298" y="192881"/>
                  <a:pt x="102602" y="194154"/>
                  <a:pt x="110438" y="196498"/>
                </a:cubicBezTo>
                <a:cubicBezTo>
                  <a:pt x="88404" y="221144"/>
                  <a:pt x="75009" y="253692"/>
                  <a:pt x="75009" y="289322"/>
                </a:cubicBezTo>
                <a:lnTo>
                  <a:pt x="75009" y="300038"/>
                </a:lnTo>
                <a:cubicBezTo>
                  <a:pt x="75009" y="307672"/>
                  <a:pt x="76617" y="314905"/>
                  <a:pt x="79497" y="321469"/>
                </a:cubicBezTo>
                <a:lnTo>
                  <a:pt x="21431" y="321469"/>
                </a:lnTo>
                <a:cubicBezTo>
                  <a:pt x="9577" y="321469"/>
                  <a:pt x="0" y="311892"/>
                  <a:pt x="0" y="300038"/>
                </a:cubicBezTo>
                <a:lnTo>
                  <a:pt x="0" y="278606"/>
                </a:lnTo>
                <a:close/>
                <a:moveTo>
                  <a:pt x="349128" y="321469"/>
                </a:moveTo>
                <a:cubicBezTo>
                  <a:pt x="352008" y="314905"/>
                  <a:pt x="353616" y="307672"/>
                  <a:pt x="353616" y="300038"/>
                </a:cubicBezTo>
                <a:lnTo>
                  <a:pt x="353616" y="289322"/>
                </a:lnTo>
                <a:cubicBezTo>
                  <a:pt x="353616" y="253692"/>
                  <a:pt x="340221" y="221144"/>
                  <a:pt x="318187" y="196498"/>
                </a:cubicBezTo>
                <a:cubicBezTo>
                  <a:pt x="326023" y="194154"/>
                  <a:pt x="334328" y="192881"/>
                  <a:pt x="342900" y="192881"/>
                </a:cubicBezTo>
                <a:cubicBezTo>
                  <a:pt x="390250" y="192881"/>
                  <a:pt x="428625" y="231257"/>
                  <a:pt x="428625" y="278606"/>
                </a:cubicBezTo>
                <a:lnTo>
                  <a:pt x="428625" y="300038"/>
                </a:lnTo>
                <a:cubicBezTo>
                  <a:pt x="428625" y="311892"/>
                  <a:pt x="419048" y="321469"/>
                  <a:pt x="407194" y="321469"/>
                </a:cubicBezTo>
                <a:lnTo>
                  <a:pt x="349128" y="321469"/>
                </a:lnTo>
                <a:close/>
                <a:moveTo>
                  <a:pt x="316111" y="107156"/>
                </a:moveTo>
                <a:cubicBezTo>
                  <a:pt x="316111" y="80543"/>
                  <a:pt x="337718" y="58936"/>
                  <a:pt x="364331" y="58936"/>
                </a:cubicBezTo>
                <a:cubicBezTo>
                  <a:pt x="390945" y="58936"/>
                  <a:pt x="412552" y="80543"/>
                  <a:pt x="412552" y="107156"/>
                </a:cubicBezTo>
                <a:cubicBezTo>
                  <a:pt x="412552" y="133770"/>
                  <a:pt x="390945" y="155377"/>
                  <a:pt x="364331" y="155377"/>
                </a:cubicBezTo>
                <a:cubicBezTo>
                  <a:pt x="337718" y="155377"/>
                  <a:pt x="316111" y="133770"/>
                  <a:pt x="316111" y="107156"/>
                </a:cubicBezTo>
                <a:close/>
                <a:moveTo>
                  <a:pt x="107156" y="289322"/>
                </a:moveTo>
                <a:cubicBezTo>
                  <a:pt x="107156" y="230118"/>
                  <a:pt x="155109" y="182166"/>
                  <a:pt x="214313" y="182166"/>
                </a:cubicBezTo>
                <a:cubicBezTo>
                  <a:pt x="273516" y="182166"/>
                  <a:pt x="321469" y="230118"/>
                  <a:pt x="321469" y="289322"/>
                </a:cubicBezTo>
                <a:lnTo>
                  <a:pt x="321469" y="300038"/>
                </a:lnTo>
                <a:cubicBezTo>
                  <a:pt x="321469" y="311892"/>
                  <a:pt x="311892" y="321469"/>
                  <a:pt x="300038" y="321469"/>
                </a:cubicBezTo>
                <a:lnTo>
                  <a:pt x="128588" y="321469"/>
                </a:lnTo>
                <a:cubicBezTo>
                  <a:pt x="116733" y="321469"/>
                  <a:pt x="107156" y="311892"/>
                  <a:pt x="107156" y="300038"/>
                </a:cubicBezTo>
                <a:lnTo>
                  <a:pt x="107156" y="289322"/>
                </a:lnTo>
                <a:close/>
              </a:path>
            </a:pathLst>
          </a:custGeom>
          <a:solidFill>
            <a:srgbClr val="38A169"/>
          </a:solidFill>
          <a:ln/>
        </p:spPr>
        <p:txBody>
          <a:bodyPr/>
          <a:lstStyle/>
          <a:p>
            <a:endParaRPr lang="ko-KR" altLang="en-US"/>
          </a:p>
        </p:txBody>
      </p:sp>
      <p:sp>
        <p:nvSpPr>
          <p:cNvPr id="7" name="Text 5"/>
          <p:cNvSpPr/>
          <p:nvPr/>
        </p:nvSpPr>
        <p:spPr>
          <a:xfrm>
            <a:off x="2506266" y="1495425"/>
            <a:ext cx="1381125" cy="457200"/>
          </a:xfrm>
          <a:prstGeom prst="rect">
            <a:avLst/>
          </a:prstGeom>
          <a:noFill/>
          <a:ln/>
        </p:spPr>
        <p:txBody>
          <a:bodyPr wrap="square" lIns="0" tIns="0" rIns="0" bIns="0" rtlCol="0" anchor="ctr"/>
          <a:lstStyle/>
          <a:p>
            <a:pPr algn="r">
              <a:lnSpc>
                <a:spcPct val="80000"/>
              </a:lnSpc>
            </a:pPr>
            <a:r>
              <a:rPr lang="en-US" sz="3200" b="1" dirty="0">
                <a:solidFill>
                  <a:srgbClr val="38A169"/>
                </a:solidFill>
                <a:latin typeface="Times New Roman" panose="02020603050405020304" pitchFamily="18" charset="0"/>
                <a:ea typeface="Quattrocento Sans" pitchFamily="34" charset="-122"/>
                <a:cs typeface="Times New Roman" panose="02020603050405020304" pitchFamily="18" charset="0"/>
              </a:rPr>
              <a:t>116M+</a:t>
            </a:r>
            <a:endParaRPr lang="en-US" sz="1400" dirty="0">
              <a:latin typeface="Times New Roman" panose="02020603050405020304" pitchFamily="18" charset="0"/>
              <a:cs typeface="Times New Roman" panose="02020603050405020304" pitchFamily="18" charset="0"/>
            </a:endParaRPr>
          </a:p>
        </p:txBody>
      </p:sp>
      <p:sp>
        <p:nvSpPr>
          <p:cNvPr id="8" name="Text 6"/>
          <p:cNvSpPr/>
          <p:nvPr/>
        </p:nvSpPr>
        <p:spPr>
          <a:xfrm>
            <a:off x="581025" y="2066925"/>
            <a:ext cx="3400425"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Quattrocento Sans" pitchFamily="34" charset="-122"/>
                <a:cs typeface="Times New Roman" panose="02020603050405020304" pitchFamily="18" charset="0"/>
              </a:rPr>
              <a:t>Population</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581025" y="2409825"/>
            <a:ext cx="3381375" cy="933450"/>
          </a:xfrm>
          <a:prstGeom prst="rect">
            <a:avLst/>
          </a:prstGeom>
          <a:noFill/>
          <a:ln/>
        </p:spPr>
        <p:txBody>
          <a:bodyPr wrap="square" lIns="0" tIns="0" rIns="0" bIns="0" rtlCol="0" anchor="ctr"/>
          <a:lstStyle/>
          <a:p>
            <a:pPr>
              <a:lnSpc>
                <a:spcPct val="140000"/>
              </a:lnSpc>
            </a:pPr>
            <a:r>
              <a:rPr lang="en-US" sz="1200"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A rapidly growing population is driving unprecedented increases in energy demand across all sectors.</a:t>
            </a:r>
            <a:endParaRPr lang="en-US" sz="1600" dirty="0">
              <a:latin typeface="Times New Roman" panose="02020603050405020304" pitchFamily="18" charset="0"/>
              <a:cs typeface="Times New Roman" panose="02020603050405020304" pitchFamily="18" charset="0"/>
            </a:endParaRPr>
          </a:p>
        </p:txBody>
      </p:sp>
      <p:sp>
        <p:nvSpPr>
          <p:cNvPr id="10" name="Shape 8"/>
          <p:cNvSpPr/>
          <p:nvPr/>
        </p:nvSpPr>
        <p:spPr>
          <a:xfrm>
            <a:off x="4246513" y="1300163"/>
            <a:ext cx="3695700" cy="2238375"/>
          </a:xfrm>
          <a:custGeom>
            <a:avLst/>
            <a:gdLst/>
            <a:ahLst/>
            <a:cxnLst/>
            <a:rect l="l" t="t" r="r" b="b"/>
            <a:pathLst>
              <a:path w="3695700" h="2238375">
                <a:moveTo>
                  <a:pt x="114291" y="0"/>
                </a:moveTo>
                <a:lnTo>
                  <a:pt x="3581409" y="0"/>
                </a:lnTo>
                <a:cubicBezTo>
                  <a:pt x="3644530" y="0"/>
                  <a:pt x="3695700" y="51170"/>
                  <a:pt x="3695700" y="114291"/>
                </a:cubicBezTo>
                <a:lnTo>
                  <a:pt x="3695700" y="2124084"/>
                </a:lnTo>
                <a:cubicBezTo>
                  <a:pt x="3695700" y="2187205"/>
                  <a:pt x="3644530" y="2238375"/>
                  <a:pt x="3581409" y="2238375"/>
                </a:cubicBezTo>
                <a:lnTo>
                  <a:pt x="114291" y="2238375"/>
                </a:lnTo>
                <a:cubicBezTo>
                  <a:pt x="51170" y="2238375"/>
                  <a:pt x="0" y="2187205"/>
                  <a:pt x="0" y="2124084"/>
                </a:cubicBezTo>
                <a:lnTo>
                  <a:pt x="0" y="114291"/>
                </a:lnTo>
                <a:cubicBezTo>
                  <a:pt x="0" y="51212"/>
                  <a:pt x="51212" y="0"/>
                  <a:pt x="114291"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11" name="Shape 9"/>
          <p:cNvSpPr/>
          <p:nvPr/>
        </p:nvSpPr>
        <p:spPr>
          <a:xfrm>
            <a:off x="4484638" y="1552575"/>
            <a:ext cx="342900" cy="342900"/>
          </a:xfrm>
          <a:custGeom>
            <a:avLst/>
            <a:gdLst/>
            <a:ahLst/>
            <a:cxnLst/>
            <a:rect l="l" t="t" r="r" b="b"/>
            <a:pathLst>
              <a:path w="342900" h="342900">
                <a:moveTo>
                  <a:pt x="42863" y="42863"/>
                </a:moveTo>
                <a:cubicBezTo>
                  <a:pt x="42863" y="31008"/>
                  <a:pt x="33285" y="21431"/>
                  <a:pt x="21431" y="21431"/>
                </a:cubicBezTo>
                <a:cubicBezTo>
                  <a:pt x="9577" y="21431"/>
                  <a:pt x="0" y="31008"/>
                  <a:pt x="0" y="42863"/>
                </a:cubicBezTo>
                <a:lnTo>
                  <a:pt x="0" y="267891"/>
                </a:lnTo>
                <a:cubicBezTo>
                  <a:pt x="0" y="297493"/>
                  <a:pt x="23976" y="321469"/>
                  <a:pt x="53578" y="321469"/>
                </a:cubicBezTo>
                <a:lnTo>
                  <a:pt x="321469" y="321469"/>
                </a:lnTo>
                <a:cubicBezTo>
                  <a:pt x="333323" y="321469"/>
                  <a:pt x="342900" y="311892"/>
                  <a:pt x="342900" y="300038"/>
                </a:cubicBezTo>
                <a:cubicBezTo>
                  <a:pt x="342900" y="288183"/>
                  <a:pt x="333323" y="278606"/>
                  <a:pt x="321469" y="278606"/>
                </a:cubicBezTo>
                <a:lnTo>
                  <a:pt x="53578" y="278606"/>
                </a:lnTo>
                <a:cubicBezTo>
                  <a:pt x="47685" y="278606"/>
                  <a:pt x="42863" y="273784"/>
                  <a:pt x="42863" y="267891"/>
                </a:cubicBezTo>
                <a:lnTo>
                  <a:pt x="42863" y="42863"/>
                </a:lnTo>
                <a:close/>
                <a:moveTo>
                  <a:pt x="315173" y="100861"/>
                </a:moveTo>
                <a:cubicBezTo>
                  <a:pt x="323545" y="92489"/>
                  <a:pt x="323545" y="78894"/>
                  <a:pt x="315173" y="70522"/>
                </a:cubicBezTo>
                <a:cubicBezTo>
                  <a:pt x="306802" y="62151"/>
                  <a:pt x="293206" y="62151"/>
                  <a:pt x="284835" y="70522"/>
                </a:cubicBezTo>
                <a:lnTo>
                  <a:pt x="214313" y="141111"/>
                </a:lnTo>
                <a:lnTo>
                  <a:pt x="175870" y="102736"/>
                </a:lnTo>
                <a:cubicBezTo>
                  <a:pt x="167499" y="94364"/>
                  <a:pt x="153903" y="94364"/>
                  <a:pt x="145532" y="102736"/>
                </a:cubicBezTo>
                <a:lnTo>
                  <a:pt x="81238" y="167030"/>
                </a:lnTo>
                <a:cubicBezTo>
                  <a:pt x="72866" y="175401"/>
                  <a:pt x="72866" y="188997"/>
                  <a:pt x="81238" y="197368"/>
                </a:cubicBezTo>
                <a:cubicBezTo>
                  <a:pt x="89609" y="205740"/>
                  <a:pt x="103205" y="205740"/>
                  <a:pt x="111576" y="197368"/>
                </a:cubicBezTo>
                <a:lnTo>
                  <a:pt x="160734" y="148210"/>
                </a:lnTo>
                <a:lnTo>
                  <a:pt x="199177" y="186653"/>
                </a:lnTo>
                <a:cubicBezTo>
                  <a:pt x="207548" y="195024"/>
                  <a:pt x="221144" y="195024"/>
                  <a:pt x="229515" y="186653"/>
                </a:cubicBezTo>
                <a:lnTo>
                  <a:pt x="315240" y="100928"/>
                </a:lnTo>
                <a:close/>
              </a:path>
            </a:pathLst>
          </a:custGeom>
          <a:solidFill>
            <a:srgbClr val="38A169"/>
          </a:solidFill>
          <a:ln/>
        </p:spPr>
        <p:txBody>
          <a:bodyPr/>
          <a:lstStyle/>
          <a:p>
            <a:endParaRPr lang="ko-KR" altLang="en-US"/>
          </a:p>
        </p:txBody>
      </p:sp>
      <p:sp>
        <p:nvSpPr>
          <p:cNvPr id="12" name="Text 10"/>
          <p:cNvSpPr/>
          <p:nvPr/>
        </p:nvSpPr>
        <p:spPr>
          <a:xfrm>
            <a:off x="6464350" y="1495425"/>
            <a:ext cx="1285875" cy="457200"/>
          </a:xfrm>
          <a:prstGeom prst="rect">
            <a:avLst/>
          </a:prstGeom>
          <a:noFill/>
          <a:ln/>
        </p:spPr>
        <p:txBody>
          <a:bodyPr wrap="square" lIns="0" tIns="0" rIns="0" bIns="0" rtlCol="0" anchor="ctr"/>
          <a:lstStyle/>
          <a:p>
            <a:pPr algn="r">
              <a:lnSpc>
                <a:spcPct val="80000"/>
              </a:lnSpc>
            </a:pPr>
            <a:r>
              <a:rPr lang="en-US" sz="3600" b="1" dirty="0">
                <a:solidFill>
                  <a:srgbClr val="38A169"/>
                </a:solidFill>
                <a:latin typeface="Times New Roman" panose="02020603050405020304" pitchFamily="18" charset="0"/>
                <a:ea typeface="Quattrocento Sans" pitchFamily="34" charset="-122"/>
                <a:cs typeface="Times New Roman" panose="02020603050405020304" pitchFamily="18" charset="0"/>
              </a:rPr>
              <a:t>6-7%</a:t>
            </a: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4441775" y="2066925"/>
            <a:ext cx="3400425"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Quattrocento Sans" pitchFamily="34" charset="-122"/>
                <a:cs typeface="Times New Roman" panose="02020603050405020304" pitchFamily="18" charset="0"/>
              </a:rPr>
              <a:t>Annual GDP Growth</a:t>
            </a:r>
            <a:endParaRPr lang="en-US" sz="1600" dirty="0">
              <a:latin typeface="Times New Roman" panose="02020603050405020304" pitchFamily="18" charset="0"/>
              <a:cs typeface="Times New Roman" panose="02020603050405020304" pitchFamily="18" charset="0"/>
            </a:endParaRPr>
          </a:p>
        </p:txBody>
      </p:sp>
      <p:sp>
        <p:nvSpPr>
          <p:cNvPr id="14" name="Text 12"/>
          <p:cNvSpPr/>
          <p:nvPr/>
        </p:nvSpPr>
        <p:spPr>
          <a:xfrm>
            <a:off x="4441775" y="2409825"/>
            <a:ext cx="3381375" cy="933450"/>
          </a:xfrm>
          <a:prstGeom prst="rect">
            <a:avLst/>
          </a:prstGeom>
          <a:noFill/>
          <a:ln/>
        </p:spPr>
        <p:txBody>
          <a:bodyPr wrap="square" lIns="0" tIns="0" rIns="0" bIns="0" rtlCol="0" anchor="ctr"/>
          <a:lstStyle/>
          <a:p>
            <a:pPr>
              <a:lnSpc>
                <a:spcPct val="140000"/>
              </a:lnSpc>
            </a:pPr>
            <a:r>
              <a:rPr lang="en-US" sz="1200" dirty="0">
                <a:solidFill>
                  <a:srgbClr val="F7FAFC">
                    <a:alpha val="70000"/>
                  </a:srgbClr>
                </a:solidFill>
                <a:latin typeface="Times New Roman" panose="02020603050405020304" pitchFamily="18" charset="0"/>
                <a:cs typeface="Times New Roman" panose="02020603050405020304" pitchFamily="18" charset="0"/>
              </a:rPr>
              <a:t>Strong economic expansion fueling industrialization and urban development energy needs.</a:t>
            </a:r>
          </a:p>
        </p:txBody>
      </p:sp>
      <p:sp>
        <p:nvSpPr>
          <p:cNvPr id="15" name="Shape 13"/>
          <p:cNvSpPr/>
          <p:nvPr/>
        </p:nvSpPr>
        <p:spPr>
          <a:xfrm>
            <a:off x="8107263" y="1300163"/>
            <a:ext cx="3695700" cy="2238375"/>
          </a:xfrm>
          <a:custGeom>
            <a:avLst/>
            <a:gdLst/>
            <a:ahLst/>
            <a:cxnLst/>
            <a:rect l="l" t="t" r="r" b="b"/>
            <a:pathLst>
              <a:path w="3695700" h="2238375">
                <a:moveTo>
                  <a:pt x="114291" y="0"/>
                </a:moveTo>
                <a:lnTo>
                  <a:pt x="3581409" y="0"/>
                </a:lnTo>
                <a:cubicBezTo>
                  <a:pt x="3644530" y="0"/>
                  <a:pt x="3695700" y="51170"/>
                  <a:pt x="3695700" y="114291"/>
                </a:cubicBezTo>
                <a:lnTo>
                  <a:pt x="3695700" y="2124084"/>
                </a:lnTo>
                <a:cubicBezTo>
                  <a:pt x="3695700" y="2187205"/>
                  <a:pt x="3644530" y="2238375"/>
                  <a:pt x="3581409" y="2238375"/>
                </a:cubicBezTo>
                <a:lnTo>
                  <a:pt x="114291" y="2238375"/>
                </a:lnTo>
                <a:cubicBezTo>
                  <a:pt x="51170" y="2238375"/>
                  <a:pt x="0" y="2187205"/>
                  <a:pt x="0" y="2124084"/>
                </a:cubicBezTo>
                <a:lnTo>
                  <a:pt x="0" y="114291"/>
                </a:lnTo>
                <a:cubicBezTo>
                  <a:pt x="0" y="51212"/>
                  <a:pt x="51212" y="0"/>
                  <a:pt x="114291"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16" name="Shape 14"/>
          <p:cNvSpPr/>
          <p:nvPr/>
        </p:nvSpPr>
        <p:spPr>
          <a:xfrm>
            <a:off x="8366820" y="1552575"/>
            <a:ext cx="300038" cy="342900"/>
          </a:xfrm>
          <a:custGeom>
            <a:avLst/>
            <a:gdLst/>
            <a:ahLst/>
            <a:cxnLst/>
            <a:rect l="l" t="t" r="r" b="b"/>
            <a:pathLst>
              <a:path w="300038" h="342900">
                <a:moveTo>
                  <a:pt x="107491" y="-17681"/>
                </a:moveTo>
                <a:cubicBezTo>
                  <a:pt x="113720" y="-22905"/>
                  <a:pt x="122895" y="-22704"/>
                  <a:pt x="128855" y="-17078"/>
                </a:cubicBezTo>
                <a:cubicBezTo>
                  <a:pt x="137093" y="-9309"/>
                  <a:pt x="144460" y="-737"/>
                  <a:pt x="151559" y="7970"/>
                </a:cubicBezTo>
                <a:cubicBezTo>
                  <a:pt x="160600" y="19020"/>
                  <a:pt x="171450" y="33620"/>
                  <a:pt x="181898" y="50966"/>
                </a:cubicBezTo>
                <a:cubicBezTo>
                  <a:pt x="185380" y="46412"/>
                  <a:pt x="188595" y="42394"/>
                  <a:pt x="191408" y="38978"/>
                </a:cubicBezTo>
                <a:cubicBezTo>
                  <a:pt x="192145" y="38107"/>
                  <a:pt x="192881" y="37170"/>
                  <a:pt x="193618" y="36232"/>
                </a:cubicBezTo>
                <a:cubicBezTo>
                  <a:pt x="198909" y="29669"/>
                  <a:pt x="205472" y="21431"/>
                  <a:pt x="214246" y="21431"/>
                </a:cubicBezTo>
                <a:cubicBezTo>
                  <a:pt x="223220" y="21431"/>
                  <a:pt x="229515" y="29401"/>
                  <a:pt x="234873" y="36232"/>
                </a:cubicBezTo>
                <a:cubicBezTo>
                  <a:pt x="235744" y="37371"/>
                  <a:pt x="236614" y="38442"/>
                  <a:pt x="237485" y="39447"/>
                </a:cubicBezTo>
                <a:cubicBezTo>
                  <a:pt x="244383" y="47752"/>
                  <a:pt x="253558" y="59740"/>
                  <a:pt x="262734" y="74541"/>
                </a:cubicBezTo>
                <a:cubicBezTo>
                  <a:pt x="280950" y="103942"/>
                  <a:pt x="299971" y="145799"/>
                  <a:pt x="299971" y="192814"/>
                </a:cubicBezTo>
                <a:cubicBezTo>
                  <a:pt x="299971" y="275659"/>
                  <a:pt x="232797" y="342833"/>
                  <a:pt x="149952" y="342833"/>
                </a:cubicBezTo>
                <a:cubicBezTo>
                  <a:pt x="67107" y="342833"/>
                  <a:pt x="0" y="275726"/>
                  <a:pt x="0" y="192881"/>
                </a:cubicBezTo>
                <a:cubicBezTo>
                  <a:pt x="0" y="131869"/>
                  <a:pt x="27526" y="79028"/>
                  <a:pt x="53913" y="42193"/>
                </a:cubicBezTo>
                <a:cubicBezTo>
                  <a:pt x="67241" y="23641"/>
                  <a:pt x="80501" y="8773"/>
                  <a:pt x="90480" y="-1406"/>
                </a:cubicBezTo>
                <a:cubicBezTo>
                  <a:pt x="95972" y="-7032"/>
                  <a:pt x="101531" y="-12591"/>
                  <a:pt x="107558" y="-17614"/>
                </a:cubicBezTo>
                <a:close/>
                <a:moveTo>
                  <a:pt x="151157" y="278606"/>
                </a:moveTo>
                <a:cubicBezTo>
                  <a:pt x="168101" y="278606"/>
                  <a:pt x="183103" y="273918"/>
                  <a:pt x="197234" y="264542"/>
                </a:cubicBezTo>
                <a:cubicBezTo>
                  <a:pt x="225430" y="244852"/>
                  <a:pt x="232998" y="205472"/>
                  <a:pt x="216054" y="174531"/>
                </a:cubicBezTo>
                <a:cubicBezTo>
                  <a:pt x="213040" y="168503"/>
                  <a:pt x="205338" y="168101"/>
                  <a:pt x="200985" y="173191"/>
                </a:cubicBezTo>
                <a:lnTo>
                  <a:pt x="184108" y="192814"/>
                </a:lnTo>
                <a:cubicBezTo>
                  <a:pt x="179688" y="197904"/>
                  <a:pt x="171718" y="197770"/>
                  <a:pt x="167566" y="192479"/>
                </a:cubicBezTo>
                <a:cubicBezTo>
                  <a:pt x="155979" y="177678"/>
                  <a:pt x="134682" y="150688"/>
                  <a:pt x="123832" y="136892"/>
                </a:cubicBezTo>
                <a:cubicBezTo>
                  <a:pt x="120216" y="132271"/>
                  <a:pt x="113653" y="131534"/>
                  <a:pt x="109433" y="135620"/>
                </a:cubicBezTo>
                <a:cubicBezTo>
                  <a:pt x="97177" y="147541"/>
                  <a:pt x="74942" y="173660"/>
                  <a:pt x="74942" y="205472"/>
                </a:cubicBezTo>
                <a:cubicBezTo>
                  <a:pt x="74942" y="251415"/>
                  <a:pt x="108831" y="278606"/>
                  <a:pt x="151090" y="278606"/>
                </a:cubicBezTo>
                <a:close/>
              </a:path>
            </a:pathLst>
          </a:custGeom>
          <a:solidFill>
            <a:srgbClr val="E53E3E"/>
          </a:solidFill>
          <a:ln/>
        </p:spPr>
        <p:txBody>
          <a:bodyPr/>
          <a:lstStyle/>
          <a:p>
            <a:endParaRPr lang="ko-KR" altLang="en-US"/>
          </a:p>
        </p:txBody>
      </p:sp>
      <p:sp>
        <p:nvSpPr>
          <p:cNvPr id="17" name="Text 15"/>
          <p:cNvSpPr/>
          <p:nvPr/>
        </p:nvSpPr>
        <p:spPr>
          <a:xfrm>
            <a:off x="10523190" y="1495425"/>
            <a:ext cx="1085850" cy="457200"/>
          </a:xfrm>
          <a:prstGeom prst="rect">
            <a:avLst/>
          </a:prstGeom>
          <a:noFill/>
          <a:ln/>
        </p:spPr>
        <p:txBody>
          <a:bodyPr wrap="square" lIns="0" tIns="0" rIns="0" bIns="0" rtlCol="0" anchor="ctr"/>
          <a:lstStyle/>
          <a:p>
            <a:pPr algn="r">
              <a:lnSpc>
                <a:spcPct val="80000"/>
              </a:lnSpc>
            </a:pPr>
            <a:r>
              <a:rPr lang="en-US" sz="3600" b="1" dirty="0">
                <a:solidFill>
                  <a:srgbClr val="E53E3E"/>
                </a:solidFill>
                <a:latin typeface="Times New Roman" panose="02020603050405020304" pitchFamily="18" charset="0"/>
                <a:ea typeface="Quattrocento Sans" pitchFamily="34" charset="-122"/>
                <a:cs typeface="Times New Roman" panose="02020603050405020304" pitchFamily="18" charset="0"/>
              </a:rPr>
              <a:t>92%</a:t>
            </a:r>
            <a:endParaRPr lang="en-US" sz="1600" dirty="0">
              <a:latin typeface="Times New Roman" panose="02020603050405020304" pitchFamily="18" charset="0"/>
              <a:cs typeface="Times New Roman" panose="02020603050405020304" pitchFamily="18" charset="0"/>
            </a:endParaRPr>
          </a:p>
        </p:txBody>
      </p:sp>
      <p:sp>
        <p:nvSpPr>
          <p:cNvPr id="18" name="Text 16"/>
          <p:cNvSpPr/>
          <p:nvPr/>
        </p:nvSpPr>
        <p:spPr>
          <a:xfrm>
            <a:off x="8302526" y="2066925"/>
            <a:ext cx="3400425"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Quattrocento Sans" pitchFamily="34" charset="0"/>
                <a:ea typeface="Quattrocento Sans" pitchFamily="34" charset="-122"/>
                <a:cs typeface="Quattrocento Sans" pitchFamily="34" charset="-120"/>
              </a:rPr>
              <a:t>Fossil Fuel Share</a:t>
            </a:r>
            <a:endParaRPr lang="en-US" sz="1600" dirty="0"/>
          </a:p>
        </p:txBody>
      </p:sp>
      <p:sp>
        <p:nvSpPr>
          <p:cNvPr id="19" name="Text 17"/>
          <p:cNvSpPr/>
          <p:nvPr/>
        </p:nvSpPr>
        <p:spPr>
          <a:xfrm>
            <a:off x="8302526" y="2409825"/>
            <a:ext cx="3381375" cy="933450"/>
          </a:xfrm>
          <a:prstGeom prst="rect">
            <a:avLst/>
          </a:prstGeom>
          <a:noFill/>
          <a:ln/>
        </p:spPr>
        <p:txBody>
          <a:bodyPr wrap="square" lIns="0" tIns="0" rIns="0" bIns="0" rtlCol="0" anchor="ctr"/>
          <a:lstStyle/>
          <a:p>
            <a:pPr>
              <a:lnSpc>
                <a:spcPct val="140000"/>
              </a:lnSpc>
            </a:pPr>
            <a:r>
              <a:rPr lang="en-US" sz="1200" dirty="0">
                <a:solidFill>
                  <a:srgbClr val="F7FAFC">
                    <a:alpha val="70000"/>
                  </a:srgbClr>
                </a:solidFill>
                <a:latin typeface="Times New Roman" panose="02020603050405020304" pitchFamily="18" charset="0"/>
                <a:cs typeface="Times New Roman" panose="02020603050405020304" pitchFamily="18" charset="0"/>
              </a:rPr>
              <a:t>Dominant fossil fuel dependency creating exposure to price volatility and high carbon lock-in.</a:t>
            </a:r>
          </a:p>
        </p:txBody>
      </p:sp>
      <p:sp>
        <p:nvSpPr>
          <p:cNvPr id="20" name="Shape 18"/>
          <p:cNvSpPr/>
          <p:nvPr/>
        </p:nvSpPr>
        <p:spPr>
          <a:xfrm>
            <a:off x="457200" y="3733800"/>
            <a:ext cx="11420475" cy="2771775"/>
          </a:xfrm>
          <a:custGeom>
            <a:avLst/>
            <a:gdLst/>
            <a:ahLst/>
            <a:cxnLst/>
            <a:rect l="l" t="t" r="r" b="b"/>
            <a:pathLst>
              <a:path w="11420475" h="2771775">
                <a:moveTo>
                  <a:pt x="114308" y="0"/>
                </a:moveTo>
                <a:lnTo>
                  <a:pt x="11306167" y="0"/>
                </a:lnTo>
                <a:cubicBezTo>
                  <a:pt x="11369298" y="0"/>
                  <a:pt x="11420475" y="51177"/>
                  <a:pt x="11420475" y="114308"/>
                </a:cubicBezTo>
                <a:lnTo>
                  <a:pt x="11420475" y="2657467"/>
                </a:lnTo>
                <a:cubicBezTo>
                  <a:pt x="11420475" y="2720598"/>
                  <a:pt x="11369298" y="2771775"/>
                  <a:pt x="11306167" y="2771775"/>
                </a:cubicBezTo>
                <a:lnTo>
                  <a:pt x="114308" y="2771775"/>
                </a:lnTo>
                <a:cubicBezTo>
                  <a:pt x="51177" y="2771775"/>
                  <a:pt x="0" y="2720598"/>
                  <a:pt x="0" y="2657467"/>
                </a:cubicBezTo>
                <a:lnTo>
                  <a:pt x="0" y="114308"/>
                </a:lnTo>
                <a:cubicBezTo>
                  <a:pt x="0" y="51220"/>
                  <a:pt x="51220" y="0"/>
                  <a:pt x="114308"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21" name="Shape 19"/>
          <p:cNvSpPr/>
          <p:nvPr/>
        </p:nvSpPr>
        <p:spPr>
          <a:xfrm>
            <a:off x="609600" y="4175875"/>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rgbClr val="38A169"/>
          </a:solidFill>
          <a:ln/>
        </p:spPr>
        <p:txBody>
          <a:bodyPr/>
          <a:lstStyle/>
          <a:p>
            <a:endParaRPr lang="ko-KR" altLang="en-US"/>
          </a:p>
        </p:txBody>
      </p:sp>
      <p:sp>
        <p:nvSpPr>
          <p:cNvPr id="22" name="Text 20"/>
          <p:cNvSpPr/>
          <p:nvPr/>
        </p:nvSpPr>
        <p:spPr>
          <a:xfrm>
            <a:off x="866775" y="4173640"/>
            <a:ext cx="10858500" cy="304800"/>
          </a:xfrm>
          <a:prstGeom prst="rect">
            <a:avLst/>
          </a:prstGeom>
          <a:noFill/>
          <a:ln/>
        </p:spPr>
        <p:txBody>
          <a:bodyPr wrap="square" lIns="0" tIns="0" rIns="0" bIns="0" rtlCol="0" anchor="ctr"/>
          <a:lstStyle/>
          <a:p>
            <a:pPr>
              <a:lnSpc>
                <a:spcPct val="110000"/>
              </a:lnSpc>
            </a:pPr>
            <a:r>
              <a:rPr lang="en-US" sz="1800" b="1" dirty="0">
                <a:solidFill>
                  <a:srgbClr val="F7FAFC"/>
                </a:solidFill>
                <a:latin typeface="Liter" pitchFamily="34" charset="0"/>
                <a:ea typeface="Liter" pitchFamily="34" charset="-122"/>
                <a:cs typeface="Liter" pitchFamily="34" charset="-120"/>
              </a:rPr>
              <a:t>Three Compounding Pressures </a:t>
            </a:r>
            <a:endParaRPr lang="en-US" sz="1600" dirty="0"/>
          </a:p>
        </p:txBody>
      </p:sp>
      <p:sp>
        <p:nvSpPr>
          <p:cNvPr id="23" name="Shape 21"/>
          <p:cNvSpPr/>
          <p:nvPr/>
        </p:nvSpPr>
        <p:spPr>
          <a:xfrm>
            <a:off x="600075" y="4550149"/>
            <a:ext cx="3552825" cy="1726825"/>
          </a:xfrm>
          <a:custGeom>
            <a:avLst/>
            <a:gdLst/>
            <a:ahLst/>
            <a:cxnLst/>
            <a:rect l="l" t="t" r="r" b="b"/>
            <a:pathLst>
              <a:path w="3552825" h="1924050">
                <a:moveTo>
                  <a:pt x="38100" y="0"/>
                </a:moveTo>
                <a:lnTo>
                  <a:pt x="3476633" y="0"/>
                </a:lnTo>
                <a:cubicBezTo>
                  <a:pt x="3518713" y="0"/>
                  <a:pt x="3552825" y="34112"/>
                  <a:pt x="3552825" y="76192"/>
                </a:cubicBezTo>
                <a:lnTo>
                  <a:pt x="3552825" y="1847858"/>
                </a:lnTo>
                <a:cubicBezTo>
                  <a:pt x="3552825" y="1889938"/>
                  <a:pt x="3518713" y="1924050"/>
                  <a:pt x="3476633" y="1924050"/>
                </a:cubicBezTo>
                <a:lnTo>
                  <a:pt x="38100" y="1924050"/>
                </a:lnTo>
                <a:cubicBezTo>
                  <a:pt x="17072" y="1924050"/>
                  <a:pt x="0" y="1906978"/>
                  <a:pt x="0" y="188595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24" name="Shape 22"/>
          <p:cNvSpPr/>
          <p:nvPr/>
        </p:nvSpPr>
        <p:spPr>
          <a:xfrm>
            <a:off x="600075" y="4433610"/>
            <a:ext cx="38100" cy="1924050"/>
          </a:xfrm>
          <a:custGeom>
            <a:avLst/>
            <a:gdLst/>
            <a:ahLst/>
            <a:cxnLst/>
            <a:rect l="l" t="t" r="r" b="b"/>
            <a:pathLst>
              <a:path w="38100" h="1924050">
                <a:moveTo>
                  <a:pt x="38100" y="0"/>
                </a:moveTo>
                <a:lnTo>
                  <a:pt x="38100" y="0"/>
                </a:lnTo>
                <a:lnTo>
                  <a:pt x="38100" y="1924050"/>
                </a:lnTo>
                <a:lnTo>
                  <a:pt x="38100" y="1924050"/>
                </a:lnTo>
                <a:cubicBezTo>
                  <a:pt x="17072" y="1924050"/>
                  <a:pt x="0" y="1906978"/>
                  <a:pt x="0" y="1885950"/>
                </a:cubicBezTo>
                <a:lnTo>
                  <a:pt x="0" y="38100"/>
                </a:lnTo>
                <a:cubicBezTo>
                  <a:pt x="0" y="17072"/>
                  <a:pt x="17072" y="0"/>
                  <a:pt x="38100" y="0"/>
                </a:cubicBezTo>
                <a:close/>
              </a:path>
            </a:pathLst>
          </a:custGeom>
          <a:solidFill>
            <a:srgbClr val="E53E3E"/>
          </a:solidFill>
          <a:ln/>
        </p:spPr>
        <p:txBody>
          <a:bodyPr/>
          <a:lstStyle/>
          <a:p>
            <a:endParaRPr lang="ko-KR" altLang="en-US"/>
          </a:p>
        </p:txBody>
      </p:sp>
      <p:sp>
        <p:nvSpPr>
          <p:cNvPr id="25" name="Shape 23"/>
          <p:cNvSpPr/>
          <p:nvPr/>
        </p:nvSpPr>
        <p:spPr>
          <a:xfrm>
            <a:off x="771525" y="4550150"/>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E53E3E">
              <a:alpha val="20000"/>
            </a:srgbClr>
          </a:solidFill>
          <a:ln/>
        </p:spPr>
        <p:txBody>
          <a:bodyPr/>
          <a:lstStyle/>
          <a:p>
            <a:endParaRPr lang="ko-KR" altLang="en-US"/>
          </a:p>
        </p:txBody>
      </p:sp>
      <p:sp>
        <p:nvSpPr>
          <p:cNvPr id="26" name="Text 24"/>
          <p:cNvSpPr/>
          <p:nvPr/>
        </p:nvSpPr>
        <p:spPr>
          <a:xfrm>
            <a:off x="823098" y="4596095"/>
            <a:ext cx="247650" cy="266700"/>
          </a:xfrm>
          <a:prstGeom prst="rect">
            <a:avLst/>
          </a:prstGeom>
          <a:noFill/>
          <a:ln/>
        </p:spPr>
        <p:txBody>
          <a:bodyPr wrap="square" lIns="0" tIns="0" rIns="0" bIns="0" rtlCol="0" anchor="ctr"/>
          <a:lstStyle/>
          <a:p>
            <a:pPr>
              <a:lnSpc>
                <a:spcPct val="130000"/>
              </a:lnSpc>
            </a:pPr>
            <a:r>
              <a:rPr lang="en-US" sz="1350" b="1" dirty="0">
                <a:solidFill>
                  <a:srgbClr val="E53E3E"/>
                </a:solidFill>
                <a:latin typeface="Times New Roman" panose="02020603050405020304" pitchFamily="18" charset="0"/>
                <a:ea typeface="Quattrocento Sans" pitchFamily="34" charset="-122"/>
                <a:cs typeface="Times New Roman" panose="02020603050405020304" pitchFamily="18" charset="0"/>
              </a:rPr>
              <a:t>01</a:t>
            </a:r>
            <a:endParaRPr lang="en-US" sz="1600" dirty="0">
              <a:latin typeface="Times New Roman" panose="02020603050405020304" pitchFamily="18" charset="0"/>
              <a:cs typeface="Times New Roman" panose="02020603050405020304" pitchFamily="18" charset="0"/>
            </a:endParaRPr>
          </a:p>
        </p:txBody>
      </p:sp>
      <p:sp>
        <p:nvSpPr>
          <p:cNvPr id="27" name="Text 25"/>
          <p:cNvSpPr/>
          <p:nvPr/>
        </p:nvSpPr>
        <p:spPr>
          <a:xfrm>
            <a:off x="1152525" y="4578165"/>
            <a:ext cx="1914525" cy="266700"/>
          </a:xfrm>
          <a:prstGeom prst="rect">
            <a:avLst/>
          </a:prstGeom>
          <a:noFill/>
          <a:ln/>
        </p:spPr>
        <p:txBody>
          <a:bodyPr wrap="square" lIns="0" tIns="0" rIns="0" bIns="0" rtlCol="0" anchor="ctr"/>
          <a:lstStyle/>
          <a:p>
            <a:pPr>
              <a:lnSpc>
                <a:spcPct val="130000"/>
              </a:lnSpc>
            </a:pPr>
            <a:r>
              <a:rPr lang="en-US" sz="1350" b="1" dirty="0">
                <a:solidFill>
                  <a:srgbClr val="F7FAFC"/>
                </a:solidFill>
                <a:latin typeface="Times New Roman" panose="02020603050405020304" pitchFamily="18" charset="0"/>
                <a:ea typeface="Liter" pitchFamily="34" charset="-122"/>
                <a:cs typeface="Times New Roman" panose="02020603050405020304" pitchFamily="18" charset="0"/>
              </a:rPr>
              <a:t>Surging Energy Demand</a:t>
            </a:r>
            <a:endParaRPr lang="en-US" sz="1600" dirty="0">
              <a:latin typeface="Times New Roman" panose="02020603050405020304" pitchFamily="18" charset="0"/>
              <a:cs typeface="Times New Roman" panose="02020603050405020304" pitchFamily="18" charset="0"/>
            </a:endParaRPr>
          </a:p>
        </p:txBody>
      </p:sp>
      <p:sp>
        <p:nvSpPr>
          <p:cNvPr id="28" name="Text 26"/>
          <p:cNvSpPr/>
          <p:nvPr/>
        </p:nvSpPr>
        <p:spPr>
          <a:xfrm>
            <a:off x="771524" y="4886325"/>
            <a:ext cx="3528863" cy="1238250"/>
          </a:xfrm>
          <a:prstGeom prst="rect">
            <a:avLst/>
          </a:prstGeom>
          <a:noFill/>
          <a:ln/>
        </p:spPr>
        <p:txBody>
          <a:bodyPr wrap="square" lIns="0" tIns="0" rIns="0" bIns="0" rtlCol="0" anchor="ctr"/>
          <a:lstStyle/>
          <a:p>
            <a:pPr>
              <a:lnSpc>
                <a:spcPct val="140000"/>
              </a:lnSpc>
            </a:pPr>
            <a:r>
              <a:rPr lang="en-US" sz="1200" dirty="0">
                <a:solidFill>
                  <a:srgbClr val="F7FAFC">
                    <a:alpha val="70000"/>
                  </a:srgbClr>
                </a:solidFill>
                <a:latin typeface="Times New Roman" panose="02020603050405020304" pitchFamily="18" charset="0"/>
                <a:cs typeface="Times New Roman" panose="02020603050405020304" pitchFamily="18" charset="0"/>
              </a:rPr>
              <a:t>Population growth, rapid urbanization, and increasing cooling needs are driving electricity and fuel needs to</a:t>
            </a:r>
          </a:p>
          <a:p>
            <a:pPr>
              <a:lnSpc>
                <a:spcPct val="140000"/>
              </a:lnSpc>
            </a:pPr>
            <a:r>
              <a:rPr lang="en-US" sz="1200" dirty="0">
                <a:solidFill>
                  <a:srgbClr val="F7FAFC">
                    <a:alpha val="70000"/>
                  </a:srgbClr>
                </a:solidFill>
                <a:latin typeface="Times New Roman" panose="02020603050405020304" pitchFamily="18" charset="0"/>
                <a:cs typeface="Times New Roman" panose="02020603050405020304" pitchFamily="18" charset="0"/>
              </a:rPr>
              <a:t>record levels</a:t>
            </a:r>
            <a:r>
              <a:rPr lang="en-US" sz="1200" dirty="0">
                <a:solidFill>
                  <a:srgbClr val="F7FAFC">
                    <a:alpha val="80000"/>
                  </a:srgbClr>
                </a:solidFill>
                <a:latin typeface="Quattrocento Sans" pitchFamily="34" charset="0"/>
                <a:ea typeface="Quattrocento Sans" pitchFamily="34" charset="-122"/>
                <a:cs typeface="Quattrocento Sans" pitchFamily="34" charset="-120"/>
              </a:rPr>
              <a:t>. </a:t>
            </a: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Demand projected to triple by 2050</a:t>
            </a: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a:t>
            </a:r>
          </a:p>
          <a:p>
            <a:pPr>
              <a:lnSpc>
                <a:spcPct val="140000"/>
              </a:lnSpc>
            </a:pPr>
            <a:r>
              <a:rPr lang="en-US" sz="1200" dirty="0">
                <a:solidFill>
                  <a:srgbClr val="F7FAFC">
                    <a:alpha val="70000"/>
                  </a:srgbClr>
                </a:solidFill>
                <a:latin typeface="Times New Roman" panose="02020603050405020304" pitchFamily="18" charset="0"/>
                <a:cs typeface="Times New Roman" panose="02020603050405020304" pitchFamily="18" charset="0"/>
              </a:rPr>
              <a:t>with no sign of long-term saturation.</a:t>
            </a:r>
          </a:p>
        </p:txBody>
      </p:sp>
      <p:sp>
        <p:nvSpPr>
          <p:cNvPr id="29" name="Shape 27"/>
          <p:cNvSpPr/>
          <p:nvPr/>
        </p:nvSpPr>
        <p:spPr>
          <a:xfrm>
            <a:off x="4327475" y="4433610"/>
            <a:ext cx="3552825" cy="1852330"/>
          </a:xfrm>
          <a:custGeom>
            <a:avLst/>
            <a:gdLst/>
            <a:ahLst/>
            <a:cxnLst/>
            <a:rect l="l" t="t" r="r" b="b"/>
            <a:pathLst>
              <a:path w="3552825" h="1924050">
                <a:moveTo>
                  <a:pt x="38100" y="0"/>
                </a:moveTo>
                <a:lnTo>
                  <a:pt x="3476633" y="0"/>
                </a:lnTo>
                <a:cubicBezTo>
                  <a:pt x="3518713" y="0"/>
                  <a:pt x="3552825" y="34112"/>
                  <a:pt x="3552825" y="76192"/>
                </a:cubicBezTo>
                <a:lnTo>
                  <a:pt x="3552825" y="1847858"/>
                </a:lnTo>
                <a:cubicBezTo>
                  <a:pt x="3552825" y="1889938"/>
                  <a:pt x="3518713" y="1924050"/>
                  <a:pt x="3476633" y="1924050"/>
                </a:cubicBezTo>
                <a:lnTo>
                  <a:pt x="38100" y="1924050"/>
                </a:lnTo>
                <a:cubicBezTo>
                  <a:pt x="17072" y="1924050"/>
                  <a:pt x="0" y="1906978"/>
                  <a:pt x="0" y="188595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30" name="Shape 28"/>
          <p:cNvSpPr/>
          <p:nvPr/>
        </p:nvSpPr>
        <p:spPr>
          <a:xfrm>
            <a:off x="4327475" y="4415680"/>
            <a:ext cx="38100" cy="1924050"/>
          </a:xfrm>
          <a:custGeom>
            <a:avLst/>
            <a:gdLst/>
            <a:ahLst/>
            <a:cxnLst/>
            <a:rect l="l" t="t" r="r" b="b"/>
            <a:pathLst>
              <a:path w="38100" h="1924050">
                <a:moveTo>
                  <a:pt x="38100" y="0"/>
                </a:moveTo>
                <a:lnTo>
                  <a:pt x="38100" y="0"/>
                </a:lnTo>
                <a:lnTo>
                  <a:pt x="38100" y="1924050"/>
                </a:lnTo>
                <a:lnTo>
                  <a:pt x="38100" y="1924050"/>
                </a:lnTo>
                <a:cubicBezTo>
                  <a:pt x="17072" y="1924050"/>
                  <a:pt x="0" y="1906978"/>
                  <a:pt x="0" y="1885950"/>
                </a:cubicBezTo>
                <a:lnTo>
                  <a:pt x="0" y="38100"/>
                </a:lnTo>
                <a:cubicBezTo>
                  <a:pt x="0" y="17072"/>
                  <a:pt x="17072" y="0"/>
                  <a:pt x="38100" y="0"/>
                </a:cubicBezTo>
                <a:close/>
              </a:path>
            </a:pathLst>
          </a:custGeom>
          <a:solidFill>
            <a:srgbClr val="DD6B20"/>
          </a:solidFill>
          <a:ln/>
        </p:spPr>
        <p:txBody>
          <a:bodyPr/>
          <a:lstStyle/>
          <a:p>
            <a:endParaRPr lang="ko-KR" altLang="en-US"/>
          </a:p>
        </p:txBody>
      </p:sp>
      <p:sp>
        <p:nvSpPr>
          <p:cNvPr id="31" name="Shape 29"/>
          <p:cNvSpPr/>
          <p:nvPr/>
        </p:nvSpPr>
        <p:spPr>
          <a:xfrm>
            <a:off x="4498925" y="4550150"/>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DD6B20">
              <a:alpha val="20000"/>
            </a:srgbClr>
          </a:solidFill>
          <a:ln/>
        </p:spPr>
        <p:txBody>
          <a:bodyPr/>
          <a:lstStyle/>
          <a:p>
            <a:endParaRPr lang="ko-KR" altLang="en-US"/>
          </a:p>
        </p:txBody>
      </p:sp>
      <p:sp>
        <p:nvSpPr>
          <p:cNvPr id="32" name="Text 30"/>
          <p:cNvSpPr/>
          <p:nvPr/>
        </p:nvSpPr>
        <p:spPr>
          <a:xfrm>
            <a:off x="4551908" y="4542305"/>
            <a:ext cx="285750" cy="266700"/>
          </a:xfrm>
          <a:prstGeom prst="rect">
            <a:avLst/>
          </a:prstGeom>
          <a:noFill/>
          <a:ln/>
        </p:spPr>
        <p:txBody>
          <a:bodyPr wrap="square" lIns="0" tIns="0" rIns="0" bIns="0" rtlCol="0" anchor="ctr"/>
          <a:lstStyle/>
          <a:p>
            <a:pPr>
              <a:lnSpc>
                <a:spcPct val="130000"/>
              </a:lnSpc>
            </a:pPr>
            <a:r>
              <a:rPr lang="en-US" sz="1350" b="1" dirty="0">
                <a:solidFill>
                  <a:srgbClr val="DD6B20"/>
                </a:solidFill>
                <a:latin typeface="Times New Roman" panose="02020603050405020304" pitchFamily="18" charset="0"/>
                <a:ea typeface="Quattrocento Sans" pitchFamily="34" charset="-122"/>
                <a:cs typeface="Times New Roman" panose="02020603050405020304" pitchFamily="18" charset="0"/>
              </a:rPr>
              <a:t>02</a:t>
            </a:r>
            <a:endParaRPr lang="en-US" sz="1600" dirty="0">
              <a:latin typeface="Times New Roman" panose="02020603050405020304" pitchFamily="18" charset="0"/>
              <a:cs typeface="Times New Roman" panose="02020603050405020304" pitchFamily="18" charset="0"/>
            </a:endParaRPr>
          </a:p>
        </p:txBody>
      </p:sp>
      <p:sp>
        <p:nvSpPr>
          <p:cNvPr id="33" name="Text 31"/>
          <p:cNvSpPr/>
          <p:nvPr/>
        </p:nvSpPr>
        <p:spPr>
          <a:xfrm>
            <a:off x="4879925" y="4587130"/>
            <a:ext cx="1876425" cy="266700"/>
          </a:xfrm>
          <a:prstGeom prst="rect">
            <a:avLst/>
          </a:prstGeom>
          <a:noFill/>
          <a:ln/>
        </p:spPr>
        <p:txBody>
          <a:bodyPr wrap="square" lIns="0" tIns="0" rIns="0" bIns="0" rtlCol="0" anchor="ctr"/>
          <a:lstStyle/>
          <a:p>
            <a:pPr>
              <a:lnSpc>
                <a:spcPct val="130000"/>
              </a:lnSpc>
            </a:pPr>
            <a:r>
              <a:rPr lang="en-US" sz="1350" b="1" dirty="0">
                <a:solidFill>
                  <a:srgbClr val="F7FAFC"/>
                </a:solidFill>
                <a:latin typeface="Times New Roman" panose="02020603050405020304" pitchFamily="18" charset="0"/>
                <a:ea typeface="Liter" pitchFamily="34" charset="-122"/>
                <a:cs typeface="Times New Roman" panose="02020603050405020304" pitchFamily="18" charset="0"/>
              </a:rPr>
              <a:t>Fossil Fuel Dependency</a:t>
            </a:r>
            <a:endParaRPr lang="en-US" sz="1600" dirty="0">
              <a:latin typeface="Times New Roman" panose="02020603050405020304" pitchFamily="18" charset="0"/>
              <a:cs typeface="Times New Roman" panose="02020603050405020304" pitchFamily="18" charset="0"/>
            </a:endParaRPr>
          </a:p>
        </p:txBody>
      </p:sp>
      <p:sp>
        <p:nvSpPr>
          <p:cNvPr id="34" name="Text 32"/>
          <p:cNvSpPr/>
          <p:nvPr/>
        </p:nvSpPr>
        <p:spPr>
          <a:xfrm>
            <a:off x="4498925" y="4886325"/>
            <a:ext cx="3514725" cy="990600"/>
          </a:xfrm>
          <a:prstGeom prst="rect">
            <a:avLst/>
          </a:prstGeom>
          <a:noFill/>
          <a:ln/>
        </p:spPr>
        <p:txBody>
          <a:bodyPr wrap="square" lIns="0" tIns="0" rIns="0" bIns="0" rtlCol="0" anchor="ctr"/>
          <a:lstStyle/>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Oil and natural gas dominate Egypt's energy mix, </a:t>
            </a:r>
          </a:p>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creating </a:t>
            </a:r>
            <a:r>
              <a:rPr lang="en-US" sz="1200" b="1" dirty="0">
                <a:solidFill>
                  <a:srgbClr val="DD6B20"/>
                </a:solidFill>
                <a:latin typeface="Times New Roman" panose="02020603050405020304" pitchFamily="18" charset="0"/>
                <a:ea typeface="Quattrocento Sans" pitchFamily="34" charset="-122"/>
                <a:cs typeface="Times New Roman" panose="02020603050405020304" pitchFamily="18" charset="0"/>
              </a:rPr>
              <a:t>exposure to price shocks</a:t>
            </a: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and locking in</a:t>
            </a:r>
          </a:p>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high carbon emissions for decades without transition.</a:t>
            </a:r>
            <a:endParaRPr lang="en-US" sz="1600" dirty="0">
              <a:latin typeface="Times New Roman" panose="02020603050405020304" pitchFamily="18" charset="0"/>
              <a:cs typeface="Times New Roman" panose="02020603050405020304" pitchFamily="18" charset="0"/>
            </a:endParaRPr>
          </a:p>
        </p:txBody>
      </p:sp>
      <p:sp>
        <p:nvSpPr>
          <p:cNvPr id="35" name="Shape 33"/>
          <p:cNvSpPr/>
          <p:nvPr/>
        </p:nvSpPr>
        <p:spPr>
          <a:xfrm>
            <a:off x="8054876" y="4478439"/>
            <a:ext cx="3552825" cy="1798535"/>
          </a:xfrm>
          <a:custGeom>
            <a:avLst/>
            <a:gdLst/>
            <a:ahLst/>
            <a:cxnLst/>
            <a:rect l="l" t="t" r="r" b="b"/>
            <a:pathLst>
              <a:path w="3552825" h="1924050">
                <a:moveTo>
                  <a:pt x="38100" y="0"/>
                </a:moveTo>
                <a:lnTo>
                  <a:pt x="3476633" y="0"/>
                </a:lnTo>
                <a:cubicBezTo>
                  <a:pt x="3518713" y="0"/>
                  <a:pt x="3552825" y="34112"/>
                  <a:pt x="3552825" y="76192"/>
                </a:cubicBezTo>
                <a:lnTo>
                  <a:pt x="3552825" y="1847858"/>
                </a:lnTo>
                <a:cubicBezTo>
                  <a:pt x="3552825" y="1889938"/>
                  <a:pt x="3518713" y="1924050"/>
                  <a:pt x="3476633" y="1924050"/>
                </a:cubicBezTo>
                <a:lnTo>
                  <a:pt x="38100" y="1924050"/>
                </a:lnTo>
                <a:cubicBezTo>
                  <a:pt x="17072" y="1924050"/>
                  <a:pt x="0" y="1906978"/>
                  <a:pt x="0" y="188595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36" name="Shape 34"/>
          <p:cNvSpPr/>
          <p:nvPr/>
        </p:nvSpPr>
        <p:spPr>
          <a:xfrm>
            <a:off x="8054876" y="4442575"/>
            <a:ext cx="38100" cy="1924050"/>
          </a:xfrm>
          <a:custGeom>
            <a:avLst/>
            <a:gdLst/>
            <a:ahLst/>
            <a:cxnLst/>
            <a:rect l="l" t="t" r="r" b="b"/>
            <a:pathLst>
              <a:path w="38100" h="1924050">
                <a:moveTo>
                  <a:pt x="38100" y="0"/>
                </a:moveTo>
                <a:lnTo>
                  <a:pt x="38100" y="0"/>
                </a:lnTo>
                <a:lnTo>
                  <a:pt x="38100" y="1924050"/>
                </a:lnTo>
                <a:lnTo>
                  <a:pt x="38100" y="1924050"/>
                </a:lnTo>
                <a:cubicBezTo>
                  <a:pt x="17072" y="1924050"/>
                  <a:pt x="0" y="1906978"/>
                  <a:pt x="0" y="1885950"/>
                </a:cubicBezTo>
                <a:lnTo>
                  <a:pt x="0" y="38100"/>
                </a:lnTo>
                <a:cubicBezTo>
                  <a:pt x="0" y="17072"/>
                  <a:pt x="17072" y="0"/>
                  <a:pt x="38100" y="0"/>
                </a:cubicBezTo>
                <a:close/>
              </a:path>
            </a:pathLst>
          </a:custGeom>
          <a:solidFill>
            <a:srgbClr val="38A169"/>
          </a:solidFill>
          <a:ln/>
        </p:spPr>
        <p:txBody>
          <a:bodyPr/>
          <a:lstStyle/>
          <a:p>
            <a:endParaRPr lang="ko-KR" altLang="en-US"/>
          </a:p>
        </p:txBody>
      </p:sp>
      <p:sp>
        <p:nvSpPr>
          <p:cNvPr id="37" name="Shape 35"/>
          <p:cNvSpPr/>
          <p:nvPr/>
        </p:nvSpPr>
        <p:spPr>
          <a:xfrm>
            <a:off x="8226326" y="4505325"/>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38A169">
              <a:alpha val="20000"/>
            </a:srgbClr>
          </a:solidFill>
          <a:ln/>
        </p:spPr>
        <p:txBody>
          <a:bodyPr/>
          <a:lstStyle/>
          <a:p>
            <a:endParaRPr lang="ko-KR" altLang="en-US"/>
          </a:p>
        </p:txBody>
      </p:sp>
      <p:sp>
        <p:nvSpPr>
          <p:cNvPr id="38" name="Text 36"/>
          <p:cNvSpPr/>
          <p:nvPr/>
        </p:nvSpPr>
        <p:spPr>
          <a:xfrm>
            <a:off x="8277225" y="4524375"/>
            <a:ext cx="285750" cy="266700"/>
          </a:xfrm>
          <a:prstGeom prst="rect">
            <a:avLst/>
          </a:prstGeom>
          <a:noFill/>
          <a:ln/>
        </p:spPr>
        <p:txBody>
          <a:bodyPr wrap="square" lIns="0" tIns="0" rIns="0" bIns="0" rtlCol="0" anchor="ctr"/>
          <a:lstStyle/>
          <a:p>
            <a:pPr>
              <a:lnSpc>
                <a:spcPct val="130000"/>
              </a:lnSpc>
            </a:pPr>
            <a:r>
              <a:rPr lang="en-US" sz="1350" b="1" dirty="0">
                <a:solidFill>
                  <a:srgbClr val="38A169"/>
                </a:solidFill>
                <a:latin typeface="Times New Roman" panose="02020603050405020304" pitchFamily="18" charset="0"/>
                <a:ea typeface="Quattrocento Sans" pitchFamily="34" charset="-122"/>
                <a:cs typeface="Times New Roman" panose="02020603050405020304" pitchFamily="18" charset="0"/>
              </a:rPr>
              <a:t>03</a:t>
            </a:r>
            <a:endParaRPr lang="en-US" sz="1600" dirty="0">
              <a:latin typeface="Times New Roman" panose="02020603050405020304" pitchFamily="18" charset="0"/>
              <a:cs typeface="Times New Roman" panose="02020603050405020304" pitchFamily="18" charset="0"/>
            </a:endParaRPr>
          </a:p>
        </p:txBody>
      </p:sp>
      <p:sp>
        <p:nvSpPr>
          <p:cNvPr id="39" name="Text 37"/>
          <p:cNvSpPr/>
          <p:nvPr/>
        </p:nvSpPr>
        <p:spPr>
          <a:xfrm>
            <a:off x="8607325" y="4524375"/>
            <a:ext cx="3174952" cy="266700"/>
          </a:xfrm>
          <a:prstGeom prst="rect">
            <a:avLst/>
          </a:prstGeom>
          <a:noFill/>
          <a:ln/>
        </p:spPr>
        <p:txBody>
          <a:bodyPr wrap="square" lIns="0" tIns="0" rIns="0" bIns="0" rtlCol="0" anchor="ctr"/>
          <a:lstStyle/>
          <a:p>
            <a:pPr>
              <a:lnSpc>
                <a:spcPct val="130000"/>
              </a:lnSpc>
            </a:pPr>
            <a:r>
              <a:rPr lang="en-US" sz="1350" b="1" dirty="0">
                <a:solidFill>
                  <a:srgbClr val="F7FAFC"/>
                </a:solidFill>
                <a:latin typeface="Times New Roman" panose="02020603050405020304" pitchFamily="18" charset="0"/>
                <a:ea typeface="Liter" pitchFamily="34" charset="-122"/>
                <a:cs typeface="Times New Roman" panose="02020603050405020304" pitchFamily="18" charset="0"/>
              </a:rPr>
              <a:t>Climate </a:t>
            </a:r>
            <a:r>
              <a:rPr lang="en-US" altLang="ko-KR" sz="1350" b="1" dirty="0">
                <a:solidFill>
                  <a:srgbClr val="F7FAFC"/>
                </a:solidFill>
                <a:latin typeface="Times New Roman" panose="02020603050405020304" pitchFamily="18" charset="0"/>
                <a:cs typeface="Times New Roman" panose="02020603050405020304" pitchFamily="18" charset="0"/>
              </a:rPr>
              <a:t>and sustainability </a:t>
            </a:r>
            <a:r>
              <a:rPr lang="en-US" sz="1350" b="1" dirty="0">
                <a:solidFill>
                  <a:srgbClr val="F7FAFC"/>
                </a:solidFill>
                <a:latin typeface="Times New Roman" panose="02020603050405020304" pitchFamily="18" charset="0"/>
                <a:ea typeface="Liter" pitchFamily="34" charset="-122"/>
                <a:cs typeface="Times New Roman" panose="02020603050405020304" pitchFamily="18" charset="0"/>
              </a:rPr>
              <a:t>Commitments</a:t>
            </a:r>
            <a:endParaRPr lang="en-US" sz="1600" dirty="0">
              <a:latin typeface="Times New Roman" panose="02020603050405020304" pitchFamily="18" charset="0"/>
              <a:cs typeface="Times New Roman" panose="02020603050405020304" pitchFamily="18" charset="0"/>
            </a:endParaRPr>
          </a:p>
        </p:txBody>
      </p:sp>
      <p:sp>
        <p:nvSpPr>
          <p:cNvPr id="40" name="Text 38"/>
          <p:cNvSpPr/>
          <p:nvPr/>
        </p:nvSpPr>
        <p:spPr>
          <a:xfrm>
            <a:off x="8226326" y="4886325"/>
            <a:ext cx="3576637" cy="990600"/>
          </a:xfrm>
          <a:prstGeom prst="rect">
            <a:avLst/>
          </a:prstGeom>
          <a:noFill/>
          <a:ln/>
        </p:spPr>
        <p:txBody>
          <a:bodyPr wrap="square" lIns="0" tIns="0" rIns="0" bIns="0" rtlCol="0" anchor="ctr"/>
          <a:lstStyle/>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Egypt's </a:t>
            </a: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NDC, Vision 2030, ISES 2035, and NCCS 2050</a:t>
            </a: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set ambitious renewable and emissions targets, yet integrated pathway implementation remains underexplored.</a:t>
            </a:r>
            <a:endParaRPr lang="en-US" sz="16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C59E84AD-7B8D-3C96-C441-BAAE0BDC2DF2}"/>
              </a:ext>
            </a:extLst>
          </p:cNvPr>
          <p:cNvSpPr txBox="1"/>
          <p:nvPr/>
        </p:nvSpPr>
        <p:spPr>
          <a:xfrm>
            <a:off x="571499" y="3782683"/>
            <a:ext cx="4578530" cy="307777"/>
          </a:xfrm>
          <a:prstGeom prst="rect">
            <a:avLst/>
          </a:prstGeom>
          <a:noFill/>
        </p:spPr>
        <p:txBody>
          <a:bodyPr wrap="square">
            <a:spAutoFit/>
          </a:bodyPr>
          <a:lstStyle/>
          <a:p>
            <a:pPr>
              <a:buNone/>
            </a:pPr>
            <a:r>
              <a:rPr lang="en-US" altLang="ko-KR" sz="1400" b="1" dirty="0">
                <a:highlight>
                  <a:srgbClr val="FFFF00"/>
                </a:highlight>
                <a:latin typeface="Times New Roman" panose="02020603050405020304" pitchFamily="18" charset="0"/>
                <a:cs typeface="Times New Roman" panose="02020603050405020304" pitchFamily="18" charset="0"/>
              </a:rPr>
              <a:t>Problem statement: Why This Research Is Needed</a:t>
            </a:r>
          </a:p>
        </p:txBody>
      </p:sp>
      <p:pic>
        <p:nvPicPr>
          <p:cNvPr id="43" name="object 7">
            <a:extLst>
              <a:ext uri="{FF2B5EF4-FFF2-40B4-BE49-F238E27FC236}">
                <a16:creationId xmlns:a16="http://schemas.microsoft.com/office/drawing/2014/main" id="{E39B48F7-1EF1-14B8-AB6B-94A8B9EFFF22}"/>
              </a:ext>
            </a:extLst>
          </p:cNvPr>
          <p:cNvPicPr/>
          <p:nvPr/>
        </p:nvPicPr>
        <p:blipFill>
          <a:blip r:embed="rId3"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88B2-2928-4A5B-77D5-690C9D133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75954-85A8-0E1B-AFBA-EBD1D510F4CD}"/>
              </a:ext>
            </a:extLst>
          </p:cNvPr>
          <p:cNvSpPr>
            <a:spLocks noGrp="1"/>
          </p:cNvSpPr>
          <p:nvPr>
            <p:ph type="title"/>
          </p:nvPr>
        </p:nvSpPr>
        <p:spPr/>
        <p:txBody>
          <a:bodyPr/>
          <a:lstStyle/>
          <a:p>
            <a:endParaRPr lang="ko-KR" altLang="en-US" dirty="0"/>
          </a:p>
        </p:txBody>
      </p:sp>
      <p:sp>
        <p:nvSpPr>
          <p:cNvPr id="3" name="Text Placeholder 2">
            <a:extLst>
              <a:ext uri="{FF2B5EF4-FFF2-40B4-BE49-F238E27FC236}">
                <a16:creationId xmlns:a16="http://schemas.microsoft.com/office/drawing/2014/main" id="{9F8F0714-C699-68AB-1F56-DAFAD413C1A1}"/>
              </a:ext>
            </a:extLst>
          </p:cNvPr>
          <p:cNvSpPr>
            <a:spLocks noGrp="1"/>
          </p:cNvSpPr>
          <p:nvPr>
            <p:ph type="body" idx="1"/>
          </p:nvPr>
        </p:nvSpPr>
        <p:spPr/>
        <p:txBody>
          <a:bodyPr/>
          <a:lstStyle/>
          <a:p>
            <a:pPr marL="0" indent="0">
              <a:buNone/>
            </a:pPr>
            <a:endParaRPr lang="ko-KR" altLang="en-US" dirty="0"/>
          </a:p>
        </p:txBody>
      </p:sp>
      <p:pic>
        <p:nvPicPr>
          <p:cNvPr id="8" name="Picture 7">
            <a:extLst>
              <a:ext uri="{FF2B5EF4-FFF2-40B4-BE49-F238E27FC236}">
                <a16:creationId xmlns:a16="http://schemas.microsoft.com/office/drawing/2014/main" id="{BAF74871-FE45-0C76-AB4E-D56762567ECC}"/>
              </a:ext>
            </a:extLst>
          </p:cNvPr>
          <p:cNvPicPr>
            <a:picLocks noChangeAspect="1"/>
          </p:cNvPicPr>
          <p:nvPr/>
        </p:nvPicPr>
        <p:blipFill>
          <a:blip r:embed="rId2"/>
          <a:stretch>
            <a:fillRect/>
          </a:stretch>
        </p:blipFill>
        <p:spPr>
          <a:xfrm>
            <a:off x="0" y="0"/>
            <a:ext cx="12192000" cy="656049"/>
          </a:xfrm>
          <a:prstGeom prst="rect">
            <a:avLst/>
          </a:prstGeom>
        </p:spPr>
      </p:pic>
      <p:sp>
        <p:nvSpPr>
          <p:cNvPr id="9" name="Shape 0">
            <a:extLst>
              <a:ext uri="{FF2B5EF4-FFF2-40B4-BE49-F238E27FC236}">
                <a16:creationId xmlns:a16="http://schemas.microsoft.com/office/drawing/2014/main" id="{BB6610C2-E82D-A10C-336E-C7AF41A58877}"/>
              </a:ext>
            </a:extLst>
          </p:cNvPr>
          <p:cNvSpPr/>
          <p:nvPr/>
        </p:nvSpPr>
        <p:spPr>
          <a:xfrm>
            <a:off x="359055" y="67195"/>
            <a:ext cx="5736945" cy="507452"/>
          </a:xfrm>
          <a:prstGeom prst="rect">
            <a:avLst/>
          </a:prstGeom>
        </p:spPr>
        <p:txBody>
          <a:bodyPr vert="horz" lIns="91440" tIns="45720" rIns="91440" bIns="45720" rtlCol="0" anchor="ctr">
            <a:normAutofit fontScale="25000" lnSpcReduction="20000"/>
          </a:bodyPr>
          <a:lstStyle/>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a:lnSpc>
                <a:spcPct val="110000"/>
              </a:lnSpc>
              <a:spcBef>
                <a:spcPct val="0"/>
              </a:spcBef>
              <a:spcAft>
                <a:spcPts val="600"/>
              </a:spcAft>
            </a:pPr>
            <a:r>
              <a:rPr lang="en-US" altLang="ko-KR" sz="8000" b="1" dirty="0">
                <a:solidFill>
                  <a:srgbClr val="F7FAFC"/>
                </a:solidFill>
              </a:rPr>
              <a:t>Current Accounts: Final Energy Demand,2017</a:t>
            </a:r>
          </a:p>
          <a:p>
            <a:pPr latinLnBrk="0">
              <a:lnSpc>
                <a:spcPct val="90000"/>
              </a:lnSpc>
              <a:spcBef>
                <a:spcPct val="0"/>
              </a:spcBef>
              <a:spcAft>
                <a:spcPts val="600"/>
              </a:spcAft>
            </a:pPr>
            <a:endParaRPr lang="en-US" altLang="ko-KR" sz="1300" b="1" dirty="0">
              <a:solidFill>
                <a:srgbClr val="FFFFFF"/>
              </a:solidFill>
              <a:latin typeface="+mj-lt"/>
              <a:ea typeface="+mj-ea"/>
              <a:cs typeface="+mj-cs"/>
            </a:endParaRPr>
          </a:p>
        </p:txBody>
      </p:sp>
      <p:sp>
        <p:nvSpPr>
          <p:cNvPr id="10" name="Shape 0">
            <a:extLst>
              <a:ext uri="{FF2B5EF4-FFF2-40B4-BE49-F238E27FC236}">
                <a16:creationId xmlns:a16="http://schemas.microsoft.com/office/drawing/2014/main" id="{E88B2B13-E25A-1342-4A46-BA5B79F235B0}"/>
              </a:ext>
            </a:extLst>
          </p:cNvPr>
          <p:cNvSpPr/>
          <p:nvPr/>
        </p:nvSpPr>
        <p:spPr>
          <a:xfrm>
            <a:off x="8274424" y="85179"/>
            <a:ext cx="3666564" cy="535010"/>
          </a:xfrm>
          <a:prstGeom prst="rect">
            <a:avLst/>
          </a:prstGeom>
        </p:spPr>
        <p:txBody>
          <a:bodyPr vert="horz" lIns="91440" tIns="45720" rIns="91440" bIns="45720" rtlCol="0" anchor="ctr">
            <a:normAutofit/>
          </a:bodyPr>
          <a:lstStyle/>
          <a:p>
            <a:pPr latinLnBrk="0">
              <a:lnSpc>
                <a:spcPct val="90000"/>
              </a:lnSpc>
              <a:spcBef>
                <a:spcPts val="1000"/>
              </a:spcBef>
              <a:spcAft>
                <a:spcPts val="600"/>
              </a:spcAft>
            </a:pPr>
            <a:r>
              <a:rPr lang="en-US" altLang="ko-KR" sz="2000" b="1" dirty="0">
                <a:solidFill>
                  <a:srgbClr val="FFFFFF"/>
                </a:solidFill>
              </a:rPr>
              <a:t>| </a:t>
            </a:r>
            <a:r>
              <a:rPr lang="en-US" altLang="ko-KR" sz="2000" dirty="0">
                <a:solidFill>
                  <a:srgbClr val="FFFFFF"/>
                </a:solidFill>
              </a:rPr>
              <a:t>Industry Sector </a:t>
            </a:r>
            <a:endParaRPr lang="en-US" altLang="ko-KR" sz="2000" b="1" dirty="0">
              <a:solidFill>
                <a:srgbClr val="FFFFFF"/>
              </a:solidFill>
            </a:endParaRPr>
          </a:p>
        </p:txBody>
      </p:sp>
      <p:pic>
        <p:nvPicPr>
          <p:cNvPr id="6" name="Picture 5">
            <a:extLst>
              <a:ext uri="{FF2B5EF4-FFF2-40B4-BE49-F238E27FC236}">
                <a16:creationId xmlns:a16="http://schemas.microsoft.com/office/drawing/2014/main" id="{2331029F-5278-6A0B-B6DE-C798194DB418}"/>
              </a:ext>
            </a:extLst>
          </p:cNvPr>
          <p:cNvPicPr>
            <a:picLocks noChangeAspect="1"/>
          </p:cNvPicPr>
          <p:nvPr/>
        </p:nvPicPr>
        <p:blipFill>
          <a:blip r:embed="rId3"/>
          <a:stretch>
            <a:fillRect/>
          </a:stretch>
        </p:blipFill>
        <p:spPr>
          <a:xfrm>
            <a:off x="797858" y="1119166"/>
            <a:ext cx="5654061" cy="3103209"/>
          </a:xfrm>
          <a:prstGeom prst="rect">
            <a:avLst/>
          </a:prstGeom>
          <a:ln>
            <a:solidFill>
              <a:schemeClr val="accent1"/>
            </a:solidFill>
          </a:ln>
        </p:spPr>
      </p:pic>
      <p:graphicFrame>
        <p:nvGraphicFramePr>
          <p:cNvPr id="5" name="Table 4">
            <a:extLst>
              <a:ext uri="{FF2B5EF4-FFF2-40B4-BE49-F238E27FC236}">
                <a16:creationId xmlns:a16="http://schemas.microsoft.com/office/drawing/2014/main" id="{55F81687-A69E-A055-16F4-F2FBE850C8AB}"/>
              </a:ext>
            </a:extLst>
          </p:cNvPr>
          <p:cNvGraphicFramePr>
            <a:graphicFrameLocks noGrp="1"/>
          </p:cNvGraphicFramePr>
          <p:nvPr>
            <p:extLst>
              <p:ext uri="{D42A27DB-BD31-4B8C-83A1-F6EECF244321}">
                <p14:modId xmlns:p14="http://schemas.microsoft.com/office/powerpoint/2010/main" val="2979272424"/>
              </p:ext>
            </p:extLst>
          </p:nvPr>
        </p:nvGraphicFramePr>
        <p:xfrm>
          <a:off x="4894729" y="4396504"/>
          <a:ext cx="7297271" cy="2428910"/>
        </p:xfrm>
        <a:graphic>
          <a:graphicData uri="http://schemas.openxmlformats.org/drawingml/2006/table">
            <a:tbl>
              <a:tblPr>
                <a:tableStyleId>{9D7B26C5-4107-4FEC-AEDC-1716B250A1EF}</a:tableStyleId>
              </a:tblPr>
              <a:tblGrid>
                <a:gridCol w="2305483">
                  <a:extLst>
                    <a:ext uri="{9D8B030D-6E8A-4147-A177-3AD203B41FA5}">
                      <a16:colId xmlns:a16="http://schemas.microsoft.com/office/drawing/2014/main" val="3834885097"/>
                    </a:ext>
                  </a:extLst>
                </a:gridCol>
                <a:gridCol w="720465">
                  <a:extLst>
                    <a:ext uri="{9D8B030D-6E8A-4147-A177-3AD203B41FA5}">
                      <a16:colId xmlns:a16="http://schemas.microsoft.com/office/drawing/2014/main" val="3852798859"/>
                    </a:ext>
                  </a:extLst>
                </a:gridCol>
                <a:gridCol w="710172">
                  <a:extLst>
                    <a:ext uri="{9D8B030D-6E8A-4147-A177-3AD203B41FA5}">
                      <a16:colId xmlns:a16="http://schemas.microsoft.com/office/drawing/2014/main" val="1887598984"/>
                    </a:ext>
                  </a:extLst>
                </a:gridCol>
                <a:gridCol w="570468">
                  <a:extLst>
                    <a:ext uri="{9D8B030D-6E8A-4147-A177-3AD203B41FA5}">
                      <a16:colId xmlns:a16="http://schemas.microsoft.com/office/drawing/2014/main" val="1713172901"/>
                    </a:ext>
                  </a:extLst>
                </a:gridCol>
                <a:gridCol w="1015184">
                  <a:extLst>
                    <a:ext uri="{9D8B030D-6E8A-4147-A177-3AD203B41FA5}">
                      <a16:colId xmlns:a16="http://schemas.microsoft.com/office/drawing/2014/main" val="1816324128"/>
                    </a:ext>
                  </a:extLst>
                </a:gridCol>
                <a:gridCol w="1080065">
                  <a:extLst>
                    <a:ext uri="{9D8B030D-6E8A-4147-A177-3AD203B41FA5}">
                      <a16:colId xmlns:a16="http://schemas.microsoft.com/office/drawing/2014/main" val="989444450"/>
                    </a:ext>
                  </a:extLst>
                </a:gridCol>
                <a:gridCol w="361247">
                  <a:extLst>
                    <a:ext uri="{9D8B030D-6E8A-4147-A177-3AD203B41FA5}">
                      <a16:colId xmlns:a16="http://schemas.microsoft.com/office/drawing/2014/main" val="2387538694"/>
                    </a:ext>
                  </a:extLst>
                </a:gridCol>
                <a:gridCol w="534187">
                  <a:extLst>
                    <a:ext uri="{9D8B030D-6E8A-4147-A177-3AD203B41FA5}">
                      <a16:colId xmlns:a16="http://schemas.microsoft.com/office/drawing/2014/main" val="1485070433"/>
                    </a:ext>
                  </a:extLst>
                </a:gridCol>
              </a:tblGrid>
              <a:tr h="176138">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effectLst/>
                        </a:rPr>
                        <a:t>Final Energy Demand ,2017 </a:t>
                      </a:r>
                      <a:r>
                        <a:rPr lang="en-US" altLang="ko-KR" sz="1000" u="none" strike="noStrike" dirty="0">
                          <a:effectLst/>
                        </a:rPr>
                        <a:t>Branch: Demand, Industry Units: Million Gigajoules</a:t>
                      </a:r>
                      <a:endParaRPr lang="en-US" altLang="ko-KR" sz="1000" b="0" i="0" u="none" strike="noStrike" dirty="0">
                        <a:solidFill>
                          <a:srgbClr val="000000"/>
                        </a:solidFill>
                        <a:effectLst/>
                        <a:latin typeface="맑은 고딕" panose="020B0503020000020004" pitchFamily="50" charset="-127"/>
                        <a:ea typeface="+mn-ea"/>
                      </a:endParaRPr>
                    </a:p>
                  </a:txBody>
                  <a:tcPr marL="9525" marR="9525" marT="9525" marB="0" anchor="ctr">
                    <a:solidFill>
                      <a:schemeClr val="accent4">
                        <a:lumMod val="20000"/>
                        <a:lumOff val="80000"/>
                      </a:schemeClr>
                    </a:solidFill>
                  </a:tcPr>
                </a:tc>
                <a:tc hMerge="1">
                  <a:txBody>
                    <a:bodyPr/>
                    <a:lstStyle/>
                    <a:p>
                      <a:pPr algn="l" fontAlgn="ctr">
                        <a:buNone/>
                      </a:pP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hMerge="1">
                  <a:txBody>
                    <a:bodyPr/>
                    <a:lstStyle/>
                    <a:p>
                      <a:pPr algn="l" fontAlgn="ctr">
                        <a:buNone/>
                      </a:pP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hMerge="1">
                  <a:txBody>
                    <a:bodyPr/>
                    <a:lstStyle/>
                    <a:p>
                      <a:pPr algn="l" fontAlgn="ctr">
                        <a:buNone/>
                      </a:pP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hMerge="1">
                  <a:txBody>
                    <a:bodyPr/>
                    <a:lstStyle/>
                    <a:p>
                      <a:pPr algn="l" fontAlgn="ctr">
                        <a:buNone/>
                      </a:pP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l" fontAlgn="ctr">
                        <a:buNone/>
                      </a:pP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l" fontAlgn="ctr">
                        <a:buNone/>
                      </a:pP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l" fontAlgn="ctr">
                        <a:buNone/>
                      </a:pPr>
                      <a:endParaRPr lang="ko-KR" altLang="en-US" sz="105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931071607"/>
                  </a:ext>
                </a:extLst>
              </a:tr>
              <a:tr h="176138">
                <a:tc>
                  <a:txBody>
                    <a:bodyPr/>
                    <a:lstStyle/>
                    <a:p>
                      <a:pPr algn="ctr" fontAlgn="ctr">
                        <a:buNone/>
                      </a:pPr>
                      <a:r>
                        <a:rPr lang="en-US" sz="1000" u="none" strike="noStrike" dirty="0">
                          <a:effectLst/>
                        </a:rPr>
                        <a:t>Branch</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Electricity</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a:effectLst/>
                        </a:rPr>
                        <a:t>Natural Gas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Diesel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Residual Fuel Oil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Coal Bituminous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RDF</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en-US" sz="1000" u="none" strike="noStrike" dirty="0">
                          <a:effectLst/>
                        </a:rPr>
                        <a:t>Total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264565837"/>
                  </a:ext>
                </a:extLst>
              </a:tr>
              <a:tr h="176138">
                <a:tc>
                  <a:txBody>
                    <a:bodyPr/>
                    <a:lstStyle/>
                    <a:p>
                      <a:pPr algn="ctr" fontAlgn="ctr">
                        <a:buNone/>
                      </a:pPr>
                      <a:r>
                        <a:rPr lang="en-US" sz="1000" u="none" strike="noStrike" dirty="0">
                          <a:effectLst/>
                        </a:rPr>
                        <a:t>Iron and Steel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5.5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7.9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13.7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966965340"/>
                  </a:ext>
                </a:extLst>
              </a:tr>
              <a:tr h="315254">
                <a:tc>
                  <a:txBody>
                    <a:bodyPr/>
                    <a:lstStyle/>
                    <a:p>
                      <a:pPr algn="ctr" fontAlgn="ctr">
                        <a:buNone/>
                      </a:pPr>
                      <a:r>
                        <a:rPr lang="en-US" sz="1000" u="none" strike="noStrike" dirty="0">
                          <a:effectLst/>
                        </a:rPr>
                        <a:t>Cement and Other Non_mettallic Minerals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26.1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33.1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4.5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10.0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126.7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10.8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211.1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28642498"/>
                  </a:ext>
                </a:extLst>
              </a:tr>
              <a:tr h="176138">
                <a:tc>
                  <a:txBody>
                    <a:bodyPr/>
                    <a:lstStyle/>
                    <a:p>
                      <a:pPr algn="ctr" fontAlgn="ctr">
                        <a:buNone/>
                      </a:pPr>
                      <a:r>
                        <a:rPr lang="en-US" sz="1000" u="none" strike="noStrike" dirty="0">
                          <a:effectLst/>
                        </a:rPr>
                        <a:t>Fertilizers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14.9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128.7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144.5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529076899"/>
                  </a:ext>
                </a:extLst>
              </a:tr>
              <a:tr h="176138">
                <a:tc>
                  <a:txBody>
                    <a:bodyPr/>
                    <a:lstStyle/>
                    <a:p>
                      <a:pPr algn="ctr" fontAlgn="ctr">
                        <a:buNone/>
                      </a:pPr>
                      <a:r>
                        <a:rPr lang="en-US" sz="1000" u="none" strike="noStrike" dirty="0">
                          <a:effectLst/>
                        </a:rPr>
                        <a:t>Petrochemicals and Basic Chemicals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0.5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20.4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3.9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24.8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22430490"/>
                  </a:ext>
                </a:extLst>
              </a:tr>
              <a:tr h="176138">
                <a:tc>
                  <a:txBody>
                    <a:bodyPr/>
                    <a:lstStyle/>
                    <a:p>
                      <a:pPr algn="ctr" fontAlgn="ctr">
                        <a:buNone/>
                      </a:pPr>
                      <a:r>
                        <a:rPr lang="en-US" sz="1000" u="none" strike="noStrike" dirty="0">
                          <a:effectLst/>
                        </a:rPr>
                        <a:t>Refining and Gas Processing</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17.2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15.6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41.8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74.6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542259942"/>
                  </a:ext>
                </a:extLst>
              </a:tr>
              <a:tr h="176138">
                <a:tc>
                  <a:txBody>
                    <a:bodyPr/>
                    <a:lstStyle/>
                    <a:p>
                      <a:pPr algn="ctr" fontAlgn="ctr">
                        <a:buNone/>
                      </a:pPr>
                      <a:r>
                        <a:rPr lang="en-US" sz="1000" u="none" strike="noStrike" dirty="0">
                          <a:effectLst/>
                        </a:rPr>
                        <a:t>Food Processing and Beverages</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14.1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20.3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37.3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835790483"/>
                  </a:ext>
                </a:extLst>
              </a:tr>
              <a:tr h="176138">
                <a:tc>
                  <a:txBody>
                    <a:bodyPr/>
                    <a:lstStyle/>
                    <a:p>
                      <a:pPr algn="ctr" fontAlgn="ctr">
                        <a:buNone/>
                      </a:pPr>
                      <a:r>
                        <a:rPr lang="en-US" sz="1000" u="none" strike="noStrike" dirty="0">
                          <a:effectLst/>
                        </a:rPr>
                        <a:t>Textiles and Apparel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07390261"/>
                  </a:ext>
                </a:extLst>
              </a:tr>
              <a:tr h="176138">
                <a:tc>
                  <a:txBody>
                    <a:bodyPr/>
                    <a:lstStyle/>
                    <a:p>
                      <a:pPr algn="ctr" fontAlgn="ctr">
                        <a:buNone/>
                      </a:pPr>
                      <a:r>
                        <a:rPr lang="en-US" sz="1000" u="none" strike="noStrike" dirty="0">
                          <a:effectLst/>
                        </a:rPr>
                        <a:t>Paper and Printing</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4.8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5.6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11.9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293838870"/>
                  </a:ext>
                </a:extLst>
              </a:tr>
              <a:tr h="176138">
                <a:tc>
                  <a:txBody>
                    <a:bodyPr/>
                    <a:lstStyle/>
                    <a:p>
                      <a:pPr algn="ctr" fontAlgn="ctr">
                        <a:buNone/>
                      </a:pPr>
                      <a:r>
                        <a:rPr lang="en-US" sz="1000" u="none" strike="noStrike" dirty="0">
                          <a:effectLst/>
                        </a:rPr>
                        <a:t>Mining and Quarrying</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4.1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0.0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4.2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051064270"/>
                  </a:ext>
                </a:extLst>
              </a:tr>
              <a:tr h="176138">
                <a:tc>
                  <a:txBody>
                    <a:bodyPr/>
                    <a:lstStyle/>
                    <a:p>
                      <a:pPr algn="ctr" fontAlgn="ctr">
                        <a:buNone/>
                      </a:pPr>
                      <a:r>
                        <a:rPr lang="en-US" sz="1000" u="none" strike="noStrike" dirty="0">
                          <a:effectLst/>
                        </a:rPr>
                        <a:t>Other industries and Manufacturing</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29.3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76.4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56.9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162.5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198336757"/>
                  </a:ext>
                </a:extLst>
              </a:tr>
              <a:tr h="176138">
                <a:tc>
                  <a:txBody>
                    <a:bodyPr/>
                    <a:lstStyle/>
                    <a:p>
                      <a:pPr algn="ctr" fontAlgn="ctr">
                        <a:buNone/>
                      </a:pPr>
                      <a:r>
                        <a:rPr lang="en-US" sz="1000" u="none" strike="noStrike" dirty="0">
                          <a:effectLst/>
                        </a:rPr>
                        <a:t>Total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116.6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308.1 </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5.3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a:effectLst/>
                        </a:rPr>
                        <a:t>                 </a:t>
                      </a:r>
                      <a:r>
                        <a:rPr lang="en-US" altLang="ko-KR" sz="1000" u="none" strike="noStrike">
                          <a:effectLst/>
                        </a:rPr>
                        <a:t>116.9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126.9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10.8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tc>
                  <a:txBody>
                    <a:bodyPr/>
                    <a:lstStyle/>
                    <a:p>
                      <a:pPr algn="ctr" fontAlgn="ctr">
                        <a:buNone/>
                      </a:pPr>
                      <a:r>
                        <a:rPr lang="ko-KR" altLang="en-US" sz="1000" u="none" strike="noStrike" dirty="0">
                          <a:effectLst/>
                        </a:rPr>
                        <a:t>  </a:t>
                      </a:r>
                      <a:r>
                        <a:rPr lang="en-US" altLang="ko-KR" sz="1000" u="none" strike="noStrike" dirty="0">
                          <a:effectLst/>
                        </a:rPr>
                        <a:t>684.7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575829750"/>
                  </a:ext>
                </a:extLst>
              </a:tr>
            </a:tbl>
          </a:graphicData>
        </a:graphic>
      </p:graphicFrame>
    </p:spTree>
    <p:extLst>
      <p:ext uri="{BB962C8B-B14F-4D97-AF65-F5344CB8AC3E}">
        <p14:creationId xmlns:p14="http://schemas.microsoft.com/office/powerpoint/2010/main" val="180295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DFE7-9457-2C55-F167-8AAD428A3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62727-67E8-10D3-3B05-AA2CC2CD2297}"/>
              </a:ext>
            </a:extLst>
          </p:cNvPr>
          <p:cNvSpPr>
            <a:spLocks noGrp="1"/>
          </p:cNvSpPr>
          <p:nvPr>
            <p:ph type="title"/>
          </p:nvPr>
        </p:nvSpPr>
        <p:spPr/>
        <p:txBody>
          <a:bodyPr/>
          <a:lstStyle/>
          <a:p>
            <a:endParaRPr lang="ko-KR" altLang="en-US" dirty="0"/>
          </a:p>
        </p:txBody>
      </p:sp>
      <p:sp>
        <p:nvSpPr>
          <p:cNvPr id="3" name="Text Placeholder 2">
            <a:extLst>
              <a:ext uri="{FF2B5EF4-FFF2-40B4-BE49-F238E27FC236}">
                <a16:creationId xmlns:a16="http://schemas.microsoft.com/office/drawing/2014/main" id="{5C5F630B-A246-AA39-95DE-820DF49C0B37}"/>
              </a:ext>
            </a:extLst>
          </p:cNvPr>
          <p:cNvSpPr>
            <a:spLocks noGrp="1"/>
          </p:cNvSpPr>
          <p:nvPr>
            <p:ph type="body" idx="1"/>
          </p:nvPr>
        </p:nvSpPr>
        <p:spPr/>
        <p:txBody>
          <a:bodyPr/>
          <a:lstStyle/>
          <a:p>
            <a:pPr marL="0" indent="0">
              <a:buNone/>
            </a:pPr>
            <a:endParaRPr lang="ko-KR" altLang="en-US" dirty="0"/>
          </a:p>
        </p:txBody>
      </p:sp>
      <p:pic>
        <p:nvPicPr>
          <p:cNvPr id="8" name="Picture 7">
            <a:extLst>
              <a:ext uri="{FF2B5EF4-FFF2-40B4-BE49-F238E27FC236}">
                <a16:creationId xmlns:a16="http://schemas.microsoft.com/office/drawing/2014/main" id="{05C90D34-EE62-31DB-D51F-D9449DF0FD28}"/>
              </a:ext>
            </a:extLst>
          </p:cNvPr>
          <p:cNvPicPr>
            <a:picLocks noChangeAspect="1"/>
          </p:cNvPicPr>
          <p:nvPr/>
        </p:nvPicPr>
        <p:blipFill>
          <a:blip r:embed="rId2"/>
          <a:stretch>
            <a:fillRect/>
          </a:stretch>
        </p:blipFill>
        <p:spPr>
          <a:xfrm>
            <a:off x="0" y="0"/>
            <a:ext cx="12192000" cy="744071"/>
          </a:xfrm>
          <a:prstGeom prst="rect">
            <a:avLst/>
          </a:prstGeom>
        </p:spPr>
      </p:pic>
      <p:sp>
        <p:nvSpPr>
          <p:cNvPr id="9" name="Shape 0">
            <a:extLst>
              <a:ext uri="{FF2B5EF4-FFF2-40B4-BE49-F238E27FC236}">
                <a16:creationId xmlns:a16="http://schemas.microsoft.com/office/drawing/2014/main" id="{5D71083D-D800-1347-7D35-78AD1830DB6D}"/>
              </a:ext>
            </a:extLst>
          </p:cNvPr>
          <p:cNvSpPr/>
          <p:nvPr/>
        </p:nvSpPr>
        <p:spPr>
          <a:xfrm>
            <a:off x="359055" y="85841"/>
            <a:ext cx="5736945" cy="479895"/>
          </a:xfrm>
          <a:prstGeom prst="rect">
            <a:avLst/>
          </a:prstGeom>
        </p:spPr>
        <p:txBody>
          <a:bodyPr vert="horz" lIns="91440" tIns="45720" rIns="91440" bIns="45720" rtlCol="0" anchor="ctr">
            <a:normAutofit fontScale="25000" lnSpcReduction="20000"/>
          </a:bodyPr>
          <a:lstStyle/>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a:lnSpc>
                <a:spcPct val="110000"/>
              </a:lnSpc>
              <a:spcBef>
                <a:spcPct val="0"/>
              </a:spcBef>
              <a:spcAft>
                <a:spcPts val="600"/>
              </a:spcAft>
            </a:pPr>
            <a:r>
              <a:rPr lang="en-US" altLang="ko-KR" sz="8000" b="1" dirty="0">
                <a:solidFill>
                  <a:srgbClr val="F7FAFC"/>
                </a:solidFill>
              </a:rPr>
              <a:t>Current Accounts: Final Energy Demand,2017</a:t>
            </a:r>
          </a:p>
          <a:p>
            <a:pPr latinLnBrk="0">
              <a:lnSpc>
                <a:spcPct val="90000"/>
              </a:lnSpc>
              <a:spcBef>
                <a:spcPct val="0"/>
              </a:spcBef>
              <a:spcAft>
                <a:spcPts val="600"/>
              </a:spcAft>
            </a:pPr>
            <a:endParaRPr lang="en-US" altLang="ko-KR" sz="1300" b="1" dirty="0">
              <a:solidFill>
                <a:srgbClr val="FFFFFF"/>
              </a:solidFill>
              <a:latin typeface="+mj-lt"/>
              <a:ea typeface="+mj-ea"/>
              <a:cs typeface="+mj-cs"/>
            </a:endParaRPr>
          </a:p>
        </p:txBody>
      </p:sp>
      <p:sp>
        <p:nvSpPr>
          <p:cNvPr id="10" name="Shape 0">
            <a:extLst>
              <a:ext uri="{FF2B5EF4-FFF2-40B4-BE49-F238E27FC236}">
                <a16:creationId xmlns:a16="http://schemas.microsoft.com/office/drawing/2014/main" id="{ED4E397A-6575-9176-A260-9C8C0D36E79D}"/>
              </a:ext>
            </a:extLst>
          </p:cNvPr>
          <p:cNvSpPr/>
          <p:nvPr/>
        </p:nvSpPr>
        <p:spPr>
          <a:xfrm>
            <a:off x="8274424" y="121038"/>
            <a:ext cx="3666564" cy="507453"/>
          </a:xfrm>
          <a:prstGeom prst="rect">
            <a:avLst/>
          </a:prstGeom>
        </p:spPr>
        <p:txBody>
          <a:bodyPr vert="horz" lIns="91440" tIns="45720" rIns="91440" bIns="45720" rtlCol="0" anchor="ctr">
            <a:normAutofit/>
          </a:bodyPr>
          <a:lstStyle/>
          <a:p>
            <a:pPr latinLnBrk="0">
              <a:lnSpc>
                <a:spcPct val="90000"/>
              </a:lnSpc>
              <a:spcBef>
                <a:spcPts val="1000"/>
              </a:spcBef>
              <a:spcAft>
                <a:spcPts val="600"/>
              </a:spcAft>
            </a:pPr>
            <a:r>
              <a:rPr lang="en-US" altLang="ko-KR" sz="2000" b="1" dirty="0">
                <a:solidFill>
                  <a:srgbClr val="FFFFFF"/>
                </a:solidFill>
              </a:rPr>
              <a:t>| </a:t>
            </a:r>
            <a:r>
              <a:rPr lang="en-US" altLang="ko-KR" sz="2000" dirty="0">
                <a:solidFill>
                  <a:srgbClr val="FFFFFF"/>
                </a:solidFill>
              </a:rPr>
              <a:t> Transport Sector </a:t>
            </a:r>
            <a:endParaRPr lang="en-US" altLang="ko-KR" sz="2000" b="1" dirty="0">
              <a:solidFill>
                <a:srgbClr val="FFFFFF"/>
              </a:solidFill>
            </a:endParaRPr>
          </a:p>
        </p:txBody>
      </p:sp>
      <p:pic>
        <p:nvPicPr>
          <p:cNvPr id="4" name="Picture 3">
            <a:extLst>
              <a:ext uri="{FF2B5EF4-FFF2-40B4-BE49-F238E27FC236}">
                <a16:creationId xmlns:a16="http://schemas.microsoft.com/office/drawing/2014/main" id="{33BC0E01-4C90-ED1C-A9D1-F4F094742B90}"/>
              </a:ext>
            </a:extLst>
          </p:cNvPr>
          <p:cNvPicPr>
            <a:picLocks noChangeAspect="1"/>
          </p:cNvPicPr>
          <p:nvPr/>
        </p:nvPicPr>
        <p:blipFill>
          <a:blip r:embed="rId3"/>
          <a:stretch>
            <a:fillRect/>
          </a:stretch>
        </p:blipFill>
        <p:spPr>
          <a:xfrm>
            <a:off x="104971" y="1240208"/>
            <a:ext cx="6837922" cy="4667533"/>
          </a:xfrm>
          <a:prstGeom prst="rect">
            <a:avLst/>
          </a:prstGeom>
          <a:ln>
            <a:solidFill>
              <a:schemeClr val="accent1"/>
            </a:solidFill>
          </a:ln>
        </p:spPr>
      </p:pic>
      <p:graphicFrame>
        <p:nvGraphicFramePr>
          <p:cNvPr id="7" name="Table 6">
            <a:extLst>
              <a:ext uri="{FF2B5EF4-FFF2-40B4-BE49-F238E27FC236}">
                <a16:creationId xmlns:a16="http://schemas.microsoft.com/office/drawing/2014/main" id="{0E6C5C13-4A44-F8FF-6979-FAA4984B6041}"/>
              </a:ext>
            </a:extLst>
          </p:cNvPr>
          <p:cNvGraphicFramePr>
            <a:graphicFrameLocks noGrp="1"/>
          </p:cNvGraphicFramePr>
          <p:nvPr>
            <p:extLst>
              <p:ext uri="{D42A27DB-BD31-4B8C-83A1-F6EECF244321}">
                <p14:modId xmlns:p14="http://schemas.microsoft.com/office/powerpoint/2010/main" val="3193061121"/>
              </p:ext>
            </p:extLst>
          </p:nvPr>
        </p:nvGraphicFramePr>
        <p:xfrm>
          <a:off x="7117976" y="1216022"/>
          <a:ext cx="5074023" cy="4309920"/>
        </p:xfrm>
        <a:graphic>
          <a:graphicData uri="http://schemas.openxmlformats.org/drawingml/2006/table">
            <a:tbl>
              <a:tblPr>
                <a:tableStyleId>{9D7B26C5-4107-4FEC-AEDC-1716B250A1EF}</a:tableStyleId>
              </a:tblPr>
              <a:tblGrid>
                <a:gridCol w="1443318">
                  <a:extLst>
                    <a:ext uri="{9D8B030D-6E8A-4147-A177-3AD203B41FA5}">
                      <a16:colId xmlns:a16="http://schemas.microsoft.com/office/drawing/2014/main" val="1824022388"/>
                    </a:ext>
                  </a:extLst>
                </a:gridCol>
                <a:gridCol w="537882">
                  <a:extLst>
                    <a:ext uri="{9D8B030D-6E8A-4147-A177-3AD203B41FA5}">
                      <a16:colId xmlns:a16="http://schemas.microsoft.com/office/drawing/2014/main" val="2473522864"/>
                    </a:ext>
                  </a:extLst>
                </a:gridCol>
                <a:gridCol w="555812">
                  <a:extLst>
                    <a:ext uri="{9D8B030D-6E8A-4147-A177-3AD203B41FA5}">
                      <a16:colId xmlns:a16="http://schemas.microsoft.com/office/drawing/2014/main" val="2607722415"/>
                    </a:ext>
                  </a:extLst>
                </a:gridCol>
                <a:gridCol w="681318">
                  <a:extLst>
                    <a:ext uri="{9D8B030D-6E8A-4147-A177-3AD203B41FA5}">
                      <a16:colId xmlns:a16="http://schemas.microsoft.com/office/drawing/2014/main" val="2260631074"/>
                    </a:ext>
                  </a:extLst>
                </a:gridCol>
                <a:gridCol w="636494">
                  <a:extLst>
                    <a:ext uri="{9D8B030D-6E8A-4147-A177-3AD203B41FA5}">
                      <a16:colId xmlns:a16="http://schemas.microsoft.com/office/drawing/2014/main" val="1140808938"/>
                    </a:ext>
                  </a:extLst>
                </a:gridCol>
                <a:gridCol w="502024">
                  <a:extLst>
                    <a:ext uri="{9D8B030D-6E8A-4147-A177-3AD203B41FA5}">
                      <a16:colId xmlns:a16="http://schemas.microsoft.com/office/drawing/2014/main" val="2929431132"/>
                    </a:ext>
                  </a:extLst>
                </a:gridCol>
                <a:gridCol w="717175">
                  <a:extLst>
                    <a:ext uri="{9D8B030D-6E8A-4147-A177-3AD203B41FA5}">
                      <a16:colId xmlns:a16="http://schemas.microsoft.com/office/drawing/2014/main" val="460718078"/>
                    </a:ext>
                  </a:extLst>
                </a:gridCol>
              </a:tblGrid>
              <a:tr h="123201">
                <a:tc gridSpan="6">
                  <a:txBody>
                    <a:bodyPr/>
                    <a:lstStyle/>
                    <a:p>
                      <a:pPr algn="l" fontAlgn="ctr">
                        <a:buNone/>
                      </a:pPr>
                      <a:r>
                        <a:rPr lang="en-US" sz="1050" b="1" u="none" strike="noStrike" dirty="0">
                          <a:solidFill>
                            <a:srgbClr val="000000"/>
                          </a:solidFill>
                          <a:effectLst/>
                        </a:rPr>
                        <a:t>Final Energy Demand , Transport Sector </a:t>
                      </a:r>
                      <a:r>
                        <a:rPr lang="en-US" altLang="ko-KR" sz="1050" b="1" u="none" strike="noStrike" dirty="0">
                          <a:solidFill>
                            <a:srgbClr val="000000"/>
                          </a:solidFill>
                          <a:effectLst/>
                        </a:rPr>
                        <a:t>,2017    </a:t>
                      </a:r>
                      <a:r>
                        <a:rPr lang="en-US" altLang="ko-KR" sz="1050" b="0" u="none" strike="noStrike" dirty="0">
                          <a:solidFill>
                            <a:srgbClr val="000000"/>
                          </a:solidFill>
                          <a:effectLst/>
                        </a:rPr>
                        <a:t>Units: Million Gigajoules</a:t>
                      </a:r>
                      <a:endParaRPr lang="en-US" altLang="ko-KR" sz="1050" b="0" i="0" u="none" strike="noStrike" dirty="0">
                        <a:solidFill>
                          <a:srgbClr val="000000"/>
                        </a:solidFill>
                        <a:effectLst/>
                        <a:latin typeface="맑은 고딕" panose="020B0503020000020004" pitchFamily="50" charset="-127"/>
                        <a:ea typeface="+mn-ea"/>
                      </a:endParaRPr>
                    </a:p>
                  </a:txBody>
                  <a:tcPr marL="6380" marR="6380" marT="6380" marB="0" anchor="ctr">
                    <a:solidFill>
                      <a:schemeClr val="accent6">
                        <a:lumMod val="40000"/>
                        <a:lumOff val="60000"/>
                      </a:schemeClr>
                    </a:solidFill>
                  </a:tcPr>
                </a:tc>
                <a:tc hMerge="1">
                  <a:txBody>
                    <a:bodyPr/>
                    <a:lstStyle/>
                    <a:p>
                      <a:pPr algn="l" fontAlgn="ctr">
                        <a:buNone/>
                      </a:pPr>
                      <a:endParaRPr lang="ko-KR"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lnL>
                      <a:noFill/>
                    </a:lnL>
                    <a:lnR>
                      <a:noFill/>
                    </a:lnR>
                    <a:lnT>
                      <a:noFill/>
                    </a:lnT>
                    <a:lnB>
                      <a:noFill/>
                    </a:lnB>
                    <a:noFill/>
                  </a:tcPr>
                </a:tc>
                <a:tc hMerge="1">
                  <a:txBody>
                    <a:bodyPr/>
                    <a:lstStyle/>
                    <a:p>
                      <a:endParaRPr dirty="0"/>
                    </a:p>
                  </a:txBody>
                  <a:tcPr marL="6380" marR="6380" marT="6380" marB="0" anchor="ctr">
                    <a:lnL>
                      <a:noFill/>
                    </a:lnL>
                    <a:lnR>
                      <a:noFill/>
                    </a:lnR>
                    <a:lnT>
                      <a:noFill/>
                    </a:lnT>
                    <a:lnB>
                      <a:noFill/>
                    </a:lnB>
                    <a:noFill/>
                  </a:tcPr>
                </a:tc>
                <a:tc hMerge="1">
                  <a:txBody>
                    <a:bodyPr/>
                    <a:lstStyle/>
                    <a:p>
                      <a:pPr algn="l" fontAlgn="ctr">
                        <a:buNone/>
                      </a:pPr>
                      <a:endParaRPr lang="ko-KR"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lnL>
                      <a:noFill/>
                    </a:lnL>
                    <a:lnR>
                      <a:noFill/>
                    </a:lnR>
                    <a:lnT>
                      <a:noFill/>
                    </a:lnT>
                    <a:lnB>
                      <a:noFill/>
                    </a:lnB>
                    <a:noFill/>
                  </a:tcPr>
                </a:tc>
                <a:tc hMerge="1">
                  <a:txBody>
                    <a:bodyPr/>
                    <a:lstStyle/>
                    <a:p>
                      <a:pPr algn="l" fontAlgn="ctr">
                        <a:buNone/>
                      </a:pPr>
                      <a:endParaRPr lang="ko-KR"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lnL>
                      <a:noFill/>
                    </a:lnL>
                    <a:lnR>
                      <a:noFill/>
                    </a:lnR>
                    <a:lnT>
                      <a:noFill/>
                    </a:lnT>
                    <a:lnB>
                      <a:noFill/>
                    </a:lnB>
                    <a:noFill/>
                  </a:tcPr>
                </a:tc>
                <a:tc hMerge="1">
                  <a:txBody>
                    <a:bodyPr/>
                    <a:lstStyle/>
                    <a:p>
                      <a:pPr algn="ctr"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solidFill>
                      <a:schemeClr val="accent6">
                        <a:lumMod val="40000"/>
                        <a:lumOff val="60000"/>
                      </a:schemeClr>
                    </a:solidFill>
                  </a:tcPr>
                </a:tc>
                <a:tc>
                  <a:txBody>
                    <a:bodyPr/>
                    <a:lstStyle/>
                    <a:p>
                      <a:pPr algn="ctr"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solidFill>
                      <a:schemeClr val="accent6">
                        <a:lumMod val="40000"/>
                        <a:lumOff val="60000"/>
                      </a:schemeClr>
                    </a:solidFill>
                  </a:tcPr>
                </a:tc>
                <a:extLst>
                  <a:ext uri="{0D108BD9-81ED-4DB2-BD59-A6C34878D82A}">
                    <a16:rowId xmlns:a16="http://schemas.microsoft.com/office/drawing/2014/main" val="2394315604"/>
                  </a:ext>
                </a:extLst>
              </a:tr>
              <a:tr h="140366">
                <a:tc>
                  <a:txBody>
                    <a:bodyPr/>
                    <a:lstStyle/>
                    <a:p>
                      <a:pPr algn="ctr" fontAlgn="ctr">
                        <a:buNone/>
                      </a:pPr>
                      <a:r>
                        <a:rPr lang="en-US" sz="900" b="1" u="none" strike="noStrike" dirty="0">
                          <a:solidFill>
                            <a:srgbClr val="000000"/>
                          </a:solidFill>
                          <a:effectLst/>
                        </a:rPr>
                        <a:t>Branch</a:t>
                      </a:r>
                      <a:endParaRPr 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dirty="0">
                          <a:solidFill>
                            <a:srgbClr val="000000"/>
                          </a:solidFill>
                          <a:effectLst/>
                        </a:rPr>
                        <a:t>Electricity</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dirty="0">
                          <a:solidFill>
                            <a:srgbClr val="000000"/>
                          </a:solidFill>
                          <a:effectLst/>
                        </a:rPr>
                        <a:t>Gasoline</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a:solidFill>
                            <a:srgbClr val="000000"/>
                          </a:solidFill>
                          <a:effectLst/>
                        </a:rPr>
                        <a:t>Diesel</a:t>
                      </a:r>
                      <a:endParaRPr 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dirty="0">
                          <a:solidFill>
                            <a:srgbClr val="000000"/>
                          </a:solidFill>
                          <a:effectLst/>
                        </a:rPr>
                        <a:t>CNG</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dirty="0">
                          <a:solidFill>
                            <a:srgbClr val="000000"/>
                          </a:solidFill>
                          <a:effectLst/>
                        </a:rPr>
                        <a:t>Jet Fuel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en-US" sz="1000" b="0" u="none" strike="noStrike" dirty="0">
                          <a:solidFill>
                            <a:srgbClr val="000000"/>
                          </a:solidFill>
                          <a:effectLst/>
                        </a:rPr>
                        <a:t>Total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700176557"/>
                  </a:ext>
                </a:extLst>
              </a:tr>
              <a:tr h="140366">
                <a:tc>
                  <a:txBody>
                    <a:bodyPr/>
                    <a:lstStyle/>
                    <a:p>
                      <a:pPr algn="ctr" fontAlgn="ctr">
                        <a:buNone/>
                      </a:pPr>
                      <a:r>
                        <a:rPr lang="en-US" sz="900" b="1" u="none" strike="noStrike" dirty="0">
                          <a:solidFill>
                            <a:srgbClr val="000000"/>
                          </a:solidFill>
                          <a:effectLst/>
                        </a:rPr>
                        <a:t>Passenger</a:t>
                      </a:r>
                      <a:endParaRPr 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359.7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181.8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55.8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47.5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647.4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993581427"/>
                  </a:ext>
                </a:extLst>
              </a:tr>
              <a:tr h="140366">
                <a:tc>
                  <a:txBody>
                    <a:bodyPr/>
                    <a:lstStyle/>
                    <a:p>
                      <a:pPr algn="ctr" fontAlgn="ctr">
                        <a:buNone/>
                      </a:pPr>
                      <a:r>
                        <a:rPr lang="en-US" sz="900" b="1" u="none" strike="noStrike">
                          <a:solidFill>
                            <a:srgbClr val="000000"/>
                          </a:solidFill>
                          <a:effectLst/>
                        </a:rPr>
                        <a:t>   Road</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359.7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167.3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55.8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582.7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414592258"/>
                  </a:ext>
                </a:extLst>
              </a:tr>
              <a:tr h="140366">
                <a:tc>
                  <a:txBody>
                    <a:bodyPr/>
                    <a:lstStyle/>
                    <a:p>
                      <a:pPr algn="ctr" fontAlgn="ctr">
                        <a:buNone/>
                      </a:pPr>
                      <a:r>
                        <a:rPr lang="en-US" sz="900" b="1" u="none" strike="noStrike">
                          <a:solidFill>
                            <a:srgbClr val="000000"/>
                          </a:solidFill>
                          <a:effectLst/>
                        </a:rPr>
                        <a:t>      Cars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321.2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11.4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22.1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354.7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235239523"/>
                  </a:ext>
                </a:extLst>
              </a:tr>
              <a:tr h="140366">
                <a:tc>
                  <a:txBody>
                    <a:bodyPr/>
                    <a:lstStyle/>
                    <a:p>
                      <a:pPr algn="ctr" fontAlgn="ctr">
                        <a:buNone/>
                      </a:pPr>
                      <a:r>
                        <a:rPr lang="en-US" sz="900" b="1" u="none" strike="noStrike">
                          <a:solidFill>
                            <a:srgbClr val="000000"/>
                          </a:solidFill>
                          <a:effectLst/>
                        </a:rPr>
                        <a:t>      Buses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37.8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39.0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204988357"/>
                  </a:ext>
                </a:extLst>
              </a:tr>
              <a:tr h="140366">
                <a:tc>
                  <a:txBody>
                    <a:bodyPr/>
                    <a:lstStyle/>
                    <a:p>
                      <a:pPr algn="ctr" fontAlgn="ctr">
                        <a:buNone/>
                      </a:pPr>
                      <a:r>
                        <a:rPr lang="en-US" sz="900" b="1" u="none" strike="noStrike">
                          <a:solidFill>
                            <a:srgbClr val="000000"/>
                          </a:solidFill>
                          <a:effectLst/>
                        </a:rPr>
                        <a:t>      Taxi</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20.4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23.5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43.8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584429121"/>
                  </a:ext>
                </a:extLst>
              </a:tr>
              <a:tr h="140366">
                <a:tc>
                  <a:txBody>
                    <a:bodyPr/>
                    <a:lstStyle/>
                    <a:p>
                      <a:pPr algn="ctr" fontAlgn="ctr">
                        <a:buNone/>
                      </a:pPr>
                      <a:r>
                        <a:rPr lang="en-US" sz="900" b="1" u="none" strike="noStrike">
                          <a:solidFill>
                            <a:srgbClr val="000000"/>
                          </a:solidFill>
                          <a:effectLst/>
                        </a:rPr>
                        <a:t>      Motorcycles_Scooters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13.2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13.2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42332180"/>
                  </a:ext>
                </a:extLst>
              </a:tr>
              <a:tr h="140366">
                <a:tc>
                  <a:txBody>
                    <a:bodyPr/>
                    <a:lstStyle/>
                    <a:p>
                      <a:pPr algn="ctr" fontAlgn="ctr">
                        <a:buNone/>
                      </a:pPr>
                      <a:r>
                        <a:rPr lang="en-US" sz="900" b="1" u="none" strike="noStrike">
                          <a:solidFill>
                            <a:srgbClr val="000000"/>
                          </a:solidFill>
                          <a:effectLst/>
                        </a:rPr>
                        <a:t>      Microbuses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118.1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9.0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127.1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443687444"/>
                  </a:ext>
                </a:extLst>
              </a:tr>
              <a:tr h="140366">
                <a:tc>
                  <a:txBody>
                    <a:bodyPr/>
                    <a:lstStyle/>
                    <a:p>
                      <a:pPr algn="ctr" fontAlgn="ctr">
                        <a:buNone/>
                      </a:pPr>
                      <a:r>
                        <a:rPr lang="en-US" sz="900" b="1" u="none" strike="noStrike">
                          <a:solidFill>
                            <a:srgbClr val="000000"/>
                          </a:solidFill>
                          <a:effectLst/>
                        </a:rPr>
                        <a:t>      Tuk Tuks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396738094"/>
                  </a:ext>
                </a:extLst>
              </a:tr>
              <a:tr h="140366">
                <a:tc>
                  <a:txBody>
                    <a:bodyPr/>
                    <a:lstStyle/>
                    <a:p>
                      <a:pPr algn="ctr" fontAlgn="ctr">
                        <a:buNone/>
                      </a:pPr>
                      <a:r>
                        <a:rPr lang="en-US" sz="900" b="1" u="none" strike="noStrike">
                          <a:solidFill>
                            <a:srgbClr val="000000"/>
                          </a:solidFill>
                          <a:effectLst/>
                        </a:rPr>
                        <a:t>   Rail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2.7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14.5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17.2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168452284"/>
                  </a:ext>
                </a:extLst>
              </a:tr>
              <a:tr h="140366">
                <a:tc>
                  <a:txBody>
                    <a:bodyPr/>
                    <a:lstStyle/>
                    <a:p>
                      <a:pPr algn="ctr" fontAlgn="ctr">
                        <a:buNone/>
                      </a:pPr>
                      <a:r>
                        <a:rPr lang="en-US" sz="900" b="1" u="none" strike="noStrike">
                          <a:solidFill>
                            <a:srgbClr val="000000"/>
                          </a:solidFill>
                          <a:effectLst/>
                        </a:rPr>
                        <a:t>      Electricity _ Cairo Metro</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2.7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345620208"/>
                  </a:ext>
                </a:extLst>
              </a:tr>
              <a:tr h="140366">
                <a:tc>
                  <a:txBody>
                    <a:bodyPr/>
                    <a:lstStyle/>
                    <a:p>
                      <a:pPr algn="ctr" fontAlgn="ctr">
                        <a:buNone/>
                      </a:pPr>
                      <a:r>
                        <a:rPr lang="en-US" sz="900" b="1" u="none" strike="noStrike">
                          <a:solidFill>
                            <a:srgbClr val="000000"/>
                          </a:solidFill>
                          <a:effectLst/>
                        </a:rPr>
                        <a:t>      Diesel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14.5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14.5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8246793"/>
                  </a:ext>
                </a:extLst>
              </a:tr>
              <a:tr h="140366">
                <a:tc>
                  <a:txBody>
                    <a:bodyPr/>
                    <a:lstStyle/>
                    <a:p>
                      <a:pPr algn="ctr" fontAlgn="ctr">
                        <a:buNone/>
                      </a:pPr>
                      <a:r>
                        <a:rPr lang="en-US" sz="900" b="1" u="none" strike="noStrike">
                          <a:solidFill>
                            <a:srgbClr val="000000"/>
                          </a:solidFill>
                          <a:effectLst/>
                        </a:rPr>
                        <a:t>   Aviation</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47.5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47.5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64930483"/>
                  </a:ext>
                </a:extLst>
              </a:tr>
              <a:tr h="140366">
                <a:tc>
                  <a:txBody>
                    <a:bodyPr/>
                    <a:lstStyle/>
                    <a:p>
                      <a:pPr algn="ctr" fontAlgn="ctr">
                        <a:buNone/>
                      </a:pPr>
                      <a:r>
                        <a:rPr lang="en-US" sz="900" b="1" u="none" strike="noStrike">
                          <a:solidFill>
                            <a:srgbClr val="000000"/>
                          </a:solidFill>
                          <a:effectLst/>
                        </a:rPr>
                        <a:t>      Jet Fuel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47.5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47.5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504469259"/>
                  </a:ext>
                </a:extLst>
              </a:tr>
              <a:tr h="140366">
                <a:tc>
                  <a:txBody>
                    <a:bodyPr/>
                    <a:lstStyle/>
                    <a:p>
                      <a:pPr algn="ctr" fontAlgn="ctr">
                        <a:buNone/>
                      </a:pPr>
                      <a:r>
                        <a:rPr lang="en-US" sz="900" b="1" u="none" strike="noStrike">
                          <a:solidFill>
                            <a:srgbClr val="000000"/>
                          </a:solidFill>
                          <a:effectLst/>
                        </a:rPr>
                        <a:t>Freight</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117.6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1.6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130.3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4021844461"/>
                  </a:ext>
                </a:extLst>
              </a:tr>
              <a:tr h="140366">
                <a:tc>
                  <a:txBody>
                    <a:bodyPr/>
                    <a:lstStyle/>
                    <a:p>
                      <a:pPr algn="ctr" fontAlgn="ctr">
                        <a:buNone/>
                      </a:pPr>
                      <a:r>
                        <a:rPr lang="en-US" sz="900" b="1" u="none" strike="noStrike">
                          <a:solidFill>
                            <a:srgbClr val="000000"/>
                          </a:solidFill>
                          <a:effectLst/>
                        </a:rPr>
                        <a:t>   Road</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117.3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128.4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342703244"/>
                  </a:ext>
                </a:extLst>
              </a:tr>
              <a:tr h="140366">
                <a:tc>
                  <a:txBody>
                    <a:bodyPr/>
                    <a:lstStyle/>
                    <a:p>
                      <a:pPr algn="ctr" fontAlgn="ctr">
                        <a:buNone/>
                      </a:pPr>
                      <a:r>
                        <a:rPr lang="en-US" sz="900" b="1" u="none" strike="noStrike">
                          <a:solidFill>
                            <a:srgbClr val="000000"/>
                          </a:solidFill>
                          <a:effectLst/>
                        </a:rPr>
                        <a:t>      Light Trucks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11.1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14.9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26.0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580950992"/>
                  </a:ext>
                </a:extLst>
              </a:tr>
              <a:tr h="140366">
                <a:tc>
                  <a:txBody>
                    <a:bodyPr/>
                    <a:lstStyle/>
                    <a:p>
                      <a:pPr algn="ctr" fontAlgn="ctr">
                        <a:buNone/>
                      </a:pPr>
                      <a:r>
                        <a:rPr lang="en-US" sz="900" b="1" u="none" strike="noStrike">
                          <a:solidFill>
                            <a:srgbClr val="000000"/>
                          </a:solidFill>
                          <a:effectLst/>
                        </a:rPr>
                        <a:t>      Medium Trucks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22.4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22.4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731821244"/>
                  </a:ext>
                </a:extLst>
              </a:tr>
              <a:tr h="140366">
                <a:tc>
                  <a:txBody>
                    <a:bodyPr/>
                    <a:lstStyle/>
                    <a:p>
                      <a:pPr algn="ctr" fontAlgn="ctr">
                        <a:buNone/>
                      </a:pPr>
                      <a:r>
                        <a:rPr lang="en-US" sz="900" b="1" u="none" strike="noStrike">
                          <a:solidFill>
                            <a:srgbClr val="000000"/>
                          </a:solidFill>
                          <a:effectLst/>
                        </a:rPr>
                        <a:t>      Heavy Trucks</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80.0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80.0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105937436"/>
                  </a:ext>
                </a:extLst>
              </a:tr>
              <a:tr h="140366">
                <a:tc>
                  <a:txBody>
                    <a:bodyPr/>
                    <a:lstStyle/>
                    <a:p>
                      <a:pPr algn="ctr" fontAlgn="ctr">
                        <a:buNone/>
                      </a:pPr>
                      <a:r>
                        <a:rPr lang="en-US" sz="900" b="1" u="none" strike="noStrike">
                          <a:solidFill>
                            <a:srgbClr val="000000"/>
                          </a:solidFill>
                          <a:effectLst/>
                        </a:rPr>
                        <a:t>   Rail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0.1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0.1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730145254"/>
                  </a:ext>
                </a:extLst>
              </a:tr>
              <a:tr h="140366">
                <a:tc>
                  <a:txBody>
                    <a:bodyPr/>
                    <a:lstStyle/>
                    <a:p>
                      <a:pPr algn="ctr" fontAlgn="ctr">
                        <a:buNone/>
                      </a:pPr>
                      <a:r>
                        <a:rPr lang="en-US" sz="900" b="1" u="none" strike="noStrike">
                          <a:solidFill>
                            <a:srgbClr val="000000"/>
                          </a:solidFill>
                          <a:effectLst/>
                        </a:rPr>
                        <a:t>      Diesel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0.1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0.1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77789770"/>
                  </a:ext>
                </a:extLst>
              </a:tr>
              <a:tr h="140366">
                <a:tc>
                  <a:txBody>
                    <a:bodyPr/>
                    <a:lstStyle/>
                    <a:p>
                      <a:pPr algn="ctr" fontAlgn="ctr">
                        <a:buNone/>
                      </a:pPr>
                      <a:r>
                        <a:rPr lang="en-US" sz="900" b="1" u="none" strike="noStrike">
                          <a:solidFill>
                            <a:srgbClr val="000000"/>
                          </a:solidFill>
                          <a:effectLst/>
                        </a:rPr>
                        <a:t>   Inland Waterway</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0.1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0.1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328668566"/>
                  </a:ext>
                </a:extLst>
              </a:tr>
              <a:tr h="140366">
                <a:tc>
                  <a:txBody>
                    <a:bodyPr/>
                    <a:lstStyle/>
                    <a:p>
                      <a:pPr algn="ctr" fontAlgn="ctr">
                        <a:buNone/>
                      </a:pPr>
                      <a:r>
                        <a:rPr lang="en-US" sz="900" b="1" u="none" strike="noStrike">
                          <a:solidFill>
                            <a:srgbClr val="000000"/>
                          </a:solidFill>
                          <a:effectLst/>
                        </a:rPr>
                        <a:t>      Diesel</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0.1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0.1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707947009"/>
                  </a:ext>
                </a:extLst>
              </a:tr>
              <a:tr h="140366">
                <a:tc>
                  <a:txBody>
                    <a:bodyPr/>
                    <a:lstStyle/>
                    <a:p>
                      <a:pPr algn="ctr" fontAlgn="ctr">
                        <a:buNone/>
                      </a:pPr>
                      <a:r>
                        <a:rPr lang="en-US" sz="900" b="1" u="none" strike="noStrike">
                          <a:solidFill>
                            <a:srgbClr val="000000"/>
                          </a:solidFill>
                          <a:effectLst/>
                        </a:rPr>
                        <a:t>   Air</a:t>
                      </a:r>
                      <a:endParaRPr lang="en-US" sz="900" b="1"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1.6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1.6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651902069"/>
                  </a:ext>
                </a:extLst>
              </a:tr>
              <a:tr h="140366">
                <a:tc>
                  <a:txBody>
                    <a:bodyPr/>
                    <a:lstStyle/>
                    <a:p>
                      <a:pPr algn="ctr" fontAlgn="ctr">
                        <a:buNone/>
                      </a:pPr>
                      <a:r>
                        <a:rPr lang="en-US" sz="900" b="1" u="none" strike="noStrike" dirty="0">
                          <a:solidFill>
                            <a:srgbClr val="000000"/>
                          </a:solidFill>
                          <a:effectLst/>
                        </a:rPr>
                        <a:t>      Jet Fuel</a:t>
                      </a:r>
                      <a:endParaRPr 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a:solidFill>
                            <a:srgbClr val="000000"/>
                          </a:solidFill>
                          <a:effectLst/>
                        </a:rPr>
                        <a:t>      </a:t>
                      </a:r>
                      <a:r>
                        <a:rPr lang="en-US" altLang="ko-KR" sz="1000" b="0" u="none" strike="noStrike">
                          <a:solidFill>
                            <a:srgbClr val="000000"/>
                          </a:solidFill>
                          <a:effectLst/>
                        </a:rPr>
                        <a:t>1.6 </a:t>
                      </a:r>
                      <a:endParaRPr lang="en-US" altLang="ko-KR" sz="1000" b="0" i="0" u="none" strike="noStrike">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1.6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2215053551"/>
                  </a:ext>
                </a:extLst>
              </a:tr>
              <a:tr h="140366">
                <a:tc>
                  <a:txBody>
                    <a:bodyPr/>
                    <a:lstStyle/>
                    <a:p>
                      <a:pPr algn="ctr" fontAlgn="ctr">
                        <a:buNone/>
                      </a:pPr>
                      <a:r>
                        <a:rPr lang="en-US" sz="1100" b="1" u="none" strike="noStrike" dirty="0">
                          <a:solidFill>
                            <a:srgbClr val="000000"/>
                          </a:solidFill>
                          <a:effectLst/>
                        </a:rPr>
                        <a:t>Total</a:t>
                      </a:r>
                      <a:endParaRPr lang="en-US" sz="7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2.7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370.8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299.4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55.8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000" b="0" u="none" strike="noStrike" dirty="0">
                          <a:solidFill>
                            <a:srgbClr val="000000"/>
                          </a:solidFill>
                          <a:effectLst/>
                        </a:rPr>
                        <a:t>     </a:t>
                      </a:r>
                      <a:r>
                        <a:rPr lang="en-US" altLang="ko-KR" sz="1000" b="0" u="none" strike="noStrike" dirty="0">
                          <a:solidFill>
                            <a:srgbClr val="000000"/>
                          </a:solidFill>
                          <a:effectLst/>
                        </a:rPr>
                        <a:t>49.1 </a:t>
                      </a:r>
                      <a:endParaRPr lang="en-US" altLang="ko-KR"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tc>
                  <a:txBody>
                    <a:bodyPr/>
                    <a:lstStyle/>
                    <a:p>
                      <a:pPr algn="ctr" fontAlgn="ctr">
                        <a:buNone/>
                      </a:pPr>
                      <a:r>
                        <a:rPr lang="ko-KR" altLang="en-US" sz="1100" b="1" u="none" strike="noStrike" dirty="0">
                          <a:solidFill>
                            <a:srgbClr val="000000"/>
                          </a:solidFill>
                          <a:effectLst/>
                        </a:rPr>
                        <a:t>  </a:t>
                      </a:r>
                      <a:r>
                        <a:rPr lang="en-US" altLang="ko-KR" sz="1100" b="1" u="none" strike="noStrike" dirty="0">
                          <a:solidFill>
                            <a:srgbClr val="000000"/>
                          </a:solidFill>
                          <a:effectLst/>
                        </a:rPr>
                        <a:t>777.7 </a:t>
                      </a:r>
                      <a:endParaRPr lang="en-US" altLang="ko-KR"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380" marR="6380" marT="6380" marB="0" anchor="ctr"/>
                </a:tc>
                <a:extLst>
                  <a:ext uri="{0D108BD9-81ED-4DB2-BD59-A6C34878D82A}">
                    <a16:rowId xmlns:a16="http://schemas.microsoft.com/office/drawing/2014/main" val="1223015722"/>
                  </a:ext>
                </a:extLst>
              </a:tr>
            </a:tbl>
          </a:graphicData>
        </a:graphic>
      </p:graphicFrame>
    </p:spTree>
    <p:extLst>
      <p:ext uri="{BB962C8B-B14F-4D97-AF65-F5344CB8AC3E}">
        <p14:creationId xmlns:p14="http://schemas.microsoft.com/office/powerpoint/2010/main" val="383391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EFD1-EE00-24F2-48DE-BAF59DC994DC}"/>
              </a:ext>
            </a:extLst>
          </p:cNvPr>
          <p:cNvSpPr>
            <a:spLocks noGrp="1"/>
          </p:cNvSpPr>
          <p:nvPr>
            <p:ph type="title"/>
          </p:nvPr>
        </p:nvSpPr>
        <p:spPr/>
        <p:txBody>
          <a:bodyPr/>
          <a:lstStyle/>
          <a:p>
            <a:endParaRPr lang="ko-KR" altLang="en-US" dirty="0"/>
          </a:p>
        </p:txBody>
      </p:sp>
      <p:sp>
        <p:nvSpPr>
          <p:cNvPr id="3" name="Text Placeholder 2">
            <a:extLst>
              <a:ext uri="{FF2B5EF4-FFF2-40B4-BE49-F238E27FC236}">
                <a16:creationId xmlns:a16="http://schemas.microsoft.com/office/drawing/2014/main" id="{4B3C1F66-0816-0A47-5EDF-58CA70E7D90B}"/>
              </a:ext>
            </a:extLst>
          </p:cNvPr>
          <p:cNvSpPr>
            <a:spLocks noGrp="1"/>
          </p:cNvSpPr>
          <p:nvPr>
            <p:ph type="body" idx="1"/>
          </p:nvPr>
        </p:nvSpPr>
        <p:spPr/>
        <p:txBody>
          <a:bodyPr/>
          <a:lstStyle/>
          <a:p>
            <a:pPr marL="0" indent="0">
              <a:buNone/>
            </a:pPr>
            <a:endParaRPr lang="ko-KR" altLang="en-US" dirty="0"/>
          </a:p>
        </p:txBody>
      </p:sp>
      <p:graphicFrame>
        <p:nvGraphicFramePr>
          <p:cNvPr id="5" name="Table 4">
            <a:extLst>
              <a:ext uri="{FF2B5EF4-FFF2-40B4-BE49-F238E27FC236}">
                <a16:creationId xmlns:a16="http://schemas.microsoft.com/office/drawing/2014/main" id="{FCA319AD-35DD-8469-DA38-F845C54E9776}"/>
              </a:ext>
            </a:extLst>
          </p:cNvPr>
          <p:cNvGraphicFramePr>
            <a:graphicFrameLocks noGrp="1"/>
          </p:cNvGraphicFramePr>
          <p:nvPr>
            <p:extLst>
              <p:ext uri="{D42A27DB-BD31-4B8C-83A1-F6EECF244321}">
                <p14:modId xmlns:p14="http://schemas.microsoft.com/office/powerpoint/2010/main" val="4232618075"/>
              </p:ext>
            </p:extLst>
          </p:nvPr>
        </p:nvGraphicFramePr>
        <p:xfrm>
          <a:off x="7485529" y="1126375"/>
          <a:ext cx="4664084" cy="3983862"/>
        </p:xfrm>
        <a:graphic>
          <a:graphicData uri="http://schemas.openxmlformats.org/drawingml/2006/table">
            <a:tbl>
              <a:tblPr/>
              <a:tblGrid>
                <a:gridCol w="2070847">
                  <a:extLst>
                    <a:ext uri="{9D8B030D-6E8A-4147-A177-3AD203B41FA5}">
                      <a16:colId xmlns:a16="http://schemas.microsoft.com/office/drawing/2014/main" val="2296237567"/>
                    </a:ext>
                  </a:extLst>
                </a:gridCol>
                <a:gridCol w="681318">
                  <a:extLst>
                    <a:ext uri="{9D8B030D-6E8A-4147-A177-3AD203B41FA5}">
                      <a16:colId xmlns:a16="http://schemas.microsoft.com/office/drawing/2014/main" val="1252829398"/>
                    </a:ext>
                  </a:extLst>
                </a:gridCol>
                <a:gridCol w="1237130">
                  <a:extLst>
                    <a:ext uri="{9D8B030D-6E8A-4147-A177-3AD203B41FA5}">
                      <a16:colId xmlns:a16="http://schemas.microsoft.com/office/drawing/2014/main" val="1165020445"/>
                    </a:ext>
                  </a:extLst>
                </a:gridCol>
                <a:gridCol w="220014">
                  <a:extLst>
                    <a:ext uri="{9D8B030D-6E8A-4147-A177-3AD203B41FA5}">
                      <a16:colId xmlns:a16="http://schemas.microsoft.com/office/drawing/2014/main" val="4053294198"/>
                    </a:ext>
                  </a:extLst>
                </a:gridCol>
                <a:gridCol w="454775">
                  <a:extLst>
                    <a:ext uri="{9D8B030D-6E8A-4147-A177-3AD203B41FA5}">
                      <a16:colId xmlns:a16="http://schemas.microsoft.com/office/drawing/2014/main" val="293050486"/>
                    </a:ext>
                  </a:extLst>
                </a:gridCol>
              </a:tblGrid>
              <a:tr h="181306">
                <a:tc rowSpan="2"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Final Energy Demand, </a:t>
                      </a:r>
                      <a:r>
                        <a:rPr lang="en-US" altLang="ko-KR" sz="1000" b="0" i="0" u="none" strike="noStrike" dirty="0">
                          <a:solidFill>
                            <a:srgbClr val="000000"/>
                          </a:solidFill>
                          <a:effectLst/>
                          <a:latin typeface="맑은 고딕" panose="020B0503020000020004" pitchFamily="50" charset="-127"/>
                          <a:ea typeface="+mn-ea"/>
                        </a:rPr>
                        <a:t>Commercial _ Public Services, 2017</a:t>
                      </a:r>
                    </a:p>
                  </a:txBody>
                  <a:tcPr marL="8241" marR="8241" marT="8241" marB="0" anchor="ctr">
                    <a:lnL>
                      <a:noFill/>
                    </a:lnL>
                    <a:lnR>
                      <a:noFill/>
                    </a:lnR>
                    <a:lnT>
                      <a:noFill/>
                    </a:lnT>
                    <a:lnB>
                      <a:noFill/>
                    </a:lnB>
                    <a:solidFill>
                      <a:srgbClr val="DCDCDC"/>
                    </a:solidFill>
                  </a:tcPr>
                </a:tc>
                <a:tc rowSpan="2" hMerge="1">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tc rowSpan="2" hMerge="1">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tc rowSpan="2"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ko-KR" sz="1000" b="0" i="0" u="none" strike="noStrike" dirty="0">
                        <a:solidFill>
                          <a:srgbClr val="000000"/>
                        </a:solidFill>
                        <a:effectLst/>
                        <a:latin typeface="맑은 고딕" panose="020B0503020000020004" pitchFamily="50" charset="-127"/>
                        <a:ea typeface="+mn-ea"/>
                      </a:endParaRPr>
                    </a:p>
                  </a:txBody>
                  <a:tcPr marL="8241" marR="8241" marT="8241" marB="0" anchor="ctr">
                    <a:lnL>
                      <a:noFill/>
                    </a:lnL>
                    <a:lnR>
                      <a:noFill/>
                    </a:lnR>
                    <a:lnT>
                      <a:noFill/>
                    </a:lnT>
                    <a:lnB>
                      <a:noFill/>
                    </a:lnB>
                    <a:solidFill>
                      <a:srgbClr val="DCDCDC"/>
                    </a:solidFill>
                  </a:tcPr>
                </a:tc>
                <a:tc>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extLst>
                  <a:ext uri="{0D108BD9-81ED-4DB2-BD59-A6C34878D82A}">
                    <a16:rowId xmlns:a16="http://schemas.microsoft.com/office/drawing/2014/main" val="2687788030"/>
                  </a:ext>
                </a:extLst>
              </a:tr>
              <a:tr h="0">
                <a:tc gridSpan="4" vMerge="1">
                  <a:txBody>
                    <a:bodyPr/>
                    <a:lstStyle/>
                    <a:p>
                      <a:endParaRPr dirty="0"/>
                    </a:p>
                  </a:txBody>
                  <a:tcPr marL="8241" marR="8241" marT="8241" marB="0" anchor="ctr">
                    <a:lnL>
                      <a:noFill/>
                    </a:lnL>
                    <a:lnR>
                      <a:noFill/>
                    </a:lnR>
                    <a:lnT>
                      <a:noFill/>
                    </a:lnT>
                    <a:lnB>
                      <a:noFill/>
                    </a:lnB>
                    <a:solidFill>
                      <a:srgbClr val="DCDCDC"/>
                    </a:solidFill>
                  </a:tcPr>
                </a:tc>
                <a:tc hMerge="1" vMerge="1">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tc hMerge="1" vMerge="1">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tc hMerge="1" vMerge="1">
                  <a:txBody>
                    <a:bodyPr/>
                    <a:lstStyle/>
                    <a:p>
                      <a:pPr latinLnBrk="1"/>
                      <a:endParaRPr lang="ko-KR" altLang="en-US"/>
                    </a:p>
                  </a:txBody>
                  <a:tcPr/>
                </a:tc>
                <a:tc>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extLst>
                  <a:ext uri="{0D108BD9-81ED-4DB2-BD59-A6C34878D82A}">
                    <a16:rowId xmlns:a16="http://schemas.microsoft.com/office/drawing/2014/main" val="3692230084"/>
                  </a:ext>
                </a:extLst>
              </a:tr>
              <a:tr h="181306">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ko-KR" sz="1000" b="0" i="0" u="none" strike="noStrike" dirty="0">
                          <a:solidFill>
                            <a:srgbClr val="000000"/>
                          </a:solidFill>
                          <a:effectLst/>
                          <a:latin typeface="맑은 고딕" panose="020B0503020000020004" pitchFamily="50" charset="-127"/>
                          <a:ea typeface="+mn-ea"/>
                        </a:rPr>
                        <a:t>Units: Million Gigajoules</a:t>
                      </a:r>
                    </a:p>
                  </a:txBody>
                  <a:tcPr marL="8241" marR="8241" marT="8241" marB="0" anchor="ctr">
                    <a:lnL>
                      <a:noFill/>
                    </a:lnL>
                    <a:lnR>
                      <a:noFill/>
                    </a:lnR>
                    <a:lnT>
                      <a:noFill/>
                    </a:lnT>
                    <a:lnB>
                      <a:noFill/>
                    </a:lnB>
                    <a:solidFill>
                      <a:srgbClr val="DCDCDC"/>
                    </a:solidFill>
                  </a:tcPr>
                </a:tc>
                <a:tc hMerge="1">
                  <a:txBody>
                    <a:bodyPr/>
                    <a:lstStyle/>
                    <a:p>
                      <a:endParaRPr dirty="0"/>
                    </a:p>
                  </a:txBody>
                  <a:tcPr marL="8241" marR="8241" marT="8241" marB="0" anchor="ctr">
                    <a:lnL>
                      <a:noFill/>
                    </a:lnL>
                    <a:lnR>
                      <a:noFill/>
                    </a:lnR>
                    <a:lnT>
                      <a:noFill/>
                    </a:lnT>
                    <a:lnB>
                      <a:noFill/>
                    </a:lnB>
                    <a:noFill/>
                  </a:tcPr>
                </a:tc>
                <a:tc hMerge="1">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tc hMerge="1">
                  <a:txBody>
                    <a:bodyPr/>
                    <a:lstStyle/>
                    <a:p>
                      <a:pPr latinLnBrk="1"/>
                      <a:endParaRPr lang="ko-KR" altLang="en-US"/>
                    </a:p>
                  </a:txBody>
                  <a:tcPr/>
                </a:tc>
                <a:tc hMerge="1">
                  <a:txBody>
                    <a:bodyPr/>
                    <a:lstStyle/>
                    <a:p>
                      <a:pPr algn="l" fontAlgn="ctr">
                        <a:buNone/>
                      </a:pPr>
                      <a:endParaRPr lang="ko-KR" alt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noFill/>
                  </a:tcPr>
                </a:tc>
                <a:extLst>
                  <a:ext uri="{0D108BD9-81ED-4DB2-BD59-A6C34878D82A}">
                    <a16:rowId xmlns:a16="http://schemas.microsoft.com/office/drawing/2014/main" val="1260396577"/>
                  </a:ext>
                </a:extLst>
              </a:tr>
              <a:tr h="197101">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Branch</a:t>
                      </a:r>
                    </a:p>
                  </a:txBody>
                  <a:tcPr marL="8241" marR="8241" marT="8241" marB="0" anchor="ctr">
                    <a:lnL>
                      <a:noFill/>
                    </a:lnL>
                    <a:lnR>
                      <a:noFill/>
                    </a:lnR>
                    <a:lnT>
                      <a:noFill/>
                    </a:lnT>
                    <a:lnB>
                      <a:noFill/>
                    </a:lnB>
                    <a:solidFill>
                      <a:srgbClr val="E2EDFA"/>
                    </a:solidFill>
                  </a:tcPr>
                </a:tc>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Electricity</a:t>
                      </a:r>
                    </a:p>
                  </a:txBody>
                  <a:tcPr marL="8241" marR="8241" marT="8241" marB="0" anchor="ctr">
                    <a:lnL>
                      <a:noFill/>
                    </a:lnL>
                    <a:lnR>
                      <a:noFill/>
                    </a:lnR>
                    <a:lnT>
                      <a:noFill/>
                    </a:lnT>
                    <a:lnB>
                      <a:noFill/>
                    </a:lnB>
                    <a:solidFill>
                      <a:srgbClr val="E2EDFA"/>
                    </a:solidFill>
                  </a:tcPr>
                </a:tc>
                <a:tc>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Natural Gas</a:t>
                      </a:r>
                    </a:p>
                  </a:txBody>
                  <a:tcPr marL="8241" marR="8241" marT="8241" marB="0" anchor="ctr">
                    <a:lnL>
                      <a:noFill/>
                    </a:lnL>
                    <a:lnR>
                      <a:noFill/>
                    </a:lnR>
                    <a:lnT>
                      <a:noFill/>
                    </a:lnT>
                    <a:lnB>
                      <a:noFill/>
                    </a:lnB>
                    <a:solidFill>
                      <a:srgbClr val="E2EDFA"/>
                    </a:solidFill>
                  </a:tcPr>
                </a:tc>
                <a:tc gridSpan="2">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Total</a:t>
                      </a:r>
                      <a:endParaRPr lang="en-US" sz="10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8241" marR="8241" marT="8241" marB="0" anchor="ctr">
                    <a:lnL>
                      <a:noFill/>
                    </a:lnL>
                    <a:lnR>
                      <a:noFill/>
                    </a:lnR>
                    <a:lnT>
                      <a:noFill/>
                    </a:lnT>
                    <a:lnB>
                      <a:noFill/>
                    </a:lnB>
                    <a:solidFill>
                      <a:srgbClr val="E2EDFA"/>
                    </a:solidFill>
                  </a:tcPr>
                </a:tc>
                <a:tc hMerge="1">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8241" marR="8241" marT="8241" marB="0" anchor="ctr">
                    <a:lnL>
                      <a:noFill/>
                    </a:lnL>
                    <a:lnR>
                      <a:noFill/>
                    </a:lnR>
                    <a:lnT>
                      <a:noFill/>
                    </a:lnT>
                    <a:lnB>
                      <a:noFill/>
                    </a:lnB>
                    <a:solidFill>
                      <a:srgbClr val="E2EDFA"/>
                    </a:solidFill>
                  </a:tcPr>
                </a:tc>
                <a:extLst>
                  <a:ext uri="{0D108BD9-81ED-4DB2-BD59-A6C34878D82A}">
                    <a16:rowId xmlns:a16="http://schemas.microsoft.com/office/drawing/2014/main" val="3777205048"/>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Space Cooling</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3240325834"/>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49.9 </a:t>
                      </a:r>
                    </a:p>
                  </a:txBody>
                  <a:tcPr marL="8241" marR="8241" marT="8241" marB="0" anchor="ctr">
                    <a:lnL>
                      <a:noFill/>
                    </a:lnL>
                    <a:lnR>
                      <a:noFill/>
                    </a:lnR>
                    <a:lnT>
                      <a:noFill/>
                    </a:lnT>
                    <a:lnB>
                      <a:noFill/>
                    </a:lnB>
                    <a:noFill/>
                  </a:tcPr>
                </a:tc>
                <a:extLst>
                  <a:ext uri="{0D108BD9-81ED-4DB2-BD59-A6C34878D82A}">
                    <a16:rowId xmlns:a16="http://schemas.microsoft.com/office/drawing/2014/main" val="772978320"/>
                  </a:ext>
                </a:extLst>
              </a:tr>
              <a:tr h="181306">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Lighting</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966600942"/>
                  </a:ext>
                </a:extLst>
              </a:tr>
              <a:tr h="181306">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31.5 </a:t>
                      </a:r>
                    </a:p>
                  </a:txBody>
                  <a:tcPr marL="8241" marR="8241" marT="8241" marB="0" anchor="ctr">
                    <a:lnL>
                      <a:noFill/>
                    </a:lnL>
                    <a:lnR>
                      <a:noFill/>
                    </a:lnR>
                    <a:lnT>
                      <a:noFill/>
                    </a:lnT>
                    <a:lnB>
                      <a:noFill/>
                    </a:lnB>
                    <a:noFill/>
                  </a:tcPr>
                </a:tc>
                <a:extLst>
                  <a:ext uri="{0D108BD9-81ED-4DB2-BD59-A6C34878D82A}">
                    <a16:rowId xmlns:a16="http://schemas.microsoft.com/office/drawing/2014/main" val="255737837"/>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Water Heating</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3.0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3.0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1996037211"/>
                  </a:ext>
                </a:extLst>
              </a:tr>
              <a:tr h="181306">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noFill/>
                  </a:tcPr>
                </a:tc>
                <a:extLst>
                  <a:ext uri="{0D108BD9-81ED-4DB2-BD59-A6C34878D82A}">
                    <a16:rowId xmlns:a16="http://schemas.microsoft.com/office/drawing/2014/main" val="2022983699"/>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Natural Gas</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 </a:t>
                      </a:r>
                    </a:p>
                  </a:txBody>
                  <a:tcPr marL="8241" marR="8241" marT="8241" marB="0" anchor="ctr">
                    <a:lnL>
                      <a:noFill/>
                    </a:lnL>
                    <a:lnR>
                      <a:noFill/>
                    </a:lnR>
                    <a:lnT>
                      <a:noFill/>
                    </a:lnT>
                    <a:lnB>
                      <a:noFill/>
                    </a:lnB>
                    <a:noFill/>
                  </a:tcPr>
                </a:tc>
                <a:extLst>
                  <a:ext uri="{0D108BD9-81ED-4DB2-BD59-A6C34878D82A}">
                    <a16:rowId xmlns:a16="http://schemas.microsoft.com/office/drawing/2014/main" val="3458015998"/>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Refrigeration</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3272217391"/>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8241" marR="8241" marT="8241" marB="0" anchor="ctr">
                    <a:lnL>
                      <a:noFill/>
                    </a:lnL>
                    <a:lnR>
                      <a:noFill/>
                    </a:lnR>
                    <a:lnT>
                      <a:noFill/>
                    </a:lnT>
                    <a:lnB>
                      <a:noFill/>
                    </a:lnB>
                    <a:noFill/>
                  </a:tcPr>
                </a:tc>
                <a:extLst>
                  <a:ext uri="{0D108BD9-81ED-4DB2-BD59-A6C34878D82A}">
                    <a16:rowId xmlns:a16="http://schemas.microsoft.com/office/drawing/2014/main" val="2517475680"/>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Cooking</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5.7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5.7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372932579"/>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 </a:t>
                      </a:r>
                    </a:p>
                  </a:txBody>
                  <a:tcPr marL="8241" marR="8241" marT="8241" marB="0" anchor="ctr">
                    <a:lnL>
                      <a:noFill/>
                    </a:lnL>
                    <a:lnR>
                      <a:noFill/>
                    </a:lnR>
                    <a:lnT>
                      <a:noFill/>
                    </a:lnT>
                    <a:lnB>
                      <a:noFill/>
                    </a:lnB>
                    <a:noFill/>
                  </a:tcPr>
                </a:tc>
                <a:extLst>
                  <a:ext uri="{0D108BD9-81ED-4DB2-BD59-A6C34878D82A}">
                    <a16:rowId xmlns:a16="http://schemas.microsoft.com/office/drawing/2014/main" val="104543496"/>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Natural Gas</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 </a:t>
                      </a:r>
                    </a:p>
                  </a:txBody>
                  <a:tcPr marL="8241" marR="8241" marT="8241" marB="0" anchor="ctr">
                    <a:lnL>
                      <a:noFill/>
                    </a:lnL>
                    <a:lnR>
                      <a:noFill/>
                    </a:lnR>
                    <a:lnT>
                      <a:noFill/>
                    </a:lnT>
                    <a:lnB>
                      <a:noFill/>
                    </a:lnB>
                    <a:noFill/>
                  </a:tcPr>
                </a:tc>
                <a:extLst>
                  <a:ext uri="{0D108BD9-81ED-4DB2-BD59-A6C34878D82A}">
                    <a16:rowId xmlns:a16="http://schemas.microsoft.com/office/drawing/2014/main" val="4138617064"/>
                  </a:ext>
                </a:extLst>
              </a:tr>
              <a:tr h="181306">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Space Heating</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0.6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0.2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0.8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2515910020"/>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0.6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0.6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0.6 </a:t>
                      </a:r>
                    </a:p>
                  </a:txBody>
                  <a:tcPr marL="8241" marR="8241" marT="8241" marB="0" anchor="ctr">
                    <a:lnL>
                      <a:noFill/>
                    </a:lnL>
                    <a:lnR>
                      <a:noFill/>
                    </a:lnR>
                    <a:lnT>
                      <a:noFill/>
                    </a:lnT>
                    <a:lnB>
                      <a:noFill/>
                    </a:lnB>
                    <a:noFill/>
                  </a:tcPr>
                </a:tc>
                <a:extLst>
                  <a:ext uri="{0D108BD9-81ED-4DB2-BD59-A6C34878D82A}">
                    <a16:rowId xmlns:a16="http://schemas.microsoft.com/office/drawing/2014/main" val="4026984007"/>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Natural Gas</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0.2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0.2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0.2 </a:t>
                      </a:r>
                    </a:p>
                  </a:txBody>
                  <a:tcPr marL="8241" marR="8241" marT="8241" marB="0" anchor="ctr">
                    <a:lnL>
                      <a:noFill/>
                    </a:lnL>
                    <a:lnR>
                      <a:noFill/>
                    </a:lnR>
                    <a:lnT>
                      <a:noFill/>
                    </a:lnT>
                    <a:lnB>
                      <a:noFill/>
                    </a:lnB>
                    <a:noFill/>
                  </a:tcPr>
                </a:tc>
                <a:extLst>
                  <a:ext uri="{0D108BD9-81ED-4DB2-BD59-A6C34878D82A}">
                    <a16:rowId xmlns:a16="http://schemas.microsoft.com/office/drawing/2014/main" val="274055545"/>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Equipement_Services</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solidFill>
                      <a:srgbClr val="D6E9D6"/>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solidFill>
                      <a:srgbClr val="D6E9D6"/>
                    </a:solid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solidFill>
                      <a:srgbClr val="D6E9D6"/>
                    </a:solid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solidFill>
                      <a:srgbClr val="D6E9D6"/>
                    </a:solidFill>
                  </a:tcPr>
                </a:tc>
                <a:extLst>
                  <a:ext uri="{0D108BD9-81ED-4DB2-BD59-A6C34878D82A}">
                    <a16:rowId xmlns:a16="http://schemas.microsoft.com/office/drawing/2014/main" val="3489269877"/>
                  </a:ext>
                </a:extLst>
              </a:tr>
              <a:tr h="181306">
                <a:tc>
                  <a:txBody>
                    <a:bodyPr/>
                    <a:lstStyle/>
                    <a:p>
                      <a:pPr algn="ctr"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   Electricity</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8241" marR="8241" marT="8241" marB="0" anchor="ctr">
                    <a:lnL>
                      <a:noFill/>
                    </a:lnL>
                    <a:lnR>
                      <a:noFill/>
                    </a:lnR>
                    <a:lnT>
                      <a:noFill/>
                    </a:lnT>
                    <a:lnB>
                      <a:noFill/>
                    </a:lnB>
                    <a:noFill/>
                  </a:tcPr>
                </a:tc>
                <a:tc gridSpan="2">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noFill/>
                  </a:tcPr>
                </a:tc>
                <a:tc hMerge="1">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44.6 </a:t>
                      </a:r>
                    </a:p>
                  </a:txBody>
                  <a:tcPr marL="8241" marR="8241" marT="8241" marB="0" anchor="ctr">
                    <a:lnL>
                      <a:noFill/>
                    </a:lnL>
                    <a:lnR>
                      <a:noFill/>
                    </a:lnR>
                    <a:lnT>
                      <a:noFill/>
                    </a:lnT>
                    <a:lnB>
                      <a:noFill/>
                    </a:lnB>
                    <a:noFill/>
                  </a:tcPr>
                </a:tc>
                <a:extLst>
                  <a:ext uri="{0D108BD9-81ED-4DB2-BD59-A6C34878D82A}">
                    <a16:rowId xmlns:a16="http://schemas.microsoft.com/office/drawing/2014/main" val="401233667"/>
                  </a:ext>
                </a:extLst>
              </a:tr>
              <a:tr h="181306">
                <a:tc>
                  <a:txBody>
                    <a:bodyPr/>
                    <a:lstStyle/>
                    <a:p>
                      <a:pPr algn="ctr"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8241" marR="8241" marT="8241"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139.9 </a:t>
                      </a:r>
                    </a:p>
                  </a:txBody>
                  <a:tcPr marL="8241" marR="8241" marT="8241"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7.0 </a:t>
                      </a:r>
                    </a:p>
                  </a:txBody>
                  <a:tcPr marL="8241" marR="8241" marT="8241" marB="0" anchor="ctr">
                    <a:lnL>
                      <a:noFill/>
                    </a:lnL>
                    <a:lnR>
                      <a:noFill/>
                    </a:lnR>
                    <a:lnT>
                      <a:noFill/>
                    </a:lnT>
                    <a:lnB>
                      <a:noFill/>
                    </a:lnB>
                    <a:solidFill>
                      <a:srgbClr val="E2EDFA"/>
                    </a:solidFill>
                  </a:tcPr>
                </a:tc>
                <a:tc gridSpan="2">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146.9 </a:t>
                      </a:r>
                    </a:p>
                  </a:txBody>
                  <a:tcPr marL="8241" marR="8241" marT="8241" marB="0" anchor="ctr">
                    <a:lnL>
                      <a:noFill/>
                    </a:lnL>
                    <a:lnR>
                      <a:noFill/>
                    </a:lnR>
                    <a:lnT>
                      <a:noFill/>
                    </a:lnT>
                    <a:lnB>
                      <a:noFill/>
                    </a:lnB>
                    <a:solidFill>
                      <a:srgbClr val="E2EDFA"/>
                    </a:solidFill>
                  </a:tcPr>
                </a:tc>
                <a:tc hMerge="1">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146.9 </a:t>
                      </a:r>
                    </a:p>
                  </a:txBody>
                  <a:tcPr marL="8241" marR="8241" marT="8241" marB="0" anchor="ctr">
                    <a:lnL>
                      <a:noFill/>
                    </a:lnL>
                    <a:lnR>
                      <a:noFill/>
                    </a:lnR>
                    <a:lnT>
                      <a:noFill/>
                    </a:lnT>
                    <a:lnB>
                      <a:noFill/>
                    </a:lnB>
                    <a:solidFill>
                      <a:srgbClr val="E2EDFA"/>
                    </a:solidFill>
                  </a:tcPr>
                </a:tc>
                <a:extLst>
                  <a:ext uri="{0D108BD9-81ED-4DB2-BD59-A6C34878D82A}">
                    <a16:rowId xmlns:a16="http://schemas.microsoft.com/office/drawing/2014/main" val="4152611037"/>
                  </a:ext>
                </a:extLst>
              </a:tr>
            </a:tbl>
          </a:graphicData>
        </a:graphic>
      </p:graphicFrame>
      <p:pic>
        <p:nvPicPr>
          <p:cNvPr id="6" name="Picture 5">
            <a:extLst>
              <a:ext uri="{FF2B5EF4-FFF2-40B4-BE49-F238E27FC236}">
                <a16:creationId xmlns:a16="http://schemas.microsoft.com/office/drawing/2014/main" id="{B6E75639-0122-FED1-48B1-974F53A16371}"/>
              </a:ext>
            </a:extLst>
          </p:cNvPr>
          <p:cNvPicPr>
            <a:picLocks noChangeAspect="1"/>
          </p:cNvPicPr>
          <p:nvPr/>
        </p:nvPicPr>
        <p:blipFill>
          <a:blip r:embed="rId2"/>
          <a:stretch>
            <a:fillRect/>
          </a:stretch>
        </p:blipFill>
        <p:spPr>
          <a:xfrm>
            <a:off x="40602" y="1174373"/>
            <a:ext cx="7220321" cy="4332193"/>
          </a:xfrm>
          <a:prstGeom prst="rect">
            <a:avLst/>
          </a:prstGeom>
          <a:ln>
            <a:solidFill>
              <a:schemeClr val="accent1"/>
            </a:solidFill>
          </a:ln>
        </p:spPr>
      </p:pic>
      <p:pic>
        <p:nvPicPr>
          <p:cNvPr id="8" name="Picture 7">
            <a:extLst>
              <a:ext uri="{FF2B5EF4-FFF2-40B4-BE49-F238E27FC236}">
                <a16:creationId xmlns:a16="http://schemas.microsoft.com/office/drawing/2014/main" id="{49A3EF6D-8B50-FCCD-4D9C-B496E2DC93D5}"/>
              </a:ext>
            </a:extLst>
          </p:cNvPr>
          <p:cNvPicPr>
            <a:picLocks noChangeAspect="1"/>
          </p:cNvPicPr>
          <p:nvPr/>
        </p:nvPicPr>
        <p:blipFill>
          <a:blip r:embed="rId3"/>
          <a:stretch>
            <a:fillRect/>
          </a:stretch>
        </p:blipFill>
        <p:spPr>
          <a:xfrm>
            <a:off x="0" y="0"/>
            <a:ext cx="12192000" cy="1072530"/>
          </a:xfrm>
          <a:prstGeom prst="rect">
            <a:avLst/>
          </a:prstGeom>
        </p:spPr>
      </p:pic>
      <p:sp>
        <p:nvSpPr>
          <p:cNvPr id="9" name="Shape 0">
            <a:extLst>
              <a:ext uri="{FF2B5EF4-FFF2-40B4-BE49-F238E27FC236}">
                <a16:creationId xmlns:a16="http://schemas.microsoft.com/office/drawing/2014/main" id="{94D5C4F9-2179-A4CE-AA96-8061D8B23E2A}"/>
              </a:ext>
            </a:extLst>
          </p:cNvPr>
          <p:cNvSpPr/>
          <p:nvPr/>
        </p:nvSpPr>
        <p:spPr>
          <a:xfrm>
            <a:off x="699714" y="282538"/>
            <a:ext cx="5736945" cy="507452"/>
          </a:xfrm>
          <a:prstGeom prst="rect">
            <a:avLst/>
          </a:prstGeom>
        </p:spPr>
        <p:txBody>
          <a:bodyPr vert="horz" lIns="91440" tIns="45720" rIns="91440" bIns="45720" rtlCol="0" anchor="ctr">
            <a:normAutofit fontScale="25000" lnSpcReduction="20000"/>
          </a:bodyPr>
          <a:lstStyle/>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latinLnBrk="0">
              <a:lnSpc>
                <a:spcPct val="90000"/>
              </a:lnSpc>
              <a:spcBef>
                <a:spcPct val="0"/>
              </a:spcBef>
              <a:spcAft>
                <a:spcPts val="600"/>
              </a:spcAft>
            </a:pPr>
            <a:endParaRPr lang="en-US" altLang="ko-KR" sz="1300" dirty="0">
              <a:solidFill>
                <a:srgbClr val="FFFFFF"/>
              </a:solidFill>
              <a:latin typeface="+mj-lt"/>
              <a:ea typeface="+mj-ea"/>
              <a:cs typeface="+mj-cs"/>
            </a:endParaRPr>
          </a:p>
          <a:p>
            <a:pPr>
              <a:lnSpc>
                <a:spcPct val="110000"/>
              </a:lnSpc>
              <a:spcBef>
                <a:spcPct val="0"/>
              </a:spcBef>
              <a:spcAft>
                <a:spcPts val="600"/>
              </a:spcAft>
            </a:pPr>
            <a:r>
              <a:rPr lang="en-US" altLang="ko-KR" sz="8000" b="1" dirty="0">
                <a:solidFill>
                  <a:srgbClr val="F7FAFC"/>
                </a:solidFill>
              </a:rPr>
              <a:t>Current Accounts: Final Energy Demand,2017</a:t>
            </a:r>
          </a:p>
          <a:p>
            <a:pPr latinLnBrk="0">
              <a:lnSpc>
                <a:spcPct val="90000"/>
              </a:lnSpc>
              <a:spcBef>
                <a:spcPct val="0"/>
              </a:spcBef>
              <a:spcAft>
                <a:spcPts val="600"/>
              </a:spcAft>
            </a:pPr>
            <a:endParaRPr lang="en-US" altLang="ko-KR" sz="1300" b="1" dirty="0">
              <a:solidFill>
                <a:srgbClr val="FFFFFF"/>
              </a:solidFill>
              <a:latin typeface="+mj-lt"/>
              <a:ea typeface="+mj-ea"/>
              <a:cs typeface="+mj-cs"/>
            </a:endParaRPr>
          </a:p>
        </p:txBody>
      </p:sp>
      <p:sp>
        <p:nvSpPr>
          <p:cNvPr id="10" name="Shape 0">
            <a:extLst>
              <a:ext uri="{FF2B5EF4-FFF2-40B4-BE49-F238E27FC236}">
                <a16:creationId xmlns:a16="http://schemas.microsoft.com/office/drawing/2014/main" id="{B738BE90-1489-03E0-8281-A009E9A5D512}"/>
              </a:ext>
            </a:extLst>
          </p:cNvPr>
          <p:cNvSpPr/>
          <p:nvPr/>
        </p:nvSpPr>
        <p:spPr>
          <a:xfrm>
            <a:off x="8274424" y="121038"/>
            <a:ext cx="3666564" cy="830453"/>
          </a:xfrm>
          <a:prstGeom prst="rect">
            <a:avLst/>
          </a:prstGeom>
        </p:spPr>
        <p:txBody>
          <a:bodyPr vert="horz" lIns="91440" tIns="45720" rIns="91440" bIns="45720" rtlCol="0" anchor="ctr">
            <a:normAutofit/>
          </a:bodyPr>
          <a:lstStyle/>
          <a:p>
            <a:pPr latinLnBrk="0">
              <a:lnSpc>
                <a:spcPct val="90000"/>
              </a:lnSpc>
              <a:spcBef>
                <a:spcPts val="1000"/>
              </a:spcBef>
              <a:spcAft>
                <a:spcPts val="600"/>
              </a:spcAft>
            </a:pPr>
            <a:r>
              <a:rPr lang="en-US" altLang="ko-KR" sz="2000" b="1" dirty="0">
                <a:solidFill>
                  <a:srgbClr val="FFFFFF"/>
                </a:solidFill>
              </a:rPr>
              <a:t>| </a:t>
            </a:r>
            <a:r>
              <a:rPr lang="en-US" altLang="ko-KR" sz="2000" dirty="0">
                <a:solidFill>
                  <a:srgbClr val="FFFFFF"/>
                </a:solidFill>
              </a:rPr>
              <a:t> Commercial &amp; Public Sector </a:t>
            </a:r>
            <a:endParaRPr lang="en-US" altLang="ko-KR" sz="2000" b="1" dirty="0">
              <a:solidFill>
                <a:srgbClr val="FFFFFF"/>
              </a:solidFill>
            </a:endParaRPr>
          </a:p>
        </p:txBody>
      </p:sp>
    </p:spTree>
    <p:extLst>
      <p:ext uri="{BB962C8B-B14F-4D97-AF65-F5344CB8AC3E}">
        <p14:creationId xmlns:p14="http://schemas.microsoft.com/office/powerpoint/2010/main" val="127211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4624-A5E7-7E02-924B-0F0503797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4A3EB-63D4-DE5F-917B-275A25863E6E}"/>
              </a:ext>
            </a:extLst>
          </p:cNvPr>
          <p:cNvSpPr>
            <a:spLocks noGrp="1"/>
          </p:cNvSpPr>
          <p:nvPr>
            <p:ph type="title"/>
          </p:nvPr>
        </p:nvSpPr>
        <p:spPr/>
        <p:txBody>
          <a:bodyPr/>
          <a:lstStyle/>
          <a:p>
            <a:endParaRPr lang="ko-KR" altLang="en-US" dirty="0"/>
          </a:p>
        </p:txBody>
      </p:sp>
      <p:sp>
        <p:nvSpPr>
          <p:cNvPr id="3" name="Text Placeholder 2">
            <a:extLst>
              <a:ext uri="{FF2B5EF4-FFF2-40B4-BE49-F238E27FC236}">
                <a16:creationId xmlns:a16="http://schemas.microsoft.com/office/drawing/2014/main" id="{F4B8E784-2E6F-5E1F-D039-98C2D2164238}"/>
              </a:ext>
            </a:extLst>
          </p:cNvPr>
          <p:cNvSpPr>
            <a:spLocks noGrp="1"/>
          </p:cNvSpPr>
          <p:nvPr>
            <p:ph type="body" idx="1"/>
          </p:nvPr>
        </p:nvSpPr>
        <p:spPr/>
        <p:txBody>
          <a:bodyPr/>
          <a:lstStyle/>
          <a:p>
            <a:pPr marL="0" indent="0">
              <a:buNone/>
            </a:pPr>
            <a:endParaRPr lang="ko-KR" altLang="en-US" dirty="0"/>
          </a:p>
        </p:txBody>
      </p:sp>
      <p:pic>
        <p:nvPicPr>
          <p:cNvPr id="8" name="Picture 7">
            <a:extLst>
              <a:ext uri="{FF2B5EF4-FFF2-40B4-BE49-F238E27FC236}">
                <a16:creationId xmlns:a16="http://schemas.microsoft.com/office/drawing/2014/main" id="{C4F7E38C-1714-7882-FD2F-DE5385BA35EC}"/>
              </a:ext>
            </a:extLst>
          </p:cNvPr>
          <p:cNvPicPr>
            <a:picLocks noChangeAspect="1"/>
          </p:cNvPicPr>
          <p:nvPr/>
        </p:nvPicPr>
        <p:blipFill>
          <a:blip r:embed="rId2"/>
          <a:stretch>
            <a:fillRect/>
          </a:stretch>
        </p:blipFill>
        <p:spPr>
          <a:xfrm>
            <a:off x="0" y="0"/>
            <a:ext cx="12192000" cy="1072530"/>
          </a:xfrm>
          <a:prstGeom prst="rect">
            <a:avLst/>
          </a:prstGeom>
        </p:spPr>
      </p:pic>
      <p:sp>
        <p:nvSpPr>
          <p:cNvPr id="9" name="Shape 0">
            <a:extLst>
              <a:ext uri="{FF2B5EF4-FFF2-40B4-BE49-F238E27FC236}">
                <a16:creationId xmlns:a16="http://schemas.microsoft.com/office/drawing/2014/main" id="{5DBF20A9-EE95-2F74-CCCA-0712A82A30A4}"/>
              </a:ext>
            </a:extLst>
          </p:cNvPr>
          <p:cNvSpPr/>
          <p:nvPr/>
        </p:nvSpPr>
        <p:spPr>
          <a:xfrm>
            <a:off x="359055" y="148596"/>
            <a:ext cx="5736945" cy="507452"/>
          </a:xfrm>
          <a:prstGeom prst="rect">
            <a:avLst/>
          </a:prstGeom>
        </p:spPr>
        <p:txBody>
          <a:bodyPr vert="horz" lIns="91440" tIns="45720" rIns="91440" bIns="45720" rtlCol="0" anchor="ctr">
            <a:normAutofit fontScale="25000" lnSpcReduction="20000"/>
          </a:bodyPr>
          <a:lstStyle/>
          <a:p>
            <a:pPr latinLnBrk="0">
              <a:lnSpc>
                <a:spcPct val="90000"/>
              </a:lnSpc>
              <a:spcBef>
                <a:spcPct val="0"/>
              </a:spcBef>
              <a:spcAft>
                <a:spcPts val="600"/>
              </a:spcAft>
            </a:pPr>
            <a:endParaRPr lang="en-US" altLang="ko-KR" sz="1300">
              <a:solidFill>
                <a:srgbClr val="FFFFFF"/>
              </a:solidFill>
              <a:latin typeface="+mj-lt"/>
              <a:ea typeface="+mj-ea"/>
              <a:cs typeface="+mj-cs"/>
            </a:endParaRPr>
          </a:p>
          <a:p>
            <a:pPr latinLnBrk="0">
              <a:lnSpc>
                <a:spcPct val="90000"/>
              </a:lnSpc>
              <a:spcBef>
                <a:spcPct val="0"/>
              </a:spcBef>
              <a:spcAft>
                <a:spcPts val="600"/>
              </a:spcAft>
            </a:pPr>
            <a:endParaRPr lang="en-US" altLang="ko-KR" sz="1300">
              <a:solidFill>
                <a:srgbClr val="FFFFFF"/>
              </a:solidFill>
              <a:latin typeface="+mj-lt"/>
              <a:ea typeface="+mj-ea"/>
              <a:cs typeface="+mj-cs"/>
            </a:endParaRPr>
          </a:p>
          <a:p>
            <a:pPr>
              <a:lnSpc>
                <a:spcPct val="110000"/>
              </a:lnSpc>
              <a:spcBef>
                <a:spcPct val="0"/>
              </a:spcBef>
              <a:spcAft>
                <a:spcPts val="600"/>
              </a:spcAft>
            </a:pPr>
            <a:r>
              <a:rPr lang="en-US" altLang="ko-KR" sz="8000" b="1">
                <a:solidFill>
                  <a:srgbClr val="F7FAFC"/>
                </a:solidFill>
              </a:rPr>
              <a:t>Current Accounts: Final Energy Demand,2017</a:t>
            </a:r>
          </a:p>
          <a:p>
            <a:pPr latinLnBrk="0">
              <a:lnSpc>
                <a:spcPct val="90000"/>
              </a:lnSpc>
              <a:spcBef>
                <a:spcPct val="0"/>
              </a:spcBef>
              <a:spcAft>
                <a:spcPts val="600"/>
              </a:spcAft>
            </a:pPr>
            <a:endParaRPr lang="en-US" altLang="ko-KR" sz="1300" b="1" dirty="0">
              <a:solidFill>
                <a:srgbClr val="FFFFFF"/>
              </a:solidFill>
              <a:latin typeface="+mj-lt"/>
              <a:ea typeface="+mj-ea"/>
              <a:cs typeface="+mj-cs"/>
            </a:endParaRPr>
          </a:p>
        </p:txBody>
      </p:sp>
      <p:sp>
        <p:nvSpPr>
          <p:cNvPr id="10" name="Shape 0">
            <a:extLst>
              <a:ext uri="{FF2B5EF4-FFF2-40B4-BE49-F238E27FC236}">
                <a16:creationId xmlns:a16="http://schemas.microsoft.com/office/drawing/2014/main" id="{C5C2149D-734E-87D5-312E-35FEA62C2F2F}"/>
              </a:ext>
            </a:extLst>
          </p:cNvPr>
          <p:cNvSpPr/>
          <p:nvPr/>
        </p:nvSpPr>
        <p:spPr>
          <a:xfrm>
            <a:off x="8274424" y="121038"/>
            <a:ext cx="3666564" cy="830453"/>
          </a:xfrm>
          <a:prstGeom prst="rect">
            <a:avLst/>
          </a:prstGeom>
        </p:spPr>
        <p:txBody>
          <a:bodyPr vert="horz" lIns="91440" tIns="45720" rIns="91440" bIns="45720" rtlCol="0" anchor="ctr">
            <a:normAutofit/>
          </a:bodyPr>
          <a:lstStyle/>
          <a:p>
            <a:pPr latinLnBrk="0">
              <a:lnSpc>
                <a:spcPct val="90000"/>
              </a:lnSpc>
              <a:spcBef>
                <a:spcPts val="1000"/>
              </a:spcBef>
              <a:spcAft>
                <a:spcPts val="600"/>
              </a:spcAft>
            </a:pPr>
            <a:r>
              <a:rPr lang="en-US" altLang="ko-KR" sz="2000" b="1">
                <a:solidFill>
                  <a:srgbClr val="FFFFFF"/>
                </a:solidFill>
              </a:rPr>
              <a:t>| </a:t>
            </a:r>
            <a:r>
              <a:rPr lang="en-US" altLang="ko-KR" sz="2000">
                <a:solidFill>
                  <a:srgbClr val="FFFFFF"/>
                </a:solidFill>
              </a:rPr>
              <a:t> Agriculture Sector </a:t>
            </a:r>
            <a:endParaRPr lang="en-US" altLang="ko-KR" sz="2000" b="1" dirty="0">
              <a:solidFill>
                <a:srgbClr val="FFFFFF"/>
              </a:solidFill>
            </a:endParaRPr>
          </a:p>
        </p:txBody>
      </p:sp>
      <p:pic>
        <p:nvPicPr>
          <p:cNvPr id="4" name="Picture 3">
            <a:extLst>
              <a:ext uri="{FF2B5EF4-FFF2-40B4-BE49-F238E27FC236}">
                <a16:creationId xmlns:a16="http://schemas.microsoft.com/office/drawing/2014/main" id="{096CB3D4-2148-53CE-DA09-CA22324A3591}"/>
              </a:ext>
            </a:extLst>
          </p:cNvPr>
          <p:cNvPicPr>
            <a:picLocks noChangeAspect="1"/>
          </p:cNvPicPr>
          <p:nvPr/>
        </p:nvPicPr>
        <p:blipFill>
          <a:blip r:embed="rId3"/>
          <a:stretch>
            <a:fillRect/>
          </a:stretch>
        </p:blipFill>
        <p:spPr>
          <a:xfrm>
            <a:off x="89647" y="1221126"/>
            <a:ext cx="6759386" cy="4706785"/>
          </a:xfrm>
          <a:prstGeom prst="rect">
            <a:avLst/>
          </a:prstGeom>
          <a:ln>
            <a:solidFill>
              <a:schemeClr val="accent1"/>
            </a:solidFill>
          </a:ln>
        </p:spPr>
      </p:pic>
      <p:graphicFrame>
        <p:nvGraphicFramePr>
          <p:cNvPr id="7" name="Table 6">
            <a:extLst>
              <a:ext uri="{FF2B5EF4-FFF2-40B4-BE49-F238E27FC236}">
                <a16:creationId xmlns:a16="http://schemas.microsoft.com/office/drawing/2014/main" id="{72235042-8FDA-611C-2B4E-14E8766994C4}"/>
              </a:ext>
            </a:extLst>
          </p:cNvPr>
          <p:cNvGraphicFramePr>
            <a:graphicFrameLocks noGrp="1"/>
          </p:cNvGraphicFramePr>
          <p:nvPr>
            <p:extLst>
              <p:ext uri="{D42A27DB-BD31-4B8C-83A1-F6EECF244321}">
                <p14:modId xmlns:p14="http://schemas.microsoft.com/office/powerpoint/2010/main" val="471382142"/>
              </p:ext>
            </p:extLst>
          </p:nvPr>
        </p:nvGraphicFramePr>
        <p:xfrm>
          <a:off x="6965576" y="1520312"/>
          <a:ext cx="5226424" cy="3320415"/>
        </p:xfrm>
        <a:graphic>
          <a:graphicData uri="http://schemas.openxmlformats.org/drawingml/2006/table">
            <a:tbl>
              <a:tblPr/>
              <a:tblGrid>
                <a:gridCol w="2501153">
                  <a:extLst>
                    <a:ext uri="{9D8B030D-6E8A-4147-A177-3AD203B41FA5}">
                      <a16:colId xmlns:a16="http://schemas.microsoft.com/office/drawing/2014/main" val="1814237135"/>
                    </a:ext>
                  </a:extLst>
                </a:gridCol>
                <a:gridCol w="1014239">
                  <a:extLst>
                    <a:ext uri="{9D8B030D-6E8A-4147-A177-3AD203B41FA5}">
                      <a16:colId xmlns:a16="http://schemas.microsoft.com/office/drawing/2014/main" val="712759165"/>
                    </a:ext>
                  </a:extLst>
                </a:gridCol>
                <a:gridCol w="622194">
                  <a:extLst>
                    <a:ext uri="{9D8B030D-6E8A-4147-A177-3AD203B41FA5}">
                      <a16:colId xmlns:a16="http://schemas.microsoft.com/office/drawing/2014/main" val="1167697476"/>
                    </a:ext>
                  </a:extLst>
                </a:gridCol>
                <a:gridCol w="513309">
                  <a:extLst>
                    <a:ext uri="{9D8B030D-6E8A-4147-A177-3AD203B41FA5}">
                      <a16:colId xmlns:a16="http://schemas.microsoft.com/office/drawing/2014/main" val="1853167769"/>
                    </a:ext>
                  </a:extLst>
                </a:gridCol>
                <a:gridCol w="575529">
                  <a:extLst>
                    <a:ext uri="{9D8B030D-6E8A-4147-A177-3AD203B41FA5}">
                      <a16:colId xmlns:a16="http://schemas.microsoft.com/office/drawing/2014/main" val="4135877006"/>
                    </a:ext>
                  </a:extLst>
                </a:gridCol>
              </a:tblGrid>
              <a:tr h="0">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ea typeface="맑은 고딕" panose="020B0503020000020004" pitchFamily="50" charset="-127"/>
                        </a:rPr>
                        <a:t>Final Energy Demand, </a:t>
                      </a:r>
                      <a:r>
                        <a:rPr lang="en-US" altLang="ko-KR" sz="1100" b="0" i="0" u="none" strike="noStrike" dirty="0">
                          <a:solidFill>
                            <a:srgbClr val="000000"/>
                          </a:solidFill>
                          <a:effectLst/>
                          <a:latin typeface="+mn-lt"/>
                          <a:ea typeface="+mn-ea"/>
                        </a:rPr>
                        <a:t>Agriculture Sector 2017, Units: Million Gigajoules</a:t>
                      </a:r>
                    </a:p>
                  </a:txBody>
                  <a:tcPr marL="9525" marR="9525" marT="9525" marB="0" anchor="ctr">
                    <a:lnL>
                      <a:noFill/>
                    </a:lnL>
                    <a:lnR>
                      <a:noFill/>
                    </a:lnR>
                    <a:lnT>
                      <a:noFill/>
                    </a:lnT>
                    <a:lnB>
                      <a:noFill/>
                    </a:lnB>
                    <a:solidFill>
                      <a:srgbClr val="DCDCDC"/>
                    </a:solid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extLst>
                  <a:ext uri="{0D108BD9-81ED-4DB2-BD59-A6C34878D82A}">
                    <a16:rowId xmlns:a16="http://schemas.microsoft.com/office/drawing/2014/main" val="2443783297"/>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Branch</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a:solidFill>
                            <a:srgbClr val="000000"/>
                          </a:solidFill>
                          <a:effectLst/>
                          <a:latin typeface="+mn-lt"/>
                          <a:ea typeface="맑은 고딕" panose="020B0503020000020004" pitchFamily="50" charset="-127"/>
                        </a:rPr>
                        <a:t>Electricity</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a:solidFill>
                            <a:srgbClr val="000000"/>
                          </a:solidFill>
                          <a:effectLst/>
                          <a:latin typeface="+mn-lt"/>
                          <a:ea typeface="맑은 고딕" panose="020B0503020000020004" pitchFamily="50" charset="-127"/>
                        </a:rPr>
                        <a:t>Diesel</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a:solidFill>
                            <a:srgbClr val="000000"/>
                          </a:solidFill>
                          <a:effectLst/>
                          <a:latin typeface="+mn-lt"/>
                          <a:ea typeface="맑은 고딕" panose="020B0503020000020004" pitchFamily="50" charset="-127"/>
                        </a:rPr>
                        <a:t>LPG</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dirty="0">
                          <a:solidFill>
                            <a:srgbClr val="000000"/>
                          </a:solidFill>
                          <a:effectLst/>
                          <a:latin typeface="+mn-lt"/>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3692677300"/>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Irrigation_Pumping</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31.3 </a:t>
                      </a:r>
                    </a:p>
                  </a:txBody>
                  <a:tcPr marL="9525" marR="9525" marT="9525" marB="0" anchor="ctr">
                    <a:lnL>
                      <a:noFill/>
                    </a:lnL>
                    <a:lnR>
                      <a:noFill/>
                    </a:lnR>
                    <a:lnT>
                      <a:noFill/>
                    </a:lnT>
                    <a:lnB>
                      <a:noFill/>
                    </a:lnB>
                    <a:solidFill>
                      <a:srgbClr val="D6E9D6"/>
                    </a:solidFill>
                  </a:tcPr>
                </a:tc>
                <a:extLst>
                  <a:ext uri="{0D108BD9-81ED-4DB2-BD59-A6C34878D82A}">
                    <a16:rowId xmlns:a16="http://schemas.microsoft.com/office/drawing/2014/main" val="2956198537"/>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Diesel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noFill/>
                  </a:tcPr>
                </a:tc>
                <a:extLst>
                  <a:ext uri="{0D108BD9-81ED-4DB2-BD59-A6C34878D82A}">
                    <a16:rowId xmlns:a16="http://schemas.microsoft.com/office/drawing/2014/main" val="2603802823"/>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Electricity</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dirty="0">
                          <a:solidFill>
                            <a:srgbClr val="000000"/>
                          </a:solidFill>
                          <a:effectLst/>
                          <a:latin typeface="+mn-lt"/>
                          <a:ea typeface="맑은 고딕" panose="020B0503020000020004" pitchFamily="50" charset="-127"/>
                        </a:rPr>
                        <a:t>  </a:t>
                      </a:r>
                      <a:r>
                        <a:rPr lang="en-US" altLang="ko-KR" sz="1100" b="0" i="0" u="none" strike="noStrike" dirty="0">
                          <a:solidFill>
                            <a:srgbClr val="000000"/>
                          </a:solidFill>
                          <a:effectLst/>
                          <a:latin typeface="+mn-lt"/>
                          <a:ea typeface="맑은 고딕" panose="020B0503020000020004" pitchFamily="50" charset="-127"/>
                        </a:rPr>
                        <a:t>15.7 </a:t>
                      </a:r>
                    </a:p>
                  </a:txBody>
                  <a:tcPr marL="9525" marR="9525" marT="9525" marB="0" anchor="ctr">
                    <a:lnL>
                      <a:noFill/>
                    </a:lnL>
                    <a:lnR>
                      <a:noFill/>
                    </a:lnR>
                    <a:lnT>
                      <a:noFill/>
                    </a:lnT>
                    <a:lnB>
                      <a:noFill/>
                    </a:lnB>
                    <a:noFill/>
                  </a:tcPr>
                </a:tc>
                <a:extLst>
                  <a:ext uri="{0D108BD9-81ED-4DB2-BD59-A6C34878D82A}">
                    <a16:rowId xmlns:a16="http://schemas.microsoft.com/office/drawing/2014/main" val="51597685"/>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Field _Machinary Operation</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19.8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19.8 </a:t>
                      </a:r>
                    </a:p>
                  </a:txBody>
                  <a:tcPr marL="9525" marR="9525" marT="9525" marB="0" anchor="ctr">
                    <a:lnL>
                      <a:noFill/>
                    </a:lnL>
                    <a:lnR>
                      <a:noFill/>
                    </a:lnR>
                    <a:lnT>
                      <a:noFill/>
                    </a:lnT>
                    <a:lnB>
                      <a:noFill/>
                    </a:lnB>
                    <a:solidFill>
                      <a:srgbClr val="D6E9D6"/>
                    </a:solidFill>
                  </a:tcPr>
                </a:tc>
                <a:extLst>
                  <a:ext uri="{0D108BD9-81ED-4DB2-BD59-A6C34878D82A}">
                    <a16:rowId xmlns:a16="http://schemas.microsoft.com/office/drawing/2014/main" val="2371057007"/>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Diesel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19.8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19.8 </a:t>
                      </a:r>
                    </a:p>
                  </a:txBody>
                  <a:tcPr marL="9525" marR="9525" marT="9525" marB="0" anchor="ctr">
                    <a:lnL>
                      <a:noFill/>
                    </a:lnL>
                    <a:lnR>
                      <a:noFill/>
                    </a:lnR>
                    <a:lnT>
                      <a:noFill/>
                    </a:lnT>
                    <a:lnB>
                      <a:noFill/>
                    </a:lnB>
                    <a:noFill/>
                  </a:tcPr>
                </a:tc>
                <a:extLst>
                  <a:ext uri="{0D108BD9-81ED-4DB2-BD59-A6C34878D82A}">
                    <a16:rowId xmlns:a16="http://schemas.microsoft.com/office/drawing/2014/main" val="3430751336"/>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Post_ Harvest _Processing</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5.4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0.2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5.6 </a:t>
                      </a:r>
                    </a:p>
                  </a:txBody>
                  <a:tcPr marL="9525" marR="9525" marT="9525" marB="0" anchor="ctr">
                    <a:lnL>
                      <a:noFill/>
                    </a:lnL>
                    <a:lnR>
                      <a:noFill/>
                    </a:lnR>
                    <a:lnT>
                      <a:noFill/>
                    </a:lnT>
                    <a:lnB>
                      <a:noFill/>
                    </a:lnB>
                    <a:solidFill>
                      <a:srgbClr val="D6E9D6"/>
                    </a:solidFill>
                  </a:tcPr>
                </a:tc>
                <a:extLst>
                  <a:ext uri="{0D108BD9-81ED-4DB2-BD59-A6C34878D82A}">
                    <a16:rowId xmlns:a16="http://schemas.microsoft.com/office/drawing/2014/main" val="3855477964"/>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Electricity</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5.4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5.4 </a:t>
                      </a:r>
                    </a:p>
                  </a:txBody>
                  <a:tcPr marL="9525" marR="9525" marT="9525" marB="0" anchor="ctr">
                    <a:lnL>
                      <a:noFill/>
                    </a:lnL>
                    <a:lnR>
                      <a:noFill/>
                    </a:lnR>
                    <a:lnT>
                      <a:noFill/>
                    </a:lnT>
                    <a:lnB>
                      <a:noFill/>
                    </a:lnB>
                    <a:noFill/>
                  </a:tcPr>
                </a:tc>
                <a:extLst>
                  <a:ext uri="{0D108BD9-81ED-4DB2-BD59-A6C34878D82A}">
                    <a16:rowId xmlns:a16="http://schemas.microsoft.com/office/drawing/2014/main" val="2118417380"/>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Diesel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0.2 </a:t>
                      </a:r>
                    </a:p>
                  </a:txBody>
                  <a:tcPr marL="9525" marR="9525" marT="9525" marB="0" anchor="ctr">
                    <a:lnL>
                      <a:noFill/>
                    </a:lnL>
                    <a:lnR>
                      <a:noFill/>
                    </a:lnR>
                    <a:lnT>
                      <a:noFill/>
                    </a:lnT>
                    <a:lnB>
                      <a:noFill/>
                    </a:lnB>
                    <a:noFill/>
                  </a:tcPr>
                </a:tc>
                <a:extLst>
                  <a:ext uri="{0D108BD9-81ED-4DB2-BD59-A6C34878D82A}">
                    <a16:rowId xmlns:a16="http://schemas.microsoft.com/office/drawing/2014/main" val="1969319915"/>
                  </a:ext>
                </a:extLst>
              </a:tr>
              <a:tr h="209550">
                <a:tc>
                  <a:txBody>
                    <a:bodyPr/>
                    <a:lstStyle/>
                    <a:p>
                      <a:pPr algn="l" fontAlgn="ctr">
                        <a:buNone/>
                      </a:pPr>
                      <a:r>
                        <a:rPr lang="en-US" sz="1100" b="0" i="0" u="none" strike="noStrike" dirty="0" err="1">
                          <a:solidFill>
                            <a:srgbClr val="000000"/>
                          </a:solidFill>
                          <a:effectLst/>
                          <a:latin typeface="+mn-lt"/>
                          <a:ea typeface="맑은 고딕" panose="020B0503020000020004" pitchFamily="50" charset="-127"/>
                        </a:rPr>
                        <a:t>Drying_Storage</a:t>
                      </a:r>
                      <a:endParaRPr lang="en-US" sz="1100" b="0" i="0" u="none" strike="noStrike" dirty="0">
                        <a:solidFill>
                          <a:srgbClr val="000000"/>
                        </a:solidFill>
                        <a:effectLst/>
                        <a:latin typeface="+mn-lt"/>
                        <a:ea typeface="맑은 고딕" panose="020B0503020000020004" pitchFamily="50" charset="-127"/>
                      </a:endParaRP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4.4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0.1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4.5 </a:t>
                      </a:r>
                    </a:p>
                  </a:txBody>
                  <a:tcPr marL="9525" marR="9525" marT="9525" marB="0" anchor="ctr">
                    <a:lnL>
                      <a:noFill/>
                    </a:lnL>
                    <a:lnR>
                      <a:noFill/>
                    </a:lnR>
                    <a:lnT>
                      <a:noFill/>
                    </a:lnT>
                    <a:lnB>
                      <a:noFill/>
                    </a:lnB>
                    <a:solidFill>
                      <a:srgbClr val="D6E9D6"/>
                    </a:solidFill>
                  </a:tcPr>
                </a:tc>
                <a:extLst>
                  <a:ext uri="{0D108BD9-81ED-4DB2-BD59-A6C34878D82A}">
                    <a16:rowId xmlns:a16="http://schemas.microsoft.com/office/drawing/2014/main" val="2184167575"/>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Electricity</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4.4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4.4 </a:t>
                      </a:r>
                    </a:p>
                  </a:txBody>
                  <a:tcPr marL="9525" marR="9525" marT="9525" marB="0" anchor="ctr">
                    <a:lnL>
                      <a:noFill/>
                    </a:lnL>
                    <a:lnR>
                      <a:noFill/>
                    </a:lnR>
                    <a:lnT>
                      <a:noFill/>
                    </a:lnT>
                    <a:lnB>
                      <a:noFill/>
                    </a:lnB>
                    <a:noFill/>
                  </a:tcPr>
                </a:tc>
                <a:extLst>
                  <a:ext uri="{0D108BD9-81ED-4DB2-BD59-A6C34878D82A}">
                    <a16:rowId xmlns:a16="http://schemas.microsoft.com/office/drawing/2014/main" val="595972411"/>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Diesel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0.1 </a:t>
                      </a:r>
                    </a:p>
                  </a:txBody>
                  <a:tcPr marL="9525" marR="9525" marT="9525" marB="0" anchor="ctr">
                    <a:lnL>
                      <a:noFill/>
                    </a:lnL>
                    <a:lnR>
                      <a:noFill/>
                    </a:lnR>
                    <a:lnT>
                      <a:noFill/>
                    </a:lnT>
                    <a:lnB>
                      <a:noFill/>
                    </a:lnB>
                    <a:noFill/>
                  </a:tcPr>
                </a:tc>
                <a:extLst>
                  <a:ext uri="{0D108BD9-81ED-4DB2-BD59-A6C34878D82A}">
                    <a16:rowId xmlns:a16="http://schemas.microsoft.com/office/drawing/2014/main" val="985063207"/>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GreenHouse Heating</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0.3 </a:t>
                      </a:r>
                    </a:p>
                  </a:txBody>
                  <a:tcPr marL="9525" marR="9525" marT="9525" marB="0" anchor="ctr">
                    <a:lnL>
                      <a:noFill/>
                    </a:lnL>
                    <a:lnR>
                      <a:noFill/>
                    </a:lnR>
                    <a:lnT>
                      <a:noFill/>
                    </a:lnT>
                    <a:lnB>
                      <a:noFill/>
                    </a:lnB>
                    <a:solidFill>
                      <a:srgbClr val="D6E9D6"/>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0.3 </a:t>
                      </a:r>
                    </a:p>
                  </a:txBody>
                  <a:tcPr marL="9525" marR="9525" marT="9525" marB="0" anchor="ctr">
                    <a:lnL>
                      <a:noFill/>
                    </a:lnL>
                    <a:lnR>
                      <a:noFill/>
                    </a:lnR>
                    <a:lnT>
                      <a:noFill/>
                    </a:lnT>
                    <a:lnB>
                      <a:noFill/>
                    </a:lnB>
                    <a:solidFill>
                      <a:srgbClr val="D6E9D6"/>
                    </a:solidFill>
                  </a:tcPr>
                </a:tc>
                <a:extLst>
                  <a:ext uri="{0D108BD9-81ED-4DB2-BD59-A6C34878D82A}">
                    <a16:rowId xmlns:a16="http://schemas.microsoft.com/office/drawing/2014/main" val="328914013"/>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   LPG</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0.3 </a:t>
                      </a:r>
                    </a:p>
                  </a:txBody>
                  <a:tcPr marL="9525" marR="9525" marT="9525" marB="0" anchor="ctr">
                    <a:lnL>
                      <a:noFill/>
                    </a:lnL>
                    <a:lnR>
                      <a:noFill/>
                    </a:lnR>
                    <a:lnT>
                      <a:noFill/>
                    </a:lnT>
                    <a:lnB>
                      <a:noFill/>
                    </a:lnB>
                    <a:noFill/>
                  </a:tcPr>
                </a:tc>
                <a:extLst>
                  <a:ext uri="{0D108BD9-81ED-4DB2-BD59-A6C34878D82A}">
                    <a16:rowId xmlns:a16="http://schemas.microsoft.com/office/drawing/2014/main" val="1181663880"/>
                  </a:ext>
                </a:extLst>
              </a:tr>
              <a:tr h="209550">
                <a:tc>
                  <a:txBody>
                    <a:bodyPr/>
                    <a:lstStyle/>
                    <a:p>
                      <a:pPr algn="l" fontAlgn="ctr">
                        <a:buNone/>
                      </a:pPr>
                      <a:r>
                        <a:rPr lang="en-US" sz="1100" b="0" i="0" u="none" strike="noStrike">
                          <a:solidFill>
                            <a:srgbClr val="000000"/>
                          </a:solidFill>
                          <a:effectLst/>
                          <a:latin typeface="+mn-lt"/>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25.4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35.8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mn-lt"/>
                          <a:ea typeface="맑은 고딕" panose="020B0503020000020004" pitchFamily="50" charset="-127"/>
                        </a:rPr>
                        <a:t>   </a:t>
                      </a:r>
                      <a:r>
                        <a:rPr lang="en-US" altLang="ko-KR" sz="1100" b="0" i="0" u="none" strike="noStrike">
                          <a:solidFill>
                            <a:srgbClr val="000000"/>
                          </a:solidFill>
                          <a:effectLst/>
                          <a:latin typeface="+mn-lt"/>
                          <a:ea typeface="맑은 고딕" panose="020B0503020000020004" pitchFamily="50" charset="-127"/>
                        </a:rPr>
                        <a:t>0.3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dirty="0">
                          <a:solidFill>
                            <a:srgbClr val="000000"/>
                          </a:solidFill>
                          <a:effectLst/>
                          <a:latin typeface="+mn-lt"/>
                          <a:ea typeface="맑은 고딕" panose="020B0503020000020004" pitchFamily="50" charset="-127"/>
                        </a:rPr>
                        <a:t>  </a:t>
                      </a:r>
                      <a:r>
                        <a:rPr lang="en-US" altLang="ko-KR" sz="1100" b="1" i="0" u="none" strike="noStrike" dirty="0">
                          <a:solidFill>
                            <a:srgbClr val="000000"/>
                          </a:solidFill>
                          <a:effectLst/>
                          <a:latin typeface="+mn-lt"/>
                          <a:ea typeface="맑은 고딕" panose="020B0503020000020004" pitchFamily="50" charset="-127"/>
                        </a:rPr>
                        <a:t>61.5 </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236144360"/>
                  </a:ext>
                </a:extLst>
              </a:tr>
            </a:tbl>
          </a:graphicData>
        </a:graphic>
      </p:graphicFrame>
    </p:spTree>
    <p:extLst>
      <p:ext uri="{BB962C8B-B14F-4D97-AF65-F5344CB8AC3E}">
        <p14:creationId xmlns:p14="http://schemas.microsoft.com/office/powerpoint/2010/main" val="397394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EB9E9-692D-6BFC-5EA6-F06E884863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4DC011C-5DD3-3664-B631-D674406F4254}"/>
              </a:ext>
            </a:extLst>
          </p:cNvPr>
          <p:cNvPicPr>
            <a:picLocks noChangeAspect="1"/>
          </p:cNvPicPr>
          <p:nvPr/>
        </p:nvPicPr>
        <p:blipFill>
          <a:blip r:embed="rId2"/>
          <a:stretch>
            <a:fillRect/>
          </a:stretch>
        </p:blipFill>
        <p:spPr>
          <a:xfrm>
            <a:off x="89647" y="96167"/>
            <a:ext cx="8068235" cy="636494"/>
          </a:xfrm>
          <a:prstGeom prst="rect">
            <a:avLst/>
          </a:prstGeom>
        </p:spPr>
      </p:pic>
      <p:sp>
        <p:nvSpPr>
          <p:cNvPr id="5" name="TextBox 4">
            <a:extLst>
              <a:ext uri="{FF2B5EF4-FFF2-40B4-BE49-F238E27FC236}">
                <a16:creationId xmlns:a16="http://schemas.microsoft.com/office/drawing/2014/main" id="{4B7455D7-7039-DBA0-9DA9-030DAA664857}"/>
              </a:ext>
            </a:extLst>
          </p:cNvPr>
          <p:cNvSpPr txBox="1"/>
          <p:nvPr/>
        </p:nvSpPr>
        <p:spPr>
          <a:xfrm>
            <a:off x="378758" y="210927"/>
            <a:ext cx="5152465" cy="646331"/>
          </a:xfrm>
          <a:prstGeom prst="rect">
            <a:avLst/>
          </a:prstGeom>
          <a:noFill/>
        </p:spPr>
        <p:txBody>
          <a:bodyPr wrap="square">
            <a:spAutoFit/>
          </a:bodyPr>
          <a:lstStyle/>
          <a:p>
            <a:r>
              <a:rPr kumimoji="0" lang="es-ES" altLang="ko-KR" sz="1800" b="0" i="0"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Final </a:t>
            </a:r>
            <a:r>
              <a:rPr lang="en-US" altLang="ko-KR" dirty="0">
                <a:solidFill>
                  <a:prstClr val="white"/>
                </a:solidFill>
                <a:latin typeface="Calibri"/>
                <a:ea typeface="맑은 고딕" panose="020B0503020000020004" pitchFamily="50" charset="-127"/>
              </a:rPr>
              <a:t>Energy Demand by Sector: (Million GJ)</a:t>
            </a:r>
            <a:endParaRPr lang="ko-KR" altLang="en-US" dirty="0">
              <a:solidFill>
                <a:prstClr val="white"/>
              </a:solidFill>
              <a:latin typeface="Calibri"/>
              <a:ea typeface="맑은 고딕" panose="020B0503020000020004" pitchFamily="50"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sp>
        <p:nvSpPr>
          <p:cNvPr id="7" name="TextBox 6">
            <a:extLst>
              <a:ext uri="{FF2B5EF4-FFF2-40B4-BE49-F238E27FC236}">
                <a16:creationId xmlns:a16="http://schemas.microsoft.com/office/drawing/2014/main" id="{1B178C9B-031B-FC43-799C-795E259DB952}"/>
              </a:ext>
            </a:extLst>
          </p:cNvPr>
          <p:cNvSpPr txBox="1"/>
          <p:nvPr/>
        </p:nvSpPr>
        <p:spPr>
          <a:xfrm>
            <a:off x="5531224" y="210927"/>
            <a:ext cx="2492188" cy="369332"/>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s-ES" altLang="ko-KR" sz="1800" b="0" i="0"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Scenario: Baseline</a:t>
            </a:r>
            <a:endParaRPr kumimoji="0" lang="ko-KR" altLang="en-US" sz="1800" b="0"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graphicFrame>
        <p:nvGraphicFramePr>
          <p:cNvPr id="2" name="Table 1">
            <a:extLst>
              <a:ext uri="{FF2B5EF4-FFF2-40B4-BE49-F238E27FC236}">
                <a16:creationId xmlns:a16="http://schemas.microsoft.com/office/drawing/2014/main" id="{B2AD3D04-E0C2-F684-8D0F-0433F6D3EBB8}"/>
              </a:ext>
            </a:extLst>
          </p:cNvPr>
          <p:cNvGraphicFramePr>
            <a:graphicFrameLocks noGrp="1"/>
          </p:cNvGraphicFramePr>
          <p:nvPr>
            <p:extLst>
              <p:ext uri="{D42A27DB-BD31-4B8C-83A1-F6EECF244321}">
                <p14:modId xmlns:p14="http://schemas.microsoft.com/office/powerpoint/2010/main" val="4217028922"/>
              </p:ext>
            </p:extLst>
          </p:nvPr>
        </p:nvGraphicFramePr>
        <p:xfrm>
          <a:off x="152400" y="972018"/>
          <a:ext cx="11609673" cy="1676400"/>
        </p:xfrm>
        <a:graphic>
          <a:graphicData uri="http://schemas.openxmlformats.org/drawingml/2006/table">
            <a:tbl>
              <a:tblPr/>
              <a:tblGrid>
                <a:gridCol w="2472737">
                  <a:extLst>
                    <a:ext uri="{9D8B030D-6E8A-4147-A177-3AD203B41FA5}">
                      <a16:colId xmlns:a16="http://schemas.microsoft.com/office/drawing/2014/main" val="1708502958"/>
                    </a:ext>
                  </a:extLst>
                </a:gridCol>
                <a:gridCol w="754019">
                  <a:extLst>
                    <a:ext uri="{9D8B030D-6E8A-4147-A177-3AD203B41FA5}">
                      <a16:colId xmlns:a16="http://schemas.microsoft.com/office/drawing/2014/main" val="2699175266"/>
                    </a:ext>
                  </a:extLst>
                </a:gridCol>
                <a:gridCol w="754019">
                  <a:extLst>
                    <a:ext uri="{9D8B030D-6E8A-4147-A177-3AD203B41FA5}">
                      <a16:colId xmlns:a16="http://schemas.microsoft.com/office/drawing/2014/main" val="2258082161"/>
                    </a:ext>
                  </a:extLst>
                </a:gridCol>
                <a:gridCol w="754019">
                  <a:extLst>
                    <a:ext uri="{9D8B030D-6E8A-4147-A177-3AD203B41FA5}">
                      <a16:colId xmlns:a16="http://schemas.microsoft.com/office/drawing/2014/main" val="4261598092"/>
                    </a:ext>
                  </a:extLst>
                </a:gridCol>
                <a:gridCol w="754019">
                  <a:extLst>
                    <a:ext uri="{9D8B030D-6E8A-4147-A177-3AD203B41FA5}">
                      <a16:colId xmlns:a16="http://schemas.microsoft.com/office/drawing/2014/main" val="1778823128"/>
                    </a:ext>
                  </a:extLst>
                </a:gridCol>
                <a:gridCol w="754019">
                  <a:extLst>
                    <a:ext uri="{9D8B030D-6E8A-4147-A177-3AD203B41FA5}">
                      <a16:colId xmlns:a16="http://schemas.microsoft.com/office/drawing/2014/main" val="43664901"/>
                    </a:ext>
                  </a:extLst>
                </a:gridCol>
                <a:gridCol w="754019">
                  <a:extLst>
                    <a:ext uri="{9D8B030D-6E8A-4147-A177-3AD203B41FA5}">
                      <a16:colId xmlns:a16="http://schemas.microsoft.com/office/drawing/2014/main" val="752529853"/>
                    </a:ext>
                  </a:extLst>
                </a:gridCol>
                <a:gridCol w="754019">
                  <a:extLst>
                    <a:ext uri="{9D8B030D-6E8A-4147-A177-3AD203B41FA5}">
                      <a16:colId xmlns:a16="http://schemas.microsoft.com/office/drawing/2014/main" val="2008043086"/>
                    </a:ext>
                  </a:extLst>
                </a:gridCol>
                <a:gridCol w="754019">
                  <a:extLst>
                    <a:ext uri="{9D8B030D-6E8A-4147-A177-3AD203B41FA5}">
                      <a16:colId xmlns:a16="http://schemas.microsoft.com/office/drawing/2014/main" val="747399182"/>
                    </a:ext>
                  </a:extLst>
                </a:gridCol>
                <a:gridCol w="754019">
                  <a:extLst>
                    <a:ext uri="{9D8B030D-6E8A-4147-A177-3AD203B41FA5}">
                      <a16:colId xmlns:a16="http://schemas.microsoft.com/office/drawing/2014/main" val="628406927"/>
                    </a:ext>
                  </a:extLst>
                </a:gridCol>
                <a:gridCol w="754019">
                  <a:extLst>
                    <a:ext uri="{9D8B030D-6E8A-4147-A177-3AD203B41FA5}">
                      <a16:colId xmlns:a16="http://schemas.microsoft.com/office/drawing/2014/main" val="4166416768"/>
                    </a:ext>
                  </a:extLst>
                </a:gridCol>
                <a:gridCol w="754019">
                  <a:extLst>
                    <a:ext uri="{9D8B030D-6E8A-4147-A177-3AD203B41FA5}">
                      <a16:colId xmlns:a16="http://schemas.microsoft.com/office/drawing/2014/main" val="108948218"/>
                    </a:ext>
                  </a:extLst>
                </a:gridCol>
                <a:gridCol w="842727">
                  <a:extLst>
                    <a:ext uri="{9D8B030D-6E8A-4147-A177-3AD203B41FA5}">
                      <a16:colId xmlns:a16="http://schemas.microsoft.com/office/drawing/2014/main" val="1559501716"/>
                    </a:ext>
                  </a:extLst>
                </a:gridCol>
              </a:tblGrid>
              <a:tr h="209550">
                <a:tc gridSpan="7">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맑은 고딕" panose="020B0503020000020004" pitchFamily="50" charset="-127"/>
                          <a:ea typeface="맑은 고딕" panose="020B0503020000020004" pitchFamily="50" charset="-127"/>
                        </a:rPr>
                        <a:t>Final Energy Demand , </a:t>
                      </a:r>
                      <a:r>
                        <a:rPr lang="en-US" altLang="ko-KR" sz="1100" b="0" i="0" u="none" strike="noStrike" dirty="0">
                          <a:solidFill>
                            <a:srgbClr val="000000"/>
                          </a:solidFill>
                          <a:effectLst/>
                          <a:latin typeface="맑은 고딕" panose="020B0503020000020004" pitchFamily="50" charset="-127"/>
                          <a:ea typeface="+mn-ea"/>
                        </a:rPr>
                        <a:t>Scenario: Baseline, All Fuels, Units: Million Gigajoules</a:t>
                      </a:r>
                    </a:p>
                  </a:txBody>
                  <a:tcPr marL="9525" marR="9525" marT="9525" marB="0" anchor="ctr">
                    <a:lnL>
                      <a:noFill/>
                    </a:lnL>
                    <a:lnR>
                      <a:noFill/>
                    </a:lnR>
                    <a:lnT>
                      <a:noFill/>
                    </a:lnT>
                    <a:lnB>
                      <a:noFill/>
                    </a:lnB>
                    <a:solidFill>
                      <a:srgbClr val="DCDCDC"/>
                    </a:solid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extLst>
                  <a:ext uri="{0D108BD9-81ED-4DB2-BD59-A6C34878D82A}">
                    <a16:rowId xmlns:a16="http://schemas.microsoft.com/office/drawing/2014/main" val="356661964"/>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Branch</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2020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2025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2040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2045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2050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2055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2060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2065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2070</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1802873067"/>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Residential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581.5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579.5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577.3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574.6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571.7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568.6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565.4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560.3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554.9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549.4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543.6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6,226.7 </a:t>
                      </a:r>
                    </a:p>
                  </a:txBody>
                  <a:tcPr marL="9525" marR="9525" marT="9525" marB="0" anchor="ctr">
                    <a:lnL>
                      <a:noFill/>
                    </a:lnL>
                    <a:lnR>
                      <a:noFill/>
                    </a:lnR>
                    <a:lnT>
                      <a:noFill/>
                    </a:lnT>
                    <a:lnB>
                      <a:noFill/>
                    </a:lnB>
                    <a:noFill/>
                  </a:tcPr>
                </a:tc>
                <a:extLst>
                  <a:ext uri="{0D108BD9-81ED-4DB2-BD59-A6C34878D82A}">
                    <a16:rowId xmlns:a16="http://schemas.microsoft.com/office/drawing/2014/main" val="2677687722"/>
                  </a:ext>
                </a:extLst>
              </a:tr>
              <a:tr h="209550">
                <a:tc>
                  <a:txBody>
                    <a:bodyPr/>
                    <a:lstStyle/>
                    <a:p>
                      <a:pPr algn="l" fontAlgn="ctr">
                        <a:buNone/>
                      </a:pPr>
                      <a:r>
                        <a:rPr lang="en-US" sz="1100" b="0" i="0" u="none" strike="noStrike" dirty="0">
                          <a:solidFill>
                            <a:srgbClr val="000000"/>
                          </a:solidFill>
                          <a:effectLst/>
                          <a:latin typeface="맑은 고딕" panose="020B0503020000020004" pitchFamily="50" charset="-127"/>
                          <a:ea typeface="맑은 고딕" panose="020B0503020000020004" pitchFamily="50" charset="-127"/>
                        </a:rPr>
                        <a:t>Industry</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702.0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731.5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762.2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792.6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825.0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859.6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896.6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934.9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976.2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1,020.9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1,069.2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9,570.8 </a:t>
                      </a:r>
                    </a:p>
                  </a:txBody>
                  <a:tcPr marL="9525" marR="9525" marT="9525" marB="0" anchor="ctr">
                    <a:lnL>
                      <a:noFill/>
                    </a:lnL>
                    <a:lnR>
                      <a:noFill/>
                    </a:lnR>
                    <a:lnT>
                      <a:noFill/>
                    </a:lnT>
                    <a:lnB>
                      <a:noFill/>
                    </a:lnB>
                    <a:noFill/>
                  </a:tcPr>
                </a:tc>
                <a:extLst>
                  <a:ext uri="{0D108BD9-81ED-4DB2-BD59-A6C34878D82A}">
                    <a16:rowId xmlns:a16="http://schemas.microsoft.com/office/drawing/2014/main" val="3970444295"/>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Transport</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859.7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971.9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1,118.7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1,253.7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1,377.6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1,563.2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1,713.3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1,846.7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1,947.1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2,035.9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2,108.6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16,796.3 </a:t>
                      </a:r>
                    </a:p>
                  </a:txBody>
                  <a:tcPr marL="9525" marR="9525" marT="9525" marB="0" anchor="ctr">
                    <a:lnL>
                      <a:noFill/>
                    </a:lnL>
                    <a:lnR>
                      <a:noFill/>
                    </a:lnR>
                    <a:lnT>
                      <a:noFill/>
                    </a:lnT>
                    <a:lnB>
                      <a:noFill/>
                    </a:lnB>
                    <a:noFill/>
                  </a:tcPr>
                </a:tc>
                <a:extLst>
                  <a:ext uri="{0D108BD9-81ED-4DB2-BD59-A6C34878D82A}">
                    <a16:rowId xmlns:a16="http://schemas.microsoft.com/office/drawing/2014/main" val="1610051728"/>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Commercial _ Public Services</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154.0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166.6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180.1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194.9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210.8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228.1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246.8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266.7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288.2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311.5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336.7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2,584.4 </a:t>
                      </a:r>
                    </a:p>
                  </a:txBody>
                  <a:tcPr marL="9525" marR="9525" marT="9525" marB="0" anchor="ctr">
                    <a:lnL>
                      <a:noFill/>
                    </a:lnL>
                    <a:lnR>
                      <a:noFill/>
                    </a:lnR>
                    <a:lnT>
                      <a:noFill/>
                    </a:lnT>
                    <a:lnB>
                      <a:noFill/>
                    </a:lnB>
                    <a:noFill/>
                  </a:tcPr>
                </a:tc>
                <a:extLst>
                  <a:ext uri="{0D108BD9-81ED-4DB2-BD59-A6C34878D82A}">
                    <a16:rowId xmlns:a16="http://schemas.microsoft.com/office/drawing/2014/main" val="2471299072"/>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Agriculture</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55.9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58.4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61.0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63.9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66.8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69.9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73.1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76.8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80.5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84.5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88.5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779.4 </a:t>
                      </a:r>
                    </a:p>
                  </a:txBody>
                  <a:tcPr marL="9525" marR="9525" marT="9525" marB="0" anchor="ctr">
                    <a:lnL>
                      <a:noFill/>
                    </a:lnL>
                    <a:lnR>
                      <a:noFill/>
                    </a:lnR>
                    <a:lnT>
                      <a:noFill/>
                    </a:lnT>
                    <a:lnB>
                      <a:noFill/>
                    </a:lnB>
                    <a:noFill/>
                  </a:tcPr>
                </a:tc>
                <a:extLst>
                  <a:ext uri="{0D108BD9-81ED-4DB2-BD59-A6C34878D82A}">
                    <a16:rowId xmlns:a16="http://schemas.microsoft.com/office/drawing/2014/main" val="1417678153"/>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2,353.2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2,507.8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2,699.3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2,879.7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3,052.0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3,289.5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3,495.2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3,685.3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3,847.0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4,002.1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4,146.7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35,957.6 </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773929193"/>
                  </a:ext>
                </a:extLst>
              </a:tr>
            </a:tbl>
          </a:graphicData>
        </a:graphic>
      </p:graphicFrame>
      <p:pic>
        <p:nvPicPr>
          <p:cNvPr id="3" name="Picture 2">
            <a:extLst>
              <a:ext uri="{FF2B5EF4-FFF2-40B4-BE49-F238E27FC236}">
                <a16:creationId xmlns:a16="http://schemas.microsoft.com/office/drawing/2014/main" id="{682451AD-BCAF-A054-3E11-E459AF7B9CFA}"/>
              </a:ext>
            </a:extLst>
          </p:cNvPr>
          <p:cNvPicPr>
            <a:picLocks noChangeAspect="1"/>
          </p:cNvPicPr>
          <p:nvPr/>
        </p:nvPicPr>
        <p:blipFill>
          <a:blip r:embed="rId3"/>
          <a:stretch>
            <a:fillRect/>
          </a:stretch>
        </p:blipFill>
        <p:spPr>
          <a:xfrm>
            <a:off x="1430565" y="2763178"/>
            <a:ext cx="6134526" cy="3680716"/>
          </a:xfrm>
          <a:prstGeom prst="rect">
            <a:avLst/>
          </a:prstGeom>
        </p:spPr>
      </p:pic>
    </p:spTree>
    <p:extLst>
      <p:ext uri="{BB962C8B-B14F-4D97-AF65-F5344CB8AC3E}">
        <p14:creationId xmlns:p14="http://schemas.microsoft.com/office/powerpoint/2010/main" val="1865067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404E60-5276-C56D-65B9-864B3FCBCDB7}"/>
              </a:ext>
            </a:extLst>
          </p:cNvPr>
          <p:cNvPicPr>
            <a:picLocks noChangeAspect="1"/>
          </p:cNvPicPr>
          <p:nvPr/>
        </p:nvPicPr>
        <p:blipFill>
          <a:blip r:embed="rId2"/>
          <a:stretch>
            <a:fillRect/>
          </a:stretch>
        </p:blipFill>
        <p:spPr>
          <a:xfrm>
            <a:off x="89647" y="96167"/>
            <a:ext cx="8068235" cy="636494"/>
          </a:xfrm>
          <a:prstGeom prst="rect">
            <a:avLst/>
          </a:prstGeom>
        </p:spPr>
      </p:pic>
      <p:sp>
        <p:nvSpPr>
          <p:cNvPr id="5" name="TextBox 4">
            <a:extLst>
              <a:ext uri="{FF2B5EF4-FFF2-40B4-BE49-F238E27FC236}">
                <a16:creationId xmlns:a16="http://schemas.microsoft.com/office/drawing/2014/main" id="{B092D242-EAAF-D331-19E9-70D79167CFD2}"/>
              </a:ext>
            </a:extLst>
          </p:cNvPr>
          <p:cNvSpPr txBox="1"/>
          <p:nvPr/>
        </p:nvSpPr>
        <p:spPr>
          <a:xfrm>
            <a:off x="378758" y="210927"/>
            <a:ext cx="5152466" cy="369332"/>
          </a:xfrm>
          <a:prstGeom prst="rect">
            <a:avLst/>
          </a:prstGeom>
          <a:noFill/>
        </p:spPr>
        <p:txBody>
          <a:bodyPr wrap="square">
            <a:spAutoFit/>
          </a:bodyPr>
          <a:lstStyle/>
          <a:p>
            <a:r>
              <a:rPr lang="es-ES" altLang="ko-KR" dirty="0">
                <a:solidFill>
                  <a:schemeClr val="bg1"/>
                </a:solidFill>
              </a:rPr>
              <a:t>Final Energy Demand by Fuel: </a:t>
            </a:r>
            <a:r>
              <a:rPr lang="en-US" altLang="ko-KR" dirty="0">
                <a:solidFill>
                  <a:prstClr val="white"/>
                </a:solidFill>
              </a:rPr>
              <a:t>(Million GJ)</a:t>
            </a:r>
            <a:endParaRPr lang="ko-KR" altLang="en-US" dirty="0">
              <a:solidFill>
                <a:prstClr val="white"/>
              </a:solidFill>
            </a:endParaRPr>
          </a:p>
        </p:txBody>
      </p:sp>
      <p:sp>
        <p:nvSpPr>
          <p:cNvPr id="7" name="TextBox 6">
            <a:extLst>
              <a:ext uri="{FF2B5EF4-FFF2-40B4-BE49-F238E27FC236}">
                <a16:creationId xmlns:a16="http://schemas.microsoft.com/office/drawing/2014/main" id="{B1AFFB4E-4FBD-0D64-C648-FA8BD8BC2472}"/>
              </a:ext>
            </a:extLst>
          </p:cNvPr>
          <p:cNvSpPr txBox="1"/>
          <p:nvPr/>
        </p:nvSpPr>
        <p:spPr>
          <a:xfrm>
            <a:off x="5531224" y="210927"/>
            <a:ext cx="2492188" cy="369332"/>
          </a:xfrm>
          <a:prstGeom prst="rect">
            <a:avLst/>
          </a:prstGeom>
          <a:noFill/>
        </p:spPr>
        <p:txBody>
          <a:bodyPr wrap="square">
            <a:spAutoFit/>
          </a:bodyPr>
          <a:lstStyle/>
          <a:p>
            <a:r>
              <a:rPr lang="es-ES" altLang="ko-KR" dirty="0">
                <a:solidFill>
                  <a:schemeClr val="bg1"/>
                </a:solidFill>
              </a:rPr>
              <a:t>Scenario: Baseline</a:t>
            </a:r>
            <a:endParaRPr lang="ko-KR" altLang="en-US" dirty="0"/>
          </a:p>
        </p:txBody>
      </p:sp>
      <p:graphicFrame>
        <p:nvGraphicFramePr>
          <p:cNvPr id="2" name="Table 1">
            <a:extLst>
              <a:ext uri="{FF2B5EF4-FFF2-40B4-BE49-F238E27FC236}">
                <a16:creationId xmlns:a16="http://schemas.microsoft.com/office/drawing/2014/main" id="{F28F62BF-44E7-8FCB-9077-BB516A9996E8}"/>
              </a:ext>
            </a:extLst>
          </p:cNvPr>
          <p:cNvGraphicFramePr>
            <a:graphicFrameLocks noGrp="1"/>
          </p:cNvGraphicFramePr>
          <p:nvPr>
            <p:extLst>
              <p:ext uri="{D42A27DB-BD31-4B8C-83A1-F6EECF244321}">
                <p14:modId xmlns:p14="http://schemas.microsoft.com/office/powerpoint/2010/main" val="1645087829"/>
              </p:ext>
            </p:extLst>
          </p:nvPr>
        </p:nvGraphicFramePr>
        <p:xfrm>
          <a:off x="470458" y="3841428"/>
          <a:ext cx="11640859" cy="2805645"/>
        </p:xfrm>
        <a:graphic>
          <a:graphicData uri="http://schemas.openxmlformats.org/drawingml/2006/table">
            <a:tbl>
              <a:tblPr/>
              <a:tblGrid>
                <a:gridCol w="1632067">
                  <a:extLst>
                    <a:ext uri="{9D8B030D-6E8A-4147-A177-3AD203B41FA5}">
                      <a16:colId xmlns:a16="http://schemas.microsoft.com/office/drawing/2014/main" val="2617887145"/>
                    </a:ext>
                  </a:extLst>
                </a:gridCol>
                <a:gridCol w="968548">
                  <a:extLst>
                    <a:ext uri="{9D8B030D-6E8A-4147-A177-3AD203B41FA5}">
                      <a16:colId xmlns:a16="http://schemas.microsoft.com/office/drawing/2014/main" val="187616258"/>
                    </a:ext>
                  </a:extLst>
                </a:gridCol>
                <a:gridCol w="813102">
                  <a:extLst>
                    <a:ext uri="{9D8B030D-6E8A-4147-A177-3AD203B41FA5}">
                      <a16:colId xmlns:a16="http://schemas.microsoft.com/office/drawing/2014/main" val="4109481086"/>
                    </a:ext>
                  </a:extLst>
                </a:gridCol>
                <a:gridCol w="1116470">
                  <a:extLst>
                    <a:ext uri="{9D8B030D-6E8A-4147-A177-3AD203B41FA5}">
                      <a16:colId xmlns:a16="http://schemas.microsoft.com/office/drawing/2014/main" val="1507032993"/>
                    </a:ext>
                  </a:extLst>
                </a:gridCol>
                <a:gridCol w="779880">
                  <a:extLst>
                    <a:ext uri="{9D8B030D-6E8A-4147-A177-3AD203B41FA5}">
                      <a16:colId xmlns:a16="http://schemas.microsoft.com/office/drawing/2014/main" val="420259825"/>
                    </a:ext>
                  </a:extLst>
                </a:gridCol>
                <a:gridCol w="779880">
                  <a:extLst>
                    <a:ext uri="{9D8B030D-6E8A-4147-A177-3AD203B41FA5}">
                      <a16:colId xmlns:a16="http://schemas.microsoft.com/office/drawing/2014/main" val="2280010275"/>
                    </a:ext>
                  </a:extLst>
                </a:gridCol>
                <a:gridCol w="779880">
                  <a:extLst>
                    <a:ext uri="{9D8B030D-6E8A-4147-A177-3AD203B41FA5}">
                      <a16:colId xmlns:a16="http://schemas.microsoft.com/office/drawing/2014/main" val="3770649397"/>
                    </a:ext>
                  </a:extLst>
                </a:gridCol>
                <a:gridCol w="779880">
                  <a:extLst>
                    <a:ext uri="{9D8B030D-6E8A-4147-A177-3AD203B41FA5}">
                      <a16:colId xmlns:a16="http://schemas.microsoft.com/office/drawing/2014/main" val="369782206"/>
                    </a:ext>
                  </a:extLst>
                </a:gridCol>
                <a:gridCol w="779880">
                  <a:extLst>
                    <a:ext uri="{9D8B030D-6E8A-4147-A177-3AD203B41FA5}">
                      <a16:colId xmlns:a16="http://schemas.microsoft.com/office/drawing/2014/main" val="3550257333"/>
                    </a:ext>
                  </a:extLst>
                </a:gridCol>
                <a:gridCol w="779880">
                  <a:extLst>
                    <a:ext uri="{9D8B030D-6E8A-4147-A177-3AD203B41FA5}">
                      <a16:colId xmlns:a16="http://schemas.microsoft.com/office/drawing/2014/main" val="980963426"/>
                    </a:ext>
                  </a:extLst>
                </a:gridCol>
                <a:gridCol w="779880">
                  <a:extLst>
                    <a:ext uri="{9D8B030D-6E8A-4147-A177-3AD203B41FA5}">
                      <a16:colId xmlns:a16="http://schemas.microsoft.com/office/drawing/2014/main" val="4145113223"/>
                    </a:ext>
                  </a:extLst>
                </a:gridCol>
                <a:gridCol w="779880">
                  <a:extLst>
                    <a:ext uri="{9D8B030D-6E8A-4147-A177-3AD203B41FA5}">
                      <a16:colId xmlns:a16="http://schemas.microsoft.com/office/drawing/2014/main" val="1526115378"/>
                    </a:ext>
                  </a:extLst>
                </a:gridCol>
                <a:gridCol w="871632">
                  <a:extLst>
                    <a:ext uri="{9D8B030D-6E8A-4147-A177-3AD203B41FA5}">
                      <a16:colId xmlns:a16="http://schemas.microsoft.com/office/drawing/2014/main" val="712618255"/>
                    </a:ext>
                  </a:extLst>
                </a:gridCol>
              </a:tblGrid>
              <a:tr h="0">
                <a:tc gridSpan="7">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Final Energy Demand </a:t>
                      </a:r>
                      <a:r>
                        <a:rPr lang="en-US" altLang="ko-KR" sz="1000" b="0" i="0" u="none" strike="noStrike" dirty="0">
                          <a:solidFill>
                            <a:srgbClr val="000000"/>
                          </a:solidFill>
                          <a:effectLst/>
                          <a:latin typeface="맑은 고딕" panose="020B0503020000020004" pitchFamily="50" charset="-127"/>
                          <a:ea typeface="+mn-ea"/>
                        </a:rPr>
                        <a:t>Scenario , Baseline Units: Million Gigajoules</a:t>
                      </a:r>
                    </a:p>
                  </a:txBody>
                  <a:tcPr marL="9525" marR="9525" marT="9525" marB="0" anchor="ctr">
                    <a:lnL>
                      <a:noFill/>
                    </a:lnL>
                    <a:lnR>
                      <a:noFill/>
                    </a:lnR>
                    <a:lnT>
                      <a:noFill/>
                    </a:lnT>
                    <a:lnB>
                      <a:noFill/>
                    </a:lnB>
                    <a:solidFill>
                      <a:srgbClr val="DCDCDC"/>
                    </a:solidFill>
                  </a:tcPr>
                </a:tc>
                <a:tc hMerge="1">
                  <a:txBody>
                    <a:bodyPr/>
                    <a:lstStyle/>
                    <a:p>
                      <a:endParaRPr dirty="0"/>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0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extLst>
                  <a:ext uri="{0D108BD9-81ED-4DB2-BD59-A6C34878D82A}">
                    <a16:rowId xmlns:a16="http://schemas.microsoft.com/office/drawing/2014/main" val="4012909065"/>
                  </a:ext>
                </a:extLst>
              </a:tr>
              <a:tr h="176248">
                <a:tc>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Fuel</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2020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2025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2030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2035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2040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2045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2050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2055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2060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2065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2070</a:t>
                      </a:r>
                    </a:p>
                  </a:txBody>
                  <a:tcPr marL="9525" marR="9525" marT="9525" marB="0" anchor="ctr">
                    <a:lnL>
                      <a:noFill/>
                    </a:lnL>
                    <a:lnR>
                      <a:noFill/>
                    </a:lnR>
                    <a:lnT>
                      <a:noFill/>
                    </a:lnT>
                    <a:lnB>
                      <a:noFill/>
                    </a:lnB>
                    <a:solidFill>
                      <a:srgbClr val="E2EDFA"/>
                    </a:solidFill>
                  </a:tcPr>
                </a:tc>
                <a:tc>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2651383919"/>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Electricity</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523.6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551.5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581.2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610.2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641.5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676.0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713.2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752.3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794.7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841.9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893.5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7,579.5 </a:t>
                      </a:r>
                    </a:p>
                  </a:txBody>
                  <a:tcPr marL="9525" marR="9525" marT="9525" marB="0" anchor="ctr">
                    <a:lnL>
                      <a:noFill/>
                    </a:lnL>
                    <a:lnR>
                      <a:noFill/>
                    </a:lnR>
                    <a:lnT>
                      <a:noFill/>
                    </a:lnT>
                    <a:lnB>
                      <a:noFill/>
                    </a:lnB>
                    <a:noFill/>
                  </a:tcPr>
                </a:tc>
                <a:extLst>
                  <a:ext uri="{0D108BD9-81ED-4DB2-BD59-A6C34878D82A}">
                    <a16:rowId xmlns:a16="http://schemas.microsoft.com/office/drawing/2014/main" val="2579519637"/>
                  </a:ext>
                </a:extLst>
              </a:tr>
              <a:tr h="176248">
                <a:tc>
                  <a:txBody>
                    <a:bodyPr/>
                    <a:lstStyle/>
                    <a:p>
                      <a:pPr algn="l" fontAlgn="ctr">
                        <a:buNone/>
                      </a:pPr>
                      <a:r>
                        <a:rPr lang="en-US" sz="1000" b="0" i="0" u="none" strike="noStrike" dirty="0">
                          <a:solidFill>
                            <a:srgbClr val="000000"/>
                          </a:solidFill>
                          <a:effectLst/>
                          <a:latin typeface="맑은 고딕" panose="020B0503020000020004" pitchFamily="50" charset="-127"/>
                          <a:ea typeface="맑은 고딕" panose="020B0503020000020004" pitchFamily="50" charset="-127"/>
                        </a:rPr>
                        <a:t>Natural Gas</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421.8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438.2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454.8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468.8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483.1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497.8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512.7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526.7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541.0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555.6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570.4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5,470.9 </a:t>
                      </a:r>
                    </a:p>
                  </a:txBody>
                  <a:tcPr marL="9525" marR="9525" marT="9525" marB="0" anchor="ctr">
                    <a:lnL>
                      <a:noFill/>
                    </a:lnL>
                    <a:lnR>
                      <a:noFill/>
                    </a:lnR>
                    <a:lnT>
                      <a:noFill/>
                    </a:lnT>
                    <a:lnB>
                      <a:noFill/>
                    </a:lnB>
                    <a:noFill/>
                  </a:tcPr>
                </a:tc>
                <a:extLst>
                  <a:ext uri="{0D108BD9-81ED-4DB2-BD59-A6C34878D82A}">
                    <a16:rowId xmlns:a16="http://schemas.microsoft.com/office/drawing/2014/main" val="2171101971"/>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Kerosene</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extLst>
                  <a:ext uri="{0D108BD9-81ED-4DB2-BD59-A6C34878D82A}">
                    <a16:rowId xmlns:a16="http://schemas.microsoft.com/office/drawing/2014/main" val="2278245267"/>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Gasoline</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408.4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460.2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527.7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586.7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638.7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724.3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791.0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847.9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888.0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920.6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944.9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7,738.5 </a:t>
                      </a:r>
                    </a:p>
                  </a:txBody>
                  <a:tcPr marL="9525" marR="9525" marT="9525" marB="0" anchor="ctr">
                    <a:lnL>
                      <a:noFill/>
                    </a:lnL>
                    <a:lnR>
                      <a:noFill/>
                    </a:lnR>
                    <a:lnT>
                      <a:noFill/>
                    </a:lnT>
                    <a:lnB>
                      <a:noFill/>
                    </a:lnB>
                    <a:noFill/>
                  </a:tcPr>
                </a:tc>
                <a:extLst>
                  <a:ext uri="{0D108BD9-81ED-4DB2-BD59-A6C34878D82A}">
                    <a16:rowId xmlns:a16="http://schemas.microsoft.com/office/drawing/2014/main" val="87907627"/>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Diesel</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371.1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409.6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459.8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504.0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543.6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593.4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629.9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660.6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679.9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692.9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700.3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6,245.2 </a:t>
                      </a:r>
                    </a:p>
                  </a:txBody>
                  <a:tcPr marL="9525" marR="9525" marT="9525" marB="0" anchor="ctr">
                    <a:lnL>
                      <a:noFill/>
                    </a:lnL>
                    <a:lnR>
                      <a:noFill/>
                    </a:lnR>
                    <a:lnT>
                      <a:noFill/>
                    </a:lnT>
                    <a:lnB>
                      <a:noFill/>
                    </a:lnB>
                    <a:noFill/>
                  </a:tcPr>
                </a:tc>
                <a:extLst>
                  <a:ext uri="{0D108BD9-81ED-4DB2-BD59-A6C34878D82A}">
                    <a16:rowId xmlns:a16="http://schemas.microsoft.com/office/drawing/2014/main" val="3437477636"/>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Residual Fuel Oil</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122.9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133.1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143.6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152.0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160.9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170.4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180.6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191.7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203.7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216.6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230.6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1,906.0 </a:t>
                      </a:r>
                    </a:p>
                  </a:txBody>
                  <a:tcPr marL="9525" marR="9525" marT="9525" marB="0" anchor="ctr">
                    <a:lnL>
                      <a:noFill/>
                    </a:lnL>
                    <a:lnR>
                      <a:noFill/>
                    </a:lnR>
                    <a:lnT>
                      <a:noFill/>
                    </a:lnT>
                    <a:lnB>
                      <a:noFill/>
                    </a:lnB>
                    <a:noFill/>
                  </a:tcPr>
                </a:tc>
                <a:extLst>
                  <a:ext uri="{0D108BD9-81ED-4DB2-BD59-A6C34878D82A}">
                    <a16:rowId xmlns:a16="http://schemas.microsoft.com/office/drawing/2014/main" val="343422444"/>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LPG</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250.4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240.5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230.9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224.5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218.2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212.0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205.8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198.7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191.7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184.8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178.1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2,335.7 </a:t>
                      </a:r>
                    </a:p>
                  </a:txBody>
                  <a:tcPr marL="9525" marR="9525" marT="9525" marB="0" anchor="ctr">
                    <a:lnL>
                      <a:noFill/>
                    </a:lnL>
                    <a:lnR>
                      <a:noFill/>
                    </a:lnR>
                    <a:lnT>
                      <a:noFill/>
                    </a:lnT>
                    <a:lnB>
                      <a:noFill/>
                    </a:lnB>
                    <a:noFill/>
                  </a:tcPr>
                </a:tc>
                <a:extLst>
                  <a:ext uri="{0D108BD9-81ED-4DB2-BD59-A6C34878D82A}">
                    <a16:rowId xmlns:a16="http://schemas.microsoft.com/office/drawing/2014/main" val="1271419443"/>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Coal Bituminous</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124.1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119.3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114.6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112.5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110.3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108.2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106.0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105.4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104.8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104.1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103.4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1,212.6 </a:t>
                      </a:r>
                    </a:p>
                  </a:txBody>
                  <a:tcPr marL="9525" marR="9525" marT="9525" marB="0" anchor="ctr">
                    <a:lnL>
                      <a:noFill/>
                    </a:lnL>
                    <a:lnR>
                      <a:noFill/>
                    </a:lnR>
                    <a:lnT>
                      <a:noFill/>
                    </a:lnT>
                    <a:lnB>
                      <a:noFill/>
                    </a:lnB>
                    <a:noFill/>
                  </a:tcPr>
                </a:tc>
                <a:extLst>
                  <a:ext uri="{0D108BD9-81ED-4DB2-BD59-A6C34878D82A}">
                    <a16:rowId xmlns:a16="http://schemas.microsoft.com/office/drawing/2014/main" val="3834844315"/>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Solar</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0.5 </a:t>
                      </a:r>
                    </a:p>
                  </a:txBody>
                  <a:tcPr marL="9525" marR="9525" marT="9525" marB="0" anchor="ctr">
                    <a:lnL>
                      <a:noFill/>
                    </a:lnL>
                    <a:lnR>
                      <a:noFill/>
                    </a:lnR>
                    <a:lnT>
                      <a:noFill/>
                    </a:lnT>
                    <a:lnB>
                      <a:noFill/>
                    </a:lnB>
                    <a:noFill/>
                  </a:tcPr>
                </a:tc>
                <a:extLst>
                  <a:ext uri="{0D108BD9-81ED-4DB2-BD59-A6C34878D82A}">
                    <a16:rowId xmlns:a16="http://schemas.microsoft.com/office/drawing/2014/main" val="2142408330"/>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Biomass</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0.1 </a:t>
                      </a:r>
                    </a:p>
                  </a:txBody>
                  <a:tcPr marL="9525" marR="9525" marT="9525" marB="0" anchor="ctr">
                    <a:lnL>
                      <a:noFill/>
                    </a:lnL>
                    <a:lnR>
                      <a:noFill/>
                    </a:lnR>
                    <a:lnT>
                      <a:noFill/>
                    </a:lnT>
                    <a:lnB>
                      <a:noFill/>
                    </a:lnB>
                    <a:noFill/>
                  </a:tcPr>
                </a:tc>
                <a:extLst>
                  <a:ext uri="{0D108BD9-81ED-4DB2-BD59-A6C34878D82A}">
                    <a16:rowId xmlns:a16="http://schemas.microsoft.com/office/drawing/2014/main" val="3066801397"/>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CNG</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63.7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77.2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94.2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113.7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133.6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165.8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196.6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225.3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251.2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277.6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302.5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1,901.2 </a:t>
                      </a:r>
                    </a:p>
                  </a:txBody>
                  <a:tcPr marL="9525" marR="9525" marT="9525" marB="0" anchor="ctr">
                    <a:lnL>
                      <a:noFill/>
                    </a:lnL>
                    <a:lnR>
                      <a:noFill/>
                    </a:lnR>
                    <a:lnT>
                      <a:noFill/>
                    </a:lnT>
                    <a:lnB>
                      <a:noFill/>
                    </a:lnB>
                    <a:noFill/>
                  </a:tcPr>
                </a:tc>
                <a:extLst>
                  <a:ext uri="{0D108BD9-81ED-4DB2-BD59-A6C34878D82A}">
                    <a16:rowId xmlns:a16="http://schemas.microsoft.com/office/drawing/2014/main" val="1108949026"/>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RDF</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11.5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12.8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14.0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15.8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17.5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21.0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22.2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24.4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25.4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207.1 </a:t>
                      </a:r>
                    </a:p>
                  </a:txBody>
                  <a:tcPr marL="9525" marR="9525" marT="9525" marB="0" anchor="ctr">
                    <a:lnL>
                      <a:noFill/>
                    </a:lnL>
                    <a:lnR>
                      <a:noFill/>
                    </a:lnR>
                    <a:lnT>
                      <a:noFill/>
                    </a:lnT>
                    <a:lnB>
                      <a:noFill/>
                    </a:lnB>
                    <a:noFill/>
                  </a:tcPr>
                </a:tc>
                <a:extLst>
                  <a:ext uri="{0D108BD9-81ED-4DB2-BD59-A6C34878D82A}">
                    <a16:rowId xmlns:a16="http://schemas.microsoft.com/office/drawing/2014/main" val="48045376"/>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Jet Fuel</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55.6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65.3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78.4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91.5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104.5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122.4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138.3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154.5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168.7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183.5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197.5 </a:t>
                      </a:r>
                    </a:p>
                  </a:txBody>
                  <a:tcPr marL="9525" marR="9525" marT="9525" marB="0" anchor="ctr">
                    <a:lnL>
                      <a:noFill/>
                    </a:lnL>
                    <a:lnR>
                      <a:noFill/>
                    </a:lnR>
                    <a:lnT>
                      <a:noFill/>
                    </a:lnT>
                    <a:lnB>
                      <a:noFill/>
                    </a:lnB>
                    <a:no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1,360.3 </a:t>
                      </a:r>
                    </a:p>
                  </a:txBody>
                  <a:tcPr marL="9525" marR="9525" marT="9525" marB="0" anchor="ctr">
                    <a:lnL>
                      <a:noFill/>
                    </a:lnL>
                    <a:lnR>
                      <a:noFill/>
                    </a:lnR>
                    <a:lnT>
                      <a:noFill/>
                    </a:lnT>
                    <a:lnB>
                      <a:noFill/>
                    </a:lnB>
                    <a:noFill/>
                  </a:tcPr>
                </a:tc>
                <a:extLst>
                  <a:ext uri="{0D108BD9-81ED-4DB2-BD59-A6C34878D82A}">
                    <a16:rowId xmlns:a16="http://schemas.microsoft.com/office/drawing/2014/main" val="1200950183"/>
                  </a:ext>
                </a:extLst>
              </a:tr>
              <a:tr h="176248">
                <a:tc>
                  <a:txBody>
                    <a:bodyPr/>
                    <a:lstStyle/>
                    <a:p>
                      <a:pPr algn="l" fontAlgn="ctr">
                        <a:buNone/>
                      </a:pPr>
                      <a:r>
                        <a:rPr lang="en-US" sz="1000" b="0" i="0" u="none" strike="noStrike">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2,353.2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2,507.8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2,699.3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2,879.7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3,052.0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3,289.5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3,495.2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3,685.3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3,847.0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4,002.1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a:solidFill>
                            <a:srgbClr val="000000"/>
                          </a:solidFill>
                          <a:effectLst/>
                          <a:latin typeface="맑은 고딕" panose="020B0503020000020004" pitchFamily="50" charset="-127"/>
                          <a:ea typeface="맑은 고딕" panose="020B0503020000020004" pitchFamily="50" charset="-127"/>
                        </a:rPr>
                        <a:t>4,146.7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0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000" b="0" i="0" u="none" strike="noStrike" dirty="0">
                          <a:solidFill>
                            <a:srgbClr val="000000"/>
                          </a:solidFill>
                          <a:effectLst/>
                          <a:latin typeface="맑은 고딕" panose="020B0503020000020004" pitchFamily="50" charset="-127"/>
                          <a:ea typeface="맑은 고딕" panose="020B0503020000020004" pitchFamily="50" charset="-127"/>
                        </a:rPr>
                        <a:t>35,957.6 </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1576462639"/>
                  </a:ext>
                </a:extLst>
              </a:tr>
            </a:tbl>
          </a:graphicData>
        </a:graphic>
      </p:graphicFrame>
      <p:pic>
        <p:nvPicPr>
          <p:cNvPr id="4" name="Picture 3">
            <a:extLst>
              <a:ext uri="{FF2B5EF4-FFF2-40B4-BE49-F238E27FC236}">
                <a16:creationId xmlns:a16="http://schemas.microsoft.com/office/drawing/2014/main" id="{DCC47122-589B-332C-1074-8413789A3146}"/>
              </a:ext>
            </a:extLst>
          </p:cNvPr>
          <p:cNvPicPr>
            <a:picLocks noChangeAspect="1"/>
          </p:cNvPicPr>
          <p:nvPr/>
        </p:nvPicPr>
        <p:blipFill>
          <a:blip r:embed="rId3"/>
          <a:stretch>
            <a:fillRect/>
          </a:stretch>
        </p:blipFill>
        <p:spPr>
          <a:xfrm>
            <a:off x="1102659" y="847421"/>
            <a:ext cx="5549152" cy="2819580"/>
          </a:xfrm>
          <a:prstGeom prst="rect">
            <a:avLst/>
          </a:prstGeom>
        </p:spPr>
      </p:pic>
    </p:spTree>
    <p:extLst>
      <p:ext uri="{BB962C8B-B14F-4D97-AF65-F5344CB8AC3E}">
        <p14:creationId xmlns:p14="http://schemas.microsoft.com/office/powerpoint/2010/main" val="127019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CAD26-1564-2D0C-559A-6B4123CE2C47}"/>
              </a:ext>
            </a:extLst>
          </p:cNvPr>
          <p:cNvPicPr>
            <a:picLocks noChangeAspect="1"/>
          </p:cNvPicPr>
          <p:nvPr/>
        </p:nvPicPr>
        <p:blipFill>
          <a:blip r:embed="rId2"/>
          <a:stretch>
            <a:fillRect/>
          </a:stretch>
        </p:blipFill>
        <p:spPr>
          <a:xfrm>
            <a:off x="215153" y="645459"/>
            <a:ext cx="5976471" cy="3585883"/>
          </a:xfrm>
          <a:prstGeom prst="rect">
            <a:avLst/>
          </a:prstGeom>
          <a:solidFill>
            <a:schemeClr val="accent2"/>
          </a:solidFill>
          <a:ln>
            <a:solidFill>
              <a:schemeClr val="accent1"/>
            </a:solidFill>
          </a:ln>
        </p:spPr>
      </p:pic>
      <p:sp>
        <p:nvSpPr>
          <p:cNvPr id="6" name="TextBox 5">
            <a:extLst>
              <a:ext uri="{FF2B5EF4-FFF2-40B4-BE49-F238E27FC236}">
                <a16:creationId xmlns:a16="http://schemas.microsoft.com/office/drawing/2014/main" id="{29CB7893-F2B3-2381-B895-2ADF9647B881}"/>
              </a:ext>
            </a:extLst>
          </p:cNvPr>
          <p:cNvSpPr txBox="1"/>
          <p:nvPr/>
        </p:nvSpPr>
        <p:spPr>
          <a:xfrm>
            <a:off x="215153" y="195444"/>
            <a:ext cx="6203576" cy="369332"/>
          </a:xfrm>
          <a:prstGeom prst="rect">
            <a:avLst/>
          </a:prstGeom>
          <a:solidFill>
            <a:schemeClr val="tx2">
              <a:lumMod val="40000"/>
              <a:lumOff val="60000"/>
            </a:schemeClr>
          </a:solidFill>
        </p:spPr>
        <p:txBody>
          <a:bodyPr wrap="square">
            <a:spAutoFit/>
          </a:bodyPr>
          <a:lstStyle/>
          <a:p>
            <a:r>
              <a:rPr lang="en-US" altLang="ko-KR" dirty="0"/>
              <a:t>Final Energy Demand Scenario: Baseline, All Fuels</a:t>
            </a:r>
            <a:endParaRPr lang="ko-KR" altLang="en-US" dirty="0"/>
          </a:p>
        </p:txBody>
      </p:sp>
      <p:graphicFrame>
        <p:nvGraphicFramePr>
          <p:cNvPr id="8" name="Table 7">
            <a:extLst>
              <a:ext uri="{FF2B5EF4-FFF2-40B4-BE49-F238E27FC236}">
                <a16:creationId xmlns:a16="http://schemas.microsoft.com/office/drawing/2014/main" id="{7A65C20C-42C9-3367-1D6D-B10157C1E5DB}"/>
              </a:ext>
            </a:extLst>
          </p:cNvPr>
          <p:cNvGraphicFramePr>
            <a:graphicFrameLocks noGrp="1"/>
          </p:cNvGraphicFramePr>
          <p:nvPr>
            <p:extLst>
              <p:ext uri="{D42A27DB-BD31-4B8C-83A1-F6EECF244321}">
                <p14:modId xmlns:p14="http://schemas.microsoft.com/office/powerpoint/2010/main" val="3308180573"/>
              </p:ext>
            </p:extLst>
          </p:nvPr>
        </p:nvGraphicFramePr>
        <p:xfrm>
          <a:off x="1694329" y="4419600"/>
          <a:ext cx="9448801" cy="1676400"/>
        </p:xfrm>
        <a:graphic>
          <a:graphicData uri="http://schemas.openxmlformats.org/drawingml/2006/table">
            <a:tbl>
              <a:tblPr/>
              <a:tblGrid>
                <a:gridCol w="2389972">
                  <a:extLst>
                    <a:ext uri="{9D8B030D-6E8A-4147-A177-3AD203B41FA5}">
                      <a16:colId xmlns:a16="http://schemas.microsoft.com/office/drawing/2014/main" val="1306877065"/>
                    </a:ext>
                  </a:extLst>
                </a:gridCol>
                <a:gridCol w="545917">
                  <a:extLst>
                    <a:ext uri="{9D8B030D-6E8A-4147-A177-3AD203B41FA5}">
                      <a16:colId xmlns:a16="http://schemas.microsoft.com/office/drawing/2014/main" val="49597262"/>
                    </a:ext>
                  </a:extLst>
                </a:gridCol>
                <a:gridCol w="545917">
                  <a:extLst>
                    <a:ext uri="{9D8B030D-6E8A-4147-A177-3AD203B41FA5}">
                      <a16:colId xmlns:a16="http://schemas.microsoft.com/office/drawing/2014/main" val="4181214099"/>
                    </a:ext>
                  </a:extLst>
                </a:gridCol>
                <a:gridCol w="545917">
                  <a:extLst>
                    <a:ext uri="{9D8B030D-6E8A-4147-A177-3AD203B41FA5}">
                      <a16:colId xmlns:a16="http://schemas.microsoft.com/office/drawing/2014/main" val="2762438051"/>
                    </a:ext>
                  </a:extLst>
                </a:gridCol>
                <a:gridCol w="545917">
                  <a:extLst>
                    <a:ext uri="{9D8B030D-6E8A-4147-A177-3AD203B41FA5}">
                      <a16:colId xmlns:a16="http://schemas.microsoft.com/office/drawing/2014/main" val="616809521"/>
                    </a:ext>
                  </a:extLst>
                </a:gridCol>
                <a:gridCol w="545917">
                  <a:extLst>
                    <a:ext uri="{9D8B030D-6E8A-4147-A177-3AD203B41FA5}">
                      <a16:colId xmlns:a16="http://schemas.microsoft.com/office/drawing/2014/main" val="31032100"/>
                    </a:ext>
                  </a:extLst>
                </a:gridCol>
                <a:gridCol w="545917">
                  <a:extLst>
                    <a:ext uri="{9D8B030D-6E8A-4147-A177-3AD203B41FA5}">
                      <a16:colId xmlns:a16="http://schemas.microsoft.com/office/drawing/2014/main" val="1831992618"/>
                    </a:ext>
                  </a:extLst>
                </a:gridCol>
                <a:gridCol w="545917">
                  <a:extLst>
                    <a:ext uri="{9D8B030D-6E8A-4147-A177-3AD203B41FA5}">
                      <a16:colId xmlns:a16="http://schemas.microsoft.com/office/drawing/2014/main" val="2922858777"/>
                    </a:ext>
                  </a:extLst>
                </a:gridCol>
                <a:gridCol w="647482">
                  <a:extLst>
                    <a:ext uri="{9D8B030D-6E8A-4147-A177-3AD203B41FA5}">
                      <a16:colId xmlns:a16="http://schemas.microsoft.com/office/drawing/2014/main" val="2029549188"/>
                    </a:ext>
                  </a:extLst>
                </a:gridCol>
                <a:gridCol w="647482">
                  <a:extLst>
                    <a:ext uri="{9D8B030D-6E8A-4147-A177-3AD203B41FA5}">
                      <a16:colId xmlns:a16="http://schemas.microsoft.com/office/drawing/2014/main" val="846080341"/>
                    </a:ext>
                  </a:extLst>
                </a:gridCol>
                <a:gridCol w="647482">
                  <a:extLst>
                    <a:ext uri="{9D8B030D-6E8A-4147-A177-3AD203B41FA5}">
                      <a16:colId xmlns:a16="http://schemas.microsoft.com/office/drawing/2014/main" val="617181522"/>
                    </a:ext>
                  </a:extLst>
                </a:gridCol>
                <a:gridCol w="647482">
                  <a:extLst>
                    <a:ext uri="{9D8B030D-6E8A-4147-A177-3AD203B41FA5}">
                      <a16:colId xmlns:a16="http://schemas.microsoft.com/office/drawing/2014/main" val="2369005504"/>
                    </a:ext>
                  </a:extLst>
                </a:gridCol>
                <a:gridCol w="647482">
                  <a:extLst>
                    <a:ext uri="{9D8B030D-6E8A-4147-A177-3AD203B41FA5}">
                      <a16:colId xmlns:a16="http://schemas.microsoft.com/office/drawing/2014/main" val="737351339"/>
                    </a:ext>
                  </a:extLst>
                </a:gridCol>
              </a:tblGrid>
              <a:tr h="209550">
                <a:tc gridSpan="7">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맑은 고딕" panose="020B0503020000020004" pitchFamily="50" charset="-127"/>
                          <a:ea typeface="맑은 고딕" panose="020B0503020000020004" pitchFamily="50" charset="-127"/>
                        </a:rPr>
                        <a:t>Final Energy Demand  </a:t>
                      </a:r>
                      <a:r>
                        <a:rPr lang="en-US" altLang="ko-KR" sz="1100" b="0" i="0" u="none" strike="noStrike" dirty="0">
                          <a:solidFill>
                            <a:srgbClr val="000000"/>
                          </a:solidFill>
                          <a:effectLst/>
                          <a:latin typeface="맑은 고딕" panose="020B0503020000020004" pitchFamily="50" charset="-127"/>
                          <a:ea typeface="+mn-ea"/>
                        </a:rPr>
                        <a:t>Scenario: Baseline, All Fuels , Units: Thousand Gigawatt-Hours</a:t>
                      </a:r>
                    </a:p>
                  </a:txBody>
                  <a:tcPr marL="9525" marR="9525" marT="9525" marB="0" anchor="ctr">
                    <a:lnL>
                      <a:noFill/>
                    </a:lnL>
                    <a:lnR>
                      <a:noFill/>
                    </a:lnR>
                    <a:lnT>
                      <a:noFill/>
                    </a:lnT>
                    <a:lnB>
                      <a:noFill/>
                    </a:lnB>
                    <a:solidFill>
                      <a:srgbClr val="DCDCDC"/>
                    </a:solid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hMerge="1">
                  <a:txBody>
                    <a:bodyPr/>
                    <a:lstStyle/>
                    <a:p>
                      <a:pPr algn="l" fontAlgn="ctr">
                        <a:buNone/>
                      </a:pP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tc>
                  <a:txBody>
                    <a:bodyPr/>
                    <a:lstStyle/>
                    <a:p>
                      <a:pPr algn="l" fontAlgn="ctr">
                        <a:buNone/>
                      </a:pPr>
                      <a:endParaRPr lang="ko-KR" alt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a:noFill/>
                    </a:lnL>
                    <a:lnR>
                      <a:noFill/>
                    </a:lnR>
                    <a:lnT>
                      <a:noFill/>
                    </a:lnT>
                    <a:lnB>
                      <a:noFill/>
                    </a:lnB>
                    <a:noFill/>
                  </a:tcPr>
                </a:tc>
                <a:extLst>
                  <a:ext uri="{0D108BD9-81ED-4DB2-BD59-A6C34878D82A}">
                    <a16:rowId xmlns:a16="http://schemas.microsoft.com/office/drawing/2014/main" val="453321513"/>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Branch</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2020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2025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2040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2045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2050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2055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2060</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2065</a:t>
                      </a:r>
                    </a:p>
                  </a:txBody>
                  <a:tcPr marL="9525" marR="9525" marT="9525" marB="0" anchor="ctr">
                    <a:lnL>
                      <a:noFill/>
                    </a:lnL>
                    <a:lnR>
                      <a:noFill/>
                    </a:lnR>
                    <a:lnT>
                      <a:noFill/>
                    </a:lnT>
                    <a:lnB>
                      <a:noFill/>
                    </a:lnB>
                    <a:solidFill>
                      <a:srgbClr val="E2EDFA"/>
                    </a:solidFill>
                  </a:tcPr>
                </a:tc>
                <a:tc>
                  <a:txBody>
                    <a:bodyPr/>
                    <a:lstStyle/>
                    <a:p>
                      <a:pPr algn="r" fontAlgn="ctr">
                        <a:buNone/>
                      </a:pP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2070</a:t>
                      </a:r>
                    </a:p>
                  </a:txBody>
                  <a:tcPr marL="9525" marR="9525" marT="9525" marB="0" anchor="ctr">
                    <a:lnL>
                      <a:noFill/>
                    </a:lnL>
                    <a:lnR>
                      <a:noFill/>
                    </a:lnR>
                    <a:lnT>
                      <a:noFill/>
                    </a:lnT>
                    <a:lnB>
                      <a:noFill/>
                    </a:lnB>
                    <a:solidFill>
                      <a:srgbClr val="E2EDFA"/>
                    </a:solidFill>
                  </a:tcPr>
                </a:tc>
                <a:tc>
                  <a:txBody>
                    <a:bodyPr/>
                    <a:lstStyle/>
                    <a:p>
                      <a:pPr algn="l" fontAlgn="ctr">
                        <a:buNone/>
                      </a:pPr>
                      <a:r>
                        <a:rPr lang="en-US" sz="11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2053519823"/>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Residential</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161.6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161.0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160.4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159.7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158.9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158.0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157.1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155.7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154.2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152.7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151.1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1,730.3 </a:t>
                      </a:r>
                    </a:p>
                  </a:txBody>
                  <a:tcPr marL="9525" marR="9525" marT="9525" marB="0" anchor="ctr">
                    <a:lnL>
                      <a:noFill/>
                    </a:lnL>
                    <a:lnR>
                      <a:noFill/>
                    </a:lnR>
                    <a:lnT>
                      <a:noFill/>
                    </a:lnT>
                    <a:lnB>
                      <a:noFill/>
                    </a:lnB>
                    <a:noFill/>
                  </a:tcPr>
                </a:tc>
                <a:extLst>
                  <a:ext uri="{0D108BD9-81ED-4DB2-BD59-A6C34878D82A}">
                    <a16:rowId xmlns:a16="http://schemas.microsoft.com/office/drawing/2014/main" val="770658231"/>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Industry</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195.0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211.7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220.2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229.2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238.8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249.1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259.7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271.2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283.6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297.0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2,658.5 </a:t>
                      </a:r>
                    </a:p>
                  </a:txBody>
                  <a:tcPr marL="9525" marR="9525" marT="9525" marB="0" anchor="ctr">
                    <a:lnL>
                      <a:noFill/>
                    </a:lnL>
                    <a:lnR>
                      <a:noFill/>
                    </a:lnR>
                    <a:lnT>
                      <a:noFill/>
                    </a:lnT>
                    <a:lnB>
                      <a:noFill/>
                    </a:lnB>
                    <a:noFill/>
                  </a:tcPr>
                </a:tc>
                <a:extLst>
                  <a:ext uri="{0D108BD9-81ED-4DB2-BD59-A6C34878D82A}">
                    <a16:rowId xmlns:a16="http://schemas.microsoft.com/office/drawing/2014/main" val="2052989470"/>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Transport</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238.8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270.0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310.7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348.3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382.7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434.2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475.9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513.0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540.9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565.5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585.7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4,665.6 </a:t>
                      </a:r>
                    </a:p>
                  </a:txBody>
                  <a:tcPr marL="9525" marR="9525" marT="9525" marB="0" anchor="ctr">
                    <a:lnL>
                      <a:noFill/>
                    </a:lnL>
                    <a:lnR>
                      <a:noFill/>
                    </a:lnR>
                    <a:lnT>
                      <a:noFill/>
                    </a:lnT>
                    <a:lnB>
                      <a:noFill/>
                    </a:lnB>
                    <a:noFill/>
                  </a:tcPr>
                </a:tc>
                <a:extLst>
                  <a:ext uri="{0D108BD9-81ED-4DB2-BD59-A6C34878D82A}">
                    <a16:rowId xmlns:a16="http://schemas.microsoft.com/office/drawing/2014/main" val="4122496749"/>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Commercial _ Public Services</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42.8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46.3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50.0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54.1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58.6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63.4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68.6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74.1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80.1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86.5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93.5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717.9 </a:t>
                      </a:r>
                    </a:p>
                  </a:txBody>
                  <a:tcPr marL="9525" marR="9525" marT="9525" marB="0" anchor="ctr">
                    <a:lnL>
                      <a:noFill/>
                    </a:lnL>
                    <a:lnR>
                      <a:noFill/>
                    </a:lnR>
                    <a:lnT>
                      <a:noFill/>
                    </a:lnT>
                    <a:lnB>
                      <a:noFill/>
                    </a:lnB>
                    <a:noFill/>
                  </a:tcPr>
                </a:tc>
                <a:extLst>
                  <a:ext uri="{0D108BD9-81ED-4DB2-BD59-A6C34878D82A}">
                    <a16:rowId xmlns:a16="http://schemas.microsoft.com/office/drawing/2014/main" val="3094334012"/>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Agriculture</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15.5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16.2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16.9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17.7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18.6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19.4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20.3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21.3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22.4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23.5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24.6 </a:t>
                      </a:r>
                    </a:p>
                  </a:txBody>
                  <a:tcPr marL="9525" marR="9525" marT="9525" marB="0" anchor="ctr">
                    <a:lnL>
                      <a:noFill/>
                    </a:lnL>
                    <a:lnR>
                      <a:noFill/>
                    </a:lnR>
                    <a:lnT>
                      <a:noFill/>
                    </a:lnT>
                    <a:lnB>
                      <a:noFill/>
                    </a:lnB>
                    <a:no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216.5 </a:t>
                      </a:r>
                    </a:p>
                  </a:txBody>
                  <a:tcPr marL="9525" marR="9525" marT="9525" marB="0" anchor="ctr">
                    <a:lnL>
                      <a:noFill/>
                    </a:lnL>
                    <a:lnR>
                      <a:noFill/>
                    </a:lnR>
                    <a:lnT>
                      <a:noFill/>
                    </a:lnT>
                    <a:lnB>
                      <a:noFill/>
                    </a:lnB>
                    <a:noFill/>
                  </a:tcPr>
                </a:tc>
                <a:extLst>
                  <a:ext uri="{0D108BD9-81ED-4DB2-BD59-A6C34878D82A}">
                    <a16:rowId xmlns:a16="http://schemas.microsoft.com/office/drawing/2014/main" val="685557618"/>
                  </a:ext>
                </a:extLst>
              </a:tr>
              <a:tr h="209550">
                <a:tc>
                  <a:txBody>
                    <a:bodyPr/>
                    <a:lstStyle/>
                    <a:p>
                      <a:pPr algn="l" fontAlgn="ctr">
                        <a:buNone/>
                      </a:pPr>
                      <a:r>
                        <a:rPr lang="en-US" sz="1100" b="0" i="0" u="none" strike="noStrike">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653.7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696.7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749.9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800.0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847.8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913.8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971.0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1,023.8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1,068.7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1,111.7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1,151.9 </a:t>
                      </a:r>
                    </a:p>
                  </a:txBody>
                  <a:tcPr marL="9525" marR="9525" marT="9525" marB="0" anchor="ctr">
                    <a:lnL>
                      <a:noFill/>
                    </a:lnL>
                    <a:lnR>
                      <a:noFill/>
                    </a:lnR>
                    <a:lnT>
                      <a:noFill/>
                    </a:lnT>
                    <a:lnB>
                      <a:noFill/>
                    </a:lnB>
                    <a:solidFill>
                      <a:srgbClr val="E2EDFA"/>
                    </a:solidFill>
                  </a:tcPr>
                </a:tc>
                <a:tc>
                  <a:txBody>
                    <a:bodyPr/>
                    <a:lstStyle/>
                    <a:p>
                      <a:pPr algn="l" fontAlgn="ctr">
                        <a:buNone/>
                      </a:pP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9,988.9 </a:t>
                      </a:r>
                    </a:p>
                  </a:txBody>
                  <a:tcPr marL="9525" marR="9525" marT="9525" marB="0" anchor="ctr">
                    <a:lnL>
                      <a:noFill/>
                    </a:lnL>
                    <a:lnR>
                      <a:noFill/>
                    </a:lnR>
                    <a:lnT>
                      <a:noFill/>
                    </a:lnT>
                    <a:lnB>
                      <a:noFill/>
                    </a:lnB>
                    <a:solidFill>
                      <a:srgbClr val="E2EDFA"/>
                    </a:solidFill>
                  </a:tcPr>
                </a:tc>
                <a:extLst>
                  <a:ext uri="{0D108BD9-81ED-4DB2-BD59-A6C34878D82A}">
                    <a16:rowId xmlns:a16="http://schemas.microsoft.com/office/drawing/2014/main" val="1895661998"/>
                  </a:ext>
                </a:extLst>
              </a:tr>
            </a:tbl>
          </a:graphicData>
        </a:graphic>
      </p:graphicFrame>
    </p:spTree>
    <p:extLst>
      <p:ext uri="{BB962C8B-B14F-4D97-AF65-F5344CB8AC3E}">
        <p14:creationId xmlns:p14="http://schemas.microsoft.com/office/powerpoint/2010/main" val="838864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10">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66677" y="223237"/>
            <a:ext cx="73335" cy="293341"/>
          </a:xfrm>
          <a:custGeom>
            <a:avLst/>
            <a:gdLst/>
            <a:ahLst/>
            <a:cxnLst/>
            <a:rect l="l" t="t" r="r" b="b"/>
            <a:pathLst>
              <a:path w="73335" h="293341">
                <a:moveTo>
                  <a:pt x="0" y="0"/>
                </a:moveTo>
                <a:lnTo>
                  <a:pt x="73335" y="0"/>
                </a:lnTo>
                <a:lnTo>
                  <a:pt x="73335" y="293341"/>
                </a:lnTo>
                <a:lnTo>
                  <a:pt x="0" y="293341"/>
                </a:lnTo>
                <a:lnTo>
                  <a:pt x="0" y="0"/>
                </a:lnTo>
                <a:close/>
              </a:path>
            </a:pathLst>
          </a:custGeom>
          <a:solidFill>
            <a:srgbClr val="38A169"/>
          </a:solidFill>
          <a:ln/>
        </p:spPr>
        <p:txBody>
          <a:bodyPr/>
          <a:lstStyle/>
          <a:p>
            <a:endParaRPr lang="ko-KR" altLang="en-US"/>
          </a:p>
        </p:txBody>
      </p:sp>
      <p:sp>
        <p:nvSpPr>
          <p:cNvPr id="3" name="Text 1"/>
          <p:cNvSpPr/>
          <p:nvPr/>
        </p:nvSpPr>
        <p:spPr>
          <a:xfrm>
            <a:off x="550015" y="233009"/>
            <a:ext cx="3206197" cy="220006"/>
          </a:xfrm>
          <a:prstGeom prst="rect">
            <a:avLst/>
          </a:prstGeom>
          <a:noFill/>
          <a:ln/>
        </p:spPr>
        <p:txBody>
          <a:bodyPr wrap="square" lIns="0" tIns="0" rIns="0" bIns="0" rtlCol="0" anchor="ctr"/>
          <a:lstStyle/>
          <a:p>
            <a:pPr>
              <a:lnSpc>
                <a:spcPct val="130000"/>
              </a:lnSpc>
            </a:pPr>
            <a:r>
              <a:rPr lang="en-US" sz="1155" b="1" kern="0" spc="58" dirty="0">
                <a:solidFill>
                  <a:srgbClr val="38A169"/>
                </a:solidFill>
                <a:latin typeface="Times New Roman" panose="02020603050405020304" pitchFamily="18" charset="0"/>
                <a:ea typeface="Quattrocento Sans" pitchFamily="34" charset="-122"/>
                <a:cs typeface="Times New Roman" panose="02020603050405020304" pitchFamily="18" charset="0"/>
              </a:rPr>
              <a:t>07 | EXPECTED RESULTS</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384607" y="536123"/>
            <a:ext cx="11623651" cy="366677"/>
          </a:xfrm>
          <a:prstGeom prst="rect">
            <a:avLst/>
          </a:prstGeom>
          <a:noFill/>
          <a:ln/>
        </p:spPr>
        <p:txBody>
          <a:bodyPr wrap="square" lIns="0" tIns="0" rIns="0" bIns="0" rtlCol="0" anchor="ctr"/>
          <a:lstStyle/>
          <a:p>
            <a:pPr>
              <a:lnSpc>
                <a:spcPct val="90000"/>
              </a:lnSpc>
            </a:pPr>
            <a:r>
              <a:rPr lang="en-US" sz="2400" b="1" dirty="0">
                <a:solidFill>
                  <a:srgbClr val="F7FAFC"/>
                </a:solidFill>
                <a:latin typeface="Times New Roman" panose="02020603050405020304" pitchFamily="18" charset="0"/>
                <a:cs typeface="Times New Roman" panose="02020603050405020304" pitchFamily="18" charset="0"/>
              </a:rPr>
              <a:t>Scenario Comparison: Key Expected Findings</a:t>
            </a:r>
          </a:p>
        </p:txBody>
      </p:sp>
      <p:sp>
        <p:nvSpPr>
          <p:cNvPr id="5" name="Shape 3"/>
          <p:cNvSpPr/>
          <p:nvPr/>
        </p:nvSpPr>
        <p:spPr>
          <a:xfrm>
            <a:off x="371260" y="1008422"/>
            <a:ext cx="6691851" cy="4334541"/>
          </a:xfrm>
          <a:custGeom>
            <a:avLst/>
            <a:gdLst/>
            <a:ahLst/>
            <a:cxnLst/>
            <a:rect l="l" t="t" r="r" b="b"/>
            <a:pathLst>
              <a:path w="6902689" h="5270977">
                <a:moveTo>
                  <a:pt x="110005" y="0"/>
                </a:moveTo>
                <a:lnTo>
                  <a:pt x="6792683" y="0"/>
                </a:lnTo>
                <a:cubicBezTo>
                  <a:pt x="6853438" y="0"/>
                  <a:pt x="6902689" y="49251"/>
                  <a:pt x="6902689" y="110005"/>
                </a:cubicBezTo>
                <a:lnTo>
                  <a:pt x="6902689" y="5160972"/>
                </a:lnTo>
                <a:cubicBezTo>
                  <a:pt x="6902689" y="5221726"/>
                  <a:pt x="6853438" y="5270977"/>
                  <a:pt x="6792683" y="5270977"/>
                </a:cubicBezTo>
                <a:lnTo>
                  <a:pt x="110005" y="5270977"/>
                </a:lnTo>
                <a:cubicBezTo>
                  <a:pt x="49251" y="5270977"/>
                  <a:pt x="0" y="5221726"/>
                  <a:pt x="0" y="5160972"/>
                </a:cubicBezTo>
                <a:lnTo>
                  <a:pt x="0" y="110005"/>
                </a:lnTo>
                <a:cubicBezTo>
                  <a:pt x="0" y="49292"/>
                  <a:pt x="49292" y="0"/>
                  <a:pt x="110005"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6" name="Text 4"/>
          <p:cNvSpPr/>
          <p:nvPr/>
        </p:nvSpPr>
        <p:spPr>
          <a:xfrm>
            <a:off x="404960" y="1043131"/>
            <a:ext cx="6691850" cy="256674"/>
          </a:xfrm>
          <a:prstGeom prst="rect">
            <a:avLst/>
          </a:prstGeom>
          <a:noFill/>
          <a:ln/>
        </p:spPr>
        <p:txBody>
          <a:bodyPr wrap="square" lIns="0" tIns="0" rIns="0" bIns="0" rtlCol="0" anchor="ctr"/>
          <a:lstStyle/>
          <a:p>
            <a:pPr algn="ctr">
              <a:lnSpc>
                <a:spcPct val="120000"/>
              </a:lnSpc>
            </a:pPr>
            <a:r>
              <a:rPr lang="en-US" sz="1444" b="1" dirty="0">
                <a:solidFill>
                  <a:srgbClr val="F7FAFC"/>
                </a:solidFill>
                <a:latin typeface="Times New Roman" panose="02020603050405020304" pitchFamily="18" charset="0"/>
                <a:ea typeface="Liter" pitchFamily="34" charset="-122"/>
                <a:cs typeface="Times New Roman" panose="02020603050405020304" pitchFamily="18" charset="0"/>
              </a:rPr>
              <a:t>Comparative Performance Indicators by Scenario (2070)</a:t>
            </a:r>
            <a:endParaRPr lang="en-US" sz="1600" dirty="0">
              <a:latin typeface="Times New Roman" panose="02020603050405020304" pitchFamily="18" charset="0"/>
              <a:cs typeface="Times New Roman" panose="02020603050405020304" pitchFamily="18" charset="0"/>
            </a:endParaRPr>
          </a:p>
        </p:txBody>
      </p:sp>
      <p:pic>
        <p:nvPicPr>
          <p:cNvPr id="7" name="Image 0" descr="https://kimi-img.moonshot.cn/pub/slides/26-04-05-03:29:30-d78md6g64o3ng7boh8ug.png"/>
          <p:cNvPicPr>
            <a:picLocks noChangeAspect="1"/>
          </p:cNvPicPr>
          <p:nvPr/>
        </p:nvPicPr>
        <p:blipFill>
          <a:blip r:embed="rId3"/>
          <a:srcRect/>
          <a:stretch/>
        </p:blipFill>
        <p:spPr>
          <a:xfrm>
            <a:off x="550015" y="1457949"/>
            <a:ext cx="6325173" cy="3850105"/>
          </a:xfrm>
          <a:prstGeom prst="roundRect">
            <a:avLst>
              <a:gd name="adj" fmla="val 0"/>
            </a:avLst>
          </a:prstGeom>
        </p:spPr>
      </p:pic>
      <p:sp>
        <p:nvSpPr>
          <p:cNvPr id="8" name="Shape 5"/>
          <p:cNvSpPr/>
          <p:nvPr/>
        </p:nvSpPr>
        <p:spPr>
          <a:xfrm>
            <a:off x="7260711" y="1071177"/>
            <a:ext cx="4914882" cy="4024277"/>
          </a:xfrm>
          <a:custGeom>
            <a:avLst/>
            <a:gdLst/>
            <a:ahLst/>
            <a:cxnLst/>
            <a:rect l="l" t="t" r="r" b="b"/>
            <a:pathLst>
              <a:path w="4390953" h="4024277">
                <a:moveTo>
                  <a:pt x="109983" y="0"/>
                </a:moveTo>
                <a:lnTo>
                  <a:pt x="4280970" y="0"/>
                </a:lnTo>
                <a:cubicBezTo>
                  <a:pt x="4341712" y="0"/>
                  <a:pt x="4390953" y="49241"/>
                  <a:pt x="4390953" y="109983"/>
                </a:cubicBezTo>
                <a:lnTo>
                  <a:pt x="4390953" y="3914293"/>
                </a:lnTo>
                <a:cubicBezTo>
                  <a:pt x="4390953" y="3975035"/>
                  <a:pt x="4341712" y="4024277"/>
                  <a:pt x="4280970" y="4024277"/>
                </a:cubicBezTo>
                <a:lnTo>
                  <a:pt x="109983" y="4024277"/>
                </a:lnTo>
                <a:cubicBezTo>
                  <a:pt x="49241" y="4024277"/>
                  <a:pt x="0" y="3975035"/>
                  <a:pt x="0" y="3914293"/>
                </a:cubicBezTo>
                <a:lnTo>
                  <a:pt x="0" y="109983"/>
                </a:lnTo>
                <a:cubicBezTo>
                  <a:pt x="0" y="49241"/>
                  <a:pt x="49241" y="0"/>
                  <a:pt x="10998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9" name="Shape 6"/>
          <p:cNvSpPr/>
          <p:nvPr/>
        </p:nvSpPr>
        <p:spPr>
          <a:xfrm>
            <a:off x="7566809" y="1205516"/>
            <a:ext cx="165005" cy="165005"/>
          </a:xfrm>
          <a:custGeom>
            <a:avLst/>
            <a:gdLst/>
            <a:ahLst/>
            <a:cxnLst/>
            <a:rect l="l" t="t" r="r" b="b"/>
            <a:pathLst>
              <a:path w="165005" h="165005">
                <a:moveTo>
                  <a:pt x="10313" y="10313"/>
                </a:moveTo>
                <a:cubicBezTo>
                  <a:pt x="16017" y="10313"/>
                  <a:pt x="20626" y="14921"/>
                  <a:pt x="20626" y="20626"/>
                </a:cubicBezTo>
                <a:lnTo>
                  <a:pt x="20626" y="128910"/>
                </a:lnTo>
                <a:cubicBezTo>
                  <a:pt x="20626" y="131746"/>
                  <a:pt x="22946" y="134066"/>
                  <a:pt x="25782" y="134066"/>
                </a:cubicBezTo>
                <a:lnTo>
                  <a:pt x="154692" y="134066"/>
                </a:lnTo>
                <a:cubicBezTo>
                  <a:pt x="160396" y="134066"/>
                  <a:pt x="165005" y="138675"/>
                  <a:pt x="165005" y="144379"/>
                </a:cubicBezTo>
                <a:cubicBezTo>
                  <a:pt x="165005" y="150083"/>
                  <a:pt x="160396" y="154692"/>
                  <a:pt x="154692" y="154692"/>
                </a:cubicBezTo>
                <a:lnTo>
                  <a:pt x="25782" y="154692"/>
                </a:lnTo>
                <a:cubicBezTo>
                  <a:pt x="11537" y="154692"/>
                  <a:pt x="0" y="143154"/>
                  <a:pt x="0" y="128910"/>
                </a:cubicBezTo>
                <a:lnTo>
                  <a:pt x="0" y="20626"/>
                </a:lnTo>
                <a:cubicBezTo>
                  <a:pt x="0" y="14921"/>
                  <a:pt x="4609" y="10313"/>
                  <a:pt x="10313" y="10313"/>
                </a:cubicBezTo>
                <a:close/>
                <a:moveTo>
                  <a:pt x="41251" y="30938"/>
                </a:moveTo>
                <a:cubicBezTo>
                  <a:pt x="41251" y="25234"/>
                  <a:pt x="45860" y="20626"/>
                  <a:pt x="51564" y="20626"/>
                </a:cubicBezTo>
                <a:lnTo>
                  <a:pt x="113441" y="20626"/>
                </a:lnTo>
                <a:cubicBezTo>
                  <a:pt x="119145" y="20626"/>
                  <a:pt x="123753" y="25234"/>
                  <a:pt x="123753" y="30938"/>
                </a:cubicBezTo>
                <a:cubicBezTo>
                  <a:pt x="123753" y="36643"/>
                  <a:pt x="119145" y="41251"/>
                  <a:pt x="113441" y="41251"/>
                </a:cubicBezTo>
                <a:lnTo>
                  <a:pt x="51564" y="41251"/>
                </a:lnTo>
                <a:cubicBezTo>
                  <a:pt x="45860" y="41251"/>
                  <a:pt x="41251" y="36643"/>
                  <a:pt x="41251" y="30938"/>
                </a:cubicBezTo>
                <a:close/>
                <a:moveTo>
                  <a:pt x="51564" y="56720"/>
                </a:moveTo>
                <a:lnTo>
                  <a:pt x="92815" y="56720"/>
                </a:lnTo>
                <a:cubicBezTo>
                  <a:pt x="98519" y="56720"/>
                  <a:pt x="103128" y="61329"/>
                  <a:pt x="103128" y="67033"/>
                </a:cubicBezTo>
                <a:cubicBezTo>
                  <a:pt x="103128" y="72737"/>
                  <a:pt x="98519" y="77346"/>
                  <a:pt x="92815" y="77346"/>
                </a:cubicBezTo>
                <a:lnTo>
                  <a:pt x="51564" y="77346"/>
                </a:lnTo>
                <a:cubicBezTo>
                  <a:pt x="45860" y="77346"/>
                  <a:pt x="41251" y="72737"/>
                  <a:pt x="41251" y="67033"/>
                </a:cubicBezTo>
                <a:cubicBezTo>
                  <a:pt x="41251" y="61329"/>
                  <a:pt x="45860" y="56720"/>
                  <a:pt x="51564" y="56720"/>
                </a:cubicBezTo>
                <a:close/>
                <a:moveTo>
                  <a:pt x="51564" y="92815"/>
                </a:moveTo>
                <a:lnTo>
                  <a:pt x="134066" y="92815"/>
                </a:lnTo>
                <a:cubicBezTo>
                  <a:pt x="139770" y="92815"/>
                  <a:pt x="144379" y="97424"/>
                  <a:pt x="144379" y="103128"/>
                </a:cubicBezTo>
                <a:cubicBezTo>
                  <a:pt x="144379" y="108832"/>
                  <a:pt x="139770" y="113441"/>
                  <a:pt x="134066" y="113441"/>
                </a:cubicBezTo>
                <a:lnTo>
                  <a:pt x="51564" y="113441"/>
                </a:lnTo>
                <a:cubicBezTo>
                  <a:pt x="45860" y="113441"/>
                  <a:pt x="41251" y="108832"/>
                  <a:pt x="41251" y="103128"/>
                </a:cubicBezTo>
                <a:cubicBezTo>
                  <a:pt x="41251" y="97424"/>
                  <a:pt x="45860" y="92815"/>
                  <a:pt x="51564" y="92815"/>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10" name="Text 7"/>
          <p:cNvSpPr/>
          <p:nvPr/>
        </p:nvSpPr>
        <p:spPr>
          <a:xfrm>
            <a:off x="7790591" y="1159682"/>
            <a:ext cx="3960108" cy="256674"/>
          </a:xfrm>
          <a:prstGeom prst="rect">
            <a:avLst/>
          </a:prstGeom>
          <a:noFill/>
          <a:ln/>
        </p:spPr>
        <p:txBody>
          <a:bodyPr wrap="square" lIns="0" tIns="0" rIns="0" bIns="0" rtlCol="0" anchor="ctr"/>
          <a:lstStyle/>
          <a:p>
            <a:pPr>
              <a:lnSpc>
                <a:spcPct val="130000"/>
              </a:lnSpc>
            </a:pPr>
            <a:r>
              <a:rPr lang="en-US" sz="1299" b="1" dirty="0">
                <a:solidFill>
                  <a:srgbClr val="F7FAFC"/>
                </a:solidFill>
                <a:latin typeface="Times New Roman" panose="02020603050405020304" pitchFamily="18" charset="0"/>
                <a:ea typeface="Liter" pitchFamily="34" charset="-122"/>
                <a:cs typeface="Times New Roman" panose="02020603050405020304" pitchFamily="18" charset="0"/>
              </a:rPr>
              <a:t>Key Insights</a:t>
            </a:r>
            <a:endParaRPr lang="en-US" sz="1600" dirty="0">
              <a:latin typeface="Times New Roman" panose="02020603050405020304" pitchFamily="18" charset="0"/>
              <a:cs typeface="Times New Roman" panose="02020603050405020304" pitchFamily="18" charset="0"/>
            </a:endParaRPr>
          </a:p>
        </p:txBody>
      </p:sp>
      <p:sp>
        <p:nvSpPr>
          <p:cNvPr id="11" name="Shape 8"/>
          <p:cNvSpPr/>
          <p:nvPr/>
        </p:nvSpPr>
        <p:spPr>
          <a:xfrm>
            <a:off x="7446573" y="1600292"/>
            <a:ext cx="4682674" cy="715020"/>
          </a:xfrm>
          <a:custGeom>
            <a:avLst/>
            <a:gdLst/>
            <a:ahLst/>
            <a:cxnLst/>
            <a:rect l="l" t="t" r="r" b="b"/>
            <a:pathLst>
              <a:path w="4070111" h="935026">
                <a:moveTo>
                  <a:pt x="36668" y="0"/>
                </a:moveTo>
                <a:lnTo>
                  <a:pt x="3996777" y="0"/>
                </a:lnTo>
                <a:cubicBezTo>
                  <a:pt x="4037279" y="0"/>
                  <a:pt x="4070111" y="32833"/>
                  <a:pt x="4070111" y="73334"/>
                </a:cubicBezTo>
                <a:lnTo>
                  <a:pt x="4070111" y="861692"/>
                </a:lnTo>
                <a:cubicBezTo>
                  <a:pt x="4070111" y="902193"/>
                  <a:pt x="4037279" y="935026"/>
                  <a:pt x="3996777" y="935026"/>
                </a:cubicBezTo>
                <a:lnTo>
                  <a:pt x="36668" y="935026"/>
                </a:lnTo>
                <a:cubicBezTo>
                  <a:pt x="16417" y="935026"/>
                  <a:pt x="0" y="918609"/>
                  <a:pt x="0" y="898358"/>
                </a:cubicBezTo>
                <a:lnTo>
                  <a:pt x="0" y="36668"/>
                </a:lnTo>
                <a:cubicBezTo>
                  <a:pt x="0" y="16430"/>
                  <a:pt x="16430" y="0"/>
                  <a:pt x="36668" y="0"/>
                </a:cubicBezTo>
                <a:close/>
              </a:path>
            </a:pathLst>
          </a:custGeom>
          <a:solidFill>
            <a:srgbClr val="1A202C">
              <a:alpha val="50196"/>
            </a:srgbClr>
          </a:solidFill>
          <a:ln/>
        </p:spPr>
        <p:txBody>
          <a:bodyPr/>
          <a:lstStyle/>
          <a:p>
            <a:endParaRPr lang="ko-KR" altLang="en-US"/>
          </a:p>
        </p:txBody>
      </p:sp>
      <p:sp>
        <p:nvSpPr>
          <p:cNvPr id="12" name="Shape 9"/>
          <p:cNvSpPr/>
          <p:nvPr/>
        </p:nvSpPr>
        <p:spPr>
          <a:xfrm>
            <a:off x="7338104" y="1589107"/>
            <a:ext cx="45719" cy="754853"/>
          </a:xfrm>
          <a:custGeom>
            <a:avLst/>
            <a:gdLst/>
            <a:ahLst/>
            <a:cxnLst/>
            <a:rect l="l" t="t" r="r" b="b"/>
            <a:pathLst>
              <a:path w="36668" h="935026">
                <a:moveTo>
                  <a:pt x="36668" y="0"/>
                </a:moveTo>
                <a:lnTo>
                  <a:pt x="36668" y="0"/>
                </a:lnTo>
                <a:lnTo>
                  <a:pt x="36668" y="935026"/>
                </a:lnTo>
                <a:lnTo>
                  <a:pt x="36668" y="935026"/>
                </a:lnTo>
                <a:cubicBezTo>
                  <a:pt x="16417" y="935026"/>
                  <a:pt x="0" y="918609"/>
                  <a:pt x="0" y="898358"/>
                </a:cubicBezTo>
                <a:lnTo>
                  <a:pt x="0" y="36668"/>
                </a:lnTo>
                <a:cubicBezTo>
                  <a:pt x="0" y="16430"/>
                  <a:pt x="16430" y="0"/>
                  <a:pt x="36668" y="0"/>
                </a:cubicBezTo>
                <a:close/>
              </a:path>
            </a:pathLst>
          </a:custGeom>
          <a:solidFill>
            <a:srgbClr val="38A169"/>
          </a:solidFill>
          <a:ln/>
        </p:spPr>
        <p:txBody>
          <a:bodyPr/>
          <a:lstStyle/>
          <a:p>
            <a:endParaRPr lang="ko-KR" altLang="en-US"/>
          </a:p>
        </p:txBody>
      </p:sp>
      <p:sp>
        <p:nvSpPr>
          <p:cNvPr id="13" name="Text 10"/>
          <p:cNvSpPr/>
          <p:nvPr/>
        </p:nvSpPr>
        <p:spPr>
          <a:xfrm>
            <a:off x="7497108" y="1646127"/>
            <a:ext cx="4682674" cy="598816"/>
          </a:xfrm>
          <a:prstGeom prst="rect">
            <a:avLst/>
          </a:prstGeom>
          <a:noFill/>
          <a:ln/>
        </p:spPr>
        <p:txBody>
          <a:bodyPr wrap="square" lIns="0" tIns="0" rIns="0" bIns="0" rtlCol="0" anchor="ctr"/>
          <a:lstStyle/>
          <a:p>
            <a:pPr>
              <a:lnSpc>
                <a:spcPct val="140000"/>
              </a:lnSpc>
            </a:pPr>
            <a:r>
              <a:rPr lang="en-US" sz="1155" b="1" dirty="0">
                <a:solidFill>
                  <a:srgbClr val="38A169"/>
                </a:solidFill>
                <a:latin typeface="Times New Roman" panose="02020603050405020304" pitchFamily="18" charset="0"/>
                <a:ea typeface="Quattrocento Sans" pitchFamily="34" charset="-122"/>
                <a:cs typeface="Times New Roman" panose="02020603050405020304" pitchFamily="18" charset="0"/>
              </a:rPr>
              <a:t>Neither renewables alone (RPT) nor efficiency alone (EDT) achieves </a:t>
            </a:r>
          </a:p>
          <a:p>
            <a:pPr>
              <a:lnSpc>
                <a:spcPct val="140000"/>
              </a:lnSpc>
            </a:pPr>
            <a:r>
              <a:rPr lang="en-US" sz="1155" b="1" dirty="0">
                <a:solidFill>
                  <a:srgbClr val="38A169"/>
                </a:solidFill>
                <a:latin typeface="Times New Roman" panose="02020603050405020304" pitchFamily="18" charset="0"/>
                <a:ea typeface="Quattrocento Sans" pitchFamily="34" charset="-122"/>
                <a:cs typeface="Times New Roman" panose="02020603050405020304" pitchFamily="18" charset="0"/>
              </a:rPr>
              <a:t>Carbon neutrality;</a:t>
            </a:r>
            <a:r>
              <a:rPr lang="en-US" sz="1155" dirty="0">
                <a:solidFill>
                  <a:srgbClr val="F7FAFC"/>
                </a:solidFill>
                <a:latin typeface="Times New Roman" panose="02020603050405020304" pitchFamily="18" charset="0"/>
                <a:ea typeface="Quattrocento Sans" pitchFamily="34" charset="-122"/>
                <a:cs typeface="Times New Roman" panose="02020603050405020304" pitchFamily="18" charset="0"/>
              </a:rPr>
              <a:t> both must be combined for deep decarbonization.</a:t>
            </a:r>
            <a:endParaRPr lang="en-US" sz="1600" dirty="0">
              <a:latin typeface="Times New Roman" panose="02020603050405020304" pitchFamily="18" charset="0"/>
              <a:cs typeface="Times New Roman" panose="02020603050405020304" pitchFamily="18" charset="0"/>
            </a:endParaRPr>
          </a:p>
        </p:txBody>
      </p:sp>
      <p:sp>
        <p:nvSpPr>
          <p:cNvPr id="14" name="Shape 11"/>
          <p:cNvSpPr/>
          <p:nvPr/>
        </p:nvSpPr>
        <p:spPr>
          <a:xfrm>
            <a:off x="7391897" y="2437049"/>
            <a:ext cx="4681048" cy="911508"/>
          </a:xfrm>
          <a:custGeom>
            <a:avLst/>
            <a:gdLst/>
            <a:ahLst/>
            <a:cxnLst/>
            <a:rect l="l" t="t" r="r" b="b"/>
            <a:pathLst>
              <a:path w="4070111" h="696686">
                <a:moveTo>
                  <a:pt x="36668" y="0"/>
                </a:moveTo>
                <a:lnTo>
                  <a:pt x="3996778" y="0"/>
                </a:lnTo>
                <a:cubicBezTo>
                  <a:pt x="4037279" y="0"/>
                  <a:pt x="4070111" y="32832"/>
                  <a:pt x="4070111" y="73333"/>
                </a:cubicBezTo>
                <a:lnTo>
                  <a:pt x="4070111" y="623353"/>
                </a:lnTo>
                <a:cubicBezTo>
                  <a:pt x="4070111" y="663853"/>
                  <a:pt x="4037279" y="696686"/>
                  <a:pt x="3996778" y="696686"/>
                </a:cubicBezTo>
                <a:lnTo>
                  <a:pt x="36668" y="696686"/>
                </a:lnTo>
                <a:cubicBezTo>
                  <a:pt x="16430" y="696686"/>
                  <a:pt x="0" y="680255"/>
                  <a:pt x="0" y="660018"/>
                </a:cubicBezTo>
                <a:lnTo>
                  <a:pt x="0" y="36668"/>
                </a:lnTo>
                <a:cubicBezTo>
                  <a:pt x="0" y="16430"/>
                  <a:pt x="16430" y="0"/>
                  <a:pt x="36668" y="0"/>
                </a:cubicBezTo>
                <a:close/>
              </a:path>
            </a:pathLst>
          </a:custGeom>
          <a:solidFill>
            <a:srgbClr val="1A202C">
              <a:alpha val="50196"/>
            </a:srgbClr>
          </a:solidFill>
          <a:ln/>
        </p:spPr>
        <p:txBody>
          <a:bodyPr/>
          <a:lstStyle/>
          <a:p>
            <a:endParaRPr lang="ko-KR" altLang="en-US"/>
          </a:p>
        </p:txBody>
      </p:sp>
      <p:sp>
        <p:nvSpPr>
          <p:cNvPr id="15" name="Shape 12"/>
          <p:cNvSpPr/>
          <p:nvPr/>
        </p:nvSpPr>
        <p:spPr>
          <a:xfrm>
            <a:off x="7338099" y="2454035"/>
            <a:ext cx="45719" cy="796713"/>
          </a:xfrm>
          <a:custGeom>
            <a:avLst/>
            <a:gdLst/>
            <a:ahLst/>
            <a:cxnLst/>
            <a:rect l="l" t="t" r="r" b="b"/>
            <a:pathLst>
              <a:path w="36668" h="696686">
                <a:moveTo>
                  <a:pt x="36668" y="0"/>
                </a:moveTo>
                <a:lnTo>
                  <a:pt x="36668" y="0"/>
                </a:lnTo>
                <a:lnTo>
                  <a:pt x="36668" y="696686"/>
                </a:lnTo>
                <a:lnTo>
                  <a:pt x="36668" y="696686"/>
                </a:lnTo>
                <a:cubicBezTo>
                  <a:pt x="16430" y="696686"/>
                  <a:pt x="0" y="680255"/>
                  <a:pt x="0" y="660018"/>
                </a:cubicBezTo>
                <a:lnTo>
                  <a:pt x="0" y="36668"/>
                </a:lnTo>
                <a:cubicBezTo>
                  <a:pt x="0" y="16430"/>
                  <a:pt x="16430" y="0"/>
                  <a:pt x="36668" y="0"/>
                </a:cubicBezTo>
                <a:close/>
              </a:path>
            </a:pathLst>
          </a:custGeom>
          <a:solidFill>
            <a:srgbClr val="38A169"/>
          </a:solidFill>
          <a:ln/>
        </p:spPr>
        <p:txBody>
          <a:bodyPr/>
          <a:lstStyle/>
          <a:p>
            <a:endParaRPr lang="ko-KR" altLang="en-US"/>
          </a:p>
        </p:txBody>
      </p:sp>
      <p:sp>
        <p:nvSpPr>
          <p:cNvPr id="16" name="Text 13"/>
          <p:cNvSpPr/>
          <p:nvPr/>
        </p:nvSpPr>
        <p:spPr>
          <a:xfrm>
            <a:off x="7446573" y="2492316"/>
            <a:ext cx="4672091" cy="774141"/>
          </a:xfrm>
          <a:prstGeom prst="rect">
            <a:avLst/>
          </a:prstGeom>
          <a:noFill/>
          <a:ln/>
        </p:spPr>
        <p:txBody>
          <a:bodyPr wrap="square" lIns="0" tIns="0" rIns="0" bIns="0" rtlCol="0" anchor="ctr"/>
          <a:lstStyle/>
          <a:p>
            <a:pPr>
              <a:lnSpc>
                <a:spcPct val="140000"/>
              </a:lnSpc>
            </a:pPr>
            <a:r>
              <a:rPr lang="en-US" sz="1155" b="1" dirty="0">
                <a:solidFill>
                  <a:srgbClr val="38A169"/>
                </a:solidFill>
                <a:latin typeface="Times New Roman" panose="02020603050405020304" pitchFamily="18" charset="0"/>
                <a:cs typeface="Times New Roman" panose="02020603050405020304" pitchFamily="18" charset="0"/>
              </a:rPr>
              <a:t>EDT/RPT: </a:t>
            </a:r>
            <a:r>
              <a:rPr lang="en-US" altLang="ko-KR" sz="1155" b="1" dirty="0">
                <a:solidFill>
                  <a:schemeClr val="bg1"/>
                </a:solidFill>
                <a:latin typeface="Times New Roman" panose="02020603050405020304" pitchFamily="18" charset="0"/>
                <a:cs typeface="Times New Roman" panose="02020603050405020304" pitchFamily="18" charset="0"/>
              </a:rPr>
              <a:t>Renewable‑Led Power Transition Efficiency </a:t>
            </a:r>
            <a:r>
              <a:rPr lang="en-US" sz="1155" b="1" dirty="0">
                <a:solidFill>
                  <a:schemeClr val="bg1"/>
                </a:solidFill>
                <a:latin typeface="Times New Roman" panose="02020603050405020304" pitchFamily="18" charset="0"/>
                <a:cs typeface="Times New Roman" panose="02020603050405020304" pitchFamily="18" charset="0"/>
              </a:rPr>
              <a:t>Slows </a:t>
            </a:r>
          </a:p>
          <a:p>
            <a:pPr>
              <a:lnSpc>
                <a:spcPct val="140000"/>
              </a:lnSpc>
            </a:pPr>
            <a:r>
              <a:rPr lang="en-US" sz="1155" b="1" dirty="0">
                <a:solidFill>
                  <a:schemeClr val="bg1"/>
                </a:solidFill>
                <a:latin typeface="Times New Roman" panose="02020603050405020304" pitchFamily="18" charset="0"/>
                <a:cs typeface="Times New Roman" panose="02020603050405020304" pitchFamily="18" charset="0"/>
              </a:rPr>
              <a:t>Demand growth and reduce emissions, yet residual emissions </a:t>
            </a:r>
          </a:p>
          <a:p>
            <a:pPr>
              <a:lnSpc>
                <a:spcPct val="140000"/>
              </a:lnSpc>
            </a:pPr>
            <a:r>
              <a:rPr lang="en-US" sz="1155" b="1" dirty="0">
                <a:solidFill>
                  <a:schemeClr val="bg1"/>
                </a:solidFill>
                <a:latin typeface="Times New Roman" panose="02020603050405020304" pitchFamily="18" charset="0"/>
                <a:cs typeface="Times New Roman" panose="02020603050405020304" pitchFamily="18" charset="0"/>
              </a:rPr>
              <a:t>remain from fossil fuel use.</a:t>
            </a:r>
          </a:p>
        </p:txBody>
      </p:sp>
      <p:sp>
        <p:nvSpPr>
          <p:cNvPr id="17" name="Shape 14"/>
          <p:cNvSpPr/>
          <p:nvPr/>
        </p:nvSpPr>
        <p:spPr>
          <a:xfrm>
            <a:off x="7474400" y="3412314"/>
            <a:ext cx="4598545" cy="696686"/>
          </a:xfrm>
          <a:custGeom>
            <a:avLst/>
            <a:gdLst/>
            <a:ahLst/>
            <a:cxnLst/>
            <a:rect l="l" t="t" r="r" b="b"/>
            <a:pathLst>
              <a:path w="4070111" h="696686">
                <a:moveTo>
                  <a:pt x="36668" y="0"/>
                </a:moveTo>
                <a:lnTo>
                  <a:pt x="3996778" y="0"/>
                </a:lnTo>
                <a:cubicBezTo>
                  <a:pt x="4037279" y="0"/>
                  <a:pt x="4070111" y="32832"/>
                  <a:pt x="4070111" y="73333"/>
                </a:cubicBezTo>
                <a:lnTo>
                  <a:pt x="4070111" y="623353"/>
                </a:lnTo>
                <a:cubicBezTo>
                  <a:pt x="4070111" y="663853"/>
                  <a:pt x="4037279" y="696686"/>
                  <a:pt x="3996778" y="696686"/>
                </a:cubicBezTo>
                <a:lnTo>
                  <a:pt x="36668" y="696686"/>
                </a:lnTo>
                <a:cubicBezTo>
                  <a:pt x="16430" y="696686"/>
                  <a:pt x="0" y="680255"/>
                  <a:pt x="0" y="660018"/>
                </a:cubicBezTo>
                <a:lnTo>
                  <a:pt x="0" y="36668"/>
                </a:lnTo>
                <a:cubicBezTo>
                  <a:pt x="0" y="16430"/>
                  <a:pt x="16430" y="0"/>
                  <a:pt x="36668" y="0"/>
                </a:cubicBezTo>
                <a:close/>
              </a:path>
            </a:pathLst>
          </a:custGeom>
          <a:solidFill>
            <a:srgbClr val="1A202C">
              <a:alpha val="50196"/>
            </a:srgbClr>
          </a:solidFill>
          <a:ln/>
        </p:spPr>
        <p:txBody>
          <a:bodyPr/>
          <a:lstStyle/>
          <a:p>
            <a:endParaRPr lang="ko-KR" altLang="en-US"/>
          </a:p>
        </p:txBody>
      </p:sp>
      <p:sp>
        <p:nvSpPr>
          <p:cNvPr id="18" name="Shape 15"/>
          <p:cNvSpPr/>
          <p:nvPr/>
        </p:nvSpPr>
        <p:spPr>
          <a:xfrm>
            <a:off x="7329142" y="3376462"/>
            <a:ext cx="36668" cy="696686"/>
          </a:xfrm>
          <a:custGeom>
            <a:avLst/>
            <a:gdLst/>
            <a:ahLst/>
            <a:cxnLst/>
            <a:rect l="l" t="t" r="r" b="b"/>
            <a:pathLst>
              <a:path w="36668" h="696686">
                <a:moveTo>
                  <a:pt x="36668" y="0"/>
                </a:moveTo>
                <a:lnTo>
                  <a:pt x="36668" y="0"/>
                </a:lnTo>
                <a:lnTo>
                  <a:pt x="36668" y="696686"/>
                </a:lnTo>
                <a:lnTo>
                  <a:pt x="36668" y="696686"/>
                </a:lnTo>
                <a:cubicBezTo>
                  <a:pt x="16430" y="696686"/>
                  <a:pt x="0" y="680255"/>
                  <a:pt x="0" y="660018"/>
                </a:cubicBezTo>
                <a:lnTo>
                  <a:pt x="0" y="36668"/>
                </a:lnTo>
                <a:cubicBezTo>
                  <a:pt x="0" y="16430"/>
                  <a:pt x="16430" y="0"/>
                  <a:pt x="36668" y="0"/>
                </a:cubicBezTo>
                <a:close/>
              </a:path>
            </a:pathLst>
          </a:custGeom>
          <a:solidFill>
            <a:srgbClr val="38A169"/>
          </a:solidFill>
          <a:ln/>
        </p:spPr>
        <p:txBody>
          <a:bodyPr/>
          <a:lstStyle/>
          <a:p>
            <a:endParaRPr lang="ko-KR" altLang="en-US"/>
          </a:p>
        </p:txBody>
      </p:sp>
      <p:sp>
        <p:nvSpPr>
          <p:cNvPr id="19" name="Text 16"/>
          <p:cNvSpPr/>
          <p:nvPr/>
        </p:nvSpPr>
        <p:spPr>
          <a:xfrm>
            <a:off x="7446572" y="3468533"/>
            <a:ext cx="4543755" cy="476680"/>
          </a:xfrm>
          <a:prstGeom prst="rect">
            <a:avLst/>
          </a:prstGeom>
          <a:noFill/>
          <a:ln/>
        </p:spPr>
        <p:txBody>
          <a:bodyPr wrap="square" lIns="0" tIns="0" rIns="0" bIns="0" rtlCol="0" anchor="ctr"/>
          <a:lstStyle/>
          <a:p>
            <a:pPr>
              <a:lnSpc>
                <a:spcPct val="140000"/>
              </a:lnSpc>
            </a:pPr>
            <a:r>
              <a:rPr lang="en-US" sz="1155" b="1" dirty="0">
                <a:solidFill>
                  <a:srgbClr val="38A169"/>
                </a:solidFill>
                <a:latin typeface="Times New Roman" panose="02020603050405020304" pitchFamily="18" charset="0"/>
                <a:cs typeface="Times New Roman" panose="02020603050405020304" pitchFamily="18" charset="0"/>
              </a:rPr>
              <a:t>CNS scenario shows ~60–75% reduction in CO₂ emissions vs BAU by </a:t>
            </a:r>
          </a:p>
          <a:p>
            <a:pPr>
              <a:lnSpc>
                <a:spcPct val="140000"/>
              </a:lnSpc>
            </a:pPr>
            <a:r>
              <a:rPr lang="en-US" sz="1155" b="1" dirty="0">
                <a:solidFill>
                  <a:srgbClr val="38A169"/>
                </a:solidFill>
                <a:latin typeface="Times New Roman" panose="02020603050405020304" pitchFamily="18" charset="0"/>
                <a:cs typeface="Times New Roman" panose="02020603050405020304" pitchFamily="18" charset="0"/>
              </a:rPr>
              <a:t>2070</a:t>
            </a:r>
            <a:r>
              <a:rPr lang="en-US" sz="1155" b="1" dirty="0">
                <a:solidFill>
                  <a:schemeClr val="bg1"/>
                </a:solidFill>
                <a:latin typeface="Times New Roman" panose="02020603050405020304" pitchFamily="18" charset="0"/>
                <a:cs typeface="Times New Roman" panose="02020603050405020304" pitchFamily="18" charset="0"/>
              </a:rPr>
              <a:t> through coordinated deployment.</a:t>
            </a:r>
          </a:p>
        </p:txBody>
      </p:sp>
      <p:sp>
        <p:nvSpPr>
          <p:cNvPr id="20" name="Shape 17"/>
          <p:cNvSpPr/>
          <p:nvPr/>
        </p:nvSpPr>
        <p:spPr>
          <a:xfrm>
            <a:off x="7422316" y="4200271"/>
            <a:ext cx="4598545" cy="696686"/>
          </a:xfrm>
          <a:custGeom>
            <a:avLst/>
            <a:gdLst/>
            <a:ahLst/>
            <a:cxnLst/>
            <a:rect l="l" t="t" r="r" b="b"/>
            <a:pathLst>
              <a:path w="4070111" h="696686">
                <a:moveTo>
                  <a:pt x="36668" y="0"/>
                </a:moveTo>
                <a:lnTo>
                  <a:pt x="3996778" y="0"/>
                </a:lnTo>
                <a:cubicBezTo>
                  <a:pt x="4037279" y="0"/>
                  <a:pt x="4070111" y="32832"/>
                  <a:pt x="4070111" y="73333"/>
                </a:cubicBezTo>
                <a:lnTo>
                  <a:pt x="4070111" y="623353"/>
                </a:lnTo>
                <a:cubicBezTo>
                  <a:pt x="4070111" y="663853"/>
                  <a:pt x="4037279" y="696686"/>
                  <a:pt x="3996778" y="696686"/>
                </a:cubicBezTo>
                <a:lnTo>
                  <a:pt x="36668" y="696686"/>
                </a:lnTo>
                <a:cubicBezTo>
                  <a:pt x="16430" y="696686"/>
                  <a:pt x="0" y="680255"/>
                  <a:pt x="0" y="660018"/>
                </a:cubicBezTo>
                <a:lnTo>
                  <a:pt x="0" y="36668"/>
                </a:lnTo>
                <a:cubicBezTo>
                  <a:pt x="0" y="16430"/>
                  <a:pt x="16430" y="0"/>
                  <a:pt x="36668" y="0"/>
                </a:cubicBezTo>
                <a:close/>
              </a:path>
            </a:pathLst>
          </a:custGeom>
          <a:solidFill>
            <a:srgbClr val="1A202C">
              <a:alpha val="50196"/>
            </a:srgbClr>
          </a:solidFill>
          <a:ln/>
        </p:spPr>
        <p:txBody>
          <a:bodyPr/>
          <a:lstStyle/>
          <a:p>
            <a:endParaRPr lang="ko-KR" altLang="en-US"/>
          </a:p>
        </p:txBody>
      </p:sp>
      <p:sp>
        <p:nvSpPr>
          <p:cNvPr id="21" name="Shape 18"/>
          <p:cNvSpPr/>
          <p:nvPr/>
        </p:nvSpPr>
        <p:spPr>
          <a:xfrm>
            <a:off x="7347072" y="4218197"/>
            <a:ext cx="36668" cy="696686"/>
          </a:xfrm>
          <a:custGeom>
            <a:avLst/>
            <a:gdLst/>
            <a:ahLst/>
            <a:cxnLst/>
            <a:rect l="l" t="t" r="r" b="b"/>
            <a:pathLst>
              <a:path w="36668" h="696686">
                <a:moveTo>
                  <a:pt x="36668" y="0"/>
                </a:moveTo>
                <a:lnTo>
                  <a:pt x="36668" y="0"/>
                </a:lnTo>
                <a:lnTo>
                  <a:pt x="36668" y="696686"/>
                </a:lnTo>
                <a:lnTo>
                  <a:pt x="36668" y="696686"/>
                </a:lnTo>
                <a:cubicBezTo>
                  <a:pt x="16430" y="696686"/>
                  <a:pt x="0" y="680255"/>
                  <a:pt x="0" y="660018"/>
                </a:cubicBezTo>
                <a:lnTo>
                  <a:pt x="0" y="36668"/>
                </a:lnTo>
                <a:cubicBezTo>
                  <a:pt x="0" y="16430"/>
                  <a:pt x="16430" y="0"/>
                  <a:pt x="36668" y="0"/>
                </a:cubicBezTo>
                <a:close/>
              </a:path>
            </a:pathLst>
          </a:custGeom>
          <a:solidFill>
            <a:srgbClr val="38A169"/>
          </a:solidFill>
          <a:ln/>
        </p:spPr>
        <p:txBody>
          <a:bodyPr/>
          <a:lstStyle/>
          <a:p>
            <a:endParaRPr lang="ko-KR" altLang="en-US"/>
          </a:p>
        </p:txBody>
      </p:sp>
      <p:sp>
        <p:nvSpPr>
          <p:cNvPr id="22" name="Text 19"/>
          <p:cNvSpPr/>
          <p:nvPr/>
        </p:nvSpPr>
        <p:spPr>
          <a:xfrm>
            <a:off x="7418127" y="4211654"/>
            <a:ext cx="4602734" cy="776574"/>
          </a:xfrm>
          <a:prstGeom prst="rect">
            <a:avLst/>
          </a:prstGeom>
          <a:noFill/>
          <a:ln/>
        </p:spPr>
        <p:txBody>
          <a:bodyPr wrap="square" lIns="0" tIns="0" rIns="0" bIns="0" rtlCol="0" anchor="ctr"/>
          <a:lstStyle/>
          <a:p>
            <a:pPr>
              <a:lnSpc>
                <a:spcPct val="140000"/>
              </a:lnSpc>
            </a:pPr>
            <a:r>
              <a:rPr lang="en-US" sz="1155" b="1" dirty="0">
                <a:solidFill>
                  <a:srgbClr val="38A169"/>
                </a:solidFill>
                <a:latin typeface="Times New Roman" panose="02020603050405020304" pitchFamily="18" charset="0"/>
                <a:cs typeface="Times New Roman" panose="02020603050405020304" pitchFamily="18" charset="0"/>
              </a:rPr>
              <a:t>Only the CNS</a:t>
            </a:r>
            <a:r>
              <a:rPr lang="en-US" altLang="ko-KR" sz="1155" b="1" dirty="0">
                <a:solidFill>
                  <a:srgbClr val="38A169"/>
                </a:solidFill>
                <a:latin typeface="Times New Roman" panose="02020603050405020304" pitchFamily="18" charset="0"/>
                <a:cs typeface="Times New Roman" panose="02020603050405020304" pitchFamily="18" charset="0"/>
              </a:rPr>
              <a:t> </a:t>
            </a:r>
            <a:r>
              <a:rPr lang="en-US" altLang="ko-KR" sz="1155" b="1" dirty="0">
                <a:solidFill>
                  <a:schemeClr val="bg1"/>
                </a:solidFill>
                <a:latin typeface="Times New Roman" panose="02020603050405020304" pitchFamily="18" charset="0"/>
                <a:cs typeface="Times New Roman" panose="02020603050405020304" pitchFamily="18" charset="0"/>
              </a:rPr>
              <a:t>/ Carbon‑Neutrality Strategy</a:t>
            </a:r>
            <a:r>
              <a:rPr lang="en-US" sz="1155" b="1" dirty="0">
                <a:solidFill>
                  <a:schemeClr val="bg1"/>
                </a:solidFill>
                <a:latin typeface="Times New Roman" panose="02020603050405020304" pitchFamily="18" charset="0"/>
                <a:cs typeface="Times New Roman" panose="02020603050405020304" pitchFamily="18" charset="0"/>
              </a:rPr>
              <a:t> + </a:t>
            </a:r>
            <a:r>
              <a:rPr lang="en-US" sz="1155" b="1" dirty="0">
                <a:solidFill>
                  <a:srgbClr val="38A169"/>
                </a:solidFill>
                <a:latin typeface="Times New Roman" panose="02020603050405020304" pitchFamily="18" charset="0"/>
                <a:cs typeface="Times New Roman" panose="02020603050405020304" pitchFamily="18" charset="0"/>
              </a:rPr>
              <a:t>NZ-OPT/</a:t>
            </a:r>
            <a:r>
              <a:rPr lang="en-US" altLang="ko-KR" sz="1155" b="1" dirty="0">
                <a:solidFill>
                  <a:srgbClr val="38A169"/>
                </a:solidFill>
                <a:latin typeface="Times New Roman" panose="02020603050405020304" pitchFamily="18" charset="0"/>
                <a:cs typeface="Times New Roman" panose="02020603050405020304" pitchFamily="18" charset="0"/>
              </a:rPr>
              <a:t> NEMO Net‑Zero </a:t>
            </a:r>
            <a:r>
              <a:rPr lang="en-US" altLang="ko-KR" sz="1155" b="1" dirty="0">
                <a:solidFill>
                  <a:schemeClr val="bg1"/>
                </a:solidFill>
                <a:latin typeface="Times New Roman" panose="02020603050405020304" pitchFamily="18" charset="0"/>
                <a:cs typeface="Times New Roman" panose="02020603050405020304" pitchFamily="18" charset="0"/>
              </a:rPr>
              <a:t>– Least‑Cost Pathway,</a:t>
            </a:r>
            <a:r>
              <a:rPr lang="en-US" sz="1155" b="1" dirty="0">
                <a:solidFill>
                  <a:schemeClr val="bg1"/>
                </a:solidFill>
                <a:latin typeface="Times New Roman" panose="02020603050405020304" pitchFamily="18" charset="0"/>
                <a:cs typeface="Times New Roman" panose="02020603050405020304" pitchFamily="18" charset="0"/>
              </a:rPr>
              <a:t> combined pathway enables deep </a:t>
            </a:r>
          </a:p>
          <a:p>
            <a:pPr>
              <a:lnSpc>
                <a:spcPct val="140000"/>
              </a:lnSpc>
            </a:pPr>
            <a:r>
              <a:rPr lang="en-US" sz="1155" b="1" dirty="0">
                <a:solidFill>
                  <a:schemeClr val="bg1"/>
                </a:solidFill>
                <a:latin typeface="Times New Roman" panose="02020603050405020304" pitchFamily="18" charset="0"/>
                <a:cs typeface="Times New Roman" panose="02020603050405020304" pitchFamily="18" charset="0"/>
              </a:rPr>
              <a:t>decarbonization and a robust route to carbon neutrality.</a:t>
            </a:r>
          </a:p>
        </p:txBody>
      </p:sp>
      <p:sp>
        <p:nvSpPr>
          <p:cNvPr id="23" name="Shape 20"/>
          <p:cNvSpPr/>
          <p:nvPr/>
        </p:nvSpPr>
        <p:spPr>
          <a:xfrm>
            <a:off x="7214365" y="5724203"/>
            <a:ext cx="4914882" cy="980929"/>
          </a:xfrm>
          <a:custGeom>
            <a:avLst/>
            <a:gdLst/>
            <a:ahLst/>
            <a:cxnLst/>
            <a:rect l="l" t="t" r="r" b="b"/>
            <a:pathLst>
              <a:path w="4381786" h="1118364">
                <a:moveTo>
                  <a:pt x="110002" y="0"/>
                </a:moveTo>
                <a:lnTo>
                  <a:pt x="4271784" y="0"/>
                </a:lnTo>
                <a:cubicBezTo>
                  <a:pt x="4332537" y="0"/>
                  <a:pt x="4381786" y="49250"/>
                  <a:pt x="4381786" y="110002"/>
                </a:cubicBezTo>
                <a:lnTo>
                  <a:pt x="4381786" y="1008362"/>
                </a:lnTo>
                <a:cubicBezTo>
                  <a:pt x="4381786" y="1069114"/>
                  <a:pt x="4332537" y="1118364"/>
                  <a:pt x="4271784" y="1118364"/>
                </a:cubicBezTo>
                <a:lnTo>
                  <a:pt x="110002" y="1118364"/>
                </a:lnTo>
                <a:cubicBezTo>
                  <a:pt x="49250" y="1118364"/>
                  <a:pt x="0" y="1069114"/>
                  <a:pt x="0" y="1008362"/>
                </a:cubicBezTo>
                <a:lnTo>
                  <a:pt x="0" y="110002"/>
                </a:lnTo>
                <a:cubicBezTo>
                  <a:pt x="0" y="49290"/>
                  <a:pt x="49290" y="0"/>
                  <a:pt x="110002" y="0"/>
                </a:cubicBezTo>
                <a:close/>
              </a:path>
            </a:pathLst>
          </a:custGeom>
          <a:gradFill flip="none" rotWithShape="1">
            <a:gsLst>
              <a:gs pos="0">
                <a:srgbClr val="38A169">
                  <a:alpha val="20000"/>
                </a:srgbClr>
              </a:gs>
              <a:gs pos="100000">
                <a:srgbClr val="38A169">
                  <a:alpha val="5000"/>
                </a:srgbClr>
              </a:gs>
            </a:gsLst>
            <a:lin ang="2700000" scaled="1"/>
          </a:gradFill>
          <a:ln w="25400">
            <a:solidFill>
              <a:srgbClr val="38A169"/>
            </a:solidFill>
            <a:prstDash val="solid"/>
          </a:ln>
        </p:spPr>
        <p:txBody>
          <a:bodyPr/>
          <a:lstStyle/>
          <a:p>
            <a:endParaRPr lang="ko-KR" altLang="en-US"/>
          </a:p>
        </p:txBody>
      </p:sp>
      <p:sp>
        <p:nvSpPr>
          <p:cNvPr id="24" name="Shape 21"/>
          <p:cNvSpPr/>
          <p:nvPr/>
        </p:nvSpPr>
        <p:spPr>
          <a:xfrm>
            <a:off x="7369789" y="5904983"/>
            <a:ext cx="165005" cy="165005"/>
          </a:xfrm>
          <a:custGeom>
            <a:avLst/>
            <a:gdLst/>
            <a:ahLst/>
            <a:cxnLst/>
            <a:rect l="l" t="t" r="r" b="b"/>
            <a:pathLst>
              <a:path w="165005" h="165005">
                <a:moveTo>
                  <a:pt x="46504" y="0"/>
                </a:moveTo>
                <a:lnTo>
                  <a:pt x="118694" y="0"/>
                </a:lnTo>
                <a:cubicBezTo>
                  <a:pt x="127234" y="0"/>
                  <a:pt x="134195" y="7026"/>
                  <a:pt x="133873" y="15534"/>
                </a:cubicBezTo>
                <a:cubicBezTo>
                  <a:pt x="133808" y="17242"/>
                  <a:pt x="133744" y="18950"/>
                  <a:pt x="133647" y="20626"/>
                </a:cubicBezTo>
                <a:lnTo>
                  <a:pt x="149632" y="20626"/>
                </a:lnTo>
                <a:cubicBezTo>
                  <a:pt x="158043" y="20626"/>
                  <a:pt x="165456" y="27587"/>
                  <a:pt x="164811" y="36675"/>
                </a:cubicBezTo>
                <a:cubicBezTo>
                  <a:pt x="162394" y="70095"/>
                  <a:pt x="145314" y="88464"/>
                  <a:pt x="126783" y="98068"/>
                </a:cubicBezTo>
                <a:cubicBezTo>
                  <a:pt x="121691" y="100711"/>
                  <a:pt x="116502" y="102677"/>
                  <a:pt x="111571" y="104127"/>
                </a:cubicBezTo>
                <a:cubicBezTo>
                  <a:pt x="105061" y="113344"/>
                  <a:pt x="98294" y="118210"/>
                  <a:pt x="92912" y="120821"/>
                </a:cubicBezTo>
                <a:lnTo>
                  <a:pt x="92912" y="144379"/>
                </a:lnTo>
                <a:lnTo>
                  <a:pt x="113537" y="144379"/>
                </a:lnTo>
                <a:cubicBezTo>
                  <a:pt x="119242" y="144379"/>
                  <a:pt x="123850" y="148987"/>
                  <a:pt x="123850" y="154692"/>
                </a:cubicBezTo>
                <a:cubicBezTo>
                  <a:pt x="123850" y="160396"/>
                  <a:pt x="119242" y="165005"/>
                  <a:pt x="113537" y="165005"/>
                </a:cubicBezTo>
                <a:lnTo>
                  <a:pt x="51661" y="165005"/>
                </a:lnTo>
                <a:cubicBezTo>
                  <a:pt x="45956" y="165005"/>
                  <a:pt x="41348" y="160396"/>
                  <a:pt x="41348" y="154692"/>
                </a:cubicBezTo>
                <a:cubicBezTo>
                  <a:pt x="41348" y="148987"/>
                  <a:pt x="45956" y="144379"/>
                  <a:pt x="51661" y="144379"/>
                </a:cubicBezTo>
                <a:lnTo>
                  <a:pt x="72286" y="144379"/>
                </a:lnTo>
                <a:lnTo>
                  <a:pt x="72286" y="120821"/>
                </a:lnTo>
                <a:cubicBezTo>
                  <a:pt x="67130" y="118339"/>
                  <a:pt x="60717" y="113731"/>
                  <a:pt x="54464" y="105255"/>
                </a:cubicBezTo>
                <a:cubicBezTo>
                  <a:pt x="48535" y="103708"/>
                  <a:pt x="42089" y="101355"/>
                  <a:pt x="35805" y="97810"/>
                </a:cubicBezTo>
                <a:cubicBezTo>
                  <a:pt x="18370" y="88045"/>
                  <a:pt x="2643" y="69644"/>
                  <a:pt x="387" y="36610"/>
                </a:cubicBezTo>
                <a:cubicBezTo>
                  <a:pt x="-226" y="27554"/>
                  <a:pt x="7154" y="20593"/>
                  <a:pt x="15566" y="20593"/>
                </a:cubicBezTo>
                <a:lnTo>
                  <a:pt x="31551" y="20593"/>
                </a:lnTo>
                <a:cubicBezTo>
                  <a:pt x="31454" y="18918"/>
                  <a:pt x="31390" y="17242"/>
                  <a:pt x="31325" y="15501"/>
                </a:cubicBezTo>
                <a:cubicBezTo>
                  <a:pt x="31003" y="6961"/>
                  <a:pt x="37964" y="-32"/>
                  <a:pt x="46504" y="-32"/>
                </a:cubicBezTo>
                <a:close/>
                <a:moveTo>
                  <a:pt x="32711" y="36095"/>
                </a:moveTo>
                <a:lnTo>
                  <a:pt x="15824" y="36095"/>
                </a:lnTo>
                <a:cubicBezTo>
                  <a:pt x="17822" y="63391"/>
                  <a:pt x="30358" y="77056"/>
                  <a:pt x="43281" y="84307"/>
                </a:cubicBezTo>
                <a:cubicBezTo>
                  <a:pt x="38641" y="72286"/>
                  <a:pt x="34806" y="56591"/>
                  <a:pt x="32711" y="36095"/>
                </a:cubicBezTo>
                <a:close/>
                <a:moveTo>
                  <a:pt x="122464" y="82760"/>
                </a:moveTo>
                <a:cubicBezTo>
                  <a:pt x="135516" y="75090"/>
                  <a:pt x="147312" y="61458"/>
                  <a:pt x="149310" y="36095"/>
                </a:cubicBezTo>
                <a:lnTo>
                  <a:pt x="132455" y="36095"/>
                </a:lnTo>
                <a:cubicBezTo>
                  <a:pt x="130457" y="55721"/>
                  <a:pt x="126847" y="70965"/>
                  <a:pt x="122464" y="82760"/>
                </a:cubicBezTo>
                <a:close/>
              </a:path>
            </a:pathLst>
          </a:custGeom>
          <a:solidFill>
            <a:srgbClr val="38A169"/>
          </a:solidFill>
          <a:ln/>
        </p:spPr>
        <p:txBody>
          <a:bodyPr/>
          <a:lstStyle/>
          <a:p>
            <a:endParaRPr lang="ko-KR" altLang="en-US"/>
          </a:p>
        </p:txBody>
      </p:sp>
      <p:sp>
        <p:nvSpPr>
          <p:cNvPr id="25" name="Text 22"/>
          <p:cNvSpPr/>
          <p:nvPr/>
        </p:nvSpPr>
        <p:spPr>
          <a:xfrm>
            <a:off x="7758308" y="5856046"/>
            <a:ext cx="3941774" cy="256674"/>
          </a:xfrm>
          <a:prstGeom prst="rect">
            <a:avLst/>
          </a:prstGeom>
          <a:noFill/>
          <a:ln/>
        </p:spPr>
        <p:txBody>
          <a:bodyPr wrap="square" lIns="0" tIns="0" rIns="0" bIns="0" rtlCol="0" anchor="ctr"/>
          <a:lstStyle/>
          <a:p>
            <a:pPr>
              <a:lnSpc>
                <a:spcPct val="130000"/>
              </a:lnSpc>
            </a:pPr>
            <a:r>
              <a:rPr lang="en-US" sz="1299" b="1" dirty="0">
                <a:solidFill>
                  <a:srgbClr val="F7FAFC"/>
                </a:solidFill>
                <a:latin typeface="Times New Roman" panose="02020603050405020304" pitchFamily="18" charset="0"/>
                <a:ea typeface="Liter" pitchFamily="34" charset="-122"/>
                <a:cs typeface="Times New Roman" panose="02020603050405020304" pitchFamily="18" charset="0"/>
              </a:rPr>
              <a:t>Critical Finding</a:t>
            </a:r>
            <a:endParaRPr lang="en-US" sz="1600" dirty="0">
              <a:latin typeface="Times New Roman" panose="02020603050405020304" pitchFamily="18" charset="0"/>
              <a:cs typeface="Times New Roman" panose="02020603050405020304" pitchFamily="18" charset="0"/>
            </a:endParaRPr>
          </a:p>
        </p:txBody>
      </p:sp>
      <p:sp>
        <p:nvSpPr>
          <p:cNvPr id="26" name="Text 23"/>
          <p:cNvSpPr/>
          <p:nvPr/>
        </p:nvSpPr>
        <p:spPr>
          <a:xfrm>
            <a:off x="7329143" y="6154106"/>
            <a:ext cx="4800104" cy="403344"/>
          </a:xfrm>
          <a:prstGeom prst="rect">
            <a:avLst/>
          </a:prstGeom>
          <a:noFill/>
          <a:ln/>
        </p:spPr>
        <p:txBody>
          <a:bodyPr wrap="square" lIns="0" tIns="0" rIns="0" bIns="0" rtlCol="0" anchor="ctr"/>
          <a:lstStyle/>
          <a:p>
            <a:pPr>
              <a:lnSpc>
                <a:spcPct val="140000"/>
              </a:lnSpc>
            </a:pPr>
            <a:r>
              <a:rPr lang="en-US" sz="1155" b="1" dirty="0">
                <a:solidFill>
                  <a:srgbClr val="38A169"/>
                </a:solidFill>
                <a:latin typeface="Times New Roman" panose="02020603050405020304" pitchFamily="18" charset="0"/>
                <a:ea typeface="Quattrocento Sans" pitchFamily="34" charset="-122"/>
                <a:cs typeface="Times New Roman" panose="02020603050405020304" pitchFamily="18" charset="0"/>
              </a:rPr>
              <a:t>The NZ-OPT benchmark reveals that the least-cost pathway requires </a:t>
            </a:r>
          </a:p>
          <a:p>
            <a:pPr>
              <a:lnSpc>
                <a:spcPct val="140000"/>
              </a:lnSpc>
            </a:pPr>
            <a:r>
              <a:rPr lang="en-US" sz="1155" b="1" dirty="0">
                <a:solidFill>
                  <a:srgbClr val="38A169"/>
                </a:solidFill>
                <a:latin typeface="Times New Roman" panose="02020603050405020304" pitchFamily="18" charset="0"/>
                <a:ea typeface="Quattrocento Sans" pitchFamily="34" charset="-122"/>
                <a:cs typeface="Times New Roman" panose="02020603050405020304" pitchFamily="18" charset="0"/>
              </a:rPr>
              <a:t>a 90%+ RE share and significant electrification of end-uses.</a:t>
            </a:r>
            <a:endParaRPr lang="en-US" sz="1600" dirty="0">
              <a:latin typeface="Times New Roman" panose="02020603050405020304" pitchFamily="18" charset="0"/>
              <a:cs typeface="Times New Roman" panose="02020603050405020304" pitchFamily="18" charset="0"/>
            </a:endParaRPr>
          </a:p>
        </p:txBody>
      </p:sp>
      <p:sp>
        <p:nvSpPr>
          <p:cNvPr id="68" name="Text 66"/>
          <p:cNvSpPr/>
          <p:nvPr/>
        </p:nvSpPr>
        <p:spPr>
          <a:xfrm>
            <a:off x="7469288" y="5181141"/>
            <a:ext cx="4585727" cy="389637"/>
          </a:xfrm>
          <a:prstGeom prst="rect">
            <a:avLst/>
          </a:prstGeom>
          <a:noFill/>
          <a:ln/>
        </p:spPr>
        <p:txBody>
          <a:bodyPr wrap="square" rtlCol="0" anchor="ctr"/>
          <a:lstStyle/>
          <a:p>
            <a:pPr marL="0" indent="0">
              <a:buNone/>
            </a:pPr>
            <a:r>
              <a:rPr lang="en-US" sz="1155" b="1" dirty="0">
                <a:solidFill>
                  <a:srgbClr val="38A169"/>
                </a:solidFill>
                <a:latin typeface="Times New Roman" panose="02020603050405020304" pitchFamily="18" charset="0"/>
                <a:cs typeface="Times New Roman" panose="02020603050405020304" pitchFamily="18" charset="0"/>
              </a:rPr>
              <a:t>Policy-aligned (PET) </a:t>
            </a:r>
            <a:r>
              <a:rPr lang="en-US" sz="1155" b="1" dirty="0">
                <a:solidFill>
                  <a:schemeClr val="bg1"/>
                </a:solidFill>
                <a:latin typeface="Times New Roman" panose="02020603050405020304" pitchFamily="18" charset="0"/>
                <a:cs typeface="Times New Roman" panose="02020603050405020304" pitchFamily="18" charset="0"/>
              </a:rPr>
              <a:t>scenario underperforms on emissions without </a:t>
            </a:r>
          </a:p>
          <a:p>
            <a:pPr marL="0" indent="0">
              <a:buNone/>
            </a:pPr>
            <a:r>
              <a:rPr lang="en-US" sz="1155" b="1" dirty="0">
                <a:solidFill>
                  <a:schemeClr val="bg1"/>
                </a:solidFill>
                <a:latin typeface="Times New Roman" panose="02020603050405020304" pitchFamily="18" charset="0"/>
                <a:cs typeface="Times New Roman" panose="02020603050405020304" pitchFamily="18" charset="0"/>
              </a:rPr>
              <a:t>stronger electrification mandates</a:t>
            </a:r>
            <a:r>
              <a:rPr lang="en-US" sz="1155" b="1" dirty="0">
                <a:solidFill>
                  <a:srgbClr val="38A169"/>
                </a:solidFill>
                <a:latin typeface="Times New Roman" panose="02020603050405020304" pitchFamily="18" charset="0"/>
                <a:cs typeface="Times New Roman" panose="02020603050405020304" pitchFamily="18" charset="0"/>
              </a:rPr>
              <a:t>.</a:t>
            </a:r>
          </a:p>
        </p:txBody>
      </p:sp>
      <p:sp>
        <p:nvSpPr>
          <p:cNvPr id="27" name="Shape 18">
            <a:extLst>
              <a:ext uri="{FF2B5EF4-FFF2-40B4-BE49-F238E27FC236}">
                <a16:creationId xmlns:a16="http://schemas.microsoft.com/office/drawing/2014/main" id="{761BBB2F-295F-3C85-8B0D-FBDA3ED7E54A}"/>
              </a:ext>
            </a:extLst>
          </p:cNvPr>
          <p:cNvSpPr/>
          <p:nvPr/>
        </p:nvSpPr>
        <p:spPr>
          <a:xfrm>
            <a:off x="7338103" y="5081029"/>
            <a:ext cx="53793" cy="559056"/>
          </a:xfrm>
          <a:custGeom>
            <a:avLst/>
            <a:gdLst/>
            <a:ahLst/>
            <a:cxnLst/>
            <a:rect l="l" t="t" r="r" b="b"/>
            <a:pathLst>
              <a:path w="36668" h="696686">
                <a:moveTo>
                  <a:pt x="36668" y="0"/>
                </a:moveTo>
                <a:lnTo>
                  <a:pt x="36668" y="0"/>
                </a:lnTo>
                <a:lnTo>
                  <a:pt x="36668" y="696686"/>
                </a:lnTo>
                <a:lnTo>
                  <a:pt x="36668" y="696686"/>
                </a:lnTo>
                <a:cubicBezTo>
                  <a:pt x="16430" y="696686"/>
                  <a:pt x="0" y="680255"/>
                  <a:pt x="0" y="660018"/>
                </a:cubicBezTo>
                <a:lnTo>
                  <a:pt x="0" y="36668"/>
                </a:lnTo>
                <a:cubicBezTo>
                  <a:pt x="0" y="16430"/>
                  <a:pt x="16430" y="0"/>
                  <a:pt x="36668" y="0"/>
                </a:cubicBezTo>
                <a:close/>
              </a:path>
            </a:pathLst>
          </a:custGeom>
          <a:solidFill>
            <a:srgbClr val="38A169"/>
          </a:solidFill>
          <a:ln/>
        </p:spPr>
        <p:txBody>
          <a:bodyPr/>
          <a:lstStyle/>
          <a:p>
            <a:endParaRPr lang="ko-KR" altLang="en-US"/>
          </a:p>
        </p:txBody>
      </p:sp>
      <p:sp>
        <p:nvSpPr>
          <p:cNvPr id="29" name="TextBox 28">
            <a:extLst>
              <a:ext uri="{FF2B5EF4-FFF2-40B4-BE49-F238E27FC236}">
                <a16:creationId xmlns:a16="http://schemas.microsoft.com/office/drawing/2014/main" id="{BB46BB8D-2B79-667F-7AE8-1AF0B02E72B2}"/>
              </a:ext>
            </a:extLst>
          </p:cNvPr>
          <p:cNvSpPr txBox="1"/>
          <p:nvPr/>
        </p:nvSpPr>
        <p:spPr>
          <a:xfrm>
            <a:off x="371260" y="5463339"/>
            <a:ext cx="6096000" cy="307777"/>
          </a:xfrm>
          <a:prstGeom prst="rect">
            <a:avLst/>
          </a:prstGeom>
          <a:noFill/>
        </p:spPr>
        <p:txBody>
          <a:bodyPr wrap="square">
            <a:spAutoFit/>
          </a:bodyPr>
          <a:lstStyle/>
          <a:p>
            <a:pPr marL="0" indent="0">
              <a:buNone/>
            </a:pPr>
            <a:r>
              <a:rPr lang="en-US" altLang="ko-KR" sz="1400" dirty="0">
                <a:solidFill>
                  <a:schemeClr val="bg1"/>
                </a:solidFill>
                <a:latin typeface="Times New Roman" panose="02020603050405020304" pitchFamily="18" charset="0"/>
                <a:cs typeface="Times New Roman" panose="02020603050405020304" pitchFamily="18" charset="0"/>
              </a:rPr>
              <a:t>Demand-side efficiency has the greatest impact in residential &amp; industrial sectors.</a:t>
            </a:r>
          </a:p>
        </p:txBody>
      </p:sp>
      <p:sp>
        <p:nvSpPr>
          <p:cNvPr id="30" name="Shape 67">
            <a:extLst>
              <a:ext uri="{FF2B5EF4-FFF2-40B4-BE49-F238E27FC236}">
                <a16:creationId xmlns:a16="http://schemas.microsoft.com/office/drawing/2014/main" id="{61AD0FDD-E494-DC08-EFB9-2331A991A4AC}"/>
              </a:ext>
            </a:extLst>
          </p:cNvPr>
          <p:cNvSpPr/>
          <p:nvPr/>
        </p:nvSpPr>
        <p:spPr>
          <a:xfrm>
            <a:off x="62753" y="5942724"/>
            <a:ext cx="1564030" cy="604351"/>
          </a:xfrm>
          <a:prstGeom prst="rect">
            <a:avLst/>
          </a:prstGeom>
          <a:solidFill>
            <a:srgbClr val="FFFFFF"/>
          </a:solidFill>
          <a:ln w="12700">
            <a:solidFill>
              <a:srgbClr val="D6EAF8"/>
            </a:solidFill>
            <a:prstDash val="solid"/>
          </a:ln>
          <a:effectLst>
            <a:outerShdw blurRad="101600" dist="25400" dir="8100000" algn="bl" rotWithShape="0">
              <a:srgbClr val="000000">
                <a:alpha val="12000"/>
              </a:srgbClr>
            </a:outerShdw>
          </a:effectLst>
        </p:spPr>
        <p:txBody>
          <a:bodyPr/>
          <a:lstStyle/>
          <a:p>
            <a:r>
              <a:rPr lang="en-US" altLang="ko-KR" dirty="0">
                <a:solidFill>
                  <a:srgbClr val="000000"/>
                </a:solidFill>
              </a:rPr>
              <a:t>📊</a:t>
            </a:r>
            <a:endParaRPr lang="en-US" altLang="ko-KR" dirty="0"/>
          </a:p>
        </p:txBody>
      </p:sp>
      <p:sp>
        <p:nvSpPr>
          <p:cNvPr id="31" name="Shape 67">
            <a:extLst>
              <a:ext uri="{FF2B5EF4-FFF2-40B4-BE49-F238E27FC236}">
                <a16:creationId xmlns:a16="http://schemas.microsoft.com/office/drawing/2014/main" id="{CA19F8E5-584B-3BEA-65E7-F3E1FADBBC96}"/>
              </a:ext>
            </a:extLst>
          </p:cNvPr>
          <p:cNvSpPr/>
          <p:nvPr/>
        </p:nvSpPr>
        <p:spPr>
          <a:xfrm>
            <a:off x="1783976" y="5945896"/>
            <a:ext cx="1498501" cy="604351"/>
          </a:xfrm>
          <a:prstGeom prst="rect">
            <a:avLst/>
          </a:prstGeom>
          <a:solidFill>
            <a:srgbClr val="FFFFFF"/>
          </a:solidFill>
          <a:ln w="12700">
            <a:solidFill>
              <a:srgbClr val="D6EAF8"/>
            </a:solidFill>
            <a:prstDash val="solid"/>
          </a:ln>
          <a:effectLst>
            <a:outerShdw blurRad="101600" dist="25400" dir="8100000" algn="bl" rotWithShape="0">
              <a:srgbClr val="000000">
                <a:alpha val="12000"/>
              </a:srgbClr>
            </a:outerShdw>
          </a:effectLst>
        </p:spPr>
        <p:txBody>
          <a:bodyPr/>
          <a:lstStyle/>
          <a:p>
            <a:endParaRPr lang="ko-KR" altLang="en-US"/>
          </a:p>
        </p:txBody>
      </p:sp>
      <p:sp>
        <p:nvSpPr>
          <p:cNvPr id="32" name="Shape 67">
            <a:extLst>
              <a:ext uri="{FF2B5EF4-FFF2-40B4-BE49-F238E27FC236}">
                <a16:creationId xmlns:a16="http://schemas.microsoft.com/office/drawing/2014/main" id="{2D486176-4793-CDAC-254F-EEB8B4E66C60}"/>
              </a:ext>
            </a:extLst>
          </p:cNvPr>
          <p:cNvSpPr/>
          <p:nvPr/>
        </p:nvSpPr>
        <p:spPr>
          <a:xfrm>
            <a:off x="3416668" y="5945896"/>
            <a:ext cx="1677513" cy="604351"/>
          </a:xfrm>
          <a:prstGeom prst="rect">
            <a:avLst/>
          </a:prstGeom>
          <a:solidFill>
            <a:srgbClr val="FFFFFF"/>
          </a:solidFill>
          <a:ln w="12700">
            <a:solidFill>
              <a:srgbClr val="D6EAF8"/>
            </a:solidFill>
            <a:prstDash val="solid"/>
          </a:ln>
          <a:effectLst>
            <a:outerShdw blurRad="101600" dist="25400" dir="8100000" algn="bl" rotWithShape="0">
              <a:srgbClr val="000000">
                <a:alpha val="12000"/>
              </a:srgbClr>
            </a:outerShdw>
          </a:effectLst>
        </p:spPr>
        <p:txBody>
          <a:bodyPr/>
          <a:lstStyle/>
          <a:p>
            <a:endParaRPr lang="ko-KR" altLang="en-US"/>
          </a:p>
        </p:txBody>
      </p:sp>
      <p:sp>
        <p:nvSpPr>
          <p:cNvPr id="33" name="Shape 67">
            <a:extLst>
              <a:ext uri="{FF2B5EF4-FFF2-40B4-BE49-F238E27FC236}">
                <a16:creationId xmlns:a16="http://schemas.microsoft.com/office/drawing/2014/main" id="{3C362952-EC9A-D5F4-1575-8375DDA081AC}"/>
              </a:ext>
            </a:extLst>
          </p:cNvPr>
          <p:cNvSpPr/>
          <p:nvPr/>
        </p:nvSpPr>
        <p:spPr>
          <a:xfrm>
            <a:off x="5228372" y="5984383"/>
            <a:ext cx="1828800" cy="604351"/>
          </a:xfrm>
          <a:prstGeom prst="rect">
            <a:avLst/>
          </a:prstGeom>
          <a:solidFill>
            <a:srgbClr val="FFFFFF"/>
          </a:solidFill>
          <a:ln w="12700">
            <a:solidFill>
              <a:srgbClr val="D6EAF8"/>
            </a:solidFill>
            <a:prstDash val="solid"/>
          </a:ln>
          <a:effectLst>
            <a:outerShdw blurRad="101600" dist="25400" dir="8100000" algn="bl" rotWithShape="0">
              <a:srgbClr val="000000">
                <a:alpha val="12000"/>
              </a:srgbClr>
            </a:outerShdw>
          </a:effectLst>
        </p:spPr>
        <p:txBody>
          <a:bodyPr/>
          <a:lstStyle/>
          <a:p>
            <a:endParaRPr lang="ko-KR" altLang="en-US"/>
          </a:p>
        </p:txBody>
      </p:sp>
      <p:sp>
        <p:nvSpPr>
          <p:cNvPr id="71" name="Text 69"/>
          <p:cNvSpPr/>
          <p:nvPr/>
        </p:nvSpPr>
        <p:spPr>
          <a:xfrm>
            <a:off x="522514" y="5945896"/>
            <a:ext cx="1068544" cy="461772"/>
          </a:xfrm>
          <a:prstGeom prst="rect">
            <a:avLst/>
          </a:prstGeom>
          <a:noFill/>
          <a:ln/>
        </p:spPr>
        <p:txBody>
          <a:bodyPr wrap="square" rtlCol="0" anchor="ctr"/>
          <a:lstStyle/>
          <a:p>
            <a:pPr marL="0" indent="0">
              <a:buNone/>
            </a:pPr>
            <a:r>
              <a:rPr lang="en-US" sz="900" dirty="0">
                <a:solidFill>
                  <a:srgbClr val="0A2342"/>
                </a:solidFill>
                <a:latin typeface="Times New Roman" panose="02020603050405020304" pitchFamily="18" charset="0"/>
                <a:cs typeface="Times New Roman" panose="02020603050405020304" pitchFamily="18" charset="0"/>
              </a:rPr>
              <a:t>GHG trajectory</a:t>
            </a:r>
            <a:endParaRPr lang="en-US" sz="900" dirty="0">
              <a:latin typeface="Times New Roman" panose="02020603050405020304" pitchFamily="18" charset="0"/>
              <a:cs typeface="Times New Roman" panose="02020603050405020304" pitchFamily="18" charset="0"/>
            </a:endParaRPr>
          </a:p>
          <a:p>
            <a:pPr marL="0" indent="0">
              <a:buNone/>
            </a:pPr>
            <a:r>
              <a:rPr lang="en-US" sz="900" dirty="0">
                <a:solidFill>
                  <a:srgbClr val="0A2342"/>
                </a:solidFill>
                <a:latin typeface="Times New Roman" panose="02020603050405020304" pitchFamily="18" charset="0"/>
                <a:cs typeface="Times New Roman" panose="02020603050405020304" pitchFamily="18" charset="0"/>
              </a:rPr>
              <a:t>by scenario</a:t>
            </a:r>
            <a:endParaRPr lang="en-US" sz="900" dirty="0">
              <a:latin typeface="Times New Roman" panose="02020603050405020304" pitchFamily="18" charset="0"/>
              <a:cs typeface="Times New Roman" panose="02020603050405020304" pitchFamily="18" charset="0"/>
            </a:endParaRPr>
          </a:p>
        </p:txBody>
      </p:sp>
      <p:sp>
        <p:nvSpPr>
          <p:cNvPr id="34" name="Text 71">
            <a:extLst>
              <a:ext uri="{FF2B5EF4-FFF2-40B4-BE49-F238E27FC236}">
                <a16:creationId xmlns:a16="http://schemas.microsoft.com/office/drawing/2014/main" id="{FAAE1E01-0DA9-5203-565F-E29285E36656}"/>
              </a:ext>
            </a:extLst>
          </p:cNvPr>
          <p:cNvSpPr/>
          <p:nvPr/>
        </p:nvSpPr>
        <p:spPr>
          <a:xfrm>
            <a:off x="1736316" y="5883298"/>
            <a:ext cx="502920" cy="676656"/>
          </a:xfrm>
          <a:prstGeom prst="rect">
            <a:avLst/>
          </a:prstGeom>
          <a:noFill/>
          <a:ln/>
        </p:spPr>
        <p:txBody>
          <a:bodyPr wrap="square" rtlCol="0" anchor="ctr"/>
          <a:lstStyle/>
          <a:p>
            <a:pPr marL="0" indent="0" algn="ctr">
              <a:buNone/>
            </a:pPr>
            <a:r>
              <a:rPr lang="en-US" sz="1600" dirty="0">
                <a:solidFill>
                  <a:srgbClr val="000000"/>
                </a:solidFill>
              </a:rPr>
              <a:t>⚡</a:t>
            </a:r>
            <a:endParaRPr lang="en-US" sz="1600" dirty="0"/>
          </a:p>
        </p:txBody>
      </p:sp>
      <p:sp>
        <p:nvSpPr>
          <p:cNvPr id="74" name="Text 72"/>
          <p:cNvSpPr/>
          <p:nvPr/>
        </p:nvSpPr>
        <p:spPr>
          <a:xfrm>
            <a:off x="2135001" y="6008810"/>
            <a:ext cx="966787" cy="472672"/>
          </a:xfrm>
          <a:prstGeom prst="rect">
            <a:avLst/>
          </a:prstGeom>
          <a:noFill/>
          <a:ln/>
        </p:spPr>
        <p:txBody>
          <a:bodyPr wrap="square" rtlCol="0" anchor="ctr"/>
          <a:lstStyle/>
          <a:p>
            <a:pPr marL="0" indent="0">
              <a:buNone/>
            </a:pPr>
            <a:r>
              <a:rPr lang="en-US" sz="900" dirty="0">
                <a:solidFill>
                  <a:srgbClr val="0A2342"/>
                </a:solidFill>
                <a:latin typeface="Times New Roman" panose="02020603050405020304" pitchFamily="18" charset="0"/>
                <a:cs typeface="Times New Roman" panose="02020603050405020304" pitchFamily="18" charset="0"/>
              </a:rPr>
              <a:t>Energy mix</a:t>
            </a:r>
            <a:endParaRPr lang="en-US" sz="900" dirty="0">
              <a:latin typeface="Times New Roman" panose="02020603050405020304" pitchFamily="18" charset="0"/>
              <a:cs typeface="Times New Roman" panose="02020603050405020304" pitchFamily="18" charset="0"/>
            </a:endParaRPr>
          </a:p>
          <a:p>
            <a:pPr marL="0" indent="0">
              <a:buNone/>
            </a:pPr>
            <a:r>
              <a:rPr lang="en-US" sz="900" dirty="0">
                <a:solidFill>
                  <a:srgbClr val="0A2342"/>
                </a:solidFill>
                <a:latin typeface="Times New Roman" panose="02020603050405020304" pitchFamily="18" charset="0"/>
                <a:cs typeface="Times New Roman" panose="02020603050405020304" pitchFamily="18" charset="0"/>
              </a:rPr>
              <a:t>evolution</a:t>
            </a:r>
            <a:endParaRPr lang="en-US" sz="900" dirty="0">
              <a:latin typeface="Times New Roman" panose="02020603050405020304" pitchFamily="18" charset="0"/>
              <a:cs typeface="Times New Roman" panose="02020603050405020304" pitchFamily="18" charset="0"/>
            </a:endParaRPr>
          </a:p>
        </p:txBody>
      </p:sp>
      <p:sp>
        <p:nvSpPr>
          <p:cNvPr id="35" name="Text 74">
            <a:extLst>
              <a:ext uri="{FF2B5EF4-FFF2-40B4-BE49-F238E27FC236}">
                <a16:creationId xmlns:a16="http://schemas.microsoft.com/office/drawing/2014/main" id="{7369C7CC-E2F7-101F-39D5-A2B4517B5ECC}"/>
              </a:ext>
            </a:extLst>
          </p:cNvPr>
          <p:cNvSpPr/>
          <p:nvPr/>
        </p:nvSpPr>
        <p:spPr>
          <a:xfrm>
            <a:off x="3321218" y="5919899"/>
            <a:ext cx="502920" cy="676656"/>
          </a:xfrm>
          <a:prstGeom prst="rect">
            <a:avLst/>
          </a:prstGeom>
          <a:noFill/>
          <a:ln/>
        </p:spPr>
        <p:txBody>
          <a:bodyPr wrap="square" rtlCol="0" anchor="ctr"/>
          <a:lstStyle/>
          <a:p>
            <a:pPr marL="0" indent="0" algn="ctr">
              <a:buNone/>
            </a:pPr>
            <a:r>
              <a:rPr lang="en-US" sz="1600" dirty="0">
                <a:solidFill>
                  <a:srgbClr val="000000"/>
                </a:solidFill>
              </a:rPr>
              <a:t>💰</a:t>
            </a:r>
            <a:endParaRPr lang="en-US" sz="1600" dirty="0"/>
          </a:p>
        </p:txBody>
      </p:sp>
      <p:sp>
        <p:nvSpPr>
          <p:cNvPr id="77" name="Text 75"/>
          <p:cNvSpPr/>
          <p:nvPr/>
        </p:nvSpPr>
        <p:spPr>
          <a:xfrm>
            <a:off x="3824138" y="5970579"/>
            <a:ext cx="975069" cy="548640"/>
          </a:xfrm>
          <a:prstGeom prst="rect">
            <a:avLst/>
          </a:prstGeom>
          <a:noFill/>
          <a:ln/>
        </p:spPr>
        <p:txBody>
          <a:bodyPr wrap="square" rtlCol="0" anchor="ctr"/>
          <a:lstStyle/>
          <a:p>
            <a:pPr marL="0" indent="0">
              <a:buNone/>
            </a:pPr>
            <a:r>
              <a:rPr lang="en-US" sz="900" dirty="0">
                <a:solidFill>
                  <a:srgbClr val="0A2342"/>
                </a:solidFill>
                <a:latin typeface="Times New Roman" panose="02020603050405020304" pitchFamily="18" charset="0"/>
                <a:cs typeface="Times New Roman" panose="02020603050405020304" pitchFamily="18" charset="0"/>
              </a:rPr>
              <a:t>Investment</a:t>
            </a:r>
            <a:endParaRPr lang="en-US" sz="900" dirty="0">
              <a:latin typeface="Times New Roman" panose="02020603050405020304" pitchFamily="18" charset="0"/>
              <a:cs typeface="Times New Roman" panose="02020603050405020304" pitchFamily="18" charset="0"/>
            </a:endParaRPr>
          </a:p>
          <a:p>
            <a:pPr marL="0" indent="0">
              <a:buNone/>
            </a:pPr>
            <a:r>
              <a:rPr lang="en-US" sz="900" dirty="0">
                <a:solidFill>
                  <a:srgbClr val="0A2342"/>
                </a:solidFill>
                <a:latin typeface="Times New Roman" panose="02020603050405020304" pitchFamily="18" charset="0"/>
                <a:cs typeface="Times New Roman" panose="02020603050405020304" pitchFamily="18" charset="0"/>
              </a:rPr>
              <a:t>requirements</a:t>
            </a:r>
            <a:endParaRPr lang="en-US" sz="900" dirty="0">
              <a:latin typeface="Times New Roman" panose="02020603050405020304" pitchFamily="18" charset="0"/>
              <a:cs typeface="Times New Roman" panose="02020603050405020304" pitchFamily="18" charset="0"/>
            </a:endParaRPr>
          </a:p>
        </p:txBody>
      </p:sp>
      <p:sp>
        <p:nvSpPr>
          <p:cNvPr id="36" name="Text 77">
            <a:extLst>
              <a:ext uri="{FF2B5EF4-FFF2-40B4-BE49-F238E27FC236}">
                <a16:creationId xmlns:a16="http://schemas.microsoft.com/office/drawing/2014/main" id="{06674958-E62C-7F1A-9D17-212C39AEEFCA}"/>
              </a:ext>
            </a:extLst>
          </p:cNvPr>
          <p:cNvSpPr/>
          <p:nvPr/>
        </p:nvSpPr>
        <p:spPr>
          <a:xfrm>
            <a:off x="5126543" y="5945896"/>
            <a:ext cx="502920" cy="676656"/>
          </a:xfrm>
          <a:prstGeom prst="rect">
            <a:avLst/>
          </a:prstGeom>
          <a:noFill/>
          <a:ln/>
        </p:spPr>
        <p:txBody>
          <a:bodyPr wrap="square" rtlCol="0" anchor="ctr"/>
          <a:lstStyle/>
          <a:p>
            <a:pPr marL="0" indent="0" algn="ctr">
              <a:buNone/>
            </a:pPr>
            <a:r>
              <a:rPr lang="en-US" sz="1600" dirty="0">
                <a:solidFill>
                  <a:srgbClr val="000000"/>
                </a:solidFill>
              </a:rPr>
              <a:t>🌍</a:t>
            </a:r>
            <a:endParaRPr lang="en-US" sz="1600" dirty="0"/>
          </a:p>
        </p:txBody>
      </p:sp>
      <p:sp>
        <p:nvSpPr>
          <p:cNvPr id="80" name="Text 78"/>
          <p:cNvSpPr/>
          <p:nvPr/>
        </p:nvSpPr>
        <p:spPr>
          <a:xfrm>
            <a:off x="5543338" y="6112719"/>
            <a:ext cx="1241862" cy="406499"/>
          </a:xfrm>
          <a:prstGeom prst="rect">
            <a:avLst/>
          </a:prstGeom>
          <a:noFill/>
          <a:ln/>
        </p:spPr>
        <p:txBody>
          <a:bodyPr wrap="square" rtlCol="0" anchor="ctr"/>
          <a:lstStyle/>
          <a:p>
            <a:pPr marL="0" indent="0">
              <a:buNone/>
            </a:pPr>
            <a:r>
              <a:rPr lang="en-US" sz="900" dirty="0">
                <a:solidFill>
                  <a:srgbClr val="0A2342"/>
                </a:solidFill>
              </a:rPr>
              <a:t>Policy</a:t>
            </a:r>
            <a:endParaRPr lang="en-US" sz="900" dirty="0"/>
          </a:p>
          <a:p>
            <a:pPr marL="0" indent="0">
              <a:buNone/>
            </a:pPr>
            <a:r>
              <a:rPr lang="en-US" sz="900" dirty="0">
                <a:solidFill>
                  <a:srgbClr val="0A2342"/>
                </a:solidFill>
              </a:rPr>
              <a:t>recommendations</a:t>
            </a:r>
            <a:endParaRPr lang="en-US" sz="900" dirty="0"/>
          </a:p>
        </p:txBody>
      </p:sp>
      <p:pic>
        <p:nvPicPr>
          <p:cNvPr id="37" name="object 7">
            <a:extLst>
              <a:ext uri="{FF2B5EF4-FFF2-40B4-BE49-F238E27FC236}">
                <a16:creationId xmlns:a16="http://schemas.microsoft.com/office/drawing/2014/main" id="{435B1E3C-7C8D-10E3-1BD9-4DDF5411E106}"/>
              </a:ext>
            </a:extLst>
          </p:cNvPr>
          <p:cNvPicPr/>
          <p:nvPr/>
        </p:nvPicPr>
        <p:blipFill>
          <a:blip r:embed="rId4"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name="Slide 11">
    <p:bg>
      <p:bgPr>
        <a:solidFill>
          <a:srgbClr val="1A202C"/>
        </a:solidFill>
        <a:effectLst/>
      </p:bgPr>
    </p:bg>
    <p:spTree>
      <p:nvGrpSpPr>
        <p:cNvPr id="1" name=""/>
        <p:cNvGrpSpPr/>
        <p:nvPr/>
      </p:nvGrpSpPr>
      <p:grpSpPr>
        <a:xfrm>
          <a:off x="0" y="0"/>
          <a:ext cx="0" cy="0"/>
          <a:chOff x="0" y="0"/>
          <a:chExt cx="0" cy="0"/>
        </a:xfrm>
      </p:grpSpPr>
      <p:pic>
        <p:nvPicPr>
          <p:cNvPr id="2" name="Image 0" descr="https://kimi-web-img.moonshot.cn/img/www.oilandgasmiddleeast.com/70136a37c51fabb82fc916f077addeaac83571eb.webp"/>
          <p:cNvPicPr>
            <a:picLocks noChangeAspect="1"/>
          </p:cNvPicPr>
          <p:nvPr/>
        </p:nvPicPr>
        <p:blipFill>
          <a:blip r:embed="rId3">
            <a:alphaModFix amt="20000"/>
          </a:blip>
          <a:srcRect t="7813" b="7813"/>
          <a:stretch/>
        </p:blipFill>
        <p:spPr>
          <a:xfrm>
            <a:off x="0" y="0"/>
            <a:ext cx="12192000" cy="6858000"/>
          </a:xfrm>
          <a:prstGeom prst="roundRect">
            <a:avLst>
              <a:gd name="adj" fmla="val 0"/>
            </a:avLst>
          </a:prstGeom>
        </p:spPr>
      </p:pic>
      <p:sp>
        <p:nvSpPr>
          <p:cNvPr id="3" name="Shape 0"/>
          <p:cNvSpPr/>
          <p:nvPr/>
        </p:nvSpPr>
        <p:spPr>
          <a:xfrm>
            <a:off x="0" y="-9525"/>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202C">
                  <a:alpha val="95000"/>
                </a:srgbClr>
              </a:gs>
              <a:gs pos="50000">
                <a:srgbClr val="1A202C">
                  <a:alpha val="90000"/>
                </a:srgbClr>
              </a:gs>
              <a:gs pos="100000">
                <a:srgbClr val="38A169">
                  <a:alpha val="20000"/>
                </a:srgbClr>
              </a:gs>
            </a:gsLst>
            <a:lin ang="2700000" scaled="1"/>
          </a:gradFill>
          <a:ln/>
        </p:spPr>
        <p:txBody>
          <a:bodyPr/>
          <a:lstStyle/>
          <a:p>
            <a:endParaRPr lang="ko-KR" altLang="en-US"/>
          </a:p>
        </p:txBody>
      </p:sp>
      <p:sp>
        <p:nvSpPr>
          <p:cNvPr id="4" name="Shape 1"/>
          <p:cNvSpPr/>
          <p:nvPr/>
        </p:nvSpPr>
        <p:spPr>
          <a:xfrm>
            <a:off x="381000" y="300315"/>
            <a:ext cx="76200" cy="304800"/>
          </a:xfrm>
          <a:custGeom>
            <a:avLst/>
            <a:gdLst/>
            <a:ahLst/>
            <a:cxnLst/>
            <a:rect l="l" t="t" r="r" b="b"/>
            <a:pathLst>
              <a:path w="76200" h="304800">
                <a:moveTo>
                  <a:pt x="0" y="0"/>
                </a:moveTo>
                <a:lnTo>
                  <a:pt x="76200" y="0"/>
                </a:lnTo>
                <a:lnTo>
                  <a:pt x="76200" y="304800"/>
                </a:lnTo>
                <a:lnTo>
                  <a:pt x="0" y="304800"/>
                </a:lnTo>
                <a:lnTo>
                  <a:pt x="0" y="0"/>
                </a:lnTo>
                <a:close/>
              </a:path>
            </a:pathLst>
          </a:custGeom>
          <a:solidFill>
            <a:srgbClr val="38A169"/>
          </a:solidFill>
          <a:ln/>
        </p:spPr>
        <p:txBody>
          <a:bodyPr/>
          <a:lstStyle/>
          <a:p>
            <a:endParaRPr lang="ko-KR" altLang="en-US"/>
          </a:p>
        </p:txBody>
      </p:sp>
      <p:sp>
        <p:nvSpPr>
          <p:cNvPr id="5" name="Text 2"/>
          <p:cNvSpPr/>
          <p:nvPr/>
        </p:nvSpPr>
        <p:spPr>
          <a:xfrm>
            <a:off x="571500" y="290512"/>
            <a:ext cx="4099112" cy="228600"/>
          </a:xfrm>
          <a:prstGeom prst="rect">
            <a:avLst/>
          </a:prstGeom>
          <a:noFill/>
          <a:ln/>
        </p:spPr>
        <p:txBody>
          <a:bodyPr wrap="square" lIns="0" tIns="0" rIns="0" bIns="0" rtlCol="0" anchor="ctr"/>
          <a:lstStyle/>
          <a:p>
            <a:pPr>
              <a:lnSpc>
                <a:spcPct val="130000"/>
              </a:lnSpc>
            </a:pPr>
            <a:r>
              <a:rPr lang="en-US" sz="1200" b="1" kern="0" spc="60" dirty="0">
                <a:solidFill>
                  <a:srgbClr val="38A169"/>
                </a:solidFill>
                <a:latin typeface="Times New Roman" panose="02020603050405020304" pitchFamily="18" charset="0"/>
                <a:ea typeface="Quattrocento Sans" pitchFamily="34" charset="-122"/>
                <a:cs typeface="Times New Roman" panose="02020603050405020304" pitchFamily="18" charset="0"/>
              </a:rPr>
              <a:t>08 | KEY INSIGHTS &amp; POLICY IMPLICATIONS</a:t>
            </a:r>
            <a:endParaRPr lang="en-US" sz="1600" dirty="0">
              <a:latin typeface="Times New Roman" panose="02020603050405020304" pitchFamily="18" charset="0"/>
              <a:cs typeface="Times New Roman" panose="02020603050405020304" pitchFamily="18" charset="0"/>
            </a:endParaRPr>
          </a:p>
        </p:txBody>
      </p:sp>
      <p:sp>
        <p:nvSpPr>
          <p:cNvPr id="6" name="Text 3"/>
          <p:cNvSpPr/>
          <p:nvPr/>
        </p:nvSpPr>
        <p:spPr>
          <a:xfrm>
            <a:off x="381000" y="762000"/>
            <a:ext cx="11601450" cy="381000"/>
          </a:xfrm>
          <a:prstGeom prst="rect">
            <a:avLst/>
          </a:prstGeom>
          <a:noFill/>
          <a:ln/>
        </p:spPr>
        <p:txBody>
          <a:bodyPr wrap="square" lIns="0" tIns="0" rIns="0" bIns="0" rtlCol="0" anchor="ctr"/>
          <a:lstStyle/>
          <a:p>
            <a:pPr>
              <a:lnSpc>
                <a:spcPct val="90000"/>
              </a:lnSpc>
            </a:pPr>
            <a:r>
              <a:rPr lang="en-US" sz="2400" b="1" dirty="0">
                <a:solidFill>
                  <a:srgbClr val="F7FAFC"/>
                </a:solidFill>
                <a:latin typeface="Times New Roman" panose="02020603050405020304" pitchFamily="18" charset="0"/>
                <a:ea typeface="Liter" pitchFamily="34" charset="-122"/>
                <a:cs typeface="Times New Roman" panose="02020603050405020304" pitchFamily="18" charset="0"/>
              </a:rPr>
              <a:t>Critical Findings for Egypt's Energy Transition</a:t>
            </a:r>
            <a:endParaRPr lang="en-US" sz="1400" dirty="0">
              <a:latin typeface="Times New Roman" panose="02020603050405020304" pitchFamily="18" charset="0"/>
              <a:cs typeface="Times New Roman" panose="02020603050405020304" pitchFamily="18" charset="0"/>
            </a:endParaRPr>
          </a:p>
        </p:txBody>
      </p:sp>
      <p:sp>
        <p:nvSpPr>
          <p:cNvPr id="7" name="Shape 4"/>
          <p:cNvSpPr/>
          <p:nvPr/>
        </p:nvSpPr>
        <p:spPr>
          <a:xfrm>
            <a:off x="390525" y="1304925"/>
            <a:ext cx="5619750" cy="1485900"/>
          </a:xfrm>
          <a:custGeom>
            <a:avLst/>
            <a:gdLst/>
            <a:ahLst/>
            <a:cxnLst/>
            <a:rect l="l" t="t" r="r" b="b"/>
            <a:pathLst>
              <a:path w="5619750" h="1485900">
                <a:moveTo>
                  <a:pt x="114295" y="0"/>
                </a:moveTo>
                <a:lnTo>
                  <a:pt x="5505455" y="0"/>
                </a:lnTo>
                <a:cubicBezTo>
                  <a:pt x="5568536" y="0"/>
                  <a:pt x="5619750" y="51214"/>
                  <a:pt x="5619750" y="114295"/>
                </a:cubicBezTo>
                <a:lnTo>
                  <a:pt x="5619750" y="1371605"/>
                </a:lnTo>
                <a:cubicBezTo>
                  <a:pt x="5619750" y="1434686"/>
                  <a:pt x="5568536" y="1485900"/>
                  <a:pt x="5505455" y="1485900"/>
                </a:cubicBezTo>
                <a:lnTo>
                  <a:pt x="114295" y="1485900"/>
                </a:lnTo>
                <a:cubicBezTo>
                  <a:pt x="51214" y="1485900"/>
                  <a:pt x="0" y="1434686"/>
                  <a:pt x="0" y="1371605"/>
                </a:cubicBezTo>
                <a:lnTo>
                  <a:pt x="0" y="114295"/>
                </a:lnTo>
                <a:cubicBezTo>
                  <a:pt x="0" y="51214"/>
                  <a:pt x="51214" y="0"/>
                  <a:pt x="114295" y="0"/>
                </a:cubicBezTo>
                <a:close/>
              </a:path>
            </a:pathLst>
          </a:custGeom>
          <a:solidFill>
            <a:srgbClr val="2D3748">
              <a:alpha val="70196"/>
            </a:srgbClr>
          </a:solidFill>
          <a:ln w="25400">
            <a:solidFill>
              <a:srgbClr val="38A169"/>
            </a:solidFill>
            <a:prstDash val="solid"/>
          </a:ln>
        </p:spPr>
        <p:txBody>
          <a:bodyPr/>
          <a:lstStyle/>
          <a:p>
            <a:endParaRPr lang="ko-KR" altLang="en-US"/>
          </a:p>
        </p:txBody>
      </p:sp>
      <p:sp>
        <p:nvSpPr>
          <p:cNvPr id="8" name="Shape 5"/>
          <p:cNvSpPr/>
          <p:nvPr/>
        </p:nvSpPr>
        <p:spPr>
          <a:xfrm>
            <a:off x="590550" y="1504950"/>
            <a:ext cx="533400" cy="533400"/>
          </a:xfrm>
          <a:custGeom>
            <a:avLst/>
            <a:gdLst/>
            <a:ahLst/>
            <a:cxnLst/>
            <a:rect l="l" t="t" r="r" b="b"/>
            <a:pathLst>
              <a:path w="533400" h="533400">
                <a:moveTo>
                  <a:pt x="266700" y="0"/>
                </a:moveTo>
                <a:lnTo>
                  <a:pt x="266700" y="0"/>
                </a:lnTo>
                <a:cubicBezTo>
                  <a:pt x="413896" y="0"/>
                  <a:pt x="533400" y="119504"/>
                  <a:pt x="533400" y="266700"/>
                </a:cubicBezTo>
                <a:lnTo>
                  <a:pt x="533400" y="266700"/>
                </a:lnTo>
                <a:cubicBezTo>
                  <a:pt x="533400" y="413896"/>
                  <a:pt x="413896" y="533400"/>
                  <a:pt x="266700" y="533400"/>
                </a:cubicBezTo>
                <a:lnTo>
                  <a:pt x="266700" y="533400"/>
                </a:lnTo>
                <a:cubicBezTo>
                  <a:pt x="119504" y="533400"/>
                  <a:pt x="0" y="413896"/>
                  <a:pt x="0" y="266700"/>
                </a:cubicBezTo>
                <a:lnTo>
                  <a:pt x="0" y="266700"/>
                </a:lnTo>
                <a:cubicBezTo>
                  <a:pt x="0" y="119504"/>
                  <a:pt x="119504" y="0"/>
                  <a:pt x="266700" y="0"/>
                </a:cubicBezTo>
                <a:close/>
              </a:path>
            </a:pathLst>
          </a:custGeom>
          <a:solidFill>
            <a:srgbClr val="38A169"/>
          </a:solidFill>
          <a:ln/>
        </p:spPr>
        <p:txBody>
          <a:bodyPr/>
          <a:lstStyle/>
          <a:p>
            <a:endParaRPr lang="ko-KR" altLang="en-US"/>
          </a:p>
        </p:txBody>
      </p:sp>
      <p:sp>
        <p:nvSpPr>
          <p:cNvPr id="9" name="Shape 6"/>
          <p:cNvSpPr/>
          <p:nvPr/>
        </p:nvSpPr>
        <p:spPr>
          <a:xfrm>
            <a:off x="714375" y="1657350"/>
            <a:ext cx="285750" cy="228600"/>
          </a:xfrm>
          <a:custGeom>
            <a:avLst/>
            <a:gdLst/>
            <a:ahLst/>
            <a:cxnLst/>
            <a:rect l="l" t="t" r="r" b="b"/>
            <a:pathLst>
              <a:path w="285750" h="228600">
                <a:moveTo>
                  <a:pt x="171450" y="14288"/>
                </a:moveTo>
                <a:lnTo>
                  <a:pt x="228600" y="14288"/>
                </a:lnTo>
                <a:cubicBezTo>
                  <a:pt x="236503" y="14288"/>
                  <a:pt x="242888" y="20672"/>
                  <a:pt x="242888" y="28575"/>
                </a:cubicBezTo>
                <a:cubicBezTo>
                  <a:pt x="242888" y="36478"/>
                  <a:pt x="236503" y="42863"/>
                  <a:pt x="228600" y="42863"/>
                </a:cubicBezTo>
                <a:lnTo>
                  <a:pt x="177879" y="42863"/>
                </a:lnTo>
                <a:cubicBezTo>
                  <a:pt x="175558" y="54382"/>
                  <a:pt x="167655" y="63892"/>
                  <a:pt x="157163" y="68446"/>
                </a:cubicBezTo>
                <a:lnTo>
                  <a:pt x="157163" y="200025"/>
                </a:lnTo>
                <a:lnTo>
                  <a:pt x="228600" y="200025"/>
                </a:lnTo>
                <a:cubicBezTo>
                  <a:pt x="236503" y="200025"/>
                  <a:pt x="242888" y="206410"/>
                  <a:pt x="242888" y="214313"/>
                </a:cubicBezTo>
                <a:cubicBezTo>
                  <a:pt x="242888" y="222215"/>
                  <a:pt x="236503" y="228600"/>
                  <a:pt x="228600" y="228600"/>
                </a:cubicBezTo>
                <a:lnTo>
                  <a:pt x="57150" y="228600"/>
                </a:lnTo>
                <a:cubicBezTo>
                  <a:pt x="49247" y="228600"/>
                  <a:pt x="42863" y="222215"/>
                  <a:pt x="42863" y="214313"/>
                </a:cubicBezTo>
                <a:cubicBezTo>
                  <a:pt x="42863" y="206410"/>
                  <a:pt x="49247" y="200025"/>
                  <a:pt x="57150" y="200025"/>
                </a:cubicBezTo>
                <a:lnTo>
                  <a:pt x="128588" y="200025"/>
                </a:lnTo>
                <a:lnTo>
                  <a:pt x="128588" y="68446"/>
                </a:lnTo>
                <a:cubicBezTo>
                  <a:pt x="118095" y="63847"/>
                  <a:pt x="110192" y="54337"/>
                  <a:pt x="107871" y="42863"/>
                </a:cubicBezTo>
                <a:lnTo>
                  <a:pt x="57150" y="42863"/>
                </a:lnTo>
                <a:cubicBezTo>
                  <a:pt x="49247" y="42863"/>
                  <a:pt x="42863" y="36478"/>
                  <a:pt x="42863" y="28575"/>
                </a:cubicBezTo>
                <a:cubicBezTo>
                  <a:pt x="42863" y="20672"/>
                  <a:pt x="49247" y="14288"/>
                  <a:pt x="57150" y="14288"/>
                </a:cubicBezTo>
                <a:lnTo>
                  <a:pt x="114300" y="14288"/>
                </a:lnTo>
                <a:cubicBezTo>
                  <a:pt x="120819" y="5626"/>
                  <a:pt x="131177" y="0"/>
                  <a:pt x="142875" y="0"/>
                </a:cubicBezTo>
                <a:cubicBezTo>
                  <a:pt x="154573" y="0"/>
                  <a:pt x="164931" y="5626"/>
                  <a:pt x="171450" y="14288"/>
                </a:cubicBezTo>
                <a:close/>
                <a:moveTo>
                  <a:pt x="196275" y="142875"/>
                </a:moveTo>
                <a:lnTo>
                  <a:pt x="260925" y="142875"/>
                </a:lnTo>
                <a:lnTo>
                  <a:pt x="228600" y="87422"/>
                </a:lnTo>
                <a:lnTo>
                  <a:pt x="196275" y="142875"/>
                </a:lnTo>
                <a:close/>
                <a:moveTo>
                  <a:pt x="228600" y="185738"/>
                </a:moveTo>
                <a:cubicBezTo>
                  <a:pt x="200516" y="185738"/>
                  <a:pt x="177165" y="170557"/>
                  <a:pt x="172343" y="150510"/>
                </a:cubicBezTo>
                <a:cubicBezTo>
                  <a:pt x="171182" y="145599"/>
                  <a:pt x="172789" y="140553"/>
                  <a:pt x="175334" y="136178"/>
                </a:cubicBezTo>
                <a:lnTo>
                  <a:pt x="217840" y="63311"/>
                </a:lnTo>
                <a:cubicBezTo>
                  <a:pt x="220072" y="59472"/>
                  <a:pt x="224180" y="57150"/>
                  <a:pt x="228600" y="57150"/>
                </a:cubicBezTo>
                <a:cubicBezTo>
                  <a:pt x="233020" y="57150"/>
                  <a:pt x="237128" y="59516"/>
                  <a:pt x="239360" y="63311"/>
                </a:cubicBezTo>
                <a:lnTo>
                  <a:pt x="281866" y="136178"/>
                </a:lnTo>
                <a:cubicBezTo>
                  <a:pt x="284411" y="140553"/>
                  <a:pt x="286018" y="145599"/>
                  <a:pt x="284857" y="150510"/>
                </a:cubicBezTo>
                <a:cubicBezTo>
                  <a:pt x="280035" y="170512"/>
                  <a:pt x="256684" y="185738"/>
                  <a:pt x="228600" y="185738"/>
                </a:cubicBezTo>
                <a:close/>
                <a:moveTo>
                  <a:pt x="56614" y="87422"/>
                </a:moveTo>
                <a:lnTo>
                  <a:pt x="24289" y="142875"/>
                </a:lnTo>
                <a:lnTo>
                  <a:pt x="88984" y="142875"/>
                </a:lnTo>
                <a:lnTo>
                  <a:pt x="56614" y="87422"/>
                </a:lnTo>
                <a:close/>
                <a:moveTo>
                  <a:pt x="402" y="150510"/>
                </a:moveTo>
                <a:cubicBezTo>
                  <a:pt x="-759" y="145599"/>
                  <a:pt x="848" y="140553"/>
                  <a:pt x="3393" y="136178"/>
                </a:cubicBezTo>
                <a:lnTo>
                  <a:pt x="45899" y="63311"/>
                </a:lnTo>
                <a:cubicBezTo>
                  <a:pt x="48131" y="59472"/>
                  <a:pt x="52239" y="57150"/>
                  <a:pt x="56659" y="57150"/>
                </a:cubicBezTo>
                <a:cubicBezTo>
                  <a:pt x="61079" y="57150"/>
                  <a:pt x="65187" y="59516"/>
                  <a:pt x="67419" y="63311"/>
                </a:cubicBezTo>
                <a:lnTo>
                  <a:pt x="109924" y="136178"/>
                </a:lnTo>
                <a:cubicBezTo>
                  <a:pt x="112469" y="140553"/>
                  <a:pt x="114077" y="145599"/>
                  <a:pt x="112916" y="150510"/>
                </a:cubicBezTo>
                <a:cubicBezTo>
                  <a:pt x="108094" y="170512"/>
                  <a:pt x="84743" y="185738"/>
                  <a:pt x="56659" y="185738"/>
                </a:cubicBezTo>
                <a:cubicBezTo>
                  <a:pt x="28575" y="185738"/>
                  <a:pt x="5224" y="170557"/>
                  <a:pt x="402" y="150510"/>
                </a:cubicBezTo>
                <a:close/>
              </a:path>
            </a:pathLst>
          </a:custGeom>
          <a:solidFill>
            <a:srgbClr val="FFFFFF"/>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10" name="Text 7"/>
          <p:cNvSpPr/>
          <p:nvPr/>
        </p:nvSpPr>
        <p:spPr>
          <a:xfrm>
            <a:off x="1276350" y="1504950"/>
            <a:ext cx="462915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Combined Approach Essential</a:t>
            </a:r>
            <a:endParaRPr lang="en-US" sz="1600" dirty="0">
              <a:latin typeface="Times New Roman" panose="02020603050405020304" pitchFamily="18" charset="0"/>
              <a:cs typeface="Times New Roman" panose="02020603050405020304" pitchFamily="18" charset="0"/>
            </a:endParaRPr>
          </a:p>
        </p:txBody>
      </p:sp>
      <p:sp>
        <p:nvSpPr>
          <p:cNvPr id="11" name="Text 8"/>
          <p:cNvSpPr/>
          <p:nvPr/>
        </p:nvSpPr>
        <p:spPr>
          <a:xfrm>
            <a:off x="1276350" y="1847850"/>
            <a:ext cx="4610100" cy="742950"/>
          </a:xfrm>
          <a:prstGeom prst="rect">
            <a:avLst/>
          </a:prstGeom>
          <a:noFill/>
          <a:ln/>
        </p:spPr>
        <p:txBody>
          <a:bodyPr wrap="square" lIns="0" tIns="0" rIns="0" bIns="0" rtlCol="0" anchor="ctr"/>
          <a:lstStyle/>
          <a:p>
            <a:pPr>
              <a:lnSpc>
                <a:spcPct val="14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Clean electricity and efficiency each reduce emissions, but neither is sufficient alone.</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a:t>
            </a:r>
            <a:r>
              <a:rPr lang="en-US" sz="1200" b="1" dirty="0">
                <a:solidFill>
                  <a:srgbClr val="F7FAFC"/>
                </a:solidFill>
                <a:latin typeface="Times New Roman" panose="02020603050405020304" pitchFamily="18" charset="0"/>
                <a:cs typeface="Times New Roman" panose="02020603050405020304" pitchFamily="18" charset="0"/>
              </a:rPr>
              <a:t>Achieving carbon neutrality requires coordinated deployment of both supply-side and demand-side measures.</a:t>
            </a:r>
            <a:endParaRPr lang="en-US" sz="1500" b="1" dirty="0">
              <a:solidFill>
                <a:srgbClr val="F7FAFC"/>
              </a:solidFill>
              <a:latin typeface="Times New Roman" panose="02020603050405020304" pitchFamily="18" charset="0"/>
              <a:cs typeface="Times New Roman" panose="02020603050405020304" pitchFamily="18" charset="0"/>
            </a:endParaRPr>
          </a:p>
        </p:txBody>
      </p:sp>
      <p:sp>
        <p:nvSpPr>
          <p:cNvPr id="12" name="Shape 9"/>
          <p:cNvSpPr/>
          <p:nvPr/>
        </p:nvSpPr>
        <p:spPr>
          <a:xfrm>
            <a:off x="385763" y="2957513"/>
            <a:ext cx="5629275" cy="1476375"/>
          </a:xfrm>
          <a:custGeom>
            <a:avLst/>
            <a:gdLst/>
            <a:ahLst/>
            <a:cxnLst/>
            <a:rect l="l" t="t" r="r" b="b"/>
            <a:pathLst>
              <a:path w="5629275" h="1476375">
                <a:moveTo>
                  <a:pt x="114301" y="0"/>
                </a:moveTo>
                <a:lnTo>
                  <a:pt x="5514974" y="0"/>
                </a:lnTo>
                <a:cubicBezTo>
                  <a:pt x="5578101" y="0"/>
                  <a:pt x="5629275" y="51174"/>
                  <a:pt x="5629275" y="114301"/>
                </a:cubicBezTo>
                <a:lnTo>
                  <a:pt x="5629275" y="1362074"/>
                </a:lnTo>
                <a:cubicBezTo>
                  <a:pt x="5629275" y="1425201"/>
                  <a:pt x="5578101" y="1476375"/>
                  <a:pt x="5514974" y="1476375"/>
                </a:cubicBezTo>
                <a:lnTo>
                  <a:pt x="114301" y="1476375"/>
                </a:lnTo>
                <a:cubicBezTo>
                  <a:pt x="51174" y="1476375"/>
                  <a:pt x="0" y="1425201"/>
                  <a:pt x="0" y="1362074"/>
                </a:cubicBezTo>
                <a:lnTo>
                  <a:pt x="0" y="114301"/>
                </a:lnTo>
                <a:cubicBezTo>
                  <a:pt x="0" y="51217"/>
                  <a:pt x="51217" y="0"/>
                  <a:pt x="114301" y="0"/>
                </a:cubicBezTo>
                <a:close/>
              </a:path>
            </a:pathLst>
          </a:custGeom>
          <a:solidFill>
            <a:srgbClr val="2D3748">
              <a:alpha val="70196"/>
            </a:srgbClr>
          </a:solidFill>
          <a:ln w="12700">
            <a:solidFill>
              <a:srgbClr val="718096">
                <a:alpha val="50196"/>
              </a:srgbClr>
            </a:solidFill>
            <a:prstDash val="solid"/>
          </a:ln>
        </p:spPr>
        <p:txBody>
          <a:bodyPr/>
          <a:lstStyle/>
          <a:p>
            <a:endParaRPr lang="ko-KR" altLang="en-US"/>
          </a:p>
        </p:txBody>
      </p:sp>
      <p:sp>
        <p:nvSpPr>
          <p:cNvPr id="13" name="Shape 10"/>
          <p:cNvSpPr/>
          <p:nvPr/>
        </p:nvSpPr>
        <p:spPr>
          <a:xfrm>
            <a:off x="581025" y="3152775"/>
            <a:ext cx="533400" cy="533400"/>
          </a:xfrm>
          <a:custGeom>
            <a:avLst/>
            <a:gdLst/>
            <a:ahLst/>
            <a:cxnLst/>
            <a:rect l="l" t="t" r="r" b="b"/>
            <a:pathLst>
              <a:path w="533400" h="533400">
                <a:moveTo>
                  <a:pt x="266700" y="0"/>
                </a:moveTo>
                <a:lnTo>
                  <a:pt x="266700" y="0"/>
                </a:lnTo>
                <a:cubicBezTo>
                  <a:pt x="413896" y="0"/>
                  <a:pt x="533400" y="119504"/>
                  <a:pt x="533400" y="266700"/>
                </a:cubicBezTo>
                <a:lnTo>
                  <a:pt x="533400" y="266700"/>
                </a:lnTo>
                <a:cubicBezTo>
                  <a:pt x="533400" y="413896"/>
                  <a:pt x="413896" y="533400"/>
                  <a:pt x="266700" y="533400"/>
                </a:cubicBezTo>
                <a:lnTo>
                  <a:pt x="266700" y="533400"/>
                </a:lnTo>
                <a:cubicBezTo>
                  <a:pt x="119504" y="533400"/>
                  <a:pt x="0" y="413896"/>
                  <a:pt x="0" y="266700"/>
                </a:cubicBezTo>
                <a:lnTo>
                  <a:pt x="0" y="266700"/>
                </a:lnTo>
                <a:cubicBezTo>
                  <a:pt x="0" y="119504"/>
                  <a:pt x="119504" y="0"/>
                  <a:pt x="266700" y="0"/>
                </a:cubicBezTo>
                <a:close/>
              </a:path>
            </a:pathLst>
          </a:custGeom>
          <a:solidFill>
            <a:srgbClr val="3182CE"/>
          </a:solidFill>
          <a:ln/>
        </p:spPr>
        <p:txBody>
          <a:bodyPr/>
          <a:lstStyle/>
          <a:p>
            <a:endParaRPr lang="ko-KR" altLang="en-US" dirty="0"/>
          </a:p>
        </p:txBody>
      </p:sp>
      <p:sp>
        <p:nvSpPr>
          <p:cNvPr id="14" name="Shape 11"/>
          <p:cNvSpPr/>
          <p:nvPr/>
        </p:nvSpPr>
        <p:spPr>
          <a:xfrm>
            <a:off x="733425" y="3305175"/>
            <a:ext cx="228600" cy="228600"/>
          </a:xfrm>
          <a:custGeom>
            <a:avLst/>
            <a:gdLst/>
            <a:ahLst/>
            <a:cxnLst/>
            <a:rect l="l" t="t" r="r" b="b"/>
            <a:pathLst>
              <a:path w="228600" h="228600">
                <a:moveTo>
                  <a:pt x="28575" y="28575"/>
                </a:moveTo>
                <a:cubicBezTo>
                  <a:pt x="28575" y="20672"/>
                  <a:pt x="22190" y="14288"/>
                  <a:pt x="14288" y="14288"/>
                </a:cubicBezTo>
                <a:cubicBezTo>
                  <a:pt x="6385" y="14288"/>
                  <a:pt x="0" y="20672"/>
                  <a:pt x="0" y="28575"/>
                </a:cubicBezTo>
                <a:lnTo>
                  <a:pt x="0" y="178594"/>
                </a:lnTo>
                <a:cubicBezTo>
                  <a:pt x="0" y="198328"/>
                  <a:pt x="15984" y="214313"/>
                  <a:pt x="35719" y="214313"/>
                </a:cubicBezTo>
                <a:lnTo>
                  <a:pt x="214313" y="214313"/>
                </a:lnTo>
                <a:cubicBezTo>
                  <a:pt x="222215" y="214313"/>
                  <a:pt x="228600" y="207928"/>
                  <a:pt x="228600" y="200025"/>
                </a:cubicBezTo>
                <a:cubicBezTo>
                  <a:pt x="228600" y="192122"/>
                  <a:pt x="222215" y="185738"/>
                  <a:pt x="214313" y="185738"/>
                </a:cubicBezTo>
                <a:lnTo>
                  <a:pt x="35719" y="185738"/>
                </a:lnTo>
                <a:cubicBezTo>
                  <a:pt x="31790" y="185738"/>
                  <a:pt x="28575" y="182523"/>
                  <a:pt x="28575" y="178594"/>
                </a:cubicBezTo>
                <a:lnTo>
                  <a:pt x="28575" y="28575"/>
                </a:lnTo>
                <a:close/>
                <a:moveTo>
                  <a:pt x="210116" y="67241"/>
                </a:moveTo>
                <a:cubicBezTo>
                  <a:pt x="215697" y="61659"/>
                  <a:pt x="215697" y="52596"/>
                  <a:pt x="210116" y="47015"/>
                </a:cubicBezTo>
                <a:cubicBezTo>
                  <a:pt x="204534" y="41434"/>
                  <a:pt x="195471" y="41434"/>
                  <a:pt x="189890" y="47015"/>
                </a:cubicBezTo>
                <a:lnTo>
                  <a:pt x="142875" y="94074"/>
                </a:lnTo>
                <a:lnTo>
                  <a:pt x="117247" y="68491"/>
                </a:lnTo>
                <a:cubicBezTo>
                  <a:pt x="111666" y="62910"/>
                  <a:pt x="102602" y="62910"/>
                  <a:pt x="97021" y="68491"/>
                </a:cubicBezTo>
                <a:lnTo>
                  <a:pt x="54159" y="111353"/>
                </a:lnTo>
                <a:cubicBezTo>
                  <a:pt x="48578" y="116934"/>
                  <a:pt x="48578" y="125998"/>
                  <a:pt x="54159" y="131579"/>
                </a:cubicBezTo>
                <a:cubicBezTo>
                  <a:pt x="59740" y="137160"/>
                  <a:pt x="68803" y="137160"/>
                  <a:pt x="74384" y="131579"/>
                </a:cubicBezTo>
                <a:lnTo>
                  <a:pt x="107156" y="98807"/>
                </a:lnTo>
                <a:lnTo>
                  <a:pt x="132784" y="124435"/>
                </a:lnTo>
                <a:cubicBezTo>
                  <a:pt x="138366" y="130016"/>
                  <a:pt x="147429" y="130016"/>
                  <a:pt x="153010" y="124435"/>
                </a:cubicBezTo>
                <a:lnTo>
                  <a:pt x="210160" y="67285"/>
                </a:lnTo>
                <a:close/>
              </a:path>
            </a:pathLst>
          </a:custGeom>
          <a:solidFill>
            <a:srgbClr val="FFFFFF"/>
          </a:solidFill>
          <a:ln/>
        </p:spPr>
        <p:txBody>
          <a:bodyPr/>
          <a:lstStyle/>
          <a:p>
            <a:endParaRPr lang="ko-KR" altLang="en-US" dirty="0">
              <a:latin typeface="+mj-lt"/>
            </a:endParaRPr>
          </a:p>
        </p:txBody>
      </p:sp>
      <p:sp>
        <p:nvSpPr>
          <p:cNvPr id="15" name="Text 12"/>
          <p:cNvSpPr/>
          <p:nvPr/>
        </p:nvSpPr>
        <p:spPr>
          <a:xfrm>
            <a:off x="1266825" y="3152775"/>
            <a:ext cx="464820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Rapid Demand Growth Challenge</a:t>
            </a:r>
            <a:endParaRPr lang="en-US" sz="1600" dirty="0">
              <a:latin typeface="Times New Roman" panose="02020603050405020304" pitchFamily="18" charset="0"/>
              <a:cs typeface="Times New Roman" panose="02020603050405020304" pitchFamily="18" charset="0"/>
            </a:endParaRPr>
          </a:p>
        </p:txBody>
      </p:sp>
      <p:sp>
        <p:nvSpPr>
          <p:cNvPr id="16" name="Text 13"/>
          <p:cNvSpPr/>
          <p:nvPr/>
        </p:nvSpPr>
        <p:spPr>
          <a:xfrm>
            <a:off x="1266825" y="3495675"/>
            <a:ext cx="4629150" cy="742950"/>
          </a:xfrm>
          <a:prstGeom prst="rect">
            <a:avLst/>
          </a:prstGeom>
          <a:noFill/>
          <a:ln/>
        </p:spPr>
        <p:txBody>
          <a:bodyPr wrap="square" lIns="0" tIns="0" rIns="0" bIns="0" rtlCol="0" anchor="ctr"/>
          <a:lstStyle/>
          <a:p>
            <a:pPr>
              <a:lnSpc>
                <a:spcPct val="140000"/>
              </a:lnSpc>
            </a:pPr>
            <a:r>
              <a:rPr lang="en-US" sz="1200" b="1" dirty="0">
                <a:solidFill>
                  <a:srgbClr val="3182CE"/>
                </a:solidFill>
                <a:latin typeface="Times New Roman" panose="02020603050405020304" pitchFamily="18" charset="0"/>
                <a:ea typeface="Quattrocento Sans" pitchFamily="34" charset="-122"/>
                <a:cs typeface="Times New Roman" panose="02020603050405020304" pitchFamily="18" charset="0"/>
              </a:rPr>
              <a:t>Rapid energy-demand growth requires integrating supply-side and </a:t>
            </a:r>
          </a:p>
          <a:p>
            <a:pPr>
              <a:lnSpc>
                <a:spcPct val="140000"/>
              </a:lnSpc>
            </a:pPr>
            <a:r>
              <a:rPr lang="en-US" sz="1200" b="1" dirty="0">
                <a:solidFill>
                  <a:srgbClr val="3182CE"/>
                </a:solidFill>
                <a:latin typeface="Times New Roman" panose="02020603050405020304" pitchFamily="18" charset="0"/>
                <a:ea typeface="Quattrocento Sans" pitchFamily="34" charset="-122"/>
                <a:cs typeface="Times New Roman" panose="02020603050405020304" pitchFamily="18" charset="0"/>
              </a:rPr>
              <a:t>demand-side measures.</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With demand projected to triple by 2050, efficiency improvements are critical to moderate growth.</a:t>
            </a:r>
            <a:endParaRPr lang="en-US" sz="1600" dirty="0">
              <a:latin typeface="Times New Roman" panose="02020603050405020304" pitchFamily="18" charset="0"/>
              <a:cs typeface="Times New Roman" panose="02020603050405020304" pitchFamily="18" charset="0"/>
            </a:endParaRPr>
          </a:p>
        </p:txBody>
      </p:sp>
      <p:sp>
        <p:nvSpPr>
          <p:cNvPr id="17" name="Shape 14"/>
          <p:cNvSpPr/>
          <p:nvPr/>
        </p:nvSpPr>
        <p:spPr>
          <a:xfrm>
            <a:off x="6176963" y="1300163"/>
            <a:ext cx="5629275" cy="1476375"/>
          </a:xfrm>
          <a:custGeom>
            <a:avLst/>
            <a:gdLst/>
            <a:ahLst/>
            <a:cxnLst/>
            <a:rect l="l" t="t" r="r" b="b"/>
            <a:pathLst>
              <a:path w="5629275" h="1476375">
                <a:moveTo>
                  <a:pt x="114301" y="0"/>
                </a:moveTo>
                <a:lnTo>
                  <a:pt x="5514974" y="0"/>
                </a:lnTo>
                <a:cubicBezTo>
                  <a:pt x="5578101" y="0"/>
                  <a:pt x="5629275" y="51174"/>
                  <a:pt x="5629275" y="114301"/>
                </a:cubicBezTo>
                <a:lnTo>
                  <a:pt x="5629275" y="1362074"/>
                </a:lnTo>
                <a:cubicBezTo>
                  <a:pt x="5629275" y="1425201"/>
                  <a:pt x="5578101" y="1476375"/>
                  <a:pt x="5514974" y="1476375"/>
                </a:cubicBezTo>
                <a:lnTo>
                  <a:pt x="114301" y="1476375"/>
                </a:lnTo>
                <a:cubicBezTo>
                  <a:pt x="51174" y="1476375"/>
                  <a:pt x="0" y="1425201"/>
                  <a:pt x="0" y="1362074"/>
                </a:cubicBezTo>
                <a:lnTo>
                  <a:pt x="0" y="114301"/>
                </a:lnTo>
                <a:cubicBezTo>
                  <a:pt x="0" y="51217"/>
                  <a:pt x="51217" y="0"/>
                  <a:pt x="114301" y="0"/>
                </a:cubicBezTo>
                <a:close/>
              </a:path>
            </a:pathLst>
          </a:custGeom>
          <a:solidFill>
            <a:srgbClr val="2D3748">
              <a:alpha val="70196"/>
            </a:srgbClr>
          </a:solidFill>
          <a:ln w="12700">
            <a:solidFill>
              <a:srgbClr val="718096">
                <a:alpha val="50196"/>
              </a:srgbClr>
            </a:solidFill>
            <a:prstDash val="solid"/>
          </a:ln>
        </p:spPr>
        <p:txBody>
          <a:bodyPr/>
          <a:lstStyle/>
          <a:p>
            <a:endParaRPr lang="ko-KR" altLang="en-US"/>
          </a:p>
        </p:txBody>
      </p:sp>
      <p:sp>
        <p:nvSpPr>
          <p:cNvPr id="18" name="Shape 15"/>
          <p:cNvSpPr/>
          <p:nvPr/>
        </p:nvSpPr>
        <p:spPr>
          <a:xfrm>
            <a:off x="6248400" y="1469372"/>
            <a:ext cx="533400" cy="533400"/>
          </a:xfrm>
          <a:custGeom>
            <a:avLst/>
            <a:gdLst/>
            <a:ahLst/>
            <a:cxnLst/>
            <a:rect l="l" t="t" r="r" b="b"/>
            <a:pathLst>
              <a:path w="533400" h="533400">
                <a:moveTo>
                  <a:pt x="266700" y="0"/>
                </a:moveTo>
                <a:lnTo>
                  <a:pt x="266700" y="0"/>
                </a:lnTo>
                <a:cubicBezTo>
                  <a:pt x="413896" y="0"/>
                  <a:pt x="533400" y="119504"/>
                  <a:pt x="533400" y="266700"/>
                </a:cubicBezTo>
                <a:lnTo>
                  <a:pt x="533400" y="266700"/>
                </a:lnTo>
                <a:cubicBezTo>
                  <a:pt x="533400" y="413896"/>
                  <a:pt x="413896" y="533400"/>
                  <a:pt x="266700" y="533400"/>
                </a:cubicBezTo>
                <a:lnTo>
                  <a:pt x="266700" y="533400"/>
                </a:lnTo>
                <a:cubicBezTo>
                  <a:pt x="119504" y="533400"/>
                  <a:pt x="0" y="413896"/>
                  <a:pt x="0" y="266700"/>
                </a:cubicBezTo>
                <a:lnTo>
                  <a:pt x="0" y="266700"/>
                </a:lnTo>
                <a:cubicBezTo>
                  <a:pt x="0" y="119504"/>
                  <a:pt x="119504" y="0"/>
                  <a:pt x="266700" y="0"/>
                </a:cubicBezTo>
                <a:close/>
              </a:path>
            </a:pathLst>
          </a:custGeom>
          <a:solidFill>
            <a:srgbClr val="DD6B20"/>
          </a:solidFill>
          <a:ln/>
        </p:spPr>
        <p:txBody>
          <a:bodyPr/>
          <a:lstStyle/>
          <a:p>
            <a:endParaRPr lang="ko-KR" altLang="en-US"/>
          </a:p>
        </p:txBody>
      </p:sp>
      <p:sp>
        <p:nvSpPr>
          <p:cNvPr id="19" name="Shape 16"/>
          <p:cNvSpPr/>
          <p:nvPr/>
        </p:nvSpPr>
        <p:spPr>
          <a:xfrm>
            <a:off x="6419850" y="1609725"/>
            <a:ext cx="228600" cy="228600"/>
          </a:xfrm>
          <a:custGeom>
            <a:avLst/>
            <a:gdLst/>
            <a:ahLst/>
            <a:cxnLst/>
            <a:rect l="l" t="t" r="r" b="b"/>
            <a:pathLst>
              <a:path w="228600" h="228600">
                <a:moveTo>
                  <a:pt x="124033" y="3840"/>
                </a:moveTo>
                <a:cubicBezTo>
                  <a:pt x="118542" y="-1250"/>
                  <a:pt x="110058" y="-1250"/>
                  <a:pt x="104611" y="3840"/>
                </a:cubicBezTo>
                <a:lnTo>
                  <a:pt x="4599" y="96709"/>
                </a:lnTo>
                <a:cubicBezTo>
                  <a:pt x="313" y="100727"/>
                  <a:pt x="-1116" y="106933"/>
                  <a:pt x="1027" y="112380"/>
                </a:cubicBezTo>
                <a:cubicBezTo>
                  <a:pt x="3170" y="117827"/>
                  <a:pt x="8394" y="121444"/>
                  <a:pt x="14288" y="121444"/>
                </a:cubicBezTo>
                <a:lnTo>
                  <a:pt x="21431" y="121444"/>
                </a:lnTo>
                <a:lnTo>
                  <a:pt x="21431" y="200025"/>
                </a:lnTo>
                <a:cubicBezTo>
                  <a:pt x="21431" y="215786"/>
                  <a:pt x="34245" y="228600"/>
                  <a:pt x="50006" y="228600"/>
                </a:cubicBezTo>
                <a:lnTo>
                  <a:pt x="178594" y="228600"/>
                </a:lnTo>
                <a:cubicBezTo>
                  <a:pt x="194355" y="228600"/>
                  <a:pt x="207169" y="215786"/>
                  <a:pt x="207169" y="200025"/>
                </a:cubicBezTo>
                <a:lnTo>
                  <a:pt x="207169" y="121444"/>
                </a:lnTo>
                <a:lnTo>
                  <a:pt x="214313" y="121444"/>
                </a:lnTo>
                <a:cubicBezTo>
                  <a:pt x="220206" y="121444"/>
                  <a:pt x="225475" y="117827"/>
                  <a:pt x="227618" y="112380"/>
                </a:cubicBezTo>
                <a:cubicBezTo>
                  <a:pt x="229761" y="106933"/>
                  <a:pt x="228332" y="100682"/>
                  <a:pt x="224046" y="96709"/>
                </a:cubicBezTo>
                <a:lnTo>
                  <a:pt x="124033" y="3840"/>
                </a:lnTo>
                <a:close/>
                <a:moveTo>
                  <a:pt x="107156" y="142875"/>
                </a:moveTo>
                <a:lnTo>
                  <a:pt x="121444" y="142875"/>
                </a:lnTo>
                <a:cubicBezTo>
                  <a:pt x="133276" y="142875"/>
                  <a:pt x="142875" y="152474"/>
                  <a:pt x="142875" y="164306"/>
                </a:cubicBezTo>
                <a:lnTo>
                  <a:pt x="142875" y="207169"/>
                </a:lnTo>
                <a:lnTo>
                  <a:pt x="85725" y="207169"/>
                </a:lnTo>
                <a:lnTo>
                  <a:pt x="85725" y="164306"/>
                </a:lnTo>
                <a:cubicBezTo>
                  <a:pt x="85725" y="152474"/>
                  <a:pt x="95324" y="142875"/>
                  <a:pt x="107156" y="142875"/>
                </a:cubicBezTo>
                <a:close/>
              </a:path>
            </a:pathLst>
          </a:custGeom>
          <a:solidFill>
            <a:srgbClr val="FFFFFF"/>
          </a:solidFill>
          <a:ln/>
        </p:spPr>
        <p:txBody>
          <a:bodyPr/>
          <a:lstStyle/>
          <a:p>
            <a:endParaRPr lang="ko-KR" altLang="en-US" dirty="0">
              <a:latin typeface="+mj-lt"/>
              <a:cs typeface="Times New Roman" panose="02020603050405020304" pitchFamily="18" charset="0"/>
            </a:endParaRPr>
          </a:p>
        </p:txBody>
      </p:sp>
      <p:sp>
        <p:nvSpPr>
          <p:cNvPr id="20" name="Text 17"/>
          <p:cNvSpPr/>
          <p:nvPr/>
        </p:nvSpPr>
        <p:spPr>
          <a:xfrm>
            <a:off x="7058025" y="1495425"/>
            <a:ext cx="464820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cs typeface="Times New Roman" panose="02020603050405020304" pitchFamily="18" charset="0"/>
              </a:rPr>
              <a:t>Sector-Specific Efficiency Impact</a:t>
            </a:r>
          </a:p>
        </p:txBody>
      </p:sp>
      <p:sp>
        <p:nvSpPr>
          <p:cNvPr id="21" name="Text 18"/>
          <p:cNvSpPr/>
          <p:nvPr/>
        </p:nvSpPr>
        <p:spPr>
          <a:xfrm>
            <a:off x="6772275" y="1838325"/>
            <a:ext cx="4914900" cy="742950"/>
          </a:xfrm>
          <a:prstGeom prst="rect">
            <a:avLst/>
          </a:prstGeom>
          <a:noFill/>
          <a:ln/>
        </p:spPr>
        <p:txBody>
          <a:bodyPr wrap="square" lIns="0" tIns="0" rIns="0" bIns="0" rtlCol="0" anchor="ctr"/>
          <a:lstStyle/>
          <a:p>
            <a:pPr>
              <a:lnSpc>
                <a:spcPct val="140000"/>
              </a:lnSpc>
            </a:pPr>
            <a:r>
              <a:rPr lang="en-US" sz="1200" b="1" dirty="0">
                <a:solidFill>
                  <a:srgbClr val="DD6B20"/>
                </a:solidFill>
                <a:latin typeface="Times New Roman" panose="02020603050405020304" pitchFamily="18" charset="0"/>
                <a:ea typeface="Quattrocento Sans" pitchFamily="34" charset="-122"/>
                <a:cs typeface="Times New Roman" panose="02020603050405020304" pitchFamily="18" charset="0"/>
              </a:rPr>
              <a:t>Demand-side efficiency has the greatest impact in residential &amp; industrial sectors.</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Buildings' energy intensity reduction (30–40% by 2050) and industrial efficiency improvements are key levers.</a:t>
            </a:r>
            <a:endParaRPr lang="en-US" sz="1600" dirty="0">
              <a:latin typeface="Times New Roman" panose="02020603050405020304" pitchFamily="18" charset="0"/>
              <a:cs typeface="Times New Roman" panose="02020603050405020304" pitchFamily="18" charset="0"/>
            </a:endParaRPr>
          </a:p>
        </p:txBody>
      </p:sp>
      <p:sp>
        <p:nvSpPr>
          <p:cNvPr id="22" name="Shape 19"/>
          <p:cNvSpPr/>
          <p:nvPr/>
        </p:nvSpPr>
        <p:spPr>
          <a:xfrm>
            <a:off x="6176963" y="2938463"/>
            <a:ext cx="5629275" cy="1476375"/>
          </a:xfrm>
          <a:custGeom>
            <a:avLst/>
            <a:gdLst/>
            <a:ahLst/>
            <a:cxnLst/>
            <a:rect l="l" t="t" r="r" b="b"/>
            <a:pathLst>
              <a:path w="5629275" h="1476375">
                <a:moveTo>
                  <a:pt x="114301" y="0"/>
                </a:moveTo>
                <a:lnTo>
                  <a:pt x="5514974" y="0"/>
                </a:lnTo>
                <a:cubicBezTo>
                  <a:pt x="5578101" y="0"/>
                  <a:pt x="5629275" y="51174"/>
                  <a:pt x="5629275" y="114301"/>
                </a:cubicBezTo>
                <a:lnTo>
                  <a:pt x="5629275" y="1362074"/>
                </a:lnTo>
                <a:cubicBezTo>
                  <a:pt x="5629275" y="1425201"/>
                  <a:pt x="5578101" y="1476375"/>
                  <a:pt x="5514974" y="1476375"/>
                </a:cubicBezTo>
                <a:lnTo>
                  <a:pt x="114301" y="1476375"/>
                </a:lnTo>
                <a:cubicBezTo>
                  <a:pt x="51174" y="1476375"/>
                  <a:pt x="0" y="1425201"/>
                  <a:pt x="0" y="1362074"/>
                </a:cubicBezTo>
                <a:lnTo>
                  <a:pt x="0" y="114301"/>
                </a:lnTo>
                <a:cubicBezTo>
                  <a:pt x="0" y="51217"/>
                  <a:pt x="51217" y="0"/>
                  <a:pt x="114301" y="0"/>
                </a:cubicBezTo>
                <a:close/>
              </a:path>
            </a:pathLst>
          </a:custGeom>
          <a:solidFill>
            <a:srgbClr val="2D3748">
              <a:alpha val="70196"/>
            </a:srgbClr>
          </a:solidFill>
          <a:ln w="12700">
            <a:solidFill>
              <a:srgbClr val="718096">
                <a:alpha val="50196"/>
              </a:srgbClr>
            </a:solidFill>
            <a:prstDash val="solid"/>
          </a:ln>
        </p:spPr>
        <p:txBody>
          <a:bodyPr/>
          <a:lstStyle/>
          <a:p>
            <a:endParaRPr lang="ko-KR" altLang="en-US"/>
          </a:p>
        </p:txBody>
      </p:sp>
      <p:sp>
        <p:nvSpPr>
          <p:cNvPr id="23" name="Shape 20"/>
          <p:cNvSpPr/>
          <p:nvPr/>
        </p:nvSpPr>
        <p:spPr>
          <a:xfrm>
            <a:off x="6372225" y="3133725"/>
            <a:ext cx="533400" cy="533400"/>
          </a:xfrm>
          <a:custGeom>
            <a:avLst/>
            <a:gdLst/>
            <a:ahLst/>
            <a:cxnLst/>
            <a:rect l="l" t="t" r="r" b="b"/>
            <a:pathLst>
              <a:path w="533400" h="533400">
                <a:moveTo>
                  <a:pt x="266700" y="0"/>
                </a:moveTo>
                <a:lnTo>
                  <a:pt x="266700" y="0"/>
                </a:lnTo>
                <a:cubicBezTo>
                  <a:pt x="413896" y="0"/>
                  <a:pt x="533400" y="119504"/>
                  <a:pt x="533400" y="266700"/>
                </a:cubicBezTo>
                <a:lnTo>
                  <a:pt x="533400" y="266700"/>
                </a:lnTo>
                <a:cubicBezTo>
                  <a:pt x="533400" y="413896"/>
                  <a:pt x="413896" y="533400"/>
                  <a:pt x="266700" y="533400"/>
                </a:cubicBezTo>
                <a:lnTo>
                  <a:pt x="266700" y="533400"/>
                </a:lnTo>
                <a:cubicBezTo>
                  <a:pt x="119504" y="533400"/>
                  <a:pt x="0" y="413896"/>
                  <a:pt x="0" y="266700"/>
                </a:cubicBezTo>
                <a:lnTo>
                  <a:pt x="0" y="266700"/>
                </a:lnTo>
                <a:cubicBezTo>
                  <a:pt x="0" y="119504"/>
                  <a:pt x="119504" y="0"/>
                  <a:pt x="266700" y="0"/>
                </a:cubicBezTo>
                <a:close/>
              </a:path>
            </a:pathLst>
          </a:custGeom>
          <a:solidFill>
            <a:srgbClr val="805AD5"/>
          </a:solidFill>
          <a:ln/>
        </p:spPr>
        <p:txBody>
          <a:bodyPr/>
          <a:lstStyle/>
          <a:p>
            <a:endParaRPr lang="ko-KR" altLang="en-US"/>
          </a:p>
        </p:txBody>
      </p:sp>
      <p:sp>
        <p:nvSpPr>
          <p:cNvPr id="24" name="Shape 21"/>
          <p:cNvSpPr/>
          <p:nvPr/>
        </p:nvSpPr>
        <p:spPr>
          <a:xfrm>
            <a:off x="6524625" y="3286125"/>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rgbClr val="FFFFFF"/>
          </a:solidFill>
          <a:ln/>
        </p:spPr>
        <p:txBody>
          <a:bodyPr/>
          <a:lstStyle/>
          <a:p>
            <a:endParaRPr lang="ko-KR" altLang="en-US" dirty="0">
              <a:latin typeface="+mj-lt"/>
            </a:endParaRPr>
          </a:p>
        </p:txBody>
      </p:sp>
      <p:sp>
        <p:nvSpPr>
          <p:cNvPr id="25" name="Text 22"/>
          <p:cNvSpPr/>
          <p:nvPr/>
        </p:nvSpPr>
        <p:spPr>
          <a:xfrm>
            <a:off x="7058025" y="3133725"/>
            <a:ext cx="464820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Liter" pitchFamily="34" charset="0"/>
                <a:ea typeface="Liter" pitchFamily="34" charset="-122"/>
                <a:cs typeface="Liter" pitchFamily="34" charset="-120"/>
              </a:rPr>
              <a:t>Policy Gaps in Current Plans</a:t>
            </a:r>
            <a:endParaRPr lang="en-US" sz="1600" dirty="0"/>
          </a:p>
        </p:txBody>
      </p:sp>
      <p:sp>
        <p:nvSpPr>
          <p:cNvPr id="26" name="Text 23"/>
          <p:cNvSpPr/>
          <p:nvPr/>
        </p:nvSpPr>
        <p:spPr>
          <a:xfrm>
            <a:off x="7058025" y="3476625"/>
            <a:ext cx="4629150" cy="742950"/>
          </a:xfrm>
          <a:prstGeom prst="rect">
            <a:avLst/>
          </a:prstGeom>
          <a:noFill/>
          <a:ln/>
        </p:spPr>
        <p:txBody>
          <a:bodyPr wrap="square" lIns="0" tIns="0" rIns="0" bIns="0" rtlCol="0" anchor="ctr"/>
          <a:lstStyle/>
          <a:p>
            <a:pPr>
              <a:lnSpc>
                <a:spcPct val="140000"/>
              </a:lnSpc>
            </a:pPr>
            <a:r>
              <a:rPr lang="en-US" sz="1200" b="1" dirty="0">
                <a:solidFill>
                  <a:srgbClr val="00B050"/>
                </a:solidFill>
                <a:latin typeface="Times New Roman" panose="02020603050405020304" pitchFamily="18" charset="0"/>
                <a:ea typeface="Quattrocento Sans" pitchFamily="34" charset="-122"/>
                <a:cs typeface="Times New Roman" panose="02020603050405020304" pitchFamily="18" charset="0"/>
              </a:rPr>
              <a:t>Policy-aligned (PET) scenario underperforms on emissions without stronger electrification mandates.</a:t>
            </a:r>
            <a:r>
              <a:rPr lang="en-US" sz="1200" dirty="0">
                <a:solidFill>
                  <a:srgbClr val="00B050"/>
                </a:solidFill>
                <a:latin typeface="Times New Roman" panose="02020603050405020304" pitchFamily="18" charset="0"/>
                <a:ea typeface="Quattrocento Sans" pitchFamily="34" charset="-122"/>
                <a:cs typeface="Times New Roman" panose="02020603050405020304" pitchFamily="18" charset="0"/>
              </a:rPr>
              <a:t> </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Current official targets need enhancement to achieve deep decarbonization.</a:t>
            </a:r>
            <a:endParaRPr lang="en-US" sz="1600" dirty="0">
              <a:latin typeface="Times New Roman" panose="02020603050405020304" pitchFamily="18" charset="0"/>
              <a:cs typeface="Times New Roman" panose="02020603050405020304" pitchFamily="18" charset="0"/>
            </a:endParaRPr>
          </a:p>
        </p:txBody>
      </p:sp>
      <p:sp>
        <p:nvSpPr>
          <p:cNvPr id="27" name="Shape 24"/>
          <p:cNvSpPr/>
          <p:nvPr/>
        </p:nvSpPr>
        <p:spPr>
          <a:xfrm>
            <a:off x="390525" y="5129213"/>
            <a:ext cx="11410950" cy="1343025"/>
          </a:xfrm>
          <a:custGeom>
            <a:avLst/>
            <a:gdLst/>
            <a:ahLst/>
            <a:cxnLst/>
            <a:rect l="l" t="t" r="r" b="b"/>
            <a:pathLst>
              <a:path w="11410950" h="1343025">
                <a:moveTo>
                  <a:pt x="114305" y="0"/>
                </a:moveTo>
                <a:lnTo>
                  <a:pt x="11296645" y="0"/>
                </a:lnTo>
                <a:cubicBezTo>
                  <a:pt x="11359732" y="0"/>
                  <a:pt x="11410950" y="51218"/>
                  <a:pt x="11410950" y="114305"/>
                </a:cubicBezTo>
                <a:lnTo>
                  <a:pt x="11410950" y="1228720"/>
                </a:lnTo>
                <a:cubicBezTo>
                  <a:pt x="11410950" y="1291807"/>
                  <a:pt x="11359732" y="1343025"/>
                  <a:pt x="11296645" y="1343025"/>
                </a:cubicBezTo>
                <a:lnTo>
                  <a:pt x="114305" y="1343025"/>
                </a:lnTo>
                <a:cubicBezTo>
                  <a:pt x="51218" y="1343025"/>
                  <a:pt x="0" y="1291807"/>
                  <a:pt x="0" y="1228720"/>
                </a:cubicBezTo>
                <a:lnTo>
                  <a:pt x="0" y="114305"/>
                </a:lnTo>
                <a:cubicBezTo>
                  <a:pt x="0" y="51218"/>
                  <a:pt x="51218" y="0"/>
                  <a:pt x="114305" y="0"/>
                </a:cubicBezTo>
                <a:close/>
              </a:path>
            </a:pathLst>
          </a:custGeom>
          <a:gradFill flip="none" rotWithShape="1">
            <a:gsLst>
              <a:gs pos="0">
                <a:srgbClr val="38A169">
                  <a:alpha val="30000"/>
                </a:srgbClr>
              </a:gs>
              <a:gs pos="100000">
                <a:srgbClr val="38A169">
                  <a:alpha val="10000"/>
                </a:srgbClr>
              </a:gs>
            </a:gsLst>
            <a:lin ang="0" scaled="1"/>
          </a:gradFill>
          <a:ln w="25400">
            <a:solidFill>
              <a:srgbClr val="38A169"/>
            </a:solidFill>
            <a:prstDash val="solid"/>
          </a:ln>
        </p:spPr>
        <p:txBody>
          <a:bodyPr/>
          <a:lstStyle/>
          <a:p>
            <a:endParaRPr lang="ko-KR" altLang="en-US"/>
          </a:p>
        </p:txBody>
      </p:sp>
      <p:sp>
        <p:nvSpPr>
          <p:cNvPr id="28" name="Shape 25"/>
          <p:cNvSpPr/>
          <p:nvPr/>
        </p:nvSpPr>
        <p:spPr>
          <a:xfrm>
            <a:off x="590550" y="5493544"/>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38A169"/>
          </a:solidFill>
          <a:ln/>
        </p:spPr>
        <p:txBody>
          <a:bodyPr/>
          <a:lstStyle/>
          <a:p>
            <a:endParaRPr lang="ko-KR" altLang="en-US"/>
          </a:p>
        </p:txBody>
      </p:sp>
      <p:sp>
        <p:nvSpPr>
          <p:cNvPr id="29" name="Shape 26"/>
          <p:cNvSpPr/>
          <p:nvPr/>
        </p:nvSpPr>
        <p:spPr>
          <a:xfrm>
            <a:off x="790575" y="5655469"/>
            <a:ext cx="214313" cy="285750"/>
          </a:xfrm>
          <a:custGeom>
            <a:avLst/>
            <a:gdLst/>
            <a:ahLst/>
            <a:cxnLst/>
            <a:rect l="l" t="t" r="r" b="b"/>
            <a:pathLst>
              <a:path w="214313" h="285750">
                <a:moveTo>
                  <a:pt x="163469" y="214313"/>
                </a:moveTo>
                <a:cubicBezTo>
                  <a:pt x="167543" y="201867"/>
                  <a:pt x="175692" y="190593"/>
                  <a:pt x="184900" y="180882"/>
                </a:cubicBezTo>
                <a:cubicBezTo>
                  <a:pt x="203150" y="161683"/>
                  <a:pt x="214312" y="135731"/>
                  <a:pt x="214312" y="107156"/>
                </a:cubicBezTo>
                <a:cubicBezTo>
                  <a:pt x="214312" y="47997"/>
                  <a:pt x="166315" y="0"/>
                  <a:pt x="107156" y="0"/>
                </a:cubicBezTo>
                <a:cubicBezTo>
                  <a:pt x="47997" y="0"/>
                  <a:pt x="0" y="47997"/>
                  <a:pt x="0" y="107156"/>
                </a:cubicBezTo>
                <a:cubicBezTo>
                  <a:pt x="0" y="135731"/>
                  <a:pt x="11162" y="161683"/>
                  <a:pt x="29412" y="180882"/>
                </a:cubicBezTo>
                <a:cubicBezTo>
                  <a:pt x="38621" y="190593"/>
                  <a:pt x="46825" y="201867"/>
                  <a:pt x="50843" y="214313"/>
                </a:cubicBezTo>
                <a:lnTo>
                  <a:pt x="163413" y="214313"/>
                </a:lnTo>
                <a:close/>
                <a:moveTo>
                  <a:pt x="160734" y="241102"/>
                </a:moveTo>
                <a:lnTo>
                  <a:pt x="53578" y="241102"/>
                </a:lnTo>
                <a:lnTo>
                  <a:pt x="53578" y="250031"/>
                </a:lnTo>
                <a:cubicBezTo>
                  <a:pt x="53578" y="274700"/>
                  <a:pt x="73558" y="294680"/>
                  <a:pt x="98227" y="294680"/>
                </a:cubicBezTo>
                <a:lnTo>
                  <a:pt x="116086" y="294680"/>
                </a:lnTo>
                <a:cubicBezTo>
                  <a:pt x="140754" y="294680"/>
                  <a:pt x="160734" y="274700"/>
                  <a:pt x="160734" y="250031"/>
                </a:cubicBezTo>
                <a:lnTo>
                  <a:pt x="160734" y="241102"/>
                </a:lnTo>
                <a:close/>
                <a:moveTo>
                  <a:pt x="102691" y="62508"/>
                </a:moveTo>
                <a:cubicBezTo>
                  <a:pt x="80479" y="62508"/>
                  <a:pt x="62508" y="80479"/>
                  <a:pt x="62508" y="102691"/>
                </a:cubicBezTo>
                <a:cubicBezTo>
                  <a:pt x="62508" y="110114"/>
                  <a:pt x="56536" y="116086"/>
                  <a:pt x="49113" y="116086"/>
                </a:cubicBezTo>
                <a:cubicBezTo>
                  <a:pt x="41690" y="116086"/>
                  <a:pt x="35719" y="110114"/>
                  <a:pt x="35719" y="102691"/>
                </a:cubicBezTo>
                <a:cubicBezTo>
                  <a:pt x="35719" y="65689"/>
                  <a:pt x="65689" y="35719"/>
                  <a:pt x="102691" y="35719"/>
                </a:cubicBezTo>
                <a:cubicBezTo>
                  <a:pt x="110114" y="35719"/>
                  <a:pt x="116086" y="41690"/>
                  <a:pt x="116086" y="49113"/>
                </a:cubicBezTo>
                <a:cubicBezTo>
                  <a:pt x="116086" y="56536"/>
                  <a:pt x="110114" y="62508"/>
                  <a:pt x="102691" y="62508"/>
                </a:cubicBezTo>
                <a:close/>
              </a:path>
            </a:pathLst>
          </a:custGeom>
          <a:solidFill>
            <a:srgbClr val="FFFFFF"/>
          </a:solidFill>
          <a:ln/>
        </p:spPr>
        <p:txBody>
          <a:bodyPr/>
          <a:lstStyle/>
          <a:p>
            <a:endParaRPr lang="ko-KR" altLang="en-US" dirty="0">
              <a:latin typeface="+mj-lt"/>
              <a:cs typeface="Times New Roman" panose="02020603050405020304" pitchFamily="18" charset="0"/>
            </a:endParaRPr>
          </a:p>
        </p:txBody>
      </p:sp>
      <p:sp>
        <p:nvSpPr>
          <p:cNvPr id="30" name="Text 27"/>
          <p:cNvSpPr/>
          <p:nvPr/>
        </p:nvSpPr>
        <p:spPr>
          <a:xfrm>
            <a:off x="1352550" y="5329238"/>
            <a:ext cx="10363200" cy="304800"/>
          </a:xfrm>
          <a:prstGeom prst="rect">
            <a:avLst/>
          </a:prstGeom>
          <a:noFill/>
          <a:ln/>
        </p:spPr>
        <p:txBody>
          <a:bodyPr wrap="square" lIns="0" tIns="0" rIns="0" bIns="0" rtlCol="0" anchor="ctr"/>
          <a:lstStyle/>
          <a:p>
            <a:pPr>
              <a:lnSpc>
                <a:spcPct val="120000"/>
              </a:lnSpc>
            </a:pPr>
            <a:r>
              <a:rPr lang="en-US" sz="1500" b="1" dirty="0">
                <a:solidFill>
                  <a:schemeClr val="accent2">
                    <a:lumMod val="75000"/>
                  </a:schemeClr>
                </a:solidFill>
                <a:latin typeface="Times New Roman" panose="02020603050405020304" pitchFamily="18" charset="0"/>
                <a:cs typeface="Times New Roman" panose="02020603050405020304" pitchFamily="18" charset="0"/>
              </a:rPr>
              <a:t>Core Policy Implication</a:t>
            </a:r>
          </a:p>
        </p:txBody>
      </p:sp>
      <p:sp>
        <p:nvSpPr>
          <p:cNvPr id="31" name="Text 28"/>
          <p:cNvSpPr/>
          <p:nvPr/>
        </p:nvSpPr>
        <p:spPr>
          <a:xfrm>
            <a:off x="1352550" y="5710238"/>
            <a:ext cx="10334625" cy="561975"/>
          </a:xfrm>
          <a:prstGeom prst="rect">
            <a:avLst/>
          </a:prstGeom>
          <a:noFill/>
          <a:ln/>
        </p:spPr>
        <p:txBody>
          <a:bodyPr wrap="square" lIns="0" tIns="0" rIns="0" bIns="0" rtlCol="0" anchor="ctr"/>
          <a:lstStyle/>
          <a:p>
            <a:pPr>
              <a:lnSpc>
                <a:spcPct val="140000"/>
              </a:lnSpc>
            </a:pPr>
            <a:r>
              <a:rPr lang="en-US" sz="1350" b="1" dirty="0">
                <a:solidFill>
                  <a:schemeClr val="bg1"/>
                </a:solidFill>
                <a:latin typeface="Times New Roman" panose="02020603050405020304" pitchFamily="18" charset="0"/>
                <a:ea typeface="Quattrocento Sans" pitchFamily="34" charset="-122"/>
                <a:cs typeface="Times New Roman" panose="02020603050405020304" pitchFamily="18" charset="0"/>
              </a:rPr>
              <a:t>Achieving carbon neutrality in Egypt depends on combining renewable expansion with strong efficiency policies.</a:t>
            </a:r>
            <a:r>
              <a:rPr lang="en-US" sz="1350" dirty="0">
                <a:solidFill>
                  <a:schemeClr val="bg1"/>
                </a:solidFill>
                <a:latin typeface="Times New Roman" panose="02020603050405020304" pitchFamily="18" charset="0"/>
                <a:ea typeface="Quattrocento Sans" pitchFamily="34" charset="-122"/>
                <a:cs typeface="Times New Roman" panose="02020603050405020304" pitchFamily="18" charset="0"/>
              </a:rPr>
              <a:t> </a:t>
            </a:r>
            <a:r>
              <a:rPr lang="en-US" sz="1350" dirty="0">
                <a:solidFill>
                  <a:srgbClr val="F7FAFC"/>
                </a:solidFill>
                <a:latin typeface="Times New Roman" panose="02020603050405020304" pitchFamily="18" charset="0"/>
                <a:ea typeface="Quattrocento Sans" pitchFamily="34" charset="-122"/>
                <a:cs typeface="Times New Roman" panose="02020603050405020304" pitchFamily="18" charset="0"/>
              </a:rPr>
              <a:t>Carbon neutrality requires </a:t>
            </a:r>
          </a:p>
          <a:p>
            <a:pPr>
              <a:lnSpc>
                <a:spcPct val="140000"/>
              </a:lnSpc>
            </a:pPr>
            <a:r>
              <a:rPr lang="en-US" sz="1350" dirty="0">
                <a:solidFill>
                  <a:srgbClr val="F7FAFC"/>
                </a:solidFill>
                <a:latin typeface="Times New Roman" panose="02020603050405020304" pitchFamily="18" charset="0"/>
                <a:ea typeface="Quattrocento Sans" pitchFamily="34" charset="-122"/>
                <a:cs typeface="Times New Roman" panose="02020603050405020304" pitchFamily="18" charset="0"/>
              </a:rPr>
              <a:t>coordinated action across both energy supply and demand - a single-strategy approach is insufficient for deep decarbonization.</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name="Slide 12">
    <p:bg>
      <p:bgPr>
        <a:solidFill>
          <a:srgbClr val="1A202C"/>
        </a:solidFill>
        <a:effectLst/>
      </p:bgPr>
    </p:bg>
    <p:spTree>
      <p:nvGrpSpPr>
        <p:cNvPr id="1" name=""/>
        <p:cNvGrpSpPr/>
        <p:nvPr/>
      </p:nvGrpSpPr>
      <p:grpSpPr>
        <a:xfrm>
          <a:off x="0" y="0"/>
          <a:ext cx="0" cy="0"/>
          <a:chOff x="0" y="0"/>
          <a:chExt cx="0" cy="0"/>
        </a:xfrm>
      </p:grpSpPr>
      <p:pic>
        <p:nvPicPr>
          <p:cNvPr id="2" name="Image 0" descr="https://kimi-web-img.moonshot.cn/img/cdn.i-scmp.com/4adf8c09db8a14f894cda0b67ea15da61a1ed5ed.jpeg"/>
          <p:cNvPicPr>
            <a:picLocks noChangeAspect="1"/>
          </p:cNvPicPr>
          <p:nvPr/>
        </p:nvPicPr>
        <p:blipFill>
          <a:blip r:embed="rId3">
            <a:alphaModFix amt="25000"/>
          </a:blip>
          <a:srcRect t="7813" b="7813"/>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202C">
                  <a:alpha val="95000"/>
                </a:srgbClr>
              </a:gs>
              <a:gs pos="50000">
                <a:srgbClr val="1A202C">
                  <a:alpha val="90000"/>
                </a:srgbClr>
              </a:gs>
              <a:gs pos="100000">
                <a:srgbClr val="38A169">
                  <a:alpha val="30000"/>
                </a:srgbClr>
              </a:gs>
            </a:gsLst>
            <a:lin ang="2700000" scaled="1"/>
          </a:gradFill>
          <a:ln/>
        </p:spPr>
        <p:txBody>
          <a:bodyPr/>
          <a:lstStyle/>
          <a:p>
            <a:endParaRPr lang="ko-KR" altLang="en-US"/>
          </a:p>
        </p:txBody>
      </p:sp>
      <p:sp>
        <p:nvSpPr>
          <p:cNvPr id="4" name="Shape 1"/>
          <p:cNvSpPr/>
          <p:nvPr/>
        </p:nvSpPr>
        <p:spPr>
          <a:xfrm>
            <a:off x="317500" y="317500"/>
            <a:ext cx="63500" cy="254000"/>
          </a:xfrm>
          <a:custGeom>
            <a:avLst/>
            <a:gdLst/>
            <a:ahLst/>
            <a:cxnLst/>
            <a:rect l="l" t="t" r="r" b="b"/>
            <a:pathLst>
              <a:path w="63500" h="254000">
                <a:moveTo>
                  <a:pt x="0" y="0"/>
                </a:moveTo>
                <a:lnTo>
                  <a:pt x="63500" y="0"/>
                </a:lnTo>
                <a:lnTo>
                  <a:pt x="63500" y="254000"/>
                </a:lnTo>
                <a:lnTo>
                  <a:pt x="0" y="254000"/>
                </a:lnTo>
                <a:lnTo>
                  <a:pt x="0" y="0"/>
                </a:lnTo>
                <a:close/>
              </a:path>
            </a:pathLst>
          </a:custGeom>
          <a:solidFill>
            <a:srgbClr val="38A169"/>
          </a:solidFill>
          <a:ln/>
        </p:spPr>
        <p:txBody>
          <a:bodyPr/>
          <a:lstStyle/>
          <a:p>
            <a:endParaRPr lang="ko-KR" altLang="en-US"/>
          </a:p>
        </p:txBody>
      </p:sp>
      <p:sp>
        <p:nvSpPr>
          <p:cNvPr id="5" name="Text 2"/>
          <p:cNvSpPr/>
          <p:nvPr/>
        </p:nvSpPr>
        <p:spPr>
          <a:xfrm>
            <a:off x="476249" y="317500"/>
            <a:ext cx="4158503" cy="222250"/>
          </a:xfrm>
          <a:prstGeom prst="rect">
            <a:avLst/>
          </a:prstGeom>
          <a:noFill/>
          <a:ln/>
        </p:spPr>
        <p:txBody>
          <a:bodyPr wrap="square" lIns="0" tIns="0" rIns="0" bIns="0" rtlCol="0" anchor="ctr"/>
          <a:lstStyle/>
          <a:p>
            <a:pPr>
              <a:lnSpc>
                <a:spcPct val="130000"/>
              </a:lnSpc>
            </a:pPr>
            <a:r>
              <a:rPr lang="en-US" sz="1100" b="1" kern="0" spc="50" dirty="0">
                <a:solidFill>
                  <a:srgbClr val="38A169"/>
                </a:solidFill>
                <a:latin typeface="Times New Roman" panose="02020603050405020304" pitchFamily="18" charset="0"/>
                <a:ea typeface="Quattrocento Sans" pitchFamily="34" charset="-122"/>
                <a:cs typeface="Times New Roman" panose="02020603050405020304" pitchFamily="18" charset="0"/>
              </a:rPr>
              <a:t>09 | CONCLUSION &amp; RESEARCH CONTRIBUTIONS</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317500" y="635000"/>
            <a:ext cx="11699875" cy="317500"/>
          </a:xfrm>
          <a:prstGeom prst="rect">
            <a:avLst/>
          </a:prstGeom>
          <a:noFill/>
          <a:ln/>
        </p:spPr>
        <p:txBody>
          <a:bodyPr wrap="square" lIns="0" tIns="0" rIns="0" bIns="0" rtlCol="0" anchor="ctr"/>
          <a:lstStyle/>
          <a:p>
            <a:pPr>
              <a:lnSpc>
                <a:spcPct val="90000"/>
              </a:lnSpc>
            </a:pPr>
            <a:r>
              <a:rPr lang="en-US" sz="2400" b="1" dirty="0">
                <a:solidFill>
                  <a:srgbClr val="F7FAFC"/>
                </a:solidFill>
                <a:latin typeface="Times New Roman" panose="02020603050405020304" pitchFamily="18" charset="0"/>
                <a:cs typeface="Times New Roman" panose="02020603050405020304" pitchFamily="18" charset="0"/>
              </a:rPr>
              <a:t>Conclusion &amp; Research Contributions</a:t>
            </a:r>
          </a:p>
        </p:txBody>
      </p:sp>
      <p:sp>
        <p:nvSpPr>
          <p:cNvPr id="7" name="Shape 4"/>
          <p:cNvSpPr/>
          <p:nvPr/>
        </p:nvSpPr>
        <p:spPr>
          <a:xfrm>
            <a:off x="321469" y="1083469"/>
            <a:ext cx="6096000" cy="2706688"/>
          </a:xfrm>
          <a:custGeom>
            <a:avLst/>
            <a:gdLst/>
            <a:ahLst/>
            <a:cxnLst/>
            <a:rect l="l" t="t" r="r" b="b"/>
            <a:pathLst>
              <a:path w="6096000" h="2706688">
                <a:moveTo>
                  <a:pt x="95248" y="0"/>
                </a:moveTo>
                <a:lnTo>
                  <a:pt x="6000752" y="0"/>
                </a:lnTo>
                <a:cubicBezTo>
                  <a:pt x="6053356" y="0"/>
                  <a:pt x="6096000" y="42644"/>
                  <a:pt x="6096000" y="95248"/>
                </a:cubicBezTo>
                <a:lnTo>
                  <a:pt x="6096000" y="2611439"/>
                </a:lnTo>
                <a:cubicBezTo>
                  <a:pt x="6096000" y="2664043"/>
                  <a:pt x="6053356" y="2706688"/>
                  <a:pt x="6000752" y="2706688"/>
                </a:cubicBezTo>
                <a:lnTo>
                  <a:pt x="95248" y="2706688"/>
                </a:lnTo>
                <a:cubicBezTo>
                  <a:pt x="42644" y="2706688"/>
                  <a:pt x="0" y="2664043"/>
                  <a:pt x="0" y="2611439"/>
                </a:cubicBezTo>
                <a:lnTo>
                  <a:pt x="0" y="95248"/>
                </a:lnTo>
                <a:cubicBezTo>
                  <a:pt x="0" y="42679"/>
                  <a:pt x="42679" y="0"/>
                  <a:pt x="95248" y="0"/>
                </a:cubicBezTo>
                <a:close/>
              </a:path>
            </a:pathLst>
          </a:custGeom>
          <a:solidFill>
            <a:srgbClr val="2D3748">
              <a:alpha val="70196"/>
            </a:srgbClr>
          </a:solidFill>
          <a:ln w="12700">
            <a:solidFill>
              <a:srgbClr val="38A169">
                <a:alpha val="50196"/>
              </a:srgbClr>
            </a:solidFill>
            <a:prstDash val="solid"/>
          </a:ln>
        </p:spPr>
        <p:txBody>
          <a:bodyPr/>
          <a:lstStyle/>
          <a:p>
            <a:endParaRPr lang="ko-KR" altLang="en-US"/>
          </a:p>
        </p:txBody>
      </p:sp>
      <p:sp>
        <p:nvSpPr>
          <p:cNvPr id="8" name="Shape 5"/>
          <p:cNvSpPr/>
          <p:nvPr/>
        </p:nvSpPr>
        <p:spPr>
          <a:xfrm>
            <a:off x="508000" y="1277938"/>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126653" y="79139"/>
                </a:moveTo>
                <a:lnTo>
                  <a:pt x="96887" y="126764"/>
                </a:lnTo>
                <a:cubicBezTo>
                  <a:pt x="95324" y="129257"/>
                  <a:pt x="92646" y="130820"/>
                  <a:pt x="89706" y="130969"/>
                </a:cubicBezTo>
                <a:cubicBezTo>
                  <a:pt x="86767" y="131118"/>
                  <a:pt x="83939" y="129778"/>
                  <a:pt x="82190" y="127397"/>
                </a:cubicBezTo>
                <a:lnTo>
                  <a:pt x="64331" y="103584"/>
                </a:lnTo>
                <a:cubicBezTo>
                  <a:pt x="61354" y="99640"/>
                  <a:pt x="62173" y="94059"/>
                  <a:pt x="66117" y="91083"/>
                </a:cubicBezTo>
                <a:cubicBezTo>
                  <a:pt x="70061" y="88106"/>
                  <a:pt x="75642" y="88925"/>
                  <a:pt x="78618" y="92869"/>
                </a:cubicBezTo>
                <a:lnTo>
                  <a:pt x="88664" y="106263"/>
                </a:lnTo>
                <a:lnTo>
                  <a:pt x="111509" y="69689"/>
                </a:lnTo>
                <a:cubicBezTo>
                  <a:pt x="114114" y="65522"/>
                  <a:pt x="119621" y="64219"/>
                  <a:pt x="123825" y="66861"/>
                </a:cubicBezTo>
                <a:cubicBezTo>
                  <a:pt x="128029" y="69503"/>
                  <a:pt x="129294" y="74972"/>
                  <a:pt x="126653" y="79177"/>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9" name="Text 6"/>
          <p:cNvSpPr/>
          <p:nvPr/>
        </p:nvSpPr>
        <p:spPr>
          <a:xfrm>
            <a:off x="833438" y="1246188"/>
            <a:ext cx="5516563" cy="254000"/>
          </a:xfrm>
          <a:prstGeom prst="rect">
            <a:avLst/>
          </a:prstGeom>
          <a:noFill/>
          <a:ln/>
        </p:spPr>
        <p:txBody>
          <a:bodyPr wrap="square" lIns="0" tIns="0" rIns="0" bIns="0" rtlCol="0" anchor="ctr"/>
          <a:lstStyle/>
          <a:p>
            <a:pPr>
              <a:lnSpc>
                <a:spcPct val="130000"/>
              </a:lnSpc>
            </a:pPr>
            <a:r>
              <a:rPr lang="en-US" sz="1125" b="1" dirty="0">
                <a:solidFill>
                  <a:srgbClr val="F7FAFC"/>
                </a:solidFill>
                <a:latin typeface="Times New Roman" panose="02020603050405020304" pitchFamily="18" charset="0"/>
                <a:cs typeface="Times New Roman" panose="02020603050405020304" pitchFamily="18" charset="0"/>
              </a:rPr>
              <a:t>Key Conclusions</a:t>
            </a:r>
          </a:p>
        </p:txBody>
      </p:sp>
      <p:sp>
        <p:nvSpPr>
          <p:cNvPr id="10" name="Shape 7"/>
          <p:cNvSpPr/>
          <p:nvPr/>
        </p:nvSpPr>
        <p:spPr>
          <a:xfrm>
            <a:off x="484187" y="1627188"/>
            <a:ext cx="5770563" cy="603250"/>
          </a:xfrm>
          <a:custGeom>
            <a:avLst/>
            <a:gdLst/>
            <a:ahLst/>
            <a:cxnLst/>
            <a:rect l="l" t="t" r="r" b="b"/>
            <a:pathLst>
              <a:path w="5770563" h="603250">
                <a:moveTo>
                  <a:pt x="63498" y="0"/>
                </a:moveTo>
                <a:lnTo>
                  <a:pt x="5707064" y="0"/>
                </a:lnTo>
                <a:cubicBezTo>
                  <a:pt x="5742133" y="0"/>
                  <a:pt x="5770563" y="28429"/>
                  <a:pt x="5770563" y="63498"/>
                </a:cubicBezTo>
                <a:lnTo>
                  <a:pt x="5770563" y="539752"/>
                </a:lnTo>
                <a:cubicBezTo>
                  <a:pt x="5770563" y="574821"/>
                  <a:pt x="5742133" y="603250"/>
                  <a:pt x="5707064" y="603250"/>
                </a:cubicBezTo>
                <a:lnTo>
                  <a:pt x="63498" y="603250"/>
                </a:lnTo>
                <a:cubicBezTo>
                  <a:pt x="28429" y="603250"/>
                  <a:pt x="0" y="574821"/>
                  <a:pt x="0" y="539752"/>
                </a:cubicBezTo>
                <a:lnTo>
                  <a:pt x="0" y="63498"/>
                </a:lnTo>
                <a:cubicBezTo>
                  <a:pt x="0" y="28453"/>
                  <a:pt x="28453" y="0"/>
                  <a:pt x="63498" y="0"/>
                </a:cubicBezTo>
                <a:close/>
              </a:path>
            </a:pathLst>
          </a:custGeom>
          <a:solidFill>
            <a:srgbClr val="1A202C">
              <a:alpha val="50196"/>
            </a:srgbClr>
          </a:solidFill>
          <a:ln/>
        </p:spPr>
        <p:txBody>
          <a:bodyPr/>
          <a:lstStyle/>
          <a:p>
            <a:endParaRPr lang="ko-KR" altLang="en-US"/>
          </a:p>
        </p:txBody>
      </p:sp>
      <p:sp>
        <p:nvSpPr>
          <p:cNvPr id="11" name="Shape 8"/>
          <p:cNvSpPr/>
          <p:nvPr/>
        </p:nvSpPr>
        <p:spPr>
          <a:xfrm>
            <a:off x="595313" y="1754188"/>
            <a:ext cx="127000" cy="127000"/>
          </a:xfrm>
          <a:custGeom>
            <a:avLst/>
            <a:gdLst/>
            <a:ahLst/>
            <a:cxnLst/>
            <a:rect l="l" t="t" r="r" b="b"/>
            <a:pathLst>
              <a:path w="127000" h="127000">
                <a:moveTo>
                  <a:pt x="124668" y="69106"/>
                </a:moveTo>
                <a:cubicBezTo>
                  <a:pt x="127769" y="66005"/>
                  <a:pt x="127769" y="60970"/>
                  <a:pt x="124668" y="57869"/>
                </a:cubicBezTo>
                <a:lnTo>
                  <a:pt x="84981" y="18182"/>
                </a:lnTo>
                <a:cubicBezTo>
                  <a:pt x="81880" y="15081"/>
                  <a:pt x="76845" y="15081"/>
                  <a:pt x="73744" y="18182"/>
                </a:cubicBezTo>
                <a:cubicBezTo>
                  <a:pt x="70644" y="21282"/>
                  <a:pt x="70644" y="26318"/>
                  <a:pt x="73744" y="29418"/>
                </a:cubicBezTo>
                <a:lnTo>
                  <a:pt x="99888" y="55563"/>
                </a:lnTo>
                <a:lnTo>
                  <a:pt x="7938" y="55563"/>
                </a:lnTo>
                <a:cubicBezTo>
                  <a:pt x="3547" y="55563"/>
                  <a:pt x="0" y="59110"/>
                  <a:pt x="0" y="63500"/>
                </a:cubicBezTo>
                <a:cubicBezTo>
                  <a:pt x="0" y="67890"/>
                  <a:pt x="3547" y="71438"/>
                  <a:pt x="7938" y="71438"/>
                </a:cubicBezTo>
                <a:lnTo>
                  <a:pt x="99888" y="71438"/>
                </a:lnTo>
                <a:lnTo>
                  <a:pt x="73744" y="97582"/>
                </a:lnTo>
                <a:cubicBezTo>
                  <a:pt x="70644" y="100682"/>
                  <a:pt x="70644" y="105718"/>
                  <a:pt x="73744" y="108818"/>
                </a:cubicBezTo>
                <a:cubicBezTo>
                  <a:pt x="76845" y="111919"/>
                  <a:pt x="81880" y="111919"/>
                  <a:pt x="84981" y="108818"/>
                </a:cubicBezTo>
                <a:lnTo>
                  <a:pt x="124668" y="69131"/>
                </a:lnTo>
                <a:close/>
              </a:path>
            </a:pathLst>
          </a:custGeom>
          <a:solidFill>
            <a:srgbClr val="38A169"/>
          </a:solidFill>
          <a:ln/>
        </p:spPr>
        <p:txBody>
          <a:bodyPr/>
          <a:lstStyle/>
          <a:p>
            <a:endParaRPr lang="ko-KR" altLang="en-US" dirty="0"/>
          </a:p>
        </p:txBody>
      </p:sp>
      <p:sp>
        <p:nvSpPr>
          <p:cNvPr id="12" name="Text 9"/>
          <p:cNvSpPr/>
          <p:nvPr/>
        </p:nvSpPr>
        <p:spPr>
          <a:xfrm>
            <a:off x="833438" y="1722438"/>
            <a:ext cx="5389563"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Egypt's long-term energy transition cannot rely on a single strategy.</a:t>
            </a:r>
            <a:r>
              <a:rPr lang="en-US" sz="10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Renewable electricity and energy efficiency each play essential but incomplete roles in achieving carbon neutrality.</a:t>
            </a:r>
            <a:endParaRPr lang="en-US" sz="1600" dirty="0">
              <a:latin typeface="Times New Roman" panose="02020603050405020304" pitchFamily="18" charset="0"/>
              <a:cs typeface="Times New Roman" panose="02020603050405020304" pitchFamily="18" charset="0"/>
            </a:endParaRPr>
          </a:p>
        </p:txBody>
      </p:sp>
      <p:sp>
        <p:nvSpPr>
          <p:cNvPr id="13" name="Shape 10"/>
          <p:cNvSpPr/>
          <p:nvPr/>
        </p:nvSpPr>
        <p:spPr>
          <a:xfrm>
            <a:off x="484187" y="2325688"/>
            <a:ext cx="5770563" cy="603250"/>
          </a:xfrm>
          <a:custGeom>
            <a:avLst/>
            <a:gdLst/>
            <a:ahLst/>
            <a:cxnLst/>
            <a:rect l="l" t="t" r="r" b="b"/>
            <a:pathLst>
              <a:path w="5770563" h="603250">
                <a:moveTo>
                  <a:pt x="63498" y="0"/>
                </a:moveTo>
                <a:lnTo>
                  <a:pt x="5707064" y="0"/>
                </a:lnTo>
                <a:cubicBezTo>
                  <a:pt x="5742133" y="0"/>
                  <a:pt x="5770563" y="28429"/>
                  <a:pt x="5770563" y="63498"/>
                </a:cubicBezTo>
                <a:lnTo>
                  <a:pt x="5770563" y="539752"/>
                </a:lnTo>
                <a:cubicBezTo>
                  <a:pt x="5770563" y="574821"/>
                  <a:pt x="5742133" y="603250"/>
                  <a:pt x="5707064" y="603250"/>
                </a:cubicBezTo>
                <a:lnTo>
                  <a:pt x="63498" y="603250"/>
                </a:lnTo>
                <a:cubicBezTo>
                  <a:pt x="28429" y="603250"/>
                  <a:pt x="0" y="574821"/>
                  <a:pt x="0" y="539752"/>
                </a:cubicBezTo>
                <a:lnTo>
                  <a:pt x="0" y="63498"/>
                </a:lnTo>
                <a:cubicBezTo>
                  <a:pt x="0" y="28453"/>
                  <a:pt x="28453" y="0"/>
                  <a:pt x="63498" y="0"/>
                </a:cubicBezTo>
                <a:close/>
              </a:path>
            </a:pathLst>
          </a:custGeom>
          <a:solidFill>
            <a:srgbClr val="1A202C">
              <a:alpha val="50196"/>
            </a:srgbClr>
          </a:solidFill>
          <a:ln/>
        </p:spPr>
        <p:txBody>
          <a:bodyPr/>
          <a:lstStyle/>
          <a:p>
            <a:endParaRPr lang="ko-KR" altLang="en-US"/>
          </a:p>
        </p:txBody>
      </p:sp>
      <p:sp>
        <p:nvSpPr>
          <p:cNvPr id="14" name="Shape 11"/>
          <p:cNvSpPr/>
          <p:nvPr/>
        </p:nvSpPr>
        <p:spPr>
          <a:xfrm>
            <a:off x="595313" y="2452688"/>
            <a:ext cx="127000" cy="127000"/>
          </a:xfrm>
          <a:custGeom>
            <a:avLst/>
            <a:gdLst/>
            <a:ahLst/>
            <a:cxnLst/>
            <a:rect l="l" t="t" r="r" b="b"/>
            <a:pathLst>
              <a:path w="127000" h="127000">
                <a:moveTo>
                  <a:pt x="124668" y="69106"/>
                </a:moveTo>
                <a:cubicBezTo>
                  <a:pt x="127769" y="66005"/>
                  <a:pt x="127769" y="60970"/>
                  <a:pt x="124668" y="57869"/>
                </a:cubicBezTo>
                <a:lnTo>
                  <a:pt x="84981" y="18182"/>
                </a:lnTo>
                <a:cubicBezTo>
                  <a:pt x="81880" y="15081"/>
                  <a:pt x="76845" y="15081"/>
                  <a:pt x="73744" y="18182"/>
                </a:cubicBezTo>
                <a:cubicBezTo>
                  <a:pt x="70644" y="21282"/>
                  <a:pt x="70644" y="26318"/>
                  <a:pt x="73744" y="29418"/>
                </a:cubicBezTo>
                <a:lnTo>
                  <a:pt x="99888" y="55563"/>
                </a:lnTo>
                <a:lnTo>
                  <a:pt x="7938" y="55563"/>
                </a:lnTo>
                <a:cubicBezTo>
                  <a:pt x="3547" y="55563"/>
                  <a:pt x="0" y="59110"/>
                  <a:pt x="0" y="63500"/>
                </a:cubicBezTo>
                <a:cubicBezTo>
                  <a:pt x="0" y="67890"/>
                  <a:pt x="3547" y="71438"/>
                  <a:pt x="7938" y="71438"/>
                </a:cubicBezTo>
                <a:lnTo>
                  <a:pt x="99888" y="71438"/>
                </a:lnTo>
                <a:lnTo>
                  <a:pt x="73744" y="97582"/>
                </a:lnTo>
                <a:cubicBezTo>
                  <a:pt x="70644" y="100682"/>
                  <a:pt x="70644" y="105718"/>
                  <a:pt x="73744" y="108818"/>
                </a:cubicBezTo>
                <a:cubicBezTo>
                  <a:pt x="76845" y="111919"/>
                  <a:pt x="81880" y="111919"/>
                  <a:pt x="84981" y="108818"/>
                </a:cubicBezTo>
                <a:lnTo>
                  <a:pt x="124668" y="69131"/>
                </a:lnTo>
                <a:close/>
              </a:path>
            </a:pathLst>
          </a:custGeom>
          <a:solidFill>
            <a:srgbClr val="38A169"/>
          </a:solidFill>
          <a:ln/>
        </p:spPr>
        <p:txBody>
          <a:bodyPr/>
          <a:lstStyle/>
          <a:p>
            <a:endParaRPr lang="ko-KR" altLang="en-US" dirty="0"/>
          </a:p>
        </p:txBody>
      </p:sp>
      <p:sp>
        <p:nvSpPr>
          <p:cNvPr id="15" name="Text 12"/>
          <p:cNvSpPr/>
          <p:nvPr/>
        </p:nvSpPr>
        <p:spPr>
          <a:xfrm>
            <a:off x="833438" y="2420938"/>
            <a:ext cx="5389563"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An</a:t>
            </a:r>
            <a:r>
              <a:rPr lang="en-US" sz="1000" b="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a:t>
            </a:r>
            <a:r>
              <a:rPr lang="en-US" sz="1000" b="1" dirty="0">
                <a:solidFill>
                  <a:srgbClr val="F7FAFC">
                    <a:alpha val="90000"/>
                  </a:srgbClr>
                </a:solidFill>
                <a:latin typeface="Times New Roman" panose="02020603050405020304" pitchFamily="18" charset="0"/>
                <a:cs typeface="Times New Roman" panose="02020603050405020304" pitchFamily="18" charset="0"/>
              </a:rPr>
              <a:t>integrated, LEAP-based scenario framework provides a realistic pathway toward carbon </a:t>
            </a:r>
          </a:p>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neutrality by 2070, demonstrating that coordinated transformation is achievable.</a:t>
            </a:r>
          </a:p>
        </p:txBody>
      </p:sp>
      <p:sp>
        <p:nvSpPr>
          <p:cNvPr id="16" name="Shape 13"/>
          <p:cNvSpPr/>
          <p:nvPr/>
        </p:nvSpPr>
        <p:spPr>
          <a:xfrm>
            <a:off x="484187" y="3024188"/>
            <a:ext cx="5770563" cy="603250"/>
          </a:xfrm>
          <a:custGeom>
            <a:avLst/>
            <a:gdLst/>
            <a:ahLst/>
            <a:cxnLst/>
            <a:rect l="l" t="t" r="r" b="b"/>
            <a:pathLst>
              <a:path w="5770563" h="603250">
                <a:moveTo>
                  <a:pt x="63498" y="0"/>
                </a:moveTo>
                <a:lnTo>
                  <a:pt x="5707064" y="0"/>
                </a:lnTo>
                <a:cubicBezTo>
                  <a:pt x="5742133" y="0"/>
                  <a:pt x="5770563" y="28429"/>
                  <a:pt x="5770563" y="63498"/>
                </a:cubicBezTo>
                <a:lnTo>
                  <a:pt x="5770563" y="539752"/>
                </a:lnTo>
                <a:cubicBezTo>
                  <a:pt x="5770563" y="574821"/>
                  <a:pt x="5742133" y="603250"/>
                  <a:pt x="5707064" y="603250"/>
                </a:cubicBezTo>
                <a:lnTo>
                  <a:pt x="63498" y="603250"/>
                </a:lnTo>
                <a:cubicBezTo>
                  <a:pt x="28429" y="603250"/>
                  <a:pt x="0" y="574821"/>
                  <a:pt x="0" y="539752"/>
                </a:cubicBezTo>
                <a:lnTo>
                  <a:pt x="0" y="63498"/>
                </a:lnTo>
                <a:cubicBezTo>
                  <a:pt x="0" y="28453"/>
                  <a:pt x="28453" y="0"/>
                  <a:pt x="63498" y="0"/>
                </a:cubicBezTo>
                <a:close/>
              </a:path>
            </a:pathLst>
          </a:custGeom>
          <a:solidFill>
            <a:srgbClr val="1A202C">
              <a:alpha val="50196"/>
            </a:srgbClr>
          </a:solidFill>
          <a:ln/>
        </p:spPr>
        <p:txBody>
          <a:bodyPr/>
          <a:lstStyle/>
          <a:p>
            <a:endParaRPr lang="ko-KR" altLang="en-US"/>
          </a:p>
        </p:txBody>
      </p:sp>
      <p:sp>
        <p:nvSpPr>
          <p:cNvPr id="17" name="Shape 14"/>
          <p:cNvSpPr/>
          <p:nvPr/>
        </p:nvSpPr>
        <p:spPr>
          <a:xfrm>
            <a:off x="595313" y="3151188"/>
            <a:ext cx="127000" cy="127000"/>
          </a:xfrm>
          <a:custGeom>
            <a:avLst/>
            <a:gdLst/>
            <a:ahLst/>
            <a:cxnLst/>
            <a:rect l="l" t="t" r="r" b="b"/>
            <a:pathLst>
              <a:path w="127000" h="127000">
                <a:moveTo>
                  <a:pt x="124668" y="69106"/>
                </a:moveTo>
                <a:cubicBezTo>
                  <a:pt x="127769" y="66005"/>
                  <a:pt x="127769" y="60970"/>
                  <a:pt x="124668" y="57869"/>
                </a:cubicBezTo>
                <a:lnTo>
                  <a:pt x="84981" y="18182"/>
                </a:lnTo>
                <a:cubicBezTo>
                  <a:pt x="81880" y="15081"/>
                  <a:pt x="76845" y="15081"/>
                  <a:pt x="73744" y="18182"/>
                </a:cubicBezTo>
                <a:cubicBezTo>
                  <a:pt x="70644" y="21282"/>
                  <a:pt x="70644" y="26318"/>
                  <a:pt x="73744" y="29418"/>
                </a:cubicBezTo>
                <a:lnTo>
                  <a:pt x="99888" y="55563"/>
                </a:lnTo>
                <a:lnTo>
                  <a:pt x="7938" y="55563"/>
                </a:lnTo>
                <a:cubicBezTo>
                  <a:pt x="3547" y="55563"/>
                  <a:pt x="0" y="59110"/>
                  <a:pt x="0" y="63500"/>
                </a:cubicBezTo>
                <a:cubicBezTo>
                  <a:pt x="0" y="67890"/>
                  <a:pt x="3547" y="71438"/>
                  <a:pt x="7938" y="71438"/>
                </a:cubicBezTo>
                <a:lnTo>
                  <a:pt x="99888" y="71438"/>
                </a:lnTo>
                <a:lnTo>
                  <a:pt x="73744" y="97582"/>
                </a:lnTo>
                <a:cubicBezTo>
                  <a:pt x="70644" y="100682"/>
                  <a:pt x="70644" y="105718"/>
                  <a:pt x="73744" y="108818"/>
                </a:cubicBezTo>
                <a:cubicBezTo>
                  <a:pt x="76845" y="111919"/>
                  <a:pt x="81880" y="111919"/>
                  <a:pt x="84981" y="108818"/>
                </a:cubicBezTo>
                <a:lnTo>
                  <a:pt x="124668" y="69131"/>
                </a:lnTo>
                <a:close/>
              </a:path>
            </a:pathLst>
          </a:custGeom>
          <a:solidFill>
            <a:srgbClr val="38A169"/>
          </a:solidFill>
          <a:ln/>
        </p:spPr>
        <p:txBody>
          <a:bodyPr/>
          <a:lstStyle/>
          <a:p>
            <a:endParaRPr lang="ko-KR" altLang="en-US" dirty="0">
              <a:latin typeface="+mj-lt"/>
            </a:endParaRPr>
          </a:p>
        </p:txBody>
      </p:sp>
      <p:sp>
        <p:nvSpPr>
          <p:cNvPr id="18" name="Text 15"/>
          <p:cNvSpPr/>
          <p:nvPr/>
        </p:nvSpPr>
        <p:spPr>
          <a:xfrm>
            <a:off x="833438" y="3119438"/>
            <a:ext cx="5389563"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Quattrocento Sans" pitchFamily="34" charset="0"/>
                <a:ea typeface="Quattrocento Sans" pitchFamily="34" charset="-122"/>
                <a:cs typeface="Quattrocento Sans" pitchFamily="34" charset="-120"/>
              </a:rPr>
              <a:t>Carbon neutrality in Egypt is achievable only through a coordinated, long-term transformation</a:t>
            </a:r>
            <a:r>
              <a:rPr lang="en-US" sz="1000" dirty="0">
                <a:solidFill>
                  <a:srgbClr val="F7FAFC">
                    <a:alpha val="90000"/>
                  </a:srgbClr>
                </a:solidFill>
                <a:latin typeface="Quattrocento Sans" pitchFamily="34" charset="0"/>
                <a:ea typeface="Quattrocento Sans" pitchFamily="34" charset="-122"/>
                <a:cs typeface="Quattrocento Sans" pitchFamily="34" charset="-120"/>
              </a:rPr>
              <a:t> of</a:t>
            </a:r>
          </a:p>
          <a:p>
            <a:pPr>
              <a:lnSpc>
                <a:spcPct val="140000"/>
              </a:lnSpc>
            </a:pPr>
            <a:r>
              <a:rPr lang="en-US" sz="1000" dirty="0">
                <a:solidFill>
                  <a:srgbClr val="F7FAFC">
                    <a:alpha val="90000"/>
                  </a:srgbClr>
                </a:solidFill>
                <a:latin typeface="Quattrocento Sans" pitchFamily="34" charset="0"/>
                <a:ea typeface="Quattrocento Sans" pitchFamily="34" charset="-122"/>
                <a:cs typeface="Quattrocento Sans" pitchFamily="34" charset="-120"/>
              </a:rPr>
              <a:t> Both energy supply and demand are supported by strategic investment sequencing.</a:t>
            </a:r>
            <a:endParaRPr lang="en-US" sz="1600" dirty="0"/>
          </a:p>
        </p:txBody>
      </p:sp>
      <p:sp>
        <p:nvSpPr>
          <p:cNvPr id="19" name="Shape 16"/>
          <p:cNvSpPr/>
          <p:nvPr/>
        </p:nvSpPr>
        <p:spPr>
          <a:xfrm>
            <a:off x="325438" y="3929062"/>
            <a:ext cx="6088063" cy="1166813"/>
          </a:xfrm>
          <a:custGeom>
            <a:avLst/>
            <a:gdLst/>
            <a:ahLst/>
            <a:cxnLst/>
            <a:rect l="l" t="t" r="r" b="b"/>
            <a:pathLst>
              <a:path w="6088063" h="889000">
                <a:moveTo>
                  <a:pt x="95247" y="0"/>
                </a:moveTo>
                <a:lnTo>
                  <a:pt x="5992815" y="0"/>
                </a:lnTo>
                <a:cubicBezTo>
                  <a:pt x="6045419" y="0"/>
                  <a:pt x="6088063" y="42644"/>
                  <a:pt x="6088063" y="95247"/>
                </a:cubicBezTo>
                <a:lnTo>
                  <a:pt x="6088063" y="793753"/>
                </a:lnTo>
                <a:cubicBezTo>
                  <a:pt x="6088063" y="846356"/>
                  <a:pt x="6045419" y="889000"/>
                  <a:pt x="5992815" y="889000"/>
                </a:cubicBezTo>
                <a:lnTo>
                  <a:pt x="95247" y="889000"/>
                </a:lnTo>
                <a:cubicBezTo>
                  <a:pt x="42644" y="889000"/>
                  <a:pt x="0" y="846356"/>
                  <a:pt x="0" y="793753"/>
                </a:cubicBezTo>
                <a:lnTo>
                  <a:pt x="0" y="95247"/>
                </a:lnTo>
                <a:cubicBezTo>
                  <a:pt x="0" y="42679"/>
                  <a:pt x="42679" y="0"/>
                  <a:pt x="95247" y="0"/>
                </a:cubicBezTo>
                <a:close/>
              </a:path>
            </a:pathLst>
          </a:custGeom>
          <a:gradFill flip="none" rotWithShape="1">
            <a:gsLst>
              <a:gs pos="0">
                <a:srgbClr val="38A169">
                  <a:alpha val="30000"/>
                </a:srgbClr>
              </a:gs>
              <a:gs pos="100000">
                <a:srgbClr val="38A169">
                  <a:alpha val="10000"/>
                </a:srgbClr>
              </a:gs>
            </a:gsLst>
            <a:lin ang="0" scaled="1"/>
          </a:gradFill>
          <a:ln w="25400">
            <a:solidFill>
              <a:srgbClr val="38A169"/>
            </a:solidFill>
            <a:prstDash val="solid"/>
          </a:ln>
        </p:spPr>
        <p:txBody>
          <a:bodyPr/>
          <a:lstStyle/>
          <a:p>
            <a:endParaRPr lang="ko-KR" altLang="en-US"/>
          </a:p>
        </p:txBody>
      </p:sp>
      <p:sp>
        <p:nvSpPr>
          <p:cNvPr id="20" name="Shape 17"/>
          <p:cNvSpPr/>
          <p:nvPr/>
        </p:nvSpPr>
        <p:spPr>
          <a:xfrm>
            <a:off x="490936" y="4121618"/>
            <a:ext cx="111125" cy="127000"/>
          </a:xfrm>
          <a:custGeom>
            <a:avLst/>
            <a:gdLst/>
            <a:ahLst/>
            <a:cxnLst/>
            <a:rect l="l" t="t" r="r" b="b"/>
            <a:pathLst>
              <a:path w="111125" h="127000">
                <a:moveTo>
                  <a:pt x="0" y="53578"/>
                </a:moveTo>
                <a:cubicBezTo>
                  <a:pt x="0" y="37133"/>
                  <a:pt x="13320" y="23812"/>
                  <a:pt x="29766" y="23812"/>
                </a:cubicBezTo>
                <a:lnTo>
                  <a:pt x="31750" y="23812"/>
                </a:lnTo>
                <a:cubicBezTo>
                  <a:pt x="36140" y="23812"/>
                  <a:pt x="39688" y="27360"/>
                  <a:pt x="39688" y="31750"/>
                </a:cubicBezTo>
                <a:cubicBezTo>
                  <a:pt x="39688" y="36140"/>
                  <a:pt x="36140" y="39688"/>
                  <a:pt x="31750" y="39688"/>
                </a:cubicBezTo>
                <a:lnTo>
                  <a:pt x="29766" y="39688"/>
                </a:lnTo>
                <a:cubicBezTo>
                  <a:pt x="22101" y="39688"/>
                  <a:pt x="15875" y="45913"/>
                  <a:pt x="15875" y="53578"/>
                </a:cubicBezTo>
                <a:lnTo>
                  <a:pt x="15875" y="55563"/>
                </a:lnTo>
                <a:lnTo>
                  <a:pt x="31750" y="55563"/>
                </a:lnTo>
                <a:cubicBezTo>
                  <a:pt x="40506" y="55563"/>
                  <a:pt x="47625" y="62681"/>
                  <a:pt x="47625" y="71438"/>
                </a:cubicBezTo>
                <a:lnTo>
                  <a:pt x="47625" y="87313"/>
                </a:lnTo>
                <a:cubicBezTo>
                  <a:pt x="47625" y="96069"/>
                  <a:pt x="40506" y="103188"/>
                  <a:pt x="31750" y="103188"/>
                </a:cubicBezTo>
                <a:lnTo>
                  <a:pt x="15875" y="103188"/>
                </a:lnTo>
                <a:cubicBezTo>
                  <a:pt x="7119" y="103188"/>
                  <a:pt x="0" y="96069"/>
                  <a:pt x="0" y="87313"/>
                </a:cubicBezTo>
                <a:lnTo>
                  <a:pt x="0" y="53578"/>
                </a:lnTo>
                <a:close/>
                <a:moveTo>
                  <a:pt x="63500" y="53578"/>
                </a:moveTo>
                <a:cubicBezTo>
                  <a:pt x="63500" y="37133"/>
                  <a:pt x="76820" y="23812"/>
                  <a:pt x="93266" y="23812"/>
                </a:cubicBezTo>
                <a:lnTo>
                  <a:pt x="95250" y="23812"/>
                </a:lnTo>
                <a:cubicBezTo>
                  <a:pt x="99640" y="23812"/>
                  <a:pt x="103188" y="27360"/>
                  <a:pt x="103188" y="31750"/>
                </a:cubicBezTo>
                <a:cubicBezTo>
                  <a:pt x="103188" y="36140"/>
                  <a:pt x="99640" y="39688"/>
                  <a:pt x="95250" y="39688"/>
                </a:cubicBezTo>
                <a:lnTo>
                  <a:pt x="93266" y="39688"/>
                </a:lnTo>
                <a:cubicBezTo>
                  <a:pt x="85601" y="39688"/>
                  <a:pt x="79375" y="45913"/>
                  <a:pt x="79375" y="53578"/>
                </a:cubicBezTo>
                <a:lnTo>
                  <a:pt x="79375" y="55563"/>
                </a:lnTo>
                <a:lnTo>
                  <a:pt x="95250" y="55563"/>
                </a:lnTo>
                <a:cubicBezTo>
                  <a:pt x="104006" y="55563"/>
                  <a:pt x="111125" y="62681"/>
                  <a:pt x="111125" y="71438"/>
                </a:cubicBezTo>
                <a:lnTo>
                  <a:pt x="111125" y="87313"/>
                </a:lnTo>
                <a:cubicBezTo>
                  <a:pt x="111125" y="96069"/>
                  <a:pt x="104006" y="103188"/>
                  <a:pt x="95250" y="103188"/>
                </a:cubicBezTo>
                <a:lnTo>
                  <a:pt x="79375" y="103188"/>
                </a:lnTo>
                <a:cubicBezTo>
                  <a:pt x="70619" y="103188"/>
                  <a:pt x="63500" y="96069"/>
                  <a:pt x="63500" y="87313"/>
                </a:cubicBezTo>
                <a:lnTo>
                  <a:pt x="63500" y="53578"/>
                </a:lnTo>
                <a:close/>
              </a:path>
            </a:pathLst>
          </a:custGeom>
          <a:solidFill>
            <a:srgbClr val="38A169"/>
          </a:solidFill>
          <a:ln/>
        </p:spPr>
        <p:txBody>
          <a:bodyPr/>
          <a:lstStyle/>
          <a:p>
            <a:endParaRPr lang="ko-KR" altLang="en-US" dirty="0"/>
          </a:p>
        </p:txBody>
      </p:sp>
      <p:sp>
        <p:nvSpPr>
          <p:cNvPr id="21" name="Text 18"/>
          <p:cNvSpPr/>
          <p:nvPr/>
        </p:nvSpPr>
        <p:spPr>
          <a:xfrm>
            <a:off x="722313" y="4064000"/>
            <a:ext cx="5588000" cy="896938"/>
          </a:xfrm>
          <a:prstGeom prst="rect">
            <a:avLst/>
          </a:prstGeom>
          <a:noFill/>
          <a:ln/>
        </p:spPr>
        <p:txBody>
          <a:bodyPr wrap="square" lIns="0" tIns="0" rIns="0" bIns="0" rtlCol="0" anchor="ctr"/>
          <a:lstStyle/>
          <a:p>
            <a:pPr algn="just">
              <a:lnSpc>
                <a:spcPct val="140000"/>
              </a:lnSpc>
            </a:pPr>
            <a:r>
              <a:rPr lang="en-US" sz="1200" b="1" dirty="0">
                <a:solidFill>
                  <a:srgbClr val="F7FAFC">
                    <a:alpha val="90000"/>
                  </a:srgbClr>
                </a:solidFill>
                <a:latin typeface="Times New Roman" panose="02020603050405020304" pitchFamily="18" charset="0"/>
                <a:cs typeface="Times New Roman" panose="02020603050405020304" pitchFamily="18" charset="0"/>
              </a:rPr>
              <a:t>This study delivers the most comprehensive long-range energy system model for</a:t>
            </a:r>
          </a:p>
          <a:p>
            <a:pPr algn="just">
              <a:lnSpc>
                <a:spcPct val="140000"/>
              </a:lnSpc>
            </a:pPr>
            <a:r>
              <a:rPr lang="en-US" sz="1200" b="1" dirty="0">
                <a:solidFill>
                  <a:srgbClr val="F7FAFC">
                    <a:alpha val="90000"/>
                  </a:srgbClr>
                </a:solidFill>
                <a:latin typeface="Times New Roman" panose="02020603050405020304" pitchFamily="18" charset="0"/>
                <a:cs typeface="Times New Roman" panose="02020603050405020304" pitchFamily="18" charset="0"/>
              </a:rPr>
              <a:t> Egypt, demonstrating that carbon neutrality by 2070 is achievable but requires </a:t>
            </a:r>
          </a:p>
          <a:p>
            <a:pPr algn="just">
              <a:lnSpc>
                <a:spcPct val="140000"/>
              </a:lnSpc>
            </a:pPr>
            <a:r>
              <a:rPr lang="en-US" sz="1200" b="1" dirty="0">
                <a:solidFill>
                  <a:srgbClr val="F7FAFC">
                    <a:alpha val="90000"/>
                  </a:srgbClr>
                </a:solidFill>
                <a:latin typeface="Times New Roman" panose="02020603050405020304" pitchFamily="18" charset="0"/>
                <a:cs typeface="Times New Roman" panose="02020603050405020304" pitchFamily="18" charset="0"/>
              </a:rPr>
              <a:t>coordinated deployment of renewables, demand-side efficiency, and electrification.</a:t>
            </a:r>
            <a:endParaRPr lang="en-US" sz="1000" b="1" dirty="0">
              <a:solidFill>
                <a:srgbClr val="F7FAFC">
                  <a:alpha val="90000"/>
                </a:srgbClr>
              </a:solidFill>
              <a:latin typeface="Times New Roman" panose="02020603050405020304" pitchFamily="18" charset="0"/>
              <a:cs typeface="Times New Roman" panose="02020603050405020304" pitchFamily="18" charset="0"/>
            </a:endParaRPr>
          </a:p>
        </p:txBody>
      </p:sp>
      <p:sp>
        <p:nvSpPr>
          <p:cNvPr id="22" name="Shape 19"/>
          <p:cNvSpPr/>
          <p:nvPr/>
        </p:nvSpPr>
        <p:spPr>
          <a:xfrm>
            <a:off x="6551662" y="1083469"/>
            <a:ext cx="5318125" cy="5183188"/>
          </a:xfrm>
          <a:custGeom>
            <a:avLst/>
            <a:gdLst/>
            <a:ahLst/>
            <a:cxnLst/>
            <a:rect l="l" t="t" r="r" b="b"/>
            <a:pathLst>
              <a:path w="5318125" h="5183188">
                <a:moveTo>
                  <a:pt x="95267" y="0"/>
                </a:moveTo>
                <a:lnTo>
                  <a:pt x="5222858" y="0"/>
                </a:lnTo>
                <a:cubicBezTo>
                  <a:pt x="5275473" y="0"/>
                  <a:pt x="5318125" y="42652"/>
                  <a:pt x="5318125" y="95267"/>
                </a:cubicBezTo>
                <a:lnTo>
                  <a:pt x="5318125" y="5087921"/>
                </a:lnTo>
                <a:cubicBezTo>
                  <a:pt x="5318125" y="5140535"/>
                  <a:pt x="5275473" y="5183188"/>
                  <a:pt x="5222858" y="5183188"/>
                </a:cubicBezTo>
                <a:lnTo>
                  <a:pt x="95267" y="5183188"/>
                </a:lnTo>
                <a:cubicBezTo>
                  <a:pt x="42652" y="5183188"/>
                  <a:pt x="0" y="5140535"/>
                  <a:pt x="0" y="5087921"/>
                </a:cubicBezTo>
                <a:lnTo>
                  <a:pt x="0" y="95267"/>
                </a:lnTo>
                <a:cubicBezTo>
                  <a:pt x="0" y="42688"/>
                  <a:pt x="42688" y="0"/>
                  <a:pt x="95267" y="0"/>
                </a:cubicBezTo>
                <a:close/>
              </a:path>
            </a:pathLst>
          </a:custGeom>
          <a:solidFill>
            <a:srgbClr val="2D3748">
              <a:alpha val="70196"/>
            </a:srgbClr>
          </a:solidFill>
          <a:ln w="12700">
            <a:solidFill>
              <a:srgbClr val="38A169">
                <a:alpha val="50196"/>
              </a:srgbClr>
            </a:solidFill>
            <a:prstDash val="solid"/>
          </a:ln>
        </p:spPr>
        <p:txBody>
          <a:bodyPr/>
          <a:lstStyle/>
          <a:p>
            <a:endParaRPr lang="ko-KR" altLang="en-US"/>
          </a:p>
        </p:txBody>
      </p:sp>
      <p:sp>
        <p:nvSpPr>
          <p:cNvPr id="23" name="Shape 20"/>
          <p:cNvSpPr/>
          <p:nvPr/>
        </p:nvSpPr>
        <p:spPr>
          <a:xfrm>
            <a:off x="6726287" y="1277938"/>
            <a:ext cx="214313" cy="190500"/>
          </a:xfrm>
          <a:custGeom>
            <a:avLst/>
            <a:gdLst/>
            <a:ahLst/>
            <a:cxnLst/>
            <a:rect l="l" t="t" r="r" b="b"/>
            <a:pathLst>
              <a:path w="214313" h="190500">
                <a:moveTo>
                  <a:pt x="115156" y="-7032"/>
                </a:moveTo>
                <a:cubicBezTo>
                  <a:pt x="113630" y="-10009"/>
                  <a:pt x="110542" y="-11906"/>
                  <a:pt x="107193" y="-11906"/>
                </a:cubicBezTo>
                <a:cubicBezTo>
                  <a:pt x="103845" y="-11906"/>
                  <a:pt x="100757" y="-10009"/>
                  <a:pt x="99231" y="-7032"/>
                </a:cubicBezTo>
                <a:lnTo>
                  <a:pt x="71847" y="46620"/>
                </a:lnTo>
                <a:lnTo>
                  <a:pt x="12353" y="56071"/>
                </a:lnTo>
                <a:cubicBezTo>
                  <a:pt x="9041" y="56592"/>
                  <a:pt x="6288" y="58936"/>
                  <a:pt x="5246" y="62136"/>
                </a:cubicBezTo>
                <a:cubicBezTo>
                  <a:pt x="4204" y="65336"/>
                  <a:pt x="5060" y="68833"/>
                  <a:pt x="7404" y="71214"/>
                </a:cubicBezTo>
                <a:lnTo>
                  <a:pt x="49969" y="113816"/>
                </a:lnTo>
                <a:lnTo>
                  <a:pt x="40593" y="173310"/>
                </a:lnTo>
                <a:cubicBezTo>
                  <a:pt x="40072" y="176622"/>
                  <a:pt x="41449" y="179970"/>
                  <a:pt x="44165" y="181942"/>
                </a:cubicBezTo>
                <a:cubicBezTo>
                  <a:pt x="46881" y="183914"/>
                  <a:pt x="50453" y="184212"/>
                  <a:pt x="53467" y="182687"/>
                </a:cubicBezTo>
                <a:lnTo>
                  <a:pt x="107193" y="155377"/>
                </a:lnTo>
                <a:lnTo>
                  <a:pt x="160883" y="182687"/>
                </a:lnTo>
                <a:cubicBezTo>
                  <a:pt x="163860" y="184212"/>
                  <a:pt x="167469" y="183914"/>
                  <a:pt x="170185" y="181942"/>
                </a:cubicBezTo>
                <a:cubicBezTo>
                  <a:pt x="172901" y="179970"/>
                  <a:pt x="174278" y="176659"/>
                  <a:pt x="173757" y="173310"/>
                </a:cubicBezTo>
                <a:lnTo>
                  <a:pt x="164343" y="113816"/>
                </a:lnTo>
                <a:lnTo>
                  <a:pt x="206908" y="71214"/>
                </a:lnTo>
                <a:cubicBezTo>
                  <a:pt x="209290" y="68833"/>
                  <a:pt x="210108" y="65336"/>
                  <a:pt x="209066" y="62136"/>
                </a:cubicBezTo>
                <a:cubicBezTo>
                  <a:pt x="208025" y="58936"/>
                  <a:pt x="205308" y="56592"/>
                  <a:pt x="201960" y="56071"/>
                </a:cubicBezTo>
                <a:lnTo>
                  <a:pt x="142503" y="46620"/>
                </a:lnTo>
                <a:lnTo>
                  <a:pt x="115156" y="-7032"/>
                </a:ln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24" name="Text 21"/>
          <p:cNvSpPr/>
          <p:nvPr/>
        </p:nvSpPr>
        <p:spPr>
          <a:xfrm>
            <a:off x="6952506" y="1246188"/>
            <a:ext cx="4849813" cy="254000"/>
          </a:xfrm>
          <a:prstGeom prst="rect">
            <a:avLst/>
          </a:prstGeom>
          <a:noFill/>
          <a:ln/>
        </p:spPr>
        <p:txBody>
          <a:bodyPr wrap="square" lIns="0" tIns="0" rIns="0" bIns="0" rtlCol="0" anchor="ctr"/>
          <a:lstStyle/>
          <a:p>
            <a:pPr>
              <a:lnSpc>
                <a:spcPct val="11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Key Research Contributions</a:t>
            </a:r>
            <a:endParaRPr lang="en-US" sz="1600" dirty="0">
              <a:latin typeface="Times New Roman" panose="02020603050405020304" pitchFamily="18" charset="0"/>
              <a:cs typeface="Times New Roman" panose="02020603050405020304" pitchFamily="18" charset="0"/>
            </a:endParaRPr>
          </a:p>
        </p:txBody>
      </p:sp>
      <p:sp>
        <p:nvSpPr>
          <p:cNvPr id="25" name="Shape 22"/>
          <p:cNvSpPr/>
          <p:nvPr/>
        </p:nvSpPr>
        <p:spPr>
          <a:xfrm>
            <a:off x="6730256" y="1627188"/>
            <a:ext cx="4976813" cy="1047750"/>
          </a:xfrm>
          <a:custGeom>
            <a:avLst/>
            <a:gdLst/>
            <a:ahLst/>
            <a:cxnLst/>
            <a:rect l="l" t="t" r="r" b="b"/>
            <a:pathLst>
              <a:path w="4976813" h="1047750">
                <a:moveTo>
                  <a:pt x="31750" y="0"/>
                </a:moveTo>
                <a:lnTo>
                  <a:pt x="4913308" y="0"/>
                </a:lnTo>
                <a:cubicBezTo>
                  <a:pt x="4948381" y="0"/>
                  <a:pt x="4976813" y="28432"/>
                  <a:pt x="4976813" y="63504"/>
                </a:cubicBezTo>
                <a:lnTo>
                  <a:pt x="4976813" y="984246"/>
                </a:lnTo>
                <a:cubicBezTo>
                  <a:pt x="4976813" y="1019318"/>
                  <a:pt x="4948381" y="1047750"/>
                  <a:pt x="4913308" y="1047750"/>
                </a:cubicBezTo>
                <a:lnTo>
                  <a:pt x="31750" y="1047750"/>
                </a:lnTo>
                <a:cubicBezTo>
                  <a:pt x="14215" y="1047750"/>
                  <a:pt x="0" y="1033535"/>
                  <a:pt x="0" y="1016000"/>
                </a:cubicBezTo>
                <a:lnTo>
                  <a:pt x="0" y="31750"/>
                </a:lnTo>
                <a:cubicBezTo>
                  <a:pt x="0" y="14227"/>
                  <a:pt x="14227" y="0"/>
                  <a:pt x="31750" y="0"/>
                </a:cubicBezTo>
                <a:close/>
              </a:path>
            </a:pathLst>
          </a:custGeom>
          <a:solidFill>
            <a:srgbClr val="1A202C">
              <a:alpha val="50196"/>
            </a:srgbClr>
          </a:solidFill>
          <a:ln/>
        </p:spPr>
        <p:txBody>
          <a:bodyPr/>
          <a:lstStyle/>
          <a:p>
            <a:endParaRPr lang="ko-KR" altLang="en-US"/>
          </a:p>
        </p:txBody>
      </p:sp>
      <p:sp>
        <p:nvSpPr>
          <p:cNvPr id="26" name="Shape 23"/>
          <p:cNvSpPr/>
          <p:nvPr/>
        </p:nvSpPr>
        <p:spPr>
          <a:xfrm>
            <a:off x="6730256" y="1627188"/>
            <a:ext cx="31750" cy="1047750"/>
          </a:xfrm>
          <a:custGeom>
            <a:avLst/>
            <a:gdLst/>
            <a:ahLst/>
            <a:cxnLst/>
            <a:rect l="l" t="t" r="r" b="b"/>
            <a:pathLst>
              <a:path w="31750" h="1047750">
                <a:moveTo>
                  <a:pt x="31750" y="0"/>
                </a:moveTo>
                <a:lnTo>
                  <a:pt x="31750" y="0"/>
                </a:lnTo>
                <a:lnTo>
                  <a:pt x="31750" y="1047750"/>
                </a:lnTo>
                <a:lnTo>
                  <a:pt x="31750" y="1047750"/>
                </a:lnTo>
                <a:cubicBezTo>
                  <a:pt x="14227" y="1047750"/>
                  <a:pt x="0" y="1033523"/>
                  <a:pt x="0" y="1016000"/>
                </a:cubicBezTo>
                <a:lnTo>
                  <a:pt x="0" y="31750"/>
                </a:lnTo>
                <a:cubicBezTo>
                  <a:pt x="0" y="14227"/>
                  <a:pt x="14227" y="0"/>
                  <a:pt x="31750" y="0"/>
                </a:cubicBezTo>
                <a:close/>
              </a:path>
            </a:pathLst>
          </a:custGeom>
          <a:solidFill>
            <a:srgbClr val="38A169"/>
          </a:solidFill>
          <a:ln/>
        </p:spPr>
        <p:txBody>
          <a:bodyPr/>
          <a:lstStyle/>
          <a:p>
            <a:endParaRPr lang="ko-KR" altLang="en-US"/>
          </a:p>
        </p:txBody>
      </p:sp>
      <p:sp>
        <p:nvSpPr>
          <p:cNvPr id="27" name="Shape 24"/>
          <p:cNvSpPr/>
          <p:nvPr/>
        </p:nvSpPr>
        <p:spPr>
          <a:xfrm>
            <a:off x="6873131" y="1754188"/>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38A169"/>
          </a:solidFill>
          <a:ln/>
        </p:spPr>
        <p:txBody>
          <a:bodyPr/>
          <a:lstStyle/>
          <a:p>
            <a:endParaRPr lang="ko-KR" altLang="en-US"/>
          </a:p>
        </p:txBody>
      </p:sp>
      <p:sp>
        <p:nvSpPr>
          <p:cNvPr id="28" name="Text 25"/>
          <p:cNvSpPr/>
          <p:nvPr/>
        </p:nvSpPr>
        <p:spPr>
          <a:xfrm>
            <a:off x="7009185" y="1801813"/>
            <a:ext cx="119063"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Times New Roman" panose="02020603050405020304" pitchFamily="18" charset="0"/>
                <a:ea typeface="Quattrocento Sans" pitchFamily="34" charset="-122"/>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29" name="Text 26"/>
          <p:cNvSpPr/>
          <p:nvPr/>
        </p:nvSpPr>
        <p:spPr>
          <a:xfrm>
            <a:off x="7285881" y="1801813"/>
            <a:ext cx="1460500" cy="222250"/>
          </a:xfrm>
          <a:prstGeom prst="rect">
            <a:avLst/>
          </a:prstGeom>
          <a:noFill/>
          <a:ln/>
        </p:spPr>
        <p:txBody>
          <a:bodyPr wrap="square" lIns="0" tIns="0" rIns="0" bIns="0" rtlCol="0" anchor="ctr"/>
          <a:lstStyle/>
          <a:p>
            <a:pPr>
              <a:lnSpc>
                <a:spcPct val="130000"/>
              </a:lnSpc>
            </a:pPr>
            <a:r>
              <a:rPr lang="en-US" sz="1125" b="1" dirty="0">
                <a:solidFill>
                  <a:srgbClr val="F7FAFC"/>
                </a:solidFill>
                <a:latin typeface="Times New Roman" panose="02020603050405020304" pitchFamily="18" charset="0"/>
                <a:cs typeface="Times New Roman" panose="02020603050405020304" pitchFamily="18" charset="0"/>
              </a:rPr>
              <a:t>First Integrated Model</a:t>
            </a:r>
          </a:p>
        </p:txBody>
      </p:sp>
      <p:sp>
        <p:nvSpPr>
          <p:cNvPr id="30" name="Text 27"/>
          <p:cNvSpPr/>
          <p:nvPr/>
        </p:nvSpPr>
        <p:spPr>
          <a:xfrm>
            <a:off x="6873131" y="2135188"/>
            <a:ext cx="4770438"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First integrated LEAP+NEMO model calibrated to Egypt's 2017 energy system, providing a robust analytical foundation.</a:t>
            </a:r>
          </a:p>
        </p:txBody>
      </p:sp>
      <p:sp>
        <p:nvSpPr>
          <p:cNvPr id="31" name="Shape 28"/>
          <p:cNvSpPr/>
          <p:nvPr/>
        </p:nvSpPr>
        <p:spPr>
          <a:xfrm>
            <a:off x="6730256" y="2770188"/>
            <a:ext cx="4976813" cy="1047750"/>
          </a:xfrm>
          <a:custGeom>
            <a:avLst/>
            <a:gdLst/>
            <a:ahLst/>
            <a:cxnLst/>
            <a:rect l="l" t="t" r="r" b="b"/>
            <a:pathLst>
              <a:path w="4976813" h="1047750">
                <a:moveTo>
                  <a:pt x="31750" y="0"/>
                </a:moveTo>
                <a:lnTo>
                  <a:pt x="4913308" y="0"/>
                </a:lnTo>
                <a:cubicBezTo>
                  <a:pt x="4948381" y="0"/>
                  <a:pt x="4976813" y="28432"/>
                  <a:pt x="4976813" y="63504"/>
                </a:cubicBezTo>
                <a:lnTo>
                  <a:pt x="4976813" y="984246"/>
                </a:lnTo>
                <a:cubicBezTo>
                  <a:pt x="4976813" y="1019318"/>
                  <a:pt x="4948381" y="1047750"/>
                  <a:pt x="4913308" y="1047750"/>
                </a:cubicBezTo>
                <a:lnTo>
                  <a:pt x="31750" y="1047750"/>
                </a:lnTo>
                <a:cubicBezTo>
                  <a:pt x="14215" y="1047750"/>
                  <a:pt x="0" y="1033535"/>
                  <a:pt x="0" y="1016000"/>
                </a:cubicBezTo>
                <a:lnTo>
                  <a:pt x="0" y="31750"/>
                </a:lnTo>
                <a:cubicBezTo>
                  <a:pt x="0" y="14227"/>
                  <a:pt x="14227" y="0"/>
                  <a:pt x="31750" y="0"/>
                </a:cubicBezTo>
                <a:close/>
              </a:path>
            </a:pathLst>
          </a:custGeom>
          <a:solidFill>
            <a:srgbClr val="1A202C">
              <a:alpha val="50196"/>
            </a:srgbClr>
          </a:solidFill>
          <a:ln/>
        </p:spPr>
        <p:txBody>
          <a:bodyPr/>
          <a:lstStyle/>
          <a:p>
            <a:endParaRPr lang="ko-KR" altLang="en-US"/>
          </a:p>
        </p:txBody>
      </p:sp>
      <p:sp>
        <p:nvSpPr>
          <p:cNvPr id="32" name="Shape 29"/>
          <p:cNvSpPr/>
          <p:nvPr/>
        </p:nvSpPr>
        <p:spPr>
          <a:xfrm>
            <a:off x="6730256" y="2770188"/>
            <a:ext cx="31750" cy="1047750"/>
          </a:xfrm>
          <a:custGeom>
            <a:avLst/>
            <a:gdLst/>
            <a:ahLst/>
            <a:cxnLst/>
            <a:rect l="l" t="t" r="r" b="b"/>
            <a:pathLst>
              <a:path w="31750" h="1047750">
                <a:moveTo>
                  <a:pt x="31750" y="0"/>
                </a:moveTo>
                <a:lnTo>
                  <a:pt x="31750" y="0"/>
                </a:lnTo>
                <a:lnTo>
                  <a:pt x="31750" y="1047750"/>
                </a:lnTo>
                <a:lnTo>
                  <a:pt x="31750" y="1047750"/>
                </a:lnTo>
                <a:cubicBezTo>
                  <a:pt x="14227" y="1047750"/>
                  <a:pt x="0" y="1033523"/>
                  <a:pt x="0" y="1016000"/>
                </a:cubicBezTo>
                <a:lnTo>
                  <a:pt x="0" y="31750"/>
                </a:lnTo>
                <a:cubicBezTo>
                  <a:pt x="0" y="14227"/>
                  <a:pt x="14227" y="0"/>
                  <a:pt x="31750" y="0"/>
                </a:cubicBezTo>
                <a:close/>
              </a:path>
            </a:pathLst>
          </a:custGeom>
          <a:solidFill>
            <a:srgbClr val="38A169"/>
          </a:solidFill>
          <a:ln/>
        </p:spPr>
        <p:txBody>
          <a:bodyPr/>
          <a:lstStyle/>
          <a:p>
            <a:endParaRPr lang="ko-KR" altLang="en-US"/>
          </a:p>
        </p:txBody>
      </p:sp>
      <p:sp>
        <p:nvSpPr>
          <p:cNvPr id="33" name="Shape 30"/>
          <p:cNvSpPr/>
          <p:nvPr/>
        </p:nvSpPr>
        <p:spPr>
          <a:xfrm>
            <a:off x="6873131" y="2897188"/>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38A169"/>
          </a:solidFill>
          <a:ln/>
        </p:spPr>
        <p:txBody>
          <a:bodyPr/>
          <a:lstStyle/>
          <a:p>
            <a:endParaRPr lang="ko-KR" altLang="en-US"/>
          </a:p>
        </p:txBody>
      </p:sp>
      <p:sp>
        <p:nvSpPr>
          <p:cNvPr id="34" name="Text 31"/>
          <p:cNvSpPr/>
          <p:nvPr/>
        </p:nvSpPr>
        <p:spPr>
          <a:xfrm>
            <a:off x="6995418" y="2944813"/>
            <a:ext cx="142875"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Times New Roman" panose="02020603050405020304" pitchFamily="18" charset="0"/>
                <a:ea typeface="Quattrocento Sans" pitchFamily="34" charset="-122"/>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35" name="Text 32"/>
          <p:cNvSpPr/>
          <p:nvPr/>
        </p:nvSpPr>
        <p:spPr>
          <a:xfrm>
            <a:off x="7285881" y="2944813"/>
            <a:ext cx="1484313" cy="222250"/>
          </a:xfrm>
          <a:prstGeom prst="rect">
            <a:avLst/>
          </a:prstGeom>
          <a:noFill/>
          <a:ln/>
        </p:spPr>
        <p:txBody>
          <a:bodyPr wrap="square" lIns="0" tIns="0" rIns="0" bIns="0" rtlCol="0" anchor="ctr"/>
          <a:lstStyle/>
          <a:p>
            <a:pPr>
              <a:lnSpc>
                <a:spcPct val="130000"/>
              </a:lnSpc>
            </a:pPr>
            <a:r>
              <a:rPr lang="en-US" sz="1125" b="1" dirty="0">
                <a:solidFill>
                  <a:srgbClr val="F7FAFC"/>
                </a:solidFill>
                <a:latin typeface="Times New Roman" panose="02020603050405020304" pitchFamily="18" charset="0"/>
                <a:cs typeface="Times New Roman" panose="02020603050405020304" pitchFamily="18" charset="0"/>
              </a:rPr>
              <a:t>Structured Framework</a:t>
            </a:r>
          </a:p>
        </p:txBody>
      </p:sp>
      <p:sp>
        <p:nvSpPr>
          <p:cNvPr id="36" name="Text 33"/>
          <p:cNvSpPr/>
          <p:nvPr/>
        </p:nvSpPr>
        <p:spPr>
          <a:xfrm>
            <a:off x="6873131" y="3278188"/>
            <a:ext cx="4770438"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Structured 6-scenario framework from BAU to the least-cost net-zero benchmark, </a:t>
            </a:r>
          </a:p>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enabling systematic policy assessment.</a:t>
            </a:r>
          </a:p>
        </p:txBody>
      </p:sp>
      <p:sp>
        <p:nvSpPr>
          <p:cNvPr id="37" name="Shape 34"/>
          <p:cNvSpPr/>
          <p:nvPr/>
        </p:nvSpPr>
        <p:spPr>
          <a:xfrm>
            <a:off x="6730256" y="3913188"/>
            <a:ext cx="4976813" cy="1047750"/>
          </a:xfrm>
          <a:custGeom>
            <a:avLst/>
            <a:gdLst/>
            <a:ahLst/>
            <a:cxnLst/>
            <a:rect l="l" t="t" r="r" b="b"/>
            <a:pathLst>
              <a:path w="4976813" h="1047750">
                <a:moveTo>
                  <a:pt x="31750" y="0"/>
                </a:moveTo>
                <a:lnTo>
                  <a:pt x="4913308" y="0"/>
                </a:lnTo>
                <a:cubicBezTo>
                  <a:pt x="4948381" y="0"/>
                  <a:pt x="4976813" y="28432"/>
                  <a:pt x="4976813" y="63504"/>
                </a:cubicBezTo>
                <a:lnTo>
                  <a:pt x="4976813" y="984246"/>
                </a:lnTo>
                <a:cubicBezTo>
                  <a:pt x="4976813" y="1019318"/>
                  <a:pt x="4948381" y="1047750"/>
                  <a:pt x="4913308" y="1047750"/>
                </a:cubicBezTo>
                <a:lnTo>
                  <a:pt x="31750" y="1047750"/>
                </a:lnTo>
                <a:cubicBezTo>
                  <a:pt x="14215" y="1047750"/>
                  <a:pt x="0" y="1033535"/>
                  <a:pt x="0" y="1016000"/>
                </a:cubicBezTo>
                <a:lnTo>
                  <a:pt x="0" y="31750"/>
                </a:lnTo>
                <a:cubicBezTo>
                  <a:pt x="0" y="14227"/>
                  <a:pt x="14227" y="0"/>
                  <a:pt x="31750" y="0"/>
                </a:cubicBezTo>
                <a:close/>
              </a:path>
            </a:pathLst>
          </a:custGeom>
          <a:solidFill>
            <a:srgbClr val="1A202C">
              <a:alpha val="50196"/>
            </a:srgbClr>
          </a:solidFill>
          <a:ln/>
        </p:spPr>
        <p:txBody>
          <a:bodyPr/>
          <a:lstStyle/>
          <a:p>
            <a:endParaRPr lang="ko-KR" altLang="en-US"/>
          </a:p>
        </p:txBody>
      </p:sp>
      <p:sp>
        <p:nvSpPr>
          <p:cNvPr id="38" name="Shape 35"/>
          <p:cNvSpPr/>
          <p:nvPr/>
        </p:nvSpPr>
        <p:spPr>
          <a:xfrm>
            <a:off x="6730256" y="3913188"/>
            <a:ext cx="31750" cy="1047750"/>
          </a:xfrm>
          <a:custGeom>
            <a:avLst/>
            <a:gdLst/>
            <a:ahLst/>
            <a:cxnLst/>
            <a:rect l="l" t="t" r="r" b="b"/>
            <a:pathLst>
              <a:path w="31750" h="1047750">
                <a:moveTo>
                  <a:pt x="31750" y="0"/>
                </a:moveTo>
                <a:lnTo>
                  <a:pt x="31750" y="0"/>
                </a:lnTo>
                <a:lnTo>
                  <a:pt x="31750" y="1047750"/>
                </a:lnTo>
                <a:lnTo>
                  <a:pt x="31750" y="1047750"/>
                </a:lnTo>
                <a:cubicBezTo>
                  <a:pt x="14227" y="1047750"/>
                  <a:pt x="0" y="1033523"/>
                  <a:pt x="0" y="1016000"/>
                </a:cubicBezTo>
                <a:lnTo>
                  <a:pt x="0" y="31750"/>
                </a:lnTo>
                <a:cubicBezTo>
                  <a:pt x="0" y="14227"/>
                  <a:pt x="14227" y="0"/>
                  <a:pt x="31750" y="0"/>
                </a:cubicBezTo>
                <a:close/>
              </a:path>
            </a:pathLst>
          </a:custGeom>
          <a:solidFill>
            <a:srgbClr val="38A169"/>
          </a:solidFill>
          <a:ln/>
        </p:spPr>
        <p:txBody>
          <a:bodyPr/>
          <a:lstStyle/>
          <a:p>
            <a:endParaRPr lang="ko-KR" altLang="en-US"/>
          </a:p>
        </p:txBody>
      </p:sp>
      <p:sp>
        <p:nvSpPr>
          <p:cNvPr id="39" name="Shape 36"/>
          <p:cNvSpPr/>
          <p:nvPr/>
        </p:nvSpPr>
        <p:spPr>
          <a:xfrm>
            <a:off x="6873131" y="4040188"/>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38A169"/>
          </a:solidFill>
          <a:ln/>
        </p:spPr>
        <p:txBody>
          <a:bodyPr/>
          <a:lstStyle/>
          <a:p>
            <a:endParaRPr lang="ko-KR" altLang="en-US"/>
          </a:p>
        </p:txBody>
      </p:sp>
      <p:sp>
        <p:nvSpPr>
          <p:cNvPr id="40" name="Text 37"/>
          <p:cNvSpPr/>
          <p:nvPr/>
        </p:nvSpPr>
        <p:spPr>
          <a:xfrm>
            <a:off x="6993558" y="4087812"/>
            <a:ext cx="150813"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Times New Roman" panose="02020603050405020304" pitchFamily="18" charset="0"/>
                <a:ea typeface="Quattrocento Sans" pitchFamily="34" charset="-122"/>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p:txBody>
      </p:sp>
      <p:sp>
        <p:nvSpPr>
          <p:cNvPr id="41" name="Text 38"/>
          <p:cNvSpPr/>
          <p:nvPr/>
        </p:nvSpPr>
        <p:spPr>
          <a:xfrm>
            <a:off x="7285881" y="4087812"/>
            <a:ext cx="1404938" cy="222250"/>
          </a:xfrm>
          <a:prstGeom prst="rect">
            <a:avLst/>
          </a:prstGeom>
          <a:noFill/>
          <a:ln/>
        </p:spPr>
        <p:txBody>
          <a:bodyPr wrap="square" lIns="0" tIns="0" rIns="0" bIns="0" rtlCol="0" anchor="ctr"/>
          <a:lstStyle/>
          <a:p>
            <a:pPr>
              <a:lnSpc>
                <a:spcPct val="130000"/>
              </a:lnSpc>
            </a:pPr>
            <a:r>
              <a:rPr lang="en-US" sz="1125" b="1" dirty="0">
                <a:solidFill>
                  <a:srgbClr val="F7FAFC"/>
                </a:solidFill>
                <a:latin typeface="Times New Roman" panose="02020603050405020304" pitchFamily="18" charset="0"/>
                <a:cs typeface="Times New Roman" panose="02020603050405020304" pitchFamily="18" charset="0"/>
              </a:rPr>
              <a:t>Long-Range Analysis</a:t>
            </a:r>
          </a:p>
        </p:txBody>
      </p:sp>
      <p:sp>
        <p:nvSpPr>
          <p:cNvPr id="42" name="Text 39"/>
          <p:cNvSpPr/>
          <p:nvPr/>
        </p:nvSpPr>
        <p:spPr>
          <a:xfrm>
            <a:off x="6873131" y="4421188"/>
            <a:ext cx="4770438"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Long-range analysis extending to 2070 — beyond all existing Egyptian studies, providing unprecedented temporal scope.</a:t>
            </a:r>
          </a:p>
        </p:txBody>
      </p:sp>
      <p:sp>
        <p:nvSpPr>
          <p:cNvPr id="43" name="Shape 40"/>
          <p:cNvSpPr/>
          <p:nvPr/>
        </p:nvSpPr>
        <p:spPr>
          <a:xfrm>
            <a:off x="6730256" y="5056188"/>
            <a:ext cx="4976813" cy="1047750"/>
          </a:xfrm>
          <a:custGeom>
            <a:avLst/>
            <a:gdLst/>
            <a:ahLst/>
            <a:cxnLst/>
            <a:rect l="l" t="t" r="r" b="b"/>
            <a:pathLst>
              <a:path w="4976813" h="1047750">
                <a:moveTo>
                  <a:pt x="31750" y="0"/>
                </a:moveTo>
                <a:lnTo>
                  <a:pt x="4913308" y="0"/>
                </a:lnTo>
                <a:cubicBezTo>
                  <a:pt x="4948381" y="0"/>
                  <a:pt x="4976813" y="28432"/>
                  <a:pt x="4976813" y="63504"/>
                </a:cubicBezTo>
                <a:lnTo>
                  <a:pt x="4976813" y="984246"/>
                </a:lnTo>
                <a:cubicBezTo>
                  <a:pt x="4976813" y="1019318"/>
                  <a:pt x="4948381" y="1047750"/>
                  <a:pt x="4913308" y="1047750"/>
                </a:cubicBezTo>
                <a:lnTo>
                  <a:pt x="31750" y="1047750"/>
                </a:lnTo>
                <a:cubicBezTo>
                  <a:pt x="14215" y="1047750"/>
                  <a:pt x="0" y="1033535"/>
                  <a:pt x="0" y="1016000"/>
                </a:cubicBezTo>
                <a:lnTo>
                  <a:pt x="0" y="31750"/>
                </a:lnTo>
                <a:cubicBezTo>
                  <a:pt x="0" y="14227"/>
                  <a:pt x="14227" y="0"/>
                  <a:pt x="31750" y="0"/>
                </a:cubicBezTo>
                <a:close/>
              </a:path>
            </a:pathLst>
          </a:custGeom>
          <a:solidFill>
            <a:srgbClr val="1A202C">
              <a:alpha val="50196"/>
            </a:srgbClr>
          </a:solidFill>
          <a:ln/>
        </p:spPr>
        <p:txBody>
          <a:bodyPr/>
          <a:lstStyle/>
          <a:p>
            <a:endParaRPr lang="ko-KR" altLang="en-US"/>
          </a:p>
        </p:txBody>
      </p:sp>
      <p:sp>
        <p:nvSpPr>
          <p:cNvPr id="44" name="Shape 41"/>
          <p:cNvSpPr/>
          <p:nvPr/>
        </p:nvSpPr>
        <p:spPr>
          <a:xfrm>
            <a:off x="6730256" y="5056188"/>
            <a:ext cx="31750" cy="1047750"/>
          </a:xfrm>
          <a:custGeom>
            <a:avLst/>
            <a:gdLst/>
            <a:ahLst/>
            <a:cxnLst/>
            <a:rect l="l" t="t" r="r" b="b"/>
            <a:pathLst>
              <a:path w="31750" h="1047750">
                <a:moveTo>
                  <a:pt x="31750" y="0"/>
                </a:moveTo>
                <a:lnTo>
                  <a:pt x="31750" y="0"/>
                </a:lnTo>
                <a:lnTo>
                  <a:pt x="31750" y="1047750"/>
                </a:lnTo>
                <a:lnTo>
                  <a:pt x="31750" y="1047750"/>
                </a:lnTo>
                <a:cubicBezTo>
                  <a:pt x="14227" y="1047750"/>
                  <a:pt x="0" y="1033523"/>
                  <a:pt x="0" y="1016000"/>
                </a:cubicBezTo>
                <a:lnTo>
                  <a:pt x="0" y="31750"/>
                </a:lnTo>
                <a:cubicBezTo>
                  <a:pt x="0" y="14227"/>
                  <a:pt x="14227" y="0"/>
                  <a:pt x="31750" y="0"/>
                </a:cubicBezTo>
                <a:close/>
              </a:path>
            </a:pathLst>
          </a:custGeom>
          <a:solidFill>
            <a:srgbClr val="38A169"/>
          </a:solidFill>
          <a:ln/>
        </p:spPr>
        <p:txBody>
          <a:bodyPr/>
          <a:lstStyle/>
          <a:p>
            <a:endParaRPr lang="ko-KR" altLang="en-US"/>
          </a:p>
        </p:txBody>
      </p:sp>
      <p:sp>
        <p:nvSpPr>
          <p:cNvPr id="45" name="Shape 42"/>
          <p:cNvSpPr/>
          <p:nvPr/>
        </p:nvSpPr>
        <p:spPr>
          <a:xfrm>
            <a:off x="6873131" y="5183188"/>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38A169"/>
          </a:solidFill>
          <a:ln/>
        </p:spPr>
        <p:txBody>
          <a:bodyPr/>
          <a:lstStyle/>
          <a:p>
            <a:endParaRPr lang="ko-KR" altLang="en-US"/>
          </a:p>
        </p:txBody>
      </p:sp>
      <p:sp>
        <p:nvSpPr>
          <p:cNvPr id="46" name="Text 43"/>
          <p:cNvSpPr/>
          <p:nvPr/>
        </p:nvSpPr>
        <p:spPr>
          <a:xfrm>
            <a:off x="6995542" y="5230813"/>
            <a:ext cx="142875"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Times New Roman" panose="02020603050405020304" pitchFamily="18" charset="0"/>
                <a:ea typeface="Quattrocento Sans" pitchFamily="34" charset="-122"/>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p:txBody>
      </p:sp>
      <p:sp>
        <p:nvSpPr>
          <p:cNvPr id="47" name="Text 44"/>
          <p:cNvSpPr/>
          <p:nvPr/>
        </p:nvSpPr>
        <p:spPr>
          <a:xfrm>
            <a:off x="7285881" y="5230813"/>
            <a:ext cx="1738313" cy="222250"/>
          </a:xfrm>
          <a:prstGeom prst="rect">
            <a:avLst/>
          </a:prstGeom>
          <a:noFill/>
          <a:ln/>
        </p:spPr>
        <p:txBody>
          <a:bodyPr wrap="square" lIns="0" tIns="0" rIns="0" bIns="0" rtlCol="0" anchor="ctr"/>
          <a:lstStyle/>
          <a:p>
            <a:pPr>
              <a:lnSpc>
                <a:spcPct val="130000"/>
              </a:lnSpc>
            </a:pPr>
            <a:r>
              <a:rPr lang="en-US" sz="1125" b="1" dirty="0">
                <a:solidFill>
                  <a:srgbClr val="F7FAFC"/>
                </a:solidFill>
                <a:latin typeface="Times New Roman" panose="02020603050405020304" pitchFamily="18" charset="0"/>
                <a:ea typeface="Liter" pitchFamily="34" charset="-122"/>
                <a:cs typeface="Times New Roman" panose="02020603050405020304" pitchFamily="18" charset="0"/>
              </a:rPr>
              <a:t>Transferable Methodology</a:t>
            </a:r>
            <a:endParaRPr lang="en-US" sz="1600" dirty="0">
              <a:latin typeface="Times New Roman" panose="02020603050405020304" pitchFamily="18" charset="0"/>
              <a:cs typeface="Times New Roman" panose="02020603050405020304" pitchFamily="18" charset="0"/>
            </a:endParaRPr>
          </a:p>
        </p:txBody>
      </p:sp>
      <p:sp>
        <p:nvSpPr>
          <p:cNvPr id="48" name="Text 45"/>
          <p:cNvSpPr/>
          <p:nvPr/>
        </p:nvSpPr>
        <p:spPr>
          <a:xfrm>
            <a:off x="6873131" y="5564188"/>
            <a:ext cx="4770438" cy="412750"/>
          </a:xfrm>
          <a:prstGeom prst="rect">
            <a:avLst/>
          </a:prstGeom>
          <a:noFill/>
          <a:ln/>
        </p:spPr>
        <p:txBody>
          <a:bodyPr wrap="square" lIns="0" tIns="0" rIns="0" bIns="0" rtlCol="0" anchor="ctr"/>
          <a:lstStyle/>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Transferable modeling methodology for other MENA &amp; developing economies facing</a:t>
            </a:r>
          </a:p>
          <a:p>
            <a:pPr>
              <a:lnSpc>
                <a:spcPct val="140000"/>
              </a:lnSpc>
            </a:pPr>
            <a:r>
              <a:rPr lang="en-US" sz="1000" b="1" dirty="0">
                <a:solidFill>
                  <a:srgbClr val="F7FAFC">
                    <a:alpha val="90000"/>
                  </a:srgbClr>
                </a:solidFill>
                <a:latin typeface="Times New Roman" panose="02020603050405020304" pitchFamily="18" charset="0"/>
                <a:cs typeface="Times New Roman" panose="02020603050405020304" pitchFamily="18" charset="0"/>
              </a:rPr>
              <a:t> similar energy-climate challenges.</a:t>
            </a:r>
          </a:p>
        </p:txBody>
      </p:sp>
      <p:sp>
        <p:nvSpPr>
          <p:cNvPr id="51" name="Text 48"/>
          <p:cNvSpPr/>
          <p:nvPr/>
        </p:nvSpPr>
        <p:spPr>
          <a:xfrm>
            <a:off x="452438" y="6850063"/>
            <a:ext cx="1357313" cy="190500"/>
          </a:xfrm>
          <a:prstGeom prst="rect">
            <a:avLst/>
          </a:prstGeom>
          <a:noFill/>
          <a:ln/>
        </p:spPr>
        <p:txBody>
          <a:bodyPr wrap="square" lIns="0" tIns="0" rIns="0" bIns="0" rtlCol="0" anchor="ctr"/>
          <a:lstStyle/>
          <a:p>
            <a:pPr>
              <a:lnSpc>
                <a:spcPct val="130000"/>
              </a:lnSpc>
            </a:pPr>
            <a:r>
              <a:rPr lang="en-US" sz="1000" dirty="0">
                <a:solidFill>
                  <a:srgbClr val="F7FAFC">
                    <a:alpha val="70000"/>
                  </a:srgbClr>
                </a:solidFill>
                <a:latin typeface="Quattrocento Sans" pitchFamily="34" charset="0"/>
                <a:ea typeface="Quattrocento Sans" pitchFamily="34" charset="-122"/>
                <a:cs typeface="Quattrocento Sans" pitchFamily="34" charset="-120"/>
              </a:rPr>
              <a:t>Questions &amp; Discussion</a:t>
            </a:r>
            <a:endParaRPr lang="en-US" sz="1600" dirty="0"/>
          </a:p>
        </p:txBody>
      </p:sp>
      <p:sp>
        <p:nvSpPr>
          <p:cNvPr id="52" name="Text 49"/>
          <p:cNvSpPr/>
          <p:nvPr/>
        </p:nvSpPr>
        <p:spPr>
          <a:xfrm>
            <a:off x="10780365" y="6556375"/>
            <a:ext cx="959197" cy="142875"/>
          </a:xfrm>
          <a:prstGeom prst="rect">
            <a:avLst/>
          </a:prstGeom>
          <a:noFill/>
          <a:ln/>
        </p:spPr>
        <p:txBody>
          <a:bodyPr wrap="square" lIns="0" tIns="0" rIns="0" bIns="0" rtlCol="0" anchor="ctr"/>
          <a:lstStyle/>
          <a:p>
            <a:pPr algn="r">
              <a:lnSpc>
                <a:spcPct val="130000"/>
              </a:lnSpc>
            </a:pPr>
            <a:r>
              <a:rPr lang="en-US" sz="1000" b="1" dirty="0">
                <a:solidFill>
                  <a:srgbClr val="F7FAFC"/>
                </a:solidFill>
                <a:latin typeface="Quattrocento Sans" pitchFamily="34" charset="0"/>
                <a:ea typeface="Quattrocento Sans" pitchFamily="34" charset="-122"/>
                <a:cs typeface="Quattrocento Sans" pitchFamily="34" charset="-120"/>
              </a:rPr>
              <a:t>Ashraf Elhaddad</a:t>
            </a:r>
            <a:endParaRPr lang="en-US" sz="1600" dirty="0"/>
          </a:p>
        </p:txBody>
      </p:sp>
      <p:sp>
        <p:nvSpPr>
          <p:cNvPr id="53" name="Text 50"/>
          <p:cNvSpPr/>
          <p:nvPr/>
        </p:nvSpPr>
        <p:spPr>
          <a:xfrm>
            <a:off x="9709671" y="6723063"/>
            <a:ext cx="2032000" cy="190500"/>
          </a:xfrm>
          <a:prstGeom prst="rect">
            <a:avLst/>
          </a:prstGeom>
          <a:noFill/>
          <a:ln/>
        </p:spPr>
        <p:txBody>
          <a:bodyPr wrap="square" lIns="0" tIns="0" rIns="0" bIns="0" rtlCol="0" anchor="ctr"/>
          <a:lstStyle/>
          <a:p>
            <a:pPr algn="r">
              <a:lnSpc>
                <a:spcPct val="130000"/>
              </a:lnSpc>
            </a:pPr>
            <a:r>
              <a:rPr lang="en-US" sz="1000" dirty="0">
                <a:solidFill>
                  <a:srgbClr val="F7FAFC">
                    <a:alpha val="70000"/>
                  </a:srgbClr>
                </a:solidFill>
                <a:latin typeface="Quattrocento Sans" pitchFamily="34" charset="0"/>
                <a:ea typeface="Quattrocento Sans" pitchFamily="34" charset="-122"/>
                <a:cs typeface="Quattrocento Sans" pitchFamily="34" charset="-120"/>
              </a:rPr>
              <a:t>Ph.D. Candidate, University of Seoul</a:t>
            </a:r>
            <a:endParaRPr lang="en-US" sz="1600" dirty="0"/>
          </a:p>
        </p:txBody>
      </p:sp>
      <p:sp>
        <p:nvSpPr>
          <p:cNvPr id="54" name="Text 51"/>
          <p:cNvSpPr/>
          <p:nvPr/>
        </p:nvSpPr>
        <p:spPr>
          <a:xfrm>
            <a:off x="9709671" y="6913563"/>
            <a:ext cx="2032000" cy="190500"/>
          </a:xfrm>
          <a:prstGeom prst="rect">
            <a:avLst/>
          </a:prstGeom>
          <a:noFill/>
          <a:ln/>
        </p:spPr>
        <p:txBody>
          <a:bodyPr wrap="square" lIns="0" tIns="0" rIns="0" bIns="0" rtlCol="0" anchor="ctr"/>
          <a:lstStyle/>
          <a:p>
            <a:pPr algn="r">
              <a:lnSpc>
                <a:spcPct val="130000"/>
              </a:lnSpc>
            </a:pPr>
            <a:r>
              <a:rPr lang="en-US" sz="1000" dirty="0">
                <a:solidFill>
                  <a:srgbClr val="38A169"/>
                </a:solidFill>
                <a:latin typeface="Quattrocento Sans" pitchFamily="34" charset="0"/>
                <a:ea typeface="Quattrocento Sans" pitchFamily="34" charset="-122"/>
                <a:cs typeface="Quattrocento Sans" pitchFamily="34" charset="-120"/>
              </a:rPr>
              <a:t>ashraf@uos.ac.kr</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81000" y="381000"/>
            <a:ext cx="76200" cy="304800"/>
          </a:xfrm>
          <a:custGeom>
            <a:avLst/>
            <a:gdLst/>
            <a:ahLst/>
            <a:cxnLst/>
            <a:rect l="l" t="t" r="r" b="b"/>
            <a:pathLst>
              <a:path w="76200" h="304800">
                <a:moveTo>
                  <a:pt x="0" y="0"/>
                </a:moveTo>
                <a:lnTo>
                  <a:pt x="76200" y="0"/>
                </a:lnTo>
                <a:lnTo>
                  <a:pt x="76200" y="304800"/>
                </a:lnTo>
                <a:lnTo>
                  <a:pt x="0" y="304800"/>
                </a:lnTo>
                <a:lnTo>
                  <a:pt x="0" y="0"/>
                </a:lnTo>
                <a:close/>
              </a:path>
            </a:pathLst>
          </a:custGeom>
          <a:solidFill>
            <a:srgbClr val="38A169"/>
          </a:solidFill>
          <a:ln/>
        </p:spPr>
        <p:txBody>
          <a:bodyPr/>
          <a:lstStyle/>
          <a:p>
            <a:endParaRPr lang="ko-KR" altLang="en-US"/>
          </a:p>
        </p:txBody>
      </p:sp>
      <p:sp>
        <p:nvSpPr>
          <p:cNvPr id="3" name="Text 1"/>
          <p:cNvSpPr/>
          <p:nvPr/>
        </p:nvSpPr>
        <p:spPr>
          <a:xfrm>
            <a:off x="571500" y="419100"/>
            <a:ext cx="3014382" cy="228600"/>
          </a:xfrm>
          <a:prstGeom prst="rect">
            <a:avLst/>
          </a:prstGeom>
          <a:noFill/>
          <a:ln/>
        </p:spPr>
        <p:txBody>
          <a:bodyPr wrap="square" lIns="0" tIns="0" rIns="0" bIns="0" rtlCol="0" anchor="ctr"/>
          <a:lstStyle/>
          <a:p>
            <a:pPr>
              <a:lnSpc>
                <a:spcPct val="130000"/>
              </a:lnSpc>
            </a:pPr>
            <a:r>
              <a:rPr lang="en-US" sz="1200" b="1" kern="0" spc="60" dirty="0">
                <a:solidFill>
                  <a:srgbClr val="38A169"/>
                </a:solidFill>
                <a:latin typeface="Times New Roman" panose="02020603050405020304" pitchFamily="18" charset="0"/>
                <a:ea typeface="Quattrocento Sans" pitchFamily="34" charset="-122"/>
                <a:cs typeface="Times New Roman" panose="02020603050405020304" pitchFamily="18" charset="0"/>
              </a:rPr>
              <a:t>02 | RESEARCH FRAMEWORK</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381000" y="762000"/>
            <a:ext cx="11601450" cy="381000"/>
          </a:xfrm>
          <a:prstGeom prst="rect">
            <a:avLst/>
          </a:prstGeom>
          <a:noFill/>
          <a:ln/>
        </p:spPr>
        <p:txBody>
          <a:bodyPr wrap="square" lIns="0" tIns="0" rIns="0" bIns="0" rtlCol="0" anchor="ctr"/>
          <a:lstStyle/>
          <a:p>
            <a:pPr>
              <a:lnSpc>
                <a:spcPct val="90000"/>
              </a:lnSpc>
            </a:pPr>
            <a:r>
              <a:rPr lang="en-US" sz="2000" b="1" dirty="0">
                <a:solidFill>
                  <a:srgbClr val="F7FAFC"/>
                </a:solidFill>
                <a:latin typeface="Times New Roman" panose="02020603050405020304" pitchFamily="18" charset="0"/>
                <a:cs typeface="Times New Roman" panose="02020603050405020304" pitchFamily="18" charset="0"/>
              </a:rPr>
              <a:t>Research Questions &amp; Research Gap</a:t>
            </a:r>
          </a:p>
        </p:txBody>
      </p:sp>
      <p:sp>
        <p:nvSpPr>
          <p:cNvPr id="5" name="Shape 3"/>
          <p:cNvSpPr/>
          <p:nvPr/>
        </p:nvSpPr>
        <p:spPr>
          <a:xfrm>
            <a:off x="385763" y="1300163"/>
            <a:ext cx="6191250" cy="4124325"/>
          </a:xfrm>
          <a:custGeom>
            <a:avLst/>
            <a:gdLst/>
            <a:ahLst/>
            <a:cxnLst/>
            <a:rect l="l" t="t" r="r" b="b"/>
            <a:pathLst>
              <a:path w="6191250" h="4124325">
                <a:moveTo>
                  <a:pt x="114285" y="0"/>
                </a:moveTo>
                <a:lnTo>
                  <a:pt x="6076965" y="0"/>
                </a:lnTo>
                <a:cubicBezTo>
                  <a:pt x="6140083" y="0"/>
                  <a:pt x="6191250" y="51167"/>
                  <a:pt x="6191250" y="114285"/>
                </a:cubicBezTo>
                <a:lnTo>
                  <a:pt x="6191250" y="4010040"/>
                </a:lnTo>
                <a:cubicBezTo>
                  <a:pt x="6191250" y="4073158"/>
                  <a:pt x="6140083" y="4124325"/>
                  <a:pt x="6076965" y="4124325"/>
                </a:cubicBezTo>
                <a:lnTo>
                  <a:pt x="114285" y="4124325"/>
                </a:lnTo>
                <a:cubicBezTo>
                  <a:pt x="51167" y="4124325"/>
                  <a:pt x="0" y="4073158"/>
                  <a:pt x="0" y="4010040"/>
                </a:cubicBezTo>
                <a:lnTo>
                  <a:pt x="0" y="114285"/>
                </a:lnTo>
                <a:cubicBezTo>
                  <a:pt x="0" y="51209"/>
                  <a:pt x="51209" y="0"/>
                  <a:pt x="114285"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6" name="Shape 4"/>
          <p:cNvSpPr/>
          <p:nvPr/>
        </p:nvSpPr>
        <p:spPr>
          <a:xfrm>
            <a:off x="604838" y="1533525"/>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95250" y="65484"/>
                </a:moveTo>
                <a:cubicBezTo>
                  <a:pt x="88664" y="65484"/>
                  <a:pt x="83344" y="70805"/>
                  <a:pt x="83344" y="77391"/>
                </a:cubicBezTo>
                <a:cubicBezTo>
                  <a:pt x="83344" y="82339"/>
                  <a:pt x="79363" y="86320"/>
                  <a:pt x="74414" y="86320"/>
                </a:cubicBezTo>
                <a:cubicBezTo>
                  <a:pt x="69466" y="86320"/>
                  <a:pt x="65484" y="82339"/>
                  <a:pt x="65484" y="77391"/>
                </a:cubicBezTo>
                <a:cubicBezTo>
                  <a:pt x="65484" y="60945"/>
                  <a:pt x="78804" y="47625"/>
                  <a:pt x="95250" y="47625"/>
                </a:cubicBezTo>
                <a:cubicBezTo>
                  <a:pt x="111696" y="47625"/>
                  <a:pt x="125016" y="60945"/>
                  <a:pt x="125016" y="77391"/>
                </a:cubicBezTo>
                <a:cubicBezTo>
                  <a:pt x="125016" y="94952"/>
                  <a:pt x="111621" y="102394"/>
                  <a:pt x="104180" y="105110"/>
                </a:cubicBezTo>
                <a:lnTo>
                  <a:pt x="104180" y="106524"/>
                </a:lnTo>
                <a:cubicBezTo>
                  <a:pt x="104180" y="111472"/>
                  <a:pt x="100199" y="115453"/>
                  <a:pt x="95250" y="115453"/>
                </a:cubicBezTo>
                <a:cubicBezTo>
                  <a:pt x="90301" y="115453"/>
                  <a:pt x="86320" y="111472"/>
                  <a:pt x="86320" y="106524"/>
                </a:cubicBezTo>
                <a:lnTo>
                  <a:pt x="86320" y="103510"/>
                </a:lnTo>
                <a:cubicBezTo>
                  <a:pt x="86320" y="95883"/>
                  <a:pt x="91827" y="90413"/>
                  <a:pt x="97520" y="88553"/>
                </a:cubicBezTo>
                <a:cubicBezTo>
                  <a:pt x="99901" y="87771"/>
                  <a:pt x="102431" y="86506"/>
                  <a:pt x="104291" y="84720"/>
                </a:cubicBezTo>
                <a:cubicBezTo>
                  <a:pt x="105891" y="83158"/>
                  <a:pt x="107156" y="81000"/>
                  <a:pt x="107156" y="77428"/>
                </a:cubicBezTo>
                <a:cubicBezTo>
                  <a:pt x="107156" y="70842"/>
                  <a:pt x="101836" y="65522"/>
                  <a:pt x="95250" y="65522"/>
                </a:cubicBezTo>
                <a:close/>
                <a:moveTo>
                  <a:pt x="83344" y="136922"/>
                </a:moveTo>
                <a:cubicBezTo>
                  <a:pt x="83344" y="130351"/>
                  <a:pt x="88679" y="125016"/>
                  <a:pt x="95250" y="125016"/>
                </a:cubicBezTo>
                <a:cubicBezTo>
                  <a:pt x="101821" y="125016"/>
                  <a:pt x="107156" y="130351"/>
                  <a:pt x="107156" y="136922"/>
                </a:cubicBezTo>
                <a:cubicBezTo>
                  <a:pt x="107156" y="143493"/>
                  <a:pt x="101821" y="148828"/>
                  <a:pt x="95250" y="148828"/>
                </a:cubicBezTo>
                <a:cubicBezTo>
                  <a:pt x="88679" y="148828"/>
                  <a:pt x="83344" y="143493"/>
                  <a:pt x="83344" y="136922"/>
                </a:cubicBezTo>
                <a:close/>
              </a:path>
            </a:pathLst>
          </a:custGeom>
          <a:solidFill>
            <a:srgbClr val="38A169"/>
          </a:solidFill>
          <a:ln/>
        </p:spPr>
        <p:txBody>
          <a:bodyPr/>
          <a:lstStyle/>
          <a:p>
            <a:endParaRPr lang="ko-KR" altLang="en-US"/>
          </a:p>
        </p:txBody>
      </p:sp>
      <p:sp>
        <p:nvSpPr>
          <p:cNvPr id="7" name="Text 5"/>
          <p:cNvSpPr/>
          <p:nvPr/>
        </p:nvSpPr>
        <p:spPr>
          <a:xfrm>
            <a:off x="869752" y="1495425"/>
            <a:ext cx="5607247"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Core Research Questions</a:t>
            </a:r>
            <a:endParaRPr lang="en-US" sz="1600" dirty="0">
              <a:latin typeface="Times New Roman" panose="02020603050405020304" pitchFamily="18" charset="0"/>
              <a:cs typeface="Times New Roman" panose="02020603050405020304" pitchFamily="18" charset="0"/>
            </a:endParaRPr>
          </a:p>
        </p:txBody>
      </p:sp>
      <p:sp>
        <p:nvSpPr>
          <p:cNvPr id="8" name="Shape 6"/>
          <p:cNvSpPr/>
          <p:nvPr/>
        </p:nvSpPr>
        <p:spPr>
          <a:xfrm>
            <a:off x="600075" y="1914525"/>
            <a:ext cx="5781675" cy="1028700"/>
          </a:xfrm>
          <a:custGeom>
            <a:avLst/>
            <a:gdLst/>
            <a:ahLst/>
            <a:cxnLst/>
            <a:rect l="l" t="t" r="r" b="b"/>
            <a:pathLst>
              <a:path w="5781675" h="1028700">
                <a:moveTo>
                  <a:pt x="38100" y="0"/>
                </a:moveTo>
                <a:lnTo>
                  <a:pt x="5705479" y="0"/>
                </a:lnTo>
                <a:cubicBezTo>
                  <a:pt x="5747561" y="0"/>
                  <a:pt x="5781675" y="34114"/>
                  <a:pt x="5781675" y="76196"/>
                </a:cubicBezTo>
                <a:lnTo>
                  <a:pt x="5781675" y="952504"/>
                </a:lnTo>
                <a:cubicBezTo>
                  <a:pt x="5781675" y="994586"/>
                  <a:pt x="5747561" y="1028700"/>
                  <a:pt x="5705479" y="1028700"/>
                </a:cubicBezTo>
                <a:lnTo>
                  <a:pt x="38100" y="1028700"/>
                </a:lnTo>
                <a:cubicBezTo>
                  <a:pt x="17072" y="1028700"/>
                  <a:pt x="0" y="1011628"/>
                  <a:pt x="0" y="99060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9" name="Shape 7"/>
          <p:cNvSpPr/>
          <p:nvPr/>
        </p:nvSpPr>
        <p:spPr>
          <a:xfrm>
            <a:off x="600075" y="1914525"/>
            <a:ext cx="38100" cy="1028700"/>
          </a:xfrm>
          <a:custGeom>
            <a:avLst/>
            <a:gdLst/>
            <a:ahLst/>
            <a:cxnLst/>
            <a:rect l="l" t="t" r="r" b="b"/>
            <a:pathLst>
              <a:path w="38100" h="1028700">
                <a:moveTo>
                  <a:pt x="38100" y="0"/>
                </a:moveTo>
                <a:lnTo>
                  <a:pt x="38100" y="0"/>
                </a:lnTo>
                <a:lnTo>
                  <a:pt x="38100" y="1028700"/>
                </a:lnTo>
                <a:lnTo>
                  <a:pt x="38100" y="1028700"/>
                </a:lnTo>
                <a:cubicBezTo>
                  <a:pt x="17072" y="1028700"/>
                  <a:pt x="0" y="1011628"/>
                  <a:pt x="0" y="990600"/>
                </a:cubicBezTo>
                <a:lnTo>
                  <a:pt x="0" y="38100"/>
                </a:lnTo>
                <a:cubicBezTo>
                  <a:pt x="0" y="17072"/>
                  <a:pt x="17072" y="0"/>
                  <a:pt x="38100" y="0"/>
                </a:cubicBezTo>
                <a:close/>
              </a:path>
            </a:pathLst>
          </a:custGeom>
          <a:solidFill>
            <a:srgbClr val="38A169"/>
          </a:solidFill>
          <a:ln/>
        </p:spPr>
        <p:txBody>
          <a:bodyPr/>
          <a:lstStyle/>
          <a:p>
            <a:endParaRPr lang="ko-KR" altLang="en-US"/>
          </a:p>
        </p:txBody>
      </p:sp>
      <p:sp>
        <p:nvSpPr>
          <p:cNvPr id="10" name="Shape 8"/>
          <p:cNvSpPr/>
          <p:nvPr/>
        </p:nvSpPr>
        <p:spPr>
          <a:xfrm>
            <a:off x="771525" y="2066925"/>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38A169"/>
          </a:solidFill>
          <a:ln/>
        </p:spPr>
        <p:txBody>
          <a:bodyPr/>
          <a:lstStyle/>
          <a:p>
            <a:endParaRPr lang="ko-KR" altLang="en-US"/>
          </a:p>
        </p:txBody>
      </p:sp>
      <p:sp>
        <p:nvSpPr>
          <p:cNvPr id="11" name="Text 9"/>
          <p:cNvSpPr/>
          <p:nvPr/>
        </p:nvSpPr>
        <p:spPr>
          <a:xfrm>
            <a:off x="869752" y="2124075"/>
            <a:ext cx="26670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Quattrocento Sans" pitchFamily="34" charset="0"/>
                <a:ea typeface="Quattrocento Sans" pitchFamily="34" charset="-122"/>
                <a:cs typeface="Quattrocento Sans" pitchFamily="34" charset="-120"/>
              </a:rPr>
              <a:t>Q1</a:t>
            </a:r>
            <a:endParaRPr lang="en-US" sz="1600" dirty="0"/>
          </a:p>
        </p:txBody>
      </p:sp>
      <p:sp>
        <p:nvSpPr>
          <p:cNvPr id="12" name="Text 10"/>
          <p:cNvSpPr/>
          <p:nvPr/>
        </p:nvSpPr>
        <p:spPr>
          <a:xfrm>
            <a:off x="1266825" y="2066925"/>
            <a:ext cx="5038725" cy="495300"/>
          </a:xfrm>
          <a:prstGeom prst="rect">
            <a:avLst/>
          </a:prstGeom>
          <a:noFill/>
          <a:ln/>
        </p:spPr>
        <p:txBody>
          <a:bodyPr wrap="square" lIns="0" tIns="0" rIns="0" bIns="0" rtlCol="0" anchor="ctr"/>
          <a:lstStyle/>
          <a:p>
            <a:pPr>
              <a:lnSpc>
                <a:spcPct val="140000"/>
              </a:lnSpc>
            </a:pPr>
            <a:r>
              <a:rPr lang="en-US" sz="1200" b="1" dirty="0">
                <a:solidFill>
                  <a:srgbClr val="F7FAFC"/>
                </a:solidFill>
                <a:latin typeface="Times New Roman" panose="02020603050405020304" pitchFamily="18" charset="0"/>
                <a:ea typeface="Quattrocento Sans" pitchFamily="34" charset="-122"/>
                <a:cs typeface="Times New Roman" panose="02020603050405020304" pitchFamily="18" charset="0"/>
              </a:rPr>
              <a:t>How much can renewable electricity alone reduce Egypt's long-term CO₂ </a:t>
            </a:r>
          </a:p>
          <a:p>
            <a:pPr>
              <a:lnSpc>
                <a:spcPct val="140000"/>
              </a:lnSpc>
            </a:pPr>
            <a:r>
              <a:rPr lang="en-US" sz="1200" b="1" dirty="0">
                <a:solidFill>
                  <a:srgbClr val="F7FAFC"/>
                </a:solidFill>
                <a:latin typeface="Times New Roman" panose="02020603050405020304" pitchFamily="18" charset="0"/>
                <a:ea typeface="Quattrocento Sans" pitchFamily="34" charset="-122"/>
                <a:cs typeface="Times New Roman" panose="02020603050405020304" pitchFamily="18" charset="0"/>
              </a:rPr>
              <a:t>emissions</a:t>
            </a:r>
            <a:r>
              <a:rPr lang="en-US" sz="1200" dirty="0">
                <a:solidFill>
                  <a:srgbClr val="F7FAFC"/>
                </a:solidFill>
                <a:latin typeface="Times New Roman" panose="02020603050405020304" pitchFamily="18" charset="0"/>
                <a:ea typeface="Quattrocento Sans" pitchFamily="34" charset="-122"/>
                <a:cs typeface="Times New Roman" panose="02020603050405020304" pitchFamily="18" charset="0"/>
              </a:rPr>
              <a:t> under growing energy demand?</a:t>
            </a: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1266825" y="2600325"/>
            <a:ext cx="5029200" cy="190500"/>
          </a:xfrm>
          <a:prstGeom prst="rect">
            <a:avLst/>
          </a:prstGeom>
          <a:noFill/>
          <a:ln/>
        </p:spPr>
        <p:txBody>
          <a:bodyPr wrap="square" lIns="0" tIns="0" rIns="0" bIns="0" rtlCol="0" anchor="ctr"/>
          <a:lstStyle/>
          <a:p>
            <a:pPr>
              <a:lnSpc>
                <a:spcPct val="120000"/>
              </a:lnSpc>
            </a:pPr>
            <a:r>
              <a:rPr lang="en-US" sz="1050" b="1" dirty="0">
                <a:solidFill>
                  <a:srgbClr val="38A169"/>
                </a:solidFill>
                <a:latin typeface="Times New Roman" panose="02020603050405020304" pitchFamily="18" charset="0"/>
                <a:cs typeface="Times New Roman" panose="02020603050405020304" pitchFamily="18" charset="0"/>
              </a:rPr>
              <a:t>→ Power transition focus</a:t>
            </a:r>
          </a:p>
        </p:txBody>
      </p:sp>
      <p:sp>
        <p:nvSpPr>
          <p:cNvPr id="14" name="Shape 12"/>
          <p:cNvSpPr/>
          <p:nvPr/>
        </p:nvSpPr>
        <p:spPr>
          <a:xfrm>
            <a:off x="600075" y="3057525"/>
            <a:ext cx="5781675" cy="1028700"/>
          </a:xfrm>
          <a:custGeom>
            <a:avLst/>
            <a:gdLst/>
            <a:ahLst/>
            <a:cxnLst/>
            <a:rect l="l" t="t" r="r" b="b"/>
            <a:pathLst>
              <a:path w="5781675" h="1028700">
                <a:moveTo>
                  <a:pt x="38100" y="0"/>
                </a:moveTo>
                <a:lnTo>
                  <a:pt x="5705479" y="0"/>
                </a:lnTo>
                <a:cubicBezTo>
                  <a:pt x="5747561" y="0"/>
                  <a:pt x="5781675" y="34114"/>
                  <a:pt x="5781675" y="76196"/>
                </a:cubicBezTo>
                <a:lnTo>
                  <a:pt x="5781675" y="952504"/>
                </a:lnTo>
                <a:cubicBezTo>
                  <a:pt x="5781675" y="994586"/>
                  <a:pt x="5747561" y="1028700"/>
                  <a:pt x="5705479" y="1028700"/>
                </a:cubicBezTo>
                <a:lnTo>
                  <a:pt x="38100" y="1028700"/>
                </a:lnTo>
                <a:cubicBezTo>
                  <a:pt x="17072" y="1028700"/>
                  <a:pt x="0" y="1011628"/>
                  <a:pt x="0" y="99060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15" name="Shape 13"/>
          <p:cNvSpPr/>
          <p:nvPr/>
        </p:nvSpPr>
        <p:spPr>
          <a:xfrm>
            <a:off x="600075" y="3057525"/>
            <a:ext cx="38100" cy="1028700"/>
          </a:xfrm>
          <a:custGeom>
            <a:avLst/>
            <a:gdLst/>
            <a:ahLst/>
            <a:cxnLst/>
            <a:rect l="l" t="t" r="r" b="b"/>
            <a:pathLst>
              <a:path w="38100" h="1028700">
                <a:moveTo>
                  <a:pt x="38100" y="0"/>
                </a:moveTo>
                <a:lnTo>
                  <a:pt x="38100" y="0"/>
                </a:lnTo>
                <a:lnTo>
                  <a:pt x="38100" y="1028700"/>
                </a:lnTo>
                <a:lnTo>
                  <a:pt x="38100" y="1028700"/>
                </a:lnTo>
                <a:cubicBezTo>
                  <a:pt x="17072" y="1028700"/>
                  <a:pt x="0" y="1011628"/>
                  <a:pt x="0" y="990600"/>
                </a:cubicBezTo>
                <a:lnTo>
                  <a:pt x="0" y="38100"/>
                </a:lnTo>
                <a:cubicBezTo>
                  <a:pt x="0" y="17072"/>
                  <a:pt x="17072" y="0"/>
                  <a:pt x="38100" y="0"/>
                </a:cubicBezTo>
                <a:close/>
              </a:path>
            </a:pathLst>
          </a:custGeom>
          <a:solidFill>
            <a:srgbClr val="38A169"/>
          </a:solidFill>
          <a:ln/>
        </p:spPr>
        <p:txBody>
          <a:bodyPr/>
          <a:lstStyle/>
          <a:p>
            <a:endParaRPr lang="ko-KR" altLang="en-US"/>
          </a:p>
        </p:txBody>
      </p:sp>
      <p:sp>
        <p:nvSpPr>
          <p:cNvPr id="16" name="Shape 14"/>
          <p:cNvSpPr/>
          <p:nvPr/>
        </p:nvSpPr>
        <p:spPr>
          <a:xfrm>
            <a:off x="771525" y="3209925"/>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38A169"/>
          </a:solidFill>
          <a:ln/>
        </p:spPr>
        <p:txBody>
          <a:bodyPr/>
          <a:lstStyle/>
          <a:p>
            <a:endParaRPr lang="ko-KR" altLang="en-US"/>
          </a:p>
        </p:txBody>
      </p:sp>
      <p:sp>
        <p:nvSpPr>
          <p:cNvPr id="17" name="Text 15"/>
          <p:cNvSpPr/>
          <p:nvPr/>
        </p:nvSpPr>
        <p:spPr>
          <a:xfrm>
            <a:off x="853232" y="3267075"/>
            <a:ext cx="30480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Quattrocento Sans" pitchFamily="34" charset="0"/>
                <a:ea typeface="Quattrocento Sans" pitchFamily="34" charset="-122"/>
                <a:cs typeface="Quattrocento Sans" pitchFamily="34" charset="-120"/>
              </a:rPr>
              <a:t>Q2</a:t>
            </a:r>
            <a:endParaRPr lang="en-US" sz="1600" dirty="0"/>
          </a:p>
        </p:txBody>
      </p:sp>
      <p:sp>
        <p:nvSpPr>
          <p:cNvPr id="18" name="Text 16"/>
          <p:cNvSpPr/>
          <p:nvPr/>
        </p:nvSpPr>
        <p:spPr>
          <a:xfrm>
            <a:off x="1266825" y="3209925"/>
            <a:ext cx="5038725" cy="495300"/>
          </a:xfrm>
          <a:prstGeom prst="rect">
            <a:avLst/>
          </a:prstGeom>
          <a:noFill/>
          <a:ln/>
        </p:spPr>
        <p:txBody>
          <a:bodyPr wrap="square" lIns="0" tIns="0" rIns="0" bIns="0" rtlCol="0" anchor="ctr"/>
          <a:lstStyle/>
          <a:p>
            <a:pPr>
              <a:lnSpc>
                <a:spcPct val="140000"/>
              </a:lnSpc>
            </a:pPr>
            <a:r>
              <a:rPr lang="en-US" sz="1200" b="1" dirty="0">
                <a:solidFill>
                  <a:srgbClr val="F7FAFC"/>
                </a:solidFill>
                <a:latin typeface="Times New Roman" panose="02020603050405020304" pitchFamily="18" charset="0"/>
                <a:ea typeface="Quattrocento Sans" pitchFamily="34" charset="-122"/>
                <a:cs typeface="Times New Roman" panose="02020603050405020304" pitchFamily="18" charset="0"/>
              </a:rPr>
              <a:t>How much can end-use efficiency improvements reduce future energy demand and emissions</a:t>
            </a:r>
            <a:r>
              <a:rPr lang="en-US" sz="1200" dirty="0">
                <a:solidFill>
                  <a:srgbClr val="F7FAFC"/>
                </a:solidFill>
                <a:latin typeface="Times New Roman" panose="02020603050405020304" pitchFamily="18" charset="0"/>
                <a:ea typeface="Quattrocento Sans" pitchFamily="34" charset="-122"/>
                <a:cs typeface="Times New Roman" panose="02020603050405020304" pitchFamily="18" charset="0"/>
              </a:rPr>
              <a:t> without major power-sector changes?</a:t>
            </a:r>
            <a:endParaRPr lang="en-US" sz="1600" dirty="0">
              <a:latin typeface="Times New Roman" panose="02020603050405020304" pitchFamily="18" charset="0"/>
              <a:cs typeface="Times New Roman" panose="02020603050405020304" pitchFamily="18" charset="0"/>
            </a:endParaRPr>
          </a:p>
        </p:txBody>
      </p:sp>
      <p:sp>
        <p:nvSpPr>
          <p:cNvPr id="19" name="Text 17"/>
          <p:cNvSpPr/>
          <p:nvPr/>
        </p:nvSpPr>
        <p:spPr>
          <a:xfrm>
            <a:off x="1266825" y="3743325"/>
            <a:ext cx="5029200" cy="190500"/>
          </a:xfrm>
          <a:prstGeom prst="rect">
            <a:avLst/>
          </a:prstGeom>
          <a:noFill/>
          <a:ln/>
        </p:spPr>
        <p:txBody>
          <a:bodyPr wrap="square" lIns="0" tIns="0" rIns="0" bIns="0" rtlCol="0" anchor="ctr"/>
          <a:lstStyle/>
          <a:p>
            <a:pPr>
              <a:lnSpc>
                <a:spcPct val="120000"/>
              </a:lnSpc>
            </a:pPr>
            <a:r>
              <a:rPr lang="en-US" sz="1050" b="1" dirty="0">
                <a:solidFill>
                  <a:srgbClr val="38A169"/>
                </a:solidFill>
                <a:latin typeface="Times New Roman" panose="02020603050405020304" pitchFamily="18" charset="0"/>
                <a:ea typeface="Quattrocento Sans" pitchFamily="34" charset="-122"/>
                <a:cs typeface="Times New Roman" panose="02020603050405020304" pitchFamily="18" charset="0"/>
              </a:rPr>
              <a:t>→ Efficiency transition focus</a:t>
            </a:r>
            <a:endParaRPr lang="en-US" sz="1600" dirty="0">
              <a:latin typeface="Times New Roman" panose="02020603050405020304" pitchFamily="18" charset="0"/>
              <a:cs typeface="Times New Roman" panose="02020603050405020304" pitchFamily="18" charset="0"/>
            </a:endParaRPr>
          </a:p>
        </p:txBody>
      </p:sp>
      <p:sp>
        <p:nvSpPr>
          <p:cNvPr id="20" name="Shape 18"/>
          <p:cNvSpPr/>
          <p:nvPr/>
        </p:nvSpPr>
        <p:spPr>
          <a:xfrm>
            <a:off x="600075" y="4200525"/>
            <a:ext cx="5781675" cy="1028700"/>
          </a:xfrm>
          <a:custGeom>
            <a:avLst/>
            <a:gdLst/>
            <a:ahLst/>
            <a:cxnLst/>
            <a:rect l="l" t="t" r="r" b="b"/>
            <a:pathLst>
              <a:path w="5781675" h="1028700">
                <a:moveTo>
                  <a:pt x="38100" y="0"/>
                </a:moveTo>
                <a:lnTo>
                  <a:pt x="5705479" y="0"/>
                </a:lnTo>
                <a:cubicBezTo>
                  <a:pt x="5747561" y="0"/>
                  <a:pt x="5781675" y="34114"/>
                  <a:pt x="5781675" y="76196"/>
                </a:cubicBezTo>
                <a:lnTo>
                  <a:pt x="5781675" y="952504"/>
                </a:lnTo>
                <a:cubicBezTo>
                  <a:pt x="5781675" y="994586"/>
                  <a:pt x="5747561" y="1028700"/>
                  <a:pt x="5705479" y="1028700"/>
                </a:cubicBezTo>
                <a:lnTo>
                  <a:pt x="38100" y="1028700"/>
                </a:lnTo>
                <a:cubicBezTo>
                  <a:pt x="17072" y="1028700"/>
                  <a:pt x="0" y="1011628"/>
                  <a:pt x="0" y="990600"/>
                </a:cubicBezTo>
                <a:lnTo>
                  <a:pt x="0" y="38100"/>
                </a:lnTo>
                <a:cubicBezTo>
                  <a:pt x="0" y="17072"/>
                  <a:pt x="17072" y="0"/>
                  <a:pt x="38100" y="0"/>
                </a:cubicBezTo>
                <a:close/>
              </a:path>
            </a:pathLst>
          </a:custGeom>
          <a:solidFill>
            <a:srgbClr val="1A202C">
              <a:alpha val="50196"/>
            </a:srgbClr>
          </a:solidFill>
          <a:ln/>
        </p:spPr>
        <p:txBody>
          <a:bodyPr/>
          <a:lstStyle/>
          <a:p>
            <a:endParaRPr lang="ko-KR" altLang="en-US"/>
          </a:p>
        </p:txBody>
      </p:sp>
      <p:sp>
        <p:nvSpPr>
          <p:cNvPr id="21" name="Shape 19"/>
          <p:cNvSpPr/>
          <p:nvPr/>
        </p:nvSpPr>
        <p:spPr>
          <a:xfrm>
            <a:off x="600075" y="4200525"/>
            <a:ext cx="38100" cy="1028700"/>
          </a:xfrm>
          <a:custGeom>
            <a:avLst/>
            <a:gdLst/>
            <a:ahLst/>
            <a:cxnLst/>
            <a:rect l="l" t="t" r="r" b="b"/>
            <a:pathLst>
              <a:path w="38100" h="1028700">
                <a:moveTo>
                  <a:pt x="38100" y="0"/>
                </a:moveTo>
                <a:lnTo>
                  <a:pt x="38100" y="0"/>
                </a:lnTo>
                <a:lnTo>
                  <a:pt x="38100" y="1028700"/>
                </a:lnTo>
                <a:lnTo>
                  <a:pt x="38100" y="1028700"/>
                </a:lnTo>
                <a:cubicBezTo>
                  <a:pt x="17072" y="1028700"/>
                  <a:pt x="0" y="1011628"/>
                  <a:pt x="0" y="990600"/>
                </a:cubicBezTo>
                <a:lnTo>
                  <a:pt x="0" y="38100"/>
                </a:lnTo>
                <a:cubicBezTo>
                  <a:pt x="0" y="17072"/>
                  <a:pt x="17072" y="0"/>
                  <a:pt x="38100" y="0"/>
                </a:cubicBezTo>
                <a:close/>
              </a:path>
            </a:pathLst>
          </a:custGeom>
          <a:solidFill>
            <a:srgbClr val="38A169"/>
          </a:solidFill>
          <a:ln/>
        </p:spPr>
        <p:txBody>
          <a:bodyPr/>
          <a:lstStyle/>
          <a:p>
            <a:endParaRPr lang="ko-KR" altLang="en-US"/>
          </a:p>
        </p:txBody>
      </p:sp>
      <p:sp>
        <p:nvSpPr>
          <p:cNvPr id="22" name="Shape 20"/>
          <p:cNvSpPr/>
          <p:nvPr/>
        </p:nvSpPr>
        <p:spPr>
          <a:xfrm>
            <a:off x="771525" y="4352925"/>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38A169"/>
          </a:solidFill>
          <a:ln/>
        </p:spPr>
        <p:txBody>
          <a:bodyPr/>
          <a:lstStyle/>
          <a:p>
            <a:endParaRPr lang="ko-KR" altLang="en-US"/>
          </a:p>
        </p:txBody>
      </p:sp>
      <p:sp>
        <p:nvSpPr>
          <p:cNvPr id="23" name="Text 21"/>
          <p:cNvSpPr/>
          <p:nvPr/>
        </p:nvSpPr>
        <p:spPr>
          <a:xfrm>
            <a:off x="850999" y="4410075"/>
            <a:ext cx="30480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Quattrocento Sans" pitchFamily="34" charset="0"/>
                <a:ea typeface="Quattrocento Sans" pitchFamily="34" charset="-122"/>
                <a:cs typeface="Quattrocento Sans" pitchFamily="34" charset="-120"/>
              </a:rPr>
              <a:t>Q3</a:t>
            </a:r>
            <a:endParaRPr lang="en-US" sz="1600" dirty="0"/>
          </a:p>
        </p:txBody>
      </p:sp>
      <p:sp>
        <p:nvSpPr>
          <p:cNvPr id="24" name="Text 22"/>
          <p:cNvSpPr/>
          <p:nvPr/>
        </p:nvSpPr>
        <p:spPr>
          <a:xfrm>
            <a:off x="1266825" y="4391025"/>
            <a:ext cx="4983791" cy="419100"/>
          </a:xfrm>
          <a:prstGeom prst="rect">
            <a:avLst/>
          </a:prstGeom>
          <a:noFill/>
          <a:ln/>
        </p:spPr>
        <p:txBody>
          <a:bodyPr wrap="square" lIns="0" tIns="0" rIns="0" bIns="0" rtlCol="0" anchor="ctr"/>
          <a:lstStyle/>
          <a:p>
            <a:pPr>
              <a:lnSpc>
                <a:spcPct val="140000"/>
              </a:lnSpc>
            </a:pPr>
            <a:r>
              <a:rPr lang="en-US" sz="1200" b="1" dirty="0">
                <a:solidFill>
                  <a:srgbClr val="F7FAFC"/>
                </a:solidFill>
                <a:latin typeface="Times New Roman" panose="02020603050405020304" pitchFamily="18" charset="0"/>
                <a:ea typeface="Quattrocento Sans" pitchFamily="34" charset="-122"/>
                <a:cs typeface="Times New Roman" panose="02020603050405020304" pitchFamily="18" charset="0"/>
              </a:rPr>
              <a:t>What combined supply- and demand-side pathway enables Egypt to achieve long-term carbon neutrality?</a:t>
            </a:r>
            <a:endParaRPr lang="en-US" sz="1600" dirty="0">
              <a:latin typeface="Times New Roman" panose="02020603050405020304" pitchFamily="18" charset="0"/>
              <a:cs typeface="Times New Roman" panose="02020603050405020304" pitchFamily="18" charset="0"/>
            </a:endParaRPr>
          </a:p>
        </p:txBody>
      </p:sp>
      <p:sp>
        <p:nvSpPr>
          <p:cNvPr id="25" name="Text 23"/>
          <p:cNvSpPr/>
          <p:nvPr/>
        </p:nvSpPr>
        <p:spPr>
          <a:xfrm>
            <a:off x="1266825" y="4886325"/>
            <a:ext cx="5029200" cy="190500"/>
          </a:xfrm>
          <a:prstGeom prst="rect">
            <a:avLst/>
          </a:prstGeom>
          <a:noFill/>
          <a:ln/>
        </p:spPr>
        <p:txBody>
          <a:bodyPr wrap="square" lIns="0" tIns="0" rIns="0" bIns="0" rtlCol="0" anchor="ctr"/>
          <a:lstStyle/>
          <a:p>
            <a:pPr>
              <a:lnSpc>
                <a:spcPct val="120000"/>
              </a:lnSpc>
            </a:pPr>
            <a:r>
              <a:rPr lang="en-US" sz="1050" b="1" dirty="0">
                <a:solidFill>
                  <a:srgbClr val="38A169"/>
                </a:solidFill>
                <a:latin typeface="Times New Roman" panose="02020603050405020304" pitchFamily="18" charset="0"/>
                <a:ea typeface="Quattrocento Sans" pitchFamily="34" charset="-122"/>
                <a:cs typeface="Times New Roman" panose="02020603050405020304" pitchFamily="18" charset="0"/>
              </a:rPr>
              <a:t>→ Integrated Carbon Neutral Pathway</a:t>
            </a:r>
            <a:endParaRPr lang="en-US" sz="1600" dirty="0">
              <a:latin typeface="Times New Roman" panose="02020603050405020304" pitchFamily="18" charset="0"/>
              <a:cs typeface="Times New Roman" panose="02020603050405020304" pitchFamily="18" charset="0"/>
            </a:endParaRPr>
          </a:p>
        </p:txBody>
      </p:sp>
      <p:sp>
        <p:nvSpPr>
          <p:cNvPr id="26" name="Shape 24"/>
          <p:cNvSpPr/>
          <p:nvPr/>
        </p:nvSpPr>
        <p:spPr>
          <a:xfrm>
            <a:off x="385763" y="5548313"/>
            <a:ext cx="6191250" cy="809625"/>
          </a:xfrm>
          <a:custGeom>
            <a:avLst/>
            <a:gdLst/>
            <a:ahLst/>
            <a:cxnLst/>
            <a:rect l="l" t="t" r="r" b="b"/>
            <a:pathLst>
              <a:path w="6191250" h="809625">
                <a:moveTo>
                  <a:pt x="114303" y="0"/>
                </a:moveTo>
                <a:lnTo>
                  <a:pt x="6076947" y="0"/>
                </a:lnTo>
                <a:cubicBezTo>
                  <a:pt x="6140033" y="0"/>
                  <a:pt x="6191250" y="51217"/>
                  <a:pt x="6191250" y="114303"/>
                </a:cubicBezTo>
                <a:lnTo>
                  <a:pt x="6191250" y="695322"/>
                </a:lnTo>
                <a:cubicBezTo>
                  <a:pt x="6191250" y="758408"/>
                  <a:pt x="6140033" y="809625"/>
                  <a:pt x="6076947" y="809625"/>
                </a:cubicBezTo>
                <a:lnTo>
                  <a:pt x="114303" y="809625"/>
                </a:lnTo>
                <a:cubicBezTo>
                  <a:pt x="51217" y="809625"/>
                  <a:pt x="0" y="758408"/>
                  <a:pt x="0" y="695322"/>
                </a:cubicBezTo>
                <a:lnTo>
                  <a:pt x="0" y="114303"/>
                </a:lnTo>
                <a:cubicBezTo>
                  <a:pt x="0" y="51217"/>
                  <a:pt x="51217" y="0"/>
                  <a:pt x="11430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27" name="Shape 25"/>
          <p:cNvSpPr/>
          <p:nvPr/>
        </p:nvSpPr>
        <p:spPr>
          <a:xfrm>
            <a:off x="581025" y="5753100"/>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rgbClr val="38A169"/>
          </a:solidFill>
          <a:ln/>
        </p:spPr>
        <p:txBody>
          <a:bodyPr/>
          <a:lstStyle/>
          <a:p>
            <a:endParaRPr lang="ko-KR" altLang="en-US"/>
          </a:p>
        </p:txBody>
      </p:sp>
      <p:sp>
        <p:nvSpPr>
          <p:cNvPr id="28" name="Text 26"/>
          <p:cNvSpPr/>
          <p:nvPr/>
        </p:nvSpPr>
        <p:spPr>
          <a:xfrm>
            <a:off x="790575" y="5705475"/>
            <a:ext cx="5705475" cy="495300"/>
          </a:xfrm>
          <a:prstGeom prst="rect">
            <a:avLst/>
          </a:prstGeom>
          <a:noFill/>
          <a:ln/>
        </p:spPr>
        <p:txBody>
          <a:bodyPr wrap="square" lIns="0" tIns="0" rIns="0" bIns="0" rtlCol="0" anchor="ctr"/>
          <a:lstStyle/>
          <a:p>
            <a:pPr>
              <a:lnSpc>
                <a:spcPct val="140000"/>
              </a:lnSpc>
            </a:pPr>
            <a:r>
              <a:rPr lang="en-US" sz="1200" b="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Research Focus:</a:t>
            </a: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Future Energy Demand projections to achieve Carbon Neutrality and </a:t>
            </a:r>
          </a:p>
          <a:p>
            <a:pPr>
              <a:lnSpc>
                <a:spcPct val="140000"/>
              </a:lnSpc>
            </a:pPr>
            <a:r>
              <a:rPr lang="en-US" sz="1200"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Improve Energy Efficiency across all sectors.</a:t>
            </a:r>
            <a:endParaRPr lang="en-US" sz="1600" dirty="0">
              <a:latin typeface="Times New Roman" panose="02020603050405020304" pitchFamily="18" charset="0"/>
              <a:cs typeface="Times New Roman" panose="02020603050405020304" pitchFamily="18" charset="0"/>
            </a:endParaRPr>
          </a:p>
        </p:txBody>
      </p:sp>
      <p:sp>
        <p:nvSpPr>
          <p:cNvPr id="29" name="Shape 27"/>
          <p:cNvSpPr/>
          <p:nvPr/>
        </p:nvSpPr>
        <p:spPr>
          <a:xfrm>
            <a:off x="6685806" y="1290736"/>
            <a:ext cx="5434476" cy="2509837"/>
          </a:xfrm>
          <a:custGeom>
            <a:avLst/>
            <a:gdLst/>
            <a:ahLst/>
            <a:cxnLst/>
            <a:rect l="l" t="t" r="r" b="b"/>
            <a:pathLst>
              <a:path w="5067300" h="2638425">
                <a:moveTo>
                  <a:pt x="114297" y="0"/>
                </a:moveTo>
                <a:lnTo>
                  <a:pt x="4953003" y="0"/>
                </a:lnTo>
                <a:cubicBezTo>
                  <a:pt x="5016128" y="0"/>
                  <a:pt x="5067300" y="51172"/>
                  <a:pt x="5067300" y="114297"/>
                </a:cubicBezTo>
                <a:lnTo>
                  <a:pt x="5067300" y="2524128"/>
                </a:lnTo>
                <a:cubicBezTo>
                  <a:pt x="5067300" y="2587253"/>
                  <a:pt x="5016128" y="2638425"/>
                  <a:pt x="4953003" y="2638425"/>
                </a:cubicBezTo>
                <a:lnTo>
                  <a:pt x="114297" y="2638425"/>
                </a:lnTo>
                <a:cubicBezTo>
                  <a:pt x="51172" y="2638425"/>
                  <a:pt x="0" y="2587253"/>
                  <a:pt x="0" y="2524128"/>
                </a:cubicBezTo>
                <a:lnTo>
                  <a:pt x="0" y="114297"/>
                </a:lnTo>
                <a:cubicBezTo>
                  <a:pt x="0" y="51172"/>
                  <a:pt x="51172" y="0"/>
                  <a:pt x="114297" y="0"/>
                </a:cubicBezTo>
                <a:close/>
              </a:path>
            </a:pathLst>
          </a:custGeom>
          <a:solidFill>
            <a:srgbClr val="2D3748">
              <a:alpha val="50196"/>
            </a:srgbClr>
          </a:solidFill>
          <a:ln w="12700">
            <a:solidFill>
              <a:srgbClr val="E53E3E">
                <a:alpha val="30196"/>
              </a:srgbClr>
            </a:solidFill>
            <a:prstDash val="solid"/>
          </a:ln>
        </p:spPr>
        <p:txBody>
          <a:bodyPr/>
          <a:lstStyle/>
          <a:p>
            <a:endParaRPr lang="ko-KR" altLang="en-US"/>
          </a:p>
        </p:txBody>
      </p:sp>
      <p:sp>
        <p:nvSpPr>
          <p:cNvPr id="30" name="Shape 28"/>
          <p:cNvSpPr/>
          <p:nvPr/>
        </p:nvSpPr>
        <p:spPr>
          <a:xfrm>
            <a:off x="6959947" y="1533525"/>
            <a:ext cx="190500" cy="190500"/>
          </a:xfrm>
          <a:custGeom>
            <a:avLst/>
            <a:gdLst/>
            <a:ahLst/>
            <a:cxnLst/>
            <a:rect l="l" t="t" r="r" b="b"/>
            <a:pathLst>
              <a:path w="190500" h="190500">
                <a:moveTo>
                  <a:pt x="154781" y="77391"/>
                </a:moveTo>
                <a:cubicBezTo>
                  <a:pt x="154781" y="94469"/>
                  <a:pt x="149237" y="110244"/>
                  <a:pt x="139898" y="123044"/>
                </a:cubicBezTo>
                <a:lnTo>
                  <a:pt x="187003" y="170185"/>
                </a:lnTo>
                <a:cubicBezTo>
                  <a:pt x="191653" y="174836"/>
                  <a:pt x="191653" y="182389"/>
                  <a:pt x="187003" y="187040"/>
                </a:cubicBezTo>
                <a:cubicBezTo>
                  <a:pt x="182352" y="191691"/>
                  <a:pt x="174799" y="191691"/>
                  <a:pt x="170148" y="187040"/>
                </a:cubicBezTo>
                <a:lnTo>
                  <a:pt x="123044" y="139898"/>
                </a:lnTo>
                <a:cubicBezTo>
                  <a:pt x="110244" y="149237"/>
                  <a:pt x="94469" y="154781"/>
                  <a:pt x="77391" y="154781"/>
                </a:cubicBezTo>
                <a:cubicBezTo>
                  <a:pt x="34640" y="154781"/>
                  <a:pt x="0" y="120142"/>
                  <a:pt x="0" y="77391"/>
                </a:cubicBezTo>
                <a:cubicBezTo>
                  <a:pt x="0" y="34640"/>
                  <a:pt x="34640" y="0"/>
                  <a:pt x="77391" y="0"/>
                </a:cubicBezTo>
                <a:cubicBezTo>
                  <a:pt x="120142" y="0"/>
                  <a:pt x="154781" y="34640"/>
                  <a:pt x="154781" y="77391"/>
                </a:cubicBezTo>
                <a:close/>
                <a:moveTo>
                  <a:pt x="77391" y="130969"/>
                </a:moveTo>
                <a:cubicBezTo>
                  <a:pt x="106961" y="130969"/>
                  <a:pt x="130969" y="106961"/>
                  <a:pt x="130969" y="77391"/>
                </a:cubicBezTo>
                <a:cubicBezTo>
                  <a:pt x="130969" y="47820"/>
                  <a:pt x="106961" y="23812"/>
                  <a:pt x="77391" y="23812"/>
                </a:cubicBezTo>
                <a:cubicBezTo>
                  <a:pt x="47820" y="23812"/>
                  <a:pt x="23813" y="47820"/>
                  <a:pt x="23812" y="77391"/>
                </a:cubicBezTo>
                <a:cubicBezTo>
                  <a:pt x="23812" y="106961"/>
                  <a:pt x="47820" y="130969"/>
                  <a:pt x="77391" y="130969"/>
                </a:cubicBezTo>
                <a:close/>
              </a:path>
            </a:pathLst>
          </a:custGeom>
          <a:solidFill>
            <a:srgbClr val="E53E3E"/>
          </a:solidFill>
          <a:ln/>
        </p:spPr>
        <p:txBody>
          <a:bodyPr/>
          <a:lstStyle/>
          <a:p>
            <a:endParaRPr lang="ko-KR" altLang="en-US"/>
          </a:p>
        </p:txBody>
      </p:sp>
      <p:sp>
        <p:nvSpPr>
          <p:cNvPr id="31" name="Text 29"/>
          <p:cNvSpPr/>
          <p:nvPr/>
        </p:nvSpPr>
        <p:spPr>
          <a:xfrm>
            <a:off x="7174260" y="1495425"/>
            <a:ext cx="453390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What Existing Studies Have Done</a:t>
            </a:r>
            <a:endParaRPr lang="en-US" sz="1600" dirty="0">
              <a:latin typeface="Times New Roman" panose="02020603050405020304" pitchFamily="18" charset="0"/>
              <a:cs typeface="Times New Roman" panose="02020603050405020304" pitchFamily="18" charset="0"/>
            </a:endParaRPr>
          </a:p>
        </p:txBody>
      </p:sp>
      <p:sp>
        <p:nvSpPr>
          <p:cNvPr id="32" name="Shape 30"/>
          <p:cNvSpPr/>
          <p:nvPr/>
        </p:nvSpPr>
        <p:spPr>
          <a:xfrm>
            <a:off x="6955185" y="1952625"/>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38A169"/>
          </a:solidFill>
          <a:ln/>
        </p:spPr>
        <p:txBody>
          <a:bodyPr/>
          <a:lstStyle/>
          <a:p>
            <a:endParaRPr lang="ko-KR" altLang="en-US"/>
          </a:p>
        </p:txBody>
      </p:sp>
      <p:sp>
        <p:nvSpPr>
          <p:cNvPr id="33" name="Text 31"/>
          <p:cNvSpPr/>
          <p:nvPr/>
        </p:nvSpPr>
        <p:spPr>
          <a:xfrm>
            <a:off x="7202835" y="1820255"/>
            <a:ext cx="4917447" cy="457200"/>
          </a:xfrm>
          <a:prstGeom prst="rect">
            <a:avLst/>
          </a:prstGeom>
          <a:noFill/>
          <a:ln/>
        </p:spPr>
        <p:txBody>
          <a:bodyPr wrap="square" lIns="0" tIns="0" rIns="0" bIns="0" rtlCol="0" anchor="ctr"/>
          <a:lstStyle/>
          <a:p>
            <a:pPr>
              <a:lnSpc>
                <a:spcPct val="130000"/>
              </a:lnSpc>
            </a:pP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Partial-sector analyses of Egypt's electricity system (renewable </a:t>
            </a:r>
          </a:p>
          <a:p>
            <a:pPr>
              <a:lnSpc>
                <a:spcPct val="130000"/>
              </a:lnSpc>
            </a:pP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integration in the power sector only)</a:t>
            </a:r>
            <a:endParaRPr lang="en-US" dirty="0">
              <a:latin typeface="Times New Roman" panose="02020603050405020304" pitchFamily="18" charset="0"/>
              <a:cs typeface="Times New Roman" panose="02020603050405020304" pitchFamily="18" charset="0"/>
            </a:endParaRPr>
          </a:p>
        </p:txBody>
      </p:sp>
      <p:sp>
        <p:nvSpPr>
          <p:cNvPr id="34" name="Shape 32"/>
          <p:cNvSpPr/>
          <p:nvPr/>
        </p:nvSpPr>
        <p:spPr>
          <a:xfrm>
            <a:off x="6955185" y="2486025"/>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38A169"/>
          </a:solidFill>
          <a:ln/>
        </p:spPr>
        <p:txBody>
          <a:bodyPr/>
          <a:lstStyle/>
          <a:p>
            <a:endParaRPr lang="ko-KR" altLang="en-US"/>
          </a:p>
        </p:txBody>
      </p:sp>
      <p:sp>
        <p:nvSpPr>
          <p:cNvPr id="35" name="Text 33"/>
          <p:cNvSpPr/>
          <p:nvPr/>
        </p:nvSpPr>
        <p:spPr>
          <a:xfrm>
            <a:off x="7202835" y="2344228"/>
            <a:ext cx="4779615" cy="457200"/>
          </a:xfrm>
          <a:prstGeom prst="rect">
            <a:avLst/>
          </a:prstGeom>
          <a:noFill/>
          <a:ln/>
        </p:spPr>
        <p:txBody>
          <a:bodyPr wrap="square" lIns="0" tIns="0" rIns="0" bIns="0" rtlCol="0" anchor="ctr"/>
          <a:lstStyle/>
          <a:p>
            <a:pPr>
              <a:lnSpc>
                <a:spcPct val="13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Short-term projections to 2030 or 2035 aligned with Vision 2030 targets</a:t>
            </a:r>
            <a:endParaRPr lang="en-US" sz="1600" dirty="0">
              <a:latin typeface="Times New Roman" panose="02020603050405020304" pitchFamily="18" charset="0"/>
              <a:cs typeface="Times New Roman" panose="02020603050405020304" pitchFamily="18" charset="0"/>
            </a:endParaRPr>
          </a:p>
        </p:txBody>
      </p:sp>
      <p:sp>
        <p:nvSpPr>
          <p:cNvPr id="36" name="Shape 34"/>
          <p:cNvSpPr/>
          <p:nvPr/>
        </p:nvSpPr>
        <p:spPr>
          <a:xfrm>
            <a:off x="6955185" y="2981717"/>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37" name="Text 35"/>
          <p:cNvSpPr/>
          <p:nvPr/>
        </p:nvSpPr>
        <p:spPr>
          <a:xfrm>
            <a:off x="7202834" y="2924763"/>
            <a:ext cx="4854695" cy="228600"/>
          </a:xfrm>
          <a:prstGeom prst="rect">
            <a:avLst/>
          </a:prstGeom>
          <a:noFill/>
          <a:ln/>
        </p:spPr>
        <p:txBody>
          <a:bodyPr wrap="square" lIns="0" tIns="0" rIns="0" bIns="0" rtlCol="0" anchor="ctr"/>
          <a:lstStyle/>
          <a:p>
            <a:pPr>
              <a:lnSpc>
                <a:spcPct val="130000"/>
              </a:lnSpc>
            </a:pP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Single-scenario studies without a comparative scenario framework</a:t>
            </a:r>
            <a:endParaRPr lang="en-US" dirty="0">
              <a:latin typeface="Times New Roman" panose="02020603050405020304" pitchFamily="18" charset="0"/>
              <a:cs typeface="Times New Roman" panose="02020603050405020304" pitchFamily="18" charset="0"/>
            </a:endParaRPr>
          </a:p>
        </p:txBody>
      </p:sp>
      <p:sp>
        <p:nvSpPr>
          <p:cNvPr id="38" name="Shape 36"/>
          <p:cNvSpPr/>
          <p:nvPr/>
        </p:nvSpPr>
        <p:spPr>
          <a:xfrm>
            <a:off x="6955185" y="347663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38A169"/>
          </a:solidFill>
          <a:ln/>
        </p:spPr>
        <p:txBody>
          <a:bodyPr/>
          <a:lstStyle/>
          <a:p>
            <a:endParaRPr lang="ko-KR" altLang="en-US"/>
          </a:p>
        </p:txBody>
      </p:sp>
      <p:sp>
        <p:nvSpPr>
          <p:cNvPr id="39" name="Text 37"/>
          <p:cNvSpPr/>
          <p:nvPr/>
        </p:nvSpPr>
        <p:spPr>
          <a:xfrm>
            <a:off x="7202835" y="3286125"/>
            <a:ext cx="4917447" cy="457200"/>
          </a:xfrm>
          <a:prstGeom prst="rect">
            <a:avLst/>
          </a:prstGeom>
          <a:noFill/>
          <a:ln/>
        </p:spPr>
        <p:txBody>
          <a:bodyPr wrap="square" lIns="0" tIns="0" rIns="0" bIns="0" rtlCol="0" anchor="ctr"/>
          <a:lstStyle/>
          <a:p>
            <a:pPr>
              <a:lnSpc>
                <a:spcPct val="13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Sectoral efficiency or renewable studies without system-wide integration</a:t>
            </a:r>
            <a:endParaRPr lang="en-US" sz="1600" dirty="0">
              <a:latin typeface="Times New Roman" panose="02020603050405020304" pitchFamily="18" charset="0"/>
              <a:cs typeface="Times New Roman" panose="02020603050405020304" pitchFamily="18" charset="0"/>
            </a:endParaRPr>
          </a:p>
        </p:txBody>
      </p:sp>
      <p:sp>
        <p:nvSpPr>
          <p:cNvPr id="40" name="Shape 38"/>
          <p:cNvSpPr/>
          <p:nvPr/>
        </p:nvSpPr>
        <p:spPr>
          <a:xfrm>
            <a:off x="6702353" y="3923908"/>
            <a:ext cx="5409919" cy="2719109"/>
          </a:xfrm>
          <a:custGeom>
            <a:avLst/>
            <a:gdLst/>
            <a:ahLst/>
            <a:cxnLst/>
            <a:rect l="l" t="t" r="r" b="b"/>
            <a:pathLst>
              <a:path w="5057775" h="2590800">
                <a:moveTo>
                  <a:pt x="114306" y="0"/>
                </a:moveTo>
                <a:lnTo>
                  <a:pt x="4943469" y="0"/>
                </a:lnTo>
                <a:cubicBezTo>
                  <a:pt x="5006598" y="0"/>
                  <a:pt x="5057775" y="51177"/>
                  <a:pt x="5057775" y="114306"/>
                </a:cubicBezTo>
                <a:lnTo>
                  <a:pt x="5057775" y="2476494"/>
                </a:lnTo>
                <a:cubicBezTo>
                  <a:pt x="5057775" y="2539623"/>
                  <a:pt x="5006598" y="2590800"/>
                  <a:pt x="4943469" y="2590800"/>
                </a:cubicBezTo>
                <a:lnTo>
                  <a:pt x="114306" y="2590800"/>
                </a:lnTo>
                <a:cubicBezTo>
                  <a:pt x="51177" y="2590800"/>
                  <a:pt x="0" y="2539623"/>
                  <a:pt x="0" y="2476494"/>
                </a:cubicBezTo>
                <a:lnTo>
                  <a:pt x="0" y="114306"/>
                </a:lnTo>
                <a:cubicBezTo>
                  <a:pt x="0" y="51219"/>
                  <a:pt x="51219" y="0"/>
                  <a:pt x="114306" y="0"/>
                </a:cubicBezTo>
                <a:close/>
              </a:path>
            </a:pathLst>
          </a:custGeom>
          <a:gradFill flip="none" rotWithShape="1">
            <a:gsLst>
              <a:gs pos="0">
                <a:srgbClr val="38A169">
                  <a:alpha val="20000"/>
                </a:srgbClr>
              </a:gs>
              <a:gs pos="100000">
                <a:srgbClr val="38A169">
                  <a:alpha val="5000"/>
                </a:srgbClr>
              </a:gs>
            </a:gsLst>
            <a:lin ang="2700000" scaled="1"/>
          </a:gradFill>
          <a:ln w="25400">
            <a:solidFill>
              <a:srgbClr val="38A169"/>
            </a:solidFill>
            <a:prstDash val="solid"/>
          </a:ln>
        </p:spPr>
        <p:txBody>
          <a:bodyPr/>
          <a:lstStyle/>
          <a:p>
            <a:endParaRPr lang="ko-KR" altLang="en-US"/>
          </a:p>
        </p:txBody>
      </p:sp>
      <p:sp>
        <p:nvSpPr>
          <p:cNvPr id="41" name="Shape 39"/>
          <p:cNvSpPr/>
          <p:nvPr/>
        </p:nvSpPr>
        <p:spPr>
          <a:xfrm>
            <a:off x="6921706" y="4197720"/>
            <a:ext cx="214313" cy="190500"/>
          </a:xfrm>
          <a:custGeom>
            <a:avLst/>
            <a:gdLst/>
            <a:ahLst/>
            <a:cxnLst/>
            <a:rect l="l" t="t" r="r" b="b"/>
            <a:pathLst>
              <a:path w="214313" h="190500">
                <a:moveTo>
                  <a:pt x="115156" y="-7032"/>
                </a:moveTo>
                <a:cubicBezTo>
                  <a:pt x="113630" y="-10009"/>
                  <a:pt x="110542" y="-11906"/>
                  <a:pt x="107193" y="-11906"/>
                </a:cubicBezTo>
                <a:cubicBezTo>
                  <a:pt x="103845" y="-11906"/>
                  <a:pt x="100757" y="-10009"/>
                  <a:pt x="99231" y="-7032"/>
                </a:cubicBezTo>
                <a:lnTo>
                  <a:pt x="71847" y="46620"/>
                </a:lnTo>
                <a:lnTo>
                  <a:pt x="12353" y="56071"/>
                </a:lnTo>
                <a:cubicBezTo>
                  <a:pt x="9041" y="56592"/>
                  <a:pt x="6288" y="58936"/>
                  <a:pt x="5246" y="62136"/>
                </a:cubicBezTo>
                <a:cubicBezTo>
                  <a:pt x="4204" y="65336"/>
                  <a:pt x="5060" y="68833"/>
                  <a:pt x="7404" y="71214"/>
                </a:cubicBezTo>
                <a:lnTo>
                  <a:pt x="49969" y="113816"/>
                </a:lnTo>
                <a:lnTo>
                  <a:pt x="40593" y="173310"/>
                </a:lnTo>
                <a:cubicBezTo>
                  <a:pt x="40072" y="176622"/>
                  <a:pt x="41449" y="179970"/>
                  <a:pt x="44165" y="181942"/>
                </a:cubicBezTo>
                <a:cubicBezTo>
                  <a:pt x="46881" y="183914"/>
                  <a:pt x="50453" y="184212"/>
                  <a:pt x="53467" y="182687"/>
                </a:cubicBezTo>
                <a:lnTo>
                  <a:pt x="107193" y="155377"/>
                </a:lnTo>
                <a:lnTo>
                  <a:pt x="160883" y="182687"/>
                </a:lnTo>
                <a:cubicBezTo>
                  <a:pt x="163860" y="184212"/>
                  <a:pt x="167469" y="183914"/>
                  <a:pt x="170185" y="181942"/>
                </a:cubicBezTo>
                <a:cubicBezTo>
                  <a:pt x="172901" y="179970"/>
                  <a:pt x="174278" y="176659"/>
                  <a:pt x="173757" y="173310"/>
                </a:cubicBezTo>
                <a:lnTo>
                  <a:pt x="164343" y="113816"/>
                </a:lnTo>
                <a:lnTo>
                  <a:pt x="206908" y="71214"/>
                </a:lnTo>
                <a:cubicBezTo>
                  <a:pt x="209290" y="68833"/>
                  <a:pt x="210108" y="65336"/>
                  <a:pt x="209066" y="62136"/>
                </a:cubicBezTo>
                <a:cubicBezTo>
                  <a:pt x="208025" y="58936"/>
                  <a:pt x="205308" y="56592"/>
                  <a:pt x="201960" y="56071"/>
                </a:cubicBezTo>
                <a:lnTo>
                  <a:pt x="142503" y="46620"/>
                </a:lnTo>
                <a:lnTo>
                  <a:pt x="115156" y="-7032"/>
                </a:lnTo>
                <a:close/>
              </a:path>
            </a:pathLst>
          </a:custGeom>
          <a:solidFill>
            <a:srgbClr val="38A169"/>
          </a:solidFill>
          <a:ln/>
        </p:spPr>
        <p:txBody>
          <a:bodyPr/>
          <a:lstStyle/>
          <a:p>
            <a:endParaRPr lang="ko-KR" altLang="en-US"/>
          </a:p>
        </p:txBody>
      </p:sp>
      <p:sp>
        <p:nvSpPr>
          <p:cNvPr id="42" name="Text 40"/>
          <p:cNvSpPr/>
          <p:nvPr/>
        </p:nvSpPr>
        <p:spPr>
          <a:xfrm>
            <a:off x="7183785" y="4150655"/>
            <a:ext cx="4514850" cy="266700"/>
          </a:xfrm>
          <a:prstGeom prst="rect">
            <a:avLst/>
          </a:prstGeom>
          <a:noFill/>
          <a:ln/>
        </p:spPr>
        <p:txBody>
          <a:bodyPr wrap="square" lIns="0" tIns="0" rIns="0" bIns="0" rtlCol="0" anchor="ctr"/>
          <a:lstStyle/>
          <a:p>
            <a:pPr>
              <a:lnSpc>
                <a:spcPct val="120000"/>
              </a:lnSpc>
            </a:pPr>
            <a:r>
              <a:rPr lang="en-US" sz="1500" b="1" dirty="0">
                <a:solidFill>
                  <a:srgbClr val="F7FAFC"/>
                </a:solidFill>
                <a:latin typeface="Times New Roman" panose="02020603050405020304" pitchFamily="18" charset="0"/>
                <a:ea typeface="Liter" pitchFamily="34" charset="-122"/>
                <a:cs typeface="Times New Roman" panose="02020603050405020304" pitchFamily="18" charset="0"/>
              </a:rPr>
              <a:t>The Gap This Study Fills</a:t>
            </a:r>
            <a:endParaRPr lang="en-US" sz="1600" dirty="0">
              <a:latin typeface="Times New Roman" panose="02020603050405020304" pitchFamily="18" charset="0"/>
              <a:cs typeface="Times New Roman" panose="02020603050405020304" pitchFamily="18" charset="0"/>
            </a:endParaRPr>
          </a:p>
        </p:txBody>
      </p:sp>
      <p:sp>
        <p:nvSpPr>
          <p:cNvPr id="43" name="Text 41"/>
          <p:cNvSpPr/>
          <p:nvPr/>
        </p:nvSpPr>
        <p:spPr>
          <a:xfrm>
            <a:off x="6791326" y="4468900"/>
            <a:ext cx="5266204" cy="742950"/>
          </a:xfrm>
          <a:prstGeom prst="rect">
            <a:avLst/>
          </a:prstGeom>
          <a:noFill/>
          <a:ln/>
        </p:spPr>
        <p:txBody>
          <a:bodyPr wrap="square" lIns="0" tIns="0" rIns="0" bIns="0" rtlCol="0" anchor="ctr"/>
          <a:lstStyle/>
          <a:p>
            <a:pPr>
              <a:lnSpc>
                <a:spcPct val="140000"/>
              </a:lnSpc>
            </a:pPr>
            <a:r>
              <a:rPr lang="en-US" sz="1200" b="1" dirty="0">
                <a:solidFill>
                  <a:srgbClr val="F7FAFC"/>
                </a:solidFill>
                <a:latin typeface="Times New Roman" panose="02020603050405020304" pitchFamily="18" charset="0"/>
                <a:ea typeface="Quattrocento Sans" pitchFamily="34" charset="-122"/>
                <a:cs typeface="Times New Roman" panose="02020603050405020304" pitchFamily="18" charset="0"/>
              </a:rPr>
              <a:t>No existing study provides</a:t>
            </a:r>
            <a:r>
              <a:rPr lang="en-US" sz="1200" dirty="0">
                <a:solidFill>
                  <a:srgbClr val="F7FAFC"/>
                </a:solidFill>
                <a:latin typeface="Times New Roman" panose="02020603050405020304" pitchFamily="18" charset="0"/>
                <a:ea typeface="Quattrocento Sans" pitchFamily="34" charset="-122"/>
                <a:cs typeface="Times New Roman" panose="02020603050405020304" pitchFamily="18" charset="0"/>
              </a:rPr>
              <a:t> a full national, bottom-up, long-horizon  (2017–2070)</a:t>
            </a:r>
          </a:p>
          <a:p>
            <a:pPr>
              <a:lnSpc>
                <a:spcPct val="140000"/>
              </a:lnSpc>
            </a:pPr>
            <a:r>
              <a:rPr lang="en-US" sz="1200" dirty="0">
                <a:solidFill>
                  <a:srgbClr val="F7FAFC"/>
                </a:solidFill>
                <a:latin typeface="Times New Roman" panose="02020603050405020304" pitchFamily="18" charset="0"/>
                <a:ea typeface="Quattrocento Sans" pitchFamily="34" charset="-122"/>
                <a:cs typeface="Times New Roman" panose="02020603050405020304" pitchFamily="18" charset="0"/>
              </a:rPr>
              <a:t> An integrated energy system model for Egypt that jointly evaluates:</a:t>
            </a:r>
            <a:endParaRPr lang="en-US" sz="1600" dirty="0">
              <a:latin typeface="Times New Roman" panose="02020603050405020304" pitchFamily="18" charset="0"/>
              <a:cs typeface="Times New Roman" panose="02020603050405020304" pitchFamily="18" charset="0"/>
            </a:endParaRPr>
          </a:p>
        </p:txBody>
      </p:sp>
      <p:sp>
        <p:nvSpPr>
          <p:cNvPr id="44" name="Shape 42"/>
          <p:cNvSpPr/>
          <p:nvPr/>
        </p:nvSpPr>
        <p:spPr>
          <a:xfrm>
            <a:off x="6900835" y="5362010"/>
            <a:ext cx="1905000" cy="266700"/>
          </a:xfrm>
          <a:custGeom>
            <a:avLst/>
            <a:gdLst/>
            <a:ahLst/>
            <a:cxnLst/>
            <a:rect l="l" t="t" r="r" b="b"/>
            <a:pathLst>
              <a:path w="1905000" h="266700">
                <a:moveTo>
                  <a:pt x="133350" y="0"/>
                </a:moveTo>
                <a:lnTo>
                  <a:pt x="1771650" y="0"/>
                </a:lnTo>
                <a:cubicBezTo>
                  <a:pt x="1845248" y="0"/>
                  <a:pt x="1905000" y="59752"/>
                  <a:pt x="1905000" y="133350"/>
                </a:cubicBezTo>
                <a:lnTo>
                  <a:pt x="1905000" y="133350"/>
                </a:lnTo>
                <a:cubicBezTo>
                  <a:pt x="1905000" y="206948"/>
                  <a:pt x="1845248" y="266700"/>
                  <a:pt x="1771650" y="266700"/>
                </a:cubicBezTo>
                <a:lnTo>
                  <a:pt x="133350" y="266700"/>
                </a:lnTo>
                <a:cubicBezTo>
                  <a:pt x="59752" y="266700"/>
                  <a:pt x="0" y="206948"/>
                  <a:pt x="0" y="133350"/>
                </a:cubicBezTo>
                <a:lnTo>
                  <a:pt x="0" y="133350"/>
                </a:lnTo>
                <a:cubicBezTo>
                  <a:pt x="0" y="59752"/>
                  <a:pt x="59752" y="0"/>
                  <a:pt x="133350" y="0"/>
                </a:cubicBezTo>
                <a:close/>
              </a:path>
            </a:pathLst>
          </a:custGeom>
          <a:solidFill>
            <a:srgbClr val="38A169">
              <a:alpha val="30196"/>
            </a:srgbClr>
          </a:solidFill>
          <a:ln/>
        </p:spPr>
        <p:txBody>
          <a:bodyPr/>
          <a:lstStyle/>
          <a:p>
            <a:endParaRPr lang="ko-KR" altLang="en-US"/>
          </a:p>
        </p:txBody>
      </p:sp>
      <p:sp>
        <p:nvSpPr>
          <p:cNvPr id="45" name="Text 43"/>
          <p:cNvSpPr/>
          <p:nvPr/>
        </p:nvSpPr>
        <p:spPr>
          <a:xfrm>
            <a:off x="6791326" y="5353045"/>
            <a:ext cx="2072219" cy="266700"/>
          </a:xfrm>
          <a:prstGeom prst="rect">
            <a:avLst/>
          </a:prstGeom>
          <a:noFill/>
          <a:ln/>
        </p:spPr>
        <p:txBody>
          <a:bodyPr wrap="square" lIns="114300" tIns="38100" rIns="114300" bIns="38100" rtlCol="0" anchor="ctr"/>
          <a:lstStyle/>
          <a:p>
            <a:pPr>
              <a:lnSpc>
                <a:spcPct val="120000"/>
              </a:lnSpc>
            </a:pPr>
            <a:r>
              <a:rPr lang="en-US" sz="1200" dirty="0">
                <a:solidFill>
                  <a:srgbClr val="F7FAFC"/>
                </a:solidFill>
                <a:latin typeface="Times New Roman" panose="02020603050405020304" pitchFamily="18" charset="0"/>
                <a:ea typeface="Quattrocento Sans" pitchFamily="34" charset="-122"/>
                <a:cs typeface="Times New Roman" panose="02020603050405020304" pitchFamily="18" charset="0"/>
              </a:rPr>
              <a:t>Demand-side transformation</a:t>
            </a:r>
            <a:endParaRPr lang="en-US" sz="1200" dirty="0">
              <a:latin typeface="Times New Roman" panose="02020603050405020304" pitchFamily="18" charset="0"/>
              <a:cs typeface="Times New Roman" panose="02020603050405020304" pitchFamily="18" charset="0"/>
            </a:endParaRPr>
          </a:p>
        </p:txBody>
      </p:sp>
      <p:sp>
        <p:nvSpPr>
          <p:cNvPr id="46" name="Shape 44"/>
          <p:cNvSpPr/>
          <p:nvPr/>
        </p:nvSpPr>
        <p:spPr>
          <a:xfrm>
            <a:off x="8925371" y="5353049"/>
            <a:ext cx="1495425" cy="266700"/>
          </a:xfrm>
          <a:custGeom>
            <a:avLst/>
            <a:gdLst/>
            <a:ahLst/>
            <a:cxnLst/>
            <a:rect l="l" t="t" r="r" b="b"/>
            <a:pathLst>
              <a:path w="1495425" h="266700">
                <a:moveTo>
                  <a:pt x="133350" y="0"/>
                </a:moveTo>
                <a:lnTo>
                  <a:pt x="1362075" y="0"/>
                </a:lnTo>
                <a:cubicBezTo>
                  <a:pt x="1435673" y="0"/>
                  <a:pt x="1495425" y="59752"/>
                  <a:pt x="1495425" y="133350"/>
                </a:cubicBezTo>
                <a:lnTo>
                  <a:pt x="1495425" y="133350"/>
                </a:lnTo>
                <a:cubicBezTo>
                  <a:pt x="1495425" y="206948"/>
                  <a:pt x="1435673" y="266700"/>
                  <a:pt x="1362075" y="266700"/>
                </a:cubicBezTo>
                <a:lnTo>
                  <a:pt x="133350" y="266700"/>
                </a:lnTo>
                <a:cubicBezTo>
                  <a:pt x="59752" y="266700"/>
                  <a:pt x="0" y="206948"/>
                  <a:pt x="0" y="133350"/>
                </a:cubicBezTo>
                <a:lnTo>
                  <a:pt x="0" y="133350"/>
                </a:lnTo>
                <a:cubicBezTo>
                  <a:pt x="0" y="59752"/>
                  <a:pt x="59752" y="0"/>
                  <a:pt x="133350" y="0"/>
                </a:cubicBezTo>
                <a:close/>
              </a:path>
            </a:pathLst>
          </a:custGeom>
          <a:solidFill>
            <a:srgbClr val="38A169">
              <a:alpha val="30196"/>
            </a:srgbClr>
          </a:solidFill>
          <a:ln/>
        </p:spPr>
        <p:txBody>
          <a:bodyPr/>
          <a:lstStyle/>
          <a:p>
            <a:endParaRPr lang="ko-KR" altLang="en-US"/>
          </a:p>
        </p:txBody>
      </p:sp>
      <p:sp>
        <p:nvSpPr>
          <p:cNvPr id="47" name="Text 45"/>
          <p:cNvSpPr/>
          <p:nvPr/>
        </p:nvSpPr>
        <p:spPr>
          <a:xfrm>
            <a:off x="8925371" y="5353045"/>
            <a:ext cx="1562100" cy="266700"/>
          </a:xfrm>
          <a:prstGeom prst="rect">
            <a:avLst/>
          </a:prstGeom>
          <a:noFill/>
          <a:ln/>
        </p:spPr>
        <p:txBody>
          <a:bodyPr wrap="square" lIns="114300" tIns="38100" rIns="114300" bIns="38100" rtlCol="0" anchor="ctr"/>
          <a:lstStyle/>
          <a:p>
            <a:pPr>
              <a:lnSpc>
                <a:spcPct val="120000"/>
              </a:lnSpc>
            </a:pPr>
            <a:r>
              <a:rPr lang="en-US" sz="1050" dirty="0">
                <a:solidFill>
                  <a:srgbClr val="F7FAFC"/>
                </a:solidFill>
                <a:latin typeface="Times New Roman" panose="02020603050405020304" pitchFamily="18" charset="0"/>
                <a:ea typeface="Quattrocento Sans" pitchFamily="34" charset="-122"/>
                <a:cs typeface="Times New Roman" panose="02020603050405020304" pitchFamily="18" charset="0"/>
              </a:rPr>
              <a:t>Renewable expansion</a:t>
            </a:r>
            <a:endParaRPr lang="en-US" sz="1600" dirty="0">
              <a:latin typeface="Times New Roman" panose="02020603050405020304" pitchFamily="18" charset="0"/>
              <a:cs typeface="Times New Roman" panose="02020603050405020304" pitchFamily="18" charset="0"/>
            </a:endParaRPr>
          </a:p>
        </p:txBody>
      </p:sp>
      <p:sp>
        <p:nvSpPr>
          <p:cNvPr id="48" name="Shape 46"/>
          <p:cNvSpPr/>
          <p:nvPr/>
        </p:nvSpPr>
        <p:spPr>
          <a:xfrm>
            <a:off x="10496252" y="5353049"/>
            <a:ext cx="1009650" cy="266700"/>
          </a:xfrm>
          <a:custGeom>
            <a:avLst/>
            <a:gdLst/>
            <a:ahLst/>
            <a:cxnLst/>
            <a:rect l="l" t="t" r="r" b="b"/>
            <a:pathLst>
              <a:path w="1009650" h="266700">
                <a:moveTo>
                  <a:pt x="133350" y="0"/>
                </a:moveTo>
                <a:lnTo>
                  <a:pt x="876300" y="0"/>
                </a:lnTo>
                <a:cubicBezTo>
                  <a:pt x="949898" y="0"/>
                  <a:pt x="1009650" y="59752"/>
                  <a:pt x="1009650" y="133350"/>
                </a:cubicBezTo>
                <a:lnTo>
                  <a:pt x="1009650" y="133350"/>
                </a:lnTo>
                <a:cubicBezTo>
                  <a:pt x="1009650" y="206948"/>
                  <a:pt x="949898" y="266700"/>
                  <a:pt x="876300" y="266700"/>
                </a:cubicBezTo>
                <a:lnTo>
                  <a:pt x="133350" y="266700"/>
                </a:lnTo>
                <a:cubicBezTo>
                  <a:pt x="59752" y="266700"/>
                  <a:pt x="0" y="206948"/>
                  <a:pt x="0" y="133350"/>
                </a:cubicBezTo>
                <a:lnTo>
                  <a:pt x="0" y="133350"/>
                </a:lnTo>
                <a:cubicBezTo>
                  <a:pt x="0" y="59752"/>
                  <a:pt x="59752" y="0"/>
                  <a:pt x="133350" y="0"/>
                </a:cubicBezTo>
                <a:close/>
              </a:path>
            </a:pathLst>
          </a:custGeom>
          <a:solidFill>
            <a:srgbClr val="38A169">
              <a:alpha val="30196"/>
            </a:srgbClr>
          </a:solidFill>
          <a:ln/>
        </p:spPr>
        <p:txBody>
          <a:bodyPr/>
          <a:lstStyle/>
          <a:p>
            <a:endParaRPr lang="ko-KR" altLang="en-US"/>
          </a:p>
        </p:txBody>
      </p:sp>
      <p:sp>
        <p:nvSpPr>
          <p:cNvPr id="49" name="Text 47"/>
          <p:cNvSpPr/>
          <p:nvPr/>
        </p:nvSpPr>
        <p:spPr>
          <a:xfrm>
            <a:off x="10496252" y="5335115"/>
            <a:ext cx="1076325" cy="266700"/>
          </a:xfrm>
          <a:prstGeom prst="rect">
            <a:avLst/>
          </a:prstGeom>
          <a:noFill/>
          <a:ln/>
        </p:spPr>
        <p:txBody>
          <a:bodyPr wrap="square" lIns="114300" tIns="38100" rIns="114300" bIns="38100" rtlCol="0" anchor="ctr"/>
          <a:lstStyle/>
          <a:p>
            <a:pPr>
              <a:lnSpc>
                <a:spcPct val="120000"/>
              </a:lnSpc>
            </a:pPr>
            <a:r>
              <a:rPr lang="en-US" sz="1050" dirty="0">
                <a:solidFill>
                  <a:srgbClr val="F7FAFC"/>
                </a:solidFill>
                <a:latin typeface="Times New Roman" panose="02020603050405020304" pitchFamily="18" charset="0"/>
                <a:ea typeface="Quattrocento Sans" pitchFamily="34" charset="-122"/>
                <a:cs typeface="Times New Roman" panose="02020603050405020304" pitchFamily="18" charset="0"/>
              </a:rPr>
              <a:t>Electrification</a:t>
            </a:r>
            <a:endParaRPr lang="en-US" sz="1600" dirty="0">
              <a:latin typeface="Times New Roman" panose="02020603050405020304" pitchFamily="18" charset="0"/>
              <a:cs typeface="Times New Roman" panose="02020603050405020304" pitchFamily="18" charset="0"/>
            </a:endParaRPr>
          </a:p>
        </p:txBody>
      </p:sp>
      <p:sp>
        <p:nvSpPr>
          <p:cNvPr id="50" name="Shape 48"/>
          <p:cNvSpPr/>
          <p:nvPr/>
        </p:nvSpPr>
        <p:spPr>
          <a:xfrm>
            <a:off x="6927730" y="5713875"/>
            <a:ext cx="1400175" cy="266700"/>
          </a:xfrm>
          <a:custGeom>
            <a:avLst/>
            <a:gdLst/>
            <a:ahLst/>
            <a:cxnLst/>
            <a:rect l="l" t="t" r="r" b="b"/>
            <a:pathLst>
              <a:path w="1400175" h="266700">
                <a:moveTo>
                  <a:pt x="133350" y="0"/>
                </a:moveTo>
                <a:lnTo>
                  <a:pt x="1266825" y="0"/>
                </a:lnTo>
                <a:cubicBezTo>
                  <a:pt x="1340423" y="0"/>
                  <a:pt x="1400175" y="59752"/>
                  <a:pt x="1400175" y="133350"/>
                </a:cubicBezTo>
                <a:lnTo>
                  <a:pt x="1400175" y="133350"/>
                </a:lnTo>
                <a:cubicBezTo>
                  <a:pt x="1400175" y="206948"/>
                  <a:pt x="1340423" y="266700"/>
                  <a:pt x="1266825" y="266700"/>
                </a:cubicBezTo>
                <a:lnTo>
                  <a:pt x="133350" y="266700"/>
                </a:lnTo>
                <a:cubicBezTo>
                  <a:pt x="59752" y="266700"/>
                  <a:pt x="0" y="206948"/>
                  <a:pt x="0" y="133350"/>
                </a:cubicBezTo>
                <a:lnTo>
                  <a:pt x="0" y="133350"/>
                </a:lnTo>
                <a:cubicBezTo>
                  <a:pt x="0" y="59752"/>
                  <a:pt x="59752" y="0"/>
                  <a:pt x="133350" y="0"/>
                </a:cubicBezTo>
                <a:close/>
              </a:path>
            </a:pathLst>
          </a:custGeom>
          <a:solidFill>
            <a:srgbClr val="38A169">
              <a:alpha val="30196"/>
            </a:srgbClr>
          </a:solidFill>
          <a:ln/>
        </p:spPr>
        <p:txBody>
          <a:bodyPr/>
          <a:lstStyle/>
          <a:p>
            <a:endParaRPr lang="ko-KR" altLang="en-US"/>
          </a:p>
        </p:txBody>
      </p:sp>
      <p:sp>
        <p:nvSpPr>
          <p:cNvPr id="51" name="Text 49"/>
          <p:cNvSpPr/>
          <p:nvPr/>
        </p:nvSpPr>
        <p:spPr>
          <a:xfrm>
            <a:off x="6936695" y="5695945"/>
            <a:ext cx="1466850" cy="266700"/>
          </a:xfrm>
          <a:prstGeom prst="rect">
            <a:avLst/>
          </a:prstGeom>
          <a:noFill/>
          <a:ln/>
        </p:spPr>
        <p:txBody>
          <a:bodyPr wrap="square" lIns="114300" tIns="38100" rIns="114300" bIns="38100" rtlCol="0" anchor="ctr"/>
          <a:lstStyle/>
          <a:p>
            <a:pPr>
              <a:lnSpc>
                <a:spcPct val="120000"/>
              </a:lnSpc>
            </a:pPr>
            <a:r>
              <a:rPr lang="en-US" sz="1050" dirty="0">
                <a:solidFill>
                  <a:srgbClr val="F7FAFC"/>
                </a:solidFill>
                <a:latin typeface="Times New Roman" panose="02020603050405020304" pitchFamily="18" charset="0"/>
                <a:ea typeface="Quattrocento Sans" pitchFamily="34" charset="-122"/>
                <a:cs typeface="Times New Roman" panose="02020603050405020304" pitchFamily="18" charset="0"/>
              </a:rPr>
              <a:t>System optimization</a:t>
            </a:r>
            <a:endParaRPr lang="en-US" sz="1600" dirty="0">
              <a:latin typeface="Times New Roman" panose="02020603050405020304" pitchFamily="18" charset="0"/>
              <a:cs typeface="Times New Roman" panose="02020603050405020304" pitchFamily="18" charset="0"/>
            </a:endParaRPr>
          </a:p>
        </p:txBody>
      </p:sp>
      <p:sp>
        <p:nvSpPr>
          <p:cNvPr id="52" name="Shape 50"/>
          <p:cNvSpPr/>
          <p:nvPr/>
        </p:nvSpPr>
        <p:spPr>
          <a:xfrm>
            <a:off x="6919885" y="6159870"/>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rgbClr val="38A169"/>
          </a:solidFill>
          <a:ln/>
        </p:spPr>
        <p:txBody>
          <a:bodyPr/>
          <a:lstStyle/>
          <a:p>
            <a:endParaRPr lang="ko-KR" altLang="en-US"/>
          </a:p>
        </p:txBody>
      </p:sp>
      <p:sp>
        <p:nvSpPr>
          <p:cNvPr id="53" name="Text 51"/>
          <p:cNvSpPr/>
          <p:nvPr/>
        </p:nvSpPr>
        <p:spPr>
          <a:xfrm>
            <a:off x="7107585" y="5998505"/>
            <a:ext cx="5012697" cy="583828"/>
          </a:xfrm>
          <a:prstGeom prst="rect">
            <a:avLst/>
          </a:prstGeom>
          <a:noFill/>
          <a:ln/>
        </p:spPr>
        <p:txBody>
          <a:bodyPr wrap="square" lIns="0" tIns="0" rIns="0" bIns="0" rtlCol="0" anchor="ctr"/>
          <a:lstStyle/>
          <a:p>
            <a:pPr>
              <a:lnSpc>
                <a:spcPct val="130000"/>
              </a:lnSpc>
            </a:pP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Using LEAP soft-linked with NEMO: </a:t>
            </a:r>
            <a:r>
              <a:rPr lang="en-US" altLang="ko-KR" sz="1100" b="1" dirty="0">
                <a:solidFill>
                  <a:schemeClr val="bg1"/>
                </a:solidFill>
                <a:latin typeface="Times New Roman" panose="02020603050405020304" pitchFamily="18" charset="0"/>
                <a:cs typeface="Times New Roman" panose="02020603050405020304" pitchFamily="18" charset="0"/>
              </a:rPr>
              <a:t>developing and comparing six long-term LEAP scenarios to identify realistic carbon-neutrality pathways for Egypt.</a:t>
            </a:r>
            <a:endParaRPr lang="en-US" sz="1200" b="1" dirty="0">
              <a:solidFill>
                <a:schemeClr val="bg1"/>
              </a:solidFill>
              <a:latin typeface="Times New Roman" panose="02020603050405020304" pitchFamily="18" charset="0"/>
              <a:cs typeface="Times New Roman" panose="02020603050405020304" pitchFamily="18" charset="0"/>
            </a:endParaRPr>
          </a:p>
        </p:txBody>
      </p:sp>
      <p:pic>
        <p:nvPicPr>
          <p:cNvPr id="54" name="object 7">
            <a:extLst>
              <a:ext uri="{FF2B5EF4-FFF2-40B4-BE49-F238E27FC236}">
                <a16:creationId xmlns:a16="http://schemas.microsoft.com/office/drawing/2014/main" id="{4C4B2DC3-BC8C-6A9B-B1B0-CEA7EF03AE4A}"/>
              </a:ext>
            </a:extLst>
          </p:cNvPr>
          <p:cNvPicPr/>
          <p:nvPr/>
        </p:nvPicPr>
        <p:blipFill>
          <a:blip r:embed="rId3"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830FB-1B28-9BF7-04CA-99F27266AEC8}"/>
              </a:ext>
            </a:extLst>
          </p:cNvPr>
          <p:cNvSpPr txBox="1"/>
          <p:nvPr/>
        </p:nvSpPr>
        <p:spPr>
          <a:xfrm>
            <a:off x="6452558" y="3080876"/>
            <a:ext cx="5587043" cy="892552"/>
          </a:xfrm>
          <a:prstGeom prst="rect">
            <a:avLst/>
          </a:prstGeom>
          <a:noFill/>
        </p:spPr>
        <p:txBody>
          <a:bodyPr wrap="square">
            <a:spAutoFit/>
          </a:bodyPr>
          <a:lstStyle/>
          <a:p>
            <a:r>
              <a:rPr lang="en-US" altLang="ko-KR" sz="1600" spc="-131" dirty="0">
                <a:solidFill>
                  <a:schemeClr val="accent6">
                    <a:lumMod val="50000"/>
                  </a:schemeClr>
                </a:solidFill>
                <a:latin typeface="Times New Roman" panose="02020603050405020304" pitchFamily="18" charset="0"/>
                <a:cs typeface="Times New Roman" panose="02020603050405020304" pitchFamily="18" charset="0"/>
              </a:rPr>
              <a:t>University of Seoul, Urban Planning and Design Department, Doctoral Program                </a:t>
            </a:r>
            <a:r>
              <a:rPr lang="ko-KR" altLang="en-US" sz="1200" spc="-131" dirty="0">
                <a:solidFill>
                  <a:srgbClr val="0070C0"/>
                </a:solidFill>
                <a:latin typeface="Times New Roman" panose="02020603050405020304" pitchFamily="18" charset="0"/>
                <a:cs typeface="Times New Roman" panose="02020603050405020304" pitchFamily="18" charset="0"/>
              </a:rPr>
              <a:t>서울시립</a:t>
            </a:r>
            <a:r>
              <a:rPr lang="ko-KR" altLang="en-US" sz="1200" spc="-140" dirty="0">
                <a:solidFill>
                  <a:srgbClr val="0070C0"/>
                </a:solidFill>
                <a:latin typeface="Times New Roman" panose="02020603050405020304" pitchFamily="18" charset="0"/>
                <a:cs typeface="Times New Roman" panose="02020603050405020304" pitchFamily="18" charset="0"/>
              </a:rPr>
              <a:t>대</a:t>
            </a:r>
            <a:r>
              <a:rPr lang="ko-KR" altLang="en-US" sz="1200" spc="-145" dirty="0">
                <a:solidFill>
                  <a:srgbClr val="0070C0"/>
                </a:solidFill>
                <a:latin typeface="Times New Roman" panose="02020603050405020304" pitchFamily="18" charset="0"/>
                <a:cs typeface="Times New Roman" panose="02020603050405020304" pitchFamily="18" charset="0"/>
              </a:rPr>
              <a:t>학</a:t>
            </a:r>
            <a:r>
              <a:rPr lang="ko-KR" altLang="en-US" sz="1200" spc="-131" dirty="0">
                <a:solidFill>
                  <a:srgbClr val="0070C0"/>
                </a:solidFill>
                <a:latin typeface="Times New Roman" panose="02020603050405020304" pitchFamily="18" charset="0"/>
                <a:cs typeface="Times New Roman" panose="02020603050405020304" pitchFamily="18" charset="0"/>
              </a:rPr>
              <a:t>교</a:t>
            </a:r>
            <a:r>
              <a:rPr lang="en-US" altLang="ko-KR" sz="1200" spc="-131" dirty="0">
                <a:solidFill>
                  <a:srgbClr val="0070C0"/>
                </a:solidFill>
                <a:latin typeface="Times New Roman" panose="02020603050405020304" pitchFamily="18" charset="0"/>
                <a:cs typeface="Times New Roman" panose="02020603050405020304" pitchFamily="18" charset="0"/>
              </a:rPr>
              <a:t>, </a:t>
            </a:r>
            <a:r>
              <a:rPr lang="ko-KR" altLang="en-US" sz="1200" dirty="0">
                <a:solidFill>
                  <a:srgbClr val="0070C0"/>
                </a:solidFill>
                <a:latin typeface="Times New Roman" panose="02020603050405020304" pitchFamily="18" charset="0"/>
                <a:cs typeface="Times New Roman" panose="02020603050405020304" pitchFamily="18" charset="0"/>
              </a:rPr>
              <a:t>도시공학과</a:t>
            </a:r>
            <a:r>
              <a:rPr lang="en-US" altLang="ko-KR" sz="1200" dirty="0">
                <a:solidFill>
                  <a:srgbClr val="0070C0"/>
                </a:solidFill>
                <a:latin typeface="Times New Roman" panose="02020603050405020304" pitchFamily="18" charset="0"/>
                <a:cs typeface="Times New Roman" panose="02020603050405020304" pitchFamily="18" charset="0"/>
              </a:rPr>
              <a:t>, </a:t>
            </a:r>
            <a:r>
              <a:rPr lang="ko-KR" altLang="en-US" sz="1200" dirty="0">
                <a:solidFill>
                  <a:srgbClr val="0070C0"/>
                </a:solidFill>
                <a:latin typeface="Times New Roman" panose="02020603050405020304" pitchFamily="18" charset="0"/>
                <a:cs typeface="Times New Roman" panose="02020603050405020304" pitchFamily="18" charset="0"/>
              </a:rPr>
              <a:t> 박사과정   아슈라프 엘하닫</a:t>
            </a:r>
            <a:endParaRPr lang="en-US" altLang="ko-KR" sz="1200" dirty="0">
              <a:solidFill>
                <a:srgbClr val="0070C0"/>
              </a:solidFill>
              <a:latin typeface="Times New Roman" panose="02020603050405020304" pitchFamily="18" charset="0"/>
              <a:cs typeface="Times New Roman" panose="02020603050405020304" pitchFamily="18" charset="0"/>
            </a:endParaRPr>
          </a:p>
          <a:p>
            <a:r>
              <a:rPr lang="en-US" altLang="ko-KR" sz="1200" dirty="0">
                <a:solidFill>
                  <a:srgbClr val="0070C0"/>
                </a:solidFill>
                <a:latin typeface="Times New Roman" panose="02020603050405020304" pitchFamily="18" charset="0"/>
                <a:cs typeface="Times New Roman" panose="02020603050405020304" pitchFamily="18" charset="0"/>
              </a:rPr>
              <a:t>Ashraf El Haddad                                            </a:t>
            </a:r>
          </a:p>
          <a:p>
            <a:r>
              <a:rPr lang="en-US" altLang="ko-KR" sz="1200" dirty="0">
                <a:latin typeface="Times New Roman" panose="02020603050405020304" pitchFamily="18" charset="0"/>
                <a:cs typeface="Times New Roman" panose="02020603050405020304" pitchFamily="18" charset="0"/>
                <a:hlinkClick r:id="rId2"/>
              </a:rPr>
              <a:t>ashraf@uos.ac.kr</a:t>
            </a:r>
            <a:endParaRPr lang="en-US" altLang="ko-KR"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E44370-F1AA-C3BF-2172-CE2464CA64F6}"/>
              </a:ext>
            </a:extLst>
          </p:cNvPr>
          <p:cNvSpPr txBox="1"/>
          <p:nvPr/>
        </p:nvSpPr>
        <p:spPr>
          <a:xfrm>
            <a:off x="6452558" y="4146167"/>
            <a:ext cx="5587043" cy="1035155"/>
          </a:xfrm>
          <a:prstGeom prst="rect">
            <a:avLst/>
          </a:prstGeom>
          <a:noFill/>
        </p:spPr>
        <p:txBody>
          <a:bodyPr wrap="square">
            <a:spAutoFit/>
          </a:bodyPr>
          <a:lstStyle/>
          <a:p>
            <a:pPr algn="just" fontAlgn="base" latinLnBrk="1">
              <a:lnSpc>
                <a:spcPct val="130000"/>
              </a:lnSpc>
            </a:pPr>
            <a:r>
              <a:rPr lang="en-US" altLang="ko-KR" sz="933" dirty="0">
                <a:solidFill>
                  <a:srgbClr val="0070C0"/>
                </a:solidFill>
                <a:latin typeface="Times New Roman" panose="02020603050405020304" pitchFamily="18" charset="0"/>
                <a:cs typeface="Times New Roman" panose="02020603050405020304" pitchFamily="18" charset="0"/>
              </a:rPr>
              <a:t>This research was supported by the BK21 4 (Four Outstanding Universities for Research) funded by the Ministry of Education (MOE, Korea) and the National Research Foundation of Korea (NRF) and also, It was supported by the Carbon Neutrality, a specialized program of the Graduate School through the Korea Environmental Industry &amp; Technology Institute (KEITI) funded by the Ministry of Environment (MOE, Korea).</a:t>
            </a:r>
          </a:p>
          <a:p>
            <a:pPr algn="just" fontAlgn="base" latinLnBrk="1">
              <a:lnSpc>
                <a:spcPct val="130000"/>
              </a:lnSpc>
            </a:pPr>
            <a:endParaRPr lang="en-US" altLang="ko-KR" sz="1067" dirty="0">
              <a:solidFill>
                <a:srgbClr val="0070C0"/>
              </a:solidFill>
              <a:latin typeface="+mj-lt"/>
            </a:endParaRPr>
          </a:p>
        </p:txBody>
      </p:sp>
      <p:sp>
        <p:nvSpPr>
          <p:cNvPr id="49" name="Shape 46"/>
          <p:cNvSpPr/>
          <p:nvPr/>
        </p:nvSpPr>
        <p:spPr>
          <a:xfrm>
            <a:off x="1510207" y="1676678"/>
            <a:ext cx="10335029" cy="833438"/>
          </a:xfrm>
          <a:custGeom>
            <a:avLst/>
            <a:gdLst/>
            <a:ahLst/>
            <a:cxnLst/>
            <a:rect l="l" t="t" r="r" b="b"/>
            <a:pathLst>
              <a:path w="11549063" h="833438">
                <a:moveTo>
                  <a:pt x="95254" y="0"/>
                </a:moveTo>
                <a:lnTo>
                  <a:pt x="11453809" y="0"/>
                </a:lnTo>
                <a:cubicBezTo>
                  <a:pt x="11506416" y="0"/>
                  <a:pt x="11549063" y="42646"/>
                  <a:pt x="11549063" y="95254"/>
                </a:cubicBezTo>
                <a:lnTo>
                  <a:pt x="11549063" y="738184"/>
                </a:lnTo>
                <a:cubicBezTo>
                  <a:pt x="11549063" y="790791"/>
                  <a:pt x="11506416" y="833437"/>
                  <a:pt x="11453809" y="833438"/>
                </a:cubicBezTo>
                <a:lnTo>
                  <a:pt x="95254" y="833438"/>
                </a:lnTo>
                <a:cubicBezTo>
                  <a:pt x="42682" y="833438"/>
                  <a:pt x="0" y="790756"/>
                  <a:pt x="0" y="738184"/>
                </a:cubicBezTo>
                <a:lnTo>
                  <a:pt x="0" y="95254"/>
                </a:lnTo>
                <a:cubicBezTo>
                  <a:pt x="0" y="42682"/>
                  <a:pt x="42682" y="0"/>
                  <a:pt x="95254" y="0"/>
                </a:cubicBezTo>
                <a:close/>
              </a:path>
            </a:pathLst>
          </a:custGeom>
          <a:solidFill>
            <a:srgbClr val="00B050">
              <a:alpha val="70196"/>
            </a:srgbClr>
          </a:solidFill>
          <a:ln w="12700">
            <a:solidFill>
              <a:srgbClr val="38A169">
                <a:alpha val="50196"/>
              </a:srgbClr>
            </a:solidFill>
            <a:prstDash val="solid"/>
          </a:ln>
        </p:spPr>
        <p:txBody>
          <a:bodyPr/>
          <a:lstStyle/>
          <a:p>
            <a:endParaRPr lang="ko-KR" altLang="en-US" dirty="0"/>
          </a:p>
        </p:txBody>
      </p:sp>
      <p:sp>
        <p:nvSpPr>
          <p:cNvPr id="50" name="Text 47"/>
          <p:cNvSpPr/>
          <p:nvPr/>
        </p:nvSpPr>
        <p:spPr>
          <a:xfrm>
            <a:off x="4442605" y="1914101"/>
            <a:ext cx="5753818" cy="415871"/>
          </a:xfrm>
          <a:prstGeom prst="rect">
            <a:avLst/>
          </a:prstGeom>
          <a:noFill/>
          <a:ln/>
        </p:spPr>
        <p:txBody>
          <a:bodyPr wrap="square" lIns="0" tIns="0" rIns="0" bIns="0" rtlCol="0" anchor="ctr"/>
          <a:lstStyle/>
          <a:p>
            <a:pPr>
              <a:lnSpc>
                <a:spcPct val="120000"/>
              </a:lnSpc>
            </a:pPr>
            <a:r>
              <a:rPr lang="en-US" sz="2800" b="1" dirty="0">
                <a:solidFill>
                  <a:srgbClr val="F7FAFC"/>
                </a:solidFill>
                <a:latin typeface="Times New Roman" panose="02020603050405020304" pitchFamily="18" charset="0"/>
                <a:ea typeface="Quattrocento Sans" pitchFamily="34" charset="-122"/>
                <a:cs typeface="Times New Roman" panose="02020603050405020304" pitchFamily="18" charset="0"/>
              </a:rPr>
              <a:t>Thank You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46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7C98B-DBBE-9015-1B1A-C3DD22C27DDB}"/>
              </a:ext>
            </a:extLst>
          </p:cNvPr>
          <p:cNvSpPr txBox="1"/>
          <p:nvPr/>
        </p:nvSpPr>
        <p:spPr>
          <a:xfrm>
            <a:off x="152400" y="990601"/>
            <a:ext cx="11887200" cy="4544257"/>
          </a:xfrm>
          <a:prstGeom prst="rect">
            <a:avLst/>
          </a:prstGeom>
          <a:solidFill>
            <a:schemeClr val="accent1">
              <a:lumMod val="20000"/>
              <a:lumOff val="80000"/>
            </a:schemeClr>
          </a:solidFill>
        </p:spPr>
        <p:txBody>
          <a:bodyPr wrap="square">
            <a:spAutoFit/>
          </a:bodyPr>
          <a:lstStyle/>
          <a:p>
            <a:pPr>
              <a:lnSpc>
                <a:spcPct val="150000"/>
              </a:lnSpc>
            </a:pPr>
            <a:r>
              <a:rPr lang="en-US" altLang="ko-KR" sz="1100" dirty="0"/>
              <a:t>18. Park, S.Y., Yun, B.-Y., Yun, C.Y., Lee, D.H. and Choi, D.G. (2016), “An analysis of the optimum renewable energy portfolio using bottom–up models: focusing on electricity sector in South Korea”, </a:t>
            </a:r>
          </a:p>
          <a:p>
            <a:pPr>
              <a:lnSpc>
                <a:spcPct val="150000"/>
              </a:lnSpc>
            </a:pPr>
            <a:r>
              <a:rPr lang="en-US" altLang="ko-KR" sz="1100" dirty="0"/>
              <a:t>      Renewable and Sustainable Energy Reviews, Vol. 53, pp. 319-329, </a:t>
            </a:r>
            <a:r>
              <a:rPr lang="en-US" altLang="ko-KR" sz="1100" dirty="0" err="1"/>
              <a:t>doi</a:t>
            </a:r>
            <a:r>
              <a:rPr lang="en-US" altLang="ko-KR" sz="1100" dirty="0"/>
              <a:t>: 10.1016/j.rser.2015.08.029.</a:t>
            </a:r>
          </a:p>
          <a:p>
            <a:pPr>
              <a:lnSpc>
                <a:spcPct val="150000"/>
              </a:lnSpc>
            </a:pPr>
            <a:r>
              <a:rPr lang="en-US" altLang="ko-KR" sz="1100" dirty="0"/>
              <a:t>19. Prina, M.G., Manzolini, G., Moser, D., Nastasi, B. and Sparber, W. (2020), “Classification and challenges of bottom-up energy system models”, Renewable and Sustainable Energy, Vol. 129,</a:t>
            </a:r>
          </a:p>
          <a:p>
            <a:pPr>
              <a:lnSpc>
                <a:spcPct val="150000"/>
              </a:lnSpc>
            </a:pPr>
            <a:r>
              <a:rPr lang="en-US" altLang="ko-KR" sz="1100" dirty="0"/>
              <a:t>       109917, Doi: 10.1016/j.rser.2020.109917.</a:t>
            </a:r>
          </a:p>
          <a:p>
            <a:pPr>
              <a:lnSpc>
                <a:spcPct val="150000"/>
              </a:lnSpc>
            </a:pPr>
            <a:r>
              <a:rPr lang="en-US" altLang="ko-KR" sz="1100" dirty="0"/>
              <a:t>20. Prina, M.G., Groppi, D., Nastasi, B. and Garcia, D.A. (2021), “Bottom-up energy system models applied to sustainable islands”, Renewable and Sustainable Energy Reviews, Vol. 152, 111625,</a:t>
            </a:r>
          </a:p>
          <a:p>
            <a:pPr>
              <a:lnSpc>
                <a:spcPct val="150000"/>
              </a:lnSpc>
            </a:pPr>
            <a:r>
              <a:rPr lang="en-US" altLang="ko-KR" sz="1100" dirty="0"/>
              <a:t>      Doi: 10.1016/j.rser.2021.111625.</a:t>
            </a:r>
          </a:p>
          <a:p>
            <a:pPr>
              <a:lnSpc>
                <a:spcPct val="150000"/>
              </a:lnSpc>
            </a:pPr>
            <a:r>
              <a:rPr lang="en-US" altLang="ko-KR" sz="1100" dirty="0"/>
              <a:t>21. Rady, Y. Y., Rocco, M. V., Serag-Eldin, M. A., &amp; Colombo, E. (2018). Modelling for power generation sector in Developing Countries: Case of Egypt. </a:t>
            </a:r>
            <a:r>
              <a:rPr lang="en-US" altLang="ko-KR" sz="1100" i="1" dirty="0"/>
              <a:t>Energy</a:t>
            </a:r>
            <a:r>
              <a:rPr lang="en-US" altLang="ko-KR" sz="1100" dirty="0"/>
              <a:t>, </a:t>
            </a:r>
            <a:r>
              <a:rPr lang="en-US" altLang="ko-KR" sz="1100" i="1" dirty="0"/>
              <a:t>165</a:t>
            </a:r>
            <a:r>
              <a:rPr lang="en-US" altLang="ko-KR" sz="1100" dirty="0"/>
              <a:t>, 198-209.</a:t>
            </a:r>
            <a:endParaRPr lang="en-US" altLang="ko-KR" sz="600" dirty="0"/>
          </a:p>
          <a:p>
            <a:pPr>
              <a:lnSpc>
                <a:spcPct val="150000"/>
              </a:lnSpc>
            </a:pPr>
            <a:r>
              <a:rPr lang="en-US" altLang="ko-KR" sz="1000" dirty="0"/>
              <a:t>22. Salah, S. I.,, Eltaweel M., &amp; Abeykoon, C. (2022). Towards a sustainable energy future for Egypt: A systematic review of renewable energy sources, technologies, challenges, and recommendations. </a:t>
            </a:r>
            <a:r>
              <a:rPr lang="en-US" altLang="ko-KR" sz="1000" i="1" dirty="0"/>
              <a:t>Cleaner Engineering and </a:t>
            </a:r>
          </a:p>
          <a:p>
            <a:pPr>
              <a:lnSpc>
                <a:spcPct val="150000"/>
              </a:lnSpc>
            </a:pPr>
            <a:r>
              <a:rPr lang="en-US" altLang="ko-KR" sz="1000" i="1" dirty="0"/>
              <a:t>       Technology</a:t>
            </a:r>
            <a:r>
              <a:rPr lang="en-US" altLang="ko-KR" sz="1000" dirty="0"/>
              <a:t>, </a:t>
            </a:r>
            <a:r>
              <a:rPr lang="en-US" altLang="ko-KR" sz="1000" i="1" dirty="0"/>
              <a:t>8</a:t>
            </a:r>
            <a:r>
              <a:rPr lang="en-US" altLang="ko-KR" sz="1000" dirty="0"/>
              <a:t>, 100497.</a:t>
            </a:r>
          </a:p>
          <a:p>
            <a:pPr>
              <a:lnSpc>
                <a:spcPct val="150000"/>
              </a:lnSpc>
            </a:pPr>
            <a:r>
              <a:rPr lang="en-US" altLang="ko-KR" sz="1000" dirty="0"/>
              <a:t>23. Sanchez, M.O., Noguez, J., Molina-Espinosa, J.M., Lozano-Espinosa, R. and Vargas-Solar, G. (2021), “The contribution of bottom-up energy models to support policy design of electricity end-use efficiency for residential </a:t>
            </a:r>
          </a:p>
          <a:p>
            <a:pPr>
              <a:lnSpc>
                <a:spcPct val="150000"/>
              </a:lnSpc>
            </a:pPr>
            <a:r>
              <a:rPr lang="en-US" altLang="ko-KR" sz="1000" dirty="0"/>
              <a:t>       buildings”, Energies, Vol. 14 No. 20, 6466, Doi: 10.3390/en14206466.</a:t>
            </a:r>
          </a:p>
          <a:p>
            <a:pPr>
              <a:lnSpc>
                <a:spcPct val="150000"/>
              </a:lnSpc>
            </a:pPr>
            <a:r>
              <a:rPr lang="en-US" altLang="ko-KR" sz="1100" dirty="0"/>
              <a:t>24. Simões, H. M., &amp; Stanicek, B. (2022). Egypt’s Climate Change Policies: State of Play Ahead of COP27. </a:t>
            </a:r>
            <a:r>
              <a:rPr lang="en-US" altLang="ko-KR" sz="1100" i="1" dirty="0"/>
              <a:t>European Parliamentary Research Service</a:t>
            </a:r>
            <a:r>
              <a:rPr lang="en-US" altLang="ko-KR" sz="1100" dirty="0"/>
              <a:t>.</a:t>
            </a:r>
          </a:p>
          <a:p>
            <a:pPr>
              <a:lnSpc>
                <a:spcPct val="150000"/>
              </a:lnSpc>
            </a:pPr>
            <a:r>
              <a:rPr lang="en-US" altLang="ko-KR" sz="1100" dirty="0"/>
              <a:t>25. Shabbir, R., &amp; Ahmad, S. S. (2010). Monitoring urban transport air pollution and energy demand in Rawalpindi and Islamabad using leap model. </a:t>
            </a:r>
            <a:r>
              <a:rPr lang="en-US" altLang="ko-KR" sz="1100" i="1" dirty="0"/>
              <a:t>Energy</a:t>
            </a:r>
            <a:r>
              <a:rPr lang="en-US" altLang="ko-KR" sz="1100" dirty="0"/>
              <a:t>, </a:t>
            </a:r>
            <a:r>
              <a:rPr lang="en-US" altLang="ko-KR" sz="1100" i="1" dirty="0"/>
              <a:t>35</a:t>
            </a:r>
            <a:r>
              <a:rPr lang="en-US" altLang="ko-KR" sz="1100" dirty="0"/>
              <a:t>(5), 2323-2332.</a:t>
            </a:r>
          </a:p>
          <a:p>
            <a:pPr>
              <a:lnSpc>
                <a:spcPct val="150000"/>
              </a:lnSpc>
            </a:pPr>
            <a:r>
              <a:rPr lang="en-US" altLang="ko-KR" sz="1100" dirty="0"/>
              <a:t>26. U.S. Energy Information Administration (2025); Energy Institute - Statistical Review of World Energy (2025); Bolt and van Zanden – Maddison Project Database 2023 – with major processing by Our World </a:t>
            </a:r>
          </a:p>
          <a:p>
            <a:pPr>
              <a:lnSpc>
                <a:spcPct val="150000"/>
              </a:lnSpc>
            </a:pPr>
            <a:r>
              <a:rPr lang="en-US" altLang="ko-KR" sz="1100" dirty="0"/>
              <a:t>       in Data. “Primary energy consumption per GDP” [dataset]. U.S. Energy Information Administration, “International Energy Data”; Energy Institute, “Statistical Review of World Energy”; Bolt and van </a:t>
            </a:r>
          </a:p>
          <a:p>
            <a:pPr>
              <a:lnSpc>
                <a:spcPct val="150000"/>
              </a:lnSpc>
            </a:pPr>
            <a:r>
              <a:rPr lang="en-US" altLang="ko-KR" sz="1100" dirty="0"/>
              <a:t>       Zanden, “Maddison Project Database 2023” [original data].</a:t>
            </a:r>
            <a:endParaRPr lang="en-US" altLang="ko-KR" sz="700" dirty="0"/>
          </a:p>
          <a:p>
            <a:pPr>
              <a:lnSpc>
                <a:spcPct val="150000"/>
              </a:lnSpc>
            </a:pPr>
            <a:r>
              <a:rPr lang="en-US" altLang="ko-KR" sz="1100" dirty="0"/>
              <a:t>27. World Bank Group. Egypt, Arab Rep. (2021). Available online: </a:t>
            </a:r>
            <a:r>
              <a:rPr lang="en-US" altLang="ko-KR" sz="1100" b="1" dirty="0">
                <a:hlinkClick r:id="rId2">
                  <a:extLst>
                    <a:ext uri="{A12FA001-AC4F-418D-AE19-62706E023703}">
                      <ahyp:hlinkClr xmlns:ahyp="http://schemas.microsoft.com/office/drawing/2018/hyperlinkcolor" val="tx"/>
                    </a:ext>
                  </a:extLst>
                </a:hlinkClick>
              </a:rPr>
              <a:t>https://data.worldbank.org/country/EG</a:t>
            </a:r>
            <a:r>
              <a:rPr lang="en-US" altLang="ko-KR" sz="1100" dirty="0"/>
              <a:t> .</a:t>
            </a:r>
            <a:endParaRPr lang="en-US" altLang="ko-KR" sz="500" dirty="0"/>
          </a:p>
          <a:p>
            <a:pPr>
              <a:lnSpc>
                <a:spcPct val="150000"/>
              </a:lnSpc>
            </a:pPr>
            <a:r>
              <a:rPr lang="en-US" altLang="ko-KR" sz="1100" dirty="0"/>
              <a:t>28. World Bank. </a:t>
            </a:r>
            <a:r>
              <a:rPr lang="en-US" altLang="ko-KR" sz="1100" i="1" dirty="0"/>
              <a:t>Middle East and North Africa</a:t>
            </a:r>
            <a:r>
              <a:rPr lang="en-US" altLang="ko-KR" sz="1100" dirty="0"/>
              <a:t>; World Bank Group: Washington, DC, USA, 2021; Available online: </a:t>
            </a:r>
            <a:r>
              <a:rPr lang="en-US" altLang="ko-KR" sz="1100" b="1" dirty="0">
                <a:hlinkClick r:id="rId3">
                  <a:extLst>
                    <a:ext uri="{A12FA001-AC4F-418D-AE19-62706E023703}">
                      <ahyp:hlinkClr xmlns:ahyp="http://schemas.microsoft.com/office/drawing/2018/hyperlinkcolor" val="tx"/>
                    </a:ext>
                  </a:extLst>
                </a:hlinkClick>
              </a:rPr>
              <a:t>https://www.worldbank.org/en/region/mena/overview#1</a:t>
            </a:r>
            <a:r>
              <a:rPr lang="en-US" altLang="ko-KR" sz="1100" dirty="0"/>
              <a:t>.</a:t>
            </a:r>
          </a:p>
        </p:txBody>
      </p:sp>
      <p:sp>
        <p:nvSpPr>
          <p:cNvPr id="7" name="Title 1">
            <a:extLst>
              <a:ext uri="{FF2B5EF4-FFF2-40B4-BE49-F238E27FC236}">
                <a16:creationId xmlns:a16="http://schemas.microsoft.com/office/drawing/2014/main" id="{0AD8F235-10D4-945B-D914-71905CD2DBEA}"/>
              </a:ext>
            </a:extLst>
          </p:cNvPr>
          <p:cNvSpPr>
            <a:spLocks noGrp="1"/>
          </p:cNvSpPr>
          <p:nvPr>
            <p:ph type="title"/>
          </p:nvPr>
        </p:nvSpPr>
        <p:spPr>
          <a:xfrm>
            <a:off x="161544" y="457202"/>
            <a:ext cx="5197653" cy="276999"/>
          </a:xfrm>
          <a:solidFill>
            <a:schemeClr val="accent2">
              <a:lumMod val="40000"/>
              <a:lumOff val="60000"/>
            </a:schemeClr>
          </a:solidFill>
        </p:spPr>
        <p:txBody>
          <a:bodyPr/>
          <a:lstStyle/>
          <a:p>
            <a:r>
              <a:rPr lang="en-US" altLang="ko-KR" b="1" dirty="0"/>
              <a:t> References</a:t>
            </a:r>
            <a:endParaRPr lang="ko-KR" altLang="en-US" b="1" dirty="0"/>
          </a:p>
        </p:txBody>
      </p:sp>
    </p:spTree>
    <p:extLst>
      <p:ext uri="{BB962C8B-B14F-4D97-AF65-F5344CB8AC3E}">
        <p14:creationId xmlns:p14="http://schemas.microsoft.com/office/powerpoint/2010/main" val="4054606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0BD9-A010-6D33-44EE-69C8C21CDC65}"/>
              </a:ext>
            </a:extLst>
          </p:cNvPr>
          <p:cNvSpPr>
            <a:spLocks noGrp="1"/>
          </p:cNvSpPr>
          <p:nvPr>
            <p:ph type="title"/>
          </p:nvPr>
        </p:nvSpPr>
        <p:spPr>
          <a:xfrm>
            <a:off x="152401" y="282577"/>
            <a:ext cx="5943600" cy="276999"/>
          </a:xfrm>
          <a:solidFill>
            <a:schemeClr val="accent2">
              <a:lumMod val="40000"/>
              <a:lumOff val="60000"/>
            </a:schemeClr>
          </a:solidFill>
        </p:spPr>
        <p:txBody>
          <a:bodyPr/>
          <a:lstStyle/>
          <a:p>
            <a:r>
              <a:rPr lang="en-US" altLang="ko-KR" b="1" dirty="0"/>
              <a:t> References</a:t>
            </a:r>
            <a:endParaRPr lang="ko-KR" altLang="en-US" b="1" dirty="0"/>
          </a:p>
        </p:txBody>
      </p:sp>
      <p:sp>
        <p:nvSpPr>
          <p:cNvPr id="5" name="TextBox 4">
            <a:extLst>
              <a:ext uri="{FF2B5EF4-FFF2-40B4-BE49-F238E27FC236}">
                <a16:creationId xmlns:a16="http://schemas.microsoft.com/office/drawing/2014/main" id="{85A4169F-B448-7AA7-E558-D1A5A2702EEB}"/>
              </a:ext>
            </a:extLst>
          </p:cNvPr>
          <p:cNvSpPr txBox="1"/>
          <p:nvPr/>
        </p:nvSpPr>
        <p:spPr>
          <a:xfrm>
            <a:off x="152400" y="685801"/>
            <a:ext cx="11887200" cy="5906169"/>
          </a:xfrm>
          <a:prstGeom prst="rect">
            <a:avLst/>
          </a:prstGeom>
          <a:solidFill>
            <a:schemeClr val="accent1">
              <a:lumMod val="20000"/>
              <a:lumOff val="80000"/>
            </a:schemeClr>
          </a:solidFill>
        </p:spPr>
        <p:txBody>
          <a:bodyPr wrap="square">
            <a:spAutoFit/>
          </a:bodyPr>
          <a:lstStyle/>
          <a:p>
            <a:pPr>
              <a:lnSpc>
                <a:spcPct val="150000"/>
              </a:lnSpc>
            </a:pPr>
            <a:r>
              <a:rPr lang="en-US" altLang="ko-KR" sz="1100" dirty="0"/>
              <a:t>1. Abdulhakeem , A.H. Eideh, Therese El Gemayel, Wafa Aboul Hosn. (2015). Energy Consumption in Transport Sector in Selected Arab Countries   </a:t>
            </a:r>
          </a:p>
          <a:p>
            <a:pPr>
              <a:lnSpc>
                <a:spcPct val="150000"/>
              </a:lnSpc>
            </a:pPr>
            <a:r>
              <a:rPr lang="en-US" altLang="ko-KR" sz="1100" dirty="0"/>
              <a:t>2. Abouaiana, A., &amp; Battisti, A. (2025). Towards clean energy transition. An exploratory case study from rural Egypt. </a:t>
            </a:r>
            <a:r>
              <a:rPr lang="en-US" altLang="ko-KR" sz="1100" i="1" dirty="0"/>
              <a:t>Sustainability</a:t>
            </a:r>
            <a:r>
              <a:rPr lang="en-US" altLang="ko-KR" sz="1100" dirty="0"/>
              <a:t>, </a:t>
            </a:r>
            <a:r>
              <a:rPr lang="en-US" altLang="ko-KR" sz="1100" i="1" dirty="0"/>
              <a:t>17</a:t>
            </a:r>
            <a:r>
              <a:rPr lang="en-US" altLang="ko-KR" sz="1100" dirty="0"/>
              <a:t>(4), 1-39.</a:t>
            </a:r>
          </a:p>
          <a:p>
            <a:pPr>
              <a:lnSpc>
                <a:spcPct val="150000"/>
              </a:lnSpc>
            </a:pPr>
            <a:r>
              <a:rPr lang="en-US" altLang="ko-KR" sz="1100" dirty="0"/>
              <a:t>3. Arab Development Portal Egypt’s Vision 2030. (2016). Available online: </a:t>
            </a:r>
            <a:r>
              <a:rPr lang="en-US" altLang="ko-KR" sz="1100" b="1" dirty="0">
                <a:hlinkClick r:id="rId2">
                  <a:extLst>
                    <a:ext uri="{A12FA001-AC4F-418D-AE19-62706E023703}">
                      <ahyp:hlinkClr xmlns:ahyp="http://schemas.microsoft.com/office/drawing/2018/hyperlinkcolor" val="tx"/>
                    </a:ext>
                  </a:extLst>
                </a:hlinkClick>
              </a:rPr>
              <a:t>https://arabdevelopmentportal.com/sites/default/files/publication/sds_egypt_vision_2030.pdf</a:t>
            </a:r>
            <a:r>
              <a:rPr lang="en-US" altLang="ko-KR" sz="1100" dirty="0"/>
              <a:t>.</a:t>
            </a:r>
            <a:endParaRPr lang="en-US" altLang="ko-KR" sz="400" dirty="0"/>
          </a:p>
          <a:p>
            <a:pPr>
              <a:lnSpc>
                <a:spcPct val="150000"/>
              </a:lnSpc>
            </a:pPr>
            <a:r>
              <a:rPr lang="en-US" altLang="ko-KR" sz="1100" dirty="0"/>
              <a:t>4. Cai L, Luo J, Wang M, Guo J, Duan J, Li J, et al.(2023) Pathways for municipalities to achieve carbon emission peak and carbon neutrality: a study based on the LEAP model. </a:t>
            </a:r>
            <a:r>
              <a:rPr lang="en-US" altLang="ko-KR" sz="1100" i="1" dirty="0"/>
              <a:t>Energy</a:t>
            </a:r>
            <a:r>
              <a:rPr lang="en-US" altLang="ko-KR" sz="1100" dirty="0"/>
              <a:t> ;262:125435.</a:t>
            </a:r>
            <a:endParaRPr lang="en-US" altLang="ko-KR" sz="400" dirty="0"/>
          </a:p>
          <a:p>
            <a:pPr>
              <a:lnSpc>
                <a:spcPct val="150000"/>
              </a:lnSpc>
            </a:pPr>
            <a:r>
              <a:rPr lang="en-US" altLang="ko-KR" sz="1100" dirty="0"/>
              <a:t>5. CAPMAS. Egypt Population, Housing, and Establishments Census (2017); Central Agency for Public Mobilization and Statistics: Cairo, Egypt, 2017. (In Arabic)</a:t>
            </a:r>
          </a:p>
          <a:p>
            <a:pPr>
              <a:lnSpc>
                <a:spcPct val="150000"/>
              </a:lnSpc>
            </a:pPr>
            <a:r>
              <a:rPr lang="en-US" altLang="ko-KR" sz="1100" dirty="0"/>
              <a:t>6. Egyptian Environmental Affairs Agency (EEAA). (2021). Summary for Policymakers: Egypt National Climate Change Strategy (NCCS) 2050. </a:t>
            </a:r>
          </a:p>
          <a:p>
            <a:pPr>
              <a:lnSpc>
                <a:spcPct val="150000"/>
              </a:lnSpc>
            </a:pPr>
            <a:r>
              <a:rPr lang="en-US" altLang="ko-KR" sz="1100" dirty="0"/>
              <a:t>     Available : </a:t>
            </a:r>
            <a:r>
              <a:rPr lang="en-US" altLang="ko-KR" sz="1100" b="1" dirty="0">
                <a:hlinkClick r:id="rId3">
                  <a:extLst>
                    <a:ext uri="{A12FA001-AC4F-418D-AE19-62706E023703}">
                      <ahyp:hlinkClr xmlns:ahyp="http://schemas.microsoft.com/office/drawing/2018/hyperlinkcolor" val="tx"/>
                    </a:ext>
                  </a:extLst>
                </a:hlinkClick>
              </a:rPr>
              <a:t>https://www.eeaa.gov.eg/Uploads/Topics/Files/20221206130720583.pdf</a:t>
            </a:r>
            <a:r>
              <a:rPr lang="en-US" altLang="ko-KR" sz="1100" dirty="0"/>
              <a:t> .</a:t>
            </a:r>
            <a:endParaRPr lang="en-US" altLang="ko-KR" sz="600" dirty="0"/>
          </a:p>
          <a:p>
            <a:pPr>
              <a:lnSpc>
                <a:spcPct val="150000"/>
              </a:lnSpc>
            </a:pPr>
            <a:r>
              <a:rPr lang="en-US" altLang="ko-KR" sz="1100" dirty="0"/>
              <a:t>7. El-Sayed, A. H. A., Khalil, A., &amp; Yehia, M. (2023). Modeling alternative scenarios for Egypt 2050 energy mix based on LEAP analysis. </a:t>
            </a:r>
            <a:r>
              <a:rPr lang="en-US" altLang="ko-KR" sz="1100" i="1" dirty="0"/>
              <a:t>Energy</a:t>
            </a:r>
            <a:r>
              <a:rPr lang="en-US" altLang="ko-KR" sz="1100" dirty="0"/>
              <a:t>, </a:t>
            </a:r>
            <a:r>
              <a:rPr lang="en-US" altLang="ko-KR" sz="1100" i="1" dirty="0"/>
              <a:t>266</a:t>
            </a:r>
            <a:r>
              <a:rPr lang="en-US" altLang="ko-KR" sz="1100" dirty="0"/>
              <a:t>, 126615.</a:t>
            </a:r>
            <a:endParaRPr lang="en-US" altLang="ko-KR" sz="500" dirty="0"/>
          </a:p>
          <a:p>
            <a:pPr>
              <a:lnSpc>
                <a:spcPct val="150000"/>
              </a:lnSpc>
            </a:pPr>
            <a:r>
              <a:rPr lang="en-US" altLang="ko-KR" sz="1100" dirty="0"/>
              <a:t>8. Emodi, N. V., Emodi, C. C., Murthy, G. P., &amp; Emodi, A. S. A. (2017). Energy policy for low carbon development in Nigeria: A LEAP model application. Renewable and Sustainable Energy Reviews, 68, 247-261. </a:t>
            </a:r>
            <a:endParaRPr lang="en-US" altLang="ko-KR" sz="500" dirty="0"/>
          </a:p>
          <a:p>
            <a:pPr>
              <a:lnSpc>
                <a:spcPct val="150000"/>
              </a:lnSpc>
            </a:pPr>
            <a:r>
              <a:rPr lang="en-US" altLang="ko-KR" sz="1100" dirty="0"/>
              <a:t>9. Energy Consumption in Transport Sector in Selected Arab Countries. Available from: </a:t>
            </a:r>
          </a:p>
          <a:p>
            <a:pPr>
              <a:lnSpc>
                <a:spcPct val="150000"/>
              </a:lnSpc>
            </a:pPr>
            <a:r>
              <a:rPr lang="en-US" altLang="ko-KR" sz="1100" dirty="0">
                <a:solidFill>
                  <a:srgbClr val="0000FF"/>
                </a:solidFill>
                <a:hlinkClick r:id="rId4">
                  <a:extLst>
                    <a:ext uri="{A12FA001-AC4F-418D-AE19-62706E023703}">
                      <ahyp:hlinkClr xmlns:ahyp="http://schemas.microsoft.com/office/drawing/2018/hyperlinkcolor" val="tx"/>
                    </a:ext>
                  </a:extLst>
                </a:hlinkClick>
              </a:rPr>
              <a:t> https</a:t>
            </a:r>
            <a:r>
              <a:rPr lang="en-US" altLang="ko-KR" sz="1100" dirty="0">
                <a:hlinkClick r:id="rId4">
                  <a:extLst>
                    <a:ext uri="{A12FA001-AC4F-418D-AE19-62706E023703}">
                      <ahyp:hlinkClr xmlns:ahyp="http://schemas.microsoft.com/office/drawing/2018/hyperlinkcolor" val="tx"/>
                    </a:ext>
                  </a:extLst>
                </a:hlinkClick>
              </a:rPr>
              <a:t>://www.researchgate.net/publication/281269326_Energy_Consumption_in_Transport_Sector_in_Selected_Arab_Countries</a:t>
            </a:r>
            <a:r>
              <a:rPr lang="en-US" altLang="ko-KR" sz="1100" dirty="0"/>
              <a:t> [accessed Sep 19, 2025].</a:t>
            </a:r>
          </a:p>
          <a:p>
            <a:pPr>
              <a:lnSpc>
                <a:spcPct val="150000"/>
              </a:lnSpc>
            </a:pPr>
            <a:r>
              <a:rPr lang="en-US" altLang="ko-KR" sz="1100" dirty="0"/>
              <a:t>10.European Union (EU).(2015). </a:t>
            </a:r>
            <a:r>
              <a:rPr lang="en-US" altLang="ko-KR" sz="1100" i="1" dirty="0"/>
              <a:t>‘Integrated Sustainable Energy Strategy’ for Technical Assistance to Support the Reform of the Energy Sector (TARES)</a:t>
            </a:r>
            <a:r>
              <a:rPr lang="en-US" altLang="ko-KR" sz="1100" dirty="0"/>
              <a:t>; European Delegation of the European Union to Egypt: </a:t>
            </a:r>
          </a:p>
          <a:p>
            <a:pPr>
              <a:lnSpc>
                <a:spcPct val="150000"/>
              </a:lnSpc>
            </a:pPr>
            <a:r>
              <a:rPr lang="en-US" altLang="ko-KR" sz="1100" dirty="0"/>
              <a:t>      Cairo, Egypt; Available online: </a:t>
            </a:r>
            <a:r>
              <a:rPr lang="en-US" altLang="ko-KR" sz="1100" b="1" dirty="0">
                <a:hlinkClick r:id="rId5">
                  <a:extLst>
                    <a:ext uri="{A12FA001-AC4F-418D-AE19-62706E023703}">
                      <ahyp:hlinkClr xmlns:ahyp="http://schemas.microsoft.com/office/drawing/2018/hyperlinkcolor" val="tx"/>
                    </a:ext>
                  </a:extLst>
                </a:hlinkClick>
              </a:rPr>
              <a:t>https://eeas.europa.eu/archives/delegations/egypt/press_corner/all_news/news/2016/20160718_en.pdf</a:t>
            </a:r>
            <a:r>
              <a:rPr lang="en-US" altLang="ko-KR" sz="1100" dirty="0"/>
              <a:t> .</a:t>
            </a:r>
            <a:endParaRPr lang="en-US" altLang="ko-KR" sz="600" dirty="0"/>
          </a:p>
          <a:p>
            <a:pPr>
              <a:lnSpc>
                <a:spcPct val="150000"/>
              </a:lnSpc>
            </a:pPr>
            <a:r>
              <a:rPr lang="en-US" altLang="ko-KR" sz="1100" dirty="0"/>
              <a:t>11. Felver, T. B. (2020). How can Azerbaijan meet its Paris Agreement commitments: assessing the effectiveness of climate change-related energy policy options using LEAP modeling. Heliyon, 6(8).</a:t>
            </a:r>
            <a:endParaRPr lang="en-US" altLang="ko-KR" sz="600" dirty="0"/>
          </a:p>
          <a:p>
            <a:pPr>
              <a:lnSpc>
                <a:spcPct val="150000"/>
              </a:lnSpc>
            </a:pPr>
            <a:r>
              <a:rPr lang="en-US" altLang="ko-KR" sz="1100" dirty="0"/>
              <a:t>12. Gibson, A., Makuch, Z., Yeganyan, R., Tan, N., Cannone, C., &amp; Howells, M. (2024). Long-term energy system modelling for a clean energy transition in Egypt's energy sector. Energies, 17(10), 2397.</a:t>
            </a:r>
            <a:endParaRPr lang="en-US" altLang="ko-KR" sz="500" dirty="0"/>
          </a:p>
          <a:p>
            <a:pPr>
              <a:lnSpc>
                <a:spcPct val="150000"/>
              </a:lnSpc>
            </a:pPr>
            <a:r>
              <a:rPr lang="en-US" altLang="ko-KR" sz="1100" dirty="0"/>
              <a:t>13. IRENA. </a:t>
            </a:r>
            <a:r>
              <a:rPr lang="en-US" altLang="ko-KR" sz="1100" i="1" dirty="0"/>
              <a:t>Renewable Energy Outlook Egypt</a:t>
            </a:r>
            <a:r>
              <a:rPr lang="en-US" altLang="ko-KR" sz="1100" dirty="0"/>
              <a:t>; International Renewable Energy Agency: Masdar City, United Arab Emirates, 2018: </a:t>
            </a:r>
            <a:r>
              <a:rPr lang="en-US" altLang="ko-KR" sz="1100" dirty="0">
                <a:hlinkClick r:id="rId6">
                  <a:extLst>
                    <a:ext uri="{A12FA001-AC4F-418D-AE19-62706E023703}">
                      <ahyp:hlinkClr xmlns:ahyp="http://schemas.microsoft.com/office/drawing/2018/hyperlinkcolor" val="tx"/>
                    </a:ext>
                  </a:extLst>
                </a:hlinkClick>
              </a:rPr>
              <a:t>https://www.irena.org/ /media/Files/IRENA/Agency/Publication/2018/Oct/IRENA_Outlook_Egypt_2018_En.pdf</a:t>
            </a:r>
            <a:endParaRPr lang="en-US" altLang="ko-KR" sz="700" dirty="0"/>
          </a:p>
          <a:p>
            <a:pPr algn="just">
              <a:lnSpc>
                <a:spcPct val="150000"/>
              </a:lnSpc>
            </a:pPr>
            <a:r>
              <a:rPr lang="en-US" altLang="ko-KR" sz="1100" dirty="0"/>
              <a:t>14. Global Carbon Budget (2024); U.S. Energy Information Administration (2025); Energy Institute - Statistical Review of World Energy (2025) – with major processing by Our World in Data. “Annual CO₂  </a:t>
            </a:r>
          </a:p>
          <a:p>
            <a:pPr algn="just">
              <a:lnSpc>
                <a:spcPct val="150000"/>
              </a:lnSpc>
            </a:pPr>
            <a:r>
              <a:rPr lang="en-US" altLang="ko-KR" sz="1100" dirty="0"/>
              <a:t>       emissions per unit energy (kg per kilowatt-hour)” [dataset]. Global Carbon Project, “Global Carbon Budget”; U.S. Energy Information Administration, “International Energy Data”; Energy Institute, </a:t>
            </a:r>
          </a:p>
          <a:p>
            <a:pPr algn="just">
              <a:lnSpc>
                <a:spcPct val="150000"/>
              </a:lnSpc>
            </a:pPr>
            <a:r>
              <a:rPr lang="en-US" altLang="ko-KR" sz="1100" dirty="0"/>
              <a:t>        “Statistical Review of World Energy” [original data].</a:t>
            </a:r>
            <a:endParaRPr lang="en-US" altLang="ko-KR" sz="400" dirty="0"/>
          </a:p>
          <a:p>
            <a:pPr>
              <a:lnSpc>
                <a:spcPct val="150000"/>
              </a:lnSpc>
            </a:pPr>
            <a:r>
              <a:rPr lang="en-US" altLang="ko-KR" sz="1100" dirty="0"/>
              <a:t>15. Mondal, M. A. H., &amp; Ringler, C. (2020). Long-term optimization of regional power sector development: Potential for cooperation in the Eastern Nile region?. </a:t>
            </a:r>
            <a:r>
              <a:rPr lang="en-US" altLang="ko-KR" sz="1100" i="1" dirty="0"/>
              <a:t>Energy</a:t>
            </a:r>
            <a:r>
              <a:rPr lang="en-US" altLang="ko-KR" sz="1100" dirty="0"/>
              <a:t>, 201, 117703.</a:t>
            </a:r>
          </a:p>
          <a:p>
            <a:pPr>
              <a:lnSpc>
                <a:spcPct val="150000"/>
              </a:lnSpc>
            </a:pPr>
            <a:r>
              <a:rPr lang="en-US" altLang="ko-KR" sz="1100" dirty="0"/>
              <a:t>16. Mondal, M. A. H., Ringler, C., Al-Riffai, P., Eldidi, H., Breisinger, C., &amp; Wiebelt, M. (2019). Long-term optimization of Egypt’s power sector: Policy implications.</a:t>
            </a:r>
            <a:r>
              <a:rPr lang="en-US" altLang="ko-KR" sz="1100" i="1" dirty="0"/>
              <a:t> Energy</a:t>
            </a:r>
            <a:r>
              <a:rPr lang="en-US" altLang="ko-KR" sz="1100" dirty="0"/>
              <a:t>, 166, 1063-1073.</a:t>
            </a:r>
            <a:endParaRPr lang="en-US" altLang="ko-KR" sz="700" dirty="0"/>
          </a:p>
          <a:p>
            <a:pPr>
              <a:lnSpc>
                <a:spcPct val="150000"/>
              </a:lnSpc>
            </a:pPr>
            <a:r>
              <a:rPr lang="en-US" altLang="ko-KR" sz="1100" dirty="0"/>
              <a:t>17. New and Renewable Energy Authority (NREA).(2020). </a:t>
            </a:r>
            <a:r>
              <a:rPr lang="en-US" altLang="ko-KR" sz="1100" i="1" dirty="0"/>
              <a:t>Annual Report</a:t>
            </a:r>
            <a:r>
              <a:rPr lang="en-US" altLang="ko-KR" sz="1100" dirty="0"/>
              <a:t>; New and Renewable Energy Authority, 2020. Available: http</a:t>
            </a:r>
            <a:r>
              <a:rPr lang="en-US" altLang="ko-KR" sz="1100" b="1" dirty="0">
                <a:hlinkClick r:id="rId7">
                  <a:extLst>
                    <a:ext uri="{A12FA001-AC4F-418D-AE19-62706E023703}">
                      <ahyp:hlinkClr xmlns:ahyp="http://schemas.microsoft.com/office/drawing/2018/hyperlinkcolor" val="tx"/>
                    </a:ext>
                  </a:extLst>
                </a:hlinkClick>
              </a:rPr>
              <a:t>://nrea.gov.eg/Content/reports/Annual%20Report%202020%20En.pdf</a:t>
            </a:r>
            <a:r>
              <a:rPr lang="en-US" altLang="ko-KR" sz="1100" dirty="0"/>
              <a:t> .</a:t>
            </a:r>
            <a:endParaRPr lang="en-US" altLang="ko-KR" sz="700" dirty="0"/>
          </a:p>
        </p:txBody>
      </p:sp>
      <p:sp>
        <p:nvSpPr>
          <p:cNvPr id="4" name="AutoShape 3" descr="Wafa Aboul Hosn">
            <a:hlinkClick r:id="rId8"/>
            <a:extLst>
              <a:ext uri="{FF2B5EF4-FFF2-40B4-BE49-F238E27FC236}">
                <a16:creationId xmlns:a16="http://schemas.microsoft.com/office/drawing/2014/main" id="{F440BD75-7054-2D96-EBC9-C50221DE4ED3}"/>
              </a:ext>
            </a:extLst>
          </p:cNvPr>
          <p:cNvSpPr>
            <a:spLocks noChangeAspect="1" noChangeArrowheads="1"/>
          </p:cNvSpPr>
          <p:nvPr/>
        </p:nvSpPr>
        <p:spPr bwMode="auto">
          <a:xfrm>
            <a:off x="206375"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222122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56752" y="356752"/>
            <a:ext cx="71350" cy="285402"/>
          </a:xfrm>
          <a:custGeom>
            <a:avLst/>
            <a:gdLst/>
            <a:ahLst/>
            <a:cxnLst/>
            <a:rect l="l" t="t" r="r" b="b"/>
            <a:pathLst>
              <a:path w="71350" h="285402">
                <a:moveTo>
                  <a:pt x="0" y="0"/>
                </a:moveTo>
                <a:lnTo>
                  <a:pt x="71350" y="0"/>
                </a:lnTo>
                <a:lnTo>
                  <a:pt x="71350" y="285402"/>
                </a:lnTo>
                <a:lnTo>
                  <a:pt x="0" y="285402"/>
                </a:lnTo>
                <a:lnTo>
                  <a:pt x="0" y="0"/>
                </a:lnTo>
                <a:close/>
              </a:path>
            </a:pathLst>
          </a:custGeom>
          <a:solidFill>
            <a:srgbClr val="38A169"/>
          </a:solidFill>
          <a:ln/>
        </p:spPr>
        <p:txBody>
          <a:bodyPr/>
          <a:lstStyle/>
          <a:p>
            <a:endParaRPr lang="ko-KR" altLang="en-US" dirty="0"/>
          </a:p>
        </p:txBody>
      </p:sp>
      <p:sp>
        <p:nvSpPr>
          <p:cNvPr id="3" name="Text 1"/>
          <p:cNvSpPr/>
          <p:nvPr/>
        </p:nvSpPr>
        <p:spPr>
          <a:xfrm>
            <a:off x="535128" y="392427"/>
            <a:ext cx="3221084" cy="163063"/>
          </a:xfrm>
          <a:prstGeom prst="rect">
            <a:avLst/>
          </a:prstGeom>
          <a:noFill/>
          <a:ln/>
        </p:spPr>
        <p:txBody>
          <a:bodyPr wrap="square" lIns="0" tIns="0" rIns="0" bIns="0" rtlCol="0" anchor="ctr"/>
          <a:lstStyle/>
          <a:p>
            <a:pPr>
              <a:lnSpc>
                <a:spcPct val="130000"/>
              </a:lnSpc>
            </a:pPr>
            <a:r>
              <a:rPr lang="en-US" sz="1200" b="1" kern="0" spc="56" dirty="0">
                <a:solidFill>
                  <a:srgbClr val="38A169"/>
                </a:solidFill>
                <a:latin typeface="Times New Roman" panose="02020603050405020304" pitchFamily="18" charset="0"/>
                <a:ea typeface="Quattrocento Sans" pitchFamily="34" charset="-122"/>
                <a:cs typeface="Times New Roman" panose="02020603050405020304" pitchFamily="18" charset="0"/>
              </a:rPr>
              <a:t>03 | RESEARCH GOAL &amp; OBJECTIVES</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356752" y="713504"/>
            <a:ext cx="11639034" cy="356752"/>
          </a:xfrm>
          <a:prstGeom prst="rect">
            <a:avLst/>
          </a:prstGeom>
          <a:noFill/>
          <a:ln/>
        </p:spPr>
        <p:txBody>
          <a:bodyPr wrap="square" lIns="0" tIns="0" rIns="0" bIns="0" rtlCol="0" anchor="ctr"/>
          <a:lstStyle/>
          <a:p>
            <a:pPr>
              <a:lnSpc>
                <a:spcPct val="90000"/>
              </a:lnSpc>
            </a:pPr>
            <a:r>
              <a:rPr lang="en-US" sz="2528" b="1" dirty="0">
                <a:solidFill>
                  <a:srgbClr val="F7FAFC"/>
                </a:solidFill>
                <a:latin typeface="Times New Roman" panose="02020603050405020304" pitchFamily="18" charset="0"/>
                <a:ea typeface="Liter" pitchFamily="34" charset="-122"/>
                <a:cs typeface="Times New Roman" panose="02020603050405020304" pitchFamily="18" charset="0"/>
              </a:rPr>
              <a:t>Research Goal &amp; Specific Objectives</a:t>
            </a:r>
            <a:endParaRPr lang="en-US" sz="1600" dirty="0">
              <a:latin typeface="Times New Roman" panose="02020603050405020304" pitchFamily="18" charset="0"/>
              <a:cs typeface="Times New Roman" panose="02020603050405020304" pitchFamily="18" charset="0"/>
            </a:endParaRPr>
          </a:p>
        </p:txBody>
      </p:sp>
      <p:sp>
        <p:nvSpPr>
          <p:cNvPr id="5" name="Shape 3"/>
          <p:cNvSpPr/>
          <p:nvPr/>
        </p:nvSpPr>
        <p:spPr>
          <a:xfrm>
            <a:off x="365671" y="1221876"/>
            <a:ext cx="11460658" cy="1328901"/>
          </a:xfrm>
          <a:custGeom>
            <a:avLst/>
            <a:gdLst/>
            <a:ahLst/>
            <a:cxnLst/>
            <a:rect l="l" t="t" r="r" b="b"/>
            <a:pathLst>
              <a:path w="11460658" h="1328901">
                <a:moveTo>
                  <a:pt x="107030" y="0"/>
                </a:moveTo>
                <a:lnTo>
                  <a:pt x="11353629" y="0"/>
                </a:lnTo>
                <a:cubicBezTo>
                  <a:pt x="11412740" y="0"/>
                  <a:pt x="11460658" y="47919"/>
                  <a:pt x="11460658" y="107030"/>
                </a:cubicBezTo>
                <a:lnTo>
                  <a:pt x="11460658" y="1221872"/>
                </a:lnTo>
                <a:cubicBezTo>
                  <a:pt x="11460658" y="1280982"/>
                  <a:pt x="11412740" y="1328901"/>
                  <a:pt x="11353629" y="1328901"/>
                </a:cubicBezTo>
                <a:lnTo>
                  <a:pt x="107030" y="1328901"/>
                </a:lnTo>
                <a:cubicBezTo>
                  <a:pt x="47919" y="1328901"/>
                  <a:pt x="0" y="1280982"/>
                  <a:pt x="0" y="1221872"/>
                </a:cubicBezTo>
                <a:lnTo>
                  <a:pt x="0" y="107030"/>
                </a:lnTo>
                <a:cubicBezTo>
                  <a:pt x="0" y="47958"/>
                  <a:pt x="47958" y="0"/>
                  <a:pt x="107030" y="0"/>
                </a:cubicBezTo>
                <a:close/>
              </a:path>
            </a:pathLst>
          </a:custGeom>
          <a:gradFill flip="none" rotWithShape="1">
            <a:gsLst>
              <a:gs pos="0">
                <a:srgbClr val="38A169">
                  <a:alpha val="20000"/>
                </a:srgbClr>
              </a:gs>
              <a:gs pos="100000">
                <a:srgbClr val="38A169">
                  <a:alpha val="5000"/>
                </a:srgbClr>
              </a:gs>
            </a:gsLst>
            <a:lin ang="0" scaled="1"/>
          </a:gradFill>
          <a:ln w="25400">
            <a:solidFill>
              <a:srgbClr val="38A169"/>
            </a:solidFill>
            <a:prstDash val="solid"/>
          </a:ln>
        </p:spPr>
        <p:txBody>
          <a:bodyPr/>
          <a:lstStyle/>
          <a:p>
            <a:endParaRPr lang="ko-KR" altLang="en-US"/>
          </a:p>
        </p:txBody>
      </p:sp>
      <p:sp>
        <p:nvSpPr>
          <p:cNvPr id="6" name="Shape 4"/>
          <p:cNvSpPr/>
          <p:nvPr/>
        </p:nvSpPr>
        <p:spPr>
          <a:xfrm>
            <a:off x="588641" y="1444846"/>
            <a:ext cx="570803" cy="570803"/>
          </a:xfrm>
          <a:custGeom>
            <a:avLst/>
            <a:gdLst/>
            <a:ahLst/>
            <a:cxnLst/>
            <a:rect l="l" t="t" r="r" b="b"/>
            <a:pathLst>
              <a:path w="570803" h="570803">
                <a:moveTo>
                  <a:pt x="285402" y="0"/>
                </a:moveTo>
                <a:lnTo>
                  <a:pt x="285402" y="0"/>
                </a:lnTo>
                <a:cubicBezTo>
                  <a:pt x="442919" y="0"/>
                  <a:pt x="570803" y="127884"/>
                  <a:pt x="570803" y="285402"/>
                </a:cubicBezTo>
                <a:lnTo>
                  <a:pt x="570803" y="285402"/>
                </a:lnTo>
                <a:cubicBezTo>
                  <a:pt x="570803" y="442919"/>
                  <a:pt x="442919" y="570803"/>
                  <a:pt x="285402" y="570803"/>
                </a:cubicBezTo>
                <a:lnTo>
                  <a:pt x="285402" y="570803"/>
                </a:lnTo>
                <a:cubicBezTo>
                  <a:pt x="127884" y="570803"/>
                  <a:pt x="0" y="442919"/>
                  <a:pt x="0" y="285402"/>
                </a:cubicBezTo>
                <a:lnTo>
                  <a:pt x="0" y="285402"/>
                </a:lnTo>
                <a:cubicBezTo>
                  <a:pt x="0" y="127884"/>
                  <a:pt x="127884" y="0"/>
                  <a:pt x="285402" y="0"/>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7" name="Shape 5"/>
          <p:cNvSpPr/>
          <p:nvPr/>
        </p:nvSpPr>
        <p:spPr>
          <a:xfrm>
            <a:off x="742490" y="1596465"/>
            <a:ext cx="267564" cy="267564"/>
          </a:xfrm>
          <a:custGeom>
            <a:avLst/>
            <a:gdLst/>
            <a:ahLst/>
            <a:cxnLst/>
            <a:rect l="l" t="t" r="r" b="b"/>
            <a:pathLst>
              <a:path w="267564" h="267564">
                <a:moveTo>
                  <a:pt x="234119" y="133782"/>
                </a:moveTo>
                <a:cubicBezTo>
                  <a:pt x="234119" y="78405"/>
                  <a:pt x="189159" y="33446"/>
                  <a:pt x="133782" y="33446"/>
                </a:cubicBezTo>
                <a:cubicBezTo>
                  <a:pt x="78405" y="33446"/>
                  <a:pt x="33446" y="78405"/>
                  <a:pt x="33446" y="133782"/>
                </a:cubicBezTo>
                <a:cubicBezTo>
                  <a:pt x="33446" y="189159"/>
                  <a:pt x="78405" y="234119"/>
                  <a:pt x="133782" y="234119"/>
                </a:cubicBezTo>
                <a:cubicBezTo>
                  <a:pt x="189159" y="234119"/>
                  <a:pt x="234119" y="189159"/>
                  <a:pt x="234119" y="133782"/>
                </a:cubicBezTo>
                <a:close/>
                <a:moveTo>
                  <a:pt x="0" y="133782"/>
                </a:moveTo>
                <a:cubicBezTo>
                  <a:pt x="0" y="59946"/>
                  <a:pt x="59946" y="0"/>
                  <a:pt x="133782" y="0"/>
                </a:cubicBezTo>
                <a:cubicBezTo>
                  <a:pt x="207618" y="0"/>
                  <a:pt x="267564" y="59946"/>
                  <a:pt x="267564" y="133782"/>
                </a:cubicBezTo>
                <a:cubicBezTo>
                  <a:pt x="267564" y="207618"/>
                  <a:pt x="207618" y="267564"/>
                  <a:pt x="133782" y="267564"/>
                </a:cubicBezTo>
                <a:cubicBezTo>
                  <a:pt x="59946" y="267564"/>
                  <a:pt x="0" y="207618"/>
                  <a:pt x="0" y="133782"/>
                </a:cubicBezTo>
                <a:close/>
                <a:moveTo>
                  <a:pt x="133782" y="175589"/>
                </a:moveTo>
                <a:cubicBezTo>
                  <a:pt x="156856" y="175589"/>
                  <a:pt x="175589" y="156856"/>
                  <a:pt x="175589" y="133782"/>
                </a:cubicBezTo>
                <a:cubicBezTo>
                  <a:pt x="175589" y="110708"/>
                  <a:pt x="156856" y="91975"/>
                  <a:pt x="133782" y="91975"/>
                </a:cubicBezTo>
                <a:cubicBezTo>
                  <a:pt x="110708" y="91975"/>
                  <a:pt x="91975" y="110708"/>
                  <a:pt x="91975" y="133782"/>
                </a:cubicBezTo>
                <a:cubicBezTo>
                  <a:pt x="91975" y="156856"/>
                  <a:pt x="110708" y="175589"/>
                  <a:pt x="133782" y="175589"/>
                </a:cubicBezTo>
                <a:close/>
                <a:moveTo>
                  <a:pt x="133782" y="58530"/>
                </a:moveTo>
                <a:cubicBezTo>
                  <a:pt x="175315" y="58530"/>
                  <a:pt x="209034" y="92249"/>
                  <a:pt x="209034" y="133782"/>
                </a:cubicBezTo>
                <a:cubicBezTo>
                  <a:pt x="209034" y="175315"/>
                  <a:pt x="175315" y="209034"/>
                  <a:pt x="133782" y="209034"/>
                </a:cubicBezTo>
                <a:cubicBezTo>
                  <a:pt x="92249" y="209034"/>
                  <a:pt x="58530" y="175315"/>
                  <a:pt x="58530" y="133782"/>
                </a:cubicBezTo>
                <a:cubicBezTo>
                  <a:pt x="58530" y="92249"/>
                  <a:pt x="92249" y="58530"/>
                  <a:pt x="133782" y="58530"/>
                </a:cubicBezTo>
                <a:close/>
                <a:moveTo>
                  <a:pt x="117059" y="133782"/>
                </a:moveTo>
                <a:cubicBezTo>
                  <a:pt x="117059" y="124552"/>
                  <a:pt x="124552" y="117059"/>
                  <a:pt x="133782" y="117059"/>
                </a:cubicBezTo>
                <a:cubicBezTo>
                  <a:pt x="143012" y="117059"/>
                  <a:pt x="150505" y="124552"/>
                  <a:pt x="150505" y="133782"/>
                </a:cubicBezTo>
                <a:cubicBezTo>
                  <a:pt x="150505" y="143012"/>
                  <a:pt x="143012" y="150505"/>
                  <a:pt x="133782" y="150505"/>
                </a:cubicBezTo>
                <a:cubicBezTo>
                  <a:pt x="124552" y="150505"/>
                  <a:pt x="117059" y="143012"/>
                  <a:pt x="117059" y="133782"/>
                </a:cubicBezTo>
                <a:close/>
              </a:path>
            </a:pathLst>
          </a:custGeom>
          <a:solidFill>
            <a:srgbClr val="FFFFFF"/>
          </a:solidFill>
          <a:ln/>
        </p:spPr>
        <p:txBody>
          <a:bodyPr/>
          <a:lstStyle/>
          <a:p>
            <a:endParaRPr lang="ko-KR" altLang="en-US"/>
          </a:p>
        </p:txBody>
      </p:sp>
      <p:sp>
        <p:nvSpPr>
          <p:cNvPr id="8" name="Text 6"/>
          <p:cNvSpPr/>
          <p:nvPr/>
        </p:nvSpPr>
        <p:spPr>
          <a:xfrm>
            <a:off x="1302145" y="1444846"/>
            <a:ext cx="10408240" cy="285402"/>
          </a:xfrm>
          <a:prstGeom prst="rect">
            <a:avLst/>
          </a:prstGeom>
          <a:noFill/>
          <a:ln/>
        </p:spPr>
        <p:txBody>
          <a:bodyPr wrap="square" lIns="0" tIns="0" rIns="0" bIns="0" rtlCol="0" anchor="ctr"/>
          <a:lstStyle/>
          <a:p>
            <a:pPr>
              <a:lnSpc>
                <a:spcPct val="110000"/>
              </a:lnSpc>
            </a:pPr>
            <a:r>
              <a:rPr lang="en-US" sz="1685" b="1" dirty="0">
                <a:solidFill>
                  <a:srgbClr val="F7FAFC"/>
                </a:solidFill>
                <a:latin typeface="Times New Roman" panose="02020603050405020304" pitchFamily="18" charset="0"/>
                <a:ea typeface="Liter" pitchFamily="34" charset="-122"/>
                <a:cs typeface="Times New Roman" panose="02020603050405020304" pitchFamily="18" charset="0"/>
              </a:rPr>
              <a:t>Overarching Goal</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1302144" y="1801598"/>
            <a:ext cx="10452833" cy="526209"/>
          </a:xfrm>
          <a:prstGeom prst="rect">
            <a:avLst/>
          </a:prstGeom>
          <a:noFill/>
          <a:ln/>
        </p:spPr>
        <p:txBody>
          <a:bodyPr wrap="square" lIns="0" tIns="0" rIns="0" bIns="0" rtlCol="0" anchor="ctr"/>
          <a:lstStyle/>
          <a:p>
            <a:pPr>
              <a:lnSpc>
                <a:spcPct val="140000"/>
              </a:lnSpc>
            </a:pPr>
            <a:r>
              <a:rPr lang="en-US" sz="1400" dirty="0">
                <a:solidFill>
                  <a:srgbClr val="F7FAFC"/>
                </a:solidFill>
                <a:latin typeface="Times New Roman" panose="02020603050405020304" pitchFamily="18" charset="0"/>
                <a:ea typeface="Quattrocento Sans" pitchFamily="34" charset="-122"/>
                <a:cs typeface="Times New Roman" panose="02020603050405020304" pitchFamily="18" charset="0"/>
              </a:rPr>
              <a:t>Develop the </a:t>
            </a:r>
            <a:r>
              <a:rPr lang="en-US" sz="1400" b="1" dirty="0">
                <a:solidFill>
                  <a:srgbClr val="F7FAFC"/>
                </a:solidFill>
                <a:highlight>
                  <a:srgbClr val="38A169">
                    <a:alpha val="30000"/>
                  </a:srgbClr>
                </a:highlight>
                <a:latin typeface="Times New Roman" panose="02020603050405020304" pitchFamily="18" charset="0"/>
                <a:ea typeface="Quattrocento Sans" pitchFamily="34" charset="-122"/>
                <a:cs typeface="Times New Roman" panose="02020603050405020304" pitchFamily="18" charset="0"/>
              </a:rPr>
              <a:t>first comprehensive, long-range (2017–2070) </a:t>
            </a:r>
            <a:r>
              <a:rPr lang="en-US" sz="1400" dirty="0">
                <a:solidFill>
                  <a:srgbClr val="F7FAFC"/>
                </a:solidFill>
                <a:latin typeface="Times New Roman" panose="02020603050405020304" pitchFamily="18" charset="0"/>
                <a:ea typeface="Quattrocento Sans" pitchFamily="34" charset="-122"/>
                <a:cs typeface="Times New Roman" panose="02020603050405020304" pitchFamily="18" charset="0"/>
              </a:rPr>
              <a:t>integrated energy system model for Egypt to assess carbon-neutrality pathways under </a:t>
            </a:r>
            <a:r>
              <a:rPr lang="en-US" sz="1400" b="1" dirty="0">
                <a:solidFill>
                  <a:srgbClr val="38A169"/>
                </a:solidFill>
                <a:latin typeface="Times New Roman" panose="02020603050405020304" pitchFamily="18" charset="0"/>
                <a:ea typeface="Quattrocento Sans" pitchFamily="34" charset="-122"/>
                <a:cs typeface="Times New Roman" panose="02020603050405020304" pitchFamily="18" charset="0"/>
              </a:rPr>
              <a:t>six structured transition scenarios</a:t>
            </a:r>
            <a:r>
              <a:rPr lang="en-US" sz="1400" dirty="0">
                <a:solidFill>
                  <a:srgbClr val="F7FAFC"/>
                </a:solidFill>
                <a:latin typeface="Times New Roman" panose="02020603050405020304" pitchFamily="18" charset="0"/>
                <a:ea typeface="Quattrocento Sans"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Shape 8"/>
          <p:cNvSpPr/>
          <p:nvPr/>
        </p:nvSpPr>
        <p:spPr>
          <a:xfrm>
            <a:off x="383508" y="2733612"/>
            <a:ext cx="214051" cy="214051"/>
          </a:xfrm>
          <a:custGeom>
            <a:avLst/>
            <a:gdLst/>
            <a:ahLst/>
            <a:cxnLst/>
            <a:rect l="l" t="t" r="r" b="b"/>
            <a:pathLst>
              <a:path w="214051" h="214051">
                <a:moveTo>
                  <a:pt x="55938" y="15176"/>
                </a:moveTo>
                <a:cubicBezTo>
                  <a:pt x="60495" y="18353"/>
                  <a:pt x="61582" y="24624"/>
                  <a:pt x="58404" y="29139"/>
                </a:cubicBezTo>
                <a:lnTo>
                  <a:pt x="34992" y="62585"/>
                </a:lnTo>
                <a:cubicBezTo>
                  <a:pt x="33278" y="65010"/>
                  <a:pt x="30603" y="66557"/>
                  <a:pt x="27634" y="66807"/>
                </a:cubicBezTo>
                <a:cubicBezTo>
                  <a:pt x="24666" y="67058"/>
                  <a:pt x="21740" y="66055"/>
                  <a:pt x="19649" y="63965"/>
                </a:cubicBezTo>
                <a:lnTo>
                  <a:pt x="2926" y="47242"/>
                </a:lnTo>
                <a:cubicBezTo>
                  <a:pt x="-962" y="43312"/>
                  <a:pt x="-962" y="36957"/>
                  <a:pt x="2926" y="33027"/>
                </a:cubicBezTo>
                <a:cubicBezTo>
                  <a:pt x="6815" y="29098"/>
                  <a:pt x="13211" y="29139"/>
                  <a:pt x="17141" y="33027"/>
                </a:cubicBezTo>
                <a:lnTo>
                  <a:pt x="25419" y="41305"/>
                </a:lnTo>
                <a:lnTo>
                  <a:pt x="41974" y="17643"/>
                </a:lnTo>
                <a:cubicBezTo>
                  <a:pt x="45151" y="13086"/>
                  <a:pt x="51422" y="11999"/>
                  <a:pt x="55938" y="15176"/>
                </a:cubicBezTo>
                <a:close/>
                <a:moveTo>
                  <a:pt x="55938" y="82067"/>
                </a:moveTo>
                <a:cubicBezTo>
                  <a:pt x="60495" y="85244"/>
                  <a:pt x="61582" y="91515"/>
                  <a:pt x="58404" y="96030"/>
                </a:cubicBezTo>
                <a:lnTo>
                  <a:pt x="34992" y="129476"/>
                </a:lnTo>
                <a:cubicBezTo>
                  <a:pt x="33278" y="131901"/>
                  <a:pt x="30603" y="133448"/>
                  <a:pt x="27634" y="133698"/>
                </a:cubicBezTo>
                <a:cubicBezTo>
                  <a:pt x="24666" y="133949"/>
                  <a:pt x="21740" y="132946"/>
                  <a:pt x="19649" y="130856"/>
                </a:cubicBezTo>
                <a:lnTo>
                  <a:pt x="2926" y="114133"/>
                </a:lnTo>
                <a:cubicBezTo>
                  <a:pt x="-1003" y="110203"/>
                  <a:pt x="-1003" y="103848"/>
                  <a:pt x="2926" y="99960"/>
                </a:cubicBezTo>
                <a:cubicBezTo>
                  <a:pt x="6856" y="96072"/>
                  <a:pt x="13211" y="96030"/>
                  <a:pt x="17099" y="99960"/>
                </a:cubicBezTo>
                <a:lnTo>
                  <a:pt x="25377" y="108238"/>
                </a:lnTo>
                <a:lnTo>
                  <a:pt x="41932" y="84575"/>
                </a:lnTo>
                <a:cubicBezTo>
                  <a:pt x="45110" y="80018"/>
                  <a:pt x="51381" y="78931"/>
                  <a:pt x="55896" y="82109"/>
                </a:cubicBezTo>
                <a:close/>
                <a:moveTo>
                  <a:pt x="93647" y="40135"/>
                </a:moveTo>
                <a:cubicBezTo>
                  <a:pt x="93647" y="32735"/>
                  <a:pt x="99626" y="26756"/>
                  <a:pt x="107026" y="26756"/>
                </a:cubicBezTo>
                <a:lnTo>
                  <a:pt x="200673" y="26756"/>
                </a:lnTo>
                <a:cubicBezTo>
                  <a:pt x="208073" y="26756"/>
                  <a:pt x="214051" y="32735"/>
                  <a:pt x="214051" y="40135"/>
                </a:cubicBezTo>
                <a:cubicBezTo>
                  <a:pt x="214051" y="47534"/>
                  <a:pt x="208073" y="53513"/>
                  <a:pt x="200673" y="53513"/>
                </a:cubicBezTo>
                <a:lnTo>
                  <a:pt x="107026" y="53513"/>
                </a:lnTo>
                <a:cubicBezTo>
                  <a:pt x="99626" y="53513"/>
                  <a:pt x="93647" y="47534"/>
                  <a:pt x="93647" y="40135"/>
                </a:cubicBezTo>
                <a:close/>
                <a:moveTo>
                  <a:pt x="93647" y="107026"/>
                </a:moveTo>
                <a:cubicBezTo>
                  <a:pt x="93647" y="99626"/>
                  <a:pt x="99626" y="93647"/>
                  <a:pt x="107026" y="93647"/>
                </a:cubicBezTo>
                <a:lnTo>
                  <a:pt x="200673" y="93647"/>
                </a:lnTo>
                <a:cubicBezTo>
                  <a:pt x="208073" y="93647"/>
                  <a:pt x="214051" y="99626"/>
                  <a:pt x="214051" y="107026"/>
                </a:cubicBezTo>
                <a:cubicBezTo>
                  <a:pt x="214051" y="114425"/>
                  <a:pt x="208073" y="120404"/>
                  <a:pt x="200673" y="120404"/>
                </a:cubicBezTo>
                <a:lnTo>
                  <a:pt x="107026" y="120404"/>
                </a:lnTo>
                <a:cubicBezTo>
                  <a:pt x="99626" y="120404"/>
                  <a:pt x="93647" y="114425"/>
                  <a:pt x="93647" y="107026"/>
                </a:cubicBezTo>
                <a:close/>
                <a:moveTo>
                  <a:pt x="66891" y="173917"/>
                </a:moveTo>
                <a:cubicBezTo>
                  <a:pt x="66891" y="166517"/>
                  <a:pt x="72869" y="160538"/>
                  <a:pt x="80269" y="160538"/>
                </a:cubicBezTo>
                <a:lnTo>
                  <a:pt x="200673" y="160538"/>
                </a:lnTo>
                <a:cubicBezTo>
                  <a:pt x="208073" y="160538"/>
                  <a:pt x="214051" y="166517"/>
                  <a:pt x="214051" y="173917"/>
                </a:cubicBezTo>
                <a:cubicBezTo>
                  <a:pt x="214051" y="181316"/>
                  <a:pt x="208073" y="187295"/>
                  <a:pt x="200673" y="187295"/>
                </a:cubicBezTo>
                <a:lnTo>
                  <a:pt x="80269" y="187295"/>
                </a:lnTo>
                <a:cubicBezTo>
                  <a:pt x="72869" y="187295"/>
                  <a:pt x="66891" y="181316"/>
                  <a:pt x="66891" y="173917"/>
                </a:cubicBezTo>
                <a:close/>
                <a:moveTo>
                  <a:pt x="26756" y="157194"/>
                </a:moveTo>
                <a:cubicBezTo>
                  <a:pt x="35986" y="157194"/>
                  <a:pt x="43479" y="164687"/>
                  <a:pt x="43479" y="173917"/>
                </a:cubicBezTo>
                <a:cubicBezTo>
                  <a:pt x="43479" y="183146"/>
                  <a:pt x="35986" y="190639"/>
                  <a:pt x="26756" y="190639"/>
                </a:cubicBezTo>
                <a:cubicBezTo>
                  <a:pt x="17527" y="190639"/>
                  <a:pt x="10034" y="183146"/>
                  <a:pt x="10034" y="173917"/>
                </a:cubicBezTo>
                <a:cubicBezTo>
                  <a:pt x="10034" y="164687"/>
                  <a:pt x="17527" y="157194"/>
                  <a:pt x="26756" y="157194"/>
                </a:cubicBezTo>
                <a:close/>
              </a:path>
            </a:pathLst>
          </a:custGeom>
          <a:solidFill>
            <a:srgbClr val="38A169"/>
          </a:solidFill>
          <a:ln/>
        </p:spPr>
        <p:txBody>
          <a:bodyPr/>
          <a:lstStyle/>
          <a:p>
            <a:endParaRPr lang="ko-KR" altLang="en-US"/>
          </a:p>
        </p:txBody>
      </p:sp>
      <p:sp>
        <p:nvSpPr>
          <p:cNvPr id="11" name="Text 9"/>
          <p:cNvSpPr/>
          <p:nvPr/>
        </p:nvSpPr>
        <p:spPr>
          <a:xfrm>
            <a:off x="624316" y="2697937"/>
            <a:ext cx="11317958" cy="285402"/>
          </a:xfrm>
          <a:prstGeom prst="rect">
            <a:avLst/>
          </a:prstGeom>
          <a:noFill/>
          <a:ln/>
        </p:spPr>
        <p:txBody>
          <a:bodyPr wrap="square" lIns="0" tIns="0" rIns="0" bIns="0" rtlCol="0" anchor="ctr"/>
          <a:lstStyle/>
          <a:p>
            <a:pPr>
              <a:lnSpc>
                <a:spcPct val="110000"/>
              </a:lnSpc>
            </a:pPr>
            <a:r>
              <a:rPr lang="en-US" sz="1685" b="1" dirty="0">
                <a:solidFill>
                  <a:srgbClr val="F7FAFC"/>
                </a:solidFill>
                <a:latin typeface="Liter" pitchFamily="34" charset="0"/>
                <a:ea typeface="Liter" pitchFamily="34" charset="-122"/>
                <a:cs typeface="Liter" pitchFamily="34" charset="-120"/>
              </a:rPr>
              <a:t>Specific Objectives</a:t>
            </a:r>
            <a:endParaRPr lang="en-US" sz="1600" dirty="0"/>
          </a:p>
        </p:txBody>
      </p:sp>
      <p:sp>
        <p:nvSpPr>
          <p:cNvPr id="12" name="Shape 10"/>
          <p:cNvSpPr/>
          <p:nvPr/>
        </p:nvSpPr>
        <p:spPr>
          <a:xfrm>
            <a:off x="361211" y="3130499"/>
            <a:ext cx="3745896" cy="1525115"/>
          </a:xfrm>
          <a:custGeom>
            <a:avLst/>
            <a:gdLst/>
            <a:ahLst/>
            <a:cxnLst/>
            <a:rect l="l" t="t" r="r" b="b"/>
            <a:pathLst>
              <a:path w="3745896" h="1525115">
                <a:moveTo>
                  <a:pt x="107033" y="0"/>
                </a:moveTo>
                <a:lnTo>
                  <a:pt x="3638864" y="0"/>
                </a:lnTo>
                <a:cubicBezTo>
                  <a:pt x="3697976" y="0"/>
                  <a:pt x="3745896" y="47920"/>
                  <a:pt x="3745896" y="107033"/>
                </a:cubicBezTo>
                <a:lnTo>
                  <a:pt x="3745896" y="1418082"/>
                </a:lnTo>
                <a:cubicBezTo>
                  <a:pt x="3745896" y="1477195"/>
                  <a:pt x="3697976" y="1525115"/>
                  <a:pt x="3638864" y="1525115"/>
                </a:cubicBezTo>
                <a:lnTo>
                  <a:pt x="107033" y="1525115"/>
                </a:lnTo>
                <a:cubicBezTo>
                  <a:pt x="47920" y="1525115"/>
                  <a:pt x="0" y="1477195"/>
                  <a:pt x="0" y="1418082"/>
                </a:cubicBezTo>
                <a:lnTo>
                  <a:pt x="0" y="107033"/>
                </a:lnTo>
                <a:cubicBezTo>
                  <a:pt x="0" y="47960"/>
                  <a:pt x="47960" y="0"/>
                  <a:pt x="10703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13" name="Shape 11"/>
          <p:cNvSpPr/>
          <p:nvPr/>
        </p:nvSpPr>
        <p:spPr>
          <a:xfrm>
            <a:off x="508372" y="3277659"/>
            <a:ext cx="428102" cy="428102"/>
          </a:xfrm>
          <a:custGeom>
            <a:avLst/>
            <a:gdLst/>
            <a:ahLst/>
            <a:cxnLst/>
            <a:rect l="l" t="t" r="r" b="b"/>
            <a:pathLst>
              <a:path w="428102" h="428102">
                <a:moveTo>
                  <a:pt x="214051" y="0"/>
                </a:moveTo>
                <a:lnTo>
                  <a:pt x="214051" y="0"/>
                </a:lnTo>
                <a:cubicBezTo>
                  <a:pt x="332189" y="0"/>
                  <a:pt x="428102" y="95913"/>
                  <a:pt x="428102" y="214051"/>
                </a:cubicBezTo>
                <a:lnTo>
                  <a:pt x="428102" y="214051"/>
                </a:lnTo>
                <a:cubicBezTo>
                  <a:pt x="428102" y="332189"/>
                  <a:pt x="332189" y="428102"/>
                  <a:pt x="214051" y="428102"/>
                </a:cubicBezTo>
                <a:lnTo>
                  <a:pt x="214051" y="428102"/>
                </a:lnTo>
                <a:cubicBezTo>
                  <a:pt x="95913" y="428102"/>
                  <a:pt x="0" y="332189"/>
                  <a:pt x="0" y="214051"/>
                </a:cubicBezTo>
                <a:lnTo>
                  <a:pt x="0" y="214051"/>
                </a:lnTo>
                <a:cubicBezTo>
                  <a:pt x="0" y="95913"/>
                  <a:pt x="95913" y="0"/>
                  <a:pt x="214051" y="0"/>
                </a:cubicBezTo>
                <a:close/>
              </a:path>
            </a:pathLst>
          </a:custGeom>
          <a:solidFill>
            <a:srgbClr val="38A169"/>
          </a:solidFill>
          <a:ln/>
        </p:spPr>
        <p:txBody>
          <a:bodyPr/>
          <a:lstStyle/>
          <a:p>
            <a:endParaRPr lang="ko-KR" altLang="en-US"/>
          </a:p>
        </p:txBody>
      </p:sp>
      <p:sp>
        <p:nvSpPr>
          <p:cNvPr id="14" name="Text 12"/>
          <p:cNvSpPr/>
          <p:nvPr/>
        </p:nvSpPr>
        <p:spPr>
          <a:xfrm>
            <a:off x="626685" y="3366847"/>
            <a:ext cx="276483" cy="249726"/>
          </a:xfrm>
          <a:prstGeom prst="rect">
            <a:avLst/>
          </a:prstGeom>
          <a:noFill/>
          <a:ln/>
        </p:spPr>
        <p:txBody>
          <a:bodyPr wrap="square" lIns="0" tIns="0" rIns="0" bIns="0" rtlCol="0" anchor="ctr"/>
          <a:lstStyle/>
          <a:p>
            <a:pPr>
              <a:lnSpc>
                <a:spcPct val="120000"/>
              </a:lnSpc>
            </a:pPr>
            <a:r>
              <a:rPr lang="en-US" sz="1405" b="1" dirty="0">
                <a:solidFill>
                  <a:srgbClr val="FFFFFF"/>
                </a:solidFill>
                <a:latin typeface="Quattrocento Sans" pitchFamily="34" charset="0"/>
                <a:ea typeface="Quattrocento Sans" pitchFamily="34" charset="-122"/>
                <a:cs typeface="Quattrocento Sans" pitchFamily="34" charset="-120"/>
              </a:rPr>
              <a:t>O1</a:t>
            </a:r>
            <a:endParaRPr lang="en-US" sz="1600" dirty="0"/>
          </a:p>
        </p:txBody>
      </p:sp>
      <p:sp>
        <p:nvSpPr>
          <p:cNvPr id="15" name="Text 13"/>
          <p:cNvSpPr/>
          <p:nvPr/>
        </p:nvSpPr>
        <p:spPr>
          <a:xfrm>
            <a:off x="1043500" y="3366847"/>
            <a:ext cx="1507277" cy="249726"/>
          </a:xfrm>
          <a:prstGeom prst="rect">
            <a:avLst/>
          </a:prstGeom>
          <a:noFill/>
          <a:ln/>
        </p:spPr>
        <p:txBody>
          <a:bodyPr wrap="square" lIns="0" tIns="0" rIns="0" bIns="0" rtlCol="0" anchor="ctr"/>
          <a:lstStyle/>
          <a:p>
            <a:pPr>
              <a:lnSpc>
                <a:spcPct val="130000"/>
              </a:lnSpc>
            </a:pPr>
            <a:r>
              <a:rPr lang="en-US" sz="1264" b="1" dirty="0">
                <a:solidFill>
                  <a:srgbClr val="F7FAFC"/>
                </a:solidFill>
                <a:latin typeface="Liter" pitchFamily="34" charset="0"/>
                <a:ea typeface="Liter" pitchFamily="34" charset="-122"/>
                <a:cs typeface="Liter" pitchFamily="34" charset="-120"/>
              </a:rPr>
              <a:t>Model Development</a:t>
            </a:r>
            <a:endParaRPr lang="en-US" sz="1600" dirty="0"/>
          </a:p>
        </p:txBody>
      </p:sp>
      <p:sp>
        <p:nvSpPr>
          <p:cNvPr id="16" name="Text 14"/>
          <p:cNvSpPr/>
          <p:nvPr/>
        </p:nvSpPr>
        <p:spPr>
          <a:xfrm>
            <a:off x="508372" y="3812787"/>
            <a:ext cx="3522926" cy="695666"/>
          </a:xfrm>
          <a:prstGeom prst="rect">
            <a:avLst/>
          </a:prstGeom>
          <a:noFill/>
          <a:ln/>
        </p:spPr>
        <p:txBody>
          <a:bodyPr wrap="square" lIns="0" tIns="0" rIns="0" bIns="0" rtlCol="0" anchor="ctr"/>
          <a:lstStyle/>
          <a:p>
            <a:pPr>
              <a:lnSpc>
                <a:spcPct val="140000"/>
              </a:lnSpc>
            </a:pP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Build and calibrate a national bottom-up LEAP energy </a:t>
            </a:r>
          </a:p>
          <a:p>
            <a:pPr>
              <a:lnSpc>
                <a:spcPct val="140000"/>
              </a:lnSpc>
            </a:pP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model for Egypt using the </a:t>
            </a:r>
            <a:r>
              <a:rPr lang="en-US" sz="1124" b="1" dirty="0">
                <a:solidFill>
                  <a:srgbClr val="38A169"/>
                </a:solidFill>
                <a:latin typeface="Times New Roman" panose="02020603050405020304" pitchFamily="18" charset="0"/>
                <a:ea typeface="Quattrocento Sans" pitchFamily="34" charset="-122"/>
                <a:cs typeface="Times New Roman" panose="02020603050405020304" pitchFamily="18" charset="0"/>
              </a:rPr>
              <a:t>2017 base year</a:t>
            </a: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with sector-</a:t>
            </a:r>
          </a:p>
          <a:p>
            <a:pPr>
              <a:lnSpc>
                <a:spcPct val="140000"/>
              </a:lnSpc>
            </a:pP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level techno - economic parameters.</a:t>
            </a:r>
            <a:endParaRPr lang="en-US" sz="1600" dirty="0">
              <a:latin typeface="Times New Roman" panose="02020603050405020304" pitchFamily="18" charset="0"/>
              <a:cs typeface="Times New Roman" panose="02020603050405020304" pitchFamily="18" charset="0"/>
            </a:endParaRPr>
          </a:p>
        </p:txBody>
      </p:sp>
      <p:sp>
        <p:nvSpPr>
          <p:cNvPr id="17" name="Shape 15"/>
          <p:cNvSpPr/>
          <p:nvPr/>
        </p:nvSpPr>
        <p:spPr>
          <a:xfrm>
            <a:off x="4223331" y="3130499"/>
            <a:ext cx="3745896" cy="1525115"/>
          </a:xfrm>
          <a:custGeom>
            <a:avLst/>
            <a:gdLst/>
            <a:ahLst/>
            <a:cxnLst/>
            <a:rect l="l" t="t" r="r" b="b"/>
            <a:pathLst>
              <a:path w="3745896" h="1525115">
                <a:moveTo>
                  <a:pt x="107033" y="0"/>
                </a:moveTo>
                <a:lnTo>
                  <a:pt x="3638864" y="0"/>
                </a:lnTo>
                <a:cubicBezTo>
                  <a:pt x="3697976" y="0"/>
                  <a:pt x="3745896" y="47920"/>
                  <a:pt x="3745896" y="107033"/>
                </a:cubicBezTo>
                <a:lnTo>
                  <a:pt x="3745896" y="1418082"/>
                </a:lnTo>
                <a:cubicBezTo>
                  <a:pt x="3745896" y="1477195"/>
                  <a:pt x="3697976" y="1525115"/>
                  <a:pt x="3638864" y="1525115"/>
                </a:cubicBezTo>
                <a:lnTo>
                  <a:pt x="107033" y="1525115"/>
                </a:lnTo>
                <a:cubicBezTo>
                  <a:pt x="47920" y="1525115"/>
                  <a:pt x="0" y="1477195"/>
                  <a:pt x="0" y="1418082"/>
                </a:cubicBezTo>
                <a:lnTo>
                  <a:pt x="0" y="107033"/>
                </a:lnTo>
                <a:cubicBezTo>
                  <a:pt x="0" y="47960"/>
                  <a:pt x="47960" y="0"/>
                  <a:pt x="10703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18" name="Shape 16"/>
          <p:cNvSpPr/>
          <p:nvPr/>
        </p:nvSpPr>
        <p:spPr>
          <a:xfrm>
            <a:off x="4370491" y="3277659"/>
            <a:ext cx="428102" cy="428102"/>
          </a:xfrm>
          <a:custGeom>
            <a:avLst/>
            <a:gdLst/>
            <a:ahLst/>
            <a:cxnLst/>
            <a:rect l="l" t="t" r="r" b="b"/>
            <a:pathLst>
              <a:path w="428102" h="428102">
                <a:moveTo>
                  <a:pt x="214051" y="0"/>
                </a:moveTo>
                <a:lnTo>
                  <a:pt x="214051" y="0"/>
                </a:lnTo>
                <a:cubicBezTo>
                  <a:pt x="332189" y="0"/>
                  <a:pt x="428102" y="95913"/>
                  <a:pt x="428102" y="214051"/>
                </a:cubicBezTo>
                <a:lnTo>
                  <a:pt x="428102" y="214051"/>
                </a:lnTo>
                <a:cubicBezTo>
                  <a:pt x="428102" y="332189"/>
                  <a:pt x="332189" y="428102"/>
                  <a:pt x="214051" y="428102"/>
                </a:cubicBezTo>
                <a:lnTo>
                  <a:pt x="214051" y="428102"/>
                </a:lnTo>
                <a:cubicBezTo>
                  <a:pt x="95913" y="428102"/>
                  <a:pt x="0" y="332189"/>
                  <a:pt x="0" y="214051"/>
                </a:cubicBezTo>
                <a:lnTo>
                  <a:pt x="0" y="214051"/>
                </a:lnTo>
                <a:cubicBezTo>
                  <a:pt x="0" y="95913"/>
                  <a:pt x="95913" y="0"/>
                  <a:pt x="214051" y="0"/>
                </a:cubicBezTo>
                <a:close/>
              </a:path>
            </a:pathLst>
          </a:custGeom>
          <a:solidFill>
            <a:srgbClr val="38A169"/>
          </a:solidFill>
          <a:ln/>
        </p:spPr>
        <p:txBody>
          <a:bodyPr/>
          <a:lstStyle/>
          <a:p>
            <a:endParaRPr lang="ko-KR" altLang="en-US"/>
          </a:p>
        </p:txBody>
      </p:sp>
      <p:sp>
        <p:nvSpPr>
          <p:cNvPr id="19" name="Text 17"/>
          <p:cNvSpPr/>
          <p:nvPr/>
        </p:nvSpPr>
        <p:spPr>
          <a:xfrm>
            <a:off x="4471663" y="3366847"/>
            <a:ext cx="312158" cy="249726"/>
          </a:xfrm>
          <a:prstGeom prst="rect">
            <a:avLst/>
          </a:prstGeom>
          <a:noFill/>
          <a:ln/>
        </p:spPr>
        <p:txBody>
          <a:bodyPr wrap="square" lIns="0" tIns="0" rIns="0" bIns="0" rtlCol="0" anchor="ctr"/>
          <a:lstStyle/>
          <a:p>
            <a:pPr>
              <a:lnSpc>
                <a:spcPct val="120000"/>
              </a:lnSpc>
            </a:pPr>
            <a:r>
              <a:rPr lang="en-US" sz="1405" b="1" dirty="0">
                <a:solidFill>
                  <a:srgbClr val="FFFFFF"/>
                </a:solidFill>
                <a:latin typeface="Quattrocento Sans" pitchFamily="34" charset="0"/>
                <a:ea typeface="Quattrocento Sans" pitchFamily="34" charset="-122"/>
                <a:cs typeface="Quattrocento Sans" pitchFamily="34" charset="-120"/>
              </a:rPr>
              <a:t>O2</a:t>
            </a:r>
            <a:endParaRPr lang="en-US" sz="1600" dirty="0"/>
          </a:p>
        </p:txBody>
      </p:sp>
      <p:sp>
        <p:nvSpPr>
          <p:cNvPr id="20" name="Text 18"/>
          <p:cNvSpPr/>
          <p:nvPr/>
        </p:nvSpPr>
        <p:spPr>
          <a:xfrm>
            <a:off x="4905619" y="3366847"/>
            <a:ext cx="1783760" cy="249726"/>
          </a:xfrm>
          <a:prstGeom prst="rect">
            <a:avLst/>
          </a:prstGeom>
          <a:noFill/>
          <a:ln/>
        </p:spPr>
        <p:txBody>
          <a:bodyPr wrap="square" lIns="0" tIns="0" rIns="0" bIns="0" rtlCol="0" anchor="ctr"/>
          <a:lstStyle/>
          <a:p>
            <a:pPr>
              <a:lnSpc>
                <a:spcPct val="130000"/>
              </a:lnSpc>
            </a:pPr>
            <a:r>
              <a:rPr lang="en-US" sz="1264" b="1" dirty="0">
                <a:solidFill>
                  <a:srgbClr val="F7FAFC"/>
                </a:solidFill>
                <a:latin typeface="Liter" pitchFamily="34" charset="0"/>
                <a:ea typeface="Liter" pitchFamily="34" charset="-122"/>
                <a:cs typeface="Liter" pitchFamily="34" charset="-120"/>
              </a:rPr>
              <a:t>Optimization Integration</a:t>
            </a:r>
            <a:endParaRPr lang="en-US" sz="1600" dirty="0"/>
          </a:p>
        </p:txBody>
      </p:sp>
      <p:sp>
        <p:nvSpPr>
          <p:cNvPr id="21" name="Text 19"/>
          <p:cNvSpPr/>
          <p:nvPr/>
        </p:nvSpPr>
        <p:spPr>
          <a:xfrm>
            <a:off x="4370491" y="3812787"/>
            <a:ext cx="3522926" cy="695666"/>
          </a:xfrm>
          <a:prstGeom prst="rect">
            <a:avLst/>
          </a:prstGeom>
          <a:noFill/>
          <a:ln/>
        </p:spPr>
        <p:txBody>
          <a:bodyPr wrap="square" lIns="0" tIns="0" rIns="0" bIns="0" rtlCol="0" anchor="ctr"/>
          <a:lstStyle/>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Soft-link LEAP with the </a:t>
            </a: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NEMO optimization module</a:t>
            </a:r>
          </a:p>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to derive a least-cost net-zero benchmark (NZ-OPT) for comparison with policy scenarios.</a:t>
            </a:r>
            <a:endParaRPr lang="en-US" dirty="0">
              <a:latin typeface="Times New Roman" panose="02020603050405020304" pitchFamily="18" charset="0"/>
              <a:cs typeface="Times New Roman" panose="02020603050405020304" pitchFamily="18" charset="0"/>
            </a:endParaRPr>
          </a:p>
        </p:txBody>
      </p:sp>
      <p:sp>
        <p:nvSpPr>
          <p:cNvPr id="22" name="Shape 20"/>
          <p:cNvSpPr/>
          <p:nvPr/>
        </p:nvSpPr>
        <p:spPr>
          <a:xfrm>
            <a:off x="8085450" y="3130499"/>
            <a:ext cx="3745896" cy="1525115"/>
          </a:xfrm>
          <a:custGeom>
            <a:avLst/>
            <a:gdLst/>
            <a:ahLst/>
            <a:cxnLst/>
            <a:rect l="l" t="t" r="r" b="b"/>
            <a:pathLst>
              <a:path w="3745896" h="1525115">
                <a:moveTo>
                  <a:pt x="107033" y="0"/>
                </a:moveTo>
                <a:lnTo>
                  <a:pt x="3638864" y="0"/>
                </a:lnTo>
                <a:cubicBezTo>
                  <a:pt x="3697976" y="0"/>
                  <a:pt x="3745896" y="47920"/>
                  <a:pt x="3745896" y="107033"/>
                </a:cubicBezTo>
                <a:lnTo>
                  <a:pt x="3745896" y="1418082"/>
                </a:lnTo>
                <a:cubicBezTo>
                  <a:pt x="3745896" y="1477195"/>
                  <a:pt x="3697976" y="1525115"/>
                  <a:pt x="3638864" y="1525115"/>
                </a:cubicBezTo>
                <a:lnTo>
                  <a:pt x="107033" y="1525115"/>
                </a:lnTo>
                <a:cubicBezTo>
                  <a:pt x="47920" y="1525115"/>
                  <a:pt x="0" y="1477195"/>
                  <a:pt x="0" y="1418082"/>
                </a:cubicBezTo>
                <a:lnTo>
                  <a:pt x="0" y="107033"/>
                </a:lnTo>
                <a:cubicBezTo>
                  <a:pt x="0" y="47960"/>
                  <a:pt x="47960" y="0"/>
                  <a:pt x="10703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23" name="Shape 21"/>
          <p:cNvSpPr/>
          <p:nvPr/>
        </p:nvSpPr>
        <p:spPr>
          <a:xfrm>
            <a:off x="8232610" y="3277659"/>
            <a:ext cx="428102" cy="428102"/>
          </a:xfrm>
          <a:custGeom>
            <a:avLst/>
            <a:gdLst/>
            <a:ahLst/>
            <a:cxnLst/>
            <a:rect l="l" t="t" r="r" b="b"/>
            <a:pathLst>
              <a:path w="428102" h="428102">
                <a:moveTo>
                  <a:pt x="214051" y="0"/>
                </a:moveTo>
                <a:lnTo>
                  <a:pt x="214051" y="0"/>
                </a:lnTo>
                <a:cubicBezTo>
                  <a:pt x="332189" y="0"/>
                  <a:pt x="428102" y="95913"/>
                  <a:pt x="428102" y="214051"/>
                </a:cubicBezTo>
                <a:lnTo>
                  <a:pt x="428102" y="214051"/>
                </a:lnTo>
                <a:cubicBezTo>
                  <a:pt x="428102" y="332189"/>
                  <a:pt x="332189" y="428102"/>
                  <a:pt x="214051" y="428102"/>
                </a:cubicBezTo>
                <a:lnTo>
                  <a:pt x="214051" y="428102"/>
                </a:lnTo>
                <a:cubicBezTo>
                  <a:pt x="95913" y="428102"/>
                  <a:pt x="0" y="332189"/>
                  <a:pt x="0" y="214051"/>
                </a:cubicBezTo>
                <a:lnTo>
                  <a:pt x="0" y="214051"/>
                </a:lnTo>
                <a:cubicBezTo>
                  <a:pt x="0" y="95913"/>
                  <a:pt x="95913" y="0"/>
                  <a:pt x="214051" y="0"/>
                </a:cubicBezTo>
                <a:close/>
              </a:path>
            </a:pathLst>
          </a:custGeom>
          <a:solidFill>
            <a:srgbClr val="38A169"/>
          </a:solidFill>
          <a:ln/>
        </p:spPr>
        <p:txBody>
          <a:bodyPr/>
          <a:lstStyle/>
          <a:p>
            <a:endParaRPr lang="ko-KR" altLang="en-US"/>
          </a:p>
        </p:txBody>
      </p:sp>
      <p:sp>
        <p:nvSpPr>
          <p:cNvPr id="24" name="Text 22"/>
          <p:cNvSpPr/>
          <p:nvPr/>
        </p:nvSpPr>
        <p:spPr>
          <a:xfrm>
            <a:off x="8331414" y="3366847"/>
            <a:ext cx="321077" cy="249726"/>
          </a:xfrm>
          <a:prstGeom prst="rect">
            <a:avLst/>
          </a:prstGeom>
          <a:noFill/>
          <a:ln/>
        </p:spPr>
        <p:txBody>
          <a:bodyPr wrap="square" lIns="0" tIns="0" rIns="0" bIns="0" rtlCol="0" anchor="ctr"/>
          <a:lstStyle/>
          <a:p>
            <a:pPr>
              <a:lnSpc>
                <a:spcPct val="120000"/>
              </a:lnSpc>
            </a:pPr>
            <a:r>
              <a:rPr lang="en-US" sz="1405" b="1" dirty="0">
                <a:solidFill>
                  <a:srgbClr val="FFFFFF"/>
                </a:solidFill>
                <a:latin typeface="Quattrocento Sans" pitchFamily="34" charset="0"/>
                <a:ea typeface="Quattrocento Sans" pitchFamily="34" charset="-122"/>
                <a:cs typeface="Quattrocento Sans" pitchFamily="34" charset="-120"/>
              </a:rPr>
              <a:t>O3</a:t>
            </a:r>
            <a:endParaRPr lang="en-US" sz="1600" dirty="0"/>
          </a:p>
        </p:txBody>
      </p:sp>
      <p:sp>
        <p:nvSpPr>
          <p:cNvPr id="25" name="Text 23"/>
          <p:cNvSpPr/>
          <p:nvPr/>
        </p:nvSpPr>
        <p:spPr>
          <a:xfrm>
            <a:off x="8767738" y="3366847"/>
            <a:ext cx="1230794" cy="249726"/>
          </a:xfrm>
          <a:prstGeom prst="rect">
            <a:avLst/>
          </a:prstGeom>
          <a:noFill/>
          <a:ln/>
        </p:spPr>
        <p:txBody>
          <a:bodyPr wrap="square" lIns="0" tIns="0" rIns="0" bIns="0" rtlCol="0" anchor="ctr"/>
          <a:lstStyle/>
          <a:p>
            <a:pPr>
              <a:lnSpc>
                <a:spcPct val="130000"/>
              </a:lnSpc>
            </a:pPr>
            <a:r>
              <a:rPr lang="en-US" sz="1264" b="1" dirty="0">
                <a:solidFill>
                  <a:srgbClr val="F7FAFC"/>
                </a:solidFill>
                <a:latin typeface="Liter" pitchFamily="34" charset="0"/>
                <a:ea typeface="Liter" pitchFamily="34" charset="-122"/>
                <a:cs typeface="Liter" pitchFamily="34" charset="-120"/>
              </a:rPr>
              <a:t>Scenario Design</a:t>
            </a:r>
            <a:endParaRPr lang="en-US" sz="1600" dirty="0"/>
          </a:p>
        </p:txBody>
      </p:sp>
      <p:sp>
        <p:nvSpPr>
          <p:cNvPr id="26" name="Text 24"/>
          <p:cNvSpPr/>
          <p:nvPr/>
        </p:nvSpPr>
        <p:spPr>
          <a:xfrm>
            <a:off x="8232610" y="3812787"/>
            <a:ext cx="3593719" cy="695666"/>
          </a:xfrm>
          <a:prstGeom prst="rect">
            <a:avLst/>
          </a:prstGeom>
          <a:noFill/>
          <a:ln/>
        </p:spPr>
        <p:txBody>
          <a:bodyPr wrap="square" lIns="0" tIns="0" rIns="0" bIns="0" rtlCol="0" anchor="ctr"/>
          <a:lstStyle/>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Design and run </a:t>
            </a:r>
            <a:r>
              <a:rPr lang="en-US" sz="1200" b="1" dirty="0">
                <a:solidFill>
                  <a:srgbClr val="38A169"/>
                </a:solidFill>
                <a:latin typeface="Times New Roman" panose="02020603050405020304" pitchFamily="18" charset="0"/>
                <a:ea typeface="Quattrocento Sans" pitchFamily="34" charset="-122"/>
                <a:cs typeface="Times New Roman" panose="02020603050405020304" pitchFamily="18" charset="0"/>
              </a:rPr>
              <a:t>six transition scenarios</a:t>
            </a: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covering the full </a:t>
            </a:r>
          </a:p>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spectrum from BAU to carbon-neutral pathways through </a:t>
            </a:r>
          </a:p>
          <a:p>
            <a:pPr>
              <a:lnSpc>
                <a:spcPct val="140000"/>
              </a:lnSpc>
            </a:pPr>
            <a:r>
              <a:rPr lang="en-US" sz="12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2070</a:t>
            </a: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27" name="Shape 25"/>
          <p:cNvSpPr/>
          <p:nvPr/>
        </p:nvSpPr>
        <p:spPr>
          <a:xfrm>
            <a:off x="361211" y="4771558"/>
            <a:ext cx="3745896" cy="1525115"/>
          </a:xfrm>
          <a:custGeom>
            <a:avLst/>
            <a:gdLst/>
            <a:ahLst/>
            <a:cxnLst/>
            <a:rect l="l" t="t" r="r" b="b"/>
            <a:pathLst>
              <a:path w="3745896" h="1525115">
                <a:moveTo>
                  <a:pt x="107033" y="0"/>
                </a:moveTo>
                <a:lnTo>
                  <a:pt x="3638864" y="0"/>
                </a:lnTo>
                <a:cubicBezTo>
                  <a:pt x="3697976" y="0"/>
                  <a:pt x="3745896" y="47920"/>
                  <a:pt x="3745896" y="107033"/>
                </a:cubicBezTo>
                <a:lnTo>
                  <a:pt x="3745896" y="1418082"/>
                </a:lnTo>
                <a:cubicBezTo>
                  <a:pt x="3745896" y="1477195"/>
                  <a:pt x="3697976" y="1525115"/>
                  <a:pt x="3638864" y="1525115"/>
                </a:cubicBezTo>
                <a:lnTo>
                  <a:pt x="107033" y="1525115"/>
                </a:lnTo>
                <a:cubicBezTo>
                  <a:pt x="47920" y="1525115"/>
                  <a:pt x="0" y="1477195"/>
                  <a:pt x="0" y="1418082"/>
                </a:cubicBezTo>
                <a:lnTo>
                  <a:pt x="0" y="107033"/>
                </a:lnTo>
                <a:cubicBezTo>
                  <a:pt x="0" y="47960"/>
                  <a:pt x="47960" y="0"/>
                  <a:pt x="10703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28" name="Shape 26"/>
          <p:cNvSpPr/>
          <p:nvPr/>
        </p:nvSpPr>
        <p:spPr>
          <a:xfrm>
            <a:off x="508372" y="4918718"/>
            <a:ext cx="428102" cy="428102"/>
          </a:xfrm>
          <a:custGeom>
            <a:avLst/>
            <a:gdLst/>
            <a:ahLst/>
            <a:cxnLst/>
            <a:rect l="l" t="t" r="r" b="b"/>
            <a:pathLst>
              <a:path w="428102" h="428102">
                <a:moveTo>
                  <a:pt x="214051" y="0"/>
                </a:moveTo>
                <a:lnTo>
                  <a:pt x="214051" y="0"/>
                </a:lnTo>
                <a:cubicBezTo>
                  <a:pt x="332189" y="0"/>
                  <a:pt x="428102" y="95913"/>
                  <a:pt x="428102" y="214051"/>
                </a:cubicBezTo>
                <a:lnTo>
                  <a:pt x="428102" y="214051"/>
                </a:lnTo>
                <a:cubicBezTo>
                  <a:pt x="428102" y="332189"/>
                  <a:pt x="332189" y="428102"/>
                  <a:pt x="214051" y="428102"/>
                </a:cubicBezTo>
                <a:lnTo>
                  <a:pt x="214051" y="428102"/>
                </a:lnTo>
                <a:cubicBezTo>
                  <a:pt x="95913" y="428102"/>
                  <a:pt x="0" y="332189"/>
                  <a:pt x="0" y="214051"/>
                </a:cubicBezTo>
                <a:lnTo>
                  <a:pt x="0" y="214051"/>
                </a:lnTo>
                <a:cubicBezTo>
                  <a:pt x="0" y="95913"/>
                  <a:pt x="95913" y="0"/>
                  <a:pt x="214051" y="0"/>
                </a:cubicBezTo>
                <a:close/>
              </a:path>
            </a:pathLst>
          </a:custGeom>
          <a:solidFill>
            <a:srgbClr val="38A169"/>
          </a:solidFill>
          <a:ln/>
        </p:spPr>
        <p:txBody>
          <a:bodyPr/>
          <a:lstStyle/>
          <a:p>
            <a:endParaRPr lang="ko-KR" altLang="en-US"/>
          </a:p>
        </p:txBody>
      </p:sp>
      <p:sp>
        <p:nvSpPr>
          <p:cNvPr id="29" name="Text 27"/>
          <p:cNvSpPr/>
          <p:nvPr/>
        </p:nvSpPr>
        <p:spPr>
          <a:xfrm>
            <a:off x="609684" y="5007906"/>
            <a:ext cx="312158" cy="249726"/>
          </a:xfrm>
          <a:prstGeom prst="rect">
            <a:avLst/>
          </a:prstGeom>
          <a:noFill/>
          <a:ln/>
        </p:spPr>
        <p:txBody>
          <a:bodyPr wrap="square" lIns="0" tIns="0" rIns="0" bIns="0" rtlCol="0" anchor="ctr"/>
          <a:lstStyle/>
          <a:p>
            <a:pPr>
              <a:lnSpc>
                <a:spcPct val="120000"/>
              </a:lnSpc>
            </a:pPr>
            <a:r>
              <a:rPr lang="en-US" sz="1405" b="1" dirty="0">
                <a:solidFill>
                  <a:srgbClr val="FFFFFF"/>
                </a:solidFill>
                <a:latin typeface="Quattrocento Sans" pitchFamily="34" charset="0"/>
                <a:ea typeface="Quattrocento Sans" pitchFamily="34" charset="-122"/>
                <a:cs typeface="Quattrocento Sans" pitchFamily="34" charset="-120"/>
              </a:rPr>
              <a:t>O4</a:t>
            </a:r>
            <a:endParaRPr lang="en-US" sz="1600" dirty="0"/>
          </a:p>
        </p:txBody>
      </p:sp>
      <p:sp>
        <p:nvSpPr>
          <p:cNvPr id="30" name="Text 28"/>
          <p:cNvSpPr/>
          <p:nvPr/>
        </p:nvSpPr>
        <p:spPr>
          <a:xfrm>
            <a:off x="1043500" y="5007906"/>
            <a:ext cx="1605384" cy="249726"/>
          </a:xfrm>
          <a:prstGeom prst="rect">
            <a:avLst/>
          </a:prstGeom>
          <a:noFill/>
          <a:ln/>
        </p:spPr>
        <p:txBody>
          <a:bodyPr wrap="square" lIns="0" tIns="0" rIns="0" bIns="0" rtlCol="0" anchor="ctr"/>
          <a:lstStyle/>
          <a:p>
            <a:pPr>
              <a:lnSpc>
                <a:spcPct val="130000"/>
              </a:lnSpc>
            </a:pPr>
            <a:r>
              <a:rPr lang="en-US" sz="1264" b="1" dirty="0">
                <a:solidFill>
                  <a:srgbClr val="F7FAFC"/>
                </a:solidFill>
                <a:latin typeface="Liter" pitchFamily="34" charset="0"/>
                <a:ea typeface="Liter" pitchFamily="34" charset="-122"/>
                <a:cs typeface="Liter" pitchFamily="34" charset="-120"/>
              </a:rPr>
              <a:t>Impact Quantification</a:t>
            </a:r>
            <a:endParaRPr lang="en-US" sz="1600" dirty="0"/>
          </a:p>
        </p:txBody>
      </p:sp>
      <p:sp>
        <p:nvSpPr>
          <p:cNvPr id="31" name="Text 29"/>
          <p:cNvSpPr/>
          <p:nvPr/>
        </p:nvSpPr>
        <p:spPr>
          <a:xfrm>
            <a:off x="508372" y="5453846"/>
            <a:ext cx="3522926" cy="695666"/>
          </a:xfrm>
          <a:prstGeom prst="rect">
            <a:avLst/>
          </a:prstGeom>
          <a:noFill/>
          <a:ln/>
        </p:spPr>
        <p:txBody>
          <a:bodyPr wrap="square" lIns="0" tIns="0" rIns="0" bIns="0" rtlCol="0" anchor="ctr"/>
          <a:lstStyle/>
          <a:p>
            <a:pPr>
              <a:lnSpc>
                <a:spcPct val="140000"/>
              </a:lnSpc>
            </a:pP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Quantify the roles of </a:t>
            </a:r>
            <a:r>
              <a:rPr lang="en-US" sz="1124" b="1" dirty="0">
                <a:solidFill>
                  <a:srgbClr val="38A169"/>
                </a:solidFill>
                <a:latin typeface="Times New Roman" panose="02020603050405020304" pitchFamily="18" charset="0"/>
                <a:ea typeface="Quattrocento Sans" pitchFamily="34" charset="-122"/>
                <a:cs typeface="Times New Roman" panose="02020603050405020304" pitchFamily="18" charset="0"/>
              </a:rPr>
              <a:t>renewable energy expansion, demand-side efficiency, and electrification</a:t>
            </a:r>
            <a:r>
              <a:rPr lang="en-US" sz="112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in achieving deep decarbonization.</a:t>
            </a:r>
            <a:endParaRPr lang="en-US" sz="1600" dirty="0">
              <a:latin typeface="Times New Roman" panose="02020603050405020304" pitchFamily="18" charset="0"/>
              <a:cs typeface="Times New Roman" panose="02020603050405020304" pitchFamily="18" charset="0"/>
            </a:endParaRPr>
          </a:p>
        </p:txBody>
      </p:sp>
      <p:sp>
        <p:nvSpPr>
          <p:cNvPr id="32" name="Shape 30"/>
          <p:cNvSpPr/>
          <p:nvPr/>
        </p:nvSpPr>
        <p:spPr>
          <a:xfrm>
            <a:off x="4223331" y="4771558"/>
            <a:ext cx="7607737" cy="1525115"/>
          </a:xfrm>
          <a:custGeom>
            <a:avLst/>
            <a:gdLst/>
            <a:ahLst/>
            <a:cxnLst/>
            <a:rect l="l" t="t" r="r" b="b"/>
            <a:pathLst>
              <a:path w="7607737" h="1525115">
                <a:moveTo>
                  <a:pt x="107033" y="0"/>
                </a:moveTo>
                <a:lnTo>
                  <a:pt x="7500704" y="0"/>
                </a:lnTo>
                <a:cubicBezTo>
                  <a:pt x="7559817" y="0"/>
                  <a:pt x="7607737" y="47920"/>
                  <a:pt x="7607737" y="107033"/>
                </a:cubicBezTo>
                <a:lnTo>
                  <a:pt x="7607737" y="1418082"/>
                </a:lnTo>
                <a:cubicBezTo>
                  <a:pt x="7607737" y="1477195"/>
                  <a:pt x="7559817" y="1525115"/>
                  <a:pt x="7500704" y="1525115"/>
                </a:cubicBezTo>
                <a:lnTo>
                  <a:pt x="107033" y="1525115"/>
                </a:lnTo>
                <a:cubicBezTo>
                  <a:pt x="47920" y="1525115"/>
                  <a:pt x="0" y="1477195"/>
                  <a:pt x="0" y="1418082"/>
                </a:cubicBezTo>
                <a:lnTo>
                  <a:pt x="0" y="107033"/>
                </a:lnTo>
                <a:cubicBezTo>
                  <a:pt x="0" y="47960"/>
                  <a:pt x="47960" y="0"/>
                  <a:pt x="107033"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33" name="Shape 31"/>
          <p:cNvSpPr/>
          <p:nvPr/>
        </p:nvSpPr>
        <p:spPr>
          <a:xfrm>
            <a:off x="4370491" y="4918718"/>
            <a:ext cx="428102" cy="428102"/>
          </a:xfrm>
          <a:custGeom>
            <a:avLst/>
            <a:gdLst/>
            <a:ahLst/>
            <a:cxnLst/>
            <a:rect l="l" t="t" r="r" b="b"/>
            <a:pathLst>
              <a:path w="428102" h="428102">
                <a:moveTo>
                  <a:pt x="214051" y="0"/>
                </a:moveTo>
                <a:lnTo>
                  <a:pt x="214051" y="0"/>
                </a:lnTo>
                <a:cubicBezTo>
                  <a:pt x="332189" y="0"/>
                  <a:pt x="428102" y="95913"/>
                  <a:pt x="428102" y="214051"/>
                </a:cubicBezTo>
                <a:lnTo>
                  <a:pt x="428102" y="214051"/>
                </a:lnTo>
                <a:cubicBezTo>
                  <a:pt x="428102" y="332189"/>
                  <a:pt x="332189" y="428102"/>
                  <a:pt x="214051" y="428102"/>
                </a:cubicBezTo>
                <a:lnTo>
                  <a:pt x="214051" y="428102"/>
                </a:lnTo>
                <a:cubicBezTo>
                  <a:pt x="95913" y="428102"/>
                  <a:pt x="0" y="332189"/>
                  <a:pt x="0" y="214051"/>
                </a:cubicBezTo>
                <a:lnTo>
                  <a:pt x="0" y="214051"/>
                </a:lnTo>
                <a:cubicBezTo>
                  <a:pt x="0" y="95913"/>
                  <a:pt x="95913" y="0"/>
                  <a:pt x="214051" y="0"/>
                </a:cubicBezTo>
                <a:close/>
              </a:path>
            </a:pathLst>
          </a:custGeom>
          <a:solidFill>
            <a:srgbClr val="38A169"/>
          </a:solidFill>
          <a:ln/>
        </p:spPr>
        <p:txBody>
          <a:bodyPr/>
          <a:lstStyle/>
          <a:p>
            <a:endParaRPr lang="ko-KR" altLang="en-US"/>
          </a:p>
        </p:txBody>
      </p:sp>
      <p:sp>
        <p:nvSpPr>
          <p:cNvPr id="34" name="Text 32"/>
          <p:cNvSpPr/>
          <p:nvPr/>
        </p:nvSpPr>
        <p:spPr>
          <a:xfrm>
            <a:off x="4469016" y="5007906"/>
            <a:ext cx="321077" cy="249726"/>
          </a:xfrm>
          <a:prstGeom prst="rect">
            <a:avLst/>
          </a:prstGeom>
          <a:noFill/>
          <a:ln/>
        </p:spPr>
        <p:txBody>
          <a:bodyPr wrap="square" lIns="0" tIns="0" rIns="0" bIns="0" rtlCol="0" anchor="ctr"/>
          <a:lstStyle/>
          <a:p>
            <a:pPr>
              <a:lnSpc>
                <a:spcPct val="120000"/>
              </a:lnSpc>
            </a:pPr>
            <a:r>
              <a:rPr lang="en-US" sz="1405" b="1" dirty="0">
                <a:solidFill>
                  <a:srgbClr val="FFFFFF"/>
                </a:solidFill>
                <a:latin typeface="Quattrocento Sans" pitchFamily="34" charset="0"/>
                <a:ea typeface="Quattrocento Sans" pitchFamily="34" charset="-122"/>
                <a:cs typeface="Quattrocento Sans" pitchFamily="34" charset="-120"/>
              </a:rPr>
              <a:t>O5</a:t>
            </a:r>
            <a:endParaRPr lang="en-US" sz="1600" dirty="0"/>
          </a:p>
        </p:txBody>
      </p:sp>
      <p:sp>
        <p:nvSpPr>
          <p:cNvPr id="35" name="Text 33"/>
          <p:cNvSpPr/>
          <p:nvPr/>
        </p:nvSpPr>
        <p:spPr>
          <a:xfrm>
            <a:off x="4905619" y="5007906"/>
            <a:ext cx="2309969" cy="249726"/>
          </a:xfrm>
          <a:prstGeom prst="rect">
            <a:avLst/>
          </a:prstGeom>
          <a:noFill/>
          <a:ln/>
        </p:spPr>
        <p:txBody>
          <a:bodyPr wrap="square" lIns="0" tIns="0" rIns="0" bIns="0" rtlCol="0" anchor="ctr"/>
          <a:lstStyle/>
          <a:p>
            <a:pPr>
              <a:lnSpc>
                <a:spcPct val="130000"/>
              </a:lnSpc>
            </a:pPr>
            <a:r>
              <a:rPr lang="en-US" sz="1264" b="1" dirty="0">
                <a:solidFill>
                  <a:srgbClr val="F7FAFC"/>
                </a:solidFill>
                <a:latin typeface="Liter" pitchFamily="34" charset="0"/>
                <a:ea typeface="Liter" pitchFamily="34" charset="-122"/>
                <a:cs typeface="Liter" pitchFamily="34" charset="-120"/>
              </a:rPr>
              <a:t>Policy Insights &amp; Transferability</a:t>
            </a:r>
            <a:endParaRPr lang="en-US" sz="1600" dirty="0"/>
          </a:p>
        </p:txBody>
      </p:sp>
      <p:sp>
        <p:nvSpPr>
          <p:cNvPr id="36" name="Text 34"/>
          <p:cNvSpPr/>
          <p:nvPr/>
        </p:nvSpPr>
        <p:spPr>
          <a:xfrm>
            <a:off x="4370491" y="5453846"/>
            <a:ext cx="7384767" cy="463778"/>
          </a:xfrm>
          <a:prstGeom prst="rect">
            <a:avLst/>
          </a:prstGeom>
          <a:noFill/>
          <a:ln/>
        </p:spPr>
        <p:txBody>
          <a:bodyPr wrap="square" lIns="0" tIns="0" rIns="0" bIns="0" rtlCol="0" anchor="ctr"/>
          <a:lstStyle/>
          <a:p>
            <a:pPr>
              <a:lnSpc>
                <a:spcPct val="140000"/>
              </a:lnSpc>
            </a:pP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Provide </a:t>
            </a:r>
            <a:r>
              <a:rPr lang="en-US" sz="1400" b="1" dirty="0">
                <a:solidFill>
                  <a:srgbClr val="38A169"/>
                </a:solidFill>
                <a:latin typeface="Times New Roman" panose="02020603050405020304" pitchFamily="18" charset="0"/>
                <a:ea typeface="Quattrocento Sans" pitchFamily="34" charset="-122"/>
                <a:cs typeface="Times New Roman" panose="02020603050405020304" pitchFamily="18" charset="0"/>
              </a:rPr>
              <a:t>evidence-based policy insights</a:t>
            </a: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for Egypt and transferable modeling frameworks for other </a:t>
            </a:r>
          </a:p>
          <a:p>
            <a:pPr>
              <a:lnSpc>
                <a:spcPct val="140000"/>
              </a:lnSpc>
            </a:pPr>
            <a:r>
              <a:rPr lang="en-US" sz="1400"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rapidly growing emerging economies in the MENA region and globally.</a:t>
            </a:r>
            <a:endParaRPr lang="en-US" sz="2000" dirty="0">
              <a:latin typeface="Times New Roman" panose="02020603050405020304" pitchFamily="18" charset="0"/>
              <a:cs typeface="Times New Roman" panose="02020603050405020304" pitchFamily="18" charset="0"/>
            </a:endParaRPr>
          </a:p>
        </p:txBody>
      </p:sp>
      <p:sp>
        <p:nvSpPr>
          <p:cNvPr id="37" name="Shape 35"/>
          <p:cNvSpPr/>
          <p:nvPr/>
        </p:nvSpPr>
        <p:spPr>
          <a:xfrm>
            <a:off x="361211" y="6412617"/>
            <a:ext cx="11469577" cy="437021"/>
          </a:xfrm>
          <a:custGeom>
            <a:avLst/>
            <a:gdLst/>
            <a:ahLst/>
            <a:cxnLst/>
            <a:rect l="l" t="t" r="r" b="b"/>
            <a:pathLst>
              <a:path w="11469577" h="437021">
                <a:moveTo>
                  <a:pt x="71352" y="0"/>
                </a:moveTo>
                <a:lnTo>
                  <a:pt x="11398225" y="0"/>
                </a:lnTo>
                <a:cubicBezTo>
                  <a:pt x="11437632" y="0"/>
                  <a:pt x="11469577" y="31946"/>
                  <a:pt x="11469577" y="71352"/>
                </a:cubicBezTo>
                <a:lnTo>
                  <a:pt x="11469577" y="365669"/>
                </a:lnTo>
                <a:cubicBezTo>
                  <a:pt x="11469577" y="405076"/>
                  <a:pt x="11437632" y="437021"/>
                  <a:pt x="11398225" y="437021"/>
                </a:cubicBezTo>
                <a:lnTo>
                  <a:pt x="71352" y="437021"/>
                </a:lnTo>
                <a:cubicBezTo>
                  <a:pt x="31946" y="437021"/>
                  <a:pt x="0" y="405076"/>
                  <a:pt x="0" y="365669"/>
                </a:cubicBezTo>
                <a:lnTo>
                  <a:pt x="0" y="71352"/>
                </a:lnTo>
                <a:cubicBezTo>
                  <a:pt x="0" y="31946"/>
                  <a:pt x="31946" y="0"/>
                  <a:pt x="71352"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38" name="Shape 36"/>
          <p:cNvSpPr/>
          <p:nvPr/>
        </p:nvSpPr>
        <p:spPr>
          <a:xfrm>
            <a:off x="2968149" y="6559778"/>
            <a:ext cx="142701" cy="142701"/>
          </a:xfrm>
          <a:custGeom>
            <a:avLst/>
            <a:gdLst/>
            <a:ahLst/>
            <a:cxnLst/>
            <a:rect l="l" t="t" r="r" b="b"/>
            <a:pathLst>
              <a:path w="142701" h="142701">
                <a:moveTo>
                  <a:pt x="71350" y="142701"/>
                </a:moveTo>
                <a:cubicBezTo>
                  <a:pt x="110730" y="142701"/>
                  <a:pt x="142701" y="110730"/>
                  <a:pt x="142701" y="71350"/>
                </a:cubicBezTo>
                <a:cubicBezTo>
                  <a:pt x="142701" y="31971"/>
                  <a:pt x="110730" y="0"/>
                  <a:pt x="71350" y="0"/>
                </a:cubicBezTo>
                <a:cubicBezTo>
                  <a:pt x="31971" y="0"/>
                  <a:pt x="0" y="31971"/>
                  <a:pt x="0" y="71350"/>
                </a:cubicBezTo>
                <a:cubicBezTo>
                  <a:pt x="0" y="110730"/>
                  <a:pt x="31971" y="142701"/>
                  <a:pt x="71350" y="142701"/>
                </a:cubicBezTo>
                <a:close/>
                <a:moveTo>
                  <a:pt x="62432" y="44594"/>
                </a:moveTo>
                <a:cubicBezTo>
                  <a:pt x="62432" y="39672"/>
                  <a:pt x="66428" y="35675"/>
                  <a:pt x="71350" y="35675"/>
                </a:cubicBezTo>
                <a:cubicBezTo>
                  <a:pt x="76273" y="35675"/>
                  <a:pt x="80269" y="39672"/>
                  <a:pt x="80269" y="44594"/>
                </a:cubicBezTo>
                <a:cubicBezTo>
                  <a:pt x="80269" y="49516"/>
                  <a:pt x="76273" y="53513"/>
                  <a:pt x="71350" y="53513"/>
                </a:cubicBezTo>
                <a:cubicBezTo>
                  <a:pt x="66428" y="53513"/>
                  <a:pt x="62432" y="49516"/>
                  <a:pt x="62432" y="44594"/>
                </a:cubicBezTo>
                <a:close/>
                <a:moveTo>
                  <a:pt x="60202" y="62432"/>
                </a:moveTo>
                <a:lnTo>
                  <a:pt x="73580" y="62432"/>
                </a:lnTo>
                <a:cubicBezTo>
                  <a:pt x="77287" y="62432"/>
                  <a:pt x="80269" y="65414"/>
                  <a:pt x="80269" y="69121"/>
                </a:cubicBezTo>
                <a:lnTo>
                  <a:pt x="80269" y="93647"/>
                </a:lnTo>
                <a:lnTo>
                  <a:pt x="82499" y="93647"/>
                </a:lnTo>
                <a:cubicBezTo>
                  <a:pt x="86206" y="93647"/>
                  <a:pt x="89188" y="96630"/>
                  <a:pt x="89188" y="100337"/>
                </a:cubicBezTo>
                <a:cubicBezTo>
                  <a:pt x="89188" y="104043"/>
                  <a:pt x="86206" y="107026"/>
                  <a:pt x="82499" y="107026"/>
                </a:cubicBezTo>
                <a:lnTo>
                  <a:pt x="60202" y="107026"/>
                </a:lnTo>
                <a:cubicBezTo>
                  <a:pt x="56495" y="107026"/>
                  <a:pt x="53513" y="104043"/>
                  <a:pt x="53513" y="100337"/>
                </a:cubicBezTo>
                <a:cubicBezTo>
                  <a:pt x="53513" y="96630"/>
                  <a:pt x="56495" y="93647"/>
                  <a:pt x="60202" y="93647"/>
                </a:cubicBezTo>
                <a:lnTo>
                  <a:pt x="66891" y="93647"/>
                </a:lnTo>
                <a:lnTo>
                  <a:pt x="66891" y="75810"/>
                </a:lnTo>
                <a:lnTo>
                  <a:pt x="60202" y="75810"/>
                </a:lnTo>
                <a:cubicBezTo>
                  <a:pt x="56495" y="75810"/>
                  <a:pt x="53513" y="72828"/>
                  <a:pt x="53513" y="69121"/>
                </a:cubicBezTo>
                <a:cubicBezTo>
                  <a:pt x="53513" y="65414"/>
                  <a:pt x="56495" y="62432"/>
                  <a:pt x="60202" y="62432"/>
                </a:cubicBezTo>
                <a:close/>
              </a:path>
            </a:pathLst>
          </a:custGeom>
          <a:solidFill>
            <a:srgbClr val="38A169"/>
          </a:solidFill>
          <a:ln/>
        </p:spPr>
        <p:txBody>
          <a:bodyPr/>
          <a:lstStyle/>
          <a:p>
            <a:endParaRPr lang="ko-KR" altLang="en-US"/>
          </a:p>
        </p:txBody>
      </p:sp>
      <p:sp>
        <p:nvSpPr>
          <p:cNvPr id="39" name="Text 37"/>
          <p:cNvSpPr/>
          <p:nvPr/>
        </p:nvSpPr>
        <p:spPr>
          <a:xfrm>
            <a:off x="665504" y="6524102"/>
            <a:ext cx="11089474" cy="214051"/>
          </a:xfrm>
          <a:prstGeom prst="rect">
            <a:avLst/>
          </a:prstGeom>
          <a:noFill/>
          <a:ln/>
        </p:spPr>
        <p:txBody>
          <a:bodyPr wrap="square" lIns="0" tIns="0" rIns="0" bIns="0" rtlCol="0" anchor="ctr"/>
          <a:lstStyle/>
          <a:p>
            <a:pPr algn="ctr">
              <a:lnSpc>
                <a:spcPct val="130000"/>
              </a:lnSpc>
            </a:pPr>
            <a:r>
              <a:rPr lang="en-US" sz="1124" b="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Study Timeline:</a:t>
            </a:r>
            <a:r>
              <a:rPr lang="en-US" sz="1124"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Base Year 2017 | Time Horizon 2017–2070 | 6 Scenarios | LEAP + NEMO Integration</a:t>
            </a:r>
            <a:endParaRPr lang="en-US" sz="1600" dirty="0">
              <a:latin typeface="Times New Roman" panose="02020603050405020304" pitchFamily="18" charset="0"/>
              <a:cs typeface="Times New Roman" panose="02020603050405020304" pitchFamily="18" charset="0"/>
            </a:endParaRPr>
          </a:p>
        </p:txBody>
      </p:sp>
      <p:pic>
        <p:nvPicPr>
          <p:cNvPr id="40" name="object 7">
            <a:extLst>
              <a:ext uri="{FF2B5EF4-FFF2-40B4-BE49-F238E27FC236}">
                <a16:creationId xmlns:a16="http://schemas.microsoft.com/office/drawing/2014/main" id="{37CCCDE7-8265-8832-1CD7-C20A77024505}"/>
              </a:ext>
            </a:extLst>
          </p:cNvPr>
          <p:cNvPicPr/>
          <p:nvPr/>
        </p:nvPicPr>
        <p:blipFill>
          <a:blip r:embed="rId3" cstate="print"/>
          <a:stretch>
            <a:fillRect/>
          </a:stretch>
        </p:blipFill>
        <p:spPr>
          <a:xfrm>
            <a:off x="10193448" y="216937"/>
            <a:ext cx="1725256" cy="338553"/>
          </a:xfrm>
          <a:prstGeom prst="rect">
            <a:avLst/>
          </a:prstGeom>
          <a:solidFill>
            <a:schemeClr val="accent4">
              <a:lumMod val="75000"/>
            </a:schemeClr>
          </a:solid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68617" y="368617"/>
            <a:ext cx="73723" cy="294893"/>
          </a:xfrm>
          <a:custGeom>
            <a:avLst/>
            <a:gdLst/>
            <a:ahLst/>
            <a:cxnLst/>
            <a:rect l="l" t="t" r="r" b="b"/>
            <a:pathLst>
              <a:path w="73723" h="294893">
                <a:moveTo>
                  <a:pt x="0" y="0"/>
                </a:moveTo>
                <a:lnTo>
                  <a:pt x="73723" y="0"/>
                </a:lnTo>
                <a:lnTo>
                  <a:pt x="73723" y="294893"/>
                </a:lnTo>
                <a:lnTo>
                  <a:pt x="0" y="294893"/>
                </a:lnTo>
                <a:lnTo>
                  <a:pt x="0" y="0"/>
                </a:lnTo>
                <a:close/>
              </a:path>
            </a:pathLst>
          </a:custGeom>
          <a:solidFill>
            <a:srgbClr val="38A169"/>
          </a:solidFill>
          <a:ln/>
        </p:spPr>
        <p:txBody>
          <a:bodyPr/>
          <a:lstStyle/>
          <a:p>
            <a:endParaRPr lang="ko-KR" altLang="en-US"/>
          </a:p>
        </p:txBody>
      </p:sp>
      <p:sp>
        <p:nvSpPr>
          <p:cNvPr id="3" name="Text 1"/>
          <p:cNvSpPr/>
          <p:nvPr/>
        </p:nvSpPr>
        <p:spPr>
          <a:xfrm>
            <a:off x="552924" y="405478"/>
            <a:ext cx="2826769" cy="221170"/>
          </a:xfrm>
          <a:prstGeom prst="rect">
            <a:avLst/>
          </a:prstGeom>
          <a:noFill/>
          <a:ln/>
        </p:spPr>
        <p:txBody>
          <a:bodyPr wrap="square" lIns="0" tIns="0" rIns="0" bIns="0" rtlCol="0" anchor="ctr"/>
          <a:lstStyle/>
          <a:p>
            <a:pPr>
              <a:lnSpc>
                <a:spcPct val="130000"/>
              </a:lnSpc>
            </a:pPr>
            <a:r>
              <a:rPr lang="en-US" sz="1161" b="1" kern="0" spc="58" dirty="0">
                <a:solidFill>
                  <a:srgbClr val="38A169"/>
                </a:solidFill>
                <a:latin typeface="Times New Roman" panose="02020603050405020304" pitchFamily="18" charset="0"/>
                <a:ea typeface="Quattrocento Sans" pitchFamily="34" charset="-122"/>
                <a:cs typeface="Times New Roman" panose="02020603050405020304" pitchFamily="18" charset="0"/>
              </a:rPr>
              <a:t>04 | RESEARCH METHODOLOGY</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368617" y="700372"/>
            <a:ext cx="11620644" cy="368617"/>
          </a:xfrm>
          <a:prstGeom prst="rect">
            <a:avLst/>
          </a:prstGeom>
          <a:noFill/>
          <a:ln/>
        </p:spPr>
        <p:txBody>
          <a:bodyPr wrap="square" lIns="0" tIns="0" rIns="0" bIns="0" rtlCol="0" anchor="ctr"/>
          <a:lstStyle/>
          <a:p>
            <a:pPr>
              <a:lnSpc>
                <a:spcPct val="90000"/>
              </a:lnSpc>
            </a:pPr>
            <a:r>
              <a:rPr lang="en-US" sz="2000" b="1" dirty="0">
                <a:solidFill>
                  <a:srgbClr val="F7FAFC"/>
                </a:solidFill>
                <a:latin typeface="Times New Roman" panose="02020603050405020304" pitchFamily="18" charset="0"/>
                <a:cs typeface="Times New Roman" panose="02020603050405020304" pitchFamily="18" charset="0"/>
              </a:rPr>
              <a:t>Research Flow &amp; Methodology</a:t>
            </a:r>
          </a:p>
        </p:txBody>
      </p:sp>
      <p:sp>
        <p:nvSpPr>
          <p:cNvPr id="5" name="Shape 3"/>
          <p:cNvSpPr/>
          <p:nvPr/>
        </p:nvSpPr>
        <p:spPr>
          <a:xfrm>
            <a:off x="373224" y="1147320"/>
            <a:ext cx="5639837" cy="5501605"/>
          </a:xfrm>
          <a:custGeom>
            <a:avLst/>
            <a:gdLst/>
            <a:ahLst/>
            <a:cxnLst/>
            <a:rect l="l" t="t" r="r" b="b"/>
            <a:pathLst>
              <a:path w="5639837" h="5501605">
                <a:moveTo>
                  <a:pt x="110582" y="0"/>
                </a:moveTo>
                <a:lnTo>
                  <a:pt x="5529254" y="0"/>
                </a:lnTo>
                <a:cubicBezTo>
                  <a:pt x="5590327" y="0"/>
                  <a:pt x="5639837" y="49509"/>
                  <a:pt x="5639837" y="110582"/>
                </a:cubicBezTo>
                <a:lnTo>
                  <a:pt x="5639837" y="5391023"/>
                </a:lnTo>
                <a:cubicBezTo>
                  <a:pt x="5639837" y="5452096"/>
                  <a:pt x="5590327" y="5501605"/>
                  <a:pt x="5529254" y="5501605"/>
                </a:cubicBezTo>
                <a:lnTo>
                  <a:pt x="110582" y="5501605"/>
                </a:lnTo>
                <a:cubicBezTo>
                  <a:pt x="49509" y="5501605"/>
                  <a:pt x="0" y="5452096"/>
                  <a:pt x="0" y="5391023"/>
                </a:cubicBezTo>
                <a:lnTo>
                  <a:pt x="0" y="110582"/>
                </a:lnTo>
                <a:cubicBezTo>
                  <a:pt x="0" y="49550"/>
                  <a:pt x="49550" y="0"/>
                  <a:pt x="110582"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6" name="Shape 4"/>
          <p:cNvSpPr/>
          <p:nvPr/>
        </p:nvSpPr>
        <p:spPr>
          <a:xfrm>
            <a:off x="539352" y="1273481"/>
            <a:ext cx="184308" cy="184308"/>
          </a:xfrm>
          <a:custGeom>
            <a:avLst/>
            <a:gdLst/>
            <a:ahLst/>
            <a:cxnLst/>
            <a:rect l="l" t="t" r="r" b="b"/>
            <a:pathLst>
              <a:path w="184308" h="184308">
                <a:moveTo>
                  <a:pt x="0" y="28798"/>
                </a:moveTo>
                <a:cubicBezTo>
                  <a:pt x="0" y="19259"/>
                  <a:pt x="7740" y="11519"/>
                  <a:pt x="17279" y="11519"/>
                </a:cubicBezTo>
                <a:lnTo>
                  <a:pt x="51837" y="11519"/>
                </a:lnTo>
                <a:cubicBezTo>
                  <a:pt x="61376" y="11519"/>
                  <a:pt x="69116" y="19259"/>
                  <a:pt x="69116" y="28798"/>
                </a:cubicBezTo>
                <a:lnTo>
                  <a:pt x="69116" y="34558"/>
                </a:lnTo>
                <a:lnTo>
                  <a:pt x="115193" y="34558"/>
                </a:lnTo>
                <a:lnTo>
                  <a:pt x="115193" y="28798"/>
                </a:lnTo>
                <a:cubicBezTo>
                  <a:pt x="115193" y="19259"/>
                  <a:pt x="122932" y="11519"/>
                  <a:pt x="132472" y="11519"/>
                </a:cubicBezTo>
                <a:lnTo>
                  <a:pt x="167029" y="11519"/>
                </a:lnTo>
                <a:cubicBezTo>
                  <a:pt x="176569" y="11519"/>
                  <a:pt x="184308" y="19259"/>
                  <a:pt x="184308" y="28798"/>
                </a:cubicBezTo>
                <a:lnTo>
                  <a:pt x="184308" y="63356"/>
                </a:lnTo>
                <a:cubicBezTo>
                  <a:pt x="184308" y="72895"/>
                  <a:pt x="176569" y="80635"/>
                  <a:pt x="167029" y="80635"/>
                </a:cubicBezTo>
                <a:lnTo>
                  <a:pt x="132472" y="80635"/>
                </a:lnTo>
                <a:cubicBezTo>
                  <a:pt x="122932" y="80635"/>
                  <a:pt x="115193" y="72895"/>
                  <a:pt x="115193" y="63356"/>
                </a:cubicBezTo>
                <a:lnTo>
                  <a:pt x="115193" y="57596"/>
                </a:lnTo>
                <a:lnTo>
                  <a:pt x="69116" y="57596"/>
                </a:lnTo>
                <a:lnTo>
                  <a:pt x="69116" y="63356"/>
                </a:lnTo>
                <a:cubicBezTo>
                  <a:pt x="69116" y="65984"/>
                  <a:pt x="68504" y="68504"/>
                  <a:pt x="67460" y="70736"/>
                </a:cubicBezTo>
                <a:lnTo>
                  <a:pt x="92154" y="103673"/>
                </a:lnTo>
                <a:lnTo>
                  <a:pt x="120952" y="103673"/>
                </a:lnTo>
                <a:cubicBezTo>
                  <a:pt x="130492" y="103673"/>
                  <a:pt x="138231" y="111413"/>
                  <a:pt x="138231" y="120952"/>
                </a:cubicBezTo>
                <a:lnTo>
                  <a:pt x="138231" y="155510"/>
                </a:lnTo>
                <a:cubicBezTo>
                  <a:pt x="138231" y="165050"/>
                  <a:pt x="130492" y="172789"/>
                  <a:pt x="120952" y="172789"/>
                </a:cubicBezTo>
                <a:lnTo>
                  <a:pt x="86395" y="172789"/>
                </a:lnTo>
                <a:cubicBezTo>
                  <a:pt x="76855" y="172789"/>
                  <a:pt x="69116" y="165050"/>
                  <a:pt x="69116" y="155510"/>
                </a:cubicBezTo>
                <a:lnTo>
                  <a:pt x="69116" y="120952"/>
                </a:lnTo>
                <a:cubicBezTo>
                  <a:pt x="69116" y="118325"/>
                  <a:pt x="69728" y="115805"/>
                  <a:pt x="70772" y="113573"/>
                </a:cubicBezTo>
                <a:lnTo>
                  <a:pt x="46077" y="80635"/>
                </a:lnTo>
                <a:lnTo>
                  <a:pt x="17279" y="80635"/>
                </a:lnTo>
                <a:cubicBezTo>
                  <a:pt x="7740" y="80635"/>
                  <a:pt x="0" y="72895"/>
                  <a:pt x="0" y="63356"/>
                </a:cubicBezTo>
                <a:lnTo>
                  <a:pt x="0" y="28798"/>
                </a:lnTo>
                <a:close/>
              </a:path>
            </a:pathLst>
          </a:custGeom>
          <a:solidFill>
            <a:srgbClr val="38A169"/>
          </a:solidFill>
          <a:ln/>
        </p:spPr>
        <p:txBody>
          <a:bodyPr/>
          <a:lstStyle/>
          <a:p>
            <a:endParaRPr lang="ko-KR" altLang="en-US"/>
          </a:p>
        </p:txBody>
      </p:sp>
      <p:sp>
        <p:nvSpPr>
          <p:cNvPr id="7" name="Text 5"/>
          <p:cNvSpPr/>
          <p:nvPr/>
        </p:nvSpPr>
        <p:spPr>
          <a:xfrm>
            <a:off x="755664" y="1227654"/>
            <a:ext cx="5197497" cy="258032"/>
          </a:xfrm>
          <a:prstGeom prst="rect">
            <a:avLst/>
          </a:prstGeom>
          <a:noFill/>
          <a:ln/>
        </p:spPr>
        <p:txBody>
          <a:bodyPr wrap="square" lIns="0" tIns="0" rIns="0" bIns="0" rtlCol="0" anchor="ctr"/>
          <a:lstStyle/>
          <a:p>
            <a:pPr>
              <a:lnSpc>
                <a:spcPct val="120000"/>
              </a:lnSpc>
            </a:pPr>
            <a:r>
              <a:rPr lang="en-US" sz="1451" b="1" dirty="0">
                <a:solidFill>
                  <a:srgbClr val="F7FAFC"/>
                </a:solidFill>
                <a:latin typeface="Times New Roman" panose="02020603050405020304" pitchFamily="18" charset="0"/>
                <a:ea typeface="Liter" pitchFamily="34" charset="-122"/>
                <a:cs typeface="Times New Roman" panose="02020603050405020304" pitchFamily="18" charset="0"/>
              </a:rPr>
              <a:t>Seven-Step Research Flow</a:t>
            </a:r>
            <a:endParaRPr lang="en-US" sz="1600" dirty="0">
              <a:latin typeface="Times New Roman" panose="02020603050405020304" pitchFamily="18" charset="0"/>
              <a:cs typeface="Times New Roman" panose="02020603050405020304" pitchFamily="18" charset="0"/>
            </a:endParaRPr>
          </a:p>
        </p:txBody>
      </p:sp>
      <p:sp>
        <p:nvSpPr>
          <p:cNvPr id="8" name="Shape 6"/>
          <p:cNvSpPr/>
          <p:nvPr/>
        </p:nvSpPr>
        <p:spPr>
          <a:xfrm>
            <a:off x="543710" y="1667991"/>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9" name="Shape 7"/>
          <p:cNvSpPr/>
          <p:nvPr/>
        </p:nvSpPr>
        <p:spPr>
          <a:xfrm>
            <a:off x="543710" y="1667991"/>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10" name="Shape 8"/>
          <p:cNvSpPr/>
          <p:nvPr/>
        </p:nvSpPr>
        <p:spPr>
          <a:xfrm>
            <a:off x="623424" y="1760145"/>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11" name="Text 9"/>
          <p:cNvSpPr/>
          <p:nvPr/>
        </p:nvSpPr>
        <p:spPr>
          <a:xfrm>
            <a:off x="785358" y="1754661"/>
            <a:ext cx="196085"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ea typeface="Quattrocento Sans" pitchFamily="34" charset="-122"/>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1133497" y="1661530"/>
            <a:ext cx="3962630"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Literature Review</a:t>
            </a:r>
          </a:p>
        </p:txBody>
      </p:sp>
      <p:sp>
        <p:nvSpPr>
          <p:cNvPr id="13" name="Text 11"/>
          <p:cNvSpPr/>
          <p:nvPr/>
        </p:nvSpPr>
        <p:spPr>
          <a:xfrm>
            <a:off x="1133497" y="1873735"/>
            <a:ext cx="3962630" cy="221170"/>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LEAP-based studies in MENA &amp; global developing economies</a:t>
            </a:r>
          </a:p>
        </p:txBody>
      </p:sp>
      <p:sp>
        <p:nvSpPr>
          <p:cNvPr id="14" name="Shape 12"/>
          <p:cNvSpPr/>
          <p:nvPr/>
        </p:nvSpPr>
        <p:spPr>
          <a:xfrm>
            <a:off x="543710" y="2368363"/>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15" name="Shape 13"/>
          <p:cNvSpPr/>
          <p:nvPr/>
        </p:nvSpPr>
        <p:spPr>
          <a:xfrm>
            <a:off x="543710" y="2368363"/>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16" name="Shape 14"/>
          <p:cNvSpPr/>
          <p:nvPr/>
        </p:nvSpPr>
        <p:spPr>
          <a:xfrm>
            <a:off x="654295" y="2497379"/>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17" name="Text 15"/>
          <p:cNvSpPr/>
          <p:nvPr/>
        </p:nvSpPr>
        <p:spPr>
          <a:xfrm>
            <a:off x="796270" y="2552671"/>
            <a:ext cx="165878"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2</a:t>
            </a:r>
          </a:p>
        </p:txBody>
      </p:sp>
      <p:sp>
        <p:nvSpPr>
          <p:cNvPr id="18" name="Text 16"/>
          <p:cNvSpPr/>
          <p:nvPr/>
        </p:nvSpPr>
        <p:spPr>
          <a:xfrm>
            <a:off x="1133497" y="2460517"/>
            <a:ext cx="3667737"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Data Collection</a:t>
            </a:r>
          </a:p>
        </p:txBody>
      </p:sp>
      <p:sp>
        <p:nvSpPr>
          <p:cNvPr id="19" name="Text 17"/>
          <p:cNvSpPr/>
          <p:nvPr/>
        </p:nvSpPr>
        <p:spPr>
          <a:xfrm>
            <a:off x="1133497" y="2681687"/>
            <a:ext cx="3667737" cy="221170"/>
          </a:xfrm>
          <a:prstGeom prst="rect">
            <a:avLst/>
          </a:prstGeom>
          <a:noFill/>
          <a:ln/>
        </p:spPr>
        <p:txBody>
          <a:bodyPr wrap="square" lIns="0" tIns="0" rIns="0" bIns="0" rtlCol="0" anchor="ctr"/>
          <a:lstStyle/>
          <a:p>
            <a:pPr>
              <a:lnSpc>
                <a:spcPct val="130000"/>
              </a:lnSpc>
            </a:pPr>
            <a:r>
              <a:rPr lang="en-US" sz="1161" dirty="0">
                <a:solidFill>
                  <a:srgbClr val="F7FAFC">
                    <a:alpha val="70000"/>
                  </a:srgbClr>
                </a:solidFill>
                <a:latin typeface="Quattrocento Sans" pitchFamily="34" charset="0"/>
                <a:ea typeface="Quattrocento Sans" pitchFamily="34" charset="-122"/>
                <a:cs typeface="Quattrocento Sans" pitchFamily="34" charset="-120"/>
              </a:rPr>
              <a:t>Base Year 2017: IEA, CAPMAS, EEHC, IRENA, World Bank</a:t>
            </a:r>
            <a:endParaRPr lang="en-US" sz="1600" dirty="0"/>
          </a:p>
        </p:txBody>
      </p:sp>
      <p:sp>
        <p:nvSpPr>
          <p:cNvPr id="20" name="Shape 18"/>
          <p:cNvSpPr/>
          <p:nvPr/>
        </p:nvSpPr>
        <p:spPr>
          <a:xfrm>
            <a:off x="543710" y="3068735"/>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21" name="Shape 19"/>
          <p:cNvSpPr/>
          <p:nvPr/>
        </p:nvSpPr>
        <p:spPr>
          <a:xfrm>
            <a:off x="543710" y="3068735"/>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22" name="Shape 20"/>
          <p:cNvSpPr/>
          <p:nvPr/>
        </p:nvSpPr>
        <p:spPr>
          <a:xfrm>
            <a:off x="654295" y="3136973"/>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23" name="Text 21"/>
          <p:cNvSpPr/>
          <p:nvPr/>
        </p:nvSpPr>
        <p:spPr>
          <a:xfrm>
            <a:off x="815565" y="3163393"/>
            <a:ext cx="175093"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3</a:t>
            </a:r>
          </a:p>
        </p:txBody>
      </p:sp>
      <p:sp>
        <p:nvSpPr>
          <p:cNvPr id="24" name="Text 22"/>
          <p:cNvSpPr/>
          <p:nvPr/>
        </p:nvSpPr>
        <p:spPr>
          <a:xfrm>
            <a:off x="1115567" y="3053309"/>
            <a:ext cx="4497125"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LEAP Model Setup</a:t>
            </a:r>
          </a:p>
        </p:txBody>
      </p:sp>
      <p:sp>
        <p:nvSpPr>
          <p:cNvPr id="25" name="Text 23"/>
          <p:cNvSpPr/>
          <p:nvPr/>
        </p:nvSpPr>
        <p:spPr>
          <a:xfrm>
            <a:off x="1133497" y="3346199"/>
            <a:ext cx="4819664" cy="221170"/>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Bottom-up demand tree: residential, commercial, industrial, transport, and agriculture sectors </a:t>
            </a:r>
          </a:p>
        </p:txBody>
      </p:sp>
      <p:sp>
        <p:nvSpPr>
          <p:cNvPr id="26" name="Shape 24"/>
          <p:cNvSpPr/>
          <p:nvPr/>
        </p:nvSpPr>
        <p:spPr>
          <a:xfrm>
            <a:off x="543710" y="3763623"/>
            <a:ext cx="5317297" cy="771466"/>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en-US" altLang="ko-KR" sz="1161" dirty="0">
              <a:solidFill>
                <a:srgbClr val="F7FAFC">
                  <a:alpha val="70000"/>
                </a:srgbClr>
              </a:solidFill>
              <a:latin typeface="Quattrocento Sans" pitchFamily="34" charset="0"/>
            </a:endParaRPr>
          </a:p>
          <a:p>
            <a:r>
              <a:rPr lang="en-US" altLang="ko-KR" sz="1161" dirty="0">
                <a:solidFill>
                  <a:srgbClr val="F7FAFC">
                    <a:alpha val="70000"/>
                  </a:srgbClr>
                </a:solidFill>
                <a:latin typeface="Quattrocento Sans" pitchFamily="34" charset="0"/>
              </a:rPr>
              <a:t>             </a:t>
            </a:r>
            <a:r>
              <a:rPr lang="en-US" altLang="ko-KR" sz="1161" dirty="0">
                <a:solidFill>
                  <a:srgbClr val="F7FAFC">
                    <a:alpha val="70000"/>
                  </a:srgbClr>
                </a:solidFill>
                <a:latin typeface="Times New Roman" panose="02020603050405020304" pitchFamily="18" charset="0"/>
                <a:cs typeface="Times New Roman" panose="02020603050405020304" pitchFamily="18" charset="0"/>
              </a:rPr>
              <a:t>Scenario modelling methodologies &amp; decarbonization pathways</a:t>
            </a:r>
          </a:p>
        </p:txBody>
      </p:sp>
      <p:sp>
        <p:nvSpPr>
          <p:cNvPr id="27" name="Shape 25"/>
          <p:cNvSpPr/>
          <p:nvPr/>
        </p:nvSpPr>
        <p:spPr>
          <a:xfrm>
            <a:off x="543710" y="3769107"/>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28" name="Shape 26"/>
          <p:cNvSpPr/>
          <p:nvPr/>
        </p:nvSpPr>
        <p:spPr>
          <a:xfrm>
            <a:off x="654295" y="3835367"/>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29" name="Text 27"/>
          <p:cNvSpPr/>
          <p:nvPr/>
        </p:nvSpPr>
        <p:spPr>
          <a:xfrm>
            <a:off x="785358" y="3880672"/>
            <a:ext cx="165878"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4</a:t>
            </a:r>
          </a:p>
        </p:txBody>
      </p:sp>
      <p:sp>
        <p:nvSpPr>
          <p:cNvPr id="30" name="Text 28"/>
          <p:cNvSpPr/>
          <p:nvPr/>
        </p:nvSpPr>
        <p:spPr>
          <a:xfrm>
            <a:off x="1094469" y="3763628"/>
            <a:ext cx="3681178"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Scenario Design</a:t>
            </a:r>
          </a:p>
        </p:txBody>
      </p:sp>
      <p:sp>
        <p:nvSpPr>
          <p:cNvPr id="31" name="Text 29"/>
          <p:cNvSpPr/>
          <p:nvPr/>
        </p:nvSpPr>
        <p:spPr>
          <a:xfrm>
            <a:off x="1105601" y="4181046"/>
            <a:ext cx="4131782" cy="221170"/>
          </a:xfrm>
          <a:prstGeom prst="rect">
            <a:avLst/>
          </a:prstGeom>
          <a:noFill/>
          <a:ln/>
        </p:spPr>
        <p:txBody>
          <a:bodyPr wrap="square" lIns="0" tIns="0" rIns="0" bIns="0" rtlCol="0" anchor="ctr"/>
          <a:lstStyle/>
          <a:p>
            <a:pPr>
              <a:lnSpc>
                <a:spcPct val="130000"/>
              </a:lnSpc>
            </a:pPr>
            <a:r>
              <a:rPr lang="en-US" sz="1161" dirty="0">
                <a:solidFill>
                  <a:srgbClr val="F7FAFC">
                    <a:alpha val="70000"/>
                  </a:srgbClr>
                </a:solidFill>
                <a:latin typeface="Quattrocento Sans" pitchFamily="34" charset="0"/>
                <a:ea typeface="Quattrocento Sans" pitchFamily="34" charset="-122"/>
                <a:cs typeface="Quattrocento Sans" pitchFamily="34" charset="-120"/>
              </a:rPr>
              <a:t>Six transition scenarios from BAU to net-zero pathways</a:t>
            </a:r>
            <a:endParaRPr lang="en-US" sz="1600" dirty="0"/>
          </a:p>
        </p:txBody>
      </p:sp>
      <p:sp>
        <p:nvSpPr>
          <p:cNvPr id="32" name="Shape 30"/>
          <p:cNvSpPr/>
          <p:nvPr/>
        </p:nvSpPr>
        <p:spPr>
          <a:xfrm>
            <a:off x="543710" y="4469478"/>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33" name="Shape 31"/>
          <p:cNvSpPr/>
          <p:nvPr/>
        </p:nvSpPr>
        <p:spPr>
          <a:xfrm>
            <a:off x="543710" y="4469478"/>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34" name="Shape 32"/>
          <p:cNvSpPr/>
          <p:nvPr/>
        </p:nvSpPr>
        <p:spPr>
          <a:xfrm>
            <a:off x="654295" y="4598494"/>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35" name="Text 33"/>
          <p:cNvSpPr/>
          <p:nvPr/>
        </p:nvSpPr>
        <p:spPr>
          <a:xfrm>
            <a:off x="755664" y="4653787"/>
            <a:ext cx="213395"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5</a:t>
            </a:r>
          </a:p>
        </p:txBody>
      </p:sp>
      <p:sp>
        <p:nvSpPr>
          <p:cNvPr id="36" name="Text 34"/>
          <p:cNvSpPr/>
          <p:nvPr/>
        </p:nvSpPr>
        <p:spPr>
          <a:xfrm>
            <a:off x="1133497" y="4687143"/>
            <a:ext cx="3962630"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Quattrocento Sans" pitchFamily="34" charset="0"/>
                <a:ea typeface="Quattrocento Sans" pitchFamily="34" charset="-122"/>
                <a:cs typeface="Quattrocento Sans" pitchFamily="34" charset="-120"/>
              </a:rPr>
              <a:t>NEMO Optimization</a:t>
            </a:r>
            <a:endParaRPr lang="en-US" sz="1600" dirty="0"/>
          </a:p>
        </p:txBody>
      </p:sp>
      <p:sp>
        <p:nvSpPr>
          <p:cNvPr id="37" name="Text 35"/>
          <p:cNvSpPr/>
          <p:nvPr/>
        </p:nvSpPr>
        <p:spPr>
          <a:xfrm>
            <a:off x="1133497" y="4890383"/>
            <a:ext cx="3962630" cy="221170"/>
          </a:xfrm>
          <a:prstGeom prst="rect">
            <a:avLst/>
          </a:prstGeom>
          <a:noFill/>
          <a:ln/>
        </p:spPr>
        <p:txBody>
          <a:bodyPr wrap="square" lIns="0" tIns="0" rIns="0" bIns="0" rtlCol="0" anchor="ctr"/>
          <a:lstStyle/>
          <a:p>
            <a:pPr>
              <a:lnSpc>
                <a:spcPct val="13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Power sector optimization for least-cost net-zero benchmark</a:t>
            </a:r>
          </a:p>
        </p:txBody>
      </p:sp>
      <p:sp>
        <p:nvSpPr>
          <p:cNvPr id="38" name="Shape 36"/>
          <p:cNvSpPr/>
          <p:nvPr/>
        </p:nvSpPr>
        <p:spPr>
          <a:xfrm>
            <a:off x="543710" y="5169850"/>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39" name="Shape 37"/>
          <p:cNvSpPr/>
          <p:nvPr/>
        </p:nvSpPr>
        <p:spPr>
          <a:xfrm>
            <a:off x="543710" y="5169850"/>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40" name="Shape 38"/>
          <p:cNvSpPr/>
          <p:nvPr/>
        </p:nvSpPr>
        <p:spPr>
          <a:xfrm>
            <a:off x="654295" y="5298866"/>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41" name="Text 39"/>
          <p:cNvSpPr/>
          <p:nvPr/>
        </p:nvSpPr>
        <p:spPr>
          <a:xfrm>
            <a:off x="792814" y="5354159"/>
            <a:ext cx="175093"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6</a:t>
            </a:r>
          </a:p>
        </p:txBody>
      </p:sp>
      <p:sp>
        <p:nvSpPr>
          <p:cNvPr id="42" name="Text 40"/>
          <p:cNvSpPr/>
          <p:nvPr/>
        </p:nvSpPr>
        <p:spPr>
          <a:xfrm>
            <a:off x="1133497" y="5262005"/>
            <a:ext cx="3898122"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Analysis &amp; Results</a:t>
            </a:r>
          </a:p>
        </p:txBody>
      </p:sp>
      <p:sp>
        <p:nvSpPr>
          <p:cNvPr id="43" name="Text 41"/>
          <p:cNvSpPr/>
          <p:nvPr/>
        </p:nvSpPr>
        <p:spPr>
          <a:xfrm>
            <a:off x="1133497" y="5483175"/>
            <a:ext cx="3898122" cy="221170"/>
          </a:xfrm>
          <a:prstGeom prst="rect">
            <a:avLst/>
          </a:prstGeom>
          <a:noFill/>
          <a:ln/>
        </p:spPr>
        <p:txBody>
          <a:bodyPr wrap="square" lIns="0" tIns="0" rIns="0" bIns="0" rtlCol="0" anchor="ctr"/>
          <a:lstStyle/>
          <a:p>
            <a:pPr>
              <a:lnSpc>
                <a:spcPct val="13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Comparative scenario assessment and impact quantification</a:t>
            </a:r>
          </a:p>
        </p:txBody>
      </p:sp>
      <p:sp>
        <p:nvSpPr>
          <p:cNvPr id="44" name="Shape 42"/>
          <p:cNvSpPr/>
          <p:nvPr/>
        </p:nvSpPr>
        <p:spPr>
          <a:xfrm>
            <a:off x="543710" y="5870222"/>
            <a:ext cx="5317297" cy="626649"/>
          </a:xfrm>
          <a:custGeom>
            <a:avLst/>
            <a:gdLst/>
            <a:ahLst/>
            <a:cxnLst/>
            <a:rect l="l" t="t" r="r" b="b"/>
            <a:pathLst>
              <a:path w="5317297" h="626649">
                <a:moveTo>
                  <a:pt x="36862" y="0"/>
                </a:moveTo>
                <a:lnTo>
                  <a:pt x="5243572" y="0"/>
                </a:lnTo>
                <a:cubicBezTo>
                  <a:pt x="5284289" y="0"/>
                  <a:pt x="5317297" y="33008"/>
                  <a:pt x="5317297" y="73725"/>
                </a:cubicBezTo>
                <a:lnTo>
                  <a:pt x="5317297" y="552923"/>
                </a:lnTo>
                <a:cubicBezTo>
                  <a:pt x="5317297" y="593641"/>
                  <a:pt x="5284289" y="626649"/>
                  <a:pt x="5243572" y="626649"/>
                </a:cubicBezTo>
                <a:lnTo>
                  <a:pt x="36862" y="626649"/>
                </a:lnTo>
                <a:cubicBezTo>
                  <a:pt x="16504" y="626649"/>
                  <a:pt x="0" y="610145"/>
                  <a:pt x="0" y="589787"/>
                </a:cubicBezTo>
                <a:lnTo>
                  <a:pt x="0" y="36862"/>
                </a:lnTo>
                <a:cubicBezTo>
                  <a:pt x="0" y="16517"/>
                  <a:pt x="16517" y="0"/>
                  <a:pt x="36862" y="0"/>
                </a:cubicBezTo>
                <a:close/>
              </a:path>
            </a:pathLst>
          </a:custGeom>
          <a:solidFill>
            <a:srgbClr val="1A202C">
              <a:alpha val="50196"/>
            </a:srgbClr>
          </a:solidFill>
          <a:ln/>
        </p:spPr>
        <p:txBody>
          <a:bodyPr/>
          <a:lstStyle/>
          <a:p>
            <a:endParaRPr lang="ko-KR" altLang="en-US"/>
          </a:p>
        </p:txBody>
      </p:sp>
      <p:sp>
        <p:nvSpPr>
          <p:cNvPr id="45" name="Shape 43"/>
          <p:cNvSpPr/>
          <p:nvPr/>
        </p:nvSpPr>
        <p:spPr>
          <a:xfrm>
            <a:off x="543710" y="5870222"/>
            <a:ext cx="36862" cy="626649"/>
          </a:xfrm>
          <a:custGeom>
            <a:avLst/>
            <a:gdLst/>
            <a:ahLst/>
            <a:cxnLst/>
            <a:rect l="l" t="t" r="r" b="b"/>
            <a:pathLst>
              <a:path w="36862" h="626649">
                <a:moveTo>
                  <a:pt x="36862" y="0"/>
                </a:moveTo>
                <a:lnTo>
                  <a:pt x="36862" y="0"/>
                </a:lnTo>
                <a:lnTo>
                  <a:pt x="36862" y="626649"/>
                </a:lnTo>
                <a:lnTo>
                  <a:pt x="36862" y="626649"/>
                </a:lnTo>
                <a:cubicBezTo>
                  <a:pt x="16504" y="626649"/>
                  <a:pt x="0" y="610145"/>
                  <a:pt x="0" y="589787"/>
                </a:cubicBezTo>
                <a:lnTo>
                  <a:pt x="0" y="36862"/>
                </a:lnTo>
                <a:cubicBezTo>
                  <a:pt x="0" y="16517"/>
                  <a:pt x="16517" y="0"/>
                  <a:pt x="36862" y="0"/>
                </a:cubicBezTo>
                <a:close/>
              </a:path>
            </a:pathLst>
          </a:custGeom>
          <a:solidFill>
            <a:srgbClr val="38A169"/>
          </a:solidFill>
          <a:ln/>
        </p:spPr>
        <p:txBody>
          <a:bodyPr/>
          <a:lstStyle/>
          <a:p>
            <a:endParaRPr lang="ko-KR" altLang="en-US"/>
          </a:p>
        </p:txBody>
      </p:sp>
      <p:sp>
        <p:nvSpPr>
          <p:cNvPr id="46" name="Shape 44"/>
          <p:cNvSpPr/>
          <p:nvPr/>
        </p:nvSpPr>
        <p:spPr>
          <a:xfrm>
            <a:off x="654295" y="5999238"/>
            <a:ext cx="368617" cy="368617"/>
          </a:xfrm>
          <a:custGeom>
            <a:avLst/>
            <a:gdLst/>
            <a:ahLst/>
            <a:cxnLst/>
            <a:rect l="l" t="t" r="r" b="b"/>
            <a:pathLst>
              <a:path w="368617" h="368617">
                <a:moveTo>
                  <a:pt x="184308" y="0"/>
                </a:moveTo>
                <a:lnTo>
                  <a:pt x="184308" y="0"/>
                </a:lnTo>
                <a:cubicBezTo>
                  <a:pt x="286031" y="0"/>
                  <a:pt x="368617" y="82586"/>
                  <a:pt x="368617" y="184308"/>
                </a:cubicBezTo>
                <a:lnTo>
                  <a:pt x="368617" y="184308"/>
                </a:lnTo>
                <a:cubicBezTo>
                  <a:pt x="368617" y="286031"/>
                  <a:pt x="286031" y="368617"/>
                  <a:pt x="184308" y="368617"/>
                </a:cubicBezTo>
                <a:lnTo>
                  <a:pt x="184308" y="368617"/>
                </a:lnTo>
                <a:cubicBezTo>
                  <a:pt x="82586" y="368617"/>
                  <a:pt x="0" y="286031"/>
                  <a:pt x="0" y="184308"/>
                </a:cubicBezTo>
                <a:lnTo>
                  <a:pt x="0" y="184308"/>
                </a:lnTo>
                <a:cubicBezTo>
                  <a:pt x="0" y="82586"/>
                  <a:pt x="82586" y="0"/>
                  <a:pt x="184308" y="0"/>
                </a:cubicBezTo>
                <a:close/>
              </a:path>
            </a:pathLst>
          </a:custGeom>
          <a:solidFill>
            <a:srgbClr val="38A169"/>
          </a:solidFill>
          <a:ln/>
        </p:spPr>
        <p:txBody>
          <a:bodyPr/>
          <a:lstStyle/>
          <a:p>
            <a:endParaRPr lang="ko-KR" altLang="en-US"/>
          </a:p>
        </p:txBody>
      </p:sp>
      <p:sp>
        <p:nvSpPr>
          <p:cNvPr id="47" name="Text 45"/>
          <p:cNvSpPr/>
          <p:nvPr/>
        </p:nvSpPr>
        <p:spPr>
          <a:xfrm>
            <a:off x="800590" y="6054531"/>
            <a:ext cx="156662"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Times New Roman" panose="02020603050405020304" pitchFamily="18" charset="0"/>
                <a:cs typeface="Times New Roman" panose="02020603050405020304" pitchFamily="18" charset="0"/>
              </a:rPr>
              <a:t>7</a:t>
            </a:r>
          </a:p>
        </p:txBody>
      </p:sp>
      <p:sp>
        <p:nvSpPr>
          <p:cNvPr id="48" name="Text 46"/>
          <p:cNvSpPr/>
          <p:nvPr/>
        </p:nvSpPr>
        <p:spPr>
          <a:xfrm>
            <a:off x="1133497" y="5962376"/>
            <a:ext cx="4064000"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ea typeface="Quattrocento Sans" pitchFamily="34" charset="-122"/>
                <a:cs typeface="Times New Roman" panose="02020603050405020304" pitchFamily="18" charset="0"/>
              </a:rPr>
              <a:t>Policy Implications</a:t>
            </a:r>
            <a:endParaRPr lang="en-US" sz="1600" dirty="0">
              <a:latin typeface="Times New Roman" panose="02020603050405020304" pitchFamily="18" charset="0"/>
              <a:cs typeface="Times New Roman" panose="02020603050405020304" pitchFamily="18" charset="0"/>
            </a:endParaRPr>
          </a:p>
        </p:txBody>
      </p:sp>
      <p:sp>
        <p:nvSpPr>
          <p:cNvPr id="49" name="Text 47"/>
          <p:cNvSpPr/>
          <p:nvPr/>
        </p:nvSpPr>
        <p:spPr>
          <a:xfrm>
            <a:off x="1133497" y="6183546"/>
            <a:ext cx="4064000" cy="221170"/>
          </a:xfrm>
          <a:prstGeom prst="rect">
            <a:avLst/>
          </a:prstGeom>
          <a:noFill/>
          <a:ln/>
        </p:spPr>
        <p:txBody>
          <a:bodyPr wrap="square" lIns="0" tIns="0" rIns="0" bIns="0" rtlCol="0" anchor="ctr"/>
          <a:lstStyle/>
          <a:p>
            <a:pPr>
              <a:lnSpc>
                <a:spcPct val="13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Evidence-based recommendations for Egypt and the MENA region</a:t>
            </a:r>
          </a:p>
        </p:txBody>
      </p:sp>
      <p:sp>
        <p:nvSpPr>
          <p:cNvPr id="50" name="Shape 48"/>
          <p:cNvSpPr/>
          <p:nvPr/>
        </p:nvSpPr>
        <p:spPr>
          <a:xfrm>
            <a:off x="6172747" y="1147320"/>
            <a:ext cx="5639837" cy="3842830"/>
          </a:xfrm>
          <a:custGeom>
            <a:avLst/>
            <a:gdLst/>
            <a:ahLst/>
            <a:cxnLst/>
            <a:rect l="l" t="t" r="r" b="b"/>
            <a:pathLst>
              <a:path w="5639837" h="3842830">
                <a:moveTo>
                  <a:pt x="110597" y="0"/>
                </a:moveTo>
                <a:lnTo>
                  <a:pt x="5529240" y="0"/>
                </a:lnTo>
                <a:cubicBezTo>
                  <a:pt x="5590321" y="0"/>
                  <a:pt x="5639837" y="49516"/>
                  <a:pt x="5639837" y="110597"/>
                </a:cubicBezTo>
                <a:lnTo>
                  <a:pt x="5639837" y="3732233"/>
                </a:lnTo>
                <a:cubicBezTo>
                  <a:pt x="5639837" y="3793314"/>
                  <a:pt x="5590321" y="3842830"/>
                  <a:pt x="5529240" y="3842830"/>
                </a:cubicBezTo>
                <a:lnTo>
                  <a:pt x="110597" y="3842830"/>
                </a:lnTo>
                <a:cubicBezTo>
                  <a:pt x="49516" y="3842830"/>
                  <a:pt x="0" y="3793314"/>
                  <a:pt x="0" y="3732233"/>
                </a:cubicBezTo>
                <a:lnTo>
                  <a:pt x="0" y="110597"/>
                </a:lnTo>
                <a:cubicBezTo>
                  <a:pt x="0" y="49557"/>
                  <a:pt x="49557" y="0"/>
                  <a:pt x="110597"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51" name="Shape 49"/>
          <p:cNvSpPr/>
          <p:nvPr/>
        </p:nvSpPr>
        <p:spPr>
          <a:xfrm>
            <a:off x="6350394" y="1273481"/>
            <a:ext cx="161270" cy="184308"/>
          </a:xfrm>
          <a:custGeom>
            <a:avLst/>
            <a:gdLst/>
            <a:ahLst/>
            <a:cxnLst/>
            <a:rect l="l" t="t" r="r" b="b"/>
            <a:pathLst>
              <a:path w="161270" h="184308">
                <a:moveTo>
                  <a:pt x="161270" y="74083"/>
                </a:moveTo>
                <a:cubicBezTo>
                  <a:pt x="155942" y="77611"/>
                  <a:pt x="149823" y="80455"/>
                  <a:pt x="143451" y="82723"/>
                </a:cubicBezTo>
                <a:cubicBezTo>
                  <a:pt x="126532" y="88770"/>
                  <a:pt x="104321" y="92154"/>
                  <a:pt x="80635" y="92154"/>
                </a:cubicBezTo>
                <a:cubicBezTo>
                  <a:pt x="56948" y="92154"/>
                  <a:pt x="34702" y="88734"/>
                  <a:pt x="17819" y="82723"/>
                </a:cubicBezTo>
                <a:cubicBezTo>
                  <a:pt x="11483" y="80455"/>
                  <a:pt x="5328" y="77611"/>
                  <a:pt x="0" y="74083"/>
                </a:cubicBezTo>
                <a:lnTo>
                  <a:pt x="0" y="103673"/>
                </a:lnTo>
                <a:cubicBezTo>
                  <a:pt x="0" y="119584"/>
                  <a:pt x="36106" y="132472"/>
                  <a:pt x="80635" y="132472"/>
                </a:cubicBezTo>
                <a:cubicBezTo>
                  <a:pt x="125164" y="132472"/>
                  <a:pt x="161270" y="119584"/>
                  <a:pt x="161270" y="103673"/>
                </a:cubicBezTo>
                <a:lnTo>
                  <a:pt x="161270" y="74083"/>
                </a:lnTo>
                <a:close/>
                <a:moveTo>
                  <a:pt x="161270" y="46077"/>
                </a:moveTo>
                <a:lnTo>
                  <a:pt x="161270" y="28798"/>
                </a:lnTo>
                <a:cubicBezTo>
                  <a:pt x="161270" y="12887"/>
                  <a:pt x="125164" y="0"/>
                  <a:pt x="80635" y="0"/>
                </a:cubicBezTo>
                <a:cubicBezTo>
                  <a:pt x="36106" y="0"/>
                  <a:pt x="0" y="12887"/>
                  <a:pt x="0" y="28798"/>
                </a:cubicBezTo>
                <a:lnTo>
                  <a:pt x="0" y="46077"/>
                </a:lnTo>
                <a:cubicBezTo>
                  <a:pt x="0" y="61988"/>
                  <a:pt x="36106" y="74875"/>
                  <a:pt x="80635" y="74875"/>
                </a:cubicBezTo>
                <a:cubicBezTo>
                  <a:pt x="125164" y="74875"/>
                  <a:pt x="161270" y="61988"/>
                  <a:pt x="161270" y="46077"/>
                </a:cubicBezTo>
                <a:close/>
                <a:moveTo>
                  <a:pt x="143451" y="140319"/>
                </a:moveTo>
                <a:cubicBezTo>
                  <a:pt x="126568" y="146331"/>
                  <a:pt x="104357" y="149751"/>
                  <a:pt x="80635" y="149751"/>
                </a:cubicBezTo>
                <a:cubicBezTo>
                  <a:pt x="56912" y="149751"/>
                  <a:pt x="34702" y="146331"/>
                  <a:pt x="17819" y="140319"/>
                </a:cubicBezTo>
                <a:cubicBezTo>
                  <a:pt x="11483" y="138051"/>
                  <a:pt x="5328" y="135207"/>
                  <a:pt x="0" y="131680"/>
                </a:cubicBezTo>
                <a:lnTo>
                  <a:pt x="0" y="155510"/>
                </a:lnTo>
                <a:cubicBezTo>
                  <a:pt x="0" y="171421"/>
                  <a:pt x="36106" y="184308"/>
                  <a:pt x="80635" y="184308"/>
                </a:cubicBezTo>
                <a:cubicBezTo>
                  <a:pt x="125164" y="184308"/>
                  <a:pt x="161270" y="171421"/>
                  <a:pt x="161270" y="155510"/>
                </a:cubicBezTo>
                <a:lnTo>
                  <a:pt x="161270" y="131680"/>
                </a:lnTo>
                <a:cubicBezTo>
                  <a:pt x="155942" y="135207"/>
                  <a:pt x="149823" y="138051"/>
                  <a:pt x="143451" y="140319"/>
                </a:cubicBezTo>
                <a:close/>
              </a:path>
            </a:pathLst>
          </a:custGeom>
          <a:solidFill>
            <a:srgbClr val="38A169"/>
          </a:solidFill>
          <a:ln/>
        </p:spPr>
        <p:txBody>
          <a:bodyPr/>
          <a:lstStyle/>
          <a:p>
            <a:endParaRPr lang="ko-KR" altLang="en-US"/>
          </a:p>
        </p:txBody>
      </p:sp>
      <p:sp>
        <p:nvSpPr>
          <p:cNvPr id="52" name="Text 50"/>
          <p:cNvSpPr/>
          <p:nvPr/>
        </p:nvSpPr>
        <p:spPr>
          <a:xfrm>
            <a:off x="6555187" y="1218689"/>
            <a:ext cx="5197497" cy="258032"/>
          </a:xfrm>
          <a:prstGeom prst="rect">
            <a:avLst/>
          </a:prstGeom>
          <a:noFill/>
          <a:ln/>
        </p:spPr>
        <p:txBody>
          <a:bodyPr wrap="square" lIns="0" tIns="0" rIns="0" bIns="0" rtlCol="0" anchor="ctr"/>
          <a:lstStyle/>
          <a:p>
            <a:pPr>
              <a:lnSpc>
                <a:spcPct val="120000"/>
              </a:lnSpc>
            </a:pPr>
            <a:r>
              <a:rPr lang="en-US" sz="1451" b="1" dirty="0">
                <a:solidFill>
                  <a:srgbClr val="F7FAFC"/>
                </a:solidFill>
                <a:latin typeface="Times New Roman" panose="02020603050405020304" pitchFamily="18" charset="0"/>
                <a:ea typeface="Liter" pitchFamily="34" charset="-122"/>
                <a:cs typeface="Times New Roman" panose="02020603050405020304" pitchFamily="18" charset="0"/>
              </a:rPr>
              <a:t>Data Sources &amp; Base Year</a:t>
            </a:r>
            <a:endParaRPr lang="en-US" sz="1600" dirty="0">
              <a:latin typeface="Times New Roman" panose="02020603050405020304" pitchFamily="18" charset="0"/>
              <a:cs typeface="Times New Roman" panose="02020603050405020304" pitchFamily="18" charset="0"/>
            </a:endParaRPr>
          </a:p>
        </p:txBody>
      </p:sp>
      <p:sp>
        <p:nvSpPr>
          <p:cNvPr id="53" name="Shape 51"/>
          <p:cNvSpPr/>
          <p:nvPr/>
        </p:nvSpPr>
        <p:spPr>
          <a:xfrm>
            <a:off x="6324802" y="1667991"/>
            <a:ext cx="2641658" cy="1050558"/>
          </a:xfrm>
          <a:custGeom>
            <a:avLst/>
            <a:gdLst/>
            <a:ahLst/>
            <a:cxnLst/>
            <a:rect l="l" t="t" r="r" b="b"/>
            <a:pathLst>
              <a:path w="2617179" h="1050558">
                <a:moveTo>
                  <a:pt x="73728" y="0"/>
                </a:moveTo>
                <a:lnTo>
                  <a:pt x="2543451" y="0"/>
                </a:lnTo>
                <a:cubicBezTo>
                  <a:pt x="2584170" y="0"/>
                  <a:pt x="2617179" y="33009"/>
                  <a:pt x="2617179" y="73728"/>
                </a:cubicBezTo>
                <a:lnTo>
                  <a:pt x="2617179" y="976830"/>
                </a:lnTo>
                <a:cubicBezTo>
                  <a:pt x="2617179" y="1017549"/>
                  <a:pt x="2584170" y="1050558"/>
                  <a:pt x="2543451" y="1050558"/>
                </a:cubicBezTo>
                <a:lnTo>
                  <a:pt x="73728" y="1050558"/>
                </a:lnTo>
                <a:cubicBezTo>
                  <a:pt x="33009" y="1050558"/>
                  <a:pt x="0" y="1017549"/>
                  <a:pt x="0" y="976830"/>
                </a:cubicBezTo>
                <a:lnTo>
                  <a:pt x="0" y="73728"/>
                </a:lnTo>
                <a:cubicBezTo>
                  <a:pt x="0" y="33036"/>
                  <a:pt x="33036" y="0"/>
                  <a:pt x="73728" y="0"/>
                </a:cubicBezTo>
                <a:close/>
              </a:path>
            </a:pathLst>
          </a:custGeom>
          <a:solidFill>
            <a:srgbClr val="1A202C">
              <a:alpha val="50196"/>
            </a:srgbClr>
          </a:solidFill>
          <a:ln/>
        </p:spPr>
        <p:txBody>
          <a:bodyPr/>
          <a:lstStyle/>
          <a:p>
            <a:endParaRPr lang="ko-KR" altLang="en-US"/>
          </a:p>
        </p:txBody>
      </p:sp>
      <p:sp>
        <p:nvSpPr>
          <p:cNvPr id="54" name="Shape 52"/>
          <p:cNvSpPr/>
          <p:nvPr/>
        </p:nvSpPr>
        <p:spPr>
          <a:xfrm>
            <a:off x="6435387" y="1797007"/>
            <a:ext cx="147447" cy="147447"/>
          </a:xfrm>
          <a:custGeom>
            <a:avLst/>
            <a:gdLst/>
            <a:ahLst/>
            <a:cxnLst/>
            <a:rect l="l" t="t" r="r" b="b"/>
            <a:pathLst>
              <a:path w="147447" h="147447">
                <a:moveTo>
                  <a:pt x="101341" y="80635"/>
                </a:moveTo>
                <a:lnTo>
                  <a:pt x="46365" y="80635"/>
                </a:lnTo>
                <a:cubicBezTo>
                  <a:pt x="47200" y="99210"/>
                  <a:pt x="51318" y="116316"/>
                  <a:pt x="57164" y="128843"/>
                </a:cubicBezTo>
                <a:cubicBezTo>
                  <a:pt x="60447" y="135899"/>
                  <a:pt x="63990" y="140881"/>
                  <a:pt x="67273" y="143933"/>
                </a:cubicBezTo>
                <a:cubicBezTo>
                  <a:pt x="70498" y="146957"/>
                  <a:pt x="72715" y="147447"/>
                  <a:pt x="73867" y="147447"/>
                </a:cubicBezTo>
                <a:cubicBezTo>
                  <a:pt x="75019" y="147447"/>
                  <a:pt x="77237" y="146957"/>
                  <a:pt x="80462" y="143933"/>
                </a:cubicBezTo>
                <a:cubicBezTo>
                  <a:pt x="83745" y="140881"/>
                  <a:pt x="87287" y="135870"/>
                  <a:pt x="90570" y="128843"/>
                </a:cubicBezTo>
                <a:cubicBezTo>
                  <a:pt x="96416" y="116316"/>
                  <a:pt x="100534" y="99210"/>
                  <a:pt x="101370" y="80635"/>
                </a:cubicBezTo>
                <a:close/>
                <a:moveTo>
                  <a:pt x="46336" y="66812"/>
                </a:moveTo>
                <a:lnTo>
                  <a:pt x="101312" y="66812"/>
                </a:lnTo>
                <a:cubicBezTo>
                  <a:pt x="100506" y="48237"/>
                  <a:pt x="96388" y="31131"/>
                  <a:pt x="90541" y="18604"/>
                </a:cubicBezTo>
                <a:cubicBezTo>
                  <a:pt x="87259" y="11577"/>
                  <a:pt x="83716" y="6566"/>
                  <a:pt x="80433" y="3513"/>
                </a:cubicBezTo>
                <a:cubicBezTo>
                  <a:pt x="77208" y="490"/>
                  <a:pt x="74990" y="0"/>
                  <a:pt x="73839" y="0"/>
                </a:cubicBezTo>
                <a:cubicBezTo>
                  <a:pt x="72687" y="0"/>
                  <a:pt x="70469" y="490"/>
                  <a:pt x="67244" y="3513"/>
                </a:cubicBezTo>
                <a:cubicBezTo>
                  <a:pt x="63961" y="6566"/>
                  <a:pt x="60419" y="11577"/>
                  <a:pt x="57136" y="18604"/>
                </a:cubicBezTo>
                <a:cubicBezTo>
                  <a:pt x="51290" y="31131"/>
                  <a:pt x="47171" y="48237"/>
                  <a:pt x="46336" y="66812"/>
                </a:cubicBezTo>
                <a:close/>
                <a:moveTo>
                  <a:pt x="32513" y="66812"/>
                </a:moveTo>
                <a:cubicBezTo>
                  <a:pt x="33521" y="42161"/>
                  <a:pt x="39885" y="19266"/>
                  <a:pt x="49187" y="4233"/>
                </a:cubicBezTo>
                <a:cubicBezTo>
                  <a:pt x="22664" y="13622"/>
                  <a:pt x="3139" y="37783"/>
                  <a:pt x="432" y="66812"/>
                </a:cubicBezTo>
                <a:lnTo>
                  <a:pt x="32513" y="66812"/>
                </a:lnTo>
                <a:close/>
                <a:moveTo>
                  <a:pt x="432" y="80635"/>
                </a:moveTo>
                <a:cubicBezTo>
                  <a:pt x="3139" y="109663"/>
                  <a:pt x="22664" y="133825"/>
                  <a:pt x="49187" y="143213"/>
                </a:cubicBezTo>
                <a:cubicBezTo>
                  <a:pt x="39885" y="128181"/>
                  <a:pt x="33521" y="105286"/>
                  <a:pt x="32513" y="80635"/>
                </a:cubicBezTo>
                <a:lnTo>
                  <a:pt x="432" y="80635"/>
                </a:lnTo>
                <a:close/>
                <a:moveTo>
                  <a:pt x="115164" y="80635"/>
                </a:moveTo>
                <a:cubicBezTo>
                  <a:pt x="114156" y="105286"/>
                  <a:pt x="107792" y="128181"/>
                  <a:pt x="98490" y="143213"/>
                </a:cubicBezTo>
                <a:cubicBezTo>
                  <a:pt x="125013" y="133796"/>
                  <a:pt x="144538" y="109663"/>
                  <a:pt x="147245" y="80635"/>
                </a:cubicBezTo>
                <a:lnTo>
                  <a:pt x="115164" y="80635"/>
                </a:lnTo>
                <a:close/>
                <a:moveTo>
                  <a:pt x="147245" y="66812"/>
                </a:moveTo>
                <a:cubicBezTo>
                  <a:pt x="144538" y="37783"/>
                  <a:pt x="125013" y="13622"/>
                  <a:pt x="98490" y="4233"/>
                </a:cubicBezTo>
                <a:cubicBezTo>
                  <a:pt x="107792" y="19266"/>
                  <a:pt x="114156" y="42161"/>
                  <a:pt x="115164" y="66812"/>
                </a:cubicBezTo>
                <a:lnTo>
                  <a:pt x="147245" y="66812"/>
                </a:lnTo>
                <a:close/>
              </a:path>
            </a:pathLst>
          </a:custGeom>
          <a:solidFill>
            <a:srgbClr val="38A169"/>
          </a:solidFill>
          <a:ln/>
        </p:spPr>
        <p:txBody>
          <a:bodyPr/>
          <a:lstStyle/>
          <a:p>
            <a:endParaRPr lang="ko-KR" altLang="en-US"/>
          </a:p>
        </p:txBody>
      </p:sp>
      <p:sp>
        <p:nvSpPr>
          <p:cNvPr id="55" name="Text 53"/>
          <p:cNvSpPr/>
          <p:nvPr/>
        </p:nvSpPr>
        <p:spPr>
          <a:xfrm>
            <a:off x="6674988" y="1760145"/>
            <a:ext cx="285678"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IEA</a:t>
            </a:r>
          </a:p>
        </p:txBody>
      </p:sp>
      <p:sp>
        <p:nvSpPr>
          <p:cNvPr id="56" name="Text 54"/>
          <p:cNvSpPr/>
          <p:nvPr/>
        </p:nvSpPr>
        <p:spPr>
          <a:xfrm>
            <a:off x="6416956" y="2018177"/>
            <a:ext cx="2506594" cy="608218"/>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National energy balances, fuel </a:t>
            </a:r>
          </a:p>
          <a:p>
            <a:pPr>
              <a:lnSpc>
                <a:spcPct val="110000"/>
              </a:lnSpc>
            </a:pPr>
            <a:r>
              <a:rPr lang="en-US" sz="1161"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Consumption by sector, CO₂ emissions</a:t>
            </a:r>
            <a:endParaRPr lang="en-US" sz="1600" dirty="0">
              <a:latin typeface="Times New Roman" panose="02020603050405020304" pitchFamily="18" charset="0"/>
              <a:cs typeface="Times New Roman" panose="02020603050405020304" pitchFamily="18" charset="0"/>
            </a:endParaRPr>
          </a:p>
        </p:txBody>
      </p:sp>
      <p:sp>
        <p:nvSpPr>
          <p:cNvPr id="57" name="Shape 55"/>
          <p:cNvSpPr/>
          <p:nvPr/>
        </p:nvSpPr>
        <p:spPr>
          <a:xfrm>
            <a:off x="9049398" y="1667991"/>
            <a:ext cx="2617179" cy="1050558"/>
          </a:xfrm>
          <a:custGeom>
            <a:avLst/>
            <a:gdLst/>
            <a:ahLst/>
            <a:cxnLst/>
            <a:rect l="l" t="t" r="r" b="b"/>
            <a:pathLst>
              <a:path w="2617179" h="1050558">
                <a:moveTo>
                  <a:pt x="73728" y="0"/>
                </a:moveTo>
                <a:lnTo>
                  <a:pt x="2543451" y="0"/>
                </a:lnTo>
                <a:cubicBezTo>
                  <a:pt x="2584170" y="0"/>
                  <a:pt x="2617179" y="33009"/>
                  <a:pt x="2617179" y="73728"/>
                </a:cubicBezTo>
                <a:lnTo>
                  <a:pt x="2617179" y="976830"/>
                </a:lnTo>
                <a:cubicBezTo>
                  <a:pt x="2617179" y="1017549"/>
                  <a:pt x="2584170" y="1050558"/>
                  <a:pt x="2543451" y="1050558"/>
                </a:cubicBezTo>
                <a:lnTo>
                  <a:pt x="73728" y="1050558"/>
                </a:lnTo>
                <a:cubicBezTo>
                  <a:pt x="33009" y="1050558"/>
                  <a:pt x="0" y="1017549"/>
                  <a:pt x="0" y="976830"/>
                </a:cubicBezTo>
                <a:lnTo>
                  <a:pt x="0" y="73728"/>
                </a:lnTo>
                <a:cubicBezTo>
                  <a:pt x="0" y="33036"/>
                  <a:pt x="33036" y="0"/>
                  <a:pt x="73728" y="0"/>
                </a:cubicBezTo>
                <a:close/>
              </a:path>
            </a:pathLst>
          </a:custGeom>
          <a:solidFill>
            <a:srgbClr val="1A202C">
              <a:alpha val="50196"/>
            </a:srgbClr>
          </a:solidFill>
          <a:ln/>
        </p:spPr>
        <p:txBody>
          <a:bodyPr/>
          <a:lstStyle/>
          <a:p>
            <a:endParaRPr lang="ko-KR" altLang="en-US"/>
          </a:p>
        </p:txBody>
      </p:sp>
      <p:sp>
        <p:nvSpPr>
          <p:cNvPr id="58" name="Shape 56"/>
          <p:cNvSpPr/>
          <p:nvPr/>
        </p:nvSpPr>
        <p:spPr>
          <a:xfrm>
            <a:off x="9159983" y="1797007"/>
            <a:ext cx="147447" cy="147447"/>
          </a:xfrm>
          <a:custGeom>
            <a:avLst/>
            <a:gdLst/>
            <a:ahLst/>
            <a:cxnLst/>
            <a:rect l="l" t="t" r="r" b="b"/>
            <a:pathLst>
              <a:path w="147447" h="147447">
                <a:moveTo>
                  <a:pt x="9215" y="9215"/>
                </a:moveTo>
                <a:cubicBezTo>
                  <a:pt x="14313" y="9215"/>
                  <a:pt x="18431" y="13334"/>
                  <a:pt x="18431" y="18431"/>
                </a:cubicBezTo>
                <a:lnTo>
                  <a:pt x="18431" y="115193"/>
                </a:lnTo>
                <a:cubicBezTo>
                  <a:pt x="18431" y="117727"/>
                  <a:pt x="20504" y="119800"/>
                  <a:pt x="23039" y="119800"/>
                </a:cubicBezTo>
                <a:lnTo>
                  <a:pt x="138231" y="119800"/>
                </a:lnTo>
                <a:cubicBezTo>
                  <a:pt x="143329" y="119800"/>
                  <a:pt x="147447" y="123919"/>
                  <a:pt x="147447" y="129016"/>
                </a:cubicBezTo>
                <a:cubicBezTo>
                  <a:pt x="147447" y="134113"/>
                  <a:pt x="143329" y="138231"/>
                  <a:pt x="138231" y="138231"/>
                </a:cubicBezTo>
                <a:lnTo>
                  <a:pt x="23039" y="138231"/>
                </a:lnTo>
                <a:cubicBezTo>
                  <a:pt x="10310" y="138231"/>
                  <a:pt x="0" y="127922"/>
                  <a:pt x="0" y="115193"/>
                </a:cubicBezTo>
                <a:lnTo>
                  <a:pt x="0" y="18431"/>
                </a:lnTo>
                <a:cubicBezTo>
                  <a:pt x="0" y="13334"/>
                  <a:pt x="4118" y="9215"/>
                  <a:pt x="9215" y="9215"/>
                </a:cubicBezTo>
                <a:close/>
                <a:moveTo>
                  <a:pt x="36862" y="27646"/>
                </a:moveTo>
                <a:cubicBezTo>
                  <a:pt x="36862" y="22549"/>
                  <a:pt x="40980" y="18431"/>
                  <a:pt x="46077" y="18431"/>
                </a:cubicBezTo>
                <a:lnTo>
                  <a:pt x="101370" y="18431"/>
                </a:lnTo>
                <a:cubicBezTo>
                  <a:pt x="106467" y="18431"/>
                  <a:pt x="110585" y="22549"/>
                  <a:pt x="110585" y="27646"/>
                </a:cubicBezTo>
                <a:cubicBezTo>
                  <a:pt x="110585" y="32744"/>
                  <a:pt x="106467" y="36862"/>
                  <a:pt x="101370" y="36862"/>
                </a:cubicBezTo>
                <a:lnTo>
                  <a:pt x="46077" y="36862"/>
                </a:lnTo>
                <a:cubicBezTo>
                  <a:pt x="40980" y="36862"/>
                  <a:pt x="36862" y="32744"/>
                  <a:pt x="36862" y="27646"/>
                </a:cubicBezTo>
                <a:close/>
                <a:moveTo>
                  <a:pt x="46077" y="50685"/>
                </a:moveTo>
                <a:lnTo>
                  <a:pt x="82939" y="50685"/>
                </a:lnTo>
                <a:cubicBezTo>
                  <a:pt x="88036" y="50685"/>
                  <a:pt x="92154" y="54803"/>
                  <a:pt x="92154" y="59900"/>
                </a:cubicBezTo>
                <a:cubicBezTo>
                  <a:pt x="92154" y="64998"/>
                  <a:pt x="88036" y="69116"/>
                  <a:pt x="82939" y="69116"/>
                </a:cubicBezTo>
                <a:lnTo>
                  <a:pt x="46077" y="69116"/>
                </a:lnTo>
                <a:cubicBezTo>
                  <a:pt x="40980" y="69116"/>
                  <a:pt x="36862" y="64998"/>
                  <a:pt x="36862" y="59900"/>
                </a:cubicBezTo>
                <a:cubicBezTo>
                  <a:pt x="36862" y="54803"/>
                  <a:pt x="40980" y="50685"/>
                  <a:pt x="46077" y="50685"/>
                </a:cubicBezTo>
                <a:close/>
                <a:moveTo>
                  <a:pt x="46077" y="82939"/>
                </a:moveTo>
                <a:lnTo>
                  <a:pt x="119800" y="82939"/>
                </a:lnTo>
                <a:cubicBezTo>
                  <a:pt x="124898" y="82939"/>
                  <a:pt x="129016" y="87057"/>
                  <a:pt x="129016" y="92154"/>
                </a:cubicBezTo>
                <a:cubicBezTo>
                  <a:pt x="129016" y="97251"/>
                  <a:pt x="124898" y="101370"/>
                  <a:pt x="119800" y="101370"/>
                </a:cubicBezTo>
                <a:lnTo>
                  <a:pt x="46077" y="101370"/>
                </a:lnTo>
                <a:cubicBezTo>
                  <a:pt x="40980" y="101370"/>
                  <a:pt x="36862" y="97251"/>
                  <a:pt x="36862" y="92154"/>
                </a:cubicBezTo>
                <a:cubicBezTo>
                  <a:pt x="36862" y="87057"/>
                  <a:pt x="40980" y="82939"/>
                  <a:pt x="46077" y="82939"/>
                </a:cubicBezTo>
                <a:close/>
              </a:path>
            </a:pathLst>
          </a:custGeom>
          <a:solidFill>
            <a:srgbClr val="38A169"/>
          </a:solidFill>
          <a:ln/>
        </p:spPr>
        <p:txBody>
          <a:bodyPr/>
          <a:lstStyle/>
          <a:p>
            <a:endParaRPr lang="ko-KR" altLang="en-US"/>
          </a:p>
        </p:txBody>
      </p:sp>
      <p:sp>
        <p:nvSpPr>
          <p:cNvPr id="59" name="Text 57"/>
          <p:cNvSpPr/>
          <p:nvPr/>
        </p:nvSpPr>
        <p:spPr>
          <a:xfrm>
            <a:off x="9399584" y="1760145"/>
            <a:ext cx="645079"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CAPMAS</a:t>
            </a:r>
          </a:p>
        </p:txBody>
      </p:sp>
      <p:sp>
        <p:nvSpPr>
          <p:cNvPr id="60" name="Text 58"/>
          <p:cNvSpPr/>
          <p:nvPr/>
        </p:nvSpPr>
        <p:spPr>
          <a:xfrm>
            <a:off x="9218443" y="2044607"/>
            <a:ext cx="2506594" cy="405478"/>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Population data,</a:t>
            </a:r>
            <a:r>
              <a:rPr lang="en-US" altLang="ko-KR" sz="1161" dirty="0">
                <a:solidFill>
                  <a:srgbClr val="F7FAFC">
                    <a:alpha val="70000"/>
                  </a:srgbClr>
                </a:solidFill>
                <a:latin typeface="Times New Roman" panose="02020603050405020304" pitchFamily="18" charset="0"/>
                <a:cs typeface="Times New Roman" panose="02020603050405020304" pitchFamily="18" charset="0"/>
              </a:rPr>
              <a:t> household</a:t>
            </a:r>
            <a:r>
              <a:rPr lang="en-US" sz="1161" dirty="0">
                <a:solidFill>
                  <a:srgbClr val="F7FAFC">
                    <a:alpha val="70000"/>
                  </a:srgbClr>
                </a:solidFill>
                <a:latin typeface="Times New Roman" panose="02020603050405020304" pitchFamily="18" charset="0"/>
                <a:cs typeface="Times New Roman" panose="02020603050405020304" pitchFamily="18" charset="0"/>
              </a:rPr>
              <a:t> surveys, </a:t>
            </a:r>
          </a:p>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economic activity indices</a:t>
            </a:r>
          </a:p>
        </p:txBody>
      </p:sp>
      <p:sp>
        <p:nvSpPr>
          <p:cNvPr id="61" name="Shape 59"/>
          <p:cNvSpPr/>
          <p:nvPr/>
        </p:nvSpPr>
        <p:spPr>
          <a:xfrm>
            <a:off x="6324802" y="2829134"/>
            <a:ext cx="2641658" cy="1050558"/>
          </a:xfrm>
          <a:custGeom>
            <a:avLst/>
            <a:gdLst/>
            <a:ahLst/>
            <a:cxnLst/>
            <a:rect l="l" t="t" r="r" b="b"/>
            <a:pathLst>
              <a:path w="2617179" h="1050558">
                <a:moveTo>
                  <a:pt x="73728" y="0"/>
                </a:moveTo>
                <a:lnTo>
                  <a:pt x="2543451" y="0"/>
                </a:lnTo>
                <a:cubicBezTo>
                  <a:pt x="2584170" y="0"/>
                  <a:pt x="2617179" y="33009"/>
                  <a:pt x="2617179" y="73728"/>
                </a:cubicBezTo>
                <a:lnTo>
                  <a:pt x="2617179" y="976830"/>
                </a:lnTo>
                <a:cubicBezTo>
                  <a:pt x="2617179" y="1017549"/>
                  <a:pt x="2584170" y="1050558"/>
                  <a:pt x="2543451" y="1050558"/>
                </a:cubicBezTo>
                <a:lnTo>
                  <a:pt x="73728" y="1050558"/>
                </a:lnTo>
                <a:cubicBezTo>
                  <a:pt x="33009" y="1050558"/>
                  <a:pt x="0" y="1017549"/>
                  <a:pt x="0" y="976830"/>
                </a:cubicBezTo>
                <a:lnTo>
                  <a:pt x="0" y="73728"/>
                </a:lnTo>
                <a:cubicBezTo>
                  <a:pt x="0" y="33036"/>
                  <a:pt x="33036" y="0"/>
                  <a:pt x="73728" y="0"/>
                </a:cubicBezTo>
                <a:close/>
              </a:path>
            </a:pathLst>
          </a:custGeom>
          <a:solidFill>
            <a:srgbClr val="1A202C">
              <a:alpha val="50196"/>
            </a:srgbClr>
          </a:solidFill>
          <a:ln/>
        </p:spPr>
        <p:txBody>
          <a:bodyPr/>
          <a:lstStyle/>
          <a:p>
            <a:endParaRPr lang="ko-KR" altLang="en-US"/>
          </a:p>
        </p:txBody>
      </p:sp>
      <p:sp>
        <p:nvSpPr>
          <p:cNvPr id="62" name="Shape 60"/>
          <p:cNvSpPr/>
          <p:nvPr/>
        </p:nvSpPr>
        <p:spPr>
          <a:xfrm>
            <a:off x="6444602" y="2958150"/>
            <a:ext cx="129016" cy="147447"/>
          </a:xfrm>
          <a:custGeom>
            <a:avLst/>
            <a:gdLst/>
            <a:ahLst/>
            <a:cxnLst/>
            <a:rect l="l" t="t" r="r" b="b"/>
            <a:pathLst>
              <a:path w="129016" h="147447">
                <a:moveTo>
                  <a:pt x="97568" y="-2851"/>
                </a:moveTo>
                <a:cubicBezTo>
                  <a:pt x="100995" y="-374"/>
                  <a:pt x="102262" y="4118"/>
                  <a:pt x="100707" y="8035"/>
                </a:cubicBezTo>
                <a:lnTo>
                  <a:pt x="78129" y="64508"/>
                </a:lnTo>
                <a:lnTo>
                  <a:pt x="119800" y="64508"/>
                </a:lnTo>
                <a:cubicBezTo>
                  <a:pt x="123688" y="64508"/>
                  <a:pt x="127144" y="66927"/>
                  <a:pt x="128469" y="70584"/>
                </a:cubicBezTo>
                <a:cubicBezTo>
                  <a:pt x="129793" y="74242"/>
                  <a:pt x="128670" y="78331"/>
                  <a:pt x="125704" y="80808"/>
                </a:cubicBezTo>
                <a:lnTo>
                  <a:pt x="42765" y="149923"/>
                </a:lnTo>
                <a:cubicBezTo>
                  <a:pt x="39511" y="152630"/>
                  <a:pt x="34875" y="152774"/>
                  <a:pt x="31448" y="150298"/>
                </a:cubicBezTo>
                <a:cubicBezTo>
                  <a:pt x="28021" y="147821"/>
                  <a:pt x="26754" y="143329"/>
                  <a:pt x="28309" y="139412"/>
                </a:cubicBezTo>
                <a:lnTo>
                  <a:pt x="50886" y="82939"/>
                </a:lnTo>
                <a:lnTo>
                  <a:pt x="9215" y="82939"/>
                </a:lnTo>
                <a:cubicBezTo>
                  <a:pt x="5328" y="82939"/>
                  <a:pt x="1872" y="80520"/>
                  <a:pt x="547" y="76862"/>
                </a:cubicBezTo>
                <a:cubicBezTo>
                  <a:pt x="-778" y="73205"/>
                  <a:pt x="346" y="69116"/>
                  <a:pt x="3312" y="66639"/>
                </a:cubicBezTo>
                <a:lnTo>
                  <a:pt x="86251" y="-2477"/>
                </a:lnTo>
                <a:cubicBezTo>
                  <a:pt x="89505" y="-5184"/>
                  <a:pt x="94141" y="-5328"/>
                  <a:pt x="97568" y="-2851"/>
                </a:cubicBezTo>
                <a:close/>
              </a:path>
            </a:pathLst>
          </a:custGeom>
          <a:solidFill>
            <a:srgbClr val="38A169"/>
          </a:solidFill>
          <a:ln/>
        </p:spPr>
        <p:txBody>
          <a:bodyPr/>
          <a:lstStyle/>
          <a:p>
            <a:endParaRPr lang="ko-KR" altLang="en-US"/>
          </a:p>
        </p:txBody>
      </p:sp>
      <p:sp>
        <p:nvSpPr>
          <p:cNvPr id="63" name="Text 61"/>
          <p:cNvSpPr/>
          <p:nvPr/>
        </p:nvSpPr>
        <p:spPr>
          <a:xfrm>
            <a:off x="6674988" y="2921288"/>
            <a:ext cx="423909"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Quattrocento Sans" pitchFamily="34" charset="0"/>
                <a:ea typeface="Quattrocento Sans" pitchFamily="34" charset="-122"/>
                <a:cs typeface="Quattrocento Sans" pitchFamily="34" charset="-120"/>
              </a:rPr>
              <a:t>EEHC</a:t>
            </a:r>
            <a:endParaRPr lang="en-US" sz="1600" dirty="0"/>
          </a:p>
        </p:txBody>
      </p:sp>
      <p:sp>
        <p:nvSpPr>
          <p:cNvPr id="64" name="Text 62"/>
          <p:cNvSpPr/>
          <p:nvPr/>
        </p:nvSpPr>
        <p:spPr>
          <a:xfrm>
            <a:off x="6416956" y="3215180"/>
            <a:ext cx="2549504" cy="537224"/>
          </a:xfrm>
          <a:prstGeom prst="rect">
            <a:avLst/>
          </a:prstGeom>
          <a:noFill/>
          <a:ln/>
        </p:spPr>
        <p:txBody>
          <a:bodyPr wrap="square" lIns="0" tIns="0" rIns="0" bIns="0" rtlCol="0" anchor="ctr"/>
          <a:lstStyle/>
          <a:p>
            <a:pPr>
              <a:lnSpc>
                <a:spcPct val="110000"/>
              </a:lnSpc>
            </a:pPr>
            <a:r>
              <a:rPr lang="en-US" altLang="ko-KR" sz="1161" dirty="0">
                <a:solidFill>
                  <a:srgbClr val="F7FAFC">
                    <a:alpha val="70000"/>
                  </a:srgbClr>
                </a:solidFill>
                <a:latin typeface="Times New Roman" panose="02020603050405020304" pitchFamily="18" charset="0"/>
                <a:cs typeface="Times New Roman" panose="02020603050405020304" pitchFamily="18" charset="0"/>
              </a:rPr>
              <a:t>Egyptian Electricity Holding Co. </a:t>
            </a:r>
          </a:p>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Installed generation capacity, electricity production &amp; consumption</a:t>
            </a:r>
          </a:p>
        </p:txBody>
      </p:sp>
      <p:sp>
        <p:nvSpPr>
          <p:cNvPr id="65" name="Shape 63"/>
          <p:cNvSpPr/>
          <p:nvPr/>
        </p:nvSpPr>
        <p:spPr>
          <a:xfrm>
            <a:off x="9049398" y="2829134"/>
            <a:ext cx="2617179" cy="1050558"/>
          </a:xfrm>
          <a:custGeom>
            <a:avLst/>
            <a:gdLst/>
            <a:ahLst/>
            <a:cxnLst/>
            <a:rect l="l" t="t" r="r" b="b"/>
            <a:pathLst>
              <a:path w="2617179" h="1050558">
                <a:moveTo>
                  <a:pt x="73728" y="0"/>
                </a:moveTo>
                <a:lnTo>
                  <a:pt x="2543451" y="0"/>
                </a:lnTo>
                <a:cubicBezTo>
                  <a:pt x="2584170" y="0"/>
                  <a:pt x="2617179" y="33009"/>
                  <a:pt x="2617179" y="73728"/>
                </a:cubicBezTo>
                <a:lnTo>
                  <a:pt x="2617179" y="976830"/>
                </a:lnTo>
                <a:cubicBezTo>
                  <a:pt x="2617179" y="1017549"/>
                  <a:pt x="2584170" y="1050558"/>
                  <a:pt x="2543451" y="1050558"/>
                </a:cubicBezTo>
                <a:lnTo>
                  <a:pt x="73728" y="1050558"/>
                </a:lnTo>
                <a:cubicBezTo>
                  <a:pt x="33009" y="1050558"/>
                  <a:pt x="0" y="1017549"/>
                  <a:pt x="0" y="976830"/>
                </a:cubicBezTo>
                <a:lnTo>
                  <a:pt x="0" y="73728"/>
                </a:lnTo>
                <a:cubicBezTo>
                  <a:pt x="0" y="33036"/>
                  <a:pt x="33036" y="0"/>
                  <a:pt x="73728" y="0"/>
                </a:cubicBezTo>
                <a:close/>
              </a:path>
            </a:pathLst>
          </a:custGeom>
          <a:solidFill>
            <a:srgbClr val="1A202C">
              <a:alpha val="50196"/>
            </a:srgbClr>
          </a:solidFill>
          <a:ln/>
        </p:spPr>
        <p:txBody>
          <a:bodyPr/>
          <a:lstStyle/>
          <a:p>
            <a:endParaRPr lang="ko-KR" altLang="en-US"/>
          </a:p>
        </p:txBody>
      </p:sp>
      <p:sp>
        <p:nvSpPr>
          <p:cNvPr id="66" name="Shape 64"/>
          <p:cNvSpPr/>
          <p:nvPr/>
        </p:nvSpPr>
        <p:spPr>
          <a:xfrm>
            <a:off x="9150768" y="2958150"/>
            <a:ext cx="165878" cy="147447"/>
          </a:xfrm>
          <a:custGeom>
            <a:avLst/>
            <a:gdLst/>
            <a:ahLst/>
            <a:cxnLst/>
            <a:rect l="l" t="t" r="r" b="b"/>
            <a:pathLst>
              <a:path w="165878" h="147447">
                <a:moveTo>
                  <a:pt x="35076" y="9215"/>
                </a:moveTo>
                <a:cubicBezTo>
                  <a:pt x="26437" y="9215"/>
                  <a:pt x="18949" y="15205"/>
                  <a:pt x="17077" y="23643"/>
                </a:cubicBezTo>
                <a:lnTo>
                  <a:pt x="2765" y="88151"/>
                </a:lnTo>
                <a:cubicBezTo>
                  <a:pt x="202" y="99671"/>
                  <a:pt x="8956" y="110585"/>
                  <a:pt x="20735" y="110585"/>
                </a:cubicBezTo>
                <a:lnTo>
                  <a:pt x="73752" y="110585"/>
                </a:lnTo>
                <a:lnTo>
                  <a:pt x="73752" y="129016"/>
                </a:lnTo>
                <a:lnTo>
                  <a:pt x="55321" y="129016"/>
                </a:lnTo>
                <a:cubicBezTo>
                  <a:pt x="50224" y="129016"/>
                  <a:pt x="46106" y="133134"/>
                  <a:pt x="46106" y="138231"/>
                </a:cubicBezTo>
                <a:cubicBezTo>
                  <a:pt x="46106" y="143329"/>
                  <a:pt x="50224" y="147447"/>
                  <a:pt x="55321" y="147447"/>
                </a:cubicBezTo>
                <a:lnTo>
                  <a:pt x="110614" y="147447"/>
                </a:lnTo>
                <a:cubicBezTo>
                  <a:pt x="115711" y="147447"/>
                  <a:pt x="119829" y="143329"/>
                  <a:pt x="119829" y="138231"/>
                </a:cubicBezTo>
                <a:cubicBezTo>
                  <a:pt x="119829" y="133134"/>
                  <a:pt x="115711" y="129016"/>
                  <a:pt x="110614" y="129016"/>
                </a:cubicBezTo>
                <a:lnTo>
                  <a:pt x="92183" y="129016"/>
                </a:lnTo>
                <a:lnTo>
                  <a:pt x="92183" y="110585"/>
                </a:lnTo>
                <a:lnTo>
                  <a:pt x="145200" y="110585"/>
                </a:lnTo>
                <a:cubicBezTo>
                  <a:pt x="156979" y="110585"/>
                  <a:pt x="165762" y="99671"/>
                  <a:pt x="163199" y="88151"/>
                </a:cubicBezTo>
                <a:lnTo>
                  <a:pt x="148858" y="23643"/>
                </a:lnTo>
                <a:cubicBezTo>
                  <a:pt x="146986" y="15205"/>
                  <a:pt x="139527" y="9215"/>
                  <a:pt x="130888" y="9215"/>
                </a:cubicBezTo>
                <a:lnTo>
                  <a:pt x="35076" y="9215"/>
                </a:lnTo>
                <a:close/>
                <a:moveTo>
                  <a:pt x="70728" y="27646"/>
                </a:moveTo>
                <a:lnTo>
                  <a:pt x="95264" y="27646"/>
                </a:lnTo>
                <a:lnTo>
                  <a:pt x="97367" y="52989"/>
                </a:lnTo>
                <a:lnTo>
                  <a:pt x="68626" y="52989"/>
                </a:lnTo>
                <a:lnTo>
                  <a:pt x="70728" y="27646"/>
                </a:lnTo>
                <a:close/>
                <a:moveTo>
                  <a:pt x="54745" y="52989"/>
                </a:moveTo>
                <a:lnTo>
                  <a:pt x="29461" y="52989"/>
                </a:lnTo>
                <a:lnTo>
                  <a:pt x="35105" y="27646"/>
                </a:lnTo>
                <a:lnTo>
                  <a:pt x="56876" y="27646"/>
                </a:lnTo>
                <a:lnTo>
                  <a:pt x="54774" y="52989"/>
                </a:lnTo>
                <a:close/>
                <a:moveTo>
                  <a:pt x="26379" y="66812"/>
                </a:moveTo>
                <a:lnTo>
                  <a:pt x="53593" y="66812"/>
                </a:lnTo>
                <a:lnTo>
                  <a:pt x="51491" y="92154"/>
                </a:lnTo>
                <a:lnTo>
                  <a:pt x="20763" y="92154"/>
                </a:lnTo>
                <a:lnTo>
                  <a:pt x="26408" y="66812"/>
                </a:lnTo>
                <a:close/>
                <a:moveTo>
                  <a:pt x="67445" y="66812"/>
                </a:moveTo>
                <a:lnTo>
                  <a:pt x="98490" y="66812"/>
                </a:lnTo>
                <a:lnTo>
                  <a:pt x="100592" y="92154"/>
                </a:lnTo>
                <a:lnTo>
                  <a:pt x="65314" y="92154"/>
                </a:lnTo>
                <a:lnTo>
                  <a:pt x="67417" y="66812"/>
                </a:lnTo>
                <a:close/>
                <a:moveTo>
                  <a:pt x="112371" y="66812"/>
                </a:moveTo>
                <a:lnTo>
                  <a:pt x="139585" y="66812"/>
                </a:lnTo>
                <a:lnTo>
                  <a:pt x="145229" y="92154"/>
                </a:lnTo>
                <a:lnTo>
                  <a:pt x="114502" y="92154"/>
                </a:lnTo>
                <a:lnTo>
                  <a:pt x="112399" y="66812"/>
                </a:lnTo>
                <a:close/>
                <a:moveTo>
                  <a:pt x="136503" y="52989"/>
                </a:moveTo>
                <a:lnTo>
                  <a:pt x="111219" y="52989"/>
                </a:lnTo>
                <a:lnTo>
                  <a:pt x="109116" y="27646"/>
                </a:lnTo>
                <a:lnTo>
                  <a:pt x="130888" y="27646"/>
                </a:lnTo>
                <a:lnTo>
                  <a:pt x="136532" y="52989"/>
                </a:lnTo>
                <a:close/>
              </a:path>
            </a:pathLst>
          </a:custGeom>
          <a:solidFill>
            <a:srgbClr val="38A169"/>
          </a:solidFill>
          <a:ln/>
        </p:spPr>
        <p:txBody>
          <a:bodyPr/>
          <a:lstStyle/>
          <a:p>
            <a:endParaRPr lang="ko-KR" altLang="en-US"/>
          </a:p>
        </p:txBody>
      </p:sp>
      <p:sp>
        <p:nvSpPr>
          <p:cNvPr id="67" name="Text 65"/>
          <p:cNvSpPr/>
          <p:nvPr/>
        </p:nvSpPr>
        <p:spPr>
          <a:xfrm>
            <a:off x="9399584" y="2921288"/>
            <a:ext cx="479202"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IRENA</a:t>
            </a:r>
          </a:p>
        </p:txBody>
      </p:sp>
      <p:sp>
        <p:nvSpPr>
          <p:cNvPr id="68" name="Text 66"/>
          <p:cNvSpPr/>
          <p:nvPr/>
        </p:nvSpPr>
        <p:spPr>
          <a:xfrm>
            <a:off x="9141552" y="3179320"/>
            <a:ext cx="2506594" cy="608218"/>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Renewable energy technology costs, </a:t>
            </a:r>
          </a:p>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capacity factors, deployment potential</a:t>
            </a:r>
          </a:p>
        </p:txBody>
      </p:sp>
      <p:sp>
        <p:nvSpPr>
          <p:cNvPr id="69" name="Shape 67"/>
          <p:cNvSpPr/>
          <p:nvPr/>
        </p:nvSpPr>
        <p:spPr>
          <a:xfrm>
            <a:off x="6324802" y="3990277"/>
            <a:ext cx="2617179" cy="847819"/>
          </a:xfrm>
          <a:custGeom>
            <a:avLst/>
            <a:gdLst/>
            <a:ahLst/>
            <a:cxnLst/>
            <a:rect l="l" t="t" r="r" b="b"/>
            <a:pathLst>
              <a:path w="2617179" h="847819">
                <a:moveTo>
                  <a:pt x="73726" y="0"/>
                </a:moveTo>
                <a:lnTo>
                  <a:pt x="2543453" y="0"/>
                </a:lnTo>
                <a:cubicBezTo>
                  <a:pt x="2584171" y="0"/>
                  <a:pt x="2617179" y="33008"/>
                  <a:pt x="2617179" y="73726"/>
                </a:cubicBezTo>
                <a:lnTo>
                  <a:pt x="2617179" y="774092"/>
                </a:lnTo>
                <a:cubicBezTo>
                  <a:pt x="2617179" y="814783"/>
                  <a:pt x="2584143" y="847819"/>
                  <a:pt x="2543453" y="847819"/>
                </a:cubicBezTo>
                <a:lnTo>
                  <a:pt x="73726" y="847819"/>
                </a:lnTo>
                <a:cubicBezTo>
                  <a:pt x="33008" y="847819"/>
                  <a:pt x="0" y="814810"/>
                  <a:pt x="0" y="774092"/>
                </a:cubicBezTo>
                <a:lnTo>
                  <a:pt x="0" y="73726"/>
                </a:lnTo>
                <a:cubicBezTo>
                  <a:pt x="0" y="33036"/>
                  <a:pt x="33036" y="0"/>
                  <a:pt x="73726" y="0"/>
                </a:cubicBezTo>
                <a:close/>
              </a:path>
            </a:pathLst>
          </a:custGeom>
          <a:solidFill>
            <a:srgbClr val="1A202C">
              <a:alpha val="50196"/>
            </a:srgbClr>
          </a:solidFill>
          <a:ln/>
        </p:spPr>
        <p:txBody>
          <a:bodyPr/>
          <a:lstStyle/>
          <a:p>
            <a:endParaRPr lang="ko-KR" altLang="en-US"/>
          </a:p>
        </p:txBody>
      </p:sp>
      <p:sp>
        <p:nvSpPr>
          <p:cNvPr id="70" name="Shape 68"/>
          <p:cNvSpPr/>
          <p:nvPr/>
        </p:nvSpPr>
        <p:spPr>
          <a:xfrm>
            <a:off x="6435387" y="4119293"/>
            <a:ext cx="147447" cy="147447"/>
          </a:xfrm>
          <a:custGeom>
            <a:avLst/>
            <a:gdLst/>
            <a:ahLst/>
            <a:cxnLst/>
            <a:rect l="l" t="t" r="r" b="b"/>
            <a:pathLst>
              <a:path w="147447" h="147447">
                <a:moveTo>
                  <a:pt x="78302" y="5817"/>
                </a:moveTo>
                <a:cubicBezTo>
                  <a:pt x="75480" y="4205"/>
                  <a:pt x="71995" y="4205"/>
                  <a:pt x="69144" y="5817"/>
                </a:cubicBezTo>
                <a:lnTo>
                  <a:pt x="4637" y="42679"/>
                </a:lnTo>
                <a:cubicBezTo>
                  <a:pt x="1008" y="44752"/>
                  <a:pt x="-778" y="49015"/>
                  <a:pt x="288" y="53046"/>
                </a:cubicBezTo>
                <a:cubicBezTo>
                  <a:pt x="1354" y="57078"/>
                  <a:pt x="5040" y="59900"/>
                  <a:pt x="9215" y="59900"/>
                </a:cubicBezTo>
                <a:lnTo>
                  <a:pt x="18431" y="59900"/>
                </a:lnTo>
                <a:lnTo>
                  <a:pt x="18431" y="119800"/>
                </a:lnTo>
                <a:lnTo>
                  <a:pt x="18431" y="119800"/>
                </a:lnTo>
                <a:lnTo>
                  <a:pt x="3686" y="130859"/>
                </a:lnTo>
                <a:cubicBezTo>
                  <a:pt x="1354" y="132587"/>
                  <a:pt x="0" y="135323"/>
                  <a:pt x="0" y="138231"/>
                </a:cubicBezTo>
                <a:cubicBezTo>
                  <a:pt x="0" y="143329"/>
                  <a:pt x="4118" y="147447"/>
                  <a:pt x="9215" y="147447"/>
                </a:cubicBezTo>
                <a:lnTo>
                  <a:pt x="138231" y="147447"/>
                </a:lnTo>
                <a:cubicBezTo>
                  <a:pt x="143329" y="147447"/>
                  <a:pt x="147447" y="143329"/>
                  <a:pt x="147447" y="138231"/>
                </a:cubicBezTo>
                <a:cubicBezTo>
                  <a:pt x="147447" y="135323"/>
                  <a:pt x="146093" y="132587"/>
                  <a:pt x="143761" y="130859"/>
                </a:cubicBezTo>
                <a:lnTo>
                  <a:pt x="129016" y="119800"/>
                </a:lnTo>
                <a:lnTo>
                  <a:pt x="129016" y="59900"/>
                </a:lnTo>
                <a:lnTo>
                  <a:pt x="138231" y="59900"/>
                </a:lnTo>
                <a:cubicBezTo>
                  <a:pt x="142407" y="59900"/>
                  <a:pt x="146064" y="57078"/>
                  <a:pt x="147130" y="53046"/>
                </a:cubicBezTo>
                <a:cubicBezTo>
                  <a:pt x="148195" y="49015"/>
                  <a:pt x="146410" y="44752"/>
                  <a:pt x="142781" y="42679"/>
                </a:cubicBezTo>
                <a:lnTo>
                  <a:pt x="78273" y="5817"/>
                </a:lnTo>
                <a:close/>
                <a:moveTo>
                  <a:pt x="115193" y="59900"/>
                </a:moveTo>
                <a:lnTo>
                  <a:pt x="115193" y="119800"/>
                </a:lnTo>
                <a:lnTo>
                  <a:pt x="96762" y="119800"/>
                </a:lnTo>
                <a:lnTo>
                  <a:pt x="96762" y="59900"/>
                </a:lnTo>
                <a:lnTo>
                  <a:pt x="115193" y="59900"/>
                </a:lnTo>
                <a:close/>
                <a:moveTo>
                  <a:pt x="82939" y="59900"/>
                </a:moveTo>
                <a:lnTo>
                  <a:pt x="82939" y="119800"/>
                </a:lnTo>
                <a:lnTo>
                  <a:pt x="64508" y="119800"/>
                </a:lnTo>
                <a:lnTo>
                  <a:pt x="64508" y="59900"/>
                </a:lnTo>
                <a:lnTo>
                  <a:pt x="82939" y="59900"/>
                </a:lnTo>
                <a:close/>
                <a:moveTo>
                  <a:pt x="50685" y="59900"/>
                </a:moveTo>
                <a:lnTo>
                  <a:pt x="50685" y="119800"/>
                </a:lnTo>
                <a:lnTo>
                  <a:pt x="32254" y="119800"/>
                </a:lnTo>
                <a:lnTo>
                  <a:pt x="32254" y="59900"/>
                </a:lnTo>
                <a:lnTo>
                  <a:pt x="50685" y="59900"/>
                </a:lnTo>
                <a:close/>
                <a:moveTo>
                  <a:pt x="73723" y="27646"/>
                </a:moveTo>
                <a:cubicBezTo>
                  <a:pt x="78809" y="27646"/>
                  <a:pt x="82939" y="31776"/>
                  <a:pt x="82939" y="36862"/>
                </a:cubicBezTo>
                <a:cubicBezTo>
                  <a:pt x="82939" y="41948"/>
                  <a:pt x="78809" y="46077"/>
                  <a:pt x="73723" y="46077"/>
                </a:cubicBezTo>
                <a:cubicBezTo>
                  <a:pt x="68637" y="46077"/>
                  <a:pt x="64508" y="41948"/>
                  <a:pt x="64508" y="36862"/>
                </a:cubicBezTo>
                <a:cubicBezTo>
                  <a:pt x="64508" y="31776"/>
                  <a:pt x="68637" y="27646"/>
                  <a:pt x="73723" y="27646"/>
                </a:cubicBezTo>
                <a:close/>
              </a:path>
            </a:pathLst>
          </a:custGeom>
          <a:solidFill>
            <a:srgbClr val="38A169"/>
          </a:solidFill>
          <a:ln/>
        </p:spPr>
        <p:txBody>
          <a:bodyPr/>
          <a:lstStyle/>
          <a:p>
            <a:endParaRPr lang="ko-KR" altLang="en-US"/>
          </a:p>
        </p:txBody>
      </p:sp>
      <p:sp>
        <p:nvSpPr>
          <p:cNvPr id="71" name="Text 69"/>
          <p:cNvSpPr/>
          <p:nvPr/>
        </p:nvSpPr>
        <p:spPr>
          <a:xfrm>
            <a:off x="6674988" y="4082431"/>
            <a:ext cx="829388"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World Bank</a:t>
            </a:r>
          </a:p>
        </p:txBody>
      </p:sp>
      <p:sp>
        <p:nvSpPr>
          <p:cNvPr id="72" name="Text 70"/>
          <p:cNvSpPr/>
          <p:nvPr/>
        </p:nvSpPr>
        <p:spPr>
          <a:xfrm>
            <a:off x="6416956" y="4340463"/>
            <a:ext cx="2506594" cy="405478"/>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GDP growth rates, urbanization rates,</a:t>
            </a:r>
          </a:p>
          <a:p>
            <a:pPr>
              <a:lnSpc>
                <a:spcPct val="110000"/>
              </a:lnSpc>
            </a:pPr>
            <a:r>
              <a:rPr lang="en-US" sz="1161" dirty="0">
                <a:solidFill>
                  <a:srgbClr val="F7FAFC">
                    <a:alpha val="70000"/>
                  </a:srgbClr>
                </a:solidFill>
                <a:latin typeface="Times New Roman" panose="02020603050405020304" pitchFamily="18" charset="0"/>
                <a:ea typeface="Quattrocento Sans" pitchFamily="34" charset="-122"/>
                <a:cs typeface="Times New Roman" panose="02020603050405020304" pitchFamily="18" charset="0"/>
              </a:rPr>
              <a:t> transport fleet data</a:t>
            </a:r>
            <a:endParaRPr lang="en-US" sz="1600" dirty="0">
              <a:latin typeface="Times New Roman" panose="02020603050405020304" pitchFamily="18" charset="0"/>
              <a:cs typeface="Times New Roman" panose="02020603050405020304" pitchFamily="18" charset="0"/>
            </a:endParaRPr>
          </a:p>
        </p:txBody>
      </p:sp>
      <p:sp>
        <p:nvSpPr>
          <p:cNvPr id="73" name="Shape 71"/>
          <p:cNvSpPr/>
          <p:nvPr/>
        </p:nvSpPr>
        <p:spPr>
          <a:xfrm>
            <a:off x="9049398" y="3990277"/>
            <a:ext cx="2617179" cy="847819"/>
          </a:xfrm>
          <a:custGeom>
            <a:avLst/>
            <a:gdLst/>
            <a:ahLst/>
            <a:cxnLst/>
            <a:rect l="l" t="t" r="r" b="b"/>
            <a:pathLst>
              <a:path w="2617179" h="847819">
                <a:moveTo>
                  <a:pt x="73726" y="0"/>
                </a:moveTo>
                <a:lnTo>
                  <a:pt x="2543453" y="0"/>
                </a:lnTo>
                <a:cubicBezTo>
                  <a:pt x="2584171" y="0"/>
                  <a:pt x="2617179" y="33008"/>
                  <a:pt x="2617179" y="73726"/>
                </a:cubicBezTo>
                <a:lnTo>
                  <a:pt x="2617179" y="774092"/>
                </a:lnTo>
                <a:cubicBezTo>
                  <a:pt x="2617179" y="814783"/>
                  <a:pt x="2584143" y="847819"/>
                  <a:pt x="2543453" y="847819"/>
                </a:cubicBezTo>
                <a:lnTo>
                  <a:pt x="73726" y="847819"/>
                </a:lnTo>
                <a:cubicBezTo>
                  <a:pt x="33008" y="847819"/>
                  <a:pt x="0" y="814810"/>
                  <a:pt x="0" y="774092"/>
                </a:cubicBezTo>
                <a:lnTo>
                  <a:pt x="0" y="73726"/>
                </a:lnTo>
                <a:cubicBezTo>
                  <a:pt x="0" y="33036"/>
                  <a:pt x="33036" y="0"/>
                  <a:pt x="73726" y="0"/>
                </a:cubicBezTo>
                <a:close/>
              </a:path>
            </a:pathLst>
          </a:custGeom>
          <a:solidFill>
            <a:srgbClr val="1A202C">
              <a:alpha val="50196"/>
            </a:srgbClr>
          </a:solidFill>
          <a:ln/>
        </p:spPr>
        <p:txBody>
          <a:bodyPr/>
          <a:lstStyle/>
          <a:p>
            <a:endParaRPr lang="ko-KR" altLang="en-US"/>
          </a:p>
        </p:txBody>
      </p:sp>
      <p:sp>
        <p:nvSpPr>
          <p:cNvPr id="74" name="Shape 72"/>
          <p:cNvSpPr/>
          <p:nvPr/>
        </p:nvSpPr>
        <p:spPr>
          <a:xfrm>
            <a:off x="9159983" y="4119293"/>
            <a:ext cx="147447" cy="147447"/>
          </a:xfrm>
          <a:custGeom>
            <a:avLst/>
            <a:gdLst/>
            <a:ahLst/>
            <a:cxnLst/>
            <a:rect l="l" t="t" r="r" b="b"/>
            <a:pathLst>
              <a:path w="147447" h="147447">
                <a:moveTo>
                  <a:pt x="135726" y="1929"/>
                </a:moveTo>
                <a:cubicBezTo>
                  <a:pt x="137569" y="173"/>
                  <a:pt x="140247" y="-461"/>
                  <a:pt x="142724" y="346"/>
                </a:cubicBezTo>
                <a:cubicBezTo>
                  <a:pt x="145546" y="1296"/>
                  <a:pt x="147447" y="3945"/>
                  <a:pt x="147447" y="6912"/>
                </a:cubicBezTo>
                <a:lnTo>
                  <a:pt x="147447" y="60735"/>
                </a:lnTo>
                <a:cubicBezTo>
                  <a:pt x="147447" y="98519"/>
                  <a:pt x="116316" y="129016"/>
                  <a:pt x="78677" y="129016"/>
                </a:cubicBezTo>
                <a:cubicBezTo>
                  <a:pt x="56502" y="129016"/>
                  <a:pt x="37380" y="114761"/>
                  <a:pt x="30440" y="94832"/>
                </a:cubicBezTo>
                <a:cubicBezTo>
                  <a:pt x="20245" y="103702"/>
                  <a:pt x="13823" y="116748"/>
                  <a:pt x="13823" y="131320"/>
                </a:cubicBezTo>
                <a:cubicBezTo>
                  <a:pt x="13823" y="135150"/>
                  <a:pt x="10742" y="138231"/>
                  <a:pt x="6912" y="138231"/>
                </a:cubicBezTo>
                <a:cubicBezTo>
                  <a:pt x="3081" y="138231"/>
                  <a:pt x="0" y="135150"/>
                  <a:pt x="0" y="131320"/>
                </a:cubicBezTo>
                <a:cubicBezTo>
                  <a:pt x="0" y="109750"/>
                  <a:pt x="11001" y="90743"/>
                  <a:pt x="27675" y="79569"/>
                </a:cubicBezTo>
                <a:cubicBezTo>
                  <a:pt x="37841" y="72773"/>
                  <a:pt x="49965" y="69116"/>
                  <a:pt x="62204" y="69116"/>
                </a:cubicBezTo>
                <a:lnTo>
                  <a:pt x="85243" y="69116"/>
                </a:lnTo>
                <a:cubicBezTo>
                  <a:pt x="89073" y="69116"/>
                  <a:pt x="92154" y="66034"/>
                  <a:pt x="92154" y="62204"/>
                </a:cubicBezTo>
                <a:cubicBezTo>
                  <a:pt x="92154" y="58374"/>
                  <a:pt x="89073" y="55293"/>
                  <a:pt x="85243" y="55293"/>
                </a:cubicBezTo>
                <a:lnTo>
                  <a:pt x="62204" y="55293"/>
                </a:lnTo>
                <a:cubicBezTo>
                  <a:pt x="50771" y="55293"/>
                  <a:pt x="39943" y="57827"/>
                  <a:pt x="30238" y="62348"/>
                </a:cubicBezTo>
                <a:cubicBezTo>
                  <a:pt x="36948" y="42189"/>
                  <a:pt x="55926" y="27646"/>
                  <a:pt x="78331" y="27646"/>
                </a:cubicBezTo>
                <a:cubicBezTo>
                  <a:pt x="97453" y="27646"/>
                  <a:pt x="111679" y="21282"/>
                  <a:pt x="121154" y="14975"/>
                </a:cubicBezTo>
                <a:cubicBezTo>
                  <a:pt x="126683" y="11289"/>
                  <a:pt x="131377" y="6883"/>
                  <a:pt x="135755" y="1929"/>
                </a:cubicBezTo>
                <a:close/>
              </a:path>
            </a:pathLst>
          </a:custGeom>
          <a:solidFill>
            <a:srgbClr val="38A169"/>
          </a:solidFill>
          <a:ln/>
        </p:spPr>
        <p:txBody>
          <a:bodyPr/>
          <a:lstStyle/>
          <a:p>
            <a:endParaRPr lang="ko-KR" altLang="en-US"/>
          </a:p>
        </p:txBody>
      </p:sp>
      <p:sp>
        <p:nvSpPr>
          <p:cNvPr id="75" name="Text 73"/>
          <p:cNvSpPr/>
          <p:nvPr/>
        </p:nvSpPr>
        <p:spPr>
          <a:xfrm>
            <a:off x="9399584" y="4082431"/>
            <a:ext cx="433125" cy="221170"/>
          </a:xfrm>
          <a:prstGeom prst="rect">
            <a:avLst/>
          </a:prstGeom>
          <a:noFill/>
          <a:ln/>
        </p:spPr>
        <p:txBody>
          <a:bodyPr wrap="square" lIns="0" tIns="0" rIns="0" bIns="0" rtlCol="0" anchor="ctr"/>
          <a:lstStyle/>
          <a:p>
            <a:pPr>
              <a:lnSpc>
                <a:spcPct val="130000"/>
              </a:lnSpc>
            </a:pPr>
            <a:r>
              <a:rPr lang="en-US" sz="1161" b="1" dirty="0">
                <a:solidFill>
                  <a:srgbClr val="F7FAFC"/>
                </a:solidFill>
                <a:latin typeface="Times New Roman" panose="02020603050405020304" pitchFamily="18" charset="0"/>
                <a:cs typeface="Times New Roman" panose="02020603050405020304" pitchFamily="18" charset="0"/>
              </a:rPr>
              <a:t>NREA</a:t>
            </a:r>
          </a:p>
        </p:txBody>
      </p:sp>
      <p:sp>
        <p:nvSpPr>
          <p:cNvPr id="76" name="Text 74"/>
          <p:cNvSpPr/>
          <p:nvPr/>
        </p:nvSpPr>
        <p:spPr>
          <a:xfrm>
            <a:off x="9141552" y="4340463"/>
            <a:ext cx="2506594" cy="405478"/>
          </a:xfrm>
          <a:prstGeom prst="rect">
            <a:avLst/>
          </a:prstGeom>
          <a:noFill/>
          <a:ln/>
        </p:spPr>
        <p:txBody>
          <a:bodyPr wrap="square" lIns="0" tIns="0" rIns="0" bIns="0" rtlCol="0" anchor="ctr"/>
          <a:lstStyle/>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Solar &amp; wind resource maps, existing </a:t>
            </a:r>
          </a:p>
          <a:p>
            <a:pPr>
              <a:lnSpc>
                <a:spcPct val="110000"/>
              </a:lnSpc>
            </a:pPr>
            <a:r>
              <a:rPr lang="en-US" sz="1161" dirty="0">
                <a:solidFill>
                  <a:srgbClr val="F7FAFC">
                    <a:alpha val="70000"/>
                  </a:srgbClr>
                </a:solidFill>
                <a:latin typeface="Times New Roman" panose="02020603050405020304" pitchFamily="18" charset="0"/>
                <a:cs typeface="Times New Roman" panose="02020603050405020304" pitchFamily="18" charset="0"/>
              </a:rPr>
              <a:t>RE projects, pipeline capacity</a:t>
            </a:r>
          </a:p>
        </p:txBody>
      </p:sp>
      <p:sp>
        <p:nvSpPr>
          <p:cNvPr id="77" name="Shape 75"/>
          <p:cNvSpPr/>
          <p:nvPr/>
        </p:nvSpPr>
        <p:spPr>
          <a:xfrm>
            <a:off x="6177355" y="5077696"/>
            <a:ext cx="5630621" cy="1566621"/>
          </a:xfrm>
          <a:custGeom>
            <a:avLst/>
            <a:gdLst/>
            <a:ahLst/>
            <a:cxnLst/>
            <a:rect l="l" t="t" r="r" b="b"/>
            <a:pathLst>
              <a:path w="5630621" h="1566621">
                <a:moveTo>
                  <a:pt x="110588" y="0"/>
                </a:moveTo>
                <a:lnTo>
                  <a:pt x="5520034" y="0"/>
                </a:lnTo>
                <a:cubicBezTo>
                  <a:pt x="5581109" y="0"/>
                  <a:pt x="5630621" y="49512"/>
                  <a:pt x="5630621" y="110588"/>
                </a:cubicBezTo>
                <a:lnTo>
                  <a:pt x="5630621" y="1456034"/>
                </a:lnTo>
                <a:cubicBezTo>
                  <a:pt x="5630621" y="1517109"/>
                  <a:pt x="5581109" y="1566621"/>
                  <a:pt x="5520034" y="1566621"/>
                </a:cubicBezTo>
                <a:lnTo>
                  <a:pt x="110588" y="1566621"/>
                </a:lnTo>
                <a:cubicBezTo>
                  <a:pt x="49512" y="1566621"/>
                  <a:pt x="0" y="1517109"/>
                  <a:pt x="0" y="1456034"/>
                </a:cubicBezTo>
                <a:lnTo>
                  <a:pt x="0" y="110588"/>
                </a:lnTo>
                <a:cubicBezTo>
                  <a:pt x="0" y="49553"/>
                  <a:pt x="49553" y="0"/>
                  <a:pt x="110588" y="0"/>
                </a:cubicBezTo>
                <a:close/>
              </a:path>
            </a:pathLst>
          </a:custGeom>
          <a:gradFill flip="none" rotWithShape="1">
            <a:gsLst>
              <a:gs pos="0">
                <a:srgbClr val="38A169">
                  <a:alpha val="20000"/>
                </a:srgbClr>
              </a:gs>
              <a:gs pos="100000">
                <a:srgbClr val="38A169">
                  <a:alpha val="5000"/>
                </a:srgbClr>
              </a:gs>
            </a:gsLst>
            <a:lin ang="2700000" scaled="1"/>
          </a:gradFill>
          <a:ln w="25400">
            <a:solidFill>
              <a:srgbClr val="38A169"/>
            </a:solidFill>
            <a:prstDash val="solid"/>
          </a:ln>
        </p:spPr>
        <p:txBody>
          <a:bodyPr/>
          <a:lstStyle/>
          <a:p>
            <a:endParaRPr lang="ko-KR" altLang="en-US"/>
          </a:p>
        </p:txBody>
      </p:sp>
      <p:sp>
        <p:nvSpPr>
          <p:cNvPr id="78" name="Shape 76"/>
          <p:cNvSpPr/>
          <p:nvPr/>
        </p:nvSpPr>
        <p:spPr>
          <a:xfrm>
            <a:off x="6336321" y="5280435"/>
            <a:ext cx="207347" cy="165878"/>
          </a:xfrm>
          <a:custGeom>
            <a:avLst/>
            <a:gdLst/>
            <a:ahLst/>
            <a:cxnLst/>
            <a:rect l="l" t="t" r="r" b="b"/>
            <a:pathLst>
              <a:path w="207347" h="165878">
                <a:moveTo>
                  <a:pt x="134743" y="68198"/>
                </a:moveTo>
                <a:cubicBezTo>
                  <a:pt x="138696" y="67129"/>
                  <a:pt x="142843" y="69008"/>
                  <a:pt x="144624" y="72669"/>
                </a:cubicBezTo>
                <a:lnTo>
                  <a:pt x="150651" y="84850"/>
                </a:lnTo>
                <a:cubicBezTo>
                  <a:pt x="153988" y="85304"/>
                  <a:pt x="157260" y="86211"/>
                  <a:pt x="160338" y="87474"/>
                </a:cubicBezTo>
                <a:lnTo>
                  <a:pt x="171677" y="79926"/>
                </a:lnTo>
                <a:cubicBezTo>
                  <a:pt x="175079" y="77658"/>
                  <a:pt x="179582" y="78111"/>
                  <a:pt x="182465" y="80995"/>
                </a:cubicBezTo>
                <a:lnTo>
                  <a:pt x="188686" y="87215"/>
                </a:lnTo>
                <a:cubicBezTo>
                  <a:pt x="191569" y="90099"/>
                  <a:pt x="192023" y="94634"/>
                  <a:pt x="189755" y="98004"/>
                </a:cubicBezTo>
                <a:lnTo>
                  <a:pt x="182206" y="109311"/>
                </a:lnTo>
                <a:cubicBezTo>
                  <a:pt x="182822" y="110833"/>
                  <a:pt x="183372" y="112421"/>
                  <a:pt x="183826" y="114073"/>
                </a:cubicBezTo>
                <a:cubicBezTo>
                  <a:pt x="184280" y="115726"/>
                  <a:pt x="184571" y="117345"/>
                  <a:pt x="184798" y="118998"/>
                </a:cubicBezTo>
                <a:lnTo>
                  <a:pt x="197012" y="125024"/>
                </a:lnTo>
                <a:cubicBezTo>
                  <a:pt x="200673" y="126838"/>
                  <a:pt x="202552" y="130985"/>
                  <a:pt x="201483" y="134905"/>
                </a:cubicBezTo>
                <a:lnTo>
                  <a:pt x="199215" y="143393"/>
                </a:lnTo>
                <a:cubicBezTo>
                  <a:pt x="198146" y="147314"/>
                  <a:pt x="194485" y="149970"/>
                  <a:pt x="190403" y="149711"/>
                </a:cubicBezTo>
                <a:lnTo>
                  <a:pt x="176796" y="148836"/>
                </a:lnTo>
                <a:cubicBezTo>
                  <a:pt x="174755" y="151460"/>
                  <a:pt x="172390" y="153890"/>
                  <a:pt x="169701" y="155964"/>
                </a:cubicBezTo>
                <a:lnTo>
                  <a:pt x="170575" y="169539"/>
                </a:lnTo>
                <a:cubicBezTo>
                  <a:pt x="170834" y="173621"/>
                  <a:pt x="168178" y="177314"/>
                  <a:pt x="164258" y="178351"/>
                </a:cubicBezTo>
                <a:lnTo>
                  <a:pt x="155769" y="180619"/>
                </a:lnTo>
                <a:cubicBezTo>
                  <a:pt x="151817" y="181688"/>
                  <a:pt x="147702" y="179809"/>
                  <a:pt x="145888" y="176148"/>
                </a:cubicBezTo>
                <a:lnTo>
                  <a:pt x="139862" y="163966"/>
                </a:lnTo>
                <a:cubicBezTo>
                  <a:pt x="136525" y="163513"/>
                  <a:pt x="133253" y="162605"/>
                  <a:pt x="130175" y="161342"/>
                </a:cubicBezTo>
                <a:lnTo>
                  <a:pt x="118836" y="168891"/>
                </a:lnTo>
                <a:cubicBezTo>
                  <a:pt x="115434" y="171158"/>
                  <a:pt x="110931" y="170705"/>
                  <a:pt x="108047" y="167821"/>
                </a:cubicBezTo>
                <a:lnTo>
                  <a:pt x="101827" y="161601"/>
                </a:lnTo>
                <a:cubicBezTo>
                  <a:pt x="98943" y="158718"/>
                  <a:pt x="98490" y="154214"/>
                  <a:pt x="100758" y="150813"/>
                </a:cubicBezTo>
                <a:lnTo>
                  <a:pt x="108306" y="139473"/>
                </a:lnTo>
                <a:cubicBezTo>
                  <a:pt x="107691" y="137951"/>
                  <a:pt x="107140" y="136363"/>
                  <a:pt x="106686" y="134711"/>
                </a:cubicBezTo>
                <a:cubicBezTo>
                  <a:pt x="106233" y="133058"/>
                  <a:pt x="105941" y="131406"/>
                  <a:pt x="105715" y="129786"/>
                </a:cubicBezTo>
                <a:lnTo>
                  <a:pt x="93501" y="123760"/>
                </a:lnTo>
                <a:cubicBezTo>
                  <a:pt x="89840" y="121946"/>
                  <a:pt x="87993" y="117799"/>
                  <a:pt x="89030" y="113879"/>
                </a:cubicBezTo>
                <a:lnTo>
                  <a:pt x="91297" y="105391"/>
                </a:lnTo>
                <a:cubicBezTo>
                  <a:pt x="92367" y="101470"/>
                  <a:pt x="96028" y="98814"/>
                  <a:pt x="100110" y="99073"/>
                </a:cubicBezTo>
                <a:lnTo>
                  <a:pt x="113684" y="99948"/>
                </a:lnTo>
                <a:cubicBezTo>
                  <a:pt x="115726" y="97323"/>
                  <a:pt x="118091" y="94894"/>
                  <a:pt x="120780" y="92820"/>
                </a:cubicBezTo>
                <a:lnTo>
                  <a:pt x="119905" y="79278"/>
                </a:lnTo>
                <a:cubicBezTo>
                  <a:pt x="119646" y="75196"/>
                  <a:pt x="122302" y="71502"/>
                  <a:pt x="126222" y="70466"/>
                </a:cubicBezTo>
                <a:lnTo>
                  <a:pt x="134711" y="68198"/>
                </a:lnTo>
                <a:close/>
                <a:moveTo>
                  <a:pt x="145272" y="110153"/>
                </a:moveTo>
                <a:cubicBezTo>
                  <a:pt x="137405" y="110162"/>
                  <a:pt x="131025" y="116557"/>
                  <a:pt x="131034" y="124424"/>
                </a:cubicBezTo>
                <a:cubicBezTo>
                  <a:pt x="131042" y="132292"/>
                  <a:pt x="137437" y="138672"/>
                  <a:pt x="145305" y="138663"/>
                </a:cubicBezTo>
                <a:cubicBezTo>
                  <a:pt x="153172" y="138654"/>
                  <a:pt x="159553" y="132260"/>
                  <a:pt x="159544" y="124392"/>
                </a:cubicBezTo>
                <a:cubicBezTo>
                  <a:pt x="159535" y="116524"/>
                  <a:pt x="153140" y="110144"/>
                  <a:pt x="145272" y="110153"/>
                </a:cubicBezTo>
                <a:close/>
                <a:moveTo>
                  <a:pt x="72863" y="-14741"/>
                </a:moveTo>
                <a:lnTo>
                  <a:pt x="81351" y="-12473"/>
                </a:lnTo>
                <a:cubicBezTo>
                  <a:pt x="85271" y="-11404"/>
                  <a:pt x="87928" y="-7711"/>
                  <a:pt x="87669" y="-3661"/>
                </a:cubicBezTo>
                <a:lnTo>
                  <a:pt x="86794" y="9881"/>
                </a:lnTo>
                <a:cubicBezTo>
                  <a:pt x="89483" y="11955"/>
                  <a:pt x="91848" y="14352"/>
                  <a:pt x="93889" y="17009"/>
                </a:cubicBezTo>
                <a:lnTo>
                  <a:pt x="107496" y="16134"/>
                </a:lnTo>
                <a:cubicBezTo>
                  <a:pt x="111546" y="15875"/>
                  <a:pt x="115240" y="18532"/>
                  <a:pt x="116309" y="22452"/>
                </a:cubicBezTo>
                <a:lnTo>
                  <a:pt x="118577" y="30940"/>
                </a:lnTo>
                <a:cubicBezTo>
                  <a:pt x="119613" y="34860"/>
                  <a:pt x="117767" y="39007"/>
                  <a:pt x="114106" y="40821"/>
                </a:cubicBezTo>
                <a:lnTo>
                  <a:pt x="101892" y="46847"/>
                </a:lnTo>
                <a:cubicBezTo>
                  <a:pt x="101665" y="48500"/>
                  <a:pt x="101341" y="50152"/>
                  <a:pt x="100920" y="51772"/>
                </a:cubicBezTo>
                <a:cubicBezTo>
                  <a:pt x="100498" y="53392"/>
                  <a:pt x="99915" y="55012"/>
                  <a:pt x="99300" y="56534"/>
                </a:cubicBezTo>
                <a:lnTo>
                  <a:pt x="106848" y="67874"/>
                </a:lnTo>
                <a:cubicBezTo>
                  <a:pt x="109116" y="71276"/>
                  <a:pt x="108663" y="75779"/>
                  <a:pt x="105779" y="78662"/>
                </a:cubicBezTo>
                <a:lnTo>
                  <a:pt x="99559" y="84883"/>
                </a:lnTo>
                <a:cubicBezTo>
                  <a:pt x="96676" y="87766"/>
                  <a:pt x="92172" y="88220"/>
                  <a:pt x="88770" y="85952"/>
                </a:cubicBezTo>
                <a:lnTo>
                  <a:pt x="77431" y="78403"/>
                </a:lnTo>
                <a:cubicBezTo>
                  <a:pt x="74353" y="79667"/>
                  <a:pt x="71081" y="80574"/>
                  <a:pt x="67744" y="81027"/>
                </a:cubicBezTo>
                <a:lnTo>
                  <a:pt x="61718" y="93209"/>
                </a:lnTo>
                <a:cubicBezTo>
                  <a:pt x="59904" y="96870"/>
                  <a:pt x="55757" y="98717"/>
                  <a:pt x="51837" y="97680"/>
                </a:cubicBezTo>
                <a:lnTo>
                  <a:pt x="43348" y="95412"/>
                </a:lnTo>
                <a:cubicBezTo>
                  <a:pt x="39396" y="94343"/>
                  <a:pt x="36772" y="90649"/>
                  <a:pt x="37031" y="86600"/>
                </a:cubicBezTo>
                <a:lnTo>
                  <a:pt x="37906" y="73025"/>
                </a:lnTo>
                <a:cubicBezTo>
                  <a:pt x="35217" y="70952"/>
                  <a:pt x="32852" y="68554"/>
                  <a:pt x="30810" y="65897"/>
                </a:cubicBezTo>
                <a:lnTo>
                  <a:pt x="17203" y="66772"/>
                </a:lnTo>
                <a:cubicBezTo>
                  <a:pt x="13154" y="67031"/>
                  <a:pt x="9460" y="64375"/>
                  <a:pt x="8391" y="60455"/>
                </a:cubicBezTo>
                <a:lnTo>
                  <a:pt x="6123" y="51966"/>
                </a:lnTo>
                <a:cubicBezTo>
                  <a:pt x="5086" y="48046"/>
                  <a:pt x="6933" y="43899"/>
                  <a:pt x="10594" y="42085"/>
                </a:cubicBezTo>
                <a:lnTo>
                  <a:pt x="22808" y="36059"/>
                </a:lnTo>
                <a:cubicBezTo>
                  <a:pt x="23035" y="34407"/>
                  <a:pt x="23359" y="32787"/>
                  <a:pt x="23780" y="31134"/>
                </a:cubicBezTo>
                <a:cubicBezTo>
                  <a:pt x="24234" y="29482"/>
                  <a:pt x="24752" y="27895"/>
                  <a:pt x="25400" y="26372"/>
                </a:cubicBezTo>
                <a:lnTo>
                  <a:pt x="17851" y="15065"/>
                </a:lnTo>
                <a:cubicBezTo>
                  <a:pt x="15583" y="11663"/>
                  <a:pt x="16037" y="7160"/>
                  <a:pt x="18920" y="4277"/>
                </a:cubicBezTo>
                <a:lnTo>
                  <a:pt x="25141" y="-1944"/>
                </a:lnTo>
                <a:cubicBezTo>
                  <a:pt x="28024" y="-4827"/>
                  <a:pt x="32528" y="-5281"/>
                  <a:pt x="35929" y="-3013"/>
                </a:cubicBezTo>
                <a:lnTo>
                  <a:pt x="47269" y="4536"/>
                </a:lnTo>
                <a:cubicBezTo>
                  <a:pt x="50346" y="3272"/>
                  <a:pt x="53619" y="2365"/>
                  <a:pt x="56956" y="1911"/>
                </a:cubicBezTo>
                <a:lnTo>
                  <a:pt x="62982" y="-10270"/>
                </a:lnTo>
                <a:cubicBezTo>
                  <a:pt x="64796" y="-13931"/>
                  <a:pt x="68910" y="-15778"/>
                  <a:pt x="72863" y="-14741"/>
                </a:cubicBezTo>
                <a:close/>
                <a:moveTo>
                  <a:pt x="62334" y="27214"/>
                </a:moveTo>
                <a:cubicBezTo>
                  <a:pt x="54466" y="27214"/>
                  <a:pt x="48079" y="33602"/>
                  <a:pt x="48079" y="41469"/>
                </a:cubicBezTo>
                <a:cubicBezTo>
                  <a:pt x="48079" y="49337"/>
                  <a:pt x="54466" y="55724"/>
                  <a:pt x="62334" y="55724"/>
                </a:cubicBezTo>
                <a:cubicBezTo>
                  <a:pt x="70201" y="55724"/>
                  <a:pt x="76589" y="49337"/>
                  <a:pt x="76589" y="41469"/>
                </a:cubicBezTo>
                <a:cubicBezTo>
                  <a:pt x="76589" y="33602"/>
                  <a:pt x="70201" y="27214"/>
                  <a:pt x="62334" y="27214"/>
                </a:cubicBezTo>
                <a:close/>
              </a:path>
            </a:pathLst>
          </a:custGeom>
          <a:solidFill>
            <a:srgbClr val="38A169"/>
          </a:solidFill>
          <a:ln/>
        </p:spPr>
        <p:txBody>
          <a:bodyPr/>
          <a:lstStyle/>
          <a:p>
            <a:endParaRPr lang="ko-KR" altLang="en-US"/>
          </a:p>
        </p:txBody>
      </p:sp>
      <p:sp>
        <p:nvSpPr>
          <p:cNvPr id="79" name="Text 77"/>
          <p:cNvSpPr/>
          <p:nvPr/>
        </p:nvSpPr>
        <p:spPr>
          <a:xfrm>
            <a:off x="6582834" y="5234358"/>
            <a:ext cx="5151419" cy="258032"/>
          </a:xfrm>
          <a:prstGeom prst="rect">
            <a:avLst/>
          </a:prstGeom>
          <a:noFill/>
          <a:ln/>
        </p:spPr>
        <p:txBody>
          <a:bodyPr wrap="square" lIns="0" tIns="0" rIns="0" bIns="0" rtlCol="0" anchor="ctr"/>
          <a:lstStyle/>
          <a:p>
            <a:pPr>
              <a:lnSpc>
                <a:spcPct val="130000"/>
              </a:lnSpc>
            </a:pPr>
            <a:r>
              <a:rPr lang="en-US" sz="1306" b="1" dirty="0">
                <a:solidFill>
                  <a:srgbClr val="F7FAFC"/>
                </a:solidFill>
                <a:latin typeface="Times New Roman" panose="02020603050405020304" pitchFamily="18" charset="0"/>
                <a:ea typeface="Liter" pitchFamily="34" charset="-122"/>
                <a:cs typeface="Times New Roman" panose="02020603050405020304" pitchFamily="18" charset="0"/>
              </a:rPr>
              <a:t>Model Design &amp; Validation</a:t>
            </a:r>
            <a:endParaRPr lang="en-US" sz="1600" dirty="0">
              <a:latin typeface="Times New Roman" panose="02020603050405020304" pitchFamily="18" charset="0"/>
              <a:cs typeface="Times New Roman" panose="02020603050405020304" pitchFamily="18" charset="0"/>
            </a:endParaRPr>
          </a:p>
        </p:txBody>
      </p:sp>
      <p:sp>
        <p:nvSpPr>
          <p:cNvPr id="80" name="Text 78"/>
          <p:cNvSpPr/>
          <p:nvPr/>
        </p:nvSpPr>
        <p:spPr>
          <a:xfrm>
            <a:off x="6334017" y="5566113"/>
            <a:ext cx="5391020" cy="202739"/>
          </a:xfrm>
          <a:prstGeom prst="rect">
            <a:avLst/>
          </a:prstGeom>
          <a:noFill/>
          <a:ln/>
        </p:spPr>
        <p:txBody>
          <a:bodyPr wrap="square" lIns="0" tIns="0" rIns="0" bIns="0" rtlCol="0" anchor="ctr"/>
          <a:lstStyle/>
          <a:p>
            <a:pPr>
              <a:lnSpc>
                <a:spcPct val="110000"/>
              </a:lnSpc>
            </a:pPr>
            <a:r>
              <a:rPr lang="en-US" sz="1161" b="1" dirty="0">
                <a:solidFill>
                  <a:srgbClr val="38A169"/>
                </a:solidFill>
                <a:latin typeface="Times New Roman" panose="02020603050405020304" pitchFamily="18" charset="0"/>
                <a:ea typeface="Quattrocento Sans" pitchFamily="34" charset="-122"/>
                <a:cs typeface="Times New Roman" panose="02020603050405020304" pitchFamily="18" charset="0"/>
              </a:rPr>
              <a:t>→</a:t>
            </a:r>
            <a:r>
              <a:rPr lang="en-US" sz="116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LEAP bottom-up demand tree across 5 sectors</a:t>
            </a:r>
            <a:endParaRPr lang="en-US" sz="1600" dirty="0">
              <a:latin typeface="Times New Roman" panose="02020603050405020304" pitchFamily="18" charset="0"/>
              <a:cs typeface="Times New Roman" panose="02020603050405020304" pitchFamily="18" charset="0"/>
            </a:endParaRPr>
          </a:p>
        </p:txBody>
      </p:sp>
      <p:sp>
        <p:nvSpPr>
          <p:cNvPr id="81" name="Text 79"/>
          <p:cNvSpPr/>
          <p:nvPr/>
        </p:nvSpPr>
        <p:spPr>
          <a:xfrm>
            <a:off x="6334017" y="5805714"/>
            <a:ext cx="5391020" cy="202739"/>
          </a:xfrm>
          <a:prstGeom prst="rect">
            <a:avLst/>
          </a:prstGeom>
          <a:noFill/>
          <a:ln/>
        </p:spPr>
        <p:txBody>
          <a:bodyPr wrap="square" lIns="0" tIns="0" rIns="0" bIns="0" rtlCol="0" anchor="ctr"/>
          <a:lstStyle/>
          <a:p>
            <a:pPr>
              <a:lnSpc>
                <a:spcPct val="110000"/>
              </a:lnSpc>
            </a:pPr>
            <a:r>
              <a:rPr lang="en-US" sz="1161" b="1" dirty="0">
                <a:solidFill>
                  <a:srgbClr val="38A169"/>
                </a:solidFill>
                <a:latin typeface="Quattrocento Sans" pitchFamily="34" charset="0"/>
                <a:ea typeface="Quattrocento Sans" pitchFamily="34" charset="-122"/>
                <a:cs typeface="Quattrocento Sans" pitchFamily="34" charset="-120"/>
              </a:rPr>
              <a:t>→</a:t>
            </a:r>
            <a:r>
              <a:rPr lang="en-US" sz="1161" dirty="0">
                <a:solidFill>
                  <a:srgbClr val="F7FAFC">
                    <a:alpha val="90000"/>
                  </a:srgbClr>
                </a:solidFill>
                <a:latin typeface="Quattrocento Sans" pitchFamily="34" charset="0"/>
                <a:ea typeface="Quattrocento Sans" pitchFamily="34" charset="-122"/>
                <a:cs typeface="Quattrocento Sans" pitchFamily="34" charset="-120"/>
              </a:rPr>
              <a:t> </a:t>
            </a:r>
            <a:r>
              <a:rPr lang="en-US" sz="1161" b="1" dirty="0">
                <a:solidFill>
                  <a:schemeClr val="bg1"/>
                </a:solidFill>
                <a:latin typeface="Times New Roman" panose="02020603050405020304" pitchFamily="18" charset="0"/>
                <a:cs typeface="Times New Roman" panose="02020603050405020304" pitchFamily="18" charset="0"/>
              </a:rPr>
              <a:t>Supply module: fossil, hydro, solar PV, wind, nuclear</a:t>
            </a:r>
          </a:p>
        </p:txBody>
      </p:sp>
      <p:sp>
        <p:nvSpPr>
          <p:cNvPr id="82" name="Text 80"/>
          <p:cNvSpPr/>
          <p:nvPr/>
        </p:nvSpPr>
        <p:spPr>
          <a:xfrm>
            <a:off x="6334017" y="6045315"/>
            <a:ext cx="5391020" cy="202739"/>
          </a:xfrm>
          <a:prstGeom prst="rect">
            <a:avLst/>
          </a:prstGeom>
          <a:noFill/>
          <a:ln/>
        </p:spPr>
        <p:txBody>
          <a:bodyPr wrap="square" lIns="0" tIns="0" rIns="0" bIns="0" rtlCol="0" anchor="ctr"/>
          <a:lstStyle/>
          <a:p>
            <a:pPr>
              <a:lnSpc>
                <a:spcPct val="110000"/>
              </a:lnSpc>
            </a:pPr>
            <a:r>
              <a:rPr lang="en-US" sz="1161" b="1" dirty="0">
                <a:solidFill>
                  <a:srgbClr val="38A169"/>
                </a:solidFill>
                <a:latin typeface="Quattrocento Sans" pitchFamily="34" charset="0"/>
                <a:ea typeface="Quattrocento Sans" pitchFamily="34" charset="-122"/>
                <a:cs typeface="Quattrocento Sans" pitchFamily="34" charset="-120"/>
              </a:rPr>
              <a:t>→</a:t>
            </a:r>
            <a:r>
              <a:rPr lang="en-US" sz="1161" dirty="0">
                <a:solidFill>
                  <a:srgbClr val="F7FAFC">
                    <a:alpha val="90000"/>
                  </a:srgbClr>
                </a:solidFill>
                <a:latin typeface="Quattrocento Sans" pitchFamily="34" charset="0"/>
                <a:ea typeface="Quattrocento Sans" pitchFamily="34" charset="-122"/>
                <a:cs typeface="Quattrocento Sans" pitchFamily="34" charset="-120"/>
              </a:rPr>
              <a:t> </a:t>
            </a:r>
            <a:r>
              <a:rPr lang="en-US" sz="1161" b="1" dirty="0">
                <a:solidFill>
                  <a:schemeClr val="bg1"/>
                </a:solidFill>
                <a:latin typeface="Times New Roman" panose="02020603050405020304" pitchFamily="18" charset="0"/>
                <a:cs typeface="Times New Roman" panose="02020603050405020304" pitchFamily="18" charset="0"/>
              </a:rPr>
              <a:t>Calibration to 2017 energy balance data</a:t>
            </a:r>
          </a:p>
        </p:txBody>
      </p:sp>
      <p:sp>
        <p:nvSpPr>
          <p:cNvPr id="83" name="Text 81"/>
          <p:cNvSpPr/>
          <p:nvPr/>
        </p:nvSpPr>
        <p:spPr>
          <a:xfrm>
            <a:off x="6334017" y="6284916"/>
            <a:ext cx="5391020" cy="202739"/>
          </a:xfrm>
          <a:prstGeom prst="rect">
            <a:avLst/>
          </a:prstGeom>
          <a:noFill/>
          <a:ln/>
        </p:spPr>
        <p:txBody>
          <a:bodyPr wrap="square" lIns="0" tIns="0" rIns="0" bIns="0" rtlCol="0" anchor="ctr"/>
          <a:lstStyle/>
          <a:p>
            <a:pPr>
              <a:lnSpc>
                <a:spcPct val="110000"/>
              </a:lnSpc>
            </a:pPr>
            <a:r>
              <a:rPr lang="en-US" sz="1161" b="1" dirty="0">
                <a:solidFill>
                  <a:srgbClr val="38A169"/>
                </a:solidFill>
                <a:latin typeface="Quattrocento Sans" pitchFamily="34" charset="0"/>
                <a:ea typeface="Quattrocento Sans" pitchFamily="34" charset="-122"/>
                <a:cs typeface="Quattrocento Sans" pitchFamily="34" charset="-120"/>
              </a:rPr>
              <a:t>→</a:t>
            </a:r>
            <a:r>
              <a:rPr lang="en-US" sz="1161" dirty="0">
                <a:solidFill>
                  <a:srgbClr val="F7FAFC">
                    <a:alpha val="90000"/>
                  </a:srgbClr>
                </a:solidFill>
                <a:latin typeface="Quattrocento Sans" pitchFamily="34" charset="0"/>
                <a:ea typeface="Quattrocento Sans" pitchFamily="34" charset="-122"/>
                <a:cs typeface="Quattrocento Sans" pitchFamily="34" charset="-120"/>
              </a:rPr>
              <a:t> </a:t>
            </a:r>
            <a:r>
              <a:rPr lang="en-US" sz="1161" b="1" dirty="0">
                <a:solidFill>
                  <a:schemeClr val="bg1"/>
                </a:solidFill>
                <a:latin typeface="Times New Roman" panose="02020603050405020304" pitchFamily="18" charset="0"/>
                <a:cs typeface="Times New Roman" panose="02020603050405020304" pitchFamily="18" charset="0"/>
              </a:rPr>
              <a:t>Sensitivity testing for robustness</a:t>
            </a:r>
          </a:p>
        </p:txBody>
      </p:sp>
      <p:sp>
        <p:nvSpPr>
          <p:cNvPr id="85" name="TextBox 84">
            <a:extLst>
              <a:ext uri="{FF2B5EF4-FFF2-40B4-BE49-F238E27FC236}">
                <a16:creationId xmlns:a16="http://schemas.microsoft.com/office/drawing/2014/main" id="{17B5BBC2-99AC-9E45-794D-5FCD775BF946}"/>
              </a:ext>
            </a:extLst>
          </p:cNvPr>
          <p:cNvSpPr txBox="1"/>
          <p:nvPr/>
        </p:nvSpPr>
        <p:spPr>
          <a:xfrm>
            <a:off x="1031877" y="2069820"/>
            <a:ext cx="4921284" cy="270972"/>
          </a:xfrm>
          <a:prstGeom prst="rect">
            <a:avLst/>
          </a:prstGeom>
          <a:noFill/>
        </p:spPr>
        <p:txBody>
          <a:bodyPr wrap="square">
            <a:spAutoFit/>
          </a:bodyPr>
          <a:lstStyle/>
          <a:p>
            <a:pPr marL="0" indent="0">
              <a:buNone/>
            </a:pPr>
            <a:r>
              <a:rPr lang="en-US" altLang="ko-KR" sz="1161" dirty="0">
                <a:solidFill>
                  <a:srgbClr val="F7FAFC">
                    <a:alpha val="70000"/>
                  </a:srgbClr>
                </a:solidFill>
                <a:latin typeface="Times New Roman" panose="02020603050405020304" pitchFamily="18" charset="0"/>
                <a:cs typeface="Times New Roman" panose="02020603050405020304" pitchFamily="18" charset="0"/>
              </a:rPr>
              <a:t>Egypt energy policy: Vision 2030, ISES 2035, NCCS 2050, NDC</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1D6D-1A7A-702E-A663-273C3B3317F5}"/>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E025FFF-202A-2FE8-7495-2FC4FBEE97C0}"/>
              </a:ext>
            </a:extLst>
          </p:cNvPr>
          <p:cNvGraphicFramePr>
            <a:graphicFrameLocks noGrp="1"/>
          </p:cNvGraphicFramePr>
          <p:nvPr>
            <p:extLst>
              <p:ext uri="{D42A27DB-BD31-4B8C-83A1-F6EECF244321}">
                <p14:modId xmlns:p14="http://schemas.microsoft.com/office/powerpoint/2010/main" val="1956234762"/>
              </p:ext>
            </p:extLst>
          </p:nvPr>
        </p:nvGraphicFramePr>
        <p:xfrm>
          <a:off x="195072" y="1825381"/>
          <a:ext cx="11854979" cy="3429000"/>
        </p:xfrm>
        <a:graphic>
          <a:graphicData uri="http://schemas.openxmlformats.org/drawingml/2006/table">
            <a:tbl>
              <a:tblPr firstRow="1" bandRow="1">
                <a:tableStyleId>{5C22544A-7EE6-4342-B048-85BDC9FD1C3A}</a:tableStyleId>
              </a:tblPr>
              <a:tblGrid>
                <a:gridCol w="1658147">
                  <a:extLst>
                    <a:ext uri="{9D8B030D-6E8A-4147-A177-3AD203B41FA5}">
                      <a16:colId xmlns:a16="http://schemas.microsoft.com/office/drawing/2014/main" val="498778730"/>
                    </a:ext>
                  </a:extLst>
                </a:gridCol>
                <a:gridCol w="10196832">
                  <a:extLst>
                    <a:ext uri="{9D8B030D-6E8A-4147-A177-3AD203B41FA5}">
                      <a16:colId xmlns:a16="http://schemas.microsoft.com/office/drawing/2014/main" val="3476477716"/>
                    </a:ext>
                  </a:extLst>
                </a:gridCol>
              </a:tblGrid>
              <a:tr h="777240">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400" b="0" dirty="0">
                          <a:solidFill>
                            <a:schemeClr val="dk1"/>
                          </a:solidFill>
                          <a:latin typeface="Times New Roman" panose="02020603050405020304" pitchFamily="18" charset="0"/>
                          <a:ea typeface="+mn-ea"/>
                          <a:cs typeface="Times New Roman" panose="02020603050405020304" pitchFamily="18" charset="0"/>
                        </a:rPr>
                        <a:t>Park et al. (2016) </a:t>
                      </a:r>
                    </a:p>
                  </a:txBody>
                  <a:tcPr>
                    <a:solidFill>
                      <a:schemeClr val="accent1">
                        <a:lumMod val="20000"/>
                        <a:lumOff val="80000"/>
                      </a:schemeClr>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500" b="0" dirty="0">
                          <a:solidFill>
                            <a:schemeClr val="dk1"/>
                          </a:solidFill>
                          <a:latin typeface="Times New Roman" panose="02020603050405020304" pitchFamily="18" charset="0"/>
                          <a:ea typeface="+mn-ea"/>
                          <a:cs typeface="Times New Roman" panose="02020603050405020304" pitchFamily="18" charset="0"/>
                        </a:rPr>
                        <a:t>Used a bottom-up model to evaluate the electrical energy production in South Korea. Their study involved calculating the optimal portfolio, considering renewable energy technologies explicitly, up until 2050, with the cost effectiveness of measures being assessed.</a:t>
                      </a:r>
                    </a:p>
                  </a:txBody>
                  <a:tcPr>
                    <a:solidFill>
                      <a:schemeClr val="accent1">
                        <a:lumMod val="20000"/>
                        <a:lumOff val="80000"/>
                      </a:schemeClr>
                    </a:solidFill>
                  </a:tcPr>
                </a:tc>
                <a:extLst>
                  <a:ext uri="{0D108BD9-81ED-4DB2-BD59-A6C34878D82A}">
                    <a16:rowId xmlns:a16="http://schemas.microsoft.com/office/drawing/2014/main" val="2054021966"/>
                  </a:ext>
                </a:extLst>
              </a:tr>
              <a:tr h="1005840">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400" b="0" dirty="0">
                          <a:solidFill>
                            <a:srgbClr val="FF0000"/>
                          </a:solidFill>
                          <a:latin typeface="Times New Roman" panose="02020603050405020304" pitchFamily="18" charset="0"/>
                          <a:ea typeface="+mn-ea"/>
                          <a:cs typeface="Times New Roman" panose="02020603050405020304" pitchFamily="18" charset="0"/>
                        </a:rPr>
                        <a:t>Prina et al. (2020) </a:t>
                      </a:r>
                    </a:p>
                  </a:txBody>
                  <a:tcPr>
                    <a:solidFill>
                      <a:schemeClr val="accent1">
                        <a:lumMod val="20000"/>
                        <a:lumOff val="80000"/>
                      </a:schemeClr>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500" b="0" dirty="0">
                          <a:solidFill>
                            <a:srgbClr val="FF0000"/>
                          </a:solidFill>
                          <a:latin typeface="Times New Roman" panose="02020603050405020304" pitchFamily="18" charset="0"/>
                          <a:cs typeface="Times New Roman" panose="02020603050405020304" pitchFamily="18" charset="0"/>
                        </a:rPr>
                        <a:t>Performed a comprehensive assessment of the categorization algorithms used in modelling bottom-up energy systems. Their findings showed that the Market Allocation and The Integrated Markal-EFOM System (TIMES)(MARKAL/TIMES) and the Open -Source Energy Modelling Systems(OSeMOSYS) were observed to possess somewhat lower temporal and techno-economic data resolutions while exhibiting moderate spatial resolutions.</a:t>
                      </a:r>
                    </a:p>
                  </a:txBody>
                  <a:tcPr>
                    <a:solidFill>
                      <a:schemeClr val="accent1">
                        <a:lumMod val="20000"/>
                        <a:lumOff val="80000"/>
                      </a:schemeClr>
                    </a:solidFill>
                  </a:tcPr>
                </a:tc>
                <a:extLst>
                  <a:ext uri="{0D108BD9-81ED-4DB2-BD59-A6C34878D82A}">
                    <a16:rowId xmlns:a16="http://schemas.microsoft.com/office/drawing/2014/main" val="1755582077"/>
                  </a:ext>
                </a:extLst>
              </a:tr>
              <a:tr h="548640">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400" b="0" dirty="0">
                          <a:solidFill>
                            <a:schemeClr val="dk1"/>
                          </a:solidFill>
                          <a:latin typeface="Times New Roman" panose="02020603050405020304" pitchFamily="18" charset="0"/>
                          <a:ea typeface="+mn-ea"/>
                          <a:cs typeface="Times New Roman" panose="02020603050405020304" pitchFamily="18" charset="0"/>
                        </a:rPr>
                        <a:t>Prina et al. (2021) </a:t>
                      </a:r>
                    </a:p>
                  </a:txBody>
                  <a:tcPr>
                    <a:solidFill>
                      <a:schemeClr val="accent1">
                        <a:lumMod val="20000"/>
                        <a:lumOff val="80000"/>
                      </a:schemeClr>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500" b="0" dirty="0">
                          <a:solidFill>
                            <a:schemeClr val="dk1"/>
                          </a:solidFill>
                          <a:latin typeface="Times New Roman" panose="02020603050405020304" pitchFamily="18" charset="0"/>
                          <a:ea typeface="+mn-ea"/>
                          <a:cs typeface="Times New Roman" panose="02020603050405020304" pitchFamily="18" charset="0"/>
                        </a:rPr>
                        <a:t>Conducted a thorough analysis of the available bottom-up models, where they evaluated and compared forty-three different studies that utilized these models for analysis at the national level.</a:t>
                      </a:r>
                    </a:p>
                  </a:txBody>
                  <a:tcPr>
                    <a:solidFill>
                      <a:schemeClr val="accent1">
                        <a:lumMod val="20000"/>
                        <a:lumOff val="80000"/>
                      </a:schemeClr>
                    </a:solidFill>
                  </a:tcPr>
                </a:tc>
                <a:extLst>
                  <a:ext uri="{0D108BD9-81ED-4DB2-BD59-A6C34878D82A}">
                    <a16:rowId xmlns:a16="http://schemas.microsoft.com/office/drawing/2014/main" val="2039080379"/>
                  </a:ext>
                </a:extLst>
              </a:tr>
              <a:tr h="548640">
                <a:tc>
                  <a:txBody>
                    <a:bodyPr/>
                    <a:lstStyle/>
                    <a:p>
                      <a:pPr marL="0" algn="l" latinLnBrk="1"/>
                      <a:r>
                        <a:rPr lang="en-US" altLang="ko-KR" sz="1400" b="0" dirty="0">
                          <a:solidFill>
                            <a:srgbClr val="222222"/>
                          </a:solidFill>
                          <a:latin typeface="Times New Roman" panose="02020603050405020304" pitchFamily="18" charset="0"/>
                          <a:ea typeface="+mn-ea"/>
                          <a:cs typeface="Times New Roman" panose="02020603050405020304" pitchFamily="18" charset="0"/>
                        </a:rPr>
                        <a:t>Sanchez et al. (2021) </a:t>
                      </a:r>
                      <a:endParaRPr lang="en-US" altLang="ko-KR" sz="1400" b="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500" b="0" dirty="0">
                          <a:solidFill>
                            <a:schemeClr val="dk1"/>
                          </a:solidFill>
                          <a:latin typeface="Times New Roman" panose="02020603050405020304" pitchFamily="18" charset="0"/>
                          <a:ea typeface="+mn-ea"/>
                          <a:cs typeface="Times New Roman" panose="02020603050405020304" pitchFamily="18" charset="0"/>
                        </a:rPr>
                        <a:t>Conducted a study to assess the role of bottom-up energy models in informing policy formulation for enhancing residential building and sector-specific electricity end-use efficiency.</a:t>
                      </a:r>
                    </a:p>
                  </a:txBody>
                  <a:tcPr>
                    <a:solidFill>
                      <a:schemeClr val="accent1">
                        <a:lumMod val="20000"/>
                        <a:lumOff val="80000"/>
                      </a:schemeClr>
                    </a:solidFill>
                  </a:tcPr>
                </a:tc>
                <a:extLst>
                  <a:ext uri="{0D108BD9-81ED-4DB2-BD59-A6C34878D82A}">
                    <a16:rowId xmlns:a16="http://schemas.microsoft.com/office/drawing/2014/main" val="1356290490"/>
                  </a:ext>
                </a:extLst>
              </a:tr>
              <a:tr h="548640">
                <a:tc gridSpan="2">
                  <a:txBody>
                    <a:bodyPr/>
                    <a:lstStyle/>
                    <a:p>
                      <a:pPr marL="0" marR="0" lvl="0" indent="0" algn="ctr" defTabSz="914400" eaLnBrk="1" fontAlgn="auto" latinLnBrk="1" hangingPunct="1">
                        <a:lnSpc>
                          <a:spcPct val="100000"/>
                        </a:lnSpc>
                        <a:spcBef>
                          <a:spcPts val="0"/>
                        </a:spcBef>
                        <a:spcAft>
                          <a:spcPts val="0"/>
                        </a:spcAft>
                        <a:buClrTx/>
                        <a:buSzTx/>
                        <a:buFontTx/>
                        <a:buNone/>
                        <a:tabLst/>
                        <a:defRPr/>
                      </a:pPr>
                      <a:r>
                        <a:rPr lang="en-US" altLang="ko-KR" sz="1500" b="1" dirty="0">
                          <a:solidFill>
                            <a:schemeClr val="accent6">
                              <a:lumMod val="50000"/>
                            </a:schemeClr>
                          </a:solidFill>
                          <a:latin typeface="Times New Roman" panose="02020603050405020304" pitchFamily="18" charset="0"/>
                          <a:ea typeface="+mn-ea"/>
                          <a:cs typeface="Times New Roman" panose="02020603050405020304" pitchFamily="18" charset="0"/>
                        </a:rPr>
                        <a:t>The findings showed that models  constructed using a bottom-up approach do not afford a wide range of tools for analysis, which plummets their ability to effectively assist in policy formulation.</a:t>
                      </a:r>
                    </a:p>
                  </a:txBody>
                  <a:tcPr>
                    <a:solidFill>
                      <a:schemeClr val="accent1">
                        <a:lumMod val="20000"/>
                        <a:lumOff val="80000"/>
                      </a:schemeClr>
                    </a:solidFill>
                  </a:tcPr>
                </a:tc>
                <a:tc hMerge="1">
                  <a:txBody>
                    <a:bodyPr/>
                    <a:lstStyle/>
                    <a:p>
                      <a:endParaRPr/>
                    </a:p>
                  </a:txBody>
                  <a:tcPr>
                    <a:solidFill>
                      <a:schemeClr val="accent1">
                        <a:lumMod val="20000"/>
                        <a:lumOff val="80000"/>
                      </a:schemeClr>
                    </a:solidFill>
                  </a:tcPr>
                </a:tc>
                <a:extLst>
                  <a:ext uri="{0D108BD9-81ED-4DB2-BD59-A6C34878D82A}">
                    <a16:rowId xmlns:a16="http://schemas.microsoft.com/office/drawing/2014/main" val="1013830494"/>
                  </a:ext>
                </a:extLst>
              </a:tr>
            </a:tbl>
          </a:graphicData>
        </a:graphic>
      </p:graphicFrame>
      <p:sp>
        <p:nvSpPr>
          <p:cNvPr id="2" name="직사각형 18">
            <a:extLst>
              <a:ext uri="{FF2B5EF4-FFF2-40B4-BE49-F238E27FC236}">
                <a16:creationId xmlns:a16="http://schemas.microsoft.com/office/drawing/2014/main" id="{78C28E0C-9354-7E10-AAB1-C8C0AE97E9EE}"/>
              </a:ext>
            </a:extLst>
          </p:cNvPr>
          <p:cNvSpPr/>
          <p:nvPr/>
        </p:nvSpPr>
        <p:spPr>
          <a:xfrm>
            <a:off x="195073" y="1149525"/>
            <a:ext cx="11854980" cy="503057"/>
          </a:xfrm>
          <a:prstGeom prst="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TextBox 2">
            <a:extLst>
              <a:ext uri="{FF2B5EF4-FFF2-40B4-BE49-F238E27FC236}">
                <a16:creationId xmlns:a16="http://schemas.microsoft.com/office/drawing/2014/main" id="{06FDC3D9-1F06-FD9B-E96F-D36136B98488}"/>
              </a:ext>
            </a:extLst>
          </p:cNvPr>
          <p:cNvSpPr txBox="1"/>
          <p:nvPr/>
        </p:nvSpPr>
        <p:spPr>
          <a:xfrm>
            <a:off x="249937" y="1185385"/>
            <a:ext cx="10322783" cy="341632"/>
          </a:xfrm>
          <a:prstGeom prst="rect">
            <a:avLst/>
          </a:prstGeom>
          <a:noFill/>
        </p:spPr>
        <p:txBody>
          <a:bodyPr wrap="square">
            <a:spAutoFit/>
          </a:bodyPr>
          <a:lstStyle/>
          <a:p>
            <a:pPr>
              <a:lnSpc>
                <a:spcPct val="90000"/>
              </a:lnSpc>
              <a:spcAft>
                <a:spcPts val="600"/>
              </a:spcAft>
            </a:pPr>
            <a:r>
              <a:rPr lang="en-US" altLang="ko-KR" b="1" dirty="0">
                <a:solidFill>
                  <a:srgbClr val="FFFFFF"/>
                </a:solidFill>
                <a:latin typeface="Times New Roman" panose="02020603050405020304" pitchFamily="18" charset="0"/>
                <a:cs typeface="Times New Roman" panose="02020603050405020304" pitchFamily="18" charset="0"/>
              </a:rPr>
              <a:t>Literature Review</a:t>
            </a:r>
            <a:r>
              <a:rPr lang="en-US" altLang="ko-KR" b="1" dirty="0">
                <a:solidFill>
                  <a:schemeClr val="bg1"/>
                </a:solidFill>
                <a:latin typeface="Times New Roman" panose="02020603050405020304" pitchFamily="18" charset="0"/>
                <a:cs typeface="Times New Roman" panose="02020603050405020304" pitchFamily="18" charset="0"/>
              </a:rPr>
              <a:t>: Comparison between LEAP Model and other models (bottom-up models)</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6" name="Shape 0">
            <a:extLst>
              <a:ext uri="{FF2B5EF4-FFF2-40B4-BE49-F238E27FC236}">
                <a16:creationId xmlns:a16="http://schemas.microsoft.com/office/drawing/2014/main" id="{147E683A-9C7F-CF8C-B0FD-114482111CBD}"/>
              </a:ext>
            </a:extLst>
          </p:cNvPr>
          <p:cNvSpPr/>
          <p:nvPr/>
        </p:nvSpPr>
        <p:spPr>
          <a:xfrm>
            <a:off x="69668" y="94778"/>
            <a:ext cx="12035248" cy="853440"/>
          </a:xfrm>
          <a:prstGeom prst="rect">
            <a:avLst/>
          </a:prstGeom>
          <a:solidFill>
            <a:srgbClr val="0A2342"/>
          </a:solidFill>
          <a:ln w="12700">
            <a:solidFill>
              <a:srgbClr val="0A2342"/>
            </a:solidFill>
            <a:prstDash val="solid"/>
          </a:ln>
        </p:spPr>
        <p:txBody>
          <a:bodyPr/>
          <a:lstStyle/>
          <a:p>
            <a:r>
              <a:rPr lang="en-US" altLang="ko-KR" sz="2400" b="1" dirty="0">
                <a:solidFill>
                  <a:srgbClr val="FFFFFF"/>
                </a:solidFill>
                <a:latin typeface="Times New Roman" panose="02020603050405020304" pitchFamily="18" charset="0"/>
                <a:cs typeface="Times New Roman" panose="02020603050405020304" pitchFamily="18" charset="0"/>
              </a:rPr>
              <a:t>05-1  |  </a:t>
            </a:r>
            <a:r>
              <a:rPr lang="en-US" altLang="ko-KR" sz="2000" b="1" dirty="0">
                <a:solidFill>
                  <a:srgbClr val="F7FAFC"/>
                </a:solidFill>
                <a:latin typeface="Times New Roman" panose="02020603050405020304" pitchFamily="18" charset="0"/>
                <a:cs typeface="Times New Roman" panose="02020603050405020304" pitchFamily="18" charset="0"/>
              </a:rPr>
              <a:t>Research Flow &amp; Methodology</a:t>
            </a:r>
          </a:p>
        </p:txBody>
      </p:sp>
    </p:spTree>
    <p:extLst>
      <p:ext uri="{BB962C8B-B14F-4D97-AF65-F5344CB8AC3E}">
        <p14:creationId xmlns:p14="http://schemas.microsoft.com/office/powerpoint/2010/main" val="9391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8BFBD8-CD9F-4A05-3788-E47E55B0A99C}"/>
              </a:ext>
            </a:extLst>
          </p:cNvPr>
          <p:cNvSpPr txBox="1"/>
          <p:nvPr/>
        </p:nvSpPr>
        <p:spPr>
          <a:xfrm>
            <a:off x="69669" y="1219201"/>
            <a:ext cx="11945548" cy="461665"/>
          </a:xfrm>
          <a:prstGeom prst="rect">
            <a:avLst/>
          </a:prstGeom>
          <a:solidFill>
            <a:schemeClr val="accent2">
              <a:lumMod val="20000"/>
              <a:lumOff val="80000"/>
            </a:schemeClr>
          </a:solidFill>
          <a:ln>
            <a:solidFill>
              <a:schemeClr val="bg1"/>
            </a:solidFill>
          </a:ln>
        </p:spPr>
        <p:txBody>
          <a:bodyPr wrap="square">
            <a:spAutoFit/>
          </a:bodyPr>
          <a:lstStyle/>
          <a:p>
            <a:pPr lvl="0" algn="just">
              <a:defRPr/>
            </a:pPr>
            <a:r>
              <a:rPr lang="en-US" altLang="ko-KR" sz="1200" dirty="0">
                <a:solidFill>
                  <a:srgbClr val="222222"/>
                </a:solidFill>
                <a:latin typeface="Times New Roman" panose="02020603050405020304" pitchFamily="18" charset="0"/>
                <a:cs typeface="Times New Roman" panose="02020603050405020304" pitchFamily="18" charset="0"/>
              </a:rPr>
              <a:t>Many case studies have been developed on GHG mitigation and reduction policies. </a:t>
            </a:r>
            <a:r>
              <a:rPr lang="en-US" altLang="ko-KR" sz="1200" dirty="0">
                <a:latin typeface="Times New Roman" panose="02020603050405020304" pitchFamily="18" charset="0"/>
                <a:cs typeface="Times New Roman" panose="02020603050405020304" pitchFamily="18" charset="0"/>
              </a:rPr>
              <a:t>Accordingly, there are many researchers who have adopted the LEAP model in their work, and there are several studies that have reviewed Egypt’s energy policies:</a:t>
            </a:r>
            <a:r>
              <a:rPr lang="en-US" altLang="ko-KR" sz="1200" dirty="0">
                <a:solidFill>
                  <a:srgbClr val="222222"/>
                </a:solidFill>
                <a:latin typeface="Times New Roman" panose="02020603050405020304" pitchFamily="18" charset="0"/>
                <a:cs typeface="Times New Roman" panose="02020603050405020304" pitchFamily="18" charset="0"/>
              </a:rPr>
              <a:t>  </a:t>
            </a:r>
          </a:p>
        </p:txBody>
      </p:sp>
      <p:graphicFrame>
        <p:nvGraphicFramePr>
          <p:cNvPr id="9" name="Table 8">
            <a:extLst>
              <a:ext uri="{FF2B5EF4-FFF2-40B4-BE49-F238E27FC236}">
                <a16:creationId xmlns:a16="http://schemas.microsoft.com/office/drawing/2014/main" id="{D8DB1AA3-9134-9690-6C80-15BC4A835405}"/>
              </a:ext>
            </a:extLst>
          </p:cNvPr>
          <p:cNvGraphicFramePr>
            <a:graphicFrameLocks noGrp="1"/>
          </p:cNvGraphicFramePr>
          <p:nvPr>
            <p:extLst>
              <p:ext uri="{D42A27DB-BD31-4B8C-83A1-F6EECF244321}">
                <p14:modId xmlns:p14="http://schemas.microsoft.com/office/powerpoint/2010/main" val="962200752"/>
              </p:ext>
            </p:extLst>
          </p:nvPr>
        </p:nvGraphicFramePr>
        <p:xfrm>
          <a:off x="69670" y="1752601"/>
          <a:ext cx="11945549" cy="5191760"/>
        </p:xfrm>
        <a:graphic>
          <a:graphicData uri="http://schemas.openxmlformats.org/drawingml/2006/table">
            <a:tbl>
              <a:tblPr firstRow="1" bandRow="1">
                <a:tableStyleId>{5C22544A-7EE6-4342-B048-85BDC9FD1C3A}</a:tableStyleId>
              </a:tblPr>
              <a:tblGrid>
                <a:gridCol w="1670816">
                  <a:extLst>
                    <a:ext uri="{9D8B030D-6E8A-4147-A177-3AD203B41FA5}">
                      <a16:colId xmlns:a16="http://schemas.microsoft.com/office/drawing/2014/main" val="498778730"/>
                    </a:ext>
                  </a:extLst>
                </a:gridCol>
                <a:gridCol w="10274733">
                  <a:extLst>
                    <a:ext uri="{9D8B030D-6E8A-4147-A177-3AD203B41FA5}">
                      <a16:colId xmlns:a16="http://schemas.microsoft.com/office/drawing/2014/main" val="3476477716"/>
                    </a:ext>
                  </a:extLst>
                </a:gridCol>
              </a:tblGrid>
              <a:tr h="254000">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100" b="0" dirty="0">
                          <a:solidFill>
                            <a:schemeClr val="dk1"/>
                          </a:solidFill>
                          <a:latin typeface="+mn-lt"/>
                          <a:ea typeface="+mn-ea"/>
                          <a:cs typeface="+mn-cs"/>
                        </a:rPr>
                        <a:t>Felver, T. B. (2020).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200" b="0" kern="1200" dirty="0">
                          <a:solidFill>
                            <a:srgbClr val="222222"/>
                          </a:solidFill>
                          <a:latin typeface="Times New Roman" panose="02020603050405020304" pitchFamily="18" charset="0"/>
                          <a:ea typeface="+mn-ea"/>
                          <a:cs typeface="Times New Roman" panose="02020603050405020304" pitchFamily="18" charset="0"/>
                        </a:rPr>
                        <a:t>Utilized LEAP to forecast Azerbaijan’s potentialCO2 emissions through three distinct scenarios.</a:t>
                      </a:r>
                    </a:p>
                  </a:txBody>
                  <a:tcPr>
                    <a:solidFill>
                      <a:schemeClr val="accent1">
                        <a:lumMod val="20000"/>
                        <a:lumOff val="80000"/>
                      </a:schemeClr>
                    </a:solidFill>
                  </a:tcPr>
                </a:tc>
                <a:extLst>
                  <a:ext uri="{0D108BD9-81ED-4DB2-BD59-A6C34878D82A}">
                    <a16:rowId xmlns:a16="http://schemas.microsoft.com/office/drawing/2014/main" val="2054021966"/>
                  </a:ext>
                </a:extLst>
              </a:tr>
              <a:tr h="254000">
                <a:tc>
                  <a:txBody>
                    <a:bodyPr/>
                    <a:lstStyle/>
                    <a:p>
                      <a:pPr marL="0" algn="l" latinLnBrk="1"/>
                      <a:r>
                        <a:rPr lang="en-US" altLang="ko-KR" sz="1100" b="0" dirty="0">
                          <a:solidFill>
                            <a:schemeClr val="tx1"/>
                          </a:solidFill>
                          <a:latin typeface="+mn-lt"/>
                          <a:ea typeface="+mn-ea"/>
                          <a:cs typeface="+mn-cs"/>
                        </a:rPr>
                        <a:t>Emodi et al. 2017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200" b="0" kern="1200" dirty="0">
                          <a:solidFill>
                            <a:srgbClr val="222222"/>
                          </a:solidFill>
                          <a:latin typeface="Times New Roman" panose="02020603050405020304" pitchFamily="18" charset="0"/>
                          <a:ea typeface="+mn-ea"/>
                          <a:cs typeface="Times New Roman" panose="02020603050405020304" pitchFamily="18" charset="0"/>
                        </a:rPr>
                        <a:t>Explored Nigeria’s future energy demand, supply, and associated GHG emissions from 2010 to 2040 using the (LEAP) model </a:t>
                      </a:r>
                    </a:p>
                  </a:txBody>
                  <a:tcPr>
                    <a:solidFill>
                      <a:schemeClr val="accent1">
                        <a:lumMod val="20000"/>
                        <a:lumOff val="80000"/>
                      </a:schemeClr>
                    </a:solidFill>
                  </a:tcPr>
                </a:tc>
                <a:extLst>
                  <a:ext uri="{0D108BD9-81ED-4DB2-BD59-A6C34878D82A}">
                    <a16:rowId xmlns:a16="http://schemas.microsoft.com/office/drawing/2014/main" val="1755582077"/>
                  </a:ext>
                </a:extLst>
              </a:tr>
              <a:tr h="416560">
                <a:tc>
                  <a:txBody>
                    <a:bodyPr/>
                    <a:lstStyle/>
                    <a:p>
                      <a:pPr marL="0" algn="l" latinLnBrk="1"/>
                      <a:r>
                        <a:rPr lang="en-US" altLang="ko-KR" sz="1100" b="0" dirty="0">
                          <a:solidFill>
                            <a:schemeClr val="tx1"/>
                          </a:solidFill>
                          <a:latin typeface="+mn-lt"/>
                          <a:ea typeface="+mn-ea"/>
                          <a:cs typeface="+mn-cs"/>
                        </a:rPr>
                        <a:t>Cai et al.2023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Applied LEAP model to investigate different pathways for achieving a carbon emission peak and carbon neutrality by implementing five scenarios before 2030 in China considering economy, transportation, population, power sectors and available renewable sources</a:t>
                      </a:r>
                    </a:p>
                  </a:txBody>
                  <a:tcPr>
                    <a:solidFill>
                      <a:schemeClr val="accent1">
                        <a:lumMod val="20000"/>
                        <a:lumOff val="80000"/>
                      </a:schemeClr>
                    </a:solidFill>
                  </a:tcPr>
                </a:tc>
                <a:extLst>
                  <a:ext uri="{0D108BD9-81ED-4DB2-BD59-A6C34878D82A}">
                    <a16:rowId xmlns:a16="http://schemas.microsoft.com/office/drawing/2014/main" val="2039080379"/>
                  </a:ext>
                </a:extLst>
              </a:tr>
              <a:tr h="416560">
                <a:tc>
                  <a:txBody>
                    <a:bodyPr/>
                    <a:lstStyle/>
                    <a:p>
                      <a:pPr marL="0" algn="l" latinLnBrk="1"/>
                      <a:r>
                        <a:rPr lang="en-US" altLang="ko-KR" sz="1100" b="0" dirty="0">
                          <a:solidFill>
                            <a:schemeClr val="tx1"/>
                          </a:solidFill>
                          <a:latin typeface="+mn-lt"/>
                          <a:ea typeface="+mn-ea"/>
                          <a:cs typeface="+mn-cs"/>
                        </a:rPr>
                        <a:t>Mondal &amp; Ringler .(2020)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Evaluated national and regional benefits of alternative energy development plans, via introducing four different scenarios for the period 2014–2050.these scenarios that involve trading in electricity reduce system costs by 4.5 -7.2% compared to a reference scenario that assumes no energy trading. </a:t>
                      </a:r>
                    </a:p>
                  </a:txBody>
                  <a:tcPr>
                    <a:solidFill>
                      <a:schemeClr val="accent1">
                        <a:lumMod val="20000"/>
                        <a:lumOff val="80000"/>
                      </a:schemeClr>
                    </a:solidFill>
                  </a:tcPr>
                </a:tc>
                <a:extLst>
                  <a:ext uri="{0D108BD9-81ED-4DB2-BD59-A6C34878D82A}">
                    <a16:rowId xmlns:a16="http://schemas.microsoft.com/office/drawing/2014/main" val="1356290490"/>
                  </a:ext>
                </a:extLst>
              </a:tr>
              <a:tr h="257739">
                <a:tc>
                  <a:txBody>
                    <a:bodyPr/>
                    <a:lstStyle/>
                    <a:p>
                      <a:pPr marL="0" algn="l" latinLnBrk="1"/>
                      <a:r>
                        <a:rPr lang="en-US" altLang="ko-KR" sz="1100" b="0" dirty="0">
                          <a:solidFill>
                            <a:srgbClr val="222222"/>
                          </a:solidFill>
                          <a:latin typeface="+mn-lt"/>
                          <a:ea typeface="+mn-ea"/>
                          <a:cs typeface="+mn-cs"/>
                        </a:rPr>
                        <a:t>Shahid et al.(2021) </a:t>
                      </a:r>
                      <a:endParaRPr lang="en-US" altLang="ko-KR" sz="1100" b="0" dirty="0">
                        <a:solidFill>
                          <a:schemeClr val="tx1"/>
                        </a:solidFill>
                        <a:latin typeface="+mn-lt"/>
                        <a:ea typeface="+mn-ea"/>
                        <a:cs typeface="+mn-cs"/>
                      </a:endParaRPr>
                    </a:p>
                  </a:txBody>
                  <a:tcPr>
                    <a:solidFill>
                      <a:srgbClr val="92D050"/>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100" b="0" dirty="0">
                          <a:solidFill>
                            <a:srgbClr val="222222"/>
                          </a:solidFill>
                          <a:latin typeface="+mn-lt"/>
                          <a:ea typeface="+mn-ea"/>
                          <a:cs typeface="+mn-cs"/>
                        </a:rPr>
                        <a:t>Created an LEAP model for Pakistan’s electricity system from 2016 to 2040.</a:t>
                      </a:r>
                    </a:p>
                  </a:txBody>
                  <a:tcPr>
                    <a:solidFill>
                      <a:schemeClr val="accent1">
                        <a:lumMod val="20000"/>
                        <a:lumOff val="80000"/>
                      </a:schemeClr>
                    </a:solidFill>
                  </a:tcPr>
                </a:tc>
                <a:extLst>
                  <a:ext uri="{0D108BD9-81ED-4DB2-BD59-A6C34878D82A}">
                    <a16:rowId xmlns:a16="http://schemas.microsoft.com/office/drawing/2014/main" val="1013830494"/>
                  </a:ext>
                </a:extLst>
              </a:tr>
              <a:tr h="254000">
                <a:tc>
                  <a:txBody>
                    <a:bodyPr/>
                    <a:lstStyle/>
                    <a:p>
                      <a:pPr marL="0" algn="l" latinLnBrk="1"/>
                      <a:r>
                        <a:rPr lang="en-US" altLang="ko-KR" sz="1100" b="0" dirty="0">
                          <a:solidFill>
                            <a:srgbClr val="222222"/>
                          </a:solidFill>
                          <a:latin typeface="+mn-lt"/>
                          <a:ea typeface="+mn-ea"/>
                          <a:cs typeface="+mn-cs"/>
                        </a:rPr>
                        <a:t>Yang et al.(2021a, b)</a:t>
                      </a:r>
                      <a:endParaRPr lang="en-US" altLang="ko-KR" sz="1100" b="0" dirty="0">
                        <a:solidFill>
                          <a:schemeClr val="tx1"/>
                        </a:solidFill>
                        <a:latin typeface="+mn-lt"/>
                        <a:ea typeface="+mn-ea"/>
                        <a:cs typeface="+mn-cs"/>
                      </a:endParaRPr>
                    </a:p>
                  </a:txBody>
                  <a:tcPr>
                    <a:solidFill>
                      <a:srgbClr val="92D050"/>
                    </a:solidFill>
                  </a:tcPr>
                </a:tc>
                <a:tc>
                  <a:txBody>
                    <a:bodyPr/>
                    <a:lstStyle/>
                    <a:p>
                      <a:pPr marL="0" marR="0" lvl="0" indent="0" algn="just" defTabSz="914400" eaLnBrk="1" fontAlgn="auto" latinLnBrk="1" hangingPunct="1">
                        <a:lnSpc>
                          <a:spcPct val="100000"/>
                        </a:lnSpc>
                        <a:spcBef>
                          <a:spcPts val="0"/>
                        </a:spcBef>
                        <a:spcAft>
                          <a:spcPts val="0"/>
                        </a:spcAft>
                        <a:buClrTx/>
                        <a:buSzTx/>
                        <a:buFontTx/>
                        <a:buNone/>
                        <a:tabLst/>
                        <a:defRPr/>
                      </a:pPr>
                      <a:r>
                        <a:rPr lang="en-US" altLang="ko-KR" sz="1100" b="0" dirty="0">
                          <a:solidFill>
                            <a:srgbClr val="222222"/>
                          </a:solidFill>
                          <a:latin typeface="+mn-lt"/>
                          <a:ea typeface="+mn-ea"/>
                          <a:cs typeface="+mn-cs"/>
                        </a:rPr>
                        <a:t>LEAP model was developed to examine the ecological and socioeconomic impact of the introduction of renewables in the Chinese province of Zhang.</a:t>
                      </a:r>
                    </a:p>
                  </a:txBody>
                  <a:tcPr>
                    <a:solidFill>
                      <a:schemeClr val="accent1">
                        <a:lumMod val="20000"/>
                        <a:lumOff val="80000"/>
                      </a:schemeClr>
                    </a:solidFill>
                  </a:tcPr>
                </a:tc>
                <a:extLst>
                  <a:ext uri="{0D108BD9-81ED-4DB2-BD59-A6C34878D82A}">
                    <a16:rowId xmlns:a16="http://schemas.microsoft.com/office/drawing/2014/main" val="2643032807"/>
                  </a:ext>
                </a:extLst>
              </a:tr>
              <a:tr h="314960">
                <a:tc gridSpan="2">
                  <a:txBody>
                    <a:bodyPr/>
                    <a:lstStyle/>
                    <a:p>
                      <a:pPr marL="0" algn="l" latinLnBrk="1"/>
                      <a:r>
                        <a:rPr lang="en-US" altLang="ko-KR" sz="1500" b="0" dirty="0">
                          <a:solidFill>
                            <a:srgbClr val="C00000"/>
                          </a:solidFill>
                          <a:latin typeface="+mn-lt"/>
                          <a:ea typeface="+mn-ea"/>
                          <a:cs typeface="+mn-cs"/>
                        </a:rPr>
                        <a:t>                                                                                                         </a:t>
                      </a:r>
                      <a:r>
                        <a:rPr lang="en-US" altLang="ko-KR" sz="1500" b="1" dirty="0">
                          <a:solidFill>
                            <a:srgbClr val="C00000"/>
                          </a:solidFill>
                          <a:latin typeface="+mn-lt"/>
                          <a:ea typeface="+mn-ea"/>
                          <a:cs typeface="+mn-cs"/>
                        </a:rPr>
                        <a:t>Energy modelling previous studies  for Egypt</a:t>
                      </a:r>
                    </a:p>
                  </a:txBody>
                  <a:tcPr>
                    <a:solidFill>
                      <a:srgbClr val="92D050"/>
                    </a:solidFill>
                  </a:tcPr>
                </a:tc>
                <a:tc hMerge="1">
                  <a:txBody>
                    <a:bodyPr/>
                    <a:lstStyle/>
                    <a:p>
                      <a:pPr marL="0" marR="0" lvl="0" indent="0" algn="just" defTabSz="914400" eaLnBrk="1" fontAlgn="auto" latinLnBrk="1" hangingPunct="1">
                        <a:lnSpc>
                          <a:spcPct val="100000"/>
                        </a:lnSpc>
                        <a:spcBef>
                          <a:spcPts val="0"/>
                        </a:spcBef>
                        <a:spcAft>
                          <a:spcPts val="0"/>
                        </a:spcAft>
                        <a:buClrTx/>
                        <a:buSzTx/>
                        <a:buFontTx/>
                        <a:buNone/>
                        <a:tabLst/>
                        <a:defRPr/>
                      </a:pPr>
                      <a:endParaRPr lang="en-US" altLang="ko-KR" sz="1050" b="0" dirty="0">
                        <a:solidFill>
                          <a:srgbClr val="222222"/>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189897805"/>
                  </a:ext>
                </a:extLst>
              </a:tr>
              <a:tr h="416560">
                <a:tc>
                  <a:txBody>
                    <a:bodyPr/>
                    <a:lstStyle/>
                    <a:p>
                      <a:pPr marL="0" algn="l" latinLnBrk="1"/>
                      <a:r>
                        <a:rPr lang="en-US" altLang="ko-KR" sz="1100" b="0" dirty="0">
                          <a:solidFill>
                            <a:schemeClr val="tx1"/>
                          </a:solidFill>
                          <a:latin typeface="+mn-lt"/>
                          <a:ea typeface="+mn-ea"/>
                          <a:cs typeface="+mn-cs"/>
                        </a:rPr>
                        <a:t>Mondal et al. ( 2018)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Used the TIMES energy system model to examine Egypt’s energy policy goals, as in Egypt’s Vision 2030. concluded that the current supply of energy needs to diversify from natural gas to a mix of technologies and highlighted opportunities to fulfill rising electricity demand while addressing energy security and low-carbon development concerns from 2016 to 2050</a:t>
                      </a:r>
                    </a:p>
                  </a:txBody>
                  <a:tcPr>
                    <a:solidFill>
                      <a:schemeClr val="accent1">
                        <a:lumMod val="20000"/>
                        <a:lumOff val="80000"/>
                      </a:schemeClr>
                    </a:solidFill>
                  </a:tcPr>
                </a:tc>
                <a:extLst>
                  <a:ext uri="{0D108BD9-81ED-4DB2-BD59-A6C34878D82A}">
                    <a16:rowId xmlns:a16="http://schemas.microsoft.com/office/drawing/2014/main" val="1931381368"/>
                  </a:ext>
                </a:extLst>
              </a:tr>
              <a:tr h="579120">
                <a:tc>
                  <a:txBody>
                    <a:bodyPr/>
                    <a:lstStyle/>
                    <a:p>
                      <a:pPr marL="0" marR="0" lvl="0" indent="0" algn="l" defTabSz="914400" eaLnBrk="1" fontAlgn="auto" latinLnBrk="1" hangingPunct="1">
                        <a:lnSpc>
                          <a:spcPct val="100000"/>
                        </a:lnSpc>
                        <a:spcBef>
                          <a:spcPts val="0"/>
                        </a:spcBef>
                        <a:spcAft>
                          <a:spcPts val="0"/>
                        </a:spcAft>
                        <a:buClrTx/>
                        <a:buSzTx/>
                        <a:buFontTx/>
                        <a:buNone/>
                        <a:tabLst/>
                        <a:defRPr/>
                      </a:pPr>
                      <a:r>
                        <a:rPr lang="en-US" altLang="ko-KR" sz="1100" b="0" dirty="0">
                          <a:solidFill>
                            <a:schemeClr val="tx1"/>
                          </a:solidFill>
                          <a:latin typeface="+mn-lt"/>
                          <a:ea typeface="+mn-ea"/>
                          <a:cs typeface="+mn-cs"/>
                        </a:rPr>
                        <a:t>Rady et al.2018</a:t>
                      </a:r>
                    </a:p>
                    <a:p>
                      <a:pPr marL="0" algn="l" latinLnBrk="1"/>
                      <a:endParaRPr lang="en-US" altLang="ko-KR" sz="1100" b="0" dirty="0">
                        <a:solidFill>
                          <a:schemeClr val="tx1"/>
                        </a:solidFill>
                        <a:latin typeface="+mn-lt"/>
                        <a:ea typeface="+mn-ea"/>
                        <a:cs typeface="+mn-cs"/>
                      </a:endParaRP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Used OSeMOSYS to model Egypt’s power-generation sector, to provide policymakers with better plan for future investments in the power sector. It concluded that the lowest-cost electricity-generation mix always includes hydropower, natural gas-fired steam cycles, wind power, and solar PV rooftop technologies, focused on the analysis of two different energy demand scenarios and did not investigate increasing RETs for power generation in Egypt.</a:t>
                      </a:r>
                    </a:p>
                  </a:txBody>
                  <a:tcPr>
                    <a:solidFill>
                      <a:schemeClr val="accent1">
                        <a:lumMod val="20000"/>
                        <a:lumOff val="80000"/>
                      </a:schemeClr>
                    </a:solidFill>
                  </a:tcPr>
                </a:tc>
                <a:extLst>
                  <a:ext uri="{0D108BD9-81ED-4DB2-BD59-A6C34878D82A}">
                    <a16:rowId xmlns:a16="http://schemas.microsoft.com/office/drawing/2014/main" val="2446719281"/>
                  </a:ext>
                </a:extLst>
              </a:tr>
              <a:tr h="741680">
                <a:tc>
                  <a:txBody>
                    <a:bodyPr/>
                    <a:lstStyle/>
                    <a:p>
                      <a:pPr marL="0" algn="l" latinLnBrk="1"/>
                      <a:r>
                        <a:rPr lang="en-US" altLang="ko-KR" sz="1100" b="0" dirty="0">
                          <a:solidFill>
                            <a:schemeClr val="tx1"/>
                          </a:solidFill>
                          <a:latin typeface="+mn-lt"/>
                          <a:ea typeface="+mn-ea"/>
                          <a:cs typeface="+mn-cs"/>
                        </a:rPr>
                        <a:t>Elsayed et al.(2023) </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Analyzed various scenarios of electrical energy generation and consumption in Egypt for 2020 and 2050 using LEAP model . The results show that the natural gas contribution will decline till reaching its peak of 61.5% by 2050 for (NON) scenario. However, this share will be less than 16.5% by 2045 for (REN.70) scenario. Whilst nuclear share will be 4.6% by 2050 for (REF.A) scenario. Found that the renewable scenarios have the lowest long-term production cost compared to other scenarios. However, this study does not consider deep detailed analysis for energy demand. </a:t>
                      </a:r>
                      <a:endParaRPr lang="ko-KR" altLang="en-US" sz="1100" b="0" kern="1200" dirty="0">
                        <a:solidFill>
                          <a:srgbClr val="222222"/>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24458824"/>
                  </a:ext>
                </a:extLst>
              </a:tr>
              <a:tr h="254000">
                <a:tc>
                  <a:txBody>
                    <a:bodyPr/>
                    <a:lstStyle/>
                    <a:p>
                      <a:pPr marL="0" algn="l" latinLnBrk="1"/>
                      <a:r>
                        <a:rPr lang="en-US" altLang="ko-KR" sz="1100" b="0" dirty="0">
                          <a:solidFill>
                            <a:schemeClr val="tx1"/>
                          </a:solidFill>
                          <a:latin typeface="+mn-lt"/>
                          <a:ea typeface="+mn-ea"/>
                          <a:cs typeface="+mn-cs"/>
                        </a:rPr>
                        <a:t>Gibson et al.(2024)</a:t>
                      </a: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Included a renewable energy development scenario based on ISES 2035 targets and IRENA’s proposed modifications.</a:t>
                      </a:r>
                    </a:p>
                  </a:txBody>
                  <a:tcPr>
                    <a:solidFill>
                      <a:schemeClr val="accent1">
                        <a:lumMod val="20000"/>
                        <a:lumOff val="80000"/>
                      </a:schemeClr>
                    </a:solidFill>
                  </a:tcPr>
                </a:tc>
                <a:extLst>
                  <a:ext uri="{0D108BD9-81ED-4DB2-BD59-A6C34878D82A}">
                    <a16:rowId xmlns:a16="http://schemas.microsoft.com/office/drawing/2014/main" val="3542804904"/>
                  </a:ext>
                </a:extLst>
              </a:tr>
              <a:tr h="416560">
                <a:tc>
                  <a:txBody>
                    <a:bodyPr/>
                    <a:lstStyle/>
                    <a:p>
                      <a:pPr marL="0" algn="l" latinLnBrk="1"/>
                      <a:r>
                        <a:rPr lang="en-US" altLang="ko-KR" sz="1100" b="0" dirty="0">
                          <a:solidFill>
                            <a:srgbClr val="222222"/>
                          </a:solidFill>
                          <a:latin typeface="+mn-lt"/>
                          <a:ea typeface="+mn-ea"/>
                          <a:cs typeface="+mn-cs"/>
                        </a:rPr>
                        <a:t>Mondal et al. (2019) </a:t>
                      </a:r>
                      <a:endParaRPr lang="en-US" altLang="ko-KR" sz="1100" b="0" dirty="0">
                        <a:solidFill>
                          <a:schemeClr val="tx1"/>
                        </a:solidFill>
                        <a:latin typeface="+mn-lt"/>
                        <a:ea typeface="+mn-ea"/>
                        <a:cs typeface="+mn-cs"/>
                      </a:endParaRPr>
                    </a:p>
                  </a:txBody>
                  <a:tcPr>
                    <a:solidFill>
                      <a:srgbClr val="92D050"/>
                    </a:solidFill>
                  </a:tcPr>
                </a:tc>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rgbClr val="222222"/>
                          </a:solidFill>
                          <a:latin typeface="Times New Roman" panose="02020603050405020304" pitchFamily="18" charset="0"/>
                          <a:ea typeface="+mn-ea"/>
                          <a:cs typeface="Times New Roman" panose="02020603050405020304" pitchFamily="18" charset="0"/>
                        </a:rPr>
                        <a:t>Examined Egypt’s power sector energy supply strategies using the TIMES model, with a particular emphasis on CO2 mitigation, renewables integration and restrictions on natural gas usage.</a:t>
                      </a:r>
                    </a:p>
                  </a:txBody>
                  <a:tcPr>
                    <a:solidFill>
                      <a:schemeClr val="accent1">
                        <a:lumMod val="20000"/>
                        <a:lumOff val="80000"/>
                      </a:schemeClr>
                    </a:solidFill>
                  </a:tcPr>
                </a:tc>
                <a:extLst>
                  <a:ext uri="{0D108BD9-81ED-4DB2-BD59-A6C34878D82A}">
                    <a16:rowId xmlns:a16="http://schemas.microsoft.com/office/drawing/2014/main" val="4218060921"/>
                  </a:ext>
                </a:extLst>
              </a:tr>
              <a:tr h="314960">
                <a:tc gridSpan="2">
                  <a:txBody>
                    <a:bodyPr/>
                    <a:lstStyle/>
                    <a:p>
                      <a:pPr marL="0" indent="0" algn="ctr">
                        <a:buFont typeface="Wingdings" panose="05000000000000000000" pitchFamily="2" charset="2"/>
                        <a:buNone/>
                      </a:pPr>
                      <a:r>
                        <a:rPr lang="en-US" altLang="ko-KR" sz="1400" b="0" dirty="0">
                          <a:solidFill>
                            <a:srgbClr val="222222"/>
                          </a:solidFill>
                          <a:latin typeface="Times New Roman" panose="02020603050405020304" pitchFamily="18" charset="0"/>
                          <a:ea typeface="+mn-ea"/>
                          <a:cs typeface="Times New Roman" panose="02020603050405020304" pitchFamily="18" charset="0"/>
                        </a:rPr>
                        <a:t>  Findings : indicated that energy mix diversification is necessary to improve supply reliability, reduce reliance on fossil fuels and reducing GHG emissions.</a:t>
                      </a:r>
                    </a:p>
                  </a:txBody>
                  <a:tcPr>
                    <a:solidFill>
                      <a:srgbClr val="92D050"/>
                    </a:solidFill>
                  </a:tcPr>
                </a:tc>
                <a:tc hMerge="1">
                  <a:txBody>
                    <a:bodyPr/>
                    <a:lstStyle/>
                    <a:p>
                      <a:endParaRPr dirty="0"/>
                    </a:p>
                  </a:txBody>
                  <a:tcPr>
                    <a:solidFill>
                      <a:schemeClr val="accent1">
                        <a:lumMod val="20000"/>
                        <a:lumOff val="80000"/>
                      </a:schemeClr>
                    </a:solidFill>
                  </a:tcPr>
                </a:tc>
                <a:extLst>
                  <a:ext uri="{0D108BD9-81ED-4DB2-BD59-A6C34878D82A}">
                    <a16:rowId xmlns:a16="http://schemas.microsoft.com/office/drawing/2014/main" val="303372649"/>
                  </a:ext>
                </a:extLst>
              </a:tr>
            </a:tbl>
          </a:graphicData>
        </a:graphic>
      </p:graphicFrame>
      <p:sp>
        <p:nvSpPr>
          <p:cNvPr id="2" name="직사각형 18">
            <a:extLst>
              <a:ext uri="{FF2B5EF4-FFF2-40B4-BE49-F238E27FC236}">
                <a16:creationId xmlns:a16="http://schemas.microsoft.com/office/drawing/2014/main" id="{3AB575B6-2EB1-E31D-3083-7667A869F3F4}"/>
              </a:ext>
            </a:extLst>
          </p:cNvPr>
          <p:cNvSpPr/>
          <p:nvPr/>
        </p:nvSpPr>
        <p:spPr>
          <a:xfrm>
            <a:off x="69668" y="653141"/>
            <a:ext cx="12035248" cy="503057"/>
          </a:xfrm>
          <a:prstGeom prst="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TextBox 2">
            <a:extLst>
              <a:ext uri="{FF2B5EF4-FFF2-40B4-BE49-F238E27FC236}">
                <a16:creationId xmlns:a16="http://schemas.microsoft.com/office/drawing/2014/main" id="{76991886-1AC9-F584-0029-76294F10AB83}"/>
              </a:ext>
            </a:extLst>
          </p:cNvPr>
          <p:cNvSpPr txBox="1"/>
          <p:nvPr/>
        </p:nvSpPr>
        <p:spPr>
          <a:xfrm>
            <a:off x="381001" y="711926"/>
            <a:ext cx="7620948" cy="341632"/>
          </a:xfrm>
          <a:prstGeom prst="rect">
            <a:avLst/>
          </a:prstGeom>
          <a:noFill/>
        </p:spPr>
        <p:txBody>
          <a:bodyPr wrap="square">
            <a:spAutoFit/>
          </a:bodyPr>
          <a:lstStyle/>
          <a:p>
            <a:pPr>
              <a:lnSpc>
                <a:spcPct val="90000"/>
              </a:lnSpc>
              <a:spcAft>
                <a:spcPts val="600"/>
              </a:spcAft>
            </a:pPr>
            <a:r>
              <a:rPr lang="en-US" altLang="ko-KR" b="1" dirty="0">
                <a:solidFill>
                  <a:schemeClr val="bg1"/>
                </a:solidFill>
                <a:latin typeface="Times New Roman" panose="02020603050405020304" pitchFamily="18" charset="0"/>
                <a:cs typeface="Times New Roman" panose="02020603050405020304" pitchFamily="18" charset="0"/>
              </a:rPr>
              <a:t>Literature Review : Previous modelling studies globally and for Egypt </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6" name="Shape 0">
            <a:extLst>
              <a:ext uri="{FF2B5EF4-FFF2-40B4-BE49-F238E27FC236}">
                <a16:creationId xmlns:a16="http://schemas.microsoft.com/office/drawing/2014/main" id="{A60D2F5E-8160-D9CC-E50F-2AB6BA496CF4}"/>
              </a:ext>
            </a:extLst>
          </p:cNvPr>
          <p:cNvSpPr/>
          <p:nvPr/>
        </p:nvSpPr>
        <p:spPr>
          <a:xfrm>
            <a:off x="69668" y="49954"/>
            <a:ext cx="12035248" cy="531324"/>
          </a:xfrm>
          <a:prstGeom prst="rect">
            <a:avLst/>
          </a:prstGeom>
          <a:solidFill>
            <a:srgbClr val="0A2342"/>
          </a:solidFill>
          <a:ln w="12700">
            <a:solidFill>
              <a:srgbClr val="0A2342"/>
            </a:solidFill>
            <a:prstDash val="solid"/>
          </a:ln>
        </p:spPr>
        <p:txBody>
          <a:bodyPr/>
          <a:lstStyle/>
          <a:p>
            <a:r>
              <a:rPr lang="en-US" altLang="ko-KR" sz="2400" b="1" dirty="0">
                <a:solidFill>
                  <a:srgbClr val="FFFFFF"/>
                </a:solidFill>
                <a:latin typeface="Times New Roman" panose="02020603050405020304" pitchFamily="18" charset="0"/>
                <a:cs typeface="Times New Roman" panose="02020603050405020304" pitchFamily="18" charset="0"/>
              </a:rPr>
              <a:t>05-1  |  Research Flow &amp; Methodology</a:t>
            </a:r>
            <a:endParaRPr lang="en-US" altLang="ko-K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83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bg>
      <p:bgPr>
        <a:solidFill>
          <a:srgbClr val="1A202C"/>
        </a:solidFill>
        <a:effectLst/>
      </p:bgPr>
    </p:bg>
    <p:spTree>
      <p:nvGrpSpPr>
        <p:cNvPr id="1" name=""/>
        <p:cNvGrpSpPr/>
        <p:nvPr/>
      </p:nvGrpSpPr>
      <p:grpSpPr>
        <a:xfrm>
          <a:off x="0" y="0"/>
          <a:ext cx="0" cy="0"/>
          <a:chOff x="0" y="0"/>
          <a:chExt cx="0" cy="0"/>
        </a:xfrm>
      </p:grpSpPr>
      <p:sp>
        <p:nvSpPr>
          <p:cNvPr id="2" name="Shape 0"/>
          <p:cNvSpPr/>
          <p:nvPr/>
        </p:nvSpPr>
        <p:spPr>
          <a:xfrm>
            <a:off x="372844" y="372844"/>
            <a:ext cx="74569" cy="298275"/>
          </a:xfrm>
          <a:custGeom>
            <a:avLst/>
            <a:gdLst/>
            <a:ahLst/>
            <a:cxnLst/>
            <a:rect l="l" t="t" r="r" b="b"/>
            <a:pathLst>
              <a:path w="74569" h="298275">
                <a:moveTo>
                  <a:pt x="0" y="0"/>
                </a:moveTo>
                <a:lnTo>
                  <a:pt x="74569" y="0"/>
                </a:lnTo>
                <a:lnTo>
                  <a:pt x="74569" y="298275"/>
                </a:lnTo>
                <a:lnTo>
                  <a:pt x="0" y="298275"/>
                </a:lnTo>
                <a:lnTo>
                  <a:pt x="0" y="0"/>
                </a:lnTo>
                <a:close/>
              </a:path>
            </a:pathLst>
          </a:custGeom>
          <a:solidFill>
            <a:srgbClr val="38A169"/>
          </a:solidFill>
          <a:ln/>
        </p:spPr>
        <p:txBody>
          <a:bodyPr/>
          <a:lstStyle/>
          <a:p>
            <a:endParaRPr lang="ko-KR" altLang="en-US"/>
          </a:p>
        </p:txBody>
      </p:sp>
      <p:sp>
        <p:nvSpPr>
          <p:cNvPr id="3" name="Text 1"/>
          <p:cNvSpPr/>
          <p:nvPr/>
        </p:nvSpPr>
        <p:spPr>
          <a:xfrm>
            <a:off x="559266" y="410128"/>
            <a:ext cx="2348917" cy="223706"/>
          </a:xfrm>
          <a:prstGeom prst="rect">
            <a:avLst/>
          </a:prstGeom>
          <a:noFill/>
          <a:ln/>
        </p:spPr>
        <p:txBody>
          <a:bodyPr wrap="square" lIns="0" tIns="0" rIns="0" bIns="0" rtlCol="0" anchor="ctr"/>
          <a:lstStyle/>
          <a:p>
            <a:pPr>
              <a:lnSpc>
                <a:spcPct val="130000"/>
              </a:lnSpc>
            </a:pPr>
            <a:r>
              <a:rPr lang="en-US" sz="1174" b="1" kern="0" spc="59" dirty="0">
                <a:solidFill>
                  <a:srgbClr val="38A169"/>
                </a:solidFill>
                <a:latin typeface="Times New Roman" panose="02020603050405020304" pitchFamily="18" charset="0"/>
                <a:ea typeface="Quattrocento Sans" pitchFamily="34" charset="-122"/>
                <a:cs typeface="Times New Roman" panose="02020603050405020304" pitchFamily="18" charset="0"/>
              </a:rPr>
              <a:t>05 | LEAP MODEL FRAMEWORK</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372844" y="745688"/>
            <a:ext cx="11614092" cy="372844"/>
          </a:xfrm>
          <a:prstGeom prst="rect">
            <a:avLst/>
          </a:prstGeom>
          <a:noFill/>
          <a:ln/>
        </p:spPr>
        <p:txBody>
          <a:bodyPr wrap="square" lIns="0" tIns="0" rIns="0" bIns="0" rtlCol="0" anchor="ctr"/>
          <a:lstStyle/>
          <a:p>
            <a:pPr>
              <a:lnSpc>
                <a:spcPct val="90000"/>
              </a:lnSpc>
            </a:pPr>
            <a:r>
              <a:rPr lang="en-US" sz="2642" b="1" dirty="0">
                <a:solidFill>
                  <a:srgbClr val="F7FAFC"/>
                </a:solidFill>
                <a:latin typeface="Times New Roman" panose="02020603050405020304" pitchFamily="18" charset="0"/>
                <a:ea typeface="Liter" pitchFamily="34" charset="-122"/>
                <a:cs typeface="Times New Roman" panose="02020603050405020304" pitchFamily="18" charset="0"/>
              </a:rPr>
              <a:t>LEAP Model — Framework Overview</a:t>
            </a:r>
            <a:endParaRPr lang="en-US" sz="1600" dirty="0">
              <a:latin typeface="Times New Roman" panose="02020603050405020304" pitchFamily="18" charset="0"/>
              <a:cs typeface="Times New Roman" panose="02020603050405020304" pitchFamily="18" charset="0"/>
            </a:endParaRPr>
          </a:p>
        </p:txBody>
      </p:sp>
      <p:sp>
        <p:nvSpPr>
          <p:cNvPr id="5" name="Shape 3"/>
          <p:cNvSpPr/>
          <p:nvPr/>
        </p:nvSpPr>
        <p:spPr>
          <a:xfrm>
            <a:off x="361753" y="1244367"/>
            <a:ext cx="4902899" cy="3010716"/>
          </a:xfrm>
          <a:custGeom>
            <a:avLst/>
            <a:gdLst/>
            <a:ahLst/>
            <a:cxnLst/>
            <a:rect l="l" t="t" r="r" b="b"/>
            <a:pathLst>
              <a:path w="4902899" h="3010716">
                <a:moveTo>
                  <a:pt x="111848" y="0"/>
                </a:moveTo>
                <a:lnTo>
                  <a:pt x="4791051" y="0"/>
                </a:lnTo>
                <a:cubicBezTo>
                  <a:pt x="4852823" y="0"/>
                  <a:pt x="4902899" y="50076"/>
                  <a:pt x="4902899" y="111848"/>
                </a:cubicBezTo>
                <a:lnTo>
                  <a:pt x="4902899" y="2898868"/>
                </a:lnTo>
                <a:cubicBezTo>
                  <a:pt x="4902899" y="2960640"/>
                  <a:pt x="4852823" y="3010716"/>
                  <a:pt x="4791051" y="3010716"/>
                </a:cubicBezTo>
                <a:lnTo>
                  <a:pt x="111848" y="3010716"/>
                </a:lnTo>
                <a:cubicBezTo>
                  <a:pt x="50076" y="3010716"/>
                  <a:pt x="0" y="2960640"/>
                  <a:pt x="0" y="2898868"/>
                </a:cubicBezTo>
                <a:lnTo>
                  <a:pt x="0" y="111848"/>
                </a:lnTo>
                <a:cubicBezTo>
                  <a:pt x="0" y="50117"/>
                  <a:pt x="50117" y="0"/>
                  <a:pt x="111848"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6" name="Shape 4"/>
          <p:cNvSpPr/>
          <p:nvPr/>
        </p:nvSpPr>
        <p:spPr>
          <a:xfrm>
            <a:off x="591890" y="1500697"/>
            <a:ext cx="186422" cy="186422"/>
          </a:xfrm>
          <a:custGeom>
            <a:avLst/>
            <a:gdLst/>
            <a:ahLst/>
            <a:cxnLst/>
            <a:rect l="l" t="t" r="r" b="b"/>
            <a:pathLst>
              <a:path w="186422" h="186422">
                <a:moveTo>
                  <a:pt x="93211" y="186422"/>
                </a:moveTo>
                <a:cubicBezTo>
                  <a:pt x="144656" y="186422"/>
                  <a:pt x="186422" y="144656"/>
                  <a:pt x="186422" y="93211"/>
                </a:cubicBezTo>
                <a:cubicBezTo>
                  <a:pt x="186422" y="41766"/>
                  <a:pt x="144656" y="0"/>
                  <a:pt x="93211" y="0"/>
                </a:cubicBezTo>
                <a:cubicBezTo>
                  <a:pt x="41766" y="0"/>
                  <a:pt x="0" y="41766"/>
                  <a:pt x="0" y="93211"/>
                </a:cubicBezTo>
                <a:cubicBezTo>
                  <a:pt x="0" y="144656"/>
                  <a:pt x="41766" y="186422"/>
                  <a:pt x="93211" y="186422"/>
                </a:cubicBezTo>
                <a:close/>
                <a:moveTo>
                  <a:pt x="81560" y="58257"/>
                </a:moveTo>
                <a:cubicBezTo>
                  <a:pt x="81560" y="51826"/>
                  <a:pt x="86780" y="46606"/>
                  <a:pt x="93211" y="46606"/>
                </a:cubicBezTo>
                <a:cubicBezTo>
                  <a:pt x="99642" y="46606"/>
                  <a:pt x="104862" y="51826"/>
                  <a:pt x="104862" y="58257"/>
                </a:cubicBezTo>
                <a:cubicBezTo>
                  <a:pt x="104862" y="64687"/>
                  <a:pt x="99642" y="69908"/>
                  <a:pt x="93211" y="69908"/>
                </a:cubicBezTo>
                <a:cubicBezTo>
                  <a:pt x="86780" y="69908"/>
                  <a:pt x="81560" y="64687"/>
                  <a:pt x="81560" y="58257"/>
                </a:cubicBezTo>
                <a:close/>
                <a:moveTo>
                  <a:pt x="78647" y="81560"/>
                </a:moveTo>
                <a:lnTo>
                  <a:pt x="96124" y="81560"/>
                </a:lnTo>
                <a:cubicBezTo>
                  <a:pt x="100966" y="81560"/>
                  <a:pt x="104862" y="85456"/>
                  <a:pt x="104862" y="90298"/>
                </a:cubicBezTo>
                <a:lnTo>
                  <a:pt x="104862" y="122339"/>
                </a:lnTo>
                <a:lnTo>
                  <a:pt x="107775" y="122339"/>
                </a:lnTo>
                <a:cubicBezTo>
                  <a:pt x="112618" y="122339"/>
                  <a:pt x="116514" y="126235"/>
                  <a:pt x="116514" y="131078"/>
                </a:cubicBezTo>
                <a:cubicBezTo>
                  <a:pt x="116514" y="135921"/>
                  <a:pt x="112618" y="139817"/>
                  <a:pt x="107775" y="139817"/>
                </a:cubicBezTo>
                <a:lnTo>
                  <a:pt x="78647" y="139817"/>
                </a:lnTo>
                <a:cubicBezTo>
                  <a:pt x="73804" y="139817"/>
                  <a:pt x="69908" y="135921"/>
                  <a:pt x="69908" y="131078"/>
                </a:cubicBezTo>
                <a:cubicBezTo>
                  <a:pt x="69908" y="126235"/>
                  <a:pt x="73804" y="122339"/>
                  <a:pt x="78647" y="122339"/>
                </a:cubicBezTo>
                <a:lnTo>
                  <a:pt x="87385" y="122339"/>
                </a:lnTo>
                <a:lnTo>
                  <a:pt x="87385" y="99037"/>
                </a:lnTo>
                <a:lnTo>
                  <a:pt x="78647" y="99037"/>
                </a:lnTo>
                <a:cubicBezTo>
                  <a:pt x="73804" y="99037"/>
                  <a:pt x="69908" y="95141"/>
                  <a:pt x="69908" y="90298"/>
                </a:cubicBezTo>
                <a:cubicBezTo>
                  <a:pt x="69908" y="85456"/>
                  <a:pt x="73804" y="81560"/>
                  <a:pt x="78647" y="81560"/>
                </a:cubicBezTo>
                <a:close/>
              </a:path>
            </a:pathLst>
          </a:custGeom>
          <a:solidFill>
            <a:srgbClr val="38A169"/>
          </a:solidFill>
          <a:ln/>
        </p:spPr>
        <p:txBody>
          <a:bodyPr/>
          <a:lstStyle/>
          <a:p>
            <a:endParaRPr lang="ko-KR" altLang="en-US"/>
          </a:p>
        </p:txBody>
      </p:sp>
      <p:sp>
        <p:nvSpPr>
          <p:cNvPr id="7" name="Text 5"/>
          <p:cNvSpPr/>
          <p:nvPr/>
        </p:nvSpPr>
        <p:spPr>
          <a:xfrm>
            <a:off x="848220" y="1463413"/>
            <a:ext cx="4334312" cy="260991"/>
          </a:xfrm>
          <a:prstGeom prst="rect">
            <a:avLst/>
          </a:prstGeom>
          <a:noFill/>
          <a:ln/>
        </p:spPr>
        <p:txBody>
          <a:bodyPr wrap="square" lIns="0" tIns="0" rIns="0" bIns="0" rtlCol="0" anchor="ctr"/>
          <a:lstStyle/>
          <a:p>
            <a:pPr>
              <a:lnSpc>
                <a:spcPct val="120000"/>
              </a:lnSpc>
            </a:pPr>
            <a:r>
              <a:rPr lang="en-US" sz="1468" b="1" dirty="0">
                <a:solidFill>
                  <a:srgbClr val="F7FAFC"/>
                </a:solidFill>
                <a:latin typeface="Liter" pitchFamily="34" charset="0"/>
                <a:ea typeface="Liter" pitchFamily="34" charset="-122"/>
                <a:cs typeface="Liter" pitchFamily="34" charset="-120"/>
              </a:rPr>
              <a:t>What is LEAP?</a:t>
            </a:r>
            <a:endParaRPr lang="en-US" sz="1600" dirty="0"/>
          </a:p>
        </p:txBody>
      </p:sp>
      <p:sp>
        <p:nvSpPr>
          <p:cNvPr id="8" name="Text 6"/>
          <p:cNvSpPr/>
          <p:nvPr/>
        </p:nvSpPr>
        <p:spPr>
          <a:xfrm>
            <a:off x="568587" y="1873541"/>
            <a:ext cx="4595303" cy="727046"/>
          </a:xfrm>
          <a:prstGeom prst="rect">
            <a:avLst/>
          </a:prstGeom>
          <a:noFill/>
          <a:ln/>
        </p:spPr>
        <p:txBody>
          <a:bodyPr wrap="square" lIns="0" tIns="0" rIns="0" bIns="0" rtlCol="0" anchor="ctr"/>
          <a:lstStyle/>
          <a:p>
            <a:pPr>
              <a:lnSpc>
                <a:spcPct val="140000"/>
              </a:lnSpc>
            </a:pPr>
            <a:r>
              <a:rPr lang="en-US" sz="1174" b="1"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LEAP (Long-range Energy Alternatives Planning)</a:t>
            </a:r>
            <a:r>
              <a:rPr lang="en-US" sz="1174"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 is a widely-used bottom-up integrated energy planning tool developed by the </a:t>
            </a:r>
            <a:r>
              <a:rPr lang="en-US" sz="1174" b="1" dirty="0">
                <a:solidFill>
                  <a:srgbClr val="38A169"/>
                </a:solidFill>
                <a:latin typeface="Times New Roman" panose="02020603050405020304" pitchFamily="18" charset="0"/>
                <a:ea typeface="Quattrocento Sans" pitchFamily="34" charset="-122"/>
                <a:cs typeface="Times New Roman" panose="02020603050405020304" pitchFamily="18" charset="0"/>
              </a:rPr>
              <a:t>Stockholm </a:t>
            </a:r>
          </a:p>
          <a:p>
            <a:pPr>
              <a:lnSpc>
                <a:spcPct val="140000"/>
              </a:lnSpc>
            </a:pPr>
            <a:r>
              <a:rPr lang="en-US" sz="1174" b="1" dirty="0">
                <a:solidFill>
                  <a:srgbClr val="38A169"/>
                </a:solidFill>
                <a:latin typeface="Times New Roman" panose="02020603050405020304" pitchFamily="18" charset="0"/>
                <a:ea typeface="Quattrocento Sans" pitchFamily="34" charset="-122"/>
                <a:cs typeface="Times New Roman" panose="02020603050405020304" pitchFamily="18" charset="0"/>
              </a:rPr>
              <a:t>Environment Institute (SEI)</a:t>
            </a:r>
            <a:r>
              <a:rPr lang="en-US" sz="1174" dirty="0">
                <a:solidFill>
                  <a:srgbClr val="F7FAFC">
                    <a:alpha val="90000"/>
                  </a:srgbClr>
                </a:solidFill>
                <a:latin typeface="Times New Roman" panose="02020603050405020304" pitchFamily="18" charset="0"/>
                <a:ea typeface="Quattrocento Sans"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9" name="Shape 7"/>
          <p:cNvSpPr/>
          <p:nvPr/>
        </p:nvSpPr>
        <p:spPr>
          <a:xfrm>
            <a:off x="582569" y="2787009"/>
            <a:ext cx="149138" cy="149138"/>
          </a:xfrm>
          <a:custGeom>
            <a:avLst/>
            <a:gdLst/>
            <a:ahLst/>
            <a:cxnLst/>
            <a:rect l="l" t="t" r="r" b="b"/>
            <a:pathLst>
              <a:path w="149138" h="149138">
                <a:moveTo>
                  <a:pt x="74569" y="149138"/>
                </a:moveTo>
                <a:cubicBezTo>
                  <a:pt x="115724" y="149138"/>
                  <a:pt x="149138" y="115724"/>
                  <a:pt x="149138" y="74569"/>
                </a:cubicBezTo>
                <a:cubicBezTo>
                  <a:pt x="149138" y="33413"/>
                  <a:pt x="115724" y="0"/>
                  <a:pt x="74569" y="0"/>
                </a:cubicBezTo>
                <a:cubicBezTo>
                  <a:pt x="33413" y="0"/>
                  <a:pt x="0" y="33413"/>
                  <a:pt x="0" y="74569"/>
                </a:cubicBezTo>
                <a:cubicBezTo>
                  <a:pt x="0" y="115724"/>
                  <a:pt x="33413" y="149138"/>
                  <a:pt x="74569" y="149138"/>
                </a:cubicBezTo>
                <a:close/>
                <a:moveTo>
                  <a:pt x="99153" y="61956"/>
                </a:moveTo>
                <a:lnTo>
                  <a:pt x="75850" y="99241"/>
                </a:lnTo>
                <a:cubicBezTo>
                  <a:pt x="74627" y="101192"/>
                  <a:pt x="72530" y="102416"/>
                  <a:pt x="70229" y="102532"/>
                </a:cubicBezTo>
                <a:cubicBezTo>
                  <a:pt x="67928" y="102649"/>
                  <a:pt x="65714" y="101600"/>
                  <a:pt x="64345" y="99736"/>
                </a:cubicBezTo>
                <a:lnTo>
                  <a:pt x="50363" y="81094"/>
                </a:lnTo>
                <a:cubicBezTo>
                  <a:pt x="48033" y="78006"/>
                  <a:pt x="48674" y="73637"/>
                  <a:pt x="51761" y="71306"/>
                </a:cubicBezTo>
                <a:cubicBezTo>
                  <a:pt x="54849" y="68976"/>
                  <a:pt x="59218" y="69617"/>
                  <a:pt x="61548" y="72705"/>
                </a:cubicBezTo>
                <a:lnTo>
                  <a:pt x="69413" y="83191"/>
                </a:lnTo>
                <a:lnTo>
                  <a:pt x="87298" y="54558"/>
                </a:lnTo>
                <a:cubicBezTo>
                  <a:pt x="89337" y="51295"/>
                  <a:pt x="93648" y="50276"/>
                  <a:pt x="96939" y="52344"/>
                </a:cubicBezTo>
                <a:cubicBezTo>
                  <a:pt x="100231" y="54412"/>
                  <a:pt x="101221" y="58694"/>
                  <a:pt x="99153" y="61985"/>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10" name="Text 8"/>
          <p:cNvSpPr/>
          <p:nvPr/>
        </p:nvSpPr>
        <p:spPr>
          <a:xfrm>
            <a:off x="824772" y="2749725"/>
            <a:ext cx="4334312" cy="447413"/>
          </a:xfrm>
          <a:prstGeom prst="rect">
            <a:avLst/>
          </a:prstGeom>
          <a:noFill/>
          <a:ln/>
        </p:spPr>
        <p:txBody>
          <a:bodyPr wrap="square" lIns="0" tIns="0" rIns="0" bIns="0" rtlCol="0" anchor="ctr"/>
          <a:lstStyle/>
          <a:p>
            <a:pPr>
              <a:lnSpc>
                <a:spcPct val="130000"/>
              </a:lnSpc>
            </a:pPr>
            <a:r>
              <a:rPr lang="en-US" sz="117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Models' energy demand, supply, transformation, and GHG </a:t>
            </a:r>
          </a:p>
          <a:p>
            <a:pPr>
              <a:lnSpc>
                <a:spcPct val="130000"/>
              </a:lnSpc>
            </a:pPr>
            <a:r>
              <a:rPr lang="en-US" sz="117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emissions</a:t>
            </a:r>
            <a:endParaRPr lang="en-US" sz="1600" dirty="0">
              <a:latin typeface="Times New Roman" panose="02020603050405020304" pitchFamily="18" charset="0"/>
              <a:cs typeface="Times New Roman" panose="02020603050405020304" pitchFamily="18" charset="0"/>
            </a:endParaRPr>
          </a:p>
        </p:txBody>
      </p:sp>
      <p:sp>
        <p:nvSpPr>
          <p:cNvPr id="11" name="Shape 9"/>
          <p:cNvSpPr/>
          <p:nvPr/>
        </p:nvSpPr>
        <p:spPr>
          <a:xfrm>
            <a:off x="587229" y="3308991"/>
            <a:ext cx="149138" cy="149138"/>
          </a:xfrm>
          <a:custGeom>
            <a:avLst/>
            <a:gdLst/>
            <a:ahLst/>
            <a:cxnLst/>
            <a:rect l="l" t="t" r="r" b="b"/>
            <a:pathLst>
              <a:path w="149138" h="149138">
                <a:moveTo>
                  <a:pt x="74569" y="149138"/>
                </a:moveTo>
                <a:cubicBezTo>
                  <a:pt x="115724" y="149138"/>
                  <a:pt x="149138" y="115724"/>
                  <a:pt x="149138" y="74569"/>
                </a:cubicBezTo>
                <a:cubicBezTo>
                  <a:pt x="149138" y="33413"/>
                  <a:pt x="115724" y="0"/>
                  <a:pt x="74569" y="0"/>
                </a:cubicBezTo>
                <a:cubicBezTo>
                  <a:pt x="33413" y="0"/>
                  <a:pt x="0" y="33413"/>
                  <a:pt x="0" y="74569"/>
                </a:cubicBezTo>
                <a:cubicBezTo>
                  <a:pt x="0" y="115724"/>
                  <a:pt x="33413" y="149138"/>
                  <a:pt x="74569" y="149138"/>
                </a:cubicBezTo>
                <a:close/>
                <a:moveTo>
                  <a:pt x="99153" y="61956"/>
                </a:moveTo>
                <a:lnTo>
                  <a:pt x="75850" y="99241"/>
                </a:lnTo>
                <a:cubicBezTo>
                  <a:pt x="74627" y="101192"/>
                  <a:pt x="72530" y="102416"/>
                  <a:pt x="70229" y="102532"/>
                </a:cubicBezTo>
                <a:cubicBezTo>
                  <a:pt x="67928" y="102649"/>
                  <a:pt x="65714" y="101600"/>
                  <a:pt x="64345" y="99736"/>
                </a:cubicBezTo>
                <a:lnTo>
                  <a:pt x="50363" y="81094"/>
                </a:lnTo>
                <a:cubicBezTo>
                  <a:pt x="48033" y="78006"/>
                  <a:pt x="48674" y="73637"/>
                  <a:pt x="51761" y="71306"/>
                </a:cubicBezTo>
                <a:cubicBezTo>
                  <a:pt x="54849" y="68976"/>
                  <a:pt x="59218" y="69617"/>
                  <a:pt x="61548" y="72705"/>
                </a:cubicBezTo>
                <a:lnTo>
                  <a:pt x="69413" y="83191"/>
                </a:lnTo>
                <a:lnTo>
                  <a:pt x="87298" y="54558"/>
                </a:lnTo>
                <a:cubicBezTo>
                  <a:pt x="89337" y="51295"/>
                  <a:pt x="93648" y="50276"/>
                  <a:pt x="96939" y="52344"/>
                </a:cubicBezTo>
                <a:cubicBezTo>
                  <a:pt x="100231" y="54412"/>
                  <a:pt x="101221" y="58694"/>
                  <a:pt x="99153" y="61985"/>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12" name="Text 10"/>
          <p:cNvSpPr/>
          <p:nvPr/>
        </p:nvSpPr>
        <p:spPr>
          <a:xfrm>
            <a:off x="829578" y="3271706"/>
            <a:ext cx="4241101" cy="223706"/>
          </a:xfrm>
          <a:prstGeom prst="rect">
            <a:avLst/>
          </a:prstGeom>
          <a:noFill/>
          <a:ln/>
        </p:spPr>
        <p:txBody>
          <a:bodyPr wrap="square" lIns="0" tIns="0" rIns="0" bIns="0" rtlCol="0" anchor="ctr"/>
          <a:lstStyle/>
          <a:p>
            <a:pPr>
              <a:lnSpc>
                <a:spcPct val="130000"/>
              </a:lnSpc>
            </a:pPr>
            <a:r>
              <a:rPr lang="en-US" sz="1174" dirty="0">
                <a:solidFill>
                  <a:srgbClr val="F7FAFC">
                    <a:alpha val="80000"/>
                  </a:srgbClr>
                </a:solidFill>
                <a:latin typeface="Times New Roman" panose="02020603050405020304" pitchFamily="18" charset="0"/>
                <a:cs typeface="Times New Roman" panose="02020603050405020304" pitchFamily="18" charset="0"/>
              </a:rPr>
              <a:t>Bottom-up approach models each sector &amp; end-use technology</a:t>
            </a:r>
          </a:p>
        </p:txBody>
      </p:sp>
      <p:sp>
        <p:nvSpPr>
          <p:cNvPr id="13" name="Shape 11"/>
          <p:cNvSpPr/>
          <p:nvPr/>
        </p:nvSpPr>
        <p:spPr>
          <a:xfrm>
            <a:off x="587229" y="3607266"/>
            <a:ext cx="149138" cy="149138"/>
          </a:xfrm>
          <a:custGeom>
            <a:avLst/>
            <a:gdLst/>
            <a:ahLst/>
            <a:cxnLst/>
            <a:rect l="l" t="t" r="r" b="b"/>
            <a:pathLst>
              <a:path w="149138" h="149138">
                <a:moveTo>
                  <a:pt x="74569" y="149138"/>
                </a:moveTo>
                <a:cubicBezTo>
                  <a:pt x="115724" y="149138"/>
                  <a:pt x="149138" y="115724"/>
                  <a:pt x="149138" y="74569"/>
                </a:cubicBezTo>
                <a:cubicBezTo>
                  <a:pt x="149138" y="33413"/>
                  <a:pt x="115724" y="0"/>
                  <a:pt x="74569" y="0"/>
                </a:cubicBezTo>
                <a:cubicBezTo>
                  <a:pt x="33413" y="0"/>
                  <a:pt x="0" y="33413"/>
                  <a:pt x="0" y="74569"/>
                </a:cubicBezTo>
                <a:cubicBezTo>
                  <a:pt x="0" y="115724"/>
                  <a:pt x="33413" y="149138"/>
                  <a:pt x="74569" y="149138"/>
                </a:cubicBezTo>
                <a:close/>
                <a:moveTo>
                  <a:pt x="99153" y="61956"/>
                </a:moveTo>
                <a:lnTo>
                  <a:pt x="75850" y="99241"/>
                </a:lnTo>
                <a:cubicBezTo>
                  <a:pt x="74627" y="101192"/>
                  <a:pt x="72530" y="102416"/>
                  <a:pt x="70229" y="102532"/>
                </a:cubicBezTo>
                <a:cubicBezTo>
                  <a:pt x="67928" y="102649"/>
                  <a:pt x="65714" y="101600"/>
                  <a:pt x="64345" y="99736"/>
                </a:cubicBezTo>
                <a:lnTo>
                  <a:pt x="50363" y="81094"/>
                </a:lnTo>
                <a:cubicBezTo>
                  <a:pt x="48033" y="78006"/>
                  <a:pt x="48674" y="73637"/>
                  <a:pt x="51761" y="71306"/>
                </a:cubicBezTo>
                <a:cubicBezTo>
                  <a:pt x="54849" y="68976"/>
                  <a:pt x="59218" y="69617"/>
                  <a:pt x="61548" y="72705"/>
                </a:cubicBezTo>
                <a:lnTo>
                  <a:pt x="69413" y="83191"/>
                </a:lnTo>
                <a:lnTo>
                  <a:pt x="87298" y="54558"/>
                </a:lnTo>
                <a:cubicBezTo>
                  <a:pt x="89337" y="51295"/>
                  <a:pt x="93648" y="50276"/>
                  <a:pt x="96939" y="52344"/>
                </a:cubicBezTo>
                <a:cubicBezTo>
                  <a:pt x="100231" y="54412"/>
                  <a:pt x="101221" y="58694"/>
                  <a:pt x="99153" y="61985"/>
                </a:cubicBezTo>
                <a:close/>
              </a:path>
            </a:pathLst>
          </a:custGeom>
          <a:solidFill>
            <a:srgbClr val="38A169"/>
          </a:solidFill>
          <a:ln/>
        </p:spPr>
        <p:txBody>
          <a:bodyPr/>
          <a:lstStyle/>
          <a:p>
            <a:endParaRPr lang="ko-KR" altLang="en-US"/>
          </a:p>
        </p:txBody>
      </p:sp>
      <p:sp>
        <p:nvSpPr>
          <p:cNvPr id="14" name="Text 12"/>
          <p:cNvSpPr/>
          <p:nvPr/>
        </p:nvSpPr>
        <p:spPr>
          <a:xfrm>
            <a:off x="829578" y="3569982"/>
            <a:ext cx="3803009" cy="223706"/>
          </a:xfrm>
          <a:prstGeom prst="rect">
            <a:avLst/>
          </a:prstGeom>
          <a:noFill/>
          <a:ln/>
        </p:spPr>
        <p:txBody>
          <a:bodyPr wrap="square" lIns="0" tIns="0" rIns="0" bIns="0" rtlCol="0" anchor="ctr"/>
          <a:lstStyle/>
          <a:p>
            <a:pPr>
              <a:lnSpc>
                <a:spcPct val="130000"/>
              </a:lnSpc>
            </a:pPr>
            <a:r>
              <a:rPr lang="en-US" sz="1174" dirty="0">
                <a:solidFill>
                  <a:srgbClr val="F7FAFC">
                    <a:alpha val="80000"/>
                  </a:srgbClr>
                </a:solidFill>
                <a:latin typeface="Times New Roman" panose="02020603050405020304" pitchFamily="18" charset="0"/>
                <a:cs typeface="Times New Roman" panose="02020603050405020304" pitchFamily="18" charset="0"/>
              </a:rPr>
              <a:t>Scenario flexibility: any number of user-defined pathways</a:t>
            </a:r>
          </a:p>
        </p:txBody>
      </p:sp>
      <p:sp>
        <p:nvSpPr>
          <p:cNvPr id="15" name="Shape 13"/>
          <p:cNvSpPr/>
          <p:nvPr/>
        </p:nvSpPr>
        <p:spPr>
          <a:xfrm>
            <a:off x="587229" y="3905541"/>
            <a:ext cx="149138" cy="149138"/>
          </a:xfrm>
          <a:custGeom>
            <a:avLst/>
            <a:gdLst/>
            <a:ahLst/>
            <a:cxnLst/>
            <a:rect l="l" t="t" r="r" b="b"/>
            <a:pathLst>
              <a:path w="149138" h="149138">
                <a:moveTo>
                  <a:pt x="74569" y="149138"/>
                </a:moveTo>
                <a:cubicBezTo>
                  <a:pt x="115724" y="149138"/>
                  <a:pt x="149138" y="115724"/>
                  <a:pt x="149138" y="74569"/>
                </a:cubicBezTo>
                <a:cubicBezTo>
                  <a:pt x="149138" y="33413"/>
                  <a:pt x="115724" y="0"/>
                  <a:pt x="74569" y="0"/>
                </a:cubicBezTo>
                <a:cubicBezTo>
                  <a:pt x="33413" y="0"/>
                  <a:pt x="0" y="33413"/>
                  <a:pt x="0" y="74569"/>
                </a:cubicBezTo>
                <a:cubicBezTo>
                  <a:pt x="0" y="115724"/>
                  <a:pt x="33413" y="149138"/>
                  <a:pt x="74569" y="149138"/>
                </a:cubicBezTo>
                <a:close/>
                <a:moveTo>
                  <a:pt x="99153" y="61956"/>
                </a:moveTo>
                <a:lnTo>
                  <a:pt x="75850" y="99241"/>
                </a:lnTo>
                <a:cubicBezTo>
                  <a:pt x="74627" y="101192"/>
                  <a:pt x="72530" y="102416"/>
                  <a:pt x="70229" y="102532"/>
                </a:cubicBezTo>
                <a:cubicBezTo>
                  <a:pt x="67928" y="102649"/>
                  <a:pt x="65714" y="101600"/>
                  <a:pt x="64345" y="99736"/>
                </a:cubicBezTo>
                <a:lnTo>
                  <a:pt x="50363" y="81094"/>
                </a:lnTo>
                <a:cubicBezTo>
                  <a:pt x="48033" y="78006"/>
                  <a:pt x="48674" y="73637"/>
                  <a:pt x="51761" y="71306"/>
                </a:cubicBezTo>
                <a:cubicBezTo>
                  <a:pt x="54849" y="68976"/>
                  <a:pt x="59218" y="69617"/>
                  <a:pt x="61548" y="72705"/>
                </a:cubicBezTo>
                <a:lnTo>
                  <a:pt x="69413" y="83191"/>
                </a:lnTo>
                <a:lnTo>
                  <a:pt x="87298" y="54558"/>
                </a:lnTo>
                <a:cubicBezTo>
                  <a:pt x="89337" y="51295"/>
                  <a:pt x="93648" y="50276"/>
                  <a:pt x="96939" y="52344"/>
                </a:cubicBezTo>
                <a:cubicBezTo>
                  <a:pt x="100231" y="54412"/>
                  <a:pt x="101221" y="58694"/>
                  <a:pt x="99153" y="61985"/>
                </a:cubicBezTo>
                <a:close/>
              </a:path>
            </a:pathLst>
          </a:custGeom>
          <a:solidFill>
            <a:srgbClr val="38A169"/>
          </a:solidFill>
          <a:ln/>
        </p:spPr>
        <p:txBody>
          <a:bodyPr/>
          <a:lstStyle/>
          <a:p>
            <a:endParaRPr lang="ko-KR" altLang="en-US"/>
          </a:p>
        </p:txBody>
      </p:sp>
      <p:sp>
        <p:nvSpPr>
          <p:cNvPr id="16" name="Text 14"/>
          <p:cNvSpPr/>
          <p:nvPr/>
        </p:nvSpPr>
        <p:spPr>
          <a:xfrm>
            <a:off x="829578" y="3868257"/>
            <a:ext cx="3141211" cy="223706"/>
          </a:xfrm>
          <a:prstGeom prst="rect">
            <a:avLst/>
          </a:prstGeom>
          <a:noFill/>
          <a:ln/>
        </p:spPr>
        <p:txBody>
          <a:bodyPr wrap="square" lIns="0" tIns="0" rIns="0" bIns="0" rtlCol="0" anchor="ctr"/>
          <a:lstStyle/>
          <a:p>
            <a:pPr>
              <a:lnSpc>
                <a:spcPct val="130000"/>
              </a:lnSpc>
            </a:pPr>
            <a:r>
              <a:rPr lang="en-US" sz="1174" dirty="0">
                <a:solidFill>
                  <a:srgbClr val="F7FAFC">
                    <a:alpha val="80000"/>
                  </a:srgbClr>
                </a:solidFill>
                <a:latin typeface="Times New Roman" panose="02020603050405020304" pitchFamily="18" charset="0"/>
                <a:cs typeface="Times New Roman" panose="02020603050405020304" pitchFamily="18" charset="0"/>
              </a:rPr>
              <a:t>Full GHG accounting across all fuels and sectors</a:t>
            </a:r>
          </a:p>
        </p:txBody>
      </p:sp>
      <p:sp>
        <p:nvSpPr>
          <p:cNvPr id="17" name="Shape 15"/>
          <p:cNvSpPr/>
          <p:nvPr/>
        </p:nvSpPr>
        <p:spPr>
          <a:xfrm>
            <a:off x="377505" y="4441505"/>
            <a:ext cx="4902899" cy="2414165"/>
          </a:xfrm>
          <a:custGeom>
            <a:avLst/>
            <a:gdLst/>
            <a:ahLst/>
            <a:cxnLst/>
            <a:rect l="l" t="t" r="r" b="b"/>
            <a:pathLst>
              <a:path w="4902899" h="2414165">
                <a:moveTo>
                  <a:pt x="111848" y="0"/>
                </a:moveTo>
                <a:lnTo>
                  <a:pt x="4791051" y="0"/>
                </a:lnTo>
                <a:cubicBezTo>
                  <a:pt x="4852823" y="0"/>
                  <a:pt x="4902899" y="50076"/>
                  <a:pt x="4902899" y="111848"/>
                </a:cubicBezTo>
                <a:lnTo>
                  <a:pt x="4902899" y="2302317"/>
                </a:lnTo>
                <a:cubicBezTo>
                  <a:pt x="4902899" y="2364089"/>
                  <a:pt x="4852823" y="2414165"/>
                  <a:pt x="4791051" y="2414165"/>
                </a:cubicBezTo>
                <a:lnTo>
                  <a:pt x="111848" y="2414165"/>
                </a:lnTo>
                <a:cubicBezTo>
                  <a:pt x="50076" y="2414165"/>
                  <a:pt x="0" y="2364089"/>
                  <a:pt x="0" y="2302317"/>
                </a:cubicBezTo>
                <a:lnTo>
                  <a:pt x="0" y="111848"/>
                </a:lnTo>
                <a:cubicBezTo>
                  <a:pt x="0" y="50118"/>
                  <a:pt x="50118" y="0"/>
                  <a:pt x="111848" y="0"/>
                </a:cubicBezTo>
                <a:close/>
              </a:path>
            </a:pathLst>
          </a:custGeom>
          <a:solidFill>
            <a:srgbClr val="4A5568">
              <a:alpha val="30196"/>
            </a:srgbClr>
          </a:solidFill>
          <a:ln w="12700">
            <a:solidFill>
              <a:srgbClr val="718096">
                <a:alpha val="30196"/>
              </a:srgbClr>
            </a:solidFill>
            <a:prstDash val="solid"/>
          </a:ln>
        </p:spPr>
        <p:txBody>
          <a:bodyPr/>
          <a:lstStyle/>
          <a:p>
            <a:endParaRPr lang="ko-KR" altLang="en-US"/>
          </a:p>
        </p:txBody>
      </p:sp>
      <p:sp>
        <p:nvSpPr>
          <p:cNvPr id="18" name="Shape 16"/>
          <p:cNvSpPr/>
          <p:nvPr/>
        </p:nvSpPr>
        <p:spPr>
          <a:xfrm>
            <a:off x="580239" y="4669872"/>
            <a:ext cx="209725" cy="186422"/>
          </a:xfrm>
          <a:custGeom>
            <a:avLst/>
            <a:gdLst/>
            <a:ahLst/>
            <a:cxnLst/>
            <a:rect l="l" t="t" r="r" b="b"/>
            <a:pathLst>
              <a:path w="209725" h="186422">
                <a:moveTo>
                  <a:pt x="152742" y="34954"/>
                </a:moveTo>
                <a:cubicBezTo>
                  <a:pt x="146698" y="34954"/>
                  <a:pt x="140836" y="36593"/>
                  <a:pt x="135702" y="39578"/>
                </a:cubicBezTo>
                <a:cubicBezTo>
                  <a:pt x="129949" y="33753"/>
                  <a:pt x="123250" y="28874"/>
                  <a:pt x="115858" y="25196"/>
                </a:cubicBezTo>
                <a:cubicBezTo>
                  <a:pt x="126126" y="16458"/>
                  <a:pt x="139198" y="11651"/>
                  <a:pt x="152742" y="11651"/>
                </a:cubicBezTo>
                <a:cubicBezTo>
                  <a:pt x="184201" y="11651"/>
                  <a:pt x="209725" y="37139"/>
                  <a:pt x="209725" y="68634"/>
                </a:cubicBezTo>
                <a:cubicBezTo>
                  <a:pt x="209725" y="83744"/>
                  <a:pt x="203717" y="98236"/>
                  <a:pt x="193049" y="108904"/>
                </a:cubicBezTo>
                <a:lnTo>
                  <a:pt x="167161" y="134792"/>
                </a:lnTo>
                <a:cubicBezTo>
                  <a:pt x="156493" y="145460"/>
                  <a:pt x="142001" y="151468"/>
                  <a:pt x="126891" y="151468"/>
                </a:cubicBezTo>
                <a:cubicBezTo>
                  <a:pt x="95432" y="151468"/>
                  <a:pt x="69908" y="125981"/>
                  <a:pt x="69908" y="94485"/>
                </a:cubicBezTo>
                <a:cubicBezTo>
                  <a:pt x="69908" y="93939"/>
                  <a:pt x="69908" y="93393"/>
                  <a:pt x="69945" y="92847"/>
                </a:cubicBezTo>
                <a:cubicBezTo>
                  <a:pt x="70127" y="86402"/>
                  <a:pt x="75479" y="81341"/>
                  <a:pt x="81924" y="81523"/>
                </a:cubicBezTo>
                <a:cubicBezTo>
                  <a:pt x="88368" y="81705"/>
                  <a:pt x="93429" y="87058"/>
                  <a:pt x="93247" y="93502"/>
                </a:cubicBezTo>
                <a:cubicBezTo>
                  <a:pt x="93247" y="93830"/>
                  <a:pt x="93247" y="94158"/>
                  <a:pt x="93247" y="94449"/>
                </a:cubicBezTo>
                <a:cubicBezTo>
                  <a:pt x="93247" y="113055"/>
                  <a:pt x="108321" y="128129"/>
                  <a:pt x="126927" y="128129"/>
                </a:cubicBezTo>
                <a:cubicBezTo>
                  <a:pt x="135848" y="128129"/>
                  <a:pt x="144404" y="124597"/>
                  <a:pt x="150740" y="118261"/>
                </a:cubicBezTo>
                <a:lnTo>
                  <a:pt x="176628" y="92374"/>
                </a:lnTo>
                <a:cubicBezTo>
                  <a:pt x="182927" y="86075"/>
                  <a:pt x="186495" y="77482"/>
                  <a:pt x="186495" y="68561"/>
                </a:cubicBezTo>
                <a:cubicBezTo>
                  <a:pt x="186495" y="49955"/>
                  <a:pt x="171421" y="34881"/>
                  <a:pt x="152815" y="34881"/>
                </a:cubicBezTo>
                <a:close/>
                <a:moveTo>
                  <a:pt x="100202" y="63099"/>
                </a:moveTo>
                <a:cubicBezTo>
                  <a:pt x="99510" y="62808"/>
                  <a:pt x="98818" y="62408"/>
                  <a:pt x="98199" y="61971"/>
                </a:cubicBezTo>
                <a:cubicBezTo>
                  <a:pt x="93612" y="59604"/>
                  <a:pt x="88368" y="58257"/>
                  <a:pt x="82870" y="58257"/>
                </a:cubicBezTo>
                <a:cubicBezTo>
                  <a:pt x="73950" y="58257"/>
                  <a:pt x="65393" y="61789"/>
                  <a:pt x="59058" y="68124"/>
                </a:cubicBezTo>
                <a:lnTo>
                  <a:pt x="33170" y="94012"/>
                </a:lnTo>
                <a:cubicBezTo>
                  <a:pt x="26871" y="100311"/>
                  <a:pt x="23303" y="108904"/>
                  <a:pt x="23303" y="117825"/>
                </a:cubicBezTo>
                <a:cubicBezTo>
                  <a:pt x="23303" y="136430"/>
                  <a:pt x="38377" y="151504"/>
                  <a:pt x="56983" y="151504"/>
                </a:cubicBezTo>
                <a:cubicBezTo>
                  <a:pt x="62990" y="151504"/>
                  <a:pt x="68852" y="149902"/>
                  <a:pt x="73986" y="146917"/>
                </a:cubicBezTo>
                <a:cubicBezTo>
                  <a:pt x="79739" y="152742"/>
                  <a:pt x="86439" y="157621"/>
                  <a:pt x="93866" y="161299"/>
                </a:cubicBezTo>
                <a:cubicBezTo>
                  <a:pt x="83599" y="170001"/>
                  <a:pt x="70564" y="174843"/>
                  <a:pt x="56983" y="174843"/>
                </a:cubicBezTo>
                <a:cubicBezTo>
                  <a:pt x="25524" y="174843"/>
                  <a:pt x="0" y="149356"/>
                  <a:pt x="0" y="117861"/>
                </a:cubicBezTo>
                <a:cubicBezTo>
                  <a:pt x="0" y="102751"/>
                  <a:pt x="6008" y="88259"/>
                  <a:pt x="16676" y="77591"/>
                </a:cubicBezTo>
                <a:lnTo>
                  <a:pt x="42564" y="51703"/>
                </a:lnTo>
                <a:cubicBezTo>
                  <a:pt x="53232" y="41035"/>
                  <a:pt x="67724" y="35027"/>
                  <a:pt x="82834" y="35027"/>
                </a:cubicBezTo>
                <a:cubicBezTo>
                  <a:pt x="114366" y="35027"/>
                  <a:pt x="139817" y="60733"/>
                  <a:pt x="139817" y="92155"/>
                </a:cubicBezTo>
                <a:cubicBezTo>
                  <a:pt x="139817" y="92628"/>
                  <a:pt x="139817" y="93102"/>
                  <a:pt x="139817" y="93575"/>
                </a:cubicBezTo>
                <a:cubicBezTo>
                  <a:pt x="139671" y="100020"/>
                  <a:pt x="134319" y="105081"/>
                  <a:pt x="127874" y="104935"/>
                </a:cubicBezTo>
                <a:cubicBezTo>
                  <a:pt x="121429" y="104790"/>
                  <a:pt x="116368" y="99437"/>
                  <a:pt x="116514" y="92993"/>
                </a:cubicBezTo>
                <a:cubicBezTo>
                  <a:pt x="116514" y="92701"/>
                  <a:pt x="116514" y="92446"/>
                  <a:pt x="116514" y="92155"/>
                </a:cubicBezTo>
                <a:cubicBezTo>
                  <a:pt x="116514" y="79885"/>
                  <a:pt x="109960" y="69107"/>
                  <a:pt x="100202" y="63172"/>
                </a:cubicBezTo>
                <a:close/>
              </a:path>
            </a:pathLst>
          </a:custGeom>
          <a:solidFill>
            <a:srgbClr val="38A169"/>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19" name="Text 17"/>
          <p:cNvSpPr/>
          <p:nvPr/>
        </p:nvSpPr>
        <p:spPr>
          <a:xfrm>
            <a:off x="829578" y="4632587"/>
            <a:ext cx="4352954" cy="260991"/>
          </a:xfrm>
          <a:prstGeom prst="rect">
            <a:avLst/>
          </a:prstGeom>
          <a:noFill/>
          <a:ln/>
        </p:spPr>
        <p:txBody>
          <a:bodyPr wrap="square" lIns="0" tIns="0" rIns="0" bIns="0" rtlCol="0" anchor="ctr"/>
          <a:lstStyle/>
          <a:p>
            <a:pPr>
              <a:lnSpc>
                <a:spcPct val="120000"/>
              </a:lnSpc>
            </a:pPr>
            <a:r>
              <a:rPr lang="en-US" sz="1468" b="1" dirty="0">
                <a:solidFill>
                  <a:srgbClr val="F7FAFC"/>
                </a:solidFill>
                <a:latin typeface="Times New Roman" panose="02020603050405020304" pitchFamily="18" charset="0"/>
                <a:ea typeface="Liter" pitchFamily="34" charset="-122"/>
                <a:cs typeface="Times New Roman" panose="02020603050405020304" pitchFamily="18" charset="0"/>
              </a:rPr>
              <a:t>NEMO Soft-Link</a:t>
            </a:r>
            <a:endParaRPr lang="en-US" sz="1600" dirty="0">
              <a:latin typeface="Times New Roman" panose="02020603050405020304" pitchFamily="18" charset="0"/>
              <a:cs typeface="Times New Roman" panose="02020603050405020304" pitchFamily="18" charset="0"/>
            </a:endParaRPr>
          </a:p>
        </p:txBody>
      </p:sp>
      <p:sp>
        <p:nvSpPr>
          <p:cNvPr id="20" name="Text 18"/>
          <p:cNvSpPr/>
          <p:nvPr/>
        </p:nvSpPr>
        <p:spPr>
          <a:xfrm>
            <a:off x="568587" y="5005431"/>
            <a:ext cx="4595303" cy="484697"/>
          </a:xfrm>
          <a:prstGeom prst="rect">
            <a:avLst/>
          </a:prstGeom>
          <a:noFill/>
          <a:ln/>
        </p:spPr>
        <p:txBody>
          <a:bodyPr wrap="square" lIns="0" tIns="0" rIns="0" bIns="0" rtlCol="0" anchor="ctr"/>
          <a:lstStyle/>
          <a:p>
            <a:pPr>
              <a:lnSpc>
                <a:spcPct val="130000"/>
              </a:lnSpc>
            </a:pPr>
            <a:r>
              <a:rPr lang="en-US" sz="1200" dirty="0">
                <a:solidFill>
                  <a:srgbClr val="F7FAFC">
                    <a:alpha val="80000"/>
                  </a:srgbClr>
                </a:solidFill>
                <a:latin typeface="Times New Roman" panose="02020603050405020304" pitchFamily="18" charset="0"/>
                <a:cs typeface="Times New Roman" panose="02020603050405020304" pitchFamily="18" charset="0"/>
              </a:rPr>
              <a:t>NEMO (Next Energy Modelling System for Optimisation) is an open-source, least-cost power sector optimization model.</a:t>
            </a:r>
          </a:p>
        </p:txBody>
      </p:sp>
      <p:sp>
        <p:nvSpPr>
          <p:cNvPr id="21" name="Text 19"/>
          <p:cNvSpPr/>
          <p:nvPr/>
        </p:nvSpPr>
        <p:spPr>
          <a:xfrm>
            <a:off x="568587" y="5601982"/>
            <a:ext cx="4595303" cy="727046"/>
          </a:xfrm>
          <a:prstGeom prst="rect">
            <a:avLst/>
          </a:prstGeom>
          <a:noFill/>
          <a:ln/>
        </p:spPr>
        <p:txBody>
          <a:bodyPr wrap="square" lIns="0" tIns="0" rIns="0" bIns="0" rtlCol="0" anchor="ctr"/>
          <a:lstStyle/>
          <a:p>
            <a:pPr>
              <a:lnSpc>
                <a:spcPct val="140000"/>
              </a:lnSpc>
            </a:pPr>
            <a:r>
              <a:rPr lang="en-US" sz="117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Soft-linked with LEAP, NEMO determines the </a:t>
            </a:r>
            <a:r>
              <a:rPr lang="en-US" sz="1174" b="1" dirty="0">
                <a:solidFill>
                  <a:srgbClr val="38A169"/>
                </a:solidFill>
                <a:latin typeface="Times New Roman" panose="02020603050405020304" pitchFamily="18" charset="0"/>
                <a:ea typeface="Quattrocento Sans" pitchFamily="34" charset="-122"/>
                <a:cs typeface="Times New Roman" panose="02020603050405020304" pitchFamily="18" charset="0"/>
              </a:rPr>
              <a:t>optimal technology mix, capacity expansion, and dispatch schedule</a:t>
            </a:r>
            <a:r>
              <a:rPr lang="en-US" sz="1174" dirty="0">
                <a:solidFill>
                  <a:srgbClr val="F7FAFC">
                    <a:alpha val="80000"/>
                  </a:srgbClr>
                </a:solidFill>
                <a:latin typeface="Times New Roman" panose="02020603050405020304" pitchFamily="18" charset="0"/>
                <a:ea typeface="Quattrocento Sans" pitchFamily="34" charset="-122"/>
                <a:cs typeface="Times New Roman" panose="02020603050405020304" pitchFamily="18" charset="0"/>
              </a:rPr>
              <a:t> for Egypt's electricity system under each scenario's constraints.</a:t>
            </a:r>
            <a:endParaRPr lang="en-US" sz="1600" dirty="0">
              <a:latin typeface="Times New Roman" panose="02020603050405020304" pitchFamily="18" charset="0"/>
              <a:cs typeface="Times New Roman" panose="02020603050405020304" pitchFamily="18" charset="0"/>
            </a:endParaRPr>
          </a:p>
        </p:txBody>
      </p:sp>
      <p:sp>
        <p:nvSpPr>
          <p:cNvPr id="22" name="Shape 20"/>
          <p:cNvSpPr/>
          <p:nvPr/>
        </p:nvSpPr>
        <p:spPr>
          <a:xfrm>
            <a:off x="5436095" y="1272330"/>
            <a:ext cx="6384954" cy="5583339"/>
          </a:xfrm>
          <a:custGeom>
            <a:avLst/>
            <a:gdLst/>
            <a:ahLst/>
            <a:cxnLst/>
            <a:rect l="l" t="t" r="r" b="b"/>
            <a:pathLst>
              <a:path w="6384954" h="5583339">
                <a:moveTo>
                  <a:pt x="111834" y="0"/>
                </a:moveTo>
                <a:lnTo>
                  <a:pt x="6273120" y="0"/>
                </a:lnTo>
                <a:cubicBezTo>
                  <a:pt x="6334884" y="0"/>
                  <a:pt x="6384954" y="50070"/>
                  <a:pt x="6384954" y="111834"/>
                </a:cubicBezTo>
                <a:lnTo>
                  <a:pt x="6384954" y="5471505"/>
                </a:lnTo>
                <a:cubicBezTo>
                  <a:pt x="6384954" y="5533270"/>
                  <a:pt x="6334884" y="5583339"/>
                  <a:pt x="6273120" y="5583339"/>
                </a:cubicBezTo>
                <a:lnTo>
                  <a:pt x="111834" y="5583339"/>
                </a:lnTo>
                <a:cubicBezTo>
                  <a:pt x="50070" y="5583339"/>
                  <a:pt x="0" y="5533270"/>
                  <a:pt x="0" y="5471505"/>
                </a:cubicBezTo>
                <a:lnTo>
                  <a:pt x="0" y="111834"/>
                </a:lnTo>
                <a:cubicBezTo>
                  <a:pt x="0" y="50070"/>
                  <a:pt x="50070" y="0"/>
                  <a:pt x="111834" y="0"/>
                </a:cubicBezTo>
                <a:close/>
              </a:path>
            </a:pathLst>
          </a:custGeom>
          <a:solidFill>
            <a:srgbClr val="2D3748">
              <a:alpha val="50196"/>
            </a:srgbClr>
          </a:solidFill>
          <a:ln w="12700">
            <a:solidFill>
              <a:srgbClr val="38A169">
                <a:alpha val="30196"/>
              </a:srgbClr>
            </a:solidFill>
            <a:prstDash val="solid"/>
          </a:ln>
        </p:spPr>
        <p:txBody>
          <a:bodyPr/>
          <a:lstStyle/>
          <a:p>
            <a:endParaRPr lang="ko-KR" altLang="en-US"/>
          </a:p>
        </p:txBody>
      </p:sp>
      <p:sp>
        <p:nvSpPr>
          <p:cNvPr id="23" name="Shape 21"/>
          <p:cNvSpPr/>
          <p:nvPr/>
        </p:nvSpPr>
        <p:spPr>
          <a:xfrm>
            <a:off x="5650481" y="1500697"/>
            <a:ext cx="186422" cy="186422"/>
          </a:xfrm>
          <a:custGeom>
            <a:avLst/>
            <a:gdLst/>
            <a:ahLst/>
            <a:cxnLst/>
            <a:rect l="l" t="t" r="r" b="b"/>
            <a:pathLst>
              <a:path w="186422" h="186422">
                <a:moveTo>
                  <a:pt x="69908" y="23303"/>
                </a:moveTo>
                <a:cubicBezTo>
                  <a:pt x="69908" y="16858"/>
                  <a:pt x="75115" y="11651"/>
                  <a:pt x="81560" y="11651"/>
                </a:cubicBezTo>
                <a:lnTo>
                  <a:pt x="104862" y="11651"/>
                </a:lnTo>
                <a:cubicBezTo>
                  <a:pt x="111307" y="11651"/>
                  <a:pt x="116514" y="16858"/>
                  <a:pt x="116514" y="23303"/>
                </a:cubicBezTo>
                <a:lnTo>
                  <a:pt x="116514" y="46606"/>
                </a:lnTo>
                <a:cubicBezTo>
                  <a:pt x="116514" y="53050"/>
                  <a:pt x="111307" y="58257"/>
                  <a:pt x="104862" y="58257"/>
                </a:cubicBezTo>
                <a:lnTo>
                  <a:pt x="101950" y="58257"/>
                </a:lnTo>
                <a:lnTo>
                  <a:pt x="101950" y="81560"/>
                </a:lnTo>
                <a:lnTo>
                  <a:pt x="145642" y="81560"/>
                </a:lnTo>
                <a:cubicBezTo>
                  <a:pt x="160134" y="81560"/>
                  <a:pt x="171858" y="93284"/>
                  <a:pt x="171858" y="107775"/>
                </a:cubicBezTo>
                <a:lnTo>
                  <a:pt x="171858" y="128165"/>
                </a:lnTo>
                <a:lnTo>
                  <a:pt x="174771" y="128165"/>
                </a:lnTo>
                <a:cubicBezTo>
                  <a:pt x="181215" y="128165"/>
                  <a:pt x="186422" y="133372"/>
                  <a:pt x="186422" y="139817"/>
                </a:cubicBezTo>
                <a:lnTo>
                  <a:pt x="186422" y="163119"/>
                </a:lnTo>
                <a:cubicBezTo>
                  <a:pt x="186422" y="169564"/>
                  <a:pt x="181215" y="174771"/>
                  <a:pt x="174771" y="174771"/>
                </a:cubicBezTo>
                <a:lnTo>
                  <a:pt x="151468" y="174771"/>
                </a:lnTo>
                <a:cubicBezTo>
                  <a:pt x="145023" y="174771"/>
                  <a:pt x="139817" y="169564"/>
                  <a:pt x="139817" y="163119"/>
                </a:cubicBezTo>
                <a:lnTo>
                  <a:pt x="139817" y="139817"/>
                </a:lnTo>
                <a:cubicBezTo>
                  <a:pt x="139817" y="133372"/>
                  <a:pt x="145023" y="128165"/>
                  <a:pt x="151468" y="128165"/>
                </a:cubicBezTo>
                <a:lnTo>
                  <a:pt x="154381" y="128165"/>
                </a:lnTo>
                <a:lnTo>
                  <a:pt x="154381" y="107775"/>
                </a:lnTo>
                <a:cubicBezTo>
                  <a:pt x="154381" y="102933"/>
                  <a:pt x="150485" y="99037"/>
                  <a:pt x="145642" y="99037"/>
                </a:cubicBezTo>
                <a:lnTo>
                  <a:pt x="101950" y="99037"/>
                </a:lnTo>
                <a:lnTo>
                  <a:pt x="101950" y="128165"/>
                </a:lnTo>
                <a:lnTo>
                  <a:pt x="104862" y="128165"/>
                </a:lnTo>
                <a:cubicBezTo>
                  <a:pt x="111307" y="128165"/>
                  <a:pt x="116514" y="133372"/>
                  <a:pt x="116514" y="139817"/>
                </a:cubicBezTo>
                <a:lnTo>
                  <a:pt x="116514" y="163119"/>
                </a:lnTo>
                <a:cubicBezTo>
                  <a:pt x="116514" y="169564"/>
                  <a:pt x="111307" y="174771"/>
                  <a:pt x="104862" y="174771"/>
                </a:cubicBezTo>
                <a:lnTo>
                  <a:pt x="81560" y="174771"/>
                </a:lnTo>
                <a:cubicBezTo>
                  <a:pt x="75115" y="174771"/>
                  <a:pt x="69908" y="169564"/>
                  <a:pt x="69908" y="163119"/>
                </a:cubicBezTo>
                <a:lnTo>
                  <a:pt x="69908" y="139817"/>
                </a:lnTo>
                <a:cubicBezTo>
                  <a:pt x="69908" y="133372"/>
                  <a:pt x="75115" y="128165"/>
                  <a:pt x="81560" y="128165"/>
                </a:cubicBezTo>
                <a:lnTo>
                  <a:pt x="84472" y="128165"/>
                </a:lnTo>
                <a:lnTo>
                  <a:pt x="84472" y="99037"/>
                </a:lnTo>
                <a:lnTo>
                  <a:pt x="40780" y="99037"/>
                </a:lnTo>
                <a:cubicBezTo>
                  <a:pt x="35937" y="99037"/>
                  <a:pt x="32041" y="102933"/>
                  <a:pt x="32041" y="107775"/>
                </a:cubicBezTo>
                <a:lnTo>
                  <a:pt x="32041" y="128165"/>
                </a:lnTo>
                <a:lnTo>
                  <a:pt x="34954" y="128165"/>
                </a:lnTo>
                <a:cubicBezTo>
                  <a:pt x="41399" y="128165"/>
                  <a:pt x="46606" y="133372"/>
                  <a:pt x="46606" y="139817"/>
                </a:cubicBezTo>
                <a:lnTo>
                  <a:pt x="46606" y="163119"/>
                </a:lnTo>
                <a:cubicBezTo>
                  <a:pt x="46606" y="169564"/>
                  <a:pt x="41399" y="174771"/>
                  <a:pt x="34954" y="174771"/>
                </a:cubicBezTo>
                <a:lnTo>
                  <a:pt x="11651" y="174771"/>
                </a:lnTo>
                <a:cubicBezTo>
                  <a:pt x="5207" y="174771"/>
                  <a:pt x="0" y="169564"/>
                  <a:pt x="0" y="163119"/>
                </a:cubicBezTo>
                <a:lnTo>
                  <a:pt x="0" y="139817"/>
                </a:lnTo>
                <a:cubicBezTo>
                  <a:pt x="0" y="133372"/>
                  <a:pt x="5207" y="128165"/>
                  <a:pt x="11651" y="128165"/>
                </a:cubicBezTo>
                <a:lnTo>
                  <a:pt x="14564" y="128165"/>
                </a:lnTo>
                <a:lnTo>
                  <a:pt x="14564" y="107775"/>
                </a:lnTo>
                <a:cubicBezTo>
                  <a:pt x="14564" y="93284"/>
                  <a:pt x="26288" y="81560"/>
                  <a:pt x="40780" y="81560"/>
                </a:cubicBezTo>
                <a:lnTo>
                  <a:pt x="84472" y="81560"/>
                </a:lnTo>
                <a:lnTo>
                  <a:pt x="84472" y="58257"/>
                </a:lnTo>
                <a:lnTo>
                  <a:pt x="81560" y="58257"/>
                </a:lnTo>
                <a:cubicBezTo>
                  <a:pt x="75115" y="58257"/>
                  <a:pt x="69908" y="53050"/>
                  <a:pt x="69908" y="46606"/>
                </a:cubicBezTo>
                <a:lnTo>
                  <a:pt x="69908" y="23303"/>
                </a:lnTo>
                <a:close/>
              </a:path>
            </a:pathLst>
          </a:custGeom>
          <a:solidFill>
            <a:srgbClr val="38A169"/>
          </a:solidFill>
          <a:ln/>
        </p:spPr>
        <p:txBody>
          <a:bodyPr/>
          <a:lstStyle/>
          <a:p>
            <a:endParaRPr lang="ko-KR" altLang="en-US"/>
          </a:p>
        </p:txBody>
      </p:sp>
      <p:sp>
        <p:nvSpPr>
          <p:cNvPr id="24" name="Text 22"/>
          <p:cNvSpPr/>
          <p:nvPr/>
        </p:nvSpPr>
        <p:spPr>
          <a:xfrm>
            <a:off x="5992593" y="1463413"/>
            <a:ext cx="5730583" cy="260991"/>
          </a:xfrm>
          <a:prstGeom prst="rect">
            <a:avLst/>
          </a:prstGeom>
          <a:noFill/>
          <a:ln/>
        </p:spPr>
        <p:txBody>
          <a:bodyPr wrap="square" lIns="0" tIns="0" rIns="0" bIns="0" rtlCol="0" anchor="ctr"/>
          <a:lstStyle/>
          <a:p>
            <a:pPr>
              <a:lnSpc>
                <a:spcPct val="120000"/>
              </a:lnSpc>
            </a:pPr>
            <a:r>
              <a:rPr lang="en-US" sz="1468" b="1" dirty="0">
                <a:solidFill>
                  <a:srgbClr val="F7FAFC"/>
                </a:solidFill>
                <a:latin typeface="Times New Roman" panose="02020603050405020304" pitchFamily="18" charset="0"/>
                <a:ea typeface="Liter" pitchFamily="34" charset="-122"/>
                <a:cs typeface="Times New Roman" panose="02020603050405020304" pitchFamily="18" charset="0"/>
              </a:rPr>
              <a:t>Egypt LEAP Model Structure</a:t>
            </a:r>
            <a:endParaRPr lang="en-US" sz="1600" dirty="0">
              <a:latin typeface="Times New Roman" panose="02020603050405020304" pitchFamily="18" charset="0"/>
              <a:cs typeface="Times New Roman" panose="02020603050405020304" pitchFamily="18" charset="0"/>
            </a:endParaRPr>
          </a:p>
        </p:txBody>
      </p:sp>
      <p:sp>
        <p:nvSpPr>
          <p:cNvPr id="25" name="Shape 23"/>
          <p:cNvSpPr/>
          <p:nvPr/>
        </p:nvSpPr>
        <p:spPr>
          <a:xfrm>
            <a:off x="5645820" y="1873541"/>
            <a:ext cx="5984147" cy="1342239"/>
          </a:xfrm>
          <a:custGeom>
            <a:avLst/>
            <a:gdLst/>
            <a:ahLst/>
            <a:cxnLst/>
            <a:rect l="l" t="t" r="r" b="b"/>
            <a:pathLst>
              <a:path w="5984147" h="1342239">
                <a:moveTo>
                  <a:pt x="37284" y="0"/>
                </a:moveTo>
                <a:lnTo>
                  <a:pt x="5909572" y="0"/>
                </a:lnTo>
                <a:cubicBezTo>
                  <a:pt x="5950759" y="0"/>
                  <a:pt x="5984147" y="33388"/>
                  <a:pt x="5984147" y="74575"/>
                </a:cubicBezTo>
                <a:lnTo>
                  <a:pt x="5984147" y="1267664"/>
                </a:lnTo>
                <a:cubicBezTo>
                  <a:pt x="5984147" y="1308850"/>
                  <a:pt x="5950759" y="1342239"/>
                  <a:pt x="5909572" y="1342239"/>
                </a:cubicBezTo>
                <a:lnTo>
                  <a:pt x="37284" y="1342239"/>
                </a:lnTo>
                <a:cubicBezTo>
                  <a:pt x="16693" y="1342239"/>
                  <a:pt x="0" y="1325546"/>
                  <a:pt x="0" y="1304954"/>
                </a:cubicBezTo>
                <a:lnTo>
                  <a:pt x="0" y="37284"/>
                </a:lnTo>
                <a:cubicBezTo>
                  <a:pt x="0" y="16693"/>
                  <a:pt x="16693" y="0"/>
                  <a:pt x="37284" y="0"/>
                </a:cubicBezTo>
                <a:close/>
              </a:path>
            </a:pathLst>
          </a:custGeom>
          <a:solidFill>
            <a:srgbClr val="1A202C">
              <a:alpha val="50196"/>
            </a:srgbClr>
          </a:solidFill>
          <a:ln/>
        </p:spPr>
        <p:txBody>
          <a:bodyPr/>
          <a:lstStyle/>
          <a:p>
            <a:endParaRPr lang="ko-KR" altLang="en-US"/>
          </a:p>
        </p:txBody>
      </p:sp>
      <p:sp>
        <p:nvSpPr>
          <p:cNvPr id="26" name="Shape 24"/>
          <p:cNvSpPr/>
          <p:nvPr/>
        </p:nvSpPr>
        <p:spPr>
          <a:xfrm>
            <a:off x="5645820" y="1873541"/>
            <a:ext cx="37284" cy="1342239"/>
          </a:xfrm>
          <a:custGeom>
            <a:avLst/>
            <a:gdLst/>
            <a:ahLst/>
            <a:cxnLst/>
            <a:rect l="l" t="t" r="r" b="b"/>
            <a:pathLst>
              <a:path w="37284" h="1342239">
                <a:moveTo>
                  <a:pt x="37284" y="0"/>
                </a:moveTo>
                <a:lnTo>
                  <a:pt x="37284" y="0"/>
                </a:lnTo>
                <a:lnTo>
                  <a:pt x="37284" y="1342239"/>
                </a:lnTo>
                <a:lnTo>
                  <a:pt x="37284" y="1342239"/>
                </a:lnTo>
                <a:cubicBezTo>
                  <a:pt x="16693" y="1342239"/>
                  <a:pt x="0" y="1325546"/>
                  <a:pt x="0" y="1304954"/>
                </a:cubicBezTo>
                <a:lnTo>
                  <a:pt x="0" y="37284"/>
                </a:lnTo>
                <a:cubicBezTo>
                  <a:pt x="0" y="16693"/>
                  <a:pt x="16693" y="0"/>
                  <a:pt x="37284" y="0"/>
                </a:cubicBezTo>
                <a:close/>
              </a:path>
            </a:pathLst>
          </a:custGeom>
          <a:solidFill>
            <a:srgbClr val="38A169"/>
          </a:solidFill>
          <a:ln/>
        </p:spPr>
        <p:txBody>
          <a:bodyPr/>
          <a:lstStyle/>
          <a:p>
            <a:endParaRPr lang="ko-KR" altLang="en-US"/>
          </a:p>
        </p:txBody>
      </p:sp>
      <p:sp>
        <p:nvSpPr>
          <p:cNvPr id="27" name="Shape 25"/>
          <p:cNvSpPr/>
          <p:nvPr/>
        </p:nvSpPr>
        <p:spPr>
          <a:xfrm>
            <a:off x="5813600" y="2022679"/>
            <a:ext cx="372844" cy="372844"/>
          </a:xfrm>
          <a:custGeom>
            <a:avLst/>
            <a:gdLst/>
            <a:ahLst/>
            <a:cxnLst/>
            <a:rect l="l" t="t" r="r" b="b"/>
            <a:pathLst>
              <a:path w="372844" h="372844">
                <a:moveTo>
                  <a:pt x="186422" y="0"/>
                </a:moveTo>
                <a:lnTo>
                  <a:pt x="186422" y="0"/>
                </a:lnTo>
                <a:cubicBezTo>
                  <a:pt x="289380" y="0"/>
                  <a:pt x="372844" y="83464"/>
                  <a:pt x="372844" y="186422"/>
                </a:cubicBezTo>
                <a:lnTo>
                  <a:pt x="372844" y="186422"/>
                </a:lnTo>
                <a:cubicBezTo>
                  <a:pt x="372844" y="289380"/>
                  <a:pt x="289380" y="372844"/>
                  <a:pt x="186422" y="372844"/>
                </a:cubicBezTo>
                <a:lnTo>
                  <a:pt x="186422" y="372844"/>
                </a:lnTo>
                <a:cubicBezTo>
                  <a:pt x="83464" y="372844"/>
                  <a:pt x="0" y="289380"/>
                  <a:pt x="0" y="186422"/>
                </a:cubicBezTo>
                <a:lnTo>
                  <a:pt x="0" y="186422"/>
                </a:lnTo>
                <a:cubicBezTo>
                  <a:pt x="0" y="83464"/>
                  <a:pt x="83464" y="0"/>
                  <a:pt x="186422" y="0"/>
                </a:cubicBezTo>
                <a:close/>
              </a:path>
            </a:pathLst>
          </a:custGeom>
          <a:solidFill>
            <a:srgbClr val="38A169"/>
          </a:solidFill>
          <a:ln/>
        </p:spPr>
        <p:txBody>
          <a:bodyPr/>
          <a:lstStyle/>
          <a:p>
            <a:endParaRPr lang="ko-KR" altLang="en-US"/>
          </a:p>
        </p:txBody>
      </p:sp>
      <p:sp>
        <p:nvSpPr>
          <p:cNvPr id="28" name="Shape 26"/>
          <p:cNvSpPr/>
          <p:nvPr/>
        </p:nvSpPr>
        <p:spPr>
          <a:xfrm>
            <a:off x="5918462" y="2125211"/>
            <a:ext cx="167780" cy="167780"/>
          </a:xfrm>
          <a:custGeom>
            <a:avLst/>
            <a:gdLst/>
            <a:ahLst/>
            <a:cxnLst/>
            <a:rect l="l" t="t" r="r" b="b"/>
            <a:pathLst>
              <a:path w="167780" h="167780">
                <a:moveTo>
                  <a:pt x="91034" y="2818"/>
                </a:moveTo>
                <a:cubicBezTo>
                  <a:pt x="87003" y="-918"/>
                  <a:pt x="80777" y="-918"/>
                  <a:pt x="76779" y="2818"/>
                </a:cubicBezTo>
                <a:lnTo>
                  <a:pt x="3375" y="70979"/>
                </a:lnTo>
                <a:cubicBezTo>
                  <a:pt x="229" y="73928"/>
                  <a:pt x="-819" y="78483"/>
                  <a:pt x="754" y="82481"/>
                </a:cubicBezTo>
                <a:cubicBezTo>
                  <a:pt x="2327" y="86479"/>
                  <a:pt x="6161" y="89133"/>
                  <a:pt x="10486" y="89133"/>
                </a:cubicBezTo>
                <a:lnTo>
                  <a:pt x="15729" y="89133"/>
                </a:lnTo>
                <a:lnTo>
                  <a:pt x="15729" y="146807"/>
                </a:lnTo>
                <a:cubicBezTo>
                  <a:pt x="15729" y="158375"/>
                  <a:pt x="25134" y="167780"/>
                  <a:pt x="36702" y="167780"/>
                </a:cubicBezTo>
                <a:lnTo>
                  <a:pt x="131078" y="167780"/>
                </a:lnTo>
                <a:cubicBezTo>
                  <a:pt x="142646" y="167780"/>
                  <a:pt x="152050" y="158375"/>
                  <a:pt x="152050" y="146807"/>
                </a:cubicBezTo>
                <a:lnTo>
                  <a:pt x="152050" y="89133"/>
                </a:lnTo>
                <a:lnTo>
                  <a:pt x="157294" y="89133"/>
                </a:lnTo>
                <a:cubicBezTo>
                  <a:pt x="161619" y="89133"/>
                  <a:pt x="165486" y="86479"/>
                  <a:pt x="167059" y="82481"/>
                </a:cubicBezTo>
                <a:cubicBezTo>
                  <a:pt x="168632" y="78483"/>
                  <a:pt x="167583" y="73895"/>
                  <a:pt x="164437" y="70979"/>
                </a:cubicBezTo>
                <a:lnTo>
                  <a:pt x="91034" y="2818"/>
                </a:lnTo>
                <a:close/>
                <a:moveTo>
                  <a:pt x="78647" y="104862"/>
                </a:moveTo>
                <a:lnTo>
                  <a:pt x="89133" y="104862"/>
                </a:lnTo>
                <a:cubicBezTo>
                  <a:pt x="97817" y="104862"/>
                  <a:pt x="104862" y="111908"/>
                  <a:pt x="104862" y="120592"/>
                </a:cubicBezTo>
                <a:lnTo>
                  <a:pt x="104862" y="152050"/>
                </a:lnTo>
                <a:lnTo>
                  <a:pt x="62917" y="152050"/>
                </a:lnTo>
                <a:lnTo>
                  <a:pt x="62917" y="120592"/>
                </a:lnTo>
                <a:cubicBezTo>
                  <a:pt x="62917" y="111908"/>
                  <a:pt x="69963" y="104862"/>
                  <a:pt x="78647" y="104862"/>
                </a:cubicBezTo>
                <a:close/>
              </a:path>
            </a:pathLst>
          </a:custGeom>
          <a:solidFill>
            <a:srgbClr val="FFFFFF"/>
          </a:solidFill>
          <a:ln/>
        </p:spPr>
        <p:txBody>
          <a:bodyPr/>
          <a:lstStyle/>
          <a:p>
            <a:endParaRPr lang="ko-KR" altLang="en-US"/>
          </a:p>
        </p:txBody>
      </p:sp>
      <p:sp>
        <p:nvSpPr>
          <p:cNvPr id="29" name="Text 27"/>
          <p:cNvSpPr/>
          <p:nvPr/>
        </p:nvSpPr>
        <p:spPr>
          <a:xfrm>
            <a:off x="6298297" y="2078606"/>
            <a:ext cx="1584587" cy="260991"/>
          </a:xfrm>
          <a:prstGeom prst="rect">
            <a:avLst/>
          </a:prstGeom>
          <a:noFill/>
          <a:ln/>
        </p:spPr>
        <p:txBody>
          <a:bodyPr wrap="square" lIns="0" tIns="0" rIns="0" bIns="0" rtlCol="0" anchor="ctr"/>
          <a:lstStyle/>
          <a:p>
            <a:pPr>
              <a:lnSpc>
                <a:spcPct val="130000"/>
              </a:lnSpc>
            </a:pPr>
            <a:r>
              <a:rPr lang="en-US" sz="1321" b="1" dirty="0">
                <a:solidFill>
                  <a:srgbClr val="F7FAFC"/>
                </a:solidFill>
                <a:latin typeface="Liter" pitchFamily="34" charset="0"/>
                <a:ea typeface="Liter" pitchFamily="34" charset="-122"/>
                <a:cs typeface="Liter" pitchFamily="34" charset="-120"/>
              </a:rPr>
              <a:t>DEMAND SECTORS</a:t>
            </a:r>
            <a:endParaRPr lang="en-US" sz="1600" dirty="0"/>
          </a:p>
        </p:txBody>
      </p:sp>
      <p:sp>
        <p:nvSpPr>
          <p:cNvPr id="30" name="Shape 28"/>
          <p:cNvSpPr/>
          <p:nvPr/>
        </p:nvSpPr>
        <p:spPr>
          <a:xfrm>
            <a:off x="5813600" y="2507376"/>
            <a:ext cx="1071927" cy="559266"/>
          </a:xfrm>
          <a:custGeom>
            <a:avLst/>
            <a:gdLst/>
            <a:ahLst/>
            <a:cxnLst/>
            <a:rect l="l" t="t" r="r" b="b"/>
            <a:pathLst>
              <a:path w="1071927" h="559266">
                <a:moveTo>
                  <a:pt x="74567" y="0"/>
                </a:moveTo>
                <a:lnTo>
                  <a:pt x="997360" y="0"/>
                </a:lnTo>
                <a:cubicBezTo>
                  <a:pt x="1038514" y="0"/>
                  <a:pt x="1071927" y="33412"/>
                  <a:pt x="1071927" y="74567"/>
                </a:cubicBezTo>
                <a:lnTo>
                  <a:pt x="1071927" y="484699"/>
                </a:lnTo>
                <a:cubicBezTo>
                  <a:pt x="1071927" y="525854"/>
                  <a:pt x="1038514" y="559266"/>
                  <a:pt x="997360" y="559266"/>
                </a:cubicBezTo>
                <a:lnTo>
                  <a:pt x="74567" y="559266"/>
                </a:lnTo>
                <a:cubicBezTo>
                  <a:pt x="33412" y="559266"/>
                  <a:pt x="0" y="525854"/>
                  <a:pt x="0" y="484699"/>
                </a:cubicBezTo>
                <a:lnTo>
                  <a:pt x="0" y="74567"/>
                </a:lnTo>
                <a:cubicBezTo>
                  <a:pt x="0" y="33412"/>
                  <a:pt x="33412" y="0"/>
                  <a:pt x="74567" y="0"/>
                </a:cubicBezTo>
                <a:close/>
              </a:path>
            </a:pathLst>
          </a:custGeom>
          <a:solidFill>
            <a:srgbClr val="38A169">
              <a:alpha val="20000"/>
            </a:srgbClr>
          </a:solidFill>
          <a:ln/>
        </p:spPr>
        <p:txBody>
          <a:bodyPr/>
          <a:lstStyle/>
          <a:p>
            <a:endParaRPr lang="ko-KR" altLang="en-US"/>
          </a:p>
        </p:txBody>
      </p:sp>
      <p:sp>
        <p:nvSpPr>
          <p:cNvPr id="31" name="Shape 29"/>
          <p:cNvSpPr/>
          <p:nvPr/>
        </p:nvSpPr>
        <p:spPr>
          <a:xfrm>
            <a:off x="6256935" y="2581945"/>
            <a:ext cx="186422" cy="186422"/>
          </a:xfrm>
          <a:custGeom>
            <a:avLst/>
            <a:gdLst/>
            <a:ahLst/>
            <a:cxnLst/>
            <a:rect l="l" t="t" r="r" b="b"/>
            <a:pathLst>
              <a:path w="186422" h="186422">
                <a:moveTo>
                  <a:pt x="101149" y="3131"/>
                </a:moveTo>
                <a:cubicBezTo>
                  <a:pt x="96670" y="-1019"/>
                  <a:pt x="89752" y="-1019"/>
                  <a:pt x="85310" y="3131"/>
                </a:cubicBezTo>
                <a:lnTo>
                  <a:pt x="3750" y="78865"/>
                </a:lnTo>
                <a:cubicBezTo>
                  <a:pt x="255" y="82142"/>
                  <a:pt x="-910" y="87203"/>
                  <a:pt x="837" y="91645"/>
                </a:cubicBezTo>
                <a:cubicBezTo>
                  <a:pt x="2585" y="96087"/>
                  <a:pt x="6845" y="99037"/>
                  <a:pt x="11651" y="99037"/>
                </a:cubicBezTo>
                <a:lnTo>
                  <a:pt x="17477" y="99037"/>
                </a:lnTo>
                <a:lnTo>
                  <a:pt x="17477" y="163119"/>
                </a:lnTo>
                <a:cubicBezTo>
                  <a:pt x="17477" y="175972"/>
                  <a:pt x="27927" y="186422"/>
                  <a:pt x="40780" y="186422"/>
                </a:cubicBezTo>
                <a:lnTo>
                  <a:pt x="145642" y="186422"/>
                </a:lnTo>
                <a:cubicBezTo>
                  <a:pt x="158495" y="186422"/>
                  <a:pt x="168945" y="175972"/>
                  <a:pt x="168945" y="163119"/>
                </a:cubicBezTo>
                <a:lnTo>
                  <a:pt x="168945" y="99037"/>
                </a:lnTo>
                <a:lnTo>
                  <a:pt x="174771" y="99037"/>
                </a:lnTo>
                <a:cubicBezTo>
                  <a:pt x="179577" y="99037"/>
                  <a:pt x="183873" y="96087"/>
                  <a:pt x="185621" y="91645"/>
                </a:cubicBezTo>
                <a:cubicBezTo>
                  <a:pt x="187369" y="87203"/>
                  <a:pt x="186204" y="82106"/>
                  <a:pt x="182708" y="78865"/>
                </a:cubicBezTo>
                <a:lnTo>
                  <a:pt x="101149" y="3131"/>
                </a:lnTo>
                <a:close/>
                <a:moveTo>
                  <a:pt x="72821" y="93211"/>
                </a:moveTo>
                <a:cubicBezTo>
                  <a:pt x="72821" y="81958"/>
                  <a:pt x="81958" y="72821"/>
                  <a:pt x="93211" y="72821"/>
                </a:cubicBezTo>
                <a:cubicBezTo>
                  <a:pt x="104465" y="72821"/>
                  <a:pt x="113601" y="81958"/>
                  <a:pt x="113601" y="93211"/>
                </a:cubicBezTo>
                <a:cubicBezTo>
                  <a:pt x="113601" y="104465"/>
                  <a:pt x="104465" y="113601"/>
                  <a:pt x="93211" y="113601"/>
                </a:cubicBezTo>
                <a:cubicBezTo>
                  <a:pt x="81958" y="113601"/>
                  <a:pt x="72821" y="104465"/>
                  <a:pt x="72821" y="93211"/>
                </a:cubicBezTo>
                <a:close/>
                <a:moveTo>
                  <a:pt x="52431" y="157294"/>
                </a:moveTo>
                <a:cubicBezTo>
                  <a:pt x="52431" y="141200"/>
                  <a:pt x="65466" y="128165"/>
                  <a:pt x="81560" y="128165"/>
                </a:cubicBezTo>
                <a:lnTo>
                  <a:pt x="104862" y="128165"/>
                </a:lnTo>
                <a:cubicBezTo>
                  <a:pt x="120956" y="128165"/>
                  <a:pt x="133991" y="141200"/>
                  <a:pt x="133991" y="157294"/>
                </a:cubicBezTo>
                <a:cubicBezTo>
                  <a:pt x="133991" y="160498"/>
                  <a:pt x="131369" y="163119"/>
                  <a:pt x="128165" y="163119"/>
                </a:cubicBezTo>
                <a:lnTo>
                  <a:pt x="58257" y="163119"/>
                </a:lnTo>
                <a:cubicBezTo>
                  <a:pt x="55053" y="163119"/>
                  <a:pt x="52431" y="160498"/>
                  <a:pt x="52431" y="157294"/>
                </a:cubicBezTo>
                <a:close/>
              </a:path>
            </a:pathLst>
          </a:custGeom>
          <a:solidFill>
            <a:srgbClr val="38A169"/>
          </a:solidFill>
          <a:ln/>
        </p:spPr>
        <p:txBody>
          <a:bodyPr/>
          <a:lstStyle/>
          <a:p>
            <a:endParaRPr lang="ko-KR" altLang="en-US"/>
          </a:p>
        </p:txBody>
      </p:sp>
      <p:sp>
        <p:nvSpPr>
          <p:cNvPr id="32" name="Text 30"/>
          <p:cNvSpPr/>
          <p:nvPr/>
        </p:nvSpPr>
        <p:spPr>
          <a:xfrm>
            <a:off x="5855545" y="2805651"/>
            <a:ext cx="988037"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cs typeface="Times New Roman" panose="02020603050405020304" pitchFamily="18" charset="0"/>
              </a:rPr>
              <a:t>Residential</a:t>
            </a:r>
          </a:p>
        </p:txBody>
      </p:sp>
      <p:sp>
        <p:nvSpPr>
          <p:cNvPr id="33" name="Shape 31"/>
          <p:cNvSpPr/>
          <p:nvPr/>
        </p:nvSpPr>
        <p:spPr>
          <a:xfrm>
            <a:off x="6961406" y="2507376"/>
            <a:ext cx="1071927" cy="559266"/>
          </a:xfrm>
          <a:custGeom>
            <a:avLst/>
            <a:gdLst/>
            <a:ahLst/>
            <a:cxnLst/>
            <a:rect l="l" t="t" r="r" b="b"/>
            <a:pathLst>
              <a:path w="1071927" h="559266">
                <a:moveTo>
                  <a:pt x="74567" y="0"/>
                </a:moveTo>
                <a:lnTo>
                  <a:pt x="997360" y="0"/>
                </a:lnTo>
                <a:cubicBezTo>
                  <a:pt x="1038514" y="0"/>
                  <a:pt x="1071927" y="33412"/>
                  <a:pt x="1071927" y="74567"/>
                </a:cubicBezTo>
                <a:lnTo>
                  <a:pt x="1071927" y="484699"/>
                </a:lnTo>
                <a:cubicBezTo>
                  <a:pt x="1071927" y="525854"/>
                  <a:pt x="1038514" y="559266"/>
                  <a:pt x="997360" y="559266"/>
                </a:cubicBezTo>
                <a:lnTo>
                  <a:pt x="74567" y="559266"/>
                </a:lnTo>
                <a:cubicBezTo>
                  <a:pt x="33412" y="559266"/>
                  <a:pt x="0" y="525854"/>
                  <a:pt x="0" y="484699"/>
                </a:cubicBezTo>
                <a:lnTo>
                  <a:pt x="0" y="74567"/>
                </a:lnTo>
                <a:cubicBezTo>
                  <a:pt x="0" y="33412"/>
                  <a:pt x="33412" y="0"/>
                  <a:pt x="74567" y="0"/>
                </a:cubicBezTo>
                <a:close/>
              </a:path>
            </a:pathLst>
          </a:custGeom>
          <a:solidFill>
            <a:srgbClr val="38A169">
              <a:alpha val="20000"/>
            </a:srgbClr>
          </a:solidFill>
          <a:ln/>
        </p:spPr>
        <p:txBody>
          <a:bodyPr/>
          <a:lstStyle/>
          <a:p>
            <a:endParaRPr lang="ko-KR" altLang="en-US"/>
          </a:p>
        </p:txBody>
      </p:sp>
      <p:sp>
        <p:nvSpPr>
          <p:cNvPr id="34" name="Shape 32"/>
          <p:cNvSpPr/>
          <p:nvPr/>
        </p:nvSpPr>
        <p:spPr>
          <a:xfrm>
            <a:off x="7428044" y="2581945"/>
            <a:ext cx="139817" cy="186422"/>
          </a:xfrm>
          <a:custGeom>
            <a:avLst/>
            <a:gdLst/>
            <a:ahLst/>
            <a:cxnLst/>
            <a:rect l="l" t="t" r="r" b="b"/>
            <a:pathLst>
              <a:path w="139817" h="186422">
                <a:moveTo>
                  <a:pt x="23303" y="0"/>
                </a:moveTo>
                <a:cubicBezTo>
                  <a:pt x="10450" y="0"/>
                  <a:pt x="0" y="10450"/>
                  <a:pt x="0" y="23303"/>
                </a:cubicBezTo>
                <a:lnTo>
                  <a:pt x="0" y="163119"/>
                </a:lnTo>
                <a:cubicBezTo>
                  <a:pt x="0" y="175972"/>
                  <a:pt x="10450" y="186422"/>
                  <a:pt x="23303" y="186422"/>
                </a:cubicBezTo>
                <a:lnTo>
                  <a:pt x="116514" y="186422"/>
                </a:lnTo>
                <a:cubicBezTo>
                  <a:pt x="129367" y="186422"/>
                  <a:pt x="139817" y="175972"/>
                  <a:pt x="139817" y="163119"/>
                </a:cubicBezTo>
                <a:lnTo>
                  <a:pt x="139817" y="23303"/>
                </a:lnTo>
                <a:cubicBezTo>
                  <a:pt x="139817" y="10450"/>
                  <a:pt x="129367" y="0"/>
                  <a:pt x="116514" y="0"/>
                </a:cubicBezTo>
                <a:lnTo>
                  <a:pt x="23303" y="0"/>
                </a:lnTo>
                <a:close/>
                <a:moveTo>
                  <a:pt x="64083" y="128165"/>
                </a:moveTo>
                <a:lnTo>
                  <a:pt x="75734" y="128165"/>
                </a:lnTo>
                <a:cubicBezTo>
                  <a:pt x="82179" y="128165"/>
                  <a:pt x="87385" y="133372"/>
                  <a:pt x="87385" y="139817"/>
                </a:cubicBezTo>
                <a:lnTo>
                  <a:pt x="87385" y="168945"/>
                </a:lnTo>
                <a:lnTo>
                  <a:pt x="52431" y="168945"/>
                </a:lnTo>
                <a:lnTo>
                  <a:pt x="52431" y="139817"/>
                </a:lnTo>
                <a:cubicBezTo>
                  <a:pt x="52431" y="133372"/>
                  <a:pt x="57638" y="128165"/>
                  <a:pt x="64083" y="128165"/>
                </a:cubicBezTo>
                <a:close/>
                <a:moveTo>
                  <a:pt x="34954" y="40780"/>
                </a:moveTo>
                <a:cubicBezTo>
                  <a:pt x="34954" y="37576"/>
                  <a:pt x="37576" y="34954"/>
                  <a:pt x="40780" y="34954"/>
                </a:cubicBezTo>
                <a:lnTo>
                  <a:pt x="52431" y="34954"/>
                </a:lnTo>
                <a:cubicBezTo>
                  <a:pt x="55635" y="34954"/>
                  <a:pt x="58257" y="37576"/>
                  <a:pt x="58257" y="40780"/>
                </a:cubicBezTo>
                <a:lnTo>
                  <a:pt x="58257" y="52431"/>
                </a:lnTo>
                <a:cubicBezTo>
                  <a:pt x="58257" y="55635"/>
                  <a:pt x="55635" y="58257"/>
                  <a:pt x="52431" y="58257"/>
                </a:cubicBezTo>
                <a:lnTo>
                  <a:pt x="40780" y="58257"/>
                </a:lnTo>
                <a:cubicBezTo>
                  <a:pt x="37576" y="58257"/>
                  <a:pt x="34954" y="55635"/>
                  <a:pt x="34954" y="52431"/>
                </a:cubicBezTo>
                <a:lnTo>
                  <a:pt x="34954" y="40780"/>
                </a:lnTo>
                <a:close/>
                <a:moveTo>
                  <a:pt x="87385" y="34954"/>
                </a:moveTo>
                <a:lnTo>
                  <a:pt x="99037" y="34954"/>
                </a:lnTo>
                <a:cubicBezTo>
                  <a:pt x="102241" y="34954"/>
                  <a:pt x="104862" y="37576"/>
                  <a:pt x="104862" y="40780"/>
                </a:cubicBezTo>
                <a:lnTo>
                  <a:pt x="104862" y="52431"/>
                </a:lnTo>
                <a:cubicBezTo>
                  <a:pt x="104862" y="55635"/>
                  <a:pt x="102241" y="58257"/>
                  <a:pt x="99037" y="58257"/>
                </a:cubicBezTo>
                <a:lnTo>
                  <a:pt x="87385" y="58257"/>
                </a:lnTo>
                <a:cubicBezTo>
                  <a:pt x="84181" y="58257"/>
                  <a:pt x="81560" y="55635"/>
                  <a:pt x="81560" y="52431"/>
                </a:cubicBezTo>
                <a:lnTo>
                  <a:pt x="81560" y="40780"/>
                </a:lnTo>
                <a:cubicBezTo>
                  <a:pt x="81560" y="37576"/>
                  <a:pt x="84181" y="34954"/>
                  <a:pt x="87385" y="34954"/>
                </a:cubicBezTo>
                <a:close/>
                <a:moveTo>
                  <a:pt x="34954" y="87385"/>
                </a:moveTo>
                <a:cubicBezTo>
                  <a:pt x="34954" y="84181"/>
                  <a:pt x="37576" y="81560"/>
                  <a:pt x="40780" y="81560"/>
                </a:cubicBezTo>
                <a:lnTo>
                  <a:pt x="52431" y="81560"/>
                </a:lnTo>
                <a:cubicBezTo>
                  <a:pt x="55635" y="81560"/>
                  <a:pt x="58257" y="84181"/>
                  <a:pt x="58257" y="87385"/>
                </a:cubicBezTo>
                <a:lnTo>
                  <a:pt x="58257" y="99037"/>
                </a:lnTo>
                <a:cubicBezTo>
                  <a:pt x="58257" y="102241"/>
                  <a:pt x="55635" y="104862"/>
                  <a:pt x="52431" y="104862"/>
                </a:cubicBezTo>
                <a:lnTo>
                  <a:pt x="40780" y="104862"/>
                </a:lnTo>
                <a:cubicBezTo>
                  <a:pt x="37576" y="104862"/>
                  <a:pt x="34954" y="102241"/>
                  <a:pt x="34954" y="99037"/>
                </a:cubicBezTo>
                <a:lnTo>
                  <a:pt x="34954" y="87385"/>
                </a:lnTo>
                <a:close/>
                <a:moveTo>
                  <a:pt x="87385" y="81560"/>
                </a:moveTo>
                <a:lnTo>
                  <a:pt x="99037" y="81560"/>
                </a:lnTo>
                <a:cubicBezTo>
                  <a:pt x="102241" y="81560"/>
                  <a:pt x="104862" y="84181"/>
                  <a:pt x="104862" y="87385"/>
                </a:cubicBezTo>
                <a:lnTo>
                  <a:pt x="104862" y="99037"/>
                </a:lnTo>
                <a:cubicBezTo>
                  <a:pt x="104862" y="102241"/>
                  <a:pt x="102241" y="104862"/>
                  <a:pt x="99037" y="104862"/>
                </a:cubicBezTo>
                <a:lnTo>
                  <a:pt x="87385" y="104862"/>
                </a:lnTo>
                <a:cubicBezTo>
                  <a:pt x="84181" y="104862"/>
                  <a:pt x="81560" y="102241"/>
                  <a:pt x="81560" y="99037"/>
                </a:cubicBezTo>
                <a:lnTo>
                  <a:pt x="81560" y="87385"/>
                </a:lnTo>
                <a:cubicBezTo>
                  <a:pt x="81560" y="84181"/>
                  <a:pt x="84181" y="81560"/>
                  <a:pt x="87385" y="81560"/>
                </a:cubicBezTo>
                <a:close/>
              </a:path>
            </a:pathLst>
          </a:custGeom>
          <a:solidFill>
            <a:srgbClr val="38A169"/>
          </a:solidFill>
          <a:ln/>
        </p:spPr>
        <p:txBody>
          <a:bodyPr/>
          <a:lstStyle/>
          <a:p>
            <a:endParaRPr lang="ko-KR" altLang="en-US"/>
          </a:p>
        </p:txBody>
      </p:sp>
      <p:sp>
        <p:nvSpPr>
          <p:cNvPr id="35" name="Text 33"/>
          <p:cNvSpPr/>
          <p:nvPr/>
        </p:nvSpPr>
        <p:spPr>
          <a:xfrm>
            <a:off x="7003351" y="2805651"/>
            <a:ext cx="988037"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cs typeface="Times New Roman" panose="02020603050405020304" pitchFamily="18" charset="0"/>
              </a:rPr>
              <a:t>Commercial</a:t>
            </a:r>
          </a:p>
        </p:txBody>
      </p:sp>
      <p:sp>
        <p:nvSpPr>
          <p:cNvPr id="36" name="Shape 34"/>
          <p:cNvSpPr/>
          <p:nvPr/>
        </p:nvSpPr>
        <p:spPr>
          <a:xfrm>
            <a:off x="8109212" y="2507376"/>
            <a:ext cx="1071927" cy="559266"/>
          </a:xfrm>
          <a:custGeom>
            <a:avLst/>
            <a:gdLst/>
            <a:ahLst/>
            <a:cxnLst/>
            <a:rect l="l" t="t" r="r" b="b"/>
            <a:pathLst>
              <a:path w="1071927" h="559266">
                <a:moveTo>
                  <a:pt x="74567" y="0"/>
                </a:moveTo>
                <a:lnTo>
                  <a:pt x="997360" y="0"/>
                </a:lnTo>
                <a:cubicBezTo>
                  <a:pt x="1038514" y="0"/>
                  <a:pt x="1071927" y="33412"/>
                  <a:pt x="1071927" y="74567"/>
                </a:cubicBezTo>
                <a:lnTo>
                  <a:pt x="1071927" y="484699"/>
                </a:lnTo>
                <a:cubicBezTo>
                  <a:pt x="1071927" y="525854"/>
                  <a:pt x="1038514" y="559266"/>
                  <a:pt x="997360" y="559266"/>
                </a:cubicBezTo>
                <a:lnTo>
                  <a:pt x="74567" y="559266"/>
                </a:lnTo>
                <a:cubicBezTo>
                  <a:pt x="33412" y="559266"/>
                  <a:pt x="0" y="525854"/>
                  <a:pt x="0" y="484699"/>
                </a:cubicBezTo>
                <a:lnTo>
                  <a:pt x="0" y="74567"/>
                </a:lnTo>
                <a:cubicBezTo>
                  <a:pt x="0" y="33412"/>
                  <a:pt x="33412" y="0"/>
                  <a:pt x="74567" y="0"/>
                </a:cubicBezTo>
                <a:close/>
              </a:path>
            </a:pathLst>
          </a:custGeom>
          <a:solidFill>
            <a:srgbClr val="38A169">
              <a:alpha val="20000"/>
            </a:srgbClr>
          </a:solidFill>
          <a:ln/>
        </p:spPr>
        <p:txBody>
          <a:bodyPr/>
          <a:lstStyle/>
          <a:p>
            <a:endParaRPr lang="ko-KR" altLang="en-US"/>
          </a:p>
        </p:txBody>
      </p:sp>
      <p:sp>
        <p:nvSpPr>
          <p:cNvPr id="37" name="Shape 35"/>
          <p:cNvSpPr/>
          <p:nvPr/>
        </p:nvSpPr>
        <p:spPr>
          <a:xfrm>
            <a:off x="8552693" y="2581945"/>
            <a:ext cx="186422" cy="186422"/>
          </a:xfrm>
          <a:custGeom>
            <a:avLst/>
            <a:gdLst/>
            <a:ahLst/>
            <a:cxnLst/>
            <a:rect l="l" t="t" r="r" b="b"/>
            <a:pathLst>
              <a:path w="186422" h="186422">
                <a:moveTo>
                  <a:pt x="11651" y="11651"/>
                </a:moveTo>
                <a:cubicBezTo>
                  <a:pt x="5207" y="11651"/>
                  <a:pt x="0" y="16858"/>
                  <a:pt x="0" y="23303"/>
                </a:cubicBezTo>
                <a:lnTo>
                  <a:pt x="0" y="157294"/>
                </a:lnTo>
                <a:cubicBezTo>
                  <a:pt x="0" y="166942"/>
                  <a:pt x="7828" y="174771"/>
                  <a:pt x="17477" y="174771"/>
                </a:cubicBezTo>
                <a:lnTo>
                  <a:pt x="168945" y="174771"/>
                </a:lnTo>
                <a:cubicBezTo>
                  <a:pt x="178594" y="174771"/>
                  <a:pt x="186422" y="166942"/>
                  <a:pt x="186422" y="157294"/>
                </a:cubicBezTo>
                <a:lnTo>
                  <a:pt x="186422" y="55417"/>
                </a:lnTo>
                <a:cubicBezTo>
                  <a:pt x="186422" y="48790"/>
                  <a:pt x="179358" y="44603"/>
                  <a:pt x="173533" y="47734"/>
                </a:cubicBezTo>
                <a:lnTo>
                  <a:pt x="116514" y="78428"/>
                </a:lnTo>
                <a:lnTo>
                  <a:pt x="116514" y="55417"/>
                </a:lnTo>
                <a:cubicBezTo>
                  <a:pt x="116514" y="48790"/>
                  <a:pt x="109450" y="44603"/>
                  <a:pt x="103624" y="47734"/>
                </a:cubicBezTo>
                <a:lnTo>
                  <a:pt x="46606" y="78428"/>
                </a:lnTo>
                <a:lnTo>
                  <a:pt x="46606" y="23303"/>
                </a:lnTo>
                <a:cubicBezTo>
                  <a:pt x="46606" y="16858"/>
                  <a:pt x="41399" y="11651"/>
                  <a:pt x="34954" y="11651"/>
                </a:cubicBezTo>
                <a:lnTo>
                  <a:pt x="11651" y="11651"/>
                </a:lnTo>
                <a:close/>
              </a:path>
            </a:pathLst>
          </a:custGeom>
          <a:solidFill>
            <a:srgbClr val="38A169"/>
          </a:solidFill>
          <a:ln/>
        </p:spPr>
        <p:txBody>
          <a:bodyPr/>
          <a:lstStyle/>
          <a:p>
            <a:endParaRPr lang="ko-KR" altLang="en-US"/>
          </a:p>
        </p:txBody>
      </p:sp>
      <p:sp>
        <p:nvSpPr>
          <p:cNvPr id="38" name="Text 36"/>
          <p:cNvSpPr/>
          <p:nvPr/>
        </p:nvSpPr>
        <p:spPr>
          <a:xfrm>
            <a:off x="8151157" y="2805651"/>
            <a:ext cx="988037"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cs typeface="Times New Roman" panose="02020603050405020304" pitchFamily="18" charset="0"/>
              </a:rPr>
              <a:t>Industrial</a:t>
            </a:r>
          </a:p>
        </p:txBody>
      </p:sp>
      <p:sp>
        <p:nvSpPr>
          <p:cNvPr id="39" name="Shape 37"/>
          <p:cNvSpPr/>
          <p:nvPr/>
        </p:nvSpPr>
        <p:spPr>
          <a:xfrm>
            <a:off x="9257164" y="2507376"/>
            <a:ext cx="1071927" cy="559266"/>
          </a:xfrm>
          <a:custGeom>
            <a:avLst/>
            <a:gdLst/>
            <a:ahLst/>
            <a:cxnLst/>
            <a:rect l="l" t="t" r="r" b="b"/>
            <a:pathLst>
              <a:path w="1071927" h="559266">
                <a:moveTo>
                  <a:pt x="74567" y="0"/>
                </a:moveTo>
                <a:lnTo>
                  <a:pt x="997360" y="0"/>
                </a:lnTo>
                <a:cubicBezTo>
                  <a:pt x="1038514" y="0"/>
                  <a:pt x="1071927" y="33412"/>
                  <a:pt x="1071927" y="74567"/>
                </a:cubicBezTo>
                <a:lnTo>
                  <a:pt x="1071927" y="484699"/>
                </a:lnTo>
                <a:cubicBezTo>
                  <a:pt x="1071927" y="525854"/>
                  <a:pt x="1038514" y="559266"/>
                  <a:pt x="997360" y="559266"/>
                </a:cubicBezTo>
                <a:lnTo>
                  <a:pt x="74567" y="559266"/>
                </a:lnTo>
                <a:cubicBezTo>
                  <a:pt x="33412" y="559266"/>
                  <a:pt x="0" y="525854"/>
                  <a:pt x="0" y="484699"/>
                </a:cubicBezTo>
                <a:lnTo>
                  <a:pt x="0" y="74567"/>
                </a:lnTo>
                <a:cubicBezTo>
                  <a:pt x="0" y="33412"/>
                  <a:pt x="33412" y="0"/>
                  <a:pt x="74567" y="0"/>
                </a:cubicBezTo>
                <a:close/>
              </a:path>
            </a:pathLst>
          </a:custGeom>
          <a:solidFill>
            <a:srgbClr val="38A169">
              <a:alpha val="20000"/>
            </a:srgbClr>
          </a:solidFill>
          <a:ln/>
        </p:spPr>
        <p:txBody>
          <a:bodyPr/>
          <a:lstStyle/>
          <a:p>
            <a:endParaRPr lang="ko-KR" altLang="en-US"/>
          </a:p>
        </p:txBody>
      </p:sp>
      <p:sp>
        <p:nvSpPr>
          <p:cNvPr id="40" name="Shape 38"/>
          <p:cNvSpPr/>
          <p:nvPr/>
        </p:nvSpPr>
        <p:spPr>
          <a:xfrm>
            <a:off x="9700499" y="2581945"/>
            <a:ext cx="186422" cy="186422"/>
          </a:xfrm>
          <a:custGeom>
            <a:avLst/>
            <a:gdLst/>
            <a:ahLst/>
            <a:cxnLst/>
            <a:rect l="l" t="t" r="r" b="b"/>
            <a:pathLst>
              <a:path w="186422" h="186422">
                <a:moveTo>
                  <a:pt x="49227" y="42746"/>
                </a:moveTo>
                <a:lnTo>
                  <a:pt x="39724" y="69908"/>
                </a:lnTo>
                <a:lnTo>
                  <a:pt x="146698" y="69908"/>
                </a:lnTo>
                <a:lnTo>
                  <a:pt x="137195" y="42746"/>
                </a:lnTo>
                <a:cubicBezTo>
                  <a:pt x="135556" y="38085"/>
                  <a:pt x="131151" y="34954"/>
                  <a:pt x="126199" y="34954"/>
                </a:cubicBezTo>
                <a:lnTo>
                  <a:pt x="60223" y="34954"/>
                </a:lnTo>
                <a:cubicBezTo>
                  <a:pt x="55271" y="34954"/>
                  <a:pt x="50866" y="38085"/>
                  <a:pt x="49227" y="42746"/>
                </a:cubicBezTo>
                <a:close/>
                <a:moveTo>
                  <a:pt x="14419" y="71656"/>
                </a:moveTo>
                <a:lnTo>
                  <a:pt x="27235" y="35063"/>
                </a:lnTo>
                <a:cubicBezTo>
                  <a:pt x="32151" y="21045"/>
                  <a:pt x="45368" y="11651"/>
                  <a:pt x="60223" y="11651"/>
                </a:cubicBezTo>
                <a:lnTo>
                  <a:pt x="126199" y="11651"/>
                </a:lnTo>
                <a:cubicBezTo>
                  <a:pt x="141054" y="11651"/>
                  <a:pt x="154272" y="21045"/>
                  <a:pt x="159187" y="35063"/>
                </a:cubicBezTo>
                <a:lnTo>
                  <a:pt x="172003" y="71656"/>
                </a:lnTo>
                <a:cubicBezTo>
                  <a:pt x="180451" y="75151"/>
                  <a:pt x="186422" y="83489"/>
                  <a:pt x="186422" y="93211"/>
                </a:cubicBezTo>
                <a:lnTo>
                  <a:pt x="186422" y="163119"/>
                </a:lnTo>
                <a:cubicBezTo>
                  <a:pt x="186422" y="169564"/>
                  <a:pt x="181215" y="174771"/>
                  <a:pt x="174771" y="174771"/>
                </a:cubicBezTo>
                <a:lnTo>
                  <a:pt x="163119" y="174771"/>
                </a:lnTo>
                <a:cubicBezTo>
                  <a:pt x="156675" y="174771"/>
                  <a:pt x="151468" y="169564"/>
                  <a:pt x="151468" y="163119"/>
                </a:cubicBezTo>
                <a:lnTo>
                  <a:pt x="151468" y="151468"/>
                </a:lnTo>
                <a:lnTo>
                  <a:pt x="34954" y="151468"/>
                </a:lnTo>
                <a:lnTo>
                  <a:pt x="34954" y="163119"/>
                </a:lnTo>
                <a:cubicBezTo>
                  <a:pt x="34954" y="169564"/>
                  <a:pt x="29747" y="174771"/>
                  <a:pt x="23303" y="174771"/>
                </a:cubicBezTo>
                <a:lnTo>
                  <a:pt x="11651" y="174771"/>
                </a:lnTo>
                <a:cubicBezTo>
                  <a:pt x="5207" y="174771"/>
                  <a:pt x="0" y="169564"/>
                  <a:pt x="0" y="163119"/>
                </a:cubicBezTo>
                <a:lnTo>
                  <a:pt x="0" y="93211"/>
                </a:lnTo>
                <a:cubicBezTo>
                  <a:pt x="0" y="83489"/>
                  <a:pt x="5971" y="75151"/>
                  <a:pt x="14419" y="71656"/>
                </a:cubicBezTo>
                <a:close/>
                <a:moveTo>
                  <a:pt x="46606" y="110688"/>
                </a:moveTo>
                <a:cubicBezTo>
                  <a:pt x="46606" y="104258"/>
                  <a:pt x="41385" y="99037"/>
                  <a:pt x="34954" y="99037"/>
                </a:cubicBezTo>
                <a:cubicBezTo>
                  <a:pt x="28524" y="99037"/>
                  <a:pt x="23303" y="104258"/>
                  <a:pt x="23303" y="110688"/>
                </a:cubicBezTo>
                <a:cubicBezTo>
                  <a:pt x="23303" y="117119"/>
                  <a:pt x="28524" y="122339"/>
                  <a:pt x="34954" y="122339"/>
                </a:cubicBezTo>
                <a:cubicBezTo>
                  <a:pt x="41385" y="122339"/>
                  <a:pt x="46606" y="117119"/>
                  <a:pt x="46606" y="110688"/>
                </a:cubicBezTo>
                <a:close/>
                <a:moveTo>
                  <a:pt x="151468" y="122339"/>
                </a:moveTo>
                <a:cubicBezTo>
                  <a:pt x="157898" y="122339"/>
                  <a:pt x="163119" y="117119"/>
                  <a:pt x="163119" y="110688"/>
                </a:cubicBezTo>
                <a:cubicBezTo>
                  <a:pt x="163119" y="104258"/>
                  <a:pt x="157898" y="99037"/>
                  <a:pt x="151468" y="99037"/>
                </a:cubicBezTo>
                <a:cubicBezTo>
                  <a:pt x="145037" y="99037"/>
                  <a:pt x="139817" y="104258"/>
                  <a:pt x="139817" y="110688"/>
                </a:cubicBezTo>
                <a:cubicBezTo>
                  <a:pt x="139817" y="117119"/>
                  <a:pt x="145037" y="122339"/>
                  <a:pt x="151468" y="122339"/>
                </a:cubicBezTo>
                <a:close/>
              </a:path>
            </a:pathLst>
          </a:custGeom>
          <a:solidFill>
            <a:srgbClr val="38A169"/>
          </a:solidFill>
          <a:ln/>
        </p:spPr>
        <p:txBody>
          <a:bodyPr/>
          <a:lstStyle/>
          <a:p>
            <a:endParaRPr lang="ko-KR" altLang="en-US"/>
          </a:p>
        </p:txBody>
      </p:sp>
      <p:sp>
        <p:nvSpPr>
          <p:cNvPr id="41" name="Text 39"/>
          <p:cNvSpPr/>
          <p:nvPr/>
        </p:nvSpPr>
        <p:spPr>
          <a:xfrm>
            <a:off x="9299109" y="2805651"/>
            <a:ext cx="988037"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ea typeface="Quattrocento Sans" pitchFamily="34" charset="-122"/>
                <a:cs typeface="Times New Roman" panose="02020603050405020304" pitchFamily="18" charset="0"/>
              </a:rPr>
              <a:t>Transport</a:t>
            </a:r>
            <a:endParaRPr lang="en-US" sz="1600" dirty="0">
              <a:latin typeface="Times New Roman" panose="02020603050405020304" pitchFamily="18" charset="0"/>
              <a:cs typeface="Times New Roman" panose="02020603050405020304" pitchFamily="18" charset="0"/>
            </a:endParaRPr>
          </a:p>
        </p:txBody>
      </p:sp>
      <p:sp>
        <p:nvSpPr>
          <p:cNvPr id="42" name="Shape 40"/>
          <p:cNvSpPr/>
          <p:nvPr/>
        </p:nvSpPr>
        <p:spPr>
          <a:xfrm>
            <a:off x="10404970" y="2507376"/>
            <a:ext cx="1071927" cy="559266"/>
          </a:xfrm>
          <a:custGeom>
            <a:avLst/>
            <a:gdLst/>
            <a:ahLst/>
            <a:cxnLst/>
            <a:rect l="l" t="t" r="r" b="b"/>
            <a:pathLst>
              <a:path w="1071927" h="559266">
                <a:moveTo>
                  <a:pt x="74567" y="0"/>
                </a:moveTo>
                <a:lnTo>
                  <a:pt x="997360" y="0"/>
                </a:lnTo>
                <a:cubicBezTo>
                  <a:pt x="1038514" y="0"/>
                  <a:pt x="1071927" y="33412"/>
                  <a:pt x="1071927" y="74567"/>
                </a:cubicBezTo>
                <a:lnTo>
                  <a:pt x="1071927" y="484699"/>
                </a:lnTo>
                <a:cubicBezTo>
                  <a:pt x="1071927" y="525854"/>
                  <a:pt x="1038514" y="559266"/>
                  <a:pt x="997360" y="559266"/>
                </a:cubicBezTo>
                <a:lnTo>
                  <a:pt x="74567" y="559266"/>
                </a:lnTo>
                <a:cubicBezTo>
                  <a:pt x="33412" y="559266"/>
                  <a:pt x="0" y="525854"/>
                  <a:pt x="0" y="484699"/>
                </a:cubicBezTo>
                <a:lnTo>
                  <a:pt x="0" y="74567"/>
                </a:lnTo>
                <a:cubicBezTo>
                  <a:pt x="0" y="33412"/>
                  <a:pt x="33412" y="0"/>
                  <a:pt x="74567" y="0"/>
                </a:cubicBezTo>
                <a:close/>
              </a:path>
            </a:pathLst>
          </a:custGeom>
          <a:solidFill>
            <a:srgbClr val="38A169">
              <a:alpha val="20000"/>
            </a:srgbClr>
          </a:solidFill>
          <a:ln/>
        </p:spPr>
        <p:txBody>
          <a:bodyPr/>
          <a:lstStyle/>
          <a:p>
            <a:endParaRPr lang="ko-KR" altLang="en-US"/>
          </a:p>
        </p:txBody>
      </p:sp>
      <p:sp>
        <p:nvSpPr>
          <p:cNvPr id="43" name="Shape 41"/>
          <p:cNvSpPr/>
          <p:nvPr/>
        </p:nvSpPr>
        <p:spPr>
          <a:xfrm>
            <a:off x="10836654" y="2581945"/>
            <a:ext cx="209725" cy="186422"/>
          </a:xfrm>
          <a:custGeom>
            <a:avLst/>
            <a:gdLst/>
            <a:ahLst/>
            <a:cxnLst/>
            <a:rect l="l" t="t" r="r" b="b"/>
            <a:pathLst>
              <a:path w="209725" h="186422">
                <a:moveTo>
                  <a:pt x="58257" y="34954"/>
                </a:moveTo>
                <a:lnTo>
                  <a:pt x="58257" y="69908"/>
                </a:lnTo>
                <a:lnTo>
                  <a:pt x="106829" y="69908"/>
                </a:lnTo>
                <a:lnTo>
                  <a:pt x="85856" y="34954"/>
                </a:lnTo>
                <a:lnTo>
                  <a:pt x="58257" y="34954"/>
                </a:lnTo>
                <a:close/>
                <a:moveTo>
                  <a:pt x="34954" y="81196"/>
                </a:moveTo>
                <a:lnTo>
                  <a:pt x="34954" y="23303"/>
                </a:lnTo>
                <a:cubicBezTo>
                  <a:pt x="34954" y="16858"/>
                  <a:pt x="40161" y="11651"/>
                  <a:pt x="46606" y="11651"/>
                </a:cubicBezTo>
                <a:lnTo>
                  <a:pt x="85856" y="11651"/>
                </a:lnTo>
                <a:cubicBezTo>
                  <a:pt x="94048" y="11651"/>
                  <a:pt x="101622" y="15948"/>
                  <a:pt x="105845" y="22975"/>
                </a:cubicBezTo>
                <a:lnTo>
                  <a:pt x="134027" y="69908"/>
                </a:lnTo>
                <a:lnTo>
                  <a:pt x="157330" y="69908"/>
                </a:lnTo>
                <a:lnTo>
                  <a:pt x="157330" y="43693"/>
                </a:lnTo>
                <a:cubicBezTo>
                  <a:pt x="157330" y="38850"/>
                  <a:pt x="161226" y="34954"/>
                  <a:pt x="166069" y="34954"/>
                </a:cubicBezTo>
                <a:cubicBezTo>
                  <a:pt x="170911" y="34954"/>
                  <a:pt x="174807" y="38850"/>
                  <a:pt x="174807" y="43693"/>
                </a:cubicBezTo>
                <a:lnTo>
                  <a:pt x="174807" y="69908"/>
                </a:lnTo>
                <a:lnTo>
                  <a:pt x="192284" y="69908"/>
                </a:lnTo>
                <a:cubicBezTo>
                  <a:pt x="201933" y="69908"/>
                  <a:pt x="209761" y="77737"/>
                  <a:pt x="209761" y="87385"/>
                </a:cubicBezTo>
                <a:lnTo>
                  <a:pt x="209761" y="102496"/>
                </a:lnTo>
                <a:cubicBezTo>
                  <a:pt x="209761" y="107666"/>
                  <a:pt x="207467" y="112618"/>
                  <a:pt x="203462" y="115931"/>
                </a:cubicBezTo>
                <a:lnTo>
                  <a:pt x="190718" y="126563"/>
                </a:lnTo>
                <a:cubicBezTo>
                  <a:pt x="200367" y="132097"/>
                  <a:pt x="206848" y="142474"/>
                  <a:pt x="206848" y="154381"/>
                </a:cubicBezTo>
                <a:cubicBezTo>
                  <a:pt x="206848" y="172076"/>
                  <a:pt x="192503" y="186422"/>
                  <a:pt x="174807" y="186422"/>
                </a:cubicBezTo>
                <a:cubicBezTo>
                  <a:pt x="157112" y="186422"/>
                  <a:pt x="142766" y="172076"/>
                  <a:pt x="142766" y="154381"/>
                </a:cubicBezTo>
                <a:cubicBezTo>
                  <a:pt x="142766" y="149138"/>
                  <a:pt x="144040" y="144186"/>
                  <a:pt x="146261" y="139817"/>
                </a:cubicBezTo>
                <a:lnTo>
                  <a:pt x="109414" y="139817"/>
                </a:lnTo>
                <a:cubicBezTo>
                  <a:pt x="108321" y="144696"/>
                  <a:pt x="106537" y="149283"/>
                  <a:pt x="104171" y="153543"/>
                </a:cubicBezTo>
                <a:cubicBezTo>
                  <a:pt x="106974" y="156966"/>
                  <a:pt x="106792" y="162063"/>
                  <a:pt x="103588" y="165267"/>
                </a:cubicBezTo>
                <a:lnTo>
                  <a:pt x="95359" y="173496"/>
                </a:lnTo>
                <a:cubicBezTo>
                  <a:pt x="92155" y="176700"/>
                  <a:pt x="87094" y="176882"/>
                  <a:pt x="83635" y="174079"/>
                </a:cubicBezTo>
                <a:cubicBezTo>
                  <a:pt x="80249" y="175972"/>
                  <a:pt x="76608" y="177465"/>
                  <a:pt x="72785" y="178557"/>
                </a:cubicBezTo>
                <a:cubicBezTo>
                  <a:pt x="72348" y="182963"/>
                  <a:pt x="68634" y="186422"/>
                  <a:pt x="64083" y="186422"/>
                </a:cubicBezTo>
                <a:lnTo>
                  <a:pt x="52431" y="186422"/>
                </a:lnTo>
                <a:cubicBezTo>
                  <a:pt x="47916" y="186422"/>
                  <a:pt x="44166" y="182963"/>
                  <a:pt x="43729" y="178557"/>
                </a:cubicBezTo>
                <a:cubicBezTo>
                  <a:pt x="39906" y="177465"/>
                  <a:pt x="36301" y="175936"/>
                  <a:pt x="32879" y="174079"/>
                </a:cubicBezTo>
                <a:cubicBezTo>
                  <a:pt x="29456" y="176882"/>
                  <a:pt x="24359" y="176700"/>
                  <a:pt x="21155" y="173496"/>
                </a:cubicBezTo>
                <a:lnTo>
                  <a:pt x="12926" y="165231"/>
                </a:lnTo>
                <a:cubicBezTo>
                  <a:pt x="9722" y="162027"/>
                  <a:pt x="9540" y="156966"/>
                  <a:pt x="12343" y="153507"/>
                </a:cubicBezTo>
                <a:cubicBezTo>
                  <a:pt x="10450" y="150121"/>
                  <a:pt x="8957" y="146480"/>
                  <a:pt x="7865" y="142657"/>
                </a:cubicBezTo>
                <a:cubicBezTo>
                  <a:pt x="3459" y="142220"/>
                  <a:pt x="0" y="138506"/>
                  <a:pt x="0" y="133954"/>
                </a:cubicBezTo>
                <a:lnTo>
                  <a:pt x="0" y="122303"/>
                </a:lnTo>
                <a:cubicBezTo>
                  <a:pt x="0" y="117788"/>
                  <a:pt x="3459" y="114038"/>
                  <a:pt x="7865" y="113601"/>
                </a:cubicBezTo>
                <a:cubicBezTo>
                  <a:pt x="8957" y="109778"/>
                  <a:pt x="10486" y="106173"/>
                  <a:pt x="12343" y="102751"/>
                </a:cubicBezTo>
                <a:cubicBezTo>
                  <a:pt x="9540" y="99328"/>
                  <a:pt x="9722" y="94231"/>
                  <a:pt x="12926" y="91026"/>
                </a:cubicBezTo>
                <a:lnTo>
                  <a:pt x="21155" y="82798"/>
                </a:lnTo>
                <a:cubicBezTo>
                  <a:pt x="24359" y="79593"/>
                  <a:pt x="29420" y="79411"/>
                  <a:pt x="32879" y="82215"/>
                </a:cubicBezTo>
                <a:cubicBezTo>
                  <a:pt x="33571" y="81851"/>
                  <a:pt x="34226" y="81487"/>
                  <a:pt x="34954" y="81123"/>
                </a:cubicBezTo>
                <a:close/>
                <a:moveTo>
                  <a:pt x="58257" y="104862"/>
                </a:moveTo>
                <a:cubicBezTo>
                  <a:pt x="45396" y="104862"/>
                  <a:pt x="34954" y="115304"/>
                  <a:pt x="34954" y="128165"/>
                </a:cubicBezTo>
                <a:cubicBezTo>
                  <a:pt x="34954" y="141026"/>
                  <a:pt x="45396" y="151468"/>
                  <a:pt x="58257" y="151468"/>
                </a:cubicBezTo>
                <a:cubicBezTo>
                  <a:pt x="71118" y="151468"/>
                  <a:pt x="81560" y="141026"/>
                  <a:pt x="81560" y="128165"/>
                </a:cubicBezTo>
                <a:cubicBezTo>
                  <a:pt x="81560" y="115304"/>
                  <a:pt x="71118" y="104862"/>
                  <a:pt x="58257" y="104862"/>
                </a:cubicBezTo>
                <a:close/>
                <a:moveTo>
                  <a:pt x="160206" y="154381"/>
                </a:moveTo>
                <a:cubicBezTo>
                  <a:pt x="160206" y="162419"/>
                  <a:pt x="166732" y="168945"/>
                  <a:pt x="174771" y="168945"/>
                </a:cubicBezTo>
                <a:cubicBezTo>
                  <a:pt x="182809" y="168945"/>
                  <a:pt x="189335" y="162419"/>
                  <a:pt x="189335" y="154381"/>
                </a:cubicBezTo>
                <a:cubicBezTo>
                  <a:pt x="189335" y="146343"/>
                  <a:pt x="182809" y="139817"/>
                  <a:pt x="174771" y="139817"/>
                </a:cubicBezTo>
                <a:cubicBezTo>
                  <a:pt x="166732" y="139817"/>
                  <a:pt x="160206" y="146343"/>
                  <a:pt x="160206" y="154381"/>
                </a:cubicBezTo>
                <a:close/>
              </a:path>
            </a:pathLst>
          </a:custGeom>
          <a:solidFill>
            <a:srgbClr val="38A169"/>
          </a:solidFill>
          <a:ln/>
        </p:spPr>
        <p:txBody>
          <a:bodyPr/>
          <a:lstStyle/>
          <a:p>
            <a:endParaRPr lang="ko-KR" altLang="en-US"/>
          </a:p>
        </p:txBody>
      </p:sp>
      <p:sp>
        <p:nvSpPr>
          <p:cNvPr id="44" name="Text 42"/>
          <p:cNvSpPr/>
          <p:nvPr/>
        </p:nvSpPr>
        <p:spPr>
          <a:xfrm>
            <a:off x="10446915" y="2805651"/>
            <a:ext cx="988037"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cs typeface="Times New Roman" panose="02020603050405020304" pitchFamily="18" charset="0"/>
              </a:rPr>
              <a:t>Agriculture</a:t>
            </a:r>
          </a:p>
        </p:txBody>
      </p:sp>
      <p:sp>
        <p:nvSpPr>
          <p:cNvPr id="45" name="Shape 43"/>
          <p:cNvSpPr/>
          <p:nvPr/>
        </p:nvSpPr>
        <p:spPr>
          <a:xfrm>
            <a:off x="5645820" y="3327633"/>
            <a:ext cx="5984147" cy="1342239"/>
          </a:xfrm>
          <a:custGeom>
            <a:avLst/>
            <a:gdLst/>
            <a:ahLst/>
            <a:cxnLst/>
            <a:rect l="l" t="t" r="r" b="b"/>
            <a:pathLst>
              <a:path w="5984147" h="1342239">
                <a:moveTo>
                  <a:pt x="37284" y="0"/>
                </a:moveTo>
                <a:lnTo>
                  <a:pt x="5909572" y="0"/>
                </a:lnTo>
                <a:cubicBezTo>
                  <a:pt x="5950759" y="0"/>
                  <a:pt x="5984147" y="33388"/>
                  <a:pt x="5984147" y="74575"/>
                </a:cubicBezTo>
                <a:lnTo>
                  <a:pt x="5984147" y="1267664"/>
                </a:lnTo>
                <a:cubicBezTo>
                  <a:pt x="5984147" y="1308850"/>
                  <a:pt x="5950759" y="1342239"/>
                  <a:pt x="5909572" y="1342239"/>
                </a:cubicBezTo>
                <a:lnTo>
                  <a:pt x="37284" y="1342239"/>
                </a:lnTo>
                <a:cubicBezTo>
                  <a:pt x="16693" y="1342239"/>
                  <a:pt x="0" y="1325546"/>
                  <a:pt x="0" y="1304954"/>
                </a:cubicBezTo>
                <a:lnTo>
                  <a:pt x="0" y="37284"/>
                </a:lnTo>
                <a:cubicBezTo>
                  <a:pt x="0" y="16693"/>
                  <a:pt x="16693" y="0"/>
                  <a:pt x="37284" y="0"/>
                </a:cubicBezTo>
                <a:close/>
              </a:path>
            </a:pathLst>
          </a:custGeom>
          <a:solidFill>
            <a:srgbClr val="1A202C">
              <a:alpha val="50196"/>
            </a:srgbClr>
          </a:solidFill>
          <a:ln/>
        </p:spPr>
        <p:txBody>
          <a:bodyPr/>
          <a:lstStyle/>
          <a:p>
            <a:endParaRPr lang="ko-KR" altLang="en-US"/>
          </a:p>
        </p:txBody>
      </p:sp>
      <p:sp>
        <p:nvSpPr>
          <p:cNvPr id="46" name="Shape 44"/>
          <p:cNvSpPr/>
          <p:nvPr/>
        </p:nvSpPr>
        <p:spPr>
          <a:xfrm>
            <a:off x="5645820" y="3327633"/>
            <a:ext cx="37284" cy="1342239"/>
          </a:xfrm>
          <a:custGeom>
            <a:avLst/>
            <a:gdLst/>
            <a:ahLst/>
            <a:cxnLst/>
            <a:rect l="l" t="t" r="r" b="b"/>
            <a:pathLst>
              <a:path w="37284" h="1342239">
                <a:moveTo>
                  <a:pt x="37284" y="0"/>
                </a:moveTo>
                <a:lnTo>
                  <a:pt x="37284" y="0"/>
                </a:lnTo>
                <a:lnTo>
                  <a:pt x="37284" y="1342239"/>
                </a:lnTo>
                <a:lnTo>
                  <a:pt x="37284" y="1342239"/>
                </a:lnTo>
                <a:cubicBezTo>
                  <a:pt x="16693" y="1342239"/>
                  <a:pt x="0" y="1325546"/>
                  <a:pt x="0" y="1304954"/>
                </a:cubicBezTo>
                <a:lnTo>
                  <a:pt x="0" y="37284"/>
                </a:lnTo>
                <a:cubicBezTo>
                  <a:pt x="0" y="16693"/>
                  <a:pt x="16693" y="0"/>
                  <a:pt x="37284" y="0"/>
                </a:cubicBezTo>
                <a:close/>
              </a:path>
            </a:pathLst>
          </a:custGeom>
          <a:solidFill>
            <a:srgbClr val="DD6B20"/>
          </a:solidFill>
          <a:ln/>
        </p:spPr>
        <p:txBody>
          <a:bodyPr/>
          <a:lstStyle/>
          <a:p>
            <a:endParaRPr lang="ko-KR" altLang="en-US"/>
          </a:p>
        </p:txBody>
      </p:sp>
      <p:sp>
        <p:nvSpPr>
          <p:cNvPr id="47" name="Shape 45"/>
          <p:cNvSpPr/>
          <p:nvPr/>
        </p:nvSpPr>
        <p:spPr>
          <a:xfrm>
            <a:off x="5813600" y="3476771"/>
            <a:ext cx="372844" cy="372844"/>
          </a:xfrm>
          <a:custGeom>
            <a:avLst/>
            <a:gdLst/>
            <a:ahLst/>
            <a:cxnLst/>
            <a:rect l="l" t="t" r="r" b="b"/>
            <a:pathLst>
              <a:path w="372844" h="372844">
                <a:moveTo>
                  <a:pt x="186422" y="0"/>
                </a:moveTo>
                <a:lnTo>
                  <a:pt x="186422" y="0"/>
                </a:lnTo>
                <a:cubicBezTo>
                  <a:pt x="289380" y="0"/>
                  <a:pt x="372844" y="83464"/>
                  <a:pt x="372844" y="186422"/>
                </a:cubicBezTo>
                <a:lnTo>
                  <a:pt x="372844" y="186422"/>
                </a:lnTo>
                <a:cubicBezTo>
                  <a:pt x="372844" y="289380"/>
                  <a:pt x="289380" y="372844"/>
                  <a:pt x="186422" y="372844"/>
                </a:cubicBezTo>
                <a:lnTo>
                  <a:pt x="186422" y="372844"/>
                </a:lnTo>
                <a:cubicBezTo>
                  <a:pt x="83464" y="372844"/>
                  <a:pt x="0" y="289380"/>
                  <a:pt x="0" y="186422"/>
                </a:cubicBezTo>
                <a:lnTo>
                  <a:pt x="0" y="186422"/>
                </a:lnTo>
                <a:cubicBezTo>
                  <a:pt x="0" y="83464"/>
                  <a:pt x="83464" y="0"/>
                  <a:pt x="186422" y="0"/>
                </a:cubicBezTo>
                <a:close/>
              </a:path>
            </a:pathLst>
          </a:custGeom>
          <a:solidFill>
            <a:srgbClr val="DD6B20"/>
          </a:solidFill>
          <a:ln/>
        </p:spPr>
        <p:txBody>
          <a:bodyPr/>
          <a:lstStyle/>
          <a:p>
            <a:endParaRPr lang="ko-KR" altLang="en-US" dirty="0">
              <a:latin typeface="Times New Roman" panose="02020603050405020304" pitchFamily="18" charset="0"/>
              <a:cs typeface="Times New Roman" panose="02020603050405020304" pitchFamily="18" charset="0"/>
            </a:endParaRPr>
          </a:p>
        </p:txBody>
      </p:sp>
      <p:sp>
        <p:nvSpPr>
          <p:cNvPr id="48" name="Shape 46"/>
          <p:cNvSpPr/>
          <p:nvPr/>
        </p:nvSpPr>
        <p:spPr>
          <a:xfrm>
            <a:off x="5918462" y="3579303"/>
            <a:ext cx="167780" cy="167780"/>
          </a:xfrm>
          <a:custGeom>
            <a:avLst/>
            <a:gdLst/>
            <a:ahLst/>
            <a:cxnLst/>
            <a:rect l="l" t="t" r="r" b="b"/>
            <a:pathLst>
              <a:path w="167780" h="167780">
                <a:moveTo>
                  <a:pt x="164699" y="49351"/>
                </a:moveTo>
                <a:lnTo>
                  <a:pt x="133241" y="80810"/>
                </a:lnTo>
                <a:cubicBezTo>
                  <a:pt x="130226" y="83824"/>
                  <a:pt x="125737" y="84709"/>
                  <a:pt x="121804" y="83071"/>
                </a:cubicBezTo>
                <a:cubicBezTo>
                  <a:pt x="117872" y="81432"/>
                  <a:pt x="115349" y="77631"/>
                  <a:pt x="115349" y="73404"/>
                </a:cubicBezTo>
                <a:lnTo>
                  <a:pt x="115349" y="52431"/>
                </a:lnTo>
                <a:lnTo>
                  <a:pt x="10486" y="52431"/>
                </a:lnTo>
                <a:cubicBezTo>
                  <a:pt x="4686" y="52431"/>
                  <a:pt x="0" y="47745"/>
                  <a:pt x="0" y="41945"/>
                </a:cubicBezTo>
                <a:cubicBezTo>
                  <a:pt x="0" y="36145"/>
                  <a:pt x="4686" y="31459"/>
                  <a:pt x="10486" y="31459"/>
                </a:cubicBezTo>
                <a:lnTo>
                  <a:pt x="115349" y="31459"/>
                </a:lnTo>
                <a:lnTo>
                  <a:pt x="115349" y="10486"/>
                </a:lnTo>
                <a:cubicBezTo>
                  <a:pt x="115349" y="6259"/>
                  <a:pt x="117905" y="2425"/>
                  <a:pt x="121837" y="786"/>
                </a:cubicBezTo>
                <a:cubicBezTo>
                  <a:pt x="125769" y="-852"/>
                  <a:pt x="130259" y="66"/>
                  <a:pt x="133274" y="3048"/>
                </a:cubicBezTo>
                <a:lnTo>
                  <a:pt x="164732" y="34506"/>
                </a:lnTo>
                <a:cubicBezTo>
                  <a:pt x="168828" y="38602"/>
                  <a:pt x="168828" y="45255"/>
                  <a:pt x="164732" y="49351"/>
                </a:cubicBezTo>
                <a:close/>
                <a:moveTo>
                  <a:pt x="34506" y="164699"/>
                </a:moveTo>
                <a:lnTo>
                  <a:pt x="3048" y="133241"/>
                </a:lnTo>
                <a:cubicBezTo>
                  <a:pt x="-1049" y="129145"/>
                  <a:pt x="-1049" y="122492"/>
                  <a:pt x="3048" y="118396"/>
                </a:cubicBezTo>
                <a:lnTo>
                  <a:pt x="34506" y="86937"/>
                </a:lnTo>
                <a:cubicBezTo>
                  <a:pt x="37521" y="83923"/>
                  <a:pt x="42010" y="83038"/>
                  <a:pt x="45943" y="84676"/>
                </a:cubicBezTo>
                <a:cubicBezTo>
                  <a:pt x="49875" y="86315"/>
                  <a:pt x="52431" y="90149"/>
                  <a:pt x="52431" y="94376"/>
                </a:cubicBezTo>
                <a:lnTo>
                  <a:pt x="52431" y="115349"/>
                </a:lnTo>
                <a:lnTo>
                  <a:pt x="157294" y="115349"/>
                </a:lnTo>
                <a:cubicBezTo>
                  <a:pt x="163094" y="115349"/>
                  <a:pt x="167780" y="120035"/>
                  <a:pt x="167780" y="125835"/>
                </a:cubicBezTo>
                <a:cubicBezTo>
                  <a:pt x="167780" y="131635"/>
                  <a:pt x="163094" y="136321"/>
                  <a:pt x="157294" y="136321"/>
                </a:cubicBezTo>
                <a:lnTo>
                  <a:pt x="52431" y="136321"/>
                </a:lnTo>
                <a:lnTo>
                  <a:pt x="52431" y="157294"/>
                </a:lnTo>
                <a:cubicBezTo>
                  <a:pt x="52431" y="161521"/>
                  <a:pt x="49875" y="165355"/>
                  <a:pt x="45943" y="166993"/>
                </a:cubicBezTo>
                <a:cubicBezTo>
                  <a:pt x="42010" y="168632"/>
                  <a:pt x="37521" y="167714"/>
                  <a:pt x="34506" y="164732"/>
                </a:cubicBezTo>
                <a:close/>
              </a:path>
            </a:pathLst>
          </a:custGeom>
          <a:solidFill>
            <a:srgbClr val="FFFFFF"/>
          </a:solidFill>
          <a:ln/>
        </p:spPr>
        <p:txBody>
          <a:bodyPr/>
          <a:lstStyle/>
          <a:p>
            <a:endParaRPr lang="ko-KR" altLang="en-US"/>
          </a:p>
        </p:txBody>
      </p:sp>
      <p:sp>
        <p:nvSpPr>
          <p:cNvPr id="49" name="Text 47"/>
          <p:cNvSpPr/>
          <p:nvPr/>
        </p:nvSpPr>
        <p:spPr>
          <a:xfrm>
            <a:off x="6298297" y="3532697"/>
            <a:ext cx="2065774" cy="260991"/>
          </a:xfrm>
          <a:prstGeom prst="rect">
            <a:avLst/>
          </a:prstGeom>
          <a:noFill/>
          <a:ln/>
        </p:spPr>
        <p:txBody>
          <a:bodyPr wrap="square" lIns="0" tIns="0" rIns="0" bIns="0" rtlCol="0" anchor="ctr"/>
          <a:lstStyle/>
          <a:p>
            <a:pPr>
              <a:lnSpc>
                <a:spcPct val="130000"/>
              </a:lnSpc>
            </a:pPr>
            <a:r>
              <a:rPr lang="en-US" sz="1321" b="1" dirty="0">
                <a:solidFill>
                  <a:srgbClr val="F7FAFC"/>
                </a:solidFill>
                <a:latin typeface="Times New Roman" panose="02020603050405020304" pitchFamily="18" charset="0"/>
                <a:ea typeface="Liter" pitchFamily="34" charset="-122"/>
                <a:cs typeface="Times New Roman" panose="02020603050405020304" pitchFamily="18" charset="0"/>
              </a:rPr>
              <a:t>TRANSFORMATION</a:t>
            </a:r>
            <a:endParaRPr lang="en-US" sz="1600" dirty="0">
              <a:latin typeface="Times New Roman" panose="02020603050405020304" pitchFamily="18" charset="0"/>
              <a:cs typeface="Times New Roman" panose="02020603050405020304" pitchFamily="18" charset="0"/>
            </a:endParaRPr>
          </a:p>
        </p:txBody>
      </p:sp>
      <p:sp>
        <p:nvSpPr>
          <p:cNvPr id="50" name="Shape 48"/>
          <p:cNvSpPr/>
          <p:nvPr/>
        </p:nvSpPr>
        <p:spPr>
          <a:xfrm>
            <a:off x="5813600" y="3961468"/>
            <a:ext cx="1360881" cy="559266"/>
          </a:xfrm>
          <a:custGeom>
            <a:avLst/>
            <a:gdLst/>
            <a:ahLst/>
            <a:cxnLst/>
            <a:rect l="l" t="t" r="r" b="b"/>
            <a:pathLst>
              <a:path w="1360881" h="559266">
                <a:moveTo>
                  <a:pt x="74567" y="0"/>
                </a:moveTo>
                <a:lnTo>
                  <a:pt x="1286314" y="0"/>
                </a:lnTo>
                <a:cubicBezTo>
                  <a:pt x="1327468" y="0"/>
                  <a:pt x="1360881" y="33412"/>
                  <a:pt x="1360881" y="74567"/>
                </a:cubicBezTo>
                <a:lnTo>
                  <a:pt x="1360881" y="484699"/>
                </a:lnTo>
                <a:cubicBezTo>
                  <a:pt x="1360881" y="525854"/>
                  <a:pt x="1327468" y="559266"/>
                  <a:pt x="1286314" y="559266"/>
                </a:cubicBezTo>
                <a:lnTo>
                  <a:pt x="74567" y="559266"/>
                </a:lnTo>
                <a:cubicBezTo>
                  <a:pt x="33412" y="559266"/>
                  <a:pt x="0" y="525854"/>
                  <a:pt x="0" y="484699"/>
                </a:cubicBezTo>
                <a:lnTo>
                  <a:pt x="0" y="74567"/>
                </a:lnTo>
                <a:cubicBezTo>
                  <a:pt x="0" y="33412"/>
                  <a:pt x="33412" y="0"/>
                  <a:pt x="74567" y="0"/>
                </a:cubicBezTo>
                <a:close/>
              </a:path>
            </a:pathLst>
          </a:custGeom>
          <a:solidFill>
            <a:srgbClr val="DD6B20">
              <a:alpha val="20000"/>
            </a:srgbClr>
          </a:solidFill>
          <a:ln/>
        </p:spPr>
        <p:txBody>
          <a:bodyPr/>
          <a:lstStyle/>
          <a:p>
            <a:endParaRPr lang="ko-KR" altLang="en-US"/>
          </a:p>
        </p:txBody>
      </p:sp>
      <p:sp>
        <p:nvSpPr>
          <p:cNvPr id="51" name="Shape 49"/>
          <p:cNvSpPr/>
          <p:nvPr/>
        </p:nvSpPr>
        <p:spPr>
          <a:xfrm>
            <a:off x="6412044" y="4036037"/>
            <a:ext cx="163119" cy="186422"/>
          </a:xfrm>
          <a:custGeom>
            <a:avLst/>
            <a:gdLst/>
            <a:ahLst/>
            <a:cxnLst/>
            <a:rect l="l" t="t" r="r" b="b"/>
            <a:pathLst>
              <a:path w="163119" h="186422">
                <a:moveTo>
                  <a:pt x="123359" y="-3605"/>
                </a:moveTo>
                <a:cubicBezTo>
                  <a:pt x="127692" y="-473"/>
                  <a:pt x="129294" y="5207"/>
                  <a:pt x="127328" y="10159"/>
                </a:cubicBezTo>
                <a:lnTo>
                  <a:pt x="98782" y="81560"/>
                </a:lnTo>
                <a:lnTo>
                  <a:pt x="151468" y="81560"/>
                </a:lnTo>
                <a:cubicBezTo>
                  <a:pt x="156383" y="81560"/>
                  <a:pt x="160753" y="84618"/>
                  <a:pt x="162427" y="89242"/>
                </a:cubicBezTo>
                <a:cubicBezTo>
                  <a:pt x="164102" y="93866"/>
                  <a:pt x="162682" y="99037"/>
                  <a:pt x="158932" y="102168"/>
                </a:cubicBezTo>
                <a:lnTo>
                  <a:pt x="54070" y="189553"/>
                </a:lnTo>
                <a:cubicBezTo>
                  <a:pt x="49955" y="192976"/>
                  <a:pt x="44093" y="193158"/>
                  <a:pt x="39760" y="190027"/>
                </a:cubicBezTo>
                <a:cubicBezTo>
                  <a:pt x="35427" y="186895"/>
                  <a:pt x="33825" y="181215"/>
                  <a:pt x="35792" y="176263"/>
                </a:cubicBezTo>
                <a:lnTo>
                  <a:pt x="64337" y="104862"/>
                </a:lnTo>
                <a:lnTo>
                  <a:pt x="11651" y="104862"/>
                </a:lnTo>
                <a:cubicBezTo>
                  <a:pt x="6736" y="104862"/>
                  <a:pt x="2367" y="101804"/>
                  <a:pt x="692" y="97180"/>
                </a:cubicBezTo>
                <a:cubicBezTo>
                  <a:pt x="-983" y="92556"/>
                  <a:pt x="437" y="87385"/>
                  <a:pt x="4187" y="84254"/>
                </a:cubicBezTo>
                <a:lnTo>
                  <a:pt x="109050" y="-3131"/>
                </a:lnTo>
                <a:cubicBezTo>
                  <a:pt x="113164" y="-6554"/>
                  <a:pt x="119026" y="-6736"/>
                  <a:pt x="123359" y="-3605"/>
                </a:cubicBezTo>
                <a:close/>
              </a:path>
            </a:pathLst>
          </a:custGeom>
          <a:solidFill>
            <a:srgbClr val="DD6B20"/>
          </a:solidFill>
          <a:ln/>
        </p:spPr>
        <p:txBody>
          <a:bodyPr/>
          <a:lstStyle/>
          <a:p>
            <a:endParaRPr lang="ko-KR" altLang="en-US"/>
          </a:p>
        </p:txBody>
      </p:sp>
      <p:sp>
        <p:nvSpPr>
          <p:cNvPr id="52" name="Text 50"/>
          <p:cNvSpPr/>
          <p:nvPr/>
        </p:nvSpPr>
        <p:spPr>
          <a:xfrm>
            <a:off x="5855545" y="4259743"/>
            <a:ext cx="1276991"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Quattrocento Sans" pitchFamily="34" charset="0"/>
                <a:ea typeface="Quattrocento Sans" pitchFamily="34" charset="-122"/>
                <a:cs typeface="Quattrocento Sans" pitchFamily="34" charset="-120"/>
              </a:rPr>
              <a:t>Power Plants</a:t>
            </a:r>
            <a:endParaRPr lang="en-US" sz="1600" dirty="0"/>
          </a:p>
        </p:txBody>
      </p:sp>
      <p:sp>
        <p:nvSpPr>
          <p:cNvPr id="53" name="Shape 51"/>
          <p:cNvSpPr/>
          <p:nvPr/>
        </p:nvSpPr>
        <p:spPr>
          <a:xfrm>
            <a:off x="7248321" y="3961468"/>
            <a:ext cx="1360881" cy="559266"/>
          </a:xfrm>
          <a:custGeom>
            <a:avLst/>
            <a:gdLst/>
            <a:ahLst/>
            <a:cxnLst/>
            <a:rect l="l" t="t" r="r" b="b"/>
            <a:pathLst>
              <a:path w="1360881" h="559266">
                <a:moveTo>
                  <a:pt x="74567" y="0"/>
                </a:moveTo>
                <a:lnTo>
                  <a:pt x="1286314" y="0"/>
                </a:lnTo>
                <a:cubicBezTo>
                  <a:pt x="1327468" y="0"/>
                  <a:pt x="1360881" y="33412"/>
                  <a:pt x="1360881" y="74567"/>
                </a:cubicBezTo>
                <a:lnTo>
                  <a:pt x="1360881" y="484699"/>
                </a:lnTo>
                <a:cubicBezTo>
                  <a:pt x="1360881" y="525854"/>
                  <a:pt x="1327468" y="559266"/>
                  <a:pt x="1286314" y="559266"/>
                </a:cubicBezTo>
                <a:lnTo>
                  <a:pt x="74567" y="559266"/>
                </a:lnTo>
                <a:cubicBezTo>
                  <a:pt x="33412" y="559266"/>
                  <a:pt x="0" y="525854"/>
                  <a:pt x="0" y="484699"/>
                </a:cubicBezTo>
                <a:lnTo>
                  <a:pt x="0" y="74567"/>
                </a:lnTo>
                <a:cubicBezTo>
                  <a:pt x="0" y="33412"/>
                  <a:pt x="33412" y="0"/>
                  <a:pt x="74567" y="0"/>
                </a:cubicBezTo>
                <a:close/>
              </a:path>
            </a:pathLst>
          </a:custGeom>
          <a:solidFill>
            <a:srgbClr val="DD6B20">
              <a:alpha val="20000"/>
            </a:srgbClr>
          </a:solidFill>
          <a:ln/>
        </p:spPr>
        <p:txBody>
          <a:bodyPr/>
          <a:lstStyle/>
          <a:p>
            <a:endParaRPr lang="ko-KR" altLang="en-US"/>
          </a:p>
        </p:txBody>
      </p:sp>
      <p:sp>
        <p:nvSpPr>
          <p:cNvPr id="54" name="Shape 52"/>
          <p:cNvSpPr/>
          <p:nvPr/>
        </p:nvSpPr>
        <p:spPr>
          <a:xfrm>
            <a:off x="7811956" y="4036037"/>
            <a:ext cx="233028" cy="186422"/>
          </a:xfrm>
          <a:custGeom>
            <a:avLst/>
            <a:gdLst/>
            <a:ahLst/>
            <a:cxnLst/>
            <a:rect l="l" t="t" r="r" b="b"/>
            <a:pathLst>
              <a:path w="233028" h="186422">
                <a:moveTo>
                  <a:pt x="116514" y="46606"/>
                </a:moveTo>
                <a:cubicBezTo>
                  <a:pt x="122958" y="46606"/>
                  <a:pt x="128165" y="41399"/>
                  <a:pt x="128165" y="34954"/>
                </a:cubicBezTo>
                <a:cubicBezTo>
                  <a:pt x="128165" y="28509"/>
                  <a:pt x="122958" y="23303"/>
                  <a:pt x="116514" y="23303"/>
                </a:cubicBezTo>
                <a:lnTo>
                  <a:pt x="69908" y="23303"/>
                </a:lnTo>
                <a:cubicBezTo>
                  <a:pt x="63464" y="23303"/>
                  <a:pt x="58257" y="28509"/>
                  <a:pt x="58257" y="34954"/>
                </a:cubicBezTo>
                <a:cubicBezTo>
                  <a:pt x="58257" y="41399"/>
                  <a:pt x="63464" y="46606"/>
                  <a:pt x="69908" y="46606"/>
                </a:cubicBezTo>
                <a:lnTo>
                  <a:pt x="81560" y="46606"/>
                </a:lnTo>
                <a:lnTo>
                  <a:pt x="81560" y="58257"/>
                </a:lnTo>
                <a:lnTo>
                  <a:pt x="17477" y="58257"/>
                </a:lnTo>
                <a:cubicBezTo>
                  <a:pt x="7828" y="58257"/>
                  <a:pt x="0" y="66085"/>
                  <a:pt x="0" y="75734"/>
                </a:cubicBezTo>
                <a:lnTo>
                  <a:pt x="0" y="99328"/>
                </a:lnTo>
                <a:cubicBezTo>
                  <a:pt x="0" y="106246"/>
                  <a:pt x="4078" y="112509"/>
                  <a:pt x="10377" y="115312"/>
                </a:cubicBezTo>
                <a:lnTo>
                  <a:pt x="34954" y="126235"/>
                </a:lnTo>
                <a:lnTo>
                  <a:pt x="34954" y="133991"/>
                </a:lnTo>
                <a:cubicBezTo>
                  <a:pt x="34954" y="143640"/>
                  <a:pt x="42782" y="151468"/>
                  <a:pt x="52431" y="151468"/>
                </a:cubicBezTo>
                <a:lnTo>
                  <a:pt x="146771" y="151468"/>
                </a:lnTo>
                <a:cubicBezTo>
                  <a:pt x="153470" y="151468"/>
                  <a:pt x="159806" y="148591"/>
                  <a:pt x="164248" y="143567"/>
                </a:cubicBezTo>
                <a:lnTo>
                  <a:pt x="230661" y="68343"/>
                </a:lnTo>
                <a:cubicBezTo>
                  <a:pt x="235139" y="63282"/>
                  <a:pt x="230552" y="55453"/>
                  <a:pt x="223961" y="56873"/>
                </a:cubicBezTo>
                <a:lnTo>
                  <a:pt x="163119" y="69908"/>
                </a:lnTo>
                <a:lnTo>
                  <a:pt x="144732" y="60733"/>
                </a:lnTo>
                <a:cubicBezTo>
                  <a:pt x="141491" y="59131"/>
                  <a:pt x="137923" y="58257"/>
                  <a:pt x="134319" y="58257"/>
                </a:cubicBezTo>
                <a:lnTo>
                  <a:pt x="104862" y="58257"/>
                </a:lnTo>
                <a:lnTo>
                  <a:pt x="104862" y="46606"/>
                </a:lnTo>
                <a:lnTo>
                  <a:pt x="116514" y="46606"/>
                </a:lnTo>
                <a:close/>
                <a:moveTo>
                  <a:pt x="34954" y="75734"/>
                </a:moveTo>
                <a:lnTo>
                  <a:pt x="34954" y="107083"/>
                </a:lnTo>
                <a:lnTo>
                  <a:pt x="17477" y="99328"/>
                </a:lnTo>
                <a:lnTo>
                  <a:pt x="17477" y="75734"/>
                </a:lnTo>
                <a:lnTo>
                  <a:pt x="34954" y="75734"/>
                </a:lnTo>
                <a:close/>
              </a:path>
            </a:pathLst>
          </a:custGeom>
          <a:solidFill>
            <a:srgbClr val="DD6B20"/>
          </a:solidFill>
          <a:ln/>
        </p:spPr>
        <p:txBody>
          <a:bodyPr/>
          <a:lstStyle/>
          <a:p>
            <a:endParaRPr lang="ko-KR" altLang="en-US"/>
          </a:p>
        </p:txBody>
      </p:sp>
      <p:sp>
        <p:nvSpPr>
          <p:cNvPr id="55" name="Text 53"/>
          <p:cNvSpPr/>
          <p:nvPr/>
        </p:nvSpPr>
        <p:spPr>
          <a:xfrm>
            <a:off x="7290266" y="4259743"/>
            <a:ext cx="1276991"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ea typeface="Quattrocento Sans" pitchFamily="34" charset="-122"/>
                <a:cs typeface="Times New Roman" panose="02020603050405020304" pitchFamily="18" charset="0"/>
              </a:rPr>
              <a:t>Oil Refineries</a:t>
            </a:r>
            <a:endParaRPr lang="en-US" sz="1600" dirty="0">
              <a:latin typeface="Times New Roman" panose="02020603050405020304" pitchFamily="18" charset="0"/>
              <a:cs typeface="Times New Roman" panose="02020603050405020304" pitchFamily="18" charset="0"/>
            </a:endParaRPr>
          </a:p>
        </p:txBody>
      </p:sp>
      <p:sp>
        <p:nvSpPr>
          <p:cNvPr id="56" name="Shape 54"/>
          <p:cNvSpPr/>
          <p:nvPr/>
        </p:nvSpPr>
        <p:spPr>
          <a:xfrm>
            <a:off x="8683188" y="3961468"/>
            <a:ext cx="1360881" cy="559266"/>
          </a:xfrm>
          <a:custGeom>
            <a:avLst/>
            <a:gdLst/>
            <a:ahLst/>
            <a:cxnLst/>
            <a:rect l="l" t="t" r="r" b="b"/>
            <a:pathLst>
              <a:path w="1360881" h="559266">
                <a:moveTo>
                  <a:pt x="74567" y="0"/>
                </a:moveTo>
                <a:lnTo>
                  <a:pt x="1286314" y="0"/>
                </a:lnTo>
                <a:cubicBezTo>
                  <a:pt x="1327468" y="0"/>
                  <a:pt x="1360881" y="33412"/>
                  <a:pt x="1360881" y="74567"/>
                </a:cubicBezTo>
                <a:lnTo>
                  <a:pt x="1360881" y="484699"/>
                </a:lnTo>
                <a:cubicBezTo>
                  <a:pt x="1360881" y="525854"/>
                  <a:pt x="1327468" y="559266"/>
                  <a:pt x="1286314" y="559266"/>
                </a:cubicBezTo>
                <a:lnTo>
                  <a:pt x="74567" y="559266"/>
                </a:lnTo>
                <a:cubicBezTo>
                  <a:pt x="33412" y="559266"/>
                  <a:pt x="0" y="525854"/>
                  <a:pt x="0" y="484699"/>
                </a:cubicBezTo>
                <a:lnTo>
                  <a:pt x="0" y="74567"/>
                </a:lnTo>
                <a:cubicBezTo>
                  <a:pt x="0" y="33412"/>
                  <a:pt x="33412" y="0"/>
                  <a:pt x="74567" y="0"/>
                </a:cubicBezTo>
                <a:close/>
              </a:path>
            </a:pathLst>
          </a:custGeom>
          <a:solidFill>
            <a:srgbClr val="DD6B20">
              <a:alpha val="20000"/>
            </a:srgbClr>
          </a:solidFill>
          <a:ln/>
        </p:spPr>
        <p:txBody>
          <a:bodyPr/>
          <a:lstStyle/>
          <a:p>
            <a:endParaRPr lang="ko-KR" altLang="en-US"/>
          </a:p>
        </p:txBody>
      </p:sp>
      <p:sp>
        <p:nvSpPr>
          <p:cNvPr id="57" name="Shape 55"/>
          <p:cNvSpPr/>
          <p:nvPr/>
        </p:nvSpPr>
        <p:spPr>
          <a:xfrm>
            <a:off x="9281778" y="4036037"/>
            <a:ext cx="163119" cy="186422"/>
          </a:xfrm>
          <a:custGeom>
            <a:avLst/>
            <a:gdLst/>
            <a:ahLst/>
            <a:cxnLst/>
            <a:rect l="l" t="t" r="r" b="b"/>
            <a:pathLst>
              <a:path w="163119" h="186422">
                <a:moveTo>
                  <a:pt x="58439" y="-9612"/>
                </a:moveTo>
                <a:cubicBezTo>
                  <a:pt x="61825" y="-12452"/>
                  <a:pt x="66813" y="-12343"/>
                  <a:pt x="70054" y="-9285"/>
                </a:cubicBezTo>
                <a:cubicBezTo>
                  <a:pt x="74532" y="-5061"/>
                  <a:pt x="78538" y="-401"/>
                  <a:pt x="82397" y="4333"/>
                </a:cubicBezTo>
                <a:cubicBezTo>
                  <a:pt x="87313" y="10341"/>
                  <a:pt x="93211" y="18278"/>
                  <a:pt x="98891" y="27708"/>
                </a:cubicBezTo>
                <a:cubicBezTo>
                  <a:pt x="100784" y="25233"/>
                  <a:pt x="102532" y="23048"/>
                  <a:pt x="104061" y="21191"/>
                </a:cubicBezTo>
                <a:cubicBezTo>
                  <a:pt x="104462" y="20718"/>
                  <a:pt x="104862" y="20208"/>
                  <a:pt x="105263" y="19698"/>
                </a:cubicBezTo>
                <a:cubicBezTo>
                  <a:pt x="108139" y="16130"/>
                  <a:pt x="111708" y="11651"/>
                  <a:pt x="116477" y="11651"/>
                </a:cubicBezTo>
                <a:cubicBezTo>
                  <a:pt x="121356" y="11651"/>
                  <a:pt x="124779" y="15984"/>
                  <a:pt x="127692" y="19698"/>
                </a:cubicBezTo>
                <a:cubicBezTo>
                  <a:pt x="128165" y="20317"/>
                  <a:pt x="128638" y="20900"/>
                  <a:pt x="129112" y="21446"/>
                </a:cubicBezTo>
                <a:cubicBezTo>
                  <a:pt x="132862" y="25961"/>
                  <a:pt x="137850" y="32478"/>
                  <a:pt x="142839" y="40525"/>
                </a:cubicBezTo>
                <a:cubicBezTo>
                  <a:pt x="152742" y="56509"/>
                  <a:pt x="163083" y="79266"/>
                  <a:pt x="163083" y="104826"/>
                </a:cubicBezTo>
                <a:cubicBezTo>
                  <a:pt x="163083" y="149866"/>
                  <a:pt x="126563" y="186386"/>
                  <a:pt x="81523" y="186386"/>
                </a:cubicBezTo>
                <a:cubicBezTo>
                  <a:pt x="36483" y="186386"/>
                  <a:pt x="0" y="149902"/>
                  <a:pt x="0" y="104862"/>
                </a:cubicBezTo>
                <a:cubicBezTo>
                  <a:pt x="0" y="71692"/>
                  <a:pt x="14965" y="42964"/>
                  <a:pt x="29310" y="22939"/>
                </a:cubicBezTo>
                <a:cubicBezTo>
                  <a:pt x="36556" y="12853"/>
                  <a:pt x="43765" y="4770"/>
                  <a:pt x="49191" y="-765"/>
                </a:cubicBezTo>
                <a:cubicBezTo>
                  <a:pt x="52176" y="-3823"/>
                  <a:pt x="55198" y="-6845"/>
                  <a:pt x="58475" y="-9576"/>
                </a:cubicBezTo>
                <a:close/>
                <a:moveTo>
                  <a:pt x="82179" y="151468"/>
                </a:moveTo>
                <a:cubicBezTo>
                  <a:pt x="91390" y="151468"/>
                  <a:pt x="99546" y="148919"/>
                  <a:pt x="107229" y="143822"/>
                </a:cubicBezTo>
                <a:cubicBezTo>
                  <a:pt x="122558" y="133117"/>
                  <a:pt x="126672" y="111708"/>
                  <a:pt x="117460" y="94886"/>
                </a:cubicBezTo>
                <a:cubicBezTo>
                  <a:pt x="115822" y="91609"/>
                  <a:pt x="111635" y="91390"/>
                  <a:pt x="109268" y="94158"/>
                </a:cubicBezTo>
                <a:lnTo>
                  <a:pt x="100093" y="104826"/>
                </a:lnTo>
                <a:cubicBezTo>
                  <a:pt x="97690" y="107593"/>
                  <a:pt x="93357" y="107520"/>
                  <a:pt x="91099" y="104644"/>
                </a:cubicBezTo>
                <a:cubicBezTo>
                  <a:pt x="84800" y="96597"/>
                  <a:pt x="73222" y="81924"/>
                  <a:pt x="67323" y="74423"/>
                </a:cubicBezTo>
                <a:cubicBezTo>
                  <a:pt x="65357" y="71911"/>
                  <a:pt x="61789" y="71510"/>
                  <a:pt x="59495" y="73731"/>
                </a:cubicBezTo>
                <a:cubicBezTo>
                  <a:pt x="52832" y="80212"/>
                  <a:pt x="40743" y="94413"/>
                  <a:pt x="40743" y="111708"/>
                </a:cubicBezTo>
                <a:cubicBezTo>
                  <a:pt x="40743" y="136685"/>
                  <a:pt x="59167" y="151468"/>
                  <a:pt x="82142" y="151468"/>
                </a:cubicBezTo>
                <a:close/>
              </a:path>
            </a:pathLst>
          </a:custGeom>
          <a:solidFill>
            <a:srgbClr val="DD6B20"/>
          </a:solidFill>
          <a:ln/>
        </p:spPr>
        <p:txBody>
          <a:bodyPr/>
          <a:lstStyle/>
          <a:p>
            <a:endParaRPr lang="ko-KR" altLang="en-US"/>
          </a:p>
        </p:txBody>
      </p:sp>
      <p:sp>
        <p:nvSpPr>
          <p:cNvPr id="58" name="Text 56"/>
          <p:cNvSpPr/>
          <p:nvPr/>
        </p:nvSpPr>
        <p:spPr>
          <a:xfrm>
            <a:off x="8725133" y="4259743"/>
            <a:ext cx="1276991"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ea typeface="Quattrocento Sans" pitchFamily="34" charset="-122"/>
                <a:cs typeface="Times New Roman" panose="02020603050405020304" pitchFamily="18" charset="0"/>
              </a:rPr>
              <a:t>Gas Processing</a:t>
            </a:r>
            <a:endParaRPr lang="en-US" sz="1600" dirty="0">
              <a:latin typeface="Times New Roman" panose="02020603050405020304" pitchFamily="18" charset="0"/>
              <a:cs typeface="Times New Roman" panose="02020603050405020304" pitchFamily="18" charset="0"/>
            </a:endParaRPr>
          </a:p>
        </p:txBody>
      </p:sp>
      <p:sp>
        <p:nvSpPr>
          <p:cNvPr id="59" name="Shape 57"/>
          <p:cNvSpPr/>
          <p:nvPr/>
        </p:nvSpPr>
        <p:spPr>
          <a:xfrm>
            <a:off x="10118055" y="3961468"/>
            <a:ext cx="1360881" cy="559266"/>
          </a:xfrm>
          <a:custGeom>
            <a:avLst/>
            <a:gdLst/>
            <a:ahLst/>
            <a:cxnLst/>
            <a:rect l="l" t="t" r="r" b="b"/>
            <a:pathLst>
              <a:path w="1360881" h="559266">
                <a:moveTo>
                  <a:pt x="74567" y="0"/>
                </a:moveTo>
                <a:lnTo>
                  <a:pt x="1286314" y="0"/>
                </a:lnTo>
                <a:cubicBezTo>
                  <a:pt x="1327468" y="0"/>
                  <a:pt x="1360881" y="33412"/>
                  <a:pt x="1360881" y="74567"/>
                </a:cubicBezTo>
                <a:lnTo>
                  <a:pt x="1360881" y="484699"/>
                </a:lnTo>
                <a:cubicBezTo>
                  <a:pt x="1360881" y="525854"/>
                  <a:pt x="1327468" y="559266"/>
                  <a:pt x="1286314" y="559266"/>
                </a:cubicBezTo>
                <a:lnTo>
                  <a:pt x="74567" y="559266"/>
                </a:lnTo>
                <a:cubicBezTo>
                  <a:pt x="33412" y="559266"/>
                  <a:pt x="0" y="525854"/>
                  <a:pt x="0" y="484699"/>
                </a:cubicBezTo>
                <a:lnTo>
                  <a:pt x="0" y="74567"/>
                </a:lnTo>
                <a:cubicBezTo>
                  <a:pt x="0" y="33412"/>
                  <a:pt x="33412" y="0"/>
                  <a:pt x="74567" y="0"/>
                </a:cubicBezTo>
                <a:close/>
              </a:path>
            </a:pathLst>
          </a:custGeom>
          <a:solidFill>
            <a:srgbClr val="DD6B20">
              <a:alpha val="20000"/>
            </a:srgbClr>
          </a:solidFill>
          <a:ln/>
        </p:spPr>
        <p:txBody>
          <a:bodyPr/>
          <a:lstStyle/>
          <a:p>
            <a:endParaRPr lang="ko-KR" altLang="en-US"/>
          </a:p>
        </p:txBody>
      </p:sp>
      <p:sp>
        <p:nvSpPr>
          <p:cNvPr id="60" name="Shape 58"/>
          <p:cNvSpPr/>
          <p:nvPr/>
        </p:nvSpPr>
        <p:spPr>
          <a:xfrm>
            <a:off x="10693342" y="4036037"/>
            <a:ext cx="209725" cy="186422"/>
          </a:xfrm>
          <a:custGeom>
            <a:avLst/>
            <a:gdLst/>
            <a:ahLst/>
            <a:cxnLst/>
            <a:rect l="l" t="t" r="r" b="b"/>
            <a:pathLst>
              <a:path w="209725" h="186422">
                <a:moveTo>
                  <a:pt x="90298" y="32041"/>
                </a:moveTo>
                <a:lnTo>
                  <a:pt x="119427" y="32041"/>
                </a:lnTo>
                <a:lnTo>
                  <a:pt x="119427" y="49518"/>
                </a:lnTo>
                <a:lnTo>
                  <a:pt x="90298" y="49518"/>
                </a:lnTo>
                <a:lnTo>
                  <a:pt x="90298" y="32041"/>
                </a:lnTo>
                <a:close/>
                <a:moveTo>
                  <a:pt x="87385" y="11651"/>
                </a:moveTo>
                <a:cubicBezTo>
                  <a:pt x="77737" y="11651"/>
                  <a:pt x="69908" y="19480"/>
                  <a:pt x="69908" y="29128"/>
                </a:cubicBezTo>
                <a:lnTo>
                  <a:pt x="69908" y="52431"/>
                </a:lnTo>
                <a:cubicBezTo>
                  <a:pt x="69908" y="62080"/>
                  <a:pt x="77737" y="69908"/>
                  <a:pt x="87385" y="69908"/>
                </a:cubicBezTo>
                <a:lnTo>
                  <a:pt x="93211" y="69908"/>
                </a:lnTo>
                <a:lnTo>
                  <a:pt x="93211" y="81560"/>
                </a:lnTo>
                <a:lnTo>
                  <a:pt x="11651" y="81560"/>
                </a:lnTo>
                <a:cubicBezTo>
                  <a:pt x="5207" y="81560"/>
                  <a:pt x="0" y="86766"/>
                  <a:pt x="0" y="93211"/>
                </a:cubicBezTo>
                <a:cubicBezTo>
                  <a:pt x="0" y="99656"/>
                  <a:pt x="5207" y="104862"/>
                  <a:pt x="11651" y="104862"/>
                </a:cubicBezTo>
                <a:lnTo>
                  <a:pt x="46606" y="104862"/>
                </a:lnTo>
                <a:lnTo>
                  <a:pt x="46606" y="116514"/>
                </a:lnTo>
                <a:lnTo>
                  <a:pt x="40780" y="116514"/>
                </a:lnTo>
                <a:cubicBezTo>
                  <a:pt x="31131" y="116514"/>
                  <a:pt x="23303" y="124342"/>
                  <a:pt x="23303" y="133991"/>
                </a:cubicBezTo>
                <a:lnTo>
                  <a:pt x="23303" y="157294"/>
                </a:lnTo>
                <a:cubicBezTo>
                  <a:pt x="23303" y="166942"/>
                  <a:pt x="31131" y="174771"/>
                  <a:pt x="40780" y="174771"/>
                </a:cubicBezTo>
                <a:lnTo>
                  <a:pt x="75734" y="174771"/>
                </a:lnTo>
                <a:cubicBezTo>
                  <a:pt x="85383" y="174771"/>
                  <a:pt x="93211" y="166942"/>
                  <a:pt x="93211" y="157294"/>
                </a:cubicBezTo>
                <a:lnTo>
                  <a:pt x="93211" y="133991"/>
                </a:lnTo>
                <a:cubicBezTo>
                  <a:pt x="93211" y="124342"/>
                  <a:pt x="85383" y="116514"/>
                  <a:pt x="75734" y="116514"/>
                </a:cubicBezTo>
                <a:lnTo>
                  <a:pt x="69908" y="116514"/>
                </a:lnTo>
                <a:lnTo>
                  <a:pt x="69908" y="104862"/>
                </a:lnTo>
                <a:lnTo>
                  <a:pt x="139817" y="104862"/>
                </a:lnTo>
                <a:lnTo>
                  <a:pt x="139817" y="116514"/>
                </a:lnTo>
                <a:lnTo>
                  <a:pt x="133991" y="116514"/>
                </a:lnTo>
                <a:cubicBezTo>
                  <a:pt x="124342" y="116514"/>
                  <a:pt x="116514" y="124342"/>
                  <a:pt x="116514" y="133991"/>
                </a:cubicBezTo>
                <a:lnTo>
                  <a:pt x="116514" y="157294"/>
                </a:lnTo>
                <a:cubicBezTo>
                  <a:pt x="116514" y="166942"/>
                  <a:pt x="124342" y="174771"/>
                  <a:pt x="133991" y="174771"/>
                </a:cubicBezTo>
                <a:lnTo>
                  <a:pt x="168945" y="174771"/>
                </a:lnTo>
                <a:cubicBezTo>
                  <a:pt x="178594" y="174771"/>
                  <a:pt x="186422" y="166942"/>
                  <a:pt x="186422" y="157294"/>
                </a:cubicBezTo>
                <a:lnTo>
                  <a:pt x="186422" y="133991"/>
                </a:lnTo>
                <a:cubicBezTo>
                  <a:pt x="186422" y="124342"/>
                  <a:pt x="178594" y="116514"/>
                  <a:pt x="168945" y="116514"/>
                </a:cubicBezTo>
                <a:lnTo>
                  <a:pt x="163119" y="116514"/>
                </a:lnTo>
                <a:lnTo>
                  <a:pt x="163119" y="104862"/>
                </a:lnTo>
                <a:lnTo>
                  <a:pt x="198073" y="104862"/>
                </a:lnTo>
                <a:cubicBezTo>
                  <a:pt x="204518" y="104862"/>
                  <a:pt x="209725" y="99656"/>
                  <a:pt x="209725" y="93211"/>
                </a:cubicBezTo>
                <a:cubicBezTo>
                  <a:pt x="209725" y="86766"/>
                  <a:pt x="204518" y="81560"/>
                  <a:pt x="198073" y="81560"/>
                </a:cubicBezTo>
                <a:lnTo>
                  <a:pt x="116514" y="81560"/>
                </a:lnTo>
                <a:lnTo>
                  <a:pt x="116514" y="69908"/>
                </a:lnTo>
                <a:lnTo>
                  <a:pt x="122339" y="69908"/>
                </a:lnTo>
                <a:cubicBezTo>
                  <a:pt x="131988" y="69908"/>
                  <a:pt x="139817" y="62080"/>
                  <a:pt x="139817" y="52431"/>
                </a:cubicBezTo>
                <a:lnTo>
                  <a:pt x="139817" y="29128"/>
                </a:lnTo>
                <a:cubicBezTo>
                  <a:pt x="139817" y="19480"/>
                  <a:pt x="131988" y="11651"/>
                  <a:pt x="122339" y="11651"/>
                </a:cubicBezTo>
                <a:lnTo>
                  <a:pt x="87385" y="11651"/>
                </a:lnTo>
                <a:close/>
                <a:moveTo>
                  <a:pt x="163119" y="136904"/>
                </a:moveTo>
                <a:lnTo>
                  <a:pt x="166032" y="136904"/>
                </a:lnTo>
                <a:lnTo>
                  <a:pt x="166032" y="154381"/>
                </a:lnTo>
                <a:lnTo>
                  <a:pt x="136904" y="154381"/>
                </a:lnTo>
                <a:lnTo>
                  <a:pt x="136904" y="136904"/>
                </a:lnTo>
                <a:lnTo>
                  <a:pt x="163119" y="136904"/>
                </a:lnTo>
                <a:close/>
                <a:moveTo>
                  <a:pt x="69908" y="136904"/>
                </a:moveTo>
                <a:lnTo>
                  <a:pt x="72821" y="136904"/>
                </a:lnTo>
                <a:lnTo>
                  <a:pt x="72821" y="154381"/>
                </a:lnTo>
                <a:lnTo>
                  <a:pt x="43693" y="154381"/>
                </a:lnTo>
                <a:lnTo>
                  <a:pt x="43693" y="136904"/>
                </a:lnTo>
                <a:lnTo>
                  <a:pt x="69908" y="136904"/>
                </a:lnTo>
                <a:close/>
              </a:path>
            </a:pathLst>
          </a:custGeom>
          <a:solidFill>
            <a:srgbClr val="DD6B20"/>
          </a:solidFill>
          <a:ln/>
        </p:spPr>
        <p:txBody>
          <a:bodyPr/>
          <a:lstStyle/>
          <a:p>
            <a:endParaRPr lang="ko-KR" altLang="en-US"/>
          </a:p>
        </p:txBody>
      </p:sp>
      <p:sp>
        <p:nvSpPr>
          <p:cNvPr id="61" name="Text 59"/>
          <p:cNvSpPr/>
          <p:nvPr/>
        </p:nvSpPr>
        <p:spPr>
          <a:xfrm>
            <a:off x="10160000" y="4259743"/>
            <a:ext cx="1276991" cy="186422"/>
          </a:xfrm>
          <a:prstGeom prst="rect">
            <a:avLst/>
          </a:prstGeom>
          <a:noFill/>
          <a:ln/>
        </p:spPr>
        <p:txBody>
          <a:bodyPr wrap="square" lIns="0" tIns="0" rIns="0" bIns="0" rtlCol="0" anchor="ctr"/>
          <a:lstStyle/>
          <a:p>
            <a:pPr algn="ctr">
              <a:lnSpc>
                <a:spcPct val="120000"/>
              </a:lnSpc>
            </a:pPr>
            <a:r>
              <a:rPr lang="en-US" sz="1028" b="1" dirty="0">
                <a:solidFill>
                  <a:srgbClr val="F7FAFC"/>
                </a:solidFill>
                <a:latin typeface="Times New Roman" panose="02020603050405020304" pitchFamily="18" charset="0"/>
                <a:ea typeface="Quattrocento Sans" pitchFamily="34" charset="-122"/>
                <a:cs typeface="Times New Roman" panose="02020603050405020304" pitchFamily="18" charset="0"/>
              </a:rPr>
              <a:t>Transmission</a:t>
            </a:r>
            <a:endParaRPr lang="en-US" sz="1600" dirty="0">
              <a:latin typeface="Times New Roman" panose="02020603050405020304" pitchFamily="18" charset="0"/>
              <a:cs typeface="Times New Roman" panose="02020603050405020304" pitchFamily="18" charset="0"/>
            </a:endParaRPr>
          </a:p>
        </p:txBody>
      </p:sp>
      <p:sp>
        <p:nvSpPr>
          <p:cNvPr id="62" name="Shape 60"/>
          <p:cNvSpPr/>
          <p:nvPr/>
        </p:nvSpPr>
        <p:spPr>
          <a:xfrm>
            <a:off x="5645820" y="4781725"/>
            <a:ext cx="5984147" cy="1304954"/>
          </a:xfrm>
          <a:custGeom>
            <a:avLst/>
            <a:gdLst/>
            <a:ahLst/>
            <a:cxnLst/>
            <a:rect l="l" t="t" r="r" b="b"/>
            <a:pathLst>
              <a:path w="5984147" h="1304954">
                <a:moveTo>
                  <a:pt x="37284" y="0"/>
                </a:moveTo>
                <a:lnTo>
                  <a:pt x="5909582" y="0"/>
                </a:lnTo>
                <a:cubicBezTo>
                  <a:pt x="5950763" y="0"/>
                  <a:pt x="5984147" y="33384"/>
                  <a:pt x="5984147" y="74565"/>
                </a:cubicBezTo>
                <a:lnTo>
                  <a:pt x="5984147" y="1230389"/>
                </a:lnTo>
                <a:cubicBezTo>
                  <a:pt x="5984147" y="1271570"/>
                  <a:pt x="5950763" y="1304954"/>
                  <a:pt x="5909582" y="1304954"/>
                </a:cubicBezTo>
                <a:lnTo>
                  <a:pt x="37284" y="1304954"/>
                </a:lnTo>
                <a:cubicBezTo>
                  <a:pt x="16693" y="1304954"/>
                  <a:pt x="0" y="1288261"/>
                  <a:pt x="0" y="1267670"/>
                </a:cubicBezTo>
                <a:lnTo>
                  <a:pt x="0" y="37284"/>
                </a:lnTo>
                <a:cubicBezTo>
                  <a:pt x="0" y="16693"/>
                  <a:pt x="16693" y="0"/>
                  <a:pt x="37284" y="0"/>
                </a:cubicBezTo>
                <a:close/>
              </a:path>
            </a:pathLst>
          </a:custGeom>
          <a:solidFill>
            <a:srgbClr val="1A202C">
              <a:alpha val="50196"/>
            </a:srgbClr>
          </a:solidFill>
          <a:ln/>
        </p:spPr>
        <p:txBody>
          <a:bodyPr/>
          <a:lstStyle/>
          <a:p>
            <a:endParaRPr lang="ko-KR" altLang="en-US"/>
          </a:p>
        </p:txBody>
      </p:sp>
      <p:sp>
        <p:nvSpPr>
          <p:cNvPr id="63" name="Shape 61"/>
          <p:cNvSpPr/>
          <p:nvPr/>
        </p:nvSpPr>
        <p:spPr>
          <a:xfrm>
            <a:off x="5645820" y="4781725"/>
            <a:ext cx="37284" cy="1304954"/>
          </a:xfrm>
          <a:custGeom>
            <a:avLst/>
            <a:gdLst/>
            <a:ahLst/>
            <a:cxnLst/>
            <a:rect l="l" t="t" r="r" b="b"/>
            <a:pathLst>
              <a:path w="37284" h="1304954">
                <a:moveTo>
                  <a:pt x="37284" y="0"/>
                </a:moveTo>
                <a:lnTo>
                  <a:pt x="37284" y="0"/>
                </a:lnTo>
                <a:lnTo>
                  <a:pt x="37284" y="1304954"/>
                </a:lnTo>
                <a:lnTo>
                  <a:pt x="37284" y="1304954"/>
                </a:lnTo>
                <a:cubicBezTo>
                  <a:pt x="16693" y="1304954"/>
                  <a:pt x="0" y="1288261"/>
                  <a:pt x="0" y="1267670"/>
                </a:cubicBezTo>
                <a:lnTo>
                  <a:pt x="0" y="37284"/>
                </a:lnTo>
                <a:cubicBezTo>
                  <a:pt x="0" y="16693"/>
                  <a:pt x="16693" y="0"/>
                  <a:pt x="37284" y="0"/>
                </a:cubicBezTo>
                <a:close/>
              </a:path>
            </a:pathLst>
          </a:custGeom>
          <a:solidFill>
            <a:srgbClr val="3182CE"/>
          </a:solidFill>
          <a:ln/>
        </p:spPr>
        <p:txBody>
          <a:bodyPr/>
          <a:lstStyle/>
          <a:p>
            <a:endParaRPr lang="ko-KR" altLang="en-US"/>
          </a:p>
        </p:txBody>
      </p:sp>
      <p:sp>
        <p:nvSpPr>
          <p:cNvPr id="64" name="Shape 62"/>
          <p:cNvSpPr/>
          <p:nvPr/>
        </p:nvSpPr>
        <p:spPr>
          <a:xfrm>
            <a:off x="5813600" y="4930862"/>
            <a:ext cx="372844" cy="372844"/>
          </a:xfrm>
          <a:custGeom>
            <a:avLst/>
            <a:gdLst/>
            <a:ahLst/>
            <a:cxnLst/>
            <a:rect l="l" t="t" r="r" b="b"/>
            <a:pathLst>
              <a:path w="372844" h="372844">
                <a:moveTo>
                  <a:pt x="186422" y="0"/>
                </a:moveTo>
                <a:lnTo>
                  <a:pt x="186422" y="0"/>
                </a:lnTo>
                <a:cubicBezTo>
                  <a:pt x="289380" y="0"/>
                  <a:pt x="372844" y="83464"/>
                  <a:pt x="372844" y="186422"/>
                </a:cubicBezTo>
                <a:lnTo>
                  <a:pt x="372844" y="186422"/>
                </a:lnTo>
                <a:cubicBezTo>
                  <a:pt x="372844" y="289380"/>
                  <a:pt x="289380" y="372844"/>
                  <a:pt x="186422" y="372844"/>
                </a:cubicBezTo>
                <a:lnTo>
                  <a:pt x="186422" y="372844"/>
                </a:lnTo>
                <a:cubicBezTo>
                  <a:pt x="83464" y="372844"/>
                  <a:pt x="0" y="289380"/>
                  <a:pt x="0" y="186422"/>
                </a:cubicBezTo>
                <a:lnTo>
                  <a:pt x="0" y="186422"/>
                </a:lnTo>
                <a:cubicBezTo>
                  <a:pt x="0" y="83464"/>
                  <a:pt x="83464" y="0"/>
                  <a:pt x="186422" y="0"/>
                </a:cubicBezTo>
                <a:close/>
              </a:path>
            </a:pathLst>
          </a:custGeom>
          <a:solidFill>
            <a:srgbClr val="3182CE"/>
          </a:solidFill>
          <a:ln/>
        </p:spPr>
        <p:txBody>
          <a:bodyPr/>
          <a:lstStyle/>
          <a:p>
            <a:endParaRPr lang="ko-KR" altLang="en-US"/>
          </a:p>
        </p:txBody>
      </p:sp>
      <p:sp>
        <p:nvSpPr>
          <p:cNvPr id="65" name="Shape 63"/>
          <p:cNvSpPr/>
          <p:nvPr/>
        </p:nvSpPr>
        <p:spPr>
          <a:xfrm>
            <a:off x="5918462" y="5033394"/>
            <a:ext cx="167780" cy="167780"/>
          </a:xfrm>
          <a:custGeom>
            <a:avLst/>
            <a:gdLst/>
            <a:ahLst/>
            <a:cxnLst/>
            <a:rect l="l" t="t" r="r" b="b"/>
            <a:pathLst>
              <a:path w="167780" h="167780">
                <a:moveTo>
                  <a:pt x="73404" y="0"/>
                </a:moveTo>
                <a:lnTo>
                  <a:pt x="73404" y="20972"/>
                </a:lnTo>
                <a:cubicBezTo>
                  <a:pt x="73404" y="23856"/>
                  <a:pt x="75763" y="26216"/>
                  <a:pt x="78647" y="26216"/>
                </a:cubicBezTo>
                <a:lnTo>
                  <a:pt x="89133" y="26216"/>
                </a:lnTo>
                <a:cubicBezTo>
                  <a:pt x="92017" y="26216"/>
                  <a:pt x="94376" y="23856"/>
                  <a:pt x="94376" y="20972"/>
                </a:cubicBezTo>
                <a:lnTo>
                  <a:pt x="94376" y="0"/>
                </a:lnTo>
                <a:lnTo>
                  <a:pt x="104862" y="0"/>
                </a:lnTo>
                <a:cubicBezTo>
                  <a:pt x="116430" y="0"/>
                  <a:pt x="125835" y="9405"/>
                  <a:pt x="125835" y="20972"/>
                </a:cubicBezTo>
                <a:lnTo>
                  <a:pt x="125835" y="62917"/>
                </a:lnTo>
                <a:cubicBezTo>
                  <a:pt x="125835" y="64720"/>
                  <a:pt x="125605" y="66489"/>
                  <a:pt x="125179" y="68161"/>
                </a:cubicBezTo>
                <a:lnTo>
                  <a:pt x="42600" y="68161"/>
                </a:lnTo>
                <a:cubicBezTo>
                  <a:pt x="42174" y="66489"/>
                  <a:pt x="41945" y="64720"/>
                  <a:pt x="41945" y="62917"/>
                </a:cubicBezTo>
                <a:lnTo>
                  <a:pt x="41945" y="20972"/>
                </a:lnTo>
                <a:cubicBezTo>
                  <a:pt x="41945" y="9405"/>
                  <a:pt x="51350" y="0"/>
                  <a:pt x="62917" y="0"/>
                </a:cubicBezTo>
                <a:lnTo>
                  <a:pt x="73404" y="0"/>
                </a:lnTo>
                <a:close/>
                <a:moveTo>
                  <a:pt x="104862" y="167780"/>
                </a:moveTo>
                <a:cubicBezTo>
                  <a:pt x="101192" y="167780"/>
                  <a:pt x="97719" y="166830"/>
                  <a:pt x="94704" y="165158"/>
                </a:cubicBezTo>
                <a:cubicBezTo>
                  <a:pt x="97817" y="159751"/>
                  <a:pt x="99619" y="153492"/>
                  <a:pt x="99619" y="146807"/>
                </a:cubicBezTo>
                <a:lnTo>
                  <a:pt x="99619" y="104862"/>
                </a:lnTo>
                <a:cubicBezTo>
                  <a:pt x="99619" y="98177"/>
                  <a:pt x="97817" y="91918"/>
                  <a:pt x="94704" y="86511"/>
                </a:cubicBezTo>
                <a:cubicBezTo>
                  <a:pt x="97719" y="84840"/>
                  <a:pt x="101159" y="83890"/>
                  <a:pt x="104862" y="83890"/>
                </a:cubicBezTo>
                <a:lnTo>
                  <a:pt x="115349" y="83890"/>
                </a:lnTo>
                <a:lnTo>
                  <a:pt x="115349" y="104862"/>
                </a:lnTo>
                <a:cubicBezTo>
                  <a:pt x="115349" y="107746"/>
                  <a:pt x="117708" y="110106"/>
                  <a:pt x="120592" y="110106"/>
                </a:cubicBezTo>
                <a:lnTo>
                  <a:pt x="131078" y="110106"/>
                </a:lnTo>
                <a:cubicBezTo>
                  <a:pt x="133962" y="110106"/>
                  <a:pt x="136321" y="107746"/>
                  <a:pt x="136321" y="104862"/>
                </a:cubicBezTo>
                <a:lnTo>
                  <a:pt x="136321" y="83890"/>
                </a:lnTo>
                <a:lnTo>
                  <a:pt x="146807" y="83890"/>
                </a:lnTo>
                <a:cubicBezTo>
                  <a:pt x="158375" y="83890"/>
                  <a:pt x="167780" y="93295"/>
                  <a:pt x="167780" y="104862"/>
                </a:cubicBezTo>
                <a:lnTo>
                  <a:pt x="167780" y="146807"/>
                </a:lnTo>
                <a:cubicBezTo>
                  <a:pt x="167780" y="158375"/>
                  <a:pt x="158375" y="167780"/>
                  <a:pt x="146807" y="167780"/>
                </a:cubicBezTo>
                <a:lnTo>
                  <a:pt x="104862" y="167780"/>
                </a:lnTo>
                <a:close/>
                <a:moveTo>
                  <a:pt x="0" y="104862"/>
                </a:moveTo>
                <a:cubicBezTo>
                  <a:pt x="0" y="93295"/>
                  <a:pt x="9405" y="83890"/>
                  <a:pt x="20972" y="83890"/>
                </a:cubicBezTo>
                <a:lnTo>
                  <a:pt x="31459" y="83890"/>
                </a:lnTo>
                <a:lnTo>
                  <a:pt x="31459" y="104862"/>
                </a:lnTo>
                <a:cubicBezTo>
                  <a:pt x="31459" y="107746"/>
                  <a:pt x="33818" y="110106"/>
                  <a:pt x="36702" y="110106"/>
                </a:cubicBezTo>
                <a:lnTo>
                  <a:pt x="47188" y="110106"/>
                </a:lnTo>
                <a:cubicBezTo>
                  <a:pt x="50072" y="110106"/>
                  <a:pt x="52431" y="107746"/>
                  <a:pt x="52431" y="104862"/>
                </a:cubicBezTo>
                <a:lnTo>
                  <a:pt x="52431" y="83890"/>
                </a:lnTo>
                <a:lnTo>
                  <a:pt x="62917" y="83890"/>
                </a:lnTo>
                <a:cubicBezTo>
                  <a:pt x="74485" y="83890"/>
                  <a:pt x="83890" y="93295"/>
                  <a:pt x="83890" y="104862"/>
                </a:cubicBezTo>
                <a:lnTo>
                  <a:pt x="83890" y="146807"/>
                </a:lnTo>
                <a:cubicBezTo>
                  <a:pt x="83890" y="158375"/>
                  <a:pt x="74485" y="167780"/>
                  <a:pt x="62917" y="167780"/>
                </a:cubicBezTo>
                <a:lnTo>
                  <a:pt x="20972" y="167780"/>
                </a:lnTo>
                <a:cubicBezTo>
                  <a:pt x="9405" y="167780"/>
                  <a:pt x="0" y="158375"/>
                  <a:pt x="0" y="146807"/>
                </a:cubicBezTo>
                <a:lnTo>
                  <a:pt x="0" y="104862"/>
                </a:lnTo>
                <a:close/>
              </a:path>
            </a:pathLst>
          </a:custGeom>
          <a:solidFill>
            <a:srgbClr val="FFFFFF"/>
          </a:solidFill>
          <a:ln/>
        </p:spPr>
        <p:txBody>
          <a:bodyPr/>
          <a:lstStyle/>
          <a:p>
            <a:endParaRPr lang="ko-KR" altLang="en-US"/>
          </a:p>
        </p:txBody>
      </p:sp>
      <p:sp>
        <p:nvSpPr>
          <p:cNvPr id="66" name="Text 64"/>
          <p:cNvSpPr/>
          <p:nvPr/>
        </p:nvSpPr>
        <p:spPr>
          <a:xfrm>
            <a:off x="6298297" y="4986789"/>
            <a:ext cx="1798972" cy="260991"/>
          </a:xfrm>
          <a:prstGeom prst="rect">
            <a:avLst/>
          </a:prstGeom>
          <a:noFill/>
          <a:ln/>
        </p:spPr>
        <p:txBody>
          <a:bodyPr wrap="square" lIns="0" tIns="0" rIns="0" bIns="0" rtlCol="0" anchor="ctr"/>
          <a:lstStyle/>
          <a:p>
            <a:pPr>
              <a:lnSpc>
                <a:spcPct val="130000"/>
              </a:lnSpc>
            </a:pPr>
            <a:r>
              <a:rPr lang="en-US" sz="1321" b="1" dirty="0">
                <a:solidFill>
                  <a:srgbClr val="F7FAFC"/>
                </a:solidFill>
                <a:latin typeface="Times New Roman" panose="02020603050405020304" pitchFamily="18" charset="0"/>
                <a:ea typeface="Liter" pitchFamily="34" charset="-122"/>
                <a:cs typeface="Times New Roman" panose="02020603050405020304" pitchFamily="18" charset="0"/>
              </a:rPr>
              <a:t>RESOURCES / SUPPLY</a:t>
            </a:r>
            <a:endParaRPr lang="en-US" sz="1600" dirty="0">
              <a:latin typeface="Times New Roman" panose="02020603050405020304" pitchFamily="18" charset="0"/>
              <a:cs typeface="Times New Roman" panose="02020603050405020304" pitchFamily="18" charset="0"/>
            </a:endParaRPr>
          </a:p>
        </p:txBody>
      </p:sp>
      <p:sp>
        <p:nvSpPr>
          <p:cNvPr id="67" name="Shape 65"/>
          <p:cNvSpPr/>
          <p:nvPr/>
        </p:nvSpPr>
        <p:spPr>
          <a:xfrm>
            <a:off x="5813600" y="5415560"/>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68" name="Shape 66"/>
          <p:cNvSpPr/>
          <p:nvPr/>
        </p:nvSpPr>
        <p:spPr>
          <a:xfrm>
            <a:off x="6183385" y="5508771"/>
            <a:ext cx="146807" cy="167780"/>
          </a:xfrm>
          <a:custGeom>
            <a:avLst/>
            <a:gdLst/>
            <a:ahLst/>
            <a:cxnLst/>
            <a:rect l="l" t="t" r="r" b="b"/>
            <a:pathLst>
              <a:path w="146807" h="167780">
                <a:moveTo>
                  <a:pt x="52595" y="-8651"/>
                </a:moveTo>
                <a:cubicBezTo>
                  <a:pt x="55643" y="-11207"/>
                  <a:pt x="60132" y="-11109"/>
                  <a:pt x="63049" y="-8356"/>
                </a:cubicBezTo>
                <a:cubicBezTo>
                  <a:pt x="67079" y="-4555"/>
                  <a:pt x="70684" y="-360"/>
                  <a:pt x="74157" y="3900"/>
                </a:cubicBezTo>
                <a:cubicBezTo>
                  <a:pt x="78581" y="9307"/>
                  <a:pt x="83890" y="16450"/>
                  <a:pt x="89002" y="24938"/>
                </a:cubicBezTo>
                <a:cubicBezTo>
                  <a:pt x="90706" y="22709"/>
                  <a:pt x="92279" y="20743"/>
                  <a:pt x="93655" y="19072"/>
                </a:cubicBezTo>
                <a:cubicBezTo>
                  <a:pt x="94016" y="18646"/>
                  <a:pt x="94376" y="18187"/>
                  <a:pt x="94737" y="17728"/>
                </a:cubicBezTo>
                <a:cubicBezTo>
                  <a:pt x="97325" y="14517"/>
                  <a:pt x="100537" y="10486"/>
                  <a:pt x="104830" y="10486"/>
                </a:cubicBezTo>
                <a:cubicBezTo>
                  <a:pt x="109221" y="10486"/>
                  <a:pt x="112301" y="14386"/>
                  <a:pt x="114923" y="17728"/>
                </a:cubicBezTo>
                <a:cubicBezTo>
                  <a:pt x="115349" y="18285"/>
                  <a:pt x="115775" y="18810"/>
                  <a:pt x="116201" y="19301"/>
                </a:cubicBezTo>
                <a:cubicBezTo>
                  <a:pt x="119576" y="23365"/>
                  <a:pt x="124065" y="29230"/>
                  <a:pt x="128555" y="36472"/>
                </a:cubicBezTo>
                <a:cubicBezTo>
                  <a:pt x="137468" y="50858"/>
                  <a:pt x="146775" y="71339"/>
                  <a:pt x="146775" y="94343"/>
                </a:cubicBezTo>
                <a:cubicBezTo>
                  <a:pt x="146775" y="134879"/>
                  <a:pt x="113907" y="167747"/>
                  <a:pt x="73371" y="167747"/>
                </a:cubicBezTo>
                <a:cubicBezTo>
                  <a:pt x="32835" y="167747"/>
                  <a:pt x="0" y="134912"/>
                  <a:pt x="0" y="94376"/>
                </a:cubicBezTo>
                <a:cubicBezTo>
                  <a:pt x="0" y="64523"/>
                  <a:pt x="13468" y="38668"/>
                  <a:pt x="26379" y="20645"/>
                </a:cubicBezTo>
                <a:cubicBezTo>
                  <a:pt x="32901" y="11568"/>
                  <a:pt x="39389" y="4293"/>
                  <a:pt x="44272" y="-688"/>
                </a:cubicBezTo>
                <a:cubicBezTo>
                  <a:pt x="46959" y="-3441"/>
                  <a:pt x="49679" y="-6161"/>
                  <a:pt x="52628" y="-8618"/>
                </a:cubicBezTo>
                <a:close/>
                <a:moveTo>
                  <a:pt x="73961" y="136321"/>
                </a:moveTo>
                <a:cubicBezTo>
                  <a:pt x="82251" y="136321"/>
                  <a:pt x="89592" y="134027"/>
                  <a:pt x="96506" y="129440"/>
                </a:cubicBezTo>
                <a:cubicBezTo>
                  <a:pt x="110302" y="119805"/>
                  <a:pt x="114005" y="100537"/>
                  <a:pt x="105714" y="85397"/>
                </a:cubicBezTo>
                <a:cubicBezTo>
                  <a:pt x="104240" y="82448"/>
                  <a:pt x="100471" y="82251"/>
                  <a:pt x="98341" y="84742"/>
                </a:cubicBezTo>
                <a:lnTo>
                  <a:pt x="90083" y="94343"/>
                </a:lnTo>
                <a:cubicBezTo>
                  <a:pt x="87921" y="96834"/>
                  <a:pt x="84021" y="96768"/>
                  <a:pt x="81989" y="94180"/>
                </a:cubicBezTo>
                <a:cubicBezTo>
                  <a:pt x="76320" y="86937"/>
                  <a:pt x="65899" y="73731"/>
                  <a:pt x="60591" y="66981"/>
                </a:cubicBezTo>
                <a:cubicBezTo>
                  <a:pt x="58821" y="64720"/>
                  <a:pt x="55610" y="64359"/>
                  <a:pt x="53545" y="66358"/>
                </a:cubicBezTo>
                <a:cubicBezTo>
                  <a:pt x="47549" y="72191"/>
                  <a:pt x="36669" y="84971"/>
                  <a:pt x="36669" y="100537"/>
                </a:cubicBezTo>
                <a:cubicBezTo>
                  <a:pt x="36669" y="123017"/>
                  <a:pt x="53250" y="136321"/>
                  <a:pt x="73928" y="136321"/>
                </a:cubicBezTo>
                <a:close/>
              </a:path>
            </a:pathLst>
          </a:custGeom>
          <a:solidFill>
            <a:srgbClr val="3182CE"/>
          </a:solidFill>
          <a:ln/>
        </p:spPr>
        <p:txBody>
          <a:bodyPr/>
          <a:lstStyle/>
          <a:p>
            <a:endParaRPr lang="ko-KR" altLang="en-US"/>
          </a:p>
        </p:txBody>
      </p:sp>
      <p:sp>
        <p:nvSpPr>
          <p:cNvPr id="69" name="Text 67"/>
          <p:cNvSpPr/>
          <p:nvPr/>
        </p:nvSpPr>
        <p:spPr>
          <a:xfrm>
            <a:off x="5860205" y="5713835"/>
            <a:ext cx="792294" cy="149138"/>
          </a:xfrm>
          <a:prstGeom prst="rect">
            <a:avLst/>
          </a:prstGeom>
          <a:noFill/>
          <a:ln/>
        </p:spPr>
        <p:txBody>
          <a:bodyPr wrap="square" lIns="0" tIns="0" rIns="0" bIns="0" rtlCol="0" anchor="ctr"/>
          <a:lstStyle/>
          <a:p>
            <a:pPr algn="ctr">
              <a:lnSpc>
                <a:spcPct val="110000"/>
              </a:lnSpc>
            </a:pPr>
            <a:r>
              <a:rPr lang="en-US" sz="1000" b="1" dirty="0">
                <a:solidFill>
                  <a:srgbClr val="F7FAFC"/>
                </a:solidFill>
                <a:latin typeface="Times New Roman" panose="02020603050405020304" pitchFamily="18" charset="0"/>
                <a:cs typeface="Times New Roman" panose="02020603050405020304" pitchFamily="18" charset="0"/>
              </a:rPr>
              <a:t>Natural Gas</a:t>
            </a:r>
          </a:p>
        </p:txBody>
      </p:sp>
      <p:sp>
        <p:nvSpPr>
          <p:cNvPr id="70" name="Shape 68"/>
          <p:cNvSpPr/>
          <p:nvPr/>
        </p:nvSpPr>
        <p:spPr>
          <a:xfrm>
            <a:off x="6805568" y="5403607"/>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71" name="Shape 69"/>
          <p:cNvSpPr/>
          <p:nvPr/>
        </p:nvSpPr>
        <p:spPr>
          <a:xfrm>
            <a:off x="7108505" y="5508771"/>
            <a:ext cx="209725" cy="167780"/>
          </a:xfrm>
          <a:custGeom>
            <a:avLst/>
            <a:gdLst/>
            <a:ahLst/>
            <a:cxnLst/>
            <a:rect l="l" t="t" r="r" b="b"/>
            <a:pathLst>
              <a:path w="209725" h="167780">
                <a:moveTo>
                  <a:pt x="104862" y="41945"/>
                </a:moveTo>
                <a:cubicBezTo>
                  <a:pt x="110663" y="41945"/>
                  <a:pt x="115349" y="37259"/>
                  <a:pt x="115349" y="31459"/>
                </a:cubicBezTo>
                <a:cubicBezTo>
                  <a:pt x="115349" y="25659"/>
                  <a:pt x="110663" y="20972"/>
                  <a:pt x="104862" y="20972"/>
                </a:cubicBezTo>
                <a:lnTo>
                  <a:pt x="62917" y="20972"/>
                </a:lnTo>
                <a:cubicBezTo>
                  <a:pt x="57117" y="20972"/>
                  <a:pt x="52431" y="25659"/>
                  <a:pt x="52431" y="31459"/>
                </a:cubicBezTo>
                <a:cubicBezTo>
                  <a:pt x="52431" y="37259"/>
                  <a:pt x="57117" y="41945"/>
                  <a:pt x="62917" y="41945"/>
                </a:cubicBezTo>
                <a:lnTo>
                  <a:pt x="73404" y="41945"/>
                </a:lnTo>
                <a:lnTo>
                  <a:pt x="73404" y="52431"/>
                </a:lnTo>
                <a:lnTo>
                  <a:pt x="15729" y="52431"/>
                </a:lnTo>
                <a:cubicBezTo>
                  <a:pt x="7045" y="52431"/>
                  <a:pt x="0" y="59477"/>
                  <a:pt x="0" y="68161"/>
                </a:cubicBezTo>
                <a:lnTo>
                  <a:pt x="0" y="89395"/>
                </a:lnTo>
                <a:cubicBezTo>
                  <a:pt x="0" y="95621"/>
                  <a:pt x="3670" y="101258"/>
                  <a:pt x="9339" y="103781"/>
                </a:cubicBezTo>
                <a:lnTo>
                  <a:pt x="31459" y="113612"/>
                </a:lnTo>
                <a:lnTo>
                  <a:pt x="31459" y="120592"/>
                </a:lnTo>
                <a:cubicBezTo>
                  <a:pt x="31459" y="129276"/>
                  <a:pt x="38504" y="136321"/>
                  <a:pt x="47188" y="136321"/>
                </a:cubicBezTo>
                <a:lnTo>
                  <a:pt x="132094" y="136321"/>
                </a:lnTo>
                <a:cubicBezTo>
                  <a:pt x="138123" y="136321"/>
                  <a:pt x="143825" y="133732"/>
                  <a:pt x="147823" y="129210"/>
                </a:cubicBezTo>
                <a:lnTo>
                  <a:pt x="207595" y="61508"/>
                </a:lnTo>
                <a:cubicBezTo>
                  <a:pt x="211625" y="56953"/>
                  <a:pt x="207496" y="49908"/>
                  <a:pt x="201565" y="51186"/>
                </a:cubicBezTo>
                <a:lnTo>
                  <a:pt x="146807" y="62917"/>
                </a:lnTo>
                <a:lnTo>
                  <a:pt x="130259" y="54660"/>
                </a:lnTo>
                <a:cubicBezTo>
                  <a:pt x="127342" y="53218"/>
                  <a:pt x="124131" y="52431"/>
                  <a:pt x="120887" y="52431"/>
                </a:cubicBezTo>
                <a:lnTo>
                  <a:pt x="94376" y="52431"/>
                </a:lnTo>
                <a:lnTo>
                  <a:pt x="94376" y="41945"/>
                </a:lnTo>
                <a:lnTo>
                  <a:pt x="104862" y="41945"/>
                </a:lnTo>
                <a:close/>
                <a:moveTo>
                  <a:pt x="31459" y="68161"/>
                </a:moveTo>
                <a:lnTo>
                  <a:pt x="31459" y="96375"/>
                </a:lnTo>
                <a:lnTo>
                  <a:pt x="15729" y="89395"/>
                </a:lnTo>
                <a:lnTo>
                  <a:pt x="15729" y="68161"/>
                </a:lnTo>
                <a:lnTo>
                  <a:pt x="31459" y="68161"/>
                </a:lnTo>
                <a:close/>
              </a:path>
            </a:pathLst>
          </a:custGeom>
          <a:solidFill>
            <a:srgbClr val="3182CE"/>
          </a:solidFill>
          <a:ln/>
        </p:spPr>
        <p:txBody>
          <a:bodyPr/>
          <a:lstStyle/>
          <a:p>
            <a:endParaRPr lang="ko-KR" altLang="en-US"/>
          </a:p>
        </p:txBody>
      </p:sp>
      <p:sp>
        <p:nvSpPr>
          <p:cNvPr id="72" name="Text 70"/>
          <p:cNvSpPr/>
          <p:nvPr/>
        </p:nvSpPr>
        <p:spPr>
          <a:xfrm>
            <a:off x="6816638" y="5713835"/>
            <a:ext cx="792294" cy="149138"/>
          </a:xfrm>
          <a:prstGeom prst="rect">
            <a:avLst/>
          </a:prstGeom>
          <a:noFill/>
          <a:ln/>
        </p:spPr>
        <p:txBody>
          <a:bodyPr wrap="square" lIns="0" tIns="0" rIns="0" bIns="0" rtlCol="0" anchor="ctr"/>
          <a:lstStyle/>
          <a:p>
            <a:pPr algn="ctr">
              <a:lnSpc>
                <a:spcPct val="110000"/>
              </a:lnSpc>
            </a:pPr>
            <a:r>
              <a:rPr lang="en-US" sz="881" b="1" dirty="0">
                <a:solidFill>
                  <a:srgbClr val="F7FAFC"/>
                </a:solidFill>
                <a:latin typeface="Quattrocento Sans" pitchFamily="34" charset="0"/>
                <a:ea typeface="Quattrocento Sans" pitchFamily="34" charset="-122"/>
                <a:cs typeface="Quattrocento Sans" pitchFamily="34" charset="-120"/>
              </a:rPr>
              <a:t>Oil</a:t>
            </a:r>
            <a:endParaRPr lang="en-US" sz="1600" dirty="0"/>
          </a:p>
        </p:txBody>
      </p:sp>
      <p:sp>
        <p:nvSpPr>
          <p:cNvPr id="73" name="Shape 71"/>
          <p:cNvSpPr/>
          <p:nvPr/>
        </p:nvSpPr>
        <p:spPr>
          <a:xfrm>
            <a:off x="7726610" y="5415560"/>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74" name="Shape 72"/>
          <p:cNvSpPr/>
          <p:nvPr/>
        </p:nvSpPr>
        <p:spPr>
          <a:xfrm>
            <a:off x="8075569" y="5508771"/>
            <a:ext cx="188752" cy="167780"/>
          </a:xfrm>
          <a:custGeom>
            <a:avLst/>
            <a:gdLst/>
            <a:ahLst/>
            <a:cxnLst/>
            <a:rect l="l" t="t" r="r" b="b"/>
            <a:pathLst>
              <a:path w="188752" h="167780">
                <a:moveTo>
                  <a:pt x="39913" y="10486"/>
                </a:moveTo>
                <a:cubicBezTo>
                  <a:pt x="30082" y="10486"/>
                  <a:pt x="21562" y="17302"/>
                  <a:pt x="19432" y="26904"/>
                </a:cubicBezTo>
                <a:lnTo>
                  <a:pt x="3146" y="100307"/>
                </a:lnTo>
                <a:cubicBezTo>
                  <a:pt x="229" y="113415"/>
                  <a:pt x="10191" y="125835"/>
                  <a:pt x="23594" y="125835"/>
                </a:cubicBezTo>
                <a:lnTo>
                  <a:pt x="83923" y="125835"/>
                </a:lnTo>
                <a:lnTo>
                  <a:pt x="83923" y="146807"/>
                </a:lnTo>
                <a:lnTo>
                  <a:pt x="62950" y="146807"/>
                </a:lnTo>
                <a:cubicBezTo>
                  <a:pt x="57150" y="146807"/>
                  <a:pt x="52464" y="151493"/>
                  <a:pt x="52464" y="157294"/>
                </a:cubicBezTo>
                <a:cubicBezTo>
                  <a:pt x="52464" y="163094"/>
                  <a:pt x="57150" y="167780"/>
                  <a:pt x="62950" y="167780"/>
                </a:cubicBezTo>
                <a:lnTo>
                  <a:pt x="125868" y="167780"/>
                </a:lnTo>
                <a:cubicBezTo>
                  <a:pt x="131668" y="167780"/>
                  <a:pt x="136354" y="163094"/>
                  <a:pt x="136354" y="157294"/>
                </a:cubicBezTo>
                <a:cubicBezTo>
                  <a:pt x="136354" y="151493"/>
                  <a:pt x="131668" y="146807"/>
                  <a:pt x="125868" y="146807"/>
                </a:cubicBezTo>
                <a:lnTo>
                  <a:pt x="104895" y="146807"/>
                </a:lnTo>
                <a:lnTo>
                  <a:pt x="104895" y="125835"/>
                </a:lnTo>
                <a:lnTo>
                  <a:pt x="165224" y="125835"/>
                </a:lnTo>
                <a:cubicBezTo>
                  <a:pt x="178627" y="125835"/>
                  <a:pt x="188621" y="113415"/>
                  <a:pt x="185705" y="100307"/>
                </a:cubicBezTo>
                <a:lnTo>
                  <a:pt x="169386" y="26904"/>
                </a:lnTo>
                <a:cubicBezTo>
                  <a:pt x="167256" y="17302"/>
                  <a:pt x="158768" y="10486"/>
                  <a:pt x="148937" y="10486"/>
                </a:cubicBezTo>
                <a:lnTo>
                  <a:pt x="39913" y="10486"/>
                </a:lnTo>
                <a:close/>
                <a:moveTo>
                  <a:pt x="80482" y="31459"/>
                </a:moveTo>
                <a:lnTo>
                  <a:pt x="108401" y="31459"/>
                </a:lnTo>
                <a:lnTo>
                  <a:pt x="110794" y="60296"/>
                </a:lnTo>
                <a:lnTo>
                  <a:pt x="78090" y="60296"/>
                </a:lnTo>
                <a:lnTo>
                  <a:pt x="80482" y="31459"/>
                </a:lnTo>
                <a:close/>
                <a:moveTo>
                  <a:pt x="62295" y="60296"/>
                </a:moveTo>
                <a:lnTo>
                  <a:pt x="33523" y="60296"/>
                </a:lnTo>
                <a:lnTo>
                  <a:pt x="39946" y="31459"/>
                </a:lnTo>
                <a:lnTo>
                  <a:pt x="64720" y="31459"/>
                </a:lnTo>
                <a:lnTo>
                  <a:pt x="62328" y="60296"/>
                </a:lnTo>
                <a:close/>
                <a:moveTo>
                  <a:pt x="30017" y="76025"/>
                </a:moveTo>
                <a:lnTo>
                  <a:pt x="60984" y="76025"/>
                </a:lnTo>
                <a:lnTo>
                  <a:pt x="58592" y="104862"/>
                </a:lnTo>
                <a:lnTo>
                  <a:pt x="23627" y="104862"/>
                </a:lnTo>
                <a:lnTo>
                  <a:pt x="30050" y="76025"/>
                </a:lnTo>
                <a:close/>
                <a:moveTo>
                  <a:pt x="76746" y="76025"/>
                </a:moveTo>
                <a:lnTo>
                  <a:pt x="112072" y="76025"/>
                </a:lnTo>
                <a:lnTo>
                  <a:pt x="114464" y="104862"/>
                </a:lnTo>
                <a:lnTo>
                  <a:pt x="74321" y="104862"/>
                </a:lnTo>
                <a:lnTo>
                  <a:pt x="76713" y="76025"/>
                </a:lnTo>
                <a:close/>
                <a:moveTo>
                  <a:pt x="127867" y="76025"/>
                </a:moveTo>
                <a:lnTo>
                  <a:pt x="158834" y="76025"/>
                </a:lnTo>
                <a:lnTo>
                  <a:pt x="165257" y="104862"/>
                </a:lnTo>
                <a:lnTo>
                  <a:pt x="130292" y="104862"/>
                </a:lnTo>
                <a:lnTo>
                  <a:pt x="127899" y="76025"/>
                </a:lnTo>
                <a:close/>
                <a:moveTo>
                  <a:pt x="155327" y="60296"/>
                </a:moveTo>
                <a:lnTo>
                  <a:pt x="126556" y="60296"/>
                </a:lnTo>
                <a:lnTo>
                  <a:pt x="124164" y="31459"/>
                </a:lnTo>
                <a:lnTo>
                  <a:pt x="148937" y="31459"/>
                </a:lnTo>
                <a:lnTo>
                  <a:pt x="155360" y="60296"/>
                </a:lnTo>
                <a:close/>
              </a:path>
            </a:pathLst>
          </a:custGeom>
          <a:solidFill>
            <a:srgbClr val="3182CE"/>
          </a:solidFill>
          <a:ln/>
        </p:spPr>
        <p:txBody>
          <a:bodyPr/>
          <a:lstStyle/>
          <a:p>
            <a:endParaRPr lang="ko-KR" altLang="en-US"/>
          </a:p>
        </p:txBody>
      </p:sp>
      <p:sp>
        <p:nvSpPr>
          <p:cNvPr id="75" name="Text 73"/>
          <p:cNvSpPr/>
          <p:nvPr/>
        </p:nvSpPr>
        <p:spPr>
          <a:xfrm>
            <a:off x="7773216" y="5713835"/>
            <a:ext cx="792294" cy="149138"/>
          </a:xfrm>
          <a:prstGeom prst="rect">
            <a:avLst/>
          </a:prstGeom>
          <a:noFill/>
          <a:ln/>
        </p:spPr>
        <p:txBody>
          <a:bodyPr wrap="square" lIns="0" tIns="0" rIns="0" bIns="0" rtlCol="0" anchor="ctr"/>
          <a:lstStyle/>
          <a:p>
            <a:pPr algn="ctr">
              <a:lnSpc>
                <a:spcPct val="110000"/>
              </a:lnSpc>
            </a:pPr>
            <a:r>
              <a:rPr lang="en-US" sz="881" b="1" dirty="0">
                <a:solidFill>
                  <a:srgbClr val="F7FAFC"/>
                </a:solidFill>
                <a:latin typeface="Times New Roman" panose="02020603050405020304" pitchFamily="18" charset="0"/>
                <a:ea typeface="Quattrocento Sans" pitchFamily="34" charset="-122"/>
                <a:cs typeface="Times New Roman" panose="02020603050405020304" pitchFamily="18" charset="0"/>
              </a:rPr>
              <a:t>Solar PV</a:t>
            </a:r>
            <a:endParaRPr lang="en-US" sz="1600" dirty="0">
              <a:latin typeface="Times New Roman" panose="02020603050405020304" pitchFamily="18" charset="0"/>
              <a:cs typeface="Times New Roman" panose="02020603050405020304" pitchFamily="18" charset="0"/>
            </a:endParaRPr>
          </a:p>
        </p:txBody>
      </p:sp>
      <p:sp>
        <p:nvSpPr>
          <p:cNvPr id="76" name="Shape 74"/>
          <p:cNvSpPr/>
          <p:nvPr/>
        </p:nvSpPr>
        <p:spPr>
          <a:xfrm>
            <a:off x="8683188" y="5415560"/>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77" name="Shape 75"/>
          <p:cNvSpPr/>
          <p:nvPr/>
        </p:nvSpPr>
        <p:spPr>
          <a:xfrm>
            <a:off x="9042633" y="5508771"/>
            <a:ext cx="167780" cy="167780"/>
          </a:xfrm>
          <a:custGeom>
            <a:avLst/>
            <a:gdLst/>
            <a:ahLst/>
            <a:cxnLst/>
            <a:rect l="l" t="t" r="r" b="b"/>
            <a:pathLst>
              <a:path w="167780" h="167780">
                <a:moveTo>
                  <a:pt x="94376" y="10486"/>
                </a:moveTo>
                <a:cubicBezTo>
                  <a:pt x="94376" y="16286"/>
                  <a:pt x="99062" y="20972"/>
                  <a:pt x="104862" y="20972"/>
                </a:cubicBezTo>
                <a:lnTo>
                  <a:pt x="117970" y="20972"/>
                </a:lnTo>
                <a:cubicBezTo>
                  <a:pt x="122329" y="20972"/>
                  <a:pt x="125835" y="24479"/>
                  <a:pt x="125835" y="28837"/>
                </a:cubicBezTo>
                <a:cubicBezTo>
                  <a:pt x="125835" y="33195"/>
                  <a:pt x="122329" y="36702"/>
                  <a:pt x="117970" y="36702"/>
                </a:cubicBezTo>
                <a:lnTo>
                  <a:pt x="10486" y="36702"/>
                </a:lnTo>
                <a:cubicBezTo>
                  <a:pt x="4686" y="36702"/>
                  <a:pt x="0" y="41388"/>
                  <a:pt x="0" y="47188"/>
                </a:cubicBezTo>
                <a:cubicBezTo>
                  <a:pt x="0" y="52988"/>
                  <a:pt x="4686" y="57674"/>
                  <a:pt x="10486" y="57674"/>
                </a:cubicBezTo>
                <a:lnTo>
                  <a:pt x="117970" y="57674"/>
                </a:lnTo>
                <a:cubicBezTo>
                  <a:pt x="133896" y="57674"/>
                  <a:pt x="146807" y="44763"/>
                  <a:pt x="146807" y="28837"/>
                </a:cubicBezTo>
                <a:cubicBezTo>
                  <a:pt x="146807" y="12911"/>
                  <a:pt x="133896" y="0"/>
                  <a:pt x="117970" y="0"/>
                </a:cubicBezTo>
                <a:lnTo>
                  <a:pt x="104862" y="0"/>
                </a:lnTo>
                <a:cubicBezTo>
                  <a:pt x="99062" y="0"/>
                  <a:pt x="94376" y="4686"/>
                  <a:pt x="94376" y="10486"/>
                </a:cubicBezTo>
                <a:close/>
                <a:moveTo>
                  <a:pt x="115349" y="125835"/>
                </a:moveTo>
                <a:cubicBezTo>
                  <a:pt x="115349" y="131635"/>
                  <a:pt x="120035" y="136321"/>
                  <a:pt x="125835" y="136321"/>
                </a:cubicBezTo>
                <a:lnTo>
                  <a:pt x="136321" y="136321"/>
                </a:lnTo>
                <a:cubicBezTo>
                  <a:pt x="153689" y="136321"/>
                  <a:pt x="167780" y="122230"/>
                  <a:pt x="167780" y="104862"/>
                </a:cubicBezTo>
                <a:cubicBezTo>
                  <a:pt x="167780" y="87495"/>
                  <a:pt x="153689" y="73404"/>
                  <a:pt x="136321" y="73404"/>
                </a:cubicBezTo>
                <a:lnTo>
                  <a:pt x="10486" y="73404"/>
                </a:lnTo>
                <a:cubicBezTo>
                  <a:pt x="4686" y="73404"/>
                  <a:pt x="0" y="78090"/>
                  <a:pt x="0" y="83890"/>
                </a:cubicBezTo>
                <a:cubicBezTo>
                  <a:pt x="0" y="89690"/>
                  <a:pt x="4686" y="94376"/>
                  <a:pt x="10486" y="94376"/>
                </a:cubicBezTo>
                <a:lnTo>
                  <a:pt x="136321" y="94376"/>
                </a:lnTo>
                <a:cubicBezTo>
                  <a:pt x="142121" y="94376"/>
                  <a:pt x="146807" y="99062"/>
                  <a:pt x="146807" y="104862"/>
                </a:cubicBezTo>
                <a:cubicBezTo>
                  <a:pt x="146807" y="110663"/>
                  <a:pt x="142121" y="115349"/>
                  <a:pt x="136321" y="115349"/>
                </a:cubicBezTo>
                <a:lnTo>
                  <a:pt x="125835" y="115349"/>
                </a:lnTo>
                <a:cubicBezTo>
                  <a:pt x="120035" y="115349"/>
                  <a:pt x="115349" y="120035"/>
                  <a:pt x="115349" y="125835"/>
                </a:cubicBezTo>
                <a:close/>
                <a:moveTo>
                  <a:pt x="41945" y="167780"/>
                </a:moveTo>
                <a:lnTo>
                  <a:pt x="55053" y="167780"/>
                </a:lnTo>
                <a:cubicBezTo>
                  <a:pt x="70979" y="167780"/>
                  <a:pt x="83890" y="154869"/>
                  <a:pt x="83890" y="138943"/>
                </a:cubicBezTo>
                <a:cubicBezTo>
                  <a:pt x="83890" y="123017"/>
                  <a:pt x="70979" y="110106"/>
                  <a:pt x="55053" y="110106"/>
                </a:cubicBezTo>
                <a:lnTo>
                  <a:pt x="10486" y="110106"/>
                </a:lnTo>
                <a:cubicBezTo>
                  <a:pt x="4686" y="110106"/>
                  <a:pt x="0" y="114792"/>
                  <a:pt x="0" y="120592"/>
                </a:cubicBezTo>
                <a:cubicBezTo>
                  <a:pt x="0" y="126392"/>
                  <a:pt x="4686" y="131078"/>
                  <a:pt x="10486" y="131078"/>
                </a:cubicBezTo>
                <a:lnTo>
                  <a:pt x="55053" y="131078"/>
                </a:lnTo>
                <a:cubicBezTo>
                  <a:pt x="59411" y="131078"/>
                  <a:pt x="62917" y="134584"/>
                  <a:pt x="62917" y="138943"/>
                </a:cubicBezTo>
                <a:cubicBezTo>
                  <a:pt x="62917" y="143301"/>
                  <a:pt x="59411" y="146807"/>
                  <a:pt x="55053" y="146807"/>
                </a:cubicBezTo>
                <a:lnTo>
                  <a:pt x="41945" y="146807"/>
                </a:lnTo>
                <a:cubicBezTo>
                  <a:pt x="36145" y="146807"/>
                  <a:pt x="31459" y="151493"/>
                  <a:pt x="31459" y="157294"/>
                </a:cubicBezTo>
                <a:cubicBezTo>
                  <a:pt x="31459" y="163094"/>
                  <a:pt x="36145" y="167780"/>
                  <a:pt x="41945" y="167780"/>
                </a:cubicBezTo>
                <a:close/>
              </a:path>
            </a:pathLst>
          </a:custGeom>
          <a:solidFill>
            <a:srgbClr val="3182CE"/>
          </a:solidFill>
          <a:ln/>
        </p:spPr>
        <p:txBody>
          <a:bodyPr/>
          <a:lstStyle/>
          <a:p>
            <a:endParaRPr lang="ko-KR" altLang="en-US"/>
          </a:p>
        </p:txBody>
      </p:sp>
      <p:sp>
        <p:nvSpPr>
          <p:cNvPr id="78" name="Text 76"/>
          <p:cNvSpPr/>
          <p:nvPr/>
        </p:nvSpPr>
        <p:spPr>
          <a:xfrm>
            <a:off x="8729794" y="5713835"/>
            <a:ext cx="792294" cy="149138"/>
          </a:xfrm>
          <a:prstGeom prst="rect">
            <a:avLst/>
          </a:prstGeom>
          <a:noFill/>
          <a:ln/>
        </p:spPr>
        <p:txBody>
          <a:bodyPr wrap="square" lIns="0" tIns="0" rIns="0" bIns="0" rtlCol="0" anchor="ctr"/>
          <a:lstStyle/>
          <a:p>
            <a:pPr algn="ctr">
              <a:lnSpc>
                <a:spcPct val="110000"/>
              </a:lnSpc>
            </a:pPr>
            <a:r>
              <a:rPr lang="en-US" sz="881" b="1" dirty="0">
                <a:solidFill>
                  <a:srgbClr val="F7FAFC"/>
                </a:solidFill>
                <a:latin typeface="Times New Roman" panose="02020603050405020304" pitchFamily="18" charset="0"/>
                <a:cs typeface="Times New Roman" panose="02020603050405020304" pitchFamily="18" charset="0"/>
              </a:rPr>
              <a:t>Wind</a:t>
            </a:r>
          </a:p>
        </p:txBody>
      </p:sp>
      <p:sp>
        <p:nvSpPr>
          <p:cNvPr id="79" name="Shape 77"/>
          <p:cNvSpPr/>
          <p:nvPr/>
        </p:nvSpPr>
        <p:spPr>
          <a:xfrm>
            <a:off x="9639766" y="5415560"/>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80" name="Shape 78"/>
          <p:cNvSpPr/>
          <p:nvPr/>
        </p:nvSpPr>
        <p:spPr>
          <a:xfrm>
            <a:off x="9999211" y="5508771"/>
            <a:ext cx="167780" cy="167780"/>
          </a:xfrm>
          <a:custGeom>
            <a:avLst/>
            <a:gdLst/>
            <a:ahLst/>
            <a:cxnLst/>
            <a:rect l="l" t="t" r="r" b="b"/>
            <a:pathLst>
              <a:path w="167780" h="167780">
                <a:moveTo>
                  <a:pt x="134552" y="40667"/>
                </a:moveTo>
                <a:cubicBezTo>
                  <a:pt x="141335" y="45779"/>
                  <a:pt x="149626" y="50727"/>
                  <a:pt x="158867" y="51972"/>
                </a:cubicBezTo>
                <a:cubicBezTo>
                  <a:pt x="163159" y="52562"/>
                  <a:pt x="167124" y="49515"/>
                  <a:pt x="167714" y="45222"/>
                </a:cubicBezTo>
                <a:cubicBezTo>
                  <a:pt x="168304" y="40929"/>
                  <a:pt x="165257" y="36964"/>
                  <a:pt x="160964" y="36374"/>
                </a:cubicBezTo>
                <a:cubicBezTo>
                  <a:pt x="155753" y="35686"/>
                  <a:pt x="150084" y="32671"/>
                  <a:pt x="144022" y="28116"/>
                </a:cubicBezTo>
                <a:cubicBezTo>
                  <a:pt x="131438" y="18613"/>
                  <a:pt x="114366" y="18613"/>
                  <a:pt x="101749" y="28116"/>
                </a:cubicBezTo>
                <a:cubicBezTo>
                  <a:pt x="93885" y="34048"/>
                  <a:pt x="88412" y="36735"/>
                  <a:pt x="83890" y="36735"/>
                </a:cubicBezTo>
                <a:cubicBezTo>
                  <a:pt x="79368" y="36735"/>
                  <a:pt x="73895" y="34048"/>
                  <a:pt x="66031" y="28116"/>
                </a:cubicBezTo>
                <a:cubicBezTo>
                  <a:pt x="53447" y="18613"/>
                  <a:pt x="36374" y="18613"/>
                  <a:pt x="23758" y="28116"/>
                </a:cubicBezTo>
                <a:cubicBezTo>
                  <a:pt x="17696" y="32671"/>
                  <a:pt x="12026" y="35686"/>
                  <a:pt x="6816" y="36374"/>
                </a:cubicBezTo>
                <a:cubicBezTo>
                  <a:pt x="2523" y="36964"/>
                  <a:pt x="-524" y="40896"/>
                  <a:pt x="66" y="45222"/>
                </a:cubicBezTo>
                <a:cubicBezTo>
                  <a:pt x="655" y="49547"/>
                  <a:pt x="4588" y="52562"/>
                  <a:pt x="8913" y="51972"/>
                </a:cubicBezTo>
                <a:cubicBezTo>
                  <a:pt x="18154" y="50727"/>
                  <a:pt x="26478" y="45779"/>
                  <a:pt x="33228" y="40667"/>
                </a:cubicBezTo>
                <a:cubicBezTo>
                  <a:pt x="40208" y="35391"/>
                  <a:pt x="49580" y="35391"/>
                  <a:pt x="56560" y="40667"/>
                </a:cubicBezTo>
                <a:cubicBezTo>
                  <a:pt x="64490" y="46664"/>
                  <a:pt x="73699" y="52431"/>
                  <a:pt x="83890" y="52431"/>
                </a:cubicBezTo>
                <a:cubicBezTo>
                  <a:pt x="94081" y="52431"/>
                  <a:pt x="103257" y="46631"/>
                  <a:pt x="111220" y="40667"/>
                </a:cubicBezTo>
                <a:cubicBezTo>
                  <a:pt x="118200" y="35391"/>
                  <a:pt x="127572" y="35391"/>
                  <a:pt x="134552" y="40667"/>
                </a:cubicBezTo>
                <a:close/>
                <a:moveTo>
                  <a:pt x="134552" y="87855"/>
                </a:moveTo>
                <a:cubicBezTo>
                  <a:pt x="141335" y="92967"/>
                  <a:pt x="149626" y="97915"/>
                  <a:pt x="158867" y="99160"/>
                </a:cubicBezTo>
                <a:cubicBezTo>
                  <a:pt x="163159" y="99750"/>
                  <a:pt x="167124" y="96703"/>
                  <a:pt x="167714" y="92410"/>
                </a:cubicBezTo>
                <a:cubicBezTo>
                  <a:pt x="168304" y="88117"/>
                  <a:pt x="165257" y="84152"/>
                  <a:pt x="160964" y="83562"/>
                </a:cubicBezTo>
                <a:cubicBezTo>
                  <a:pt x="155753" y="82874"/>
                  <a:pt x="150084" y="79859"/>
                  <a:pt x="144022" y="75304"/>
                </a:cubicBezTo>
                <a:cubicBezTo>
                  <a:pt x="131438" y="65801"/>
                  <a:pt x="114366" y="65801"/>
                  <a:pt x="101749" y="75304"/>
                </a:cubicBezTo>
                <a:cubicBezTo>
                  <a:pt x="93885" y="81236"/>
                  <a:pt x="88412" y="83923"/>
                  <a:pt x="83890" y="83923"/>
                </a:cubicBezTo>
                <a:cubicBezTo>
                  <a:pt x="79368" y="83923"/>
                  <a:pt x="73895" y="81236"/>
                  <a:pt x="66031" y="75304"/>
                </a:cubicBezTo>
                <a:cubicBezTo>
                  <a:pt x="53447" y="65801"/>
                  <a:pt x="36374" y="65801"/>
                  <a:pt x="23758" y="75304"/>
                </a:cubicBezTo>
                <a:cubicBezTo>
                  <a:pt x="17696" y="79859"/>
                  <a:pt x="12026" y="82874"/>
                  <a:pt x="6816" y="83562"/>
                </a:cubicBezTo>
                <a:cubicBezTo>
                  <a:pt x="2523" y="84119"/>
                  <a:pt x="-524" y="88084"/>
                  <a:pt x="66" y="92410"/>
                </a:cubicBezTo>
                <a:cubicBezTo>
                  <a:pt x="655" y="96736"/>
                  <a:pt x="4588" y="99750"/>
                  <a:pt x="8913" y="99160"/>
                </a:cubicBezTo>
                <a:cubicBezTo>
                  <a:pt x="18154" y="97915"/>
                  <a:pt x="26478" y="92967"/>
                  <a:pt x="33228" y="87855"/>
                </a:cubicBezTo>
                <a:cubicBezTo>
                  <a:pt x="40208" y="82579"/>
                  <a:pt x="49580" y="82579"/>
                  <a:pt x="56560" y="87855"/>
                </a:cubicBezTo>
                <a:cubicBezTo>
                  <a:pt x="64490" y="93852"/>
                  <a:pt x="73699" y="99619"/>
                  <a:pt x="83890" y="99619"/>
                </a:cubicBezTo>
                <a:cubicBezTo>
                  <a:pt x="94081" y="99619"/>
                  <a:pt x="103257" y="93819"/>
                  <a:pt x="111220" y="87855"/>
                </a:cubicBezTo>
                <a:cubicBezTo>
                  <a:pt x="118200" y="82579"/>
                  <a:pt x="127572" y="82579"/>
                  <a:pt x="134552" y="87855"/>
                </a:cubicBezTo>
                <a:close/>
                <a:moveTo>
                  <a:pt x="111220" y="135043"/>
                </a:moveTo>
                <a:cubicBezTo>
                  <a:pt x="118200" y="129767"/>
                  <a:pt x="127572" y="129767"/>
                  <a:pt x="134552" y="135043"/>
                </a:cubicBezTo>
                <a:cubicBezTo>
                  <a:pt x="141335" y="140155"/>
                  <a:pt x="149626" y="145103"/>
                  <a:pt x="158867" y="146349"/>
                </a:cubicBezTo>
                <a:cubicBezTo>
                  <a:pt x="163159" y="146938"/>
                  <a:pt x="167124" y="143891"/>
                  <a:pt x="167714" y="139598"/>
                </a:cubicBezTo>
                <a:cubicBezTo>
                  <a:pt x="168304" y="135305"/>
                  <a:pt x="165257" y="131340"/>
                  <a:pt x="160964" y="130750"/>
                </a:cubicBezTo>
                <a:cubicBezTo>
                  <a:pt x="155753" y="130062"/>
                  <a:pt x="150084" y="127047"/>
                  <a:pt x="144022" y="122492"/>
                </a:cubicBezTo>
                <a:cubicBezTo>
                  <a:pt x="131438" y="112989"/>
                  <a:pt x="114366" y="112989"/>
                  <a:pt x="101749" y="122492"/>
                </a:cubicBezTo>
                <a:cubicBezTo>
                  <a:pt x="93885" y="128424"/>
                  <a:pt x="88412" y="131111"/>
                  <a:pt x="83890" y="131111"/>
                </a:cubicBezTo>
                <a:cubicBezTo>
                  <a:pt x="79368" y="131111"/>
                  <a:pt x="73895" y="128424"/>
                  <a:pt x="66031" y="122492"/>
                </a:cubicBezTo>
                <a:cubicBezTo>
                  <a:pt x="53447" y="112989"/>
                  <a:pt x="36374" y="112989"/>
                  <a:pt x="23758" y="122492"/>
                </a:cubicBezTo>
                <a:cubicBezTo>
                  <a:pt x="17696" y="127047"/>
                  <a:pt x="12026" y="130062"/>
                  <a:pt x="6816" y="130750"/>
                </a:cubicBezTo>
                <a:cubicBezTo>
                  <a:pt x="2523" y="131340"/>
                  <a:pt x="-524" y="135272"/>
                  <a:pt x="66" y="139598"/>
                </a:cubicBezTo>
                <a:cubicBezTo>
                  <a:pt x="655" y="143924"/>
                  <a:pt x="4588" y="146938"/>
                  <a:pt x="8913" y="146349"/>
                </a:cubicBezTo>
                <a:cubicBezTo>
                  <a:pt x="18154" y="145103"/>
                  <a:pt x="26478" y="140155"/>
                  <a:pt x="33228" y="135043"/>
                </a:cubicBezTo>
                <a:cubicBezTo>
                  <a:pt x="40208" y="129767"/>
                  <a:pt x="49580" y="129767"/>
                  <a:pt x="56560" y="135043"/>
                </a:cubicBezTo>
                <a:cubicBezTo>
                  <a:pt x="64490" y="141040"/>
                  <a:pt x="73699" y="146807"/>
                  <a:pt x="83890" y="146807"/>
                </a:cubicBezTo>
                <a:cubicBezTo>
                  <a:pt x="94081" y="146807"/>
                  <a:pt x="103257" y="141007"/>
                  <a:pt x="111220" y="135043"/>
                </a:cubicBezTo>
                <a:close/>
              </a:path>
            </a:pathLst>
          </a:custGeom>
          <a:solidFill>
            <a:srgbClr val="3182CE"/>
          </a:solidFill>
          <a:ln/>
        </p:spPr>
        <p:txBody>
          <a:bodyPr/>
          <a:lstStyle/>
          <a:p>
            <a:endParaRPr lang="ko-KR" altLang="en-US"/>
          </a:p>
        </p:txBody>
      </p:sp>
      <p:sp>
        <p:nvSpPr>
          <p:cNvPr id="81" name="Text 79"/>
          <p:cNvSpPr/>
          <p:nvPr/>
        </p:nvSpPr>
        <p:spPr>
          <a:xfrm>
            <a:off x="9686372" y="5713835"/>
            <a:ext cx="792294" cy="149138"/>
          </a:xfrm>
          <a:prstGeom prst="rect">
            <a:avLst/>
          </a:prstGeom>
          <a:noFill/>
          <a:ln/>
        </p:spPr>
        <p:txBody>
          <a:bodyPr wrap="square" lIns="0" tIns="0" rIns="0" bIns="0" rtlCol="0" anchor="ctr"/>
          <a:lstStyle/>
          <a:p>
            <a:pPr algn="ctr">
              <a:lnSpc>
                <a:spcPct val="110000"/>
              </a:lnSpc>
            </a:pPr>
            <a:r>
              <a:rPr lang="en-US" sz="1000" b="1" dirty="0">
                <a:solidFill>
                  <a:srgbClr val="F7FAFC"/>
                </a:solidFill>
                <a:latin typeface="Times New Roman" panose="02020603050405020304" pitchFamily="18" charset="0"/>
                <a:ea typeface="Quattrocento Sans" pitchFamily="34" charset="-122"/>
                <a:cs typeface="Times New Roman" panose="02020603050405020304" pitchFamily="18" charset="0"/>
              </a:rPr>
              <a:t>Hydro</a:t>
            </a:r>
            <a:endParaRPr lang="en-US" sz="1600" dirty="0">
              <a:latin typeface="Times New Roman" panose="02020603050405020304" pitchFamily="18" charset="0"/>
              <a:cs typeface="Times New Roman" panose="02020603050405020304" pitchFamily="18" charset="0"/>
            </a:endParaRPr>
          </a:p>
        </p:txBody>
      </p:sp>
      <p:sp>
        <p:nvSpPr>
          <p:cNvPr id="82" name="Shape 80"/>
          <p:cNvSpPr/>
          <p:nvPr/>
        </p:nvSpPr>
        <p:spPr>
          <a:xfrm>
            <a:off x="10596344" y="5415560"/>
            <a:ext cx="885505" cy="521982"/>
          </a:xfrm>
          <a:custGeom>
            <a:avLst/>
            <a:gdLst/>
            <a:ahLst/>
            <a:cxnLst/>
            <a:rect l="l" t="t" r="r" b="b"/>
            <a:pathLst>
              <a:path w="885505" h="521982">
                <a:moveTo>
                  <a:pt x="74570" y="0"/>
                </a:moveTo>
                <a:lnTo>
                  <a:pt x="810934" y="0"/>
                </a:lnTo>
                <a:cubicBezTo>
                  <a:pt x="852118" y="0"/>
                  <a:pt x="885505" y="33386"/>
                  <a:pt x="885505" y="74570"/>
                </a:cubicBezTo>
                <a:lnTo>
                  <a:pt x="885505" y="447411"/>
                </a:lnTo>
                <a:cubicBezTo>
                  <a:pt x="885505" y="488595"/>
                  <a:pt x="852118" y="521982"/>
                  <a:pt x="810934" y="521982"/>
                </a:cubicBezTo>
                <a:lnTo>
                  <a:pt x="74570" y="521982"/>
                </a:lnTo>
                <a:cubicBezTo>
                  <a:pt x="33386" y="521982"/>
                  <a:pt x="0" y="488595"/>
                  <a:pt x="0" y="447411"/>
                </a:cubicBezTo>
                <a:lnTo>
                  <a:pt x="0" y="74570"/>
                </a:lnTo>
                <a:cubicBezTo>
                  <a:pt x="0" y="33414"/>
                  <a:pt x="33414" y="0"/>
                  <a:pt x="74570" y="0"/>
                </a:cubicBezTo>
                <a:close/>
              </a:path>
            </a:pathLst>
          </a:custGeom>
          <a:solidFill>
            <a:srgbClr val="3182CE">
              <a:alpha val="20000"/>
            </a:srgbClr>
          </a:solidFill>
          <a:ln/>
        </p:spPr>
        <p:txBody>
          <a:bodyPr/>
          <a:lstStyle/>
          <a:p>
            <a:endParaRPr lang="ko-KR" altLang="en-US"/>
          </a:p>
        </p:txBody>
      </p:sp>
      <p:sp>
        <p:nvSpPr>
          <p:cNvPr id="83" name="Shape 81"/>
          <p:cNvSpPr/>
          <p:nvPr/>
        </p:nvSpPr>
        <p:spPr>
          <a:xfrm>
            <a:off x="10945303" y="5508771"/>
            <a:ext cx="188752" cy="167780"/>
          </a:xfrm>
          <a:custGeom>
            <a:avLst/>
            <a:gdLst/>
            <a:ahLst/>
            <a:cxnLst/>
            <a:rect l="l" t="t" r="r" b="b"/>
            <a:pathLst>
              <a:path w="188752" h="167780">
                <a:moveTo>
                  <a:pt x="146217" y="11305"/>
                </a:moveTo>
                <a:cubicBezTo>
                  <a:pt x="141564" y="7996"/>
                  <a:pt x="135240" y="9798"/>
                  <a:pt x="132389" y="14746"/>
                </a:cubicBezTo>
                <a:lnTo>
                  <a:pt x="108664" y="55806"/>
                </a:lnTo>
                <a:cubicBezTo>
                  <a:pt x="118920" y="60984"/>
                  <a:pt x="125966" y="71634"/>
                  <a:pt x="125966" y="83890"/>
                </a:cubicBezTo>
                <a:lnTo>
                  <a:pt x="173154" y="83890"/>
                </a:lnTo>
                <a:cubicBezTo>
                  <a:pt x="178954" y="83890"/>
                  <a:pt x="183706" y="79171"/>
                  <a:pt x="183018" y="73436"/>
                </a:cubicBezTo>
                <a:cubicBezTo>
                  <a:pt x="180036" y="47843"/>
                  <a:pt x="166174" y="25560"/>
                  <a:pt x="146217" y="11305"/>
                </a:cubicBezTo>
                <a:close/>
                <a:moveTo>
                  <a:pt x="56593" y="14714"/>
                </a:moveTo>
                <a:cubicBezTo>
                  <a:pt x="53742" y="9765"/>
                  <a:pt x="47417" y="7963"/>
                  <a:pt x="42764" y="11305"/>
                </a:cubicBezTo>
                <a:cubicBezTo>
                  <a:pt x="22808" y="25527"/>
                  <a:pt x="8946" y="47811"/>
                  <a:pt x="5964" y="73436"/>
                </a:cubicBezTo>
                <a:cubicBezTo>
                  <a:pt x="5276" y="79171"/>
                  <a:pt x="10060" y="83890"/>
                  <a:pt x="15828" y="83890"/>
                </a:cubicBezTo>
                <a:lnTo>
                  <a:pt x="63016" y="83890"/>
                </a:lnTo>
                <a:cubicBezTo>
                  <a:pt x="63016" y="71601"/>
                  <a:pt x="70061" y="60984"/>
                  <a:pt x="80318" y="55806"/>
                </a:cubicBezTo>
                <a:lnTo>
                  <a:pt x="56593" y="14714"/>
                </a:lnTo>
                <a:close/>
                <a:moveTo>
                  <a:pt x="53513" y="151297"/>
                </a:moveTo>
                <a:cubicBezTo>
                  <a:pt x="50662" y="156245"/>
                  <a:pt x="52267" y="162602"/>
                  <a:pt x="57445" y="164994"/>
                </a:cubicBezTo>
                <a:cubicBezTo>
                  <a:pt x="68718" y="170139"/>
                  <a:pt x="81268" y="173023"/>
                  <a:pt x="94474" y="173023"/>
                </a:cubicBezTo>
                <a:cubicBezTo>
                  <a:pt x="107681" y="173023"/>
                  <a:pt x="120231" y="170139"/>
                  <a:pt x="131504" y="164994"/>
                </a:cubicBezTo>
                <a:cubicBezTo>
                  <a:pt x="136682" y="162635"/>
                  <a:pt x="138287" y="156245"/>
                  <a:pt x="135436" y="151297"/>
                </a:cubicBezTo>
                <a:lnTo>
                  <a:pt x="111744" y="110204"/>
                </a:lnTo>
                <a:cubicBezTo>
                  <a:pt x="106796" y="113448"/>
                  <a:pt x="100865" y="115349"/>
                  <a:pt x="94507" y="115349"/>
                </a:cubicBezTo>
                <a:cubicBezTo>
                  <a:pt x="88150" y="115349"/>
                  <a:pt x="82219" y="113448"/>
                  <a:pt x="77270" y="110204"/>
                </a:cubicBezTo>
                <a:lnTo>
                  <a:pt x="53513" y="151297"/>
                </a:lnTo>
                <a:close/>
                <a:moveTo>
                  <a:pt x="94474" y="99619"/>
                </a:moveTo>
                <a:cubicBezTo>
                  <a:pt x="100094" y="99578"/>
                  <a:pt x="105265" y="96542"/>
                  <a:pt x="108039" y="91655"/>
                </a:cubicBezTo>
                <a:cubicBezTo>
                  <a:pt x="110813" y="86768"/>
                  <a:pt x="110770" y="80772"/>
                  <a:pt x="107924" y="75926"/>
                </a:cubicBezTo>
                <a:cubicBezTo>
                  <a:pt x="105079" y="71080"/>
                  <a:pt x="99865" y="68120"/>
                  <a:pt x="94245" y="68161"/>
                </a:cubicBezTo>
                <a:cubicBezTo>
                  <a:pt x="85564" y="68224"/>
                  <a:pt x="78567" y="75323"/>
                  <a:pt x="78630" y="84005"/>
                </a:cubicBezTo>
                <a:cubicBezTo>
                  <a:pt x="78694" y="92686"/>
                  <a:pt x="85793" y="99683"/>
                  <a:pt x="94474" y="99619"/>
                </a:cubicBezTo>
                <a:close/>
              </a:path>
            </a:pathLst>
          </a:custGeom>
          <a:solidFill>
            <a:srgbClr val="3182CE"/>
          </a:solidFill>
          <a:ln/>
        </p:spPr>
        <p:txBody>
          <a:bodyPr/>
          <a:lstStyle/>
          <a:p>
            <a:endParaRPr lang="ko-KR" altLang="en-US"/>
          </a:p>
        </p:txBody>
      </p:sp>
      <p:sp>
        <p:nvSpPr>
          <p:cNvPr id="84" name="Text 82"/>
          <p:cNvSpPr/>
          <p:nvPr/>
        </p:nvSpPr>
        <p:spPr>
          <a:xfrm>
            <a:off x="10642950" y="5713835"/>
            <a:ext cx="792294" cy="149138"/>
          </a:xfrm>
          <a:prstGeom prst="rect">
            <a:avLst/>
          </a:prstGeom>
          <a:noFill/>
          <a:ln/>
        </p:spPr>
        <p:txBody>
          <a:bodyPr wrap="square" lIns="0" tIns="0" rIns="0" bIns="0" rtlCol="0" anchor="ctr"/>
          <a:lstStyle/>
          <a:p>
            <a:pPr algn="ctr">
              <a:lnSpc>
                <a:spcPct val="110000"/>
              </a:lnSpc>
            </a:pPr>
            <a:r>
              <a:rPr lang="en-US" sz="881" b="1" dirty="0">
                <a:solidFill>
                  <a:srgbClr val="F7FAFC"/>
                </a:solidFill>
                <a:latin typeface="Times New Roman" panose="02020603050405020304" pitchFamily="18" charset="0"/>
                <a:cs typeface="Times New Roman" panose="02020603050405020304" pitchFamily="18" charset="0"/>
              </a:rPr>
              <a:t>Nuclear</a:t>
            </a:r>
          </a:p>
        </p:txBody>
      </p:sp>
      <p:sp>
        <p:nvSpPr>
          <p:cNvPr id="85" name="Shape 83"/>
          <p:cNvSpPr/>
          <p:nvPr/>
        </p:nvSpPr>
        <p:spPr>
          <a:xfrm>
            <a:off x="5631838" y="6203193"/>
            <a:ext cx="5993468" cy="456734"/>
          </a:xfrm>
          <a:custGeom>
            <a:avLst/>
            <a:gdLst/>
            <a:ahLst/>
            <a:cxnLst/>
            <a:rect l="l" t="t" r="r" b="b"/>
            <a:pathLst>
              <a:path w="5993468" h="456734">
                <a:moveTo>
                  <a:pt x="74571" y="0"/>
                </a:moveTo>
                <a:lnTo>
                  <a:pt x="5918897" y="0"/>
                </a:lnTo>
                <a:cubicBezTo>
                  <a:pt x="5960081" y="0"/>
                  <a:pt x="5993468" y="33387"/>
                  <a:pt x="5993468" y="74571"/>
                </a:cubicBezTo>
                <a:lnTo>
                  <a:pt x="5993468" y="382163"/>
                </a:lnTo>
                <a:cubicBezTo>
                  <a:pt x="5993468" y="423347"/>
                  <a:pt x="5960081" y="456734"/>
                  <a:pt x="5918897" y="456734"/>
                </a:cubicBezTo>
                <a:lnTo>
                  <a:pt x="74571" y="456734"/>
                </a:lnTo>
                <a:cubicBezTo>
                  <a:pt x="33414" y="456734"/>
                  <a:pt x="0" y="423320"/>
                  <a:pt x="0" y="382163"/>
                </a:cubicBezTo>
                <a:lnTo>
                  <a:pt x="0" y="74571"/>
                </a:lnTo>
                <a:cubicBezTo>
                  <a:pt x="0" y="33414"/>
                  <a:pt x="33414" y="0"/>
                  <a:pt x="74571" y="0"/>
                </a:cubicBezTo>
                <a:close/>
              </a:path>
            </a:pathLst>
          </a:custGeom>
          <a:solidFill>
            <a:srgbClr val="38A169">
              <a:alpha val="20000"/>
            </a:srgbClr>
          </a:solidFill>
          <a:ln w="12700">
            <a:solidFill>
              <a:srgbClr val="38A169">
                <a:alpha val="40000"/>
              </a:srgbClr>
            </a:solidFill>
            <a:prstDash val="solid"/>
          </a:ln>
        </p:spPr>
        <p:txBody>
          <a:bodyPr/>
          <a:lstStyle/>
          <a:p>
            <a:endParaRPr lang="ko-KR" altLang="en-US"/>
          </a:p>
        </p:txBody>
      </p:sp>
      <p:sp>
        <p:nvSpPr>
          <p:cNvPr id="86" name="Text 84"/>
          <p:cNvSpPr/>
          <p:nvPr/>
        </p:nvSpPr>
        <p:spPr>
          <a:xfrm>
            <a:off x="5711068" y="6319706"/>
            <a:ext cx="5835009" cy="223706"/>
          </a:xfrm>
          <a:prstGeom prst="rect">
            <a:avLst/>
          </a:prstGeom>
          <a:noFill/>
          <a:ln/>
        </p:spPr>
        <p:txBody>
          <a:bodyPr wrap="square" lIns="0" tIns="0" rIns="0" bIns="0" rtlCol="0" anchor="ctr"/>
          <a:lstStyle/>
          <a:p>
            <a:pPr algn="ctr">
              <a:lnSpc>
                <a:spcPct val="110000"/>
              </a:lnSpc>
            </a:pPr>
            <a:r>
              <a:rPr lang="en-US" sz="1100" b="1" dirty="0">
                <a:solidFill>
                  <a:srgbClr val="F7FAFC"/>
                </a:solidFill>
                <a:latin typeface="Times New Roman" panose="02020603050405020304" pitchFamily="18" charset="0"/>
                <a:cs typeface="Times New Roman" panose="02020603050405020304" pitchFamily="18" charset="0"/>
              </a:rPr>
              <a:t>Base Year: 2017 | Time Horizon: 2017–2070 | Soft-linked with: NEMO | 6 Scenarios</a:t>
            </a:r>
          </a:p>
        </p:txBody>
      </p:sp>
      <p:pic>
        <p:nvPicPr>
          <p:cNvPr id="87" name="Picture 86" descr="A close-up of a logo&#10;&#10;AI-generated content may be incorrect.">
            <a:extLst>
              <a:ext uri="{FF2B5EF4-FFF2-40B4-BE49-F238E27FC236}">
                <a16:creationId xmlns:a16="http://schemas.microsoft.com/office/drawing/2014/main" id="{07DD870A-D15E-BDB0-BD7F-BD2B9E6102E3}"/>
              </a:ext>
            </a:extLst>
          </p:cNvPr>
          <p:cNvPicPr>
            <a:picLocks noChangeAspect="1"/>
          </p:cNvPicPr>
          <p:nvPr/>
        </p:nvPicPr>
        <p:blipFill>
          <a:blip r:embed="rId3"/>
          <a:stretch>
            <a:fillRect/>
          </a:stretch>
        </p:blipFill>
        <p:spPr>
          <a:xfrm>
            <a:off x="6575162" y="760108"/>
            <a:ext cx="1236794" cy="353350"/>
          </a:xfrm>
          <a:prstGeom prst="rect">
            <a:avLst/>
          </a:prstGeom>
          <a:noFill/>
        </p:spPr>
      </p:pic>
      <p:pic>
        <p:nvPicPr>
          <p:cNvPr id="88" name="Picture 87">
            <a:extLst>
              <a:ext uri="{FF2B5EF4-FFF2-40B4-BE49-F238E27FC236}">
                <a16:creationId xmlns:a16="http://schemas.microsoft.com/office/drawing/2014/main" id="{D1078F81-D7E3-268F-4E03-96B5D7FC72FD}"/>
              </a:ext>
            </a:extLst>
          </p:cNvPr>
          <p:cNvPicPr>
            <a:picLocks noChangeAspect="1"/>
          </p:cNvPicPr>
          <p:nvPr/>
        </p:nvPicPr>
        <p:blipFill>
          <a:blip r:embed="rId4"/>
          <a:stretch>
            <a:fillRect/>
          </a:stretch>
        </p:blipFill>
        <p:spPr>
          <a:xfrm>
            <a:off x="3439052" y="1346899"/>
            <a:ext cx="1193535" cy="526642"/>
          </a:xfrm>
          <a:prstGeom prst="rect">
            <a:avLst/>
          </a:prstGeom>
        </p:spPr>
      </p:pic>
      <p:pic>
        <p:nvPicPr>
          <p:cNvPr id="89" name="object 7">
            <a:extLst>
              <a:ext uri="{FF2B5EF4-FFF2-40B4-BE49-F238E27FC236}">
                <a16:creationId xmlns:a16="http://schemas.microsoft.com/office/drawing/2014/main" id="{3AAC451E-C466-13CF-5CF2-15740266E678}"/>
              </a:ext>
            </a:extLst>
          </p:cNvPr>
          <p:cNvPicPr/>
          <p:nvPr/>
        </p:nvPicPr>
        <p:blipFill>
          <a:blip r:embed="rId5" cstate="print"/>
          <a:stretch>
            <a:fillRect/>
          </a:stretch>
        </p:blipFill>
        <p:spPr>
          <a:xfrm>
            <a:off x="10193448" y="216937"/>
            <a:ext cx="1627601" cy="338553"/>
          </a:xfrm>
          <a:prstGeom prst="rect">
            <a:avLst/>
          </a:prstGeom>
          <a:solidFill>
            <a:schemeClr val="accent4">
              <a:lumMod val="75000"/>
            </a:schemeClr>
          </a:solidFill>
        </p:spPr>
      </p:pic>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12309</TotalTime>
  <Words>10494</Words>
  <Application>Microsoft Office PowerPoint</Application>
  <PresentationFormat>Widescreen</PresentationFormat>
  <Paragraphs>1758</Paragraphs>
  <Slides>42</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맑은 고딕</vt:lpstr>
      <vt:lpstr>Arial</vt:lpstr>
      <vt:lpstr>Cambria Math</vt:lpstr>
      <vt:lpstr>Liter</vt:lpstr>
      <vt:lpstr>Wingdings</vt:lpstr>
      <vt:lpstr>Calibri</vt:lpstr>
      <vt:lpstr>a고딕16</vt:lpstr>
      <vt:lpstr>Times New Roman</vt:lpstr>
      <vt:lpstr>微软雅黑</vt:lpstr>
      <vt:lpstr>Quattrocento Sans</vt:lpstr>
      <vt:lpstr>ElsevierGulliver</vt:lpstr>
      <vt:lpstr>a고딕14</vt:lpstr>
      <vt:lpstr>Custom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South Korea scenarios using LEAP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lpstr> References</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Energy Demand and Carbon-Neutrality Pathways for Egypt</dc:title>
  <dc:subject>Long-term Energy Demand and Carbon-Neutrality Pathways for Egypt</dc:subject>
  <dc:creator>Kimi</dc:creator>
  <cp:lastModifiedBy>아슈라프 엘사이드 압델나비 엘하닫</cp:lastModifiedBy>
  <cp:revision>80</cp:revision>
  <dcterms:created xsi:type="dcterms:W3CDTF">2026-04-04T19:30:50Z</dcterms:created>
  <dcterms:modified xsi:type="dcterms:W3CDTF">2026-05-01T08:59:09Z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{"Label":"Long-term Energy Demand and Carbon-Neutrality Pathways for Egypt","ContentProducer":"001191110108MACG2KBH8F10000","ProduceID":"19d592a8-cf02-861b-8000-00006a53a523","ReservedCode1":"","ContentPropagator":"001191110108MACG2KBH8F20000","PropagateID":"19d592a8-cf02-861b-8000-00006a53a523","ReservedCode2":""}</vt:lpwstr>
  </property>
</Properties>
</file>