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ink/ink1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tags/tag22.xml" ContentType="application/vnd.openxmlformats-officedocument.presentationml.tags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8" r:id="rId3"/>
    <p:sldId id="263" r:id="rId4"/>
    <p:sldId id="279" r:id="rId5"/>
    <p:sldId id="282" r:id="rId6"/>
    <p:sldId id="283" r:id="rId7"/>
    <p:sldId id="311" r:id="rId8"/>
    <p:sldId id="286" r:id="rId9"/>
    <p:sldId id="287" r:id="rId10"/>
    <p:sldId id="314" r:id="rId11"/>
    <p:sldId id="294" r:id="rId12"/>
    <p:sldId id="292" r:id="rId13"/>
    <p:sldId id="293" r:id="rId14"/>
    <p:sldId id="313" r:id="rId15"/>
    <p:sldId id="288" r:id="rId16"/>
    <p:sldId id="290" r:id="rId17"/>
    <p:sldId id="295" r:id="rId18"/>
    <p:sldId id="300" r:id="rId19"/>
    <p:sldId id="257" r:id="rId20"/>
    <p:sldId id="296" r:id="rId21"/>
    <p:sldId id="298" r:id="rId22"/>
    <p:sldId id="301" r:id="rId23"/>
    <p:sldId id="299" r:id="rId24"/>
    <p:sldId id="303" r:id="rId25"/>
    <p:sldId id="302" r:id="rId26"/>
    <p:sldId id="281" r:id="rId27"/>
    <p:sldId id="305" r:id="rId28"/>
    <p:sldId id="304" r:id="rId29"/>
    <p:sldId id="307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5" autoAdjust="0"/>
    <p:restoredTop sz="87551"/>
  </p:normalViewPr>
  <p:slideViewPr>
    <p:cSldViewPr snapToGrid="0" showGuides="1">
      <p:cViewPr varScale="1">
        <p:scale>
          <a:sx n="111" d="100"/>
          <a:sy n="111" d="100"/>
        </p:scale>
        <p:origin x="36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95" d="100"/>
        <a:sy n="195" d="100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4773" y="3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04.05.26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1:52:26.98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04:35.7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8191,'0'7'0,"0"-2"0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08:07.58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1903 0 24575,'-87'4'0,"1"-1"0,-1 1 0,0 0 0,1-1 0,-20 3 0,-2 0 0,10 0 0,25-2 0,10 0 0,-13 5 0,41-5 0,1 1 0,0 0 0,0 0 0,1-3 0,-11 2 0,-21 3 0,4-2 0,-1 0 0,17-2 0,9 0 0,0 1 0,-1 1 0,10-1 0,0 0 0,-8 4 0,-2 1 0,0 2 0,8 0 0,11-1 0,-1 2 0,-2 3 0,4-2 0,3-1 0,2 0 0,-1 0 0,1 6 0,-1 1 0,5 1 0,1-1 0,-1 0 0,2-2 0,0-2 0,3 1 0,2 0 0,0 0 0,-1 1 0,-1-4 0,0-1 0,1-2 0,1 0 0,-1 2 0,0-1 0,0 0 0,1 2 0,1 3 0,0 1 0,0 0 0,0 4 0,0 1 0,5 3 0,2-1 0,25-2 0,5 1 0,13-1 0,4-3 0,4-4 0,37 2-760,-34-7 0,2-1 760,4-1 0,2-1 0,5 2 0,0-3 0,2-4 0,1-3 0,-2 0 0,3 0 0,10-4 0,1 0 0,-6 0 0,-2 0 0,-3 0 0,1 0 0,3 1 0,1-1 0,5-1 0,-1 1 0,-11 1 0,-1-1 0,-3 1 0,-2 0-96,-17 1 0,1 1 96,19 1 0,1-1 0,-20 2 0,0 0 0,15-1 0,-3-1 0,5-1 0,-9-3 0,-7 0 0,-8 1 0,-10 0 1504,-5-2-1504,8-2 208,7-3-208,3 1 0,-3 0 0,-5 0 0,-3 2 0,-2 1 0,-4 2 0,-1 1 0,3 0 0,6 0 0,0-1 0,-3 1 0,-12 2 0,-5 1 0,-1 2 0,1 0 0,2 0 0,-1 0 0,-4-2 0,0 0 0,2 0 0,-3 1 0,-2 1 0,-2-2 0,-1 1 0,9-1 0,4 0 0,10 2 0,1 0 0,6 0 0,-2 0 0,-1 0 0,-7 0 0,-5 0 0,-6 1 0,-1 1 0,-8 0 0,-2 0 0,-6-1 0,-1-1 0,1 0 0,-1 0 0,0 0 0,1 0 0,-1 0 0,3-2 0,3-2 0,2-4 0,0-1 0,4-5 0,1-2 0,9-7 0,2-1 0,-1-1 0,-6 5 0,-7 7 0,-3 4 0,-4 4 0,-3 3 0,-3 2 0,1-2 0,0 1 0,0 0 0,0-1 0,-1-1 0,0-2 0,-3-1 0,-3-1 0,-6-5 0,-4-2 0,-4-4 0,-3-2 0,-4 1 0,-3-2 0,-5 3 0,1 0 0,-2 3 0,-8 2 0,-12 2 0,-13 3 0,-12 0 0,24 4 0,4 0 0,5 4 0,-3 0 0,-4 0 0,8 0 0,9 0 0,-1-1 0,-5-2 0,4 1 0,4-1 0,-1 0 0,-3 0 0,-9 0 0,-4 0 0,4 3 0,-2 0 0,-13 0 0,-2 0 0,-10 0 0,11 0 0,4 0 0,6-1 0,-2-2 0,11 0 0,5 1 0,6 2 0,3 0 0,0 0 0,2 0 0,1 0 0,3 0 0,2 0 0,-3 1 0,0 1 0,5 1 0,1-1 0,-1 0 0,-3 0 0,-9 1 0,3-1 0,6-1 0,2 1 0,1-1 0,0-1 0,-1 0 0,7 0 0,3 0 0,1 0 0,0 0 0,1 0 0,2 0 0,1-1 0,2-1 0,0 0 0,3 0 0,1 1 0,0 0 0,1 0 0,-1 1 0,1 0 0,-3 0 0,0 0 0,-2 0 0,-3 0 0,-7-2 0,-2 0 0,-8-3 0,0 1 0,2 1 0,1 0 0,-1 1 0,4-1 0,1-1 0,9 3 0,6 0 0,1 0 0,0 1 0,1 0 0,-1 0 0,3 0 0,0-2 0,-1 0 0,1-1 0,-6-2 0,-1-1 0,-4-1 0,3 1 0,2 2 0,0 0 0,-1 0 0,1 0 0,0 0 0,3 2 0,2 0 0,0 1 0,0 0 0,0 0 0,0 0 0,1 0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10:06.88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5425 24575,'26'-3'0,"35"-8"0,16-6 0,21-7 0,-14 1 0,-5 0 0,24-8-901,15-4 901,-50 12 0,3-1 0,6-1 0,6-4-1340,3-3 0,9-3 0,1-1 1340,6-1 0,3-1 0,5 0-892,-11 4 0,5-1 0,2-1 0,-4 2 892,-8 2 0,-2 0 0,-1 0 0,-1 1 0,25-10 0,-1-1 0,-4 1-737,-9 0 0,-3 1 0,-1-2 737,-2-1 0,0-2 0,-1 0 0,-1-1 0,0 0 0,-1-1 0,0 0 0,-2 0 0,-2 1 0,-8 1 0,-4 1 0,0-1-313,2-1 1,-1 0 0,-4 1 312,15-15 0,-5 0 0,4-2 0,-3 0 0,-13 3 0,-2 0 0,4-3 0,4-4 0,-14 12 0,4-3 0,-3 2 0,-9 9 0,-2 2 0,0 1 0,22-17 0,-6 5 876,-21 13 1,-6 3-877,17-24 0,-20 16 0,2-4 0,7-7 0,-4 0 0,-14 12 0,-4 2 0,-2 3 0,-3 3 3153,4-17-3153,-4 3 3108,0-5-3108,-5 7 2644,-5 8-2644,-1 5 979,1-1-979,-3 0 0,-1-2 0,-1 7 0,1 1 0,5-10 0,0-3 0,-4-6 0,-1 1 0,1-7 0,4-7 0,5-13 0,-3 13 0,-1 6 0,-6 17 0,-3 1 0,0 3 0,1 2 0,4 11 0,-2 3 0,-3 5 0,1 1 0,0 2 0,-1 1 0,0 2 0,-3-2 0,-1 0 0,0-5 0,0 0 0,0-4 0,0-4 0,0-9 0,0-3 0,0-9 0,0 0 0,0-5 0,0 3 0,0 0 0,0 9 0,0 3 0,0 11 0,0 1 0,0-5 0,0 1 0,0-2 0,0 1 0,0-1 0,0 1 0,0 0 0,0 6 0,0 1 0,0 4 0,0 1 0,0 3 0,0-1 0,0-7 0,0-1 0,0-4 0,0 5 0,0 4 0,0 7 0,0 3 0,0 2 0,0-1 0,0 2 0,0 1 0,0 2 0,0 0 0,0 1 0,0-4 0,0 2 0,0 0 0,0-2 0,0 2 0,0-2 0,0-1 0,0-1 0,0 0 0,0 2 0,3 3 0,0 2 0,2-2 0,1 0 0,-5 0 0,-3 0 0,-9 2 0,-4 0 0,-8 0 0,-3 1 0,-3 4 0,-1 1 0,-8 7 0,-2 3 0,-11 7 0,6-1 0,7 1 0,1-1 0,-2 2 0,-3 6 0,-3 4 0,9 1 0,0-1 0,-16 0 0,-2-3 0,-8-5 0,11-3 0,14-7 0,7-1 0,4 0 0,0-1 0,1-1 0,-2 1 0,0 0 0,8-3 0,4-2 0,13-7 0,-1 0 0,-1 1 0,-1 0 0,-1 0 0,2-1 0,1 0 0,2-2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10:09.20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24575,'9'0'0,"-1"0"0,-2 0 0,0 0 0,0 0 0,7 3 0,1 0 0,11 6 0,-2-1 0,-3-1 0,-2 0 0,-7-2 0,6 1 0,6 2 0,-2-2 0,-1 1 0,-10-3 0,-4 0 0,3-1 0,1 0 0,1 1 0,-1 0 0,1 3 0,2 1 0,4 2 0,4 0 0,2 1 0,-2-2 0,-1 0 0,-8-1 0,0-1 0,-3-2 0,-1 0 0,2 1 0,0-1 0,0 2 0,-2-1 0,-2 0 0,-1 0 0,1 0 0,0 0 0,0 0 0,0 1 0,-1-2 0,0-2 0,-1 0 0,2 0 0,0 1 0,0-1 0,-3-1 0,6 4 0,3 1 0,7 1 0,7 1 0,-5-2 0,-1-1 0,-12-1 0,-1-2 0,-4-1 0,1 0 0,1 0 0,0-1 0,0-1 0,-1 0 0,-1-1 0,-2-5 0,-1 0 0,0-1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1:52:26.98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1:52:36.7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4976 524 24575,'-38'0'0,"-8"0"0,-35 0 0,-17 2-1117,36 1 1,-2-1 1116,5 1 0,1 1 0,1 0 0,1 0 112,-42 3-112,-2 0 0,3-3 0,43-1 0,0-2-275,-8-1 1,-1 0 274,-1 0 0,-2 0 0,-15 0 0,-1 0 0,13 0 0,2 0 0,8 0 0,2 0-139,-36 0 139,12 0 0,7 0 0,-2 0 0,25 0 0,-1 0 0,-48 0 0,45 0 0,1 0 0,-38 0 0,28 0 0,-6 0 0,-7 0 0,-2 0 0,-6 0 0,16 2 1050,4 0-1050,4 3 460,-1 1-460,-8 3 0,-5 1 0,-6 0 0,8-1 1139,4-3-1139,10 1 160,4 2-160,10-2 0,6 0 0,7 0 0,0 0 0,-2 0 0,-4 1 0,2 0 0,2 0 0,-3 4 0,4-3 0,3 0 0,1-2 0,3-1 0,3 0 0,0-1 0,-17 3 0,-1 1 0,-15 6 0,4-1 0,2 0 0,2-1 0,5-3 0,4-1 0,1 1 0,0-1 0,-3 2 0,0-3 0,3-1 0,3-1 0,2 1 0,-3 3 0,3-2 0,7-1 0,6-3 0,7-1 0,0-1 0,-1 1 0,-2 2 0,0 1 0,0 1 0,1 0 0,1 4 0,1 0 0,-1 7 0,2-1 0,3 2 0,1 0 0,3 4 0,0 4 0,0 5 0,0 1 0,0 1 0,3-7 0,0-3 0,2-5 0,0-4 0,1-2 0,2-3 0,2-2 0,15 0 0,13 2 0,34 0 0,12 1 0,-22-8 0,2-1-800,3 0 0,3 0 800,17-2 0,3 0-1254,6 0 0,3 0 1254,-22 0 0,1 0 0,-1 0 0,-2-1 0,0 0 0,0-1 0,3-1 0,2-1 0,-2 0 0,-3 0 0,-1-2 0,0 0 0,2-1 0,1 0 0,0 0 0,-1 0 0,1-1 0,0 1 0,-1 0 0,-1 0 0,1 0 0,-3 0 0,1 0 0,-1 0 0,2 0 0,-1 0 0,4 1 0,13 0 0,4 0 0,-1 1-832,-1-1 0,0 0 1,-1 1 831,-7 2 0,0-1 0,-4 1 0,18-1 0,-8 0-226,-32 3 0,-3-1 226,47 1 0,-47 1 0,0 0 0,47 2 0,-2 2 0,-21 3 0,-2 2 0,15 5 0,1 0 0,-8-2 0,0 2 1138,-35-3-1138,12 4 2231,-4-2-2231,1 1 3019,2-2-3019,5 1 667,-2-1-667,-2-1 0,9 2 0,12-2-622,-19-7 1,4-1 621,-2 0 0,-1 0 0,2-2 0,0 1-352,-7-1 1,-2 0 351,0 1 0,-1-1 0,6-2 0,1 0 0,6-1 0,0-1 0,-5 0 0,-1-1 0,2 0 0,1 0-867,13-1 0,2 1 867,3-1 0,4 0 0,9-1 0,1 1 0,-8 0 0,0 0 0,0 1 0,-1-1 0,-2 0 0,0 0 0,3 0 0,2 1-850,-22 1 1,2 1 0,1 0 849,5 0 0,-1 1 0,0-1 0,26 0 0,-2 0-310,1 0 1,-2 0 309,-18 0 0,-3 0 0,-1 0 0,-1 1-57,-3 3 1,-2 2 56,-8-1 0,-5 2 1353,27 7-1353,2 2 0,-1 3 1993,8 6-1993,-37-9 0,0 0 0,31 8 1831,-4-1-1831,-15-5 871,-9-2-871,4-2 56,-3-1-56,-3-2 775,2-1-775,9 2 81,-7-4-81,-2-2 0,-7-5 0,-6-2 0,51-8-230,-45 4 0,0 0 230,40-5 0,-14 0 0,-32 0 0,2 0 0,6-1 0,-1 0 0,4 0 460,-5-1-460,-1-1 0,-28 8 0,-10 3 0,11-2 0,4-1 0,15-4 0,-5 1 0,-6 3 0,-5 2 0,-5 1 0,8 1 0,9 1 0,16-3 0,15-4 0,-15 2 0,0 0 0,-20 6 0,-3 1 0,3 0 0,-6 0 0,-8 0 0,-6 0 0,-7 0 0,-3 0 0,-1 0 0,6 0 0,1 0 0,1 0 0,0 0 0,-4 2 0,0-1 0,2 2 0,0 0 0,3 0 0,3 1 0,3 0 0,32 2 0,21 1 0,19-3 0,3 1 0,-43-4 0,-9-1 0,-10 1 0,-1-1 0,0 0 0,-14 0 0,-15-2 0,0 0 0,2-11 0,1-3 0,1-9 0,0-1 0,2-6 0,4-9 0,6-22 0,4-2 0,5-5 0,-5 25 0,-3 14 0,-4 12 0,-2 2 0,-4 6 0,-1 3 0,-5 6 0,0 0 0,1 0 0,1 1 0,0-2 0,1 1 0,-2 0 0,0 1 0,-2 1 0,0 0 0,1-1 0,0-1 0,0 0 0,-1 0 0,0 1 0,0-3 0,-1-3 0,-3-3 0,-1-4 0,-17-15 0,-7-7 0,-29-25 0,-6-1-761,12 22 0,-5 1 761,0 2 0,-2 2 0,-12-1 0,-1 2 0,10 6 0,3 2-269,10 7 0,1 2 269,-6 1 0,-1 3 0,-9-1 0,-1 1 0,7 3 0,0 0 0,-1 1 0,2 0 0,-22 5-74,4 2 74,-4 2 0,-17-1-691,33-2 1,-3 0 690,0 0 0,-1 0 0,-11 0 0,0 0 0,9 2 0,2 0 0,1 1 0,0 0 206,0 0 1,0 0-207,-3 0 0,3 0 0,13 0 0,3 0-75,-50 0 75,43 0 0,-3 0 0,-2-1 0,-2-1 0,-8-3 0,-1-1 0,9-1 0,1-1 0,7-2 0,0-2 0,-4 1 0,-2 1-471,-10-2 1,-1 2 470,8 1 0,1 2 0,1 0 0,3 1 1163,-28-5-1163,6 1 0,26 4 0,0 0 0,-26-2 0,30 5 0,-2 1 0,3 2 0,0 0 0,-49 0 0,47 0 0,2 0 0,-29 0 0,13 0 0,-33 7 172,38-2 0,1 0-172,-30 6 592,10-1-592,21-1 0,-5 1 0,-26 5 0,-5-2 269,43-7 0,0-1-269,-38 4 0,4-2 0,0-1 0,-7 1 0,-3 3 0,2 0 0,18-1 157,3 0-157,-2-3 658,11 0-658,11-1 11,7 0-11,1 0 628,-8 1-628,-5 0 27,14-2-27,5 1 0,7 1 0,2 1 0,-7 2 0,4 1 0,8-1 0,0 2 0,1 1 0,2 0 0,-1 2 0,7-3 0,3-1 0,0-1 0,1-2 0,-5 5 0,0-1 0,0 1 0,1-2 0,2 1 0,0-2 0,-3 1 0,0-1 0,0 0 0,3 0 0,2-2 0,3-2 0,1 0 0,4-2 0,1 1 0,1-1 0,1 0 0,-1-1 0,1-1 0,-1 4 0,-1 2 0,-7 6 0,-2 3 0,-3 3 0,2-2 0,2-1 0,0 0 0,0 0 0,3-2 0,2-3 0,2-4 0,2-2 0,0 1 0,0-1 0,1-3 0,1 0 0,0-1 0,0-1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2:34:54.09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1766 1 24575,'-61'77'0,"0"1"0,1 0 0,-1 0 0,0 0 0,1-1 0,-1 1 0,0 0 0,1 0 0,-1-1 0,0 1 0,1 0 0,-1 0 0,4 3 0,14-15 0,1 0 0,-15 17 0,11-20 0,-12 13 0,-9 10 0,-7 7 0,-3 4 0,-2 3 0,1-1 0,4-3 0,7-6 0,8-8 0,11-11 0,15-14 0,15-15 0,28 20 0,7-14 0,-3-28 0,0-2 0,-4 1 0,6 0 0,12 2 0,4-5 0,11-5 0,-3-2 0,0 2 0,16-5 0,13-2 0,10-3 0,8-1-465,-31 0 0,0 0 465,-2 0 0,2 0 0,13 0 0,0 0 0,-10 0 0,-4 0 0,36 0 0,-19 2 0,-22 3 0,-1 0 0,3-1 0,-16-1 930,-4-1-930,-13-1 0,-1 1 0,0 1 0,1 1 0,1 3 0,-1 0 0,1 1 0,0-1 0,0 0 0,6 2 0,2 0 0,-3-4 0,1-1 0,8-4 0,8 0 0,14 0 0,-1 0 0,6 0 0,-5 0 0,2 0 0,10 0 0,5 0 0,4 0 0,3 0 0,-6 0 0,-4 0 0,-7 0 0,-7 0 0,-4 0 0,-3 4 0,-3 5 0,-7 5 0,-2 5 0,10 1 0,6 4 0,7 0 0,-2-1 0,-2-1 0,-1-2 0,1-2 0,-2-4 0,2-3 0,-9-1 0,-3-1 0,-7-3 0,-1-2 0,-7-4 0,-1 0 0,-4 0 0,-5 0 0,-3 0 0,2 0 0,4-3 0,14-4 0,11-3 0,12-3 0,-1 1 0,2 0 0,-23 5 0,-5 3 0,7 4 0,-1 0 0,5 0 0,-4 2 0,-10 4 0,1 4 0,4 3 0,-2-1 0,2 0 0,6-5 0,0-2 0,-10-2 0,-4 1 0,-3 4 0,-3-2 0,-3-2 0,-7-2 0,-5-2 0,-1 2 0,0 2 0,1-1 0,1 0 0,-4-1 0,0 2 0,-2 2 0,0 1 0,2-1 0,2 0 0,1 0 0,1 0 0,-3 0 0,-1-2 0,-2-1 0,0 1 0,0-1 0,0 0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2:34:57.308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2370 1 24575,'25'26'0,"21"34"0,-1-6 0,8 7-1433,-9-10 0,3 4 0,2-2 1433,1-1 0,2-2 0,0 1-572,2 0 1,0 1-1,-2 0 572,-6 1 0,-2 1 0,-2 0 0,18 22 0,-5 3 0,-21-19 0,-3 2 0,-1-1 0,11 24 0,-4 0-108,-6 0 1,-3-1 107,-3-7 0,-1-1 0,-3 0 0,-2-1-206,-4-17 0,-1-2 206,-1-5 0,-2-2 0,3 40 1730,-4-8-1730,-9-17 2392,-1-4-2392,0-18 1926,-1 5-1926,-5 8 0,-17 2 0,-32 12-92,-13 0 92,27-32 0,-1 0 0,-25 24 0,7-8 0,15-12 0,1-3 0,25-18 0,0 2 0,15-15 685,-1 1-685,-2-2 0,-3-5 0,-7 0 0,-7-1 0,-9 0 0,-5 0 0,-3 0 0,-2 0 0,-19 0 0,-4 0 0,-17 0 0,13 1 0,10 4 0,15 1 0,7 2 0,8-1 0,6 0 0,13-3 0,0-2 0,9-2 0,-1 3 0,1 2 0,0-2 0,-1 1 0,-8 0 0,0 1 0,1-1 0,0 2 0,1 3 0,0 0 0,-3 2 0,5-3 0,2-5 0,0-1 0,0-2 0,0 1 0,-1 2 0,1 1 0,2 1 0,0-1 0,0-2 0,0-1 0,-6-1 0,-3 0 0,-8 0 0,-6 0 0,-63 0 0,-6 0-401,32 0 1,-1 0 400,9 0 0,3 0 0,-22 0 0,8 0 0,12 0 0,11 0 0,6 0 0,15 0 0,7 0 801,11 0-801,2 0 0,1 0 0,-2 0 0,0 0 0,-1 0 0,0 0 0,1 0 0,-22 0 0,-3 0 0,-17 4 0,0 0 0,-5 1 0,-3 1 0,-6-1 0,10 0 0,7 1 0,13-4 0,5-2 0,12 0 0,2 0 0,7 0 0,0 0 0,-2 0 0,2 0 0,-3 0 0,-8 0 0,-6 0 0,-19 0 0,-14 0 0,-29 0 0,-7 0-1003,12 0 0,-4 0 1003,5 0 0,2 0 0,9 0 0,4 0 0,-36 0 0,63 0 0,1 0 0,-5 0 0,16 0 0,6 0 501,9 0 1,5 0-1,0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02:33.19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8191,'0'7'0,"0"-2"0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04:17.05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04:23.72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6 8191,'3'-3'0,"0"1"0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2T13:04:31.314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 7 8191,'-3'-3'0,"1"0"0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04.05.26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sz="1800" dirty="0"/>
              <a:t>Earth’s current ATM is thought to first originate from MO outgassing</a:t>
            </a:r>
          </a:p>
          <a:p>
            <a:pPr marL="285750" indent="-285750">
              <a:buFontTx/>
              <a:buChar char="-"/>
            </a:pPr>
            <a:r>
              <a:rPr lang="en-GB" sz="1800" dirty="0"/>
              <a:t>Current understanding of this coupling is done by…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361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528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Central idea ---- 2 models connected by chemical equilibrium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9757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… by arguing volatile transport in MO is a slow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509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We study this topic further</a:t>
            </a:r>
          </a:p>
          <a:p>
            <a:pPr marL="171450" indent="-171450">
              <a:buFontTx/>
              <a:buChar char="-"/>
            </a:pPr>
            <a:r>
              <a:rPr lang="en-GB" dirty="0"/>
              <a:t>Must view at 2 regions:</a:t>
            </a:r>
          </a:p>
          <a:p>
            <a:pPr marL="628650" lvl="1" indent="-171450">
              <a:buFontTx/>
              <a:buChar char="-"/>
            </a:pPr>
            <a:r>
              <a:rPr lang="en-GB" dirty="0"/>
              <a:t>Bulk: turbulent =&gt; fast</a:t>
            </a:r>
          </a:p>
          <a:p>
            <a:pPr marL="628650" lvl="1" indent="-171450">
              <a:buFontTx/>
              <a:buChar char="-"/>
            </a:pPr>
            <a:r>
              <a:rPr lang="en-GB" dirty="0"/>
              <a:t>BL (=thin layers close to the wall where the fluid “feels: the wall): No much vertical velocity to help with vertical transport &amp; must rely on diffusion =&gt; slow</a:t>
            </a:r>
          </a:p>
          <a:p>
            <a:pPr marL="628650" lvl="1" indent="-171450">
              <a:buFontTx/>
              <a:buChar char="-"/>
            </a:pPr>
            <a:r>
              <a:rPr lang="en-GB" dirty="0"/>
              <a:t>BUT this type of BLs are not relevant for MO =&gt; overall fast</a:t>
            </a:r>
          </a:p>
          <a:p>
            <a:pPr marL="171450" lvl="0" indent="-171450">
              <a:buFontTx/>
              <a:buChar char="-"/>
            </a:pPr>
            <a:r>
              <a:rPr lang="en-GB" dirty="0"/>
              <a:t>=&gt; Chemical equilibrium is a good approximation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336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510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=&gt; To some extent, volatile transport in MO can be regarded as a passive scalar diffusion process, which may be described by a simple advection-diffusion process (or may be tracked by </a:t>
            </a:r>
            <a:r>
              <a:rPr lang="en-US" dirty="0" err="1"/>
              <a:t>Lagrangian</a:t>
            </a:r>
            <a:r>
              <a:rPr lang="en-US" dirty="0"/>
              <a:t> tracers as in S23 &amp; W25 models, but there are problems, see below)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342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\Phi = Total remaining amount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1899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4172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672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331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3C296D1-2CD0-479F-A866-6EC741D22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4"/>
            <a:ext cx="468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DE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6206A-A7FF-4A2F-A4EA-EDA7D9956B8C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7ECC-AD5B-4AE2-A84F-7ABFC0424E3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21818-B1F9-4DD3-88F2-43FBC3C9BAF5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A20D-9FD8-4251-A734-1127FF21ADB2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F4EA9-B322-4AC6-9ED4-333F1AAC8416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9B2A-9722-4479-8974-FDB801910172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6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8E6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960000"/>
          </a:xfrm>
          <a:solidFill>
            <a:schemeClr val="accent3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6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4575276"/>
            <a:ext cx="10044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3312000"/>
          </a:xfrm>
          <a:solidFill>
            <a:schemeClr val="accent2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440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en-US" noProof="0"/>
              <a:t>Click icon to add picture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 dirty="0"/>
              <a:t>Organisationseinheit verbal</a:t>
            </a:r>
            <a:br>
              <a:rPr lang="de-DE" dirty="0"/>
            </a:br>
            <a:r>
              <a:rPr lang="de-DE" dirty="0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7200000" cy="216000"/>
          </a:xfrm>
        </p:spPr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5A3C0-7A2F-4A62-9057-882FB8F5659A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923CAD-8964-4A8E-9E9C-0F755B932903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2E5834E-21B8-71CB-DC73-E6B944FA8F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09290500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7772400" imgH="10058400" progId="TCLayout.ActiveDocument.1">
                  <p:embed/>
                </p:oleObj>
              </mc:Choice>
              <mc:Fallback>
                <p:oleObj name="think-cell Slide" r:id="rId19" imgW="7772400" imgH="1005840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E5834E-21B8-71CB-DC73-E6B944FA8F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69E37AB-EE9C-4565-B2FD-B1FC504BEE2A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1EC403-6E63-4450-AFDD-66CA49D6C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Organisationseinheit verbal – STRENG VERTRAULICH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2.bin"/><Relationship Id="rId7" Type="http://schemas.openxmlformats.org/officeDocument/2006/relationships/slide" Target="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slide" Target="slide8.xml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11" Type="http://schemas.openxmlformats.org/officeDocument/2006/relationships/image" Target="../media/image12.svg"/><Relationship Id="rId5" Type="http://schemas.openxmlformats.org/officeDocument/2006/relationships/image" Target="../media/image28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2.bin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oleObject" Target="../embeddings/oleObject13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2.svg"/><Relationship Id="rId4" Type="http://schemas.openxmlformats.org/officeDocument/2006/relationships/image" Target="../media/image30.emf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11" Type="http://schemas.openxmlformats.org/officeDocument/2006/relationships/image" Target="../media/image12.sv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0.emf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slide" Target="slide8.xml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10" Type="http://schemas.openxmlformats.org/officeDocument/2006/relationships/image" Target="../media/image12.sv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7.bin"/><Relationship Id="rId7" Type="http://schemas.openxmlformats.org/officeDocument/2006/relationships/slide" Target="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Relationship Id="rId9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image" Target="../media/image12.svg"/><Relationship Id="rId4" Type="http://schemas.openxmlformats.org/officeDocument/2006/relationships/image" Target="../media/image36.emf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8.bin"/><Relationship Id="rId7" Type="http://schemas.openxmlformats.org/officeDocument/2006/relationships/slide" Target="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39.emf"/><Relationship Id="rId9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slide" Target="slide8.xml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10" Type="http://schemas.openxmlformats.org/officeDocument/2006/relationships/image" Target="../media/image12.sv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12" Type="http://schemas.openxmlformats.org/officeDocument/2006/relationships/customXml" Target="../ink/ink5.xml"/><Relationship Id="rId17" Type="http://schemas.openxmlformats.org/officeDocument/2006/relationships/slide" Target="slide8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4.png"/><Relationship Id="rId1" Type="http://schemas.openxmlformats.org/officeDocument/2006/relationships/tags" Target="../tags/tag21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2.emf"/><Relationship Id="rId15" Type="http://schemas.openxmlformats.org/officeDocument/2006/relationships/image" Target="../media/image51.png"/><Relationship Id="rId10" Type="http://schemas.openxmlformats.org/officeDocument/2006/relationships/customXml" Target="../ink/ink4.xml"/><Relationship Id="rId19" Type="http://schemas.openxmlformats.org/officeDocument/2006/relationships/image" Target="../media/image12.sv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ustomXml" Target="../ink/ink10.xml"/><Relationship Id="rId18" Type="http://schemas.openxmlformats.org/officeDocument/2006/relationships/image" Target="../media/image58.png"/><Relationship Id="rId3" Type="http://schemas.openxmlformats.org/officeDocument/2006/relationships/oleObject" Target="../embeddings/oleObject21.bin"/><Relationship Id="rId21" Type="http://schemas.openxmlformats.org/officeDocument/2006/relationships/slide" Target="slide8.xml"/><Relationship Id="rId7" Type="http://schemas.openxmlformats.org/officeDocument/2006/relationships/image" Target="../media/image54.png"/><Relationship Id="rId12" Type="http://schemas.openxmlformats.org/officeDocument/2006/relationships/customXml" Target="../ink/ink9.xml"/><Relationship Id="rId17" Type="http://schemas.openxmlformats.org/officeDocument/2006/relationships/customXml" Target="../ink/ink12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tags" Target="../tags/tag22.xml"/><Relationship Id="rId6" Type="http://schemas.openxmlformats.org/officeDocument/2006/relationships/customXml" Target="../ink/ink6.xml"/><Relationship Id="rId11" Type="http://schemas.openxmlformats.org/officeDocument/2006/relationships/customXml" Target="../ink/ink8.xml"/><Relationship Id="rId5" Type="http://schemas.openxmlformats.org/officeDocument/2006/relationships/image" Target="../media/image25.png"/><Relationship Id="rId15" Type="http://schemas.openxmlformats.org/officeDocument/2006/relationships/customXml" Target="../ink/ink11.xml"/><Relationship Id="rId23" Type="http://schemas.openxmlformats.org/officeDocument/2006/relationships/image" Target="../media/image12.svg"/><Relationship Id="rId10" Type="http://schemas.openxmlformats.org/officeDocument/2006/relationships/image" Target="../media/image56.png"/><Relationship Id="rId19" Type="http://schemas.openxmlformats.org/officeDocument/2006/relationships/customXml" Target="../ink/ink13.xml"/><Relationship Id="rId4" Type="http://schemas.openxmlformats.org/officeDocument/2006/relationships/image" Target="../media/image45.emf"/><Relationship Id="rId9" Type="http://schemas.openxmlformats.org/officeDocument/2006/relationships/customXml" Target="../ink/ink7.xml"/><Relationship Id="rId14" Type="http://schemas.openxmlformats.org/officeDocument/2006/relationships/slide" Target="slide28.xml"/><Relationship Id="rId2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52.png"/><Relationship Id="rId11" Type="http://schemas.openxmlformats.org/officeDocument/2006/relationships/image" Target="../media/image12.svg"/><Relationship Id="rId5" Type="http://schemas.openxmlformats.org/officeDocument/2006/relationships/image" Target="../media/image47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22.bin"/><Relationship Id="rId9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oleObject" Target="../embeddings/oleObject23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60.png"/><Relationship Id="rId11" Type="http://schemas.openxmlformats.org/officeDocument/2006/relationships/image" Target="../media/image12.sv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56.emf"/><Relationship Id="rId9" Type="http://schemas.openxmlformats.org/officeDocument/2006/relationships/slide" Target="slide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62.emf"/><Relationship Id="rId9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oleObject" Target="../embeddings/oleObject25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12.svg"/><Relationship Id="rId4" Type="http://schemas.openxmlformats.org/officeDocument/2006/relationships/image" Target="../media/image62.emf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oleObject" Target="../embeddings/oleObject26.bin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6.png"/><Relationship Id="rId5" Type="http://schemas.openxmlformats.org/officeDocument/2006/relationships/image" Target="../media/image66.png"/><Relationship Id="rId10" Type="http://schemas.openxmlformats.org/officeDocument/2006/relationships/image" Target="../media/image12.svg"/><Relationship Id="rId4" Type="http://schemas.openxmlformats.org/officeDocument/2006/relationships/image" Target="../media/image62.emf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slide" Target="slide8.xml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5.png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69.png"/><Relationship Id="rId17" Type="http://schemas.openxmlformats.org/officeDocument/2006/relationships/image" Target="../media/image70.png"/><Relationship Id="rId2" Type="http://schemas.microsoft.com/office/2007/relationships/media" Target="../media/media1.mp4"/><Relationship Id="rId16" Type="http://schemas.openxmlformats.org/officeDocument/2006/relationships/image" Target="../media/image12.svg"/><Relationship Id="rId1" Type="http://schemas.openxmlformats.org/officeDocument/2006/relationships/tags" Target="../tags/tag29.xml"/><Relationship Id="rId6" Type="http://schemas.microsoft.com/office/2007/relationships/media" Target="../media/media3.mp4"/><Relationship Id="rId11" Type="http://schemas.openxmlformats.org/officeDocument/2006/relationships/image" Target="../media/image68.png"/><Relationship Id="rId5" Type="http://schemas.openxmlformats.org/officeDocument/2006/relationships/video" Target="../media/media2.mp4"/><Relationship Id="rId15" Type="http://schemas.openxmlformats.org/officeDocument/2006/relationships/image" Target="../media/image11.png"/><Relationship Id="rId10" Type="http://schemas.openxmlformats.org/officeDocument/2006/relationships/image" Target="../media/image67.emf"/><Relationship Id="rId4" Type="http://schemas.microsoft.com/office/2007/relationships/media" Target="../media/media2.mp4"/><Relationship Id="rId9" Type="http://schemas.openxmlformats.org/officeDocument/2006/relationships/oleObject" Target="../embeddings/oleObject28.bin"/><Relationship Id="rId14" Type="http://schemas.openxmlformats.org/officeDocument/2006/relationships/slide" Target="slide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29.bin"/><Relationship Id="rId7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73.png"/><Relationship Id="rId5" Type="http://schemas.openxmlformats.org/officeDocument/2006/relationships/image" Target="../media/image72.tiff"/><Relationship Id="rId4" Type="http://schemas.openxmlformats.org/officeDocument/2006/relationships/image" Target="../media/image71.emf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10" Type="http://schemas.openxmlformats.org/officeDocument/2006/relationships/image" Target="../media/image12.sv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12.svg"/><Relationship Id="rId5" Type="http://schemas.openxmlformats.org/officeDocument/2006/relationships/image" Target="../media/image17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5.bin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10" Type="http://schemas.openxmlformats.org/officeDocument/2006/relationships/image" Target="../media/image12.sv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slide" Target="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9.jpg"/><Relationship Id="rId11" Type="http://schemas.openxmlformats.org/officeDocument/2006/relationships/image" Target="../media/image10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8.bin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11" Type="http://schemas.openxmlformats.org/officeDocument/2006/relationships/image" Target="../media/image12.svg"/><Relationship Id="rId5" Type="http://schemas.openxmlformats.org/officeDocument/2006/relationships/customXml" Target="../ink/ink1.xml"/><Relationship Id="rId10" Type="http://schemas.openxmlformats.org/officeDocument/2006/relationships/image" Target="../media/image11.png"/><Relationship Id="rId4" Type="http://schemas.openxmlformats.org/officeDocument/2006/relationships/image" Target="../media/image22.emf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8.xml"/><Relationship Id="rId3" Type="http://schemas.openxmlformats.org/officeDocument/2006/relationships/oleObject" Target="../embeddings/oleObject9.bin"/><Relationship Id="rId7" Type="http://schemas.openxmlformats.org/officeDocument/2006/relationships/slide" Target="slide15.xml"/><Relationship Id="rId12" Type="http://schemas.openxmlformats.org/officeDocument/2006/relationships/slide" Target="slide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3.png"/><Relationship Id="rId1" Type="http://schemas.openxmlformats.org/officeDocument/2006/relationships/tags" Target="../tags/tag9.xml"/><Relationship Id="rId6" Type="http://schemas.openxmlformats.org/officeDocument/2006/relationships/slide" Target="slide11.xml"/><Relationship Id="rId11" Type="http://schemas.openxmlformats.org/officeDocument/2006/relationships/slide" Target="slide23.xml"/><Relationship Id="rId5" Type="http://schemas.openxmlformats.org/officeDocument/2006/relationships/slide" Target="slide9.xml"/><Relationship Id="rId15" Type="http://schemas.openxmlformats.org/officeDocument/2006/relationships/image" Target="../media/image12.svg"/><Relationship Id="rId10" Type="http://schemas.openxmlformats.org/officeDocument/2006/relationships/slide" Target="slide22.xml"/><Relationship Id="rId4" Type="http://schemas.openxmlformats.org/officeDocument/2006/relationships/image" Target="../media/image23.emf"/><Relationship Id="rId9" Type="http://schemas.openxmlformats.org/officeDocument/2006/relationships/slide" Target="slide21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12" Type="http://schemas.openxmlformats.org/officeDocument/2006/relationships/slide" Target="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customXml" Target="../ink/ink3.xml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C567BE3-A5BE-3421-32AC-F50ED8298F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138776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C567BE3-A5BE-3421-32AC-F50ED8298F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882FF669-564A-4497-A386-BA8B28F256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1FB292-90C1-439C-8480-EB4116CF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88000"/>
            <a:ext cx="8752114" cy="3287385"/>
          </a:xfrm>
        </p:spPr>
        <p:txBody>
          <a:bodyPr vert="horz"/>
          <a:lstStyle/>
          <a:p>
            <a:r>
              <a:rPr lang="en-US" dirty="0"/>
              <a:t>Efficient volatile exchange between atmosphere and magma ocean</a:t>
            </a:r>
            <a:br>
              <a:rPr lang="en-US" dirty="0"/>
            </a:b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71C1F6-869F-40B1-8975-92FF2042F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563" y="3643999"/>
            <a:ext cx="7352052" cy="1862497"/>
          </a:xfrm>
        </p:spPr>
        <p:txBody>
          <a:bodyPr/>
          <a:lstStyle/>
          <a:p>
            <a:r>
              <a:rPr lang="en-GB" sz="2400" b="1" dirty="0" err="1"/>
              <a:t>Xuecheng</a:t>
            </a:r>
            <a:r>
              <a:rPr lang="en-GB" sz="2400" b="1" dirty="0"/>
              <a:t> Yang</a:t>
            </a:r>
            <a:r>
              <a:rPr lang="en-GB" sz="2400" b="1" baseline="30000" dirty="0"/>
              <a:t>1*</a:t>
            </a:r>
            <a:r>
              <a:rPr lang="en-GB" sz="2400" b="1" dirty="0"/>
              <a:t>, Cédric Gillmann</a:t>
            </a:r>
            <a:r>
              <a:rPr lang="en-GB" sz="2400" b="1" baseline="30000" dirty="0"/>
              <a:t>1</a:t>
            </a:r>
            <a:r>
              <a:rPr lang="en-GB" sz="2400" b="1" dirty="0"/>
              <a:t>, Paul Tackley</a:t>
            </a:r>
            <a:r>
              <a:rPr lang="en-GB" sz="2400" b="1" baseline="30000" dirty="0"/>
              <a:t>1</a:t>
            </a:r>
          </a:p>
          <a:p>
            <a:r>
              <a:rPr lang="en-GB" sz="2000" baseline="30000" dirty="0"/>
              <a:t>1</a:t>
            </a:r>
            <a:r>
              <a:rPr lang="en-GB" sz="2000" dirty="0"/>
              <a:t> Institute of Geophysics, ETH Zürich</a:t>
            </a:r>
          </a:p>
          <a:p>
            <a:r>
              <a:rPr lang="en-GB" sz="2000" b="1" dirty="0"/>
              <a:t>* </a:t>
            </a:r>
            <a:r>
              <a:rPr lang="en-GB" sz="2000" b="1" dirty="0" err="1"/>
              <a:t>xuecheng.yang@eaps.ethz.ch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1600" b="1" dirty="0"/>
              <a:t>EGU 2026</a:t>
            </a:r>
          </a:p>
          <a:p>
            <a:endParaRPr lang="en-GB" sz="2000" b="1" dirty="0"/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FE5E648-16C5-43EB-285C-309926C8F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0"/>
            <a:ext cx="1016000" cy="1016000"/>
          </a:xfrm>
          <a:prstGeom prst="rect">
            <a:avLst/>
          </a:prstGeom>
        </p:spPr>
      </p:pic>
      <p:sp>
        <p:nvSpPr>
          <p:cNvPr id="16" name="Action Button: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2456352-A737-B3FD-6B06-72A77D4771BA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Action Button: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F37A338-06E2-6D67-82C6-0D7B819AEE2F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>
            <a:hlinkClick r:id="rId7" action="ppaction://hlinksldjump"/>
            <a:extLst>
              <a:ext uri="{FF2B5EF4-FFF2-40B4-BE49-F238E27FC236}">
                <a16:creationId xmlns:a16="http://schemas.microsoft.com/office/drawing/2014/main" id="{FE492754-6508-DB85-B6A0-42B21B0A2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  <p:pic>
        <p:nvPicPr>
          <p:cNvPr id="20" name="Picture 19" descr="A blue sign with yellow text&#10;&#10;AI-generated content may be incorrect.">
            <a:extLst>
              <a:ext uri="{FF2B5EF4-FFF2-40B4-BE49-F238E27FC236}">
                <a16:creationId xmlns:a16="http://schemas.microsoft.com/office/drawing/2014/main" id="{EA6F089A-8BB0-BA50-CCC3-8462911AB5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482" y="0"/>
            <a:ext cx="870023" cy="1158240"/>
          </a:xfrm>
          <a:prstGeom prst="rect">
            <a:avLst/>
          </a:prstGeom>
        </p:spPr>
      </p:pic>
      <p:pic>
        <p:nvPicPr>
          <p:cNvPr id="21" name="Picture 2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A8B775C-A3BA-2581-EBE1-4D29280C0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2" y="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3D162-7E1E-B9EE-BE5B-5BDEB29E0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7AA005B-08A6-B678-8F54-C593EBAB5C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986096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4AD9EC-DE1D-DBEA-DF26-58ED5BC36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platzhalter 14" descr="Ein Bild, das draußen, Natur, Schnee, Wasser enthält.&#10;&#10;Automatisch generierte Beschreibung">
            <a:extLst>
              <a:ext uri="{FF2B5EF4-FFF2-40B4-BE49-F238E27FC236}">
                <a16:creationId xmlns:a16="http://schemas.microsoft.com/office/drawing/2014/main" id="{F0B2795B-FD2E-1772-C709-58159126D9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269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19CE548-22E5-B6F8-A162-3233A88BC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7397" y="2957494"/>
            <a:ext cx="7834604" cy="1577184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/>
          <a:p>
            <a:r>
              <a:rPr lang="en-GB" dirty="0"/>
              <a:t>Salvador (2023) &amp; </a:t>
            </a:r>
            <a:r>
              <a:rPr lang="en-GB" dirty="0" err="1"/>
              <a:t>Walbecq</a:t>
            </a:r>
            <a:r>
              <a:rPr lang="en-GB" dirty="0"/>
              <a:t> (2025) models</a:t>
            </a:r>
            <a:br>
              <a:rPr lang="de-DE" dirty="0"/>
            </a:br>
            <a:endParaRPr lang="de-DE" dirty="0"/>
          </a:p>
        </p:txBody>
      </p:sp>
      <p:sp>
        <p:nvSpPr>
          <p:cNvPr id="16" name="Action Button: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3D257B6-68A2-305F-1CAE-AC905BA44698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Action Button: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E49BEC8-318D-C9F9-94FB-602F6EE27642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>
            <a:hlinkClick r:id="rId6" action="ppaction://hlinksldjump"/>
            <a:extLst>
              <a:ext uri="{FF2B5EF4-FFF2-40B4-BE49-F238E27FC236}">
                <a16:creationId xmlns:a16="http://schemas.microsoft.com/office/drawing/2014/main" id="{AA8A7C22-F922-EBDC-566A-A6F44E849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1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946A0C0-49EC-0D32-0607-9DBA04F71E1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561215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A6B6440-4459-38B7-4A0C-9691CB7F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83" y="83306"/>
            <a:ext cx="10728325" cy="900000"/>
          </a:xfrm>
        </p:spPr>
        <p:txBody>
          <a:bodyPr vert="horz"/>
          <a:lstStyle/>
          <a:p>
            <a:r>
              <a:rPr lang="en-GB" sz="2800" dirty="0"/>
              <a:t>Salvador (2023, Icarus) &amp; </a:t>
            </a:r>
            <a:r>
              <a:rPr lang="en-GB" sz="2800" dirty="0" err="1"/>
              <a:t>Walbecq</a:t>
            </a:r>
            <a:r>
              <a:rPr lang="en-GB" sz="2800" dirty="0"/>
              <a:t> (2025, Icarus) models</a:t>
            </a:r>
            <a:br>
              <a:rPr lang="en-GB" sz="2800" dirty="0"/>
            </a:b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272C0-E0D7-4AE4-D284-E5486B52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2FC3B-40A2-A5F8-F46E-BC7B0A299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11</a:t>
            </a:fld>
            <a:endParaRPr lang="de-CH" noProof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143363-932F-927C-DF4B-EC693B7EA56D}"/>
              </a:ext>
            </a:extLst>
          </p:cNvPr>
          <p:cNvSpPr txBox="1">
            <a:spLocks/>
          </p:cNvSpPr>
          <p:nvPr/>
        </p:nvSpPr>
        <p:spPr>
          <a:xfrm>
            <a:off x="51367" y="983306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GB" sz="2400" dirty="0"/>
              <a:t>Simulation of turbulent thermal convection + passive </a:t>
            </a:r>
            <a:r>
              <a:rPr lang="en-GB" sz="2400" dirty="0" err="1"/>
              <a:t>Lagrangian</a:t>
            </a:r>
            <a:r>
              <a:rPr lang="en-GB" sz="2400" dirty="0"/>
              <a:t> tracers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=&gt; “Outgassing” rate can be described as: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6006794-F5F2-C5F3-D190-50F2DF6388AA}"/>
              </a:ext>
            </a:extLst>
          </p:cNvPr>
          <p:cNvSpPr txBox="1">
            <a:spLocks/>
          </p:cNvSpPr>
          <p:nvPr/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1D6AC-3BAC-4A50-9479-1E7CD895A648}" type="datetime1">
              <a:rPr lang="de-CH" smtClean="0"/>
              <a:pPr/>
              <a:t>04.05.26</a:t>
            </a:fld>
            <a:endParaRPr lang="de-CH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B97E7CE-C5B4-5DBF-0A78-A79825BC7952}"/>
              </a:ext>
            </a:extLst>
          </p:cNvPr>
          <p:cNvSpPr txBox="1">
            <a:spLocks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CA52AF-F19D-405C-AD5F-7D94B96A5CC3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A8BB9-076C-9DE4-51FB-50DD0F059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22" y="2062697"/>
            <a:ext cx="10520263" cy="2254940"/>
          </a:xfrm>
          <a:prstGeom prst="rect">
            <a:avLst/>
          </a:prstGeom>
        </p:spPr>
      </p:pic>
      <p:pic>
        <p:nvPicPr>
          <p:cNvPr id="14" name="Picture 13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FC84DB07-CA07-90A4-D516-76165279A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pic>
        <p:nvPicPr>
          <p:cNvPr id="15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1C559F56-696D-14B7-7F22-76EA66065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16" name="Action Button: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DE0D112-E49F-8574-AC76-FC5C2F963305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Action Button: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8EC8D2A-6372-0528-115A-E8DD0FF1C9B0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>
            <a:hlinkClick r:id="rId9" action="ppaction://hlinksldjump"/>
            <a:extLst>
              <a:ext uri="{FF2B5EF4-FFF2-40B4-BE49-F238E27FC236}">
                <a16:creationId xmlns:a16="http://schemas.microsoft.com/office/drawing/2014/main" id="{1DBB74EE-B39F-938F-4AED-BEA596B218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2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B0F81CB-059C-E3DD-38B0-960674DEF5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632317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452E1B5-5D34-0078-445B-6B5089A6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0"/>
            <a:ext cx="10728325" cy="900000"/>
          </a:xfrm>
        </p:spPr>
        <p:txBody>
          <a:bodyPr vert="horz"/>
          <a:lstStyle/>
          <a:p>
            <a:r>
              <a:rPr lang="en-GB" sz="3200" dirty="0"/>
              <a:t>Problems with W25 empirical models: </a:t>
            </a:r>
            <a:br>
              <a:rPr lang="en-GB" sz="3200" dirty="0"/>
            </a:br>
            <a:r>
              <a:rPr lang="en-GB" sz="3200" dirty="0"/>
              <a:t>(Non-)Constant pre-factor</a:t>
            </a:r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EEA2A28D-3420-C099-B795-41356DC7A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54418" y="1005506"/>
            <a:ext cx="5990382" cy="523116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3D607-3EE3-063C-F8B6-FB4684C2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49D12-043E-7392-A6E7-863BCC82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12</a:t>
            </a:fld>
            <a:endParaRPr lang="de-CH" noProof="0"/>
          </a:p>
        </p:txBody>
      </p:sp>
      <p:pic>
        <p:nvPicPr>
          <p:cNvPr id="31" name="Picture 3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537A62FA-CB4F-27ED-B42B-8481D1FFC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8DEFCA-699B-8035-67D7-6AF4569DA899}"/>
              </a:ext>
            </a:extLst>
          </p:cNvPr>
          <p:cNvSpPr txBox="1"/>
          <p:nvPr/>
        </p:nvSpPr>
        <p:spPr>
          <a:xfrm>
            <a:off x="8149663" y="5867343"/>
            <a:ext cx="232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From W25</a:t>
            </a:r>
          </a:p>
        </p:txBody>
      </p:sp>
      <p:pic>
        <p:nvPicPr>
          <p:cNvPr id="34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86B4BD56-AE48-7127-B425-F24CB9CA6A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39" name="Action Button: Forward or Next 3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4F42B39-E99E-6919-B256-2C0E7A8ADC38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Action Button: Back or Previous 3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E82D0FB-BA40-ECD3-C9A4-7881D8CF5041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Graphic 40">
            <a:hlinkClick r:id="rId8" action="ppaction://hlinksldjump"/>
            <a:extLst>
              <a:ext uri="{FF2B5EF4-FFF2-40B4-BE49-F238E27FC236}">
                <a16:creationId xmlns:a16="http://schemas.microsoft.com/office/drawing/2014/main" id="{A7C2A800-B3C3-6B87-91D7-ED603D0A7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9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2E7A-18A2-1802-859E-6493519B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611C6FCD-596A-04E2-A71A-3A74BF77FC8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308869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B0F81CB-059C-E3DD-38B0-960674DEF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C153241-A3C8-F462-723B-41C6E66F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0"/>
            <a:ext cx="10728325" cy="900000"/>
          </a:xfrm>
        </p:spPr>
        <p:txBody>
          <a:bodyPr vert="horz"/>
          <a:lstStyle/>
          <a:p>
            <a:r>
              <a:rPr lang="en-GB" sz="3200" dirty="0"/>
              <a:t>Problems with W25 empirical models: </a:t>
            </a:r>
            <a:br>
              <a:rPr lang="en-GB" sz="3200" dirty="0"/>
            </a:br>
            <a:r>
              <a:rPr lang="en-GB" sz="3200" dirty="0"/>
              <a:t>Limited valid range for exsolution depth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CE222-A4F1-1715-1311-96708F6A9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EE0E0-3B00-F585-9A90-BFDC35FE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13</a:t>
            </a:fld>
            <a:endParaRPr lang="de-CH" noProof="0"/>
          </a:p>
        </p:txBody>
      </p:sp>
      <p:pic>
        <p:nvPicPr>
          <p:cNvPr id="31" name="Picture 3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CE534575-EC46-8CAF-D7A7-D9F585136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A7B220-C43E-F4DB-E076-E85F280D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63" y="1132519"/>
            <a:ext cx="7772400" cy="10967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3BAEF2-196D-F543-C4A8-DF76EC83E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338" y="1812767"/>
            <a:ext cx="4966884" cy="45514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C99DCE-AB71-687A-6592-56683CEB8441}"/>
              </a:ext>
            </a:extLst>
          </p:cNvPr>
          <p:cNvSpPr txBox="1"/>
          <p:nvPr/>
        </p:nvSpPr>
        <p:spPr>
          <a:xfrm>
            <a:off x="9009222" y="6025617"/>
            <a:ext cx="2324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From W25</a:t>
            </a:r>
          </a:p>
        </p:txBody>
      </p:sp>
      <p:pic>
        <p:nvPicPr>
          <p:cNvPr id="22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BE396033-3EA0-13C8-69B7-ED3C90DBF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24" name="Action Button: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EE3571D-78F6-0C73-5355-2F999B28A9BE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ction Button: Back or Previous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371C517-53AE-01D0-B6F2-45232050E35E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Graphic 25">
            <a:hlinkClick r:id="rId9" action="ppaction://hlinksldjump"/>
            <a:extLst>
              <a:ext uri="{FF2B5EF4-FFF2-40B4-BE49-F238E27FC236}">
                <a16:creationId xmlns:a16="http://schemas.microsoft.com/office/drawing/2014/main" id="{44C890A3-E4C6-CCA3-432D-1DD3F80D2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93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D8000-C2A6-72F7-EDF4-BEA6DA548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D4AD9EC-DE1D-DBEA-DF26-58ED5BC366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915407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D48B17-570C-29C0-9F09-3B2F55FAD4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platzhalter 14" descr="Ein Bild, das draußen, Natur, Schnee, Wasser enthält.&#10;&#10;Automatisch generierte Beschreibung">
            <a:extLst>
              <a:ext uri="{FF2B5EF4-FFF2-40B4-BE49-F238E27FC236}">
                <a16:creationId xmlns:a16="http://schemas.microsoft.com/office/drawing/2014/main" id="{24EF0464-8B0A-D7A1-305A-019D4F6644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269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324957F-1935-EA04-6A4E-787953E86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1959" y="2957494"/>
            <a:ext cx="7480041" cy="1577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/>
          <a:lstStyle/>
          <a:p>
            <a:r>
              <a:rPr lang="de-DE" dirty="0"/>
              <a:t>Theory </a:t>
            </a:r>
            <a:r>
              <a:rPr lang="de-DE" dirty="0" err="1"/>
              <a:t>for</a:t>
            </a:r>
            <a:r>
              <a:rPr lang="de-DE" dirty="0"/>
              <a:t> turbulent </a:t>
            </a:r>
            <a:r>
              <a:rPr lang="de-DE" dirty="0" err="1"/>
              <a:t>transport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bulk</a:t>
            </a:r>
            <a:r>
              <a:rPr lang="de-DE" dirty="0"/>
              <a:t>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implications</a:t>
            </a:r>
            <a:br>
              <a:rPr lang="de-DE" dirty="0"/>
            </a:br>
            <a:endParaRPr lang="de-DE" dirty="0"/>
          </a:p>
        </p:txBody>
      </p:sp>
      <p:sp>
        <p:nvSpPr>
          <p:cNvPr id="16" name="Action Button: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5FAACD6-105B-16F7-F35B-6126FBC74CC4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Action Button: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D550A1E-2353-EDFE-BB4F-F54A1A52A6EB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>
            <a:hlinkClick r:id="rId6" action="ppaction://hlinksldjump"/>
            <a:extLst>
              <a:ext uri="{FF2B5EF4-FFF2-40B4-BE49-F238E27FC236}">
                <a16:creationId xmlns:a16="http://schemas.microsoft.com/office/drawing/2014/main" id="{30DFE995-07DC-03BA-EAF9-6C77BDB95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28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215C9262-0D75-1C73-7515-3EF521235A9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04984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22BF7A0-F56E-0F12-786B-CD21E14C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8" y="83306"/>
            <a:ext cx="12047461" cy="900000"/>
          </a:xfrm>
        </p:spPr>
        <p:txBody>
          <a:bodyPr vert="horz"/>
          <a:lstStyle/>
          <a:p>
            <a:r>
              <a:rPr lang="en-US" sz="3200" dirty="0"/>
              <a:t>Theory for turbulent transport of a passive scalar</a:t>
            </a:r>
            <a:endParaRPr lang="en-GB" sz="28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FE187B-2DA8-0E0F-25E6-6BFEAD8F7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08464" y="1089025"/>
            <a:ext cx="9307982" cy="46799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365A-CA82-3FD3-C9D6-81377D1C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71D09-E554-6F80-44B2-3EA3CDBA6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15</a:t>
            </a:fld>
            <a:endParaRPr lang="de-CH" noProof="0"/>
          </a:p>
        </p:txBody>
      </p:sp>
      <p:pic>
        <p:nvPicPr>
          <p:cNvPr id="26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2A6BA57C-BFC5-282B-E602-C84934060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35" name="Action Button: Forward or Next 3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23875D7-48CF-A993-1A2E-BBD76E0662E6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Action Button: Back or Previous 3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EB3696E-83FA-CF90-CCAA-97137B533E1F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raphic 36">
            <a:hlinkClick r:id="rId8" action="ppaction://hlinksldjump"/>
            <a:extLst>
              <a:ext uri="{FF2B5EF4-FFF2-40B4-BE49-F238E27FC236}">
                <a16:creationId xmlns:a16="http://schemas.microsoft.com/office/drawing/2014/main" id="{4493D030-4AF7-17D8-67C1-595E49814C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81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10862BB-5251-247D-2C66-8F62380ECA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6468107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C0949-D56D-6895-B18D-2909B56A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B72CE-0073-F7F0-4928-C084A853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16</a:t>
            </a:fld>
            <a:endParaRPr lang="de-CH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6AED98-9DCB-8EC0-97CD-B35A0E5F92DC}"/>
              </a:ext>
            </a:extLst>
          </p:cNvPr>
          <p:cNvSpPr txBox="1">
            <a:spLocks/>
          </p:cNvSpPr>
          <p:nvPr/>
        </p:nvSpPr>
        <p:spPr>
          <a:xfrm>
            <a:off x="51367" y="83306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11880B-501B-08F9-8530-EB683AC15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70" y="1396012"/>
            <a:ext cx="11924530" cy="4373762"/>
          </a:xfrm>
          <a:prstGeom prst="rect">
            <a:avLst/>
          </a:prstGeom>
        </p:spPr>
      </p:pic>
      <p:pic>
        <p:nvPicPr>
          <p:cNvPr id="12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22D34845-EDA8-17AA-522E-C94BFB970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7C6A647-4DBA-F04F-AC87-110FE7B789EF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ction Button: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24AE353-F864-8606-5C3C-4D53C208F072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hlinkClick r:id="rId7" action="ppaction://hlinksldjump"/>
            <a:extLst>
              <a:ext uri="{FF2B5EF4-FFF2-40B4-BE49-F238E27FC236}">
                <a16:creationId xmlns:a16="http://schemas.microsoft.com/office/drawing/2014/main" id="{1E1AD98F-AFD7-9BEF-A92A-A6123440B2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5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39CE-076E-8229-5DEF-D68C27E35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A2D09949-F2EE-E81A-E911-43E64BA9327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10862BB-5251-247D-2C66-8F62380EC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089D6-CEB4-D824-F120-9CAA784F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5AEAE-335B-1050-BFE8-345770C7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17</a:t>
            </a:fld>
            <a:endParaRPr lang="de-CH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1477FE-5D87-09B3-11A9-5C1D8BF9DA9A}"/>
              </a:ext>
            </a:extLst>
          </p:cNvPr>
          <p:cNvSpPr txBox="1">
            <a:spLocks/>
          </p:cNvSpPr>
          <p:nvPr/>
        </p:nvSpPr>
        <p:spPr>
          <a:xfrm>
            <a:off x="51367" y="83306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Comparison</a:t>
            </a:r>
          </a:p>
        </p:txBody>
      </p:sp>
      <p:pic>
        <p:nvPicPr>
          <p:cNvPr id="12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6E88A341-2431-76EA-ED78-6F93C0167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pic>
        <p:nvPicPr>
          <p:cNvPr id="3" name="Picture 2" descr="A graph of a graph with numbers and dots&#10;&#10;AI-generated content may be incorrect.">
            <a:extLst>
              <a:ext uri="{FF2B5EF4-FFF2-40B4-BE49-F238E27FC236}">
                <a16:creationId xmlns:a16="http://schemas.microsoft.com/office/drawing/2014/main" id="{3CCE22E0-6937-864C-3185-BA87EEBD1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3569" y="536750"/>
            <a:ext cx="7813191" cy="50108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6F57727-FFA6-AEA1-0BE4-DE0527E4C8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73569" y="5664984"/>
                <a:ext cx="10728325" cy="468000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539750" indent="-5397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79500" indent="-539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12900" indent="-5334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52650" indent="-539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692400" indent="-53975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+mj-lt"/>
                  <a:buAutoNum type="arabicPeriod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2400" dirty="0"/>
                  <a:t>=&gt; Theory provides an expression for the non-constant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endParaRPr lang="en-GB" sz="24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C6F57727-FFA6-AEA1-0BE4-DE0527E4C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569" y="5664984"/>
                <a:ext cx="10728325" cy="4680000"/>
              </a:xfrm>
              <a:prstGeom prst="rect">
                <a:avLst/>
              </a:prstGeom>
              <a:blipFill>
                <a:blip r:embed="rId7"/>
                <a:stretch>
                  <a:fillRect l="-1655" t="-18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tion Button: Forward or Next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739D15-C71B-1D33-EDE7-B00D0F327E8F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ction Button: Back or Previous 1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7EFCC96-DE0E-3C07-A151-30D70505B1D2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hlinkClick r:id="rId8" action="ppaction://hlinksldjump"/>
            <a:extLst>
              <a:ext uri="{FF2B5EF4-FFF2-40B4-BE49-F238E27FC236}">
                <a16:creationId xmlns:a16="http://schemas.microsoft.com/office/drawing/2014/main" id="{6A6851CB-2A8A-4AD8-1D8D-E7A81FB6D8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33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64977499-F9F6-58D4-DA99-DF350B0290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304182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D23F47B-E898-864F-FF43-1C7CC377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65" y="119556"/>
            <a:ext cx="10728325" cy="900000"/>
          </a:xfrm>
        </p:spPr>
        <p:txBody>
          <a:bodyPr vert="horz"/>
          <a:lstStyle/>
          <a:p>
            <a:r>
              <a:rPr lang="en-GB" sz="3200" dirty="0"/>
              <a:t>Theoretical implications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C60F3-C96E-1744-71F7-F8ACF039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2A26-7B87-0FDB-1ABF-E9131549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18</a:t>
            </a:fld>
            <a:endParaRPr lang="de-CH" noProof="0"/>
          </a:p>
        </p:txBody>
      </p:sp>
      <p:pic>
        <p:nvPicPr>
          <p:cNvPr id="12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5A194A2C-1824-E6AB-EBA4-996833015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F36AEA-290C-138F-48D5-CD656A3A2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9" y="1337310"/>
            <a:ext cx="11719334" cy="43662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CAE478-A18D-0AE2-8C5C-8B8EAB9598CA}"/>
              </a:ext>
            </a:extLst>
          </p:cNvPr>
          <p:cNvSpPr txBox="1"/>
          <p:nvPr/>
        </p:nvSpPr>
        <p:spPr>
          <a:xfrm>
            <a:off x="3269863" y="4227124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(Lebrun, 2013, JGR:P)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9D4D5-A343-ED4A-30B4-373E9CD4EA8C}"/>
              </a:ext>
            </a:extLst>
          </p:cNvPr>
          <p:cNvSpPr txBox="1"/>
          <p:nvPr/>
        </p:nvSpPr>
        <p:spPr>
          <a:xfrm>
            <a:off x="7327556" y="4227124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(Hamano, 2014, Nature)</a:t>
            </a:r>
          </a:p>
        </p:txBody>
      </p:sp>
      <p:sp>
        <p:nvSpPr>
          <p:cNvPr id="18" name="Action Button: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53BC704-F628-13C0-2B94-CB76543E9799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Action Button: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14580F3-E503-EF8F-9778-AE31224A44E4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Graphic 19">
            <a:hlinkClick r:id="rId7" action="ppaction://hlinksldjump"/>
            <a:extLst>
              <a:ext uri="{FF2B5EF4-FFF2-40B4-BE49-F238E27FC236}">
                <a16:creationId xmlns:a16="http://schemas.microsoft.com/office/drawing/2014/main" id="{8EFA8ED5-9C55-8E96-D28D-709C883CD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62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56D48B17-570C-29C0-9F09-3B2F55FAD4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0221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platzhalter 14" descr="Ein Bild, das draußen, Natur, Schnee, Wasser enthält.&#10;&#10;Automatisch generierte Beschreibung">
            <a:extLst>
              <a:ext uri="{FF2B5EF4-FFF2-40B4-BE49-F238E27FC236}">
                <a16:creationId xmlns:a16="http://schemas.microsoft.com/office/drawing/2014/main" id="{603B2668-9584-40DB-BFB6-BB9CF9989E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269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75A7EC3-C447-4215-A677-57953874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1122137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/>
          <a:lstStyle/>
          <a:p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</a:t>
            </a:r>
            <a:endParaRPr lang="de-CH" dirty="0"/>
          </a:p>
        </p:txBody>
      </p:sp>
      <p:sp>
        <p:nvSpPr>
          <p:cNvPr id="16" name="Action Button: Forward or Next 1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8D5DDE-54BE-ADF6-BC6D-94FE27B67198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Action Button: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02B6F98-4784-F148-809D-A4BA1C5FB355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>
            <a:hlinkClick r:id="rId6" action="ppaction://hlinksldjump"/>
            <a:extLst>
              <a:ext uri="{FF2B5EF4-FFF2-40B4-BE49-F238E27FC236}">
                <a16:creationId xmlns:a16="http://schemas.microsoft.com/office/drawing/2014/main" id="{37AB4122-717D-223E-316A-38D590E03D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3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FD5D7-FD08-EEC5-C8FF-B529338F7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1A98DC2-82E0-00F0-30D8-51EC94D554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704786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AF8C92-D2A5-F9E9-5803-AAC322D6D5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98F1FFC-8ED9-8CD6-2D30-167C0CE53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94" y="146481"/>
            <a:ext cx="10728325" cy="900000"/>
          </a:xfrm>
        </p:spPr>
        <p:txBody>
          <a:bodyPr vert="horz"/>
          <a:lstStyle/>
          <a:p>
            <a:r>
              <a:rPr lang="en-GB" sz="3200" dirty="0"/>
              <a:t>Coupled atmosphere-m</a:t>
            </a:r>
            <a:r>
              <a:rPr lang="en-GB" sz="3200" noProof="0" dirty="0"/>
              <a:t>agma ocean models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D346C0-567A-4CCF-42B0-F7D46768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B327-839C-4A2D-B2E8-7E49B2F41E4B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B08256-F707-35BE-561D-89734B18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</a:t>
            </a:fld>
            <a:endParaRPr lang="de-CH" noProof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271F07-34F2-8C59-AD5E-5BB860D23D5E}"/>
              </a:ext>
            </a:extLst>
          </p:cNvPr>
          <p:cNvSpPr txBox="1"/>
          <p:nvPr/>
        </p:nvSpPr>
        <p:spPr>
          <a:xfrm>
            <a:off x="1438223" y="5925372"/>
            <a:ext cx="612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(Lichtenberg </a:t>
            </a:r>
            <a:r>
              <a:rPr lang="en-GB" dirty="0" err="1"/>
              <a:t>et.al</a:t>
            </a:r>
            <a:r>
              <a:rPr lang="en-GB" dirty="0"/>
              <a:t>, 2026, arXiv:2511.16142)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62E7416-67E0-77EB-4508-42BECB52E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0351"/>
            <a:ext cx="8998951" cy="5229578"/>
          </a:xfrm>
          <a:prstGeom prst="rect">
            <a:avLst/>
          </a:prstGeom>
        </p:spPr>
      </p:pic>
      <p:pic>
        <p:nvPicPr>
          <p:cNvPr id="22" name="Picture 21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8D6C8750-2B00-870A-0148-B37EDC31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sp>
        <p:nvSpPr>
          <p:cNvPr id="25" name="Action Button: Forward or Next 2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0F9FFAF-A993-BD90-CF16-0020E0EBDF68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Action Button: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3956BAE-0063-900D-1C18-1FBFD50FE43E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phic 27">
            <a:hlinkClick r:id="rId8" action="ppaction://hlinksldjump"/>
            <a:extLst>
              <a:ext uri="{FF2B5EF4-FFF2-40B4-BE49-F238E27FC236}">
                <a16:creationId xmlns:a16="http://schemas.microsoft.com/office/drawing/2014/main" id="{EC6674BD-7493-7C1B-72E8-168029FFB2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26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DC97D10F-5313-ED63-C1C1-3261A9789C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785422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C911-DB08-C779-C811-44C88F614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77" y="709270"/>
            <a:ext cx="10728325" cy="1193800"/>
          </a:xfrm>
        </p:spPr>
        <p:txBody>
          <a:bodyPr/>
          <a:lstStyle/>
          <a:p>
            <a:r>
              <a:rPr lang="en-GB" dirty="0"/>
              <a:t>Run a 2D thermal convection model till statistical steady state using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dedalus</a:t>
            </a:r>
            <a:r>
              <a:rPr lang="en-GB" dirty="0"/>
              <a:t> (Burns,2020,PRR)</a:t>
            </a:r>
          </a:p>
          <a:p>
            <a:r>
              <a:rPr lang="en-GB" dirty="0"/>
              <a:t>Initiate an additional passive scalar field at mid-height &amp; continue</a:t>
            </a:r>
          </a:p>
          <a:p>
            <a:pPr marL="285750" indent="-285750">
              <a:buFontTx/>
              <a:buChar char="-"/>
            </a:pPr>
            <a:r>
              <a:rPr lang="en-GB" dirty="0"/>
              <a:t>Governing equations: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1E4D-3968-3FDE-9C40-668EC3D7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B212A-740A-B13C-62E4-D4D921B8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20</a:t>
            </a:fld>
            <a:endParaRPr lang="de-CH" noProof="0"/>
          </a:p>
        </p:txBody>
      </p:sp>
      <p:pic>
        <p:nvPicPr>
          <p:cNvPr id="17" name="Picture 16" descr="A diagram of a graph&#10;&#10;AI-generated content may be incorrect.">
            <a:extLst>
              <a:ext uri="{FF2B5EF4-FFF2-40B4-BE49-F238E27FC236}">
                <a16:creationId xmlns:a16="http://schemas.microsoft.com/office/drawing/2014/main" id="{92B6342B-F8CB-637D-E412-086DF4083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191" y="3620579"/>
            <a:ext cx="4365011" cy="3117865"/>
          </a:xfrm>
          <a:prstGeom prst="rect">
            <a:avLst/>
          </a:prstGeom>
        </p:spPr>
      </p:pic>
      <p:pic>
        <p:nvPicPr>
          <p:cNvPr id="18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62AC5095-B33F-30C6-12F3-1EF78036D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55C886-3EA5-F665-93A2-35AB42E9137C}"/>
              </a:ext>
            </a:extLst>
          </p:cNvPr>
          <p:cNvSpPr txBox="1"/>
          <p:nvPr/>
        </p:nvSpPr>
        <p:spPr>
          <a:xfrm>
            <a:off x="0" y="3515852"/>
            <a:ext cx="40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- Boundary conditions: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B235A3-D573-F01E-96BB-941E2D32270B}"/>
              </a:ext>
            </a:extLst>
          </p:cNvPr>
          <p:cNvSpPr/>
          <p:nvPr/>
        </p:nvSpPr>
        <p:spPr>
          <a:xfrm>
            <a:off x="1485900" y="4286250"/>
            <a:ext cx="3371850" cy="2628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BBDA3A-CE1C-AA1F-F502-B8C30684F2DC}"/>
              </a:ext>
            </a:extLst>
          </p:cNvPr>
          <p:cNvSpPr/>
          <p:nvPr/>
        </p:nvSpPr>
        <p:spPr>
          <a:xfrm>
            <a:off x="1485900" y="5590299"/>
            <a:ext cx="3371850" cy="2628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E68A66-0DA0-5115-11E7-32455429534E}"/>
                  </a:ext>
                </a:extLst>
              </p:cNvPr>
              <p:cNvSpPr txBox="1"/>
              <p:nvPr/>
            </p:nvSpPr>
            <p:spPr>
              <a:xfrm>
                <a:off x="1934527" y="4233029"/>
                <a:ext cx="24745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No-slip &amp; T=0 &amp;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=0  </a:t>
                </a:r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E68A66-0DA0-5115-11E7-324554295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527" y="4233029"/>
                <a:ext cx="2474595" cy="369332"/>
              </a:xfrm>
              <a:prstGeom prst="rect">
                <a:avLst/>
              </a:prstGeom>
              <a:blipFill>
                <a:blip r:embed="rId8"/>
                <a:stretch>
                  <a:fillRect l="-2041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74450D-2939-78CE-9844-707FA61CF134}"/>
                  </a:ext>
                </a:extLst>
              </p:cNvPr>
              <p:cNvSpPr txBox="1"/>
              <p:nvPr/>
            </p:nvSpPr>
            <p:spPr>
              <a:xfrm>
                <a:off x="1780223" y="5545566"/>
                <a:ext cx="61550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No-slip &amp; T=1 &amp;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=0  </a:t>
                </a:r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74450D-2939-78CE-9844-707FA61CF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223" y="5545566"/>
                <a:ext cx="6155054" cy="369332"/>
              </a:xfrm>
              <a:prstGeom prst="rect">
                <a:avLst/>
              </a:prstGeom>
              <a:blipFill>
                <a:blip r:embed="rId9"/>
                <a:stretch>
                  <a:fillRect l="-825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D13051B-4A0F-A59D-A24B-264CE69786B6}"/>
              </a:ext>
            </a:extLst>
          </p:cNvPr>
          <p:cNvSpPr txBox="1"/>
          <p:nvPr/>
        </p:nvSpPr>
        <p:spPr>
          <a:xfrm>
            <a:off x="2909829" y="6091403"/>
            <a:ext cx="104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Periodic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C823C14-740B-C469-60B2-1CC08DEC1F3B}"/>
                  </a:ext>
                </a:extLst>
              </p14:cNvPr>
              <p14:cNvContentPartPr/>
              <p14:nvPr/>
            </p14:nvContentPartPr>
            <p14:xfrm>
              <a:off x="1105540" y="5201872"/>
              <a:ext cx="1639448" cy="1107184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C823C14-740B-C469-60B2-1CC08DEC1F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6540" y="5193231"/>
                <a:ext cx="1657088" cy="11248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94D55A8-40FC-039E-E17C-978AB5EE38DC}"/>
                  </a:ext>
                </a:extLst>
              </p14:cNvPr>
              <p14:cNvContentPartPr/>
              <p14:nvPr/>
            </p14:nvContentPartPr>
            <p14:xfrm>
              <a:off x="4114800" y="5118480"/>
              <a:ext cx="1310400" cy="1138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94D55A8-40FC-039E-E17C-978AB5EE38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05800" y="5109840"/>
                <a:ext cx="1328040" cy="115632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B080AA8-7E08-3582-4B06-875765324498}"/>
              </a:ext>
            </a:extLst>
          </p:cNvPr>
          <p:cNvSpPr txBox="1"/>
          <p:nvPr/>
        </p:nvSpPr>
        <p:spPr>
          <a:xfrm>
            <a:off x="6446520" y="3389745"/>
            <a:ext cx="318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- Example: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6C409B-D624-6D09-C8CB-B50253DED7ED}"/>
              </a:ext>
            </a:extLst>
          </p:cNvPr>
          <p:cNvCxnSpPr>
            <a:cxnSpLocks/>
          </p:cNvCxnSpPr>
          <p:nvPr/>
        </p:nvCxnSpPr>
        <p:spPr>
          <a:xfrm>
            <a:off x="6446520" y="3337560"/>
            <a:ext cx="0" cy="352044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718AA4-C90F-D23D-7FC0-E022F8493970}"/>
              </a:ext>
            </a:extLst>
          </p:cNvPr>
          <p:cNvCxnSpPr/>
          <p:nvPr/>
        </p:nvCxnSpPr>
        <p:spPr>
          <a:xfrm>
            <a:off x="137477" y="3337560"/>
            <a:ext cx="120545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4985C81-14C5-3C3D-E949-280C207CDC23}"/>
              </a:ext>
            </a:extLst>
          </p:cNvPr>
          <p:cNvCxnSpPr/>
          <p:nvPr/>
        </p:nvCxnSpPr>
        <p:spPr>
          <a:xfrm>
            <a:off x="0" y="1443990"/>
            <a:ext cx="1205452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41">
            <a:extLst>
              <a:ext uri="{FF2B5EF4-FFF2-40B4-BE49-F238E27FC236}">
                <a16:creationId xmlns:a16="http://schemas.microsoft.com/office/drawing/2014/main" id="{5A2DD04A-6029-B4FE-6FAA-6EC9602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75" y="65011"/>
            <a:ext cx="10728325" cy="900000"/>
          </a:xfrm>
        </p:spPr>
        <p:txBody>
          <a:bodyPr vert="horz"/>
          <a:lstStyle/>
          <a:p>
            <a:pPr rtl="0" eaLnBrk="1" latinLnBrk="0" hangingPunct="1"/>
            <a:r>
              <a:rPr lang="en-GB" sz="3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Model setup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1E7CD9E-48F6-05C3-04CD-132CFCF30E36}"/>
                  </a:ext>
                </a:extLst>
              </p:cNvPr>
              <p:cNvSpPr txBox="1"/>
              <p:nvPr/>
            </p:nvSpPr>
            <p:spPr>
              <a:xfrm>
                <a:off x="10248661" y="5344078"/>
                <a:ext cx="228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000" i="1" dirty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GB" sz="10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1E7CD9E-48F6-05C3-04CD-132CFCF30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661" y="5344078"/>
                <a:ext cx="228600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>
            <a:extLst>
              <a:ext uri="{FF2B5EF4-FFF2-40B4-BE49-F238E27FC236}">
                <a16:creationId xmlns:a16="http://schemas.microsoft.com/office/drawing/2014/main" id="{E25362B2-550E-FB9D-97CB-234CB4A7E8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34441" y="1764769"/>
            <a:ext cx="7294751" cy="1475623"/>
          </a:xfrm>
          <a:prstGeom prst="rect">
            <a:avLst/>
          </a:prstGeom>
        </p:spPr>
      </p:pic>
      <p:sp>
        <p:nvSpPr>
          <p:cNvPr id="55" name="Action Button: Forward or Next 5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143E47F-C660-56E9-AA39-657A9B1D670C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Action Button: Back or Previous 5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5150263-D8B2-CC67-1167-B9BF38B0A556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Graphic 56">
            <a:hlinkClick r:id="rId17" action="ppaction://hlinksldjump"/>
            <a:extLst>
              <a:ext uri="{FF2B5EF4-FFF2-40B4-BE49-F238E27FC236}">
                <a16:creationId xmlns:a16="http://schemas.microsoft.com/office/drawing/2014/main" id="{FAD86340-E38D-9E99-C126-9DD085E1D8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3AEFEBB9-F64A-1627-F772-9D0C28F08A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023010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5DA258E-8B91-30F2-529C-FFB6840D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49399"/>
            <a:ext cx="10728325" cy="900000"/>
          </a:xfrm>
        </p:spPr>
        <p:txBody>
          <a:bodyPr vert="horz"/>
          <a:lstStyle/>
          <a:p>
            <a:r>
              <a:rPr lang="en-GB" sz="3200" dirty="0"/>
              <a:t>Evolution of vertical scalar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5FA3-B280-8A80-D921-7C2DB23B3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58F7A-2F08-954E-1507-E8C3CE4E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21</a:t>
            </a:fld>
            <a:endParaRPr lang="de-CH" noProof="0"/>
          </a:p>
        </p:txBody>
      </p:sp>
      <p:pic>
        <p:nvPicPr>
          <p:cNvPr id="12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05455E7D-7A36-2EFB-398B-B20E97854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85BFDA4-FD8C-692E-0E64-ADD331FE1B2F}"/>
                  </a:ext>
                </a:extLst>
              </p14:cNvPr>
              <p14:cNvContentPartPr/>
              <p14:nvPr/>
            </p14:nvContentPartPr>
            <p14:xfrm>
              <a:off x="6411528" y="2755080"/>
              <a:ext cx="360" cy="4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85BFDA4-FD8C-692E-0E64-ADD331FE1B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2528" y="2746080"/>
                <a:ext cx="18000" cy="2232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 descr="A graph of a number of colored lines&#10;&#10;AI-generated content may be incorrect.">
            <a:extLst>
              <a:ext uri="{FF2B5EF4-FFF2-40B4-BE49-F238E27FC236}">
                <a16:creationId xmlns:a16="http://schemas.microsoft.com/office/drawing/2014/main" id="{C82D9BE9-C79D-3F31-F95E-91DB3EDF2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3" y="1142257"/>
            <a:ext cx="6653813" cy="50383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B611EAE-C3ED-20A6-64A6-F4E66468B534}"/>
                  </a:ext>
                </a:extLst>
              </p14:cNvPr>
              <p14:cNvContentPartPr/>
              <p14:nvPr/>
            </p14:nvContentPartPr>
            <p14:xfrm>
              <a:off x="1763928" y="228888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B611EAE-C3ED-20A6-64A6-F4E66468B53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55288" y="2280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6CB34BD-479C-84FA-8E4D-53005381E45F}"/>
                  </a:ext>
                </a:extLst>
              </p14:cNvPr>
              <p14:cNvContentPartPr/>
              <p14:nvPr/>
            </p14:nvContentPartPr>
            <p14:xfrm>
              <a:off x="2072448" y="2282400"/>
              <a:ext cx="2520" cy="2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6CB34BD-479C-84FA-8E4D-53005381E45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3448" y="2273760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007F776-B024-9E7A-E391-691C7EC7853D}"/>
                  </a:ext>
                </a:extLst>
              </p14:cNvPr>
              <p14:cNvContentPartPr/>
              <p14:nvPr/>
            </p14:nvContentPartPr>
            <p14:xfrm>
              <a:off x="2169288" y="2078280"/>
              <a:ext cx="2520" cy="2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007F776-B024-9E7A-E391-691C7EC785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0648" y="2069640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EC64468-9DE5-A090-3082-DFDE6E5CFACD}"/>
                  </a:ext>
                </a:extLst>
              </p14:cNvPr>
              <p14:cNvContentPartPr/>
              <p14:nvPr/>
            </p14:nvContentPartPr>
            <p14:xfrm>
              <a:off x="1674648" y="2072160"/>
              <a:ext cx="360" cy="46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EC64468-9DE5-A090-3082-DFDE6E5CFA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65648" y="2063160"/>
                <a:ext cx="18000" cy="2232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Content Placeholder 22">
            <a:extLst>
              <a:ext uri="{FF2B5EF4-FFF2-40B4-BE49-F238E27FC236}">
                <a16:creationId xmlns:a16="http://schemas.microsoft.com/office/drawing/2014/main" id="{508E7E89-7E10-99B4-4C80-BE44C2DB6FAA}"/>
              </a:ext>
            </a:extLst>
          </p:cNvPr>
          <p:cNvSpPr txBox="1">
            <a:spLocks/>
          </p:cNvSpPr>
          <p:nvPr/>
        </p:nvSpPr>
        <p:spPr>
          <a:xfrm>
            <a:off x="144612" y="1526760"/>
            <a:ext cx="5379552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- </a:t>
            </a:r>
            <a:r>
              <a:rPr lang="en-GB" sz="2400" dirty="0"/>
              <a:t>Time scale unit = free-fall </a:t>
            </a:r>
            <a:r>
              <a:rPr lang="en-GB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(short!) </a:t>
            </a:r>
            <a:r>
              <a:rPr lang="en-GB" sz="2400" dirty="0"/>
              <a:t> </a:t>
            </a:r>
          </a:p>
          <a:p>
            <a:pPr marL="0" indent="0">
              <a:buFont typeface="+mj-lt"/>
              <a:buNone/>
            </a:pPr>
            <a:r>
              <a:rPr lang="en-GB" sz="2400" dirty="0"/>
              <a:t>- Solid curves: The initial central peak flattens almost instantly =&gt;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Efficient mixing in the bulk</a:t>
            </a:r>
          </a:p>
          <a:p>
            <a:pPr marL="0" indent="0">
              <a:buFont typeface="+mj-lt"/>
              <a:buNone/>
            </a:pPr>
            <a:r>
              <a:rPr lang="en-GB" sz="2400" dirty="0"/>
              <a:t>- Dashed curves: Rapid formation of a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="1" dirty="0">
                <a:solidFill>
                  <a:schemeClr val="bg2">
                    <a:lumMod val="75000"/>
                  </a:schemeClr>
                </a:solidFill>
              </a:rPr>
              <a:t>chemical boundary layer (CBL)</a:t>
            </a:r>
          </a:p>
          <a:p>
            <a:pPr marL="0" indent="0">
              <a:buNone/>
            </a:pPr>
            <a:r>
              <a:rPr lang="en-GB" sz="2400" dirty="0"/>
              <a:t>- See also </a:t>
            </a:r>
            <a:r>
              <a:rPr lang="en-GB" sz="2400" dirty="0">
                <a:hlinkClick r:id="rId14" action="ppaction://hlinksldjump"/>
              </a:rPr>
              <a:t>videos</a:t>
            </a:r>
            <a:endParaRPr lang="en-GB" sz="2400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6BF9883-1035-D983-8FFA-AF0A1F8FF5A7}"/>
                  </a:ext>
                </a:extLst>
              </p14:cNvPr>
              <p14:cNvContentPartPr/>
              <p14:nvPr/>
            </p14:nvContentPartPr>
            <p14:xfrm>
              <a:off x="5962968" y="1224720"/>
              <a:ext cx="1562400" cy="302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6BF9883-1035-D983-8FFA-AF0A1F8FF5A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54328" y="1215720"/>
                <a:ext cx="1580040" cy="31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40F33F8F-160D-01F3-65AA-F3A2DACE5422}"/>
              </a:ext>
            </a:extLst>
          </p:cNvPr>
          <p:cNvGrpSpPr/>
          <p:nvPr/>
        </p:nvGrpSpPr>
        <p:grpSpPr>
          <a:xfrm>
            <a:off x="4196484" y="1780920"/>
            <a:ext cx="2484324" cy="1954488"/>
            <a:chOff x="4830048" y="1780920"/>
            <a:chExt cx="1850760" cy="243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51106F3-1583-1351-339B-B6910288E0BF}"/>
                    </a:ext>
                  </a:extLst>
                </p14:cNvPr>
                <p14:cNvContentPartPr/>
                <p14:nvPr/>
              </p14:nvContentPartPr>
              <p14:xfrm>
                <a:off x="4830048" y="1782360"/>
                <a:ext cx="1641600" cy="243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51106F3-1583-1351-339B-B6910288E0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823343" y="1771142"/>
                  <a:ext cx="1654741" cy="24566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827920A-94A9-1034-094C-A2D7FF7788E2}"/>
                    </a:ext>
                  </a:extLst>
                </p14:cNvPr>
                <p14:cNvContentPartPr/>
                <p14:nvPr/>
              </p14:nvContentPartPr>
              <p14:xfrm>
                <a:off x="6486768" y="1780920"/>
                <a:ext cx="194040" cy="144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827920A-94A9-1034-094C-A2D7FF7788E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80068" y="1769719"/>
                  <a:ext cx="207173" cy="16667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3" name="Action Button: Forward or Next 5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5421897-FF40-6AFF-2743-BDCD967D466A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Action Button: Back or Previous 5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82678AC-76D8-CA8D-1067-35928AB20833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Graphic 54">
            <a:hlinkClick r:id="rId21" action="ppaction://hlinksldjump"/>
            <a:extLst>
              <a:ext uri="{FF2B5EF4-FFF2-40B4-BE49-F238E27FC236}">
                <a16:creationId xmlns:a16="http://schemas.microsoft.com/office/drawing/2014/main" id="{2FF1B48C-B217-4A01-9133-04A7FE6A30A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FD6BA2FD-284B-10D1-AE6D-F4254CAAC6FF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025619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D3AF809-2EB1-A0B8-5FFB-176FA8CF0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90" y="119556"/>
            <a:ext cx="10728325" cy="900000"/>
          </a:xfrm>
        </p:spPr>
        <p:txBody>
          <a:bodyPr vert="horz"/>
          <a:lstStyle/>
          <a:p>
            <a:r>
              <a:rPr lang="en-GB" sz="3200" dirty="0"/>
              <a:t>Bulk vs boundary layer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C0DFF-8EC2-65F5-5E97-842CBA1A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EC39-FCDC-4A6C-69ED-82FD58722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22</a:t>
            </a:fld>
            <a:endParaRPr lang="de-CH" noProof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99E4C8-7C95-EAC6-D229-E5DB0FF5A3EF}"/>
              </a:ext>
            </a:extLst>
          </p:cNvPr>
          <p:cNvSpPr txBox="1"/>
          <p:nvPr/>
        </p:nvSpPr>
        <p:spPr>
          <a:xfrm>
            <a:off x="122237" y="838946"/>
            <a:ext cx="35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advection-diffusion equation: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C94BA68-D4DE-EEC8-CC35-B82BE83B9133}"/>
              </a:ext>
            </a:extLst>
          </p:cNvPr>
          <p:cNvSpPr/>
          <p:nvPr/>
        </p:nvSpPr>
        <p:spPr>
          <a:xfrm>
            <a:off x="3504756" y="1887521"/>
            <a:ext cx="1228165" cy="32273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Advection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79BF42D-EFF0-FA50-1457-838BAE2C099D}"/>
              </a:ext>
            </a:extLst>
          </p:cNvPr>
          <p:cNvSpPr/>
          <p:nvPr/>
        </p:nvSpPr>
        <p:spPr>
          <a:xfrm>
            <a:off x="4963756" y="1879097"/>
            <a:ext cx="1228165" cy="3227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Diffusion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F14AF2-2F44-9459-168D-297E7575D3E9}"/>
              </a:ext>
            </a:extLst>
          </p:cNvPr>
          <p:cNvSpPr txBox="1"/>
          <p:nvPr/>
        </p:nvSpPr>
        <p:spPr>
          <a:xfrm>
            <a:off x="122236" y="2265997"/>
            <a:ext cx="1043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the bulk: Velocity could be high =&gt; Advection is </a:t>
            </a:r>
            <a:r>
              <a:rPr lang="en-GB" b="1" u="sng" dirty="0"/>
              <a:t>efficient</a:t>
            </a:r>
            <a:r>
              <a:rPr lang="en-GB" dirty="0"/>
              <a:t> &amp; Diffusion </a:t>
            </a:r>
            <a:r>
              <a:rPr lang="en-GB" b="1" u="sng" dirty="0"/>
              <a:t>can</a:t>
            </a:r>
            <a:r>
              <a:rPr lang="en-GB" dirty="0"/>
              <a:t> be sometimes neglected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F57CD1-B625-5CCC-36EC-BC3071CE8AB7}"/>
              </a:ext>
            </a:extLst>
          </p:cNvPr>
          <p:cNvSpPr txBox="1"/>
          <p:nvPr/>
        </p:nvSpPr>
        <p:spPr>
          <a:xfrm>
            <a:off x="122236" y="3519961"/>
            <a:ext cx="11190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the BL: Velocity drops sharply =&gt; Advection is </a:t>
            </a:r>
            <a:r>
              <a:rPr lang="en-GB" b="1" u="sng" dirty="0"/>
              <a:t>much less efficient</a:t>
            </a:r>
            <a:r>
              <a:rPr lang="en-GB" dirty="0"/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373CE5-C4B9-B142-7408-3E67424D6A13}"/>
              </a:ext>
            </a:extLst>
          </p:cNvPr>
          <p:cNvSpPr txBox="1"/>
          <p:nvPr/>
        </p:nvSpPr>
        <p:spPr>
          <a:xfrm>
            <a:off x="184990" y="4701855"/>
            <a:ext cx="750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Extreme case: Advection &amp; diffusion balance =&gt; No Eulerian transport: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2D53A0A-840C-7B9C-50F1-FDFDB5CF8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7687" y="2735748"/>
            <a:ext cx="3343835" cy="622995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B880F4-4C41-5ED6-BF74-7EE1CA271177}"/>
              </a:ext>
            </a:extLst>
          </p:cNvPr>
          <p:cNvCxnSpPr>
            <a:cxnSpLocks/>
          </p:cNvCxnSpPr>
          <p:nvPr/>
        </p:nvCxnSpPr>
        <p:spPr>
          <a:xfrm>
            <a:off x="5007527" y="2682524"/>
            <a:ext cx="906804" cy="707728"/>
          </a:xfrm>
          <a:prstGeom prst="line">
            <a:avLst/>
          </a:prstGeom>
          <a:ln w="25400">
            <a:solidFill>
              <a:srgbClr val="B73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2A6AD9E-C6B7-236F-2BD6-A461F62BFE60}"/>
              </a:ext>
            </a:extLst>
          </p:cNvPr>
          <p:cNvCxnSpPr>
            <a:cxnSpLocks/>
          </p:cNvCxnSpPr>
          <p:nvPr/>
        </p:nvCxnSpPr>
        <p:spPr>
          <a:xfrm>
            <a:off x="6705296" y="5495072"/>
            <a:ext cx="6183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C016CADA-C176-D1E3-C96F-051195B11BDF}"/>
              </a:ext>
            </a:extLst>
          </p:cNvPr>
          <p:cNvSpPr/>
          <p:nvPr/>
        </p:nvSpPr>
        <p:spPr>
          <a:xfrm>
            <a:off x="7498745" y="5048652"/>
            <a:ext cx="363884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Controlled by diffusion</a:t>
            </a:r>
          </a:p>
          <a:p>
            <a:pPr algn="ctr"/>
            <a:r>
              <a:rPr lang="en-GB" dirty="0"/>
              <a:t>=&gt; Bottleneck!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7D3072B-3A7C-1B8B-748F-9EC560891965}"/>
              </a:ext>
            </a:extLst>
          </p:cNvPr>
          <p:cNvCxnSpPr>
            <a:cxnSpLocks/>
          </p:cNvCxnSpPr>
          <p:nvPr/>
        </p:nvCxnSpPr>
        <p:spPr>
          <a:xfrm flipV="1">
            <a:off x="30638" y="2200204"/>
            <a:ext cx="12069764" cy="2573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AD33191-1CBC-878E-B72B-F5CB10E87E95}"/>
              </a:ext>
            </a:extLst>
          </p:cNvPr>
          <p:cNvCxnSpPr>
            <a:cxnSpLocks/>
          </p:cNvCxnSpPr>
          <p:nvPr/>
        </p:nvCxnSpPr>
        <p:spPr>
          <a:xfrm flipV="1">
            <a:off x="0" y="3510061"/>
            <a:ext cx="12192000" cy="240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4A1DCAED-C25B-A39F-F631-CFC214941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7688" y="1249940"/>
            <a:ext cx="3343835" cy="622738"/>
          </a:xfrm>
          <a:prstGeom prst="rect">
            <a:avLst/>
          </a:prstGeom>
        </p:spPr>
      </p:pic>
      <p:pic>
        <p:nvPicPr>
          <p:cNvPr id="69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8978E35D-1ABC-93CF-EA34-F7F85A5FF9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70" name="Action Button: Forward or Next 6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C77184C-2836-4EB7-4D25-3DF1336BBDA3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Action Button: Back or Previous 7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04B470-D768-7CB5-E221-85172968EBB3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Graphic 71">
            <a:hlinkClick r:id="rId9" action="ppaction://hlinksldjump"/>
            <a:extLst>
              <a:ext uri="{FF2B5EF4-FFF2-40B4-BE49-F238E27FC236}">
                <a16:creationId xmlns:a16="http://schemas.microsoft.com/office/drawing/2014/main" id="{FDA432EE-0578-7CDB-200B-03884F628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B2D7D-31F7-682F-E5C3-1844794F6F55}"/>
              </a:ext>
            </a:extLst>
          </p:cNvPr>
          <p:cNvSpPr txBox="1"/>
          <p:nvPr/>
        </p:nvSpPr>
        <p:spPr>
          <a:xfrm>
            <a:off x="7346613" y="3524039"/>
            <a:ext cx="434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Integrated over space =&gt;Total loss rate: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CE299-B8AB-0F5E-FA11-E13887371A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3421" y="3946900"/>
            <a:ext cx="2062891" cy="66976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308C9F-801E-5E4B-0973-876E28EE0F55}"/>
              </a:ext>
            </a:extLst>
          </p:cNvPr>
          <p:cNvCxnSpPr>
            <a:cxnSpLocks/>
          </p:cNvCxnSpPr>
          <p:nvPr/>
        </p:nvCxnSpPr>
        <p:spPr>
          <a:xfrm>
            <a:off x="7488289" y="3519961"/>
            <a:ext cx="0" cy="12649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FE0CB42-865B-43E6-BE6C-E3F65FBD26F0}"/>
              </a:ext>
            </a:extLst>
          </p:cNvPr>
          <p:cNvSpPr/>
          <p:nvPr/>
        </p:nvSpPr>
        <p:spPr>
          <a:xfrm>
            <a:off x="10615097" y="3927935"/>
            <a:ext cx="1367552" cy="432639"/>
          </a:xfrm>
          <a:prstGeom prst="wedgeRoundRect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5"/>
                </a:solidFill>
              </a:rPr>
              <a:t>Inside BLs!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064385-0C1E-9E33-5BDA-CE9CAFB36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7687" y="3989330"/>
            <a:ext cx="3343835" cy="622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048C1-1C25-6C76-3F4C-B4C04A63A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7687" y="5183574"/>
            <a:ext cx="3343835" cy="622995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C800EDC-E5E1-3FC3-6F0C-2F75C3E041EE}"/>
              </a:ext>
            </a:extLst>
          </p:cNvPr>
          <p:cNvCxnSpPr>
            <a:cxnSpLocks/>
          </p:cNvCxnSpPr>
          <p:nvPr/>
        </p:nvCxnSpPr>
        <p:spPr>
          <a:xfrm>
            <a:off x="2560722" y="5241962"/>
            <a:ext cx="715301" cy="357694"/>
          </a:xfrm>
          <a:prstGeom prst="line">
            <a:avLst/>
          </a:prstGeom>
          <a:ln w="25400">
            <a:solidFill>
              <a:srgbClr val="B73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980E25D-E8FA-9924-3D2D-B64881EE39BA}"/>
              </a:ext>
            </a:extLst>
          </p:cNvPr>
          <p:cNvCxnSpPr>
            <a:cxnSpLocks/>
          </p:cNvCxnSpPr>
          <p:nvPr/>
        </p:nvCxnSpPr>
        <p:spPr>
          <a:xfrm flipH="1">
            <a:off x="9659961" y="4489260"/>
            <a:ext cx="192956" cy="480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833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A31887E-35EC-85CA-151A-B6D0B0591E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22113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8978F8F-2B11-905B-5242-1A1D5EF34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119556"/>
            <a:ext cx="10728325" cy="452487"/>
          </a:xfrm>
        </p:spPr>
        <p:txBody>
          <a:bodyPr vert="horz"/>
          <a:lstStyle/>
          <a:p>
            <a:r>
              <a:rPr lang="en-GB" sz="3200" dirty="0"/>
              <a:t>Chemical flux across a no-slip boundary (preliminary!)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7975-BEAB-1635-3A41-A510497F2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26" y="915359"/>
            <a:ext cx="11402481" cy="45248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dirty="0"/>
              <a:t>Theoretically predicted wall flux for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zero pressure gradient</a:t>
            </a:r>
            <a:r>
              <a:rPr lang="en-GB" sz="2400" dirty="0"/>
              <a:t> boundary layers:</a:t>
            </a:r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A96F6-937D-1995-F526-979225CA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B2FE-EC0F-7B9A-4E8B-6A509235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23</a:t>
            </a:fld>
            <a:endParaRPr lang="de-CH" noProof="0"/>
          </a:p>
        </p:txBody>
      </p:sp>
      <p:pic>
        <p:nvPicPr>
          <p:cNvPr id="24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724EB687-9F36-C250-653C-F6634F777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pic>
        <p:nvPicPr>
          <p:cNvPr id="31" name="Picture 3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7B61878-95B7-CCEF-04E9-D2EB80404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4118" y="1353692"/>
            <a:ext cx="3838295" cy="726356"/>
          </a:xfrm>
          <a:prstGeom prst="rect">
            <a:avLst/>
          </a:prstGeom>
        </p:spPr>
      </p:pic>
      <p:pic>
        <p:nvPicPr>
          <p:cNvPr id="33" name="Picture 32" descr="A graph of a graph&#10;&#10;AI-generated content may be incorrect.">
            <a:extLst>
              <a:ext uri="{FF2B5EF4-FFF2-40B4-BE49-F238E27FC236}">
                <a16:creationId xmlns:a16="http://schemas.microsoft.com/office/drawing/2014/main" id="{98B16A1D-D297-7801-A7E3-CA31E3A8F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87" y="2939290"/>
            <a:ext cx="5276166" cy="3957125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991E3C6-C9FE-FBB4-5C9A-B97E08D9190D}"/>
              </a:ext>
            </a:extLst>
          </p:cNvPr>
          <p:cNvSpPr txBox="1">
            <a:spLocks/>
          </p:cNvSpPr>
          <p:nvPr/>
        </p:nvSpPr>
        <p:spPr>
          <a:xfrm>
            <a:off x="175626" y="2069118"/>
            <a:ext cx="11402481" cy="12441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539750" indent="-539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2900" indent="-533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265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2400" indent="-539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en-GB" sz="2400" dirty="0"/>
              <a:t>The chemical flux is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non-zero 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This formula could only provide a </a:t>
            </a:r>
            <a:r>
              <a:rPr lang="en-GB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qualitative</a:t>
            </a:r>
            <a:r>
              <a:rPr lang="en-GB" sz="2400" dirty="0"/>
              <a:t> estimate. Because large scale circulations (LSCs) of convection flows have </a:t>
            </a:r>
            <a:r>
              <a:rPr lang="en-GB" sz="2400" dirty="0">
                <a:hlinkClick r:id="rId8" action="ppaction://hlinksldjump"/>
              </a:rPr>
              <a:t>non-zero pressure gradient</a:t>
            </a:r>
            <a:endParaRPr lang="en-GB" sz="2000" dirty="0"/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  <p:sp>
        <p:nvSpPr>
          <p:cNvPr id="34" name="Action Button: Forward or Next 3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42B95A8-EDB7-3B43-82CE-F45EB38C24D9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Action Button: Back or Previous 3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7522C16-833C-28E3-12B0-315779EFB15A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Graphic 35">
            <a:hlinkClick r:id="rId9" action="ppaction://hlinksldjump"/>
            <a:extLst>
              <a:ext uri="{FF2B5EF4-FFF2-40B4-BE49-F238E27FC236}">
                <a16:creationId xmlns:a16="http://schemas.microsoft.com/office/drawing/2014/main" id="{BF7F4979-9B76-E324-B787-367940AA54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3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0C371-48EF-C416-255C-6E8552631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0CCB3596-08D2-9FC3-67FC-BA243183FA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977140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7A667E-E27C-EB5E-8066-E6484BB21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0EEC16A-E63E-0C41-C616-8FB01BC62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83305"/>
            <a:ext cx="10728325" cy="900000"/>
          </a:xfrm>
        </p:spPr>
        <p:txBody>
          <a:bodyPr vert="horz"/>
          <a:lstStyle/>
          <a:p>
            <a:r>
              <a:rPr lang="en-GB" sz="3200" dirty="0"/>
              <a:t>Boundary layers are not real bottlenecks I</a:t>
            </a:r>
            <a:br>
              <a:rPr lang="en-GB" sz="3200" dirty="0"/>
            </a:br>
            <a:r>
              <a:rPr lang="en-GB" sz="2800" dirty="0"/>
              <a:t>Breakdown of “passive particles” approximation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CBDD5-C4E8-5D65-E132-AF3B2FE86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AAA39-37A0-684C-F010-430F0BE7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24</a:t>
            </a:fld>
            <a:endParaRPr lang="de-CH" noProof="0"/>
          </a:p>
        </p:txBody>
      </p:sp>
      <p:pic>
        <p:nvPicPr>
          <p:cNvPr id="33" name="Picture 32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18939717-F04B-35BB-D0C8-859DBFDC6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pic>
        <p:nvPicPr>
          <p:cNvPr id="14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458FF467-0B61-3528-F2F9-191BD66B9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B8EF887-81DC-2062-4EC9-85FA820AC3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782" y="1412874"/>
                <a:ext cx="6076056" cy="4680000"/>
              </a:xfrm>
            </p:spPr>
            <p:txBody>
              <a:bodyPr/>
              <a:lstStyle/>
              <a:p>
                <a:r>
                  <a:rPr lang="en-GB" sz="2400" dirty="0"/>
                  <a:t>Critical Weber number (=&gt;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2400" dirty="0"/>
                  <a:t>max. size of volatile parcels)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𝑊𝑒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𝐷𝑦𝑛𝑎𝑚𝑖𝑐𝑎𝑙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𝑆𝑢𝑟𝑓𝑎𝑐𝑒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𝑟𝑚𝑠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𝑊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GB" sz="2400" dirty="0"/>
              </a:p>
              <a:p>
                <a:r>
                  <a:rPr lang="en-GB" sz="2400" dirty="0"/>
                  <a:t>Froude number </a:t>
                </a:r>
                <a:br>
                  <a:rPr lang="en-GB" sz="2400" dirty="0"/>
                </a:b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𝐹𝑟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𝐷𝑦𝑛𝑎𝑚𝑖𝑐𝑎𝑙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𝐵𝑢𝑜𝑦𝑎𝑛𝑐𝑦</m:t>
                        </m:r>
                      </m:den>
                    </m:f>
                    <m:r>
                      <a:rPr lang="en-GB" sz="2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𝑟𝑚𝑠</m:t>
                            </m:r>
                          </m:sub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𝑔</m:t>
                        </m:r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dirty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𝑟𝑚𝑠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endParaRPr lang="en-GB" sz="2400" dirty="0"/>
              </a:p>
              <a:p>
                <a:r>
                  <a:rPr lang="en-GB" sz="2400" dirty="0"/>
                  <a:t>Inside velocity boundary layer: Root-mean square velocity drops sharply </a:t>
                </a:r>
              </a:p>
              <a:p>
                <a:r>
                  <a:rPr lang="en-GB" sz="2400" dirty="0"/>
                  <a:t>=&gt; Froude number decreases</a:t>
                </a:r>
              </a:p>
              <a:p>
                <a:r>
                  <a:rPr lang="en-GB" sz="2400" dirty="0"/>
                  <a:t>=&gt; </a:t>
                </a:r>
                <a:r>
                  <a:rPr lang="en-GB" sz="24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Buoyancy can no longer be ignored </a:t>
                </a:r>
                <a:r>
                  <a:rPr lang="en-GB" sz="2400" dirty="0"/>
                  <a:t>as volatiles approach the wall </a:t>
                </a:r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B8EF887-81DC-2062-4EC9-85FA820AC3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782" y="1412874"/>
                <a:ext cx="6076056" cy="4680000"/>
              </a:xfrm>
              <a:blipFill>
                <a:blip r:embed="rId7"/>
                <a:stretch>
                  <a:fillRect l="-2923" t="-2168" r="-2714" b="-59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Content Placeholder 9">
            <a:extLst>
              <a:ext uri="{FF2B5EF4-FFF2-40B4-BE49-F238E27FC236}">
                <a16:creationId xmlns:a16="http://schemas.microsoft.com/office/drawing/2014/main" id="{756DDB61-A00F-0EF5-9D87-D5C89653C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3191" y="2385249"/>
            <a:ext cx="5572027" cy="233259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8627F7-4693-B6EA-5B86-9C3774195692}"/>
              </a:ext>
            </a:extLst>
          </p:cNvPr>
          <p:cNvCxnSpPr>
            <a:cxnSpLocks/>
          </p:cNvCxnSpPr>
          <p:nvPr/>
        </p:nvCxnSpPr>
        <p:spPr>
          <a:xfrm>
            <a:off x="6446520" y="1142257"/>
            <a:ext cx="0" cy="57157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ction Button: Forward or Next 3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FF966D-5EC4-2A98-C15A-EC57CD30681A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Action Button: Back or Previous 3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2C77DD9-EC07-7053-22C7-847CCAA79E3E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Graphic 35">
            <a:hlinkClick r:id="rId9" action="ppaction://hlinksldjump"/>
            <a:extLst>
              <a:ext uri="{FF2B5EF4-FFF2-40B4-BE49-F238E27FC236}">
                <a16:creationId xmlns:a16="http://schemas.microsoft.com/office/drawing/2014/main" id="{55DC1EC0-DD5F-F159-6A2B-5A3987458A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82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1BEC-E407-C306-7B34-F7DE8ACEA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EE7A667E-E27C-EB5E-8066-E6484BB21E4D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53869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C86DE4-D544-8567-48EE-098B251B2D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D38CCC6-8FAA-C35E-5765-EC08C619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83305"/>
            <a:ext cx="10728325" cy="900000"/>
          </a:xfrm>
        </p:spPr>
        <p:txBody>
          <a:bodyPr vert="horz"/>
          <a:lstStyle/>
          <a:p>
            <a:r>
              <a:rPr lang="en-GB" sz="3200" dirty="0"/>
              <a:t>Boundary layers are not real bottlenecks II</a:t>
            </a:r>
            <a:br>
              <a:rPr lang="en-GB" sz="3200" dirty="0"/>
            </a:br>
            <a:r>
              <a:rPr lang="en-GB" sz="2800" dirty="0"/>
              <a:t>Transition to turbulent BL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485E8-EA0D-0395-814A-6E107F69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F9044-2182-ECBF-6810-12D6CCD0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25</a:t>
            </a:fld>
            <a:endParaRPr lang="de-CH" noProof="0"/>
          </a:p>
        </p:txBody>
      </p:sp>
      <p:pic>
        <p:nvPicPr>
          <p:cNvPr id="33" name="Picture 32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FC2F0169-E93A-B8A0-2383-1920579E6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pic>
        <p:nvPicPr>
          <p:cNvPr id="14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73BB8671-0327-766F-B3F5-BEBBD865D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D3350D-E1F0-9767-739C-2B70006CB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962" y="1248825"/>
            <a:ext cx="8983487" cy="43603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CDF626-64AE-ECA6-C4FB-541588EABA58}"/>
              </a:ext>
            </a:extLst>
          </p:cNvPr>
          <p:cNvSpPr txBox="1"/>
          <p:nvPr/>
        </p:nvSpPr>
        <p:spPr>
          <a:xfrm>
            <a:off x="10037946" y="3225813"/>
            <a:ext cx="200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From Lohse (2024, RMP)</a:t>
            </a:r>
          </a:p>
          <a:p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AB4A4-2F2D-FD33-4D61-9F9132AC6A3A}"/>
              </a:ext>
            </a:extLst>
          </p:cNvPr>
          <p:cNvSpPr txBox="1"/>
          <p:nvPr/>
        </p:nvSpPr>
        <p:spPr>
          <a:xfrm>
            <a:off x="1099595" y="5604143"/>
            <a:ext cx="1451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Low Rayleigh number    =&gt;     High Rayleigh number (relevant to early MO)</a:t>
            </a:r>
          </a:p>
        </p:txBody>
      </p:sp>
      <p:sp>
        <p:nvSpPr>
          <p:cNvPr id="21" name="Action Button: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3DA8C8-1636-F959-1705-88616B689F26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Action Button: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7EB9E7C-B259-F1C4-8C16-5C06D8FB7A14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>
            <a:hlinkClick r:id="rId8" action="ppaction://hlinksldjump"/>
            <a:extLst>
              <a:ext uri="{FF2B5EF4-FFF2-40B4-BE49-F238E27FC236}">
                <a16:creationId xmlns:a16="http://schemas.microsoft.com/office/drawing/2014/main" id="{A8FA3723-6F87-6AD2-C83F-677554530F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0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B5C86DE4-D544-8567-48EE-098B251B2D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765042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C86DE4-D544-8567-48EE-098B251B2D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B8FD89-14A0-6C81-AD08-DCDC999D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83305"/>
            <a:ext cx="10728325" cy="900000"/>
          </a:xfrm>
        </p:spPr>
        <p:txBody>
          <a:bodyPr vert="horz"/>
          <a:lstStyle/>
          <a:p>
            <a:r>
              <a:rPr lang="en-GB" sz="3200" dirty="0"/>
              <a:t>Boundary layers are not real bottlenecks III</a:t>
            </a:r>
            <a:br>
              <a:rPr lang="en-GB" sz="3200" dirty="0"/>
            </a:br>
            <a:r>
              <a:rPr lang="en-GB" sz="2800" dirty="0"/>
              <a:t>Wall vs. free surface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14D61-0AD0-192A-7599-5E881BA7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59B7B-69E4-6BC9-9C31-04E48F6F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26</a:t>
            </a:fld>
            <a:endParaRPr lang="de-CH" noProof="0"/>
          </a:p>
        </p:txBody>
      </p:sp>
      <p:pic>
        <p:nvPicPr>
          <p:cNvPr id="29" name="Content Placeholder 24">
            <a:extLst>
              <a:ext uri="{FF2B5EF4-FFF2-40B4-BE49-F238E27FC236}">
                <a16:creationId xmlns:a16="http://schemas.microsoft.com/office/drawing/2014/main" id="{1BD5E689-5D10-DC6D-8DC6-AFDB943A6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72" y="1792273"/>
            <a:ext cx="10570619" cy="3547575"/>
          </a:xfrm>
          <a:prstGeom prst="rect">
            <a:avLst/>
          </a:prstGeom>
        </p:spPr>
      </p:pic>
      <p:pic>
        <p:nvPicPr>
          <p:cNvPr id="33" name="Picture 32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6FF288A7-6A2D-57FC-B182-C1DA34360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pic>
        <p:nvPicPr>
          <p:cNvPr id="14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63D57C88-8B8C-9E80-2208-B9BD6BA3D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24" name="Action Button: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A888556-C4AE-3983-DC98-B7B112E7F83D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ction Button: Back or Previous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A329809-A56A-B24D-DF97-45990C6A498A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Graphic 25">
            <a:hlinkClick r:id="rId8" action="ppaction://hlinksldjump"/>
            <a:extLst>
              <a:ext uri="{FF2B5EF4-FFF2-40B4-BE49-F238E27FC236}">
                <a16:creationId xmlns:a16="http://schemas.microsoft.com/office/drawing/2014/main" id="{85F88C41-F640-91E9-C99D-E41365757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99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1DB5-FD1B-51A6-59A7-A632D3726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37D20E3-65DE-BFA8-D57A-A5783DAD06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319483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D48B17-570C-29C0-9F09-3B2F55FAD4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Bildplatzhalter 14" descr="Ein Bild, das draußen, Natur, Schnee, Wasser enthält.&#10;&#10;Automatisch generierte Beschreibung">
            <a:extLst>
              <a:ext uri="{FF2B5EF4-FFF2-40B4-BE49-F238E27FC236}">
                <a16:creationId xmlns:a16="http://schemas.microsoft.com/office/drawing/2014/main" id="{13DE9CFF-6281-8453-6F09-84A15A8719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269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A423868-D063-5019-EC9A-FD8D752C6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48163"/>
            <a:ext cx="5688000" cy="1122137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/>
          <a:lstStyle/>
          <a:p>
            <a:r>
              <a:rPr lang="de-DE" dirty="0"/>
              <a:t>Bonus </a:t>
            </a:r>
            <a:r>
              <a:rPr lang="de-DE" dirty="0" err="1"/>
              <a:t>slides</a:t>
            </a:r>
            <a:endParaRPr lang="de-CH" dirty="0"/>
          </a:p>
        </p:txBody>
      </p:sp>
      <p:sp>
        <p:nvSpPr>
          <p:cNvPr id="8" name="Action Button: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8D188C-C29A-B192-9993-A93009E340AE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7E900EE-5E8E-AE26-912A-1F79E8491EC5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hlinkClick r:id="rId6" action="ppaction://hlinksldjump"/>
            <a:extLst>
              <a:ext uri="{FF2B5EF4-FFF2-40B4-BE49-F238E27FC236}">
                <a16:creationId xmlns:a16="http://schemas.microsoft.com/office/drawing/2014/main" id="{6C533067-8F5C-5D3B-6C9A-F3A08C7F0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20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8929E69C-270A-A040-FEAC-322902D6C0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121377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29E69C-270A-A040-FEAC-322902D6C0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7321610-5B34-12D5-83C3-817731C2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3" y="90917"/>
            <a:ext cx="10728325" cy="900000"/>
          </a:xfrm>
        </p:spPr>
        <p:txBody>
          <a:bodyPr vert="horz"/>
          <a:lstStyle/>
          <a:p>
            <a:r>
              <a:rPr lang="en-GB" sz="3200"/>
              <a:t>Videos</a:t>
            </a:r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A0590-FFB7-7AF7-DD09-6089454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46DD8-E6E4-9A89-4F42-524CB7EBB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28</a:t>
            </a:fld>
            <a:endParaRPr lang="de-CH" noProof="0"/>
          </a:p>
        </p:txBody>
      </p:sp>
      <p:pic>
        <p:nvPicPr>
          <p:cNvPr id="9" name="Movie">
            <a:hlinkClick r:id="" action="ppaction://media"/>
            <a:extLst>
              <a:ext uri="{FF2B5EF4-FFF2-40B4-BE49-F238E27FC236}">
                <a16:creationId xmlns:a16="http://schemas.microsoft.com/office/drawing/2014/main" id="{ECD4937D-D3AD-3561-4CB7-DBAEF2F670A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6645" y="2236306"/>
            <a:ext cx="3569335" cy="2549525"/>
          </a:xfrm>
          <a:prstGeom prst="rect">
            <a:avLst/>
          </a:prstGeom>
        </p:spPr>
      </p:pic>
      <p:pic>
        <p:nvPicPr>
          <p:cNvPr id="10" name="Movie">
            <a:hlinkClick r:id="" action="ppaction://media"/>
            <a:extLst>
              <a:ext uri="{FF2B5EF4-FFF2-40B4-BE49-F238E27FC236}">
                <a16:creationId xmlns:a16="http://schemas.microsoft.com/office/drawing/2014/main" id="{8C4ACB67-36E6-7585-0DB7-75AA2B9A12D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21456" y="2236307"/>
            <a:ext cx="3569334" cy="254952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3F3BF5-D020-D4B0-8EA2-F2AB1FD37D8C}"/>
              </a:ext>
            </a:extLst>
          </p:cNvPr>
          <p:cNvSpPr txBox="1">
            <a:spLocks/>
          </p:cNvSpPr>
          <p:nvPr/>
        </p:nvSpPr>
        <p:spPr>
          <a:xfrm>
            <a:off x="731837" y="1412875"/>
            <a:ext cx="10728325" cy="570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Ra=1e7, </a:t>
            </a:r>
            <a:r>
              <a:rPr lang="en-GB" sz="2400" dirty="0" err="1"/>
              <a:t>Pr</a:t>
            </a:r>
            <a:r>
              <a:rPr lang="en-GB" sz="2400" dirty="0"/>
              <a:t>=1: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EBF508-F0B8-662A-313C-3240AFD1F039}"/>
              </a:ext>
            </a:extLst>
          </p:cNvPr>
          <p:cNvSpPr txBox="1">
            <a:spLocks/>
          </p:cNvSpPr>
          <p:nvPr/>
        </p:nvSpPr>
        <p:spPr>
          <a:xfrm>
            <a:off x="2141948" y="4874217"/>
            <a:ext cx="1018375" cy="570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Sc=1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1D3134B-BA2B-8392-AB95-79C3AE04EB36}"/>
              </a:ext>
            </a:extLst>
          </p:cNvPr>
          <p:cNvSpPr txBox="1">
            <a:spLocks/>
          </p:cNvSpPr>
          <p:nvPr/>
        </p:nvSpPr>
        <p:spPr>
          <a:xfrm>
            <a:off x="6095999" y="4874217"/>
            <a:ext cx="1018375" cy="570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Sc=10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A4781C2-12C3-A8F9-3739-0E864AC55841}"/>
              </a:ext>
            </a:extLst>
          </p:cNvPr>
          <p:cNvSpPr txBox="1">
            <a:spLocks/>
          </p:cNvSpPr>
          <p:nvPr/>
        </p:nvSpPr>
        <p:spPr>
          <a:xfrm>
            <a:off x="9296935" y="4874217"/>
            <a:ext cx="1018375" cy="5709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Sc=100</a:t>
            </a:r>
          </a:p>
        </p:txBody>
      </p:sp>
      <p:pic>
        <p:nvPicPr>
          <p:cNvPr id="23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3CE110D3-B300-CB6A-BDF0-E7A4924A16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p:sp>
        <p:nvSpPr>
          <p:cNvPr id="26" name="Action Button: Forward or Next 2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0ECF67-0B97-22BE-0699-1705BC19C9F3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A50899C-9241-0172-A90D-A937930E8A7E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phic 27">
            <a:hlinkClick r:id="rId14" action="ppaction://hlinksldjump"/>
            <a:extLst>
              <a:ext uri="{FF2B5EF4-FFF2-40B4-BE49-F238E27FC236}">
                <a16:creationId xmlns:a16="http://schemas.microsoft.com/office/drawing/2014/main" id="{080B5D5E-DE60-DA91-1A33-AB8E6EBD4C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  <p:pic>
        <p:nvPicPr>
          <p:cNvPr id="8" name="Movie">
            <a:hlinkClick r:id="" action="ppaction://media"/>
            <a:extLst>
              <a:ext uri="{FF2B5EF4-FFF2-40B4-BE49-F238E27FC236}">
                <a16:creationId xmlns:a16="http://schemas.microsoft.com/office/drawing/2014/main" id="{E69BD7FB-D6E8-AF7C-DE31-232E18C68B60}"/>
              </a:ext>
            </a:extLst>
          </p:cNvPr>
          <p:cNvPicPr>
            <a:picLocks noGrp="1" noChangeAspect="1"/>
          </p:cNvPicPr>
          <p:nvPr>
            <p:ph idx="1"/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1836" y="2236306"/>
            <a:ext cx="3569333" cy="2549647"/>
          </a:xfrm>
        </p:spPr>
      </p:pic>
    </p:spTree>
    <p:extLst>
      <p:ext uri="{BB962C8B-B14F-4D97-AF65-F5344CB8AC3E}">
        <p14:creationId xmlns:p14="http://schemas.microsoft.com/office/powerpoint/2010/main" val="22578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6F15A76-502A-0F86-C792-B6C233A04F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9146460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934FB23-5C82-0FAF-2C2E-1B4FEB3E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98" y="119556"/>
            <a:ext cx="10728325" cy="900000"/>
          </a:xfrm>
        </p:spPr>
        <p:txBody>
          <a:bodyPr vert="horz"/>
          <a:lstStyle/>
          <a:p>
            <a:r>
              <a:rPr lang="en-GB" dirty="0"/>
              <a:t>Non-zero pressure gradient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3270E80-D6E3-028F-D1C4-3026C7F27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15485" y="2949971"/>
            <a:ext cx="4182324" cy="31367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55110-63FA-28D6-35C5-BC44F314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47589-BE6C-B9F4-5CD7-2E3F1978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29</a:t>
            </a:fld>
            <a:endParaRPr lang="de-CH" noProof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249ECC-94C0-C01F-0BFC-4C8E77E60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236" y="693784"/>
            <a:ext cx="3486823" cy="2225111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BD0683C-7321-9690-5BA9-3821AD55C6E1}"/>
              </a:ext>
            </a:extLst>
          </p:cNvPr>
          <p:cNvSpPr txBox="1">
            <a:spLocks/>
          </p:cNvSpPr>
          <p:nvPr/>
        </p:nvSpPr>
        <p:spPr>
          <a:xfrm>
            <a:off x="228498" y="693784"/>
            <a:ext cx="3396280" cy="460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- Temperature snapshot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03E8810-8EAE-A8D7-6C9F-0C9E3C79C6B6}"/>
              </a:ext>
            </a:extLst>
          </p:cNvPr>
          <p:cNvSpPr txBox="1">
            <a:spLocks/>
          </p:cNvSpPr>
          <p:nvPr/>
        </p:nvSpPr>
        <p:spPr>
          <a:xfrm>
            <a:off x="228498" y="2922141"/>
            <a:ext cx="11108286" cy="4603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- Horizontal profiles of pressure gradient &amp; velocity near the top boundary</a:t>
            </a:r>
          </a:p>
        </p:txBody>
      </p:sp>
      <p:sp>
        <p:nvSpPr>
          <p:cNvPr id="36" name="Action Button: Forward or Next 3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734358-18EF-EFC7-425A-0232B242CAE0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Action Button: Back or Previous 3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2BE1E71-5D29-9FE7-7AE6-3DF70BFE5D62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Graphic 37">
            <a:hlinkClick r:id="rId7" action="ppaction://hlinksldjump"/>
            <a:extLst>
              <a:ext uri="{FF2B5EF4-FFF2-40B4-BE49-F238E27FC236}">
                <a16:creationId xmlns:a16="http://schemas.microsoft.com/office/drawing/2014/main" id="{5A9EC295-5F35-AE34-F67A-A16BD48552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3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7AF8C92-D2A5-F9E9-5803-AAC322D6D5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1889452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B2FE22A1-56F7-4FF9-8A90-D307E673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94" y="146481"/>
            <a:ext cx="10728325" cy="900000"/>
          </a:xfrm>
        </p:spPr>
        <p:txBody>
          <a:bodyPr vert="horz"/>
          <a:lstStyle/>
          <a:p>
            <a:r>
              <a:rPr lang="en-GB" sz="3200" dirty="0"/>
              <a:t>Coupled atmosphere-magma ocean models</a:t>
            </a:r>
            <a:endParaRPr lang="en-GB" sz="3200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DB7874-B99C-4F6D-A86D-EA0EE8CA0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8B327-839C-4A2D-B2E8-7E49B2F41E4B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20278B-D74F-421E-A3BD-EC66D583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5071D2-4A23-2862-15E2-C5912ECF3664}"/>
              </a:ext>
            </a:extLst>
          </p:cNvPr>
          <p:cNvSpPr txBox="1"/>
          <p:nvPr/>
        </p:nvSpPr>
        <p:spPr>
          <a:xfrm>
            <a:off x="1438223" y="5925372"/>
            <a:ext cx="612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(Lichtenberg </a:t>
            </a:r>
            <a:r>
              <a:rPr lang="en-GB" dirty="0" err="1"/>
              <a:t>et.al</a:t>
            </a:r>
            <a:r>
              <a:rPr lang="en-GB" dirty="0"/>
              <a:t>, 2026, arXiv:2511.16142)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226802A-81DE-8217-5BCE-077E20763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95794"/>
            <a:ext cx="8998951" cy="522957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E988EBE-3400-957B-4825-E1F23DC5E186}"/>
              </a:ext>
            </a:extLst>
          </p:cNvPr>
          <p:cNvSpPr/>
          <p:nvPr/>
        </p:nvSpPr>
        <p:spPr>
          <a:xfrm>
            <a:off x="8945063" y="1309630"/>
            <a:ext cx="309154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Atmospheric model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7D773A-853D-6B7E-BB6A-E5EA78D3CD04}"/>
              </a:ext>
            </a:extLst>
          </p:cNvPr>
          <p:cNvSpPr/>
          <p:nvPr/>
        </p:nvSpPr>
        <p:spPr>
          <a:xfrm>
            <a:off x="8945063" y="4057075"/>
            <a:ext cx="3091542" cy="9144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Magma ocean model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D04AE6-F84B-38A1-3562-43C2783F11F0}"/>
              </a:ext>
            </a:extLst>
          </p:cNvPr>
          <p:cNvSpPr/>
          <p:nvPr/>
        </p:nvSpPr>
        <p:spPr>
          <a:xfrm>
            <a:off x="9444913" y="2665035"/>
            <a:ext cx="2087066" cy="7639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Chemical Equilibrium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E059DC33-7176-A135-0224-5CE8EBAD8CD1}"/>
              </a:ext>
            </a:extLst>
          </p:cNvPr>
          <p:cNvSpPr/>
          <p:nvPr/>
        </p:nvSpPr>
        <p:spPr>
          <a:xfrm>
            <a:off x="9026104" y="1793900"/>
            <a:ext cx="418809" cy="274319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A10FDF1F-A8A7-FF92-72E3-086A74144A0F}"/>
              </a:ext>
            </a:extLst>
          </p:cNvPr>
          <p:cNvSpPr/>
          <p:nvPr/>
        </p:nvSpPr>
        <p:spPr>
          <a:xfrm rot="10800000">
            <a:off x="11559131" y="1766830"/>
            <a:ext cx="418809" cy="274319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D1D4625D-9FDB-3809-883C-AADAF2F43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sp>
        <p:nvSpPr>
          <p:cNvPr id="44" name="Action Button: Forward or Next 4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D163A9E-8217-2D45-C605-47CBAFF4B83F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Action Button: Back or Previous 4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6CAE303-3EC2-1C53-BA92-E43424978A97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Graphic 45">
            <a:hlinkClick r:id="rId8" action="ppaction://hlinksldjump"/>
            <a:extLst>
              <a:ext uri="{FF2B5EF4-FFF2-40B4-BE49-F238E27FC236}">
                <a16:creationId xmlns:a16="http://schemas.microsoft.com/office/drawing/2014/main" id="{56B030F9-4215-9818-6731-FEDF1BE6DE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2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7DEE4AA-CE31-4CEE-2E3B-6590195438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722361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C43B63-06C8-C44A-45EF-1777E659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7" y="83306"/>
            <a:ext cx="10728325" cy="900000"/>
          </a:xfrm>
        </p:spPr>
        <p:txBody>
          <a:bodyPr vert="horz"/>
          <a:lstStyle/>
          <a:p>
            <a:r>
              <a:rPr lang="en-GB" sz="3200" dirty="0"/>
              <a:t>Recent challenges to the “chemical equilibrium” assumption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7160D-758F-614D-FA67-B7321A1E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A6EC1-8352-CC6A-3AB8-28CD5672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499096-347D-26AE-C401-76BB71CBB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813" y="471509"/>
            <a:ext cx="7772400" cy="2957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92ED65-956E-74E4-4B3D-2BCCFC188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836" y="3428999"/>
            <a:ext cx="7772400" cy="2821329"/>
          </a:xfrm>
          <a:prstGeom prst="rect">
            <a:avLst/>
          </a:prstGeom>
        </p:spPr>
      </p:pic>
      <p:pic>
        <p:nvPicPr>
          <p:cNvPr id="21" name="Picture 20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22897905-8D40-BAD4-F451-067E32020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sp>
        <p:nvSpPr>
          <p:cNvPr id="22" name="Action Button: Forward or Next 2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2E8FC85-1477-6FD8-8B19-188058D8C98E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Action Button: Back or Previous 2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0EA2EB5-145E-91CC-EE39-7BF3267C5718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Graphic 23">
            <a:hlinkClick r:id="rId9" action="ppaction://hlinksldjump"/>
            <a:extLst>
              <a:ext uri="{FF2B5EF4-FFF2-40B4-BE49-F238E27FC236}">
                <a16:creationId xmlns:a16="http://schemas.microsoft.com/office/drawing/2014/main" id="{4EAE7C44-B75C-39A2-362C-5C5313A75B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67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4E7BC-CF66-E2B0-4C76-A1775E652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062449D4-689D-FC59-4CD7-D423D6F618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220533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D6BD05-2661-7442-8825-29501D988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057AF30-706E-2CA4-75C1-6BF97AD9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43" y="83306"/>
            <a:ext cx="10728325" cy="900000"/>
          </a:xfrm>
        </p:spPr>
        <p:txBody>
          <a:bodyPr vert="horz"/>
          <a:lstStyle/>
          <a:p>
            <a:r>
              <a:rPr lang="en-GB" sz="3200" dirty="0"/>
              <a:t>Main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3CAC-1A1D-84E1-61BF-1FE302BD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16" y="1355657"/>
            <a:ext cx="7470194" cy="4680000"/>
          </a:xfrm>
        </p:spPr>
        <p:txBody>
          <a:bodyPr/>
          <a:lstStyle/>
          <a:p>
            <a:r>
              <a:rPr lang="en-GB" sz="2400" dirty="0"/>
              <a:t>Two distinct types of dynamics in the flow:</a:t>
            </a:r>
          </a:p>
          <a:p>
            <a:pPr lvl="1"/>
            <a:r>
              <a:rPr lang="en-GB" sz="2400" dirty="0"/>
              <a:t>Bulk transport: </a:t>
            </a:r>
            <a:r>
              <a:rPr lang="en-GB" sz="2400" b="1" u="sng" dirty="0"/>
              <a:t>Fast</a:t>
            </a:r>
          </a:p>
          <a:p>
            <a:pPr lvl="1"/>
            <a:r>
              <a:rPr lang="en-GB" sz="2400" dirty="0"/>
              <a:t>Boundary layer transport: </a:t>
            </a:r>
            <a:r>
              <a:rPr lang="en-GB" sz="2400" b="1" u="sng" dirty="0"/>
              <a:t>Slow</a:t>
            </a:r>
          </a:p>
          <a:p>
            <a:pPr lvl="1"/>
            <a:r>
              <a:rPr lang="en-GB" sz="2400" dirty="0"/>
              <a:t>BUT BL will break down in reality =&gt; overall </a:t>
            </a:r>
            <a:r>
              <a:rPr lang="en-GB" sz="2400" b="1" u="sng" dirty="0"/>
              <a:t>Fast</a:t>
            </a:r>
          </a:p>
          <a:p>
            <a:r>
              <a:rPr lang="en-GB" sz="2400" dirty="0">
                <a:solidFill>
                  <a:srgbClr val="00B050"/>
                </a:solidFill>
              </a:rPr>
              <a:t>=&gt; Chemical equilibrium is a decent assumption!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C08E9-5AC2-E03E-01A4-0CF98D53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162FC-E8FF-4D52-8F53-8F2A2A3AD3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9A01-15F8-99E7-F866-6D0E3036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5</a:t>
            </a:fld>
            <a:endParaRPr lang="de-CH" noProof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36BA9B-F505-9336-5BE1-31D202BC7116}"/>
              </a:ext>
            </a:extLst>
          </p:cNvPr>
          <p:cNvSpPr txBox="1"/>
          <p:nvPr/>
        </p:nvSpPr>
        <p:spPr>
          <a:xfrm>
            <a:off x="9198591" y="5564953"/>
            <a:ext cx="284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Lohse (2024, RMP)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E8E9A99-D968-2392-EC46-A1A93BC6B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910" y="1250731"/>
            <a:ext cx="4501090" cy="4314222"/>
          </a:xfrm>
          <a:prstGeom prst="rect">
            <a:avLst/>
          </a:prstGeom>
        </p:spPr>
      </p:pic>
      <p:pic>
        <p:nvPicPr>
          <p:cNvPr id="15" name="Picture 14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27697E85-E339-C082-827F-58AABD665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244" y="0"/>
            <a:ext cx="817756" cy="1144859"/>
          </a:xfrm>
          <a:prstGeom prst="rect">
            <a:avLst/>
          </a:prstGeom>
        </p:spPr>
      </p:pic>
      <p:sp>
        <p:nvSpPr>
          <p:cNvPr id="21" name="Action Button: Forward or Next 2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676A67C-0BBA-E6EF-93A7-CA7ED75301B5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Action Button: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87080D7-5268-FAD3-0514-04072606CBA9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>
            <a:hlinkClick r:id="rId8" action="ppaction://hlinksldjump"/>
            <a:extLst>
              <a:ext uri="{FF2B5EF4-FFF2-40B4-BE49-F238E27FC236}">
                <a16:creationId xmlns:a16="http://schemas.microsoft.com/office/drawing/2014/main" id="{03E9F2B8-F6BD-F229-6E2E-D17B17DD0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02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23D4F-6E53-14C4-8D50-D1A987B39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3A84262-C416-D75E-6CAF-D8C7703B83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777274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C567BE3-A5BE-3421-32AC-F50ED8298F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40355121-8587-6BF7-7581-BA4E66F50A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/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FC63452-A6BF-5247-2CC5-C4EA0A3F1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88000"/>
            <a:ext cx="8752114" cy="3287385"/>
          </a:xfr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/>
          <a:lstStyle/>
          <a:p>
            <a:r>
              <a:rPr lang="en-US" dirty="0"/>
              <a:t>Efficient volatile exchange between atmosphere and magma ocean</a:t>
            </a:r>
            <a:br>
              <a:rPr lang="en-US" dirty="0"/>
            </a:b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1AECC92-851A-02F0-3210-C2C7F1D9AC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563" y="3643999"/>
            <a:ext cx="7352052" cy="1862497"/>
          </a:xfrm>
        </p:spPr>
        <p:txBody>
          <a:bodyPr/>
          <a:lstStyle/>
          <a:p>
            <a:r>
              <a:rPr lang="en-GB" sz="2400" b="1" dirty="0" err="1"/>
              <a:t>Xuecheng</a:t>
            </a:r>
            <a:r>
              <a:rPr lang="en-GB" sz="2400" b="1" dirty="0"/>
              <a:t> Yang</a:t>
            </a:r>
            <a:r>
              <a:rPr lang="en-GB" sz="2400" b="1" baseline="30000" dirty="0"/>
              <a:t>1*</a:t>
            </a:r>
            <a:r>
              <a:rPr lang="en-GB" sz="2400" b="1" dirty="0"/>
              <a:t>, Cédric Gillmann</a:t>
            </a:r>
            <a:r>
              <a:rPr lang="en-GB" sz="2400" b="1" baseline="30000" dirty="0"/>
              <a:t>1</a:t>
            </a:r>
            <a:r>
              <a:rPr lang="en-GB" sz="2400" b="1" dirty="0"/>
              <a:t>, Paul Tackley</a:t>
            </a:r>
            <a:r>
              <a:rPr lang="en-GB" sz="2400" b="1" baseline="30000" dirty="0"/>
              <a:t>1</a:t>
            </a:r>
          </a:p>
          <a:p>
            <a:r>
              <a:rPr lang="en-GB" sz="2000" baseline="30000" dirty="0"/>
              <a:t>1</a:t>
            </a:r>
            <a:r>
              <a:rPr lang="en-GB" sz="2000" dirty="0"/>
              <a:t> Institute of Geophysics, ETH Zürich</a:t>
            </a:r>
          </a:p>
          <a:p>
            <a:r>
              <a:rPr lang="en-GB" sz="2000" b="1" dirty="0"/>
              <a:t>* </a:t>
            </a:r>
            <a:r>
              <a:rPr lang="en-GB" sz="2000" b="1" dirty="0" err="1"/>
              <a:t>xuecheng.yang@eaps.ethz.ch</a:t>
            </a:r>
            <a:br>
              <a:rPr lang="en-GB" sz="2000" b="1" dirty="0"/>
            </a:br>
            <a:br>
              <a:rPr lang="en-GB" sz="2000" b="1" dirty="0"/>
            </a:br>
            <a:r>
              <a:rPr lang="en-GB" sz="1600" b="1" dirty="0"/>
              <a:t>EGU 2026</a:t>
            </a:r>
          </a:p>
          <a:p>
            <a:endParaRPr lang="en-GB" sz="2000" b="1" dirty="0"/>
          </a:p>
        </p:txBody>
      </p:sp>
      <p:sp>
        <p:nvSpPr>
          <p:cNvPr id="9" name="Action Button: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4205FBC-D9BB-9155-0086-3F6F66A62454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ction Button: Back or Previous 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D5BE9B7-A34E-A3A3-964E-596B2D6FFAC4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D6CAB59F-6B0F-5858-03FF-C6195A19E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  <p:pic>
        <p:nvPicPr>
          <p:cNvPr id="12" name="Picture 11" descr="A blue sign with yellow text&#10;&#10;AI-generated content may be incorrect.">
            <a:extLst>
              <a:ext uri="{FF2B5EF4-FFF2-40B4-BE49-F238E27FC236}">
                <a16:creationId xmlns:a16="http://schemas.microsoft.com/office/drawing/2014/main" id="{E0B7BD2B-8BC4-260C-E2B7-410D165514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482" y="0"/>
            <a:ext cx="870023" cy="1158240"/>
          </a:xfrm>
          <a:prstGeom prst="rect">
            <a:avLst/>
          </a:prstGeom>
        </p:spPr>
      </p:pic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BC26552-ADD5-38BE-94A3-18D98AEBD2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2" y="0"/>
            <a:ext cx="1016000" cy="10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3DF65-DB8E-5B69-8250-D056B4ADAA0E}"/>
              </a:ext>
            </a:extLst>
          </p:cNvPr>
          <p:cNvSpPr txBox="1">
            <a:spLocks/>
          </p:cNvSpPr>
          <p:nvPr/>
        </p:nvSpPr>
        <p:spPr>
          <a:xfrm>
            <a:off x="2015563" y="810147"/>
            <a:ext cx="7797535" cy="10827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080000" tIns="252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Welcome to PICO Spot </a:t>
            </a:r>
            <a:r>
              <a:rPr lang="en-GB" b="1" u="sng" dirty="0"/>
              <a:t>3.4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1310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D36BD-DD59-02EE-69FD-A84CB477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C3DC3FF0-1D4F-3A0F-51E8-CCE46247732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3362457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8555B6-3018-757B-C2C5-042E010D9D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3ABEC09-D594-6A36-CF5A-84C0FB2D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2" y="0"/>
            <a:ext cx="10728325" cy="900000"/>
          </a:xfrm>
        </p:spPr>
        <p:txBody>
          <a:bodyPr vert="horz"/>
          <a:lstStyle/>
          <a:p>
            <a:r>
              <a:rPr lang="en-GB" sz="3200" dirty="0"/>
              <a:t>Hint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93930-8AED-1F2F-60C8-412E5EAB3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159C8-FACC-9892-2E8F-28127A25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7</a:t>
            </a:fld>
            <a:endParaRPr lang="de-CH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C3C5ED8-14C2-AF75-BDF4-D0FD4BEDFBB3}"/>
                  </a:ext>
                </a:extLst>
              </p14:cNvPr>
              <p14:cNvContentPartPr/>
              <p14:nvPr/>
            </p14:nvContentPartPr>
            <p14:xfrm>
              <a:off x="7790576" y="352628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BE1E69-B3EE-C18C-FA9E-85B35830A8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81576" y="3517648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Action Button: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3A2A507-BC3E-C9E5-F34F-39EA268C5F5A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ction Button: Back or Previous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B10A270-CDE1-1BDE-C3D9-33CB78B0139B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raphic 29">
            <a:hlinkClick r:id="rId9" action="ppaction://hlinksldjump"/>
            <a:extLst>
              <a:ext uri="{FF2B5EF4-FFF2-40B4-BE49-F238E27FC236}">
                <a16:creationId xmlns:a16="http://schemas.microsoft.com/office/drawing/2014/main" id="{AA2FCE5A-F8AF-6868-77EF-E69AEEF52E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319DBC-D277-BBA9-BF79-11C25102F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29" y="760239"/>
            <a:ext cx="11979289" cy="89928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We recommend starting with our abstracts to provide context for the following slides</a:t>
            </a:r>
          </a:p>
        </p:txBody>
      </p:sp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CAA1B00-2A1F-1E55-BFC0-8EEFFFEFF5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70" y="1393371"/>
            <a:ext cx="4585791" cy="45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4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7F947FF-68CF-52F1-C8AE-BCFD40F2C1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813363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342B1EF-4BCB-1DFC-DFE2-3D3B2664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73" y="83306"/>
            <a:ext cx="10728325" cy="900000"/>
          </a:xfrm>
        </p:spPr>
        <p:txBody>
          <a:bodyPr vert="horz"/>
          <a:lstStyle/>
          <a:p>
            <a:r>
              <a:rPr lang="en-GB" sz="3200" dirty="0"/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D4B6E-B023-058D-2EDD-792F5D4EB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10" y="933051"/>
            <a:ext cx="11122579" cy="5933470"/>
          </a:xfrm>
        </p:spPr>
        <p:txBody>
          <a:bodyPr/>
          <a:lstStyle/>
          <a:p>
            <a:r>
              <a:rPr lang="en-GB" sz="2600" dirty="0">
                <a:hlinkClick r:id="" action="ppaction://hlinkshowjump?jump=firstslide"/>
              </a:rPr>
              <a:t>Two-minute summary: motivation &amp; main conclusion</a:t>
            </a:r>
            <a:endParaRPr lang="en-GB" sz="2600" dirty="0"/>
          </a:p>
          <a:p>
            <a:r>
              <a:rPr lang="en-GB" sz="2600" dirty="0">
                <a:hlinkClick r:id="rId5" action="ppaction://hlinksldjump"/>
              </a:rPr>
              <a:t>Volatile transport as a passive scalar diffusion process</a:t>
            </a:r>
            <a:endParaRPr lang="en-GB" sz="2600" dirty="0"/>
          </a:p>
          <a:p>
            <a:r>
              <a:rPr lang="en-GB" sz="2600" dirty="0">
                <a:hlinkClick r:id="rId6" action="ppaction://hlinksldjump"/>
              </a:rPr>
              <a:t>Salvador (2023) &amp; Walbecq (2025) models</a:t>
            </a:r>
            <a:endParaRPr lang="en-GB" sz="2600" dirty="0"/>
          </a:p>
          <a:p>
            <a:r>
              <a:rPr lang="en-GB" sz="2600" dirty="0">
                <a:hlinkClick r:id="rId7" action="ppaction://hlinksldjump"/>
              </a:rPr>
              <a:t>Theory for turbulent transport in the bulk and its implications</a:t>
            </a:r>
            <a:endParaRPr lang="en-GB" sz="2600" dirty="0"/>
          </a:p>
          <a:p>
            <a:r>
              <a:rPr lang="en-GB" sz="2600" dirty="0"/>
              <a:t>Numerical simulation</a:t>
            </a:r>
          </a:p>
          <a:p>
            <a:pPr lvl="1"/>
            <a:r>
              <a:rPr lang="en-GB" sz="2600" dirty="0">
                <a:hlinkClick r:id="rId8" action="ppaction://hlinksldjump"/>
              </a:rPr>
              <a:t>Setup</a:t>
            </a:r>
            <a:endParaRPr lang="en-GB" sz="2600" dirty="0"/>
          </a:p>
          <a:p>
            <a:pPr lvl="1"/>
            <a:r>
              <a:rPr lang="en-GB" sz="2600" dirty="0">
                <a:hlinkClick r:id="rId9" action="ppaction://hlinksldjump"/>
              </a:rPr>
              <a:t>Rapid turbulent mixing &amp; formation of a chemical boundary layer</a:t>
            </a:r>
            <a:endParaRPr lang="en-GB" sz="2600" dirty="0"/>
          </a:p>
          <a:p>
            <a:pPr lvl="1"/>
            <a:r>
              <a:rPr lang="en-GB" sz="2600" dirty="0">
                <a:hlinkClick r:id="rId10" action="ppaction://hlinksldjump"/>
              </a:rPr>
              <a:t>Boundary layers as the bottleneck</a:t>
            </a:r>
            <a:r>
              <a:rPr lang="en-GB" sz="2600" dirty="0"/>
              <a:t> </a:t>
            </a:r>
          </a:p>
          <a:p>
            <a:pPr lvl="1"/>
            <a:r>
              <a:rPr lang="en-GB" sz="2600" dirty="0">
                <a:hlinkClick r:id="rId11" action="ppaction://hlinksldjump"/>
              </a:rPr>
              <a:t>The lower bound for </a:t>
            </a:r>
            <a:r>
              <a:rPr lang="en-GB" sz="2600">
                <a:hlinkClick r:id="rId11" action="ppaction://hlinksldjump"/>
              </a:rPr>
              <a:t>chemical fluacross </a:t>
            </a:r>
            <a:r>
              <a:rPr lang="en-GB" sz="2600" dirty="0">
                <a:hlinkClick r:id="rId11" action="ppaction://hlinksldjump"/>
              </a:rPr>
              <a:t>the wall</a:t>
            </a:r>
            <a:endParaRPr lang="en-GB" sz="2600" dirty="0"/>
          </a:p>
          <a:p>
            <a:r>
              <a:rPr lang="en-GB" sz="2600" dirty="0">
                <a:hlinkClick r:id="rId12" action="ppaction://hlinksldjump"/>
              </a:rPr>
              <a:t>Boundary layers are not real bottlenecks in early magma ocean stage</a:t>
            </a:r>
            <a:endParaRPr lang="en-GB" sz="2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EA53-2730-5F53-46D0-9956FFF2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6C6C8-BD69-A1E4-3493-F5D96FC2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sp>
        <p:nvSpPr>
          <p:cNvPr id="17" name="Action Button: Forward or Next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5ABE59-3E2E-482F-8718-F142B4982C6C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Action Button: Back or Previous 1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DFC9F66-72DB-EFC8-1316-0F4684327649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phic 18">
            <a:hlinkClick r:id="rId13" action="ppaction://hlinksldjump"/>
            <a:extLst>
              <a:ext uri="{FF2B5EF4-FFF2-40B4-BE49-F238E27FC236}">
                <a16:creationId xmlns:a16="http://schemas.microsoft.com/office/drawing/2014/main" id="{5EB3FC78-AA02-9F70-E5B5-CAE647C23B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  <p:pic>
        <p:nvPicPr>
          <p:cNvPr id="20" name="Picture 19" descr="A blue sign with yellow text&#10;&#10;AI-generated content may be incorrect.">
            <a:extLst>
              <a:ext uri="{FF2B5EF4-FFF2-40B4-BE49-F238E27FC236}">
                <a16:creationId xmlns:a16="http://schemas.microsoft.com/office/drawing/2014/main" id="{DF7C7B3B-51C0-90C9-081D-D5EF7CE5BB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482" y="0"/>
            <a:ext cx="870023" cy="1158240"/>
          </a:xfrm>
          <a:prstGeom prst="rect">
            <a:avLst/>
          </a:prstGeom>
        </p:spPr>
      </p:pic>
      <p:pic>
        <p:nvPicPr>
          <p:cNvPr id="21" name="Picture 2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23D6F7C-BFE6-AB8D-A28B-19E10352AC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2" y="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A68555B6-3018-757B-C2C5-042E010D9D3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601293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B1B79E-6CE1-81F6-010D-490046C63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2" y="0"/>
            <a:ext cx="10728325" cy="900000"/>
          </a:xfrm>
        </p:spPr>
        <p:txBody>
          <a:bodyPr vert="horz"/>
          <a:lstStyle/>
          <a:p>
            <a:r>
              <a:rPr lang="en-GB" sz="3200" dirty="0"/>
              <a:t>Dynamics of volatile transport in MO</a:t>
            </a:r>
            <a:br>
              <a:rPr lang="en-GB" dirty="0"/>
            </a:br>
            <a:r>
              <a:rPr lang="en-GB" dirty="0"/>
              <a:t>Insights from dimensionless numbers for two-phase fluid motion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A7B5AB5D-9B05-C332-6006-1C3263BCB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857805"/>
            <a:ext cx="12192000" cy="21678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C1689-30BA-20A4-DD8C-42777E86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D6AC-3BAC-4A50-9479-1E7CD895A648}" type="datetime1">
              <a:rPr lang="de-CH" noProof="0" smtClean="0"/>
              <a:t>04.05.26</a:t>
            </a:fld>
            <a:endParaRPr lang="de-CH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39D1F-8D35-BC08-5123-E2B3FAD9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  <p:pic>
        <p:nvPicPr>
          <p:cNvPr id="8" name="Content Placeholder 34" descr="A yellow sign with blue circle and a blue circle with a camera in the middle&#10;&#10;AI-generated content may be incorrect.">
            <a:extLst>
              <a:ext uri="{FF2B5EF4-FFF2-40B4-BE49-F238E27FC236}">
                <a16:creationId xmlns:a16="http://schemas.microsoft.com/office/drawing/2014/main" id="{0228B996-54DF-44ED-F51B-79F7B4BBF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31" y="0"/>
            <a:ext cx="817069" cy="11422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FBE1E69-B3EE-C18C-FA9E-85B35830A8AD}"/>
                  </a:ext>
                </a:extLst>
              </p14:cNvPr>
              <p14:cNvContentPartPr/>
              <p14:nvPr/>
            </p14:nvContentPartPr>
            <p14:xfrm>
              <a:off x="7790576" y="352628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FBE1E69-B3EE-C18C-FA9E-85B35830A8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1576" y="35176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69AAE84-7316-FE82-BF12-172E22222464}"/>
                  </a:ext>
                </a:extLst>
              </p14:cNvPr>
              <p14:cNvContentPartPr/>
              <p14:nvPr/>
            </p14:nvContentPartPr>
            <p14:xfrm>
              <a:off x="7271456" y="3286528"/>
              <a:ext cx="4482360" cy="550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69AAE84-7316-FE82-BF12-172E222224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62816" y="3277888"/>
                <a:ext cx="4500000" cy="56844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Action Button: Forward or Next 2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FF7244D-EF2F-D3DF-6339-35733C664EBC}"/>
              </a:ext>
            </a:extLst>
          </p:cNvPr>
          <p:cNvSpPr>
            <a:spLocks noChangeAspect="1"/>
          </p:cNvSpPr>
          <p:nvPr/>
        </p:nvSpPr>
        <p:spPr>
          <a:xfrm>
            <a:off x="6466472" y="6289041"/>
            <a:ext cx="548640" cy="548640"/>
          </a:xfrm>
          <a:prstGeom prst="actionButtonForwardNex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ction Button: Back or Previous 2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A689F8C-07DD-331E-34F2-5A1BEF107E23}"/>
              </a:ext>
            </a:extLst>
          </p:cNvPr>
          <p:cNvSpPr/>
          <p:nvPr/>
        </p:nvSpPr>
        <p:spPr>
          <a:xfrm>
            <a:off x="4815840" y="6289041"/>
            <a:ext cx="548640" cy="548640"/>
          </a:xfrm>
          <a:prstGeom prst="actionButtonBackPreviou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raphic 29">
            <a:hlinkClick r:id="rId12" action="ppaction://hlinksldjump"/>
            <a:extLst>
              <a:ext uri="{FF2B5EF4-FFF2-40B4-BE49-F238E27FC236}">
                <a16:creationId xmlns:a16="http://schemas.microsoft.com/office/drawing/2014/main" id="{CB3A7061-DFCC-CEF7-3139-5F3FB67B97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577839" y="6185951"/>
            <a:ext cx="672985" cy="67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460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TH Zürich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00000"/>
      </a:hlink>
      <a:folHlink>
        <a:srgbClr val="000000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ETHz_ppt_template" id="{BFBF968A-025B-3041-B3C7-3C19ADC14913}" vid="{0ADC2774-6683-E04A-9175-1C80D57106CF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Blau">
      <a:srgbClr val="215CAF"/>
    </a:custClr>
    <a:custClr name="ETH Petrol">
      <a:srgbClr val="007894"/>
    </a:custClr>
    <a:custClr name="ETH Gruen">
      <a:srgbClr val="627313"/>
    </a:custClr>
    <a:custClr name="ETH Bronze">
      <a:srgbClr val="8E6713"/>
    </a:custClr>
    <a:custClr name="ETH Rot">
      <a:srgbClr val="B7352D"/>
    </a:custClr>
    <a:custClr name="ETH Purpur">
      <a:srgbClr val="A30774"/>
    </a:custClr>
    <a:custClr name="ETH Grau">
      <a:srgbClr val="6F6F6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15CAF"/>
      </a:accent1>
      <a:accent2>
        <a:srgbClr val="007894"/>
      </a:accent2>
      <a:accent3>
        <a:srgbClr val="627313"/>
      </a:accent3>
      <a:accent4>
        <a:srgbClr val="8E6713"/>
      </a:accent4>
      <a:accent5>
        <a:srgbClr val="B7352D"/>
      </a:accent5>
      <a:accent6>
        <a:srgbClr val="A30774"/>
      </a:accent6>
      <a:hlink>
        <a:srgbClr val="0563C1"/>
      </a:hlink>
      <a:folHlink>
        <a:srgbClr val="954F72"/>
      </a:folHlink>
    </a:clrScheme>
    <a:fontScheme name="ETH Züric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10392</TotalTime>
  <Words>1023</Words>
  <Application>Microsoft Macintosh PowerPoint</Application>
  <PresentationFormat>Widescreen</PresentationFormat>
  <Paragraphs>174</Paragraphs>
  <Slides>29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Cambria Math</vt:lpstr>
      <vt:lpstr>Courier New</vt:lpstr>
      <vt:lpstr>Symbol</vt:lpstr>
      <vt:lpstr>ETH Zürich</vt:lpstr>
      <vt:lpstr>think-cell Slide</vt:lpstr>
      <vt:lpstr>Efficient volatile exchange between atmosphere and magma ocean </vt:lpstr>
      <vt:lpstr>Coupled atmosphere-magma ocean models</vt:lpstr>
      <vt:lpstr>Coupled atmosphere-magma ocean models</vt:lpstr>
      <vt:lpstr>Recent challenges to the “chemical equilibrium” assumption</vt:lpstr>
      <vt:lpstr>Main conclusions</vt:lpstr>
      <vt:lpstr>Efficient volatile exchange between atmosphere and magma ocean </vt:lpstr>
      <vt:lpstr>Hint</vt:lpstr>
      <vt:lpstr>Table of Contents</vt:lpstr>
      <vt:lpstr>Dynamics of volatile transport in MO Insights from dimensionless numbers for two-phase fluid motion</vt:lpstr>
      <vt:lpstr>Salvador (2023) &amp; Walbecq (2025) models </vt:lpstr>
      <vt:lpstr>Salvador (2023, Icarus) &amp; Walbecq (2025, Icarus) models </vt:lpstr>
      <vt:lpstr>Problems with W25 empirical models:  (Non-)Constant pre-factor</vt:lpstr>
      <vt:lpstr>Problems with W25 empirical models:  Limited valid range for exsolution depth</vt:lpstr>
      <vt:lpstr>Theory for turbulent transport in the bulk and its implications </vt:lpstr>
      <vt:lpstr>Theory for turbulent transport of a passive scalar</vt:lpstr>
      <vt:lpstr>PowerPoint Presentation</vt:lpstr>
      <vt:lpstr>PowerPoint Presentation</vt:lpstr>
      <vt:lpstr>Theoretical implications</vt:lpstr>
      <vt:lpstr>Numerical simulation</vt:lpstr>
      <vt:lpstr>Model setup</vt:lpstr>
      <vt:lpstr>Evolution of vertical scalar profile</vt:lpstr>
      <vt:lpstr>Bulk vs boundary layer transport</vt:lpstr>
      <vt:lpstr>Chemical flux across a no-slip boundary (preliminary!)</vt:lpstr>
      <vt:lpstr>Boundary layers are not real bottlenecks I Breakdown of “passive particles” approximation</vt:lpstr>
      <vt:lpstr>Boundary layers are not real bottlenecks II Transition to turbulent BL</vt:lpstr>
      <vt:lpstr>Boundary layers are not real bottlenecks III Wall vs. free surface</vt:lpstr>
      <vt:lpstr>Bonus slides</vt:lpstr>
      <vt:lpstr>Videos</vt:lpstr>
      <vt:lpstr>Non-zero pressure gradient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volatile exchange between atmosphere and magma ocean </dc:title>
  <dc:creator>Y XC</dc:creator>
  <cp:lastModifiedBy>Sam Zhang</cp:lastModifiedBy>
  <cp:revision>386</cp:revision>
  <dcterms:created xsi:type="dcterms:W3CDTF">2026-04-21T11:47:58Z</dcterms:created>
  <dcterms:modified xsi:type="dcterms:W3CDTF">2026-05-04T20:54:30Z</dcterms:modified>
</cp:coreProperties>
</file>