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339" r:id="rId3"/>
    <p:sldId id="379" r:id="rId4"/>
    <p:sldId id="381" r:id="rId5"/>
    <p:sldId id="375" r:id="rId6"/>
    <p:sldId id="376" r:id="rId7"/>
    <p:sldId id="37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/>
    <p:restoredTop sz="94658"/>
  </p:normalViewPr>
  <p:slideViewPr>
    <p:cSldViewPr snapToGrid="0">
      <p:cViewPr varScale="1">
        <p:scale>
          <a:sx n="116" d="100"/>
          <a:sy n="116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DEED2-FA54-E041-A5FE-F6759156DCA0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2821D-26CE-C648-AEF5-BEA42434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0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D5096-73AA-DE86-A5B3-E10F2A53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4E85A-53A6-8890-1B25-971DB451F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F94D4-17EB-6666-EA88-32FD45511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plume</a:t>
            </a:r>
            <a:r>
              <a:rPr lang="zh-CN" altLang="en-US" dirty="0"/>
              <a:t> </a:t>
            </a:r>
            <a:r>
              <a:rPr lang="en-US" altLang="zh-CN" dirty="0"/>
              <a:t>as </a:t>
            </a:r>
            <a:r>
              <a:rPr lang="en-US" altLang="zh-CN" dirty="0" err="1"/>
              <a:t>aheat</a:t>
            </a:r>
            <a:r>
              <a:rPr lang="zh-CN" altLang="en-US" dirty="0"/>
              <a:t> </a:t>
            </a:r>
            <a:r>
              <a:rPr lang="en-US" altLang="zh-CN" dirty="0"/>
              <a:t>anomaly and also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velocity inflow defined by these equations.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E25F1-8DA4-CC84-9B1C-D5112F22E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A8A14A8-4DBB-C642-8F87-B95ED4E538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1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76285-411F-CD10-05C7-F56536D81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BA9DE-A3F4-6038-037A-FC4AAE3DB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B182B-8061-7306-8E0E-8F4085BC4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38E44-9D31-82CC-7296-E3F14F0F1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A8A14A8-4DBB-C642-8F87-B95ED4E538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A8A14A8-4DBB-C642-8F87-B95ED4E538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48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18C66-67B2-B8EB-6F83-CF565828B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06E21-7921-13C8-FF70-AF9D1056D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FBC8A5-EFFA-5C47-CCE1-9AB71BA55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rheology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tested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composite</a:t>
            </a:r>
            <a:r>
              <a:rPr lang="zh-CN" altLang="en-US" dirty="0"/>
              <a:t> </a:t>
            </a:r>
            <a:r>
              <a:rPr lang="en-US" altLang="zh-CN" dirty="0"/>
              <a:t>theology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changing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dislocation</a:t>
            </a:r>
            <a:r>
              <a:rPr lang="zh-CN" altLang="en-US" dirty="0"/>
              <a:t> </a:t>
            </a:r>
            <a:r>
              <a:rPr lang="en-US" altLang="zh-CN" dirty="0" err="1"/>
              <a:t>prefactors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(point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row)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topography</a:t>
            </a:r>
            <a:r>
              <a:rPr lang="zh-CN" altLang="en-US" dirty="0"/>
              <a:t> </a:t>
            </a:r>
            <a:r>
              <a:rPr lang="en-US" altLang="zh-CN" dirty="0"/>
              <a:t>(point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column)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viscosity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minor</a:t>
            </a:r>
            <a:r>
              <a:rPr lang="zh-CN" altLang="en-US" dirty="0"/>
              <a:t> </a:t>
            </a:r>
            <a:r>
              <a:rPr lang="en-US" altLang="zh-CN" dirty="0"/>
              <a:t>effect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swell</a:t>
            </a:r>
            <a:r>
              <a:rPr lang="zh-CN" altLang="en-US" dirty="0"/>
              <a:t> </a:t>
            </a:r>
            <a:r>
              <a:rPr lang="en-US" altLang="zh-CN" dirty="0"/>
              <a:t>topography,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 err="1"/>
              <a:t>strengenthen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7B694-4E54-4EC5-61A2-98E8D7648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A8A14A8-4DBB-C642-8F87-B95ED4E538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6D64F-C95A-BDCF-4B67-1120599ED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F0F2F-2ECF-C2E8-F1CE-35A4E4B1E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6AE92-F8A8-7D65-7DB7-BB6FF9452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rheology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tested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composite</a:t>
            </a:r>
            <a:r>
              <a:rPr lang="zh-CN" altLang="en-US" dirty="0"/>
              <a:t> </a:t>
            </a:r>
            <a:r>
              <a:rPr lang="en-US" altLang="zh-CN" dirty="0"/>
              <a:t>theology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changing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dislocation</a:t>
            </a:r>
            <a:r>
              <a:rPr lang="zh-CN" altLang="en-US" dirty="0"/>
              <a:t> </a:t>
            </a:r>
            <a:r>
              <a:rPr lang="en-US" altLang="zh-CN" dirty="0" err="1"/>
              <a:t>prefactors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(point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row)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topography</a:t>
            </a:r>
            <a:r>
              <a:rPr lang="zh-CN" altLang="en-US" dirty="0"/>
              <a:t> </a:t>
            </a:r>
            <a:r>
              <a:rPr lang="en-US" altLang="zh-CN" dirty="0"/>
              <a:t>(point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column)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viscosity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minor</a:t>
            </a:r>
            <a:r>
              <a:rPr lang="zh-CN" altLang="en-US" dirty="0"/>
              <a:t> </a:t>
            </a:r>
            <a:r>
              <a:rPr lang="en-US" altLang="zh-CN" dirty="0"/>
              <a:t>effect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swell</a:t>
            </a:r>
            <a:r>
              <a:rPr lang="zh-CN" altLang="en-US" dirty="0"/>
              <a:t> </a:t>
            </a:r>
            <a:r>
              <a:rPr lang="en-US" altLang="zh-CN" dirty="0"/>
              <a:t>topography,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 err="1"/>
              <a:t>strengenthen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943DC-2722-F463-BCB2-957407A7B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A8A14A8-4DBB-C642-8F87-B95ED4E538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B47D8-DF87-B00D-7D92-E61B7946D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609F3-A4FE-F5C9-6880-390375682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231AB-095B-2DF6-3335-CA814EDDC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rheology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tested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composite</a:t>
            </a:r>
            <a:r>
              <a:rPr lang="zh-CN" altLang="en-US" dirty="0"/>
              <a:t> </a:t>
            </a:r>
            <a:r>
              <a:rPr lang="en-US" altLang="zh-CN" dirty="0"/>
              <a:t>theology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changing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dislocation</a:t>
            </a:r>
            <a:r>
              <a:rPr lang="zh-CN" altLang="en-US" dirty="0"/>
              <a:t> </a:t>
            </a:r>
            <a:r>
              <a:rPr lang="en-US" altLang="zh-CN" dirty="0" err="1"/>
              <a:t>prefactors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(point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row)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topography</a:t>
            </a:r>
            <a:r>
              <a:rPr lang="zh-CN" altLang="en-US" dirty="0"/>
              <a:t> </a:t>
            </a:r>
            <a:r>
              <a:rPr lang="en-US" altLang="zh-CN" dirty="0"/>
              <a:t>(point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column)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viscosity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minor</a:t>
            </a:r>
            <a:r>
              <a:rPr lang="zh-CN" altLang="en-US" dirty="0"/>
              <a:t> </a:t>
            </a:r>
            <a:r>
              <a:rPr lang="en-US" altLang="zh-CN" dirty="0"/>
              <a:t>effect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swell</a:t>
            </a:r>
            <a:r>
              <a:rPr lang="zh-CN" altLang="en-US" dirty="0"/>
              <a:t> </a:t>
            </a:r>
            <a:r>
              <a:rPr lang="en-US" altLang="zh-CN" dirty="0"/>
              <a:t>topography,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 err="1"/>
              <a:t>strengenthen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03917-30BA-03EC-02CB-0710A9A54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A8A14A8-4DBB-C642-8F87-B95ED4E538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9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6774-17B7-BE0F-93B1-D914A357B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F432D-343B-BAEC-5ED1-353812277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E337F-AB68-431E-38B3-AC4B9E439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79B9-A0A5-5CCE-6C03-CC22CC86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D3675-6489-456A-5F35-7DAA9D6E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5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1907-1CAC-8410-EF8E-5D5EDB52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BD1FE-4143-F333-F722-F7B80BA4E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E7B6F-3338-ADA3-1543-EFF473E0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1213F-5195-D6F7-44C2-4A339F05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2446E-9303-DC5E-6340-CF9B762A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4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D12FA-E53B-5620-1F0B-24EB1D7ECE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F3C1F-6A90-D8C5-173A-80B0350FC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4A842-338B-0A18-4249-4EB33AA7B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87066-2165-9CC3-AB4D-1B9D77FE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9B540-FBF5-7431-CE3E-33B06308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97D0-D9EC-3A34-94DE-BB645879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8CE3-2C4C-80BE-F2AA-BAAD001A4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8BF42-CA6C-988A-0536-D82BD1A6F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A467F-618D-D7CE-5135-5E4E63BF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3FF6B-DA30-CD0D-5E1C-F136EB37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9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2471-DD92-1C98-5D2F-85477725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03238-AB68-1FD1-1925-DE6AE1AA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6C1E0-21F1-F10E-4985-12F707E5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34A12-4056-6C8D-5BE6-289731B9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C8184-87B0-B7A3-F3C2-91E32E53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829F-FADB-6848-C061-0D851146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15334-DD15-BBC3-B1BB-6069D4AAC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E28F1-856C-92DA-FD80-965449935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87D5D-4647-7817-A999-82543D3C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C9C02-6888-051A-0117-68FDE1B5B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86098-BB52-D45D-C45C-2606324E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CF86-D442-8A65-A2FC-7BB466B16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63A48-5176-476E-BC77-335B70AD9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66179-B1CC-FBFF-BE48-C2954DA39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ED7874-FA21-7E05-3BD3-F28EF8371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534B5-ABA9-6E9D-8223-A312F3874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FC935-985F-587B-FC6A-4E6154CA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78F30-BD98-D3B3-C774-C9400B05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E9FC-656E-4CB3-FB4A-A02EFFFB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3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7239-3FF9-336E-820F-6DD774EAE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71C91-4AD4-A47D-6A70-F2306C30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A1A31-468D-5EF1-4098-E018D3F7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8E31E-ACD8-B4BD-271C-74D96570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3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88780-6924-EB3E-FC91-CA0EB027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FB790-8879-F661-F8DC-5E8A276E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2BCC5-166A-1933-3DF9-8CA94014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0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4C0D-2686-AB61-4CEB-D7E403DE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9A279-EA0F-91F5-8719-BDAB56D7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97BAC-923B-DDD7-4B21-782209E3A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99A38-3C18-309B-D549-EB0D8918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27835-CD00-D6A1-2888-DA67B264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E032C-2364-F024-B906-9809443E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5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5D50-C047-15A7-F0CD-C6233E11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762DD3-9A01-3AF5-822E-3EE6D18D0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8A427-429A-217E-326B-734BEB2BD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C76CB-6391-D7A1-2763-17F60999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FF44C-5ECF-D366-18B9-20FBCFA4C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A116A-66A9-5E93-FA66-518A9E7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4A2015-354F-D62B-421B-144A90ED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C4683-B1BC-3E69-E34A-357F508E2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CBBCB-0CB4-2069-3BDD-1D4159235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B5043C-4F70-3249-BBBD-FB55372BB460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DCD70-9B78-6BD6-9C1A-FE6DC3C3F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0A78F-B754-3ABE-1480-2B20A6DDD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62A8AA-403B-B84E-A79B-889FF056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550C6-C148-7A06-12B3-91005E11B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EGU supplementary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6901F-8AF1-BB67-5259-233FD92FE9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Ziqi Ma 7</a:t>
            </a:r>
            <a:r>
              <a:rPr lang="en-US" baseline="30000" dirty="0"/>
              <a:t>th</a:t>
            </a:r>
            <a:r>
              <a:rPr lang="en-US" dirty="0"/>
              <a:t> May 2026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345360-DF2E-DD30-6180-81B72AAC89F1}"/>
              </a:ext>
            </a:extLst>
          </p:cNvPr>
          <p:cNvSpPr txBox="1">
            <a:spLocks/>
          </p:cNvSpPr>
          <p:nvPr/>
        </p:nvSpPr>
        <p:spPr>
          <a:xfrm>
            <a:off x="1851707" y="142660"/>
            <a:ext cx="8617065" cy="11125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GB" sz="2400" b="1" dirty="0"/>
              <a:t>New Insights into Plume Buoyancy Fluxes </a:t>
            </a:r>
            <a:r>
              <a:rPr lang="en-US" altLang="zh-CN" sz="2400" b="1" dirty="0"/>
              <a:t>and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Dynamic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Topography </a:t>
            </a:r>
            <a:r>
              <a:rPr lang="en-GB" sz="2400" b="1" dirty="0"/>
              <a:t>from Numerical Models of Plume-Lithosphere Interaction</a:t>
            </a:r>
            <a:br>
              <a:rPr lang="en-GB" sz="2400" b="1" dirty="0"/>
            </a:br>
            <a:r>
              <a:rPr lang="en-GB" sz="2000" dirty="0"/>
              <a:t>Ziqi Ma, Maxim Ballmer, Antonio Manjón-Cabeza Córdoba</a:t>
            </a:r>
            <a:endParaRPr lang="en-US" sz="2400" dirty="0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9D0F577-A465-3CEE-268A-E2EFCF33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442" y="0"/>
            <a:ext cx="1854558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1900-C38E-FA41-79C1-6C207F59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857523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097BEE-038A-715A-1E78-B4D5DA324E9C}"/>
              </a:ext>
            </a:extLst>
          </p:cNvPr>
          <p:cNvGrpSpPr/>
          <p:nvPr/>
        </p:nvGrpSpPr>
        <p:grpSpPr>
          <a:xfrm>
            <a:off x="857524" y="0"/>
            <a:ext cx="994183" cy="1008519"/>
            <a:chOff x="1375953" y="16235"/>
            <a:chExt cx="994183" cy="10085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AF3B63-8CD4-945B-8874-615D451CA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7285" y="16235"/>
              <a:ext cx="731520" cy="7315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27220-2379-E0FF-EC8D-EE037BE52D76}"/>
                </a:ext>
              </a:extLst>
            </p:cNvPr>
            <p:cNvSpPr txBox="1"/>
            <p:nvPr/>
          </p:nvSpPr>
          <p:spPr>
            <a:xfrm>
              <a:off x="1375953" y="747755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EGU26-720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912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2DE9-9AAB-948C-9497-3E6E24222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D3791E-2F9E-A7EB-1197-03306F260B25}"/>
              </a:ext>
            </a:extLst>
          </p:cNvPr>
          <p:cNvSpPr txBox="1"/>
          <p:nvPr/>
        </p:nvSpPr>
        <p:spPr>
          <a:xfrm>
            <a:off x="12583703" y="302294"/>
            <a:ext cx="3471239" cy="243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4703" indent="-414703">
              <a:buAutoNum type="arabicPeriod"/>
            </a:pPr>
            <a:endParaRPr lang="en-US" sz="21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03" indent="-414703">
              <a:buAutoNum type="arabicPeriod"/>
            </a:pPr>
            <a:endParaRPr lang="en-US" sz="21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03" indent="-414703">
              <a:buAutoNum type="arabicPeriod"/>
            </a:pPr>
            <a:endParaRPr lang="en-US" sz="21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03" indent="-414703">
              <a:buAutoNum type="arabicPeriod"/>
            </a:pPr>
            <a:endParaRPr lang="en-US" sz="21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03" indent="-414703">
              <a:buAutoNum type="arabicPeriod"/>
            </a:pPr>
            <a:endParaRPr lang="en-US" sz="21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03" indent="-414703">
              <a:buAutoNum type="arabicPeriod"/>
            </a:pPr>
            <a:endParaRPr lang="en-US" sz="21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03" indent="-414703">
              <a:buAutoNum type="arabicPeriod"/>
            </a:pPr>
            <a:endParaRPr lang="en-US" sz="21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A2CECF-1CBE-9E9B-4A08-DD492EC02297}"/>
              </a:ext>
            </a:extLst>
          </p:cNvPr>
          <p:cNvSpPr txBox="1">
            <a:spLocks/>
          </p:cNvSpPr>
          <p:nvPr/>
        </p:nvSpPr>
        <p:spPr>
          <a:xfrm>
            <a:off x="340560" y="27647"/>
            <a:ext cx="11581436" cy="7606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en-GB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38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setup: velocity inflow and heat anomaly</a:t>
            </a:r>
            <a:endParaRPr lang="en-US" sz="3386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00D616-221C-262A-D117-67ED5A6001FF}"/>
                  </a:ext>
                </a:extLst>
              </p:cNvPr>
              <p:cNvSpPr txBox="1"/>
              <p:nvPr/>
            </p:nvSpPr>
            <p:spPr>
              <a:xfrm>
                <a:off x="3304987" y="685920"/>
                <a:ext cx="5652586" cy="452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77" dirty="0">
                    <a:latin typeface="Arial" panose="020B0604020202020204" pitchFamily="34" charset="0"/>
                    <a:cs typeface="Arial" panose="020B0604020202020204" pitchFamily="34" charset="0"/>
                  </a:rPr>
                  <a:t>Reference model:</a:t>
                </a:r>
                <a14:m>
                  <m:oMath xmlns:m="http://schemas.openxmlformats.org/officeDocument/2006/math">
                    <m:r>
                      <a:rPr lang="zh-CN" altLang="en-US" sz="2177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17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177" dirty="0">
                    <a:latin typeface="Arial" panose="020B0604020202020204" pitchFamily="34" charset="0"/>
                    <a:cs typeface="Arial" panose="020B0604020202020204" pitchFamily="34" charset="0"/>
                  </a:rPr>
                  <a:t>= 250 km, </a:t>
                </a:r>
                <a14:m>
                  <m:oMath xmlns:m="http://schemas.openxmlformats.org/officeDocument/2006/math">
                    <m:r>
                      <a:rPr lang="en-US" sz="2177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17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177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177" dirty="0">
                    <a:latin typeface="Arial" panose="020B0604020202020204" pitchFamily="34" charset="0"/>
                    <a:cs typeface="Arial" panose="020B0604020202020204" pitchFamily="34" charset="0"/>
                  </a:rPr>
                  <a:t>=250 K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00D616-221C-262A-D117-67ED5A600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987" y="685920"/>
                <a:ext cx="5652586" cy="452945"/>
              </a:xfrm>
              <a:prstGeom prst="rect">
                <a:avLst/>
              </a:prstGeom>
              <a:blipFill>
                <a:blip r:embed="rId3"/>
                <a:stretch>
                  <a:fillRect l="-1345" t="-11111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E95967-779C-D93C-AEE3-629BE11CF326}"/>
                  </a:ext>
                </a:extLst>
              </p:cNvPr>
              <p:cNvSpPr txBox="1"/>
              <p:nvPr/>
            </p:nvSpPr>
            <p:spPr>
              <a:xfrm>
                <a:off x="1169416" y="3759508"/>
                <a:ext cx="9540085" cy="2742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GB" sz="217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Bottom </a:t>
                </a:r>
                <a:r>
                  <a:rPr lang="en-US" altLang="zh-CN" sz="217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velocity</a:t>
                </a:r>
                <a:r>
                  <a:rPr lang="en-GB" sz="217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boundary condition:</a:t>
                </a:r>
                <a:endParaRPr lang="en-US" sz="2177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-117554"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m:rPr>
                              <m:lit/>
                            </m:rPr>
                            <a:rPr lang="en-US" sz="2177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𝑏𝑜𝑡</m:t>
                          </m:r>
                        </m:sub>
                      </m:sSub>
                      <m:r>
                        <a:rPr lang="en-US" sz="2177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77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77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177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l-GR" altLang="zh-CN" sz="2177" i="1">
                              <a:latin typeface="Cambria Math" panose="02040503050406030204" pitchFamily="18" charset="0"/>
                            </a:rPr>
                            <m:t>γ</m:t>
                          </m:r>
                          <m:sSub>
                            <m:sSubPr>
                              <m:ctrlPr>
                                <a:rPr lang="en-US" sz="2177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177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177" i="1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177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177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sz="2177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177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e>
                        <m:sup>
                          <m:r>
                            <a:rPr lang="en-US" sz="2177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77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177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zh-CN" sz="217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177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CN" sz="2177" i="1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l-GR" altLang="zh-CN" sz="2177" i="1">
                              <a:latin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177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177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177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177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77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sz="2177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217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algn="ctr">
                  <a:lnSpc>
                    <a:spcPct val="120000"/>
                  </a:lnSpc>
                </a:pPr>
                <a:r>
                  <a:rPr lang="en-GB" sz="217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Bottom temperature boundary condition:</a:t>
                </a:r>
              </a:p>
              <a:p>
                <a:pPr marL="0" lvl="1"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𝑏𝑜𝑡</m:t>
                          </m:r>
                        </m:sub>
                      </m:sSub>
                      <m:r>
                        <a:rPr lang="en-US" sz="2177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77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177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77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17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2177" i="1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177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17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177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177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177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177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177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177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77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sz="2177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17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217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E95967-779C-D93C-AEE3-629BE11CF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16" y="3759508"/>
                <a:ext cx="9540085" cy="2742546"/>
              </a:xfrm>
              <a:prstGeom prst="rect">
                <a:avLst/>
              </a:prstGeom>
              <a:blipFill>
                <a:blip r:embed="rId4"/>
                <a:stretch>
                  <a:fillRect t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ontent Placeholder 4" descr="A graph showing a rainbow&#10;&#10;AI-generated content may be incorrect.">
            <a:extLst>
              <a:ext uri="{FF2B5EF4-FFF2-40B4-BE49-F238E27FC236}">
                <a16:creationId xmlns:a16="http://schemas.microsoft.com/office/drawing/2014/main" id="{D9682418-47E5-FCD2-481B-4059267E31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08" t="29805" r="4822" b="10114"/>
          <a:stretch/>
        </p:blipFill>
        <p:spPr>
          <a:xfrm>
            <a:off x="5680441" y="1655637"/>
            <a:ext cx="5529406" cy="190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aph of a rainbow colored curve&#10;&#10;AI-generated content may be incorrect.">
            <a:extLst>
              <a:ext uri="{FF2B5EF4-FFF2-40B4-BE49-F238E27FC236}">
                <a16:creationId xmlns:a16="http://schemas.microsoft.com/office/drawing/2014/main" id="{D99D3301-D2AC-E4EE-BD1A-1E61895E78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59" t="23876" r="4870" b="10328"/>
          <a:stretch/>
        </p:blipFill>
        <p:spPr>
          <a:xfrm>
            <a:off x="151034" y="1476041"/>
            <a:ext cx="5529406" cy="20819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11733B-02CE-B2F5-8094-748ADB145A35}"/>
              </a:ext>
            </a:extLst>
          </p:cNvPr>
          <p:cNvGrpSpPr/>
          <p:nvPr/>
        </p:nvGrpSpPr>
        <p:grpSpPr>
          <a:xfrm>
            <a:off x="11093554" y="0"/>
            <a:ext cx="1105881" cy="6865629"/>
            <a:chOff x="9166225" y="531467"/>
            <a:chExt cx="914400" cy="5676858"/>
          </a:xfrm>
        </p:grpSpPr>
        <p:sp>
          <p:nvSpPr>
            <p:cNvPr id="4" name="TextBox 3">
              <a:hlinkClick r:id="rId7" action="ppaction://hlinksldjump"/>
              <a:extLst>
                <a:ext uri="{FF2B5EF4-FFF2-40B4-BE49-F238E27FC236}">
                  <a16:creationId xmlns:a16="http://schemas.microsoft.com/office/drawing/2014/main" id="{E1266998-D9F5-DA67-D310-286D64139028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31467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33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en-US" sz="19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hlinkClick r:id="" action="ppaction://noaction"/>
              <a:extLst>
                <a:ext uri="{FF2B5EF4-FFF2-40B4-BE49-F238E27FC236}">
                  <a16:creationId xmlns:a16="http://schemas.microsoft.com/office/drawing/2014/main" id="{875EE5D2-18E7-2936-7661-BAC32564E4D9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145356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hlinkClick r:id="" action="ppaction://noaction"/>
              <a:extLst>
                <a:ext uri="{FF2B5EF4-FFF2-40B4-BE49-F238E27FC236}">
                  <a16:creationId xmlns:a16="http://schemas.microsoft.com/office/drawing/2014/main" id="{2FE59C7A-41EA-FBCC-3116-3CDEE036D780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2264352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1.1 </a:t>
              </a:r>
              <a:r>
                <a:rPr lang="en-US" altLang="zh-CN" sz="1451" dirty="0" err="1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altLang="zh-CN" sz="145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surf</a:t>
              </a:r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 Scaling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hlinkClick r:id="" action="ppaction://noaction"/>
              <a:extLst>
                <a:ext uri="{FF2B5EF4-FFF2-40B4-BE49-F238E27FC236}">
                  <a16:creationId xmlns:a16="http://schemas.microsoft.com/office/drawing/2014/main" id="{758223C9-D8B3-82A4-5B87-349AAA4DED85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1047693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 Setup</a:t>
              </a:r>
              <a:endParaRPr lang="en-US" sz="14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hlinkClick r:id="" action="ppaction://noaction"/>
              <a:extLst>
                <a:ext uri="{FF2B5EF4-FFF2-40B4-BE49-F238E27FC236}">
                  <a16:creationId xmlns:a16="http://schemas.microsoft.com/office/drawing/2014/main" id="{0A818612-3DCA-811C-BEC6-5F71C49184D7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3528581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2.1 Diffusion-only cases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89DD5E5-8678-658D-285C-38584C13C3CD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659685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Navigation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hlinkClick r:id="" action="ppaction://noaction"/>
              <a:extLst>
                <a:ext uri="{FF2B5EF4-FFF2-40B4-BE49-F238E27FC236}">
                  <a16:creationId xmlns:a16="http://schemas.microsoft.com/office/drawing/2014/main" id="{A2F93C19-D592-C59D-4E36-7983F0006D41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1559467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Reference case results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hlinkClick r:id="" action="ppaction://noaction"/>
              <a:extLst>
                <a:ext uri="{FF2B5EF4-FFF2-40B4-BE49-F238E27FC236}">
                  <a16:creationId xmlns:a16="http://schemas.microsoft.com/office/drawing/2014/main" id="{3DC6F6B8-674F-8153-696F-2BA8AD1F1B66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2805575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1.2 </a:t>
              </a:r>
              <a:r>
                <a:rPr lang="en-US" sz="145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451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plume</a:t>
              </a:r>
              <a:r>
                <a:rPr lang="en-US" sz="1451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451" i="1" dirty="0">
                  <a:latin typeface="Arial" panose="020B0604020202020204" pitchFamily="34" charset="0"/>
                  <a:cs typeface="Arial" panose="020B0604020202020204" pitchFamily="34" charset="0"/>
                </a:rPr>
                <a:t>∆T</a:t>
              </a:r>
              <a:r>
                <a:rPr lang="en-US" sz="1451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LM </a:t>
              </a:r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hlinkClick r:id="" action="ppaction://noaction"/>
              <a:extLst>
                <a:ext uri="{FF2B5EF4-FFF2-40B4-BE49-F238E27FC236}">
                  <a16:creationId xmlns:a16="http://schemas.microsoft.com/office/drawing/2014/main" id="{4DE12B5E-535C-7182-C67E-61EF0D520F3D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4249485"/>
              <a:ext cx="914400" cy="91440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2.2 Different composite rheology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96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4E884-D819-51C6-24F0-5533C705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different types of layers&#10;&#10;AI-generated content may be incorrect.">
            <a:extLst>
              <a:ext uri="{FF2B5EF4-FFF2-40B4-BE49-F238E27FC236}">
                <a16:creationId xmlns:a16="http://schemas.microsoft.com/office/drawing/2014/main" id="{E8FDEBD1-B621-FF34-1D42-BF4A4AB51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27199"/>
          <a:stretch>
            <a:fillRect/>
          </a:stretch>
        </p:blipFill>
        <p:spPr>
          <a:xfrm>
            <a:off x="72036" y="1259251"/>
            <a:ext cx="11279594" cy="5009096"/>
          </a:xfrm>
          <a:noFill/>
        </p:spPr>
      </p:pic>
      <p:pic>
        <p:nvPicPr>
          <p:cNvPr id="6" name="Content Placeholder 4" descr="A collage of different types of layers&#10;&#10;AI-generated content may be incorrect.">
            <a:extLst>
              <a:ext uri="{FF2B5EF4-FFF2-40B4-BE49-F238E27FC236}">
                <a16:creationId xmlns:a16="http://schemas.microsoft.com/office/drawing/2014/main" id="{59DE26DE-6C0B-C9B1-B968-636C43716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0" t="95156" r="6093" b="-282"/>
          <a:stretch>
            <a:fillRect/>
          </a:stretch>
        </p:blipFill>
        <p:spPr>
          <a:xfrm>
            <a:off x="-92635" y="879400"/>
            <a:ext cx="11102567" cy="37985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238EDAA-0FE8-8C8F-A5BE-39943148B453}"/>
              </a:ext>
            </a:extLst>
          </p:cNvPr>
          <p:cNvSpPr txBox="1"/>
          <p:nvPr/>
        </p:nvSpPr>
        <p:spPr>
          <a:xfrm>
            <a:off x="428" y="174669"/>
            <a:ext cx="1106572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b="1" dirty="0">
                <a:latin typeface="Arial" panose="020B0604020202020204" pitchFamily="34" charset="0"/>
                <a:cs typeface="Arial" panose="020B0604020202020204" pitchFamily="34" charset="0"/>
              </a:rPr>
              <a:t>Dynamic topography, </a:t>
            </a:r>
            <a:r>
              <a:rPr lang="en-US" sz="2177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77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US" sz="21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77" b="1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r>
              <a:rPr lang="en-US" sz="2177" b="1" dirty="0">
                <a:latin typeface="Arial" panose="020B0604020202020204" pitchFamily="34" charset="0"/>
                <a:cs typeface="Arial" panose="020B0604020202020204" pitchFamily="34" charset="0"/>
              </a:rPr>
              <a:t>, and Viscosity for example cases at 300 </a:t>
            </a:r>
            <a:r>
              <a:rPr lang="en-US" sz="2177" b="1" dirty="0" err="1">
                <a:latin typeface="Arial" panose="020B0604020202020204" pitchFamily="34" charset="0"/>
                <a:cs typeface="Arial" panose="020B0604020202020204" pitchFamily="34" charset="0"/>
              </a:rPr>
              <a:t>Myrs</a:t>
            </a:r>
            <a:endParaRPr lang="en-US" sz="217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8C92C6-599E-CDB9-8152-50CE73767794}"/>
              </a:ext>
            </a:extLst>
          </p:cNvPr>
          <p:cNvSpPr txBox="1"/>
          <p:nvPr/>
        </p:nvSpPr>
        <p:spPr>
          <a:xfrm>
            <a:off x="1141051" y="6243477"/>
            <a:ext cx="9453229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7" b="1" dirty="0">
                <a:latin typeface="Arial" panose="020B0604020202020204" pitchFamily="34" charset="0"/>
                <a:cs typeface="Arial" panose="020B0604020202020204" pitchFamily="34" charset="0"/>
              </a:rPr>
              <a:t>Bigger and hotter plumes </a:t>
            </a:r>
            <a:r>
              <a:rPr lang="en-US" sz="2177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177" b="1" dirty="0">
                <a:latin typeface="Arial" panose="020B0604020202020204" pitchFamily="34" charset="0"/>
                <a:cs typeface="Arial" panose="020B0604020202020204" pitchFamily="34" charset="0"/>
              </a:rPr>
              <a:t>slower plate velocity </a:t>
            </a:r>
            <a:r>
              <a:rPr lang="en-US" sz="2177" dirty="0">
                <a:latin typeface="Arial" panose="020B0604020202020204" pitchFamily="34" charset="0"/>
                <a:cs typeface="Arial" panose="020B0604020202020204" pitchFamily="34" charset="0"/>
              </a:rPr>
              <a:t>lead to higher swell.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DAE44-F2A1-65D2-6D3D-3B28BB8CBBEE}"/>
              </a:ext>
            </a:extLst>
          </p:cNvPr>
          <p:cNvGrpSpPr/>
          <p:nvPr/>
        </p:nvGrpSpPr>
        <p:grpSpPr>
          <a:xfrm>
            <a:off x="11093379" y="122"/>
            <a:ext cx="1105843" cy="6865388"/>
            <a:chOff x="9166225" y="531467"/>
            <a:chExt cx="914400" cy="5676858"/>
          </a:xfrm>
        </p:grpSpPr>
        <p:sp>
          <p:nvSpPr>
            <p:cNvPr id="56" name="TextBox 55">
              <a:hlinkClick r:id="rId4" action="ppaction://hlinksldjump"/>
              <a:extLst>
                <a:ext uri="{FF2B5EF4-FFF2-40B4-BE49-F238E27FC236}">
                  <a16:creationId xmlns:a16="http://schemas.microsoft.com/office/drawing/2014/main" id="{385F26C2-0368-8D3A-9EA0-629AC57D5FD1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31467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33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en-US" sz="19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hlinkClick r:id="" action="ppaction://noaction"/>
              <a:extLst>
                <a:ext uri="{FF2B5EF4-FFF2-40B4-BE49-F238E27FC236}">
                  <a16:creationId xmlns:a16="http://schemas.microsoft.com/office/drawing/2014/main" id="{6C3207FF-DE3D-9981-96EB-EBA347FA2FC7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145356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hlinkClick r:id="" action="ppaction://noaction"/>
              <a:extLst>
                <a:ext uri="{FF2B5EF4-FFF2-40B4-BE49-F238E27FC236}">
                  <a16:creationId xmlns:a16="http://schemas.microsoft.com/office/drawing/2014/main" id="{EECEA33B-D810-EFC9-1AB5-6DD4EC51AF9E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2264352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1.1 </a:t>
              </a:r>
              <a:r>
                <a:rPr lang="en-US" altLang="zh-CN" sz="1451" dirty="0" err="1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altLang="zh-CN" sz="145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surf</a:t>
              </a:r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 Scaling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hlinkClick r:id="" action="ppaction://noaction"/>
              <a:extLst>
                <a:ext uri="{FF2B5EF4-FFF2-40B4-BE49-F238E27FC236}">
                  <a16:creationId xmlns:a16="http://schemas.microsoft.com/office/drawing/2014/main" id="{6FA35FBF-8292-8092-6A03-F5A1D502EE7C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1047693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 Setup</a:t>
              </a:r>
              <a:endParaRPr lang="en-US" sz="145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hlinkClick r:id="" action="ppaction://noaction"/>
              <a:extLst>
                <a:ext uri="{FF2B5EF4-FFF2-40B4-BE49-F238E27FC236}">
                  <a16:creationId xmlns:a16="http://schemas.microsoft.com/office/drawing/2014/main" id="{74BAD934-DABE-E2D9-3B63-BCFE3220B228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3528581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2.1 Diffusion-only cases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hlinkClick r:id="rId5" action="ppaction://hlinksldjump"/>
              <a:extLst>
                <a:ext uri="{FF2B5EF4-FFF2-40B4-BE49-F238E27FC236}">
                  <a16:creationId xmlns:a16="http://schemas.microsoft.com/office/drawing/2014/main" id="{B51C5047-C207-3CA9-A6EC-BF9A69A33727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659685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Navigation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hlinkClick r:id="" action="ppaction://noaction"/>
              <a:extLst>
                <a:ext uri="{FF2B5EF4-FFF2-40B4-BE49-F238E27FC236}">
                  <a16:creationId xmlns:a16="http://schemas.microsoft.com/office/drawing/2014/main" id="{DFC22FE6-5490-D8D0-2AA3-457DA8CF32AD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1559467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33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case results</a:t>
              </a:r>
              <a:endParaRPr lang="en-US" sz="133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hlinkClick r:id="" action="ppaction://noaction"/>
              <a:extLst>
                <a:ext uri="{FF2B5EF4-FFF2-40B4-BE49-F238E27FC236}">
                  <a16:creationId xmlns:a16="http://schemas.microsoft.com/office/drawing/2014/main" id="{EED13EC4-775E-FD41-22FD-2848E25FBF95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2805575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1.2 </a:t>
              </a:r>
              <a:r>
                <a:rPr lang="en-US" sz="145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451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plume</a:t>
              </a:r>
              <a:r>
                <a:rPr lang="en-US" sz="1451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451" i="1" dirty="0">
                  <a:latin typeface="Arial" panose="020B0604020202020204" pitchFamily="34" charset="0"/>
                  <a:cs typeface="Arial" panose="020B0604020202020204" pitchFamily="34" charset="0"/>
                </a:rPr>
                <a:t>∆T</a:t>
              </a:r>
              <a:r>
                <a:rPr lang="en-US" sz="1451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LM </a:t>
              </a:r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hlinkClick r:id="" action="ppaction://noaction"/>
              <a:extLst>
                <a:ext uri="{FF2B5EF4-FFF2-40B4-BE49-F238E27FC236}">
                  <a16:creationId xmlns:a16="http://schemas.microsoft.com/office/drawing/2014/main" id="{E1D71E40-2BCF-1155-62A2-B56A50266AED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4249485"/>
              <a:ext cx="914400" cy="91440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51" dirty="0">
                  <a:latin typeface="Arial" panose="020B0604020202020204" pitchFamily="34" charset="0"/>
                  <a:cs typeface="Arial" panose="020B0604020202020204" pitchFamily="34" charset="0"/>
                </a:rPr>
                <a:t>2.2 Different composite rheology</a:t>
              </a:r>
              <a:endParaRPr lang="en-US" sz="14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02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E642B-F856-2218-9DA8-4DADC8967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B1B3231-A309-FF0E-66DC-7217D9644433}"/>
              </a:ext>
            </a:extLst>
          </p:cNvPr>
          <p:cNvSpPr/>
          <p:nvPr/>
        </p:nvSpPr>
        <p:spPr>
          <a:xfrm>
            <a:off x="5847980" y="2153117"/>
            <a:ext cx="460784" cy="444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FA2B64-F2CC-9DC6-E1AD-F360200C25B6}"/>
              </a:ext>
            </a:extLst>
          </p:cNvPr>
          <p:cNvSpPr/>
          <p:nvPr/>
        </p:nvSpPr>
        <p:spPr>
          <a:xfrm>
            <a:off x="5863333" y="3981139"/>
            <a:ext cx="460784" cy="444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476347EC-A5BC-65C4-81FB-FD5C821A1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9497" y="775931"/>
            <a:ext cx="7280750" cy="55294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5D70F01-9639-400B-1758-7E9F13EBD767}"/>
              </a:ext>
            </a:extLst>
          </p:cNvPr>
          <p:cNvGrpSpPr/>
          <p:nvPr/>
        </p:nvGrpSpPr>
        <p:grpSpPr>
          <a:xfrm>
            <a:off x="11111475" y="-17749"/>
            <a:ext cx="1105881" cy="6889640"/>
            <a:chOff x="9166225" y="0"/>
            <a:chExt cx="914400" cy="5693996"/>
          </a:xfrm>
        </p:grpSpPr>
        <p:sp>
          <p:nvSpPr>
            <p:cNvPr id="38" name="TextBox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267BA66C-1922-93E4-44F1-1AB19512ACDF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31467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33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  <a:endParaRPr lang="en-US" sz="13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hlinkClick r:id="" action="ppaction://noaction"/>
              <a:extLst>
                <a:ext uri="{FF2B5EF4-FFF2-40B4-BE49-F238E27FC236}">
                  <a16:creationId xmlns:a16="http://schemas.microsoft.com/office/drawing/2014/main" id="{4E36BD39-B739-4B94-4ED5-AF597697D352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5145356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Discussion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hlinkClick r:id="" action="ppaction://noaction"/>
              <a:extLst>
                <a:ext uri="{FF2B5EF4-FFF2-40B4-BE49-F238E27FC236}">
                  <a16:creationId xmlns:a16="http://schemas.microsoft.com/office/drawing/2014/main" id="{5832C512-99EF-2CE2-3253-E869B495E2F8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2264352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1.1 </a:t>
              </a:r>
              <a:r>
                <a:rPr lang="en-US" altLang="zh-CN" sz="1330" dirty="0" err="1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altLang="zh-CN" sz="133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surf</a:t>
              </a:r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 Scaling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hlinkClick r:id="" action="ppaction://noaction"/>
              <a:extLst>
                <a:ext uri="{FF2B5EF4-FFF2-40B4-BE49-F238E27FC236}">
                  <a16:creationId xmlns:a16="http://schemas.microsoft.com/office/drawing/2014/main" id="{D445855F-6B43-5ED2-E7C0-136DD9D1C026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1073346"/>
              <a:ext cx="914400" cy="479358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33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 Setup</a:t>
              </a:r>
              <a:endParaRPr lang="en-US" sz="13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hlinkClick r:id="" action="ppaction://noaction"/>
              <a:extLst>
                <a:ext uri="{FF2B5EF4-FFF2-40B4-BE49-F238E27FC236}">
                  <a16:creationId xmlns:a16="http://schemas.microsoft.com/office/drawing/2014/main" id="{A4ABAE41-9787-9731-3539-18D9EB47C31A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3528581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2.1 Diffusion-only cases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hlinkClick r:id="rId5" action="ppaction://hlinksldjump"/>
              <a:extLst>
                <a:ext uri="{FF2B5EF4-FFF2-40B4-BE49-F238E27FC236}">
                  <a16:creationId xmlns:a16="http://schemas.microsoft.com/office/drawing/2014/main" id="{B9383D6F-0508-5F1B-9533-B4E72845F3CF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0"/>
              <a:ext cx="914400" cy="54864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Navigation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hlinkClick r:id="" action="ppaction://noaction"/>
              <a:extLst>
                <a:ext uri="{FF2B5EF4-FFF2-40B4-BE49-F238E27FC236}">
                  <a16:creationId xmlns:a16="http://schemas.microsoft.com/office/drawing/2014/main" id="{D52EC0BE-B155-DA1B-E93E-FCD02E81353F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1559467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33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case results</a:t>
              </a:r>
              <a:endParaRPr lang="en-US" sz="133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hlinkClick r:id="" action="ppaction://noaction"/>
              <a:extLst>
                <a:ext uri="{FF2B5EF4-FFF2-40B4-BE49-F238E27FC236}">
                  <a16:creationId xmlns:a16="http://schemas.microsoft.com/office/drawing/2014/main" id="{949A21B7-6B25-F2FB-ECD2-3331AC242C0F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2805575"/>
              <a:ext cx="914400" cy="73152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1.2 </a:t>
              </a:r>
              <a:r>
                <a:rPr lang="en-US" sz="133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33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plume</a:t>
              </a:r>
              <a:r>
                <a:rPr lang="en-US" sz="133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330" i="1" dirty="0">
                  <a:latin typeface="Arial" panose="020B0604020202020204" pitchFamily="34" charset="0"/>
                  <a:cs typeface="Arial" panose="020B0604020202020204" pitchFamily="34" charset="0"/>
                </a:rPr>
                <a:t>∆T</a:t>
              </a:r>
              <a:r>
                <a:rPr lang="en-US" sz="133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LM </a:t>
              </a:r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hlinkClick r:id="" action="ppaction://noaction"/>
              <a:extLst>
                <a:ext uri="{FF2B5EF4-FFF2-40B4-BE49-F238E27FC236}">
                  <a16:creationId xmlns:a16="http://schemas.microsoft.com/office/drawing/2014/main" id="{259A84D2-B223-4E94-D67A-A53DAC14574D}"/>
                </a:ext>
              </a:extLst>
            </p:cNvPr>
            <p:cNvSpPr txBox="1">
              <a:spLocks/>
            </p:cNvSpPr>
            <p:nvPr/>
          </p:nvSpPr>
          <p:spPr>
            <a:xfrm>
              <a:off x="9166225" y="4249485"/>
              <a:ext cx="914400" cy="914400"/>
            </a:xfrm>
            <a:prstGeom prst="rect">
              <a:avLst/>
            </a:prstGeom>
            <a:solidFill>
              <a:srgbClr val="A4DCE8"/>
            </a:solidFill>
            <a:ln>
              <a:noFill/>
            </a:ln>
            <a:effectLst>
              <a:softEdge rad="127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12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330" dirty="0">
                  <a:latin typeface="Arial" panose="020B0604020202020204" pitchFamily="34" charset="0"/>
                  <a:cs typeface="Arial" panose="020B0604020202020204" pitchFamily="34" charset="0"/>
                </a:rPr>
                <a:t>2.2 Different composite rheology</a:t>
              </a:r>
              <a:endParaRPr lang="en-US" sz="13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2E9534D-4ECA-FFEF-3137-3D3C89A94FB9}"/>
              </a:ext>
            </a:extLst>
          </p:cNvPr>
          <p:cNvSpPr txBox="1"/>
          <p:nvPr/>
        </p:nvSpPr>
        <p:spPr>
          <a:xfrm>
            <a:off x="214" y="17298"/>
            <a:ext cx="4064114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  <a:r>
              <a:rPr lang="zh-CN" altLang="en-US" sz="193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en-US" sz="193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plume</a:t>
            </a:r>
            <a:r>
              <a:rPr lang="zh-CN" altLang="en-US" sz="193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pancake</a:t>
            </a:r>
            <a:r>
              <a:rPr lang="zh-CN" altLang="en-US" sz="193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zh-CN" altLang="en-US" sz="193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cross-section at 300 </a:t>
            </a:r>
            <a:r>
              <a:rPr lang="en-US" altLang="zh-CN" sz="1935" b="1" dirty="0" err="1">
                <a:latin typeface="Arial" panose="020B0604020202020204" pitchFamily="34" charset="0"/>
                <a:cs typeface="Arial" panose="020B0604020202020204" pitchFamily="34" charset="0"/>
              </a:rPr>
              <a:t>Myrs</a:t>
            </a:r>
            <a:endParaRPr lang="en-US" sz="193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CC8514-9E1C-06B9-791E-9B6E9A0DEFF5}"/>
              </a:ext>
            </a:extLst>
          </p:cNvPr>
          <p:cNvSpPr txBox="1"/>
          <p:nvPr/>
        </p:nvSpPr>
        <p:spPr>
          <a:xfrm>
            <a:off x="3987297" y="23524"/>
            <a:ext cx="3147792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Dislocation</a:t>
            </a:r>
            <a:r>
              <a:rPr lang="zh-CN" altLang="en-US" sz="193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35" b="1" dirty="0"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</a:p>
          <a:p>
            <a:pPr algn="ctr"/>
            <a:r>
              <a:rPr lang="en-GB" sz="1935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GB" sz="1935" b="1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disl</a:t>
            </a:r>
            <a:r>
              <a:rPr lang="en-US" sz="1935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935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en-US" sz="1935" b="1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</a:t>
            </a:r>
            <a:r>
              <a:rPr lang="en-US" sz="1935" b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35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/(</a:t>
            </a:r>
            <a:r>
              <a:rPr lang="en-US" sz="1935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en-US" sz="1935" b="1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</a:t>
            </a:r>
            <a:r>
              <a:rPr lang="en-US" sz="1935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1935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en-US" sz="1935" b="1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disl</a:t>
            </a:r>
            <a:r>
              <a:rPr lang="en-US" sz="1935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193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FD5AC3-4C3C-57AB-866E-D3C875267BCA}"/>
              </a:ext>
            </a:extLst>
          </p:cNvPr>
          <p:cNvSpPr txBox="1"/>
          <p:nvPr/>
        </p:nvSpPr>
        <p:spPr>
          <a:xfrm>
            <a:off x="3086400" y="6090499"/>
            <a:ext cx="1342034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</a:p>
          <a:p>
            <a:r>
              <a:rPr lang="en-US" sz="19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71397D-EA28-CA29-0C80-8467D3519D1C}"/>
              </a:ext>
            </a:extLst>
          </p:cNvPr>
          <p:cNvSpPr txBox="1"/>
          <p:nvPr/>
        </p:nvSpPr>
        <p:spPr>
          <a:xfrm>
            <a:off x="5972820" y="6082069"/>
            <a:ext cx="1461114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Dislocation </a:t>
            </a:r>
          </a:p>
          <a:p>
            <a:r>
              <a:rPr lang="en-US" sz="193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19DD2D0-EF2D-EBA5-4480-EB15F4D33A60}"/>
              </a:ext>
            </a:extLst>
          </p:cNvPr>
          <p:cNvCxnSpPr>
            <a:cxnSpLocks/>
          </p:cNvCxnSpPr>
          <p:nvPr/>
        </p:nvCxnSpPr>
        <p:spPr>
          <a:xfrm flipV="1">
            <a:off x="3597479" y="5943536"/>
            <a:ext cx="179287" cy="1947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DEB800E-AEE7-0B47-4053-A40BF423C42E}"/>
              </a:ext>
            </a:extLst>
          </p:cNvPr>
          <p:cNvCxnSpPr>
            <a:cxnSpLocks/>
          </p:cNvCxnSpPr>
          <p:nvPr/>
        </p:nvCxnSpPr>
        <p:spPr>
          <a:xfrm flipH="1" flipV="1">
            <a:off x="6958699" y="5807281"/>
            <a:ext cx="34249" cy="348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92B602A-20A5-F246-7D0F-2E212AAA0CE3}"/>
              </a:ext>
            </a:extLst>
          </p:cNvPr>
          <p:cNvSpPr txBox="1"/>
          <p:nvPr/>
        </p:nvSpPr>
        <p:spPr>
          <a:xfrm>
            <a:off x="7188443" y="1243872"/>
            <a:ext cx="3923033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5586" indent="-345586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35" dirty="0">
                <a:latin typeface="Arial" panose="020B0604020202020204" pitchFamily="34" charset="0"/>
                <a:cs typeface="Arial" panose="020B0604020202020204" pitchFamily="34" charset="0"/>
              </a:rPr>
              <a:t>Diffusion creep dominates the center of the plume stem.</a:t>
            </a:r>
          </a:p>
          <a:p>
            <a:pPr marL="345586" indent="-345586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35" dirty="0">
                <a:latin typeface="Arial" panose="020B0604020202020204" pitchFamily="34" charset="0"/>
                <a:cs typeface="Arial" panose="020B0604020202020204" pitchFamily="34" charset="0"/>
              </a:rPr>
              <a:t>Dislocation creep dominates the plume edge.</a:t>
            </a:r>
          </a:p>
          <a:p>
            <a:pPr>
              <a:lnSpc>
                <a:spcPct val="110000"/>
              </a:lnSpc>
            </a:pPr>
            <a:endParaRPr lang="en-US" sz="193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EE5DD7F-120D-A8FF-A3AE-2A10C43E4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748" y="2859301"/>
            <a:ext cx="3719375" cy="3348745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FDA0404-EE39-0B52-C25D-10C2CBF40E5C}"/>
              </a:ext>
            </a:extLst>
          </p:cNvPr>
          <p:cNvCxnSpPr>
            <a:cxnSpLocks/>
          </p:cNvCxnSpPr>
          <p:nvPr/>
        </p:nvCxnSpPr>
        <p:spPr>
          <a:xfrm>
            <a:off x="6589423" y="1289164"/>
            <a:ext cx="0" cy="392691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14368A4-3057-8B05-5A9E-05F0E8FBE6A5}"/>
              </a:ext>
            </a:extLst>
          </p:cNvPr>
          <p:cNvCxnSpPr>
            <a:cxnSpLocks/>
          </p:cNvCxnSpPr>
          <p:nvPr/>
        </p:nvCxnSpPr>
        <p:spPr>
          <a:xfrm>
            <a:off x="6589424" y="2153118"/>
            <a:ext cx="844510" cy="8147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C115B65-45AA-1FC9-55AE-87DBF964B0B9}"/>
              </a:ext>
            </a:extLst>
          </p:cNvPr>
          <p:cNvSpPr txBox="1"/>
          <p:nvPr/>
        </p:nvSpPr>
        <p:spPr>
          <a:xfrm>
            <a:off x="3620878" y="783162"/>
            <a:ext cx="3066802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viscosity, medium </a:t>
            </a:r>
            <a:r>
              <a:rPr lang="en-US" sz="169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93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</a:t>
            </a:r>
            <a:endParaRPr lang="en-US" sz="1693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89CF7B-D191-04DC-AECC-73BCE49F8A1A}"/>
              </a:ext>
            </a:extLst>
          </p:cNvPr>
          <p:cNvSpPr txBox="1"/>
          <p:nvPr/>
        </p:nvSpPr>
        <p:spPr>
          <a:xfrm>
            <a:off x="3592566" y="2340245"/>
            <a:ext cx="3078022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viscosity, highest </a:t>
            </a:r>
            <a:r>
              <a:rPr lang="en-US" sz="169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93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</a:t>
            </a:r>
            <a:endParaRPr lang="en-US" sz="1693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8A5A3BC-323D-6538-B5C7-17622D15413D}"/>
              </a:ext>
            </a:extLst>
          </p:cNvPr>
          <p:cNvSpPr txBox="1"/>
          <p:nvPr/>
        </p:nvSpPr>
        <p:spPr>
          <a:xfrm>
            <a:off x="3592024" y="3916440"/>
            <a:ext cx="2959400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viscosity, lowest </a:t>
            </a:r>
            <a:r>
              <a:rPr lang="en-US" sz="169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93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</a:t>
            </a:r>
            <a:endParaRPr lang="en-US" sz="1693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2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0341D-137A-3EE2-5CFB-963FD608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D7828F62-53ED-67BB-8113-C01337D29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197" y="999363"/>
            <a:ext cx="5764366" cy="55294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ACC477-992E-E122-81C1-9BBDD902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1588"/>
            <a:ext cx="10971300" cy="737963"/>
          </a:xfrm>
        </p:spPr>
        <p:txBody>
          <a:bodyPr/>
          <a:lstStyle/>
          <a:p>
            <a:r>
              <a:rPr lang="en-US" dirty="0"/>
              <a:t>2.2 Different composite rheology</a:t>
            </a:r>
          </a:p>
        </p:txBody>
      </p:sp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C55F744B-90A0-84E8-44FC-A52F87D97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16" y="957030"/>
            <a:ext cx="5755699" cy="5529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F1B297-4500-B731-93BF-2F6B96BAC2D7}"/>
              </a:ext>
            </a:extLst>
          </p:cNvPr>
          <p:cNvSpPr/>
          <p:nvPr/>
        </p:nvSpPr>
        <p:spPr>
          <a:xfrm>
            <a:off x="1760933" y="978550"/>
            <a:ext cx="1253688" cy="256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966431-8632-E426-98CE-07AFE7BB1CAA}"/>
              </a:ext>
            </a:extLst>
          </p:cNvPr>
          <p:cNvSpPr/>
          <p:nvPr/>
        </p:nvSpPr>
        <p:spPr>
          <a:xfrm>
            <a:off x="1841265" y="2673977"/>
            <a:ext cx="125368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F7DE7-DD9E-2B3D-078F-2AB99137CB5D}"/>
              </a:ext>
            </a:extLst>
          </p:cNvPr>
          <p:cNvSpPr/>
          <p:nvPr/>
        </p:nvSpPr>
        <p:spPr>
          <a:xfrm>
            <a:off x="1841265" y="4332251"/>
            <a:ext cx="125368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7D61BE-6A7B-8088-F5F0-B5FD1505B371}"/>
              </a:ext>
            </a:extLst>
          </p:cNvPr>
          <p:cNvSpPr/>
          <p:nvPr/>
        </p:nvSpPr>
        <p:spPr>
          <a:xfrm>
            <a:off x="7759757" y="913026"/>
            <a:ext cx="1579759" cy="256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58189D-7991-5E08-0DD0-0BF28277E1B6}"/>
              </a:ext>
            </a:extLst>
          </p:cNvPr>
          <p:cNvSpPr/>
          <p:nvPr/>
        </p:nvSpPr>
        <p:spPr>
          <a:xfrm>
            <a:off x="7759756" y="2673977"/>
            <a:ext cx="157975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268CA9-7792-960E-38BA-D92E0A856BF7}"/>
              </a:ext>
            </a:extLst>
          </p:cNvPr>
          <p:cNvSpPr/>
          <p:nvPr/>
        </p:nvSpPr>
        <p:spPr>
          <a:xfrm>
            <a:off x="7759756" y="4507999"/>
            <a:ext cx="1579757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</p:spTree>
    <p:extLst>
      <p:ext uri="{BB962C8B-B14F-4D97-AF65-F5344CB8AC3E}">
        <p14:creationId xmlns:p14="http://schemas.microsoft.com/office/powerpoint/2010/main" val="264866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15051-121B-C6EC-D6E6-C627EA97E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52D4687C-7716-246A-C022-7FD2F2327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8197" y="1045441"/>
            <a:ext cx="5764366" cy="55294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F36FF-F8B6-6D75-EE07-1C165A769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1588"/>
            <a:ext cx="10971300" cy="737963"/>
          </a:xfrm>
        </p:spPr>
        <p:txBody>
          <a:bodyPr/>
          <a:lstStyle/>
          <a:p>
            <a:r>
              <a:rPr lang="en-US" dirty="0"/>
              <a:t>2.2 Different composite rheology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38B452-8188-1BDA-77E2-BB7C9AD6BE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3975" y="1003109"/>
            <a:ext cx="5726182" cy="5529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D8763-0297-46C5-013A-7D8939FE70C4}"/>
              </a:ext>
            </a:extLst>
          </p:cNvPr>
          <p:cNvSpPr/>
          <p:nvPr/>
        </p:nvSpPr>
        <p:spPr>
          <a:xfrm>
            <a:off x="1646293" y="1024629"/>
            <a:ext cx="1253688" cy="256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C5E9F1-9DEF-191F-A785-A1B070FB659C}"/>
              </a:ext>
            </a:extLst>
          </p:cNvPr>
          <p:cNvSpPr/>
          <p:nvPr/>
        </p:nvSpPr>
        <p:spPr>
          <a:xfrm>
            <a:off x="1726626" y="2720056"/>
            <a:ext cx="125368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3FA8A9-CF90-9910-E4DF-BF8392A5B083}"/>
              </a:ext>
            </a:extLst>
          </p:cNvPr>
          <p:cNvSpPr/>
          <p:nvPr/>
        </p:nvSpPr>
        <p:spPr>
          <a:xfrm>
            <a:off x="1726626" y="4378330"/>
            <a:ext cx="125368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2F8210-708E-4D33-9469-D68C48B75A88}"/>
              </a:ext>
            </a:extLst>
          </p:cNvPr>
          <p:cNvSpPr/>
          <p:nvPr/>
        </p:nvSpPr>
        <p:spPr>
          <a:xfrm>
            <a:off x="7658610" y="959104"/>
            <a:ext cx="1579759" cy="256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D53DBD-A3D3-91BA-4744-A03B6147C56C}"/>
              </a:ext>
            </a:extLst>
          </p:cNvPr>
          <p:cNvSpPr/>
          <p:nvPr/>
        </p:nvSpPr>
        <p:spPr>
          <a:xfrm>
            <a:off x="7658609" y="2720056"/>
            <a:ext cx="157975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DB6776-D849-0AB8-6E3B-ADD47EB74B16}"/>
              </a:ext>
            </a:extLst>
          </p:cNvPr>
          <p:cNvSpPr/>
          <p:nvPr/>
        </p:nvSpPr>
        <p:spPr>
          <a:xfrm>
            <a:off x="7658608" y="4554077"/>
            <a:ext cx="1579757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14369-B2A4-9A99-ED48-7E640ADCAF98}"/>
              </a:ext>
            </a:extLst>
          </p:cNvPr>
          <p:cNvSpPr txBox="1"/>
          <p:nvPr/>
        </p:nvSpPr>
        <p:spPr>
          <a:xfrm>
            <a:off x="3014621" y="887076"/>
            <a:ext cx="2140330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77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21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177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en-US" sz="21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0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35A0D-C807-C8B0-2E8E-B0CC928C0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D812F7E-0AF8-B420-F48B-B05B6CAC2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8197" y="1137598"/>
            <a:ext cx="5764366" cy="55294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1437D-A679-7D7C-05DA-E39DB32E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1588"/>
            <a:ext cx="10971300" cy="737963"/>
          </a:xfrm>
        </p:spPr>
        <p:txBody>
          <a:bodyPr/>
          <a:lstStyle/>
          <a:p>
            <a:r>
              <a:rPr lang="en-US" dirty="0"/>
              <a:t>2.2 Different composite rheology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BC682-3EEF-5326-E00E-29DA5A56E5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59216" y="1158915"/>
            <a:ext cx="5755699" cy="54021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27BAC-E05B-8F54-AAFF-E2D11B2D31E7}"/>
              </a:ext>
            </a:extLst>
          </p:cNvPr>
          <p:cNvSpPr/>
          <p:nvPr/>
        </p:nvSpPr>
        <p:spPr>
          <a:xfrm>
            <a:off x="1760933" y="1116785"/>
            <a:ext cx="1253688" cy="256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B112CB-6758-4680-4C57-3BDDA957C57A}"/>
              </a:ext>
            </a:extLst>
          </p:cNvPr>
          <p:cNvSpPr/>
          <p:nvPr/>
        </p:nvSpPr>
        <p:spPr>
          <a:xfrm>
            <a:off x="1841265" y="2812212"/>
            <a:ext cx="125368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30BF0B-9DF9-B70C-2328-5CE2F473B2EC}"/>
              </a:ext>
            </a:extLst>
          </p:cNvPr>
          <p:cNvSpPr/>
          <p:nvPr/>
        </p:nvSpPr>
        <p:spPr>
          <a:xfrm>
            <a:off x="1841265" y="4470487"/>
            <a:ext cx="125368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311497-0F1A-4E40-5678-217780150E04}"/>
              </a:ext>
            </a:extLst>
          </p:cNvPr>
          <p:cNvSpPr/>
          <p:nvPr/>
        </p:nvSpPr>
        <p:spPr>
          <a:xfrm>
            <a:off x="7759757" y="1111951"/>
            <a:ext cx="1579759" cy="256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BDAE58-A427-ADC3-1467-5C0CCDB8E150}"/>
              </a:ext>
            </a:extLst>
          </p:cNvPr>
          <p:cNvSpPr/>
          <p:nvPr/>
        </p:nvSpPr>
        <p:spPr>
          <a:xfrm>
            <a:off x="7759756" y="2886387"/>
            <a:ext cx="1579758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DAD25-B0A9-850F-A526-B21EA2031660}"/>
              </a:ext>
            </a:extLst>
          </p:cNvPr>
          <p:cNvSpPr/>
          <p:nvPr/>
        </p:nvSpPr>
        <p:spPr>
          <a:xfrm>
            <a:off x="7759756" y="4720408"/>
            <a:ext cx="1579757" cy="25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7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7D4C4-060F-0649-C061-42504D27B414}"/>
              </a:ext>
            </a:extLst>
          </p:cNvPr>
          <p:cNvSpPr txBox="1"/>
          <p:nvPr/>
        </p:nvSpPr>
        <p:spPr>
          <a:xfrm>
            <a:off x="3014621" y="979233"/>
            <a:ext cx="2140330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77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21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177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en-US" sz="21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39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495</Words>
  <Application>Microsoft Macintosh PowerPoint</Application>
  <PresentationFormat>Widescreen</PresentationFormat>
  <Paragraphs>77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Cambria Math</vt:lpstr>
      <vt:lpstr>Times New Roman</vt:lpstr>
      <vt:lpstr>Office Theme</vt:lpstr>
      <vt:lpstr>EGU supplementary </vt:lpstr>
      <vt:lpstr>PowerPoint Presentation</vt:lpstr>
      <vt:lpstr>PowerPoint Presentation</vt:lpstr>
      <vt:lpstr>PowerPoint Presentation</vt:lpstr>
      <vt:lpstr>2.2 Different composite rheology</vt:lpstr>
      <vt:lpstr>2.2 Different composite rheology</vt:lpstr>
      <vt:lpstr>2.2 Different composite rheology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Ziqi Ma</dc:creator>
  <cp:lastModifiedBy>Ziqi Ma</cp:lastModifiedBy>
  <cp:revision>3</cp:revision>
  <dcterms:created xsi:type="dcterms:W3CDTF">2026-05-05T11:23:53Z</dcterms:created>
  <dcterms:modified xsi:type="dcterms:W3CDTF">2026-05-06T15:21:43Z</dcterms:modified>
</cp:coreProperties>
</file>