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  <p:sldMasterId id="2147483672" r:id="rId6"/>
    <p:sldMasterId id="2147483682" r:id="rId7"/>
  </p:sldMasterIdLst>
  <p:notesMasterIdLst>
    <p:notesMasterId r:id="rId14"/>
  </p:notesMasterIdLst>
  <p:sldIdLst>
    <p:sldId id="5876" r:id="rId8"/>
    <p:sldId id="3685" r:id="rId9"/>
    <p:sldId id="3690" r:id="rId10"/>
    <p:sldId id="3691" r:id="rId11"/>
    <p:sldId id="3692" r:id="rId12"/>
    <p:sldId id="5877" r:id="rId13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87F936-F946-44FF-B5C9-D356F3C24587}">
          <p14:sldIdLst>
            <p14:sldId id="5876"/>
            <p14:sldId id="3685"/>
            <p14:sldId id="3690"/>
            <p14:sldId id="3691"/>
            <p14:sldId id="3692"/>
            <p14:sldId id="58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609B20-C27A-C4ED-2C25-8734C83550D7}" name="Stefan Uhlenbrook" initials="SU" userId="S::suhlenbrook@wmo.int::1d8c5109-8a36-4674-89f7-124d4e937b51" providerId="AD"/>
  <p188:author id="{24B7E68B-2DF7-B81B-E229-2F20E12A3D68}" name="Sulagna Mishra" initials="SM" userId="S::smishra@wmo.int::b54c47d3-ab4e-4efc-8d77-cf394d8003db" providerId="AD"/>
  <p188:author id="{57EDDEA4-EB0C-C6A6-0B20-52B7B9622DF6}" name="Sulagna Mishra" initials="SM" userId="S::SMishra@wmo.int::b54c47d3-ab4e-4efc-8d77-cf394d8003db" providerId="AD"/>
  <p188:author id="{B95EC7C9-6245-BAAE-B838-0669CCA4F925}" name="Nilay Dogulu" initials="ND" userId="S::ndogulu@wmo.int::67f9b495-cb37-4bbf-8d0d-af0e8df97b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C6D9F1"/>
    <a:srgbClr val="FDEADA"/>
    <a:srgbClr val="F2EBFF"/>
    <a:srgbClr val="E6D9FF"/>
    <a:srgbClr val="FFFFCC"/>
    <a:srgbClr val="CCE9E9"/>
    <a:srgbClr val="F2CFEE"/>
    <a:srgbClr val="F2AA84"/>
    <a:srgbClr val="00B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E0B558-730A-463F-A739-D336A4A29520}" v="3" dt="2025-10-06T16:43:48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5" autoAdjust="0"/>
    <p:restoredTop sz="93557" autoAdjust="0"/>
  </p:normalViewPr>
  <p:slideViewPr>
    <p:cSldViewPr snapToGrid="0">
      <p:cViewPr varScale="1">
        <p:scale>
          <a:sx n="69" d="100"/>
          <a:sy n="69" d="100"/>
        </p:scale>
        <p:origin x="65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60F27-2E4C-4684-B694-62741F25997A}" type="datetimeFigureOut">
              <a:rPr lang="en-CH" smtClean="0"/>
              <a:t>04/09/2026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F4040-39CC-406A-8077-7435322C140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8825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1 – Data Collection, </a:t>
            </a:r>
            <a:r>
              <a:rPr lang="en-GB" dirty="0"/>
              <a:t>Quality</a:t>
            </a:r>
            <a:r>
              <a:rPr lang="en-CH" dirty="0"/>
              <a:t> and Management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Enhance monitoring using in-situ, remote sensing, and crowd-sourced data</a:t>
            </a:r>
            <a:endParaRPr lang="en-US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Promote quality control, standardization, and interoperable systems</a:t>
            </a:r>
            <a:endParaRPr lang="en-US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Optimize networks for evolving hydrological needs</a:t>
            </a:r>
            <a:endParaRPr lang="en-US" dirty="0"/>
          </a:p>
          <a:p>
            <a:endParaRPr lang="en-CH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F4040-39CC-406A-8077-7435322C140D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35866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2 – Precipitation Analysis and Forecasting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 accuracy and resolution of precipitation measurements</a:t>
            </a:r>
            <a:endParaRPr lang="en-US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Blend remote sensing with ground-based data</a:t>
            </a:r>
            <a:endParaRPr lang="en-US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AI and uncertainty quantification for fit-for-purpose inputs</a:t>
            </a:r>
            <a:endParaRPr lang="en-US" dirty="0"/>
          </a:p>
          <a:p>
            <a:endParaRPr lang="en-CH" dirty="0"/>
          </a:p>
          <a:p>
            <a:endParaRPr lang="en-CH" dirty="0"/>
          </a:p>
          <a:p>
            <a:r>
              <a:rPr lang="en-CH" dirty="0"/>
              <a:t>3 – Hydrological Modelling and Analysis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Advance process-based, statistical, data-driven, and hybrid models</a:t>
            </a:r>
            <a:endParaRPr lang="en-US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Integrate new data types through assimilation methods</a:t>
            </a:r>
            <a:endParaRPr lang="en-US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 modelling of floods, droughts, and extremes under environmental change</a:t>
            </a:r>
            <a:endParaRPr lang="en-US" dirty="0"/>
          </a:p>
          <a:p>
            <a:endParaRPr lang="en-CH" dirty="0"/>
          </a:p>
          <a:p>
            <a:r>
              <a:rPr lang="en-CH" dirty="0"/>
              <a:t>4 – Hydrological Predictions and Projections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 seamless predictions from minutes to decades</a:t>
            </a:r>
            <a:endParaRPr lang="en-US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 forecast skill and uncertainty communication</a:t>
            </a:r>
            <a:endParaRPr lang="en-US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transition to impact-based forecasting for decision-making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F4040-39CC-406A-8077-7435322C140D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8711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5 – Digital Innovations in Operational Hydrology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 digital twins and virtual simulations, and real-time decision tools</a:t>
            </a:r>
            <a:endParaRPr lang="en-US" sz="11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Integrate models, advanced tools, observations, and user feedback</a:t>
            </a:r>
            <a:endParaRPr lang="en-US" sz="11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Enable anticipatory action and proactive water management</a:t>
            </a:r>
            <a:endParaRPr lang="en-US" sz="1100" dirty="0"/>
          </a:p>
          <a:p>
            <a:endParaRPr lang="en-CH" dirty="0"/>
          </a:p>
          <a:p>
            <a:r>
              <a:rPr lang="en-CH" dirty="0"/>
              <a:t>6 – Co-Creation of Hydrological Products and Services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on user engagement, communication, and visualization</a:t>
            </a:r>
            <a:endParaRPr lang="en-US" sz="11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 human-water-ecosystem interactions</a:t>
            </a:r>
            <a:endParaRPr lang="en-US" sz="11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services tailored to user contexts and improve clarity</a:t>
            </a:r>
            <a:endParaRPr lang="en-US" sz="11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F4040-39CC-406A-8077-7435322C140D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1970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Call for global action:</a:t>
            </a: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Alignment of research investments with the strategy, stronger complementarity with global initiatives, and reinforcement of the R2O–O2R loop through active engagement of NMHSs.</a:t>
            </a:r>
            <a:endParaRPr lang="en-US"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Implementation and uptake:</a:t>
            </a: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Success requires embedding priorities into national and international </a:t>
            </a:r>
            <a:r>
              <a:rPr lang="en-US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leveraging existing structures (e.g., Permanent Representatives, Hydrology Advisors), integrating diverse knowledge systems, and monitoring progress through scientific and operational indicators.</a:t>
            </a:r>
            <a:endParaRPr lang="en-US" sz="11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F4040-39CC-406A-8077-7435322C140D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2830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F4040-39CC-406A-8077-7435322C140D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5835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CC09337-932E-DF18-5552-8A10A7DDC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Cover – Insert title</a:t>
            </a:r>
            <a:endParaRPr lang="en-FR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0165C1A-53B3-D986-E0E9-DDD54523D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0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/>
            </a:lvl1pPr>
            <a:lvl2pPr algn="ctr">
              <a:defRPr sz="28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26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1E8E-B63B-2812-4914-7B39E38C7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685172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Content</a:t>
            </a:r>
            <a:endParaRPr lang="en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65A07-4D49-E8EF-40E0-498B3F03B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3226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07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4CE9B65-7C16-AD40-4E8F-376EFB31D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0902"/>
            <a:ext cx="105156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Lorem Ipsum</a:t>
            </a:r>
            <a:endParaRPr lang="en-FR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CEF2646-4A29-9DC6-94A1-9C78C840C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558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2713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CBA443-1DB4-591B-10FB-89F19A331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884739"/>
            <a:ext cx="5664915" cy="4560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F71B37-838A-25F4-2891-96F126B3BD4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1085" y="1285432"/>
            <a:ext cx="5240250" cy="835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rgbClr val="005B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F64250E-B7FE-5C77-8772-835E1D3B0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085" y="2260315"/>
            <a:ext cx="5240250" cy="318541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9793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51E2-0AA8-B538-88F2-E8FEE737F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Comparison Slide</a:t>
            </a:r>
            <a:endParaRPr lang="en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FE506-04E4-4D79-51C0-DE1A5396B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EB5BD-B42E-8768-14F6-DA6AD364E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263CD-AEDB-2834-CF69-D950F370B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0949F-23D7-43BC-86B5-A59EEC23A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4310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BD8F-B49C-E9AF-967A-FE2625C11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03437"/>
            <a:ext cx="12192000" cy="1325563"/>
          </a:xfrm>
        </p:spPr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Thank you.</a:t>
            </a:r>
            <a:endParaRPr lang="en-FR" dirty="0"/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9CC6D77E-AF65-470D-B774-7812FAD3C4A3}"/>
              </a:ext>
            </a:extLst>
          </p:cNvPr>
          <p:cNvSpPr txBox="1"/>
          <p:nvPr userDrawn="1"/>
        </p:nvSpPr>
        <p:spPr>
          <a:xfrm>
            <a:off x="3824879" y="5024143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151650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21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ge to Edge Photo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3ED7F9-AC2F-AB90-E59E-6D3DCE7D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078" y="1013439"/>
            <a:ext cx="4274474" cy="1600200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6C12E21-29DC-AD1F-41A5-AE890AAD2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90053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4530C31-AD13-5759-E472-94A0E4916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8078" y="2941814"/>
            <a:ext cx="4274474" cy="2667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06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3C0AB1-DC1A-370D-2DBC-7F636C925F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6851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Content</a:t>
            </a:r>
            <a:endParaRPr lang="en-FR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E4AFEC8-D7E6-FB46-B2C8-3E1FF5184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3226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06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4C69AE-3299-1F59-997F-1709C1DD7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0902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Lorem Ipsum</a:t>
            </a:r>
            <a:endParaRPr lang="en-FR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DA0CF7-60D6-4B86-6F50-ECF55C6DB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558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96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3AAD9ED-75F1-0289-7EF5-74AB2DFD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0112" y="1059400"/>
            <a:ext cx="5664915" cy="4560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2C05C5-F63A-53B8-E6BB-6E73E6E7490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5197" y="1460093"/>
            <a:ext cx="5240250" cy="835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rgbClr val="005B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9AFEE7-E5E4-8C50-6361-BB9205652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197" y="2434976"/>
            <a:ext cx="5240250" cy="318541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71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7684-9640-7B9F-691F-3B5A2666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5FF9C-C20C-490B-6F06-81BD2D8FB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69EF0-726B-80A7-9DCD-6896F352D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l">
              <a:buNone/>
              <a:defRPr sz="2200"/>
            </a:lvl2pPr>
            <a:lvl3pPr marL="914400" indent="0" algn="l">
              <a:buNone/>
              <a:defRPr sz="2200"/>
            </a:lvl3pPr>
            <a:lvl4pPr marL="1371600" indent="0" algn="l">
              <a:buNone/>
              <a:defRPr sz="2200"/>
            </a:lvl4pPr>
            <a:lvl5pPr marL="1828800" indent="0" algn="l">
              <a:buNone/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901CD-B4D9-4C0A-A8C1-D42233A2E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5A26A-1F4A-80E3-3CF1-B5AF98EE4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l">
              <a:buNone/>
              <a:defRPr sz="2200"/>
            </a:lvl2pPr>
            <a:lvl3pPr marL="914400" indent="0" algn="l">
              <a:buNone/>
              <a:defRPr sz="2200"/>
            </a:lvl3pPr>
            <a:lvl4pPr marL="1371600" indent="0" algn="l">
              <a:buNone/>
              <a:defRPr sz="2200"/>
            </a:lvl4pPr>
            <a:lvl5pPr marL="1828800" indent="0" algn="l">
              <a:buNone/>
              <a:defRPr sz="2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85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C3EAE96-DCE0-88A1-D4B1-3E38DC198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03437"/>
            <a:ext cx="121920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</a:lstStyle>
          <a:p>
            <a:r>
              <a:rPr lang="en-GB" dirty="0"/>
              <a:t>Thank you.</a:t>
            </a:r>
            <a:endParaRPr lang="en-FR" dirty="0"/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002E4A1E-1EB0-0593-1C8D-3884AC9BB310}"/>
              </a:ext>
            </a:extLst>
          </p:cNvPr>
          <p:cNvSpPr txBox="1"/>
          <p:nvPr userDrawn="1"/>
        </p:nvSpPr>
        <p:spPr>
          <a:xfrm>
            <a:off x="3824879" y="4572080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37578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38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960DE-5C36-41F9-9673-C99BE94B5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5A60-4776-4F04-86B4-F991E1CFE27A}" type="datetimeFigureOut">
              <a:rPr lang="en-CH" smtClean="0"/>
              <a:t>04/09/2026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761F45-CDD2-3799-5DA4-3D4A89A1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674DB-1041-3A4A-A5F5-D96069269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01C3-21BC-48F7-BEED-FEAF7619FE9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1938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AD252D8-47A9-4F50-0A77-F7F2B5C7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– Insert title</a:t>
            </a:r>
            <a:endParaRPr lang="en-FR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54E0E61-AEC0-9130-9970-54CD0B1FE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0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/>
            </a:lvl1pPr>
            <a:lvl2pPr algn="ctr">
              <a:defRPr sz="28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593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C007C7-A317-B3BD-4F67-1F0F9741F8A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0" y="3477952"/>
            <a:ext cx="12192000" cy="3380048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8A9C213-3E26-B848-BF1A-9E6EC69B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90" y="2204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WMO PPT Style #2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93318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  <p:sldLayoutId id="2147483670" r:id="rId4"/>
    <p:sldLayoutId id="2147483665" r:id="rId5"/>
    <p:sldLayoutId id="2147483671" r:id="rId6"/>
    <p:sldLayoutId id="2147483681" r:id="rId7"/>
    <p:sldLayoutId id="214748368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B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8A25AD-8EE8-C80F-37B6-E5BC4C2CBA5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0" y="5776713"/>
            <a:ext cx="12195019" cy="108128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CF8C2-75E9-6016-486F-1EAB5024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90" y="2204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WMO PPT Style #3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40308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3" r:id="rId2"/>
    <p:sldLayoutId id="2147483675" r:id="rId3"/>
    <p:sldLayoutId id="2147483676" r:id="rId4"/>
    <p:sldLayoutId id="2147483679" r:id="rId5"/>
    <p:sldLayoutId id="2147483677" r:id="rId6"/>
    <p:sldLayoutId id="214748367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B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91F7C8-B977-11A8-F895-8D99CAC0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Photography Slides</a:t>
            </a:r>
            <a:endParaRPr lang="en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FDA4F3-78CD-1AB6-C649-9A0EF319D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1" y="0"/>
            <a:ext cx="12191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4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slide" Target="slide5.xml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175/BAMS-D-24-0322.1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79;p5" title="HydroResearch_Strategy_SixPillars_v2025-09-29.PNG">
            <a:extLst>
              <a:ext uri="{FF2B5EF4-FFF2-40B4-BE49-F238E27FC236}">
                <a16:creationId xmlns:a16="http://schemas.microsoft.com/office/drawing/2014/main" id="{1FE36450-EE6E-4A74-BC8C-1B2B53EA563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r="1930"/>
          <a:stretch/>
        </p:blipFill>
        <p:spPr>
          <a:xfrm>
            <a:off x="2743196" y="776654"/>
            <a:ext cx="8890546" cy="544407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Freeform 32"/>
          <p:cNvSpPr/>
          <p:nvPr/>
        </p:nvSpPr>
        <p:spPr>
          <a:xfrm>
            <a:off x="11296611" y="6217623"/>
            <a:ext cx="731600" cy="524800"/>
          </a:xfrm>
          <a:custGeom>
            <a:avLst/>
            <a:gdLst/>
            <a:ahLst/>
            <a:cxnLst/>
            <a:rect l="l" t="t" r="r" b="b"/>
            <a:pathLst>
              <a:path w="1463200" h="1049600">
                <a:moveTo>
                  <a:pt x="0" y="0"/>
                </a:moveTo>
                <a:lnTo>
                  <a:pt x="1463200" y="0"/>
                </a:lnTo>
                <a:lnTo>
                  <a:pt x="1463200" y="1049600"/>
                </a:lnTo>
                <a:lnTo>
                  <a:pt x="0" y="1049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A558E-5AA4-9199-CB2B-A79057109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996" y="5956225"/>
            <a:ext cx="5197474" cy="7861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24F4F66-3BDA-1BE6-5BC6-451A832267A9}"/>
              </a:ext>
            </a:extLst>
          </p:cNvPr>
          <p:cNvSpPr txBox="1">
            <a:spLocks/>
          </p:cNvSpPr>
          <p:nvPr/>
        </p:nvSpPr>
        <p:spPr>
          <a:xfrm>
            <a:off x="2062608" y="147897"/>
            <a:ext cx="8768747" cy="5355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5BA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sv-SE" sz="3200" dirty="0" err="1"/>
              <a:t>Bridging</a:t>
            </a:r>
            <a:r>
              <a:rPr lang="sv-SE" sz="3200" dirty="0"/>
              <a:t> </a:t>
            </a:r>
            <a:r>
              <a:rPr lang="sv-SE" sz="3200" dirty="0" err="1"/>
              <a:t>Hydrological</a:t>
            </a:r>
            <a:r>
              <a:rPr lang="sv-SE" sz="3200" dirty="0"/>
              <a:t> Science and Services</a:t>
            </a:r>
            <a:endParaRPr lang="en-GB" sz="3200" b="0" dirty="0"/>
          </a:p>
        </p:txBody>
      </p:sp>
      <p:pic>
        <p:nvPicPr>
          <p:cNvPr id="8" name="Google Shape;146;p3">
            <a:extLst>
              <a:ext uri="{FF2B5EF4-FFF2-40B4-BE49-F238E27FC236}">
                <a16:creationId xmlns:a16="http://schemas.microsoft.com/office/drawing/2014/main" id="{18168871-D7BE-19E0-9B0E-B955287C8BB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58673" y="136621"/>
            <a:ext cx="550719" cy="55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30C855-DD9E-3EB7-0410-2F53FC1EE7E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5490"/>
          <a:stretch/>
        </p:blipFill>
        <p:spPr>
          <a:xfrm>
            <a:off x="471048" y="1239196"/>
            <a:ext cx="1886190" cy="9315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757163-15AC-AB0A-A26D-448019BD135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4679"/>
          <a:stretch/>
        </p:blipFill>
        <p:spPr>
          <a:xfrm>
            <a:off x="241987" y="2375558"/>
            <a:ext cx="2344312" cy="931569"/>
          </a:xfrm>
          <a:prstGeom prst="rect">
            <a:avLst/>
          </a:prstGeom>
        </p:spPr>
      </p:pic>
      <p:sp>
        <p:nvSpPr>
          <p:cNvPr id="10" name="Rectangle 9">
            <a:hlinkClick r:id="rId7" action="ppaction://hlinksldjump"/>
            <a:extLst>
              <a:ext uri="{FF2B5EF4-FFF2-40B4-BE49-F238E27FC236}">
                <a16:creationId xmlns:a16="http://schemas.microsoft.com/office/drawing/2014/main" id="{8814CD06-7235-21A5-4742-BC2096F2D158}"/>
              </a:ext>
            </a:extLst>
          </p:cNvPr>
          <p:cNvSpPr/>
          <p:nvPr/>
        </p:nvSpPr>
        <p:spPr>
          <a:xfrm>
            <a:off x="4802909" y="4110182"/>
            <a:ext cx="2198255" cy="1036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8" action="ppaction://hlinksldjump"/>
            <a:extLst>
              <a:ext uri="{FF2B5EF4-FFF2-40B4-BE49-F238E27FC236}">
                <a16:creationId xmlns:a16="http://schemas.microsoft.com/office/drawing/2014/main" id="{CD6FF271-27DA-8EE1-0919-F4C4596880AF}"/>
              </a:ext>
            </a:extLst>
          </p:cNvPr>
          <p:cNvSpPr/>
          <p:nvPr/>
        </p:nvSpPr>
        <p:spPr>
          <a:xfrm>
            <a:off x="4899891" y="3206048"/>
            <a:ext cx="2198255" cy="673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9" action="ppaction://hlinksldjump"/>
            <a:extLst>
              <a:ext uri="{FF2B5EF4-FFF2-40B4-BE49-F238E27FC236}">
                <a16:creationId xmlns:a16="http://schemas.microsoft.com/office/drawing/2014/main" id="{E6E042F3-2548-D8BD-8A72-74977838F485}"/>
              </a:ext>
            </a:extLst>
          </p:cNvPr>
          <p:cNvSpPr/>
          <p:nvPr/>
        </p:nvSpPr>
        <p:spPr>
          <a:xfrm>
            <a:off x="5227782" y="2488166"/>
            <a:ext cx="1542473" cy="673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10" action="ppaction://hlinksldjump"/>
            <a:extLst>
              <a:ext uri="{FF2B5EF4-FFF2-40B4-BE49-F238E27FC236}">
                <a16:creationId xmlns:a16="http://schemas.microsoft.com/office/drawing/2014/main" id="{35A7D7FC-0EB0-B5BB-BC68-3D86B96ACCAE}"/>
              </a:ext>
            </a:extLst>
          </p:cNvPr>
          <p:cNvSpPr/>
          <p:nvPr/>
        </p:nvSpPr>
        <p:spPr>
          <a:xfrm>
            <a:off x="5569527" y="1699486"/>
            <a:ext cx="877455" cy="673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CD7F705-00F1-D635-E232-8D1DF457F48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865" r="17819"/>
          <a:stretch/>
        </p:blipFill>
        <p:spPr>
          <a:xfrm>
            <a:off x="364295" y="4261277"/>
            <a:ext cx="2683705" cy="10360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31A4E1-E9EA-CB7B-9C11-0E0E6A457A7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523" t="-5224" b="68186"/>
          <a:stretch/>
        </p:blipFill>
        <p:spPr>
          <a:xfrm>
            <a:off x="364295" y="3692372"/>
            <a:ext cx="962613" cy="531961"/>
          </a:xfrm>
          <a:prstGeom prst="rect">
            <a:avLst/>
          </a:prstGeom>
        </p:spPr>
      </p:pic>
      <p:sp>
        <p:nvSpPr>
          <p:cNvPr id="23" name="Rectangle 22">
            <a:hlinkClick r:id="rId12" action="ppaction://hlinksldjump"/>
            <a:extLst>
              <a:ext uri="{FF2B5EF4-FFF2-40B4-BE49-F238E27FC236}">
                <a16:creationId xmlns:a16="http://schemas.microsoft.com/office/drawing/2014/main" id="{FA6EED7D-450A-5448-4969-40F0639F7B54}"/>
              </a:ext>
            </a:extLst>
          </p:cNvPr>
          <p:cNvSpPr/>
          <p:nvPr/>
        </p:nvSpPr>
        <p:spPr>
          <a:xfrm>
            <a:off x="315016" y="3739582"/>
            <a:ext cx="2548258" cy="1527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49F09-916A-CA3A-D1E5-A794FEEF9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close-up of a square&#10;&#10;AI-generated content may be incorrect.">
            <a:extLst>
              <a:ext uri="{FF2B5EF4-FFF2-40B4-BE49-F238E27FC236}">
                <a16:creationId xmlns:a16="http://schemas.microsoft.com/office/drawing/2014/main" id="{C006A7F6-7985-24E2-627E-464E43E5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154" y="1527841"/>
            <a:ext cx="6161015" cy="4886582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56DD37FE-6D2C-7DF1-AEC0-8CBF87B5D802}"/>
              </a:ext>
            </a:extLst>
          </p:cNvPr>
          <p:cNvSpPr txBox="1">
            <a:spLocks/>
          </p:cNvSpPr>
          <p:nvPr/>
        </p:nvSpPr>
        <p:spPr>
          <a:xfrm>
            <a:off x="650647" y="322995"/>
            <a:ext cx="10931753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5BA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CH" sz="4000" dirty="0"/>
              <a:t>Data underpins everything !</a:t>
            </a:r>
            <a:endParaRPr lang="en-GB" sz="4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21F479-A6EC-504A-4524-1F8D12AD9673}"/>
              </a:ext>
            </a:extLst>
          </p:cNvPr>
          <p:cNvSpPr/>
          <p:nvPr/>
        </p:nvSpPr>
        <p:spPr>
          <a:xfrm>
            <a:off x="2802107" y="4375110"/>
            <a:ext cx="1654106" cy="1275780"/>
          </a:xfrm>
          <a:prstGeom prst="rect">
            <a:avLst/>
          </a:prstGeom>
          <a:solidFill>
            <a:schemeClr val="bg2">
              <a:lumMod val="7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0EB5ED-259F-49A8-EF19-1DA16D22A228}"/>
              </a:ext>
            </a:extLst>
          </p:cNvPr>
          <p:cNvSpPr txBox="1"/>
          <p:nvPr/>
        </p:nvSpPr>
        <p:spPr>
          <a:xfrm>
            <a:off x="1808456" y="1432044"/>
            <a:ext cx="861613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"/>
            </a:pPr>
            <a:r>
              <a:rPr 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Enhance monitoring using in-situ, remote sensing, and crowd-sourced data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"/>
            </a:pPr>
            <a:r>
              <a:rPr 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Promote quality control, standardization, and interoperable systems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"/>
            </a:pPr>
            <a:r>
              <a:rPr 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Univers Condensed Light" panose="020B030602020204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Optimize networks for evolving hydrological needs</a:t>
            </a:r>
          </a:p>
        </p:txBody>
      </p:sp>
      <p:pic>
        <p:nvPicPr>
          <p:cNvPr id="38" name="Google Shape;146;p3">
            <a:extLst>
              <a:ext uri="{FF2B5EF4-FFF2-40B4-BE49-F238E27FC236}">
                <a16:creationId xmlns:a16="http://schemas.microsoft.com/office/drawing/2014/main" id="{15461D02-D453-CE8F-2831-3419B1CF492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58673" y="136621"/>
            <a:ext cx="550719" cy="5507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487C9F2-076E-87B7-0796-19FDCCBE577F}"/>
              </a:ext>
            </a:extLst>
          </p:cNvPr>
          <p:cNvSpPr/>
          <p:nvPr/>
        </p:nvSpPr>
        <p:spPr>
          <a:xfrm>
            <a:off x="2669424" y="6217623"/>
            <a:ext cx="895927" cy="524800"/>
          </a:xfrm>
          <a:prstGeom prst="actionButtonHom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8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31589-D2AF-C942-3D33-694483D1D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Diagram of a diagram of a diagram&#10;&#10;AI-generated content may be incorrect.">
            <a:extLst>
              <a:ext uri="{FF2B5EF4-FFF2-40B4-BE49-F238E27FC236}">
                <a16:creationId xmlns:a16="http://schemas.microsoft.com/office/drawing/2014/main" id="{07617C00-B106-9C7D-01C5-4FE2397A8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154" y="1527841"/>
            <a:ext cx="6161015" cy="488658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BD22780-EC70-1B93-0A61-0B9F52E31C69}"/>
              </a:ext>
            </a:extLst>
          </p:cNvPr>
          <p:cNvSpPr/>
          <p:nvPr/>
        </p:nvSpPr>
        <p:spPr>
          <a:xfrm>
            <a:off x="3321360" y="2940620"/>
            <a:ext cx="1323550" cy="1097280"/>
          </a:xfrm>
          <a:prstGeom prst="rect">
            <a:avLst/>
          </a:prstGeom>
          <a:solidFill>
            <a:schemeClr val="accent1">
              <a:lumMod val="40000"/>
              <a:lumOff val="6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360CA9-98CC-750C-6410-D28A73ACD6BD}"/>
              </a:ext>
            </a:extLst>
          </p:cNvPr>
          <p:cNvSpPr/>
          <p:nvPr/>
        </p:nvSpPr>
        <p:spPr>
          <a:xfrm>
            <a:off x="8379250" y="2950780"/>
            <a:ext cx="1323550" cy="1097280"/>
          </a:xfrm>
          <a:prstGeom prst="rect">
            <a:avLst/>
          </a:prstGeom>
          <a:solidFill>
            <a:schemeClr val="accent1">
              <a:lumMod val="40000"/>
              <a:lumOff val="6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D8470B-B465-9B03-3BAA-CFF04161E055}"/>
              </a:ext>
            </a:extLst>
          </p:cNvPr>
          <p:cNvSpPr/>
          <p:nvPr/>
        </p:nvSpPr>
        <p:spPr>
          <a:xfrm>
            <a:off x="7678383" y="5210903"/>
            <a:ext cx="1323550" cy="1097280"/>
          </a:xfrm>
          <a:prstGeom prst="rect">
            <a:avLst/>
          </a:prstGeom>
          <a:solidFill>
            <a:schemeClr val="accent1">
              <a:lumMod val="40000"/>
              <a:lumOff val="6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ABC0DB9-A570-9D76-D56E-1CC65596E33B}"/>
              </a:ext>
            </a:extLst>
          </p:cNvPr>
          <p:cNvSpPr txBox="1">
            <a:spLocks/>
          </p:cNvSpPr>
          <p:nvPr/>
        </p:nvSpPr>
        <p:spPr>
          <a:xfrm>
            <a:off x="82609" y="322995"/>
            <a:ext cx="11739540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5BA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CH" sz="4000" dirty="0"/>
              <a:t>Then comes analysis, modelling, predictions ...</a:t>
            </a:r>
            <a:endParaRPr lang="en-GB" sz="4000" dirty="0"/>
          </a:p>
        </p:txBody>
      </p:sp>
      <p:pic>
        <p:nvPicPr>
          <p:cNvPr id="27" name="Google Shape;146;p3">
            <a:extLst>
              <a:ext uri="{FF2B5EF4-FFF2-40B4-BE49-F238E27FC236}">
                <a16:creationId xmlns:a16="http://schemas.microsoft.com/office/drawing/2014/main" id="{5BB16CE0-2443-FEF8-E64C-09B104CCED9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58673" y="136621"/>
            <a:ext cx="550719" cy="55071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6A4E6CA-40F2-F51C-D43E-444F68186DE6}"/>
              </a:ext>
            </a:extLst>
          </p:cNvPr>
          <p:cNvSpPr txBox="1"/>
          <p:nvPr/>
        </p:nvSpPr>
        <p:spPr>
          <a:xfrm>
            <a:off x="650647" y="2444115"/>
            <a:ext cx="254308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>
              <a:spcAft>
                <a:spcPts val="600"/>
              </a:spcAft>
              <a:buFont typeface="Wingdings" panose="05000000000000000000" pitchFamily="2" charset="2"/>
              <a:buChar char=""/>
            </a:pPr>
            <a:r>
              <a:rPr lang="en-US" sz="1600" kern="100" dirty="0">
                <a:solidFill>
                  <a:srgbClr val="00B5D5"/>
                </a:solidFill>
                <a:latin typeface="Univers Condensed Light" panose="020B030602020204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Improve accuracy and resolution of precipitation measurements</a:t>
            </a:r>
          </a:p>
          <a:p>
            <a:pPr marL="285750" indent="-285750" algn="r">
              <a:spcAft>
                <a:spcPts val="600"/>
              </a:spcAft>
              <a:buFont typeface="Wingdings" panose="05000000000000000000" pitchFamily="2" charset="2"/>
              <a:buChar char=""/>
            </a:pPr>
            <a:r>
              <a:rPr lang="en-US" sz="1600" kern="100" dirty="0">
                <a:solidFill>
                  <a:srgbClr val="00B5D5"/>
                </a:solidFill>
                <a:latin typeface="Univers Condensed Light" panose="020B030602020204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Blend remote sensing with ground-based data</a:t>
            </a:r>
          </a:p>
          <a:p>
            <a:pPr marL="285750" indent="-285750" algn="r">
              <a:spcAft>
                <a:spcPts val="600"/>
              </a:spcAft>
              <a:buFont typeface="Wingdings" panose="05000000000000000000" pitchFamily="2" charset="2"/>
              <a:buChar char=""/>
            </a:pPr>
            <a:r>
              <a:rPr lang="en-US" sz="1600" kern="100" dirty="0">
                <a:solidFill>
                  <a:srgbClr val="00B5D5"/>
                </a:solidFill>
                <a:latin typeface="Univers Condensed Light" panose="020B030602020204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Apply AI and uncertainty quantification for fit-for-purpose inputs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6D30D9-E189-26A4-4764-2D018BF7448A}"/>
              </a:ext>
            </a:extLst>
          </p:cNvPr>
          <p:cNvSpPr txBox="1"/>
          <p:nvPr/>
        </p:nvSpPr>
        <p:spPr>
          <a:xfrm>
            <a:off x="8276674" y="1168792"/>
            <a:ext cx="303784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"/>
            </a:pPr>
            <a:r>
              <a:rPr lang="en-US" sz="1600" kern="100" dirty="0">
                <a:solidFill>
                  <a:srgbClr val="00B5D5"/>
                </a:solidFill>
                <a:latin typeface="Univers Condensed Light" panose="020B030602020204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Address seamless predictions from minutes to decades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"/>
            </a:pPr>
            <a:r>
              <a:rPr lang="en-US" sz="1600" kern="100" dirty="0">
                <a:solidFill>
                  <a:srgbClr val="00B5D5"/>
                </a:solidFill>
                <a:latin typeface="Univers Condensed Light" panose="020B030602020204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Enhance forecast skill and uncertainty communication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"/>
            </a:pPr>
            <a:r>
              <a:rPr lang="en-US" sz="1600" kern="100" dirty="0">
                <a:solidFill>
                  <a:srgbClr val="00B5D5"/>
                </a:solidFill>
                <a:latin typeface="Univers Condensed Light" panose="020B030602020204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Support transition to impact-based forecasting for decision-making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AE8BFA-EFA1-308E-AD9F-A4F33074A074}"/>
              </a:ext>
            </a:extLst>
          </p:cNvPr>
          <p:cNvSpPr txBox="1"/>
          <p:nvPr/>
        </p:nvSpPr>
        <p:spPr>
          <a:xfrm>
            <a:off x="9041025" y="4580508"/>
            <a:ext cx="278112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"/>
            </a:pPr>
            <a:r>
              <a:rPr lang="en-US" sz="1600" kern="100" dirty="0">
                <a:solidFill>
                  <a:srgbClr val="00B5D5"/>
                </a:solidFill>
                <a:latin typeface="Univers Condensed Light" panose="020B030602020204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Advance process-based, statistical, data-driven, and hybrid models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"/>
            </a:pPr>
            <a:r>
              <a:rPr lang="en-US" sz="1600" kern="100" dirty="0">
                <a:solidFill>
                  <a:srgbClr val="00B5D5"/>
                </a:solidFill>
                <a:latin typeface="Univers Condensed Light" panose="020B030602020204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Integrate new data types through assimilation methods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"/>
            </a:pPr>
            <a:r>
              <a:rPr lang="en-US" sz="1600" kern="100" dirty="0">
                <a:solidFill>
                  <a:srgbClr val="00B5D5"/>
                </a:solidFill>
                <a:latin typeface="Univers Condensed Light" panose="020B030602020204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Improve modelling of floods, droughts, and extremes under environmental change</a:t>
            </a:r>
          </a:p>
        </p:txBody>
      </p:sp>
      <p:sp>
        <p:nvSpPr>
          <p:cNvPr id="4" name="Action Button: Go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69F5A13-AC4C-1F19-C057-5074B8E991E5}"/>
              </a:ext>
            </a:extLst>
          </p:cNvPr>
          <p:cNvSpPr/>
          <p:nvPr/>
        </p:nvSpPr>
        <p:spPr>
          <a:xfrm>
            <a:off x="2669424" y="6217623"/>
            <a:ext cx="895927" cy="524800"/>
          </a:xfrm>
          <a:prstGeom prst="actionButtonHom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9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CF389-CC82-7392-816F-C2EBA01D7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diagram of a diagram of cubes&#10;&#10;AI-generated content may be incorrect.">
            <a:extLst>
              <a:ext uri="{FF2B5EF4-FFF2-40B4-BE49-F238E27FC236}">
                <a16:creationId xmlns:a16="http://schemas.microsoft.com/office/drawing/2014/main" id="{BA77655E-909F-56FD-8E71-27B46E417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154" y="1527841"/>
            <a:ext cx="6161015" cy="488658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52884CD-4B23-1639-23D2-491045425B62}"/>
              </a:ext>
            </a:extLst>
          </p:cNvPr>
          <p:cNvSpPr/>
          <p:nvPr/>
        </p:nvSpPr>
        <p:spPr>
          <a:xfrm>
            <a:off x="3789680" y="1767840"/>
            <a:ext cx="1654106" cy="1097280"/>
          </a:xfrm>
          <a:prstGeom prst="rect">
            <a:avLst/>
          </a:prstGeom>
          <a:solidFill>
            <a:srgbClr val="F2AA8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A57B11-59FC-45CA-3885-0DAA79ABFE68}"/>
              </a:ext>
            </a:extLst>
          </p:cNvPr>
          <p:cNvSpPr/>
          <p:nvPr/>
        </p:nvSpPr>
        <p:spPr>
          <a:xfrm>
            <a:off x="7741145" y="1849120"/>
            <a:ext cx="1654106" cy="1097280"/>
          </a:xfrm>
          <a:prstGeom prst="rect">
            <a:avLst/>
          </a:prstGeom>
          <a:solidFill>
            <a:srgbClr val="F2AA8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1094609-BC9B-239D-45DA-328C1C3498BB}"/>
              </a:ext>
            </a:extLst>
          </p:cNvPr>
          <p:cNvSpPr txBox="1">
            <a:spLocks/>
          </p:cNvSpPr>
          <p:nvPr/>
        </p:nvSpPr>
        <p:spPr>
          <a:xfrm>
            <a:off x="650647" y="322995"/>
            <a:ext cx="10931753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5BA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000" dirty="0"/>
              <a:t>D</a:t>
            </a:r>
            <a:r>
              <a:rPr lang="en-CH" sz="4000" dirty="0" err="1"/>
              <a:t>igital</a:t>
            </a:r>
            <a:r>
              <a:rPr lang="en-CH" sz="4000" dirty="0"/>
              <a:t> innovation and co-creation</a:t>
            </a:r>
            <a:endParaRPr lang="en-GB" sz="4000" dirty="0"/>
          </a:p>
        </p:txBody>
      </p:sp>
      <p:pic>
        <p:nvPicPr>
          <p:cNvPr id="42" name="Google Shape;146;p3">
            <a:extLst>
              <a:ext uri="{FF2B5EF4-FFF2-40B4-BE49-F238E27FC236}">
                <a16:creationId xmlns:a16="http://schemas.microsoft.com/office/drawing/2014/main" id="{9BA29209-7B72-7560-2AC9-557EB135DEF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58673" y="136621"/>
            <a:ext cx="550719" cy="55071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6108771-48C8-974C-5C5C-0EED8BAFC88F}"/>
              </a:ext>
            </a:extLst>
          </p:cNvPr>
          <p:cNvSpPr txBox="1"/>
          <p:nvPr/>
        </p:nvSpPr>
        <p:spPr>
          <a:xfrm>
            <a:off x="0" y="1554769"/>
            <a:ext cx="3680937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>
              <a:spcAft>
                <a:spcPts val="600"/>
              </a:spcAft>
              <a:buFont typeface="Wingdings" panose="05000000000000000000" pitchFamily="2" charset="2"/>
              <a:buChar char=""/>
            </a:pPr>
            <a:r>
              <a:rPr lang="en-US" sz="1600" kern="100" dirty="0">
                <a:solidFill>
                  <a:srgbClr val="F2AA84"/>
                </a:solidFill>
                <a:latin typeface="Univers Condensed Light" panose="020B030602020204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Explore digital twins and virtual simulations, and real-time decision tools</a:t>
            </a:r>
          </a:p>
          <a:p>
            <a:pPr marL="285750" indent="-285750" algn="r">
              <a:spcAft>
                <a:spcPts val="600"/>
              </a:spcAft>
              <a:buFont typeface="Wingdings" panose="05000000000000000000" pitchFamily="2" charset="2"/>
              <a:buChar char=""/>
            </a:pPr>
            <a:r>
              <a:rPr lang="en-US" sz="1600" kern="100" dirty="0">
                <a:solidFill>
                  <a:srgbClr val="F2AA84"/>
                </a:solidFill>
                <a:latin typeface="Univers Condensed Light" panose="020B030602020204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Integrate models, advanced tools, observations, and user feedback</a:t>
            </a:r>
          </a:p>
          <a:p>
            <a:pPr marL="285750" indent="-285750" algn="r">
              <a:spcAft>
                <a:spcPts val="600"/>
              </a:spcAft>
              <a:buFont typeface="Wingdings" panose="05000000000000000000" pitchFamily="2" charset="2"/>
              <a:buChar char=""/>
            </a:pPr>
            <a:r>
              <a:rPr lang="en-US" sz="1600" kern="100" dirty="0">
                <a:solidFill>
                  <a:srgbClr val="F2AA84"/>
                </a:solidFill>
                <a:latin typeface="Univers Condensed Light" panose="020B030602020204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Enable anticipatory action and proactive water management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50B6243-B5DC-51D0-D7C2-8FAE518CEA19}"/>
              </a:ext>
            </a:extLst>
          </p:cNvPr>
          <p:cNvSpPr txBox="1"/>
          <p:nvPr/>
        </p:nvSpPr>
        <p:spPr>
          <a:xfrm>
            <a:off x="9416379" y="1732685"/>
            <a:ext cx="261198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"/>
            </a:pPr>
            <a:r>
              <a:rPr lang="en-US" sz="1600" kern="100" dirty="0">
                <a:solidFill>
                  <a:srgbClr val="F2AA84"/>
                </a:solidFill>
                <a:latin typeface="Univers Condensed Light" panose="020B030602020204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Focus on user engagement, communication, and visualization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"/>
            </a:pPr>
            <a:r>
              <a:rPr lang="en-US" sz="1600" kern="100" dirty="0">
                <a:solidFill>
                  <a:srgbClr val="F2AA84"/>
                </a:solidFill>
                <a:latin typeface="Univers Condensed Light" panose="020B030602020204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Assess human-water-ecosystem interactions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"/>
            </a:pPr>
            <a:r>
              <a:rPr lang="en-US" sz="1600" kern="100" dirty="0">
                <a:solidFill>
                  <a:srgbClr val="F2AA84"/>
                </a:solidFill>
                <a:latin typeface="Univers Condensed Light" panose="020B030602020204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Develop services tailored to user contexts and improve clarity</a:t>
            </a:r>
          </a:p>
        </p:txBody>
      </p:sp>
      <p:pic>
        <p:nvPicPr>
          <p:cNvPr id="144" name="Google Shape;144;p3">
            <a:extLst>
              <a:ext uri="{FF2B5EF4-FFF2-40B4-BE49-F238E27FC236}">
                <a16:creationId xmlns:a16="http://schemas.microsoft.com/office/drawing/2014/main" id="{5B37684D-F922-A2CC-8BE0-AC7E456E153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68447" y="4461463"/>
            <a:ext cx="2259916" cy="22599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ction Button: Go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6741B5B-09F1-F664-074D-9F9AFD586512}"/>
              </a:ext>
            </a:extLst>
          </p:cNvPr>
          <p:cNvSpPr/>
          <p:nvPr/>
        </p:nvSpPr>
        <p:spPr>
          <a:xfrm>
            <a:off x="2669424" y="6217623"/>
            <a:ext cx="895927" cy="524800"/>
          </a:xfrm>
          <a:prstGeom prst="actionButtonHom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4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BA35C-5BA6-BB3E-ED0C-74B631A7D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diagram of cubes&#10;&#10;AI-generated content may be incorrect.">
            <a:extLst>
              <a:ext uri="{FF2B5EF4-FFF2-40B4-BE49-F238E27FC236}">
                <a16:creationId xmlns:a16="http://schemas.microsoft.com/office/drawing/2014/main" id="{FEFD93D7-184F-DC4E-96C8-74C513628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154" y="1527841"/>
            <a:ext cx="6161015" cy="4886582"/>
          </a:xfrm>
          <a:prstGeom prst="rect">
            <a:avLst/>
          </a:prstGeom>
        </p:spPr>
      </p:pic>
      <p:pic>
        <p:nvPicPr>
          <p:cNvPr id="6" name="Picture 5" descr="Diagram of a diagram of a diagram&#10;&#10;AI-generated content may be incorrect.">
            <a:extLst>
              <a:ext uri="{FF2B5EF4-FFF2-40B4-BE49-F238E27FC236}">
                <a16:creationId xmlns:a16="http://schemas.microsoft.com/office/drawing/2014/main" id="{A6C34875-126C-0FAC-F81C-36E79BC73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154" y="1527841"/>
            <a:ext cx="6161015" cy="4886582"/>
          </a:xfrm>
          <a:prstGeom prst="rect">
            <a:avLst/>
          </a:prstGeom>
        </p:spPr>
      </p:pic>
      <p:pic>
        <p:nvPicPr>
          <p:cNvPr id="8" name="Picture 7" descr="A close-up of a square&#10;&#10;AI-generated content may be incorrect.">
            <a:extLst>
              <a:ext uri="{FF2B5EF4-FFF2-40B4-BE49-F238E27FC236}">
                <a16:creationId xmlns:a16="http://schemas.microsoft.com/office/drawing/2014/main" id="{80777246-98FE-8DB9-9228-00E587F6A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154" y="1527841"/>
            <a:ext cx="6161015" cy="4886582"/>
          </a:xfrm>
          <a:prstGeom prst="rect">
            <a:avLst/>
          </a:prstGeom>
        </p:spPr>
      </p:pic>
      <p:pic>
        <p:nvPicPr>
          <p:cNvPr id="10" name="Picture 9" descr="A diagram of a pyramid of cubes&#10;&#10;AI-generated content may be incorrect.">
            <a:extLst>
              <a:ext uri="{FF2B5EF4-FFF2-40B4-BE49-F238E27FC236}">
                <a16:creationId xmlns:a16="http://schemas.microsoft.com/office/drawing/2014/main" id="{EC924A22-6063-F0A7-7B31-58E4D9264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5601" y="1527841"/>
            <a:ext cx="6157244" cy="488658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DD85345-969D-263A-9114-04D5DCEF02B3}"/>
              </a:ext>
            </a:extLst>
          </p:cNvPr>
          <p:cNvSpPr txBox="1">
            <a:spLocks/>
          </p:cNvSpPr>
          <p:nvPr/>
        </p:nvSpPr>
        <p:spPr>
          <a:xfrm>
            <a:off x="650647" y="322995"/>
            <a:ext cx="10931753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5BA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H" sz="4000" dirty="0"/>
              <a:t>Call for Global Action</a:t>
            </a:r>
            <a:endParaRPr lang="en-GB" sz="4000" dirty="0"/>
          </a:p>
        </p:txBody>
      </p:sp>
      <p:sp>
        <p:nvSpPr>
          <p:cNvPr id="27" name="Google Shape;122;p7">
            <a:extLst>
              <a:ext uri="{FF2B5EF4-FFF2-40B4-BE49-F238E27FC236}">
                <a16:creationId xmlns:a16="http://schemas.microsoft.com/office/drawing/2014/main" id="{AAF051CB-2B95-81B5-EEBA-33CC5734A787}"/>
              </a:ext>
            </a:extLst>
          </p:cNvPr>
          <p:cNvSpPr/>
          <p:nvPr/>
        </p:nvSpPr>
        <p:spPr>
          <a:xfrm>
            <a:off x="845381" y="1217930"/>
            <a:ext cx="2371716" cy="2992248"/>
          </a:xfrm>
          <a:prstGeom prst="roundRect">
            <a:avLst>
              <a:gd name="adj" fmla="val 16667"/>
            </a:avLst>
          </a:prstGeom>
          <a:solidFill>
            <a:srgbClr val="A02B93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r>
              <a:rPr lang="en-US" sz="1600" b="1" dirty="0">
                <a:solidFill>
                  <a:schemeClr val="lt1"/>
                </a:solidFill>
                <a:latin typeface="Univers Condensed Light" panose="020B0306020202040204" pitchFamily="34" charset="0"/>
                <a:ea typeface="Arial"/>
                <a:cs typeface="Arial" panose="020B0604020202020204" pitchFamily="34" charset="0"/>
                <a:sym typeface="Arial"/>
              </a:rPr>
              <a:t>Call for global action:</a:t>
            </a:r>
            <a:r>
              <a:rPr lang="en-US" sz="1600" dirty="0">
                <a:solidFill>
                  <a:schemeClr val="lt1"/>
                </a:solidFill>
                <a:latin typeface="Univers Condensed Light" panose="020B030602020204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</a:p>
          <a:p>
            <a:endParaRPr lang="en-CH" sz="1600" dirty="0">
              <a:solidFill>
                <a:schemeClr val="lt1"/>
              </a:solidFill>
              <a:latin typeface="Univers Condensed Light" panose="020B030602020204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r>
              <a:rPr lang="en-US" sz="1600" dirty="0">
                <a:solidFill>
                  <a:schemeClr val="lt1"/>
                </a:solidFill>
                <a:latin typeface="Univers Condensed Light" panose="020B0306020202040204" pitchFamily="34" charset="0"/>
                <a:ea typeface="Arial"/>
                <a:cs typeface="Arial" panose="020B0604020202020204" pitchFamily="34" charset="0"/>
                <a:sym typeface="Arial"/>
              </a:rPr>
              <a:t>Alignment of research investments with the strategy, stronger complementarity with global initiatives, and reinforcement of the R2O–O2R loop through active engagement of NMHSs.</a:t>
            </a:r>
            <a:endParaRPr sz="1600" dirty="0">
              <a:latin typeface="Univers Condensed Light" panose="020B0306020202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Google Shape;122;p7">
            <a:extLst>
              <a:ext uri="{FF2B5EF4-FFF2-40B4-BE49-F238E27FC236}">
                <a16:creationId xmlns:a16="http://schemas.microsoft.com/office/drawing/2014/main" id="{D69AE62A-A7DB-6655-BB2D-198341E5D9CE}"/>
              </a:ext>
            </a:extLst>
          </p:cNvPr>
          <p:cNvSpPr/>
          <p:nvPr/>
        </p:nvSpPr>
        <p:spPr>
          <a:xfrm>
            <a:off x="9966960" y="1217930"/>
            <a:ext cx="1727200" cy="4886582"/>
          </a:xfrm>
          <a:prstGeom prst="roundRect">
            <a:avLst>
              <a:gd name="adj" fmla="val 16667"/>
            </a:avLst>
          </a:prstGeom>
          <a:solidFill>
            <a:srgbClr val="A02B93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r>
              <a:rPr lang="en-US" sz="1600" b="1" dirty="0">
                <a:solidFill>
                  <a:schemeClr val="lt1"/>
                </a:solidFill>
                <a:latin typeface="Univers Condensed Light" panose="020B0306020202040204" pitchFamily="34" charset="0"/>
                <a:ea typeface="Arial"/>
                <a:cs typeface="Arial" panose="020B0604020202020204" pitchFamily="34" charset="0"/>
                <a:sym typeface="Arial"/>
              </a:rPr>
              <a:t>Implementation </a:t>
            </a:r>
            <a:br>
              <a:rPr lang="en-CH" sz="1600" b="1" dirty="0">
                <a:solidFill>
                  <a:schemeClr val="lt1"/>
                </a:solidFill>
                <a:latin typeface="Univers Condensed Light" panose="020B030602020204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US" sz="1600" b="1" dirty="0">
                <a:solidFill>
                  <a:schemeClr val="lt1"/>
                </a:solidFill>
                <a:latin typeface="Univers Condensed Light" panose="020B0306020202040204" pitchFamily="34" charset="0"/>
                <a:ea typeface="Arial"/>
                <a:cs typeface="Arial" panose="020B0604020202020204" pitchFamily="34" charset="0"/>
                <a:sym typeface="Arial"/>
              </a:rPr>
              <a:t>and uptake:</a:t>
            </a:r>
            <a:r>
              <a:rPr lang="en-US" sz="1600" dirty="0">
                <a:solidFill>
                  <a:schemeClr val="lt1"/>
                </a:solidFill>
                <a:latin typeface="Univers Condensed Light" panose="020B030602020204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lang="en-CH" sz="1600" dirty="0">
              <a:solidFill>
                <a:schemeClr val="lt1"/>
              </a:solidFill>
              <a:latin typeface="Univers Condensed Light" panose="020B030602020204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endParaRPr lang="en-CH" sz="1600" dirty="0">
              <a:solidFill>
                <a:schemeClr val="lt1"/>
              </a:solidFill>
              <a:latin typeface="Univers Condensed Light" panose="020B030602020204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r>
              <a:rPr lang="en-US" sz="1600" dirty="0">
                <a:solidFill>
                  <a:schemeClr val="lt1"/>
                </a:solidFill>
                <a:latin typeface="Univers Condensed Light" panose="020B0306020202040204" pitchFamily="34" charset="0"/>
                <a:ea typeface="Arial"/>
                <a:cs typeface="Arial" panose="020B0604020202020204" pitchFamily="34" charset="0"/>
                <a:sym typeface="Arial"/>
              </a:rPr>
              <a:t>Embedding priorities into national and international </a:t>
            </a:r>
            <a:r>
              <a:rPr lang="en-US" sz="1600" dirty="0" err="1">
                <a:solidFill>
                  <a:schemeClr val="lt1"/>
                </a:solidFill>
                <a:latin typeface="Univers Condensed Light" panose="020B0306020202040204" pitchFamily="34" charset="0"/>
                <a:ea typeface="Arial"/>
                <a:cs typeface="Arial" panose="020B0604020202020204" pitchFamily="34" charset="0"/>
                <a:sym typeface="Arial"/>
              </a:rPr>
              <a:t>programmes</a:t>
            </a:r>
            <a:r>
              <a:rPr lang="en-US" sz="1600" dirty="0">
                <a:solidFill>
                  <a:schemeClr val="lt1"/>
                </a:solidFill>
                <a:latin typeface="Univers Condensed Light" panose="020B0306020202040204" pitchFamily="34" charset="0"/>
                <a:ea typeface="Arial"/>
                <a:cs typeface="Arial" panose="020B0604020202020204" pitchFamily="34" charset="0"/>
                <a:sym typeface="Arial"/>
              </a:rPr>
              <a:t>, leveraging existing structures </a:t>
            </a:r>
            <a:br>
              <a:rPr lang="en-CH" sz="1600" dirty="0">
                <a:solidFill>
                  <a:schemeClr val="lt1"/>
                </a:solidFill>
                <a:latin typeface="Univers Condensed Light" panose="020B030602020204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US" sz="1600" dirty="0">
                <a:solidFill>
                  <a:schemeClr val="lt1"/>
                </a:solidFill>
                <a:latin typeface="Univers Condensed Light" panose="020B0306020202040204" pitchFamily="34" charset="0"/>
                <a:ea typeface="Arial"/>
                <a:cs typeface="Arial" panose="020B0604020202020204" pitchFamily="34" charset="0"/>
                <a:sym typeface="Arial"/>
              </a:rPr>
              <a:t>(e.g., Permanent Representatives, Hydrology Advisors), and integrating diverse knowledge systems.</a:t>
            </a:r>
            <a:endParaRPr sz="1600" dirty="0">
              <a:latin typeface="Univers Condensed Light" panose="020B030602020204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Google Shape;146;p3">
            <a:extLst>
              <a:ext uri="{FF2B5EF4-FFF2-40B4-BE49-F238E27FC236}">
                <a16:creationId xmlns:a16="http://schemas.microsoft.com/office/drawing/2014/main" id="{03C487C5-D5C8-4931-A8A0-64692D20891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558673" y="136621"/>
            <a:ext cx="550719" cy="550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ction Button: Go Home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56B80C3-E2E9-5A85-2CCA-E56999410D72}"/>
              </a:ext>
            </a:extLst>
          </p:cNvPr>
          <p:cNvSpPr/>
          <p:nvPr/>
        </p:nvSpPr>
        <p:spPr>
          <a:xfrm>
            <a:off x="2669424" y="6217623"/>
            <a:ext cx="895927" cy="524800"/>
          </a:xfrm>
          <a:prstGeom prst="actionButtonHom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BA35C-5BA6-BB3E-ED0C-74B631A7D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4DD85345-969D-263A-9114-04D5DCEF02B3}"/>
              </a:ext>
            </a:extLst>
          </p:cNvPr>
          <p:cNvSpPr txBox="1">
            <a:spLocks/>
          </p:cNvSpPr>
          <p:nvPr/>
        </p:nvSpPr>
        <p:spPr>
          <a:xfrm>
            <a:off x="650647" y="322995"/>
            <a:ext cx="10931753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5BA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sz="4000" dirty="0"/>
              <a:t>Innovations </a:t>
            </a:r>
            <a:r>
              <a:rPr lang="sv-SE" sz="4000" dirty="0" err="1"/>
              <a:t>across</a:t>
            </a:r>
            <a:r>
              <a:rPr lang="sv-SE" sz="4000" dirty="0"/>
              <a:t> </a:t>
            </a:r>
            <a:r>
              <a:rPr lang="sv-SE" sz="4000" dirty="0" err="1"/>
              <a:t>scales</a:t>
            </a:r>
            <a:r>
              <a:rPr lang="sv-SE" sz="4000" dirty="0"/>
              <a:t> and </a:t>
            </a:r>
            <a:r>
              <a:rPr lang="sv-SE" sz="4000" dirty="0" err="1"/>
              <a:t>horizons</a:t>
            </a:r>
            <a:endParaRPr lang="en-GB" sz="4000" dirty="0"/>
          </a:p>
        </p:txBody>
      </p:sp>
      <p:pic>
        <p:nvPicPr>
          <p:cNvPr id="31" name="Google Shape;146;p3">
            <a:extLst>
              <a:ext uri="{FF2B5EF4-FFF2-40B4-BE49-F238E27FC236}">
                <a16:creationId xmlns:a16="http://schemas.microsoft.com/office/drawing/2014/main" id="{03C487C5-D5C8-4931-A8A0-64692D20891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8673" y="136621"/>
            <a:ext cx="550719" cy="550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ction Button: Go Home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56B80C3-E2E9-5A85-2CCA-E56999410D72}"/>
              </a:ext>
            </a:extLst>
          </p:cNvPr>
          <p:cNvSpPr/>
          <p:nvPr/>
        </p:nvSpPr>
        <p:spPr>
          <a:xfrm>
            <a:off x="2669424" y="6217623"/>
            <a:ext cx="895927" cy="524800"/>
          </a:xfrm>
          <a:prstGeom prst="actionButtonHome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https://lh7-us.googleusercontent.com/docsz/AD_4nXea--iyxQwS55HcfcCo3L2RIBPU4cpzMb1hfSH94Xife5xG8PCXAkkGxFkjZTK5TwkZ_K2hmARB75d_rmrsmwoZveJdYsDoxw3DrLI8YGfuJFL3ShLhikEbyDKKfTvLaXTbYLJdj7CWyDtgfQCcLCNfJRN1?key=w1UAGU5JMTE_5nfLwc9r3w">
            <a:extLst>
              <a:ext uri="{FF2B5EF4-FFF2-40B4-BE49-F238E27FC236}">
                <a16:creationId xmlns:a16="http://schemas.microsoft.com/office/drawing/2014/main" id="{817698C8-77D6-159E-DDB8-14069653E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6" t="28100" r="17419" b="10094"/>
          <a:stretch/>
        </p:blipFill>
        <p:spPr bwMode="auto">
          <a:xfrm>
            <a:off x="386862" y="3094107"/>
            <a:ext cx="4847303" cy="27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519C118-48DC-84DC-EAB4-9593542AB255}"/>
              </a:ext>
            </a:extLst>
          </p:cNvPr>
          <p:cNvSpPr txBox="1">
            <a:spLocks/>
          </p:cNvSpPr>
          <p:nvPr/>
        </p:nvSpPr>
        <p:spPr>
          <a:xfrm>
            <a:off x="7644007" y="1298606"/>
            <a:ext cx="3423836" cy="46247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sv-SE" sz="1600" b="1" dirty="0" err="1">
                <a:latin typeface="Univers Condensed Light" panose="020B0306020202040204" pitchFamily="34" charset="0"/>
              </a:rPr>
              <a:t>How</a:t>
            </a:r>
            <a:r>
              <a:rPr lang="sv-SE" sz="1600" b="1" dirty="0">
                <a:latin typeface="Univers Condensed Light" panose="020B0306020202040204" pitchFamily="34" charset="0"/>
              </a:rPr>
              <a:t> </a:t>
            </a:r>
            <a:r>
              <a:rPr lang="sv-SE" sz="1600" b="1" dirty="0" err="1">
                <a:latin typeface="Univers Condensed Light" panose="020B0306020202040204" pitchFamily="34" charset="0"/>
              </a:rPr>
              <a:t>can</a:t>
            </a:r>
            <a:r>
              <a:rPr lang="sv-SE" sz="1600" b="1" dirty="0">
                <a:latin typeface="Univers Condensed Light" panose="020B0306020202040204" pitchFamily="34" charset="0"/>
              </a:rPr>
              <a:t> we </a:t>
            </a:r>
            <a:r>
              <a:rPr lang="sv-SE" sz="1600" b="1" dirty="0" err="1">
                <a:latin typeface="Univers Condensed Light" panose="020B0306020202040204" pitchFamily="34" charset="0"/>
              </a:rPr>
              <a:t>contribute</a:t>
            </a:r>
            <a:r>
              <a:rPr lang="sv-SE" sz="1600" b="1" dirty="0">
                <a:latin typeface="Univers Condensed Light" panose="020B0306020202040204" pitchFamily="34" charset="0"/>
              </a:rPr>
              <a:t> to EW4All?</a:t>
            </a:r>
            <a:endParaRPr lang="en-US" sz="1600" b="1" dirty="0">
              <a:latin typeface="Univers Condensed Light" panose="020B0306020202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B8366D-D489-9751-844D-48735E942D1C}"/>
              </a:ext>
            </a:extLst>
          </p:cNvPr>
          <p:cNvSpPr txBox="1">
            <a:spLocks/>
          </p:cNvSpPr>
          <p:nvPr/>
        </p:nvSpPr>
        <p:spPr>
          <a:xfrm>
            <a:off x="318833" y="2624728"/>
            <a:ext cx="2965920" cy="44767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1600" b="1" dirty="0">
                <a:latin typeface="Univers Condensed Light" panose="020B0306020202040204" pitchFamily="34" charset="0"/>
              </a:rPr>
              <a:t>Which are the main achievements in advancing R2O hydro forecasting</a:t>
            </a:r>
            <a:r>
              <a:rPr lang="sv-SE" sz="1600" b="1" dirty="0">
                <a:latin typeface="Univers Condensed Light" panose="020B0306020202040204" pitchFamily="34" charset="0"/>
              </a:rPr>
              <a:t>?</a:t>
            </a:r>
            <a:endParaRPr lang="en-US" sz="1600" b="1" dirty="0">
              <a:latin typeface="Univers Condensed Light" panose="020B0306020202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9D6484-6A47-C5A2-1879-C77B23F89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681" y="1992577"/>
            <a:ext cx="6165034" cy="36564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904972-7701-F915-74BC-7A2AD453B3E0}"/>
              </a:ext>
            </a:extLst>
          </p:cNvPr>
          <p:cNvSpPr txBox="1"/>
          <p:nvPr/>
        </p:nvSpPr>
        <p:spPr>
          <a:xfrm>
            <a:off x="3426576" y="6027723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Univers Condensed Light" panose="020B0306020202040204" pitchFamily="34" charset="0"/>
                <a:hlinkClick r:id="rId6"/>
              </a:rPr>
              <a:t>https://doi.org/10.1175/BAMS-D-24-0322.1</a:t>
            </a:r>
            <a:r>
              <a:rPr lang="en-US" sz="1600" dirty="0">
                <a:latin typeface="Univers Condensed Light" panose="020B0306020202040204" pitchFamily="34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38D312-4E88-34D1-C561-30D4D5ED18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311" y="1351858"/>
            <a:ext cx="734764" cy="7312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1E643B-8AB1-E077-7DFE-01B8EDE2A4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0899" y="1068444"/>
            <a:ext cx="2479976" cy="13949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880D93-ECDB-7642-B5A1-42EEAA0D07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6576" y="1512353"/>
            <a:ext cx="2265281" cy="169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472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F6497A16C24847AD78F11B87F7D548" ma:contentTypeVersion="17" ma:contentTypeDescription="Create a new document." ma:contentTypeScope="" ma:versionID="a7cc658e7350b5c0a4d111e4cd7357ff">
  <xsd:schema xmlns:xsd="http://www.w3.org/2001/XMLSchema" xmlns:xs="http://www.w3.org/2001/XMLSchema" xmlns:p="http://schemas.microsoft.com/office/2006/metadata/properties" xmlns:ns2="0238f0ac-9b23-40a1-9bea-3608b3f97744" xmlns:ns3="9dd362d0-63f2-4e3c-ac06-664d054c738d" targetNamespace="http://schemas.microsoft.com/office/2006/metadata/properties" ma:root="true" ma:fieldsID="2337762d3ab5dfd3463a974aeef507ce" ns2:_="" ns3:_="">
    <xsd:import namespace="0238f0ac-9b23-40a1-9bea-3608b3f97744"/>
    <xsd:import namespace="9dd362d0-63f2-4e3c-ac06-664d054c738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2:ImageMetadataListItemId" minOccurs="0"/>
                <xsd:element ref="ns2:ImageMetadataListFieldId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8f0ac-9b23-40a1-9bea-3608b3f9774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mageMetadataListItemId" ma:index="20" nillable="true" ma:displayName="ImageMetadataListItemId" ma:hidden="true" ma:indexed="true" ma:internalName="ImageMetadataListItemId">
      <xsd:simpleType>
        <xsd:restriction base="dms:Unknown"/>
      </xsd:simpleType>
    </xsd:element>
    <xsd:element name="ImageMetadataListFieldId" ma:index="21" nillable="true" ma:displayName="ImageMetadataListFieldId" ma:hidden="true" ma:indexed="true" ma:internalName="ImageMetadataListFieldId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362d0-63f2-4e3c-ac06-664d054c738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b17dc8f-c558-43f2-ab9d-5ed955ab729e}" ma:internalName="TaxCatchAll" ma:showField="CatchAllData" ma:web="9dd362d0-63f2-4e3c-ac06-664d054c73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MetadataListItemId xmlns="0238f0ac-9b23-40a1-9bea-3608b3f97744" xsi:nil="true"/>
    <ImageMetadataListFieldId xmlns="0238f0ac-9b23-40a1-9bea-3608b3f97744" xsi:nil="true"/>
    <lcf76f155ced4ddcb4097134ff3c332f xmlns="0238f0ac-9b23-40a1-9bea-3608b3f97744">
      <Terms xmlns="http://schemas.microsoft.com/office/infopath/2007/PartnerControls"/>
    </lcf76f155ced4ddcb4097134ff3c332f>
    <TaxCatchAll xmlns="9dd362d0-63f2-4e3c-ac06-664d054c738d" xsi:nil="true"/>
    <_dlc_DocId xmlns="9dd362d0-63f2-4e3c-ac06-664d054c738d">WMOOMM-1555984692-1374</_dlc_DocId>
    <_dlc_DocIdUrl xmlns="9dd362d0-63f2-4e3c-ac06-664d054c738d">
      <Url>https://wmoomm.sharepoint.com/sites/Hub/_layouts/15/DocIdRedir.aspx?ID=WMOOMM-1555984692-1374</Url>
      <Description>WMOOMM-1555984692-1374</Description>
    </_dlc_DocIdUrl>
  </documentManagement>
</p:properties>
</file>

<file path=customXml/itemProps1.xml><?xml version="1.0" encoding="utf-8"?>
<ds:datastoreItem xmlns:ds="http://schemas.openxmlformats.org/officeDocument/2006/customXml" ds:itemID="{DF5B0C47-9F72-4D6D-BA0B-1C79BBB1A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38f0ac-9b23-40a1-9bea-3608b3f97744"/>
    <ds:schemaRef ds:uri="9dd362d0-63f2-4e3c-ac06-664d054c73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EAFFEE-5F5C-4084-82CF-BA64B4593A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E82D94-E5A0-45E7-B4D7-7AF5C62331C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9995722-7EE4-43F0-BFD1-A4A9177742E2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9dd362d0-63f2-4e3c-ac06-664d054c738d"/>
    <ds:schemaRef ds:uri="0238f0ac-9b23-40a1-9bea-3608b3f97744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Metadata/LabelInfo.xml><?xml version="1.0" encoding="utf-8"?>
<clbl:labelList xmlns:clbl="http://schemas.microsoft.com/office/2020/mipLabelMetadata">
  <clbl:label id="{e962d134-526b-49fe-8fc7-dd80537250d0}" enabled="1" method="Standard" siteId="{eaa6be54-4687-40c4-9827-c044bd8e8d3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9033</TotalTime>
  <Words>540</Words>
  <Application>Microsoft Office PowerPoint</Application>
  <PresentationFormat>Widescreen</PresentationFormat>
  <Paragraphs>71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Univers Condensed Light</vt:lpstr>
      <vt:lpstr>Wingdings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lastModifiedBy>Ilias Pechlivanidis</cp:lastModifiedBy>
  <cp:revision>197</cp:revision>
  <dcterms:created xsi:type="dcterms:W3CDTF">2024-04-23T12:25:23Z</dcterms:created>
  <dcterms:modified xsi:type="dcterms:W3CDTF">2026-04-09T12:48:06Z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0x01010063F6497A16C24847AD78F11B87F7D548</vt:lpwstr>
  </property>
  <property fmtid="{D5CDD505-2E9C-101B-9397-08002B2CF9AE}" pid="3" name="_dlc_DocIdItemGuid">
    <vt:lpwstr>770e6ac8-842c-40d0-bc92-2c589e2b3feb</vt:lpwstr>
  </property>
  <property fmtid="{D5CDD505-2E9C-101B-9397-08002B2CF9AE}" pid="4" name="MediaServiceImageTags">
    <vt:lpwstr/>
  </property>
</Properties>
</file>