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66325" cy="1508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>
        <p:scale>
          <a:sx n="50" d="100"/>
          <a:sy n="50" d="100"/>
        </p:scale>
        <p:origin x="2184" y="-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2469199"/>
            <a:ext cx="8471376" cy="5252720"/>
          </a:xfrm>
        </p:spPr>
        <p:txBody>
          <a:bodyPr anchor="b"/>
          <a:lstStyle>
            <a:lvl1pPr algn="ctr">
              <a:defRPr sz="6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91" y="7924484"/>
            <a:ext cx="7474744" cy="3642676"/>
          </a:xfrm>
        </p:spPr>
        <p:txBody>
          <a:bodyPr/>
          <a:lstStyle>
            <a:lvl1pPr marL="0" indent="0" algn="ctr">
              <a:buNone/>
              <a:defRPr sz="2616"/>
            </a:lvl1pPr>
            <a:lvl2pPr marL="498302" indent="0" algn="ctr">
              <a:buNone/>
              <a:defRPr sz="2180"/>
            </a:lvl2pPr>
            <a:lvl3pPr marL="996605" indent="0" algn="ctr">
              <a:buNone/>
              <a:defRPr sz="1962"/>
            </a:lvl3pPr>
            <a:lvl4pPr marL="1494907" indent="0" algn="ctr">
              <a:buNone/>
              <a:defRPr sz="1744"/>
            </a:lvl4pPr>
            <a:lvl5pPr marL="1993209" indent="0" algn="ctr">
              <a:buNone/>
              <a:defRPr sz="1744"/>
            </a:lvl5pPr>
            <a:lvl6pPr marL="2491511" indent="0" algn="ctr">
              <a:buNone/>
              <a:defRPr sz="1744"/>
            </a:lvl6pPr>
            <a:lvl7pPr marL="2989814" indent="0" algn="ctr">
              <a:buNone/>
              <a:defRPr sz="1744"/>
            </a:lvl7pPr>
            <a:lvl8pPr marL="3488116" indent="0" algn="ctr">
              <a:buNone/>
              <a:defRPr sz="1744"/>
            </a:lvl8pPr>
            <a:lvl9pPr marL="3986418" indent="0" algn="ctr">
              <a:buNone/>
              <a:defRPr sz="1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2152" y="803275"/>
            <a:ext cx="2148989" cy="1278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186" y="803275"/>
            <a:ext cx="6322387" cy="1278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95" y="3761427"/>
            <a:ext cx="8595955" cy="6276021"/>
          </a:xfrm>
        </p:spPr>
        <p:txBody>
          <a:bodyPr anchor="b"/>
          <a:lstStyle>
            <a:lvl1pPr>
              <a:defRPr sz="6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995" y="10096822"/>
            <a:ext cx="8595955" cy="3300411"/>
          </a:xfrm>
        </p:spPr>
        <p:txBody>
          <a:bodyPr/>
          <a:lstStyle>
            <a:lvl1pPr marL="0" indent="0">
              <a:buNone/>
              <a:defRPr sz="2616">
                <a:solidFill>
                  <a:schemeClr val="tx1"/>
                </a:solidFill>
              </a:defRPr>
            </a:lvl1pPr>
            <a:lvl2pPr marL="498302" indent="0">
              <a:buNone/>
              <a:defRPr sz="2180">
                <a:solidFill>
                  <a:schemeClr val="tx1">
                    <a:tint val="75000"/>
                  </a:schemeClr>
                </a:solidFill>
              </a:defRPr>
            </a:lvl2pPr>
            <a:lvl3pPr marL="996605" indent="0">
              <a:buNone/>
              <a:defRPr sz="1962">
                <a:solidFill>
                  <a:schemeClr val="tx1">
                    <a:tint val="75000"/>
                  </a:schemeClr>
                </a:solidFill>
              </a:defRPr>
            </a:lvl3pPr>
            <a:lvl4pPr marL="1494907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4pPr>
            <a:lvl5pPr marL="1993209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5pPr>
            <a:lvl6pPr marL="249151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6pPr>
            <a:lvl7pPr marL="298981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7pPr>
            <a:lvl8pPr marL="3488116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8pPr>
            <a:lvl9pPr marL="3986418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185" y="4016375"/>
            <a:ext cx="4235688" cy="9572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452" y="4016375"/>
            <a:ext cx="4235688" cy="9572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803278"/>
            <a:ext cx="8595955" cy="2916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84" y="3698559"/>
            <a:ext cx="4216222" cy="1812606"/>
          </a:xfrm>
        </p:spPr>
        <p:txBody>
          <a:bodyPr anchor="b"/>
          <a:lstStyle>
            <a:lvl1pPr marL="0" indent="0">
              <a:buNone/>
              <a:defRPr sz="2616" b="1"/>
            </a:lvl1pPr>
            <a:lvl2pPr marL="498302" indent="0">
              <a:buNone/>
              <a:defRPr sz="2180" b="1"/>
            </a:lvl2pPr>
            <a:lvl3pPr marL="996605" indent="0">
              <a:buNone/>
              <a:defRPr sz="1962" b="1"/>
            </a:lvl3pPr>
            <a:lvl4pPr marL="1494907" indent="0">
              <a:buNone/>
              <a:defRPr sz="1744" b="1"/>
            </a:lvl4pPr>
            <a:lvl5pPr marL="1993209" indent="0">
              <a:buNone/>
              <a:defRPr sz="1744" b="1"/>
            </a:lvl5pPr>
            <a:lvl6pPr marL="2491511" indent="0">
              <a:buNone/>
              <a:defRPr sz="1744" b="1"/>
            </a:lvl6pPr>
            <a:lvl7pPr marL="2989814" indent="0">
              <a:buNone/>
              <a:defRPr sz="1744" b="1"/>
            </a:lvl7pPr>
            <a:lvl8pPr marL="3488116" indent="0">
              <a:buNone/>
              <a:defRPr sz="1744" b="1"/>
            </a:lvl8pPr>
            <a:lvl9pPr marL="3986418" indent="0">
              <a:buNone/>
              <a:defRPr sz="1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84" y="5511165"/>
            <a:ext cx="4216222" cy="8106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453" y="3698559"/>
            <a:ext cx="4236986" cy="1812606"/>
          </a:xfrm>
        </p:spPr>
        <p:txBody>
          <a:bodyPr anchor="b"/>
          <a:lstStyle>
            <a:lvl1pPr marL="0" indent="0">
              <a:buNone/>
              <a:defRPr sz="2616" b="1"/>
            </a:lvl1pPr>
            <a:lvl2pPr marL="498302" indent="0">
              <a:buNone/>
              <a:defRPr sz="2180" b="1"/>
            </a:lvl2pPr>
            <a:lvl3pPr marL="996605" indent="0">
              <a:buNone/>
              <a:defRPr sz="1962" b="1"/>
            </a:lvl3pPr>
            <a:lvl4pPr marL="1494907" indent="0">
              <a:buNone/>
              <a:defRPr sz="1744" b="1"/>
            </a:lvl4pPr>
            <a:lvl5pPr marL="1993209" indent="0">
              <a:buNone/>
              <a:defRPr sz="1744" b="1"/>
            </a:lvl5pPr>
            <a:lvl6pPr marL="2491511" indent="0">
              <a:buNone/>
              <a:defRPr sz="1744" b="1"/>
            </a:lvl6pPr>
            <a:lvl7pPr marL="2989814" indent="0">
              <a:buNone/>
              <a:defRPr sz="1744" b="1"/>
            </a:lvl7pPr>
            <a:lvl8pPr marL="3488116" indent="0">
              <a:buNone/>
              <a:defRPr sz="1744" b="1"/>
            </a:lvl8pPr>
            <a:lvl9pPr marL="3986418" indent="0">
              <a:buNone/>
              <a:defRPr sz="1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453" y="5511165"/>
            <a:ext cx="4236986" cy="8106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1005840"/>
            <a:ext cx="3214399" cy="3520440"/>
          </a:xfrm>
        </p:spPr>
        <p:txBody>
          <a:bodyPr anchor="b"/>
          <a:lstStyle>
            <a:lvl1pPr>
              <a:defRPr sz="3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86" y="2172338"/>
            <a:ext cx="5045452" cy="10721975"/>
          </a:xfrm>
        </p:spPr>
        <p:txBody>
          <a:bodyPr/>
          <a:lstStyle>
            <a:lvl1pPr>
              <a:defRPr sz="3488"/>
            </a:lvl1pPr>
            <a:lvl2pPr>
              <a:defRPr sz="3052"/>
            </a:lvl2pPr>
            <a:lvl3pPr>
              <a:defRPr sz="2616"/>
            </a:lvl3pPr>
            <a:lvl4pPr>
              <a:defRPr sz="2180"/>
            </a:lvl4pPr>
            <a:lvl5pPr>
              <a:defRPr sz="2180"/>
            </a:lvl5pPr>
            <a:lvl6pPr>
              <a:defRPr sz="2180"/>
            </a:lvl6pPr>
            <a:lvl7pPr>
              <a:defRPr sz="2180"/>
            </a:lvl7pPr>
            <a:lvl8pPr>
              <a:defRPr sz="2180"/>
            </a:lvl8pPr>
            <a:lvl9pPr>
              <a:defRPr sz="21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4526280"/>
            <a:ext cx="3214399" cy="8385494"/>
          </a:xfrm>
        </p:spPr>
        <p:txBody>
          <a:bodyPr/>
          <a:lstStyle>
            <a:lvl1pPr marL="0" indent="0">
              <a:buNone/>
              <a:defRPr sz="1744"/>
            </a:lvl1pPr>
            <a:lvl2pPr marL="498302" indent="0">
              <a:buNone/>
              <a:defRPr sz="1526"/>
            </a:lvl2pPr>
            <a:lvl3pPr marL="996605" indent="0">
              <a:buNone/>
              <a:defRPr sz="1308"/>
            </a:lvl3pPr>
            <a:lvl4pPr marL="1494907" indent="0">
              <a:buNone/>
              <a:defRPr sz="1090"/>
            </a:lvl4pPr>
            <a:lvl5pPr marL="1993209" indent="0">
              <a:buNone/>
              <a:defRPr sz="1090"/>
            </a:lvl5pPr>
            <a:lvl6pPr marL="2491511" indent="0">
              <a:buNone/>
              <a:defRPr sz="1090"/>
            </a:lvl6pPr>
            <a:lvl7pPr marL="2989814" indent="0">
              <a:buNone/>
              <a:defRPr sz="1090"/>
            </a:lvl7pPr>
            <a:lvl8pPr marL="3488116" indent="0">
              <a:buNone/>
              <a:defRPr sz="1090"/>
            </a:lvl8pPr>
            <a:lvl9pPr marL="3986418" indent="0">
              <a:buNone/>
              <a:defRPr sz="10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1005840"/>
            <a:ext cx="3214399" cy="3520440"/>
          </a:xfrm>
        </p:spPr>
        <p:txBody>
          <a:bodyPr anchor="b"/>
          <a:lstStyle>
            <a:lvl1pPr>
              <a:defRPr sz="3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6986" y="2172338"/>
            <a:ext cx="5045452" cy="10721975"/>
          </a:xfrm>
        </p:spPr>
        <p:txBody>
          <a:bodyPr anchor="t"/>
          <a:lstStyle>
            <a:lvl1pPr marL="0" indent="0">
              <a:buNone/>
              <a:defRPr sz="3488"/>
            </a:lvl1pPr>
            <a:lvl2pPr marL="498302" indent="0">
              <a:buNone/>
              <a:defRPr sz="3052"/>
            </a:lvl2pPr>
            <a:lvl3pPr marL="996605" indent="0">
              <a:buNone/>
              <a:defRPr sz="2616"/>
            </a:lvl3pPr>
            <a:lvl4pPr marL="1494907" indent="0">
              <a:buNone/>
              <a:defRPr sz="2180"/>
            </a:lvl4pPr>
            <a:lvl5pPr marL="1993209" indent="0">
              <a:buNone/>
              <a:defRPr sz="2180"/>
            </a:lvl5pPr>
            <a:lvl6pPr marL="2491511" indent="0">
              <a:buNone/>
              <a:defRPr sz="2180"/>
            </a:lvl6pPr>
            <a:lvl7pPr marL="2989814" indent="0">
              <a:buNone/>
              <a:defRPr sz="2180"/>
            </a:lvl7pPr>
            <a:lvl8pPr marL="3488116" indent="0">
              <a:buNone/>
              <a:defRPr sz="2180"/>
            </a:lvl8pPr>
            <a:lvl9pPr marL="3986418" indent="0">
              <a:buNone/>
              <a:defRPr sz="21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4526280"/>
            <a:ext cx="3214399" cy="8385494"/>
          </a:xfrm>
        </p:spPr>
        <p:txBody>
          <a:bodyPr/>
          <a:lstStyle>
            <a:lvl1pPr marL="0" indent="0">
              <a:buNone/>
              <a:defRPr sz="1744"/>
            </a:lvl1pPr>
            <a:lvl2pPr marL="498302" indent="0">
              <a:buNone/>
              <a:defRPr sz="1526"/>
            </a:lvl2pPr>
            <a:lvl3pPr marL="996605" indent="0">
              <a:buNone/>
              <a:defRPr sz="1308"/>
            </a:lvl3pPr>
            <a:lvl4pPr marL="1494907" indent="0">
              <a:buNone/>
              <a:defRPr sz="1090"/>
            </a:lvl4pPr>
            <a:lvl5pPr marL="1993209" indent="0">
              <a:buNone/>
              <a:defRPr sz="1090"/>
            </a:lvl5pPr>
            <a:lvl6pPr marL="2491511" indent="0">
              <a:buNone/>
              <a:defRPr sz="1090"/>
            </a:lvl6pPr>
            <a:lvl7pPr marL="2989814" indent="0">
              <a:buNone/>
              <a:defRPr sz="1090"/>
            </a:lvl7pPr>
            <a:lvl8pPr marL="3488116" indent="0">
              <a:buNone/>
              <a:defRPr sz="1090"/>
            </a:lvl8pPr>
            <a:lvl9pPr marL="3986418" indent="0">
              <a:buNone/>
              <a:defRPr sz="10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185" y="803278"/>
            <a:ext cx="8595955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185" y="4016375"/>
            <a:ext cx="8595955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185" y="13983973"/>
            <a:ext cx="224242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BAEF-767A-4081-80AE-D514DE0D64E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1345" y="13983973"/>
            <a:ext cx="3363635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8717" y="13983973"/>
            <a:ext cx="224242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EE6F-1908-4F7C-8FD1-FB3F1B9CE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96605" rtl="0" eaLnBrk="1" latinLnBrk="0" hangingPunct="1">
        <a:lnSpc>
          <a:spcPct val="90000"/>
        </a:lnSpc>
        <a:spcBef>
          <a:spcPct val="0"/>
        </a:spcBef>
        <a:buNone/>
        <a:defRPr sz="4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151" indent="-249151" algn="l" defTabSz="996605" rtl="0" eaLnBrk="1" latinLnBrk="0" hangingPunct="1">
        <a:lnSpc>
          <a:spcPct val="90000"/>
        </a:lnSpc>
        <a:spcBef>
          <a:spcPts val="1090"/>
        </a:spcBef>
        <a:buFont typeface="Arial" panose="020B0604020202020204" pitchFamily="34" charset="0"/>
        <a:buChar char="•"/>
        <a:defRPr sz="3052" kern="1200">
          <a:solidFill>
            <a:schemeClr val="tx1"/>
          </a:solidFill>
          <a:latin typeface="+mn-lt"/>
          <a:ea typeface="+mn-ea"/>
          <a:cs typeface="+mn-cs"/>
        </a:defRPr>
      </a:lvl1pPr>
      <a:lvl2pPr marL="747453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16" kern="1200">
          <a:solidFill>
            <a:schemeClr val="tx1"/>
          </a:solidFill>
          <a:latin typeface="+mn-lt"/>
          <a:ea typeface="+mn-ea"/>
          <a:cs typeface="+mn-cs"/>
        </a:defRPr>
      </a:lvl2pPr>
      <a:lvl3pPr marL="1245756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180" kern="1200">
          <a:solidFill>
            <a:schemeClr val="tx1"/>
          </a:solidFill>
          <a:latin typeface="+mn-lt"/>
          <a:ea typeface="+mn-ea"/>
          <a:cs typeface="+mn-cs"/>
        </a:defRPr>
      </a:lvl3pPr>
      <a:lvl4pPr marL="1744058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4pPr>
      <a:lvl5pPr marL="2242360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5pPr>
      <a:lvl6pPr marL="2740663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6pPr>
      <a:lvl7pPr marL="3238965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7pPr>
      <a:lvl8pPr marL="3737267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8pPr>
      <a:lvl9pPr marL="4235569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224C834-7F6B-DD13-1D81-B37CF28EBE4F}"/>
              </a:ext>
            </a:extLst>
          </p:cNvPr>
          <p:cNvSpPr txBox="1"/>
          <p:nvPr/>
        </p:nvSpPr>
        <p:spPr>
          <a:xfrm>
            <a:off x="193183" y="165689"/>
            <a:ext cx="9568004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Air Quality and Associated Health Risks in Dhaka Metropolitan City, Bangladesh: A Cold Wave Period Analysis</a:t>
            </a: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Ahmad Kamruzzaman Majumder*, Mahmuda Islam, Marziat Rahman, Mohsina Hossain, Mohsina Hossain, and Md Nasir Ahmmed Patoary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096E1-C340-85CA-9BA6-6BA55E13C8A4}"/>
              </a:ext>
            </a:extLst>
          </p:cNvPr>
          <p:cNvSpPr>
            <a:spLocks/>
          </p:cNvSpPr>
          <p:nvPr/>
        </p:nvSpPr>
        <p:spPr>
          <a:xfrm>
            <a:off x="270533" y="3003537"/>
            <a:ext cx="60810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Figure-1: Study Area and 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Location map of data group point in Dhaka Metropolitan City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455859-1742-5E48-37B8-2052C3F2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64" y="895910"/>
            <a:ext cx="3475022" cy="2077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E677193-F6F3-37BA-2EA7-111A9BF44542}"/>
              </a:ext>
            </a:extLst>
          </p:cNvPr>
          <p:cNvSpPr>
            <a:spLocks/>
          </p:cNvSpPr>
          <p:nvPr/>
        </p:nvSpPr>
        <p:spPr>
          <a:xfrm>
            <a:off x="4983162" y="2998557"/>
            <a:ext cx="60810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Figure-2: 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and Methods</a:t>
            </a:r>
            <a:endParaRPr lang="en-US" sz="800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A93134-9559-706C-2BFA-5F6649E67264}"/>
              </a:ext>
            </a:extLst>
          </p:cNvPr>
          <p:cNvGrpSpPr/>
          <p:nvPr/>
        </p:nvGrpSpPr>
        <p:grpSpPr>
          <a:xfrm>
            <a:off x="193183" y="3372464"/>
            <a:ext cx="9633398" cy="4953728"/>
            <a:chOff x="193183" y="3372464"/>
            <a:chExt cx="9633398" cy="49537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BDC080-5704-4AE0-580A-97DF5851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185" y="3372464"/>
              <a:ext cx="2408349" cy="17837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B948E14-84B1-4FF1-779E-9CBE7B81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1533" y="3372464"/>
              <a:ext cx="2408349" cy="17837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C6565E0-4403-E6EE-EA82-49BF662F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9883" y="3383240"/>
              <a:ext cx="2408349" cy="17837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FAFC122-8392-7E80-1110-8EE78B34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232" y="3376257"/>
              <a:ext cx="2408349" cy="1793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3AFE88D-4F81-88CA-923E-496F4D3E7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183" y="5175441"/>
              <a:ext cx="2394990" cy="17507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71506A6-8C85-2B44-E071-A74F0276A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1533" y="5169947"/>
              <a:ext cx="2408349" cy="1752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D208214-3419-94DF-15BD-A353AC87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9887" y="5173954"/>
              <a:ext cx="2408345" cy="1752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3CBB33A-F194-2C10-BD91-2251CF3D1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8232" y="5180724"/>
              <a:ext cx="2408349" cy="17454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56457B1-81C7-028B-B070-AB96F13F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183" y="6943931"/>
              <a:ext cx="9633398" cy="13822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7F5A94E-C1B5-4BBC-E9D0-1AD9B7C7D09B}"/>
              </a:ext>
            </a:extLst>
          </p:cNvPr>
          <p:cNvGrpSpPr/>
          <p:nvPr/>
        </p:nvGrpSpPr>
        <p:grpSpPr>
          <a:xfrm>
            <a:off x="193183" y="880443"/>
            <a:ext cx="5864906" cy="2093079"/>
            <a:chOff x="386551" y="873170"/>
            <a:chExt cx="5864906" cy="20930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AC0BA48-2937-3FF9-7D9B-796DA9EC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26962" y="873171"/>
              <a:ext cx="2924495" cy="20930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04ED9AD-2758-76F3-537F-15F020CE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6551" y="873170"/>
              <a:ext cx="2924495" cy="20930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DABC64D-0168-D842-5598-9659C51614C1}"/>
              </a:ext>
            </a:extLst>
          </p:cNvPr>
          <p:cNvSpPr>
            <a:spLocks/>
          </p:cNvSpPr>
          <p:nvPr/>
        </p:nvSpPr>
        <p:spPr>
          <a:xfrm>
            <a:off x="1493949" y="8343952"/>
            <a:ext cx="6073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Figure-3: Result &amp; Discussion </a:t>
            </a:r>
            <a:endParaRPr lang="en-US" sz="1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4756D29-C3E0-1D1D-A3CE-200DCD331A28}"/>
              </a:ext>
            </a:extLst>
          </p:cNvPr>
          <p:cNvGrpSpPr/>
          <p:nvPr/>
        </p:nvGrpSpPr>
        <p:grpSpPr>
          <a:xfrm>
            <a:off x="193182" y="8607934"/>
            <a:ext cx="9633397" cy="2822066"/>
            <a:chOff x="193183" y="8626927"/>
            <a:chExt cx="6875632" cy="278727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3453DEC-974F-8285-28B9-9CF996177F89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83" y="8626928"/>
              <a:ext cx="3437816" cy="27872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1607062-A88B-348E-1A34-8DDBAC235F03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999" y="8626927"/>
              <a:ext cx="3437816" cy="27872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17BC2DA1-A73E-0D1C-EEF3-75D1A13A5CFE}"/>
              </a:ext>
            </a:extLst>
          </p:cNvPr>
          <p:cNvSpPr/>
          <p:nvPr/>
        </p:nvSpPr>
        <p:spPr>
          <a:xfrm>
            <a:off x="-268399" y="11447760"/>
            <a:ext cx="9728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4: PM₂.₅  and PM₁₀ 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Concentration Map of Dhaka Metropolitan City During Cold Wave Time</a:t>
            </a:r>
            <a:endParaRPr lang="en-US" sz="10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035346D-FA67-2CAC-CBF0-A0B18EFE714A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2" y="11723998"/>
            <a:ext cx="4094434" cy="294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D80E0F0-246A-8D30-DE50-14AF99DD1416}"/>
              </a:ext>
            </a:extLst>
          </p:cNvPr>
          <p:cNvSpPr/>
          <p:nvPr/>
        </p:nvSpPr>
        <p:spPr>
          <a:xfrm>
            <a:off x="-2516311" y="14642346"/>
            <a:ext cx="9728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5: AQI on PM₂.₅ 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Concentration Map of Dhaka 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Metropolitan City During Cold Wave Time</a:t>
            </a:r>
            <a:endParaRPr lang="en-US" sz="10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003A8C-467A-A9C7-F9DD-F188E73E0188}"/>
              </a:ext>
            </a:extLst>
          </p:cNvPr>
          <p:cNvSpPr/>
          <p:nvPr/>
        </p:nvSpPr>
        <p:spPr>
          <a:xfrm>
            <a:off x="2601531" y="14744477"/>
            <a:ext cx="9728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6: Survey Photograph</a:t>
            </a:r>
            <a:endParaRPr lang="en-US" sz="1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21338-A683-C090-9505-C9464A2960A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8784" r="2101"/>
          <a:stretch>
            <a:fillRect/>
          </a:stretch>
        </p:blipFill>
        <p:spPr>
          <a:xfrm>
            <a:off x="4950490" y="13244995"/>
            <a:ext cx="1907960" cy="1356539"/>
          </a:xfrm>
          <a:prstGeom prst="rect">
            <a:avLst/>
          </a:prstGeom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86183945-2169-5887-05DC-89533286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09" y="11765367"/>
            <a:ext cx="2446528" cy="14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F32E5BDE-2D4B-6464-CAD4-66C3BF5A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09" y="13244995"/>
            <a:ext cx="2446528" cy="13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photo">
            <a:extLst>
              <a:ext uri="{FF2B5EF4-FFF2-40B4-BE49-F238E27FC236}">
                <a16:creationId xmlns:a16="http://schemas.microsoft.com/office/drawing/2014/main" id="{2FA5C215-51D3-9645-A946-FB7BB9E3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89" y="11764811"/>
            <a:ext cx="1904569" cy="14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110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ভূমির ব্যবহারের উপর ভিত্তি করে ঢাকা শহরের ১০টি স্থানের বায়ুমান পরিস্থিতি পর্যবেক্ষণ</dc:title>
  <dc:creator>lenovo</dc:creator>
  <cp:lastModifiedBy>Md. Nasir Ahmmed Patoary</cp:lastModifiedBy>
  <cp:revision>36</cp:revision>
  <dcterms:created xsi:type="dcterms:W3CDTF">2024-08-06T07:42:45Z</dcterms:created>
  <dcterms:modified xsi:type="dcterms:W3CDTF">2026-05-06T13:35:33Z</dcterms:modified>
</cp:coreProperties>
</file>