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508" r:id="rId2"/>
    <p:sldId id="521" r:id="rId3"/>
    <p:sldId id="485" r:id="rId4"/>
    <p:sldId id="456" r:id="rId5"/>
    <p:sldId id="270" r:id="rId6"/>
    <p:sldId id="276" r:id="rId7"/>
    <p:sldId id="523" r:id="rId8"/>
    <p:sldId id="522" r:id="rId9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預設章節" id="{1C8098F6-76BB-4DE5-AB1B-F6EA42AC7DD0}">
          <p14:sldIdLst>
            <p14:sldId id="508"/>
            <p14:sldId id="521"/>
            <p14:sldId id="485"/>
            <p14:sldId id="456"/>
            <p14:sldId id="270"/>
            <p14:sldId id="276"/>
            <p14:sldId id="523"/>
            <p14:sldId id="52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7" initials="R" lastIdx="3" clrIdx="0">
    <p:extLst>
      <p:ext uri="{19B8F6BF-5375-455C-9EA6-DF929625EA0E}">
        <p15:presenceInfo xmlns:p15="http://schemas.microsoft.com/office/powerpoint/2012/main" userId="R7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3300"/>
    <a:srgbClr val="CC0000"/>
    <a:srgbClr val="FCE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無樣式、無格線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淺色樣式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904" autoAdjust="0"/>
    <p:restoredTop sz="94770" autoAdjust="0"/>
  </p:normalViewPr>
  <p:slideViewPr>
    <p:cSldViewPr snapToGrid="0">
      <p:cViewPr varScale="1">
        <p:scale>
          <a:sx n="80" d="100"/>
          <a:sy n="80" d="100"/>
        </p:scale>
        <p:origin x="120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2677A0-DA18-4E85-8708-D01BA09C3EBC}" type="datetimeFigureOut">
              <a:rPr lang="zh-TW" altLang="en-US" smtClean="0"/>
              <a:t>2026/5/5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54CD17-3E67-47AD-9A9F-0E5551AE187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775064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sz="1200" dirty="0"/>
              <a:t>climate change that cause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>
                <a:highlight>
                  <a:srgbClr val="FFFF00"/>
                </a:highlight>
              </a:rPr>
              <a:t>Discuss with Gennie</a:t>
            </a:r>
            <a:endParaRPr lang="zh-TW" altLang="en-US" dirty="0">
              <a:highlight>
                <a:srgbClr val="FFFF00"/>
              </a:highlight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F2FB3E-7F3F-41BB-BA1D-37F1F74E5BC5}" type="slidenum">
              <a:rPr lang="zh-TW" altLang="en-US" smtClean="0"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349248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sz="1200" dirty="0"/>
              <a:t>climate change that cause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>
                <a:highlight>
                  <a:srgbClr val="FFFF00"/>
                </a:highlight>
              </a:rPr>
              <a:t>Discuss with Gennie</a:t>
            </a:r>
            <a:endParaRPr lang="zh-TW" altLang="en-US" dirty="0">
              <a:highlight>
                <a:srgbClr val="FFFF00"/>
              </a:highlight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F2FB3E-7F3F-41BB-BA1D-37F1F74E5BC5}" type="slidenum">
              <a:rPr lang="zh-TW" altLang="en-US" smtClean="0"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312276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F57B47C-877D-45C6-B06E-DB46DD8EB7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C3D7F7BA-FEA9-468E-9C38-0DF3776DC4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BDFAF79E-A3A8-4015-9DD9-F4A755AC80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4DAF3-053E-455B-A021-092F2FDCB581}" type="datetimeFigureOut">
              <a:rPr lang="zh-TW" altLang="en-US" smtClean="0"/>
              <a:t>2026/5/5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92FAE218-9E23-4F6F-BD83-8E93F76C21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D6AF67E-D64B-491E-9CE2-D64082203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7B1FA-90E5-4501-B975-D8FD2DF7DAD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776243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2465D02-E292-4A86-B13E-BA0BA7C45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BB645F31-4610-466F-A990-B501EFCBF0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1268C335-6428-4A4D-A92D-56BE0C94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4DAF3-053E-455B-A021-092F2FDCB581}" type="datetimeFigureOut">
              <a:rPr lang="zh-TW" altLang="en-US" smtClean="0"/>
              <a:t>2026/5/5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7558236-64DC-49C1-9277-C10F3C0926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DD645F5A-0B31-46CD-B9AE-5B2594FC6D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7B1FA-90E5-4501-B975-D8FD2DF7DAD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62356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68CE034A-7605-41C5-86AF-2ABE7D755F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DC5B06D0-D72C-431F-95E8-CECA96D017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C3F8E3C0-F6F9-451F-9BF9-3AF160EE29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4DAF3-053E-455B-A021-092F2FDCB581}" type="datetimeFigureOut">
              <a:rPr lang="zh-TW" altLang="en-US" smtClean="0"/>
              <a:t>2026/5/5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C9E6977-A742-401C-BA95-9CE71A945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579FD8D-49A0-4960-80C9-7F1444992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7B1FA-90E5-4501-B975-D8FD2DF7DAD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463615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A3F57FB-E32F-4736-BA68-5998BC60C6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6C702AF-8C22-474D-A209-06B85CEFD6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6C5AC401-5BAE-4B01-9466-19893A985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4DAF3-053E-455B-A021-092F2FDCB581}" type="datetimeFigureOut">
              <a:rPr lang="zh-TW" altLang="en-US" smtClean="0"/>
              <a:t>2026/5/5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C3B2CACC-BE15-4EB2-992F-96D1FE322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010C421D-CE12-4064-9E20-4433B9020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7B1FA-90E5-4501-B975-D8FD2DF7DAD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93377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BA27F58-83D5-4948-82FA-D2834F693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67F8ACA2-190B-45B2-BDA0-7FCBAA5B34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17F7DBC6-B827-4DFE-A38B-91AF2E4A6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4DAF3-053E-455B-A021-092F2FDCB581}" type="datetimeFigureOut">
              <a:rPr lang="zh-TW" altLang="en-US" smtClean="0"/>
              <a:t>2026/5/5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702453C0-C88E-4C35-9612-877ADB7E6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079CA882-2822-4288-8971-99FBEDBF51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7B1FA-90E5-4501-B975-D8FD2DF7DAD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821812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86D993A-2F4C-479C-82E7-C7F33CBD12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F3B2F7D-9BB2-4AEE-BBC0-6D1680A768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31DFB39E-FFDD-40C0-8711-67EE610F6F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C745A13A-FE7D-495C-A1CB-218F5E764F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4DAF3-053E-455B-A021-092F2FDCB581}" type="datetimeFigureOut">
              <a:rPr lang="zh-TW" altLang="en-US" smtClean="0"/>
              <a:t>2026/5/5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6DA9DB6D-ED44-488C-B3C4-23BBCA026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6FC33574-FC53-4E9F-962E-29852B4D2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7B1FA-90E5-4501-B975-D8FD2DF7DAD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369814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A5977B5-9B63-46DA-91B4-039129F0D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BCB5BD32-7479-49D9-B944-2A97315BD8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631EE275-3044-4FCE-862D-D431B78F8A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3177C6FA-998E-416D-9704-84C618D760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A3B07375-A239-4D3C-820C-9B0E9FDE7C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868BCBE5-C2B2-4D5D-9E76-1F88D6AC0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4DAF3-053E-455B-A021-092F2FDCB581}" type="datetimeFigureOut">
              <a:rPr lang="zh-TW" altLang="en-US" smtClean="0"/>
              <a:t>2026/5/5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7626129C-CBEB-4989-814B-7F184CF704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B8F1F894-5B7B-4E4C-A22B-20E5C3420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7B1FA-90E5-4501-B975-D8FD2DF7DAD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10497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539E463-D01A-42E0-A6A3-4098322C4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EE69EFC3-3870-4C51-B1A7-0174875CA9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4DAF3-053E-455B-A021-092F2FDCB581}" type="datetimeFigureOut">
              <a:rPr lang="zh-TW" altLang="en-US" smtClean="0"/>
              <a:t>2026/5/5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218A3DAB-6533-4442-B4C4-FF76499F4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AD56EF80-C8F9-4C19-BEFE-FD509D734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7B1FA-90E5-4501-B975-D8FD2DF7DAD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73325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3A7C1CDB-21A9-4FE5-859F-8AA0D3AB0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4DAF3-053E-455B-A021-092F2FDCB581}" type="datetimeFigureOut">
              <a:rPr lang="zh-TW" altLang="en-US" smtClean="0"/>
              <a:t>2026/5/5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1945EEDA-180E-4504-8AE6-437475F286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9DE24ADC-6213-4E5C-99E1-8527EE547C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7B1FA-90E5-4501-B975-D8FD2DF7DAD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576887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4E34924-9F01-42F0-9902-DC476BC458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55D827F-0DB3-4C23-87CC-39CA4560CE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2DFFD52C-1E57-44A8-9985-21389164F5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F7EF7C3F-3390-4FE7-A487-6AA9C8A2AB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4DAF3-053E-455B-A021-092F2FDCB581}" type="datetimeFigureOut">
              <a:rPr lang="zh-TW" altLang="en-US" smtClean="0"/>
              <a:t>2026/5/5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1CCC6F11-EEE4-4E13-858E-793188A4C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C7BE57C7-41D7-411C-B61F-A4CF6BBA0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7B1FA-90E5-4501-B975-D8FD2DF7DAD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042688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90D2295-4F46-4A0C-BC96-6709AE62D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2F2C7C1E-A561-434B-B75D-7288B024E94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7EC03FB6-8EFB-4419-A32B-B7175DD672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767E70A3-3232-4398-B247-6E3C7143FF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4DAF3-053E-455B-A021-092F2FDCB581}" type="datetimeFigureOut">
              <a:rPr lang="zh-TW" altLang="en-US" smtClean="0"/>
              <a:t>2026/5/5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4DBAE160-D9BA-4911-B03A-5E4C010E8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B5395588-83E0-4013-B177-18F646F56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7B1FA-90E5-4501-B975-D8FD2DF7DAD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179528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F8796EA2-9625-4047-8799-2BAD8F768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F7701657-4290-4EE1-8D92-585FDA6B3F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3A9BA7B8-95E4-4923-94E5-EC2BA9F7A3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34DAF3-053E-455B-A021-092F2FDCB581}" type="datetimeFigureOut">
              <a:rPr lang="zh-TW" altLang="en-US" smtClean="0"/>
              <a:t>2026/5/5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C763B371-DFA3-4454-BDEB-C1D9555178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C75849A-96AC-4F6F-84CE-CFFCDFBBC4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C7B1FA-90E5-4501-B975-D8FD2DF7DAD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29938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2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0561E47D-88B2-47B6-AACF-6F6FC3D6FB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48802"/>
            <a:ext cx="12192000" cy="914400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74DCED0F-87E3-406D-ACA5-68F529ACBBF7}"/>
              </a:ext>
            </a:extLst>
          </p:cNvPr>
          <p:cNvSpPr/>
          <p:nvPr/>
        </p:nvSpPr>
        <p:spPr>
          <a:xfrm>
            <a:off x="-480060" y="-1628883"/>
            <a:ext cx="13152120" cy="9890760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標題 1">
            <a:extLst>
              <a:ext uri="{FF2B5EF4-FFF2-40B4-BE49-F238E27FC236}">
                <a16:creationId xmlns:a16="http://schemas.microsoft.com/office/drawing/2014/main" id="{5BD55E98-3E05-406E-9154-28A38DA094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0025" y="498159"/>
            <a:ext cx="11791950" cy="2947352"/>
          </a:xfrm>
        </p:spPr>
        <p:txBody>
          <a:bodyPr>
            <a:normAutofit/>
          </a:bodyPr>
          <a:lstStyle/>
          <a:p>
            <a:r>
              <a:rPr lang="en-US" altLang="zh-TW" sz="4400" b="1" dirty="0">
                <a:latin typeface="+mn-lt"/>
              </a:rPr>
              <a:t>Identification of active fault traces of the </a:t>
            </a:r>
            <a:r>
              <a:rPr lang="en-US" altLang="zh-TW" sz="4400" b="1" dirty="0" err="1">
                <a:latin typeface="+mn-lt"/>
              </a:rPr>
              <a:t>Abra</a:t>
            </a:r>
            <a:r>
              <a:rPr lang="en-US" altLang="zh-TW" sz="4400" b="1" dirty="0">
                <a:latin typeface="+mn-lt"/>
              </a:rPr>
              <a:t> River fault system, northwestern Luzon, Philippines, from tectonic geomorphic features</a:t>
            </a:r>
            <a:endParaRPr lang="zh-TW" altLang="en-US" sz="4400" b="1" dirty="0">
              <a:latin typeface="+mn-lt"/>
            </a:endParaRPr>
          </a:p>
        </p:txBody>
      </p:sp>
      <p:sp>
        <p:nvSpPr>
          <p:cNvPr id="5" name="副標題 2">
            <a:extLst>
              <a:ext uri="{FF2B5EF4-FFF2-40B4-BE49-F238E27FC236}">
                <a16:creationId xmlns:a16="http://schemas.microsoft.com/office/drawing/2014/main" id="{CB1BD8AF-93EC-4BC0-98AD-BAB615BDD8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38259"/>
            <a:ext cx="9144000" cy="1655762"/>
          </a:xfrm>
        </p:spPr>
        <p:txBody>
          <a:bodyPr>
            <a:normAutofit/>
          </a:bodyPr>
          <a:lstStyle/>
          <a:p>
            <a:r>
              <a:rPr lang="en-US" altLang="zh-TW" sz="2800" b="1" dirty="0"/>
              <a:t>Chun-Chi Chen, J. Bruce H. </a:t>
            </a:r>
            <a:r>
              <a:rPr lang="en-US" altLang="zh-TW" sz="2800" b="1" dirty="0" err="1"/>
              <a:t>Shyu</a:t>
            </a:r>
            <a:r>
              <a:rPr lang="en-US" altLang="zh-TW" sz="2800" b="1" dirty="0"/>
              <a:t>,</a:t>
            </a:r>
            <a:r>
              <a:rPr lang="zh-TW" altLang="en-US" sz="2800" b="1" dirty="0"/>
              <a:t> </a:t>
            </a:r>
            <a:r>
              <a:rPr lang="en-US" altLang="zh-TW" sz="2800" b="1" dirty="0"/>
              <a:t>and</a:t>
            </a:r>
            <a:r>
              <a:rPr lang="zh-TW" altLang="en-US" sz="2800" b="1" dirty="0"/>
              <a:t> </a:t>
            </a:r>
            <a:r>
              <a:rPr lang="en-US" altLang="zh-TW" sz="2800" b="1" dirty="0" err="1"/>
              <a:t>Noelynna</a:t>
            </a:r>
            <a:r>
              <a:rPr lang="en-US" altLang="zh-TW" sz="2800" b="1" dirty="0"/>
              <a:t> T. Ramos</a:t>
            </a:r>
            <a:endParaRPr lang="zh-TW" altLang="en-US" sz="2800" b="1" dirty="0"/>
          </a:p>
        </p:txBody>
      </p:sp>
      <p:sp>
        <p:nvSpPr>
          <p:cNvPr id="7" name="投影片編號版面配置區 17">
            <a:extLst>
              <a:ext uri="{FF2B5EF4-FFF2-40B4-BE49-F238E27FC236}">
                <a16:creationId xmlns:a16="http://schemas.microsoft.com/office/drawing/2014/main" id="{139E9FF3-6E71-4887-9E19-F74F42385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2400" y="6356350"/>
            <a:ext cx="360680" cy="365125"/>
          </a:xfrm>
        </p:spPr>
        <p:txBody>
          <a:bodyPr/>
          <a:lstStyle/>
          <a:p>
            <a:fld id="{6596B10B-D9A2-448E-B554-4831495A8A29}" type="slidenum">
              <a:rPr lang="zh-TW" altLang="en-US" b="1" smtClean="0"/>
              <a:pPr/>
              <a:t>1</a:t>
            </a:fld>
            <a:endParaRPr lang="zh-TW" altLang="en-US" b="1" dirty="0"/>
          </a:p>
        </p:txBody>
      </p:sp>
    </p:spTree>
    <p:extLst>
      <p:ext uri="{BB962C8B-B14F-4D97-AF65-F5344CB8AC3E}">
        <p14:creationId xmlns:p14="http://schemas.microsoft.com/office/powerpoint/2010/main" val="5622769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標題 1">
            <a:extLst>
              <a:ext uri="{FF2B5EF4-FFF2-40B4-BE49-F238E27FC236}">
                <a16:creationId xmlns:a16="http://schemas.microsoft.com/office/drawing/2014/main" id="{F4BCD8CC-E1FA-47DE-B422-C3D3BA4EFD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063" y="95076"/>
            <a:ext cx="10515600" cy="1325563"/>
          </a:xfrm>
        </p:spPr>
        <p:txBody>
          <a:bodyPr/>
          <a:lstStyle/>
          <a:p>
            <a:r>
              <a:rPr lang="en-US" altLang="zh-TW" b="1" dirty="0">
                <a:latin typeface="+mn-lt"/>
              </a:rPr>
              <a:t>Age determination</a:t>
            </a:r>
            <a:endParaRPr lang="zh-TW" altLang="en-US" b="1" dirty="0">
              <a:latin typeface="+mn-lt"/>
            </a:endParaRPr>
          </a:p>
        </p:txBody>
      </p:sp>
      <p:sp>
        <p:nvSpPr>
          <p:cNvPr id="17" name="投影片編號版面配置區 17">
            <a:extLst>
              <a:ext uri="{FF2B5EF4-FFF2-40B4-BE49-F238E27FC236}">
                <a16:creationId xmlns:a16="http://schemas.microsoft.com/office/drawing/2014/main" id="{0AD542C2-F298-4B74-A4B9-BF921DCCF1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7789" y="6369147"/>
            <a:ext cx="497314" cy="365125"/>
          </a:xfrm>
        </p:spPr>
        <p:txBody>
          <a:bodyPr/>
          <a:lstStyle/>
          <a:p>
            <a:fld id="{6596B10B-D9A2-448E-B554-4831495A8A29}" type="slidenum">
              <a:rPr lang="zh-TW" altLang="en-US" b="1" smtClean="0"/>
              <a:pPr/>
              <a:t>2</a:t>
            </a:fld>
            <a:endParaRPr lang="zh-TW" altLang="en-US" b="1" dirty="0"/>
          </a:p>
        </p:txBody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id="{EFA09B11-2E76-4615-842D-D0739974D1A5}"/>
              </a:ext>
            </a:extLst>
          </p:cNvPr>
          <p:cNvGrpSpPr/>
          <p:nvPr/>
        </p:nvGrpSpPr>
        <p:grpSpPr>
          <a:xfrm>
            <a:off x="731809" y="2102813"/>
            <a:ext cx="4418278" cy="4320019"/>
            <a:chOff x="788569" y="2363990"/>
            <a:chExt cx="4418278" cy="4320019"/>
          </a:xfrm>
        </p:grpSpPr>
        <p:grpSp>
          <p:nvGrpSpPr>
            <p:cNvPr id="5" name="群組 4">
              <a:extLst>
                <a:ext uri="{FF2B5EF4-FFF2-40B4-BE49-F238E27FC236}">
                  <a16:creationId xmlns:a16="http://schemas.microsoft.com/office/drawing/2014/main" id="{3CD47C54-6796-49E6-B1BB-AF55F22C0B91}"/>
                </a:ext>
              </a:extLst>
            </p:cNvPr>
            <p:cNvGrpSpPr/>
            <p:nvPr/>
          </p:nvGrpSpPr>
          <p:grpSpPr>
            <a:xfrm>
              <a:off x="788569" y="2363990"/>
              <a:ext cx="4418278" cy="1697121"/>
              <a:chOff x="500822" y="3883691"/>
              <a:chExt cx="4123853" cy="1584028"/>
            </a:xfrm>
          </p:grpSpPr>
          <p:pic>
            <p:nvPicPr>
              <p:cNvPr id="50" name="Picture 2">
                <a:extLst>
                  <a:ext uri="{FF2B5EF4-FFF2-40B4-BE49-F238E27FC236}">
                    <a16:creationId xmlns:a16="http://schemas.microsoft.com/office/drawing/2014/main" id="{275C1998-2DB7-4F2E-994E-80E596EA6C7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2513" b="46251"/>
              <a:stretch/>
            </p:blipFill>
            <p:spPr bwMode="auto">
              <a:xfrm>
                <a:off x="500822" y="3883691"/>
                <a:ext cx="4123853" cy="158402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2" name="文字方塊 51">
                <a:extLst>
                  <a:ext uri="{FF2B5EF4-FFF2-40B4-BE49-F238E27FC236}">
                    <a16:creationId xmlns:a16="http://schemas.microsoft.com/office/drawing/2014/main" id="{B5D2A14D-0690-4E74-B8E1-E025EE4E1AEF}"/>
                  </a:ext>
                </a:extLst>
              </p:cNvPr>
              <p:cNvSpPr txBox="1"/>
              <p:nvPr/>
            </p:nvSpPr>
            <p:spPr>
              <a:xfrm>
                <a:off x="2572362" y="3902835"/>
                <a:ext cx="890793" cy="315993"/>
              </a:xfrm>
              <a:prstGeom prst="rect">
                <a:avLst/>
              </a:prstGeom>
              <a:solidFill>
                <a:srgbClr val="FFFFFF">
                  <a:alpha val="78039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1600" b="1" dirty="0"/>
                  <a:t>5-25</a:t>
                </a:r>
                <a:r>
                  <a:rPr lang="zh-TW" altLang="en-US" sz="1600" b="1" dirty="0"/>
                  <a:t> </a:t>
                </a:r>
                <a:r>
                  <a:rPr lang="en-US" altLang="zh-TW" sz="1600" b="1" dirty="0" err="1"/>
                  <a:t>kyr</a:t>
                </a:r>
                <a:endParaRPr lang="zh-TW" altLang="en-US" sz="1600" b="1" dirty="0"/>
              </a:p>
            </p:txBody>
          </p:sp>
          <p:sp>
            <p:nvSpPr>
              <p:cNvPr id="38" name="文字方塊 37">
                <a:extLst>
                  <a:ext uri="{FF2B5EF4-FFF2-40B4-BE49-F238E27FC236}">
                    <a16:creationId xmlns:a16="http://schemas.microsoft.com/office/drawing/2014/main" id="{6FF89F1C-BFEE-477C-AF31-E06109A9C104}"/>
                  </a:ext>
                </a:extLst>
              </p:cNvPr>
              <p:cNvSpPr txBox="1"/>
              <p:nvPr/>
            </p:nvSpPr>
            <p:spPr>
              <a:xfrm>
                <a:off x="526350" y="3902836"/>
                <a:ext cx="803139" cy="315993"/>
              </a:xfrm>
              <a:prstGeom prst="rect">
                <a:avLst/>
              </a:prstGeom>
              <a:solidFill>
                <a:srgbClr val="FFFFFF">
                  <a:alpha val="78039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1600" b="1" dirty="0"/>
                  <a:t>1-5</a:t>
                </a:r>
                <a:r>
                  <a:rPr lang="zh-TW" altLang="en-US" sz="1600" b="1" dirty="0"/>
                  <a:t> </a:t>
                </a:r>
                <a:r>
                  <a:rPr lang="en-US" altLang="zh-TW" sz="1600" b="1" dirty="0" err="1"/>
                  <a:t>kyr</a:t>
                </a:r>
                <a:endParaRPr lang="zh-TW" altLang="en-US" sz="1600" b="1" dirty="0"/>
              </a:p>
            </p:txBody>
          </p:sp>
        </p:grpSp>
        <p:grpSp>
          <p:nvGrpSpPr>
            <p:cNvPr id="3" name="群組 2">
              <a:extLst>
                <a:ext uri="{FF2B5EF4-FFF2-40B4-BE49-F238E27FC236}">
                  <a16:creationId xmlns:a16="http://schemas.microsoft.com/office/drawing/2014/main" id="{AA8E78D8-A5C1-4B79-AC99-A6BDBAD5A4DE}"/>
                </a:ext>
              </a:extLst>
            </p:cNvPr>
            <p:cNvGrpSpPr/>
            <p:nvPr/>
          </p:nvGrpSpPr>
          <p:grpSpPr>
            <a:xfrm>
              <a:off x="788569" y="4166046"/>
              <a:ext cx="4418278" cy="2517963"/>
              <a:chOff x="4877310" y="3873891"/>
              <a:chExt cx="4123853" cy="2350170"/>
            </a:xfrm>
          </p:grpSpPr>
          <p:pic>
            <p:nvPicPr>
              <p:cNvPr id="36" name="Picture 2">
                <a:extLst>
                  <a:ext uri="{FF2B5EF4-FFF2-40B4-BE49-F238E27FC236}">
                    <a16:creationId xmlns:a16="http://schemas.microsoft.com/office/drawing/2014/main" id="{78B5F1D2-2C8A-46D4-B011-1AE78AD096F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3657"/>
              <a:stretch/>
            </p:blipFill>
            <p:spPr bwMode="auto">
              <a:xfrm>
                <a:off x="4877310" y="3873891"/>
                <a:ext cx="4123853" cy="235017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3" name="文字方塊 52">
                <a:extLst>
                  <a:ext uri="{FF2B5EF4-FFF2-40B4-BE49-F238E27FC236}">
                    <a16:creationId xmlns:a16="http://schemas.microsoft.com/office/drawing/2014/main" id="{B660BD31-C0FC-4117-B9C5-1564E3389695}"/>
                  </a:ext>
                </a:extLst>
              </p:cNvPr>
              <p:cNvSpPr txBox="1"/>
              <p:nvPr/>
            </p:nvSpPr>
            <p:spPr>
              <a:xfrm>
                <a:off x="4877310" y="3886625"/>
                <a:ext cx="1042034" cy="315993"/>
              </a:xfrm>
              <a:prstGeom prst="rect">
                <a:avLst/>
              </a:prstGeom>
              <a:solidFill>
                <a:srgbClr val="FFFFFF">
                  <a:alpha val="78039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1600" b="1" dirty="0"/>
                  <a:t>30-150</a:t>
                </a:r>
                <a:r>
                  <a:rPr lang="zh-TW" altLang="en-US" sz="1600" b="1" dirty="0"/>
                  <a:t> </a:t>
                </a:r>
                <a:r>
                  <a:rPr lang="en-US" altLang="zh-TW" sz="1600" b="1" dirty="0" err="1"/>
                  <a:t>kyr</a:t>
                </a:r>
                <a:endParaRPr lang="zh-TW" altLang="en-US" sz="1600" b="1" dirty="0"/>
              </a:p>
            </p:txBody>
          </p:sp>
          <p:sp>
            <p:nvSpPr>
              <p:cNvPr id="54" name="文字方塊 53">
                <a:extLst>
                  <a:ext uri="{FF2B5EF4-FFF2-40B4-BE49-F238E27FC236}">
                    <a16:creationId xmlns:a16="http://schemas.microsoft.com/office/drawing/2014/main" id="{6CD541E2-65E9-45B8-B95C-4E1CC647BB6F}"/>
                  </a:ext>
                </a:extLst>
              </p:cNvPr>
              <p:cNvSpPr txBox="1"/>
              <p:nvPr/>
            </p:nvSpPr>
            <p:spPr>
              <a:xfrm>
                <a:off x="6939236" y="3892940"/>
                <a:ext cx="1114889" cy="315993"/>
              </a:xfrm>
              <a:prstGeom prst="rect">
                <a:avLst/>
              </a:prstGeom>
              <a:solidFill>
                <a:srgbClr val="FFFFFF">
                  <a:alpha val="78039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1600" b="1" dirty="0"/>
                  <a:t>100-500</a:t>
                </a:r>
                <a:r>
                  <a:rPr lang="zh-TW" altLang="en-US" sz="1600" b="1" dirty="0"/>
                  <a:t> </a:t>
                </a:r>
                <a:r>
                  <a:rPr lang="en-US" altLang="zh-TW" sz="1600" b="1" dirty="0" err="1"/>
                  <a:t>kyr</a:t>
                </a:r>
                <a:endParaRPr lang="zh-TW" altLang="en-US" sz="1600" b="1" dirty="0"/>
              </a:p>
            </p:txBody>
          </p:sp>
        </p:grpSp>
      </p:grpSp>
      <p:sp>
        <p:nvSpPr>
          <p:cNvPr id="8" name="文字方塊 7">
            <a:extLst>
              <a:ext uri="{FF2B5EF4-FFF2-40B4-BE49-F238E27FC236}">
                <a16:creationId xmlns:a16="http://schemas.microsoft.com/office/drawing/2014/main" id="{13341505-CD3A-4401-BC71-61FA09161CF5}"/>
              </a:ext>
            </a:extLst>
          </p:cNvPr>
          <p:cNvSpPr txBox="1"/>
          <p:nvPr/>
        </p:nvSpPr>
        <p:spPr>
          <a:xfrm>
            <a:off x="464220" y="1224191"/>
            <a:ext cx="52026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TW" sz="2400" dirty="0"/>
              <a:t>Soil development in Taiwan</a:t>
            </a:r>
            <a:r>
              <a:rPr lang="zh-TW" altLang="en-US" sz="2400" dirty="0"/>
              <a:t> </a:t>
            </a:r>
            <a:r>
              <a:rPr lang="en-US" altLang="zh-TW" sz="2400" dirty="0"/>
              <a:t>for the Taiwan Earthquake Model</a:t>
            </a:r>
            <a:endParaRPr lang="zh-TW" altLang="en-US" sz="2400" dirty="0"/>
          </a:p>
        </p:txBody>
      </p:sp>
      <p:sp>
        <p:nvSpPr>
          <p:cNvPr id="40" name="文字方塊 39">
            <a:extLst>
              <a:ext uri="{FF2B5EF4-FFF2-40B4-BE49-F238E27FC236}">
                <a16:creationId xmlns:a16="http://schemas.microsoft.com/office/drawing/2014/main" id="{18D7A1A1-B6A8-45A0-B0FB-DFE7625FC08D}"/>
              </a:ext>
            </a:extLst>
          </p:cNvPr>
          <p:cNvSpPr txBox="1"/>
          <p:nvPr/>
        </p:nvSpPr>
        <p:spPr>
          <a:xfrm>
            <a:off x="3538190" y="6424370"/>
            <a:ext cx="172913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600" b="0" u="none" strike="noStrike" baseline="0" dirty="0">
                <a:solidFill>
                  <a:srgbClr val="211D1E"/>
                </a:solidFill>
              </a:rPr>
              <a:t>(</a:t>
            </a:r>
            <a:r>
              <a:rPr lang="en-US" altLang="zh-TW" sz="1600" b="0" u="none" strike="noStrike" baseline="0" dirty="0" err="1">
                <a:solidFill>
                  <a:srgbClr val="211D1E"/>
                </a:solidFill>
              </a:rPr>
              <a:t>Shyu</a:t>
            </a:r>
            <a:r>
              <a:rPr lang="en-US" altLang="zh-TW" sz="1600" b="0" u="none" strike="noStrike" baseline="0" dirty="0">
                <a:solidFill>
                  <a:srgbClr val="211D1E"/>
                </a:solidFill>
              </a:rPr>
              <a:t> et al., 2016) </a:t>
            </a:r>
            <a:endParaRPr lang="zh-TW" altLang="en-US" sz="1600" dirty="0"/>
          </a:p>
        </p:txBody>
      </p:sp>
      <p:sp>
        <p:nvSpPr>
          <p:cNvPr id="48" name="文字方塊 47">
            <a:extLst>
              <a:ext uri="{FF2B5EF4-FFF2-40B4-BE49-F238E27FC236}">
                <a16:creationId xmlns:a16="http://schemas.microsoft.com/office/drawing/2014/main" id="{8D04F9FF-A1DD-43F2-829B-6593624DB5AB}"/>
              </a:ext>
            </a:extLst>
          </p:cNvPr>
          <p:cNvSpPr txBox="1"/>
          <p:nvPr/>
        </p:nvSpPr>
        <p:spPr>
          <a:xfrm>
            <a:off x="13137971" y="3039682"/>
            <a:ext cx="266755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A: T1 (MIS 5a) </a:t>
            </a:r>
          </a:p>
          <a:p>
            <a:r>
              <a:rPr lang="en-US" altLang="zh-TW" sz="2400" dirty="0"/>
              <a:t>B: T4 (MIS 7a)</a:t>
            </a:r>
          </a:p>
          <a:p>
            <a:r>
              <a:rPr lang="en-US" altLang="zh-TW" sz="2400" dirty="0"/>
              <a:t>C: T1 (MIS 5a)</a:t>
            </a:r>
          </a:p>
          <a:p>
            <a:r>
              <a:rPr lang="en-US" altLang="zh-TW" sz="2400" dirty="0"/>
              <a:t>D: T2 (MIS 5c)</a:t>
            </a:r>
          </a:p>
          <a:p>
            <a:r>
              <a:rPr lang="en-US" altLang="zh-TW" sz="2400" dirty="0"/>
              <a:t>E: T1 (MIS 5a)</a:t>
            </a:r>
          </a:p>
          <a:p>
            <a:r>
              <a:rPr lang="en-US" altLang="zh-TW" sz="2400" dirty="0"/>
              <a:t>F: T8</a:t>
            </a:r>
          </a:p>
          <a:p>
            <a:r>
              <a:rPr lang="en-US" altLang="zh-TW" sz="2400" dirty="0"/>
              <a:t>G: T3 (MIS 5e)</a:t>
            </a:r>
            <a:endParaRPr lang="zh-TW" altLang="en-US" sz="2400" dirty="0"/>
          </a:p>
        </p:txBody>
      </p:sp>
      <p:grpSp>
        <p:nvGrpSpPr>
          <p:cNvPr id="55" name="群組 54">
            <a:extLst>
              <a:ext uri="{FF2B5EF4-FFF2-40B4-BE49-F238E27FC236}">
                <a16:creationId xmlns:a16="http://schemas.microsoft.com/office/drawing/2014/main" id="{C8382D58-F7B2-432F-913A-82A5261CA0D2}"/>
              </a:ext>
            </a:extLst>
          </p:cNvPr>
          <p:cNvGrpSpPr/>
          <p:nvPr/>
        </p:nvGrpSpPr>
        <p:grpSpPr>
          <a:xfrm>
            <a:off x="5772946" y="1675799"/>
            <a:ext cx="5200787" cy="4846676"/>
            <a:chOff x="640281" y="408302"/>
            <a:chExt cx="6455197" cy="6015676"/>
          </a:xfrm>
        </p:grpSpPr>
        <p:pic>
          <p:nvPicPr>
            <p:cNvPr id="56" name="圖片 55">
              <a:extLst>
                <a:ext uri="{FF2B5EF4-FFF2-40B4-BE49-F238E27FC236}">
                  <a16:creationId xmlns:a16="http://schemas.microsoft.com/office/drawing/2014/main" id="{18BE026A-076B-44FA-A383-30C4B4FA3F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0281" y="434021"/>
              <a:ext cx="6455197" cy="5989957"/>
            </a:xfrm>
            <a:prstGeom prst="rect">
              <a:avLst/>
            </a:prstGeom>
          </p:spPr>
        </p:pic>
        <p:sp>
          <p:nvSpPr>
            <p:cNvPr id="57" name="文字方塊 56">
              <a:extLst>
                <a:ext uri="{FF2B5EF4-FFF2-40B4-BE49-F238E27FC236}">
                  <a16:creationId xmlns:a16="http://schemas.microsoft.com/office/drawing/2014/main" id="{CF055AF0-84E2-4108-8422-69F4977967BD}"/>
                </a:ext>
              </a:extLst>
            </p:cNvPr>
            <p:cNvSpPr txBox="1"/>
            <p:nvPr/>
          </p:nvSpPr>
          <p:spPr>
            <a:xfrm>
              <a:off x="3940962" y="433701"/>
              <a:ext cx="1057757" cy="4414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TW" b="1" dirty="0"/>
                <a:t>MIS 5a </a:t>
              </a:r>
              <a:endParaRPr lang="zh-TW" altLang="en-US" b="1" dirty="0"/>
            </a:p>
          </p:txBody>
        </p:sp>
        <p:sp>
          <p:nvSpPr>
            <p:cNvPr id="58" name="文字方塊 57">
              <a:extLst>
                <a:ext uri="{FF2B5EF4-FFF2-40B4-BE49-F238E27FC236}">
                  <a16:creationId xmlns:a16="http://schemas.microsoft.com/office/drawing/2014/main" id="{D5271DB3-108F-4299-AB19-4C3C39D3DF98}"/>
                </a:ext>
              </a:extLst>
            </p:cNvPr>
            <p:cNvSpPr txBox="1"/>
            <p:nvPr/>
          </p:nvSpPr>
          <p:spPr>
            <a:xfrm>
              <a:off x="6037721" y="408302"/>
              <a:ext cx="1057757" cy="4414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TW" b="1" dirty="0">
                  <a:solidFill>
                    <a:schemeClr val="bg1"/>
                  </a:solidFill>
                </a:rPr>
                <a:t>MIS 7a </a:t>
              </a:r>
              <a:endParaRPr lang="zh-TW" alt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59" name="文字方塊 58">
              <a:extLst>
                <a:ext uri="{FF2B5EF4-FFF2-40B4-BE49-F238E27FC236}">
                  <a16:creationId xmlns:a16="http://schemas.microsoft.com/office/drawing/2014/main" id="{0F218FBF-B839-4D10-9BDA-8CDAD22FDBC8}"/>
                </a:ext>
              </a:extLst>
            </p:cNvPr>
            <p:cNvSpPr txBox="1"/>
            <p:nvPr/>
          </p:nvSpPr>
          <p:spPr>
            <a:xfrm>
              <a:off x="3760405" y="2346449"/>
              <a:ext cx="1193096" cy="458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TW" b="1" dirty="0">
                  <a:solidFill>
                    <a:schemeClr val="bg1"/>
                  </a:solidFill>
                </a:rPr>
                <a:t>MIS 5a </a:t>
              </a:r>
              <a:endParaRPr lang="zh-TW" alt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60" name="文字方塊 59">
              <a:extLst>
                <a:ext uri="{FF2B5EF4-FFF2-40B4-BE49-F238E27FC236}">
                  <a16:creationId xmlns:a16="http://schemas.microsoft.com/office/drawing/2014/main" id="{30669177-CF3F-4D4A-9253-C23C3EFD6D80}"/>
                </a:ext>
              </a:extLst>
            </p:cNvPr>
            <p:cNvSpPr txBox="1"/>
            <p:nvPr/>
          </p:nvSpPr>
          <p:spPr>
            <a:xfrm>
              <a:off x="6037721" y="1944239"/>
              <a:ext cx="1057757" cy="458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TW" b="1" dirty="0">
                  <a:solidFill>
                    <a:schemeClr val="bg1"/>
                  </a:solidFill>
                </a:rPr>
                <a:t>MIS 5c </a:t>
              </a:r>
              <a:endParaRPr lang="zh-TW" alt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61" name="文字方塊 60">
              <a:extLst>
                <a:ext uri="{FF2B5EF4-FFF2-40B4-BE49-F238E27FC236}">
                  <a16:creationId xmlns:a16="http://schemas.microsoft.com/office/drawing/2014/main" id="{8369BFCC-C5E3-48A7-81A1-276C9FE1412C}"/>
                </a:ext>
              </a:extLst>
            </p:cNvPr>
            <p:cNvSpPr txBox="1"/>
            <p:nvPr/>
          </p:nvSpPr>
          <p:spPr>
            <a:xfrm>
              <a:off x="1633614" y="3470398"/>
              <a:ext cx="1064195" cy="4414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TW" b="1" dirty="0">
                  <a:solidFill>
                    <a:schemeClr val="bg1"/>
                  </a:solidFill>
                </a:rPr>
                <a:t>MIS 5a </a:t>
              </a:r>
              <a:endParaRPr lang="zh-TW" alt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62" name="文字方塊 61">
              <a:extLst>
                <a:ext uri="{FF2B5EF4-FFF2-40B4-BE49-F238E27FC236}">
                  <a16:creationId xmlns:a16="http://schemas.microsoft.com/office/drawing/2014/main" id="{87D9E30E-6DA8-4C80-9DDC-B2E5C27C987D}"/>
                </a:ext>
              </a:extLst>
            </p:cNvPr>
            <p:cNvSpPr txBox="1"/>
            <p:nvPr/>
          </p:nvSpPr>
          <p:spPr>
            <a:xfrm>
              <a:off x="6037721" y="5013448"/>
              <a:ext cx="1057757" cy="458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TW" b="1" dirty="0">
                  <a:solidFill>
                    <a:schemeClr val="bg1"/>
                  </a:solidFill>
                </a:rPr>
                <a:t>MIS 5e </a:t>
              </a:r>
              <a:endParaRPr lang="zh-TW" altLang="en-US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63" name="文字方塊 62">
            <a:extLst>
              <a:ext uri="{FF2B5EF4-FFF2-40B4-BE49-F238E27FC236}">
                <a16:creationId xmlns:a16="http://schemas.microsoft.com/office/drawing/2014/main" id="{65B172F4-2EBD-42FD-B2DC-1163E11B3D58}"/>
              </a:ext>
            </a:extLst>
          </p:cNvPr>
          <p:cNvSpPr txBox="1"/>
          <p:nvPr/>
        </p:nvSpPr>
        <p:spPr>
          <a:xfrm>
            <a:off x="9336879" y="6535001"/>
            <a:ext cx="16456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dirty="0"/>
              <a:t>Wang et al. (2026)</a:t>
            </a:r>
            <a:endParaRPr lang="zh-TW" altLang="en-US" sz="1600" dirty="0"/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AF209940-C31B-4805-A816-9992054CE074}"/>
              </a:ext>
            </a:extLst>
          </p:cNvPr>
          <p:cNvSpPr txBox="1"/>
          <p:nvPr/>
        </p:nvSpPr>
        <p:spPr>
          <a:xfrm>
            <a:off x="5771077" y="1224191"/>
            <a:ext cx="52026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TW" sz="2400" dirty="0"/>
              <a:t>Soils in NW Luzon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42748747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>
            <a:extLst>
              <a:ext uri="{FF2B5EF4-FFF2-40B4-BE49-F238E27FC236}">
                <a16:creationId xmlns:a16="http://schemas.microsoft.com/office/drawing/2014/main" id="{DD1333E9-B64E-4726-8F14-5C05710C5EB2}"/>
              </a:ext>
            </a:extLst>
          </p:cNvPr>
          <p:cNvGrpSpPr/>
          <p:nvPr/>
        </p:nvGrpSpPr>
        <p:grpSpPr>
          <a:xfrm>
            <a:off x="5759603" y="2951373"/>
            <a:ext cx="5348110" cy="3629671"/>
            <a:chOff x="6784603" y="3185387"/>
            <a:chExt cx="4820424" cy="3271541"/>
          </a:xfrm>
        </p:grpSpPr>
        <p:pic>
          <p:nvPicPr>
            <p:cNvPr id="27" name="Picture 2">
              <a:extLst>
                <a:ext uri="{FF2B5EF4-FFF2-40B4-BE49-F238E27FC236}">
                  <a16:creationId xmlns:a16="http://schemas.microsoft.com/office/drawing/2014/main" id="{DDA72903-0C42-4361-A766-848E861EF9F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926" t="48668" b="23260"/>
            <a:stretch/>
          </p:blipFill>
          <p:spPr bwMode="auto">
            <a:xfrm>
              <a:off x="9362839" y="3185387"/>
              <a:ext cx="2242188" cy="32715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2">
              <a:extLst>
                <a:ext uri="{FF2B5EF4-FFF2-40B4-BE49-F238E27FC236}">
                  <a16:creationId xmlns:a16="http://schemas.microsoft.com/office/drawing/2014/main" id="{B670139E-67D4-419A-B603-DA37F13F101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443" t="26246" r="59704" b="51437"/>
            <a:stretch/>
          </p:blipFill>
          <p:spPr bwMode="auto">
            <a:xfrm>
              <a:off x="6784603" y="3185387"/>
              <a:ext cx="2242188" cy="32033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6" name="Picture 2" descr="Fig. 2">
            <a:extLst>
              <a:ext uri="{FF2B5EF4-FFF2-40B4-BE49-F238E27FC236}">
                <a16:creationId xmlns:a16="http://schemas.microsoft.com/office/drawing/2014/main" id="{5B15EE1B-42FB-4292-80DD-9B1F6635A2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7932" y="95076"/>
            <a:ext cx="1836410" cy="2420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標題 1">
            <a:extLst>
              <a:ext uri="{FF2B5EF4-FFF2-40B4-BE49-F238E27FC236}">
                <a16:creationId xmlns:a16="http://schemas.microsoft.com/office/drawing/2014/main" id="{F4BCD8CC-E1FA-47DE-B422-C3D3BA4EFD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063" y="95076"/>
            <a:ext cx="10515600" cy="1325563"/>
          </a:xfrm>
        </p:spPr>
        <p:txBody>
          <a:bodyPr/>
          <a:lstStyle/>
          <a:p>
            <a:r>
              <a:rPr lang="en-US" altLang="zh-TW" b="1" dirty="0">
                <a:latin typeface="+mn-lt"/>
              </a:rPr>
              <a:t>Age determination</a:t>
            </a:r>
            <a:endParaRPr lang="zh-TW" altLang="en-US" b="1" dirty="0">
              <a:latin typeface="+mn-lt"/>
            </a:endParaRPr>
          </a:p>
        </p:txBody>
      </p:sp>
      <p:sp>
        <p:nvSpPr>
          <p:cNvPr id="17" name="投影片編號版面配置區 17">
            <a:extLst>
              <a:ext uri="{FF2B5EF4-FFF2-40B4-BE49-F238E27FC236}">
                <a16:creationId xmlns:a16="http://schemas.microsoft.com/office/drawing/2014/main" id="{0AD542C2-F298-4B74-A4B9-BF921DCCF1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7789" y="6369147"/>
            <a:ext cx="497314" cy="365125"/>
          </a:xfrm>
        </p:spPr>
        <p:txBody>
          <a:bodyPr/>
          <a:lstStyle/>
          <a:p>
            <a:fld id="{6596B10B-D9A2-448E-B554-4831495A8A29}" type="slidenum">
              <a:rPr lang="zh-TW" altLang="en-US" b="1" smtClean="0"/>
              <a:pPr/>
              <a:t>3</a:t>
            </a:fld>
            <a:endParaRPr lang="zh-TW" altLang="en-US" b="1" dirty="0"/>
          </a:p>
        </p:txBody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id="{EFA09B11-2E76-4615-842D-D0739974D1A5}"/>
              </a:ext>
            </a:extLst>
          </p:cNvPr>
          <p:cNvGrpSpPr/>
          <p:nvPr/>
        </p:nvGrpSpPr>
        <p:grpSpPr>
          <a:xfrm>
            <a:off x="731809" y="2102813"/>
            <a:ext cx="4418278" cy="4320019"/>
            <a:chOff x="788569" y="2363990"/>
            <a:chExt cx="4418278" cy="4320019"/>
          </a:xfrm>
        </p:grpSpPr>
        <p:grpSp>
          <p:nvGrpSpPr>
            <p:cNvPr id="5" name="群組 4">
              <a:extLst>
                <a:ext uri="{FF2B5EF4-FFF2-40B4-BE49-F238E27FC236}">
                  <a16:creationId xmlns:a16="http://schemas.microsoft.com/office/drawing/2014/main" id="{3CD47C54-6796-49E6-B1BB-AF55F22C0B91}"/>
                </a:ext>
              </a:extLst>
            </p:cNvPr>
            <p:cNvGrpSpPr/>
            <p:nvPr/>
          </p:nvGrpSpPr>
          <p:grpSpPr>
            <a:xfrm>
              <a:off x="788569" y="2363990"/>
              <a:ext cx="4418278" cy="1697121"/>
              <a:chOff x="500822" y="3883691"/>
              <a:chExt cx="4123853" cy="1584028"/>
            </a:xfrm>
          </p:grpSpPr>
          <p:pic>
            <p:nvPicPr>
              <p:cNvPr id="50" name="Picture 2">
                <a:extLst>
                  <a:ext uri="{FF2B5EF4-FFF2-40B4-BE49-F238E27FC236}">
                    <a16:creationId xmlns:a16="http://schemas.microsoft.com/office/drawing/2014/main" id="{275C1998-2DB7-4F2E-994E-80E596EA6C7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2513" b="46251"/>
              <a:stretch/>
            </p:blipFill>
            <p:spPr bwMode="auto">
              <a:xfrm>
                <a:off x="500822" y="3883691"/>
                <a:ext cx="4123853" cy="158402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2" name="文字方塊 51">
                <a:extLst>
                  <a:ext uri="{FF2B5EF4-FFF2-40B4-BE49-F238E27FC236}">
                    <a16:creationId xmlns:a16="http://schemas.microsoft.com/office/drawing/2014/main" id="{B5D2A14D-0690-4E74-B8E1-E025EE4E1AEF}"/>
                  </a:ext>
                </a:extLst>
              </p:cNvPr>
              <p:cNvSpPr txBox="1"/>
              <p:nvPr/>
            </p:nvSpPr>
            <p:spPr>
              <a:xfrm>
                <a:off x="2572362" y="3902835"/>
                <a:ext cx="890793" cy="315993"/>
              </a:xfrm>
              <a:prstGeom prst="rect">
                <a:avLst/>
              </a:prstGeom>
              <a:solidFill>
                <a:srgbClr val="FFFFFF">
                  <a:alpha val="78039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1600" b="1" dirty="0"/>
                  <a:t>5-25</a:t>
                </a:r>
                <a:r>
                  <a:rPr lang="zh-TW" altLang="en-US" sz="1600" b="1" dirty="0"/>
                  <a:t> </a:t>
                </a:r>
                <a:r>
                  <a:rPr lang="en-US" altLang="zh-TW" sz="1600" b="1" dirty="0" err="1"/>
                  <a:t>kyr</a:t>
                </a:r>
                <a:endParaRPr lang="zh-TW" altLang="en-US" sz="1600" b="1" dirty="0"/>
              </a:p>
            </p:txBody>
          </p:sp>
          <p:sp>
            <p:nvSpPr>
              <p:cNvPr id="38" name="文字方塊 37">
                <a:extLst>
                  <a:ext uri="{FF2B5EF4-FFF2-40B4-BE49-F238E27FC236}">
                    <a16:creationId xmlns:a16="http://schemas.microsoft.com/office/drawing/2014/main" id="{6FF89F1C-BFEE-477C-AF31-E06109A9C104}"/>
                  </a:ext>
                </a:extLst>
              </p:cNvPr>
              <p:cNvSpPr txBox="1"/>
              <p:nvPr/>
            </p:nvSpPr>
            <p:spPr>
              <a:xfrm>
                <a:off x="526350" y="3902836"/>
                <a:ext cx="803139" cy="315993"/>
              </a:xfrm>
              <a:prstGeom prst="rect">
                <a:avLst/>
              </a:prstGeom>
              <a:solidFill>
                <a:srgbClr val="FFFFFF">
                  <a:alpha val="78039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1600" b="1" dirty="0"/>
                  <a:t>1-5</a:t>
                </a:r>
                <a:r>
                  <a:rPr lang="zh-TW" altLang="en-US" sz="1600" b="1" dirty="0"/>
                  <a:t> </a:t>
                </a:r>
                <a:r>
                  <a:rPr lang="en-US" altLang="zh-TW" sz="1600" b="1" dirty="0" err="1"/>
                  <a:t>kyr</a:t>
                </a:r>
                <a:endParaRPr lang="zh-TW" altLang="en-US" sz="1600" b="1" dirty="0"/>
              </a:p>
            </p:txBody>
          </p:sp>
        </p:grpSp>
        <p:grpSp>
          <p:nvGrpSpPr>
            <p:cNvPr id="3" name="群組 2">
              <a:extLst>
                <a:ext uri="{FF2B5EF4-FFF2-40B4-BE49-F238E27FC236}">
                  <a16:creationId xmlns:a16="http://schemas.microsoft.com/office/drawing/2014/main" id="{AA8E78D8-A5C1-4B79-AC99-A6BDBAD5A4DE}"/>
                </a:ext>
              </a:extLst>
            </p:cNvPr>
            <p:cNvGrpSpPr/>
            <p:nvPr/>
          </p:nvGrpSpPr>
          <p:grpSpPr>
            <a:xfrm>
              <a:off x="788569" y="4166046"/>
              <a:ext cx="4418278" cy="2517963"/>
              <a:chOff x="4877310" y="3873891"/>
              <a:chExt cx="4123853" cy="2350170"/>
            </a:xfrm>
          </p:grpSpPr>
          <p:pic>
            <p:nvPicPr>
              <p:cNvPr id="36" name="Picture 2">
                <a:extLst>
                  <a:ext uri="{FF2B5EF4-FFF2-40B4-BE49-F238E27FC236}">
                    <a16:creationId xmlns:a16="http://schemas.microsoft.com/office/drawing/2014/main" id="{78B5F1D2-2C8A-46D4-B011-1AE78AD096F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3657"/>
              <a:stretch/>
            </p:blipFill>
            <p:spPr bwMode="auto">
              <a:xfrm>
                <a:off x="4877310" y="3873891"/>
                <a:ext cx="4123853" cy="235017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3" name="文字方塊 52">
                <a:extLst>
                  <a:ext uri="{FF2B5EF4-FFF2-40B4-BE49-F238E27FC236}">
                    <a16:creationId xmlns:a16="http://schemas.microsoft.com/office/drawing/2014/main" id="{B660BD31-C0FC-4117-B9C5-1564E3389695}"/>
                  </a:ext>
                </a:extLst>
              </p:cNvPr>
              <p:cNvSpPr txBox="1"/>
              <p:nvPr/>
            </p:nvSpPr>
            <p:spPr>
              <a:xfrm>
                <a:off x="4877310" y="3886625"/>
                <a:ext cx="1042034" cy="315993"/>
              </a:xfrm>
              <a:prstGeom prst="rect">
                <a:avLst/>
              </a:prstGeom>
              <a:solidFill>
                <a:srgbClr val="FFFFFF">
                  <a:alpha val="78039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1600" b="1" dirty="0"/>
                  <a:t>30-150</a:t>
                </a:r>
                <a:r>
                  <a:rPr lang="zh-TW" altLang="en-US" sz="1600" b="1" dirty="0"/>
                  <a:t> </a:t>
                </a:r>
                <a:r>
                  <a:rPr lang="en-US" altLang="zh-TW" sz="1600" b="1" dirty="0" err="1"/>
                  <a:t>kyr</a:t>
                </a:r>
                <a:endParaRPr lang="zh-TW" altLang="en-US" sz="1600" b="1" dirty="0"/>
              </a:p>
            </p:txBody>
          </p:sp>
          <p:sp>
            <p:nvSpPr>
              <p:cNvPr id="54" name="文字方塊 53">
                <a:extLst>
                  <a:ext uri="{FF2B5EF4-FFF2-40B4-BE49-F238E27FC236}">
                    <a16:creationId xmlns:a16="http://schemas.microsoft.com/office/drawing/2014/main" id="{6CD541E2-65E9-45B8-B95C-4E1CC647BB6F}"/>
                  </a:ext>
                </a:extLst>
              </p:cNvPr>
              <p:cNvSpPr txBox="1"/>
              <p:nvPr/>
            </p:nvSpPr>
            <p:spPr>
              <a:xfrm>
                <a:off x="6939236" y="3892940"/>
                <a:ext cx="1114889" cy="315993"/>
              </a:xfrm>
              <a:prstGeom prst="rect">
                <a:avLst/>
              </a:prstGeom>
              <a:solidFill>
                <a:srgbClr val="FFFFFF">
                  <a:alpha val="78039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1600" b="1" dirty="0"/>
                  <a:t>100-500</a:t>
                </a:r>
                <a:r>
                  <a:rPr lang="zh-TW" altLang="en-US" sz="1600" b="1" dirty="0"/>
                  <a:t> </a:t>
                </a:r>
                <a:r>
                  <a:rPr lang="en-US" altLang="zh-TW" sz="1600" b="1" dirty="0" err="1"/>
                  <a:t>kyr</a:t>
                </a:r>
                <a:endParaRPr lang="zh-TW" altLang="en-US" sz="1600" b="1" dirty="0"/>
              </a:p>
            </p:txBody>
          </p:sp>
        </p:grpSp>
      </p:grpSp>
      <p:sp>
        <p:nvSpPr>
          <p:cNvPr id="8" name="文字方塊 7">
            <a:extLst>
              <a:ext uri="{FF2B5EF4-FFF2-40B4-BE49-F238E27FC236}">
                <a16:creationId xmlns:a16="http://schemas.microsoft.com/office/drawing/2014/main" id="{13341505-CD3A-4401-BC71-61FA09161CF5}"/>
              </a:ext>
            </a:extLst>
          </p:cNvPr>
          <p:cNvSpPr txBox="1"/>
          <p:nvPr/>
        </p:nvSpPr>
        <p:spPr>
          <a:xfrm>
            <a:off x="464220" y="1224191"/>
            <a:ext cx="52026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TW" sz="2400" dirty="0"/>
              <a:t>Soil development in Taiwan</a:t>
            </a:r>
            <a:r>
              <a:rPr lang="zh-TW" altLang="en-US" sz="2400" dirty="0"/>
              <a:t> </a:t>
            </a:r>
            <a:r>
              <a:rPr lang="en-US" altLang="zh-TW" sz="2400" dirty="0"/>
              <a:t>for the Taiwan Earthquake Model</a:t>
            </a:r>
            <a:endParaRPr lang="zh-TW" altLang="en-US" sz="2400" dirty="0"/>
          </a:p>
        </p:txBody>
      </p:sp>
      <p:sp>
        <p:nvSpPr>
          <p:cNvPr id="40" name="文字方塊 39">
            <a:extLst>
              <a:ext uri="{FF2B5EF4-FFF2-40B4-BE49-F238E27FC236}">
                <a16:creationId xmlns:a16="http://schemas.microsoft.com/office/drawing/2014/main" id="{18D7A1A1-B6A8-45A0-B0FB-DFE7625FC08D}"/>
              </a:ext>
            </a:extLst>
          </p:cNvPr>
          <p:cNvSpPr txBox="1"/>
          <p:nvPr/>
        </p:nvSpPr>
        <p:spPr>
          <a:xfrm>
            <a:off x="3538190" y="6424370"/>
            <a:ext cx="172913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600" b="0" u="none" strike="noStrike" baseline="0" dirty="0">
                <a:solidFill>
                  <a:srgbClr val="211D1E"/>
                </a:solidFill>
              </a:rPr>
              <a:t>(</a:t>
            </a:r>
            <a:r>
              <a:rPr lang="en-US" altLang="zh-TW" sz="1600" b="0" u="none" strike="noStrike" baseline="0" dirty="0" err="1">
                <a:solidFill>
                  <a:srgbClr val="211D1E"/>
                </a:solidFill>
              </a:rPr>
              <a:t>Shyu</a:t>
            </a:r>
            <a:r>
              <a:rPr lang="en-US" altLang="zh-TW" sz="1600" b="0" u="none" strike="noStrike" baseline="0" dirty="0">
                <a:solidFill>
                  <a:srgbClr val="211D1E"/>
                </a:solidFill>
              </a:rPr>
              <a:t> et al., 2016) </a:t>
            </a:r>
            <a:endParaRPr lang="zh-TW" altLang="en-U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字方塊 25">
                <a:extLst>
                  <a:ext uri="{FF2B5EF4-FFF2-40B4-BE49-F238E27FC236}">
                    <a16:creationId xmlns:a16="http://schemas.microsoft.com/office/drawing/2014/main" id="{C79E1954-3E1F-40D3-9A27-41A40C4030F9}"/>
                  </a:ext>
                </a:extLst>
              </p:cNvPr>
              <p:cNvSpPr txBox="1"/>
              <p:nvPr/>
            </p:nvSpPr>
            <p:spPr>
              <a:xfrm>
                <a:off x="5666876" y="2461878"/>
                <a:ext cx="2854328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TW" sz="2000" b="1" dirty="0"/>
                  <a:t>LZ-N02: 87.1 </a:t>
                </a:r>
                <a14:m>
                  <m:oMath xmlns:m="http://schemas.openxmlformats.org/officeDocument/2006/math">
                    <m:r>
                      <a:rPr lang="en-US" altLang="zh-TW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</m:oMath>
                </a14:m>
                <a:r>
                  <a:rPr lang="zh-TW" altLang="en-US" sz="2000" b="1" dirty="0"/>
                  <a:t> </a:t>
                </a:r>
                <a:r>
                  <a:rPr lang="en-US" altLang="zh-TW" sz="2000" b="1" dirty="0"/>
                  <a:t>10.4 </a:t>
                </a:r>
                <a:r>
                  <a:rPr lang="en-US" altLang="zh-TW" sz="2000" b="1" dirty="0" err="1"/>
                  <a:t>kyr</a:t>
                </a:r>
                <a:endParaRPr lang="en-US" altLang="zh-TW" sz="2000" b="1" dirty="0"/>
              </a:p>
            </p:txBody>
          </p:sp>
        </mc:Choice>
        <mc:Fallback xmlns="">
          <p:sp>
            <p:nvSpPr>
              <p:cNvPr id="26" name="文字方塊 25">
                <a:extLst>
                  <a:ext uri="{FF2B5EF4-FFF2-40B4-BE49-F238E27FC236}">
                    <a16:creationId xmlns:a16="http://schemas.microsoft.com/office/drawing/2014/main" id="{C79E1954-3E1F-40D3-9A27-41A40C4030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6876" y="2461878"/>
                <a:ext cx="2854328" cy="400110"/>
              </a:xfrm>
              <a:prstGeom prst="rect">
                <a:avLst/>
              </a:prstGeom>
              <a:blipFill>
                <a:blip r:embed="rId6"/>
                <a:stretch>
                  <a:fillRect l="-2350" t="-9231" b="-2769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文字方塊 27">
            <a:extLst>
              <a:ext uri="{FF2B5EF4-FFF2-40B4-BE49-F238E27FC236}">
                <a16:creationId xmlns:a16="http://schemas.microsoft.com/office/drawing/2014/main" id="{0EB423DA-38F6-43A0-9ED5-13B4CF971552}"/>
              </a:ext>
            </a:extLst>
          </p:cNvPr>
          <p:cNvSpPr txBox="1"/>
          <p:nvPr/>
        </p:nvSpPr>
        <p:spPr>
          <a:xfrm>
            <a:off x="9527693" y="6490052"/>
            <a:ext cx="17089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dirty="0"/>
              <a:t>Wang et al. (2025)</a:t>
            </a:r>
            <a:endParaRPr lang="zh-TW" altLang="en-U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文字方塊 30">
                <a:extLst>
                  <a:ext uri="{FF2B5EF4-FFF2-40B4-BE49-F238E27FC236}">
                    <a16:creationId xmlns:a16="http://schemas.microsoft.com/office/drawing/2014/main" id="{F7BA58F0-D30B-450B-A266-284AEF26CB39}"/>
                  </a:ext>
                </a:extLst>
              </p:cNvPr>
              <p:cNvSpPr txBox="1"/>
              <p:nvPr/>
            </p:nvSpPr>
            <p:spPr>
              <a:xfrm>
                <a:off x="8585845" y="2461878"/>
                <a:ext cx="2711906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r>
                  <a:rPr lang="en-US" altLang="zh-TW" sz="2000" b="1" dirty="0"/>
                  <a:t>LZ-S02: 82.7 </a:t>
                </a:r>
                <a14:m>
                  <m:oMath xmlns:m="http://schemas.openxmlformats.org/officeDocument/2006/math">
                    <m:r>
                      <a:rPr lang="en-US" altLang="zh-TW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</m:oMath>
                </a14:m>
                <a:r>
                  <a:rPr lang="zh-TW" altLang="en-US" sz="2000" b="1" dirty="0"/>
                  <a:t> </a:t>
                </a:r>
                <a:r>
                  <a:rPr lang="en-US" altLang="zh-TW" sz="2000" b="1" dirty="0"/>
                  <a:t>14.2 </a:t>
                </a:r>
                <a:r>
                  <a:rPr lang="en-US" altLang="zh-TW" sz="2000" b="1" dirty="0" err="1"/>
                  <a:t>kyr</a:t>
                </a:r>
                <a:endParaRPr lang="en-US" altLang="zh-TW" sz="2000" b="1" dirty="0"/>
              </a:p>
            </p:txBody>
          </p:sp>
        </mc:Choice>
        <mc:Fallback xmlns="">
          <p:sp>
            <p:nvSpPr>
              <p:cNvPr id="31" name="文字方塊 30">
                <a:extLst>
                  <a:ext uri="{FF2B5EF4-FFF2-40B4-BE49-F238E27FC236}">
                    <a16:creationId xmlns:a16="http://schemas.microsoft.com/office/drawing/2014/main" id="{F7BA58F0-D30B-450B-A266-284AEF26CB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85845" y="2461878"/>
                <a:ext cx="2711906" cy="400110"/>
              </a:xfrm>
              <a:prstGeom prst="rect">
                <a:avLst/>
              </a:prstGeom>
              <a:blipFill>
                <a:blip r:embed="rId7"/>
                <a:stretch>
                  <a:fillRect l="-2247" t="-9231" b="-2769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文字方塊 32">
            <a:extLst>
              <a:ext uri="{FF2B5EF4-FFF2-40B4-BE49-F238E27FC236}">
                <a16:creationId xmlns:a16="http://schemas.microsoft.com/office/drawing/2014/main" id="{E11DB5DC-C138-44E2-98ED-C230D3E93FD4}"/>
              </a:ext>
            </a:extLst>
          </p:cNvPr>
          <p:cNvSpPr txBox="1"/>
          <p:nvPr/>
        </p:nvSpPr>
        <p:spPr>
          <a:xfrm>
            <a:off x="5771077" y="1224191"/>
            <a:ext cx="52026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TW" sz="2400" dirty="0"/>
              <a:t>Soils in NW Luzon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168625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>
            <a:extLst>
              <a:ext uri="{FF2B5EF4-FFF2-40B4-BE49-F238E27FC236}">
                <a16:creationId xmlns:a16="http://schemas.microsoft.com/office/drawing/2014/main" id="{95C29B36-3F45-49B6-995C-6F033D0AF0CA}"/>
              </a:ext>
            </a:extLst>
          </p:cNvPr>
          <p:cNvSpPr txBox="1"/>
          <p:nvPr/>
        </p:nvSpPr>
        <p:spPr>
          <a:xfrm>
            <a:off x="10360594" y="4692545"/>
            <a:ext cx="1909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dirty="0"/>
              <a:t>Contour interval: 2 m</a:t>
            </a:r>
            <a:endParaRPr lang="zh-TW" altLang="en-US" sz="1400" dirty="0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4CBDE24B-E478-4DAC-8F8D-922BBE077E6E}"/>
              </a:ext>
            </a:extLst>
          </p:cNvPr>
          <p:cNvSpPr txBox="1"/>
          <p:nvPr/>
        </p:nvSpPr>
        <p:spPr>
          <a:xfrm>
            <a:off x="352063" y="1520345"/>
            <a:ext cx="4303187" cy="13412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800" b="1" dirty="0"/>
              <a:t>Displacement of the gullies</a:t>
            </a:r>
          </a:p>
          <a:p>
            <a:pPr marL="342900" indent="-3429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altLang="zh-TW" sz="2400" dirty="0"/>
              <a:t>Gully 1: 127-140 m</a:t>
            </a:r>
          </a:p>
          <a:p>
            <a:pPr marL="342900" indent="-3429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altLang="zh-TW" sz="2400" dirty="0"/>
              <a:t>Gully 2: 81-90 m</a:t>
            </a: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DF3AF4E8-97A0-4349-BFE0-8507F5153D76}"/>
              </a:ext>
            </a:extLst>
          </p:cNvPr>
          <p:cNvSpPr txBox="1"/>
          <p:nvPr/>
        </p:nvSpPr>
        <p:spPr>
          <a:xfrm>
            <a:off x="352063" y="3515018"/>
            <a:ext cx="4958080" cy="1762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800" b="1" dirty="0"/>
              <a:t>Displacement of the channels</a:t>
            </a:r>
          </a:p>
          <a:p>
            <a:pPr marL="342900" indent="-3429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altLang="zh-TW" sz="2400" dirty="0"/>
              <a:t>Tributary1: 156-177 m</a:t>
            </a:r>
          </a:p>
          <a:p>
            <a:pPr marL="342900" indent="-3429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altLang="zh-TW" sz="2400" dirty="0"/>
              <a:t>Tributary 2: 351-390 m</a:t>
            </a:r>
          </a:p>
          <a:p>
            <a:pPr marL="342900" indent="-3429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altLang="zh-TW" sz="2400" dirty="0"/>
              <a:t>Tributary 3: 179-194 m/270-280 m</a:t>
            </a:r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9EA03783-E7E0-496A-8B81-39790ABF2CAB}"/>
              </a:ext>
            </a:extLst>
          </p:cNvPr>
          <p:cNvGrpSpPr/>
          <p:nvPr/>
        </p:nvGrpSpPr>
        <p:grpSpPr>
          <a:xfrm>
            <a:off x="5470029" y="592848"/>
            <a:ext cx="4958079" cy="6213233"/>
            <a:chOff x="5470029" y="592848"/>
            <a:chExt cx="4958079" cy="6213233"/>
          </a:xfrm>
        </p:grpSpPr>
        <p:pic>
          <p:nvPicPr>
            <p:cNvPr id="3" name="圖片 2">
              <a:extLst>
                <a:ext uri="{FF2B5EF4-FFF2-40B4-BE49-F238E27FC236}">
                  <a16:creationId xmlns:a16="http://schemas.microsoft.com/office/drawing/2014/main" id="{91D4F61E-523E-4D90-A521-72D883A68B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58" r="11917"/>
            <a:stretch/>
          </p:blipFill>
          <p:spPr>
            <a:xfrm>
              <a:off x="5470029" y="592848"/>
              <a:ext cx="4958079" cy="6213233"/>
            </a:xfrm>
            <a:prstGeom prst="rect">
              <a:avLst/>
            </a:prstGeom>
          </p:spPr>
        </p:pic>
        <p:grpSp>
          <p:nvGrpSpPr>
            <p:cNvPr id="38" name="群組 37">
              <a:extLst>
                <a:ext uri="{FF2B5EF4-FFF2-40B4-BE49-F238E27FC236}">
                  <a16:creationId xmlns:a16="http://schemas.microsoft.com/office/drawing/2014/main" id="{F3156280-7DBC-4C68-AE1D-2DA7075816B3}"/>
                </a:ext>
              </a:extLst>
            </p:cNvPr>
            <p:cNvGrpSpPr/>
            <p:nvPr/>
          </p:nvGrpSpPr>
          <p:grpSpPr>
            <a:xfrm>
              <a:off x="7186541" y="2525115"/>
              <a:ext cx="392377" cy="256678"/>
              <a:chOff x="5950716" y="3812654"/>
              <a:chExt cx="392377" cy="256678"/>
            </a:xfrm>
          </p:grpSpPr>
          <p:sp>
            <p:nvSpPr>
              <p:cNvPr id="36" name="手繪多邊形: 圖案 35">
                <a:extLst>
                  <a:ext uri="{FF2B5EF4-FFF2-40B4-BE49-F238E27FC236}">
                    <a16:creationId xmlns:a16="http://schemas.microsoft.com/office/drawing/2014/main" id="{2F4A2DF8-D688-4B8C-A41E-A238C2342F5B}"/>
                  </a:ext>
                </a:extLst>
              </p:cNvPr>
              <p:cNvSpPr/>
              <p:nvPr/>
            </p:nvSpPr>
            <p:spPr>
              <a:xfrm rot="5400000">
                <a:off x="6165393" y="3891631"/>
                <a:ext cx="256678" cy="98723"/>
              </a:xfrm>
              <a:custGeom>
                <a:avLst/>
                <a:gdLst>
                  <a:gd name="connsiteX0" fmla="*/ 487680 w 1162304"/>
                  <a:gd name="connsiteY0" fmla="*/ 0 h 447040"/>
                  <a:gd name="connsiteX1" fmla="*/ 487680 w 1162304"/>
                  <a:gd name="connsiteY1" fmla="*/ 227584 h 447040"/>
                  <a:gd name="connsiteX2" fmla="*/ 1162304 w 1162304"/>
                  <a:gd name="connsiteY2" fmla="*/ 227584 h 447040"/>
                  <a:gd name="connsiteX3" fmla="*/ 1162304 w 1162304"/>
                  <a:gd name="connsiteY3" fmla="*/ 447040 h 447040"/>
                  <a:gd name="connsiteX4" fmla="*/ 487680 w 1162304"/>
                  <a:gd name="connsiteY4" fmla="*/ 447040 h 447040"/>
                  <a:gd name="connsiteX5" fmla="*/ 400304 w 1162304"/>
                  <a:gd name="connsiteY5" fmla="*/ 447040 h 447040"/>
                  <a:gd name="connsiteX6" fmla="*/ 0 w 1162304"/>
                  <a:gd name="connsiteY6" fmla="*/ 447040 h 447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62304" h="447040">
                    <a:moveTo>
                      <a:pt x="487680" y="0"/>
                    </a:moveTo>
                    <a:lnTo>
                      <a:pt x="487680" y="227584"/>
                    </a:lnTo>
                    <a:lnTo>
                      <a:pt x="1162304" y="227584"/>
                    </a:lnTo>
                    <a:lnTo>
                      <a:pt x="1162304" y="447040"/>
                    </a:lnTo>
                    <a:lnTo>
                      <a:pt x="487680" y="447040"/>
                    </a:lnTo>
                    <a:lnTo>
                      <a:pt x="400304" y="447040"/>
                    </a:lnTo>
                    <a:lnTo>
                      <a:pt x="0" y="44704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TW" altLang="en-US"/>
              </a:p>
            </p:txBody>
          </p:sp>
          <p:sp>
            <p:nvSpPr>
              <p:cNvPr id="37" name="手繪多邊形: 圖案 36">
                <a:extLst>
                  <a:ext uri="{FF2B5EF4-FFF2-40B4-BE49-F238E27FC236}">
                    <a16:creationId xmlns:a16="http://schemas.microsoft.com/office/drawing/2014/main" id="{DE82B9AF-EC97-4890-AD7C-2A9EBE5CE542}"/>
                  </a:ext>
                </a:extLst>
              </p:cNvPr>
              <p:cNvSpPr/>
              <p:nvPr/>
            </p:nvSpPr>
            <p:spPr>
              <a:xfrm rot="5400000" flipH="1" flipV="1">
                <a:off x="5871739" y="3891631"/>
                <a:ext cx="256678" cy="98723"/>
              </a:xfrm>
              <a:custGeom>
                <a:avLst/>
                <a:gdLst>
                  <a:gd name="connsiteX0" fmla="*/ 487680 w 1162304"/>
                  <a:gd name="connsiteY0" fmla="*/ 0 h 447040"/>
                  <a:gd name="connsiteX1" fmla="*/ 487680 w 1162304"/>
                  <a:gd name="connsiteY1" fmla="*/ 227584 h 447040"/>
                  <a:gd name="connsiteX2" fmla="*/ 1162304 w 1162304"/>
                  <a:gd name="connsiteY2" fmla="*/ 227584 h 447040"/>
                  <a:gd name="connsiteX3" fmla="*/ 1162304 w 1162304"/>
                  <a:gd name="connsiteY3" fmla="*/ 447040 h 447040"/>
                  <a:gd name="connsiteX4" fmla="*/ 487680 w 1162304"/>
                  <a:gd name="connsiteY4" fmla="*/ 447040 h 447040"/>
                  <a:gd name="connsiteX5" fmla="*/ 400304 w 1162304"/>
                  <a:gd name="connsiteY5" fmla="*/ 447040 h 447040"/>
                  <a:gd name="connsiteX6" fmla="*/ 0 w 1162304"/>
                  <a:gd name="connsiteY6" fmla="*/ 447040 h 447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62304" h="447040">
                    <a:moveTo>
                      <a:pt x="487680" y="0"/>
                    </a:moveTo>
                    <a:lnTo>
                      <a:pt x="487680" y="227584"/>
                    </a:lnTo>
                    <a:lnTo>
                      <a:pt x="1162304" y="227584"/>
                    </a:lnTo>
                    <a:lnTo>
                      <a:pt x="1162304" y="447040"/>
                    </a:lnTo>
                    <a:lnTo>
                      <a:pt x="487680" y="447040"/>
                    </a:lnTo>
                    <a:lnTo>
                      <a:pt x="400304" y="447040"/>
                    </a:lnTo>
                    <a:lnTo>
                      <a:pt x="0" y="44704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TW" altLang="en-US"/>
              </a:p>
            </p:txBody>
          </p:sp>
        </p:grpSp>
      </p:grpSp>
      <p:sp>
        <p:nvSpPr>
          <p:cNvPr id="26" name="標題 1">
            <a:extLst>
              <a:ext uri="{FF2B5EF4-FFF2-40B4-BE49-F238E27FC236}">
                <a16:creationId xmlns:a16="http://schemas.microsoft.com/office/drawing/2014/main" id="{ED20C0A6-8738-499B-A607-468FB64045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063" y="95076"/>
            <a:ext cx="10515600" cy="1325563"/>
          </a:xfrm>
        </p:spPr>
        <p:txBody>
          <a:bodyPr/>
          <a:lstStyle/>
          <a:p>
            <a:r>
              <a:rPr lang="en-US" altLang="zh-TW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Luba</a:t>
            </a:r>
            <a:endParaRPr lang="zh-TW" alt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橢圓 16">
            <a:extLst>
              <a:ext uri="{FF2B5EF4-FFF2-40B4-BE49-F238E27FC236}">
                <a16:creationId xmlns:a16="http://schemas.microsoft.com/office/drawing/2014/main" id="{915D47B4-D855-41DA-AAC2-3660CA751160}"/>
              </a:ext>
            </a:extLst>
          </p:cNvPr>
          <p:cNvSpPr/>
          <p:nvPr/>
        </p:nvSpPr>
        <p:spPr>
          <a:xfrm>
            <a:off x="9025746" y="4938311"/>
            <a:ext cx="124022" cy="12402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投影片編號版面配置區 17">
            <a:extLst>
              <a:ext uri="{FF2B5EF4-FFF2-40B4-BE49-F238E27FC236}">
                <a16:creationId xmlns:a16="http://schemas.microsoft.com/office/drawing/2014/main" id="{243006D8-0A54-4C2E-9B81-173B88613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2400" y="6356350"/>
            <a:ext cx="360680" cy="365125"/>
          </a:xfrm>
        </p:spPr>
        <p:txBody>
          <a:bodyPr/>
          <a:lstStyle/>
          <a:p>
            <a:fld id="{6596B10B-D9A2-448E-B554-4831495A8A29}" type="slidenum">
              <a:rPr lang="zh-TW" altLang="en-US" b="1" smtClean="0"/>
              <a:pPr/>
              <a:t>4</a:t>
            </a:fld>
            <a:endParaRPr lang="zh-TW" altLang="en-US" b="1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5704A7F4-77EA-4CC0-8776-3029C46F1B1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17" t="2395" r="1521" b="36950"/>
          <a:stretch/>
        </p:blipFill>
        <p:spPr>
          <a:xfrm>
            <a:off x="10505444" y="726289"/>
            <a:ext cx="1437636" cy="3685549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24" name="直線單箭頭接點 23">
            <a:extLst>
              <a:ext uri="{FF2B5EF4-FFF2-40B4-BE49-F238E27FC236}">
                <a16:creationId xmlns:a16="http://schemas.microsoft.com/office/drawing/2014/main" id="{A504FE47-B825-44DC-ABB9-219F487731A4}"/>
              </a:ext>
            </a:extLst>
          </p:cNvPr>
          <p:cNvCxnSpPr>
            <a:cxnSpLocks/>
          </p:cNvCxnSpPr>
          <p:nvPr/>
        </p:nvCxnSpPr>
        <p:spPr>
          <a:xfrm flipV="1">
            <a:off x="7588852" y="2517987"/>
            <a:ext cx="0" cy="378106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單箭頭接點 28">
            <a:extLst>
              <a:ext uri="{FF2B5EF4-FFF2-40B4-BE49-F238E27FC236}">
                <a16:creationId xmlns:a16="http://schemas.microsoft.com/office/drawing/2014/main" id="{4C8F2EF4-0E9B-41E0-9621-5BC1FA9C47AE}"/>
              </a:ext>
            </a:extLst>
          </p:cNvPr>
          <p:cNvCxnSpPr>
            <a:cxnSpLocks/>
          </p:cNvCxnSpPr>
          <p:nvPr/>
        </p:nvCxnSpPr>
        <p:spPr>
          <a:xfrm flipH="1" flipV="1">
            <a:off x="7534985" y="3699464"/>
            <a:ext cx="43934" cy="939592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單箭頭接點 29">
            <a:extLst>
              <a:ext uri="{FF2B5EF4-FFF2-40B4-BE49-F238E27FC236}">
                <a16:creationId xmlns:a16="http://schemas.microsoft.com/office/drawing/2014/main" id="{38B3A266-FEDE-4589-BD9A-8CCA4F8B1B08}"/>
              </a:ext>
            </a:extLst>
          </p:cNvPr>
          <p:cNvCxnSpPr>
            <a:cxnSpLocks/>
          </p:cNvCxnSpPr>
          <p:nvPr/>
        </p:nvCxnSpPr>
        <p:spPr>
          <a:xfrm flipV="1">
            <a:off x="7686181" y="5062333"/>
            <a:ext cx="0" cy="469796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單箭頭接點 31">
            <a:extLst>
              <a:ext uri="{FF2B5EF4-FFF2-40B4-BE49-F238E27FC236}">
                <a16:creationId xmlns:a16="http://schemas.microsoft.com/office/drawing/2014/main" id="{0A7A1667-DB31-4C7C-8698-E71B3925AD06}"/>
              </a:ext>
            </a:extLst>
          </p:cNvPr>
          <p:cNvCxnSpPr>
            <a:cxnSpLocks/>
          </p:cNvCxnSpPr>
          <p:nvPr/>
        </p:nvCxnSpPr>
        <p:spPr>
          <a:xfrm flipV="1">
            <a:off x="7929905" y="4765424"/>
            <a:ext cx="0" cy="708784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2715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標題 1">
            <a:extLst>
              <a:ext uri="{FF2B5EF4-FFF2-40B4-BE49-F238E27FC236}">
                <a16:creationId xmlns:a16="http://schemas.microsoft.com/office/drawing/2014/main" id="{72E68FE9-585B-4E5A-8A99-750E01C7D699}"/>
              </a:ext>
            </a:extLst>
          </p:cNvPr>
          <p:cNvSpPr txBox="1">
            <a:spLocks/>
          </p:cNvSpPr>
          <p:nvPr/>
        </p:nvSpPr>
        <p:spPr>
          <a:xfrm>
            <a:off x="352063" y="9507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Matibuey</a:t>
            </a:r>
            <a:endParaRPr lang="zh-TW" alt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0" name="群組 39">
            <a:extLst>
              <a:ext uri="{FF2B5EF4-FFF2-40B4-BE49-F238E27FC236}">
                <a16:creationId xmlns:a16="http://schemas.microsoft.com/office/drawing/2014/main" id="{A73B6500-8F46-4342-A12F-E6463D767CC2}"/>
              </a:ext>
            </a:extLst>
          </p:cNvPr>
          <p:cNvGrpSpPr/>
          <p:nvPr/>
        </p:nvGrpSpPr>
        <p:grpSpPr>
          <a:xfrm>
            <a:off x="384545" y="4010145"/>
            <a:ext cx="4705314" cy="2544434"/>
            <a:chOff x="32856" y="4033129"/>
            <a:chExt cx="5173980" cy="2797874"/>
          </a:xfrm>
        </p:grpSpPr>
        <p:pic>
          <p:nvPicPr>
            <p:cNvPr id="41" name="圖片 40">
              <a:extLst>
                <a:ext uri="{FF2B5EF4-FFF2-40B4-BE49-F238E27FC236}">
                  <a16:creationId xmlns:a16="http://schemas.microsoft.com/office/drawing/2014/main" id="{3EBFD172-CB3A-4968-A1BC-350CF7596F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56" y="4306265"/>
              <a:ext cx="5073868" cy="2524738"/>
            </a:xfrm>
            <a:prstGeom prst="rect">
              <a:avLst/>
            </a:prstGeom>
          </p:spPr>
        </p:pic>
        <p:sp>
          <p:nvSpPr>
            <p:cNvPr id="42" name="文字方塊 41">
              <a:extLst>
                <a:ext uri="{FF2B5EF4-FFF2-40B4-BE49-F238E27FC236}">
                  <a16:creationId xmlns:a16="http://schemas.microsoft.com/office/drawing/2014/main" id="{C80D1CED-0CEE-41C0-9E05-36564A9C1076}"/>
                </a:ext>
              </a:extLst>
            </p:cNvPr>
            <p:cNvSpPr txBox="1"/>
            <p:nvPr/>
          </p:nvSpPr>
          <p:spPr>
            <a:xfrm>
              <a:off x="294940" y="4033129"/>
              <a:ext cx="369186" cy="412775"/>
            </a:xfrm>
            <a:prstGeom prst="rect">
              <a:avLst/>
            </a:prstGeom>
            <a:solidFill>
              <a:srgbClr val="FFFFFF">
                <a:alpha val="78039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600" b="1" dirty="0"/>
                <a:t>B</a:t>
              </a:r>
              <a:endParaRPr lang="zh-TW" altLang="en-US" sz="1600" b="1" dirty="0">
                <a:solidFill>
                  <a:schemeClr val="accent1"/>
                </a:solidFill>
              </a:endParaRPr>
            </a:p>
          </p:txBody>
        </p:sp>
        <p:sp>
          <p:nvSpPr>
            <p:cNvPr id="43" name="文字方塊 42">
              <a:extLst>
                <a:ext uri="{FF2B5EF4-FFF2-40B4-BE49-F238E27FC236}">
                  <a16:creationId xmlns:a16="http://schemas.microsoft.com/office/drawing/2014/main" id="{59AB798F-5CBC-4211-8AA5-6822B5B30C3B}"/>
                </a:ext>
              </a:extLst>
            </p:cNvPr>
            <p:cNvSpPr txBox="1"/>
            <p:nvPr/>
          </p:nvSpPr>
          <p:spPr>
            <a:xfrm>
              <a:off x="4752323" y="4039278"/>
              <a:ext cx="454513" cy="412775"/>
            </a:xfrm>
            <a:prstGeom prst="rect">
              <a:avLst/>
            </a:prstGeom>
            <a:solidFill>
              <a:srgbClr val="FFFFFF">
                <a:alpha val="78039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600" b="1" dirty="0"/>
                <a:t>B’</a:t>
              </a:r>
              <a:endParaRPr lang="zh-TW" altLang="en-US" sz="1600" b="1" dirty="0">
                <a:solidFill>
                  <a:schemeClr val="accent1"/>
                </a:solidFill>
              </a:endParaRPr>
            </a:p>
          </p:txBody>
        </p:sp>
        <p:sp>
          <p:nvSpPr>
            <p:cNvPr id="44" name="文字方塊 43">
              <a:extLst>
                <a:ext uri="{FF2B5EF4-FFF2-40B4-BE49-F238E27FC236}">
                  <a16:creationId xmlns:a16="http://schemas.microsoft.com/office/drawing/2014/main" id="{FC2BC936-BB6F-49BF-89FD-D9FEFF8847B1}"/>
                </a:ext>
              </a:extLst>
            </p:cNvPr>
            <p:cNvSpPr txBox="1"/>
            <p:nvPr/>
          </p:nvSpPr>
          <p:spPr>
            <a:xfrm>
              <a:off x="683505" y="5887919"/>
              <a:ext cx="1046366" cy="412775"/>
            </a:xfrm>
            <a:prstGeom prst="rect">
              <a:avLst/>
            </a:prstGeom>
            <a:solidFill>
              <a:srgbClr val="FFFFFF">
                <a:alpha val="78039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TW" sz="1600" b="1" dirty="0"/>
                <a:t>VE= 2</a:t>
              </a:r>
              <a:endParaRPr lang="zh-TW" altLang="en-US" sz="1600" b="1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8" name="群組 7">
            <a:extLst>
              <a:ext uri="{FF2B5EF4-FFF2-40B4-BE49-F238E27FC236}">
                <a16:creationId xmlns:a16="http://schemas.microsoft.com/office/drawing/2014/main" id="{DC3187DE-3E87-4A6F-B619-39953F244185}"/>
              </a:ext>
            </a:extLst>
          </p:cNvPr>
          <p:cNvGrpSpPr/>
          <p:nvPr/>
        </p:nvGrpSpPr>
        <p:grpSpPr>
          <a:xfrm>
            <a:off x="511148" y="1393853"/>
            <a:ext cx="4615844" cy="2391876"/>
            <a:chOff x="647480" y="2248107"/>
            <a:chExt cx="4162963" cy="2157198"/>
          </a:xfrm>
        </p:grpSpPr>
        <p:grpSp>
          <p:nvGrpSpPr>
            <p:cNvPr id="34" name="群組 33">
              <a:extLst>
                <a:ext uri="{FF2B5EF4-FFF2-40B4-BE49-F238E27FC236}">
                  <a16:creationId xmlns:a16="http://schemas.microsoft.com/office/drawing/2014/main" id="{146305A7-573D-40BD-AEA8-A5F28155FAF3}"/>
                </a:ext>
              </a:extLst>
            </p:cNvPr>
            <p:cNvGrpSpPr/>
            <p:nvPr/>
          </p:nvGrpSpPr>
          <p:grpSpPr>
            <a:xfrm>
              <a:off x="647480" y="2248107"/>
              <a:ext cx="4162963" cy="2157198"/>
              <a:chOff x="122009" y="1431784"/>
              <a:chExt cx="5075600" cy="2630119"/>
            </a:xfrm>
          </p:grpSpPr>
          <p:grpSp>
            <p:nvGrpSpPr>
              <p:cNvPr id="35" name="群組 34">
                <a:extLst>
                  <a:ext uri="{FF2B5EF4-FFF2-40B4-BE49-F238E27FC236}">
                    <a16:creationId xmlns:a16="http://schemas.microsoft.com/office/drawing/2014/main" id="{53D3F872-3A51-4266-BCE7-733CE86444C5}"/>
                  </a:ext>
                </a:extLst>
              </p:cNvPr>
              <p:cNvGrpSpPr/>
              <p:nvPr/>
            </p:nvGrpSpPr>
            <p:grpSpPr>
              <a:xfrm>
                <a:off x="122009" y="1431784"/>
                <a:ext cx="5075600" cy="2630119"/>
                <a:chOff x="122298" y="1711234"/>
                <a:chExt cx="5075600" cy="2630119"/>
              </a:xfrm>
            </p:grpSpPr>
            <p:pic>
              <p:nvPicPr>
                <p:cNvPr id="37" name="圖片 36">
                  <a:extLst>
                    <a:ext uri="{FF2B5EF4-FFF2-40B4-BE49-F238E27FC236}">
                      <a16:creationId xmlns:a16="http://schemas.microsoft.com/office/drawing/2014/main" id="{58670AD6-7CFD-4779-AFB1-A66C4F74EAA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22298" y="2086649"/>
                  <a:ext cx="4895556" cy="2254704"/>
                </a:xfrm>
                <a:prstGeom prst="rect">
                  <a:avLst/>
                </a:prstGeom>
              </p:spPr>
            </p:pic>
            <p:sp>
              <p:nvSpPr>
                <p:cNvPr id="38" name="文字方塊 37">
                  <a:extLst>
                    <a:ext uri="{FF2B5EF4-FFF2-40B4-BE49-F238E27FC236}">
                      <a16:creationId xmlns:a16="http://schemas.microsoft.com/office/drawing/2014/main" id="{C98B2EC7-02C2-4A86-BDDE-DC8AAF3D442A}"/>
                    </a:ext>
                  </a:extLst>
                </p:cNvPr>
                <p:cNvSpPr txBox="1"/>
                <p:nvPr/>
              </p:nvSpPr>
              <p:spPr>
                <a:xfrm>
                  <a:off x="4743386" y="1711234"/>
                  <a:ext cx="454512" cy="412775"/>
                </a:xfrm>
                <a:prstGeom prst="rect">
                  <a:avLst/>
                </a:prstGeom>
                <a:solidFill>
                  <a:srgbClr val="FFFFFF">
                    <a:alpha val="78039"/>
                  </a:srgbClr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TW" sz="1600" b="1" dirty="0"/>
                    <a:t>A’</a:t>
                  </a:r>
                  <a:endParaRPr lang="zh-TW" altLang="en-US" sz="1600" b="1" dirty="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39" name="文字方塊 38">
                  <a:extLst>
                    <a:ext uri="{FF2B5EF4-FFF2-40B4-BE49-F238E27FC236}">
                      <a16:creationId xmlns:a16="http://schemas.microsoft.com/office/drawing/2014/main" id="{D5ABCD48-76EA-49BA-A6B7-94B0515FA755}"/>
                    </a:ext>
                  </a:extLst>
                </p:cNvPr>
                <p:cNvSpPr txBox="1"/>
                <p:nvPr/>
              </p:nvSpPr>
              <p:spPr>
                <a:xfrm>
                  <a:off x="260575" y="1738473"/>
                  <a:ext cx="360390" cy="412775"/>
                </a:xfrm>
                <a:prstGeom prst="rect">
                  <a:avLst/>
                </a:prstGeom>
                <a:solidFill>
                  <a:srgbClr val="FFFFFF">
                    <a:alpha val="78039"/>
                  </a:srgbClr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TW" sz="1600" b="1" dirty="0"/>
                    <a:t>A</a:t>
                  </a:r>
                  <a:endParaRPr lang="zh-TW" altLang="en-US" sz="1600" b="1" dirty="0">
                    <a:solidFill>
                      <a:schemeClr val="accent1"/>
                    </a:solidFill>
                  </a:endParaRPr>
                </a:p>
              </p:txBody>
            </p:sp>
          </p:grpSp>
          <p:sp>
            <p:nvSpPr>
              <p:cNvPr id="36" name="文字方塊 35">
                <a:extLst>
                  <a:ext uri="{FF2B5EF4-FFF2-40B4-BE49-F238E27FC236}">
                    <a16:creationId xmlns:a16="http://schemas.microsoft.com/office/drawing/2014/main" id="{AFE61C76-51C8-4A7E-B152-356137BC1615}"/>
                  </a:ext>
                </a:extLst>
              </p:cNvPr>
              <p:cNvSpPr txBox="1"/>
              <p:nvPr/>
            </p:nvSpPr>
            <p:spPr>
              <a:xfrm>
                <a:off x="474953" y="3278593"/>
                <a:ext cx="104636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TW" sz="1600" b="1" dirty="0"/>
                  <a:t>VE= 2</a:t>
                </a:r>
                <a:endParaRPr lang="zh-TW" altLang="en-US" sz="1600" b="1" dirty="0">
                  <a:solidFill>
                    <a:schemeClr val="accent1"/>
                  </a:solidFill>
                </a:endParaRPr>
              </a:p>
            </p:txBody>
          </p:sp>
        </p:grpSp>
        <p:sp>
          <p:nvSpPr>
            <p:cNvPr id="45" name="文字方塊 44">
              <a:extLst>
                <a:ext uri="{FF2B5EF4-FFF2-40B4-BE49-F238E27FC236}">
                  <a16:creationId xmlns:a16="http://schemas.microsoft.com/office/drawing/2014/main" id="{C2BEDB21-CE8F-4065-8F53-A504A70FEE5E}"/>
                </a:ext>
              </a:extLst>
            </p:cNvPr>
            <p:cNvSpPr txBox="1"/>
            <p:nvPr/>
          </p:nvSpPr>
          <p:spPr>
            <a:xfrm>
              <a:off x="2234661" y="2548127"/>
              <a:ext cx="2202995" cy="4163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400" b="1" dirty="0">
                  <a:solidFill>
                    <a:schemeClr val="accent1"/>
                  </a:solidFill>
                </a:rPr>
                <a:t>Deformed surface</a:t>
              </a:r>
            </a:p>
          </p:txBody>
        </p:sp>
        <p:sp>
          <p:nvSpPr>
            <p:cNvPr id="46" name="箭號: 向下 45">
              <a:extLst>
                <a:ext uri="{FF2B5EF4-FFF2-40B4-BE49-F238E27FC236}">
                  <a16:creationId xmlns:a16="http://schemas.microsoft.com/office/drawing/2014/main" id="{420C65D8-7845-4440-BE48-906807DB9CB1}"/>
                </a:ext>
              </a:extLst>
            </p:cNvPr>
            <p:cNvSpPr/>
            <p:nvPr/>
          </p:nvSpPr>
          <p:spPr>
            <a:xfrm rot="1518778">
              <a:off x="2144903" y="2949704"/>
              <a:ext cx="170434" cy="238651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54" name="群組 53">
            <a:extLst>
              <a:ext uri="{FF2B5EF4-FFF2-40B4-BE49-F238E27FC236}">
                <a16:creationId xmlns:a16="http://schemas.microsoft.com/office/drawing/2014/main" id="{1EEDDDB8-AFCE-4FC7-9104-97BCB5197B5B}"/>
              </a:ext>
            </a:extLst>
          </p:cNvPr>
          <p:cNvGrpSpPr/>
          <p:nvPr/>
        </p:nvGrpSpPr>
        <p:grpSpPr>
          <a:xfrm>
            <a:off x="5100320" y="1145362"/>
            <a:ext cx="6580532" cy="5433997"/>
            <a:chOff x="5100320" y="1145362"/>
            <a:chExt cx="6797040" cy="5612783"/>
          </a:xfrm>
        </p:grpSpPr>
        <p:pic>
          <p:nvPicPr>
            <p:cNvPr id="4" name="圖片 3">
              <a:extLst>
                <a:ext uri="{FF2B5EF4-FFF2-40B4-BE49-F238E27FC236}">
                  <a16:creationId xmlns:a16="http://schemas.microsoft.com/office/drawing/2014/main" id="{9A0FD00E-A50D-41CA-9048-3EB17489A1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05" r="7271" b="50000"/>
            <a:stretch/>
          </p:blipFill>
          <p:spPr>
            <a:xfrm>
              <a:off x="5100320" y="1145362"/>
              <a:ext cx="6797040" cy="5612783"/>
            </a:xfrm>
            <a:prstGeom prst="rect">
              <a:avLst/>
            </a:prstGeom>
          </p:spPr>
        </p:pic>
        <p:sp>
          <p:nvSpPr>
            <p:cNvPr id="5" name="文字方塊 4">
              <a:extLst>
                <a:ext uri="{FF2B5EF4-FFF2-40B4-BE49-F238E27FC236}">
                  <a16:creationId xmlns:a16="http://schemas.microsoft.com/office/drawing/2014/main" id="{59CD0FDF-EDCD-41AF-A6F0-DA12D69EDC92}"/>
                </a:ext>
              </a:extLst>
            </p:cNvPr>
            <p:cNvSpPr txBox="1"/>
            <p:nvPr/>
          </p:nvSpPr>
          <p:spPr>
            <a:xfrm>
              <a:off x="8732135" y="6296256"/>
              <a:ext cx="190922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400" dirty="0"/>
                <a:t>Contour interval: 2 m</a:t>
              </a:r>
              <a:endParaRPr lang="zh-TW" altLang="en-US" sz="1400" dirty="0"/>
            </a:p>
          </p:txBody>
        </p:sp>
        <p:grpSp>
          <p:nvGrpSpPr>
            <p:cNvPr id="11" name="群組 10">
              <a:extLst>
                <a:ext uri="{FF2B5EF4-FFF2-40B4-BE49-F238E27FC236}">
                  <a16:creationId xmlns:a16="http://schemas.microsoft.com/office/drawing/2014/main" id="{6E284F7D-6120-4EA5-813F-3FF5A8D1FB88}"/>
                </a:ext>
              </a:extLst>
            </p:cNvPr>
            <p:cNvGrpSpPr/>
            <p:nvPr/>
          </p:nvGrpSpPr>
          <p:grpSpPr>
            <a:xfrm rot="814868">
              <a:off x="8389146" y="3166354"/>
              <a:ext cx="392377" cy="256678"/>
              <a:chOff x="5950716" y="3812654"/>
              <a:chExt cx="392377" cy="256678"/>
            </a:xfrm>
          </p:grpSpPr>
          <p:sp>
            <p:nvSpPr>
              <p:cNvPr id="12" name="手繪多邊形: 圖案 11">
                <a:extLst>
                  <a:ext uri="{FF2B5EF4-FFF2-40B4-BE49-F238E27FC236}">
                    <a16:creationId xmlns:a16="http://schemas.microsoft.com/office/drawing/2014/main" id="{FDC6789A-C7B4-4E82-B6C7-01E9447AA7C3}"/>
                  </a:ext>
                </a:extLst>
              </p:cNvPr>
              <p:cNvSpPr/>
              <p:nvPr/>
            </p:nvSpPr>
            <p:spPr>
              <a:xfrm rot="5400000">
                <a:off x="6165393" y="3891631"/>
                <a:ext cx="256678" cy="98723"/>
              </a:xfrm>
              <a:custGeom>
                <a:avLst/>
                <a:gdLst>
                  <a:gd name="connsiteX0" fmla="*/ 487680 w 1162304"/>
                  <a:gd name="connsiteY0" fmla="*/ 0 h 447040"/>
                  <a:gd name="connsiteX1" fmla="*/ 487680 w 1162304"/>
                  <a:gd name="connsiteY1" fmla="*/ 227584 h 447040"/>
                  <a:gd name="connsiteX2" fmla="*/ 1162304 w 1162304"/>
                  <a:gd name="connsiteY2" fmla="*/ 227584 h 447040"/>
                  <a:gd name="connsiteX3" fmla="*/ 1162304 w 1162304"/>
                  <a:gd name="connsiteY3" fmla="*/ 447040 h 447040"/>
                  <a:gd name="connsiteX4" fmla="*/ 487680 w 1162304"/>
                  <a:gd name="connsiteY4" fmla="*/ 447040 h 447040"/>
                  <a:gd name="connsiteX5" fmla="*/ 400304 w 1162304"/>
                  <a:gd name="connsiteY5" fmla="*/ 447040 h 447040"/>
                  <a:gd name="connsiteX6" fmla="*/ 0 w 1162304"/>
                  <a:gd name="connsiteY6" fmla="*/ 447040 h 447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62304" h="447040">
                    <a:moveTo>
                      <a:pt x="487680" y="0"/>
                    </a:moveTo>
                    <a:lnTo>
                      <a:pt x="487680" y="227584"/>
                    </a:lnTo>
                    <a:lnTo>
                      <a:pt x="1162304" y="227584"/>
                    </a:lnTo>
                    <a:lnTo>
                      <a:pt x="1162304" y="447040"/>
                    </a:lnTo>
                    <a:lnTo>
                      <a:pt x="487680" y="447040"/>
                    </a:lnTo>
                    <a:lnTo>
                      <a:pt x="400304" y="447040"/>
                    </a:lnTo>
                    <a:lnTo>
                      <a:pt x="0" y="44704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TW" altLang="en-US"/>
              </a:p>
            </p:txBody>
          </p:sp>
          <p:sp>
            <p:nvSpPr>
              <p:cNvPr id="13" name="手繪多邊形: 圖案 12">
                <a:extLst>
                  <a:ext uri="{FF2B5EF4-FFF2-40B4-BE49-F238E27FC236}">
                    <a16:creationId xmlns:a16="http://schemas.microsoft.com/office/drawing/2014/main" id="{A1F8D0FD-8FF1-49AA-8C03-D8D0A03ED577}"/>
                  </a:ext>
                </a:extLst>
              </p:cNvPr>
              <p:cNvSpPr/>
              <p:nvPr/>
            </p:nvSpPr>
            <p:spPr>
              <a:xfrm rot="5400000" flipH="1" flipV="1">
                <a:off x="5871739" y="3891631"/>
                <a:ext cx="256678" cy="98723"/>
              </a:xfrm>
              <a:custGeom>
                <a:avLst/>
                <a:gdLst>
                  <a:gd name="connsiteX0" fmla="*/ 487680 w 1162304"/>
                  <a:gd name="connsiteY0" fmla="*/ 0 h 447040"/>
                  <a:gd name="connsiteX1" fmla="*/ 487680 w 1162304"/>
                  <a:gd name="connsiteY1" fmla="*/ 227584 h 447040"/>
                  <a:gd name="connsiteX2" fmla="*/ 1162304 w 1162304"/>
                  <a:gd name="connsiteY2" fmla="*/ 227584 h 447040"/>
                  <a:gd name="connsiteX3" fmla="*/ 1162304 w 1162304"/>
                  <a:gd name="connsiteY3" fmla="*/ 447040 h 447040"/>
                  <a:gd name="connsiteX4" fmla="*/ 487680 w 1162304"/>
                  <a:gd name="connsiteY4" fmla="*/ 447040 h 447040"/>
                  <a:gd name="connsiteX5" fmla="*/ 400304 w 1162304"/>
                  <a:gd name="connsiteY5" fmla="*/ 447040 h 447040"/>
                  <a:gd name="connsiteX6" fmla="*/ 0 w 1162304"/>
                  <a:gd name="connsiteY6" fmla="*/ 447040 h 447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62304" h="447040">
                    <a:moveTo>
                      <a:pt x="487680" y="0"/>
                    </a:moveTo>
                    <a:lnTo>
                      <a:pt x="487680" y="227584"/>
                    </a:lnTo>
                    <a:lnTo>
                      <a:pt x="1162304" y="227584"/>
                    </a:lnTo>
                    <a:lnTo>
                      <a:pt x="1162304" y="447040"/>
                    </a:lnTo>
                    <a:lnTo>
                      <a:pt x="487680" y="447040"/>
                    </a:lnTo>
                    <a:lnTo>
                      <a:pt x="400304" y="447040"/>
                    </a:lnTo>
                    <a:lnTo>
                      <a:pt x="0" y="44704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TW" altLang="en-US"/>
              </a:p>
            </p:txBody>
          </p:sp>
        </p:grpSp>
        <p:cxnSp>
          <p:nvCxnSpPr>
            <p:cNvPr id="20" name="直線單箭頭接點 19">
              <a:extLst>
                <a:ext uri="{FF2B5EF4-FFF2-40B4-BE49-F238E27FC236}">
                  <a16:creationId xmlns:a16="http://schemas.microsoft.com/office/drawing/2014/main" id="{338FF91D-6ECF-4861-AC03-E8FF81E4CF5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364495" y="4116705"/>
              <a:ext cx="156238" cy="577215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文字方塊 24">
              <a:extLst>
                <a:ext uri="{FF2B5EF4-FFF2-40B4-BE49-F238E27FC236}">
                  <a16:creationId xmlns:a16="http://schemas.microsoft.com/office/drawing/2014/main" id="{21713394-542B-437A-B2D6-8FC46A06D1DC}"/>
                </a:ext>
              </a:extLst>
            </p:cNvPr>
            <p:cNvSpPr txBox="1"/>
            <p:nvPr/>
          </p:nvSpPr>
          <p:spPr>
            <a:xfrm>
              <a:off x="5833357" y="2710867"/>
              <a:ext cx="2600712" cy="381484"/>
            </a:xfrm>
            <a:prstGeom prst="rect">
              <a:avLst/>
            </a:prstGeom>
            <a:solidFill>
              <a:srgbClr val="FFFFFF">
                <a:alpha val="85098"/>
              </a:srgb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sz="1800" dirty="0"/>
                <a:t>Offset channel: 85-165m </a:t>
              </a:r>
              <a:endParaRPr lang="zh-TW" altLang="en-US" sz="1800" dirty="0">
                <a:solidFill>
                  <a:schemeClr val="accent1"/>
                </a:solidFill>
              </a:endParaRPr>
            </a:p>
          </p:txBody>
        </p:sp>
        <p:cxnSp>
          <p:nvCxnSpPr>
            <p:cNvPr id="26" name="直線單箭頭接點 25">
              <a:extLst>
                <a:ext uri="{FF2B5EF4-FFF2-40B4-BE49-F238E27FC236}">
                  <a16:creationId xmlns:a16="http://schemas.microsoft.com/office/drawing/2014/main" id="{DF1E29D9-EE95-4407-9CA0-157A8A55E77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40908" y="2799762"/>
              <a:ext cx="163335" cy="665751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" name="群組 8">
              <a:extLst>
                <a:ext uri="{FF2B5EF4-FFF2-40B4-BE49-F238E27FC236}">
                  <a16:creationId xmlns:a16="http://schemas.microsoft.com/office/drawing/2014/main" id="{DC5DEB91-E695-44A4-87E7-1FA2F3C83D22}"/>
                </a:ext>
              </a:extLst>
            </p:cNvPr>
            <p:cNvGrpSpPr/>
            <p:nvPr/>
          </p:nvGrpSpPr>
          <p:grpSpPr>
            <a:xfrm>
              <a:off x="6654630" y="3563403"/>
              <a:ext cx="3371850" cy="2180766"/>
              <a:chOff x="6654630" y="3563403"/>
              <a:chExt cx="3371850" cy="2180766"/>
            </a:xfrm>
          </p:grpSpPr>
          <p:sp>
            <p:nvSpPr>
              <p:cNvPr id="28" name="手繪多邊形: 圖案 27">
                <a:extLst>
                  <a:ext uri="{FF2B5EF4-FFF2-40B4-BE49-F238E27FC236}">
                    <a16:creationId xmlns:a16="http://schemas.microsoft.com/office/drawing/2014/main" id="{2E71DDCE-E387-41F1-8CC6-C0F35D84DE74}"/>
                  </a:ext>
                </a:extLst>
              </p:cNvPr>
              <p:cNvSpPr/>
              <p:nvPr/>
            </p:nvSpPr>
            <p:spPr>
              <a:xfrm>
                <a:off x="8199783" y="3647661"/>
                <a:ext cx="1292087" cy="109330"/>
              </a:xfrm>
              <a:custGeom>
                <a:avLst/>
                <a:gdLst>
                  <a:gd name="connsiteX0" fmla="*/ 0 w 1292087"/>
                  <a:gd name="connsiteY0" fmla="*/ 89452 h 109330"/>
                  <a:gd name="connsiteX1" fmla="*/ 308113 w 1292087"/>
                  <a:gd name="connsiteY1" fmla="*/ 0 h 109330"/>
                  <a:gd name="connsiteX2" fmla="*/ 1292087 w 1292087"/>
                  <a:gd name="connsiteY2" fmla="*/ 109330 h 109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92087" h="109330">
                    <a:moveTo>
                      <a:pt x="0" y="89452"/>
                    </a:moveTo>
                    <a:lnTo>
                      <a:pt x="308113" y="0"/>
                    </a:lnTo>
                    <a:lnTo>
                      <a:pt x="1292087" y="109330"/>
                    </a:lnTo>
                  </a:path>
                </a:pathLst>
              </a:cu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9" name="手繪多邊形: 圖案 28">
                <a:extLst>
                  <a:ext uri="{FF2B5EF4-FFF2-40B4-BE49-F238E27FC236}">
                    <a16:creationId xmlns:a16="http://schemas.microsoft.com/office/drawing/2014/main" id="{C4D0FBE2-93A9-4C1C-BC48-6A0E33A0F4DA}"/>
                  </a:ext>
                </a:extLst>
              </p:cNvPr>
              <p:cNvSpPr/>
              <p:nvPr/>
            </p:nvSpPr>
            <p:spPr>
              <a:xfrm>
                <a:off x="7056783" y="4253948"/>
                <a:ext cx="2047460" cy="1351722"/>
              </a:xfrm>
              <a:custGeom>
                <a:avLst/>
                <a:gdLst>
                  <a:gd name="connsiteX0" fmla="*/ 0 w 2047460"/>
                  <a:gd name="connsiteY0" fmla="*/ 1351722 h 1351722"/>
                  <a:gd name="connsiteX1" fmla="*/ 427382 w 2047460"/>
                  <a:gd name="connsiteY1" fmla="*/ 1212574 h 1351722"/>
                  <a:gd name="connsiteX2" fmla="*/ 914400 w 2047460"/>
                  <a:gd name="connsiteY2" fmla="*/ 755374 h 1351722"/>
                  <a:gd name="connsiteX3" fmla="*/ 1172817 w 2047460"/>
                  <a:gd name="connsiteY3" fmla="*/ 258417 h 1351722"/>
                  <a:gd name="connsiteX4" fmla="*/ 1550504 w 2047460"/>
                  <a:gd name="connsiteY4" fmla="*/ 79513 h 1351722"/>
                  <a:gd name="connsiteX5" fmla="*/ 2047460 w 2047460"/>
                  <a:gd name="connsiteY5" fmla="*/ 0 h 1351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47460" h="1351722">
                    <a:moveTo>
                      <a:pt x="0" y="1351722"/>
                    </a:moveTo>
                    <a:lnTo>
                      <a:pt x="427382" y="1212574"/>
                    </a:lnTo>
                    <a:lnTo>
                      <a:pt x="914400" y="755374"/>
                    </a:lnTo>
                    <a:lnTo>
                      <a:pt x="1172817" y="258417"/>
                    </a:lnTo>
                    <a:lnTo>
                      <a:pt x="1550504" y="79513"/>
                    </a:lnTo>
                    <a:lnTo>
                      <a:pt x="2047460" y="0"/>
                    </a:lnTo>
                  </a:path>
                </a:pathLst>
              </a:cu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dirty="0"/>
              </a:p>
            </p:txBody>
          </p:sp>
          <p:sp>
            <p:nvSpPr>
              <p:cNvPr id="30" name="文字方塊 29">
                <a:extLst>
                  <a:ext uri="{FF2B5EF4-FFF2-40B4-BE49-F238E27FC236}">
                    <a16:creationId xmlns:a16="http://schemas.microsoft.com/office/drawing/2014/main" id="{2861F231-9771-418C-9025-3F49753D46F4}"/>
                  </a:ext>
                </a:extLst>
              </p:cNvPr>
              <p:cNvSpPr txBox="1"/>
              <p:nvPr/>
            </p:nvSpPr>
            <p:spPr>
              <a:xfrm>
                <a:off x="6654630" y="5405615"/>
                <a:ext cx="369186" cy="338554"/>
              </a:xfrm>
              <a:prstGeom prst="rect">
                <a:avLst/>
              </a:prstGeom>
              <a:solidFill>
                <a:srgbClr val="FFFFFF">
                  <a:alpha val="78039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TW" sz="1600" b="1" dirty="0"/>
                  <a:t>B</a:t>
                </a:r>
                <a:endParaRPr lang="zh-TW" altLang="en-US" sz="1600" b="1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31" name="文字方塊 30">
                <a:extLst>
                  <a:ext uri="{FF2B5EF4-FFF2-40B4-BE49-F238E27FC236}">
                    <a16:creationId xmlns:a16="http://schemas.microsoft.com/office/drawing/2014/main" id="{71C79DFA-1E6A-4F8D-9E47-770A4399884F}"/>
                  </a:ext>
                </a:extLst>
              </p:cNvPr>
              <p:cNvSpPr txBox="1"/>
              <p:nvPr/>
            </p:nvSpPr>
            <p:spPr>
              <a:xfrm>
                <a:off x="9191645" y="4110594"/>
                <a:ext cx="360390" cy="338554"/>
              </a:xfrm>
              <a:prstGeom prst="rect">
                <a:avLst/>
              </a:prstGeom>
              <a:solidFill>
                <a:srgbClr val="FFFFFF">
                  <a:alpha val="78039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TW" sz="1600" b="1" dirty="0"/>
                  <a:t>B’</a:t>
                </a:r>
                <a:endParaRPr lang="zh-TW" altLang="en-US" sz="1600" b="1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32" name="文字方塊 31">
                <a:extLst>
                  <a:ext uri="{FF2B5EF4-FFF2-40B4-BE49-F238E27FC236}">
                    <a16:creationId xmlns:a16="http://schemas.microsoft.com/office/drawing/2014/main" id="{F038A30A-DC66-488A-AF4A-9A0C4D7091D3}"/>
                  </a:ext>
                </a:extLst>
              </p:cNvPr>
              <p:cNvSpPr txBox="1"/>
              <p:nvPr/>
            </p:nvSpPr>
            <p:spPr>
              <a:xfrm>
                <a:off x="9666090" y="3584582"/>
                <a:ext cx="360390" cy="338554"/>
              </a:xfrm>
              <a:prstGeom prst="rect">
                <a:avLst/>
              </a:prstGeom>
              <a:solidFill>
                <a:srgbClr val="FFFFFF">
                  <a:alpha val="78039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TW" sz="1600" b="1" dirty="0"/>
                  <a:t>A’</a:t>
                </a:r>
                <a:endParaRPr lang="zh-TW" altLang="en-US" sz="1600" b="1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33" name="文字方塊 32">
                <a:extLst>
                  <a:ext uri="{FF2B5EF4-FFF2-40B4-BE49-F238E27FC236}">
                    <a16:creationId xmlns:a16="http://schemas.microsoft.com/office/drawing/2014/main" id="{E14385E9-7EA3-42D0-B7EB-84A737F52E8D}"/>
                  </a:ext>
                </a:extLst>
              </p:cNvPr>
              <p:cNvSpPr txBox="1"/>
              <p:nvPr/>
            </p:nvSpPr>
            <p:spPr>
              <a:xfrm>
                <a:off x="7839393" y="3563403"/>
                <a:ext cx="360390" cy="338554"/>
              </a:xfrm>
              <a:prstGeom prst="rect">
                <a:avLst/>
              </a:prstGeom>
              <a:solidFill>
                <a:srgbClr val="FFFFFF">
                  <a:alpha val="78039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TW" sz="1600" b="1" dirty="0"/>
                  <a:t>A</a:t>
                </a:r>
                <a:endParaRPr lang="zh-TW" altLang="en-US" sz="1600" b="1" dirty="0">
                  <a:solidFill>
                    <a:schemeClr val="accent1"/>
                  </a:solidFill>
                </a:endParaRPr>
              </a:p>
            </p:txBody>
          </p:sp>
        </p:grpSp>
        <p:sp>
          <p:nvSpPr>
            <p:cNvPr id="47" name="文字方塊 46">
              <a:extLst>
                <a:ext uri="{FF2B5EF4-FFF2-40B4-BE49-F238E27FC236}">
                  <a16:creationId xmlns:a16="http://schemas.microsoft.com/office/drawing/2014/main" id="{FC5DB2DE-6F2F-4039-AFC7-6AD38830B86F}"/>
                </a:ext>
              </a:extLst>
            </p:cNvPr>
            <p:cNvSpPr txBox="1"/>
            <p:nvPr/>
          </p:nvSpPr>
          <p:spPr>
            <a:xfrm>
              <a:off x="5833357" y="4039652"/>
              <a:ext cx="2047460" cy="667596"/>
            </a:xfrm>
            <a:prstGeom prst="rect">
              <a:avLst/>
            </a:prstGeom>
            <a:solidFill>
              <a:srgbClr val="FFFFFF">
                <a:alpha val="85098"/>
              </a:srgbClr>
            </a:solidFill>
          </p:spPr>
          <p:txBody>
            <a:bodyPr wrap="square">
              <a:spAutoFit/>
            </a:bodyPr>
            <a:lstStyle/>
            <a:p>
              <a:r>
                <a:rPr lang="en-US" altLang="zh-TW" sz="1800" dirty="0"/>
                <a:t>Beheaded channel: 136-162 m </a:t>
              </a:r>
              <a:endParaRPr lang="zh-TW" altLang="en-US" sz="1800" dirty="0">
                <a:solidFill>
                  <a:schemeClr val="accent1"/>
                </a:solidFill>
              </a:endParaRPr>
            </a:p>
          </p:txBody>
        </p:sp>
      </p:grpSp>
      <p:sp>
        <p:nvSpPr>
          <p:cNvPr id="10" name="矩形 9">
            <a:extLst>
              <a:ext uri="{FF2B5EF4-FFF2-40B4-BE49-F238E27FC236}">
                <a16:creationId xmlns:a16="http://schemas.microsoft.com/office/drawing/2014/main" id="{ED80E636-6869-4F35-B647-5E41DEF5889E}"/>
              </a:ext>
            </a:extLst>
          </p:cNvPr>
          <p:cNvSpPr/>
          <p:nvPr/>
        </p:nvSpPr>
        <p:spPr>
          <a:xfrm>
            <a:off x="2694432" y="4449148"/>
            <a:ext cx="464486" cy="1677332"/>
          </a:xfrm>
          <a:prstGeom prst="rect">
            <a:avLst/>
          </a:prstGeom>
          <a:solidFill>
            <a:srgbClr val="FFFFFF">
              <a:alpha val="7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1" name="投影片編號版面配置區 17">
            <a:extLst>
              <a:ext uri="{FF2B5EF4-FFF2-40B4-BE49-F238E27FC236}">
                <a16:creationId xmlns:a16="http://schemas.microsoft.com/office/drawing/2014/main" id="{46318DCE-95A0-44EC-BE5B-8FE9A97E2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2400" y="6356350"/>
            <a:ext cx="360680" cy="365125"/>
          </a:xfrm>
        </p:spPr>
        <p:txBody>
          <a:bodyPr/>
          <a:lstStyle/>
          <a:p>
            <a:fld id="{6596B10B-D9A2-448E-B554-4831495A8A29}" type="slidenum">
              <a:rPr lang="zh-TW" altLang="en-US" b="1" smtClean="0"/>
              <a:pPr/>
              <a:t>5</a:t>
            </a:fld>
            <a:endParaRPr lang="zh-TW" altLang="en-US" b="1" dirty="0"/>
          </a:p>
        </p:txBody>
      </p:sp>
      <p:sp>
        <p:nvSpPr>
          <p:cNvPr id="55" name="手繪多邊形: 圖案 54">
            <a:extLst>
              <a:ext uri="{FF2B5EF4-FFF2-40B4-BE49-F238E27FC236}">
                <a16:creationId xmlns:a16="http://schemas.microsoft.com/office/drawing/2014/main" id="{A26D3D6C-B44D-4196-ACC1-8448FB865CD6}"/>
              </a:ext>
            </a:extLst>
          </p:cNvPr>
          <p:cNvSpPr/>
          <p:nvPr/>
        </p:nvSpPr>
        <p:spPr>
          <a:xfrm>
            <a:off x="1615440" y="2336800"/>
            <a:ext cx="2001520" cy="579120"/>
          </a:xfrm>
          <a:custGeom>
            <a:avLst/>
            <a:gdLst>
              <a:gd name="connsiteX0" fmla="*/ 0 w 2001520"/>
              <a:gd name="connsiteY0" fmla="*/ 0 h 579120"/>
              <a:gd name="connsiteX1" fmla="*/ 924560 w 2001520"/>
              <a:gd name="connsiteY1" fmla="*/ 284480 h 579120"/>
              <a:gd name="connsiteX2" fmla="*/ 2001520 w 2001520"/>
              <a:gd name="connsiteY2" fmla="*/ 579120 h 579120"/>
              <a:gd name="connsiteX3" fmla="*/ 2001520 w 2001520"/>
              <a:gd name="connsiteY3" fmla="*/ 579120 h 579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01520" h="579120">
                <a:moveTo>
                  <a:pt x="0" y="0"/>
                </a:moveTo>
                <a:cubicBezTo>
                  <a:pt x="295486" y="93980"/>
                  <a:pt x="590973" y="187960"/>
                  <a:pt x="924560" y="284480"/>
                </a:cubicBezTo>
                <a:cubicBezTo>
                  <a:pt x="1258147" y="381000"/>
                  <a:pt x="2001520" y="579120"/>
                  <a:pt x="2001520" y="579120"/>
                </a:cubicBezTo>
                <a:lnTo>
                  <a:pt x="2001520" y="579120"/>
                </a:lnTo>
              </a:path>
            </a:pathLst>
          </a:custGeom>
          <a:noFill/>
          <a:ln w="28575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97512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群組 15">
            <a:extLst>
              <a:ext uri="{FF2B5EF4-FFF2-40B4-BE49-F238E27FC236}">
                <a16:creationId xmlns:a16="http://schemas.microsoft.com/office/drawing/2014/main" id="{369FD1B7-799F-4AAE-A4F4-5F0FFC695E2B}"/>
              </a:ext>
            </a:extLst>
          </p:cNvPr>
          <p:cNvGrpSpPr/>
          <p:nvPr/>
        </p:nvGrpSpPr>
        <p:grpSpPr>
          <a:xfrm>
            <a:off x="414249" y="3429000"/>
            <a:ext cx="4682351" cy="2785280"/>
            <a:chOff x="440654" y="3750791"/>
            <a:chExt cx="4682351" cy="2785280"/>
          </a:xfrm>
        </p:grpSpPr>
        <p:grpSp>
          <p:nvGrpSpPr>
            <p:cNvPr id="15" name="群組 14">
              <a:extLst>
                <a:ext uri="{FF2B5EF4-FFF2-40B4-BE49-F238E27FC236}">
                  <a16:creationId xmlns:a16="http://schemas.microsoft.com/office/drawing/2014/main" id="{477B651C-9DA0-4BFB-93FF-0975E82A5478}"/>
                </a:ext>
              </a:extLst>
            </p:cNvPr>
            <p:cNvGrpSpPr/>
            <p:nvPr/>
          </p:nvGrpSpPr>
          <p:grpSpPr>
            <a:xfrm>
              <a:off x="440654" y="3968137"/>
              <a:ext cx="4448761" cy="2524738"/>
              <a:chOff x="4619695" y="219477"/>
              <a:chExt cx="4448761" cy="2524738"/>
            </a:xfrm>
          </p:grpSpPr>
          <p:pic>
            <p:nvPicPr>
              <p:cNvPr id="47" name="圖片 46">
                <a:extLst>
                  <a:ext uri="{FF2B5EF4-FFF2-40B4-BE49-F238E27FC236}">
                    <a16:creationId xmlns:a16="http://schemas.microsoft.com/office/drawing/2014/main" id="{EB0BFF9A-54D9-41BA-AC6D-41BDDDBA40C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" r="49649"/>
              <a:stretch/>
            </p:blipFill>
            <p:spPr>
              <a:xfrm>
                <a:off x="4619695" y="219477"/>
                <a:ext cx="2554741" cy="2524738"/>
              </a:xfrm>
              <a:prstGeom prst="rect">
                <a:avLst/>
              </a:prstGeom>
            </p:spPr>
          </p:pic>
          <p:pic>
            <p:nvPicPr>
              <p:cNvPr id="48" name="圖片 47">
                <a:extLst>
                  <a:ext uri="{FF2B5EF4-FFF2-40B4-BE49-F238E27FC236}">
                    <a16:creationId xmlns:a16="http://schemas.microsoft.com/office/drawing/2014/main" id="{94BF4E00-2EB1-4A74-BA14-E1E5FB1E209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0856" r="1284"/>
              <a:stretch/>
            </p:blipFill>
            <p:spPr>
              <a:xfrm>
                <a:off x="7147514" y="219477"/>
                <a:ext cx="1920942" cy="2524738"/>
              </a:xfrm>
              <a:prstGeom prst="rect">
                <a:avLst/>
              </a:prstGeom>
            </p:spPr>
          </p:pic>
        </p:grpSp>
        <p:sp>
          <p:nvSpPr>
            <p:cNvPr id="49" name="文字方塊 48">
              <a:extLst>
                <a:ext uri="{FF2B5EF4-FFF2-40B4-BE49-F238E27FC236}">
                  <a16:creationId xmlns:a16="http://schemas.microsoft.com/office/drawing/2014/main" id="{D60EF37E-4916-4F24-944C-C2DEC5FD8A6E}"/>
                </a:ext>
              </a:extLst>
            </p:cNvPr>
            <p:cNvSpPr txBox="1"/>
            <p:nvPr/>
          </p:nvSpPr>
          <p:spPr>
            <a:xfrm>
              <a:off x="838200" y="3750791"/>
              <a:ext cx="369186" cy="338554"/>
            </a:xfrm>
            <a:prstGeom prst="rect">
              <a:avLst/>
            </a:prstGeom>
            <a:solidFill>
              <a:srgbClr val="FFFFFF">
                <a:alpha val="78039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600" b="1" dirty="0"/>
                <a:t>B</a:t>
              </a:r>
              <a:endParaRPr lang="zh-TW" altLang="en-US" sz="1600" b="1" dirty="0">
                <a:solidFill>
                  <a:schemeClr val="accent1"/>
                </a:solidFill>
              </a:endParaRPr>
            </a:p>
          </p:txBody>
        </p:sp>
        <p:sp>
          <p:nvSpPr>
            <p:cNvPr id="50" name="文字方塊 49">
              <a:extLst>
                <a:ext uri="{FF2B5EF4-FFF2-40B4-BE49-F238E27FC236}">
                  <a16:creationId xmlns:a16="http://schemas.microsoft.com/office/drawing/2014/main" id="{DC7A45F7-9017-4E9D-8297-33FF0FD9D174}"/>
                </a:ext>
              </a:extLst>
            </p:cNvPr>
            <p:cNvSpPr txBox="1"/>
            <p:nvPr/>
          </p:nvSpPr>
          <p:spPr>
            <a:xfrm>
              <a:off x="4658177" y="3750791"/>
              <a:ext cx="360390" cy="338554"/>
            </a:xfrm>
            <a:prstGeom prst="rect">
              <a:avLst/>
            </a:prstGeom>
            <a:solidFill>
              <a:srgbClr val="FFFFFF">
                <a:alpha val="78039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600" b="1" dirty="0"/>
                <a:t>B’</a:t>
              </a:r>
              <a:endParaRPr lang="zh-TW" altLang="en-US" sz="1600" b="1" dirty="0">
                <a:solidFill>
                  <a:schemeClr val="accent1"/>
                </a:solidFill>
              </a:endParaRPr>
            </a:p>
          </p:txBody>
        </p:sp>
        <p:sp>
          <p:nvSpPr>
            <p:cNvPr id="51" name="文字方塊 50">
              <a:extLst>
                <a:ext uri="{FF2B5EF4-FFF2-40B4-BE49-F238E27FC236}">
                  <a16:creationId xmlns:a16="http://schemas.microsoft.com/office/drawing/2014/main" id="{7D84CAFE-746C-40EC-9A19-94D0D338E4CB}"/>
                </a:ext>
              </a:extLst>
            </p:cNvPr>
            <p:cNvSpPr txBox="1"/>
            <p:nvPr/>
          </p:nvSpPr>
          <p:spPr>
            <a:xfrm>
              <a:off x="4076639" y="6197517"/>
              <a:ext cx="1046366" cy="338554"/>
            </a:xfrm>
            <a:prstGeom prst="rect">
              <a:avLst/>
            </a:prstGeom>
            <a:solidFill>
              <a:srgbClr val="FFFFFF">
                <a:alpha val="78039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600" b="1" dirty="0"/>
                <a:t>VE= 2</a:t>
              </a:r>
              <a:endParaRPr lang="zh-TW" altLang="en-US" sz="1600" b="1" dirty="0">
                <a:solidFill>
                  <a:schemeClr val="accent1"/>
                </a:solidFill>
              </a:endParaRPr>
            </a:p>
          </p:txBody>
        </p:sp>
        <p:sp>
          <p:nvSpPr>
            <p:cNvPr id="52" name="文字方塊 51">
              <a:extLst>
                <a:ext uri="{FF2B5EF4-FFF2-40B4-BE49-F238E27FC236}">
                  <a16:creationId xmlns:a16="http://schemas.microsoft.com/office/drawing/2014/main" id="{A1529282-986E-4D36-8C7D-878EB85392D0}"/>
                </a:ext>
              </a:extLst>
            </p:cNvPr>
            <p:cNvSpPr txBox="1"/>
            <p:nvPr/>
          </p:nvSpPr>
          <p:spPr>
            <a:xfrm>
              <a:off x="2472213" y="6197517"/>
              <a:ext cx="1046366" cy="338554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600" dirty="0"/>
                <a:t>Distance</a:t>
              </a:r>
              <a:endParaRPr lang="zh-TW" altLang="en-US" sz="1600" dirty="0">
                <a:solidFill>
                  <a:schemeClr val="accent1"/>
                </a:solidFill>
              </a:endParaRPr>
            </a:p>
          </p:txBody>
        </p:sp>
      </p:grpSp>
      <p:sp>
        <p:nvSpPr>
          <p:cNvPr id="29" name="標題 1">
            <a:extLst>
              <a:ext uri="{FF2B5EF4-FFF2-40B4-BE49-F238E27FC236}">
                <a16:creationId xmlns:a16="http://schemas.microsoft.com/office/drawing/2014/main" id="{C527B43F-E6E0-4DF2-B325-5DA9E861CDB2}"/>
              </a:ext>
            </a:extLst>
          </p:cNvPr>
          <p:cNvSpPr txBox="1">
            <a:spLocks/>
          </p:cNvSpPr>
          <p:nvPr/>
        </p:nvSpPr>
        <p:spPr>
          <a:xfrm>
            <a:off x="352063" y="9507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Matibuey</a:t>
            </a:r>
            <a:endParaRPr lang="zh-TW" alt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2" name="群組 21">
            <a:extLst>
              <a:ext uri="{FF2B5EF4-FFF2-40B4-BE49-F238E27FC236}">
                <a16:creationId xmlns:a16="http://schemas.microsoft.com/office/drawing/2014/main" id="{335E95B3-1A22-4082-B520-3C177EF68CD8}"/>
              </a:ext>
            </a:extLst>
          </p:cNvPr>
          <p:cNvGrpSpPr/>
          <p:nvPr/>
        </p:nvGrpSpPr>
        <p:grpSpPr>
          <a:xfrm>
            <a:off x="5191213" y="368330"/>
            <a:ext cx="6751867" cy="6301237"/>
            <a:chOff x="5191213" y="368330"/>
            <a:chExt cx="6845620" cy="6388733"/>
          </a:xfrm>
        </p:grpSpPr>
        <p:pic>
          <p:nvPicPr>
            <p:cNvPr id="43" name="圖片 42">
              <a:extLst>
                <a:ext uri="{FF2B5EF4-FFF2-40B4-BE49-F238E27FC236}">
                  <a16:creationId xmlns:a16="http://schemas.microsoft.com/office/drawing/2014/main" id="{E7C9C21C-5876-4279-AB50-CC9501A491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05" r="42687" b="50000"/>
            <a:stretch/>
          </p:blipFill>
          <p:spPr>
            <a:xfrm>
              <a:off x="5191213" y="368330"/>
              <a:ext cx="3985648" cy="5612783"/>
            </a:xfrm>
            <a:custGeom>
              <a:avLst/>
              <a:gdLst>
                <a:gd name="connsiteX0" fmla="*/ 0 w 3985648"/>
                <a:gd name="connsiteY0" fmla="*/ 0 h 5612783"/>
                <a:gd name="connsiteX1" fmla="*/ 3985648 w 3985648"/>
                <a:gd name="connsiteY1" fmla="*/ 0 h 5612783"/>
                <a:gd name="connsiteX2" fmla="*/ 3826375 w 3985648"/>
                <a:gd name="connsiteY2" fmla="*/ 804749 h 5612783"/>
                <a:gd name="connsiteX3" fmla="*/ 3804695 w 3985648"/>
                <a:gd name="connsiteY3" fmla="*/ 890878 h 5612783"/>
                <a:gd name="connsiteX4" fmla="*/ 3516906 w 3985648"/>
                <a:gd name="connsiteY4" fmla="*/ 2005342 h 5612783"/>
                <a:gd name="connsiteX5" fmla="*/ 3248550 w 3985648"/>
                <a:gd name="connsiteY5" fmla="*/ 2969438 h 5612783"/>
                <a:gd name="connsiteX6" fmla="*/ 3059706 w 3985648"/>
                <a:gd name="connsiteY6" fmla="*/ 3714873 h 5612783"/>
                <a:gd name="connsiteX7" fmla="*/ 2911201 w 3985648"/>
                <a:gd name="connsiteY7" fmla="*/ 5119202 h 5612783"/>
                <a:gd name="connsiteX8" fmla="*/ 2867171 w 3985648"/>
                <a:gd name="connsiteY8" fmla="*/ 5612783 h 5612783"/>
                <a:gd name="connsiteX9" fmla="*/ 0 w 3985648"/>
                <a:gd name="connsiteY9" fmla="*/ 5612783 h 5612783"/>
                <a:gd name="connsiteX10" fmla="*/ 0 w 3985648"/>
                <a:gd name="connsiteY10" fmla="*/ 0 h 56127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85648" h="5612783">
                  <a:moveTo>
                    <a:pt x="0" y="0"/>
                  </a:moveTo>
                  <a:lnTo>
                    <a:pt x="3985648" y="0"/>
                  </a:lnTo>
                  <a:lnTo>
                    <a:pt x="3826375" y="804749"/>
                  </a:lnTo>
                  <a:lnTo>
                    <a:pt x="3804695" y="890878"/>
                  </a:lnTo>
                  <a:cubicBezTo>
                    <a:pt x="3707148" y="1275955"/>
                    <a:pt x="3589379" y="1729945"/>
                    <a:pt x="3516906" y="2005342"/>
                  </a:cubicBezTo>
                  <a:cubicBezTo>
                    <a:pt x="3400949" y="2445977"/>
                    <a:pt x="3324750" y="2684516"/>
                    <a:pt x="3248550" y="2969438"/>
                  </a:cubicBezTo>
                  <a:cubicBezTo>
                    <a:pt x="3172350" y="3254360"/>
                    <a:pt x="3124310" y="3262643"/>
                    <a:pt x="3059706" y="3714873"/>
                  </a:cubicBezTo>
                  <a:cubicBezTo>
                    <a:pt x="3011253" y="4054046"/>
                    <a:pt x="2961402" y="4565135"/>
                    <a:pt x="2911201" y="5119202"/>
                  </a:cubicBezTo>
                  <a:lnTo>
                    <a:pt x="2867171" y="5612783"/>
                  </a:lnTo>
                  <a:lnTo>
                    <a:pt x="0" y="5612783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grpSp>
          <p:nvGrpSpPr>
            <p:cNvPr id="11" name="群組 10">
              <a:extLst>
                <a:ext uri="{FF2B5EF4-FFF2-40B4-BE49-F238E27FC236}">
                  <a16:creationId xmlns:a16="http://schemas.microsoft.com/office/drawing/2014/main" id="{6E284F7D-6120-4EA5-813F-3FF5A8D1FB88}"/>
                </a:ext>
              </a:extLst>
            </p:cNvPr>
            <p:cNvGrpSpPr/>
            <p:nvPr/>
          </p:nvGrpSpPr>
          <p:grpSpPr>
            <a:xfrm rot="814868">
              <a:off x="8470100" y="2462710"/>
              <a:ext cx="392377" cy="256678"/>
              <a:chOff x="5950716" y="3812654"/>
              <a:chExt cx="392377" cy="256678"/>
            </a:xfrm>
          </p:grpSpPr>
          <p:sp>
            <p:nvSpPr>
              <p:cNvPr id="12" name="手繪多邊形: 圖案 11">
                <a:extLst>
                  <a:ext uri="{FF2B5EF4-FFF2-40B4-BE49-F238E27FC236}">
                    <a16:creationId xmlns:a16="http://schemas.microsoft.com/office/drawing/2014/main" id="{FDC6789A-C7B4-4E82-B6C7-01E9447AA7C3}"/>
                  </a:ext>
                </a:extLst>
              </p:cNvPr>
              <p:cNvSpPr/>
              <p:nvPr/>
            </p:nvSpPr>
            <p:spPr>
              <a:xfrm rot="5400000">
                <a:off x="6165393" y="3891631"/>
                <a:ext cx="256678" cy="98723"/>
              </a:xfrm>
              <a:custGeom>
                <a:avLst/>
                <a:gdLst>
                  <a:gd name="connsiteX0" fmla="*/ 487680 w 1162304"/>
                  <a:gd name="connsiteY0" fmla="*/ 0 h 447040"/>
                  <a:gd name="connsiteX1" fmla="*/ 487680 w 1162304"/>
                  <a:gd name="connsiteY1" fmla="*/ 227584 h 447040"/>
                  <a:gd name="connsiteX2" fmla="*/ 1162304 w 1162304"/>
                  <a:gd name="connsiteY2" fmla="*/ 227584 h 447040"/>
                  <a:gd name="connsiteX3" fmla="*/ 1162304 w 1162304"/>
                  <a:gd name="connsiteY3" fmla="*/ 447040 h 447040"/>
                  <a:gd name="connsiteX4" fmla="*/ 487680 w 1162304"/>
                  <a:gd name="connsiteY4" fmla="*/ 447040 h 447040"/>
                  <a:gd name="connsiteX5" fmla="*/ 400304 w 1162304"/>
                  <a:gd name="connsiteY5" fmla="*/ 447040 h 447040"/>
                  <a:gd name="connsiteX6" fmla="*/ 0 w 1162304"/>
                  <a:gd name="connsiteY6" fmla="*/ 447040 h 447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62304" h="447040">
                    <a:moveTo>
                      <a:pt x="487680" y="0"/>
                    </a:moveTo>
                    <a:lnTo>
                      <a:pt x="487680" y="227584"/>
                    </a:lnTo>
                    <a:lnTo>
                      <a:pt x="1162304" y="227584"/>
                    </a:lnTo>
                    <a:lnTo>
                      <a:pt x="1162304" y="447040"/>
                    </a:lnTo>
                    <a:lnTo>
                      <a:pt x="487680" y="447040"/>
                    </a:lnTo>
                    <a:lnTo>
                      <a:pt x="400304" y="447040"/>
                    </a:lnTo>
                    <a:lnTo>
                      <a:pt x="0" y="44704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TW" altLang="en-US"/>
              </a:p>
            </p:txBody>
          </p:sp>
          <p:sp>
            <p:nvSpPr>
              <p:cNvPr id="13" name="手繪多邊形: 圖案 12">
                <a:extLst>
                  <a:ext uri="{FF2B5EF4-FFF2-40B4-BE49-F238E27FC236}">
                    <a16:creationId xmlns:a16="http://schemas.microsoft.com/office/drawing/2014/main" id="{A1F8D0FD-8FF1-49AA-8C03-D8D0A03ED577}"/>
                  </a:ext>
                </a:extLst>
              </p:cNvPr>
              <p:cNvSpPr/>
              <p:nvPr/>
            </p:nvSpPr>
            <p:spPr>
              <a:xfrm rot="5400000" flipH="1" flipV="1">
                <a:off x="5871739" y="3891631"/>
                <a:ext cx="256678" cy="98723"/>
              </a:xfrm>
              <a:custGeom>
                <a:avLst/>
                <a:gdLst>
                  <a:gd name="connsiteX0" fmla="*/ 487680 w 1162304"/>
                  <a:gd name="connsiteY0" fmla="*/ 0 h 447040"/>
                  <a:gd name="connsiteX1" fmla="*/ 487680 w 1162304"/>
                  <a:gd name="connsiteY1" fmla="*/ 227584 h 447040"/>
                  <a:gd name="connsiteX2" fmla="*/ 1162304 w 1162304"/>
                  <a:gd name="connsiteY2" fmla="*/ 227584 h 447040"/>
                  <a:gd name="connsiteX3" fmla="*/ 1162304 w 1162304"/>
                  <a:gd name="connsiteY3" fmla="*/ 447040 h 447040"/>
                  <a:gd name="connsiteX4" fmla="*/ 487680 w 1162304"/>
                  <a:gd name="connsiteY4" fmla="*/ 447040 h 447040"/>
                  <a:gd name="connsiteX5" fmla="*/ 400304 w 1162304"/>
                  <a:gd name="connsiteY5" fmla="*/ 447040 h 447040"/>
                  <a:gd name="connsiteX6" fmla="*/ 0 w 1162304"/>
                  <a:gd name="connsiteY6" fmla="*/ 447040 h 447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62304" h="447040">
                    <a:moveTo>
                      <a:pt x="487680" y="0"/>
                    </a:moveTo>
                    <a:lnTo>
                      <a:pt x="487680" y="227584"/>
                    </a:lnTo>
                    <a:lnTo>
                      <a:pt x="1162304" y="227584"/>
                    </a:lnTo>
                    <a:lnTo>
                      <a:pt x="1162304" y="447040"/>
                    </a:lnTo>
                    <a:lnTo>
                      <a:pt x="487680" y="447040"/>
                    </a:lnTo>
                    <a:lnTo>
                      <a:pt x="400304" y="447040"/>
                    </a:lnTo>
                    <a:lnTo>
                      <a:pt x="0" y="44704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4" name="群組 13">
              <a:extLst>
                <a:ext uri="{FF2B5EF4-FFF2-40B4-BE49-F238E27FC236}">
                  <a16:creationId xmlns:a16="http://schemas.microsoft.com/office/drawing/2014/main" id="{EFF0746E-FE3F-4F00-BEAD-4A7A3027604C}"/>
                </a:ext>
              </a:extLst>
            </p:cNvPr>
            <p:cNvGrpSpPr/>
            <p:nvPr/>
          </p:nvGrpSpPr>
          <p:grpSpPr>
            <a:xfrm>
              <a:off x="7935239" y="927865"/>
              <a:ext cx="3929870" cy="5612783"/>
              <a:chOff x="7947173" y="957374"/>
              <a:chExt cx="3929870" cy="5612783"/>
            </a:xfrm>
          </p:grpSpPr>
          <p:grpSp>
            <p:nvGrpSpPr>
              <p:cNvPr id="8" name="群組 7">
                <a:extLst>
                  <a:ext uri="{FF2B5EF4-FFF2-40B4-BE49-F238E27FC236}">
                    <a16:creationId xmlns:a16="http://schemas.microsoft.com/office/drawing/2014/main" id="{5FAFEF1E-A5B2-4891-96D9-C17082368612}"/>
                  </a:ext>
                </a:extLst>
              </p:cNvPr>
              <p:cNvGrpSpPr/>
              <p:nvPr/>
            </p:nvGrpSpPr>
            <p:grpSpPr>
              <a:xfrm>
                <a:off x="7947173" y="957374"/>
                <a:ext cx="3929870" cy="5612783"/>
                <a:chOff x="7967491" y="1125042"/>
                <a:chExt cx="3929870" cy="5612783"/>
              </a:xfrm>
            </p:grpSpPr>
            <p:pic>
              <p:nvPicPr>
                <p:cNvPr id="45" name="圖片 44">
                  <a:extLst>
                    <a:ext uri="{FF2B5EF4-FFF2-40B4-BE49-F238E27FC236}">
                      <a16:creationId xmlns:a16="http://schemas.microsoft.com/office/drawing/2014/main" id="{A8F00D3C-AB47-465E-AC4A-7C75EF660B8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3223" t="7169" r="44693" b="50000"/>
                <a:stretch/>
              </p:blipFill>
              <p:spPr>
                <a:xfrm>
                  <a:off x="7967491" y="1929791"/>
                  <a:ext cx="959204" cy="4808034"/>
                </a:xfrm>
                <a:custGeom>
                  <a:avLst/>
                  <a:gdLst>
                    <a:gd name="connsiteX0" fmla="*/ 959204 w 959204"/>
                    <a:gd name="connsiteY0" fmla="*/ 0 h 4808034"/>
                    <a:gd name="connsiteX1" fmla="*/ 7614 w 959204"/>
                    <a:gd name="connsiteY1" fmla="*/ 4808034 h 4808034"/>
                    <a:gd name="connsiteX2" fmla="*/ 0 w 959204"/>
                    <a:gd name="connsiteY2" fmla="*/ 4808034 h 4808034"/>
                    <a:gd name="connsiteX3" fmla="*/ 44030 w 959204"/>
                    <a:gd name="connsiteY3" fmla="*/ 4314453 h 4808034"/>
                    <a:gd name="connsiteX4" fmla="*/ 192535 w 959204"/>
                    <a:gd name="connsiteY4" fmla="*/ 2910124 h 4808034"/>
                    <a:gd name="connsiteX5" fmla="*/ 381379 w 959204"/>
                    <a:gd name="connsiteY5" fmla="*/ 2164689 h 4808034"/>
                    <a:gd name="connsiteX6" fmla="*/ 649735 w 959204"/>
                    <a:gd name="connsiteY6" fmla="*/ 1200593 h 4808034"/>
                    <a:gd name="connsiteX7" fmla="*/ 937524 w 959204"/>
                    <a:gd name="connsiteY7" fmla="*/ 86129 h 4808034"/>
                    <a:gd name="connsiteX8" fmla="*/ 959204 w 959204"/>
                    <a:gd name="connsiteY8" fmla="*/ 0 h 48080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59204" h="4808034">
                      <a:moveTo>
                        <a:pt x="959204" y="0"/>
                      </a:moveTo>
                      <a:lnTo>
                        <a:pt x="7614" y="4808034"/>
                      </a:lnTo>
                      <a:lnTo>
                        <a:pt x="0" y="4808034"/>
                      </a:lnTo>
                      <a:lnTo>
                        <a:pt x="44030" y="4314453"/>
                      </a:lnTo>
                      <a:cubicBezTo>
                        <a:pt x="94231" y="3760386"/>
                        <a:pt x="144082" y="3249297"/>
                        <a:pt x="192535" y="2910124"/>
                      </a:cubicBezTo>
                      <a:cubicBezTo>
                        <a:pt x="257139" y="2457894"/>
                        <a:pt x="305179" y="2449611"/>
                        <a:pt x="381379" y="2164689"/>
                      </a:cubicBezTo>
                      <a:cubicBezTo>
                        <a:pt x="457579" y="1879767"/>
                        <a:pt x="533778" y="1641228"/>
                        <a:pt x="649735" y="1200593"/>
                      </a:cubicBezTo>
                      <a:cubicBezTo>
                        <a:pt x="722208" y="925196"/>
                        <a:pt x="839977" y="471206"/>
                        <a:pt x="937524" y="86129"/>
                      </a:cubicBezTo>
                      <a:lnTo>
                        <a:pt x="959204" y="0"/>
                      </a:lnTo>
                      <a:close/>
                    </a:path>
                  </a:pathLst>
                </a:custGeom>
              </p:spPr>
            </p:pic>
            <p:pic>
              <p:nvPicPr>
                <p:cNvPr id="42" name="圖片 41">
                  <a:extLst>
                    <a:ext uri="{FF2B5EF4-FFF2-40B4-BE49-F238E27FC236}">
                      <a16:creationId xmlns:a16="http://schemas.microsoft.com/office/drawing/2014/main" id="{60F0262B-60E8-415A-B3C1-E23D7F62B79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3319" r="7271" b="50000"/>
                <a:stretch/>
              </p:blipFill>
              <p:spPr>
                <a:xfrm>
                  <a:off x="7975106" y="1125042"/>
                  <a:ext cx="3922255" cy="5612783"/>
                </a:xfrm>
                <a:custGeom>
                  <a:avLst/>
                  <a:gdLst>
                    <a:gd name="connsiteX0" fmla="*/ 1130566 w 3922255"/>
                    <a:gd name="connsiteY0" fmla="*/ 0 h 5612783"/>
                    <a:gd name="connsiteX1" fmla="*/ 3922255 w 3922255"/>
                    <a:gd name="connsiteY1" fmla="*/ 0 h 5612783"/>
                    <a:gd name="connsiteX2" fmla="*/ 3922255 w 3922255"/>
                    <a:gd name="connsiteY2" fmla="*/ 5612783 h 5612783"/>
                    <a:gd name="connsiteX3" fmla="*/ 0 w 3922255"/>
                    <a:gd name="connsiteY3" fmla="*/ 5612783 h 5612783"/>
                    <a:gd name="connsiteX4" fmla="*/ 951590 w 3922255"/>
                    <a:gd name="connsiteY4" fmla="*/ 804749 h 5612783"/>
                    <a:gd name="connsiteX5" fmla="*/ 985487 w 3922255"/>
                    <a:gd name="connsiteY5" fmla="*/ 670082 h 5612783"/>
                    <a:gd name="connsiteX6" fmla="*/ 1069504 w 3922255"/>
                    <a:gd name="connsiteY6" fmla="*/ 325629 h 5612783"/>
                    <a:gd name="connsiteX7" fmla="*/ 1129760 w 3922255"/>
                    <a:gd name="connsiteY7" fmla="*/ 18758 h 5612783"/>
                    <a:gd name="connsiteX8" fmla="*/ 1130566 w 3922255"/>
                    <a:gd name="connsiteY8" fmla="*/ 0 h 56127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922255" h="5612783">
                      <a:moveTo>
                        <a:pt x="1130566" y="0"/>
                      </a:moveTo>
                      <a:lnTo>
                        <a:pt x="3922255" y="0"/>
                      </a:lnTo>
                      <a:lnTo>
                        <a:pt x="3922255" y="5612783"/>
                      </a:lnTo>
                      <a:lnTo>
                        <a:pt x="0" y="5612783"/>
                      </a:lnTo>
                      <a:lnTo>
                        <a:pt x="951590" y="804749"/>
                      </a:lnTo>
                      <a:lnTo>
                        <a:pt x="985487" y="670082"/>
                      </a:lnTo>
                      <a:cubicBezTo>
                        <a:pt x="1020223" y="531038"/>
                        <a:pt x="1049626" y="410940"/>
                        <a:pt x="1069504" y="325629"/>
                      </a:cubicBezTo>
                      <a:cubicBezTo>
                        <a:pt x="1109261" y="155008"/>
                        <a:pt x="1125411" y="66384"/>
                        <a:pt x="1129760" y="18758"/>
                      </a:cubicBezTo>
                      <a:lnTo>
                        <a:pt x="1130566" y="0"/>
                      </a:lnTo>
                      <a:close/>
                    </a:path>
                  </a:pathLst>
                </a:custGeom>
              </p:spPr>
            </p:pic>
          </p:grpSp>
          <p:pic>
            <p:nvPicPr>
              <p:cNvPr id="46" name="圖片 45">
                <a:extLst>
                  <a:ext uri="{FF2B5EF4-FFF2-40B4-BE49-F238E27FC236}">
                    <a16:creationId xmlns:a16="http://schemas.microsoft.com/office/drawing/2014/main" id="{174662EC-C271-4923-A352-26D286112AD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307" r="42439" b="92831"/>
              <a:stretch/>
            </p:blipFill>
            <p:spPr>
              <a:xfrm>
                <a:off x="8902509" y="957374"/>
                <a:ext cx="178976" cy="804749"/>
              </a:xfrm>
              <a:custGeom>
                <a:avLst/>
                <a:gdLst>
                  <a:gd name="connsiteX0" fmla="*/ 159273 w 178976"/>
                  <a:gd name="connsiteY0" fmla="*/ 0 h 804749"/>
                  <a:gd name="connsiteX1" fmla="*/ 178976 w 178976"/>
                  <a:gd name="connsiteY1" fmla="*/ 0 h 804749"/>
                  <a:gd name="connsiteX2" fmla="*/ 178170 w 178976"/>
                  <a:gd name="connsiteY2" fmla="*/ 18758 h 804749"/>
                  <a:gd name="connsiteX3" fmla="*/ 117914 w 178976"/>
                  <a:gd name="connsiteY3" fmla="*/ 325629 h 804749"/>
                  <a:gd name="connsiteX4" fmla="*/ 33897 w 178976"/>
                  <a:gd name="connsiteY4" fmla="*/ 670082 h 804749"/>
                  <a:gd name="connsiteX5" fmla="*/ 0 w 178976"/>
                  <a:gd name="connsiteY5" fmla="*/ 804749 h 804749"/>
                  <a:gd name="connsiteX6" fmla="*/ 159273 w 178976"/>
                  <a:gd name="connsiteY6" fmla="*/ 0 h 804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8976" h="804749">
                    <a:moveTo>
                      <a:pt x="159273" y="0"/>
                    </a:moveTo>
                    <a:lnTo>
                      <a:pt x="178976" y="0"/>
                    </a:lnTo>
                    <a:lnTo>
                      <a:pt x="178170" y="18758"/>
                    </a:lnTo>
                    <a:cubicBezTo>
                      <a:pt x="173821" y="66384"/>
                      <a:pt x="157671" y="155008"/>
                      <a:pt x="117914" y="325629"/>
                    </a:cubicBezTo>
                    <a:cubicBezTo>
                      <a:pt x="98036" y="410940"/>
                      <a:pt x="68633" y="531038"/>
                      <a:pt x="33897" y="670082"/>
                    </a:cubicBezTo>
                    <a:lnTo>
                      <a:pt x="0" y="804749"/>
                    </a:lnTo>
                    <a:lnTo>
                      <a:pt x="159273" y="0"/>
                    </a:lnTo>
                    <a:close/>
                  </a:path>
                </a:pathLst>
              </a:custGeom>
            </p:spPr>
          </p:pic>
        </p:grpSp>
        <p:pic>
          <p:nvPicPr>
            <p:cNvPr id="44" name="圖片 43">
              <a:extLst>
                <a:ext uri="{FF2B5EF4-FFF2-40B4-BE49-F238E27FC236}">
                  <a16:creationId xmlns:a16="http://schemas.microsoft.com/office/drawing/2014/main" id="{F1AECB85-53D3-46AB-B448-D525536608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313" t="-375" r="42433" b="100000"/>
            <a:stretch/>
          </p:blipFill>
          <p:spPr>
            <a:xfrm>
              <a:off x="9085969" y="1032123"/>
              <a:ext cx="20129" cy="42119"/>
            </a:xfrm>
            <a:custGeom>
              <a:avLst/>
              <a:gdLst>
                <a:gd name="connsiteX0" fmla="*/ 8336 w 20129"/>
                <a:gd name="connsiteY0" fmla="*/ 0 h 42119"/>
                <a:gd name="connsiteX1" fmla="*/ 20129 w 20129"/>
                <a:gd name="connsiteY1" fmla="*/ 32205 h 42119"/>
                <a:gd name="connsiteX2" fmla="*/ 19703 w 20129"/>
                <a:gd name="connsiteY2" fmla="*/ 42119 h 42119"/>
                <a:gd name="connsiteX3" fmla="*/ 0 w 20129"/>
                <a:gd name="connsiteY3" fmla="*/ 42119 h 42119"/>
                <a:gd name="connsiteX4" fmla="*/ 8336 w 20129"/>
                <a:gd name="connsiteY4" fmla="*/ 0 h 42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129" h="42119">
                  <a:moveTo>
                    <a:pt x="8336" y="0"/>
                  </a:moveTo>
                  <a:cubicBezTo>
                    <a:pt x="13927" y="4969"/>
                    <a:pt x="19518" y="9939"/>
                    <a:pt x="20129" y="32205"/>
                  </a:cubicBezTo>
                  <a:lnTo>
                    <a:pt x="19703" y="42119"/>
                  </a:lnTo>
                  <a:lnTo>
                    <a:pt x="0" y="42119"/>
                  </a:lnTo>
                  <a:lnTo>
                    <a:pt x="8336" y="0"/>
                  </a:lnTo>
                  <a:close/>
                </a:path>
              </a:pathLst>
            </a:custGeom>
          </p:spPr>
        </p:pic>
        <p:pic>
          <p:nvPicPr>
            <p:cNvPr id="39" name="圖片 38">
              <a:extLst>
                <a:ext uri="{FF2B5EF4-FFF2-40B4-BE49-F238E27FC236}">
                  <a16:creationId xmlns:a16="http://schemas.microsoft.com/office/drawing/2014/main" id="{9D1B53FA-559D-4438-8D0A-0DCA786806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145" t="50000" r="56681" b="49376"/>
            <a:stretch/>
          </p:blipFill>
          <p:spPr>
            <a:xfrm>
              <a:off x="7961243" y="6687025"/>
              <a:ext cx="13862" cy="70038"/>
            </a:xfrm>
            <a:custGeom>
              <a:avLst/>
              <a:gdLst>
                <a:gd name="connsiteX0" fmla="*/ 6248 w 13862"/>
                <a:gd name="connsiteY0" fmla="*/ 0 h 70038"/>
                <a:gd name="connsiteX1" fmla="*/ 13862 w 13862"/>
                <a:gd name="connsiteY1" fmla="*/ 0 h 70038"/>
                <a:gd name="connsiteX2" fmla="*/ 0 w 13862"/>
                <a:gd name="connsiteY2" fmla="*/ 70038 h 70038"/>
                <a:gd name="connsiteX3" fmla="*/ 6248 w 13862"/>
                <a:gd name="connsiteY3" fmla="*/ 0 h 70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862" h="70038">
                  <a:moveTo>
                    <a:pt x="6248" y="0"/>
                  </a:moveTo>
                  <a:lnTo>
                    <a:pt x="13862" y="0"/>
                  </a:lnTo>
                  <a:lnTo>
                    <a:pt x="0" y="70038"/>
                  </a:lnTo>
                  <a:lnTo>
                    <a:pt x="6248" y="0"/>
                  </a:lnTo>
                  <a:close/>
                </a:path>
              </a:pathLst>
            </a:custGeom>
          </p:spPr>
        </p:pic>
        <p:sp>
          <p:nvSpPr>
            <p:cNvPr id="5" name="文字方塊 4">
              <a:extLst>
                <a:ext uri="{FF2B5EF4-FFF2-40B4-BE49-F238E27FC236}">
                  <a16:creationId xmlns:a16="http://schemas.microsoft.com/office/drawing/2014/main" id="{59CD0FDF-EDCD-41AF-A6F0-DA12D69EDC92}"/>
                </a:ext>
              </a:extLst>
            </p:cNvPr>
            <p:cNvSpPr txBox="1"/>
            <p:nvPr/>
          </p:nvSpPr>
          <p:spPr>
            <a:xfrm>
              <a:off x="10127608" y="805198"/>
              <a:ext cx="190922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400" dirty="0"/>
                <a:t>Contour interval: 2 m</a:t>
              </a:r>
              <a:endParaRPr lang="zh-TW" altLang="en-US" sz="1400" dirty="0"/>
            </a:p>
          </p:txBody>
        </p:sp>
        <p:sp>
          <p:nvSpPr>
            <p:cNvPr id="53" name="手繪多邊形: 圖案 52">
              <a:extLst>
                <a:ext uri="{FF2B5EF4-FFF2-40B4-BE49-F238E27FC236}">
                  <a16:creationId xmlns:a16="http://schemas.microsoft.com/office/drawing/2014/main" id="{7FDC0361-111A-4F24-98F3-65679FAF80BE}"/>
                </a:ext>
              </a:extLst>
            </p:cNvPr>
            <p:cNvSpPr/>
            <p:nvPr/>
          </p:nvSpPr>
          <p:spPr>
            <a:xfrm>
              <a:off x="7178705" y="4011822"/>
              <a:ext cx="1963750" cy="885908"/>
            </a:xfrm>
            <a:custGeom>
              <a:avLst/>
              <a:gdLst>
                <a:gd name="connsiteX0" fmla="*/ 0 w 2047460"/>
                <a:gd name="connsiteY0" fmla="*/ 1351722 h 1351722"/>
                <a:gd name="connsiteX1" fmla="*/ 427382 w 2047460"/>
                <a:gd name="connsiteY1" fmla="*/ 1212574 h 1351722"/>
                <a:gd name="connsiteX2" fmla="*/ 914400 w 2047460"/>
                <a:gd name="connsiteY2" fmla="*/ 755374 h 1351722"/>
                <a:gd name="connsiteX3" fmla="*/ 1172817 w 2047460"/>
                <a:gd name="connsiteY3" fmla="*/ 258417 h 1351722"/>
                <a:gd name="connsiteX4" fmla="*/ 1550504 w 2047460"/>
                <a:gd name="connsiteY4" fmla="*/ 79513 h 1351722"/>
                <a:gd name="connsiteX5" fmla="*/ 2047460 w 2047460"/>
                <a:gd name="connsiteY5" fmla="*/ 0 h 1351722"/>
                <a:gd name="connsiteX0" fmla="*/ 0 w 1928190"/>
                <a:gd name="connsiteY0" fmla="*/ 824948 h 1212574"/>
                <a:gd name="connsiteX1" fmla="*/ 308112 w 1928190"/>
                <a:gd name="connsiteY1" fmla="*/ 1212574 h 1212574"/>
                <a:gd name="connsiteX2" fmla="*/ 795130 w 1928190"/>
                <a:gd name="connsiteY2" fmla="*/ 755374 h 1212574"/>
                <a:gd name="connsiteX3" fmla="*/ 1053547 w 1928190"/>
                <a:gd name="connsiteY3" fmla="*/ 258417 h 1212574"/>
                <a:gd name="connsiteX4" fmla="*/ 1431234 w 1928190"/>
                <a:gd name="connsiteY4" fmla="*/ 79513 h 1212574"/>
                <a:gd name="connsiteX5" fmla="*/ 1928190 w 1928190"/>
                <a:gd name="connsiteY5" fmla="*/ 0 h 1212574"/>
                <a:gd name="connsiteX0" fmla="*/ 0 w 1928190"/>
                <a:gd name="connsiteY0" fmla="*/ 824948 h 824948"/>
                <a:gd name="connsiteX1" fmla="*/ 327990 w 1928190"/>
                <a:gd name="connsiteY1" fmla="*/ 685800 h 824948"/>
                <a:gd name="connsiteX2" fmla="*/ 795130 w 1928190"/>
                <a:gd name="connsiteY2" fmla="*/ 755374 h 824948"/>
                <a:gd name="connsiteX3" fmla="*/ 1053547 w 1928190"/>
                <a:gd name="connsiteY3" fmla="*/ 258417 h 824948"/>
                <a:gd name="connsiteX4" fmla="*/ 1431234 w 1928190"/>
                <a:gd name="connsiteY4" fmla="*/ 79513 h 824948"/>
                <a:gd name="connsiteX5" fmla="*/ 1928190 w 1928190"/>
                <a:gd name="connsiteY5" fmla="*/ 0 h 824948"/>
                <a:gd name="connsiteX0" fmla="*/ 0 w 1928190"/>
                <a:gd name="connsiteY0" fmla="*/ 824948 h 824948"/>
                <a:gd name="connsiteX1" fmla="*/ 327990 w 1928190"/>
                <a:gd name="connsiteY1" fmla="*/ 685800 h 824948"/>
                <a:gd name="connsiteX2" fmla="*/ 765313 w 1928190"/>
                <a:gd name="connsiteY2" fmla="*/ 397565 h 824948"/>
                <a:gd name="connsiteX3" fmla="*/ 1053547 w 1928190"/>
                <a:gd name="connsiteY3" fmla="*/ 258417 h 824948"/>
                <a:gd name="connsiteX4" fmla="*/ 1431234 w 1928190"/>
                <a:gd name="connsiteY4" fmla="*/ 79513 h 824948"/>
                <a:gd name="connsiteX5" fmla="*/ 1928190 w 1928190"/>
                <a:gd name="connsiteY5" fmla="*/ 0 h 824948"/>
                <a:gd name="connsiteX0" fmla="*/ 0 w 1928190"/>
                <a:gd name="connsiteY0" fmla="*/ 824948 h 824948"/>
                <a:gd name="connsiteX1" fmla="*/ 327990 w 1928190"/>
                <a:gd name="connsiteY1" fmla="*/ 685800 h 824948"/>
                <a:gd name="connsiteX2" fmla="*/ 765313 w 1928190"/>
                <a:gd name="connsiteY2" fmla="*/ 397565 h 824948"/>
                <a:gd name="connsiteX3" fmla="*/ 1053547 w 1928190"/>
                <a:gd name="connsiteY3" fmla="*/ 258417 h 824948"/>
                <a:gd name="connsiteX4" fmla="*/ 1431234 w 1928190"/>
                <a:gd name="connsiteY4" fmla="*/ 79513 h 824948"/>
                <a:gd name="connsiteX5" fmla="*/ 1928190 w 1928190"/>
                <a:gd name="connsiteY5" fmla="*/ 0 h 824948"/>
                <a:gd name="connsiteX0" fmla="*/ 0 w 1928190"/>
                <a:gd name="connsiteY0" fmla="*/ 824948 h 824948"/>
                <a:gd name="connsiteX1" fmla="*/ 327990 w 1928190"/>
                <a:gd name="connsiteY1" fmla="*/ 685800 h 824948"/>
                <a:gd name="connsiteX2" fmla="*/ 765313 w 1928190"/>
                <a:gd name="connsiteY2" fmla="*/ 397565 h 824948"/>
                <a:gd name="connsiteX3" fmla="*/ 1053547 w 1928190"/>
                <a:gd name="connsiteY3" fmla="*/ 258417 h 824948"/>
                <a:gd name="connsiteX4" fmla="*/ 1431234 w 1928190"/>
                <a:gd name="connsiteY4" fmla="*/ 79513 h 824948"/>
                <a:gd name="connsiteX5" fmla="*/ 1928190 w 1928190"/>
                <a:gd name="connsiteY5" fmla="*/ 0 h 824948"/>
                <a:gd name="connsiteX0" fmla="*/ 0 w 1928190"/>
                <a:gd name="connsiteY0" fmla="*/ 824948 h 824948"/>
                <a:gd name="connsiteX1" fmla="*/ 327990 w 1928190"/>
                <a:gd name="connsiteY1" fmla="*/ 685800 h 824948"/>
                <a:gd name="connsiteX2" fmla="*/ 765313 w 1928190"/>
                <a:gd name="connsiteY2" fmla="*/ 397565 h 824948"/>
                <a:gd name="connsiteX3" fmla="*/ 1053547 w 1928190"/>
                <a:gd name="connsiteY3" fmla="*/ 258417 h 824948"/>
                <a:gd name="connsiteX4" fmla="*/ 1431234 w 1928190"/>
                <a:gd name="connsiteY4" fmla="*/ 79513 h 824948"/>
                <a:gd name="connsiteX5" fmla="*/ 1928190 w 1928190"/>
                <a:gd name="connsiteY5" fmla="*/ 0 h 824948"/>
                <a:gd name="connsiteX0" fmla="*/ 0 w 1928190"/>
                <a:gd name="connsiteY0" fmla="*/ 824948 h 824948"/>
                <a:gd name="connsiteX1" fmla="*/ 327990 w 1928190"/>
                <a:gd name="connsiteY1" fmla="*/ 685800 h 824948"/>
                <a:gd name="connsiteX2" fmla="*/ 765313 w 1928190"/>
                <a:gd name="connsiteY2" fmla="*/ 397565 h 824948"/>
                <a:gd name="connsiteX3" fmla="*/ 1053547 w 1928190"/>
                <a:gd name="connsiteY3" fmla="*/ 258417 h 824948"/>
                <a:gd name="connsiteX4" fmla="*/ 1431234 w 1928190"/>
                <a:gd name="connsiteY4" fmla="*/ 79513 h 824948"/>
                <a:gd name="connsiteX5" fmla="*/ 1928190 w 1928190"/>
                <a:gd name="connsiteY5" fmla="*/ 0 h 824948"/>
                <a:gd name="connsiteX0" fmla="*/ 0 w 1928190"/>
                <a:gd name="connsiteY0" fmla="*/ 824948 h 824948"/>
                <a:gd name="connsiteX1" fmla="*/ 327990 w 1928190"/>
                <a:gd name="connsiteY1" fmla="*/ 685800 h 824948"/>
                <a:gd name="connsiteX2" fmla="*/ 1053547 w 1928190"/>
                <a:gd name="connsiteY2" fmla="*/ 258417 h 824948"/>
                <a:gd name="connsiteX3" fmla="*/ 1431234 w 1928190"/>
                <a:gd name="connsiteY3" fmla="*/ 79513 h 824948"/>
                <a:gd name="connsiteX4" fmla="*/ 1928190 w 1928190"/>
                <a:gd name="connsiteY4" fmla="*/ 0 h 824948"/>
                <a:gd name="connsiteX0" fmla="*/ 0 w 1928190"/>
                <a:gd name="connsiteY0" fmla="*/ 824948 h 824948"/>
                <a:gd name="connsiteX1" fmla="*/ 327990 w 1928190"/>
                <a:gd name="connsiteY1" fmla="*/ 685800 h 824948"/>
                <a:gd name="connsiteX2" fmla="*/ 730855 w 1928190"/>
                <a:gd name="connsiteY2" fmla="*/ 433178 h 824948"/>
                <a:gd name="connsiteX3" fmla="*/ 1053547 w 1928190"/>
                <a:gd name="connsiteY3" fmla="*/ 258417 h 824948"/>
                <a:gd name="connsiteX4" fmla="*/ 1431234 w 1928190"/>
                <a:gd name="connsiteY4" fmla="*/ 79513 h 824948"/>
                <a:gd name="connsiteX5" fmla="*/ 1928190 w 1928190"/>
                <a:gd name="connsiteY5" fmla="*/ 0 h 824948"/>
                <a:gd name="connsiteX0" fmla="*/ 0 w 1928190"/>
                <a:gd name="connsiteY0" fmla="*/ 824948 h 824948"/>
                <a:gd name="connsiteX1" fmla="*/ 327990 w 1928190"/>
                <a:gd name="connsiteY1" fmla="*/ 685800 h 824948"/>
                <a:gd name="connsiteX2" fmla="*/ 710535 w 1928190"/>
                <a:gd name="connsiteY2" fmla="*/ 433178 h 824948"/>
                <a:gd name="connsiteX3" fmla="*/ 1053547 w 1928190"/>
                <a:gd name="connsiteY3" fmla="*/ 258417 h 824948"/>
                <a:gd name="connsiteX4" fmla="*/ 1431234 w 1928190"/>
                <a:gd name="connsiteY4" fmla="*/ 79513 h 824948"/>
                <a:gd name="connsiteX5" fmla="*/ 1928190 w 1928190"/>
                <a:gd name="connsiteY5" fmla="*/ 0 h 824948"/>
                <a:gd name="connsiteX0" fmla="*/ 0 w 1928190"/>
                <a:gd name="connsiteY0" fmla="*/ 824948 h 824948"/>
                <a:gd name="connsiteX1" fmla="*/ 327990 w 1928190"/>
                <a:gd name="connsiteY1" fmla="*/ 685800 h 824948"/>
                <a:gd name="connsiteX2" fmla="*/ 710535 w 1928190"/>
                <a:gd name="connsiteY2" fmla="*/ 433178 h 824948"/>
                <a:gd name="connsiteX3" fmla="*/ 1053547 w 1928190"/>
                <a:gd name="connsiteY3" fmla="*/ 258417 h 824948"/>
                <a:gd name="connsiteX4" fmla="*/ 1431234 w 1928190"/>
                <a:gd name="connsiteY4" fmla="*/ 79513 h 824948"/>
                <a:gd name="connsiteX5" fmla="*/ 1928190 w 1928190"/>
                <a:gd name="connsiteY5" fmla="*/ 0 h 824948"/>
                <a:gd name="connsiteX0" fmla="*/ 0 w 1928190"/>
                <a:gd name="connsiteY0" fmla="*/ 824948 h 824948"/>
                <a:gd name="connsiteX1" fmla="*/ 348310 w 1928190"/>
                <a:gd name="connsiteY1" fmla="*/ 716280 h 824948"/>
                <a:gd name="connsiteX2" fmla="*/ 710535 w 1928190"/>
                <a:gd name="connsiteY2" fmla="*/ 433178 h 824948"/>
                <a:gd name="connsiteX3" fmla="*/ 1053547 w 1928190"/>
                <a:gd name="connsiteY3" fmla="*/ 258417 h 824948"/>
                <a:gd name="connsiteX4" fmla="*/ 1431234 w 1928190"/>
                <a:gd name="connsiteY4" fmla="*/ 79513 h 824948"/>
                <a:gd name="connsiteX5" fmla="*/ 1928190 w 1928190"/>
                <a:gd name="connsiteY5" fmla="*/ 0 h 824948"/>
                <a:gd name="connsiteX0" fmla="*/ 0 w 1963750"/>
                <a:gd name="connsiteY0" fmla="*/ 885908 h 885908"/>
                <a:gd name="connsiteX1" fmla="*/ 383870 w 1963750"/>
                <a:gd name="connsiteY1" fmla="*/ 716280 h 885908"/>
                <a:gd name="connsiteX2" fmla="*/ 746095 w 1963750"/>
                <a:gd name="connsiteY2" fmla="*/ 433178 h 885908"/>
                <a:gd name="connsiteX3" fmla="*/ 1089107 w 1963750"/>
                <a:gd name="connsiteY3" fmla="*/ 258417 h 885908"/>
                <a:gd name="connsiteX4" fmla="*/ 1466794 w 1963750"/>
                <a:gd name="connsiteY4" fmla="*/ 79513 h 885908"/>
                <a:gd name="connsiteX5" fmla="*/ 1963750 w 1963750"/>
                <a:gd name="connsiteY5" fmla="*/ 0 h 8859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63750" h="885908">
                  <a:moveTo>
                    <a:pt x="0" y="885908"/>
                  </a:moveTo>
                  <a:lnTo>
                    <a:pt x="383870" y="716280"/>
                  </a:lnTo>
                  <a:cubicBezTo>
                    <a:pt x="505679" y="650985"/>
                    <a:pt x="625169" y="504408"/>
                    <a:pt x="746095" y="433178"/>
                  </a:cubicBezTo>
                  <a:cubicBezTo>
                    <a:pt x="861941" y="331468"/>
                    <a:pt x="972377" y="317361"/>
                    <a:pt x="1089107" y="258417"/>
                  </a:cubicBezTo>
                  <a:lnTo>
                    <a:pt x="1466794" y="79513"/>
                  </a:lnTo>
                  <a:lnTo>
                    <a:pt x="1963750" y="0"/>
                  </a:ln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54" name="文字方塊 53">
              <a:extLst>
                <a:ext uri="{FF2B5EF4-FFF2-40B4-BE49-F238E27FC236}">
                  <a16:creationId xmlns:a16="http://schemas.microsoft.com/office/drawing/2014/main" id="{66B921E9-FBC7-4161-ACD9-2B5013738D88}"/>
                </a:ext>
              </a:extLst>
            </p:cNvPr>
            <p:cNvSpPr txBox="1"/>
            <p:nvPr/>
          </p:nvSpPr>
          <p:spPr>
            <a:xfrm>
              <a:off x="6672694" y="4728453"/>
              <a:ext cx="369186" cy="343255"/>
            </a:xfrm>
            <a:prstGeom prst="rect">
              <a:avLst/>
            </a:prstGeom>
            <a:solidFill>
              <a:srgbClr val="FFFFFF">
                <a:alpha val="78039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600" b="1" dirty="0"/>
                <a:t>B</a:t>
              </a:r>
              <a:endParaRPr lang="zh-TW" altLang="en-US" sz="1600" b="1" dirty="0">
                <a:solidFill>
                  <a:schemeClr val="accent1"/>
                </a:solidFill>
              </a:endParaRPr>
            </a:p>
          </p:txBody>
        </p:sp>
        <p:sp>
          <p:nvSpPr>
            <p:cNvPr id="55" name="文字方塊 54">
              <a:extLst>
                <a:ext uri="{FF2B5EF4-FFF2-40B4-BE49-F238E27FC236}">
                  <a16:creationId xmlns:a16="http://schemas.microsoft.com/office/drawing/2014/main" id="{A5955BA6-B9C0-45B0-8701-FD19D6E263C1}"/>
                </a:ext>
              </a:extLst>
            </p:cNvPr>
            <p:cNvSpPr txBox="1"/>
            <p:nvPr/>
          </p:nvSpPr>
          <p:spPr>
            <a:xfrm>
              <a:off x="9270833" y="3842545"/>
              <a:ext cx="360390" cy="343255"/>
            </a:xfrm>
            <a:prstGeom prst="rect">
              <a:avLst/>
            </a:prstGeom>
            <a:solidFill>
              <a:srgbClr val="FFFFFF">
                <a:alpha val="78039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600" b="1" dirty="0"/>
                <a:t>B’</a:t>
              </a:r>
              <a:endParaRPr lang="zh-TW" altLang="en-US" sz="1600" b="1" dirty="0">
                <a:solidFill>
                  <a:schemeClr val="accent1"/>
                </a:solidFill>
              </a:endParaRPr>
            </a:p>
          </p:txBody>
        </p:sp>
        <p:cxnSp>
          <p:nvCxnSpPr>
            <p:cNvPr id="40" name="直線單箭頭接點 39">
              <a:extLst>
                <a:ext uri="{FF2B5EF4-FFF2-40B4-BE49-F238E27FC236}">
                  <a16:creationId xmlns:a16="http://schemas.microsoft.com/office/drawing/2014/main" id="{C935D7CE-3B5D-4A45-89B2-C7D90F3BC4E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61974" y="5840068"/>
              <a:ext cx="93529" cy="594493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文字方塊 40">
              <a:extLst>
                <a:ext uri="{FF2B5EF4-FFF2-40B4-BE49-F238E27FC236}">
                  <a16:creationId xmlns:a16="http://schemas.microsoft.com/office/drawing/2014/main" id="{56D2F7A3-9FAF-4FF7-A7F3-2B86718C7B95}"/>
                </a:ext>
              </a:extLst>
            </p:cNvPr>
            <p:cNvSpPr txBox="1"/>
            <p:nvPr/>
          </p:nvSpPr>
          <p:spPr>
            <a:xfrm>
              <a:off x="6290138" y="5921703"/>
              <a:ext cx="923149" cy="3728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b="1" dirty="0"/>
                <a:t>140 m</a:t>
              </a:r>
              <a:endParaRPr lang="zh-TW" altLang="en-US" b="1" dirty="0"/>
            </a:p>
          </p:txBody>
        </p:sp>
      </p:grpSp>
      <p:sp>
        <p:nvSpPr>
          <p:cNvPr id="56" name="投影片編號版面配置區 17">
            <a:extLst>
              <a:ext uri="{FF2B5EF4-FFF2-40B4-BE49-F238E27FC236}">
                <a16:creationId xmlns:a16="http://schemas.microsoft.com/office/drawing/2014/main" id="{172AEE82-C5F3-4D60-8380-D161E1A07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2400" y="6356350"/>
            <a:ext cx="360680" cy="365125"/>
          </a:xfrm>
        </p:spPr>
        <p:txBody>
          <a:bodyPr/>
          <a:lstStyle/>
          <a:p>
            <a:fld id="{6596B10B-D9A2-448E-B554-4831495A8A29}" type="slidenum">
              <a:rPr lang="zh-TW" altLang="en-US" b="1" smtClean="0"/>
              <a:pPr/>
              <a:t>6</a:t>
            </a:fld>
            <a:endParaRPr lang="zh-TW" altLang="en-US" b="1" dirty="0"/>
          </a:p>
        </p:txBody>
      </p:sp>
      <p:cxnSp>
        <p:nvCxnSpPr>
          <p:cNvPr id="3" name="直線接點 2">
            <a:extLst>
              <a:ext uri="{FF2B5EF4-FFF2-40B4-BE49-F238E27FC236}">
                <a16:creationId xmlns:a16="http://schemas.microsoft.com/office/drawing/2014/main" id="{7F3E2CD6-EB05-4B00-821E-859EEC435402}"/>
              </a:ext>
            </a:extLst>
          </p:cNvPr>
          <p:cNvCxnSpPr>
            <a:cxnSpLocks/>
          </p:cNvCxnSpPr>
          <p:nvPr/>
        </p:nvCxnSpPr>
        <p:spPr>
          <a:xfrm flipH="1">
            <a:off x="5380438" y="5644056"/>
            <a:ext cx="82033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文字方塊 34">
            <a:extLst>
              <a:ext uri="{FF2B5EF4-FFF2-40B4-BE49-F238E27FC236}">
                <a16:creationId xmlns:a16="http://schemas.microsoft.com/office/drawing/2014/main" id="{7CF1273E-3CF1-41EC-9759-E74624E1161F}"/>
              </a:ext>
            </a:extLst>
          </p:cNvPr>
          <p:cNvSpPr txBox="1"/>
          <p:nvPr/>
        </p:nvSpPr>
        <p:spPr>
          <a:xfrm>
            <a:off x="771346" y="2460139"/>
            <a:ext cx="3979305" cy="830997"/>
          </a:xfrm>
          <a:prstGeom prst="rect">
            <a:avLst/>
          </a:prstGeom>
          <a:solidFill>
            <a:srgbClr val="FFFFFF">
              <a:alpha val="78039"/>
            </a:srgbClr>
          </a:solidFill>
        </p:spPr>
        <p:txBody>
          <a:bodyPr wrap="square" rtlCol="0">
            <a:spAutoFit/>
          </a:bodyPr>
          <a:lstStyle/>
          <a:p>
            <a:r>
              <a:rPr lang="en-US" altLang="zh-TW" sz="2400" b="1" dirty="0"/>
              <a:t>Possible restoration of the offset alluvial fan</a:t>
            </a:r>
            <a:endParaRPr lang="zh-TW" altLang="en-US" sz="24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32016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B1D1951-B09F-4032-90C0-92F6EC2458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5A64F3D3-E422-40D1-825C-FF821674CE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193" y="0"/>
            <a:ext cx="95856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9356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CEDB421-37BF-48BC-B052-BCAEC76C0F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4667DBD8-86C3-4F2C-BADB-93FD4E0F0BF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750"/>
          <a:stretch/>
        </p:blipFill>
        <p:spPr>
          <a:xfrm>
            <a:off x="1363921" y="493180"/>
            <a:ext cx="9464157" cy="599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0409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2036</TotalTime>
  <Words>302</Words>
  <Application>Microsoft Office PowerPoint</Application>
  <PresentationFormat>寬螢幕</PresentationFormat>
  <Paragraphs>81</Paragraphs>
  <Slides>8</Slides>
  <Notes>2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Cambria Math</vt:lpstr>
      <vt:lpstr>Office 佈景主題</vt:lpstr>
      <vt:lpstr>Identification of active fault traces of the Abra River fault system, northwestern Luzon, Philippines, from tectonic geomorphic features</vt:lpstr>
      <vt:lpstr>Age determination</vt:lpstr>
      <vt:lpstr>Age determination</vt:lpstr>
      <vt:lpstr>Luba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R7</dc:creator>
  <cp:lastModifiedBy>R7</cp:lastModifiedBy>
  <cp:revision>160</cp:revision>
  <dcterms:created xsi:type="dcterms:W3CDTF">2026-02-24T07:25:18Z</dcterms:created>
  <dcterms:modified xsi:type="dcterms:W3CDTF">2026-05-04T22:14:02Z</dcterms:modified>
</cp:coreProperties>
</file>