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CF3EE"/>
    <a:srgbClr val="FE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8BF5E-F6A3-B4ED-D927-BBD3E5CC5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5F6A6D-D9AB-C09B-C347-4CAE5FF1C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E62EED-875B-4D08-4F16-DC0E76DE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3AAE13-0893-E249-5BCD-5EB92790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861A53-58E7-FE8A-40C8-B0494FF6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982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35A925-6628-9AEA-2724-307A95F32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DC5C34-A57E-56A8-E787-4AC9A9BC8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853392-7F03-85DA-CC70-F55E343CE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14E39E-8989-6933-2D2E-6D789F79E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032876-9C57-7E04-6D8B-A4E5A995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820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B3CA1A-92B7-E263-953B-E0BB5D1312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4882400-0AEE-687F-362D-05C4DE08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A0B077-F4B5-E3F3-210B-F63B7AAB1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C05FFF-5667-19B9-E86E-721F9F96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BE8BA3-FC4D-F116-B4DA-3BF541B1F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543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F9C9B-3983-F890-42E8-98A99094B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599834-98E0-6C8D-C4B9-B9B5AFEA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E1A525-0EF9-4E81-6A69-A98B078A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0DAA5A-919F-EF10-6FDA-6AD85822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8DEDF2-45FA-84DA-5706-9F8B7BE06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4365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1E2BC9-2A65-70B4-CF8D-4EAD4C0B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D2BBC5-08DF-C90A-91B6-FA4241BAD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CA3B48-E26A-F62A-08F0-FC8BDEC56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BA0C81-6FCB-F96E-DD68-FBAAAAC7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9D83CA-D9A8-3E30-4D7B-CA0B2248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6087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B624B0-01A0-AD1F-B0B2-445F8277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5E527D-AD36-1D52-C264-654E5B1A1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BD1EB3-5E0A-79D6-A618-8A8C1D217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31DD88-D277-50B9-86B2-BB8A91DC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782E67-3DC9-1959-ED0B-42AE7C7F7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FBF6A45-3D8F-966E-7C12-5C76196C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3879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0C8706-D4B8-B2CE-DF11-BE8092848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197C28-F8EA-C710-3A76-12EAB6E8F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79E4CF-AB05-D880-CE33-867DAD901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0E8A710-C1F3-3600-9E66-0C018EAED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6C2225-98B5-C830-0946-570B078BF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C5BF043-9E6F-BDEE-2BCF-48D90529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02926D-4D4D-0862-6B56-73519269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1C83C15-B744-EF16-33C5-E42C5B8C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763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10DB9-9D14-CC08-8A7D-F1E5D2E92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6F1ECA-F5D4-D57C-77CF-A0CBCB25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CDFB8E-3688-5A81-8EDC-0785EAC2C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27E8D1B-BB57-D49E-420D-02DB7304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555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503D76E-90A1-6253-96AF-90E052FB7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101E225-205D-71FF-6F40-0989AA441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67C538-5FB1-DD2F-398B-7914BA48F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3798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5867B-881A-4E3B-01D2-33B1E359A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D54428-DF3B-0E0F-2023-0AD080AE7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FFB6B4-2DA8-817E-7B2E-BED8B5DB6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F1D5AA-7B86-3CC9-E88F-7DE29F4C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6F7706-BAC3-1523-65A7-53BF20F58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6E670F-937F-923F-E5FD-FBF7C5062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348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89260B-572D-1534-210C-E56C33B9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6F9856-258E-68C1-454D-9136E1F0B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E1471C-484D-FA4B-7E94-8B95B55C3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1D8666F-C7FC-21BE-54FF-F1709B9F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1B9566-CA9B-2BF2-6765-402BF9DF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969144-E3A0-571E-A233-6CF0DC767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527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14D59AF-29C1-DF7E-BE8B-E22BCB140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19DF69-C5B1-7A81-60EA-46A3FDC77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8E3945-9B56-0A01-CE50-4572EE0E9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1BDA4-D2B5-46CE-BD61-76F5F28CC59E}" type="datetimeFigureOut">
              <a:rPr lang="de-AT" smtClean="0"/>
              <a:t>17.05.2026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B66A7F-E8ED-C8E0-D1D1-FE5178993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FB9BA4-5764-263E-9A38-A364BDD45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B094AA-27A4-448D-883D-2C071B4DA84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1342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1E7F3F7-8AF4-F8FF-33D3-B4A8F4E021D1}"/>
              </a:ext>
            </a:extLst>
          </p:cNvPr>
          <p:cNvSpPr txBox="1"/>
          <p:nvPr/>
        </p:nvSpPr>
        <p:spPr>
          <a:xfrm>
            <a:off x="143088" y="1315208"/>
            <a:ext cx="11905823" cy="1785104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AT" b="1" dirty="0"/>
              <a:t>Use </a:t>
            </a:r>
            <a:r>
              <a:rPr lang="de-AT" b="1" dirty="0" err="1"/>
              <a:t>of</a:t>
            </a:r>
            <a:r>
              <a:rPr lang="de-AT" b="1" dirty="0"/>
              <a:t> ICP-OES multi-element </a:t>
            </a:r>
            <a:r>
              <a:rPr lang="de-AT" b="1" dirty="0" err="1"/>
              <a:t>determination</a:t>
            </a:r>
            <a:r>
              <a:rPr lang="de-AT" b="1" dirty="0"/>
              <a:t> </a:t>
            </a:r>
            <a:r>
              <a:rPr lang="de-AT" b="1" dirty="0" err="1"/>
              <a:t>to</a:t>
            </a:r>
            <a:r>
              <a:rPr lang="de-AT" b="1" dirty="0"/>
              <a:t> screen environmental </a:t>
            </a:r>
            <a:r>
              <a:rPr lang="de-AT" b="1" dirty="0" err="1"/>
              <a:t>mobilities</a:t>
            </a:r>
            <a:r>
              <a:rPr lang="de-AT" b="1" dirty="0"/>
              <a:t> </a:t>
            </a:r>
            <a:r>
              <a:rPr lang="de-AT" b="1" dirty="0" err="1"/>
              <a:t>of</a:t>
            </a:r>
            <a:r>
              <a:rPr lang="de-AT" b="1" dirty="0"/>
              <a:t> P and </a:t>
            </a:r>
            <a:r>
              <a:rPr lang="de-AT" b="1" dirty="0" err="1"/>
              <a:t>metals</a:t>
            </a:r>
            <a:r>
              <a:rPr lang="de-AT" b="1" dirty="0"/>
              <a:t> </a:t>
            </a:r>
            <a:r>
              <a:rPr lang="de-AT" b="1" dirty="0" err="1"/>
              <a:t>simultaneously</a:t>
            </a:r>
            <a:endParaRPr lang="de-AT" b="1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AT" b="1" dirty="0">
                <a:sym typeface="Wingdings" panose="05000000000000000000" pitchFamily="2" charset="2"/>
              </a:rPr>
              <a:t>Save </a:t>
            </a:r>
            <a:r>
              <a:rPr lang="de-AT" b="1" dirty="0" err="1">
                <a:sym typeface="Wingdings" panose="05000000000000000000" pitchFamily="2" charset="2"/>
              </a:rPr>
              <a:t>labour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costs</a:t>
            </a:r>
            <a:endParaRPr lang="de-AT" b="1" dirty="0"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AT" b="1" dirty="0" err="1">
                <a:sym typeface="Wingdings" panose="05000000000000000000" pitchFamily="2" charset="2"/>
              </a:rPr>
              <a:t>Mobilities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under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changing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conditions</a:t>
            </a:r>
            <a:r>
              <a:rPr lang="de-AT" b="1" dirty="0">
                <a:sym typeface="Wingdings" panose="05000000000000000000" pitchFamily="2" charset="2"/>
              </a:rPr>
              <a:t>: </a:t>
            </a:r>
            <a:r>
              <a:rPr lang="de-AT" b="1" dirty="0" err="1">
                <a:sym typeface="Wingdings" panose="05000000000000000000" pitchFamily="2" charset="2"/>
              </a:rPr>
              <a:t>salting</a:t>
            </a:r>
            <a:r>
              <a:rPr lang="de-AT" b="1" dirty="0">
                <a:sym typeface="Wingdings" panose="05000000000000000000" pitchFamily="2" charset="2"/>
              </a:rPr>
              <a:t> – </a:t>
            </a:r>
            <a:r>
              <a:rPr lang="de-AT" b="1" dirty="0" err="1">
                <a:sym typeface="Wingdings" panose="05000000000000000000" pitchFamily="2" charset="2"/>
              </a:rPr>
              <a:t>reduction</a:t>
            </a:r>
            <a:r>
              <a:rPr lang="de-AT" b="1" dirty="0">
                <a:sym typeface="Wingdings" panose="05000000000000000000" pitchFamily="2" charset="2"/>
              </a:rPr>
              <a:t> – </a:t>
            </a:r>
            <a:r>
              <a:rPr lang="de-AT" b="1" dirty="0" err="1">
                <a:sym typeface="Wingdings" panose="05000000000000000000" pitchFamily="2" charset="2"/>
              </a:rPr>
              <a:t>alkalisation</a:t>
            </a:r>
            <a:r>
              <a:rPr lang="de-AT" b="1" dirty="0">
                <a:sym typeface="Wingdings" panose="05000000000000000000" pitchFamily="2" charset="2"/>
              </a:rPr>
              <a:t> -</a:t>
            </a:r>
            <a:r>
              <a:rPr lang="de-AT" b="1" dirty="0" err="1">
                <a:sym typeface="Wingdings" panose="05000000000000000000" pitchFamily="2" charset="2"/>
              </a:rPr>
              <a:t>acidification</a:t>
            </a:r>
            <a:endParaRPr lang="de-AT" b="1" dirty="0"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AT" b="1" dirty="0" err="1">
                <a:sym typeface="Wingdings" panose="05000000000000000000" pitchFamily="2" charset="2"/>
              </a:rPr>
              <a:t>Sequential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leaching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to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get</a:t>
            </a:r>
            <a:r>
              <a:rPr lang="de-AT" b="1" dirty="0">
                <a:sym typeface="Wingdings" panose="05000000000000000000" pitchFamily="2" charset="2"/>
              </a:rPr>
              <a:t> a time-</a:t>
            </a:r>
            <a:r>
              <a:rPr lang="de-AT" b="1" dirty="0" err="1">
                <a:sym typeface="Wingdings" panose="05000000000000000000" pitchFamily="2" charset="2"/>
              </a:rPr>
              <a:t>scale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of</a:t>
            </a:r>
            <a:r>
              <a:rPr lang="de-AT" b="1" dirty="0">
                <a:sym typeface="Wingdings" panose="05000000000000000000" pitchFamily="2" charset="2"/>
              </a:rPr>
              <a:t> a </a:t>
            </a:r>
            <a:r>
              <a:rPr lang="de-AT" b="1" dirty="0" err="1">
                <a:sym typeface="Wingdings" panose="05000000000000000000" pitchFamily="2" charset="2"/>
              </a:rPr>
              <a:t>cascade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of</a:t>
            </a:r>
            <a:r>
              <a:rPr lang="de-AT" b="1" dirty="0">
                <a:sym typeface="Wingdings" panose="05000000000000000000" pitchFamily="2" charset="2"/>
              </a:rPr>
              <a:t> plant </a:t>
            </a:r>
            <a:r>
              <a:rPr lang="de-AT" b="1" dirty="0" err="1">
                <a:sym typeface="Wingdings" panose="05000000000000000000" pitchFamily="2" charset="2"/>
              </a:rPr>
              <a:t>availabilities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for</a:t>
            </a:r>
            <a:r>
              <a:rPr lang="de-AT" b="1" dirty="0">
                <a:sym typeface="Wingdings" panose="05000000000000000000" pitchFamily="2" charset="2"/>
              </a:rPr>
              <a:t> P, K, trace and </a:t>
            </a:r>
            <a:r>
              <a:rPr lang="de-AT" b="1" dirty="0" err="1">
                <a:sym typeface="Wingdings" panose="05000000000000000000" pitchFamily="2" charset="2"/>
              </a:rPr>
              <a:t>toxic</a:t>
            </a:r>
            <a:r>
              <a:rPr lang="de-AT" b="1" dirty="0">
                <a:sym typeface="Wingdings" panose="05000000000000000000" pitchFamily="2" charset="2"/>
              </a:rPr>
              <a:t> </a:t>
            </a:r>
            <a:r>
              <a:rPr lang="de-AT" b="1" dirty="0" err="1">
                <a:sym typeface="Wingdings" panose="05000000000000000000" pitchFamily="2" charset="2"/>
              </a:rPr>
              <a:t>elements</a:t>
            </a:r>
            <a:endParaRPr lang="de-AT" b="1" dirty="0"/>
          </a:p>
          <a:p>
            <a:pPr>
              <a:spcAft>
                <a:spcPts val="600"/>
              </a:spcAft>
            </a:pPr>
            <a:r>
              <a:rPr lang="de-AT" b="1" dirty="0"/>
              <a:t>Relations </a:t>
            </a:r>
            <a:r>
              <a:rPr lang="de-AT" b="1" dirty="0" err="1"/>
              <a:t>to</a:t>
            </a:r>
            <a:r>
              <a:rPr lang="de-AT" b="1" dirty="0"/>
              <a:t> </a:t>
            </a:r>
            <a:r>
              <a:rPr lang="de-AT" b="1" dirty="0" err="1"/>
              <a:t>established</a:t>
            </a:r>
            <a:r>
              <a:rPr lang="de-AT" b="1" dirty="0"/>
              <a:t> </a:t>
            </a:r>
            <a:r>
              <a:rPr lang="de-AT" b="1" dirty="0" err="1"/>
              <a:t>standard</a:t>
            </a:r>
            <a:r>
              <a:rPr lang="de-AT" b="1" dirty="0"/>
              <a:t> </a:t>
            </a:r>
            <a:r>
              <a:rPr lang="de-AT" b="1" dirty="0" err="1"/>
              <a:t>methods</a:t>
            </a:r>
            <a:endParaRPr lang="de-AT" b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37BDDD4-6675-6543-B559-AEF6953EDCFF}"/>
              </a:ext>
            </a:extLst>
          </p:cNvPr>
          <p:cNvSpPr txBox="1"/>
          <p:nvPr/>
        </p:nvSpPr>
        <p:spPr>
          <a:xfrm>
            <a:off x="365650" y="562277"/>
            <a:ext cx="11309891" cy="646331"/>
          </a:xfrm>
          <a:prstGeom prst="rect">
            <a:avLst/>
          </a:prstGeom>
          <a:solidFill>
            <a:srgbClr val="FFFFCC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AT" b="1" dirty="0" err="1"/>
              <a:t>Sequential</a:t>
            </a:r>
            <a:r>
              <a:rPr lang="de-AT" b="1" dirty="0"/>
              <a:t> </a:t>
            </a:r>
            <a:r>
              <a:rPr lang="de-AT" b="1" dirty="0" err="1"/>
              <a:t>leaching</a:t>
            </a:r>
            <a:r>
              <a:rPr lang="de-AT" b="1" dirty="0"/>
              <a:t> </a:t>
            </a:r>
            <a:r>
              <a:rPr lang="de-AT" b="1" dirty="0" err="1"/>
              <a:t>to</a:t>
            </a:r>
            <a:r>
              <a:rPr lang="de-AT" b="1" dirty="0"/>
              <a:t> </a:t>
            </a:r>
            <a:r>
              <a:rPr lang="de-AT" b="1" dirty="0" err="1"/>
              <a:t>investigate</a:t>
            </a:r>
            <a:r>
              <a:rPr lang="de-AT" b="1" dirty="0"/>
              <a:t> </a:t>
            </a:r>
            <a:r>
              <a:rPr lang="de-AT" b="1" dirty="0" err="1"/>
              <a:t>speciation</a:t>
            </a:r>
            <a:r>
              <a:rPr lang="de-AT" b="1" dirty="0"/>
              <a:t> </a:t>
            </a:r>
            <a:r>
              <a:rPr lang="de-AT" b="1" dirty="0" err="1"/>
              <a:t>of</a:t>
            </a:r>
            <a:r>
              <a:rPr lang="de-AT" b="1" dirty="0"/>
              <a:t> </a:t>
            </a:r>
            <a:r>
              <a:rPr lang="de-AT" b="1" dirty="0" err="1"/>
              <a:t>phosphorus</a:t>
            </a:r>
            <a:r>
              <a:rPr lang="de-AT" b="1" dirty="0"/>
              <a:t> and </a:t>
            </a:r>
            <a:r>
              <a:rPr lang="de-AT" b="1" dirty="0" err="1"/>
              <a:t>other</a:t>
            </a:r>
            <a:r>
              <a:rPr lang="de-AT" b="1" dirty="0"/>
              <a:t> </a:t>
            </a:r>
            <a:r>
              <a:rPr lang="de-AT" b="1" dirty="0" err="1"/>
              <a:t>elements</a:t>
            </a:r>
            <a:r>
              <a:rPr lang="de-AT" b="1" dirty="0"/>
              <a:t> in </a:t>
            </a:r>
            <a:r>
              <a:rPr lang="de-AT" b="1" dirty="0" err="1"/>
              <a:t>organically</a:t>
            </a:r>
            <a:r>
              <a:rPr lang="de-AT" b="1" dirty="0"/>
              <a:t> </a:t>
            </a:r>
            <a:r>
              <a:rPr lang="de-AT" b="1" dirty="0" err="1"/>
              <a:t>farmed</a:t>
            </a:r>
            <a:r>
              <a:rPr lang="de-AT" b="1" dirty="0"/>
              <a:t> </a:t>
            </a:r>
            <a:r>
              <a:rPr lang="de-AT" b="1" dirty="0" err="1"/>
              <a:t>soils</a:t>
            </a:r>
            <a:endParaRPr lang="de-AT" b="1" dirty="0"/>
          </a:p>
          <a:p>
            <a:pPr algn="ctr"/>
            <a:r>
              <a:rPr lang="de-AT" b="1" dirty="0"/>
              <a:t>M. Sager, M. Bonell, S. Risse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D86F408-58CA-F6E4-6880-E226BDFDF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0199" y="118872"/>
            <a:ext cx="1719221" cy="358476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3AD2158-4588-7609-AA80-59E39AC4E6D1}"/>
              </a:ext>
            </a:extLst>
          </p:cNvPr>
          <p:cNvSpPr txBox="1"/>
          <p:nvPr/>
        </p:nvSpPr>
        <p:spPr>
          <a:xfrm>
            <a:off x="1158655" y="3213982"/>
            <a:ext cx="9723880" cy="1706557"/>
          </a:xfrm>
          <a:prstGeom prst="rect">
            <a:avLst/>
          </a:prstGeom>
          <a:solidFill>
            <a:srgbClr val="FFFFCC"/>
          </a:solidFill>
          <a:ln w="38100">
            <a:solidFill>
              <a:srgbClr val="6E2D0C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AT" sz="1600" b="1" dirty="0"/>
              <a:t>Method				Target			Remarks</a:t>
            </a:r>
          </a:p>
          <a:p>
            <a:pPr>
              <a:lnSpc>
                <a:spcPct val="110000"/>
              </a:lnSpc>
            </a:pPr>
            <a:r>
              <a:rPr lang="de-AT" sz="1600" b="1" dirty="0">
                <a:solidFill>
                  <a:schemeClr val="accent6">
                    <a:lumMod val="75000"/>
                  </a:schemeClr>
                </a:solidFill>
              </a:rPr>
              <a:t>1M NH</a:t>
            </a:r>
            <a:r>
              <a:rPr lang="de-AT" sz="1600" b="1" baseline="-25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de-AT" sz="1600" b="1" dirty="0">
                <a:solidFill>
                  <a:schemeClr val="accent6">
                    <a:lumMod val="75000"/>
                  </a:schemeClr>
                </a:solidFill>
              </a:rPr>
              <a:t>Cl/NaOH pH7	</a:t>
            </a:r>
            <a:r>
              <a:rPr lang="de-AT" sz="1600" b="1" dirty="0"/>
              <a:t>	</a:t>
            </a:r>
            <a:r>
              <a:rPr lang="de-AT" sz="1600" b="1" dirty="0" err="1">
                <a:solidFill>
                  <a:schemeClr val="accent6">
                    <a:lumMod val="75000"/>
                  </a:schemeClr>
                </a:solidFill>
              </a:rPr>
              <a:t>Exchangeables</a:t>
            </a:r>
            <a:r>
              <a:rPr lang="de-AT" sz="1600" b="1" dirty="0"/>
              <a:t>		pH </a:t>
            </a:r>
            <a:r>
              <a:rPr lang="de-AT" sz="1600" b="1" dirty="0" err="1"/>
              <a:t>buffer</a:t>
            </a:r>
            <a:endParaRPr lang="de-AT" sz="1600" b="1" dirty="0"/>
          </a:p>
          <a:p>
            <a:pPr>
              <a:lnSpc>
                <a:spcPct val="110000"/>
              </a:lnSpc>
            </a:pPr>
            <a:r>
              <a:rPr lang="de-AT" sz="1600" b="1" dirty="0">
                <a:solidFill>
                  <a:schemeClr val="accent2">
                    <a:lumMod val="50000"/>
                  </a:schemeClr>
                </a:solidFill>
              </a:rPr>
              <a:t>0,1M Na</a:t>
            </a:r>
            <a:r>
              <a:rPr lang="de-AT" sz="1600" b="1" baseline="-250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de-AT" sz="1600" b="1" dirty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de-AT" sz="1600" b="1" baseline="-2500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de-AT" sz="1600" b="1" dirty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de-AT" sz="1600" b="1" baseline="-25000" dirty="0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de-AT" sz="1600" b="1" dirty="0">
                <a:solidFill>
                  <a:schemeClr val="accent2">
                    <a:lumMod val="50000"/>
                  </a:schemeClr>
                </a:solidFill>
              </a:rPr>
              <a:t>/0,1M NaHCO</a:t>
            </a:r>
            <a:r>
              <a:rPr lang="de-AT" sz="1600" b="1" baseline="-25000" dirty="0">
                <a:solidFill>
                  <a:schemeClr val="accent2">
                    <a:lumMod val="50000"/>
                  </a:schemeClr>
                </a:solidFill>
              </a:rPr>
              <a:t>3		</a:t>
            </a:r>
            <a:r>
              <a:rPr lang="de-AT" sz="1600" b="1" dirty="0" err="1">
                <a:solidFill>
                  <a:schemeClr val="accent2">
                    <a:lumMod val="50000"/>
                  </a:schemeClr>
                </a:solidFill>
              </a:rPr>
              <a:t>Reducibles</a:t>
            </a:r>
            <a:r>
              <a:rPr lang="de-AT" sz="16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de-AT" sz="1600" b="1" dirty="0" err="1">
                <a:solidFill>
                  <a:schemeClr val="accent2">
                    <a:lumMod val="50000"/>
                  </a:schemeClr>
                </a:solidFill>
              </a:rPr>
              <a:t>Fe-bound</a:t>
            </a:r>
            <a:r>
              <a:rPr lang="de-AT" sz="1600" b="1" dirty="0"/>
              <a:t> 	</a:t>
            </a:r>
          </a:p>
          <a:p>
            <a:pPr>
              <a:lnSpc>
                <a:spcPct val="110000"/>
              </a:lnSpc>
            </a:pPr>
            <a:r>
              <a:rPr lang="de-AT" sz="1600" b="1" dirty="0">
                <a:solidFill>
                  <a:schemeClr val="bg1">
                    <a:lumMod val="50000"/>
                  </a:schemeClr>
                </a:solidFill>
              </a:rPr>
              <a:t>1M NaOH				</a:t>
            </a:r>
            <a:r>
              <a:rPr lang="de-AT" sz="1600" b="1" dirty="0" err="1">
                <a:solidFill>
                  <a:schemeClr val="bg1">
                    <a:lumMod val="50000"/>
                  </a:schemeClr>
                </a:solidFill>
              </a:rPr>
              <a:t>Humics</a:t>
            </a:r>
            <a:r>
              <a:rPr lang="de-AT" sz="1600" b="1" dirty="0">
                <a:solidFill>
                  <a:schemeClr val="bg1">
                    <a:lumMod val="50000"/>
                  </a:schemeClr>
                </a:solidFill>
              </a:rPr>
              <a:t>, Al-</a:t>
            </a:r>
            <a:r>
              <a:rPr lang="de-AT" sz="1600" b="1" dirty="0" err="1">
                <a:solidFill>
                  <a:schemeClr val="bg1">
                    <a:lumMod val="50000"/>
                  </a:schemeClr>
                </a:solidFill>
              </a:rPr>
              <a:t>bound</a:t>
            </a:r>
            <a:r>
              <a:rPr lang="de-AT" sz="1600" b="1" dirty="0"/>
              <a:t>		Hydroxide </a:t>
            </a:r>
            <a:r>
              <a:rPr lang="de-AT" sz="1600" b="1" dirty="0" err="1"/>
              <a:t>precipitation</a:t>
            </a:r>
            <a:r>
              <a:rPr lang="de-AT" sz="1600" b="1" dirty="0"/>
              <a:t> </a:t>
            </a:r>
            <a:r>
              <a:rPr lang="de-AT" sz="1600" b="1" dirty="0" err="1"/>
              <a:t>Ca,Mg,Sr</a:t>
            </a:r>
            <a:endParaRPr lang="de-AT" sz="1600" b="1" dirty="0"/>
          </a:p>
          <a:p>
            <a:pPr>
              <a:lnSpc>
                <a:spcPct val="110000"/>
              </a:lnSpc>
            </a:pPr>
            <a:r>
              <a:rPr lang="de-AT" sz="1600" b="1" dirty="0">
                <a:solidFill>
                  <a:srgbClr val="FF9900"/>
                </a:solidFill>
              </a:rPr>
              <a:t>0,5M HCl				Carbonates and </a:t>
            </a:r>
            <a:r>
              <a:rPr lang="de-AT" sz="1600" b="1" dirty="0" err="1">
                <a:solidFill>
                  <a:srgbClr val="FF9900"/>
                </a:solidFill>
              </a:rPr>
              <a:t>oxides</a:t>
            </a:r>
            <a:r>
              <a:rPr lang="de-AT" sz="1600" b="1" dirty="0">
                <a:solidFill>
                  <a:srgbClr val="FF9900"/>
                </a:solidFill>
              </a:rPr>
              <a:t>	</a:t>
            </a:r>
            <a:r>
              <a:rPr lang="de-AT" sz="1600" b="1" dirty="0"/>
              <a:t>Apatite P</a:t>
            </a:r>
          </a:p>
          <a:p>
            <a:pPr>
              <a:lnSpc>
                <a:spcPct val="110000"/>
              </a:lnSpc>
            </a:pPr>
            <a:r>
              <a:rPr lang="de-AT" sz="1600" b="1" dirty="0">
                <a:solidFill>
                  <a:schemeClr val="accent4">
                    <a:lumMod val="75000"/>
                  </a:schemeClr>
                </a:solidFill>
              </a:rPr>
              <a:t>1M NaOH </a:t>
            </a:r>
            <a:r>
              <a:rPr lang="de-AT" sz="1600" b="1" dirty="0" err="1">
                <a:solidFill>
                  <a:schemeClr val="accent4">
                    <a:lumMod val="75000"/>
                  </a:schemeClr>
                </a:solidFill>
              </a:rPr>
              <a:t>boiling</a:t>
            </a:r>
            <a:r>
              <a:rPr lang="de-AT" sz="1600" b="1" dirty="0">
                <a:solidFill>
                  <a:schemeClr val="accent4">
                    <a:lumMod val="75000"/>
                  </a:schemeClr>
                </a:solidFill>
              </a:rPr>
              <a:t>			</a:t>
            </a:r>
            <a:r>
              <a:rPr lang="de-AT" sz="1600" b="1" dirty="0" err="1">
                <a:solidFill>
                  <a:schemeClr val="accent4">
                    <a:lumMod val="75000"/>
                  </a:schemeClr>
                </a:solidFill>
              </a:rPr>
              <a:t>Refractories</a:t>
            </a:r>
            <a:r>
              <a:rPr lang="de-AT" sz="1600" b="1" dirty="0">
                <a:solidFill>
                  <a:schemeClr val="accent4">
                    <a:lumMod val="75000"/>
                  </a:schemeClr>
                </a:solidFill>
              </a:rPr>
              <a:t>		</a:t>
            </a:r>
            <a:r>
              <a:rPr lang="de-AT" sz="1600" b="1" dirty="0" err="1"/>
              <a:t>Occluded</a:t>
            </a:r>
            <a:endParaRPr lang="de-AT" sz="1600" b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B32F9CC-F71F-49F2-2F84-8AB3D46BB66D}"/>
              </a:ext>
            </a:extLst>
          </p:cNvPr>
          <p:cNvSpPr txBox="1"/>
          <p:nvPr/>
        </p:nvSpPr>
        <p:spPr>
          <a:xfrm>
            <a:off x="1158655" y="5034209"/>
            <a:ext cx="9608721" cy="167129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DE" b="1" dirty="0" err="1"/>
              <a:t>Results</a:t>
            </a:r>
            <a:r>
              <a:rPr lang="de-DE" b="1" dirty="0"/>
              <a:t>: 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Soil </a:t>
            </a:r>
            <a:r>
              <a:rPr lang="de-DE" b="1" dirty="0" err="1">
                <a:solidFill>
                  <a:schemeClr val="accent2">
                    <a:lumMod val="50000"/>
                  </a:schemeClr>
                </a:solidFill>
              </a:rPr>
              <a:t>samples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de-DE" b="1" dirty="0" err="1">
                <a:solidFill>
                  <a:schemeClr val="accent2">
                    <a:lumMod val="50000"/>
                  </a:schemeClr>
                </a:solidFill>
              </a:rPr>
              <a:t>poor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 in total </a:t>
            </a:r>
            <a:r>
              <a:rPr lang="de-DE" b="1" dirty="0" err="1">
                <a:solidFill>
                  <a:schemeClr val="accent2">
                    <a:lumMod val="50000"/>
                  </a:schemeClr>
                </a:solidFill>
              </a:rPr>
              <a:t>Cu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de-DE" b="1" dirty="0" err="1">
                <a:solidFill>
                  <a:schemeClr val="accent2">
                    <a:lumMod val="50000"/>
                  </a:schemeClr>
                </a:solidFill>
              </a:rPr>
              <a:t>Zn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</a:rPr>
              <a:t>; moderate in P</a:t>
            </a:r>
          </a:p>
          <a:p>
            <a:pPr>
              <a:lnSpc>
                <a:spcPct val="110000"/>
              </a:lnSpc>
            </a:pPr>
            <a:r>
              <a:rPr lang="de-DE" b="1" dirty="0"/>
              <a:t>	</a:t>
            </a:r>
            <a:r>
              <a:rPr lang="de-DE" b="1" dirty="0" err="1"/>
              <a:t>Humics</a:t>
            </a:r>
            <a:r>
              <a:rPr lang="de-DE" b="1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main</a:t>
            </a:r>
            <a:r>
              <a:rPr lang="de-DE" b="1" dirty="0"/>
              <a:t> </a:t>
            </a:r>
            <a:r>
              <a:rPr lang="de-DE" b="1" dirty="0" err="1"/>
              <a:t>fractions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sz="2000" b="1" dirty="0">
                <a:solidFill>
                  <a:srgbClr val="0070C0"/>
                </a:solidFill>
              </a:rPr>
              <a:t>P,</a:t>
            </a:r>
            <a:r>
              <a:rPr lang="de-DE" b="1" dirty="0"/>
              <a:t> </a:t>
            </a:r>
            <a:r>
              <a:rPr lang="de-DE" b="1" dirty="0" err="1"/>
              <a:t>Cu</a:t>
            </a:r>
            <a:r>
              <a:rPr lang="de-DE" b="1" dirty="0"/>
              <a:t>, As, V; and </a:t>
            </a:r>
            <a:r>
              <a:rPr lang="de-DE" b="1" dirty="0" err="1"/>
              <a:t>appreciable</a:t>
            </a:r>
            <a:r>
              <a:rPr lang="de-DE" b="1" dirty="0"/>
              <a:t> Co, </a:t>
            </a:r>
            <a:r>
              <a:rPr lang="de-DE" b="1" dirty="0" err="1"/>
              <a:t>Cr</a:t>
            </a:r>
            <a:r>
              <a:rPr lang="de-DE" b="1" dirty="0"/>
              <a:t>, Ni, </a:t>
            </a:r>
            <a:r>
              <a:rPr lang="de-DE" b="1" dirty="0" err="1"/>
              <a:t>Zn</a:t>
            </a:r>
            <a:endParaRPr lang="de-DE" b="1" dirty="0"/>
          </a:p>
          <a:p>
            <a:pPr>
              <a:lnSpc>
                <a:spcPct val="110000"/>
              </a:lnSpc>
            </a:pPr>
            <a:r>
              <a:rPr lang="de-DE" b="1" dirty="0"/>
              <a:t>	</a:t>
            </a:r>
            <a:r>
              <a:rPr lang="de-DE" sz="1600" b="1" dirty="0"/>
              <a:t>(not mobile in </a:t>
            </a:r>
            <a:r>
              <a:rPr lang="de-DE" sz="1600" b="1" dirty="0" err="1"/>
              <a:t>alkali</a:t>
            </a:r>
            <a:r>
              <a:rPr lang="de-DE" sz="1600" b="1" dirty="0"/>
              <a:t>: Mg, Ca, Sr, Ba, </a:t>
            </a:r>
            <a:r>
              <a:rPr lang="de-DE" sz="1600" b="1" dirty="0" err="1"/>
              <a:t>Mn</a:t>
            </a:r>
            <a:r>
              <a:rPr lang="de-DE" sz="1600" b="1" dirty="0"/>
              <a:t>, </a:t>
            </a:r>
            <a:r>
              <a:rPr lang="de-DE" sz="1600" b="1" dirty="0" err="1"/>
              <a:t>Fe</a:t>
            </a:r>
            <a:r>
              <a:rPr lang="de-DE" sz="1600" b="1" dirty="0"/>
              <a:t>)</a:t>
            </a:r>
          </a:p>
          <a:p>
            <a:pPr>
              <a:lnSpc>
                <a:spcPct val="110000"/>
              </a:lnSpc>
            </a:pPr>
            <a:r>
              <a:rPr lang="de-DE" sz="2000" b="1" dirty="0" err="1">
                <a:solidFill>
                  <a:schemeClr val="accent6">
                    <a:lumMod val="75000"/>
                  </a:schemeClr>
                </a:solidFill>
              </a:rPr>
              <a:t>Exchangeable</a:t>
            </a:r>
            <a:r>
              <a:rPr lang="de-DE" sz="2000" b="1" dirty="0">
                <a:solidFill>
                  <a:schemeClr val="accent6">
                    <a:lumMod val="75000"/>
                  </a:schemeClr>
                </a:solidFill>
              </a:rPr>
              <a:t> P, K, Li, Mg, Ba </a:t>
            </a:r>
            <a:r>
              <a:rPr lang="de-DE" b="1" dirty="0" err="1"/>
              <a:t>correlate</a:t>
            </a:r>
            <a:r>
              <a:rPr lang="de-DE" b="1" dirty="0"/>
              <a:t> </a:t>
            </a:r>
            <a:r>
              <a:rPr lang="de-DE" b="1" dirty="0" err="1"/>
              <a:t>well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CAL-</a:t>
            </a:r>
            <a:r>
              <a:rPr lang="de-DE" b="1" dirty="0" err="1"/>
              <a:t>extract</a:t>
            </a:r>
            <a:r>
              <a:rPr lang="de-DE" b="1" dirty="0"/>
              <a:t> (</a:t>
            </a:r>
            <a:r>
              <a:rPr lang="de-DE" b="1" dirty="0" err="1"/>
              <a:t>except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Mg in </a:t>
            </a:r>
            <a:r>
              <a:rPr lang="de-DE" b="1" dirty="0" err="1"/>
              <a:t>dolomite</a:t>
            </a:r>
            <a:r>
              <a:rPr lang="de-DE" b="1" dirty="0"/>
              <a:t>)</a:t>
            </a:r>
          </a:p>
          <a:p>
            <a:pPr>
              <a:lnSpc>
                <a:spcPct val="110000"/>
              </a:lnSpc>
            </a:pPr>
            <a:r>
              <a:rPr lang="de-DE" b="1" dirty="0"/>
              <a:t>Less </a:t>
            </a:r>
            <a:r>
              <a:rPr lang="de-DE" b="1" dirty="0" err="1"/>
              <a:t>exchangeable</a:t>
            </a:r>
            <a:r>
              <a:rPr lang="de-DE" b="1" dirty="0"/>
              <a:t> </a:t>
            </a:r>
            <a:r>
              <a:rPr lang="de-DE" b="1" dirty="0">
                <a:solidFill>
                  <a:srgbClr val="0070C0"/>
                </a:solidFill>
              </a:rPr>
              <a:t>P,</a:t>
            </a:r>
            <a:r>
              <a:rPr lang="de-DE" b="1" dirty="0"/>
              <a:t> As, </a:t>
            </a:r>
            <a:r>
              <a:rPr lang="de-DE" b="1" dirty="0" err="1"/>
              <a:t>Cu</a:t>
            </a:r>
            <a:r>
              <a:rPr lang="de-DE" b="1" dirty="0"/>
              <a:t>, Co, </a:t>
            </a:r>
            <a:r>
              <a:rPr lang="de-DE" b="1" dirty="0" err="1"/>
              <a:t>Cr</a:t>
            </a:r>
            <a:r>
              <a:rPr lang="de-DE" b="1" dirty="0"/>
              <a:t>, </a:t>
            </a:r>
            <a:r>
              <a:rPr lang="de-DE" b="1" dirty="0" err="1"/>
              <a:t>Mn</a:t>
            </a:r>
            <a:r>
              <a:rPr lang="de-DE" b="1" dirty="0"/>
              <a:t>, Ni, </a:t>
            </a:r>
            <a:r>
              <a:rPr lang="de-DE" b="1" dirty="0" err="1"/>
              <a:t>Pb</a:t>
            </a:r>
            <a:r>
              <a:rPr lang="de-DE" b="1" dirty="0"/>
              <a:t>, </a:t>
            </a:r>
            <a:r>
              <a:rPr lang="de-DE" b="1" dirty="0" err="1"/>
              <a:t>Zn</a:t>
            </a:r>
            <a:r>
              <a:rPr lang="de-DE" b="1" dirty="0"/>
              <a:t> </a:t>
            </a:r>
            <a:r>
              <a:rPr lang="de-DE" b="1" dirty="0" err="1"/>
              <a:t>than</a:t>
            </a:r>
            <a:r>
              <a:rPr lang="de-DE" b="1" dirty="0"/>
              <a:t> in </a:t>
            </a:r>
            <a:r>
              <a:rPr lang="de-DE" b="1" dirty="0" err="1"/>
              <a:t>calcareous</a:t>
            </a:r>
            <a:r>
              <a:rPr lang="de-DE" b="1" dirty="0"/>
              <a:t> </a:t>
            </a:r>
            <a:r>
              <a:rPr lang="de-DE" b="1" dirty="0" err="1"/>
              <a:t>Danube</a:t>
            </a:r>
            <a:r>
              <a:rPr lang="de-DE" b="1" dirty="0"/>
              <a:t> </a:t>
            </a:r>
            <a:r>
              <a:rPr lang="de-DE" b="1" dirty="0" err="1"/>
              <a:t>sediments</a:t>
            </a:r>
            <a:endParaRPr lang="de-AT" b="1" dirty="0"/>
          </a:p>
        </p:txBody>
      </p:sp>
    </p:spTree>
    <p:extLst>
      <p:ext uri="{BB962C8B-B14F-4D97-AF65-F5344CB8AC3E}">
        <p14:creationId xmlns:p14="http://schemas.microsoft.com/office/powerpoint/2010/main" val="140005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Manfred Sager</dc:creator>
  <cp:lastModifiedBy>Manfred Sager</cp:lastModifiedBy>
  <cp:revision>1</cp:revision>
  <dcterms:created xsi:type="dcterms:W3CDTF">2026-05-02T08:52:13Z</dcterms:created>
  <dcterms:modified xsi:type="dcterms:W3CDTF">2026-05-17T16:44:52Z</dcterms:modified>
</cp:coreProperties>
</file>