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sldIdLst>
    <p:sldId id="310" r:id="rId2"/>
    <p:sldId id="311" r:id="rId3"/>
    <p:sldId id="312" r:id="rId4"/>
    <p:sldId id="313" r:id="rId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F93BD"/>
    <a:srgbClr val="2B424A"/>
    <a:srgbClr val="093780"/>
    <a:srgbClr val="42636E"/>
    <a:srgbClr val="96A6B4"/>
    <a:srgbClr val="293F47"/>
    <a:srgbClr val="5555FE"/>
    <a:srgbClr val="344C5A"/>
    <a:srgbClr val="ED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29" autoAdjust="0"/>
  </p:normalViewPr>
  <p:slideViewPr>
    <p:cSldViewPr snapToGrid="0">
      <p:cViewPr varScale="1">
        <p:scale>
          <a:sx n="81" d="100"/>
          <a:sy n="81" d="100"/>
        </p:scale>
        <p:origin x="90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CBC8E-A7CB-4F52-B028-11523AB864B1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8C306-820E-47EF-ADB7-452EA1A335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0694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8C306-820E-47EF-ADB7-452EA1A3353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9608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B0C291-F0F5-2EEB-70D3-D274F8DE5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1232FB-8339-634C-87EA-93BD3620D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E383FC-DF74-EB9F-3FBC-3CBAAD88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1AD0-57BB-43B6-84F6-314A56921A5A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35617A-1BA5-CA36-80F2-2107E7EF1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F58B25-5E27-E987-6DFB-47EBC5F7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815B-F550-401C-A4C9-95E890145B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365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D64EB9-B291-66E8-6FC2-447B68B8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530CC88-A635-5D50-8C97-7915C3B6E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8F834D-96CE-711B-43A6-78AA35BBC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1AD0-57BB-43B6-84F6-314A56921A5A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04FF1F-E7A1-1E8E-716D-CD253979A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63D590-1E43-7960-AD98-80DFBD16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815B-F550-401C-A4C9-95E890145B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6010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D5ABF42-92DD-63E4-71C2-E2759C4075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C0CF5B4-1866-634F-1991-C17F72AD5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4ED5CA-9A23-C893-564E-3D57AA581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1AD0-57BB-43B6-84F6-314A56921A5A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F348EA-0949-50F5-29F3-C7CB51CC8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4965F6-FE66-D71F-784D-9E2D07BA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815B-F550-401C-A4C9-95E890145B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894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97251B-AF99-7B04-33F4-7101467B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125B84-E5E4-86A2-13E8-3B8AF7F52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2A3D59-6E31-243C-F458-AAED88FE1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1AD0-57BB-43B6-84F6-314A56921A5A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D9B148-8A22-960E-BBEF-732E323E6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AC03B7-E275-3AD2-3F76-A9AB1B445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815B-F550-401C-A4C9-95E890145B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58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37354E-6A59-3BAF-4828-A7CF3CFE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224C3C-6DCD-04A0-B614-ED709357B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877578-9F53-B86C-80A0-ECFFC0BA0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1AD0-57BB-43B6-84F6-314A56921A5A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F54415-D448-9142-9543-CBA1A1CAA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06726D-5ED8-3D37-B020-1F11B8357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815B-F550-401C-A4C9-95E890145B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9536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29643-F6A6-3228-D05C-B37B46627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878D41-6E2A-849C-B85F-3E458AB65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724A04-9F7C-BD2C-D4F2-7320FEBC8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D06EDC-9041-2261-4329-92FD848C1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1AD0-57BB-43B6-84F6-314A56921A5A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D94728-6DD0-EC63-55C3-91FD96C68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B0FB560-2E51-F1B7-7CB7-8AC2270B0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815B-F550-401C-A4C9-95E890145B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3866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42B153-A4DF-D5BF-241F-B4A2731FC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A489F8-45D9-94DC-40F1-5B9AAFDA7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44F3D4-9A3B-CE1B-6B95-DC1EF1AEB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D1ABC8B-6D46-768C-ECFF-B0250689B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FBAACB7-709F-55DD-ADF5-76DB20E0F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D883F5C-2681-8EC0-0703-AF76ED726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1AD0-57BB-43B6-84F6-314A56921A5A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B1FF5DE-EAE9-6CAB-707B-D5F4859E6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B3167BB-CCB4-6055-852D-9D692AF8E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815B-F550-401C-A4C9-95E890145B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2719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C934D-207E-A353-80C7-F6264FF83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B1EBD9F-9134-AC48-C689-EA464D86C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1AD0-57BB-43B6-84F6-314A56921A5A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E226D09-958A-9830-5E6E-51AD30524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DFC4DBD-B42D-0BAB-E5AE-4B7B0AED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815B-F550-401C-A4C9-95E890145B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17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4E3F0F6-6780-D2C2-4F41-8463CE600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1AD0-57BB-43B6-84F6-314A56921A5A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149EEA6-DFF6-7BC1-CB2E-E365A42A1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8050C7-1DBE-7C6E-6265-80CF9B585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815B-F550-401C-A4C9-95E890145B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240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4F5A10-C5FD-1A9F-3D65-D486DD777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3D355F-D833-7BF5-68A5-F3F8EDE3C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20820A0-3031-BDAD-340E-0191769ED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B7EEBB-E468-DF2B-136B-B401CD9C7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1AD0-57BB-43B6-84F6-314A56921A5A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984DC1A-8854-1D64-5CBA-40CFC5038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1B20E7-101A-8924-21B0-BA9AD82DE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815B-F550-401C-A4C9-95E890145B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0836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434C6F-ACF0-D7C2-E344-95397931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3D814F1-E903-3189-244B-CA3A0345D6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9283AC-0478-80CC-4972-F70104E65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F971B34-6670-68A1-125B-CB12887D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1AD0-57BB-43B6-84F6-314A56921A5A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D000B6-D47B-939D-816C-E8100017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D5B88C-371C-B3AE-402E-862BA63A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A815B-F550-401C-A4C9-95E890145B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262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C39BBAC-3069-4508-E7FB-71D8C2F73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45F4A1-9A76-F278-7A62-54F60EDE6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C1B567-EFFA-2876-892F-A4D656FAD1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831AD0-57BB-43B6-84F6-314A56921A5A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4C854C-C5C2-AB8C-5CAA-E7CBE268E2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A08DCC-3B2F-C247-313A-DA56FA522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5A815B-F550-401C-A4C9-95E890145B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402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jpe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3.wdp"/><Relationship Id="rId7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hyperlink" Target="https://doi.org/10.1038/s41467-025-55997-6" TargetMode="External"/><Relationship Id="rId7" Type="http://schemas.openxmlformats.org/officeDocument/2006/relationships/image" Target="../media/image2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24.png"/><Relationship Id="rId10" Type="http://schemas.openxmlformats.org/officeDocument/2006/relationships/image" Target="../media/image4.png"/><Relationship Id="rId4" Type="http://schemas.openxmlformats.org/officeDocument/2006/relationships/image" Target="../media/image23.sv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microsoft.com/office/2007/relationships/hdphoto" Target="../media/hdphoto4.wdp"/><Relationship Id="rId7" Type="http://schemas.openxmlformats.org/officeDocument/2006/relationships/image" Target="../media/image29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4.png"/><Relationship Id="rId5" Type="http://schemas.openxmlformats.org/officeDocument/2006/relationships/image" Target="../media/image27.svg"/><Relationship Id="rId10" Type="http://schemas.openxmlformats.org/officeDocument/2006/relationships/image" Target="../media/image21.svg"/><Relationship Id="rId4" Type="http://schemas.openxmlformats.org/officeDocument/2006/relationships/hyperlink" Target="https://doi.org/10.1016/j.scitotenv.2021.146653" TargetMode="External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42F6E-5109-AD5B-1AE1-3B1402C83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F516910-D6E7-6A3C-0F60-966AC3357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99D6E8C3-972E-C1CD-2FD9-A2EFF11B35EC}"/>
              </a:ext>
            </a:extLst>
          </p:cNvPr>
          <p:cNvSpPr/>
          <p:nvPr/>
        </p:nvSpPr>
        <p:spPr>
          <a:xfrm>
            <a:off x="1011136" y="2064181"/>
            <a:ext cx="10281200" cy="2093552"/>
          </a:xfrm>
          <a:prstGeom prst="roundRect">
            <a:avLst/>
          </a:prstGeom>
          <a:solidFill>
            <a:srgbClr val="0B3041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Forma libre: forma 51">
            <a:extLst>
              <a:ext uri="{FF2B5EF4-FFF2-40B4-BE49-F238E27FC236}">
                <a16:creationId xmlns:a16="http://schemas.microsoft.com/office/drawing/2014/main" id="{6EA48A71-B318-B120-A64A-1E958820EE23}"/>
              </a:ext>
            </a:extLst>
          </p:cNvPr>
          <p:cNvSpPr/>
          <p:nvPr/>
        </p:nvSpPr>
        <p:spPr>
          <a:xfrm>
            <a:off x="9955580" y="2896589"/>
            <a:ext cx="974014" cy="1085954"/>
          </a:xfrm>
          <a:custGeom>
            <a:avLst/>
            <a:gdLst>
              <a:gd name="csX0" fmla="*/ 366991 w 974014"/>
              <a:gd name="csY0" fmla="*/ 0 h 1085954"/>
              <a:gd name="csX1" fmla="*/ 852606 w 974014"/>
              <a:gd name="csY1" fmla="*/ 0 h 1085954"/>
              <a:gd name="csX2" fmla="*/ 974014 w 974014"/>
              <a:gd name="csY2" fmla="*/ 121408 h 1085954"/>
              <a:gd name="csX3" fmla="*/ 974014 w 974014"/>
              <a:gd name="csY3" fmla="*/ 644136 h 1085954"/>
              <a:gd name="csX4" fmla="*/ 971768 w 974014"/>
              <a:gd name="csY4" fmla="*/ 655261 h 1085954"/>
              <a:gd name="csX5" fmla="*/ 971768 w 974014"/>
              <a:gd name="csY5" fmla="*/ 998680 h 1085954"/>
              <a:gd name="csX6" fmla="*/ 884494 w 974014"/>
              <a:gd name="csY6" fmla="*/ 1085954 h 1085954"/>
              <a:gd name="csX7" fmla="*/ 87274 w 974014"/>
              <a:gd name="csY7" fmla="*/ 1085954 h 1085954"/>
              <a:gd name="csX8" fmla="*/ 0 w 974014"/>
              <a:gd name="csY8" fmla="*/ 998680 h 1085954"/>
              <a:gd name="csX9" fmla="*/ 0 w 974014"/>
              <a:gd name="csY9" fmla="*/ 649597 h 1085954"/>
              <a:gd name="csX10" fmla="*/ 87274 w 974014"/>
              <a:gd name="csY10" fmla="*/ 562323 h 1085954"/>
              <a:gd name="csX11" fmla="*/ 245583 w 974014"/>
              <a:gd name="csY11" fmla="*/ 562323 h 1085954"/>
              <a:gd name="csX12" fmla="*/ 245583 w 974014"/>
              <a:gd name="csY12" fmla="*/ 121408 h 1085954"/>
              <a:gd name="csX13" fmla="*/ 366991 w 974014"/>
              <a:gd name="csY13" fmla="*/ 0 h 108595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974014" h="1085954">
                <a:moveTo>
                  <a:pt x="366991" y="0"/>
                </a:moveTo>
                <a:lnTo>
                  <a:pt x="852606" y="0"/>
                </a:lnTo>
                <a:cubicBezTo>
                  <a:pt x="919658" y="0"/>
                  <a:pt x="974014" y="54356"/>
                  <a:pt x="974014" y="121408"/>
                </a:cubicBezTo>
                <a:lnTo>
                  <a:pt x="974014" y="644136"/>
                </a:lnTo>
                <a:lnTo>
                  <a:pt x="971768" y="655261"/>
                </a:lnTo>
                <a:lnTo>
                  <a:pt x="971768" y="998680"/>
                </a:lnTo>
                <a:cubicBezTo>
                  <a:pt x="971768" y="1046880"/>
                  <a:pt x="932694" y="1085954"/>
                  <a:pt x="884494" y="1085954"/>
                </a:cubicBezTo>
                <a:lnTo>
                  <a:pt x="87274" y="1085954"/>
                </a:lnTo>
                <a:cubicBezTo>
                  <a:pt x="39074" y="1085954"/>
                  <a:pt x="0" y="1046880"/>
                  <a:pt x="0" y="998680"/>
                </a:cubicBezTo>
                <a:lnTo>
                  <a:pt x="0" y="649597"/>
                </a:lnTo>
                <a:cubicBezTo>
                  <a:pt x="0" y="601397"/>
                  <a:pt x="39074" y="562323"/>
                  <a:pt x="87274" y="562323"/>
                </a:cubicBezTo>
                <a:lnTo>
                  <a:pt x="245583" y="562323"/>
                </a:lnTo>
                <a:lnTo>
                  <a:pt x="245583" y="121408"/>
                </a:lnTo>
                <a:cubicBezTo>
                  <a:pt x="245583" y="54356"/>
                  <a:pt x="299939" y="0"/>
                  <a:pt x="36699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A6A02842-721B-78D4-5926-B7FC2E5E2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67" b="73167" l="10000" r="94125">
                        <a14:foregroundMark x1="33000" y1="31833" x2="76500" y2="71000"/>
                        <a14:foregroundMark x1="76500" y1="71000" x2="86125" y2="71833"/>
                        <a14:foregroundMark x1="26000" y1="45167" x2="26000" y2="61167"/>
                        <a14:foregroundMark x1="24000" y1="70500" x2="94125" y2="71833"/>
                        <a14:foregroundMark x1="89125" y1="46500" x2="88125" y2="61167"/>
                        <a14:foregroundMark x1="15000" y1="73167" x2="60625" y2="71833"/>
                        <a14:foregroundMark x1="60625" y1="71833" x2="91125" y2="71833"/>
                      </a14:backgroundRemoval>
                    </a14:imgEffect>
                  </a14:imgLayer>
                </a14:imgProps>
              </a:ext>
            </a:extLst>
          </a:blip>
          <a:srcRect t="24035" r="10218" b="22104"/>
          <a:stretch>
            <a:fillRect/>
          </a:stretch>
        </p:blipFill>
        <p:spPr>
          <a:xfrm>
            <a:off x="9854894" y="3509633"/>
            <a:ext cx="1051090" cy="47291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9C86706-FB35-3043-5023-034F76BCFE04}"/>
              </a:ext>
            </a:extLst>
          </p:cNvPr>
          <p:cNvSpPr txBox="1"/>
          <p:nvPr/>
        </p:nvSpPr>
        <p:spPr>
          <a:xfrm>
            <a:off x="1418131" y="2132813"/>
            <a:ext cx="9477022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Vertical profiling of airborne microbial communities across the atmospheric boundary layer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AE6CA94-270C-8EEF-1F6A-E4EC12ABC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33" y="3197296"/>
            <a:ext cx="545648" cy="726858"/>
          </a:xfrm>
          <a:prstGeom prst="round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BF393D6-4DD7-DABB-8D1F-15CD7EFA25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57" y="3193251"/>
            <a:ext cx="525204" cy="734949"/>
          </a:xfrm>
          <a:prstGeom prst="round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59A4A8B-F9B2-6875-DAD1-56317A2134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/>
          <a:stretch>
            <a:fillRect/>
          </a:stretch>
        </p:blipFill>
        <p:spPr>
          <a:xfrm>
            <a:off x="10287732" y="3051224"/>
            <a:ext cx="569497" cy="580546"/>
          </a:xfrm>
          <a:prstGeom prst="rect">
            <a:avLst/>
          </a:prstGeom>
        </p:spPr>
      </p:pic>
      <p:sp>
        <p:nvSpPr>
          <p:cNvPr id="58" name="Rectángulo 57">
            <a:extLst>
              <a:ext uri="{FF2B5EF4-FFF2-40B4-BE49-F238E27FC236}">
                <a16:creationId xmlns:a16="http://schemas.microsoft.com/office/drawing/2014/main" id="{963A602E-AE2A-15C7-E7E8-1F524F1E74C4}"/>
              </a:ext>
            </a:extLst>
          </p:cNvPr>
          <p:cNvSpPr/>
          <p:nvPr/>
        </p:nvSpPr>
        <p:spPr>
          <a:xfrm>
            <a:off x="1" y="6160603"/>
            <a:ext cx="12191999" cy="710921"/>
          </a:xfrm>
          <a:prstGeom prst="rect">
            <a:avLst/>
          </a:prstGeom>
          <a:solidFill>
            <a:srgbClr val="0B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C3EB9DD-14F3-9AD1-7546-C68648E5B147}"/>
              </a:ext>
            </a:extLst>
          </p:cNvPr>
          <p:cNvSpPr txBox="1"/>
          <p:nvPr/>
        </p:nvSpPr>
        <p:spPr>
          <a:xfrm>
            <a:off x="2688317" y="3297779"/>
            <a:ext cx="7142967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kumimoji="0" lang="es-ES" sz="16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Sofía Galbán</a:t>
            </a:r>
            <a:r>
              <a:rPr kumimoji="0" lang="es-ES" sz="1600" b="1" i="0" u="none" strike="noStrike" kern="1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1</a:t>
            </a:r>
            <a:r>
              <a:rPr kumimoji="0" lang="es-ES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Ana Justel</a:t>
            </a:r>
            <a:r>
              <a:rPr kumimoji="0" lang="es-ES" sz="1600" b="0" i="0" u="none" strike="noStrike" kern="1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</a:t>
            </a:r>
            <a:r>
              <a:rPr kumimoji="0" lang="es-ES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Sergi González</a:t>
            </a:r>
            <a:r>
              <a:rPr kumimoji="0" lang="es-ES" sz="1600" b="0" i="0" u="none" strike="noStrike" kern="1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3</a:t>
            </a:r>
            <a:r>
              <a:rPr kumimoji="0" lang="es-ES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Tamara Pletzer</a:t>
            </a:r>
            <a:r>
              <a:rPr kumimoji="0" lang="es-ES" sz="1600" b="0" i="0" u="none" strike="noStrike" kern="1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4</a:t>
            </a:r>
            <a:r>
              <a:rPr kumimoji="0" lang="es-ES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Pablo Sanz</a:t>
            </a:r>
            <a:r>
              <a:rPr lang="es-ES" sz="1600" kern="100" baseline="30000" dirty="0">
                <a:solidFill>
                  <a:prstClr val="white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5</a:t>
            </a:r>
            <a:r>
              <a:rPr kumimoji="0" lang="es-ES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Manuel Bañón</a:t>
            </a:r>
            <a:r>
              <a:rPr lang="es-ES" sz="1600" kern="100" baseline="30000" dirty="0">
                <a:solidFill>
                  <a:prstClr val="white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6</a:t>
            </a:r>
            <a:r>
              <a:rPr kumimoji="0" lang="es-ES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Juan Antonio Higuera</a:t>
            </a:r>
            <a:r>
              <a:rPr lang="es-ES" sz="1600" kern="100" baseline="30000" dirty="0">
                <a:solidFill>
                  <a:prstClr val="white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7</a:t>
            </a:r>
            <a:r>
              <a:rPr kumimoji="0" lang="es-ES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Javier Méndez</a:t>
            </a:r>
            <a:r>
              <a:rPr lang="es-ES" sz="1600" kern="100" baseline="30000" dirty="0">
                <a:solidFill>
                  <a:prstClr val="white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8</a:t>
            </a:r>
            <a:r>
              <a:rPr kumimoji="0" lang="es-ES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kumimoji="0" lang="es-E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Woo</a:t>
            </a:r>
            <a:r>
              <a:rPr kumimoji="0" lang="es-ES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Young Kim</a:t>
            </a:r>
            <a:r>
              <a:rPr lang="es-ES" sz="1600" kern="100" baseline="30000" dirty="0">
                <a:solidFill>
                  <a:prstClr val="white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9</a:t>
            </a:r>
            <a:r>
              <a:rPr kumimoji="0" lang="es-ES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Antonio Quesada</a:t>
            </a:r>
            <a:r>
              <a:rPr kumimoji="0" lang="es-ES" sz="1600" b="0" i="0" u="none" strike="noStrike" kern="1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1</a:t>
            </a:r>
            <a:endParaRPr kumimoji="0" lang="es-ES" sz="20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91CA42B-B43F-80DB-042E-232470AC7134}"/>
              </a:ext>
            </a:extLst>
          </p:cNvPr>
          <p:cNvSpPr txBox="1"/>
          <p:nvPr/>
        </p:nvSpPr>
        <p:spPr>
          <a:xfrm>
            <a:off x="7073391" y="6149634"/>
            <a:ext cx="22111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AKNOWLEDGEMENTS</a:t>
            </a:r>
          </a:p>
          <a:p>
            <a:pPr algn="just"/>
            <a:r>
              <a:rPr lang="en-US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Funded by the Spanish State Research Agency (AEI, PID2020-116520RB-I00). Sofía </a:t>
            </a:r>
            <a:r>
              <a:rPr lang="en-US" sz="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Galbán</a:t>
            </a:r>
            <a:r>
              <a:rPr lang="en-US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was supported by a PIPF fellowship (PIPF-2022/ECO-25833) from the Community of Madrid. Additional support came from a PEJ fellowship (PEJ-2024-AI/COM-32565) funded by the Community of Madrid and co-funded by the European Union.</a:t>
            </a:r>
            <a:endParaRPr lang="es-ES" sz="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8E4EA4BC-5B70-F7BB-E829-BFDB05AACEA3}"/>
              </a:ext>
            </a:extLst>
          </p:cNvPr>
          <p:cNvSpPr/>
          <p:nvPr/>
        </p:nvSpPr>
        <p:spPr>
          <a:xfrm>
            <a:off x="9974737" y="5957816"/>
            <a:ext cx="755758" cy="761912"/>
          </a:xfrm>
          <a:prstGeom prst="ellipse">
            <a:avLst/>
          </a:prstGeom>
          <a:solidFill>
            <a:srgbClr val="0B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756E00F-FE6A-A6AB-8590-F04F464BED9C}"/>
              </a:ext>
            </a:extLst>
          </p:cNvPr>
          <p:cNvSpPr txBox="1"/>
          <p:nvPr/>
        </p:nvSpPr>
        <p:spPr>
          <a:xfrm>
            <a:off x="10150649" y="2893687"/>
            <a:ext cx="9624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VOTE FOR OSPP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8BC500BA-F205-EB00-E321-90588F88057C}"/>
              </a:ext>
            </a:extLst>
          </p:cNvPr>
          <p:cNvSpPr/>
          <p:nvPr/>
        </p:nvSpPr>
        <p:spPr>
          <a:xfrm>
            <a:off x="9256689" y="5958509"/>
            <a:ext cx="792948" cy="781460"/>
          </a:xfrm>
          <a:prstGeom prst="ellipse">
            <a:avLst/>
          </a:prstGeom>
          <a:solidFill>
            <a:srgbClr val="0B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7298E397-B135-438B-402B-3C87D8ABE24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789" t="924" r="3781" b="2262"/>
          <a:stretch>
            <a:fillRect/>
          </a:stretch>
        </p:blipFill>
        <p:spPr>
          <a:xfrm>
            <a:off x="9335387" y="6023439"/>
            <a:ext cx="635552" cy="651600"/>
          </a:xfrm>
          <a:prstGeom prst="ellipse">
            <a:avLst/>
          </a:prstGeom>
          <a:solidFill>
            <a:srgbClr val="0B3041"/>
          </a:solidFill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9FBB3A09-E910-A60C-970E-2730946B7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6" t="45871" r="30115" b="13027"/>
          <a:stretch>
            <a:fillRect/>
          </a:stretch>
        </p:blipFill>
        <p:spPr>
          <a:xfrm>
            <a:off x="10035378" y="6037219"/>
            <a:ext cx="634475" cy="652733"/>
          </a:xfrm>
          <a:prstGeom prst="ellipse">
            <a:avLst/>
          </a:prstGeom>
          <a:solidFill>
            <a:srgbClr val="0B3041"/>
          </a:solidFill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9E00ECC-885C-77F0-1B69-906E894DE069}"/>
              </a:ext>
            </a:extLst>
          </p:cNvPr>
          <p:cNvSpPr txBox="1"/>
          <p:nvPr/>
        </p:nvSpPr>
        <p:spPr>
          <a:xfrm>
            <a:off x="-24140" y="6169069"/>
            <a:ext cx="2281634" cy="682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" b="0" i="0" u="none" strike="noStrike" kern="1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1</a:t>
            </a:r>
            <a:r>
              <a:rPr kumimoji="0" lang="es-ES" sz="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Department </a:t>
            </a:r>
            <a:r>
              <a:rPr kumimoji="0" lang="es-ES" sz="4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</a:t>
            </a:r>
            <a:r>
              <a:rPr kumimoji="0" lang="es-ES" sz="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s-ES" sz="4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Biology</a:t>
            </a:r>
            <a:r>
              <a:rPr kumimoji="0" lang="es-ES" sz="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Universidad Autónoma de Madrid, </a:t>
            </a:r>
            <a:r>
              <a:rPr kumimoji="0" lang="es-ES" sz="4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Spain</a:t>
            </a:r>
            <a:r>
              <a:rPr kumimoji="0" lang="es-ES" sz="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" b="0" i="0" u="none" strike="noStrike" kern="1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</a:t>
            </a:r>
            <a:r>
              <a:rPr kumimoji="0" lang="en-GB" sz="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Department of Mathematics, Universidad </a:t>
            </a:r>
            <a:r>
              <a:rPr kumimoji="0" lang="en-GB" sz="4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Autónoma</a:t>
            </a:r>
            <a:r>
              <a:rPr kumimoji="0" lang="en-GB" sz="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de Madrid, Spain.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" b="0" i="0" u="none" strike="noStrike" kern="1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3</a:t>
            </a:r>
            <a:r>
              <a:rPr kumimoji="0" lang="en-GB" sz="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WSL Institute for Snow and Avalanche Research SLF, Davos, Swiss.</a:t>
            </a:r>
          </a:p>
          <a:p>
            <a:pPr lvl="0" algn="just">
              <a:lnSpc>
                <a:spcPct val="107000"/>
              </a:lnSpc>
            </a:pPr>
            <a:r>
              <a:rPr lang="en-GB" sz="400" kern="100" baseline="30000" dirty="0">
                <a:solidFill>
                  <a:prstClr val="white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4</a:t>
            </a:r>
            <a:r>
              <a:rPr kumimoji="0" lang="en-US" sz="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School of Earth and Environment, University of Canterbury, New Zealand</a:t>
            </a:r>
            <a:endParaRPr kumimoji="0" lang="en-GB" sz="4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" kern="100" baseline="30000" dirty="0">
                <a:solidFill>
                  <a:prstClr val="white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5</a:t>
            </a:r>
            <a:r>
              <a:rPr kumimoji="0" lang="es-ES" sz="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Centro de Computación Científica, Universidad Autónoma de Madrid, </a:t>
            </a:r>
            <a:r>
              <a:rPr kumimoji="0" lang="es-ES" sz="4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Spain</a:t>
            </a:r>
            <a:r>
              <a:rPr kumimoji="0" lang="es-ES" sz="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" kern="100" baseline="30000" dirty="0">
                <a:solidFill>
                  <a:prstClr val="white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6</a:t>
            </a:r>
            <a:r>
              <a:rPr kumimoji="0" lang="en-GB" sz="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Spanish National Meteorological Agency (AEMET), Spain.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" kern="100" baseline="30000" dirty="0">
                <a:solidFill>
                  <a:prstClr val="white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7</a:t>
            </a:r>
            <a:r>
              <a:rPr kumimoji="0" lang="en-GB" sz="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General Services Supporting Experimental Research (SEGAINVEX), Spain.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" kern="100" baseline="30000" dirty="0">
                <a:solidFill>
                  <a:prstClr val="white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8</a:t>
            </a:r>
            <a:r>
              <a:rPr kumimoji="0" lang="en-GB" sz="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Instituto de Ciencia de </a:t>
            </a:r>
            <a:r>
              <a:rPr kumimoji="0" lang="en-GB" sz="4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Materiales</a:t>
            </a:r>
            <a:r>
              <a:rPr kumimoji="0" lang="en-GB" sz="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de Madrid, Spain.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" kern="100" baseline="30000" dirty="0">
                <a:solidFill>
                  <a:prstClr val="white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9</a:t>
            </a:r>
            <a:r>
              <a:rPr kumimoji="0" lang="en-GB" sz="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Department of Mechanical Engineering, Hanyang University, Republic of Korea. </a:t>
            </a:r>
            <a:endParaRPr kumimoji="0" lang="es-ES" sz="7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6A7D987-F93A-0056-C26E-606F25B88C4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0325" b="11135"/>
          <a:stretch>
            <a:fillRect/>
          </a:stretch>
        </p:blipFill>
        <p:spPr>
          <a:xfrm>
            <a:off x="3494269" y="6289637"/>
            <a:ext cx="790110" cy="349061"/>
          </a:xfrm>
          <a:prstGeom prst="rect">
            <a:avLst/>
          </a:prstGeom>
          <a:solidFill>
            <a:srgbClr val="0B3041"/>
          </a:solidFill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EC4CD4F-E02E-1F23-0DBB-7E16FEC0986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5306" b="27199"/>
          <a:stretch>
            <a:fillRect/>
          </a:stretch>
        </p:blipFill>
        <p:spPr>
          <a:xfrm>
            <a:off x="4341521" y="6289451"/>
            <a:ext cx="747492" cy="355018"/>
          </a:xfrm>
          <a:prstGeom prst="rect">
            <a:avLst/>
          </a:prstGeom>
          <a:solidFill>
            <a:srgbClr val="0B3041"/>
          </a:solidFill>
        </p:spPr>
      </p:pic>
      <p:pic>
        <p:nvPicPr>
          <p:cNvPr id="23" name="Picture 4" descr="Área de identidad corporativa | UAM">
            <a:extLst>
              <a:ext uri="{FF2B5EF4-FFF2-40B4-BE49-F238E27FC236}">
                <a16:creationId xmlns:a16="http://schemas.microsoft.com/office/drawing/2014/main" id="{7520B5A1-D6C0-4D68-3B92-733718002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24" t="15112" b="12235"/>
          <a:stretch>
            <a:fillRect/>
          </a:stretch>
        </p:blipFill>
        <p:spPr bwMode="auto">
          <a:xfrm>
            <a:off x="1842217" y="6287135"/>
            <a:ext cx="579911" cy="365341"/>
          </a:xfrm>
          <a:prstGeom prst="rect">
            <a:avLst/>
          </a:prstGeom>
          <a:solidFill>
            <a:srgbClr val="0B3041"/>
          </a:solidFill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D431E2C-4D4F-F85B-EADA-38F2242882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92337" y="6294243"/>
            <a:ext cx="355019" cy="355019"/>
          </a:xfrm>
          <a:prstGeom prst="rect">
            <a:avLst/>
          </a:prstGeom>
          <a:solidFill>
            <a:srgbClr val="0B3041"/>
          </a:solidFill>
        </p:spPr>
      </p:pic>
      <p:pic>
        <p:nvPicPr>
          <p:cNvPr id="29" name="Picture 2" descr="History of the Coat of Arms | UC">
            <a:extLst>
              <a:ext uri="{FF2B5EF4-FFF2-40B4-BE49-F238E27FC236}">
                <a16:creationId xmlns:a16="http://schemas.microsoft.com/office/drawing/2014/main" id="{3B2A3BF9-4D53-E0DA-6ACA-00BBC33A3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498" y="6289641"/>
            <a:ext cx="529129" cy="35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 descr="Instituto de Ciencia de Materiales de Madrid | Madrid">
            <a:extLst>
              <a:ext uri="{FF2B5EF4-FFF2-40B4-BE49-F238E27FC236}">
                <a16:creationId xmlns:a16="http://schemas.microsoft.com/office/drawing/2014/main" id="{DE8C2D74-C7FF-8C7B-83D8-94F910C1A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7" b="28341"/>
          <a:stretch>
            <a:fillRect/>
          </a:stretch>
        </p:blipFill>
        <p:spPr bwMode="auto">
          <a:xfrm>
            <a:off x="5142187" y="6294243"/>
            <a:ext cx="821917" cy="350803"/>
          </a:xfrm>
          <a:prstGeom prst="rect">
            <a:avLst/>
          </a:prstGeom>
          <a:solidFill>
            <a:srgbClr val="0B3041"/>
          </a:solidFill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9D1021E-D3B2-4110-7BD2-72DB10DF827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53843"/>
          <a:stretch>
            <a:fillRect/>
          </a:stretch>
        </p:blipFill>
        <p:spPr>
          <a:xfrm>
            <a:off x="6013082" y="6297510"/>
            <a:ext cx="1026307" cy="355288"/>
          </a:xfrm>
          <a:prstGeom prst="rect">
            <a:avLst/>
          </a:prstGeom>
          <a:solidFill>
            <a:srgbClr val="0B3041"/>
          </a:solidFill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8E27C64-1C95-3BFB-4C39-D4907A040350}"/>
              </a:ext>
            </a:extLst>
          </p:cNvPr>
          <p:cNvSpPr txBox="1"/>
          <p:nvPr/>
        </p:nvSpPr>
        <p:spPr>
          <a:xfrm>
            <a:off x="10667491" y="6282179"/>
            <a:ext cx="1477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CONTACT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sofia.galban@uam.es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Department</a:t>
            </a:r>
            <a:r>
              <a:rPr kumimoji="0" lang="es-ES" sz="7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s-ES" sz="7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</a:t>
            </a:r>
            <a:r>
              <a:rPr kumimoji="0" lang="es-ES" sz="7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s-ES" sz="7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Biology</a:t>
            </a:r>
            <a:endParaRPr kumimoji="0" lang="es-ES" sz="7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Universidad Autónoma de Madrid</a:t>
            </a: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 descr="Correo electrónico - Iconos gratis de comunicaciones">
            <a:extLst>
              <a:ext uri="{FF2B5EF4-FFF2-40B4-BE49-F238E27FC236}">
                <a16:creationId xmlns:a16="http://schemas.microsoft.com/office/drawing/2014/main" id="{409F74F7-7699-AC0D-C504-F23BC2473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175" y="6462845"/>
            <a:ext cx="137494" cy="13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1DD04A5-FAB9-6761-4D91-BC3FE00D34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377499" y="6047075"/>
            <a:ext cx="779813" cy="33304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20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865F790-38E0-F416-53AC-E833F4B10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6096000" y="0"/>
            <a:ext cx="6096000" cy="685255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40D42DD-CC52-665F-8FA3-A24947C521DB}"/>
              </a:ext>
            </a:extLst>
          </p:cNvPr>
          <p:cNvSpPr txBox="1"/>
          <p:nvPr/>
        </p:nvSpPr>
        <p:spPr>
          <a:xfrm>
            <a:off x="857869" y="469868"/>
            <a:ext cx="2738562" cy="442674"/>
          </a:xfrm>
          <a:prstGeom prst="roundRect">
            <a:avLst/>
          </a:prstGeom>
          <a:solidFill>
            <a:srgbClr val="344C5A"/>
          </a:solidFill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BYERS PENINSULA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AA80416-A649-F16C-B166-66BB055C80DB}"/>
              </a:ext>
            </a:extLst>
          </p:cNvPr>
          <p:cNvSpPr/>
          <p:nvPr/>
        </p:nvSpPr>
        <p:spPr>
          <a:xfrm>
            <a:off x="249893" y="272955"/>
            <a:ext cx="846970" cy="836501"/>
          </a:xfrm>
          <a:prstGeom prst="ellipse">
            <a:avLst/>
          </a:prstGeom>
          <a:solidFill>
            <a:srgbClr val="344C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Gráfico 13" descr="Antártida con relleno sólido">
            <a:extLst>
              <a:ext uri="{FF2B5EF4-FFF2-40B4-BE49-F238E27FC236}">
                <a16:creationId xmlns:a16="http://schemas.microsoft.com/office/drawing/2014/main" id="{1DF740F7-7937-7308-D431-34993F1296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946" y="310773"/>
            <a:ext cx="760863" cy="76086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61A43C9-70CE-6CF0-F45A-E340336BB9E1}"/>
              </a:ext>
            </a:extLst>
          </p:cNvPr>
          <p:cNvSpPr txBox="1"/>
          <p:nvPr/>
        </p:nvSpPr>
        <p:spPr>
          <a:xfrm>
            <a:off x="292946" y="1251789"/>
            <a:ext cx="5363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Why </a:t>
            </a:r>
            <a:r>
              <a:rPr lang="en-US"/>
              <a:t>does it matter</a:t>
            </a:r>
            <a:r>
              <a:rPr lang="en-US" dirty="0"/>
              <a:t>? Characteristics that make it suitable for studying the microbial vertical profile:</a:t>
            </a:r>
            <a:endParaRPr lang="es-E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806B418-3E1F-A2DC-3202-35EF304D17E2}"/>
              </a:ext>
            </a:extLst>
          </p:cNvPr>
          <p:cNvSpPr txBox="1"/>
          <p:nvPr/>
        </p:nvSpPr>
        <p:spPr>
          <a:xfrm>
            <a:off x="857869" y="2040453"/>
            <a:ext cx="5051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Simple ABL structure </a:t>
            </a:r>
            <a:r>
              <a:rPr lang="en-US" dirty="0"/>
              <a:t>due to </a:t>
            </a:r>
            <a:r>
              <a:rPr lang="en-US" b="1" dirty="0"/>
              <a:t>minimal local orographic effects</a:t>
            </a:r>
            <a:r>
              <a:rPr lang="en-US" dirty="0"/>
              <a:t>: low elevation, gentle topography, horizontal relief homogeneity and limited surface roughness</a:t>
            </a:r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E46A4BC-30E8-F394-0248-34DAADBA32F4}"/>
              </a:ext>
            </a:extLst>
          </p:cNvPr>
          <p:cNvSpPr txBox="1"/>
          <p:nvPr/>
        </p:nvSpPr>
        <p:spPr>
          <a:xfrm>
            <a:off x="857869" y="3561458"/>
            <a:ext cx="5051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ASPA No. 126</a:t>
            </a:r>
            <a:r>
              <a:rPr lang="en-US" dirty="0"/>
              <a:t>: </a:t>
            </a:r>
            <a:r>
              <a:rPr lang="en-GB" dirty="0"/>
              <a:t>mosaic of diverse terrestrial and freshwater ecosystems under minimal human impact</a:t>
            </a:r>
            <a:endParaRPr lang="es-E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6AF3205-5CAC-29AD-D8F4-3F1519C17ABA}"/>
              </a:ext>
            </a:extLst>
          </p:cNvPr>
          <p:cNvSpPr txBox="1"/>
          <p:nvPr/>
        </p:nvSpPr>
        <p:spPr>
          <a:xfrm>
            <a:off x="857869" y="4805464"/>
            <a:ext cx="5051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ABL similar to summer MABL Southern Ocean </a:t>
            </a:r>
            <a:r>
              <a:rPr lang="en-US" dirty="0"/>
              <a:t>due to its costal location and small landmass (84.7</a:t>
            </a:r>
            <a:r>
              <a:rPr lang="en-US" b="1" dirty="0"/>
              <a:t> </a:t>
            </a:r>
            <a:r>
              <a:rPr lang="en-GB" dirty="0"/>
              <a:t>km</a:t>
            </a:r>
            <a:r>
              <a:rPr lang="en-GB" baseline="30000" dirty="0"/>
              <a:t>2</a:t>
            </a:r>
            <a:r>
              <a:rPr lang="en-GB" dirty="0"/>
              <a:t>)</a:t>
            </a:r>
            <a:endParaRPr lang="es-ES" dirty="0"/>
          </a:p>
        </p:txBody>
      </p:sp>
      <p:pic>
        <p:nvPicPr>
          <p:cNvPr id="21" name="Gráfico 20" descr="Ventoso con relleno sólido">
            <a:extLst>
              <a:ext uri="{FF2B5EF4-FFF2-40B4-BE49-F238E27FC236}">
                <a16:creationId xmlns:a16="http://schemas.microsoft.com/office/drawing/2014/main" id="{24651944-EFFC-E30E-D844-53DDAD0E6A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0527" y="2040453"/>
            <a:ext cx="371688" cy="371688"/>
          </a:xfrm>
          <a:prstGeom prst="rect">
            <a:avLst/>
          </a:prstGeom>
        </p:spPr>
      </p:pic>
      <p:pic>
        <p:nvPicPr>
          <p:cNvPr id="22" name="Gráfico 21" descr="Ventoso con relleno sólido">
            <a:extLst>
              <a:ext uri="{FF2B5EF4-FFF2-40B4-BE49-F238E27FC236}">
                <a16:creationId xmlns:a16="http://schemas.microsoft.com/office/drawing/2014/main" id="{DA47D5D7-5EEF-AA98-FC77-07F5B00437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0527" y="3561458"/>
            <a:ext cx="371688" cy="371688"/>
          </a:xfrm>
          <a:prstGeom prst="rect">
            <a:avLst/>
          </a:prstGeom>
        </p:spPr>
      </p:pic>
      <p:pic>
        <p:nvPicPr>
          <p:cNvPr id="23" name="Gráfico 22" descr="Ventoso con relleno sólido">
            <a:extLst>
              <a:ext uri="{FF2B5EF4-FFF2-40B4-BE49-F238E27FC236}">
                <a16:creationId xmlns:a16="http://schemas.microsoft.com/office/drawing/2014/main" id="{014EE504-3387-86A8-FE22-7755FF11C1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0527" y="4767731"/>
            <a:ext cx="371688" cy="37168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62CFA4B-7084-53B0-09A1-82FE5CE32A33}"/>
              </a:ext>
            </a:extLst>
          </p:cNvPr>
          <p:cNvSpPr txBox="1"/>
          <p:nvPr/>
        </p:nvSpPr>
        <p:spPr>
          <a:xfrm>
            <a:off x="857868" y="5974004"/>
            <a:ext cx="5051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Climate change framework: </a:t>
            </a:r>
            <a:r>
              <a:rPr lang="en-US" dirty="0"/>
              <a:t>high connectivity with South America and high climate sensitivity</a:t>
            </a:r>
            <a:endParaRPr lang="es-ES" dirty="0"/>
          </a:p>
        </p:txBody>
      </p:sp>
      <p:pic>
        <p:nvPicPr>
          <p:cNvPr id="3" name="Gráfico 2" descr="Ventoso con relleno sólido">
            <a:extLst>
              <a:ext uri="{FF2B5EF4-FFF2-40B4-BE49-F238E27FC236}">
                <a16:creationId xmlns:a16="http://schemas.microsoft.com/office/drawing/2014/main" id="{E038E68B-947F-8464-628D-DD9A6D2A79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0526" y="5936271"/>
            <a:ext cx="371688" cy="371688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0486A94-C9A6-4C0F-029C-88E9A8E72FE8}"/>
              </a:ext>
            </a:extLst>
          </p:cNvPr>
          <p:cNvSpPr/>
          <p:nvPr/>
        </p:nvSpPr>
        <p:spPr>
          <a:xfrm>
            <a:off x="10713517" y="5342446"/>
            <a:ext cx="1241228" cy="1277889"/>
          </a:xfrm>
          <a:prstGeom prst="roundRect">
            <a:avLst>
              <a:gd name="adj" fmla="val 10205"/>
            </a:avLst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854B16F-7355-38E8-4095-4EBC25C4A163}"/>
              </a:ext>
            </a:extLst>
          </p:cNvPr>
          <p:cNvSpPr txBox="1"/>
          <p:nvPr/>
        </p:nvSpPr>
        <p:spPr>
          <a:xfrm>
            <a:off x="10962461" y="5797584"/>
            <a:ext cx="11161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 err="1"/>
              <a:t>Preprint</a:t>
            </a:r>
            <a:r>
              <a:rPr lang="es-ES" sz="1400" dirty="0"/>
              <a:t> </a:t>
            </a:r>
            <a:r>
              <a:rPr lang="es-ES" sz="1400" dirty="0" err="1"/>
              <a:t>coming</a:t>
            </a:r>
            <a:r>
              <a:rPr lang="es-ES" sz="1400" dirty="0"/>
              <a:t> </a:t>
            </a:r>
            <a:r>
              <a:rPr lang="es-ES" sz="1400" dirty="0" err="1"/>
              <a:t>soon</a:t>
            </a:r>
            <a:endParaRPr lang="es-ES" sz="1400" dirty="0"/>
          </a:p>
        </p:txBody>
      </p:sp>
      <p:pic>
        <p:nvPicPr>
          <p:cNvPr id="6" name="Gráfico 5" descr="Papel contorno">
            <a:extLst>
              <a:ext uri="{FF2B5EF4-FFF2-40B4-BE49-F238E27FC236}">
                <a16:creationId xmlns:a16="http://schemas.microsoft.com/office/drawing/2014/main" id="{D8D13779-6FC9-E049-64B6-0863484005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62461" y="5492913"/>
            <a:ext cx="1127422" cy="1127422"/>
          </a:xfrm>
          <a:prstGeom prst="rect">
            <a:avLst/>
          </a:prstGeom>
        </p:spPr>
      </p:pic>
      <p:pic>
        <p:nvPicPr>
          <p:cNvPr id="7" name="Gráfico 6" descr="Cohete con relleno sólido">
            <a:extLst>
              <a:ext uri="{FF2B5EF4-FFF2-40B4-BE49-F238E27FC236}">
                <a16:creationId xmlns:a16="http://schemas.microsoft.com/office/drawing/2014/main" id="{97CCF1E7-6F56-E680-A307-BBFB75E206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20536">
            <a:off x="10818873" y="5259584"/>
            <a:ext cx="738664" cy="73866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2275BC2-935D-23D7-8F07-625A61FD03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326" y="6067180"/>
            <a:ext cx="320269" cy="44817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6491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93AE250-8CC0-38C8-0C33-F1A6C42362D7}"/>
              </a:ext>
            </a:extLst>
          </p:cNvPr>
          <p:cNvSpPr txBox="1"/>
          <p:nvPr/>
        </p:nvSpPr>
        <p:spPr>
          <a:xfrm>
            <a:off x="6968486" y="486505"/>
            <a:ext cx="2382545" cy="442674"/>
          </a:xfrm>
          <a:prstGeom prst="roundRect">
            <a:avLst/>
          </a:prstGeom>
          <a:solidFill>
            <a:srgbClr val="344C5A"/>
          </a:solidFill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SAMPLING DETAILS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5B812FBC-6BA0-1A52-29F7-985BA35CB6A7}"/>
              </a:ext>
            </a:extLst>
          </p:cNvPr>
          <p:cNvSpPr/>
          <p:nvPr/>
        </p:nvSpPr>
        <p:spPr>
          <a:xfrm>
            <a:off x="6225994" y="289592"/>
            <a:ext cx="846970" cy="836501"/>
          </a:xfrm>
          <a:prstGeom prst="ellipse">
            <a:avLst/>
          </a:prstGeom>
          <a:solidFill>
            <a:srgbClr val="344C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6EF182E-9D99-61F2-D07F-92CACE420B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522" t="69232" r="2699" b="1615"/>
          <a:stretch>
            <a:fillRect/>
          </a:stretch>
        </p:blipFill>
        <p:spPr>
          <a:xfrm>
            <a:off x="7212265" y="4127672"/>
            <a:ext cx="4277532" cy="1999282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A511ED5-A73D-2092-DE66-512F63F3D556}"/>
              </a:ext>
            </a:extLst>
          </p:cNvPr>
          <p:cNvSpPr/>
          <p:nvPr/>
        </p:nvSpPr>
        <p:spPr>
          <a:xfrm>
            <a:off x="9657801" y="4165358"/>
            <a:ext cx="247973" cy="2169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CDED052-8DCC-67FA-C330-A025EBA82B95}"/>
              </a:ext>
            </a:extLst>
          </p:cNvPr>
          <p:cNvSpPr/>
          <p:nvPr/>
        </p:nvSpPr>
        <p:spPr>
          <a:xfrm>
            <a:off x="11198129" y="4165358"/>
            <a:ext cx="247973" cy="2169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360C01-7329-C085-F444-B646E8183119}"/>
              </a:ext>
            </a:extLst>
          </p:cNvPr>
          <p:cNvSpPr txBox="1"/>
          <p:nvPr/>
        </p:nvSpPr>
        <p:spPr>
          <a:xfrm>
            <a:off x="9603557" y="4089180"/>
            <a:ext cx="60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EB4FDE3-B066-4A53-D7DC-8F5271A62CC1}"/>
              </a:ext>
            </a:extLst>
          </p:cNvPr>
          <p:cNvSpPr txBox="1"/>
          <p:nvPr/>
        </p:nvSpPr>
        <p:spPr>
          <a:xfrm>
            <a:off x="11143885" y="4089180"/>
            <a:ext cx="60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B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5F2B99B-A380-C792-F8B9-9174C9371AC0}"/>
              </a:ext>
            </a:extLst>
          </p:cNvPr>
          <p:cNvSpPr txBox="1"/>
          <p:nvPr/>
        </p:nvSpPr>
        <p:spPr>
          <a:xfrm>
            <a:off x="6954349" y="6150114"/>
            <a:ext cx="4865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/>
              <a:t>Airborne</a:t>
            </a:r>
            <a:r>
              <a:rPr lang="es-ES" sz="1400" b="1" dirty="0"/>
              <a:t> aerosol </a:t>
            </a:r>
            <a:r>
              <a:rPr lang="es-ES" sz="1400" b="1" dirty="0" err="1"/>
              <a:t>collector</a:t>
            </a:r>
            <a:r>
              <a:rPr lang="es-ES" sz="1400" b="1" dirty="0"/>
              <a:t> (A) and </a:t>
            </a:r>
            <a:r>
              <a:rPr lang="es-ES" sz="1400" b="1" dirty="0" err="1"/>
              <a:t>sample</a:t>
            </a:r>
            <a:r>
              <a:rPr lang="es-ES" sz="1400" b="1" dirty="0"/>
              <a:t> </a:t>
            </a:r>
            <a:r>
              <a:rPr lang="es-ES" sz="1400" b="1" dirty="0" err="1"/>
              <a:t>holder</a:t>
            </a:r>
            <a:r>
              <a:rPr lang="es-ES" sz="1400" b="1" dirty="0"/>
              <a:t> </a:t>
            </a:r>
            <a:r>
              <a:rPr lang="es-ES" sz="1400" b="1" dirty="0" err="1"/>
              <a:t>with</a:t>
            </a:r>
            <a:r>
              <a:rPr lang="es-ES" sz="1400" b="1" dirty="0"/>
              <a:t> </a:t>
            </a:r>
            <a:r>
              <a:rPr lang="es-ES" sz="1400" b="1" dirty="0" err="1"/>
              <a:t>sterile</a:t>
            </a:r>
            <a:r>
              <a:rPr lang="es-ES" sz="1400" b="1" dirty="0"/>
              <a:t> </a:t>
            </a:r>
            <a:r>
              <a:rPr lang="es-ES" sz="1400" b="1" dirty="0" err="1"/>
              <a:t>Vaseline</a:t>
            </a:r>
            <a:r>
              <a:rPr lang="es-ES" sz="1400" b="1" dirty="0"/>
              <a:t> </a:t>
            </a:r>
            <a:r>
              <a:rPr lang="es-ES" sz="1400" b="1" dirty="0" err="1"/>
              <a:t>inside</a:t>
            </a:r>
            <a:r>
              <a:rPr lang="es-ES" sz="1400" b="1" dirty="0"/>
              <a:t> (B)</a:t>
            </a:r>
          </a:p>
          <a:p>
            <a:pPr algn="ctr"/>
            <a:r>
              <a:rPr lang="es-ES" sz="1200" dirty="0"/>
              <a:t>For more </a:t>
            </a:r>
            <a:r>
              <a:rPr lang="es-ES" sz="1200" dirty="0" err="1"/>
              <a:t>detail</a:t>
            </a:r>
            <a:r>
              <a:rPr lang="es-ES" sz="1200" dirty="0"/>
              <a:t> </a:t>
            </a:r>
            <a:r>
              <a:rPr lang="es-ES" sz="1200" dirty="0" err="1"/>
              <a:t>see</a:t>
            </a:r>
            <a:r>
              <a:rPr lang="es-ES" sz="1200" dirty="0"/>
              <a:t> </a:t>
            </a:r>
            <a:r>
              <a:rPr lang="es-ES" sz="1200" dirty="0" err="1">
                <a:hlinkClick r:id="rId3"/>
              </a:rPr>
              <a:t>Parro</a:t>
            </a:r>
            <a:r>
              <a:rPr lang="es-ES" sz="1200" dirty="0">
                <a:hlinkClick r:id="rId3"/>
              </a:rPr>
              <a:t> </a:t>
            </a:r>
            <a:r>
              <a:rPr lang="es-ES" sz="1200" i="1" dirty="0">
                <a:hlinkClick r:id="rId3"/>
              </a:rPr>
              <a:t>et al. (</a:t>
            </a:r>
            <a:r>
              <a:rPr lang="es-ES" sz="1200" dirty="0">
                <a:hlinkClick r:id="rId3"/>
              </a:rPr>
              <a:t>2025</a:t>
            </a:r>
            <a:r>
              <a:rPr lang="es-ES" sz="1200" dirty="0"/>
              <a:t>)</a:t>
            </a:r>
            <a:endParaRPr lang="es-ES" sz="1200" i="1" dirty="0"/>
          </a:p>
        </p:txBody>
      </p:sp>
      <p:pic>
        <p:nvPicPr>
          <p:cNvPr id="20" name="Gráfico 19" descr="Germen con relleno sólido">
            <a:extLst>
              <a:ext uri="{FF2B5EF4-FFF2-40B4-BE49-F238E27FC236}">
                <a16:creationId xmlns:a16="http://schemas.microsoft.com/office/drawing/2014/main" id="{7647DFA7-2628-38C8-1BEC-EE9BBD289D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6276" y="336596"/>
            <a:ext cx="742492" cy="742492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B2803AE7-290D-3CA3-D69C-924D6E670AE9}"/>
              </a:ext>
            </a:extLst>
          </p:cNvPr>
          <p:cNvSpPr txBox="1"/>
          <p:nvPr/>
        </p:nvSpPr>
        <p:spPr>
          <a:xfrm>
            <a:off x="6755014" y="1228997"/>
            <a:ext cx="5007442" cy="2962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/>
              <a:t>Tower and ballon samplings performed </a:t>
            </a:r>
            <a:r>
              <a:rPr lang="en-GB" sz="1600" b="1" dirty="0"/>
              <a:t>simultaneously for 6h </a:t>
            </a:r>
            <a:r>
              <a:rPr lang="en-GB" sz="1600" dirty="0"/>
              <a:t>at</a:t>
            </a:r>
            <a:r>
              <a:rPr lang="en-GB" sz="1600" b="1" dirty="0"/>
              <a:t> </a:t>
            </a:r>
            <a:r>
              <a:rPr lang="en-GB" sz="1600" dirty="0"/>
              <a:t>~0.765 m³/min, only at </a:t>
            </a:r>
            <a:r>
              <a:rPr lang="en-GB" sz="1600" b="1" dirty="0"/>
              <a:t>target height </a:t>
            </a:r>
            <a:r>
              <a:rPr lang="en-GB" sz="1600" dirty="0"/>
              <a:t>(no ascent/descent), under </a:t>
            </a:r>
            <a:r>
              <a:rPr lang="en-GB" sz="1600" b="1" dirty="0"/>
              <a:t>aseptic field conditions</a:t>
            </a:r>
            <a:r>
              <a:rPr lang="en-GB" sz="1600" dirty="0"/>
              <a:t>. </a:t>
            </a:r>
          </a:p>
          <a:p>
            <a:pPr algn="just"/>
            <a:endParaRPr lang="en-GB" sz="1050" dirty="0"/>
          </a:p>
          <a:p>
            <a:pPr algn="just"/>
            <a:r>
              <a:rPr lang="en-GB" sz="1600" b="1" dirty="0"/>
              <a:t>Negative controls: </a:t>
            </a:r>
          </a:p>
          <a:p>
            <a:pPr lvl="1" algn="just"/>
            <a:endParaRPr lang="en-GB" sz="400" b="1" dirty="0"/>
          </a:p>
          <a:p>
            <a:pPr lvl="1" algn="just"/>
            <a:r>
              <a:rPr lang="en-GB" sz="1400" dirty="0"/>
              <a:t>Unopened Vaseline-coated support to confirm preparation sterility</a:t>
            </a:r>
          </a:p>
          <a:p>
            <a:pPr lvl="1" algn="just"/>
            <a:endParaRPr lang="en-GB" sz="500" dirty="0"/>
          </a:p>
          <a:p>
            <a:pPr lvl="1" algn="just"/>
            <a:r>
              <a:rPr lang="en-GB" sz="1400" dirty="0"/>
              <a:t>Vaseline-coated support placed in the collector at each height without active sampling to verify collector decontamination and handling procedures.</a:t>
            </a:r>
            <a:endParaRPr lang="en-GB" sz="1600" dirty="0"/>
          </a:p>
          <a:p>
            <a:endParaRPr lang="es-ES" sz="1600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677A56A7-DB81-1B02-B30E-3737F2312A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195" r="24546"/>
          <a:stretch>
            <a:fillRect/>
          </a:stretch>
        </p:blipFill>
        <p:spPr>
          <a:xfrm>
            <a:off x="-30141" y="0"/>
            <a:ext cx="6096000" cy="6858000"/>
          </a:xfrm>
          <a:prstGeom prst="rect">
            <a:avLst/>
          </a:prstGeom>
        </p:spPr>
      </p:pic>
      <p:pic>
        <p:nvPicPr>
          <p:cNvPr id="26" name="Gráfico 25" descr="Ventoso con relleno sólido">
            <a:extLst>
              <a:ext uri="{FF2B5EF4-FFF2-40B4-BE49-F238E27FC236}">
                <a16:creationId xmlns:a16="http://schemas.microsoft.com/office/drawing/2014/main" id="{D47AD8E5-7452-42EF-EDC7-BCF2F341BC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321" y="1228997"/>
            <a:ext cx="371688" cy="371688"/>
          </a:xfrm>
          <a:prstGeom prst="rect">
            <a:avLst/>
          </a:prstGeom>
        </p:spPr>
      </p:pic>
      <p:pic>
        <p:nvPicPr>
          <p:cNvPr id="27" name="Gráfico 26" descr="Ventoso con relleno sólido">
            <a:extLst>
              <a:ext uri="{FF2B5EF4-FFF2-40B4-BE49-F238E27FC236}">
                <a16:creationId xmlns:a16="http://schemas.microsoft.com/office/drawing/2014/main" id="{FD083768-D22B-4B4A-9C71-97FD8BF66B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321" y="2338483"/>
            <a:ext cx="371688" cy="371688"/>
          </a:xfrm>
          <a:prstGeom prst="rect">
            <a:avLst/>
          </a:prstGeom>
        </p:spPr>
      </p:pic>
      <p:pic>
        <p:nvPicPr>
          <p:cNvPr id="31" name="Gráfico 30" descr="bolas de harvey 0% con relleno sólido">
            <a:extLst>
              <a:ext uri="{FF2B5EF4-FFF2-40B4-BE49-F238E27FC236}">
                <a16:creationId xmlns:a16="http://schemas.microsoft.com/office/drawing/2014/main" id="{B6ED43F7-2C3C-5B1B-BFD0-F8D5F7E037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6414" y="2713374"/>
            <a:ext cx="245610" cy="245610"/>
          </a:xfrm>
          <a:prstGeom prst="rect">
            <a:avLst/>
          </a:prstGeom>
        </p:spPr>
      </p:pic>
      <p:pic>
        <p:nvPicPr>
          <p:cNvPr id="32" name="Gráfico 31" descr="bolas de harvey 0% con relleno sólido">
            <a:extLst>
              <a:ext uri="{FF2B5EF4-FFF2-40B4-BE49-F238E27FC236}">
                <a16:creationId xmlns:a16="http://schemas.microsoft.com/office/drawing/2014/main" id="{E5B3C9B9-7F00-783F-755A-A87EDCD379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6414" y="3206750"/>
            <a:ext cx="245610" cy="245610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93F6C43-1F5B-02A5-8749-B824C012913B}"/>
              </a:ext>
            </a:extLst>
          </p:cNvPr>
          <p:cNvSpPr/>
          <p:nvPr/>
        </p:nvSpPr>
        <p:spPr>
          <a:xfrm>
            <a:off x="123555" y="5425380"/>
            <a:ext cx="1241228" cy="1277889"/>
          </a:xfrm>
          <a:prstGeom prst="roundRect">
            <a:avLst>
              <a:gd name="adj" fmla="val 10205"/>
            </a:avLst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A098F61-46B7-D707-6C5C-17BDD36F0C88}"/>
              </a:ext>
            </a:extLst>
          </p:cNvPr>
          <p:cNvSpPr txBox="1"/>
          <p:nvPr/>
        </p:nvSpPr>
        <p:spPr>
          <a:xfrm>
            <a:off x="372499" y="5880518"/>
            <a:ext cx="11161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 err="1"/>
              <a:t>Preprint</a:t>
            </a:r>
            <a:r>
              <a:rPr lang="es-ES" sz="1400" dirty="0"/>
              <a:t> </a:t>
            </a:r>
            <a:r>
              <a:rPr lang="es-ES" sz="1400" dirty="0" err="1"/>
              <a:t>coming</a:t>
            </a:r>
            <a:r>
              <a:rPr lang="es-ES" sz="1400" dirty="0"/>
              <a:t> </a:t>
            </a:r>
            <a:r>
              <a:rPr lang="es-ES" sz="1400" dirty="0" err="1"/>
              <a:t>soon</a:t>
            </a:r>
            <a:endParaRPr lang="es-ES" sz="1400" dirty="0"/>
          </a:p>
        </p:txBody>
      </p:sp>
      <p:pic>
        <p:nvPicPr>
          <p:cNvPr id="6" name="Gráfico 5" descr="Papel contorno">
            <a:extLst>
              <a:ext uri="{FF2B5EF4-FFF2-40B4-BE49-F238E27FC236}">
                <a16:creationId xmlns:a16="http://schemas.microsoft.com/office/drawing/2014/main" id="{2D1CC6C5-BAEE-D3F9-C02A-9F60BABDD6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2499" y="5575847"/>
            <a:ext cx="1127422" cy="1127422"/>
          </a:xfrm>
          <a:prstGeom prst="rect">
            <a:avLst/>
          </a:prstGeom>
        </p:spPr>
      </p:pic>
      <p:pic>
        <p:nvPicPr>
          <p:cNvPr id="7" name="Gráfico 6" descr="Cohete con relleno sólido">
            <a:extLst>
              <a:ext uri="{FF2B5EF4-FFF2-40B4-BE49-F238E27FC236}">
                <a16:creationId xmlns:a16="http://schemas.microsoft.com/office/drawing/2014/main" id="{9BC51113-7058-90CA-0A56-E87F6A5478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220536">
            <a:off x="228911" y="5342518"/>
            <a:ext cx="738664" cy="73866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CF14399-4F23-741B-7FD0-06D8A51B5F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64" y="6150114"/>
            <a:ext cx="320269" cy="44817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10868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B8928-63F9-F72A-5BDC-526261290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D7A47C8-4723-4F09-551D-6ACFE682575A}"/>
              </a:ext>
            </a:extLst>
          </p:cNvPr>
          <p:cNvSpPr txBox="1"/>
          <p:nvPr/>
        </p:nvSpPr>
        <p:spPr>
          <a:xfrm>
            <a:off x="954255" y="477117"/>
            <a:ext cx="3144621" cy="442674"/>
          </a:xfrm>
          <a:prstGeom prst="roundRect">
            <a:avLst/>
          </a:prstGeom>
          <a:solidFill>
            <a:srgbClr val="344C5A"/>
          </a:solidFill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BIOLOGICAL PROCESSING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6B3E5AA-1D27-00D8-8E30-048F73320408}"/>
              </a:ext>
            </a:extLst>
          </p:cNvPr>
          <p:cNvSpPr/>
          <p:nvPr/>
        </p:nvSpPr>
        <p:spPr>
          <a:xfrm>
            <a:off x="307701" y="280204"/>
            <a:ext cx="846970" cy="836501"/>
          </a:xfrm>
          <a:prstGeom prst="ellipse">
            <a:avLst/>
          </a:prstGeom>
          <a:solidFill>
            <a:srgbClr val="344C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3C71187-9936-5140-E352-E83B73ED6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" b="40"/>
          <a:stretch/>
        </p:blipFill>
        <p:spPr>
          <a:xfrm>
            <a:off x="6096000" y="5446"/>
            <a:ext cx="6096000" cy="685255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4BD65E6-A7E2-D5DD-98AD-794602D104C9}"/>
              </a:ext>
            </a:extLst>
          </p:cNvPr>
          <p:cNvSpPr txBox="1">
            <a:spLocks/>
          </p:cNvSpPr>
          <p:nvPr/>
        </p:nvSpPr>
        <p:spPr>
          <a:xfrm>
            <a:off x="954256" y="1286788"/>
            <a:ext cx="4947780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>
                <a:solidFill>
                  <a:srgbClr val="293F47"/>
                </a:solidFill>
              </a:rPr>
              <a:t>AMPLIFICATION &amp; SEQUENCING</a:t>
            </a:r>
          </a:p>
          <a:p>
            <a:pPr algn="just"/>
            <a:endParaRPr lang="en-GB" sz="400" b="1" dirty="0">
              <a:solidFill>
                <a:srgbClr val="293F47"/>
              </a:solidFill>
            </a:endParaRPr>
          </a:p>
          <a:p>
            <a:pPr lvl="1" algn="just"/>
            <a:r>
              <a:rPr lang="en-GB" sz="1500" b="1" dirty="0"/>
              <a:t>Illumina MiSeq paired-end </a:t>
            </a:r>
            <a:r>
              <a:rPr lang="en-GB" sz="1500" dirty="0"/>
              <a:t>sequencing (</a:t>
            </a:r>
            <a:r>
              <a:rPr lang="en-GB" sz="1500" dirty="0" err="1"/>
              <a:t>Microomics</a:t>
            </a:r>
            <a:r>
              <a:rPr lang="en-GB" sz="1500" dirty="0"/>
              <a:t>, Spain)</a:t>
            </a:r>
          </a:p>
          <a:p>
            <a:pPr lvl="1" algn="just"/>
            <a:endParaRPr lang="en-GB" sz="1050" dirty="0"/>
          </a:p>
          <a:p>
            <a:pPr lvl="1" algn="just"/>
            <a:r>
              <a:rPr lang="en-GB" sz="1500" b="1" dirty="0"/>
              <a:t>Primers</a:t>
            </a:r>
            <a:r>
              <a:rPr lang="en-GB" sz="1500" dirty="0"/>
              <a:t>:</a:t>
            </a:r>
          </a:p>
          <a:p>
            <a:pPr lvl="2" algn="just"/>
            <a:r>
              <a:rPr lang="en-GB" sz="1500" b="1" dirty="0"/>
              <a:t>Bacteria</a:t>
            </a:r>
            <a:r>
              <a:rPr lang="en-GB" sz="1500" dirty="0"/>
              <a:t>: 341F-805R (16S rRNA, V3-V4)</a:t>
            </a:r>
          </a:p>
          <a:p>
            <a:pPr lvl="2" algn="just"/>
            <a:r>
              <a:rPr lang="en-GB" sz="1500" b="1" dirty="0" err="1"/>
              <a:t>Eukaryota</a:t>
            </a:r>
            <a:r>
              <a:rPr lang="en-GB" sz="1500" dirty="0"/>
              <a:t>: 1391F-EukBr (18S rRNA, V9)</a:t>
            </a:r>
          </a:p>
          <a:p>
            <a:pPr lvl="2" algn="just"/>
            <a:endParaRPr lang="en-GB" sz="1100" dirty="0"/>
          </a:p>
          <a:p>
            <a:pPr lvl="1" algn="just"/>
            <a:r>
              <a:rPr lang="en-GB" sz="1500" b="1" dirty="0"/>
              <a:t>PCR negative controls </a:t>
            </a:r>
            <a:r>
              <a:rPr lang="en-GB" sz="1500" dirty="0"/>
              <a:t>included</a:t>
            </a:r>
          </a:p>
          <a:p>
            <a:pPr lvl="1" algn="just"/>
            <a:endParaRPr lang="en-GB" sz="1400" dirty="0"/>
          </a:p>
          <a:p>
            <a:pPr lvl="1" algn="just"/>
            <a:r>
              <a:rPr lang="en-GB" sz="1500" dirty="0"/>
              <a:t>Reads processed into </a:t>
            </a:r>
            <a:r>
              <a:rPr lang="en-GB" sz="1500" b="1" dirty="0"/>
              <a:t>ASVs</a:t>
            </a:r>
            <a:r>
              <a:rPr lang="en-GB" sz="1500" dirty="0"/>
              <a:t>, contamination filtered and taxonomically assigned against SILVA v138.2</a:t>
            </a:r>
          </a:p>
          <a:p>
            <a:pPr lvl="1" algn="just"/>
            <a:endParaRPr lang="en-GB" sz="1600" dirty="0"/>
          </a:p>
          <a:p>
            <a:pPr algn="just"/>
            <a:endParaRPr lang="en-GB" sz="1050" dirty="0"/>
          </a:p>
          <a:p>
            <a:pPr algn="just"/>
            <a:r>
              <a:rPr lang="en-GB" b="1" dirty="0">
                <a:solidFill>
                  <a:srgbClr val="293F47"/>
                </a:solidFill>
              </a:rPr>
              <a:t>EPIFLUORESCENCE MICROSCOPY</a:t>
            </a:r>
          </a:p>
          <a:p>
            <a:pPr algn="just"/>
            <a:endParaRPr lang="en-GB" sz="400" b="1" dirty="0">
              <a:solidFill>
                <a:srgbClr val="293F47"/>
              </a:solidFill>
            </a:endParaRPr>
          </a:p>
          <a:p>
            <a:pPr lvl="1" algn="just"/>
            <a:r>
              <a:rPr lang="en-US" sz="1500" b="1" dirty="0"/>
              <a:t>SYBR Green I </a:t>
            </a:r>
            <a:r>
              <a:rPr lang="en-US" sz="1500" dirty="0"/>
              <a:t>(final concentration 1×)</a:t>
            </a:r>
          </a:p>
          <a:p>
            <a:pPr algn="just"/>
            <a:endParaRPr lang="en-US" sz="1100" dirty="0"/>
          </a:p>
          <a:p>
            <a:pPr lvl="1" algn="just"/>
            <a:r>
              <a:rPr lang="en-US" sz="1500" b="1" dirty="0"/>
              <a:t>Microbial abundance </a:t>
            </a:r>
            <a:r>
              <a:rPr lang="en-US" sz="1500" dirty="0"/>
              <a:t>estimated from the mean count of 100 random fields at 1000× magnification, expressed as cells/m³ air.</a:t>
            </a:r>
          </a:p>
          <a:p>
            <a:pPr algn="just"/>
            <a:endParaRPr lang="en-US" sz="1400" dirty="0"/>
          </a:p>
          <a:p>
            <a:pPr lvl="1" algn="just"/>
            <a:r>
              <a:rPr lang="en-US" sz="1500" dirty="0"/>
              <a:t>Classified by </a:t>
            </a:r>
            <a:r>
              <a:rPr lang="en-US" sz="1500" b="1" dirty="0"/>
              <a:t>size</a:t>
            </a:r>
            <a:r>
              <a:rPr lang="en-US" sz="1500" dirty="0"/>
              <a:t> (&lt;5 µm, 5–20 µm, &gt;20 µm) and </a:t>
            </a:r>
            <a:r>
              <a:rPr lang="en-US" sz="1500" b="1" dirty="0"/>
              <a:t>morphotype</a:t>
            </a:r>
            <a:r>
              <a:rPr lang="en-US" sz="1500" dirty="0"/>
              <a:t> (coccoid, filamentous). For more detail see </a:t>
            </a:r>
            <a:r>
              <a:rPr lang="es-ES" sz="1400" dirty="0">
                <a:hlinkClick r:id="rId4"/>
              </a:rPr>
              <a:t>Galbán </a:t>
            </a:r>
            <a:r>
              <a:rPr lang="es-ES" sz="1400" i="1" dirty="0">
                <a:hlinkClick r:id="rId4"/>
              </a:rPr>
              <a:t>et al. (2021) </a:t>
            </a:r>
            <a:endParaRPr lang="es-ES" sz="1400" i="1" dirty="0"/>
          </a:p>
        </p:txBody>
      </p:sp>
      <p:pic>
        <p:nvPicPr>
          <p:cNvPr id="12" name="Gráfico 11" descr="Microscopio con relleno sólido">
            <a:extLst>
              <a:ext uri="{FF2B5EF4-FFF2-40B4-BE49-F238E27FC236}">
                <a16:creationId xmlns:a16="http://schemas.microsoft.com/office/drawing/2014/main" id="{5DAE29CE-75E8-0A54-6A95-11FEA941DB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109" y="4253026"/>
            <a:ext cx="596742" cy="596742"/>
          </a:xfrm>
          <a:prstGeom prst="rect">
            <a:avLst/>
          </a:prstGeom>
        </p:spPr>
      </p:pic>
      <p:pic>
        <p:nvPicPr>
          <p:cNvPr id="18" name="Gráfico 17" descr="ADN con relleno sólido">
            <a:extLst>
              <a:ext uri="{FF2B5EF4-FFF2-40B4-BE49-F238E27FC236}">
                <a16:creationId xmlns:a16="http://schemas.microsoft.com/office/drawing/2014/main" id="{D8AF8510-149D-899C-46F0-FD65CB5474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75966">
            <a:off x="491281" y="1207465"/>
            <a:ext cx="584399" cy="584399"/>
          </a:xfrm>
          <a:prstGeom prst="rect">
            <a:avLst/>
          </a:prstGeom>
        </p:spPr>
      </p:pic>
      <p:pic>
        <p:nvPicPr>
          <p:cNvPr id="20" name="Gráfico 19" descr="Cápsula de Petri contorno">
            <a:extLst>
              <a:ext uri="{FF2B5EF4-FFF2-40B4-BE49-F238E27FC236}">
                <a16:creationId xmlns:a16="http://schemas.microsoft.com/office/drawing/2014/main" id="{C429DD0A-2448-30B2-E607-C34532BF2A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3986" y="241254"/>
            <a:ext cx="914400" cy="914400"/>
          </a:xfrm>
          <a:prstGeom prst="rect">
            <a:avLst/>
          </a:prstGeom>
        </p:spPr>
      </p:pic>
      <p:pic>
        <p:nvPicPr>
          <p:cNvPr id="22" name="Gráfico 21" descr="Germen con relleno sólido">
            <a:extLst>
              <a:ext uri="{FF2B5EF4-FFF2-40B4-BE49-F238E27FC236}">
                <a16:creationId xmlns:a16="http://schemas.microsoft.com/office/drawing/2014/main" id="{495E7A19-E401-388A-D9E2-366F87724E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5082" y="1682250"/>
            <a:ext cx="221419" cy="221419"/>
          </a:xfrm>
          <a:prstGeom prst="rect">
            <a:avLst/>
          </a:prstGeom>
        </p:spPr>
      </p:pic>
      <p:pic>
        <p:nvPicPr>
          <p:cNvPr id="23" name="Gráfico 22" descr="Germen con relleno sólido">
            <a:extLst>
              <a:ext uri="{FF2B5EF4-FFF2-40B4-BE49-F238E27FC236}">
                <a16:creationId xmlns:a16="http://schemas.microsoft.com/office/drawing/2014/main" id="{51983018-EE22-3B95-5580-6FD8FA1A79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5081" y="2299131"/>
            <a:ext cx="221419" cy="221419"/>
          </a:xfrm>
          <a:prstGeom prst="rect">
            <a:avLst/>
          </a:prstGeom>
        </p:spPr>
      </p:pic>
      <p:pic>
        <p:nvPicPr>
          <p:cNvPr id="26" name="Gráfico 25" descr="Germen con relleno sólido">
            <a:extLst>
              <a:ext uri="{FF2B5EF4-FFF2-40B4-BE49-F238E27FC236}">
                <a16:creationId xmlns:a16="http://schemas.microsoft.com/office/drawing/2014/main" id="{B93CB6E8-DC7B-04E9-D9CD-D81013BAEB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5081" y="3137502"/>
            <a:ext cx="221419" cy="221419"/>
          </a:xfrm>
          <a:prstGeom prst="rect">
            <a:avLst/>
          </a:prstGeom>
        </p:spPr>
      </p:pic>
      <p:pic>
        <p:nvPicPr>
          <p:cNvPr id="27" name="Gráfico 26" descr="Germen con relleno sólido">
            <a:extLst>
              <a:ext uri="{FF2B5EF4-FFF2-40B4-BE49-F238E27FC236}">
                <a16:creationId xmlns:a16="http://schemas.microsoft.com/office/drawing/2014/main" id="{B01169F5-DEEA-5D0C-AB90-D2AE2E4828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5081" y="3615208"/>
            <a:ext cx="221419" cy="221419"/>
          </a:xfrm>
          <a:prstGeom prst="rect">
            <a:avLst/>
          </a:prstGeom>
        </p:spPr>
      </p:pic>
      <p:pic>
        <p:nvPicPr>
          <p:cNvPr id="28" name="Gráfico 27" descr="Germen con relleno sólido">
            <a:extLst>
              <a:ext uri="{FF2B5EF4-FFF2-40B4-BE49-F238E27FC236}">
                <a16:creationId xmlns:a16="http://schemas.microsoft.com/office/drawing/2014/main" id="{DDB0AC6C-5202-2F93-9F44-BF3A788F94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5081" y="4793265"/>
            <a:ext cx="221419" cy="221419"/>
          </a:xfrm>
          <a:prstGeom prst="rect">
            <a:avLst/>
          </a:prstGeom>
        </p:spPr>
      </p:pic>
      <p:pic>
        <p:nvPicPr>
          <p:cNvPr id="29" name="Gráfico 28" descr="Germen con relleno sólido">
            <a:extLst>
              <a:ext uri="{FF2B5EF4-FFF2-40B4-BE49-F238E27FC236}">
                <a16:creationId xmlns:a16="http://schemas.microsoft.com/office/drawing/2014/main" id="{439C1F0C-DA0A-9123-1C7A-496AD0B8BC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5081" y="5185565"/>
            <a:ext cx="221419" cy="221419"/>
          </a:xfrm>
          <a:prstGeom prst="rect">
            <a:avLst/>
          </a:prstGeom>
        </p:spPr>
      </p:pic>
      <p:pic>
        <p:nvPicPr>
          <p:cNvPr id="30" name="Gráfico 29" descr="Germen con relleno sólido">
            <a:extLst>
              <a:ext uri="{FF2B5EF4-FFF2-40B4-BE49-F238E27FC236}">
                <a16:creationId xmlns:a16="http://schemas.microsoft.com/office/drawing/2014/main" id="{1D7FF193-DEC2-C11F-A39E-E1627A4CC6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5081" y="6080439"/>
            <a:ext cx="221419" cy="221419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637E8178-F2F4-D9B8-6B98-51157280D2B4}"/>
              </a:ext>
            </a:extLst>
          </p:cNvPr>
          <p:cNvSpPr/>
          <p:nvPr/>
        </p:nvSpPr>
        <p:spPr>
          <a:xfrm>
            <a:off x="10831594" y="5373783"/>
            <a:ext cx="1241228" cy="1277889"/>
          </a:xfrm>
          <a:prstGeom prst="roundRect">
            <a:avLst>
              <a:gd name="adj" fmla="val 10205"/>
            </a:avLst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CA901B-F4CC-4323-D5E6-276F0254B205}"/>
              </a:ext>
            </a:extLst>
          </p:cNvPr>
          <p:cNvSpPr txBox="1"/>
          <p:nvPr/>
        </p:nvSpPr>
        <p:spPr>
          <a:xfrm>
            <a:off x="11080538" y="5828921"/>
            <a:ext cx="11161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 err="1"/>
              <a:t>Preprint</a:t>
            </a:r>
            <a:r>
              <a:rPr lang="es-ES" sz="1400" dirty="0"/>
              <a:t> </a:t>
            </a:r>
            <a:r>
              <a:rPr lang="es-ES" sz="1400" dirty="0" err="1"/>
              <a:t>coming</a:t>
            </a:r>
            <a:r>
              <a:rPr lang="es-ES" sz="1400" dirty="0"/>
              <a:t> </a:t>
            </a:r>
            <a:r>
              <a:rPr lang="es-ES" sz="1400" dirty="0" err="1"/>
              <a:t>soon</a:t>
            </a:r>
            <a:endParaRPr lang="es-ES" sz="1400" dirty="0"/>
          </a:p>
        </p:txBody>
      </p:sp>
      <p:pic>
        <p:nvPicPr>
          <p:cNvPr id="6" name="Gráfico 5" descr="Papel contorno">
            <a:extLst>
              <a:ext uri="{FF2B5EF4-FFF2-40B4-BE49-F238E27FC236}">
                <a16:creationId xmlns:a16="http://schemas.microsoft.com/office/drawing/2014/main" id="{FC2C8BDB-2B7E-7AFF-9132-B537D8B8FC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80538" y="5524250"/>
            <a:ext cx="1127422" cy="1127422"/>
          </a:xfrm>
          <a:prstGeom prst="rect">
            <a:avLst/>
          </a:prstGeom>
        </p:spPr>
      </p:pic>
      <p:pic>
        <p:nvPicPr>
          <p:cNvPr id="9" name="Gráfico 8" descr="Cohete con relleno sólido">
            <a:extLst>
              <a:ext uri="{FF2B5EF4-FFF2-40B4-BE49-F238E27FC236}">
                <a16:creationId xmlns:a16="http://schemas.microsoft.com/office/drawing/2014/main" id="{CF7FD981-90E4-E562-F3A6-0B20E74093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220536">
            <a:off x="10936950" y="5290921"/>
            <a:ext cx="738664" cy="73866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10CB7BE-C442-26CF-C6C9-EB50CE3D40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403" y="6098517"/>
            <a:ext cx="320269" cy="44817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37034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10907</TotalTime>
  <Words>525</Words>
  <Application>Microsoft Office PowerPoint</Application>
  <PresentationFormat>Panorámica</PresentationFormat>
  <Paragraphs>61</Paragraphs>
  <Slides>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Calibri</vt:lpstr>
      <vt:lpstr>Aptos Display</vt:lpstr>
      <vt:lpstr>Aptos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Sofia Galban Mendez</dc:creator>
  <cp:lastModifiedBy>Sofia Galban Mendez</cp:lastModifiedBy>
  <cp:revision>59</cp:revision>
  <dcterms:created xsi:type="dcterms:W3CDTF">2026-04-21T08:52:23Z</dcterms:created>
  <dcterms:modified xsi:type="dcterms:W3CDTF">2026-05-04T08:51:10Z</dcterms:modified>
</cp:coreProperties>
</file>