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73"/>
  </p:notesMasterIdLst>
  <p:handoutMasterIdLst>
    <p:handoutMasterId r:id="rId74"/>
  </p:handoutMasterIdLst>
  <p:sldIdLst>
    <p:sldId id="428" r:id="rId2"/>
    <p:sldId id="444" r:id="rId3"/>
    <p:sldId id="445" r:id="rId4"/>
    <p:sldId id="448" r:id="rId5"/>
    <p:sldId id="434" r:id="rId6"/>
    <p:sldId id="500" r:id="rId7"/>
    <p:sldId id="400" r:id="rId8"/>
    <p:sldId id="401" r:id="rId9"/>
    <p:sldId id="414" r:id="rId10"/>
    <p:sldId id="423" r:id="rId11"/>
    <p:sldId id="501" r:id="rId12"/>
    <p:sldId id="502" r:id="rId13"/>
    <p:sldId id="503" r:id="rId14"/>
    <p:sldId id="283" r:id="rId15"/>
    <p:sldId id="284" r:id="rId16"/>
    <p:sldId id="450" r:id="rId17"/>
    <p:sldId id="454" r:id="rId18"/>
    <p:sldId id="451" r:id="rId19"/>
    <p:sldId id="452" r:id="rId20"/>
    <p:sldId id="455" r:id="rId21"/>
    <p:sldId id="456" r:id="rId22"/>
    <p:sldId id="457" r:id="rId23"/>
    <p:sldId id="458" r:id="rId24"/>
    <p:sldId id="459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67" r:id="rId33"/>
    <p:sldId id="468" r:id="rId34"/>
    <p:sldId id="469" r:id="rId35"/>
    <p:sldId id="470" r:id="rId36"/>
    <p:sldId id="471" r:id="rId37"/>
    <p:sldId id="472" r:id="rId38"/>
    <p:sldId id="505" r:id="rId39"/>
    <p:sldId id="473" r:id="rId40"/>
    <p:sldId id="474" r:id="rId41"/>
    <p:sldId id="475" r:id="rId42"/>
    <p:sldId id="476" r:id="rId43"/>
    <p:sldId id="477" r:id="rId44"/>
    <p:sldId id="478" r:id="rId45"/>
    <p:sldId id="479" r:id="rId46"/>
    <p:sldId id="480" r:id="rId47"/>
    <p:sldId id="481" r:id="rId48"/>
    <p:sldId id="485" r:id="rId49"/>
    <p:sldId id="486" r:id="rId50"/>
    <p:sldId id="487" r:id="rId51"/>
    <p:sldId id="482" r:id="rId52"/>
    <p:sldId id="483" r:id="rId53"/>
    <p:sldId id="484" r:id="rId54"/>
    <p:sldId id="488" r:id="rId55"/>
    <p:sldId id="489" r:id="rId56"/>
    <p:sldId id="490" r:id="rId57"/>
    <p:sldId id="491" r:id="rId58"/>
    <p:sldId id="492" r:id="rId59"/>
    <p:sldId id="493" r:id="rId60"/>
    <p:sldId id="494" r:id="rId61"/>
    <p:sldId id="495" r:id="rId62"/>
    <p:sldId id="496" r:id="rId63"/>
    <p:sldId id="497" r:id="rId64"/>
    <p:sldId id="498" r:id="rId65"/>
    <p:sldId id="499" r:id="rId66"/>
    <p:sldId id="398" r:id="rId67"/>
    <p:sldId id="435" r:id="rId68"/>
    <p:sldId id="436" r:id="rId69"/>
    <p:sldId id="437" r:id="rId70"/>
    <p:sldId id="438" r:id="rId71"/>
    <p:sldId id="443" r:id="rId72"/>
  </p:sldIdLst>
  <p:sldSz cx="9144000" cy="5143500" type="screen16x9"/>
  <p:notesSz cx="6858000" cy="9144000"/>
  <p:defaultTextStyle>
    <a:defPPr>
      <a:defRPr lang="de-DE"/>
    </a:defPPr>
    <a:lvl1pPr marL="0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5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50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75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01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27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51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77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02" algn="l" defTabSz="45712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1">
          <p15:clr>
            <a:srgbClr val="A4A3A4"/>
          </p15:clr>
        </p15:guide>
        <p15:guide id="2" orient="horz" pos="152">
          <p15:clr>
            <a:srgbClr val="A4A3A4"/>
          </p15:clr>
        </p15:guide>
        <p15:guide id="3" pos="5590">
          <p15:clr>
            <a:srgbClr val="A4A3A4"/>
          </p15:clr>
        </p15:guide>
        <p15:guide id="4" pos="16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DE"/>
    <a:srgbClr val="FFFFFF"/>
    <a:srgbClr val="515151"/>
    <a:srgbClr val="929292"/>
    <a:srgbClr val="238880"/>
    <a:srgbClr val="AF7222"/>
    <a:srgbClr val="D7D7D7"/>
    <a:srgbClr val="9BBB59"/>
    <a:srgbClr val="ED0000"/>
    <a:srgbClr val="004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84353"/>
  </p:normalViewPr>
  <p:slideViewPr>
    <p:cSldViewPr snapToGrid="0" snapToObjects="1" showGuides="1">
      <p:cViewPr varScale="1">
        <p:scale>
          <a:sx n="134" d="100"/>
          <a:sy n="134" d="100"/>
        </p:scale>
        <p:origin x="184" y="208"/>
      </p:cViewPr>
      <p:guideLst>
        <p:guide orient="horz" pos="2681"/>
        <p:guide orient="horz" pos="152"/>
        <p:guide pos="5590"/>
        <p:guide pos="162"/>
      </p:guideLst>
    </p:cSldViewPr>
  </p:slideViewPr>
  <p:notesTextViewPr>
    <p:cViewPr>
      <p:scale>
        <a:sx n="140" d="100"/>
        <a:sy n="140" d="100"/>
      </p:scale>
      <p:origin x="0" y="0"/>
    </p:cViewPr>
  </p:notesTextViewPr>
  <p:notesViewPr>
    <p:cSldViewPr snapToGrid="0" snapToObjects="1">
      <p:cViewPr varScale="1">
        <p:scale>
          <a:sx n="92" d="100"/>
          <a:sy n="92" d="100"/>
        </p:scale>
        <p:origin x="40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07738-67D4-2145-AE2C-7D3B7AB21CDE}" type="datetimeFigureOut">
              <a:rPr lang="de-DE" smtClean="0"/>
              <a:t>30.04.26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55F7-C0E6-7340-B62F-7F9EB258B5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8033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57A1E-8B94-574D-96D3-8BC89B48F792}" type="datetimeFigureOut">
              <a:rPr lang="de-DE" smtClean="0"/>
              <a:t>30.04.26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4C72F-B32F-0947-8EA7-0D034CC47F5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3052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4589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1pPr>
    <a:lvl2pPr marL="414589" algn="l" defTabSz="414589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2pPr>
    <a:lvl3pPr marL="829178" algn="l" defTabSz="414589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3pPr>
    <a:lvl4pPr marL="1243767" algn="l" defTabSz="414589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4pPr>
    <a:lvl5pPr marL="1658356" algn="l" defTabSz="414589" rtl="0" eaLnBrk="1" latinLnBrk="0" hangingPunct="1">
      <a:defRPr sz="4400" kern="1200">
        <a:solidFill>
          <a:schemeClr val="tx1"/>
        </a:solidFill>
        <a:latin typeface="+mn-lt"/>
        <a:ea typeface="+mn-ea"/>
        <a:cs typeface="+mn-cs"/>
      </a:defRPr>
    </a:lvl5pPr>
    <a:lvl6pPr marL="2072945" algn="l" defTabSz="414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87534" algn="l" defTabSz="414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02123" algn="l" defTabSz="414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16712" algn="l" defTabSz="414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3AFDC-DCE3-7892-545A-C4AEBE163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02DD02D-CE98-4A88-05D5-7CE229032B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BDC5BDE-8EBC-8060-6A48-BCA0F3242C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 Min </a:t>
            </a:r>
            <a:r>
              <a:rPr lang="de-DE" dirty="0" err="1"/>
              <a:t>pico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1. </a:t>
            </a:r>
            <a:r>
              <a:rPr lang="de-DE" dirty="0" err="1"/>
              <a:t>haboobs</a:t>
            </a:r>
            <a:r>
              <a:rPr lang="de-DE" dirty="0"/>
              <a:t> als </a:t>
            </a:r>
            <a:r>
              <a:rPr lang="de-DE" dirty="0" err="1"/>
              <a:t>kleiskaliges</a:t>
            </a:r>
            <a:r>
              <a:rPr lang="de-DE" dirty="0"/>
              <a:t> </a:t>
            </a:r>
            <a:r>
              <a:rPr lang="de-DE" dirty="0" err="1"/>
              <a:t>phänomän</a:t>
            </a:r>
            <a:br>
              <a:rPr lang="de-DE" dirty="0"/>
            </a:br>
            <a:r>
              <a:rPr lang="de-DE" dirty="0"/>
              <a:t>2. hoch </a:t>
            </a:r>
            <a:r>
              <a:rPr lang="de-DE" dirty="0" err="1"/>
              <a:t>auflösned</a:t>
            </a:r>
            <a:r>
              <a:rPr lang="de-DE" dirty="0"/>
              <a:t> </a:t>
            </a:r>
            <a:r>
              <a:rPr lang="de-DE" dirty="0" err="1"/>
              <a:t>modelieren</a:t>
            </a:r>
            <a:r>
              <a:rPr lang="de-DE" dirty="0"/>
              <a:t> wichtig</a:t>
            </a:r>
            <a:br>
              <a:rPr lang="de-DE" dirty="0"/>
            </a:br>
            <a:r>
              <a:rPr lang="de-DE" dirty="0"/>
              <a:t>3. DUP</a:t>
            </a:r>
            <a:br>
              <a:rPr lang="de-DE" dirty="0"/>
            </a:br>
            <a:r>
              <a:rPr lang="de-DE" dirty="0"/>
              <a:t>4. Regionen</a:t>
            </a:r>
            <a:br>
              <a:rPr lang="de-DE" dirty="0"/>
            </a:br>
            <a:r>
              <a:rPr lang="de-DE" dirty="0" err="1"/>
              <a:t>lets</a:t>
            </a:r>
            <a:r>
              <a:rPr lang="de-DE" dirty="0"/>
              <a:t> </a:t>
            </a:r>
            <a:r>
              <a:rPr lang="de-DE" dirty="0" err="1"/>
              <a:t>discuss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2A5A142-AC31-D21F-795C-21340913A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923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83147-7BDB-9043-C691-99E73F0F8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4843603-4042-6A90-9A0B-41F410768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CA8FC1-880A-962E-1CAD-3DBC68390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DUP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alot</a:t>
            </a:r>
            <a:r>
              <a:rPr lang="de-DE" dirty="0"/>
              <a:t> in </a:t>
            </a:r>
            <a:r>
              <a:rPr lang="de-DE" dirty="0" err="1"/>
              <a:t>papers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asumption</a:t>
            </a:r>
            <a:r>
              <a:rPr lang="de-DE" dirty="0"/>
              <a:t>? </a:t>
            </a:r>
            <a:r>
              <a:rPr lang="de-DE" dirty="0" err="1"/>
              <a:t>unlinearity</a:t>
            </a:r>
            <a:r>
              <a:rPr lang="de-DE" dirty="0"/>
              <a:t> --&gt; </a:t>
            </a:r>
            <a:r>
              <a:rPr lang="de-DE" dirty="0" err="1"/>
              <a:t>peak</a:t>
            </a:r>
            <a:r>
              <a:rPr lang="de-DE" dirty="0"/>
              <a:t> wind </a:t>
            </a:r>
            <a:r>
              <a:rPr lang="de-DE" dirty="0" err="1"/>
              <a:t>speeds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, neutral </a:t>
            </a:r>
            <a:r>
              <a:rPr lang="de-DE" dirty="0" err="1"/>
              <a:t>conditions</a:t>
            </a:r>
            <a:r>
              <a:rPr lang="de-DE" dirty="0"/>
              <a:t>, smooth </a:t>
            </a:r>
            <a:r>
              <a:rPr lang="de-DE" dirty="0" err="1"/>
              <a:t>surfaces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26F97E-1BAC-0674-2AAB-33C2C04E0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989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Steht bald bei </a:t>
            </a:r>
            <a:r>
              <a:rPr lang="de-DE" dirty="0" err="1"/>
              <a:t>egusphere</a:t>
            </a:r>
            <a:r>
              <a:rPr lang="de-DE" dirty="0"/>
              <a:t>???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2959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9491C-4E34-10A4-3557-9AA20FAF6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E5FABDB-EDB7-1721-B856-5C8A9116A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EB0A7B2-92C6-9C62-F8DB-C90E06D90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Model-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F6D987-5405-DC4C-20C6-52753FBBB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70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B61B7-CDA7-996A-FD49-ED1CCF7CE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7DD36B1-A3CE-6F4D-4FF8-2F0277CF4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6C62A3-C656-492F-612E-536808A89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90F2D6-0CB9-7F26-EFE2-B3B107316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855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668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CA5F-6ED0-6AD1-88FF-D3D1966F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1242AE9-E46B-5923-17BE-1EAC309E7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31A36CB-C0C7-FD5A-64FA-D41507077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 Min </a:t>
            </a:r>
            <a:r>
              <a:rPr lang="de-DE" dirty="0" err="1"/>
              <a:t>pico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1. </a:t>
            </a:r>
            <a:r>
              <a:rPr lang="de-DE" dirty="0" err="1"/>
              <a:t>haboobs</a:t>
            </a:r>
            <a:r>
              <a:rPr lang="de-DE" dirty="0"/>
              <a:t> als </a:t>
            </a:r>
            <a:r>
              <a:rPr lang="de-DE" dirty="0" err="1"/>
              <a:t>kleiskaliges</a:t>
            </a:r>
            <a:r>
              <a:rPr lang="de-DE" dirty="0"/>
              <a:t> </a:t>
            </a:r>
            <a:r>
              <a:rPr lang="de-DE" dirty="0" err="1"/>
              <a:t>phänomän</a:t>
            </a:r>
            <a:br>
              <a:rPr lang="de-DE" dirty="0"/>
            </a:br>
            <a:r>
              <a:rPr lang="de-DE" dirty="0"/>
              <a:t>2. hoch </a:t>
            </a:r>
            <a:r>
              <a:rPr lang="de-DE" dirty="0" err="1"/>
              <a:t>auflösned</a:t>
            </a:r>
            <a:r>
              <a:rPr lang="de-DE" dirty="0"/>
              <a:t> </a:t>
            </a:r>
            <a:r>
              <a:rPr lang="de-DE" dirty="0" err="1"/>
              <a:t>modelieren</a:t>
            </a:r>
            <a:r>
              <a:rPr lang="de-DE" dirty="0"/>
              <a:t> wichtig</a:t>
            </a:r>
            <a:br>
              <a:rPr lang="de-DE" dirty="0"/>
            </a:br>
            <a:r>
              <a:rPr lang="de-DE" dirty="0"/>
              <a:t>3. DUP</a:t>
            </a:r>
            <a:br>
              <a:rPr lang="de-DE" dirty="0"/>
            </a:br>
            <a:r>
              <a:rPr lang="de-DE" dirty="0"/>
              <a:t>4. Regionen</a:t>
            </a:r>
            <a:br>
              <a:rPr lang="de-DE" dirty="0"/>
            </a:br>
            <a:r>
              <a:rPr lang="de-DE" dirty="0" err="1"/>
              <a:t>lets</a:t>
            </a:r>
            <a:r>
              <a:rPr lang="de-DE" dirty="0"/>
              <a:t> </a:t>
            </a:r>
            <a:r>
              <a:rPr lang="de-DE" dirty="0" err="1"/>
              <a:t>discuss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D53792-47C8-A3EE-4BFE-47D512A90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83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561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498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2013 </a:t>
            </a:r>
            <a:r>
              <a:rPr lang="de-DE" dirty="0" err="1"/>
              <a:t>huge</a:t>
            </a:r>
            <a:r>
              <a:rPr lang="de-DE" dirty="0"/>
              <a:t> </a:t>
            </a:r>
            <a:r>
              <a:rPr lang="de-DE" dirty="0" err="1"/>
              <a:t>effort</a:t>
            </a:r>
            <a:endParaRPr lang="de-DE" dirty="0"/>
          </a:p>
          <a:p>
            <a:r>
              <a:rPr lang="de-DE" dirty="0"/>
              <a:t>Benoit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549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14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Helvetica" pitchFamily="2" charset="0"/>
              </a:rPr>
              <a:t>The </a:t>
            </a:r>
            <a:r>
              <a:rPr lang="en-US" sz="1100" b="1" dirty="0">
                <a:latin typeface="Helvetica" pitchFamily="2" charset="0"/>
              </a:rPr>
              <a:t>Dy</a:t>
            </a:r>
            <a:r>
              <a:rPr lang="en-US" sz="1100" dirty="0">
                <a:latin typeface="Helvetica" pitchFamily="2" charset="0"/>
              </a:rPr>
              <a:t>namics of the </a:t>
            </a:r>
            <a:r>
              <a:rPr lang="en-US" sz="1100" b="1" dirty="0">
                <a:latin typeface="Helvetica" pitchFamily="2" charset="0"/>
              </a:rPr>
              <a:t>a</a:t>
            </a:r>
            <a:r>
              <a:rPr lang="en-US" sz="1100" dirty="0">
                <a:latin typeface="Helvetica" pitchFamily="2" charset="0"/>
              </a:rPr>
              <a:t>tmospheric general circulation </a:t>
            </a:r>
            <a:r>
              <a:rPr lang="de-DE" sz="1100" b="1" dirty="0" err="1">
                <a:latin typeface="Helvetica" pitchFamily="2" charset="0"/>
              </a:rPr>
              <a:t>m</a:t>
            </a:r>
            <a:r>
              <a:rPr lang="de-DE" sz="1100" dirty="0" err="1">
                <a:latin typeface="Helvetica" pitchFamily="2" charset="0"/>
              </a:rPr>
              <a:t>odeled</a:t>
            </a:r>
            <a:r>
              <a:rPr lang="en-US" sz="1100" dirty="0">
                <a:latin typeface="Helvetica" pitchFamily="2" charset="0"/>
              </a:rPr>
              <a:t> </a:t>
            </a:r>
            <a:r>
              <a:rPr lang="en-US" sz="1100" b="1" dirty="0">
                <a:latin typeface="Helvetica" pitchFamily="2" charset="0"/>
              </a:rPr>
              <a:t>o</a:t>
            </a:r>
            <a:r>
              <a:rPr lang="en-US" sz="1100" dirty="0">
                <a:latin typeface="Helvetica" pitchFamily="2" charset="0"/>
              </a:rPr>
              <a:t>n </a:t>
            </a:r>
            <a:r>
              <a:rPr lang="en-US" sz="1100" b="1" dirty="0">
                <a:latin typeface="Helvetica" pitchFamily="2" charset="0"/>
              </a:rPr>
              <a:t>n</a:t>
            </a:r>
            <a:r>
              <a:rPr lang="en-US" sz="1100" dirty="0">
                <a:latin typeface="Helvetica" pitchFamily="2" charset="0"/>
              </a:rPr>
              <a:t>on-hydrostatic </a:t>
            </a:r>
            <a:r>
              <a:rPr lang="en-US" sz="1100" b="1" dirty="0">
                <a:latin typeface="Helvetica" pitchFamily="2" charset="0"/>
              </a:rPr>
              <a:t>D</a:t>
            </a:r>
            <a:r>
              <a:rPr lang="en-US" sz="1100" dirty="0">
                <a:latin typeface="Helvetica" pitchFamily="2" charset="0"/>
              </a:rPr>
              <a:t>omains</a:t>
            </a:r>
          </a:p>
          <a:p>
            <a:pPr marL="0" marR="0" lvl="0" indent="0" algn="l" defTabSz="414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latin typeface="Helvetica" pitchFamily="2" charset="0"/>
              </a:rPr>
              <a:t>ran global model high resolution model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018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/>
              <a:t>DUP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alot</a:t>
            </a:r>
            <a:r>
              <a:rPr lang="de-DE" dirty="0"/>
              <a:t> in </a:t>
            </a:r>
            <a:r>
              <a:rPr lang="de-DE" dirty="0" err="1"/>
              <a:t>papers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why</a:t>
            </a:r>
            <a:r>
              <a:rPr lang="de-DE" dirty="0"/>
              <a:t> </a:t>
            </a:r>
            <a:r>
              <a:rPr lang="de-DE" dirty="0" err="1"/>
              <a:t>asumption</a:t>
            </a:r>
            <a:r>
              <a:rPr lang="de-DE" dirty="0"/>
              <a:t>? </a:t>
            </a:r>
            <a:r>
              <a:rPr lang="de-DE" dirty="0" err="1"/>
              <a:t>unlinearity</a:t>
            </a:r>
            <a:r>
              <a:rPr lang="de-DE" dirty="0"/>
              <a:t> --&gt; </a:t>
            </a:r>
            <a:r>
              <a:rPr lang="de-DE" dirty="0" err="1"/>
              <a:t>peak</a:t>
            </a:r>
            <a:r>
              <a:rPr lang="de-DE" dirty="0"/>
              <a:t> wind </a:t>
            </a:r>
            <a:r>
              <a:rPr lang="de-DE" dirty="0" err="1"/>
              <a:t>speeds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, neutral </a:t>
            </a:r>
            <a:r>
              <a:rPr lang="de-DE" dirty="0" err="1"/>
              <a:t>conditions</a:t>
            </a:r>
            <a:r>
              <a:rPr lang="de-DE" dirty="0"/>
              <a:t>, smooth </a:t>
            </a:r>
            <a:r>
              <a:rPr lang="de-DE" dirty="0" err="1"/>
              <a:t>surfaces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4C72F-B32F-0947-8EA7-0D034CC47F5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95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528231" y="439269"/>
            <a:ext cx="8087538" cy="21480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3600" b="1" baseline="0">
                <a:latin typeface="Helvetica"/>
                <a:cs typeface="Helvetica"/>
              </a:defRPr>
            </a:lvl1pPr>
          </a:lstStyle>
          <a:p>
            <a:r>
              <a:rPr lang="en-US" dirty="0" err="1"/>
              <a:t>Titel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28231" y="2903634"/>
            <a:ext cx="8087538" cy="91186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Name des </a:t>
            </a:r>
            <a:r>
              <a:rPr lang="en-US" dirty="0" err="1"/>
              <a:t>Vortragenden</a:t>
            </a:r>
            <a:endParaRPr lang="en-US" dirty="0"/>
          </a:p>
          <a:p>
            <a:pPr lvl="0"/>
            <a:r>
              <a:rPr lang="de-DE" dirty="0"/>
              <a:t>G</a:t>
            </a:r>
            <a:r>
              <a:rPr lang="en-US" dirty="0" err="1"/>
              <a:t>gf</a:t>
            </a:r>
            <a:r>
              <a:rPr lang="en-US" dirty="0"/>
              <a:t>. </a:t>
            </a:r>
            <a:r>
              <a:rPr lang="de-DE" dirty="0" err="1"/>
              <a:t>w</a:t>
            </a:r>
            <a:r>
              <a:rPr lang="en-US" dirty="0" err="1"/>
              <a:t>eiter</a:t>
            </a:r>
            <a:r>
              <a:rPr lang="en-US" dirty="0"/>
              <a:t> </a:t>
            </a:r>
            <a:r>
              <a:rPr lang="en-US" dirty="0" err="1"/>
              <a:t>Namen</a:t>
            </a:r>
            <a:endParaRPr lang="en-US" dirty="0"/>
          </a:p>
          <a:p>
            <a:pPr lvl="0"/>
            <a:endParaRPr lang="en-US" dirty="0"/>
          </a:p>
        </p:txBody>
      </p:sp>
      <p:pic>
        <p:nvPicPr>
          <p:cNvPr id="4" name="Bild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" y="3852000"/>
            <a:ext cx="1237865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39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02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olke, Himmel, Natur, draußen enthält.&#10;&#10;Automatisch generierte Beschreibung">
            <a:extLst>
              <a:ext uri="{FF2B5EF4-FFF2-40B4-BE49-F238E27FC236}">
                <a16:creationId xmlns:a16="http://schemas.microsoft.com/office/drawing/2014/main" id="{1B97E04A-A6D8-86FD-69C9-8737B415F4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484F4E85-30EA-5403-53E2-8CE617DE4C7B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173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5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7176" y="257824"/>
            <a:ext cx="8616232" cy="1967527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Textfeld</a:t>
            </a:r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57176" y="4500592"/>
            <a:ext cx="518953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Vorname Name, Datum, Ort, Titel der Präsentation 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1770025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 +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57175" y="257823"/>
            <a:ext cx="6992681" cy="3132688"/>
          </a:xfrm>
          <a:prstGeom prst="rect">
            <a:avLst/>
          </a:prstGeom>
        </p:spPr>
        <p:txBody>
          <a:bodyPr vert="horz" lIns="82918" tIns="41459" rIns="82918" bIns="41459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7175" y="3724393"/>
            <a:ext cx="6992681" cy="5285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Bildtitel und Unterschrift (max. 2 Zeilen)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57176" y="4500592"/>
            <a:ext cx="518953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Vorname Name, Datum, Ort, Titel der Präsentation 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27399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itel + Tex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57175" y="257825"/>
            <a:ext cx="4738571" cy="2912252"/>
          </a:xfrm>
          <a:prstGeom prst="rect">
            <a:avLst/>
          </a:prstGeom>
        </p:spPr>
        <p:txBody>
          <a:bodyPr vert="horz" lIns="82918" tIns="41459" rIns="82918" bIns="41459"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368630" y="257823"/>
            <a:ext cx="3505495" cy="291225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0" i="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Ggf. Textfeld für Bildinformationen</a:t>
            </a: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57175" y="3724393"/>
            <a:ext cx="6992681" cy="5285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Bildtitel und Unterschrift (max. 2 Zeilen)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57176" y="4500592"/>
            <a:ext cx="518953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Vorname Name, Datum, Ort, Titel der Präsentation 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127134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+ Titel + Tex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257175" y="1029468"/>
            <a:ext cx="4939179" cy="3226620"/>
          </a:xfrm>
          <a:prstGeom prst="rect">
            <a:avLst/>
          </a:prstGeom>
        </p:spPr>
        <p:txBody>
          <a:bodyPr vert="horz" lIns="82918" tIns="41459" rIns="82918" bIns="41459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446388" y="1029468"/>
            <a:ext cx="3427021" cy="322662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 b="0" i="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Ggf. Textfeld für</a:t>
            </a:r>
          </a:p>
          <a:p>
            <a:pPr lvl="0"/>
            <a:r>
              <a:rPr lang="de-DE" dirty="0"/>
              <a:t>Bildinformationen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57175" y="256743"/>
            <a:ext cx="8616233" cy="5285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Bildtitel </a:t>
            </a:r>
          </a:p>
          <a:p>
            <a:pPr lvl="0"/>
            <a:r>
              <a:rPr lang="de-DE" dirty="0"/>
              <a:t>und Unterschrift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57176" y="4500592"/>
            <a:ext cx="518953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Vorname Name, Datum, Ort, Titel der Präsentation 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3041698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sz="quarter" idx="14" hasCustomPrompt="1"/>
          </p:nvPr>
        </p:nvSpPr>
        <p:spPr>
          <a:xfrm>
            <a:off x="4764851" y="257824"/>
            <a:ext cx="4109274" cy="3101196"/>
          </a:xfrm>
          <a:prstGeom prst="rect">
            <a:avLst/>
          </a:prstGeom>
        </p:spPr>
        <p:txBody>
          <a:bodyPr vert="horz" lIns="82918" tIns="41459" rIns="82918" bIns="41459"/>
          <a:lstStyle>
            <a:lvl1pPr>
              <a:defRPr sz="1800" b="1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Inhalt</a:t>
            </a:r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64851" y="3727562"/>
            <a:ext cx="4109274" cy="5285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Bildtitel / Text</a:t>
            </a:r>
          </a:p>
          <a:p>
            <a:pPr lvl="0"/>
            <a:r>
              <a:rPr lang="de-DE" dirty="0"/>
              <a:t>und Unterschrift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257175" y="257824"/>
            <a:ext cx="4109274" cy="3101196"/>
          </a:xfrm>
          <a:prstGeom prst="rect">
            <a:avLst/>
          </a:prstGeom>
        </p:spPr>
        <p:txBody>
          <a:bodyPr vert="horz" lIns="82918" tIns="41459" rIns="82918" bIns="41459"/>
          <a:lstStyle>
            <a:lvl1pPr>
              <a:defRPr sz="1800" b="1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Inhalt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57175" y="3727562"/>
            <a:ext cx="4109274" cy="52852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None/>
              <a:defRPr sz="1800" b="1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Bildtitel / Text</a:t>
            </a:r>
          </a:p>
          <a:p>
            <a:pPr lvl="0"/>
            <a:r>
              <a:rPr lang="de-DE" dirty="0"/>
              <a:t>und Unterschrift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257176" y="4500592"/>
            <a:ext cx="5189538" cy="273611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1150"/>
              </a:lnSpc>
              <a:spcBef>
                <a:spcPts val="0"/>
              </a:spcBef>
              <a:buNone/>
              <a:defRPr sz="800" baseline="0">
                <a:latin typeface="Helvetica"/>
                <a:cs typeface="Helvetica"/>
              </a:defRPr>
            </a:lvl1pPr>
          </a:lstStyle>
          <a:p>
            <a:pPr lvl="0"/>
            <a:r>
              <a:rPr lang="de-DE" dirty="0"/>
              <a:t>Vorname Name, Datum, Ort, Titel der Präsentation (max. 2 Zeilen)</a:t>
            </a:r>
          </a:p>
        </p:txBody>
      </p:sp>
    </p:spTree>
    <p:extLst>
      <p:ext uri="{BB962C8B-B14F-4D97-AF65-F5344CB8AC3E}">
        <p14:creationId xmlns:p14="http://schemas.microsoft.com/office/powerpoint/2010/main" val="128383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7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4" r:id="rId2"/>
    <p:sldLayoutId id="2147483721" r:id="rId3"/>
    <p:sldLayoutId id="2147483720" r:id="rId4"/>
    <p:sldLayoutId id="2147483713" r:id="rId5"/>
    <p:sldLayoutId id="2147483715" r:id="rId6"/>
    <p:sldLayoutId id="2147483716" r:id="rId7"/>
    <p:sldLayoutId id="2147483719" r:id="rId8"/>
    <p:sldLayoutId id="2147483718" r:id="rId9"/>
  </p:sldLayoutIdLst>
  <p:hf hdr="0" ftr="0" dt="0"/>
  <p:txStyles>
    <p:titleStyle>
      <a:lvl1pPr algn="ctr" defTabSz="4571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6" indent="-342876" algn="l" defTabSz="45716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6" indent="-285729" algn="l" defTabSz="45716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7" indent="-228583" algn="l" defTabSz="45716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5" indent="-228583" algn="l" defTabSz="45716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2" indent="-228583" algn="l" defTabSz="45716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9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85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2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9" indent="-228583" algn="l" defTabSz="45716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4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1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7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5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2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9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36" algn="l" defTabSz="457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s.w-x.co/cqfu6h3xeaaztsr.jpg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svg"/><Relationship Id="rId7" Type="http://schemas.openxmlformats.org/officeDocument/2006/relationships/image" Target="../media/image24.sv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23.svg"/><Relationship Id="rId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4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5.png"/><Relationship Id="rId5" Type="http://schemas.openxmlformats.org/officeDocument/2006/relationships/image" Target="../media/image22.svg"/><Relationship Id="rId10" Type="http://schemas.openxmlformats.org/officeDocument/2006/relationships/image" Target="../media/image33.png"/><Relationship Id="rId4" Type="http://schemas.openxmlformats.org/officeDocument/2006/relationships/slide" Target="slide6.xml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4.svg"/><Relationship Id="rId3" Type="http://schemas.openxmlformats.org/officeDocument/2006/relationships/image" Target="../media/image37.png"/><Relationship Id="rId7" Type="http://schemas.openxmlformats.org/officeDocument/2006/relationships/image" Target="../media/image330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3.svg"/><Relationship Id="rId5" Type="http://schemas.openxmlformats.org/officeDocument/2006/relationships/image" Target="../media/image39.png"/><Relationship Id="rId10" Type="http://schemas.openxmlformats.org/officeDocument/2006/relationships/slide" Target="slide16.xml"/><Relationship Id="rId4" Type="http://schemas.openxmlformats.org/officeDocument/2006/relationships/image" Target="../media/image38.png"/><Relationship Id="rId9" Type="http://schemas.openxmlformats.org/officeDocument/2006/relationships/image" Target="../media/image22.svg"/><Relationship Id="rId1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8.svg"/><Relationship Id="rId3" Type="http://schemas.openxmlformats.org/officeDocument/2006/relationships/image" Target="../media/image350.png"/><Relationship Id="rId7" Type="http://schemas.openxmlformats.org/officeDocument/2006/relationships/image" Target="../media/image42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slide" Target="slide16.xml"/><Relationship Id="rId5" Type="http://schemas.openxmlformats.org/officeDocument/2006/relationships/image" Target="../media/image40.png"/><Relationship Id="rId10" Type="http://schemas.openxmlformats.org/officeDocument/2006/relationships/image" Target="../media/image22.svg"/><Relationship Id="rId4" Type="http://schemas.openxmlformats.org/officeDocument/2006/relationships/image" Target="../media/image36.png"/><Relationship Id="rId9" Type="http://schemas.openxmlformats.org/officeDocument/2006/relationships/slide" Target="slide6.xml"/><Relationship Id="rId1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24.svg"/><Relationship Id="rId12" Type="http://schemas.openxmlformats.org/officeDocument/2006/relationships/image" Target="../media/image230.png"/><Relationship Id="rId17" Type="http://schemas.openxmlformats.org/officeDocument/2006/relationships/image" Target="../media/image28.svg"/><Relationship Id="rId2" Type="http://schemas.openxmlformats.org/officeDocument/2006/relationships/image" Target="../media/image44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220.png"/><Relationship Id="rId15" Type="http://schemas.openxmlformats.org/officeDocument/2006/relationships/slide" Target="slide16.xml"/><Relationship Id="rId14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24.svg"/><Relationship Id="rId12" Type="http://schemas.openxmlformats.org/officeDocument/2006/relationships/image" Target="../media/image230.png"/><Relationship Id="rId17" Type="http://schemas.openxmlformats.org/officeDocument/2006/relationships/image" Target="../media/image28.svg"/><Relationship Id="rId2" Type="http://schemas.openxmlformats.org/officeDocument/2006/relationships/image" Target="../media/image45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220.png"/><Relationship Id="rId15" Type="http://schemas.openxmlformats.org/officeDocument/2006/relationships/slide" Target="slide16.xml"/><Relationship Id="rId1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13" Type="http://schemas.openxmlformats.org/officeDocument/2006/relationships/slide" Target="slide35.xml"/><Relationship Id="rId3" Type="http://schemas.openxmlformats.org/officeDocument/2006/relationships/image" Target="../media/image46.png"/><Relationship Id="rId7" Type="http://schemas.openxmlformats.org/officeDocument/2006/relationships/image" Target="../media/image22.svg"/><Relationship Id="rId12" Type="http://schemas.openxmlformats.org/officeDocument/2006/relationships/slide" Target="slide2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23.xml"/><Relationship Id="rId5" Type="http://schemas.openxmlformats.org/officeDocument/2006/relationships/image" Target="../media/image24.svg"/><Relationship Id="rId15" Type="http://schemas.openxmlformats.org/officeDocument/2006/relationships/slide" Target="slide48.xml"/><Relationship Id="rId10" Type="http://schemas.openxmlformats.org/officeDocument/2006/relationships/slide" Target="slide17.xml"/><Relationship Id="rId4" Type="http://schemas.openxmlformats.org/officeDocument/2006/relationships/image" Target="../media/image28.svg"/><Relationship Id="rId9" Type="http://schemas.openxmlformats.org/officeDocument/2006/relationships/slide" Target="slide54.xml"/><Relationship Id="rId14" Type="http://schemas.openxmlformats.org/officeDocument/2006/relationships/slide" Target="slide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3.svg"/><Relationship Id="rId7" Type="http://schemas.openxmlformats.org/officeDocument/2006/relationships/slide" Target="slide6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24.svg"/><Relationship Id="rId4" Type="http://schemas.openxmlformats.org/officeDocument/2006/relationships/image" Target="../media/image28.sv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50.png"/><Relationship Id="rId10" Type="http://schemas.openxmlformats.org/officeDocument/2006/relationships/image" Target="../media/image23.svg"/><Relationship Id="rId4" Type="http://schemas.openxmlformats.org/officeDocument/2006/relationships/image" Target="../media/image49.png"/><Relationship Id="rId9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4.png"/><Relationship Id="rId3" Type="http://schemas.openxmlformats.org/officeDocument/2006/relationships/image" Target="../media/image24.svg"/><Relationship Id="rId7" Type="http://schemas.openxmlformats.org/officeDocument/2006/relationships/image" Target="../media/image47.svg"/><Relationship Id="rId12" Type="http://schemas.openxmlformats.org/officeDocument/2006/relationships/image" Target="../media/image53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23.svg"/><Relationship Id="rId5" Type="http://schemas.openxmlformats.org/officeDocument/2006/relationships/image" Target="../media/image51.png"/><Relationship Id="rId10" Type="http://schemas.openxmlformats.org/officeDocument/2006/relationships/slide" Target="slide16.xml"/><Relationship Id="rId4" Type="http://schemas.openxmlformats.org/officeDocument/2006/relationships/image" Target="../media/image50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svg"/><Relationship Id="rId7" Type="http://schemas.openxmlformats.org/officeDocument/2006/relationships/slide" Target="slide1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slide" Target="slide6.xml"/><Relationship Id="rId4" Type="http://schemas.openxmlformats.org/officeDocument/2006/relationships/image" Target="../media/image55.sv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0.png"/><Relationship Id="rId10" Type="http://schemas.openxmlformats.org/officeDocument/2006/relationships/image" Target="../media/image23.svg"/><Relationship Id="rId4" Type="http://schemas.openxmlformats.org/officeDocument/2006/relationships/image" Target="../media/image57.png"/><Relationship Id="rId9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3.png"/><Relationship Id="rId5" Type="http://schemas.openxmlformats.org/officeDocument/2006/relationships/image" Target="../media/image59.png"/><Relationship Id="rId10" Type="http://schemas.openxmlformats.org/officeDocument/2006/relationships/image" Target="../media/image23.svg"/><Relationship Id="rId4" Type="http://schemas.openxmlformats.org/officeDocument/2006/relationships/image" Target="../media/image50.png"/><Relationship Id="rId9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60.png"/><Relationship Id="rId10" Type="http://schemas.openxmlformats.org/officeDocument/2006/relationships/image" Target="../media/image61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63.png"/><Relationship Id="rId10" Type="http://schemas.openxmlformats.org/officeDocument/2006/relationships/image" Target="../media/image23.svg"/><Relationship Id="rId4" Type="http://schemas.openxmlformats.org/officeDocument/2006/relationships/image" Target="../media/image62.png"/><Relationship Id="rId9" Type="http://schemas.openxmlformats.org/officeDocument/2006/relationships/slide" Target="slide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53.png"/><Relationship Id="rId5" Type="http://schemas.openxmlformats.org/officeDocument/2006/relationships/image" Target="../media/image64.png"/><Relationship Id="rId10" Type="http://schemas.openxmlformats.org/officeDocument/2006/relationships/image" Target="../media/image23.svg"/><Relationship Id="rId4" Type="http://schemas.openxmlformats.org/officeDocument/2006/relationships/image" Target="../media/image47.svg"/><Relationship Id="rId9" Type="http://schemas.openxmlformats.org/officeDocument/2006/relationships/slide" Target="slide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8.svg"/><Relationship Id="rId10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63.png"/><Relationship Id="rId10" Type="http://schemas.openxmlformats.org/officeDocument/2006/relationships/image" Target="../media/image23.svg"/><Relationship Id="rId4" Type="http://schemas.openxmlformats.org/officeDocument/2006/relationships/image" Target="../media/image68.png"/><Relationship Id="rId9" Type="http://schemas.openxmlformats.org/officeDocument/2006/relationships/slide" Target="slide1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3.png"/><Relationship Id="rId5" Type="http://schemas.openxmlformats.org/officeDocument/2006/relationships/image" Target="../media/image69.png"/><Relationship Id="rId10" Type="http://schemas.openxmlformats.org/officeDocument/2006/relationships/image" Target="../media/image23.svg"/><Relationship Id="rId4" Type="http://schemas.openxmlformats.org/officeDocument/2006/relationships/image" Target="../media/image64.png"/><Relationship Id="rId9" Type="http://schemas.openxmlformats.org/officeDocument/2006/relationships/slide" Target="slide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70.png"/><Relationship Id="rId10" Type="http://schemas.openxmlformats.org/officeDocument/2006/relationships/image" Target="../media/image71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73.png"/><Relationship Id="rId10" Type="http://schemas.openxmlformats.org/officeDocument/2006/relationships/image" Target="../media/image23.svg"/><Relationship Id="rId4" Type="http://schemas.openxmlformats.org/officeDocument/2006/relationships/image" Target="../media/image72.png"/><Relationship Id="rId9" Type="http://schemas.openxmlformats.org/officeDocument/2006/relationships/slide" Target="slide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4.png"/><Relationship Id="rId3" Type="http://schemas.openxmlformats.org/officeDocument/2006/relationships/image" Target="../media/image24.svg"/><Relationship Id="rId7" Type="http://schemas.openxmlformats.org/officeDocument/2006/relationships/image" Target="../media/image76.png"/><Relationship Id="rId12" Type="http://schemas.openxmlformats.org/officeDocument/2006/relationships/image" Target="../media/image53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23.svg"/><Relationship Id="rId5" Type="http://schemas.openxmlformats.org/officeDocument/2006/relationships/image" Target="../media/image47.svg"/><Relationship Id="rId10" Type="http://schemas.openxmlformats.org/officeDocument/2006/relationships/slide" Target="slide16.xml"/><Relationship Id="rId4" Type="http://schemas.openxmlformats.org/officeDocument/2006/relationships/image" Target="../media/image74.png"/><Relationship Id="rId9" Type="http://schemas.openxmlformats.org/officeDocument/2006/relationships/image" Target="../media/image2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8.svg"/><Relationship Id="rId10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3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73.png"/><Relationship Id="rId10" Type="http://schemas.openxmlformats.org/officeDocument/2006/relationships/image" Target="../media/image23.svg"/><Relationship Id="rId4" Type="http://schemas.openxmlformats.org/officeDocument/2006/relationships/image" Target="../media/image79.png"/><Relationship Id="rId9" Type="http://schemas.openxmlformats.org/officeDocument/2006/relationships/slide" Target="slide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8.sv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3.png"/><Relationship Id="rId5" Type="http://schemas.openxmlformats.org/officeDocument/2006/relationships/image" Target="../media/image75.png"/><Relationship Id="rId10" Type="http://schemas.openxmlformats.org/officeDocument/2006/relationships/image" Target="../media/image23.svg"/><Relationship Id="rId4" Type="http://schemas.openxmlformats.org/officeDocument/2006/relationships/image" Target="../media/image24.svg"/><Relationship Id="rId9" Type="http://schemas.openxmlformats.org/officeDocument/2006/relationships/slide" Target="slide16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81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83.png"/><Relationship Id="rId10" Type="http://schemas.openxmlformats.org/officeDocument/2006/relationships/image" Target="../media/image23.svg"/><Relationship Id="rId4" Type="http://schemas.openxmlformats.org/officeDocument/2006/relationships/image" Target="../media/image82.png"/><Relationship Id="rId9" Type="http://schemas.openxmlformats.org/officeDocument/2006/relationships/slide" Target="slide1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4.png"/><Relationship Id="rId3" Type="http://schemas.openxmlformats.org/officeDocument/2006/relationships/image" Target="../media/image24.svg"/><Relationship Id="rId7" Type="http://schemas.openxmlformats.org/officeDocument/2006/relationships/image" Target="../media/image86.png"/><Relationship Id="rId12" Type="http://schemas.openxmlformats.org/officeDocument/2006/relationships/image" Target="../media/image53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23.svg"/><Relationship Id="rId5" Type="http://schemas.openxmlformats.org/officeDocument/2006/relationships/image" Target="../media/image47.svg"/><Relationship Id="rId10" Type="http://schemas.openxmlformats.org/officeDocument/2006/relationships/slide" Target="slide16.xml"/><Relationship Id="rId4" Type="http://schemas.openxmlformats.org/officeDocument/2006/relationships/image" Target="../media/image84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89.png"/><Relationship Id="rId5" Type="http://schemas.openxmlformats.org/officeDocument/2006/relationships/image" Target="../media/image87.png"/><Relationship Id="rId10" Type="http://schemas.openxmlformats.org/officeDocument/2006/relationships/image" Target="../media/image88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8.svg"/><Relationship Id="rId4" Type="http://schemas.openxmlformats.org/officeDocument/2006/relationships/image" Target="../media/image90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83.png"/><Relationship Id="rId10" Type="http://schemas.openxmlformats.org/officeDocument/2006/relationships/image" Target="../media/image23.svg"/><Relationship Id="rId4" Type="http://schemas.openxmlformats.org/officeDocument/2006/relationships/image" Target="../media/image91.png"/><Relationship Id="rId9" Type="http://schemas.openxmlformats.org/officeDocument/2006/relationships/slide" Target="slide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92.pn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3.png"/><Relationship Id="rId5" Type="http://schemas.openxmlformats.org/officeDocument/2006/relationships/image" Target="../media/image85.png"/><Relationship Id="rId10" Type="http://schemas.openxmlformats.org/officeDocument/2006/relationships/image" Target="../media/image23.svg"/><Relationship Id="rId4" Type="http://schemas.openxmlformats.org/officeDocument/2006/relationships/image" Target="../media/image24.svg"/><Relationship Id="rId9" Type="http://schemas.openxmlformats.org/officeDocument/2006/relationships/slide" Target="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93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95.png"/><Relationship Id="rId10" Type="http://schemas.openxmlformats.org/officeDocument/2006/relationships/image" Target="../media/image23.svg"/><Relationship Id="rId4" Type="http://schemas.openxmlformats.org/officeDocument/2006/relationships/image" Target="../media/image94.png"/><Relationship Id="rId9" Type="http://schemas.openxmlformats.org/officeDocument/2006/relationships/slide" Target="slide1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0" Type="http://schemas.openxmlformats.org/officeDocument/2006/relationships/image" Target="../media/image23.svg"/><Relationship Id="rId4" Type="http://schemas.openxmlformats.org/officeDocument/2006/relationships/image" Target="../media/image96.png"/><Relationship Id="rId9" Type="http://schemas.openxmlformats.org/officeDocument/2006/relationships/slide" Target="slide1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8.svg"/><Relationship Id="rId4" Type="http://schemas.openxmlformats.org/officeDocument/2006/relationships/image" Target="../media/image98.png"/><Relationship Id="rId9" Type="http://schemas.openxmlformats.org/officeDocument/2006/relationships/image" Target="../media/image2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95.png"/><Relationship Id="rId10" Type="http://schemas.openxmlformats.org/officeDocument/2006/relationships/image" Target="../media/image23.svg"/><Relationship Id="rId4" Type="http://schemas.openxmlformats.org/officeDocument/2006/relationships/image" Target="../media/image99.png"/><Relationship Id="rId9" Type="http://schemas.openxmlformats.org/officeDocument/2006/relationships/slide" Target="slide1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53.png"/><Relationship Id="rId5" Type="http://schemas.openxmlformats.org/officeDocument/2006/relationships/image" Target="../media/image58.svg"/><Relationship Id="rId10" Type="http://schemas.openxmlformats.org/officeDocument/2006/relationships/image" Target="../media/image23.svg"/><Relationship Id="rId4" Type="http://schemas.openxmlformats.org/officeDocument/2006/relationships/image" Target="../media/image97.png"/><Relationship Id="rId9" Type="http://schemas.openxmlformats.org/officeDocument/2006/relationships/slide" Target="slide1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01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103.png"/><Relationship Id="rId10" Type="http://schemas.openxmlformats.org/officeDocument/2006/relationships/image" Target="../media/image23.svg"/><Relationship Id="rId4" Type="http://schemas.openxmlformats.org/officeDocument/2006/relationships/image" Target="../media/image102.png"/><Relationship Id="rId9" Type="http://schemas.openxmlformats.org/officeDocument/2006/relationships/slide" Target="slide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4.pn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0" Type="http://schemas.openxmlformats.org/officeDocument/2006/relationships/image" Target="../media/image23.svg"/><Relationship Id="rId4" Type="http://schemas.openxmlformats.org/officeDocument/2006/relationships/image" Target="../media/image24.svg"/><Relationship Id="rId9" Type="http://schemas.openxmlformats.org/officeDocument/2006/relationships/slide" Target="slide1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8.svg"/><Relationship Id="rId4" Type="http://schemas.openxmlformats.org/officeDocument/2006/relationships/image" Target="../media/image106.png"/><Relationship Id="rId9" Type="http://schemas.openxmlformats.org/officeDocument/2006/relationships/image" Target="../media/image23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103.png"/><Relationship Id="rId10" Type="http://schemas.openxmlformats.org/officeDocument/2006/relationships/image" Target="../media/image23.svg"/><Relationship Id="rId4" Type="http://schemas.openxmlformats.org/officeDocument/2006/relationships/image" Target="../media/image107.png"/><Relationship Id="rId9" Type="http://schemas.openxmlformats.org/officeDocument/2006/relationships/slide" Target="slide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08.pn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3.png"/><Relationship Id="rId5" Type="http://schemas.openxmlformats.org/officeDocument/2006/relationships/image" Target="../media/image105.png"/><Relationship Id="rId10" Type="http://schemas.openxmlformats.org/officeDocument/2006/relationships/image" Target="../media/image23.svg"/><Relationship Id="rId4" Type="http://schemas.openxmlformats.org/officeDocument/2006/relationships/image" Target="../media/image24.svg"/><Relationship Id="rId9" Type="http://schemas.openxmlformats.org/officeDocument/2006/relationships/slide" Target="slide1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09.png"/><Relationship Id="rId10" Type="http://schemas.openxmlformats.org/officeDocument/2006/relationships/image" Target="../media/image110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47.svg"/><Relationship Id="rId10" Type="http://schemas.openxmlformats.org/officeDocument/2006/relationships/image" Target="../media/image23.svg"/><Relationship Id="rId4" Type="http://schemas.openxmlformats.org/officeDocument/2006/relationships/image" Target="../media/image111.png"/><Relationship Id="rId9" Type="http://schemas.openxmlformats.org/officeDocument/2006/relationships/slide" Target="slide1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13.png"/><Relationship Id="rId7" Type="http://schemas.openxmlformats.org/officeDocument/2006/relationships/image" Target="../media/image22.svg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53.png"/><Relationship Id="rId5" Type="http://schemas.openxmlformats.org/officeDocument/2006/relationships/image" Target="../media/image114.png"/><Relationship Id="rId10" Type="http://schemas.openxmlformats.org/officeDocument/2006/relationships/image" Target="../media/image47.svg"/><Relationship Id="rId4" Type="http://schemas.openxmlformats.org/officeDocument/2006/relationships/image" Target="../media/image24.svg"/><Relationship Id="rId9" Type="http://schemas.openxmlformats.org/officeDocument/2006/relationships/image" Target="../media/image23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58.svg"/><Relationship Id="rId10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23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117.png"/><Relationship Id="rId10" Type="http://schemas.openxmlformats.org/officeDocument/2006/relationships/image" Target="../media/image23.svg"/><Relationship Id="rId4" Type="http://schemas.openxmlformats.org/officeDocument/2006/relationships/image" Target="../media/image111.png"/><Relationship Id="rId9" Type="http://schemas.openxmlformats.org/officeDocument/2006/relationships/slide" Target="slide1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8.pn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3.png"/><Relationship Id="rId5" Type="http://schemas.openxmlformats.org/officeDocument/2006/relationships/image" Target="../media/image114.png"/><Relationship Id="rId10" Type="http://schemas.openxmlformats.org/officeDocument/2006/relationships/image" Target="../media/image23.svg"/><Relationship Id="rId4" Type="http://schemas.openxmlformats.org/officeDocument/2006/relationships/image" Target="../media/image24.svg"/><Relationship Id="rId9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" Target="slide11.xml"/><Relationship Id="rId7" Type="http://schemas.openxmlformats.org/officeDocument/2006/relationships/slide" Target="slide7.xml"/><Relationship Id="rId12" Type="http://schemas.openxmlformats.org/officeDocument/2006/relationships/slide" Target="slid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slide" Target="slide16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66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19.pn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47.svg"/><Relationship Id="rId10" Type="http://schemas.openxmlformats.org/officeDocument/2006/relationships/image" Target="../media/image23.svg"/><Relationship Id="rId4" Type="http://schemas.openxmlformats.org/officeDocument/2006/relationships/image" Target="../media/image120.png"/><Relationship Id="rId9" Type="http://schemas.openxmlformats.org/officeDocument/2006/relationships/slide" Target="slide1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2.pn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11" Type="http://schemas.openxmlformats.org/officeDocument/2006/relationships/image" Target="../media/image53.png"/><Relationship Id="rId5" Type="http://schemas.openxmlformats.org/officeDocument/2006/relationships/image" Target="../media/image47.svg"/><Relationship Id="rId10" Type="http://schemas.openxmlformats.org/officeDocument/2006/relationships/image" Target="../media/image23.svg"/><Relationship Id="rId4" Type="http://schemas.openxmlformats.org/officeDocument/2006/relationships/image" Target="../media/image24.svg"/><Relationship Id="rId9" Type="http://schemas.openxmlformats.org/officeDocument/2006/relationships/slide" Target="slide1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4.svg"/><Relationship Id="rId7" Type="http://schemas.openxmlformats.org/officeDocument/2006/relationships/slide" Target="slide1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slide" Target="slide6.xml"/><Relationship Id="rId4" Type="http://schemas.openxmlformats.org/officeDocument/2006/relationships/image" Target="../media/image58.svg"/><Relationship Id="rId9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4.svg"/><Relationship Id="rId7" Type="http://schemas.openxmlformats.org/officeDocument/2006/relationships/slide" Target="slide6.xml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125.png"/><Relationship Id="rId10" Type="http://schemas.openxmlformats.org/officeDocument/2006/relationships/image" Target="../media/image23.svg"/><Relationship Id="rId4" Type="http://schemas.openxmlformats.org/officeDocument/2006/relationships/image" Target="../media/image120.png"/><Relationship Id="rId9" Type="http://schemas.openxmlformats.org/officeDocument/2006/relationships/slide" Target="slide1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6.png"/><Relationship Id="rId7" Type="http://schemas.openxmlformats.org/officeDocument/2006/relationships/slide" Target="slide6.xml"/><Relationship Id="rId12" Type="http://schemas.openxmlformats.org/officeDocument/2006/relationships/image" Target="../media/image54.pn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11" Type="http://schemas.openxmlformats.org/officeDocument/2006/relationships/image" Target="../media/image53.png"/><Relationship Id="rId5" Type="http://schemas.openxmlformats.org/officeDocument/2006/relationships/image" Target="../media/image123.png"/><Relationship Id="rId10" Type="http://schemas.openxmlformats.org/officeDocument/2006/relationships/image" Target="../media/image23.svg"/><Relationship Id="rId4" Type="http://schemas.openxmlformats.org/officeDocument/2006/relationships/image" Target="../media/image24.svg"/><Relationship Id="rId9" Type="http://schemas.openxmlformats.org/officeDocument/2006/relationships/slide" Target="slide1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slide" Target="slide6.xml"/><Relationship Id="rId10" Type="http://schemas.openxmlformats.org/officeDocument/2006/relationships/image" Target="../media/image24.svg"/><Relationship Id="rId4" Type="http://schemas.openxmlformats.org/officeDocument/2006/relationships/image" Target="../media/image127.jpeg"/><Relationship Id="rId9" Type="http://schemas.openxmlformats.org/officeDocument/2006/relationships/image" Target="../media/image28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9.png"/><Relationship Id="rId7" Type="http://schemas.openxmlformats.org/officeDocument/2006/relationships/slide" Target="slide6.xml"/><Relationship Id="rId12" Type="http://schemas.openxmlformats.org/officeDocument/2006/relationships/image" Target="../media/image24.sv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11" Type="http://schemas.openxmlformats.org/officeDocument/2006/relationships/image" Target="../media/image28.svg"/><Relationship Id="rId5" Type="http://schemas.openxmlformats.org/officeDocument/2006/relationships/image" Target="../media/image130.png"/><Relationship Id="rId10" Type="http://schemas.openxmlformats.org/officeDocument/2006/relationships/image" Target="../media/image23.svg"/><Relationship Id="rId4" Type="http://schemas.openxmlformats.org/officeDocument/2006/relationships/slide" Target="slide17.xml"/><Relationship Id="rId9" Type="http://schemas.openxmlformats.org/officeDocument/2006/relationships/slide" Target="slide1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33.png"/><Relationship Id="rId7" Type="http://schemas.openxmlformats.org/officeDocument/2006/relationships/image" Target="../media/image22.svg"/><Relationship Id="rId12" Type="http://schemas.openxmlformats.org/officeDocument/2006/relationships/image" Target="../media/image131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4.svg"/><Relationship Id="rId5" Type="http://schemas.openxmlformats.org/officeDocument/2006/relationships/image" Target="../media/image134.png"/><Relationship Id="rId10" Type="http://schemas.openxmlformats.org/officeDocument/2006/relationships/image" Target="../media/image28.svg"/><Relationship Id="rId4" Type="http://schemas.openxmlformats.org/officeDocument/2006/relationships/slide" Target="slide20.xml"/><Relationship Id="rId9" Type="http://schemas.openxmlformats.org/officeDocument/2006/relationships/image" Target="../media/image23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36.png"/><Relationship Id="rId7" Type="http://schemas.openxmlformats.org/officeDocument/2006/relationships/slide" Target="slide6.xml"/><Relationship Id="rId12" Type="http://schemas.openxmlformats.org/officeDocument/2006/relationships/image" Target="../media/image24.sv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28.svg"/><Relationship Id="rId5" Type="http://schemas.openxmlformats.org/officeDocument/2006/relationships/image" Target="../media/image137.png"/><Relationship Id="rId10" Type="http://schemas.openxmlformats.org/officeDocument/2006/relationships/image" Target="../media/image23.svg"/><Relationship Id="rId4" Type="http://schemas.openxmlformats.org/officeDocument/2006/relationships/slide" Target="slide35.xml"/><Relationship Id="rId9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slide" Target="slide6.xml"/><Relationship Id="rId9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39.png"/><Relationship Id="rId7" Type="http://schemas.openxmlformats.org/officeDocument/2006/relationships/image" Target="../media/image22.svg"/><Relationship Id="rId12" Type="http://schemas.openxmlformats.org/officeDocument/2006/relationships/image" Target="../media/image14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4.svg"/><Relationship Id="rId5" Type="http://schemas.openxmlformats.org/officeDocument/2006/relationships/image" Target="../media/image140.png"/><Relationship Id="rId10" Type="http://schemas.openxmlformats.org/officeDocument/2006/relationships/image" Target="../media/image28.svg"/><Relationship Id="rId4" Type="http://schemas.openxmlformats.org/officeDocument/2006/relationships/slide" Target="slide29.xml"/><Relationship Id="rId9" Type="http://schemas.openxmlformats.org/officeDocument/2006/relationships/image" Target="../media/image23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4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43.svg"/><Relationship Id="rId10" Type="http://schemas.openxmlformats.org/officeDocument/2006/relationships/image" Target="../media/image28.svg"/><Relationship Id="rId4" Type="http://schemas.openxmlformats.org/officeDocument/2006/relationships/image" Target="../media/image47.sv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7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image" Target="../media/image22.svg"/><Relationship Id="rId4" Type="http://schemas.openxmlformats.org/officeDocument/2006/relationships/slide" Target="slide6.xml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9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4.svg"/><Relationship Id="rId5" Type="http://schemas.openxmlformats.org/officeDocument/2006/relationships/image" Target="../media/image31.png"/><Relationship Id="rId10" Type="http://schemas.openxmlformats.org/officeDocument/2006/relationships/image" Target="../media/image28.svg"/><Relationship Id="rId4" Type="http://schemas.openxmlformats.org/officeDocument/2006/relationships/image" Target="../media/image30.png"/><Relationship Id="rId9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1D8F6-11D8-6B1A-168A-3174A84A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CD059-A4DF-E574-0C65-163F1A18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18" y="349533"/>
            <a:ext cx="8087538" cy="2388381"/>
          </a:xfrm>
        </p:spPr>
        <p:txBody>
          <a:bodyPr/>
          <a:lstStyle/>
          <a:p>
            <a:r>
              <a:rPr lang="en-GB" dirty="0"/>
              <a:t>The impact of grid resolution on global dust emission potential</a:t>
            </a:r>
            <a:endParaRPr lang="en-GB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5A9EF4-60C0-F271-C23A-3453FDB52211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27418" y="1577568"/>
            <a:ext cx="808672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700" noProof="0" dirty="0">
                <a:latin typeface="Helvetica" pitchFamily="2" charset="0"/>
              </a:rPr>
              <a:t>P</a:t>
            </a:r>
            <a:r>
              <a:rPr lang="en-GB" sz="1700" b="1" noProof="0" dirty="0">
                <a:latin typeface="Helvetica" pitchFamily="2" charset="0"/>
              </a:rPr>
              <a:t>ascal Kunze</a:t>
            </a:r>
          </a:p>
          <a:p>
            <a:pPr>
              <a:spcAft>
                <a:spcPts val="800"/>
              </a:spcAft>
            </a:pPr>
            <a:r>
              <a:rPr lang="en-GB" sz="1400" noProof="0" dirty="0">
                <a:latin typeface="Helvetica" pitchFamily="2" charset="0"/>
              </a:rPr>
              <a:t>Bernd Heinold, Ina Tegen</a:t>
            </a:r>
            <a:r>
              <a:rPr lang="en-GB" sz="1400" b="1" noProof="0" dirty="0">
                <a:latin typeface="Helvetica" pitchFamily="2" charset="0"/>
              </a:rPr>
              <a:t> </a:t>
            </a:r>
            <a:endParaRPr lang="en-GB" sz="1400" noProof="0" dirty="0">
              <a:latin typeface="Helvetica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E9C05F-29E0-3FAD-EABC-89621C89E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0037" y="1492229"/>
            <a:ext cx="5869757" cy="330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FAD8E2C-4792-E12C-01F0-8281736F5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05" y="2986287"/>
            <a:ext cx="1959728" cy="76989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4CBBC87-C0F2-227C-09B7-5E72FF919022}"/>
              </a:ext>
            </a:extLst>
          </p:cNvPr>
          <p:cNvSpPr txBox="1"/>
          <p:nvPr/>
        </p:nvSpPr>
        <p:spPr>
          <a:xfrm>
            <a:off x="2850037" y="4547746"/>
            <a:ext cx="2137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https://s.w-x.co/cqfu6h3xeaaztsr.jpg</a:t>
            </a:r>
            <a:r>
              <a:rPr lang="de-DE" sz="10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B974B88-69CD-326D-AFF5-6D44E8CC9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3422" y="347900"/>
            <a:ext cx="1122026" cy="1122026"/>
          </a:xfrm>
          <a:prstGeom prst="rect">
            <a:avLst/>
          </a:prstGeom>
        </p:spPr>
      </p:pic>
      <p:sp>
        <p:nvSpPr>
          <p:cNvPr id="8" name="Rechteck 7">
            <a:hlinkClick r:id="rId7" action="ppaction://hlinksldjump"/>
            <a:extLst>
              <a:ext uri="{FF2B5EF4-FFF2-40B4-BE49-F238E27FC236}">
                <a16:creationId xmlns:a16="http://schemas.microsoft.com/office/drawing/2014/main" id="{79D6DBD9-4364-9086-FE1B-3FA50A7ACBEE}"/>
              </a:ext>
            </a:extLst>
          </p:cNvPr>
          <p:cNvSpPr/>
          <p:nvPr/>
        </p:nvSpPr>
        <p:spPr>
          <a:xfrm>
            <a:off x="0" y="4867275"/>
            <a:ext cx="302705" cy="276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91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5F97A-9B50-03F1-E5B5-DE84F97A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>
            <a:extLst>
              <a:ext uri="{FF2B5EF4-FFF2-40B4-BE49-F238E27FC236}">
                <a16:creationId xmlns:a16="http://schemas.microsoft.com/office/drawing/2014/main" id="{2027AE7E-C28D-5920-4229-FD5281A54E7F}"/>
              </a:ext>
            </a:extLst>
          </p:cNvPr>
          <p:cNvSpPr txBox="1">
            <a:spLocks/>
          </p:cNvSpPr>
          <p:nvPr/>
        </p:nvSpPr>
        <p:spPr>
          <a:xfrm>
            <a:off x="257175" y="81594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Dust emission in Northern Africa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2974F6-974C-34CD-45EE-397795AAA82B}"/>
              </a:ext>
            </a:extLst>
          </p:cNvPr>
          <p:cNvSpPr txBox="1"/>
          <p:nvPr/>
        </p:nvSpPr>
        <p:spPr>
          <a:xfrm>
            <a:off x="7148688" y="171810"/>
            <a:ext cx="17381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050" noProof="0" dirty="0">
                <a:solidFill>
                  <a:srgbClr val="0070C0"/>
                </a:solidFill>
                <a:latin typeface="Arial" panose="020B0604020202020204" pitchFamily="34" charset="0"/>
              </a:rPr>
              <a:t>Garcia-Carreras et al., 2021 </a:t>
            </a:r>
            <a:endParaRPr lang="en-GB" sz="1200" i="0" noProof="0" dirty="0">
              <a:solidFill>
                <a:srgbClr val="0070C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EBE2B2-E241-6AD3-7EFA-AC19C966501C}"/>
              </a:ext>
            </a:extLst>
          </p:cNvPr>
          <p:cNvSpPr txBox="1">
            <a:spLocks/>
          </p:cNvSpPr>
          <p:nvPr/>
        </p:nvSpPr>
        <p:spPr>
          <a:xfrm>
            <a:off x="0" y="793951"/>
            <a:ext cx="4163627" cy="2245640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noProof="0" dirty="0">
                <a:latin typeface="Helvetica" pitchFamily="2" charset="0"/>
              </a:rPr>
              <a:t>Higher values Low resolution (</a:t>
            </a:r>
            <a:r>
              <a:rPr lang="en-GB" sz="1800" b="1" noProof="0" dirty="0">
                <a:solidFill>
                  <a:srgbClr val="AF7222"/>
                </a:solidFill>
                <a:latin typeface="Helvetica" pitchFamily="2" charset="0"/>
              </a:rPr>
              <a:t>Overestimation</a:t>
            </a:r>
            <a:r>
              <a:rPr lang="en-GB" sz="1800" b="1" noProof="0" dirty="0">
                <a:latin typeface="Helvetica" pitchFamily="2" charset="0"/>
              </a:rPr>
              <a:t>): </a:t>
            </a:r>
          </a:p>
          <a:p>
            <a:pPr lvl="1"/>
            <a:r>
              <a:rPr lang="en-GB" sz="1800" noProof="0" dirty="0">
                <a:latin typeface="Helvetica" pitchFamily="2" charset="0"/>
              </a:rPr>
              <a:t>Northern regions and Sudan</a:t>
            </a:r>
          </a:p>
          <a:p>
            <a:pPr lvl="1"/>
            <a:r>
              <a:rPr lang="en-GB" sz="1800" noProof="0" dirty="0">
                <a:latin typeface="Helvetica" pitchFamily="2" charset="0"/>
              </a:rPr>
              <a:t>Activity of LLJ</a:t>
            </a:r>
          </a:p>
          <a:p>
            <a:r>
              <a:rPr lang="en-GB" sz="1800" b="1" noProof="0" dirty="0">
                <a:latin typeface="Helvetica" pitchFamily="2" charset="0"/>
              </a:rPr>
              <a:t>Smaller values Low resolution (</a:t>
            </a:r>
            <a:r>
              <a:rPr lang="en-GB" sz="1800" b="1" noProof="0" dirty="0">
                <a:solidFill>
                  <a:srgbClr val="238880"/>
                </a:solidFill>
                <a:latin typeface="Helvetica" pitchFamily="2" charset="0"/>
              </a:rPr>
              <a:t>Underestimation</a:t>
            </a:r>
            <a:r>
              <a:rPr lang="en-GB" sz="1800" b="1" noProof="0" dirty="0">
                <a:latin typeface="Helvetica" pitchFamily="2" charset="0"/>
              </a:rPr>
              <a:t>):</a:t>
            </a:r>
          </a:p>
          <a:p>
            <a:pPr lvl="1"/>
            <a:r>
              <a:rPr lang="en-GB" sz="1800" noProof="0" dirty="0">
                <a:latin typeface="Helvetica" pitchFamily="2" charset="0"/>
              </a:rPr>
              <a:t>Sahel region </a:t>
            </a:r>
            <a:r>
              <a:rPr lang="en-GB" sz="1800" noProof="0" dirty="0">
                <a:latin typeface="Helvetica" pitchFamily="2" charset="0"/>
                <a:sym typeface="Wingdings" pitchFamily="2" charset="2"/>
              </a:rPr>
              <a:t> Haboobs</a:t>
            </a:r>
            <a:endParaRPr lang="en-GB" sz="1800" b="1" noProof="0" dirty="0">
              <a:latin typeface="Helvetica" pitchFamily="2" charset="0"/>
            </a:endParaRPr>
          </a:p>
          <a:p>
            <a:r>
              <a:rPr lang="en-GB" sz="1800" noProof="0" dirty="0">
                <a:latin typeface="Helvetica" pitchFamily="2" charset="0"/>
              </a:rPr>
              <a:t>Some regions with d</a:t>
            </a:r>
            <a:r>
              <a:rPr lang="en-GB" sz="1800" b="1" noProof="0" dirty="0">
                <a:latin typeface="Helvetica" pitchFamily="2" charset="0"/>
              </a:rPr>
              <a:t>iurnal differences </a:t>
            </a:r>
          </a:p>
          <a:p>
            <a:pPr lvl="1"/>
            <a:r>
              <a:rPr lang="en-GB" sz="1800" noProof="0" dirty="0">
                <a:solidFill>
                  <a:srgbClr val="AF7222"/>
                </a:solidFill>
                <a:latin typeface="Helvetica" pitchFamily="2" charset="0"/>
              </a:rPr>
              <a:t>Overestimation</a:t>
            </a:r>
            <a:r>
              <a:rPr lang="en-GB" sz="1800" noProof="0" dirty="0">
                <a:latin typeface="Helvetica" pitchFamily="2" charset="0"/>
              </a:rPr>
              <a:t> in morning &amp; </a:t>
            </a:r>
            <a:r>
              <a:rPr lang="en-GB" sz="1800" noProof="0" dirty="0">
                <a:solidFill>
                  <a:srgbClr val="238880"/>
                </a:solidFill>
                <a:latin typeface="Helvetica" pitchFamily="2" charset="0"/>
              </a:rPr>
              <a:t>Underestimation</a:t>
            </a:r>
            <a:r>
              <a:rPr lang="en-GB" sz="1800" noProof="0" dirty="0">
                <a:latin typeface="Helvetica" pitchFamily="2" charset="0"/>
              </a:rPr>
              <a:t> during night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231E168-6005-8F91-E331-F899D232F2B9}"/>
              </a:ext>
            </a:extLst>
          </p:cNvPr>
          <p:cNvSpPr txBox="1"/>
          <p:nvPr/>
        </p:nvSpPr>
        <p:spPr>
          <a:xfrm>
            <a:off x="4572000" y="787992"/>
            <a:ext cx="1577355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350" noProof="0" dirty="0">
                <a:latin typeface="Helvetica" pitchFamily="2" charset="0"/>
                <a:cs typeface="Arial" panose="020B0604020202020204" pitchFamily="34" charset="0"/>
              </a:rPr>
              <a:t>low – high resolution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841E356-CA57-A822-0E01-9F134668F51F}"/>
              </a:ext>
            </a:extLst>
          </p:cNvPr>
          <p:cNvSpPr/>
          <p:nvPr/>
        </p:nvSpPr>
        <p:spPr>
          <a:xfrm>
            <a:off x="4072328" y="787992"/>
            <a:ext cx="379751" cy="336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 descr="Start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97F283B8-C658-0C87-2CB5-271A944AFA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9" name="Grafik 8" descr="Erdkugel: Afrika und Europa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64A76126-2B46-FA29-66F4-53C5B8FDE5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2" name="Grafik 11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1935164-EC22-7898-F102-2A52165A613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3" name="Grafik 12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1D6950-B07F-C77F-DDAA-C84246EBD3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3CAB170-BA1C-6149-7172-AAF1D28C18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0140" y="982503"/>
            <a:ext cx="4888611" cy="325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6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5DF49-D52A-11C3-35F5-D112EF5CF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C6F1402-5675-4CC6-3347-17536BF3583F}"/>
              </a:ext>
            </a:extLst>
          </p:cNvPr>
          <p:cNvSpPr/>
          <p:nvPr/>
        </p:nvSpPr>
        <p:spPr>
          <a:xfrm>
            <a:off x="675861" y="1202635"/>
            <a:ext cx="815009" cy="298174"/>
          </a:xfrm>
          <a:prstGeom prst="rect">
            <a:avLst/>
          </a:prstGeom>
          <a:solidFill>
            <a:srgbClr val="9BBB59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96D863-79DC-8B20-54AC-73D56E739209}"/>
              </a:ext>
            </a:extLst>
          </p:cNvPr>
          <p:cNvSpPr txBox="1">
            <a:spLocks/>
          </p:cNvSpPr>
          <p:nvPr/>
        </p:nvSpPr>
        <p:spPr>
          <a:xfrm>
            <a:off x="257175" y="256743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 err="1"/>
              <a:t>Modeling</a:t>
            </a:r>
            <a:r>
              <a:rPr lang="en-GB" noProof="0" dirty="0"/>
              <a:t> on different grid sizes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3D0F734E-B4CD-74FC-84BF-CF4455B9C5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7175" y="861180"/>
                <a:ext cx="3888302" cy="3186857"/>
              </a:xfrm>
              <a:prstGeom prst="rect">
                <a:avLst/>
              </a:prstGeom>
            </p:spPr>
            <p:txBody>
              <a:bodyPr/>
              <a:lstStyle>
                <a:lvl1pPr marL="342876" indent="-342876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896" indent="-285729" algn="l" defTabSz="457167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17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085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252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419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85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52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919" indent="-228583" algn="l" defTabSz="457167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/>
                  <a:buNone/>
                </a:pPr>
                <a:r>
                  <a:rPr lang="en-GB" sz="1800" u="sng" noProof="0" dirty="0">
                    <a:latin typeface="Helvetica" pitchFamily="2" charset="0"/>
                  </a:rPr>
                  <a:t>Coarse resolution</a:t>
                </a:r>
                <a:r>
                  <a:rPr lang="en-GB" sz="1800" noProof="0" dirty="0">
                    <a:latin typeface="Helvetica" pitchFamily="2" charset="0"/>
                  </a:rPr>
                  <a:t>  (</a:t>
                </a:r>
                <a14:m>
                  <m:oMath xmlns:m="http://schemas.openxmlformats.org/officeDocument/2006/math">
                    <m:r>
                      <a:rPr lang="en-GB" sz="1800" i="1" noProof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800" noProof="0" dirty="0">
                    <a:latin typeface="Helvetica" pitchFamily="2" charset="0"/>
                  </a:rPr>
                  <a:t>200km)</a:t>
                </a:r>
                <a:endParaRPr lang="en-GB" sz="1800" u="sng" noProof="0" dirty="0">
                  <a:latin typeface="Helvetica" pitchFamily="2" charset="0"/>
                </a:endParaRPr>
              </a:p>
              <a:p>
                <a:r>
                  <a:rPr lang="en-GB" sz="1800" b="1" noProof="0" dirty="0">
                    <a:latin typeface="Helvetica" pitchFamily="2" charset="0"/>
                  </a:rPr>
                  <a:t>CMIP-6 </a:t>
                </a:r>
                <a:r>
                  <a:rPr lang="en-GB" sz="1050" noProof="0" dirty="0">
                    <a:solidFill>
                      <a:srgbClr val="0070C0"/>
                    </a:solidFill>
                    <a:latin typeface="Helvetica" pitchFamily="2" charset="0"/>
                  </a:rPr>
                  <a:t>[Eyring et al. , 2016] </a:t>
                </a:r>
                <a:endParaRPr lang="en-GB" sz="1800" b="1" noProof="0" dirty="0">
                  <a:latin typeface="Helvetica" pitchFamily="2" charset="0"/>
                </a:endParaRPr>
              </a:p>
              <a:p>
                <a:r>
                  <a:rPr lang="en-GB" sz="1800" b="1" noProof="0" dirty="0">
                    <a:latin typeface="Helvetica" pitchFamily="2" charset="0"/>
                  </a:rPr>
                  <a:t>Ensemble</a:t>
                </a:r>
                <a:endParaRPr lang="en-GB" sz="1800" noProof="0" dirty="0">
                  <a:latin typeface="Helvetica" pitchFamily="2" charset="0"/>
                </a:endParaRPr>
              </a:p>
              <a:p>
                <a:r>
                  <a:rPr lang="en-GB" sz="1800" noProof="0" dirty="0">
                    <a:latin typeface="Helvetica" pitchFamily="2" charset="0"/>
                  </a:rPr>
                  <a:t>Earth System Model by </a:t>
                </a:r>
                <a:r>
                  <a:rPr lang="en-GB" sz="1800" b="1" noProof="0" dirty="0">
                    <a:latin typeface="Helvetica" pitchFamily="2" charset="0"/>
                  </a:rPr>
                  <a:t>Max Planck Institute</a:t>
                </a:r>
                <a:endParaRPr lang="en-GB" sz="1800" noProof="0" dirty="0">
                  <a:latin typeface="Helvetica" pitchFamily="2" charset="0"/>
                </a:endParaRPr>
              </a:p>
              <a:p>
                <a:r>
                  <a:rPr lang="en-GB" sz="1800" b="1" noProof="0" dirty="0">
                    <a:latin typeface="Helvetica" pitchFamily="2" charset="0"/>
                  </a:rPr>
                  <a:t>40</a:t>
                </a:r>
                <a:r>
                  <a:rPr lang="en-GB" sz="1800" noProof="0" dirty="0">
                    <a:latin typeface="Helvetica" pitchFamily="2" charset="0"/>
                  </a:rPr>
                  <a:t> different realizations</a:t>
                </a:r>
              </a:p>
              <a:p>
                <a:r>
                  <a:rPr lang="en-GB" sz="1800" b="1" noProof="0" dirty="0">
                    <a:latin typeface="Helvetica" pitchFamily="2" charset="0"/>
                  </a:rPr>
                  <a:t>3-hour </a:t>
                </a:r>
                <a:r>
                  <a:rPr lang="en-GB" sz="1800" noProof="0" dirty="0">
                    <a:latin typeface="Helvetica" pitchFamily="2" charset="0"/>
                  </a:rPr>
                  <a:t>output interval</a:t>
                </a:r>
              </a:p>
              <a:p>
                <a:endParaRPr lang="en-GB" sz="1800" noProof="0" dirty="0">
                  <a:latin typeface="Helvetica" pitchFamily="2" charset="0"/>
                </a:endParaRPr>
              </a:p>
              <a:p>
                <a:pPr marL="0" indent="0">
                  <a:buFont typeface="Arial"/>
                  <a:buNone/>
                </a:pPr>
                <a:endParaRPr lang="en-GB" u="sng" noProof="0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3D0F734E-B4CD-74FC-84BF-CF4455B9C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861180"/>
                <a:ext cx="3888302" cy="3186857"/>
              </a:xfrm>
              <a:prstGeom prst="rect">
                <a:avLst/>
              </a:prstGeom>
              <a:blipFill>
                <a:blip r:embed="rId3"/>
                <a:stretch>
                  <a:fillRect l="-977" t="-79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5303975B-7B37-CB5B-EEA2-D9725BD4F9C1}"/>
              </a:ext>
            </a:extLst>
          </p:cNvPr>
          <p:cNvSpPr/>
          <p:nvPr/>
        </p:nvSpPr>
        <p:spPr>
          <a:xfrm>
            <a:off x="5493979" y="2543340"/>
            <a:ext cx="786283" cy="298174"/>
          </a:xfrm>
          <a:prstGeom prst="rect">
            <a:avLst/>
          </a:prstGeom>
          <a:solidFill>
            <a:srgbClr val="9BBB59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8FEF49D-3D33-EAB0-EC89-7320071C321D}"/>
              </a:ext>
            </a:extLst>
          </p:cNvPr>
          <p:cNvSpPr/>
          <p:nvPr/>
        </p:nvSpPr>
        <p:spPr>
          <a:xfrm>
            <a:off x="5056399" y="2214795"/>
            <a:ext cx="607556" cy="298174"/>
          </a:xfrm>
          <a:prstGeom prst="rect">
            <a:avLst/>
          </a:prstGeom>
          <a:solidFill>
            <a:srgbClr val="9BBB59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D6A8759B-20EB-BA6F-C246-A6745B3853C3}"/>
              </a:ext>
            </a:extLst>
          </p:cNvPr>
          <p:cNvSpPr txBox="1">
            <a:spLocks/>
          </p:cNvSpPr>
          <p:nvPr/>
        </p:nvSpPr>
        <p:spPr>
          <a:xfrm>
            <a:off x="4535119" y="865798"/>
            <a:ext cx="4512295" cy="280831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de-DE" sz="24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609585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21917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82875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43833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u="sng" noProof="0" dirty="0">
                <a:latin typeface="Helvetica" pitchFamily="2" charset="0"/>
                <a:ea typeface="Calibri" panose="020F0502020204030204" pitchFamily="34" charset="0"/>
              </a:rPr>
              <a:t>High resolution</a:t>
            </a:r>
            <a:r>
              <a:rPr lang="en-GB" sz="1800" noProof="0" dirty="0">
                <a:latin typeface="Helvetica" pitchFamily="2" charset="0"/>
                <a:ea typeface="Calibri" panose="020F0502020204030204" pitchFamily="34" charset="0"/>
              </a:rPr>
              <a:t>  (2.5km)</a:t>
            </a:r>
          </a:p>
          <a:p>
            <a:pPr lvl="0"/>
            <a:r>
              <a:rPr lang="en-GB" sz="1800" b="1" noProof="0" dirty="0">
                <a:latin typeface="Helvetica" pitchFamily="2" charset="0"/>
              </a:rPr>
              <a:t>DYAMOND</a:t>
            </a:r>
            <a:r>
              <a:rPr lang="en-GB" sz="1800" noProof="0" dirty="0">
                <a:latin typeface="Helvetica" pitchFamily="2" charset="0"/>
              </a:rPr>
              <a:t>-project </a:t>
            </a:r>
            <a:r>
              <a:rPr lang="en-GB" sz="1050" noProof="0" dirty="0">
                <a:solidFill>
                  <a:srgbClr val="0070C0"/>
                </a:solidFill>
                <a:latin typeface="Helvetica" pitchFamily="2" charset="0"/>
              </a:rPr>
              <a:t>[Stevens et al. , 2019]</a:t>
            </a:r>
          </a:p>
          <a:p>
            <a:r>
              <a:rPr lang="en-GB" sz="1800" b="1" noProof="0" dirty="0">
                <a:latin typeface="Helvetica" pitchFamily="2" charset="0"/>
              </a:rPr>
              <a:t>Ensemble </a:t>
            </a:r>
            <a:r>
              <a:rPr lang="en-GB" sz="1800" noProof="0" dirty="0">
                <a:latin typeface="Helvetica" pitchFamily="2" charset="0"/>
              </a:rPr>
              <a:t>of individual models</a:t>
            </a:r>
          </a:p>
          <a:p>
            <a:r>
              <a:rPr lang="en-GB" sz="1800" b="1" noProof="0" dirty="0">
                <a:latin typeface="Helvetica" pitchFamily="2" charset="0"/>
              </a:rPr>
              <a:t>Summer</a:t>
            </a:r>
            <a:r>
              <a:rPr lang="en-GB" sz="1800" noProof="0" dirty="0">
                <a:latin typeface="Helvetica" pitchFamily="2" charset="0"/>
              </a:rPr>
              <a:t> and </a:t>
            </a:r>
            <a:r>
              <a:rPr lang="en-GB" sz="1800" b="1" noProof="0" dirty="0">
                <a:latin typeface="Helvetica" pitchFamily="2" charset="0"/>
              </a:rPr>
              <a:t>winter</a:t>
            </a:r>
            <a:r>
              <a:rPr lang="en-GB" sz="1800" noProof="0" dirty="0">
                <a:latin typeface="Helvetica" pitchFamily="2" charset="0"/>
              </a:rPr>
              <a:t> project (40 days)</a:t>
            </a:r>
          </a:p>
          <a:p>
            <a:r>
              <a:rPr lang="en-GB" sz="1800" b="1" noProof="0" dirty="0">
                <a:latin typeface="Helvetica" pitchFamily="2" charset="0"/>
              </a:rPr>
              <a:t>ICON</a:t>
            </a:r>
            <a:r>
              <a:rPr lang="en-GB" sz="1800" noProof="0" dirty="0">
                <a:latin typeface="Helvetica" pitchFamily="2" charset="0"/>
              </a:rPr>
              <a:t>-model </a:t>
            </a:r>
          </a:p>
          <a:p>
            <a:r>
              <a:rPr lang="en-GB" sz="1800" noProof="0" dirty="0">
                <a:latin typeface="Helvetica" pitchFamily="2" charset="0"/>
              </a:rPr>
              <a:t>Use </a:t>
            </a:r>
            <a:r>
              <a:rPr lang="en-GB" sz="1800" b="1" noProof="0" dirty="0">
                <a:latin typeface="Helvetica" pitchFamily="2" charset="0"/>
              </a:rPr>
              <a:t>GEOS</a:t>
            </a:r>
            <a:r>
              <a:rPr lang="en-GB" sz="1800" noProof="0" dirty="0">
                <a:latin typeface="Helvetica" pitchFamily="2" charset="0"/>
              </a:rPr>
              <a:t> as 2</a:t>
            </a:r>
            <a:r>
              <a:rPr lang="en-GB" sz="1800" baseline="30000" noProof="0" dirty="0">
                <a:latin typeface="Helvetica" pitchFamily="2" charset="0"/>
              </a:rPr>
              <a:t>nd</a:t>
            </a:r>
            <a:r>
              <a:rPr lang="en-GB" sz="1800" noProof="0" dirty="0">
                <a:latin typeface="Helvetica" pitchFamily="2" charset="0"/>
              </a:rPr>
              <a:t> reference</a:t>
            </a:r>
          </a:p>
          <a:p>
            <a:r>
              <a:rPr lang="en-GB" sz="1800" b="1" noProof="0" dirty="0">
                <a:latin typeface="Helvetica" pitchFamily="2" charset="0"/>
              </a:rPr>
              <a:t>15-minutes </a:t>
            </a:r>
            <a:r>
              <a:rPr lang="en-GB" sz="1800" noProof="0" dirty="0">
                <a:latin typeface="Helvetica" pitchFamily="2" charset="0"/>
              </a:rPr>
              <a:t>output interval</a:t>
            </a:r>
          </a:p>
          <a:p>
            <a:endParaRPr lang="en-GB" sz="1800" noProof="0" dirty="0"/>
          </a:p>
          <a:p>
            <a:pPr marL="0" indent="0">
              <a:buNone/>
            </a:pPr>
            <a:endParaRPr lang="en-GB" sz="1800" u="sng" noProof="0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E2B11B7F-5395-4594-2CC1-28177A06854D}"/>
              </a:ext>
            </a:extLst>
          </p:cNvPr>
          <p:cNvSpPr txBox="1">
            <a:spLocks/>
          </p:cNvSpPr>
          <p:nvPr/>
        </p:nvSpPr>
        <p:spPr>
          <a:xfrm>
            <a:off x="2833930" y="3688416"/>
            <a:ext cx="3402378" cy="669815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de-DE" sz="2400" kern="1200" dirty="0" smtClean="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defRPr>
            </a:lvl1pPr>
            <a:lvl2pPr marL="609585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121917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828754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243833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6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Data for 08/2016 and 02/2020</a:t>
            </a:r>
          </a:p>
        </p:txBody>
      </p:sp>
      <p:pic>
        <p:nvPicPr>
          <p:cNvPr id="12" name="Grafik 11" descr="Start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9116026E-094A-780F-99F3-7A85D91875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3" name="Grafik 12" descr="Erdkugel: Afrika und Europa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04BB3AD2-6CE1-BEA3-5E9E-A292F16D37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4" name="Grafik 13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6EB3C90-42A7-9E71-04D0-9FC98AD5F9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5" name="Grafik 14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C5EC12-30C5-0DE1-AB67-5C240A9A6F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99841B1A-4470-8EA0-857A-3EEFA611B4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771" y="2571750"/>
            <a:ext cx="916918" cy="77799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35F017A-714F-2F3C-68B2-EB02F5FE64F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408" y="3270042"/>
            <a:ext cx="793451" cy="77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62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91F17-9D8C-B01B-1088-D4733D4E7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04DCEA-2297-3050-E9CC-9904773B4EE9}"/>
              </a:ext>
            </a:extLst>
          </p:cNvPr>
          <p:cNvSpPr txBox="1">
            <a:spLocks/>
          </p:cNvSpPr>
          <p:nvPr/>
        </p:nvSpPr>
        <p:spPr>
          <a:xfrm>
            <a:off x="257175" y="256743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Quantifying dust emissions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2EE4FCE-F2B2-FE59-3CFE-3007CC488C7C}"/>
                  </a:ext>
                </a:extLst>
              </p:cNvPr>
              <p:cNvSpPr txBox="1"/>
              <p:nvPr/>
            </p:nvSpPr>
            <p:spPr>
              <a:xfrm>
                <a:off x="97773" y="974029"/>
                <a:ext cx="6041243" cy="561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𝐹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f>
                        <m:fPr>
                          <m:ctrlP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den>
                      </m:f>
                      <m:sSubSup>
                        <m:sSub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b>
                        <m:sup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d>
                                <m:d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</m:sub>
                                        <m:sup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△</m:t>
                              </m:r>
                              <m:sSub>
                                <m:sSub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sz="14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b="0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400" b="0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snow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I</m:t>
                          </m:r>
                        </m:e>
                        <m:sub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GB" sz="1400" i="0" noProof="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2EE4FCE-F2B2-FE59-3CFE-3007CC488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3" y="974029"/>
                <a:ext cx="6041243" cy="561692"/>
              </a:xfrm>
              <a:prstGeom prst="rect">
                <a:avLst/>
              </a:prstGeom>
              <a:blipFill>
                <a:blip r:embed="rId3"/>
                <a:stretch>
                  <a:fillRect t="-128889" b="-19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feil nach unten 4">
            <a:extLst>
              <a:ext uri="{FF2B5EF4-FFF2-40B4-BE49-F238E27FC236}">
                <a16:creationId xmlns:a16="http://schemas.microsoft.com/office/drawing/2014/main" id="{DC380C06-6DAF-DFC4-EAF7-F351625B94D2}"/>
              </a:ext>
            </a:extLst>
          </p:cNvPr>
          <p:cNvSpPr/>
          <p:nvPr/>
        </p:nvSpPr>
        <p:spPr>
          <a:xfrm>
            <a:off x="2034367" y="1574856"/>
            <a:ext cx="2168053" cy="561692"/>
          </a:xfrm>
          <a:prstGeom prst="downArrow">
            <a:avLst>
              <a:gd name="adj1" fmla="val 50000"/>
              <a:gd name="adj2" fmla="val 70876"/>
            </a:avLst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2F5333-DEC7-54F9-EB8B-EBD42351D512}"/>
              </a:ext>
            </a:extLst>
          </p:cNvPr>
          <p:cNvSpPr txBox="1"/>
          <p:nvPr/>
        </p:nvSpPr>
        <p:spPr>
          <a:xfrm>
            <a:off x="4881754" y="1470508"/>
            <a:ext cx="102431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000" noProof="0" dirty="0">
                <a:solidFill>
                  <a:srgbClr val="0070C0"/>
                </a:solidFill>
                <a:latin typeface="Arial" panose="020B0604020202020204" pitchFamily="34" charset="0"/>
              </a:rPr>
              <a:t>Tegen</a:t>
            </a:r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et al, 2002</a:t>
            </a:r>
            <a:endParaRPr lang="en-GB" sz="1000" i="0" noProof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CD02EEE-E127-305C-96F0-B2A7FD288B0A}"/>
                  </a:ext>
                </a:extLst>
              </p:cNvPr>
              <p:cNvSpPr txBox="1"/>
              <p:nvPr/>
            </p:nvSpPr>
            <p:spPr>
              <a:xfrm>
                <a:off x="579679" y="2393120"/>
                <a:ext cx="4302075" cy="711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𝑢𝑠𝑡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𝑝𝑙𝑖𝑓𝑡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𝑜𝑡𝑒𝑛𝑡𝑖𝑎𝑙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d>
                        <m:d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400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1400" b="1" i="1" noProof="0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400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p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</m:oMath>
                  </m:oMathPara>
                </a14:m>
                <a:endParaRPr lang="en-GB" sz="1400" b="1" i="1" noProof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i="0" noProof="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6CD02EEE-E127-305C-96F0-B2A7FD288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79" y="2393120"/>
                <a:ext cx="4302075" cy="711028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48826EDA-3A00-EAAB-5A88-BFE525C75839}"/>
              </a:ext>
            </a:extLst>
          </p:cNvPr>
          <p:cNvSpPr txBox="1"/>
          <p:nvPr/>
        </p:nvSpPr>
        <p:spPr>
          <a:xfrm>
            <a:off x="3282822" y="2833770"/>
            <a:ext cx="198291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adapted from </a:t>
            </a:r>
            <a:r>
              <a:rPr lang="en-GB" sz="1000" noProof="0" dirty="0">
                <a:solidFill>
                  <a:srgbClr val="0070C0"/>
                </a:solidFill>
                <a:latin typeface="Arial" panose="020B0604020202020204" pitchFamily="34" charset="0"/>
              </a:rPr>
              <a:t>Marsham</a:t>
            </a:r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et al, 2013</a:t>
            </a:r>
            <a:endParaRPr lang="en-GB" sz="1000" i="0" noProof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43CD8BC-2BA2-2F81-AA56-F48E714C55B5}"/>
                  </a:ext>
                </a:extLst>
              </p:cNvPr>
              <p:cNvSpPr txBox="1"/>
              <p:nvPr/>
            </p:nvSpPr>
            <p:spPr>
              <a:xfrm>
                <a:off x="6297223" y="398785"/>
                <a:ext cx="2659895" cy="2184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sanblasting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efficiency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</m:oMath>
                  </m:oMathPara>
                </a14:m>
                <a:endParaRPr lang="en-GB" sz="1000" b="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air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density</m:t>
                      </m:r>
                    </m:oMath>
                  </m:oMathPara>
                </a14:m>
                <a:endParaRPr lang="en-GB" sz="1000" b="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gravitational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constant</m:t>
                      </m:r>
                    </m:oMath>
                  </m:oMathPara>
                </a14:m>
                <a:endParaRPr lang="en-GB" sz="100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b>
                      </m:sSub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surface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friction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velocity</m:t>
                      </m:r>
                    </m:oMath>
                  </m:oMathPara>
                </a14:m>
                <a:endParaRPr lang="en-GB" sz="100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threshold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friction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velocity</m:t>
                      </m:r>
                    </m:oMath>
                  </m:oMathPara>
                </a14:m>
                <a:endParaRPr lang="en-GB" sz="100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GB" sz="100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0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sz="10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particle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diameter</m:t>
                      </m:r>
                    </m:oMath>
                  </m:oMathPara>
                </a14:m>
                <a:endParaRPr lang="en-GB" sz="100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relative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surface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area</m:t>
                      </m:r>
                    </m:oMath>
                  </m:oMathPara>
                </a14:m>
                <a:endParaRPr lang="en-GB" sz="100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size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fraction</m:t>
                      </m:r>
                    </m:oMath>
                  </m:oMathPara>
                </a14:m>
                <a:endParaRPr lang="en-GB" sz="100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b="1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1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GB" sz="1000" b="1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𝒆𝒇𝒇</m:t>
                          </m:r>
                        </m:sub>
                      </m:sSub>
                      <m:r>
                        <a:rPr lang="en-GB" sz="10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…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𝐞𝐫𝐨𝐝𝐢𝐛𝐥𝐞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𝐚𝐫𝐞𝐚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GB" sz="1000" b="1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000" b="1" i="0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𝐯𝐞𝐠𝐞𝐭𝐚𝐭𝐢𝐨𝐧</m:t>
                          </m:r>
                        </m:e>
                      </m:d>
                    </m:oMath>
                  </m:oMathPara>
                </a14:m>
                <a:endParaRPr lang="en-GB" sz="1000" b="1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𝑠𝑛𝑜𝑤</m:t>
                          </m:r>
                        </m:sub>
                      </m:sSub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erodible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area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en-GB" sz="10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GB" sz="1000" b="0" i="0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snow</m:t>
                          </m:r>
                        </m:e>
                      </m:d>
                    </m:oMath>
                  </m:oMathPara>
                </a14:m>
                <a:endParaRPr lang="en-GB" sz="1000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GB" sz="10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en-GB" sz="10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…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influence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of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soil</m:t>
                      </m:r>
                      <m: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sz="1000" b="0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moisture</m:t>
                      </m:r>
                    </m:oMath>
                  </m:oMathPara>
                </a14:m>
                <a:endParaRPr lang="en-GB" sz="1400" noProof="0" dirty="0">
                  <a:cs typeface="Arial" panose="020B0604020202020204" pitchFamily="34" charset="0"/>
                </a:endParaRPr>
              </a:p>
              <a:p>
                <a:r>
                  <a:rPr lang="en-GB" sz="1000" b="1" i="0" noProof="0" dirty="0">
                    <a:cs typeface="Arial" panose="020B0604020202020204" pitchFamily="34" charset="0"/>
                  </a:rPr>
                  <a:t>DUP … dust uplift potential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0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𝒖</m:t>
                      </m:r>
                      <m:r>
                        <a:rPr lang="en-GB" sz="10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…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𝐡𝐨𝐫𝐢𝐳𝐨𝐧𝐭𝐚𝐥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𝐰𝐢𝐧𝐝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𝐬𝐩𝐞𝐞𝐝</m:t>
                      </m:r>
                    </m:oMath>
                  </m:oMathPara>
                </a14:m>
                <a:endParaRPr lang="en-GB" sz="1000" b="1" noProof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000" b="1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sz="1000" b="1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𝒖</m:t>
                          </m:r>
                        </m:e>
                        <m:sub>
                          <m:r>
                            <a:rPr lang="en-GB" sz="1000" b="1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𝒕</m:t>
                          </m:r>
                        </m:sub>
                      </m:sSub>
                      <m:r>
                        <a:rPr lang="en-GB" sz="1000" b="1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𝐭𝐡𝐫𝐞𝐬𝐡𝐨𝐥𝐝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𝐰𝐢𝐧𝐝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1000" b="1" i="0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𝐬𝐩𝐞𝐞𝐝</m:t>
                      </m:r>
                    </m:oMath>
                  </m:oMathPara>
                </a14:m>
                <a:br>
                  <a:rPr lang="en-GB" sz="1000" b="1" i="0" noProof="0" dirty="0"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:endParaRPr lang="en-GB" sz="1000" b="0" noProof="0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A43CD8BC-2BA2-2F81-AA56-F48E714C5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223" y="398785"/>
                <a:ext cx="2659895" cy="2184059"/>
              </a:xfrm>
              <a:prstGeom prst="rect">
                <a:avLst/>
              </a:prstGeom>
              <a:blipFill>
                <a:blip r:embed="rId5"/>
                <a:stretch>
                  <a:fillRect l="-2844" t="-1156" b="-173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hteck 14">
            <a:extLst>
              <a:ext uri="{FF2B5EF4-FFF2-40B4-BE49-F238E27FC236}">
                <a16:creationId xmlns:a16="http://schemas.microsoft.com/office/drawing/2014/main" id="{EE3F8DBE-E445-5BA8-E21F-764FBA2733EB}"/>
              </a:ext>
            </a:extLst>
          </p:cNvPr>
          <p:cNvSpPr/>
          <p:nvPr/>
        </p:nvSpPr>
        <p:spPr>
          <a:xfrm>
            <a:off x="4350014" y="2345531"/>
            <a:ext cx="482488" cy="43520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CDBF6C0-D8F4-FB52-4845-09DE70D8A47F}"/>
              </a:ext>
            </a:extLst>
          </p:cNvPr>
          <p:cNvSpPr/>
          <p:nvPr/>
        </p:nvSpPr>
        <p:spPr>
          <a:xfrm>
            <a:off x="3318660" y="2828846"/>
            <a:ext cx="729127" cy="2176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380E5A4-05E6-5603-2AB9-F0B08C1919D9}"/>
              </a:ext>
            </a:extLst>
          </p:cNvPr>
          <p:cNvSpPr/>
          <p:nvPr/>
        </p:nvSpPr>
        <p:spPr>
          <a:xfrm>
            <a:off x="579679" y="2242622"/>
            <a:ext cx="5003703" cy="8464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3" name="Gerader Verbinder 18">
            <a:extLst>
              <a:ext uri="{FF2B5EF4-FFF2-40B4-BE49-F238E27FC236}">
                <a16:creationId xmlns:a16="http://schemas.microsoft.com/office/drawing/2014/main" id="{ECDFD4E4-CE62-C213-3DFC-8554FB2D69D4}"/>
              </a:ext>
            </a:extLst>
          </p:cNvPr>
          <p:cNvCxnSpPr>
            <a:cxnSpLocks/>
          </p:cNvCxnSpPr>
          <p:nvPr/>
        </p:nvCxnSpPr>
        <p:spPr>
          <a:xfrm>
            <a:off x="765818" y="987933"/>
            <a:ext cx="424004" cy="502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B7F7ACA2-4A0F-CB55-7CC3-59032A18C453}"/>
              </a:ext>
            </a:extLst>
          </p:cNvPr>
          <p:cNvCxnSpPr>
            <a:cxnSpLocks/>
          </p:cNvCxnSpPr>
          <p:nvPr/>
        </p:nvCxnSpPr>
        <p:spPr>
          <a:xfrm>
            <a:off x="3950149" y="996725"/>
            <a:ext cx="324130" cy="479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18">
            <a:extLst>
              <a:ext uri="{FF2B5EF4-FFF2-40B4-BE49-F238E27FC236}">
                <a16:creationId xmlns:a16="http://schemas.microsoft.com/office/drawing/2014/main" id="{49FF2B39-BB78-79EB-EB66-62484A8D356E}"/>
              </a:ext>
            </a:extLst>
          </p:cNvPr>
          <p:cNvCxnSpPr>
            <a:cxnSpLocks/>
          </p:cNvCxnSpPr>
          <p:nvPr/>
        </p:nvCxnSpPr>
        <p:spPr>
          <a:xfrm>
            <a:off x="4538624" y="940096"/>
            <a:ext cx="1233240" cy="4816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18">
            <a:extLst>
              <a:ext uri="{FF2B5EF4-FFF2-40B4-BE49-F238E27FC236}">
                <a16:creationId xmlns:a16="http://schemas.microsoft.com/office/drawing/2014/main" id="{CECBC03C-56B5-71A4-96B8-0DD42AEF90B6}"/>
              </a:ext>
            </a:extLst>
          </p:cNvPr>
          <p:cNvCxnSpPr>
            <a:cxnSpLocks/>
          </p:cNvCxnSpPr>
          <p:nvPr/>
        </p:nvCxnSpPr>
        <p:spPr>
          <a:xfrm>
            <a:off x="2247603" y="973163"/>
            <a:ext cx="366433" cy="207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18">
            <a:extLst>
              <a:ext uri="{FF2B5EF4-FFF2-40B4-BE49-F238E27FC236}">
                <a16:creationId xmlns:a16="http://schemas.microsoft.com/office/drawing/2014/main" id="{E54D3CDC-413A-1AD4-A194-C0AC2CF99847}"/>
              </a:ext>
            </a:extLst>
          </p:cNvPr>
          <p:cNvCxnSpPr>
            <a:cxnSpLocks/>
          </p:cNvCxnSpPr>
          <p:nvPr/>
        </p:nvCxnSpPr>
        <p:spPr>
          <a:xfrm>
            <a:off x="3500006" y="972771"/>
            <a:ext cx="366433" cy="207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F3818786-4B5F-4CE2-A288-A64F38847755}"/>
              </a:ext>
            </a:extLst>
          </p:cNvPr>
          <p:cNvSpPr/>
          <p:nvPr/>
        </p:nvSpPr>
        <p:spPr>
          <a:xfrm>
            <a:off x="7473830" y="4352063"/>
            <a:ext cx="1399578" cy="575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1AA0FF0F-755C-459A-1E9C-A7681F1C4695}"/>
              </a:ext>
            </a:extLst>
          </p:cNvPr>
          <p:cNvSpPr txBox="1">
            <a:spLocks/>
          </p:cNvSpPr>
          <p:nvPr/>
        </p:nvSpPr>
        <p:spPr>
          <a:xfrm>
            <a:off x="257175" y="3228731"/>
            <a:ext cx="6177714" cy="1067457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Exclude particle size</a:t>
            </a:r>
            <a:r>
              <a:rPr lang="en-GB" sz="1800" noProof="0" dirty="0">
                <a:latin typeface="Helvetica" pitchFamily="2" charset="0"/>
                <a:sym typeface="Wingdings" panose="05000000000000000000" pitchFamily="2" charset="2"/>
              </a:rPr>
              <a:t> dependency</a:t>
            </a:r>
          </a:p>
          <a:p>
            <a:r>
              <a:rPr lang="en-GB" sz="1800" noProof="0" dirty="0">
                <a:latin typeface="Helvetica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Exclude soil data</a:t>
            </a:r>
          </a:p>
          <a:p>
            <a:r>
              <a:rPr lang="en-GB" sz="1800" noProof="0" dirty="0">
                <a:latin typeface="Helvetica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Exclude vegetation &amp; snow</a:t>
            </a:r>
          </a:p>
          <a:p>
            <a:r>
              <a:rPr lang="en-GB" sz="1800" noProof="0" dirty="0">
                <a:latin typeface="Helvetica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Take wind speed instead of friction velocity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C50FA8A-4DA2-B4AF-711C-F3A4A86AF8C0}"/>
              </a:ext>
            </a:extLst>
          </p:cNvPr>
          <p:cNvSpPr txBox="1"/>
          <p:nvPr/>
        </p:nvSpPr>
        <p:spPr>
          <a:xfrm>
            <a:off x="257175" y="3895403"/>
            <a:ext cx="374333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noProof="0" dirty="0">
                <a:latin typeface="Helvetica" pitchFamily="2" charset="0"/>
              </a:rPr>
              <a:t> Use vegetation and snow mask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2E78C27-03EA-9258-9039-F7CAAAC2734D}"/>
                  </a:ext>
                </a:extLst>
              </p:cNvPr>
              <p:cNvSpPr txBox="1"/>
              <p:nvPr/>
            </p:nvSpPr>
            <p:spPr>
              <a:xfrm>
                <a:off x="4565291" y="1862356"/>
                <a:ext cx="135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=7 </m:t>
                      </m:r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02E78C27-03EA-9258-9039-F7CAAAC27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5291" y="1862356"/>
                <a:ext cx="1351396" cy="276999"/>
              </a:xfrm>
              <a:prstGeom prst="rect">
                <a:avLst/>
              </a:prstGeom>
              <a:blipFill>
                <a:blip r:embed="rId7"/>
                <a:stretch>
                  <a:fillRect l="-1852" t="-8696" r="-926" b="-39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 descr="Start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D9FA5D39-3B17-E1A1-D097-A2323FA187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20" name="Grafik 19" descr="Erdkugel: Afrika und Europa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8F79D9FA-2D65-B11B-1AED-51B5DB7B1D4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22" name="Grafik 21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A9D7052-BA57-CF8D-4BBD-702F84D957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24" name="Grafik 23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4FACB9-8ED8-DDEC-B133-9C08C146A5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4" name="Grafik 13" descr="Ein Bild, das Text, Schrift, Screenshot, Karte enthält.&#10;&#10;Automatisch generierte Beschreibung">
            <a:extLst>
              <a:ext uri="{FF2B5EF4-FFF2-40B4-BE49-F238E27FC236}">
                <a16:creationId xmlns:a16="http://schemas.microsoft.com/office/drawing/2014/main" id="{65483514-6711-1A87-8366-2DB34C8478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510" y="2724886"/>
            <a:ext cx="3203608" cy="18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9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0395E-9AF5-19E6-A017-D96B6B5DE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A0678C-A06A-E0A8-B906-D5E7BB51741D}"/>
              </a:ext>
            </a:extLst>
          </p:cNvPr>
          <p:cNvSpPr txBox="1">
            <a:spLocks/>
          </p:cNvSpPr>
          <p:nvPr/>
        </p:nvSpPr>
        <p:spPr>
          <a:xfrm>
            <a:off x="257175" y="256743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Quantifying dust emissions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EA917B5-FEF6-08B3-63F6-76DE18736B69}"/>
                  </a:ext>
                </a:extLst>
              </p:cNvPr>
              <p:cNvSpPr txBox="1"/>
              <p:nvPr/>
            </p:nvSpPr>
            <p:spPr>
              <a:xfrm>
                <a:off x="97773" y="974029"/>
                <a:ext cx="6041243" cy="5616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𝐹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f>
                        <m:fPr>
                          <m:ctrlP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</m:t>
                          </m:r>
                        </m:den>
                      </m:f>
                      <m:sSubSup>
                        <m:sSubSup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b>
                        <m:sup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bSup>
                      <m:nary>
                        <m:naryPr>
                          <m:chr m:val="∑"/>
                          <m:supHide m:val="on"/>
                          <m:ctrlP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1400" b="0" i="1" noProof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400" b="0" i="1" noProof="0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1+</m:t>
                                  </m:r>
                                  <m:f>
                                    <m:fPr>
                                      <m:ctrlP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d>
                                <m:d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GB" sz="1400" b="0" i="1" noProof="0" smtClean="0">
                                          <a:latin typeface="Cambria Math" panose="02040503050406030204" pitchFamily="18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𝑡</m:t>
                                          </m:r>
                                        </m:sub>
                                        <m:sup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1400" b="0" i="1" noProof="0" smtClean="0">
                                                  <a:latin typeface="Cambria Math" panose="02040503050406030204" pitchFamily="18" charset="0"/>
                                                  <a:cs typeface="Arial" panose="020B0604020202020204" pitchFamily="34" charset="0"/>
                                                </a:rPr>
                                                <m:t>𝐷</m:t>
                                              </m:r>
                                            </m:e>
                                            <m:sub>
                                              <m:sSub>
                                                <m:sSubPr>
                                                  <m:ctrlP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𝑝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GB" sz="1400" b="0" i="1" noProof="0" smtClean="0">
                                                      <a:latin typeface="Cambria Math" panose="02040503050406030204" pitchFamily="18" charset="0"/>
                                                      <a:cs typeface="Arial" panose="020B0604020202020204" pitchFamily="34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∗</m:t>
                                          </m:r>
                                        </m:sub>
                                        <m:sup>
                                          <m:r>
                                            <a:rPr lang="en-GB" sz="1400" b="0" i="1" noProof="0" smtClean="0">
                                              <a:latin typeface="Cambria Math" panose="02040503050406030204" pitchFamily="18" charset="0"/>
                                              <a:cs typeface="Arial" panose="020B0604020202020204" pitchFamily="34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d>
                              <m:r>
                                <a:rPr lang="en-GB" sz="1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△</m:t>
                              </m:r>
                              <m:sSub>
                                <m:sSubPr>
                                  <m:ctrlP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GB" sz="1400" b="0" i="1" noProof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GB" sz="1400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⋅</m:t>
                      </m:r>
                      <m:sSub>
                        <m:sSub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eff</m:t>
                          </m:r>
                        </m:sub>
                      </m:sSub>
                      <m:d>
                        <m:d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sz="14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sz="1400" b="0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400" b="0" i="0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snow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GB" sz="140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1400" b="0" i="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I</m:t>
                          </m:r>
                        </m:e>
                        <m:sub>
                          <m:r>
                            <a:rPr lang="en-GB" sz="1400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GB" sz="1400" i="0" noProof="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FEA917B5-FEF6-08B3-63F6-76DE18736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73" y="974029"/>
                <a:ext cx="6041243" cy="561692"/>
              </a:xfrm>
              <a:prstGeom prst="rect">
                <a:avLst/>
              </a:prstGeom>
              <a:blipFill>
                <a:blip r:embed="rId3"/>
                <a:stretch>
                  <a:fillRect t="-128889" b="-19333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feil nach unten 4">
            <a:extLst>
              <a:ext uri="{FF2B5EF4-FFF2-40B4-BE49-F238E27FC236}">
                <a16:creationId xmlns:a16="http://schemas.microsoft.com/office/drawing/2014/main" id="{DA7EC78F-7EBE-CF13-7287-2711909486ED}"/>
              </a:ext>
            </a:extLst>
          </p:cNvPr>
          <p:cNvSpPr/>
          <p:nvPr/>
        </p:nvSpPr>
        <p:spPr>
          <a:xfrm>
            <a:off x="2034367" y="1574856"/>
            <a:ext cx="2168053" cy="561692"/>
          </a:xfrm>
          <a:prstGeom prst="downArrow">
            <a:avLst>
              <a:gd name="adj1" fmla="val 50000"/>
              <a:gd name="adj2" fmla="val 70876"/>
            </a:avLst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9D303E-858B-D7F6-6B96-2398E41402A8}"/>
              </a:ext>
            </a:extLst>
          </p:cNvPr>
          <p:cNvSpPr txBox="1"/>
          <p:nvPr/>
        </p:nvSpPr>
        <p:spPr>
          <a:xfrm>
            <a:off x="4881754" y="1470508"/>
            <a:ext cx="102431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000" noProof="0" dirty="0">
                <a:solidFill>
                  <a:srgbClr val="0070C0"/>
                </a:solidFill>
                <a:latin typeface="Arial" panose="020B0604020202020204" pitchFamily="34" charset="0"/>
              </a:rPr>
              <a:t>Tegen</a:t>
            </a:r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et al, 2002</a:t>
            </a:r>
            <a:endParaRPr lang="en-GB" sz="1000" i="0" noProof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509387DE-2431-9F77-0326-A001291FF0B2}"/>
                  </a:ext>
                </a:extLst>
              </p:cNvPr>
              <p:cNvSpPr txBox="1"/>
              <p:nvPr/>
            </p:nvSpPr>
            <p:spPr>
              <a:xfrm>
                <a:off x="579679" y="2393120"/>
                <a:ext cx="4302075" cy="7110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𝑫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𝑢𝑠𝑡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𝑝𝑙𝑖𝑓𝑡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𝑜𝑡𝑒𝑛𝑡𝑖𝑎𝑙</m:t>
                      </m:r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  <m:sup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d>
                        <m:d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GB" sz="1400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1400" b="1" i="1" noProof="0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1400" b="1" i="1" noProof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e>
                                <m:sup>
                                  <m:r>
                                    <a:rPr lang="en-GB" sz="1400" b="1" i="1" noProof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GB" sz="1400" b="1" i="1" noProof="0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en-GB" sz="1400" b="1" i="1" noProof="0" smtClean="0">
                              <a:latin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</m:oMath>
                  </m:oMathPara>
                </a14:m>
                <a:endParaRPr lang="en-GB" sz="1400" b="1" i="1" noProof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400" i="0" noProof="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509387DE-2431-9F77-0326-A001291FF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79" y="2393120"/>
                <a:ext cx="4302075" cy="711028"/>
              </a:xfrm>
              <a:prstGeom prst="rect">
                <a:avLst/>
              </a:prstGeom>
              <a:blipFill>
                <a:blip r:embed="rId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0904FC45-A55B-BA8F-37DE-3BF0BC9AD4D1}"/>
              </a:ext>
            </a:extLst>
          </p:cNvPr>
          <p:cNvSpPr txBox="1"/>
          <p:nvPr/>
        </p:nvSpPr>
        <p:spPr>
          <a:xfrm>
            <a:off x="3282822" y="2833770"/>
            <a:ext cx="198291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adapted from </a:t>
            </a:r>
            <a:r>
              <a:rPr lang="en-GB" sz="1000" noProof="0" dirty="0">
                <a:solidFill>
                  <a:srgbClr val="0070C0"/>
                </a:solidFill>
                <a:latin typeface="Arial" panose="020B0604020202020204" pitchFamily="34" charset="0"/>
              </a:rPr>
              <a:t>Marsham</a:t>
            </a:r>
            <a:r>
              <a:rPr lang="en-GB" sz="10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et al, 2013</a:t>
            </a:r>
            <a:endParaRPr lang="en-GB" sz="1000" i="0" noProof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81C086-FFDE-A670-AB90-70ECC6534712}"/>
              </a:ext>
            </a:extLst>
          </p:cNvPr>
          <p:cNvSpPr/>
          <p:nvPr/>
        </p:nvSpPr>
        <p:spPr>
          <a:xfrm>
            <a:off x="4350014" y="2345531"/>
            <a:ext cx="482488" cy="43520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39029253-4C4E-A9AE-6A92-5DB560340441}"/>
              </a:ext>
            </a:extLst>
          </p:cNvPr>
          <p:cNvSpPr/>
          <p:nvPr/>
        </p:nvSpPr>
        <p:spPr>
          <a:xfrm>
            <a:off x="3318660" y="2828846"/>
            <a:ext cx="729127" cy="2176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359D07E-365F-8B20-1C54-A3DD884A7B38}"/>
              </a:ext>
            </a:extLst>
          </p:cNvPr>
          <p:cNvSpPr/>
          <p:nvPr/>
        </p:nvSpPr>
        <p:spPr>
          <a:xfrm>
            <a:off x="6256002" y="2136382"/>
            <a:ext cx="2742335" cy="92818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37C6143-1794-EFA8-EEC3-60818A56B278}"/>
              </a:ext>
            </a:extLst>
          </p:cNvPr>
          <p:cNvSpPr/>
          <p:nvPr/>
        </p:nvSpPr>
        <p:spPr>
          <a:xfrm>
            <a:off x="579679" y="2242622"/>
            <a:ext cx="5003703" cy="84642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3" name="Gerader Verbinder 18">
            <a:extLst>
              <a:ext uri="{FF2B5EF4-FFF2-40B4-BE49-F238E27FC236}">
                <a16:creationId xmlns:a16="http://schemas.microsoft.com/office/drawing/2014/main" id="{BB409D98-6282-A16F-9E13-4AA066CB2838}"/>
              </a:ext>
            </a:extLst>
          </p:cNvPr>
          <p:cNvCxnSpPr>
            <a:cxnSpLocks/>
          </p:cNvCxnSpPr>
          <p:nvPr/>
        </p:nvCxnSpPr>
        <p:spPr>
          <a:xfrm>
            <a:off x="765818" y="987933"/>
            <a:ext cx="424004" cy="50288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F02BEDA-C066-1564-E085-D3E22F61A298}"/>
              </a:ext>
            </a:extLst>
          </p:cNvPr>
          <p:cNvCxnSpPr>
            <a:cxnSpLocks/>
          </p:cNvCxnSpPr>
          <p:nvPr/>
        </p:nvCxnSpPr>
        <p:spPr>
          <a:xfrm>
            <a:off x="3950149" y="996725"/>
            <a:ext cx="324130" cy="4799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18">
            <a:extLst>
              <a:ext uri="{FF2B5EF4-FFF2-40B4-BE49-F238E27FC236}">
                <a16:creationId xmlns:a16="http://schemas.microsoft.com/office/drawing/2014/main" id="{77BB381A-070D-4340-2C39-7D51887E9F74}"/>
              </a:ext>
            </a:extLst>
          </p:cNvPr>
          <p:cNvCxnSpPr>
            <a:cxnSpLocks/>
          </p:cNvCxnSpPr>
          <p:nvPr/>
        </p:nvCxnSpPr>
        <p:spPr>
          <a:xfrm>
            <a:off x="4538624" y="940096"/>
            <a:ext cx="1233240" cy="4816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18">
            <a:extLst>
              <a:ext uri="{FF2B5EF4-FFF2-40B4-BE49-F238E27FC236}">
                <a16:creationId xmlns:a16="http://schemas.microsoft.com/office/drawing/2014/main" id="{044C2603-43E1-E029-90C1-1AE61D80F29E}"/>
              </a:ext>
            </a:extLst>
          </p:cNvPr>
          <p:cNvCxnSpPr>
            <a:cxnSpLocks/>
          </p:cNvCxnSpPr>
          <p:nvPr/>
        </p:nvCxnSpPr>
        <p:spPr>
          <a:xfrm>
            <a:off x="2247603" y="973163"/>
            <a:ext cx="366433" cy="207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18">
            <a:extLst>
              <a:ext uri="{FF2B5EF4-FFF2-40B4-BE49-F238E27FC236}">
                <a16:creationId xmlns:a16="http://schemas.microsoft.com/office/drawing/2014/main" id="{4FAF4639-4E00-D217-2262-84F6C1C4294C}"/>
              </a:ext>
            </a:extLst>
          </p:cNvPr>
          <p:cNvCxnSpPr>
            <a:cxnSpLocks/>
          </p:cNvCxnSpPr>
          <p:nvPr/>
        </p:nvCxnSpPr>
        <p:spPr>
          <a:xfrm>
            <a:off x="3500006" y="972771"/>
            <a:ext cx="366433" cy="2077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042C475-04E1-17B3-0EBE-5D02AE068974}"/>
              </a:ext>
            </a:extLst>
          </p:cNvPr>
          <p:cNvSpPr/>
          <p:nvPr/>
        </p:nvSpPr>
        <p:spPr>
          <a:xfrm>
            <a:off x="7473830" y="4352063"/>
            <a:ext cx="1399578" cy="5751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B004500-0813-0714-84F6-0C993CFBBC8B}"/>
                  </a:ext>
                </a:extLst>
              </p:cNvPr>
              <p:cNvSpPr txBox="1"/>
              <p:nvPr/>
            </p:nvSpPr>
            <p:spPr>
              <a:xfrm>
                <a:off x="6275773" y="3681700"/>
                <a:ext cx="13513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=7 </m:t>
                      </m:r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noProof="0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B004500-0813-0714-84F6-0C993CFBB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773" y="3681700"/>
                <a:ext cx="1351396" cy="276999"/>
              </a:xfrm>
              <a:prstGeom prst="rect">
                <a:avLst/>
              </a:prstGeom>
              <a:blipFill>
                <a:blip r:embed="rId5"/>
                <a:stretch>
                  <a:fillRect l="-926" t="-4348" r="-926" b="-391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DBF526C-366B-9CAA-4598-7B4D8ED05F2E}"/>
                  </a:ext>
                </a:extLst>
              </p:cNvPr>
              <p:cNvSpPr txBox="1"/>
              <p:nvPr/>
            </p:nvSpPr>
            <p:spPr>
              <a:xfrm>
                <a:off x="251579" y="3412571"/>
                <a:ext cx="5539978" cy="305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𝐹𝑃𝐴𝑅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𝑎𝑛𝑛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𝑠h𝑟𝑢𝑏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𝐹𝑃𝐴𝑅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𝑚𝑜𝑛𝑡h</m:t>
                            </m:r>
                          </m:e>
                        </m:d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𝑔𝑟𝑎𝑠𝑠</m:t>
                            </m:r>
                          </m:sub>
                        </m:sSub>
                      </m:e>
                    </m:d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</m:den>
                    </m:f>
                  </m:oMath>
                </a14:m>
                <a:r>
                  <a:rPr lang="de-DE" sz="1400" dirty="0"/>
                  <a:t>	</a:t>
                </a:r>
                <a:endParaRPr lang="de-DE" b="0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DBF526C-366B-9CAA-4598-7B4D8ED05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79" y="3412571"/>
                <a:ext cx="5539978" cy="305533"/>
              </a:xfrm>
              <a:prstGeom prst="rect">
                <a:avLst/>
              </a:prstGeom>
              <a:blipFill>
                <a:blip r:embed="rId6"/>
                <a:stretch>
                  <a:fillRect l="-1142" b="-16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A7A67E8-F4DB-A704-E529-FB7D4AC862F1}"/>
                  </a:ext>
                </a:extLst>
              </p:cNvPr>
              <p:cNvSpPr txBox="1"/>
              <p:nvPr/>
            </p:nvSpPr>
            <p:spPr>
              <a:xfrm>
                <a:off x="251579" y="3795952"/>
                <a:ext cx="2659894" cy="407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𝐹𝑃𝐴𝑅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=1.222⋅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0.559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−0.1566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8A7A67E8-F4DB-A704-E529-FB7D4AC86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79" y="3795952"/>
                <a:ext cx="2659894" cy="407869"/>
              </a:xfrm>
              <a:prstGeom prst="rect">
                <a:avLst/>
              </a:prstGeom>
              <a:blipFill>
                <a:blip r:embed="rId7"/>
                <a:stretch>
                  <a:fillRect l="-948" t="-6061"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feld 19">
            <a:extLst>
              <a:ext uri="{FF2B5EF4-FFF2-40B4-BE49-F238E27FC236}">
                <a16:creationId xmlns:a16="http://schemas.microsoft.com/office/drawing/2014/main" id="{4AA95BEF-178A-4FAD-386D-F0E75C3B16C0}"/>
              </a:ext>
            </a:extLst>
          </p:cNvPr>
          <p:cNvSpPr txBox="1"/>
          <p:nvPr/>
        </p:nvSpPr>
        <p:spPr>
          <a:xfrm>
            <a:off x="3118393" y="4013398"/>
            <a:ext cx="102431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rgbClr val="0070C0"/>
                </a:solidFill>
                <a:latin typeface="Arial" panose="020B0604020202020204" pitchFamily="34" charset="0"/>
              </a:rPr>
              <a:t>Tegen</a:t>
            </a:r>
            <a:r>
              <a:rPr lang="de-DE" sz="1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et al, 2002</a:t>
            </a:r>
            <a:endParaRPr lang="en-US" sz="1000" i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7E6D42D-BD86-F7E7-C03F-B4F4C749570B}"/>
                  </a:ext>
                </a:extLst>
              </p:cNvPr>
              <p:cNvSpPr txBox="1"/>
              <p:nvPr/>
            </p:nvSpPr>
            <p:spPr>
              <a:xfrm>
                <a:off x="6151707" y="447752"/>
                <a:ext cx="2659895" cy="31175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𝛼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𝑠𝑎𝑛𝑏𝑙𝑎𝑠𝑡𝑖𝑛𝑔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𝑒𝑓𝑓𝑖𝑐𝑖𝑒𝑛𝑐𝑦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</m:t>
                      </m:r>
                    </m:oMath>
                  </m:oMathPara>
                </a14:m>
                <a:endParaRPr lang="de-DE" sz="1000" b="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𝜌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𝑎𝑖𝑟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𝑑𝑒𝑛𝑠𝑖𝑡𝑦</m:t>
                      </m:r>
                    </m:oMath>
                  </m:oMathPara>
                </a14:m>
                <a:endParaRPr lang="de-DE" sz="1000" b="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𝑔𝑟𝑎𝑣𝑖𝑡𝑎𝑡𝑖𝑜𝑛𝑎𝑙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𝑐𝑜𝑛𝑠𝑡𝑎𝑛𝑡</m:t>
                      </m:r>
                    </m:oMath>
                  </m:oMathPara>
                </a14:m>
                <a:endParaRPr lang="de-DE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𝑠𝑢𝑟𝑓𝑎𝑐𝑒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𝑓𝑟𝑖𝑐𝑡𝑖𝑜𝑛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𝑣𝑒𝑙𝑜𝑐𝑖𝑡𝑦</m:t>
                      </m:r>
                    </m:oMath>
                  </m:oMathPara>
                </a14:m>
                <a:endParaRPr lang="de-DE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𝑡𝑟𝑒𝑠h𝑜𝑙𝑑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𝑓𝑟𝑖𝑐𝑡𝑖𝑜𝑛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𝑣𝑒𝑙𝑜𝑐𝑖𝑡𝑦</m:t>
                      </m:r>
                    </m:oMath>
                  </m:oMathPara>
                </a14:m>
                <a:endParaRPr lang="de-DE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de-DE" sz="1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de-DE" sz="1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𝑝𝑎𝑟𝑡𝑖𝑐𝑙𝑒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𝑑𝑖𝑎𝑚𝑒𝑡𝑒𝑟</m:t>
                      </m:r>
                    </m:oMath>
                  </m:oMathPara>
                </a14:m>
                <a:endParaRPr lang="de-DE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𝑟𝑒𝑙𝑎𝑡𝑖𝑣𝑒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𝑠𝑢𝑟𝑓𝑎𝑐𝑒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𝑎𝑟𝑒𝑎</m:t>
                      </m:r>
                    </m:oMath>
                  </m:oMathPara>
                </a14:m>
                <a:endParaRPr lang="de-DE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𝑠𝑖𝑧𝑒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𝑓𝑟𝑎𝑐𝑡𝑖𝑜𝑛</m:t>
                      </m:r>
                    </m:oMath>
                  </m:oMathPara>
                </a14:m>
                <a:endParaRPr lang="en-US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𝑒𝑓𝑓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𝑒𝑟𝑜𝑑𝑖𝑏𝑙𝑒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𝑎𝑟𝑒𝑎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𝑣𝑒𝑔𝑒𝑡𝑎𝑡𝑖𝑜𝑛</m:t>
                          </m:r>
                        </m:e>
                      </m:d>
                    </m:oMath>
                  </m:oMathPara>
                </a14:m>
                <a:endParaRPr lang="de-DE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𝑠𝑛𝑜𝑤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𝑒𝑟𝑜𝑑𝑖𝑏𝑙𝑒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𝑎𝑟𝑒𝑎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d>
                        <m:d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𝑠𝑛𝑜𝑤</m:t>
                          </m:r>
                        </m:e>
                      </m:d>
                    </m:oMath>
                  </m:oMathPara>
                </a14:m>
                <a:endParaRPr lang="de-DE" sz="1000" i="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𝜃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 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𝑖𝑛𝑓𝑙𝑢𝑒𝑛𝑐𝑒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𝑜𝑓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𝑠𝑜𝑖𝑙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𝑚𝑜𝑖𝑠𝑡𝑢𝑟𝑒</m:t>
                      </m:r>
                    </m:oMath>
                  </m:oMathPara>
                </a14:m>
                <a:endParaRPr lang="en-US" sz="1400" i="0" dirty="0">
                  <a:cs typeface="Arial" panose="020B0604020202020204" pitchFamily="34" charset="0"/>
                </a:endParaRPr>
              </a:p>
              <a:p>
                <a:r>
                  <a:rPr lang="en-US" sz="1000" i="0" dirty="0">
                    <a:cs typeface="Arial" panose="020B0604020202020204" pitchFamily="34" charset="0"/>
                  </a:rPr>
                  <a:t>DUP … dust uplift potential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sz="1000" b="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de-DE" sz="1000" b="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…</m:t>
                      </m:r>
                      <m:r>
                        <a:rPr lang="de-DE" sz="1000" b="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h𝑜𝑟𝑖𝑧𝑜𝑛𝑡𝑎𝑙</m:t>
                      </m:r>
                      <m:r>
                        <a:rPr lang="de-DE" sz="1000" b="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𝑤𝑖𝑛𝑑</m:t>
                      </m:r>
                      <m:r>
                        <a:rPr lang="de-DE" sz="1000" b="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𝑠𝑝𝑒𝑒𝑑</m:t>
                      </m:r>
                    </m:oMath>
                  </m:oMathPara>
                </a14:m>
                <a:endParaRPr lang="de-DE" sz="1000" dirty="0"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de-DE" sz="1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</m:sub>
                      </m:sSub>
                      <m:r>
                        <a:rPr lang="de-DE" sz="1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a:rPr lang="de-DE" sz="1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𝑡𝑟𝑒𝑠h𝑜𝑙𝑑</m:t>
                      </m:r>
                      <m:r>
                        <a:rPr lang="de-DE" sz="1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𝑤𝑖𝑛𝑑</m:t>
                      </m:r>
                      <m:r>
                        <a:rPr lang="de-DE" sz="1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𝑠𝑝𝑒𝑒𝑑</m:t>
                      </m:r>
                    </m:oMath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𝐹𝑃𝐴𝑅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𝑓𝑟𝑎𝑐𝑡𝑖𝑜𝑛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𝑜𝑓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𝑎𝑏𝑠𝑜𝑟𝑏𝑒𝑑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br>
                  <a:rPr lang="de-DE" sz="10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:r>
                  <a:rPr lang="de-DE" sz="10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           </a:t>
                </a:r>
                <a14:m>
                  <m:oMath xmlns:m="http://schemas.openxmlformats.org/officeDocument/2006/math"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    </m:t>
                    </m:r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𝑝h𝑜𝑡𝑜𝑠𝑦𝑛𝑡h𝑒𝑡𝑖𝑐𝑎𝑙𝑙𝑦</m:t>
                    </m:r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𝑎𝑐𝑡𝑖𝑣𝑒</m:t>
                    </m:r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𝑟𝑎𝑑𝑖𝑎𝑡𝑖𝑜𝑛</m:t>
                    </m:r>
                  </m:oMath>
                </a14:m>
                <a:br>
                  <a:rPr lang="de-DE" sz="10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𝑠h𝑟𝑢𝑏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𝑓𝑟𝑎𝑐𝑡𝑖𝑜𝑛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𝑜𝑓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𝑠h𝑟𝑢𝑏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𝑣𝑒𝑔𝑒𝑡𝑎𝑡𝑖𝑜𝑛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de-DE" sz="1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𝑔𝑟𝑎𝑠𝑠</m:t>
                          </m:r>
                        </m:sub>
                      </m:sSub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𝑓𝑟𝑎𝑐𝑡𝑖𝑜𝑛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𝑜𝑓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𝑔𝑟𝑎𝑠𝑠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𝑣𝑒𝑔𝑒𝑡𝑎𝑡𝑖𝑜𝑛</m:t>
                      </m:r>
                    </m:oMath>
                    <m:oMath xmlns:m="http://schemas.openxmlformats.org/officeDocument/2006/math"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𝑁𝐷𝑉𝐼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…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𝑛𝑜𝑟𝑚𝑎𝑙𝑖𝑧𝑒𝑑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𝑑𝑖𝑓𝑓𝑒𝑟𝑒𝑛𝑐𝑒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de-DE" sz="1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𝑣𝑒𝑔𝑒𝑡𝑎𝑡𝑖𝑜𝑛</m:t>
                      </m:r>
                    </m:oMath>
                  </m:oMathPara>
                </a14:m>
                <a:br>
                  <a:rPr lang="de-DE" sz="10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</a:br>
                <a:r>
                  <a:rPr lang="de-DE" sz="1000" b="0" i="1" dirty="0">
                    <a:latin typeface="Cambria Math" panose="02040503050406030204" pitchFamily="18" charset="0"/>
                    <a:cs typeface="Arial" panose="020B0604020202020204" pitchFamily="34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sz="1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𝑖𝑛𝑑𝑒𝑥</m:t>
                    </m:r>
                  </m:oMath>
                </a14:m>
                <a:endParaRPr lang="de-DE" sz="1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feld 21">
                <a:extLst>
                  <a:ext uri="{FF2B5EF4-FFF2-40B4-BE49-F238E27FC236}">
                    <a16:creationId xmlns:a16="http://schemas.microsoft.com/office/drawing/2014/main" id="{A7E6D42D-BD86-F7E7-C03F-B4F4C7495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1707" y="447752"/>
                <a:ext cx="2659895" cy="3117585"/>
              </a:xfrm>
              <a:prstGeom prst="rect">
                <a:avLst/>
              </a:prstGeom>
              <a:blipFill>
                <a:blip r:embed="rId8"/>
                <a:stretch>
                  <a:fillRect l="-2857" t="-813" b="-8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Grafik 28" descr="Start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164DD611-53A2-BEAB-C2B4-CF2200E36C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30" name="Grafik 29" descr="Erdkugel: Afrika und Europa mit einfarbiger Füllung">
            <a:hlinkClick r:id="rId11" action="ppaction://hlinksldjump"/>
            <a:extLst>
              <a:ext uri="{FF2B5EF4-FFF2-40B4-BE49-F238E27FC236}">
                <a16:creationId xmlns:a16="http://schemas.microsoft.com/office/drawing/2014/main" id="{F9186B15-86B3-3B67-4667-46E3D16B89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31" name="Grafik 30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039B369-E179-F673-F99D-A1856FCEE1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32" name="Grafik 31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A72A60B-E934-81C3-1591-7AC5678771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28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87A8D-F895-1F0D-06CD-93CF80083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Karte, Text, Screenshot enthält.&#10;&#10;KI-generierte Inhalte können fehlerhaft sein.">
            <a:extLst>
              <a:ext uri="{FF2B5EF4-FFF2-40B4-BE49-F238E27FC236}">
                <a16:creationId xmlns:a16="http://schemas.microsoft.com/office/drawing/2014/main" id="{F78598F2-5710-73B7-348F-AD93A18B1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25" y="1660634"/>
            <a:ext cx="7116598" cy="3098652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8EE6BD00-FCA3-B3EE-2D85-01613C47AB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The effective area </a:t>
            </a:r>
            <a:r>
              <a:rPr lang="en-US" sz="3200" dirty="0" err="1"/>
              <a:t>A</a:t>
            </a:r>
            <a:r>
              <a:rPr lang="en-US" sz="3200" baseline="-25000" dirty="0" err="1"/>
              <a:t>eff</a:t>
            </a:r>
            <a:endParaRPr lang="en-US" sz="3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50AB6CA-4C43-4E3C-DD90-0FCEDC4F3B12}"/>
              </a:ext>
            </a:extLst>
          </p:cNvPr>
          <p:cNvSpPr txBox="1"/>
          <p:nvPr/>
        </p:nvSpPr>
        <p:spPr>
          <a:xfrm>
            <a:off x="3202474" y="1170052"/>
            <a:ext cx="102431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rgbClr val="0070C0"/>
                </a:solidFill>
                <a:latin typeface="Arial" panose="020B0604020202020204" pitchFamily="34" charset="0"/>
              </a:rPr>
              <a:t>Tegen</a:t>
            </a:r>
            <a:r>
              <a:rPr lang="de-DE" sz="1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et al, 2002</a:t>
            </a:r>
            <a:endParaRPr lang="en-US" sz="1000" i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4752990F-F380-55FB-2AAA-F0F7BE3D9056}"/>
                  </a:ext>
                </a:extLst>
              </p:cNvPr>
              <p:cNvSpPr txBox="1"/>
              <p:nvPr/>
            </p:nvSpPr>
            <p:spPr>
              <a:xfrm>
                <a:off x="348403" y="814473"/>
                <a:ext cx="5539978" cy="305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𝐹𝑃𝐴𝑅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𝑎𝑛𝑛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𝑠h𝑟𝑢𝑏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𝐹𝑃𝐴𝑅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𝑚𝑜𝑛𝑡h</m:t>
                            </m:r>
                          </m:e>
                        </m:d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𝑔𝑟𝑎𝑠𝑠</m:t>
                            </m:r>
                          </m:sub>
                        </m:sSub>
                      </m:e>
                    </m:d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</m:den>
                    </m:f>
                  </m:oMath>
                </a14:m>
                <a:r>
                  <a:rPr lang="de-DE" sz="1400" dirty="0"/>
                  <a:t>	</a:t>
                </a:r>
                <a:endParaRPr lang="de-DE" b="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4752990F-F380-55FB-2AAA-F0F7BE3D9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03" y="814473"/>
                <a:ext cx="5539978" cy="305533"/>
              </a:xfrm>
              <a:prstGeom prst="rect">
                <a:avLst/>
              </a:prstGeom>
              <a:blipFill>
                <a:blip r:embed="rId11"/>
                <a:stretch>
                  <a:fillRect l="-1144" b="-1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A5875CD4-74FC-7738-05F6-8FF5DB7C0F9E}"/>
                  </a:ext>
                </a:extLst>
              </p:cNvPr>
              <p:cNvSpPr txBox="1"/>
              <p:nvPr/>
            </p:nvSpPr>
            <p:spPr>
              <a:xfrm>
                <a:off x="257175" y="1120006"/>
                <a:ext cx="2659894" cy="407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𝐹𝑃𝐴𝑅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=1.222⋅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0.559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−0.1566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A5875CD4-74FC-7738-05F6-8FF5DB7C0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1120006"/>
                <a:ext cx="2659894" cy="407869"/>
              </a:xfrm>
              <a:prstGeom prst="rect">
                <a:avLst/>
              </a:prstGeom>
              <a:blipFill>
                <a:blip r:embed="rId12"/>
                <a:stretch>
                  <a:fillRect l="-952" t="-6061"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8AB3D819-EC61-F235-69E7-71F6304AA5D6}"/>
              </a:ext>
            </a:extLst>
          </p:cNvPr>
          <p:cNvSpPr txBox="1"/>
          <p:nvPr/>
        </p:nvSpPr>
        <p:spPr>
          <a:xfrm>
            <a:off x="7127759" y="969067"/>
            <a:ext cx="142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Helvetica" pitchFamily="2" charset="0"/>
              </a:rPr>
              <a:t>August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78D729B-9F5F-E78F-F9FB-B6B8A4183D0A}"/>
              </a:ext>
            </a:extLst>
          </p:cNvPr>
          <p:cNvSpPr txBox="1"/>
          <p:nvPr/>
        </p:nvSpPr>
        <p:spPr>
          <a:xfrm rot="16200000">
            <a:off x="6939708" y="3046476"/>
            <a:ext cx="8140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Helvetica" pitchFamily="2" charset="0"/>
              </a:rPr>
              <a:t>A</a:t>
            </a:r>
            <a:r>
              <a:rPr lang="de-DE" baseline="-25000" dirty="0" err="1">
                <a:latin typeface="Helvetica" pitchFamily="2" charset="0"/>
              </a:rPr>
              <a:t>eff</a:t>
            </a:r>
            <a:endParaRPr lang="de-DE" dirty="0">
              <a:latin typeface="Helvetica" pitchFamily="2" charset="0"/>
            </a:endParaRPr>
          </a:p>
        </p:txBody>
      </p:sp>
      <p:pic>
        <p:nvPicPr>
          <p:cNvPr id="8" name="Grafik 7" descr="Start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576E6AD3-EA91-B74D-F7E6-2DADCCA94C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9" name="Grafik 8" descr="Erdkugel: Afrika und Europa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04D2ABCC-8265-AF7F-4EB3-C931C871508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1" name="Grafik 10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BD0542-BF38-1FF1-401E-CEB48ACA28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4" name="Grafik 13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85A39C-4D6A-706A-829A-5C4FF369A2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0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D077A-A995-BF24-9779-69BE2E3FE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46E7899-C9CF-6D48-D941-7F9EC0B53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25" y="1660634"/>
            <a:ext cx="7116597" cy="3098652"/>
          </a:xfrm>
          <a:prstGeom prst="rect">
            <a:avLst/>
          </a:prstGeo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4B2A47A1-A5CE-D0B1-FD40-F4C4214FE9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dirty="0"/>
              <a:t>The effective area </a:t>
            </a:r>
            <a:r>
              <a:rPr lang="en-US" sz="3200" dirty="0" err="1"/>
              <a:t>A</a:t>
            </a:r>
            <a:r>
              <a:rPr lang="en-US" sz="3200" baseline="-25000" dirty="0" err="1"/>
              <a:t>eff</a:t>
            </a:r>
            <a:endParaRPr lang="en-US" sz="32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9FEDEBD-3345-8E6E-9271-7C27CF2DEA3D}"/>
              </a:ext>
            </a:extLst>
          </p:cNvPr>
          <p:cNvSpPr txBox="1"/>
          <p:nvPr/>
        </p:nvSpPr>
        <p:spPr>
          <a:xfrm>
            <a:off x="3202474" y="1170052"/>
            <a:ext cx="102431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rgbClr val="0070C0"/>
                </a:solidFill>
                <a:latin typeface="Arial" panose="020B0604020202020204" pitchFamily="34" charset="0"/>
              </a:rPr>
              <a:t>Tegen</a:t>
            </a:r>
            <a:r>
              <a:rPr lang="de-DE" sz="100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et al, 2002</a:t>
            </a:r>
            <a:endParaRPr lang="en-US" sz="1000" i="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EED1007-D478-BF29-6628-5B0ECC23A0B5}"/>
                  </a:ext>
                </a:extLst>
              </p:cNvPr>
              <p:cNvSpPr txBox="1"/>
              <p:nvPr/>
            </p:nvSpPr>
            <p:spPr>
              <a:xfrm>
                <a:off x="348403" y="814473"/>
                <a:ext cx="5539978" cy="3055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𝐹𝑃𝐴𝑅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e>
                              <m:sub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𝑎𝑛𝑛</m:t>
                                </m:r>
                              </m:sub>
                            </m:sSub>
                          </m:e>
                        </m:d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𝑠h𝑟𝑢𝑏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𝐹𝑃𝐴𝑅</m:t>
                        </m:r>
                        <m:d>
                          <m:d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𝑚𝑜𝑛𝑡h</m:t>
                            </m:r>
                          </m:e>
                        </m:d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 panose="02040503050406030204" pitchFamily="18" charset="0"/>
                              </a:rPr>
                              <m:t>𝑔𝑟𝑎𝑠𝑠</m:t>
                            </m:r>
                          </m:sub>
                        </m:sSub>
                      </m:e>
                    </m:d>
                    <m:r>
                      <a:rPr lang="de-DE" sz="14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de-DE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sz="1400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</m:den>
                    </m:f>
                  </m:oMath>
                </a14:m>
                <a:r>
                  <a:rPr lang="de-DE" sz="1400" dirty="0"/>
                  <a:t>	</a:t>
                </a:r>
                <a:endParaRPr lang="de-DE" b="0" dirty="0"/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1EED1007-D478-BF29-6628-5B0ECC23A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03" y="814473"/>
                <a:ext cx="5539978" cy="305533"/>
              </a:xfrm>
              <a:prstGeom prst="rect">
                <a:avLst/>
              </a:prstGeom>
              <a:blipFill>
                <a:blip r:embed="rId11"/>
                <a:stretch>
                  <a:fillRect l="-1144" b="-12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A384E6C-7041-750B-5855-E50DE1533248}"/>
                  </a:ext>
                </a:extLst>
              </p:cNvPr>
              <p:cNvSpPr txBox="1"/>
              <p:nvPr/>
            </p:nvSpPr>
            <p:spPr>
              <a:xfrm>
                <a:off x="257175" y="1120006"/>
                <a:ext cx="2659894" cy="4078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𝐹𝑃𝐴𝑅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=1.222⋅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𝑁𝐷𝑉𝐼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0.559</m:t>
                              </m:r>
                            </m:den>
                          </m:f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−0.1566</m:t>
                          </m:r>
                        </m:e>
                      </m:d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A384E6C-7041-750B-5855-E50DE1533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" y="1120006"/>
                <a:ext cx="2659894" cy="407869"/>
              </a:xfrm>
              <a:prstGeom prst="rect">
                <a:avLst/>
              </a:prstGeom>
              <a:blipFill>
                <a:blip r:embed="rId12"/>
                <a:stretch>
                  <a:fillRect l="-952" t="-6061" b="-1212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9D307522-B49C-80DA-4482-CAEE3B83EFFF}"/>
              </a:ext>
            </a:extLst>
          </p:cNvPr>
          <p:cNvSpPr txBox="1"/>
          <p:nvPr/>
        </p:nvSpPr>
        <p:spPr>
          <a:xfrm>
            <a:off x="6977880" y="969067"/>
            <a:ext cx="17235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latin typeface="Helvetica" pitchFamily="2" charset="0"/>
              </a:rPr>
              <a:t>February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70AC07C-5AE6-D876-68DC-FA43319F4BA4}"/>
              </a:ext>
            </a:extLst>
          </p:cNvPr>
          <p:cNvSpPr txBox="1"/>
          <p:nvPr/>
        </p:nvSpPr>
        <p:spPr>
          <a:xfrm rot="16200000">
            <a:off x="6939708" y="3046476"/>
            <a:ext cx="8140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Helvetica" pitchFamily="2" charset="0"/>
              </a:rPr>
              <a:t>A</a:t>
            </a:r>
            <a:r>
              <a:rPr lang="de-DE" baseline="-25000" dirty="0" err="1">
                <a:latin typeface="Helvetica" pitchFamily="2" charset="0"/>
              </a:rPr>
              <a:t>eff</a:t>
            </a:r>
            <a:endParaRPr lang="de-DE" dirty="0">
              <a:latin typeface="Helvetica" pitchFamily="2" charset="0"/>
            </a:endParaRPr>
          </a:p>
        </p:txBody>
      </p:sp>
      <p:pic>
        <p:nvPicPr>
          <p:cNvPr id="8" name="Grafik 7" descr="Start mit einfarbiger Füllung">
            <a:hlinkClick r:id="rId13" action="ppaction://hlinksldjump"/>
            <a:extLst>
              <a:ext uri="{FF2B5EF4-FFF2-40B4-BE49-F238E27FC236}">
                <a16:creationId xmlns:a16="http://schemas.microsoft.com/office/drawing/2014/main" id="{9395524D-5E88-1C66-1A49-F2164AA2287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9" name="Grafik 8" descr="Erdkugel: Afrika und Europa mit einfarbiger Füllung">
            <a:hlinkClick r:id="rId15" action="ppaction://hlinksldjump"/>
            <a:extLst>
              <a:ext uri="{FF2B5EF4-FFF2-40B4-BE49-F238E27FC236}">
                <a16:creationId xmlns:a16="http://schemas.microsoft.com/office/drawing/2014/main" id="{99F94A15-88FA-F9A8-B664-02C03E263F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1" name="Grafik 10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C004F44-7AA3-E070-1D81-D8D06C13A4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4" name="Grafik 13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FD44E82-33F3-EE49-AF2B-3DD85C43CF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88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E642C-6BF1-9E4A-E19A-1258CEB99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9B606F9-5D23-EFF9-570F-0930F843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192"/>
            <a:ext cx="9144000" cy="481845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0D38313-A541-A480-146F-5F7D79A237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9126" y="4713401"/>
            <a:ext cx="2828041" cy="4281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9BD8420-3961-4F23-B0DF-C05BFB89078E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90EEF0A-6317-6DD1-3A1A-5F81AAA206CC}"/>
              </a:ext>
            </a:extLst>
          </p:cNvPr>
          <p:cNvSpPr txBox="1">
            <a:spLocks/>
          </p:cNvSpPr>
          <p:nvPr/>
        </p:nvSpPr>
        <p:spPr>
          <a:xfrm>
            <a:off x="257175" y="256743"/>
            <a:ext cx="4559922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Global dust source regions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B7A63A3-0AC0-495A-A7FE-0C4C32CD7F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C57F57-8E1F-A8D7-A944-1EAC3F098D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36F153AB-8140-2178-7875-30A3CBB93A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sp>
        <p:nvSpPr>
          <p:cNvPr id="15" name="Rechteck 14">
            <a:hlinkClick r:id="rId8" action="ppaction://hlinksldjump"/>
            <a:extLst>
              <a:ext uri="{FF2B5EF4-FFF2-40B4-BE49-F238E27FC236}">
                <a16:creationId xmlns:a16="http://schemas.microsoft.com/office/drawing/2014/main" id="{F03DF3D6-4D00-DDB0-364B-0F4B17B93560}"/>
              </a:ext>
            </a:extLst>
          </p:cNvPr>
          <p:cNvSpPr/>
          <p:nvPr/>
        </p:nvSpPr>
        <p:spPr>
          <a:xfrm>
            <a:off x="1442301" y="1282045"/>
            <a:ext cx="1018095" cy="6975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rId9" action="ppaction://hlinksldjump"/>
            <a:extLst>
              <a:ext uri="{FF2B5EF4-FFF2-40B4-BE49-F238E27FC236}">
                <a16:creationId xmlns:a16="http://schemas.microsoft.com/office/drawing/2014/main" id="{47F71125-50A2-8705-C928-E0E7CA9F6A07}"/>
              </a:ext>
            </a:extLst>
          </p:cNvPr>
          <p:cNvSpPr/>
          <p:nvPr/>
        </p:nvSpPr>
        <p:spPr>
          <a:xfrm>
            <a:off x="2535810" y="2744770"/>
            <a:ext cx="699155" cy="10636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hlinkClick r:id="rId10" action="ppaction://hlinksldjump"/>
            <a:extLst>
              <a:ext uri="{FF2B5EF4-FFF2-40B4-BE49-F238E27FC236}">
                <a16:creationId xmlns:a16="http://schemas.microsoft.com/office/drawing/2014/main" id="{B514E9DA-9D14-171A-4A52-40B160818BE0}"/>
              </a:ext>
            </a:extLst>
          </p:cNvPr>
          <p:cNvSpPr/>
          <p:nvPr/>
        </p:nvSpPr>
        <p:spPr>
          <a:xfrm>
            <a:off x="4044098" y="1574275"/>
            <a:ext cx="1621411" cy="6975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hlinkClick r:id="rId11" action="ppaction://hlinksldjump"/>
            <a:extLst>
              <a:ext uri="{FF2B5EF4-FFF2-40B4-BE49-F238E27FC236}">
                <a16:creationId xmlns:a16="http://schemas.microsoft.com/office/drawing/2014/main" id="{1B1BD51B-D270-8350-FABD-1BEA3FD2177C}"/>
              </a:ext>
            </a:extLst>
          </p:cNvPr>
          <p:cNvSpPr/>
          <p:nvPr/>
        </p:nvSpPr>
        <p:spPr>
          <a:xfrm>
            <a:off x="5542961" y="1677971"/>
            <a:ext cx="641022" cy="575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hlinkClick r:id="rId12" action="ppaction://hlinksldjump"/>
            <a:extLst>
              <a:ext uri="{FF2B5EF4-FFF2-40B4-BE49-F238E27FC236}">
                <a16:creationId xmlns:a16="http://schemas.microsoft.com/office/drawing/2014/main" id="{7E261E82-B96C-EE3A-24B0-339E1C33DDA2}"/>
              </a:ext>
            </a:extLst>
          </p:cNvPr>
          <p:cNvSpPr/>
          <p:nvPr/>
        </p:nvSpPr>
        <p:spPr>
          <a:xfrm>
            <a:off x="5806911" y="1395166"/>
            <a:ext cx="876693" cy="575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hlinkClick r:id="rId13" action="ppaction://hlinksldjump"/>
            <a:extLst>
              <a:ext uri="{FF2B5EF4-FFF2-40B4-BE49-F238E27FC236}">
                <a16:creationId xmlns:a16="http://schemas.microsoft.com/office/drawing/2014/main" id="{0A5F4F40-EAA5-0711-8E78-7093CA54DEFB}"/>
              </a:ext>
            </a:extLst>
          </p:cNvPr>
          <p:cNvSpPr/>
          <p:nvPr/>
        </p:nvSpPr>
        <p:spPr>
          <a:xfrm>
            <a:off x="6524396" y="1300899"/>
            <a:ext cx="1018095" cy="3959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rId14" action="ppaction://hlinksldjump"/>
            <a:extLst>
              <a:ext uri="{FF2B5EF4-FFF2-40B4-BE49-F238E27FC236}">
                <a16:creationId xmlns:a16="http://schemas.microsoft.com/office/drawing/2014/main" id="{D8334C49-3ED8-6C25-B5D7-F0A6435B3C1A}"/>
              </a:ext>
            </a:extLst>
          </p:cNvPr>
          <p:cNvSpPr/>
          <p:nvPr/>
        </p:nvSpPr>
        <p:spPr>
          <a:xfrm>
            <a:off x="7354478" y="2718454"/>
            <a:ext cx="1280475" cy="7282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hlinkClick r:id="rId15" action="ppaction://hlinksldjump"/>
            <a:extLst>
              <a:ext uri="{FF2B5EF4-FFF2-40B4-BE49-F238E27FC236}">
                <a16:creationId xmlns:a16="http://schemas.microsoft.com/office/drawing/2014/main" id="{440DC7D8-DF19-41A6-E0F8-5E97E7EEA3A0}"/>
              </a:ext>
            </a:extLst>
          </p:cNvPr>
          <p:cNvSpPr/>
          <p:nvPr/>
        </p:nvSpPr>
        <p:spPr>
          <a:xfrm>
            <a:off x="4817096" y="2890493"/>
            <a:ext cx="772997" cy="4784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659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D2391-95DE-3409-4E4D-2601098A4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A2AFE825-CA31-EC37-9693-8BCB4D442F0B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D15033F-15DF-47DB-202D-CF55DC490CB7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North Africa</a:t>
            </a:r>
          </a:p>
        </p:txBody>
      </p:sp>
      <p:pic>
        <p:nvPicPr>
          <p:cNvPr id="7" name="Grafik 6" descr="Erdkugel: Afrika und Europa mit einfarbiger Füllung">
            <a:hlinkClick r:id="rId2" action="ppaction://hlinksldjump"/>
            <a:extLst>
              <a:ext uri="{FF2B5EF4-FFF2-40B4-BE49-F238E27FC236}">
                <a16:creationId xmlns:a16="http://schemas.microsoft.com/office/drawing/2014/main" id="{B8966903-C2E5-7E30-31FE-3DFC69618D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B9A288-F254-411F-BAF3-0A26694DDC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B4AA79-96B2-A8CE-D564-A3A2EE4E14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1D36C5F1-9DCD-7C4B-4D90-68332E9B0C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D4F824F9-44EF-E5C2-6702-DBFD95EC2E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7A673AC-2BBB-5A55-2878-8C43B88883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005" y="29031"/>
            <a:ext cx="5999156" cy="44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12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12F6F-9F8C-7B79-5587-14222955E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A2E39A5-1CBC-37D6-5219-F65291546B8D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BD96C595-7856-5B7D-0948-8A67587BDBA7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North Africa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C263ACF-7E1B-2CDF-0D31-BC21017037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367748-D148-60E2-EEE1-48F044BD1C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DA922E6-F9B3-D03A-EC13-F257763DC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622" y="1276905"/>
            <a:ext cx="5179378" cy="25896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7B7039C-5679-A886-315B-B6038CD289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20" y="1209630"/>
            <a:ext cx="3782450" cy="2589688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BD1B7958-60C6-48C6-5A03-EA6112086E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C244F67D-61EC-344D-15CF-02ED669545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3" name="Grafik 2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9BB5A620-0582-85C3-F8E0-61439DF366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35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68C6A-DE5B-CABB-2410-82630265AE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8C1D92F-EAE4-8AC4-ED55-33CB97F7A52C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DE786DDE-335C-5DA5-E2EB-E072B8E20E56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North Africa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AAFD543-59D0-A811-3A4B-9E952B948A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7D6FA3-F5F4-7D1A-E7A6-563F1DFD52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8E269CF-3223-BE5E-D50A-54979C423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20" y="799557"/>
            <a:ext cx="3782450" cy="258968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68B94C8-A912-7D20-B1CB-324343CF9A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0279" y="901155"/>
            <a:ext cx="5253720" cy="159955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3E61778-1FF8-161E-78A3-B62BF7EB17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8487" y="2610053"/>
            <a:ext cx="5097304" cy="1546123"/>
          </a:xfrm>
          <a:prstGeom prst="rect">
            <a:avLst/>
          </a:prstGeom>
        </p:spPr>
      </p:pic>
      <p:pic>
        <p:nvPicPr>
          <p:cNvPr id="14" name="Grafik 13" descr="Sonne mit einfarbiger Füllung">
            <a:extLst>
              <a:ext uri="{FF2B5EF4-FFF2-40B4-BE49-F238E27FC236}">
                <a16:creationId xmlns:a16="http://schemas.microsoft.com/office/drawing/2014/main" id="{27885DC6-F3A4-AB12-B891-1C8028975E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D9ADD3D4-EB2E-2E14-CFE8-A987278AF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952143"/>
              </p:ext>
            </p:extLst>
          </p:nvPr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2" name="Grafik 1" descr="Start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EF209758-AE9D-9ED9-5626-5552ED3D51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35796885-565C-655D-A0E7-68A59B2BFD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51B81E5C-D2F2-2594-DBAE-9A3CBA5A24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3222C57C-258D-85A3-6F35-A780469B84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1" name="Grafik 10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CF63281D-929B-AD55-24E2-CE706D08123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688E76E-FDA4-AAC6-7B15-52C057CEEE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055" y="3808426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7DA45D2-308E-4A9C-DC0B-29CC738406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0081E92-F1D9-BA53-613D-26D126F10A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6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ECF77-3D9A-EB79-8AC0-ADD6A102B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EEE1F9F-42EE-BE46-9387-07174154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" y="721088"/>
            <a:ext cx="7772400" cy="3725113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8614FF96-A509-680F-D148-E93B3C13B9A1}"/>
              </a:ext>
            </a:extLst>
          </p:cNvPr>
          <p:cNvSpPr txBox="1">
            <a:spLocks/>
          </p:cNvSpPr>
          <p:nvPr/>
        </p:nvSpPr>
        <p:spPr>
          <a:xfrm>
            <a:off x="257175" y="81594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The impact of grid resolution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69DC1A1-094F-11A6-5C3D-A534E82810E1}"/>
              </a:ext>
            </a:extLst>
          </p:cNvPr>
          <p:cNvSpPr txBox="1"/>
          <p:nvPr/>
        </p:nvSpPr>
        <p:spPr>
          <a:xfrm rot="16200000">
            <a:off x="7660899" y="2254620"/>
            <a:ext cx="17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Wind speed [m s</a:t>
            </a:r>
            <a:r>
              <a:rPr lang="en-GB" sz="1600" baseline="30000" noProof="0" dirty="0"/>
              <a:t>-1</a:t>
            </a:r>
            <a:r>
              <a:rPr lang="en-GB" sz="1600" noProof="0" dirty="0"/>
              <a:t>]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AC9EDD-8AB0-4F04-7C82-CBB766E8FA12}"/>
              </a:ext>
            </a:extLst>
          </p:cNvPr>
          <p:cNvSpPr txBox="1"/>
          <p:nvPr/>
        </p:nvSpPr>
        <p:spPr>
          <a:xfrm>
            <a:off x="4856445" y="4522998"/>
            <a:ext cx="3847528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Helvetica" pitchFamily="2" charset="0"/>
              </a:rPr>
              <a:t>Threshold </a:t>
            </a:r>
            <a:r>
              <a:rPr lang="en-GB" dirty="0">
                <a:latin typeface="Helvetica" pitchFamily="2" charset="0"/>
              </a:rPr>
              <a:t>for dust emission</a:t>
            </a:r>
            <a:r>
              <a:rPr lang="en-GB" noProof="0" dirty="0">
                <a:latin typeface="Helvetica" pitchFamily="2" charset="0"/>
              </a:rPr>
              <a:t>: 7 m s</a:t>
            </a:r>
            <a:r>
              <a:rPr lang="en-GB" baseline="30000" noProof="0" dirty="0">
                <a:latin typeface="Helvetica" pitchFamily="2" charset="0"/>
              </a:rPr>
              <a:t>-1</a:t>
            </a:r>
            <a:endParaRPr lang="en-GB" noProof="0" dirty="0">
              <a:latin typeface="Helvetica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21A914D-0C40-29A6-71EA-3FBE1C89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670" y="1074551"/>
            <a:ext cx="624937" cy="2816745"/>
          </a:xfrm>
          <a:prstGeom prst="rect">
            <a:avLst/>
          </a:prstGeom>
        </p:spPr>
      </p:pic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04862565-C72B-FBCB-5670-6BE99F373256}"/>
              </a:ext>
            </a:extLst>
          </p:cNvPr>
          <p:cNvCxnSpPr>
            <a:cxnSpLocks/>
          </p:cNvCxnSpPr>
          <p:nvPr/>
        </p:nvCxnSpPr>
        <p:spPr>
          <a:xfrm>
            <a:off x="7720553" y="2960174"/>
            <a:ext cx="270526" cy="1573206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3A4600D0-F982-F02A-4439-F36258BB0E19}"/>
              </a:ext>
            </a:extLst>
          </p:cNvPr>
          <p:cNvCxnSpPr>
            <a:cxnSpLocks/>
          </p:cNvCxnSpPr>
          <p:nvPr/>
        </p:nvCxnSpPr>
        <p:spPr>
          <a:xfrm flipH="1">
            <a:off x="7720553" y="2960174"/>
            <a:ext cx="36665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9D0CDEC-934F-74D0-6857-FA20195BC211}"/>
              </a:ext>
            </a:extLst>
          </p:cNvPr>
          <p:cNvSpPr txBox="1"/>
          <p:nvPr/>
        </p:nvSpPr>
        <p:spPr>
          <a:xfrm>
            <a:off x="824731" y="1263963"/>
            <a:ext cx="761747" cy="369332"/>
          </a:xfrm>
          <a:prstGeom prst="rect">
            <a:avLst/>
          </a:prstGeom>
          <a:solidFill>
            <a:srgbClr val="9BBB59">
              <a:alpha val="60000"/>
            </a:srgb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Helvetica" pitchFamily="2" charset="0"/>
              </a:rPr>
              <a:t>ICON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D35ABA0-E4F7-AEE2-E971-72E7CFDE2DC8}"/>
              </a:ext>
            </a:extLst>
          </p:cNvPr>
          <p:cNvSpPr/>
          <p:nvPr/>
        </p:nvSpPr>
        <p:spPr>
          <a:xfrm>
            <a:off x="4433474" y="602105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74A931-CD76-9E1C-D5B1-7EC615D63E9C}"/>
              </a:ext>
            </a:extLst>
          </p:cNvPr>
          <p:cNvSpPr/>
          <p:nvPr/>
        </p:nvSpPr>
        <p:spPr>
          <a:xfrm>
            <a:off x="2217080" y="2707705"/>
            <a:ext cx="1402813" cy="9725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A261E80-A1DF-B23A-FC28-D64FCA727893}"/>
              </a:ext>
            </a:extLst>
          </p:cNvPr>
          <p:cNvCxnSpPr>
            <a:cxnSpLocks/>
          </p:cNvCxnSpPr>
          <p:nvPr/>
        </p:nvCxnSpPr>
        <p:spPr>
          <a:xfrm flipH="1">
            <a:off x="1790762" y="3684552"/>
            <a:ext cx="1091516" cy="959936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8383DD6-909B-52AD-F18E-75D40000EEDB}"/>
              </a:ext>
            </a:extLst>
          </p:cNvPr>
          <p:cNvSpPr/>
          <p:nvPr/>
        </p:nvSpPr>
        <p:spPr>
          <a:xfrm>
            <a:off x="3843049" y="3193999"/>
            <a:ext cx="972244" cy="7006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 Verbindung 16">
            <a:extLst>
              <a:ext uri="{FF2B5EF4-FFF2-40B4-BE49-F238E27FC236}">
                <a16:creationId xmlns:a16="http://schemas.microsoft.com/office/drawing/2014/main" id="{00BF1D01-D102-9D8A-7C38-C8E2AB4CA434}"/>
              </a:ext>
            </a:extLst>
          </p:cNvPr>
          <p:cNvCxnSpPr>
            <a:cxnSpLocks/>
          </p:cNvCxnSpPr>
          <p:nvPr/>
        </p:nvCxnSpPr>
        <p:spPr>
          <a:xfrm flipH="1">
            <a:off x="1790762" y="3762061"/>
            <a:ext cx="2179387" cy="882427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F00FC399-8A13-01EF-E866-BDD49A756F16}"/>
              </a:ext>
            </a:extLst>
          </p:cNvPr>
          <p:cNvSpPr txBox="1"/>
          <p:nvPr/>
        </p:nvSpPr>
        <p:spPr>
          <a:xfrm>
            <a:off x="1294247" y="4644488"/>
            <a:ext cx="112287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Haboobs</a:t>
            </a:r>
            <a:r>
              <a:rPr lang="de-DE" dirty="0"/>
              <a:t>?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7F57F32-81CD-3633-1AE6-BDF105B4D212}"/>
              </a:ext>
            </a:extLst>
          </p:cNvPr>
          <p:cNvSpPr/>
          <p:nvPr/>
        </p:nvSpPr>
        <p:spPr>
          <a:xfrm>
            <a:off x="2217081" y="4721285"/>
            <a:ext cx="87970" cy="24784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309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6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1D0F6-E389-09DA-890E-23FE00CE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624F000-4FCF-8031-87DF-94F3D098604B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5449FC5-7EC6-A1D3-3258-A5CC50DABA86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North Africa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DABF3A4-390C-129E-4520-E9F057016A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AF59B3-5C49-385B-0625-D313649AB0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4" name="Grafik 3" descr="Schneeflocke mit einfarbiger Füllung">
            <a:extLst>
              <a:ext uri="{FF2B5EF4-FFF2-40B4-BE49-F238E27FC236}">
                <a16:creationId xmlns:a16="http://schemas.microsoft.com/office/drawing/2014/main" id="{0A7AB3AC-65BE-070E-D484-309E1F416D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7ECB2641-784F-82E2-CC83-0AF0ED7EC4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E8AE4F14-6D03-3D86-1CC4-A60A00140B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2C25FD1-4AC0-DE61-EB23-F422B60193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7361" y="5378"/>
            <a:ext cx="6036640" cy="45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3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EA603-5653-53DB-01F3-ED74E90D7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2916FE0-CC6B-00D2-7ECE-027F8319DD90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4DA4069C-39B1-34FE-F051-F5567500E3DD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North Africa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C5C52D9-86BF-21CC-0BD1-58BF19FA2F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DBB029-3004-1702-FB24-379CC36819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F362F6B-10BA-D0E3-B374-82C35AAE0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622" y="1276905"/>
            <a:ext cx="5179378" cy="25896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F6F7AA8-D126-4D6E-27C7-7667802A0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20" y="1209630"/>
            <a:ext cx="3782450" cy="2589688"/>
          </a:xfrm>
          <a:prstGeom prst="rect">
            <a:avLst/>
          </a:prstGeom>
        </p:spPr>
      </p:pic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1261FBDD-0DA5-0A4A-6CF6-AC0780E59A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3" name="Grafik 2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A6F20535-A2E6-1594-0BD0-D485418CED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938BD7CA-8F19-A785-3998-0F94E88F6E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6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5252D-E386-83D7-E014-8F6E4FF0D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3F80B4C-3A98-E346-66F2-0C43008DC92F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BFD84C8-0D80-3F91-5058-6E49E866668D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North Africa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8837598-07F7-D7DD-0E1B-2F6B2F9A74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AFA7209-9CE9-842F-904A-D6A81109F0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D909A72-2D33-C418-2E63-F7F1B0A80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20" y="799557"/>
            <a:ext cx="3782450" cy="258968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7F88B9D3-61C5-6093-0DD5-973BE78E9308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36AE8FC3-3214-01CD-E82C-815B329363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5013" y="799557"/>
            <a:ext cx="5138634" cy="3175712"/>
          </a:xfrm>
          <a:prstGeom prst="rect">
            <a:avLst/>
          </a:prstGeom>
        </p:spPr>
      </p:pic>
      <p:pic>
        <p:nvPicPr>
          <p:cNvPr id="11" name="Grafik 10" descr="Schneeflocke mit einfarbiger Füllung">
            <a:extLst>
              <a:ext uri="{FF2B5EF4-FFF2-40B4-BE49-F238E27FC236}">
                <a16:creationId xmlns:a16="http://schemas.microsoft.com/office/drawing/2014/main" id="{F6BD7255-777F-72D5-0BB4-8DDC320346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F90EEF91-B12F-07E9-3337-04BB316761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3" name="Grafik 2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3614A49B-5803-14BC-7A6D-7DE7D897F8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28261BDE-55B6-90D0-9124-1F9B5E18EA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4D3800F9-F5F8-9651-8427-35B00126EB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2" name="Grafik 11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4F5EF7AF-81F8-E410-5E81-4359B0F018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8C7C52-255B-C2AA-A749-36A9B2F27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563FDEA-C675-0DDC-0154-C603C2B6BA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9EC612-5B9A-1266-14C7-A30E2D53BB5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935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94E07-47C5-F81F-F1AD-E2C9F4599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BC909B8-7EFF-2D37-1FFE-7DC9F9903102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FA1C2483-FA76-2E45-F004-65F5A0B60A2E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Arabia</a:t>
            </a:r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E430FA6-9628-9D7A-C381-6ED8A891A3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8726420-D25E-3048-4564-73CEA0F3AB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8889FF68-FDAF-034E-55F6-FC97B4DB15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DB8D914-A78A-647E-56FB-531D10AA7B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79237"/>
            <a:ext cx="4572000" cy="2832358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68E99F80-53A8-BE66-AE2F-6CE8836A2C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5E9BAB3F-D777-8CA3-41B2-A2CB7D14ED9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932C686-5382-4231-F03D-5CD4083980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0"/>
          <a:stretch>
            <a:fillRect/>
          </a:stretch>
        </p:blipFill>
        <p:spPr>
          <a:xfrm>
            <a:off x="4572000" y="879237"/>
            <a:ext cx="4572000" cy="28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51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4E9A0-02F6-259B-EAFB-9E6A52712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9F65925-992F-A5C7-C91A-CFF951089F11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1A6C9B4-6716-E2B0-870B-72B9EABBDD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37E298-F47D-66EE-354F-379E2BB1DB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000AC7C-4665-DA5E-8C6A-5936962BF2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622" y="1276905"/>
            <a:ext cx="5179378" cy="25896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82A602E-64E8-F20F-26D2-FCDD6842C9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0595"/>
            <a:ext cx="3864270" cy="3787423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E1BEFFDE-B6DD-411C-D9E8-180C54C4FD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6F9583E8-EFC0-FE43-8259-0A97654442A7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Arabia</a:t>
            </a:r>
            <a:endParaRPr lang="en-GB" noProof="0" dirty="0"/>
          </a:p>
        </p:txBody>
      </p:sp>
      <p:pic>
        <p:nvPicPr>
          <p:cNvPr id="3" name="Grafik 2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316862B1-7A1A-8589-81D2-FB756C489A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FD22BAD2-D244-5E9F-6252-7F61020FD5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6C1DF-270D-01AF-531A-385C51ADE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85791EB-BC9A-9C03-9276-239EDD183362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E512F8-225A-FDEA-83AA-41B60693E7E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357F6AC-9128-7A23-D1EA-09E5D77C46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4" name="Grafik 13" descr="Sonne mit einfarbiger Füllung">
            <a:extLst>
              <a:ext uri="{FF2B5EF4-FFF2-40B4-BE49-F238E27FC236}">
                <a16:creationId xmlns:a16="http://schemas.microsoft.com/office/drawing/2014/main" id="{1814EA62-8C6C-1746-A38A-9F737B180A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1775076A-03BE-53B0-64FB-7D9D8FAB3143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sp>
        <p:nvSpPr>
          <p:cNvPr id="2" name="Textplatzhalter 2">
            <a:extLst>
              <a:ext uri="{FF2B5EF4-FFF2-40B4-BE49-F238E27FC236}">
                <a16:creationId xmlns:a16="http://schemas.microsoft.com/office/drawing/2014/main" id="{C539DA7C-4295-5D90-E2AE-B13B5DACFD73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Arabia</a:t>
            </a:r>
            <a:endParaRPr lang="en-GB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351A612-985C-C4F9-A5D1-476F9E021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0" y="782471"/>
            <a:ext cx="2584133" cy="25327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03BA91F-806F-F20A-02B9-1D457B9B8E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859" y="611175"/>
            <a:ext cx="5591140" cy="3455364"/>
          </a:xfrm>
          <a:prstGeom prst="rect">
            <a:avLst/>
          </a:prstGeom>
        </p:spPr>
      </p:pic>
      <p:pic>
        <p:nvPicPr>
          <p:cNvPr id="3" name="Grafik 2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23AC3E76-834D-8B6D-4D78-D71233CAA5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369A008E-AA54-E884-5AA0-E33E010B47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83AC4A6D-69FC-9BFA-109E-DA08A2B3A6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57D08294-531F-9DA5-2BB3-763C9A76E53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1" name="Grafik 10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18916D4E-4476-D759-0F00-D6A6314E0A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BF1CFB1-56DD-DF77-C9B7-1B50B016D6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FC47F19-8848-2DB9-0B89-501BC19C49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714F294-CF1D-1F81-8BF0-BEF3924930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19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AFB42-065E-7150-E833-B91A8DF0C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2">
            <a:extLst>
              <a:ext uri="{FF2B5EF4-FFF2-40B4-BE49-F238E27FC236}">
                <a16:creationId xmlns:a16="http://schemas.microsoft.com/office/drawing/2014/main" id="{826CE2C5-F17C-37A7-0791-EBCAADE4E2CD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Arabia</a:t>
            </a:r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5316642-E418-AF4E-F944-819CE1082F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4F1BF-9F04-ED32-843A-424513ECDB9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78615286-B29B-FA95-E51E-483DD5772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3"/>
          <a:stretch>
            <a:fillRect/>
          </a:stretch>
        </p:blipFill>
        <p:spPr>
          <a:xfrm>
            <a:off x="0" y="857840"/>
            <a:ext cx="4572000" cy="2898475"/>
          </a:xfrm>
          <a:prstGeom prst="rect">
            <a:avLst/>
          </a:prstGeom>
        </p:spPr>
      </p:pic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E27C7B4E-64C0-0611-A22E-386F5D8794F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77C7FBCB-116F-753C-F676-C26A1536134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776992E4-D1E2-C556-2C38-11C951F00A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DC5FD6-E889-6E36-8D2C-C749DA8119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6"/>
          <a:stretch>
            <a:fillRect/>
          </a:stretch>
        </p:blipFill>
        <p:spPr>
          <a:xfrm>
            <a:off x="4572000" y="819668"/>
            <a:ext cx="4572000" cy="28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98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3C7B7-BE0F-900A-56DE-77F5B0CB4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3675B97-C083-B0E8-2720-8E8DED9C685F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713A9DB-8DE3-1B36-E85D-4F206F70D9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837D90-0400-DDE1-1F3B-765949D396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6121109-4320-8D2B-9334-D1950AE602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622" y="1276905"/>
            <a:ext cx="5179378" cy="25896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8DAF6E0-CF3C-569F-8613-618367B551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0595"/>
            <a:ext cx="3864270" cy="3787423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1BB2652C-5596-0219-A03A-E41CC2854B29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Arabia</a:t>
            </a:r>
            <a:endParaRPr lang="en-GB" noProof="0" dirty="0"/>
          </a:p>
        </p:txBody>
      </p:sp>
      <p:pic>
        <p:nvPicPr>
          <p:cNvPr id="3" name="Grafik 2" descr="Schneeflocke mit einfarbiger Füllung">
            <a:extLst>
              <a:ext uri="{FF2B5EF4-FFF2-40B4-BE49-F238E27FC236}">
                <a16:creationId xmlns:a16="http://schemas.microsoft.com/office/drawing/2014/main" id="{8BFA934C-B1CD-E007-8DD9-F0E127F711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ABE69BCB-1357-765D-A690-C7B4DD9EBA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966C8A41-CDF1-861E-E260-8591978D70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77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2D0E2-8B79-E007-F589-D4DD12570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4DFE0F8-EE39-86D4-2F3A-05B29DEAE0D7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90C3FC5-526C-EF26-DBA4-2E6F7398BA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3AEE1C-8E93-B3D9-4F34-750B7CD973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84D03684-5555-0252-3A20-9412AF40756E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sp>
        <p:nvSpPr>
          <p:cNvPr id="2" name="Textplatzhalter 2">
            <a:extLst>
              <a:ext uri="{FF2B5EF4-FFF2-40B4-BE49-F238E27FC236}">
                <a16:creationId xmlns:a16="http://schemas.microsoft.com/office/drawing/2014/main" id="{8E685FE5-6204-9FEF-0074-9866616A6A33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Arabia</a:t>
            </a:r>
            <a:endParaRPr lang="en-GB" noProof="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716C08-4FA4-DCA7-BF4F-58703691EF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0" y="782471"/>
            <a:ext cx="2584133" cy="253274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7FAA29-BF68-94E5-7B7B-2AF139CD8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2859" y="611175"/>
            <a:ext cx="5591140" cy="3455363"/>
          </a:xfrm>
          <a:prstGeom prst="rect">
            <a:avLst/>
          </a:prstGeom>
        </p:spPr>
      </p:pic>
      <p:pic>
        <p:nvPicPr>
          <p:cNvPr id="3" name="Grafik 2" descr="Schneeflocke mit einfarbiger Füllung">
            <a:extLst>
              <a:ext uri="{FF2B5EF4-FFF2-40B4-BE49-F238E27FC236}">
                <a16:creationId xmlns:a16="http://schemas.microsoft.com/office/drawing/2014/main" id="{35F6C5EC-90F8-B381-27E8-5811A35F92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280CAC1C-7463-8FB8-8610-CFF399BB1F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C4454DE3-7A9D-AAE9-DCDC-C165FD15BD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A26419E6-2040-84C4-BBE4-45EDFD095A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27E2D7AA-1844-F162-8C68-774232E152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2" name="Grafik 11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6A969312-A1A2-C1C6-17C3-2B7D58515E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A3C573D-D2D1-E23B-B076-38E34C68C2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D8AB42A-4B6C-BB2A-B4E2-60050B4B85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00B25DC-6CCC-E560-E199-05602E071B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19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D4434-678A-282A-669E-57B226A1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9FC46E72-8C5F-18BB-2573-E4B34866F3A7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3035497-910C-A029-57B7-4C76ED938C61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Central Asia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643B240-23EE-6EFD-C328-E5122F3E17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DBC4219-53A6-1A1A-64F7-D8A125DA3B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8A80CBB9-1D2A-6223-C5C8-478B4B9771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82A93AB-CA77-7EB9-6C94-1AD343BD5F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04969" y="1"/>
            <a:ext cx="4739031" cy="2571750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C1C27316-75D1-C802-845C-8208A476B9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3" name="Grafik 2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5303CCD8-E109-F933-8D72-FAD0069C45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301CFD-A68C-B0DD-7748-054A06C331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3"/>
          <a:stretch>
            <a:fillRect/>
          </a:stretch>
        </p:blipFill>
        <p:spPr>
          <a:xfrm>
            <a:off x="0" y="2547227"/>
            <a:ext cx="4739031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7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2985C-A7A0-654B-43EA-1B738E02B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DBFB2CE-0777-33F4-516A-2A1803E1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3435"/>
            <a:ext cx="8616231" cy="365447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A0D27B1-FB93-28D2-9CE4-2C1713C1D869}"/>
              </a:ext>
            </a:extLst>
          </p:cNvPr>
          <p:cNvSpPr txBox="1"/>
          <p:nvPr/>
        </p:nvSpPr>
        <p:spPr>
          <a:xfrm rot="16200000">
            <a:off x="7773906" y="2546850"/>
            <a:ext cx="17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0" dirty="0"/>
              <a:t>Wind speed [m s</a:t>
            </a:r>
            <a:r>
              <a:rPr lang="en-GB" sz="1600" baseline="30000" noProof="0" dirty="0"/>
              <a:t>-1</a:t>
            </a:r>
            <a:r>
              <a:rPr lang="en-GB" sz="1600" noProof="0" dirty="0"/>
              <a:t>]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A53CEB-606C-399B-F405-CCC02DAB9B0D}"/>
              </a:ext>
            </a:extLst>
          </p:cNvPr>
          <p:cNvSpPr/>
          <p:nvPr/>
        </p:nvSpPr>
        <p:spPr>
          <a:xfrm>
            <a:off x="4376814" y="733608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C8BE6844-2159-C88E-704B-07D406E51A85}"/>
              </a:ext>
            </a:extLst>
          </p:cNvPr>
          <p:cNvSpPr txBox="1">
            <a:spLocks/>
          </p:cNvSpPr>
          <p:nvPr/>
        </p:nvSpPr>
        <p:spPr>
          <a:xfrm>
            <a:off x="257173" y="266067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The impact of grid resolution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43F72EC-F3E1-616C-039F-EEA3CCD53C1E}"/>
              </a:ext>
            </a:extLst>
          </p:cNvPr>
          <p:cNvSpPr txBox="1"/>
          <p:nvPr/>
        </p:nvSpPr>
        <p:spPr>
          <a:xfrm>
            <a:off x="4494179" y="1218790"/>
            <a:ext cx="966931" cy="369332"/>
          </a:xfrm>
          <a:prstGeom prst="rect">
            <a:avLst/>
          </a:prstGeom>
          <a:solidFill>
            <a:srgbClr val="9BBB59">
              <a:alpha val="60000"/>
            </a:srgb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Helvetica" pitchFamily="2" charset="0"/>
              </a:rPr>
              <a:t>CMIP-6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60FC06-F7D1-8B07-B0F3-6ABECE2539B5}"/>
              </a:ext>
            </a:extLst>
          </p:cNvPr>
          <p:cNvSpPr txBox="1"/>
          <p:nvPr/>
        </p:nvSpPr>
        <p:spPr>
          <a:xfrm>
            <a:off x="1294247" y="4644488"/>
            <a:ext cx="1122871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/>
              <a:t>Haboobs</a:t>
            </a:r>
            <a:r>
              <a:rPr lang="de-DE" dirty="0"/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A3A6B66-C0C3-DDB4-4A89-B633A590C214}"/>
              </a:ext>
            </a:extLst>
          </p:cNvPr>
          <p:cNvSpPr/>
          <p:nvPr/>
        </p:nvSpPr>
        <p:spPr>
          <a:xfrm>
            <a:off x="2217080" y="2707705"/>
            <a:ext cx="1402813" cy="9725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28C7680C-517B-3716-AEBC-A085E4BF578C}"/>
              </a:ext>
            </a:extLst>
          </p:cNvPr>
          <p:cNvCxnSpPr>
            <a:cxnSpLocks/>
          </p:cNvCxnSpPr>
          <p:nvPr/>
        </p:nvCxnSpPr>
        <p:spPr>
          <a:xfrm flipH="1">
            <a:off x="1790762" y="3684552"/>
            <a:ext cx="1091516" cy="959936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E8016DE6-39EA-AB94-54A8-858D143F0782}"/>
              </a:ext>
            </a:extLst>
          </p:cNvPr>
          <p:cNvSpPr/>
          <p:nvPr/>
        </p:nvSpPr>
        <p:spPr>
          <a:xfrm>
            <a:off x="3843049" y="3193999"/>
            <a:ext cx="972244" cy="70061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EE344DE-997C-AFF7-C113-C1FA50EE7782}"/>
              </a:ext>
            </a:extLst>
          </p:cNvPr>
          <p:cNvCxnSpPr>
            <a:cxnSpLocks/>
          </p:cNvCxnSpPr>
          <p:nvPr/>
        </p:nvCxnSpPr>
        <p:spPr>
          <a:xfrm flipH="1">
            <a:off x="1790762" y="3762061"/>
            <a:ext cx="2179387" cy="882427"/>
          </a:xfrm>
          <a:prstGeom prst="line">
            <a:avLst/>
          </a:prstGeom>
          <a:ln w="285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604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73542-7DA6-C673-3AF3-B75AC4E9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B49F782E-704A-E533-F8B7-C34798C4E080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D3478F6-DA7B-0044-BD53-FA7318F172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2C661C-8739-0F50-EFD4-7D435A63BE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E82470F-9AA1-C887-3097-A6F7DB87C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622" y="1276905"/>
            <a:ext cx="5179378" cy="25896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B84AACF-53FF-691D-ECC0-88B7B99FC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03937"/>
            <a:ext cx="3864268" cy="3720739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ABF37B87-3506-7CA9-2120-6B2F772F40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F3BA01-5D24-D244-31EB-DFB739977CB7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Central Asia</a:t>
            </a:r>
          </a:p>
        </p:txBody>
      </p:sp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BE99C091-D563-A557-10D9-5C58AA7594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9814322F-FAF3-D8E2-4651-C67EBDB10D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902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1F866-7F27-ABB0-6ADE-0C9BF819C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2F438B6-9E90-5ED5-2BC3-7F2C7F9975B9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6FDA16E-D756-86AE-3952-9DF3709CFF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092FDB-A27E-74B4-3C28-4CA433DAAC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D00C57F-749F-D414-A1F4-B6C8B386D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1" y="1843886"/>
            <a:ext cx="5723867" cy="1736173"/>
          </a:xfrm>
          <a:prstGeom prst="rect">
            <a:avLst/>
          </a:prstGeom>
        </p:spPr>
      </p:pic>
      <p:pic>
        <p:nvPicPr>
          <p:cNvPr id="14" name="Grafik 13" descr="Sonne mit einfarbiger Füllung">
            <a:extLst>
              <a:ext uri="{FF2B5EF4-FFF2-40B4-BE49-F238E27FC236}">
                <a16:creationId xmlns:a16="http://schemas.microsoft.com/office/drawing/2014/main" id="{3161E300-16B8-1195-5B08-D263A1E8763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A4FD3F0B-5D8E-7FAE-CE4C-69CDCA5E120E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9546CBD-E536-4097-5832-DFAFFC5417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0" y="804768"/>
            <a:ext cx="2584132" cy="248815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750FE7-195B-0082-5CBA-B9F8244D356D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Central Asia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631D1BA-B798-D256-EB1B-B32480AD94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1" y="24524"/>
            <a:ext cx="5723868" cy="1742700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2FFAB2CD-27BA-AF34-34DE-AA0492EC2AE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3B87C8CA-08F1-C953-C3AE-9BC973F4BA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6B5ADAE2-169D-5448-C73F-E30EE92C89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E3E7D537-7A51-C453-7FBE-04A00E5F7A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2" name="Grafik 11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9AA91B8C-BAB3-E79A-F33C-723E83556E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6ABE504-8272-9977-2585-BAE44B0D5E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D5869DC-7A31-E9EF-95DB-5AEE2E9B54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1769BB4-BA4D-3C3E-75C8-DA159A3C77F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025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FACA2-B9E5-0F92-4834-B63E146D0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7E50541-B13E-E592-C755-1D97A68CDD90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4E6F6B5-86ED-3110-932F-32E16B9BA631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Central Asia</a:t>
            </a:r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B2A3F6-98A4-0311-2638-EF7147ED1E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AC261C-DF65-5B42-B9C2-B54AFBE721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97A371E-8917-BDD6-9DEA-688C77067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7" t="-1350"/>
          <a:stretch>
            <a:fillRect/>
          </a:stretch>
        </p:blipFill>
        <p:spPr>
          <a:xfrm>
            <a:off x="4374037" y="-10421"/>
            <a:ext cx="4739031" cy="2622983"/>
          </a:xfrm>
          <a:prstGeom prst="rect">
            <a:avLst/>
          </a:prstGeom>
        </p:spPr>
      </p:pic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4657FD1F-EF2D-D8FD-3E17-EB5301149E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3" name="Grafik 2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1265F3AB-276E-49CE-9754-9768B340D7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6963FBF8-6743-D831-6C25-0D089F93EF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EF53E54-A570-9D65-79FA-1222B924282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7"/>
          <a:stretch>
            <a:fillRect/>
          </a:stretch>
        </p:blipFill>
        <p:spPr>
          <a:xfrm>
            <a:off x="0" y="2503390"/>
            <a:ext cx="4739031" cy="262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8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97C82-12AE-0198-D72A-79F218DF0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48B99AB7-0897-677D-C3FD-BE23D41C1B97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21AB6D-D519-A696-246E-F6E0713B05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C53CCC-6472-B66E-8F22-F76FB1C30A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63FD2DE-28A6-9CE4-B6A4-AF3DB68F1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4622" y="1276905"/>
            <a:ext cx="5179378" cy="258968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55FFBCE-9200-EF31-FB91-762DBF059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903937"/>
            <a:ext cx="3864268" cy="372073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642093-B277-145F-E6E2-A7BAC0C8B1F0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Central Asia</a:t>
            </a:r>
          </a:p>
        </p:txBody>
      </p:sp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ACE15A90-D409-D914-9C11-DD89E7DB54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7A80DD5C-87E8-FD1A-9F34-85E00FE74B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BA297C03-FC4F-B956-66C6-C2B8995778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95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4D4E-9C75-A248-DA16-A6675CED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0CF05FF-7763-42AC-0062-919DD354E692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0D5E3A3-3860-4479-7E6A-D2B5C0571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0" y="12580"/>
            <a:ext cx="5723869" cy="3547398"/>
          </a:xfrm>
          <a:prstGeom prst="rect">
            <a:avLst/>
          </a:prstGeom>
        </p:spPr>
      </p:pic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AF18077-33A4-4FCF-96E0-A3738A2EA6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A2ACEC-0361-8D05-40DB-A5D73872AC3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DCBA2C92-44F6-1ED4-B743-31D444F9F9FB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8926199-546A-FB30-8BA6-F93AC76F7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40" y="804768"/>
            <a:ext cx="2584132" cy="248815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6116EC-33BB-EDD7-AF48-7B04EF7A2D23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Central Asia</a:t>
            </a:r>
          </a:p>
        </p:txBody>
      </p:sp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41E52E11-3B66-DFA5-4D48-EE0E98AACF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2AD26DC7-A3D5-20C6-D05C-1E231BB315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83CC67C6-C700-9B1A-D05B-6699D84160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5801B08F-CEFE-B670-7EF6-E7D8185496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BDFE6918-9348-5B75-310C-B6DEB2D779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3" name="Grafik 12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31200FEC-E468-FF33-7196-28604E34CD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5A3ECEA-8DBB-0FD7-28B6-AEF40797B1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054D5EC-6C13-D0FF-3908-66D166734B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E58F91B-279C-76A8-6FE2-D7FC2AEC58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561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1A8D3-ACDB-B9F5-D013-51F11BB47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1F149F9-C593-0D48-0B50-8449DC0675C6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2A8CBA37-4E56-F633-99F5-1226809B439D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East Asia</a:t>
            </a:r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351251C-A63E-7976-0CD7-A77B5AB1C7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FBE9D5-A30F-FF7E-712E-D682DCE7BE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17F50304-B8E9-445B-FB6B-D721FC30F8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532" y="788094"/>
            <a:ext cx="733425" cy="733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29547B3-98A3-AFE0-75A9-9573491BE3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614" y="12578"/>
            <a:ext cx="7461385" cy="4446299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8B9167C1-38CF-EF8D-6D8F-0FFBDBDB89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7C99CED5-CD6F-0C91-FCA9-45AA01C423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13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A348C-C80B-4980-54C4-43BA79736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992C442-3AE8-7B13-97BF-D45B110EB262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55156B6-AB3B-E69C-B644-A7C10C694E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A781DC8-A8D3-DD3A-FDF2-4FF5B9B571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9D873B6-CF94-9344-7258-CB25A8911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406" y="-17939"/>
            <a:ext cx="5729668" cy="286483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C5DCB3F-3C7E-4F79-4EF1-4BF0E2442D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426" y="2839191"/>
            <a:ext cx="4241195" cy="2302363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6248245F-34AF-6FAC-A57B-F0AEB79444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326BB39A-98F8-827F-00C0-23ADAFC8E27A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East Asia</a:t>
            </a:r>
            <a:endParaRPr lang="en-GB" noProof="0" dirty="0"/>
          </a:p>
        </p:txBody>
      </p:sp>
      <p:pic>
        <p:nvPicPr>
          <p:cNvPr id="3" name="Grafik 2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52C97306-0B80-F424-4D95-A381E78899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1F4905E3-6CE5-A2EC-5CCF-3E20D3D55C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69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C9344-F422-D4E8-E51B-AF7AE9E19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A791F18-0C87-3AFB-1F79-F19FDFCF89CF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849CCE1-1459-F508-F22B-C8BBAD98D2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DB3C320-C635-F05E-4A66-2F6FD028B4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5D10622-8C37-14F3-2B6E-E520DB6EB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1" y="1843886"/>
            <a:ext cx="5723867" cy="1736172"/>
          </a:xfrm>
          <a:prstGeom prst="rect">
            <a:avLst/>
          </a:prstGeom>
        </p:spPr>
      </p:pic>
      <p:pic>
        <p:nvPicPr>
          <p:cNvPr id="14" name="Grafik 13" descr="Sonne mit einfarbiger Füllung">
            <a:extLst>
              <a:ext uri="{FF2B5EF4-FFF2-40B4-BE49-F238E27FC236}">
                <a16:creationId xmlns:a16="http://schemas.microsoft.com/office/drawing/2014/main" id="{D74D5D5E-B61B-C1FF-E017-BF52510608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503C97A7-68D4-9E8D-24CA-75DC27AF4D97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DBECEBA-A9C0-0BE7-2F57-856333A00D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93" y="1057702"/>
            <a:ext cx="3211887" cy="174359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00444E3-1774-C7E9-7DA8-DDA74F1160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1" y="24524"/>
            <a:ext cx="5723868" cy="1742699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FBC609E-16C8-7DAE-BFCD-178F25E6CB43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East Asia</a:t>
            </a:r>
            <a:endParaRPr lang="en-GB" noProof="0" dirty="0"/>
          </a:p>
        </p:txBody>
      </p:sp>
      <p:pic>
        <p:nvPicPr>
          <p:cNvPr id="3" name="Grafik 2" descr="Start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D3EF63E4-930C-84FF-7E97-BE05E49940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10" action="ppaction://hlinksldjump"/>
            <a:extLst>
              <a:ext uri="{FF2B5EF4-FFF2-40B4-BE49-F238E27FC236}">
                <a16:creationId xmlns:a16="http://schemas.microsoft.com/office/drawing/2014/main" id="{387BF0F5-ECC6-5CB5-0C16-B04DB050CB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EF615107-E8D1-51BE-E224-EA319A3E8E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AB74AE01-8FAB-4F97-13B7-D2A79CEDFD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2" name="Grafik 11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2FA781E3-3F6D-16B9-7CA9-03AB5806C3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F1841F8-8C1D-0A6A-D422-F9C858BCC2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9C4F6F6-8723-BB4E-CF11-0841183F825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84BFC22-F7EA-41F3-C9F9-89810094816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95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E71B1-D42C-73CD-C346-DB25C53A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A49BB6C-4B23-1FE5-5076-2C1DC4DCEEE9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C7027789-037A-4A74-EED2-BF63C3ECC3C8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East Asia</a:t>
            </a:r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3CC049B-D7DB-0B53-AEC9-D132B5203C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49D9109-DABC-0258-6925-118017E216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1DADAFD5-25FC-AD75-F0B2-4E7D43E82AF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532" y="788094"/>
            <a:ext cx="733425" cy="733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799348-CDFC-8BB2-71DF-B2C29551D0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19" r="-127"/>
          <a:stretch>
            <a:fillRect/>
          </a:stretch>
        </p:blipFill>
        <p:spPr>
          <a:xfrm>
            <a:off x="1600200" y="1389409"/>
            <a:ext cx="3635566" cy="2364681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41C3C6B9-7A11-8A0D-AA48-FEDB4070CF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B6228D69-FD5A-E2C4-3F4D-50D9C18C8D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47DF1D0-1173-962B-8A1B-63D8089DD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"/>
          <a:stretch>
            <a:fillRect/>
          </a:stretch>
        </p:blipFill>
        <p:spPr>
          <a:xfrm>
            <a:off x="5459825" y="0"/>
            <a:ext cx="3635566" cy="236468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E83BB3-D4CA-2073-1A80-0702E72C31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59825" y="2288545"/>
            <a:ext cx="3635566" cy="23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3BA8-E6EA-63F7-ACF1-365FB4962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812C623-BE6D-1E5E-4EB2-0B0DB0F832FD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7799C4B8-B532-049B-96DE-D2A8DD5DD6C7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East Asia</a:t>
            </a:r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EB7C7D0-E7B4-E808-AC94-B37CFDAD29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E61B65-B201-8BD4-A3EB-C198103502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1703E62-20EC-4D49-02FA-E1504F58E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842" y="12578"/>
            <a:ext cx="7454929" cy="4446298"/>
          </a:xfrm>
          <a:prstGeom prst="rect">
            <a:avLst/>
          </a:prstGeom>
        </p:spPr>
      </p:pic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89EAE826-FCB8-8577-A557-453B94A11D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557" y="776150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06D9E650-5F30-8841-717E-400F262DD3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EB8BFD97-A331-637E-13F0-9F203EECF5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347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EC0C094-79E9-88DE-DD80-5484A464B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046"/>
            <a:ext cx="9144000" cy="4818454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50A944A7-5551-0D4D-A291-C9CE5DA57C25}"/>
              </a:ext>
            </a:extLst>
          </p:cNvPr>
          <p:cNvSpPr txBox="1">
            <a:spLocks/>
          </p:cNvSpPr>
          <p:nvPr/>
        </p:nvSpPr>
        <p:spPr>
          <a:xfrm>
            <a:off x="257175" y="256743"/>
            <a:ext cx="4559922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Global dust source regions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F1F91A8-660F-CC52-004B-A2E42D5CB586}"/>
              </a:ext>
            </a:extLst>
          </p:cNvPr>
          <p:cNvSpPr/>
          <p:nvPr/>
        </p:nvSpPr>
        <p:spPr>
          <a:xfrm>
            <a:off x="6401665" y="4743845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581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9B522-B8CB-4BDB-5A3C-D8D504CC9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C6148EB5-C21D-43EF-23CC-34EAEB1E4ABC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436AAB6-1681-27F7-2267-80AEBF29DA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89E210-7922-BA77-1987-DCC44A1D00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57C9804-4ACB-09AF-59A1-72190F7DF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406" y="-17939"/>
            <a:ext cx="5729668" cy="286483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9631882-8D02-068C-097B-B0F673B34A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426" y="2839191"/>
            <a:ext cx="4241195" cy="2302363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80453C40-8B31-D947-20E2-78FC27EE2710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East Asia</a:t>
            </a:r>
            <a:endParaRPr lang="en-GB" noProof="0" dirty="0"/>
          </a:p>
        </p:txBody>
      </p:sp>
      <p:pic>
        <p:nvPicPr>
          <p:cNvPr id="3" name="Grafik 2" descr="Schneeflocke mit einfarbiger Füllung">
            <a:extLst>
              <a:ext uri="{FF2B5EF4-FFF2-40B4-BE49-F238E27FC236}">
                <a16:creationId xmlns:a16="http://schemas.microsoft.com/office/drawing/2014/main" id="{EFC2C1FF-2098-FFF3-E76D-64A1884AA7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FC0D028B-F101-167D-DA3E-5DCD61AFAB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C1318C64-A5AC-A587-86B1-50EEB5F3EE3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56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1463D-1A99-CE88-6DC5-0EDE9AA95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2BCB28E0-7CA5-FBCA-1CCD-1DA56C207275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24FE83D-61AE-446E-6216-6531A6BCBA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554DC2A-4ECF-4365-F617-75DF4F32F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0339" y="12579"/>
            <a:ext cx="5663659" cy="3500181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69FC02-6C81-3ECA-3B78-1F22015C6E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AA7E785C-0C42-5DDE-D004-DA52F95DAD73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88739F7-6C94-1A32-F51B-F0E05BC12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93" y="1057702"/>
            <a:ext cx="3211887" cy="1743596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D5C08364-FDA8-CC44-0643-3F387501F7D5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East Asia</a:t>
            </a:r>
            <a:endParaRPr lang="en-GB" noProof="0" dirty="0"/>
          </a:p>
        </p:txBody>
      </p:sp>
      <p:pic>
        <p:nvPicPr>
          <p:cNvPr id="3" name="Grafik 2" descr="Schneeflocke mit einfarbiger Füllung">
            <a:extLst>
              <a:ext uri="{FF2B5EF4-FFF2-40B4-BE49-F238E27FC236}">
                <a16:creationId xmlns:a16="http://schemas.microsoft.com/office/drawing/2014/main" id="{13A47800-2D91-13A9-F646-459E3E78B9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64D1CCDF-1163-7A3C-D450-F949C74AAF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DFAE061B-0EBC-2560-18A5-CC440F3E52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DE0C1F7B-60D4-DD83-7CCE-CA34FAF78B6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A0163C80-1C76-8340-31FD-E8E0E5E928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3" name="Grafik 12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783786CB-5D89-B990-74C1-C994906E03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E15BB0B-D646-A7FF-EBE8-6FB6397857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6FB61A-5AB6-F3AE-F9BD-B52B62E60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5579908-4544-4346-7526-FF77B07614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55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D7160-BF2A-0F74-6B47-5DF63CB63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9A865941-56E3-FEAA-A1BB-981850AF6D9B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7A6EF87-E1EF-A153-40F5-C8FF34EB11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2EBC65-4C35-84CB-CE72-3BECBC649F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DA7660C0-5537-27F2-D888-4DF1155419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1895" y="637866"/>
            <a:ext cx="733425" cy="733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8EFA77-2398-BD7E-F3C8-B7559D980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"/>
            <a:ext cx="5795979" cy="5162942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1DC7431C-F816-5CA6-F6B2-324E2920B359}"/>
              </a:ext>
            </a:extLst>
          </p:cNvPr>
          <p:cNvSpPr txBox="1">
            <a:spLocks/>
          </p:cNvSpPr>
          <p:nvPr/>
        </p:nvSpPr>
        <p:spPr>
          <a:xfrm>
            <a:off x="6889812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Australia</a:t>
            </a:r>
            <a:endParaRPr lang="en-GB" noProof="0" dirty="0"/>
          </a:p>
        </p:txBody>
      </p:sp>
      <p:pic>
        <p:nvPicPr>
          <p:cNvPr id="4" name="Grafik 3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89F2F54B-F8EF-5C4A-EEAC-25AE6EE431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AF3931B7-A34F-0E3F-F420-A1907BCDEF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0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570F3-7DAA-FB62-D54A-FFD94DB20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83AB025-1B76-C3B7-B4E0-F90170B062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6E12621-9632-0BC5-3E01-05B199019C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A38145E-3158-DD80-3AE2-BC47F8CF1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6328" y="24523"/>
            <a:ext cx="5267672" cy="26338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2B91923-9BC7-9AB8-0256-478971E513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37" y="2037809"/>
            <a:ext cx="3996965" cy="3088563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1E2F47F0-599E-35E4-2BCA-A6DBFE7644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F1FE62-3D27-8F05-B078-CB890CF35808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Australia</a:t>
            </a:r>
            <a:endParaRPr lang="en-GB" noProof="0" dirty="0"/>
          </a:p>
        </p:txBody>
      </p:sp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2AEF89D1-9BE1-1286-FC33-EF8E769265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CD9D5731-BE97-BE66-59AA-BF2813B44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68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87A72-3470-473C-B26D-19333A144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DF8BF4F-C456-8E96-444D-7A5C6C56E29F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3FC3C10-FB21-F94F-59F7-F278AB6537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F540A00-CA96-A642-5448-B8EE402C1E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013B10D-8A5E-D593-AE93-DC6A8CC647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3" y="1843886"/>
            <a:ext cx="5723863" cy="1736172"/>
          </a:xfrm>
          <a:prstGeom prst="rect">
            <a:avLst/>
          </a:prstGeom>
        </p:spPr>
      </p:pic>
      <p:pic>
        <p:nvPicPr>
          <p:cNvPr id="14" name="Grafik 13" descr="Sonne mit einfarbiger Füllung">
            <a:extLst>
              <a:ext uri="{FF2B5EF4-FFF2-40B4-BE49-F238E27FC236}">
                <a16:creationId xmlns:a16="http://schemas.microsoft.com/office/drawing/2014/main" id="{19B92265-4774-48DC-8C36-8B83CFD817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39CF1B95-615A-B7AA-01D5-2EAF3B8AFCFC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A183A8D-4D7E-29C9-AA01-D3151F145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20" y="889775"/>
            <a:ext cx="3104830" cy="23991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56709D3-FF08-B0D7-5260-F8E77E0BC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1" y="27787"/>
            <a:ext cx="5723868" cy="1736173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F7AD43E6-8ACF-59D9-F2B6-A5F98221A371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Australia</a:t>
            </a:r>
            <a:endParaRPr lang="en-GB" noProof="0" dirty="0"/>
          </a:p>
        </p:txBody>
      </p:sp>
      <p:pic>
        <p:nvPicPr>
          <p:cNvPr id="3" name="Grafik 2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318D2BF0-918D-2F14-C375-BDBAB52F2A6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78D9D022-92F8-A28A-D22B-F0F789FBD3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AC0FF4F6-D5AD-A090-EB5E-6BFCEE03CC6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52537D4D-0EE0-12F9-A231-2A41DD592A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2" name="Grafik 11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1A6C8820-5DC6-2256-A5A3-62A6DDE2DE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0316C0-D59A-CE51-8BD8-C72006C312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457EFC6-9661-99EA-C120-CA920BA8402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50D5E2E-D07C-6812-FFA0-F4E3B8822D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23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2D88F-D429-63C8-EAE1-CFF100FED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AE5AB2D-2EF1-5A82-4ACB-6BBE5E492C3B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A5482A5-0BF9-262F-B33A-926266F41F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5CAFF0-4950-4BE5-9AC8-B42EC746F4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966A28E-B39C-06E1-AC2F-C0CB55CED7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650"/>
            <a:ext cx="5795978" cy="5128464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D636915-7518-1E08-97E8-DAD30E911100}"/>
              </a:ext>
            </a:extLst>
          </p:cNvPr>
          <p:cNvSpPr txBox="1">
            <a:spLocks/>
          </p:cNvSpPr>
          <p:nvPr/>
        </p:nvSpPr>
        <p:spPr>
          <a:xfrm>
            <a:off x="6889812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Australia</a:t>
            </a:r>
            <a:endParaRPr lang="en-GB" noProof="0" dirty="0"/>
          </a:p>
        </p:txBody>
      </p:sp>
      <p:pic>
        <p:nvPicPr>
          <p:cNvPr id="4" name="Grafik 3" descr="Schneeflocke mit einfarbiger Füllung">
            <a:extLst>
              <a:ext uri="{FF2B5EF4-FFF2-40B4-BE49-F238E27FC236}">
                <a16:creationId xmlns:a16="http://schemas.microsoft.com/office/drawing/2014/main" id="{98303C20-E476-D593-FB65-818275DA44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40920" y="528526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4F6AC14D-241C-E28B-5ED0-67362C4FFD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7B2D69E5-D6CF-B98D-DF30-A63E775AE1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720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4A815-A86B-8CE3-33AC-E427D8956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BC8E184-6FC3-D953-A915-A5E1E846D116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634D381-41D6-1FF0-2C8B-96C5218B13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7EA5AD-A935-B990-56D3-D96D5FD318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3D9F65-3E61-F5F0-1DD1-3B6C9168BE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6328" y="24523"/>
            <a:ext cx="5267672" cy="26338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680E283-8F3B-1BB8-4E8C-1741EF92A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37" y="2037809"/>
            <a:ext cx="3996965" cy="30885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5A3271-D960-5309-52D3-FE985462C21B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Australia</a:t>
            </a:r>
            <a:endParaRPr lang="en-GB" noProof="0" dirty="0"/>
          </a:p>
        </p:txBody>
      </p:sp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B14C2E76-49AB-C0D1-7FC5-0A3FD3B255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AC0DA188-BB15-5EE2-B2F4-9026749CCC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5F098FC5-FBCF-FC0F-1133-5D5F41AA0B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37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36C2-F2A6-8EA5-7C18-4EE7067D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9DEFC29-B93C-64B6-D628-EF65653B8E79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3E93E5A-4CA0-E9C6-0C5D-555A4878BC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EC5FC6-A452-9DB0-3192-80537ECEE6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0AF986CA-F22F-158D-62C9-15E000DA4E63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F5017BB-33E7-A7DF-3C2F-652A3278F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20" y="889775"/>
            <a:ext cx="3104830" cy="2399186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418A8672-C800-3678-490D-04484C60428D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Australia</a:t>
            </a:r>
            <a:endParaRPr lang="en-GB" noProof="0" dirty="0"/>
          </a:p>
        </p:txBody>
      </p:sp>
      <p:pic>
        <p:nvPicPr>
          <p:cNvPr id="3" name="Grafik 2" descr="Schneeflocke mit einfarbiger Füllung">
            <a:extLst>
              <a:ext uri="{FF2B5EF4-FFF2-40B4-BE49-F238E27FC236}">
                <a16:creationId xmlns:a16="http://schemas.microsoft.com/office/drawing/2014/main" id="{3CF26C03-3E2C-F78E-840D-84EC6ED185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D283980-283C-2782-0DD4-60A35BCAE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612" y="-4560"/>
            <a:ext cx="5534906" cy="3420611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634745FB-062A-8C49-20B2-AC02189163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3BCBC846-70F8-EB98-0FA1-3435870EDD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817E3E60-1579-307B-F5FA-3A059DBB21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F961B313-2BC9-EAD1-C44F-8E0FE5874F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3" name="Grafik 12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70F62B65-3005-2D77-C458-024C8985BA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9DB20AF-06FA-B56B-9646-23E08103BB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F04CBCD-5E31-D9CD-9F3F-99C2C6FBD1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FDE8FC7-BDBC-8539-9D55-0BD328973F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118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FC509-A1E6-BDA1-4D9A-18FA3C4C0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60ED20C-05CE-7006-110A-8202EA4A26D2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C8B0625-7F7B-69E1-63D4-CA30914CE2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F42A1D9-09B0-825C-1D54-6118C371E8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B54860E0-DA15-6AB9-A444-60249F3338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1895" y="637866"/>
            <a:ext cx="733425" cy="733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D2AB24F-4BC7-3A03-F63D-517F2C393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3702"/>
            <a:ext cx="5795977" cy="5136360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A0CB5556-FDB7-5FF8-8E05-CF48A5854F8F}"/>
              </a:ext>
            </a:extLst>
          </p:cNvPr>
          <p:cNvSpPr txBox="1">
            <a:spLocks/>
          </p:cNvSpPr>
          <p:nvPr/>
        </p:nvSpPr>
        <p:spPr>
          <a:xfrm>
            <a:off x="6889812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South Africa</a:t>
            </a:r>
          </a:p>
        </p:txBody>
      </p:sp>
      <p:pic>
        <p:nvPicPr>
          <p:cNvPr id="4" name="Grafik 3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F6CFC047-A5A6-4AC3-CDCD-4411A2EF37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7089BCD1-93E1-9213-D34E-78BEF788D8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929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15921-C5F2-4381-35D9-EC2BDC37E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A38C68B-D9F2-A202-10C8-E74B91C678BE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1A11D16-E98E-DD52-71C4-DBE44E54B6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A6E7F1-68B5-AEC3-CA86-5BCE085229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F75AD59-E533-5327-2BC7-C5CAB646B5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232" y="24523"/>
            <a:ext cx="5512768" cy="275638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10B99AF-AF70-461F-0752-5EA66B7DE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6" y="2052991"/>
            <a:ext cx="3697872" cy="3088563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A71AC102-DD5C-D985-31FE-B89D817924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A3FBD4-2551-4169-340D-0D87F2692A92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Africa</a:t>
            </a:r>
            <a:endParaRPr lang="en-GB" noProof="0" dirty="0"/>
          </a:p>
        </p:txBody>
      </p:sp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CA479D26-BC4B-3EC2-3B1A-730D09ED03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8C24D790-AD03-BE49-18F0-781D961FEFB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17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1BA74DD-D2ED-C7D8-D360-849C20F40C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697" y="2850401"/>
            <a:ext cx="2183899" cy="16888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84481F0-DCDF-A723-2795-6E277A983A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" r="48674" b="-146"/>
          <a:stretch>
            <a:fillRect/>
          </a:stretch>
        </p:blipFill>
        <p:spPr>
          <a:xfrm>
            <a:off x="6129719" y="166531"/>
            <a:ext cx="2624207" cy="155665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01DA956-1CE5-9AF8-9090-6E75386D22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0902" y="3492278"/>
            <a:ext cx="3049166" cy="15245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8945E56-A42F-31D3-C563-548055E5CE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1862" y="2793235"/>
            <a:ext cx="1851738" cy="2080844"/>
          </a:xfrm>
          <a:prstGeom prst="rect">
            <a:avLst/>
          </a:prstGeom>
        </p:spPr>
      </p:pic>
      <p:sp>
        <p:nvSpPr>
          <p:cNvPr id="8" name="Pfeil nach rechts 7">
            <a:extLst>
              <a:ext uri="{FF2B5EF4-FFF2-40B4-BE49-F238E27FC236}">
                <a16:creationId xmlns:a16="http://schemas.microsoft.com/office/drawing/2014/main" id="{CF69DC60-7CEB-E08C-F8C5-04DE91BE7A96}"/>
              </a:ext>
            </a:extLst>
          </p:cNvPr>
          <p:cNvSpPr/>
          <p:nvPr/>
        </p:nvSpPr>
        <p:spPr>
          <a:xfrm rot="5400000">
            <a:off x="-47533" y="2043362"/>
            <a:ext cx="843545" cy="429953"/>
          </a:xfrm>
          <a:prstGeom prst="right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>
            <a:extLst>
              <a:ext uri="{FF2B5EF4-FFF2-40B4-BE49-F238E27FC236}">
                <a16:creationId xmlns:a16="http://schemas.microsoft.com/office/drawing/2014/main" id="{C9E7A966-5E54-1B39-990D-A7DD5C7865FF}"/>
              </a:ext>
            </a:extLst>
          </p:cNvPr>
          <p:cNvSpPr/>
          <p:nvPr/>
        </p:nvSpPr>
        <p:spPr>
          <a:xfrm rot="7417911">
            <a:off x="5549087" y="1470468"/>
            <a:ext cx="516959" cy="429953"/>
          </a:xfrm>
          <a:prstGeom prst="right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5885150A-26D8-6C9D-303C-BCD3D41E95DC}"/>
              </a:ext>
            </a:extLst>
          </p:cNvPr>
          <p:cNvSpPr/>
          <p:nvPr/>
        </p:nvSpPr>
        <p:spPr>
          <a:xfrm rot="12896370">
            <a:off x="5944813" y="2710735"/>
            <a:ext cx="985129" cy="429953"/>
          </a:xfrm>
          <a:prstGeom prst="right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rechts 10">
            <a:extLst>
              <a:ext uri="{FF2B5EF4-FFF2-40B4-BE49-F238E27FC236}">
                <a16:creationId xmlns:a16="http://schemas.microsoft.com/office/drawing/2014/main" id="{12B30E5F-8897-99EF-1E1F-5C96ECA05049}"/>
              </a:ext>
            </a:extLst>
          </p:cNvPr>
          <p:cNvSpPr/>
          <p:nvPr/>
        </p:nvSpPr>
        <p:spPr>
          <a:xfrm rot="19507358">
            <a:off x="2619732" y="2727671"/>
            <a:ext cx="512414" cy="429953"/>
          </a:xfrm>
          <a:prstGeom prst="right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3253F573-BFD5-A56D-5DEA-D91F0C96659E}"/>
              </a:ext>
            </a:extLst>
          </p:cNvPr>
          <p:cNvSpPr/>
          <p:nvPr/>
        </p:nvSpPr>
        <p:spPr>
          <a:xfrm rot="15365070">
            <a:off x="4141630" y="2862920"/>
            <a:ext cx="793211" cy="429953"/>
          </a:xfrm>
          <a:prstGeom prst="rightArrow">
            <a:avLst/>
          </a:prstGeom>
          <a:solidFill>
            <a:schemeClr val="tx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D8BEAC1-480D-1758-FC7E-C33302231255}"/>
              </a:ext>
            </a:extLst>
          </p:cNvPr>
          <p:cNvSpPr/>
          <p:nvPr/>
        </p:nvSpPr>
        <p:spPr>
          <a:xfrm rot="20971933">
            <a:off x="1466412" y="3037410"/>
            <a:ext cx="6275958" cy="158857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/>
              <a:t>LET‘S DISCUSS AT PICO-SPOT 5.6!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C759B5-5D8C-E41A-7D0C-8C9F7EDD2B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66" y="303597"/>
            <a:ext cx="2982912" cy="14166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10AE03-98B0-E0FD-851C-D9C7A6E6E2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10" y="1951305"/>
            <a:ext cx="7506092" cy="602183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2386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5AADA-8797-B1C6-7C6B-4C42C742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16A09CC-5E5B-10DF-B697-928E2A71ACB0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15A2D50-5B5A-6C68-28B1-0CBA1531FC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B54D1E4-1C94-23B7-0AD7-51094D12F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0" y="24523"/>
            <a:ext cx="5623517" cy="3475373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499F62-FCA8-4B76-47A9-8D0F11A1E1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4" name="Grafik 13" descr="Sonne mit einfarbiger Füllung">
            <a:extLst>
              <a:ext uri="{FF2B5EF4-FFF2-40B4-BE49-F238E27FC236}">
                <a16:creationId xmlns:a16="http://schemas.microsoft.com/office/drawing/2014/main" id="{C120C4DD-764F-E85B-89AC-4152B051DB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8994" y="24523"/>
            <a:ext cx="733425" cy="733425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19C9DBE0-6749-E637-C9E9-74F2D9D1CEF3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2D697E4B-D582-B2C0-0CA4-0CB355AE0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87" y="889775"/>
            <a:ext cx="2872496" cy="239918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93669C-1CD0-844B-3DF9-4C9D60D7E8A7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Africa</a:t>
            </a:r>
            <a:endParaRPr lang="en-GB" noProof="0" dirty="0"/>
          </a:p>
        </p:txBody>
      </p:sp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02B549F5-52E0-8953-47AC-9BA05FCD5B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42172D5B-C7CB-FFAB-B23A-DFAF86CA2A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55D92779-A41D-4B24-B29A-0CF2B779B1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5B704E0F-514A-878B-C4C5-01972D74F3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2" name="Grafik 11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03663F92-A0CD-B44F-6589-C8B7807D6B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D4000DE-24F8-EDE5-27A8-5209E2EDA0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E698435-EFB0-0829-8172-E4BA458C91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36A4AC9-8C94-985F-21AB-B31BD0A89E0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22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3F05C-0B21-C521-6012-534209BC2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91AC08E7-34A5-434B-AC53-CAEBF4AF88E8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B3E180F-3EFB-72E3-A21B-A67C4B1403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7160D6-D6E4-40E4-38FC-385A2ACEF7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38B0789-7CA0-B873-80AB-F329BFE88F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245"/>
            <a:ext cx="5795978" cy="5103274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78ED3D1-D89E-FF48-F228-3D06646A0C02}"/>
              </a:ext>
            </a:extLst>
          </p:cNvPr>
          <p:cNvSpPr txBox="1">
            <a:spLocks/>
          </p:cNvSpPr>
          <p:nvPr/>
        </p:nvSpPr>
        <p:spPr>
          <a:xfrm>
            <a:off x="6889812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South Africa</a:t>
            </a:r>
          </a:p>
        </p:txBody>
      </p:sp>
      <p:pic>
        <p:nvPicPr>
          <p:cNvPr id="4" name="Grafik 3" descr="Schneeflocke mit einfarbiger Füllung">
            <a:extLst>
              <a:ext uri="{FF2B5EF4-FFF2-40B4-BE49-F238E27FC236}">
                <a16:creationId xmlns:a16="http://schemas.microsoft.com/office/drawing/2014/main" id="{5C5234A0-6BCD-B62E-8F86-4FB9E817F7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97486" y="528526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118483E8-A76E-6C41-5F1B-57CCCB23E7E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8D3EC8C1-5BF6-4209-865F-CE71825BF4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41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7B56B-14D1-D938-EC57-D1A48CBD6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2D78C4B-0FF2-E485-7286-157F6BCEDE21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5F91A21-595D-2E59-BCAD-C86694DBAD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457944D-5AA8-DA3B-44AF-CB5CBE841D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A1BD154-7371-3E9B-0D83-663E0B281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780" y="85797"/>
            <a:ext cx="5267672" cy="263383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708C75-5BB8-401A-EAED-B6C266E898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6" y="2052990"/>
            <a:ext cx="3697872" cy="30885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813CCC-7B48-EEA8-86D0-4728B87D61CD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Africa</a:t>
            </a:r>
            <a:endParaRPr lang="en-GB" noProof="0" dirty="0"/>
          </a:p>
        </p:txBody>
      </p:sp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902AD38C-B0A1-DF06-6265-BB2457AF628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44553B80-2BFE-EDA9-E3AA-CBECC5BAC56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5806F7D7-4F09-CAEF-D1FF-410C388ED7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39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93658-13C4-8761-C2E0-81511D5CE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16E0D60-1B41-E9E0-4C1B-530DDD48C996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0D2CBDF-F98B-7A6F-03BC-64FD4551AA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D88E8BD-F14E-A376-5965-E4D58FD2C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0131" y="18425"/>
            <a:ext cx="5723868" cy="3537391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67ADA3F-F94C-26BB-CB47-1723CA7106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7BE748B0-5716-C920-DD28-5FBB3E39BC7C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5BEC615-C21D-2AF6-76D3-D6B848E39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087" y="889775"/>
            <a:ext cx="2872496" cy="239918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D937435-2DCC-5D8B-E75D-FA77214AFD82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22207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Africa</a:t>
            </a:r>
            <a:endParaRPr lang="en-GB" noProof="0" dirty="0"/>
          </a:p>
        </p:txBody>
      </p:sp>
      <p:pic>
        <p:nvPicPr>
          <p:cNvPr id="5" name="Grafik 4" descr="Schneeflocke mit einfarbiger Füllung">
            <a:extLst>
              <a:ext uri="{FF2B5EF4-FFF2-40B4-BE49-F238E27FC236}">
                <a16:creationId xmlns:a16="http://schemas.microsoft.com/office/drawing/2014/main" id="{9CAB768F-5BB8-F6AE-0FB7-308B0B669E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92960" y="-47598"/>
            <a:ext cx="914400" cy="914400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E472B141-A2A5-E79B-6630-15D31C749E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2" name="Grafik 11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C3F41543-74FF-A075-68F1-BBCEA31F98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CAD812A5-E134-7D19-2001-F8742B3813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1DA23C4E-7247-3C37-736F-BA6F3A972A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3" name="Grafik 12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80FE6F75-8BE8-EFFB-0737-974A64CA5F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DAAE11A-DFB9-9169-CBA0-C257847E1B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E19F53B-6F46-8B9D-C630-B42301993F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C2326E9-1016-B288-E82A-396E721DE6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1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006C1-2179-E415-BA1E-CC1B5777F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EF47B19-5AE7-6CAF-1188-D36339FD0338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5EA30AE-DDD7-5E05-67A6-232B14D380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A658A4-420E-8AC1-FA21-CB67016179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EFAEDE14-93C5-571C-1249-63E6AD12FC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1895" y="637866"/>
            <a:ext cx="733425" cy="733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D7A13DB-8CF4-237B-585B-4B126D09AD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961" y="1371291"/>
            <a:ext cx="4543520" cy="3142283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BB8B7B2F-8D85-A349-C1E1-C20946B5BE62}"/>
              </a:ext>
            </a:extLst>
          </p:cNvPr>
          <p:cNvSpPr txBox="1">
            <a:spLocks/>
          </p:cNvSpPr>
          <p:nvPr/>
        </p:nvSpPr>
        <p:spPr>
          <a:xfrm>
            <a:off x="6401665" y="0"/>
            <a:ext cx="2710221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South </a:t>
            </a:r>
            <a:r>
              <a:rPr lang="en-GB" dirty="0"/>
              <a:t>America</a:t>
            </a:r>
            <a:endParaRPr lang="en-GB" noProof="0" dirty="0"/>
          </a:p>
        </p:txBody>
      </p:sp>
      <p:pic>
        <p:nvPicPr>
          <p:cNvPr id="4" name="Grafik 3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764BE26A-932F-D47C-557B-394D2A5542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F05B0B97-9EA3-4543-FEEF-529EE71C5E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4137DB8-90AE-EE18-4DDE-6EDACCF0CD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0481" y="1371290"/>
            <a:ext cx="4543520" cy="31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96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E17F9-C89B-1FED-65A3-D76ABD3F5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D2780E1-2231-E206-9926-78113B6273E2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3631FFD-9A3C-6B56-63BB-8D0714024D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42A774A-98C9-B682-0338-B54BAE2A87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F54BFFB-A4C9-3ADB-9C38-F74ADD0531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873775"/>
            <a:ext cx="4364610" cy="4277813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F5895D01-98DE-4708-6C07-49B66AF308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4346" y="71657"/>
            <a:ext cx="733425" cy="73342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314AF82-ACC1-861E-3B00-F09C70B18023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627426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America</a:t>
            </a:r>
            <a:endParaRPr lang="en-GB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4ABE168-B00A-E03D-81DB-5B050FC12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232" y="137645"/>
            <a:ext cx="5512768" cy="2756384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C2D7FC42-E746-3825-351E-AE4F73A5AE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7C7FC54C-E4E6-F18D-829F-651F7559EB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46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DA575-81CD-0AF9-DB5D-541E053C0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9EA75DC0-2D98-242B-5E9B-4C22CE05DD13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C4D0C79-57E3-CA07-A0EA-2A476D2278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DBA2E65-3A20-1905-BD88-7C2383A1E7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062" y="24523"/>
            <a:ext cx="5607654" cy="3475372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06362E-183A-9FAD-B455-72686D00C2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2828D8D0-7B0D-35E6-3AF9-CD722EB4C1A8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2C44E28-2562-6431-DDD6-CB7ACF207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67" y="757948"/>
            <a:ext cx="2638076" cy="258561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1038371-F5FC-20AC-1E30-6C9FE615D5FB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776824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America</a:t>
            </a:r>
            <a:endParaRPr lang="en-GB" noProof="0" dirty="0"/>
          </a:p>
        </p:txBody>
      </p:sp>
      <p:pic>
        <p:nvPicPr>
          <p:cNvPr id="2" name="Grafik 1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A391FC30-16AE-EBA8-BCA5-DD3266DB5C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2F56F409-D0C4-6D7F-1352-BBD099B88A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2" name="Grafik 11" descr="Sonne mit einfarbiger Füllung">
            <a:extLst>
              <a:ext uri="{FF2B5EF4-FFF2-40B4-BE49-F238E27FC236}">
                <a16:creationId xmlns:a16="http://schemas.microsoft.com/office/drawing/2014/main" id="{73F44BBF-56CA-94D6-E0D1-55B9F468A9D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24346" y="71657"/>
            <a:ext cx="733425" cy="733425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AD92BBFA-44CA-D593-7113-043CBE3524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D83EF9B5-F31C-368D-D6A4-595A2E81A6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3" name="Grafik 12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97A9595F-5F64-88A4-9B26-D384C0F85D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EBC5FF8-F127-F5A2-2DB3-DDEA27DF2A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D1E9626-47C4-3866-230E-5C7E8E0AE2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C9C9403D-48D4-459D-8640-B11475388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4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C206D-8B14-6EE7-B73C-21FA024DE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B533E38-A5C3-C919-7CF7-C342D1A270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2A975D-5D38-F0AE-60BA-52A352915B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E767A7F-E39B-60D6-3DAC-485A5EBB8B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371291"/>
            <a:ext cx="4543520" cy="3142283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3A6ADF32-85E7-6482-A421-CE2771535D3F}"/>
              </a:ext>
            </a:extLst>
          </p:cNvPr>
          <p:cNvSpPr txBox="1">
            <a:spLocks/>
          </p:cNvSpPr>
          <p:nvPr/>
        </p:nvSpPr>
        <p:spPr>
          <a:xfrm>
            <a:off x="6401665" y="0"/>
            <a:ext cx="2710221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South </a:t>
            </a:r>
            <a:r>
              <a:rPr lang="en-GB" dirty="0"/>
              <a:t>America</a:t>
            </a:r>
            <a:endParaRPr lang="en-GB" noProof="0" dirty="0"/>
          </a:p>
        </p:txBody>
      </p:sp>
      <p:pic>
        <p:nvPicPr>
          <p:cNvPr id="4" name="Grafik 3" descr="Schneeflocke mit einfarbiger Füllung">
            <a:extLst>
              <a:ext uri="{FF2B5EF4-FFF2-40B4-BE49-F238E27FC236}">
                <a16:creationId xmlns:a16="http://schemas.microsoft.com/office/drawing/2014/main" id="{80FD5C4F-B58C-0143-75DA-BA494629BC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58329" y="10052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3EE142D4-521C-AFF3-3525-230B47CA80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2B5D9A2F-51B3-DFDB-5082-F07E13DF99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7B22E04-B67F-C68F-1F65-C156E5A45D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43520" y="1372560"/>
            <a:ext cx="4543520" cy="314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429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BAA36-7493-CB4D-464E-F624BD21B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90210163-FA27-1F4E-3F6C-B102E357E4FB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638F4B9-3169-9574-6787-D99EB6C75B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3FC608-28BF-83ED-C127-4130E51CBBE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A710C9F-6F84-A965-24D2-2385BF7797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873775"/>
            <a:ext cx="4364610" cy="427781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156959-5442-4C92-0F45-E71F2FF5E76F}"/>
              </a:ext>
            </a:extLst>
          </p:cNvPr>
          <p:cNvSpPr txBox="1">
            <a:spLocks/>
          </p:cNvSpPr>
          <p:nvPr/>
        </p:nvSpPr>
        <p:spPr>
          <a:xfrm>
            <a:off x="96919" y="0"/>
            <a:ext cx="2655707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America</a:t>
            </a:r>
            <a:endParaRPr lang="en-GB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F31DC5-F7DE-826B-04A8-5EF710F755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232" y="137645"/>
            <a:ext cx="5512768" cy="2756384"/>
          </a:xfrm>
          <a:prstGeom prst="rect">
            <a:avLst/>
          </a:prstGeom>
        </p:spPr>
      </p:pic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B6F4B982-3896-1E9E-F090-A3FA9A99C8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2787" y="-40625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99F8C3CF-FE6A-B38C-9E14-A00D8F0AA2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9293A305-46F0-F97E-6677-E63CBF884C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600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68BFA-DE20-8934-B82E-380A5F463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FC15F8E4-DE9F-919B-EEA7-83E7AFB0B25E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B968079-AA60-4BE2-2563-0984E091A4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72ED01D-91A0-3938-772F-46C240D6B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063" y="24523"/>
            <a:ext cx="5607652" cy="3475372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133501-3E53-FC9C-B591-AA5260C0CB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F48263E0-FB6E-8AC9-2DEE-C5A686F164AD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60E2EFB-CF0E-3682-D974-566197C483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67" y="757948"/>
            <a:ext cx="2638076" cy="258561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EAB970E-AC2B-976E-6B46-EC7FE8258EBB}"/>
              </a:ext>
            </a:extLst>
          </p:cNvPr>
          <p:cNvSpPr txBox="1">
            <a:spLocks/>
          </p:cNvSpPr>
          <p:nvPr/>
        </p:nvSpPr>
        <p:spPr>
          <a:xfrm>
            <a:off x="96920" y="0"/>
            <a:ext cx="2638076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South America</a:t>
            </a:r>
            <a:endParaRPr lang="en-GB" noProof="0" dirty="0"/>
          </a:p>
        </p:txBody>
      </p:sp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D0CF5239-87E0-7BCC-2DDF-59E43798A0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4955" y="-42530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7D42B860-F993-12CE-7014-6C4C1D94B1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2" name="Grafik 11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C396AF37-BDF7-9520-2A5F-1A85D2D3CA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8BC82BBA-6AAA-4D93-269B-8B8F44371F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E315A12E-8987-E16F-B953-2DC63185EC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3" name="Grafik 12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E9306244-05C1-A149-05DA-9750E4187F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96744AE-4A5B-0296-E83C-7822227CD0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D1C27EB-336B-2BCC-A59A-E7778863C85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3CB490F-1CCD-79DC-EB2C-AA2B00800D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30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CB3AD-6374-4FCC-5D79-E2AD42428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C21575-6D61-3F3D-D140-296C9D950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418" y="349533"/>
            <a:ext cx="8087538" cy="2388381"/>
          </a:xfrm>
        </p:spPr>
        <p:txBody>
          <a:bodyPr/>
          <a:lstStyle/>
          <a:p>
            <a:r>
              <a:rPr lang="en-GB" dirty="0"/>
              <a:t>The impact of grid resolution on global dust emission potential</a:t>
            </a:r>
            <a:endParaRPr lang="en-GB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2B0FA67-2680-50B4-98D3-303A2A19EF8E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527418" y="1577568"/>
            <a:ext cx="808672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700" noProof="0" dirty="0">
                <a:latin typeface="Helvetica" pitchFamily="2" charset="0"/>
              </a:rPr>
              <a:t>P</a:t>
            </a:r>
            <a:r>
              <a:rPr lang="en-GB" sz="1700" b="1" noProof="0" dirty="0">
                <a:latin typeface="Helvetica" pitchFamily="2" charset="0"/>
              </a:rPr>
              <a:t>ascal Kunze</a:t>
            </a:r>
          </a:p>
          <a:p>
            <a:pPr>
              <a:spcAft>
                <a:spcPts val="800"/>
              </a:spcAft>
            </a:pPr>
            <a:r>
              <a:rPr lang="en-GB" sz="1400" noProof="0" dirty="0">
                <a:latin typeface="Helvetica" pitchFamily="2" charset="0"/>
              </a:rPr>
              <a:t>Bernd Heinold, Ina Tegen</a:t>
            </a:r>
            <a:r>
              <a:rPr lang="en-GB" sz="1400" b="1" noProof="0" dirty="0">
                <a:latin typeface="Helvetica" pitchFamily="2" charset="0"/>
              </a:rPr>
              <a:t> </a:t>
            </a:r>
            <a:endParaRPr lang="en-GB" sz="1400" noProof="0" dirty="0">
              <a:latin typeface="Helvetica" pitchFamily="2" charset="0"/>
            </a:endParaRP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541311C0-EA52-2591-A729-FF1E7CB12C17}"/>
              </a:ext>
            </a:extLst>
          </p:cNvPr>
          <p:cNvSpPr txBox="1">
            <a:spLocks/>
          </p:cNvSpPr>
          <p:nvPr/>
        </p:nvSpPr>
        <p:spPr>
          <a:xfrm>
            <a:off x="915330" y="3692438"/>
            <a:ext cx="1053576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457167" rtl="0" eaLnBrk="1" latinLnBrk="0" hangingPunct="1">
              <a:spcBef>
                <a:spcPts val="0"/>
              </a:spcBef>
              <a:buFont typeface="Arial"/>
              <a:buNone/>
              <a:defRPr sz="1800" b="1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1600" dirty="0">
                <a:latin typeface="Helvetica" pitchFamily="2" charset="0"/>
              </a:rPr>
              <a:t>Motivation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1917B163-A9E7-7BB2-BD02-EC4A4C9A2B4B}"/>
              </a:ext>
            </a:extLst>
          </p:cNvPr>
          <p:cNvSpPr txBox="1">
            <a:spLocks/>
          </p:cNvSpPr>
          <p:nvPr/>
        </p:nvSpPr>
        <p:spPr>
          <a:xfrm>
            <a:off x="3150507" y="4193178"/>
            <a:ext cx="1053576" cy="595035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457167" rtl="0" eaLnBrk="1" latinLnBrk="0" hangingPunct="1">
              <a:spcBef>
                <a:spcPts val="0"/>
              </a:spcBef>
              <a:buFont typeface="Arial"/>
              <a:buNone/>
              <a:defRPr sz="1800" b="1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1600" dirty="0">
                <a:latin typeface="Helvetica" pitchFamily="2" charset="0"/>
              </a:rPr>
              <a:t>Models &amp;</a:t>
            </a:r>
          </a:p>
          <a:p>
            <a:pPr algn="ctr">
              <a:spcAft>
                <a:spcPts val="800"/>
              </a:spcAft>
            </a:pPr>
            <a:r>
              <a:rPr lang="de-DE" sz="1600" dirty="0">
                <a:latin typeface="Helvetica" pitchFamily="2" charset="0"/>
              </a:rPr>
              <a:t>Methods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ED3F53BC-C5E2-B9D9-2219-90EFD5A3ED3B}"/>
              </a:ext>
            </a:extLst>
          </p:cNvPr>
          <p:cNvSpPr txBox="1">
            <a:spLocks/>
          </p:cNvSpPr>
          <p:nvPr/>
        </p:nvSpPr>
        <p:spPr>
          <a:xfrm>
            <a:off x="5233285" y="3844838"/>
            <a:ext cx="1053576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457167" rtl="0" eaLnBrk="1" latinLnBrk="0" hangingPunct="1">
              <a:spcBef>
                <a:spcPts val="0"/>
              </a:spcBef>
              <a:buFont typeface="Arial"/>
              <a:buNone/>
              <a:defRPr sz="1800" b="1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1600" dirty="0" err="1">
                <a:latin typeface="Helvetica" pitchFamily="2" charset="0"/>
              </a:rPr>
              <a:t>Results</a:t>
            </a:r>
            <a:endParaRPr lang="de-DE" sz="1600" dirty="0">
              <a:latin typeface="Helvetica" pitchFamily="2" charset="0"/>
            </a:endParaRP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A8B627AD-DACE-EAAD-DD74-E5AE4CF76D02}"/>
              </a:ext>
            </a:extLst>
          </p:cNvPr>
          <p:cNvSpPr txBox="1">
            <a:spLocks/>
          </p:cNvSpPr>
          <p:nvPr/>
        </p:nvSpPr>
        <p:spPr>
          <a:xfrm>
            <a:off x="7147958" y="3368283"/>
            <a:ext cx="1329190" cy="2462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l" defTabSz="457167" rtl="0" eaLnBrk="1" latinLnBrk="0" hangingPunct="1">
              <a:spcBef>
                <a:spcPts val="0"/>
              </a:spcBef>
              <a:buFont typeface="Arial"/>
              <a:buNone/>
              <a:defRPr sz="1800" b="1" kern="1200" baseline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de-DE" sz="1600" dirty="0" err="1">
                <a:latin typeface="Helvetica" pitchFamily="2" charset="0"/>
              </a:rPr>
              <a:t>Conclusion</a:t>
            </a:r>
            <a:endParaRPr lang="de-DE" sz="1600" dirty="0">
              <a:latin typeface="Helvetica" pitchFamily="2" charset="0"/>
            </a:endParaRPr>
          </a:p>
        </p:txBody>
      </p:sp>
      <p:pic>
        <p:nvPicPr>
          <p:cNvPr id="14" name="Grafik 13">
            <a:hlinkClick r:id="rId3" action="ppaction://hlinksldjump"/>
            <a:extLst>
              <a:ext uri="{FF2B5EF4-FFF2-40B4-BE49-F238E27FC236}">
                <a16:creationId xmlns:a16="http://schemas.microsoft.com/office/drawing/2014/main" id="{13A7E638-C3D7-BC8B-38DC-79100B45C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893" y="2798172"/>
            <a:ext cx="1604805" cy="1386444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14">
            <a:hlinkClick r:id="rId5" action="ppaction://hlinksldjump"/>
            <a:extLst>
              <a:ext uri="{FF2B5EF4-FFF2-40B4-BE49-F238E27FC236}">
                <a16:creationId xmlns:a16="http://schemas.microsoft.com/office/drawing/2014/main" id="{7D7A3E13-49EB-E893-9367-3F5350446D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2522" y="2429104"/>
            <a:ext cx="1604805" cy="1386444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D633E2E0-2042-D1D7-0882-143114B83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5" y="2157214"/>
            <a:ext cx="1634546" cy="154319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hlinkClick r:id="rId9" action="ppaction://hlinksldjump"/>
            <a:extLst>
              <a:ext uri="{FF2B5EF4-FFF2-40B4-BE49-F238E27FC236}">
                <a16:creationId xmlns:a16="http://schemas.microsoft.com/office/drawing/2014/main" id="{8B3AF409-4A9E-83C0-8CFC-C8AE8DA050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557" y="1894092"/>
            <a:ext cx="1603992" cy="1433609"/>
          </a:xfrm>
          <a:prstGeom prst="ellipse">
            <a:avLst/>
          </a:prstGeom>
          <a:ln>
            <a:solidFill>
              <a:schemeClr val="tx1"/>
            </a:solidFill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EA33A6E-4F2C-050C-E2B9-9052DBDD54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3422" y="347900"/>
            <a:ext cx="1122026" cy="1122026"/>
          </a:xfrm>
          <a:prstGeom prst="rect">
            <a:avLst/>
          </a:prstGeom>
        </p:spPr>
      </p:pic>
      <p:sp>
        <p:nvSpPr>
          <p:cNvPr id="10" name="Rechteck 9">
            <a:hlinkClick r:id="rId12" action="ppaction://hlinksldjump"/>
            <a:extLst>
              <a:ext uri="{FF2B5EF4-FFF2-40B4-BE49-F238E27FC236}">
                <a16:creationId xmlns:a16="http://schemas.microsoft.com/office/drawing/2014/main" id="{E0AE7DB0-9A25-C358-15DB-008082BFCBF3}"/>
              </a:ext>
            </a:extLst>
          </p:cNvPr>
          <p:cNvSpPr/>
          <p:nvPr/>
        </p:nvSpPr>
        <p:spPr>
          <a:xfrm>
            <a:off x="0" y="4867275"/>
            <a:ext cx="302705" cy="276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6695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253C-A050-688F-77F4-A9AC3D87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4D01774-EA03-EF75-DF39-0E3D132CD55C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2490DFE-C056-671E-4452-CCAF43CD57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327D1F-CC24-AD2E-6A06-65EF2BA7CF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Sonne mit einfarbiger Füllung">
            <a:extLst>
              <a:ext uri="{FF2B5EF4-FFF2-40B4-BE49-F238E27FC236}">
                <a16:creationId xmlns:a16="http://schemas.microsoft.com/office/drawing/2014/main" id="{282805EF-F384-1383-4911-5AA8B51483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1895" y="637866"/>
            <a:ext cx="733425" cy="7334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4AD07F1-74EA-5402-6E1E-B4C02A2A6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14" y="206860"/>
            <a:ext cx="5948313" cy="4919513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84FAA5E6-4F95-90FE-FA57-143BF2BDEE85}"/>
              </a:ext>
            </a:extLst>
          </p:cNvPr>
          <p:cNvSpPr txBox="1">
            <a:spLocks/>
          </p:cNvSpPr>
          <p:nvPr/>
        </p:nvSpPr>
        <p:spPr>
          <a:xfrm>
            <a:off x="6401665" y="0"/>
            <a:ext cx="2710221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North</a:t>
            </a:r>
            <a:r>
              <a:rPr lang="en-GB" noProof="0" dirty="0"/>
              <a:t> </a:t>
            </a:r>
            <a:r>
              <a:rPr lang="en-GB" dirty="0"/>
              <a:t>America</a:t>
            </a:r>
            <a:endParaRPr lang="en-GB" noProof="0" dirty="0"/>
          </a:p>
        </p:txBody>
      </p:sp>
      <p:pic>
        <p:nvPicPr>
          <p:cNvPr id="4" name="Grafik 3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357AE4F8-E791-D671-23F6-6B822E641A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3C7552D9-E26E-3D64-5128-B0CA1AD684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971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8E7D5-DF3D-5BF5-293D-F5428D33C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06216720-DAE4-89E4-8413-006835BCDD3F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EFC00-6C05-D697-7349-91E45AF323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457C8A-622E-DB8F-CCA7-39FB8F55C8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97B03F8A-07DC-EE67-00C3-6FE07A3FC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83703"/>
            <a:ext cx="3640276" cy="3567885"/>
          </a:xfrm>
          <a:prstGeom prst="rect">
            <a:avLst/>
          </a:prstGeom>
        </p:spPr>
      </p:pic>
      <p:pic>
        <p:nvPicPr>
          <p:cNvPr id="18" name="Grafik 17" descr="Sonne mit einfarbiger Füllung">
            <a:extLst>
              <a:ext uri="{FF2B5EF4-FFF2-40B4-BE49-F238E27FC236}">
                <a16:creationId xmlns:a16="http://schemas.microsoft.com/office/drawing/2014/main" id="{FE88C7E2-5790-FF74-6392-BB869080D0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4790" y="43573"/>
            <a:ext cx="733425" cy="73342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798039-9878-FC48-DD9B-212BCD826B80}"/>
              </a:ext>
            </a:extLst>
          </p:cNvPr>
          <p:cNvSpPr txBox="1">
            <a:spLocks/>
          </p:cNvSpPr>
          <p:nvPr/>
        </p:nvSpPr>
        <p:spPr>
          <a:xfrm>
            <a:off x="96919" y="0"/>
            <a:ext cx="2674855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North America</a:t>
            </a:r>
            <a:endParaRPr lang="en-GB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C0C462E-A853-65DD-18DA-EC2D871A3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232" y="137645"/>
            <a:ext cx="5512768" cy="2756384"/>
          </a:xfrm>
          <a:prstGeom prst="rect">
            <a:avLst/>
          </a:prstGeom>
        </p:spPr>
      </p:pic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D4C67750-9F75-93EC-AC35-1DE6560DE9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4" name="Grafik 3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AC9880A2-B9B9-3ADF-4B51-6609094FE0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12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EF301-742F-20F1-BB9E-4A5EB17EE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3C19FF1-4F32-680B-6046-5A3311762216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24BB68A-746A-526B-549A-08BCCA2210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47D2AB7-5ADD-C3C9-6591-803068DAE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062" y="29425"/>
            <a:ext cx="5607653" cy="3465569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46D98F-9E43-02B5-5A59-8FF6D80014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4" name="Grafik 13" descr="Sonne mit einfarbiger Füllung">
            <a:extLst>
              <a:ext uri="{FF2B5EF4-FFF2-40B4-BE49-F238E27FC236}">
                <a16:creationId xmlns:a16="http://schemas.microsoft.com/office/drawing/2014/main" id="{4764A999-49ED-C51F-CD84-A9B72207F6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6914" y="24523"/>
            <a:ext cx="733425" cy="733425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3572AC16-C45A-90E8-D016-0968025DD629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3FD5ED0-0669-6B44-14AB-A8CD7D354C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67" y="757948"/>
            <a:ext cx="2638076" cy="258561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76FA40-FDB4-2C46-491F-7AACEAF259FA}"/>
              </a:ext>
            </a:extLst>
          </p:cNvPr>
          <p:cNvSpPr txBox="1">
            <a:spLocks/>
          </p:cNvSpPr>
          <p:nvPr/>
        </p:nvSpPr>
        <p:spPr>
          <a:xfrm>
            <a:off x="96919" y="0"/>
            <a:ext cx="2659465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North America</a:t>
            </a:r>
            <a:endParaRPr lang="en-GB" noProof="0" dirty="0"/>
          </a:p>
        </p:txBody>
      </p:sp>
      <p:pic>
        <p:nvPicPr>
          <p:cNvPr id="2" name="Grafik 1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FE9649C5-B4F2-23B8-F36E-7911E272F6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BA412A77-2964-448D-B66D-F7460F6022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9ABAA6E1-FE19-4F9E-1BCA-4EDE473EF6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E9F54A4E-3547-E5C0-70A0-583FF53FE3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4359604"/>
            <a:ext cx="546386" cy="463600"/>
          </a:xfrm>
          <a:prstGeom prst="rect">
            <a:avLst/>
          </a:prstGeom>
        </p:spPr>
      </p:pic>
      <p:pic>
        <p:nvPicPr>
          <p:cNvPr id="12" name="Grafik 11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FCC53E84-21ED-E070-6021-FE9B2DF5CB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9D233E1-F2A3-E6B6-FCC5-90CDED7CB9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8E3B749-9D5E-6B79-522A-ACD013004F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E31F76F-771A-8660-43E6-5DBEBF194A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207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00A64-8EE7-122F-98E4-B66B59795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8767062-5D00-EB34-1F5A-577B545B1C73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E3997D8-285D-A2E5-9AE4-118D0765D9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DB3775-4A0A-21B0-0F68-3295769373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3118C15B-2CDD-2DEC-4967-004B5B02F3AF}"/>
              </a:ext>
            </a:extLst>
          </p:cNvPr>
          <p:cNvSpPr txBox="1">
            <a:spLocks/>
          </p:cNvSpPr>
          <p:nvPr/>
        </p:nvSpPr>
        <p:spPr>
          <a:xfrm>
            <a:off x="6401665" y="0"/>
            <a:ext cx="2710221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North</a:t>
            </a:r>
            <a:r>
              <a:rPr lang="en-GB" noProof="0" dirty="0"/>
              <a:t> </a:t>
            </a:r>
            <a:r>
              <a:rPr lang="en-GB" dirty="0"/>
              <a:t>America</a:t>
            </a:r>
            <a:endParaRPr lang="en-GB" noProof="0" dirty="0"/>
          </a:p>
        </p:txBody>
      </p:sp>
      <p:pic>
        <p:nvPicPr>
          <p:cNvPr id="4" name="Grafik 3" descr="Schneeflocke mit einfarbiger Füllung">
            <a:extLst>
              <a:ext uri="{FF2B5EF4-FFF2-40B4-BE49-F238E27FC236}">
                <a16:creationId xmlns:a16="http://schemas.microsoft.com/office/drawing/2014/main" id="{7DFDE9F7-0A40-E456-2665-017F64AD9F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29248" y="528526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BEC3A8EE-5BC6-3846-CB22-EBFB5F79E5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CE8A649E-5753-3CC0-D829-FBC0BA0F30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667F516-18E2-EBC5-42D9-F7D279EF28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29" y="8088"/>
            <a:ext cx="62274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143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2BD59-F0FA-4E45-6A17-F515C809E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CD11688-F2A9-C624-F74B-647A85F78C5C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1A2BAC9-45EE-A004-F9B8-4BD79D4D2D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011CA27-607D-994C-A9DA-1DA8B93022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4449B97-623D-221F-4312-C9EBF0ABCD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583703"/>
            <a:ext cx="3640276" cy="3567885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955CEF-80AA-D62B-5074-5D22C0E532C4}"/>
              </a:ext>
            </a:extLst>
          </p:cNvPr>
          <p:cNvSpPr txBox="1">
            <a:spLocks/>
          </p:cNvSpPr>
          <p:nvPr/>
        </p:nvSpPr>
        <p:spPr>
          <a:xfrm>
            <a:off x="96919" y="0"/>
            <a:ext cx="2655805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North America</a:t>
            </a:r>
            <a:endParaRPr lang="en-GB" noProof="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1F2AD18-D3C4-A8D1-3AA6-9FA3602C1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1232" y="137645"/>
            <a:ext cx="5512768" cy="2756384"/>
          </a:xfrm>
          <a:prstGeom prst="rect">
            <a:avLst/>
          </a:prstGeom>
        </p:spPr>
      </p:pic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47F5374F-C0EF-F98A-D359-153126D7F5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6860" y="0"/>
            <a:ext cx="914400" cy="914400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8160464B-8EF3-C460-1B57-1523E414827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5" name="Grafik 4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317DA94C-0D9D-9024-8ECE-A16231E110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93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0B273-3DED-03AD-0F6F-6C19B4B8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632CDE23-AA58-3CDD-6E05-085C3090DF25}"/>
              </a:ext>
            </a:extLst>
          </p:cNvPr>
          <p:cNvSpPr/>
          <p:nvPr/>
        </p:nvSpPr>
        <p:spPr>
          <a:xfrm>
            <a:off x="6401665" y="4751933"/>
            <a:ext cx="2742335" cy="39965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47EF418-B523-C79D-CFD6-B1095E1A2F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261BA27-EB7F-AFB0-AB1F-6524C549A8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062" y="29425"/>
            <a:ext cx="5607653" cy="346556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4E8FF35-35B9-3242-6EA9-67958C6CB92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C86A8E61-9914-C4D4-3C84-D2C5CC8C6967}"/>
              </a:ext>
            </a:extLst>
          </p:cNvPr>
          <p:cNvGraphicFramePr>
            <a:graphicFrameLocks noGrp="1"/>
          </p:cNvGraphicFramePr>
          <p:nvPr/>
        </p:nvGraphicFramePr>
        <p:xfrm>
          <a:off x="905803" y="3383114"/>
          <a:ext cx="2574536" cy="146806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683646">
                  <a:extLst>
                    <a:ext uri="{9D8B030D-6E8A-4147-A177-3AD203B41FA5}">
                      <a16:colId xmlns:a16="http://schemas.microsoft.com/office/drawing/2014/main" val="2814405597"/>
                    </a:ext>
                  </a:extLst>
                </a:gridCol>
                <a:gridCol w="603622">
                  <a:extLst>
                    <a:ext uri="{9D8B030D-6E8A-4147-A177-3AD203B41FA5}">
                      <a16:colId xmlns:a16="http://schemas.microsoft.com/office/drawing/2014/main" val="1936484953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42696797"/>
                    </a:ext>
                  </a:extLst>
                </a:gridCol>
                <a:gridCol w="643634">
                  <a:extLst>
                    <a:ext uri="{9D8B030D-6E8A-4147-A177-3AD203B41FA5}">
                      <a16:colId xmlns:a16="http://schemas.microsoft.com/office/drawing/2014/main" val="3195874525"/>
                    </a:ext>
                  </a:extLst>
                </a:gridCol>
              </a:tblGrid>
              <a:tr h="397034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7030A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rgbClr val="00B05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956574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wind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897078"/>
                  </a:ext>
                </a:extLst>
              </a:tr>
              <a:tr h="53551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DUP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753670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6879236-59A4-D001-A4F8-C8E291C9A6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667" y="757948"/>
            <a:ext cx="2638076" cy="258561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DF970E-BB50-0693-C19F-789DD0851051}"/>
              </a:ext>
            </a:extLst>
          </p:cNvPr>
          <p:cNvSpPr txBox="1">
            <a:spLocks/>
          </p:cNvSpPr>
          <p:nvPr/>
        </p:nvSpPr>
        <p:spPr>
          <a:xfrm>
            <a:off x="96919" y="0"/>
            <a:ext cx="2659465" cy="528526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North America</a:t>
            </a:r>
            <a:endParaRPr lang="en-GB" noProof="0" dirty="0"/>
          </a:p>
        </p:txBody>
      </p:sp>
      <p:pic>
        <p:nvPicPr>
          <p:cNvPr id="2" name="Grafik 1" descr="Schneeflocke mit einfarbiger Füllung">
            <a:extLst>
              <a:ext uri="{FF2B5EF4-FFF2-40B4-BE49-F238E27FC236}">
                <a16:creationId xmlns:a16="http://schemas.microsoft.com/office/drawing/2014/main" id="{51D44EEA-6521-7D43-9851-38299D9D82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9164" y="-42530"/>
            <a:ext cx="914400" cy="914400"/>
          </a:xfrm>
          <a:prstGeom prst="rect">
            <a:avLst/>
          </a:prstGeom>
        </p:spPr>
      </p:pic>
      <p:pic>
        <p:nvPicPr>
          <p:cNvPr id="5" name="Grafik 4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C8D1122D-F5F3-CECE-6C63-3DAC5BDAD4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2" name="Grafik 11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06FB10A2-C48C-135A-454A-1FE57E6025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6" name="Grafik 5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E6E15029-06D8-0230-31B4-EA754A4191D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399" y="3808030"/>
            <a:ext cx="546386" cy="463600"/>
          </a:xfrm>
          <a:prstGeom prst="rect">
            <a:avLst/>
          </a:prstGeom>
        </p:spPr>
      </p:pic>
      <p:pic>
        <p:nvPicPr>
          <p:cNvPr id="7" name="Grafik 6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F07137A1-6741-BC12-DB52-D905E38CA7D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738" y="4359604"/>
            <a:ext cx="546386" cy="463600"/>
          </a:xfrm>
          <a:prstGeom prst="rect">
            <a:avLst/>
          </a:prstGeom>
        </p:spPr>
      </p:pic>
      <p:pic>
        <p:nvPicPr>
          <p:cNvPr id="13" name="Grafik 12" descr="Ein Bild, das Quadrat, Rechteck, Reihe, Design enthält.&#10;&#10;KI-generierte Inhalte können fehlerhaft sein.">
            <a:extLst>
              <a:ext uri="{FF2B5EF4-FFF2-40B4-BE49-F238E27FC236}">
                <a16:creationId xmlns:a16="http://schemas.microsoft.com/office/drawing/2014/main" id="{8EA7E5EA-67EF-A655-A4EB-204E0F7C73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311" y="4359604"/>
            <a:ext cx="546386" cy="4636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E88C529-96E7-5CD4-94DA-485D83AADB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3978" y="3808426"/>
            <a:ext cx="472407" cy="4632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B3CEF76-4BD4-ECC5-2CF9-5502881874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514" y="4359604"/>
            <a:ext cx="472407" cy="46320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24769D3-DE14-6813-25A6-326718DCCB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372" y="3808426"/>
            <a:ext cx="472407" cy="46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35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CB67D-5073-8907-68F7-13513AA5C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olke, Himmel, Natur, draußen enthält.&#10;&#10;Automatisch generierte Beschreibung">
            <a:extLst>
              <a:ext uri="{FF2B5EF4-FFF2-40B4-BE49-F238E27FC236}">
                <a16:creationId xmlns:a16="http://schemas.microsoft.com/office/drawing/2014/main" id="{D9B0F0C6-94DA-5923-8322-B3BC487FC5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15AE1DB-4478-C441-84E0-676B03F95D62}"/>
              </a:ext>
            </a:extLst>
          </p:cNvPr>
          <p:cNvSpPr/>
          <p:nvPr/>
        </p:nvSpPr>
        <p:spPr>
          <a:xfrm>
            <a:off x="-6708" y="-20670"/>
            <a:ext cx="9144000" cy="518484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420A8F-317E-984B-D97D-3E0AAF85B29B}"/>
              </a:ext>
            </a:extLst>
          </p:cNvPr>
          <p:cNvSpPr txBox="1">
            <a:spLocks/>
          </p:cNvSpPr>
          <p:nvPr/>
        </p:nvSpPr>
        <p:spPr>
          <a:xfrm>
            <a:off x="257176" y="105034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Conclusion</a:t>
            </a:r>
            <a:endParaRPr lang="en-GB" noProof="0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857ED2A1-1AB8-0D90-4C66-605C06DA11EF}"/>
              </a:ext>
            </a:extLst>
          </p:cNvPr>
          <p:cNvSpPr txBox="1">
            <a:spLocks/>
          </p:cNvSpPr>
          <p:nvPr/>
        </p:nvSpPr>
        <p:spPr>
          <a:xfrm>
            <a:off x="257176" y="3300388"/>
            <a:ext cx="8354164" cy="1658481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arenBoth"/>
            </a:pPr>
            <a:r>
              <a:rPr lang="en-GB" sz="1800" noProof="0" dirty="0">
                <a:latin typeface="Helvetica" pitchFamily="2" charset="0"/>
              </a:rPr>
              <a:t>Convective systems (underestimated in current climate models)</a:t>
            </a:r>
          </a:p>
          <a:p>
            <a:pPr marL="342900" indent="-342900">
              <a:buFont typeface="+mj-lt"/>
              <a:buAutoNum type="arabicParenBoth"/>
            </a:pPr>
            <a:r>
              <a:rPr lang="en-GB" sz="1800" dirty="0">
                <a:latin typeface="Helvetica" pitchFamily="2" charset="0"/>
              </a:rPr>
              <a:t>Breakdown of the nocturnal LLJ (overestimated in current climate models)</a:t>
            </a:r>
          </a:p>
          <a:p>
            <a:pPr marL="342900" indent="-342900">
              <a:buFont typeface="+mj-lt"/>
              <a:buAutoNum type="arabicParenBoth"/>
            </a:pPr>
            <a:r>
              <a:rPr lang="en-GB" sz="1800" dirty="0">
                <a:latin typeface="Helvetica" pitchFamily="2" charset="0"/>
              </a:rPr>
              <a:t>Overlapping drivers</a:t>
            </a:r>
          </a:p>
          <a:p>
            <a:pPr marL="342900" indent="-342900">
              <a:buFont typeface="+mj-lt"/>
              <a:buAutoNum type="arabicParenBoth"/>
            </a:pPr>
            <a:r>
              <a:rPr lang="en-GB" sz="1800" noProof="0" dirty="0">
                <a:latin typeface="Helvetica" pitchFamily="2" charset="0"/>
              </a:rPr>
              <a:t>Events with </a:t>
            </a:r>
            <a:r>
              <a:rPr lang="en-GB" sz="1800" dirty="0">
                <a:latin typeface="Helvetica" pitchFamily="2" charset="0"/>
              </a:rPr>
              <a:t>constant windspeed (underestimated in current climate models)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C601605C-51FB-7137-C63F-E56F738242A9}"/>
              </a:ext>
            </a:extLst>
          </p:cNvPr>
          <p:cNvSpPr txBox="1">
            <a:spLocks/>
          </p:cNvSpPr>
          <p:nvPr/>
        </p:nvSpPr>
        <p:spPr>
          <a:xfrm>
            <a:off x="257176" y="705188"/>
            <a:ext cx="8509179" cy="1519509"/>
          </a:xfrm>
          <a:prstGeom prst="rect">
            <a:avLst/>
          </a:prstGeom>
          <a:noFill/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Compared DUP of </a:t>
            </a:r>
            <a:r>
              <a:rPr lang="en-GB" sz="1800" b="1" noProof="0" dirty="0">
                <a:latin typeface="Helvetica" pitchFamily="2" charset="0"/>
              </a:rPr>
              <a:t>convection parameterization</a:t>
            </a:r>
            <a:r>
              <a:rPr lang="en-GB" sz="1800" noProof="0" dirty="0">
                <a:latin typeface="Helvetica" pitchFamily="2" charset="0"/>
              </a:rPr>
              <a:t> and </a:t>
            </a:r>
            <a:r>
              <a:rPr lang="en-GB" sz="1800" b="1" noProof="0" dirty="0">
                <a:latin typeface="Helvetica" pitchFamily="2" charset="0"/>
              </a:rPr>
              <a:t>explicit convection </a:t>
            </a:r>
            <a:r>
              <a:rPr lang="en-GB" sz="1800" noProof="0" dirty="0">
                <a:latin typeface="Helvetica" pitchFamily="2" charset="0"/>
              </a:rPr>
              <a:t>for 8 global dust source regions</a:t>
            </a:r>
          </a:p>
          <a:p>
            <a:r>
              <a:rPr lang="en-GB" sz="1800" noProof="0" dirty="0">
                <a:latin typeface="Helvetica" pitchFamily="2" charset="0"/>
              </a:rPr>
              <a:t>Investigated </a:t>
            </a:r>
            <a:r>
              <a:rPr lang="en-GB" sz="1800" b="1" noProof="0" dirty="0">
                <a:latin typeface="Helvetica" pitchFamily="2" charset="0"/>
              </a:rPr>
              <a:t>regional</a:t>
            </a:r>
            <a:r>
              <a:rPr lang="en-GB" sz="1800" noProof="0" dirty="0">
                <a:latin typeface="Helvetica" pitchFamily="2" charset="0"/>
              </a:rPr>
              <a:t> and </a:t>
            </a:r>
            <a:r>
              <a:rPr lang="en-GB" sz="1800" b="1" noProof="0" dirty="0">
                <a:latin typeface="Helvetica" pitchFamily="2" charset="0"/>
              </a:rPr>
              <a:t>seasonal differences</a:t>
            </a:r>
          </a:p>
          <a:p>
            <a:r>
              <a:rPr lang="en-GB" sz="1800" noProof="0" dirty="0">
                <a:latin typeface="Helvetica" pitchFamily="2" charset="0"/>
                <a:sym typeface="Wingdings" pitchFamily="2" charset="2"/>
              </a:rPr>
              <a:t>Found</a:t>
            </a:r>
            <a:r>
              <a:rPr lang="en-GB" sz="1800" b="1" noProof="0" dirty="0">
                <a:latin typeface="Helvetica" pitchFamily="2" charset="0"/>
                <a:sym typeface="Wingdings" pitchFamily="2" charset="2"/>
              </a:rPr>
              <a:t> synoptical drivers </a:t>
            </a:r>
            <a:r>
              <a:rPr lang="en-GB" sz="1800" noProof="0" dirty="0">
                <a:latin typeface="Helvetica" pitchFamily="2" charset="0"/>
                <a:sym typeface="Wingdings" pitchFamily="2" charset="2"/>
              </a:rPr>
              <a:t>by comparing the </a:t>
            </a:r>
            <a:r>
              <a:rPr lang="en-GB" sz="1800" b="1" noProof="0" dirty="0">
                <a:latin typeface="Helvetica" pitchFamily="2" charset="0"/>
                <a:sym typeface="Wingdings" pitchFamily="2" charset="2"/>
              </a:rPr>
              <a:t>diurnal cycle</a:t>
            </a:r>
          </a:p>
          <a:p>
            <a:r>
              <a:rPr lang="en-US" sz="1800" dirty="0">
                <a:latin typeface="Helvetica" pitchFamily="2" charset="0"/>
              </a:rPr>
              <a:t>Investigated </a:t>
            </a:r>
            <a:r>
              <a:rPr lang="en-US" sz="1800" b="1" dirty="0">
                <a:latin typeface="Helvetica" pitchFamily="2" charset="0"/>
              </a:rPr>
              <a:t>drivers</a:t>
            </a:r>
            <a:r>
              <a:rPr lang="en-US" sz="1800" dirty="0">
                <a:latin typeface="Helvetica" pitchFamily="2" charset="0"/>
              </a:rPr>
              <a:t> of differences 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US" sz="1800" b="1" dirty="0">
                <a:latin typeface="Helvetica" pitchFamily="2" charset="0"/>
                <a:sym typeface="Wingdings" pitchFamily="2" charset="2"/>
              </a:rPr>
              <a:t>Parameterization</a:t>
            </a:r>
            <a:r>
              <a:rPr lang="en-US" sz="1800" dirty="0">
                <a:latin typeface="Helvetica" pitchFamily="2" charset="0"/>
                <a:sym typeface="Wingdings" pitchFamily="2" charset="2"/>
              </a:rPr>
              <a:t> vs </a:t>
            </a:r>
            <a:r>
              <a:rPr lang="en-US" sz="1800" b="1" dirty="0">
                <a:latin typeface="Helvetica" pitchFamily="2" charset="0"/>
                <a:sym typeface="Wingdings" pitchFamily="2" charset="2"/>
              </a:rPr>
              <a:t>grid resolution</a:t>
            </a:r>
            <a:endParaRPr lang="en-GB" sz="1800" b="1" noProof="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endParaRPr lang="en-GB" sz="1800" dirty="0">
              <a:latin typeface="Helvetica" pitchFamily="2" charset="0"/>
              <a:sym typeface="Wingdings" pitchFamily="2" charset="2"/>
            </a:endParaRPr>
          </a:p>
          <a:p>
            <a:pPr marL="0" indent="0">
              <a:buNone/>
            </a:pPr>
            <a:endParaRPr lang="en-GB" sz="1800" dirty="0">
              <a:latin typeface="Helvetica" pitchFamily="2" charset="0"/>
              <a:sym typeface="Wingdings" pitchFamily="2" charset="2"/>
            </a:endParaRPr>
          </a:p>
          <a:p>
            <a:r>
              <a:rPr lang="en-GB" sz="1800" dirty="0">
                <a:latin typeface="Helvetica" pitchFamily="2" charset="0"/>
                <a:sym typeface="Wingdings" pitchFamily="2" charset="2"/>
              </a:rPr>
              <a:t>Found</a:t>
            </a:r>
            <a:r>
              <a:rPr lang="en-GB" sz="1800" b="1" dirty="0">
                <a:latin typeface="Helvetica" pitchFamily="2" charset="0"/>
                <a:sym typeface="Wingdings" pitchFamily="2" charset="2"/>
              </a:rPr>
              <a:t> global patterns:</a:t>
            </a:r>
            <a:endParaRPr lang="en-GB" sz="1800" b="1" noProof="0" dirty="0">
              <a:latin typeface="Helvetica" pitchFamily="2" charset="0"/>
            </a:endParaRP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8342C7B5-2CDE-946B-AB44-64C5BD87FC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412" y="15115"/>
            <a:ext cx="2015296" cy="70836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B3C9A1C-2DE9-F32F-FAF7-6F9EA62DAE4D}"/>
              </a:ext>
            </a:extLst>
          </p:cNvPr>
          <p:cNvSpPr txBox="1"/>
          <p:nvPr/>
        </p:nvSpPr>
        <p:spPr>
          <a:xfrm>
            <a:off x="5144453" y="184631"/>
            <a:ext cx="1963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noProof="0" dirty="0" err="1">
                <a:solidFill>
                  <a:schemeClr val="tx2"/>
                </a:solidFill>
              </a:rPr>
              <a:t>pkunze@tropos.de</a:t>
            </a:r>
            <a:endParaRPr lang="en-GB" noProof="0" dirty="0">
              <a:solidFill>
                <a:schemeClr val="tx2"/>
              </a:solidFill>
            </a:endParaRPr>
          </a:p>
        </p:txBody>
      </p:sp>
      <p:pic>
        <p:nvPicPr>
          <p:cNvPr id="9" name="Grafik 8" descr="Start mit einfarbiger Füllung">
            <a:hlinkClick r:id="rId5" action="ppaction://hlinksldjump"/>
            <a:extLst>
              <a:ext uri="{FF2B5EF4-FFF2-40B4-BE49-F238E27FC236}">
                <a16:creationId xmlns:a16="http://schemas.microsoft.com/office/drawing/2014/main" id="{CC3269B6-B31A-D017-BA19-677D96F6AC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1" name="Grafik 10" descr="Erdkugel: Afrika und Europa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F04CD186-BB78-16B6-1955-32A1EC2922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2" name="Grafik 11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6E7CC03-37F1-B755-D70C-80987999EA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3" name="Grafik 12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2962E75-9583-0027-D001-02F4D34B90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728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0B816-D550-6044-4DC6-0874F39DB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3839420-7900-B89C-CDA5-0B2EC021E2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7"/>
          <a:stretch>
            <a:fillRect/>
          </a:stretch>
        </p:blipFill>
        <p:spPr>
          <a:xfrm>
            <a:off x="639771" y="3640511"/>
            <a:ext cx="2555916" cy="15029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6A5D2E-1FDC-9D55-F981-F829E82336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911" y="51751"/>
            <a:ext cx="2402007" cy="1788468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EF3E780F-7292-89F3-379E-8777F3AB51B3}"/>
              </a:ext>
            </a:extLst>
          </p:cNvPr>
          <p:cNvSpPr txBox="1">
            <a:spLocks/>
          </p:cNvSpPr>
          <p:nvPr/>
        </p:nvSpPr>
        <p:spPr>
          <a:xfrm>
            <a:off x="2917919" y="51751"/>
            <a:ext cx="5835586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noProof="0" dirty="0">
                <a:latin typeface="Helvetica" pitchFamily="2" charset="0"/>
              </a:rPr>
              <a:t>(1) </a:t>
            </a:r>
            <a:r>
              <a:rPr lang="en-GB" sz="2800" u="sng" dirty="0">
                <a:latin typeface="Helvetica" pitchFamily="2" charset="0"/>
              </a:rPr>
              <a:t>Convective events </a:t>
            </a:r>
            <a:r>
              <a:rPr lang="en-GB" sz="1800" u="sng" dirty="0">
                <a:latin typeface="Helvetica" pitchFamily="2" charset="0"/>
              </a:rPr>
              <a:t>e.g. </a:t>
            </a:r>
            <a:r>
              <a:rPr lang="en-GB" sz="1800" u="sng" dirty="0">
                <a:solidFill>
                  <a:schemeClr val="accent3">
                    <a:lumMod val="50000"/>
                  </a:schemeClr>
                </a:solidFill>
                <a:latin typeface="Helvetica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Sahel summer</a:t>
            </a:r>
            <a:endParaRPr lang="en-GB" sz="2800" u="sng" dirty="0">
              <a:solidFill>
                <a:schemeClr val="accent3">
                  <a:lumMod val="50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sz="2800" noProof="0" dirty="0">
              <a:latin typeface="Helvetica" pitchFamily="2" charset="0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FD265581-AC5C-4211-2B2F-937E5EFE5A27}"/>
              </a:ext>
            </a:extLst>
          </p:cNvPr>
          <p:cNvSpPr txBox="1">
            <a:spLocks/>
          </p:cNvSpPr>
          <p:nvPr/>
        </p:nvSpPr>
        <p:spPr>
          <a:xfrm>
            <a:off x="3077548" y="791960"/>
            <a:ext cx="3353183" cy="905522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Underestimation of high resolution models by climate models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3A7B0ADC-32BD-DB88-27EA-DEE6281F31F0}"/>
              </a:ext>
            </a:extLst>
          </p:cNvPr>
          <p:cNvSpPr txBox="1">
            <a:spLocks/>
          </p:cNvSpPr>
          <p:nvPr/>
        </p:nvSpPr>
        <p:spPr>
          <a:xfrm>
            <a:off x="4404324" y="2571750"/>
            <a:ext cx="3353183" cy="452761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Nighttime peak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D8B04FD-B9A7-D624-5F82-F95FD3E6B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27" y="1820052"/>
            <a:ext cx="3622092" cy="1811046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B3CFBB3-B4E5-6CE0-4CBD-DCE1C42BA2DE}"/>
              </a:ext>
            </a:extLst>
          </p:cNvPr>
          <p:cNvSpPr txBox="1">
            <a:spLocks/>
          </p:cNvSpPr>
          <p:nvPr/>
        </p:nvSpPr>
        <p:spPr>
          <a:xfrm>
            <a:off x="4404324" y="3393917"/>
            <a:ext cx="4349181" cy="452761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Helvetica" pitchFamily="2" charset="0"/>
              </a:rPr>
              <a:t>Climate models fail to model high windspeed</a:t>
            </a:r>
          </a:p>
          <a:p>
            <a:r>
              <a:rPr lang="en-GB" sz="1800" dirty="0">
                <a:latin typeface="Helvetica" pitchFamily="2" charset="0"/>
                <a:sym typeface="Wingdings" pitchFamily="2" charset="2"/>
              </a:rPr>
              <a:t>Differences due to synoptic parameterization not due to grid</a:t>
            </a:r>
            <a:endParaRPr lang="en-GB" sz="1800" noProof="0" dirty="0">
              <a:latin typeface="Helvetica" pitchFamily="2" charset="0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FBCB362-F93F-E4BA-D0BE-D460564290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3701" y="697171"/>
            <a:ext cx="3059947" cy="1584116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B75417AB-C16B-3320-4EC2-58585D1DBE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7" name="Grafik 6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78923594-D424-900E-A4EA-244E33022C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C32E27A-4EB4-14F5-E341-79527A0214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9" name="Grafik 8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8903EE-54BC-0725-2FDC-850F605598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484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3C3DC-154F-A0DD-4D74-D737F4602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A746C47-5A6F-0231-231F-02AF9158E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0387" y="3678330"/>
            <a:ext cx="2264269" cy="14651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8244235-C460-777B-ABAD-FC44C342FE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756" y="136004"/>
            <a:ext cx="2240467" cy="1674635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137F2295-299D-B1AD-F25A-58B4DDADC6AF}"/>
              </a:ext>
            </a:extLst>
          </p:cNvPr>
          <p:cNvSpPr txBox="1">
            <a:spLocks/>
          </p:cNvSpPr>
          <p:nvPr/>
        </p:nvSpPr>
        <p:spPr>
          <a:xfrm>
            <a:off x="2772882" y="58379"/>
            <a:ext cx="6198995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noProof="0" dirty="0">
                <a:latin typeface="Helvetica" pitchFamily="2" charset="0"/>
              </a:rPr>
              <a:t>(2) </a:t>
            </a:r>
            <a:r>
              <a:rPr lang="en-GB" sz="2800" u="sng" dirty="0">
                <a:latin typeface="Helvetica" pitchFamily="2" charset="0"/>
              </a:rPr>
              <a:t>Breakdown of the LLJ </a:t>
            </a:r>
            <a:r>
              <a:rPr lang="en-GB" sz="1800" u="sng" dirty="0">
                <a:latin typeface="Helvetica" pitchFamily="2" charset="0"/>
              </a:rPr>
              <a:t>e.g. </a:t>
            </a:r>
            <a:r>
              <a:rPr lang="de-DE" sz="18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Bodélé </a:t>
            </a:r>
            <a:r>
              <a:rPr lang="en-GB" sz="18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winter</a:t>
            </a:r>
            <a:endParaRPr lang="en-GB" sz="2800" u="sng" dirty="0">
              <a:solidFill>
                <a:schemeClr val="tx2">
                  <a:lumMod val="60000"/>
                  <a:lumOff val="40000"/>
                </a:schemeClr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sz="2800" noProof="0" dirty="0">
              <a:latin typeface="Helvetica" pitchFamily="2" charset="0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DD0BDFD2-A57E-E541-A501-BF5EDDDB4A17}"/>
              </a:ext>
            </a:extLst>
          </p:cNvPr>
          <p:cNvSpPr txBox="1">
            <a:spLocks/>
          </p:cNvSpPr>
          <p:nvPr/>
        </p:nvSpPr>
        <p:spPr>
          <a:xfrm>
            <a:off x="2978306" y="750717"/>
            <a:ext cx="3353183" cy="905522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Overestimation of high resolution models by climate models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5FB18F66-A688-E83E-4518-607C33E8DE66}"/>
              </a:ext>
            </a:extLst>
          </p:cNvPr>
          <p:cNvSpPr txBox="1">
            <a:spLocks/>
          </p:cNvSpPr>
          <p:nvPr/>
        </p:nvSpPr>
        <p:spPr>
          <a:xfrm>
            <a:off x="4404324" y="2571750"/>
            <a:ext cx="3353183" cy="452761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Peak in the morning hours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CFB2E1B-F079-0B4B-901E-0AC6A757B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27" y="1820052"/>
            <a:ext cx="3622092" cy="1811046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AEFA2799-8982-5090-693E-57C06A08685C}"/>
              </a:ext>
            </a:extLst>
          </p:cNvPr>
          <p:cNvSpPr txBox="1">
            <a:spLocks/>
          </p:cNvSpPr>
          <p:nvPr/>
        </p:nvSpPr>
        <p:spPr>
          <a:xfrm>
            <a:off x="4310056" y="3178337"/>
            <a:ext cx="4349181" cy="452761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Helvetica" pitchFamily="2" charset="0"/>
              </a:rPr>
              <a:t>wind speeds near the threshold windspeed </a:t>
            </a:r>
            <a:r>
              <a:rPr lang="en-GB" sz="1800" dirty="0">
                <a:latin typeface="Helvetica" pitchFamily="2" charset="0"/>
                <a:sym typeface="Wingdings" pitchFamily="2" charset="2"/>
              </a:rPr>
              <a:t> higher frequency in climate models</a:t>
            </a:r>
            <a:endParaRPr lang="en-GB" sz="1800" dirty="0">
              <a:latin typeface="Helvetica" pitchFamily="2" charset="0"/>
            </a:endParaRPr>
          </a:p>
          <a:p>
            <a:r>
              <a:rPr lang="en-GB" sz="1800" dirty="0">
                <a:latin typeface="Helvetica" pitchFamily="2" charset="0"/>
                <a:sym typeface="Wingdings" pitchFamily="2" charset="2"/>
              </a:rPr>
              <a:t>Differences due to synoptic parameterization not due to grid</a:t>
            </a:r>
            <a:endParaRPr lang="en-GB" sz="1800" noProof="0" dirty="0">
              <a:latin typeface="Helvetica" pitchFamily="2" charset="0"/>
            </a:endParaRPr>
          </a:p>
        </p:txBody>
      </p:sp>
      <p:pic>
        <p:nvPicPr>
          <p:cNvPr id="7" name="Grafik 6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B73B8572-B2BD-3DBB-8EFE-901BBCE86F9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8" name="Grafik 7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0A62F2AE-389A-4C05-FC67-AA9904E4F7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9" name="Grafik 8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F9038D9-843C-DCE1-3D19-47E61D175C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B129682-88C7-8E24-8A07-409B18FA40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F1DC273-D9CE-6BEE-1127-C80CA008E8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83701" y="697171"/>
            <a:ext cx="3059947" cy="15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869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DA382-9194-30A8-A15A-93A1C541C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3FBB4F9-9506-C811-4E3A-C2F5A6ED2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9771" y="3640511"/>
            <a:ext cx="2533734" cy="15029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075AD2-EF64-32D2-20E8-6C3CCEA566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43" y="58379"/>
            <a:ext cx="2768533" cy="1649790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046CA1A4-9A37-9101-BA80-E930D9B0C693}"/>
              </a:ext>
            </a:extLst>
          </p:cNvPr>
          <p:cNvSpPr txBox="1">
            <a:spLocks/>
          </p:cNvSpPr>
          <p:nvPr/>
        </p:nvSpPr>
        <p:spPr>
          <a:xfrm>
            <a:off x="2772882" y="58379"/>
            <a:ext cx="6198995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noProof="0" dirty="0">
                <a:latin typeface="Helvetica" pitchFamily="2" charset="0"/>
              </a:rPr>
              <a:t>(3) </a:t>
            </a:r>
            <a:r>
              <a:rPr lang="en-GB" sz="2800" u="sng" dirty="0">
                <a:latin typeface="Helvetica" pitchFamily="2" charset="0"/>
              </a:rPr>
              <a:t>Multiple drivers </a:t>
            </a:r>
            <a:r>
              <a:rPr lang="en-GB" sz="1800" u="sng" dirty="0">
                <a:latin typeface="Helvetica" pitchFamily="2" charset="0"/>
              </a:rPr>
              <a:t>e.g. </a:t>
            </a:r>
            <a:r>
              <a:rPr lang="de-DE" sz="1800" u="sng" dirty="0">
                <a:solidFill>
                  <a:srgbClr val="7030A0"/>
                </a:solidFill>
                <a:latin typeface="Helvetica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Taklamakan </a:t>
            </a:r>
            <a:r>
              <a:rPr lang="de-DE" sz="1800" u="sng" dirty="0" err="1">
                <a:solidFill>
                  <a:srgbClr val="7030A0"/>
                </a:solidFill>
                <a:latin typeface="Helvetica" pitchFamily="2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summer</a:t>
            </a:r>
            <a:endParaRPr lang="en-GB" sz="2800" u="sng" dirty="0">
              <a:solidFill>
                <a:srgbClr val="7030A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sz="2800" noProof="0" dirty="0">
              <a:latin typeface="Helvetica" pitchFamily="2" charset="0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3307D832-F235-2781-1170-6E3C79E5BCAD}"/>
              </a:ext>
            </a:extLst>
          </p:cNvPr>
          <p:cNvSpPr txBox="1">
            <a:spLocks/>
          </p:cNvSpPr>
          <p:nvPr/>
        </p:nvSpPr>
        <p:spPr>
          <a:xfrm>
            <a:off x="3101596" y="673983"/>
            <a:ext cx="3353183" cy="905522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Combination of both drivers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7CABF86F-DB26-5B33-8D2E-2AF11CA925F2}"/>
              </a:ext>
            </a:extLst>
          </p:cNvPr>
          <p:cNvSpPr txBox="1">
            <a:spLocks/>
          </p:cNvSpPr>
          <p:nvPr/>
        </p:nvSpPr>
        <p:spPr>
          <a:xfrm>
            <a:off x="4377429" y="2571750"/>
            <a:ext cx="3353183" cy="2322368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in the morning hours driven by breakdown of LLJ </a:t>
            </a:r>
            <a:r>
              <a:rPr lang="en-GB" sz="1800" noProof="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GB" sz="1800" noProof="0" dirty="0">
                <a:latin typeface="Helvetica" pitchFamily="2" charset="0"/>
              </a:rPr>
              <a:t> overestimated by climate models</a:t>
            </a:r>
          </a:p>
          <a:p>
            <a:r>
              <a:rPr lang="en-GB" sz="1800" dirty="0">
                <a:latin typeface="Helvetica" pitchFamily="2" charset="0"/>
              </a:rPr>
              <a:t>During Nighttime: driven by convective events </a:t>
            </a:r>
            <a:r>
              <a:rPr lang="en-GB" sz="1800" dirty="0">
                <a:latin typeface="Helvetica" pitchFamily="2" charset="0"/>
                <a:sym typeface="Wingdings" pitchFamily="2" charset="2"/>
              </a:rPr>
              <a:t> underestimated by climate models</a:t>
            </a:r>
            <a:r>
              <a:rPr lang="en-GB" sz="1800" dirty="0">
                <a:latin typeface="Helvetica" pitchFamily="2" charset="0"/>
              </a:rPr>
              <a:t> </a:t>
            </a:r>
            <a:endParaRPr lang="en-GB" sz="1800" noProof="0" dirty="0">
              <a:latin typeface="Helvetica" pitchFamily="2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881D71E-3426-16E7-67F2-9CA194B70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27" y="1820052"/>
            <a:ext cx="3622092" cy="18110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283471E-2ADC-66C1-F83B-4AA406000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446"/>
          <a:stretch>
            <a:fillRect/>
          </a:stretch>
        </p:blipFill>
        <p:spPr>
          <a:xfrm>
            <a:off x="4069891" y="952360"/>
            <a:ext cx="4621044" cy="1619389"/>
          </a:xfrm>
          <a:prstGeom prst="rect">
            <a:avLst/>
          </a:prstGeom>
        </p:spPr>
      </p:pic>
      <p:pic>
        <p:nvPicPr>
          <p:cNvPr id="7" name="Grafik 6" descr="Start mit einfarbiger Füllung">
            <a:hlinkClick r:id="rId7" action="ppaction://hlinksldjump"/>
            <a:extLst>
              <a:ext uri="{FF2B5EF4-FFF2-40B4-BE49-F238E27FC236}">
                <a16:creationId xmlns:a16="http://schemas.microsoft.com/office/drawing/2014/main" id="{FF2BFAD6-32CF-77D4-FB3A-521CD2F855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8" name="Grafik 7" descr="Erdkugel: Afrika und Europa mit einfarbiger Füllung">
            <a:hlinkClick r:id="rId9" action="ppaction://hlinksldjump"/>
            <a:extLst>
              <a:ext uri="{FF2B5EF4-FFF2-40B4-BE49-F238E27FC236}">
                <a16:creationId xmlns:a16="http://schemas.microsoft.com/office/drawing/2014/main" id="{E95455CD-AEE4-7B9E-456D-FE78987108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9" name="Grafik 8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7F5E358-0189-6AB7-F334-B64E007D834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0" name="Grafik 9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01037FE-5411-D15D-A51C-03E873D2BB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77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arte, Text, Diagramm enthält.&#10;&#10;KI-generierte Inhalte können fehlerhaft sein.">
            <a:extLst>
              <a:ext uri="{FF2B5EF4-FFF2-40B4-BE49-F238E27FC236}">
                <a16:creationId xmlns:a16="http://schemas.microsoft.com/office/drawing/2014/main" id="{97332154-388E-0E46-16D8-D3C63CF1C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90" y="772294"/>
            <a:ext cx="6386848" cy="3633019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1F6E1399-6DA8-378C-3594-A5F4E7CB8DC7}"/>
              </a:ext>
            </a:extLst>
          </p:cNvPr>
          <p:cNvSpPr txBox="1">
            <a:spLocks/>
          </p:cNvSpPr>
          <p:nvPr/>
        </p:nvSpPr>
        <p:spPr>
          <a:xfrm>
            <a:off x="61488" y="24658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How do models perform?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3950C41-B589-8605-596C-C27CC1157962}"/>
              </a:ext>
            </a:extLst>
          </p:cNvPr>
          <p:cNvSpPr txBox="1"/>
          <p:nvPr/>
        </p:nvSpPr>
        <p:spPr>
          <a:xfrm>
            <a:off x="257892" y="4457669"/>
            <a:ext cx="17381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900" noProof="0" dirty="0">
                <a:solidFill>
                  <a:srgbClr val="0070C0"/>
                </a:solidFill>
                <a:latin typeface="Helvetica" pitchFamily="2" charset="0"/>
              </a:rPr>
              <a:t>Wu et al., 2020 </a:t>
            </a:r>
            <a:endParaRPr lang="en-GB" sz="900" i="0" noProof="0" dirty="0">
              <a:solidFill>
                <a:srgbClr val="0070C0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5A30D7E-4945-0356-458F-1D1CC16CF435}"/>
              </a:ext>
            </a:extLst>
          </p:cNvPr>
          <p:cNvSpPr txBox="1"/>
          <p:nvPr/>
        </p:nvSpPr>
        <p:spPr>
          <a:xfrm>
            <a:off x="4566008" y="366348"/>
            <a:ext cx="4557658" cy="369332"/>
          </a:xfrm>
          <a:prstGeom prst="rect">
            <a:avLst/>
          </a:prstGeom>
          <a:solidFill>
            <a:srgbClr val="9BBB59">
              <a:alpha val="60000"/>
            </a:srgb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GB" noProof="0" dirty="0">
                <a:latin typeface="Helvetica" pitchFamily="2" charset="0"/>
              </a:rPr>
              <a:t>CMIP-5 – coarse resolution ensemble data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2596819-62EE-87ED-4B50-3DE7C9737D7E}"/>
              </a:ext>
            </a:extLst>
          </p:cNvPr>
          <p:cNvSpPr/>
          <p:nvPr/>
        </p:nvSpPr>
        <p:spPr>
          <a:xfrm>
            <a:off x="5700955" y="835016"/>
            <a:ext cx="463675" cy="145996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2DE0E08-F1F7-91DF-1162-EABD7B5AD1A2}"/>
              </a:ext>
            </a:extLst>
          </p:cNvPr>
          <p:cNvSpPr/>
          <p:nvPr/>
        </p:nvSpPr>
        <p:spPr>
          <a:xfrm>
            <a:off x="3570384" y="2016872"/>
            <a:ext cx="371832" cy="145996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66A19427-E104-9742-CE4C-355F4C240C4D}"/>
              </a:ext>
            </a:extLst>
          </p:cNvPr>
          <p:cNvSpPr txBox="1">
            <a:spLocks/>
          </p:cNvSpPr>
          <p:nvPr/>
        </p:nvSpPr>
        <p:spPr>
          <a:xfrm>
            <a:off x="6558238" y="1559355"/>
            <a:ext cx="2315170" cy="2499081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  <a:sym typeface="Wingdings" panose="05000000000000000000" pitchFamily="2" charset="2"/>
              </a:rPr>
              <a:t>Huge differences between models</a:t>
            </a:r>
          </a:p>
          <a:p>
            <a:r>
              <a:rPr lang="en-GB" sz="1800" noProof="0" dirty="0">
                <a:latin typeface="Helvetica" pitchFamily="2" charset="0"/>
                <a:sym typeface="Wingdings" panose="05000000000000000000" pitchFamily="2" charset="2"/>
              </a:rPr>
              <a:t>Total emissions differ by an order of magnitude</a:t>
            </a:r>
          </a:p>
          <a:p>
            <a:r>
              <a:rPr lang="en-GB" sz="1800" noProof="0" dirty="0">
                <a:latin typeface="Helvetica" pitchFamily="2" charset="0"/>
                <a:sym typeface="Wingdings" panose="05000000000000000000" pitchFamily="2" charset="2"/>
              </a:rPr>
              <a:t>Also differences in impact of source regions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4DDFAA7-35CC-1CE3-3A28-F2FCBCC8BAD9}"/>
              </a:ext>
            </a:extLst>
          </p:cNvPr>
          <p:cNvSpPr/>
          <p:nvPr/>
        </p:nvSpPr>
        <p:spPr>
          <a:xfrm>
            <a:off x="171389" y="3208564"/>
            <a:ext cx="2188633" cy="1249105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567B77-E408-E4C3-8F10-5BEF71F41563}"/>
              </a:ext>
            </a:extLst>
          </p:cNvPr>
          <p:cNvSpPr/>
          <p:nvPr/>
        </p:nvSpPr>
        <p:spPr>
          <a:xfrm>
            <a:off x="4369605" y="824456"/>
            <a:ext cx="2188633" cy="1235498"/>
          </a:xfrm>
          <a:prstGeom prst="rect">
            <a:avLst/>
          </a:prstGeom>
          <a:noFill/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3" name="Grafik 12" descr="Start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EF7378D6-D3D4-8FDD-5B0D-0F33A14ECBC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15" name="Grafik 14" descr="Erdkugel: Afrika und Europa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97C9288A-1EFD-DA04-DF5D-82A402D3E4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7" name="Grafik 16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1DDF3A-0F3F-A844-FC10-F4815486C0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8672DAF-C098-D6C4-F2A6-6A676E6D82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16435" y="4516540"/>
            <a:ext cx="2795555" cy="2606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FCD9F51-D3D1-BCEE-DE5E-84968245FF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69612" y="4714257"/>
            <a:ext cx="2489200" cy="2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850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4FADD4-912E-E0FB-2C75-A94BD679E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7159927-3432-2DC1-DCC2-7E22EFFFA8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7"/>
          <a:stretch>
            <a:fillRect/>
          </a:stretch>
        </p:blipFill>
        <p:spPr>
          <a:xfrm>
            <a:off x="639771" y="3640511"/>
            <a:ext cx="2555916" cy="150298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658ACB1-F2B4-E766-102D-8090A70CFD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066" y="104387"/>
            <a:ext cx="1535145" cy="1725081"/>
          </a:xfrm>
          <a:prstGeom prst="rect">
            <a:avLst/>
          </a:prstGeom>
        </p:spPr>
      </p:pic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6B06BF3-DAA4-7C1B-9DCA-6C3DACEB5C95}"/>
              </a:ext>
            </a:extLst>
          </p:cNvPr>
          <p:cNvSpPr txBox="1">
            <a:spLocks/>
          </p:cNvSpPr>
          <p:nvPr/>
        </p:nvSpPr>
        <p:spPr>
          <a:xfrm>
            <a:off x="2945005" y="269398"/>
            <a:ext cx="6198995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noProof="0" dirty="0">
                <a:latin typeface="Helvetica" pitchFamily="2" charset="0"/>
              </a:rPr>
              <a:t>(4) </a:t>
            </a:r>
            <a:r>
              <a:rPr lang="en-GB" sz="2800" u="sng" dirty="0">
                <a:latin typeface="Helvetica" pitchFamily="2" charset="0"/>
              </a:rPr>
              <a:t>Special cases</a:t>
            </a: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r>
              <a:rPr kumimoji="0" lang="de-DE" sz="18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e.g.</a:t>
            </a:r>
            <a:r>
              <a:rPr kumimoji="0" lang="de-DE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Sistan</a:t>
            </a: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Basin</a:t>
            </a:r>
            <a:r>
              <a:rPr kumimoji="0" lang="de-DE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de-DE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summer</a:t>
            </a:r>
            <a:endParaRPr lang="en-GB" sz="2800" u="sng" dirty="0">
              <a:solidFill>
                <a:srgbClr val="FF0000"/>
              </a:solidFill>
              <a:latin typeface="Helvetica" pitchFamily="2" charset="0"/>
            </a:endParaRPr>
          </a:p>
          <a:p>
            <a:pPr marL="0" indent="0">
              <a:buNone/>
            </a:pPr>
            <a:endParaRPr lang="en-GB" sz="2800" noProof="0" dirty="0">
              <a:latin typeface="Helvetica" pitchFamily="2" charset="0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1DF94F6-00C8-6291-BF8B-A1EA36DC8FAB}"/>
              </a:ext>
            </a:extLst>
          </p:cNvPr>
          <p:cNvSpPr txBox="1">
            <a:spLocks/>
          </p:cNvSpPr>
          <p:nvPr/>
        </p:nvSpPr>
        <p:spPr>
          <a:xfrm>
            <a:off x="4073570" y="2370097"/>
            <a:ext cx="3941863" cy="275627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noProof="0" dirty="0">
                <a:latin typeface="Helvetica" pitchFamily="2" charset="0"/>
              </a:rPr>
              <a:t>Sistan Basin with constant</a:t>
            </a:r>
            <a:r>
              <a:rPr lang="en-GB" sz="1800" dirty="0">
                <a:latin typeface="Helvetica" pitchFamily="2" charset="0"/>
              </a:rPr>
              <a:t> wind</a:t>
            </a:r>
          </a:p>
          <a:p>
            <a:r>
              <a:rPr lang="en-GB" sz="1800" noProof="0" dirty="0">
                <a:latin typeface="Helvetica" pitchFamily="2" charset="0"/>
              </a:rPr>
              <a:t>Comparable outcomes in </a:t>
            </a:r>
            <a:r>
              <a:rPr lang="en-GB" sz="1800" dirty="0">
                <a:latin typeface="Helvetica" pitchFamily="2" charset="0"/>
              </a:rPr>
              <a:t>both model</a:t>
            </a:r>
          </a:p>
          <a:p>
            <a:r>
              <a:rPr lang="en-GB" sz="1800" dirty="0">
                <a:latin typeface="Helvetica" pitchFamily="2" charset="0"/>
              </a:rPr>
              <a:t>Shift of the peak but comparable outcomes in total daily emission</a:t>
            </a:r>
          </a:p>
          <a:p>
            <a:r>
              <a:rPr lang="en-GB" sz="1800" noProof="0" dirty="0">
                <a:latin typeface="Helvetica" pitchFamily="2" charset="0"/>
              </a:rPr>
              <a:t>Not enough dust events during the experiment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0A83063-077B-92BB-D731-16B97823A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927" y="1820052"/>
            <a:ext cx="3622092" cy="1811046"/>
          </a:xfrm>
          <a:prstGeom prst="rect">
            <a:avLst/>
          </a:prstGeom>
        </p:spPr>
      </p:pic>
      <p:pic>
        <p:nvPicPr>
          <p:cNvPr id="4" name="Grafik 3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D7E6992F-9E65-8211-2927-5BCE74D980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7" name="Grafik 6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CEF402D1-1C01-72DA-2CA1-C288994917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8" name="Grafik 7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0B65BF9-98AB-C54F-61BF-6FF353D4B3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9" name="Grafik 8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93EE6AB-6553-ABB0-03B2-0CE2B8938F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E2BA765-5EFB-80F6-7B6A-8DDEF90F03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5897" y="0"/>
            <a:ext cx="2498103" cy="19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27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F9807-3C49-9E51-4935-AE350E6ED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Bild, Malkunst, Kunst, Acrylfarbe enthält.&#10;&#10;Automatisch generierte Beschreibung">
            <a:extLst>
              <a:ext uri="{FF2B5EF4-FFF2-40B4-BE49-F238E27FC236}">
                <a16:creationId xmlns:a16="http://schemas.microsoft.com/office/drawing/2014/main" id="{1813B479-397D-4269-C0AA-7E6B5F576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3498"/>
            <a:ext cx="9144000" cy="4332603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9615E5A2-958D-F2D7-DC00-5D10FF7533DF}"/>
              </a:ext>
            </a:extLst>
          </p:cNvPr>
          <p:cNvCxnSpPr>
            <a:cxnSpLocks/>
          </p:cNvCxnSpPr>
          <p:nvPr/>
        </p:nvCxnSpPr>
        <p:spPr>
          <a:xfrm>
            <a:off x="0" y="2469800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AD9D9C2-5F3C-D808-E30C-08EA9CE9993F}"/>
              </a:ext>
            </a:extLst>
          </p:cNvPr>
          <p:cNvSpPr txBox="1">
            <a:spLocks/>
          </p:cNvSpPr>
          <p:nvPr/>
        </p:nvSpPr>
        <p:spPr>
          <a:xfrm>
            <a:off x="257175" y="1357484"/>
            <a:ext cx="3646617" cy="214771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noProof="0" dirty="0">
              <a:latin typeface="Helvetica" pitchFamily="2" charset="0"/>
              <a:sym typeface="Wingdings" pitchFamily="2" charset="2"/>
            </a:endParaRPr>
          </a:p>
          <a:p>
            <a:r>
              <a:rPr lang="en-GB" sz="1800" noProof="0" dirty="0">
                <a:latin typeface="Helvetica" pitchFamily="2" charset="0"/>
                <a:sym typeface="Wingdings" pitchFamily="2" charset="2"/>
              </a:rPr>
              <a:t>Regions near the equator driven by connective events</a:t>
            </a:r>
          </a:p>
          <a:p>
            <a:r>
              <a:rPr lang="en-GB" sz="1800" dirty="0">
                <a:latin typeface="Helvetica" pitchFamily="2" charset="0"/>
                <a:sym typeface="Wingdings" pitchFamily="2" charset="2"/>
              </a:rPr>
              <a:t>Higher latitudes driven by breakdown of the LLJ</a:t>
            </a:r>
            <a:endParaRPr lang="en-GB" sz="1800" noProof="0" dirty="0">
              <a:latin typeface="Helvetica" pitchFamily="2" charset="0"/>
            </a:endParaRP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CAEA71C4-E3E3-7F2D-F7EB-E5EF28A43BCA}"/>
              </a:ext>
            </a:extLst>
          </p:cNvPr>
          <p:cNvSpPr txBox="1">
            <a:spLocks/>
          </p:cNvSpPr>
          <p:nvPr/>
        </p:nvSpPr>
        <p:spPr>
          <a:xfrm>
            <a:off x="5359400" y="1049100"/>
            <a:ext cx="3390900" cy="104180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Helvetica" pitchFamily="2" charset="0"/>
                <a:sym typeface="Wingdings" pitchFamily="2" charset="2"/>
              </a:rPr>
              <a:t>Winter mostly driven by breakdown of the LLJ</a:t>
            </a:r>
            <a:endParaRPr lang="en-GB" sz="1800" noProof="0" dirty="0">
              <a:latin typeface="Helvetica" pitchFamily="2" charset="0"/>
            </a:endParaRPr>
          </a:p>
        </p:txBody>
      </p:sp>
      <p:pic>
        <p:nvPicPr>
          <p:cNvPr id="9" name="Grafik 8" descr="Sonne mit einfarbiger Füllung">
            <a:extLst>
              <a:ext uri="{FF2B5EF4-FFF2-40B4-BE49-F238E27FC236}">
                <a16:creationId xmlns:a16="http://schemas.microsoft.com/office/drawing/2014/main" id="{8A36459C-1C90-E6AD-21EE-9D6293CDA8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56788" y="1357485"/>
            <a:ext cx="647004" cy="647004"/>
          </a:xfrm>
          <a:prstGeom prst="rect">
            <a:avLst/>
          </a:prstGeom>
        </p:spPr>
      </p:pic>
      <p:pic>
        <p:nvPicPr>
          <p:cNvPr id="10" name="Grafik 9" descr="Sonne mit einfarbiger Füllung">
            <a:extLst>
              <a:ext uri="{FF2B5EF4-FFF2-40B4-BE49-F238E27FC236}">
                <a16:creationId xmlns:a16="http://schemas.microsoft.com/office/drawing/2014/main" id="{F2DC3DEB-F0BD-66DB-F6B9-7535E3BE4C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175" y="2911475"/>
            <a:ext cx="593724" cy="593724"/>
          </a:xfrm>
          <a:prstGeom prst="rect">
            <a:avLst/>
          </a:prstGeom>
        </p:spPr>
      </p:pic>
      <p:pic>
        <p:nvPicPr>
          <p:cNvPr id="11" name="Grafik 10" descr="Schneeflocke mit einfarbiger Füllung">
            <a:extLst>
              <a:ext uri="{FF2B5EF4-FFF2-40B4-BE49-F238E27FC236}">
                <a16:creationId xmlns:a16="http://schemas.microsoft.com/office/drawing/2014/main" id="{3DB10530-0C28-7821-A7E3-28C0BDAB5D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35913" y="1211430"/>
            <a:ext cx="914400" cy="914400"/>
          </a:xfrm>
          <a:prstGeom prst="rect">
            <a:avLst/>
          </a:prstGeom>
        </p:spPr>
      </p:pic>
      <p:pic>
        <p:nvPicPr>
          <p:cNvPr id="12" name="Grafik 11" descr="Schneeflocke mit einfarbiger Füllung">
            <a:extLst>
              <a:ext uri="{FF2B5EF4-FFF2-40B4-BE49-F238E27FC236}">
                <a16:creationId xmlns:a16="http://schemas.microsoft.com/office/drawing/2014/main" id="{34E5E3C4-EF18-C090-FC61-806EA84430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2600" y="2692813"/>
            <a:ext cx="881192" cy="881192"/>
          </a:xfrm>
          <a:prstGeom prst="rect">
            <a:avLst/>
          </a:prstGeom>
        </p:spPr>
      </p:pic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1D6D5204-5181-D5A1-0CAF-A7C56E3ADA31}"/>
              </a:ext>
            </a:extLst>
          </p:cNvPr>
          <p:cNvSpPr txBox="1">
            <a:spLocks/>
          </p:cNvSpPr>
          <p:nvPr/>
        </p:nvSpPr>
        <p:spPr>
          <a:xfrm>
            <a:off x="0" y="4249754"/>
            <a:ext cx="8027858" cy="36776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noProof="0" dirty="0">
                <a:latin typeface="Helvetica" pitchFamily="2" charset="0"/>
                <a:sym typeface="Wingdings" pitchFamily="2" charset="2"/>
              </a:rPr>
              <a:t> </a:t>
            </a:r>
            <a:r>
              <a:rPr lang="en-GB" sz="1800" b="1" dirty="0">
                <a:latin typeface="Helvetica" pitchFamily="2" charset="0"/>
                <a:sym typeface="Wingdings" pitchFamily="2" charset="2"/>
              </a:rPr>
              <a:t>differences</a:t>
            </a:r>
            <a:r>
              <a:rPr lang="en-GB" sz="1800" dirty="0">
                <a:latin typeface="Helvetica" pitchFamily="2" charset="0"/>
                <a:sym typeface="Wingdings" pitchFamily="2" charset="2"/>
              </a:rPr>
              <a:t> due to </a:t>
            </a:r>
            <a:r>
              <a:rPr lang="en-GB" sz="1800" b="1" dirty="0">
                <a:latin typeface="Helvetica" pitchFamily="2" charset="0"/>
                <a:sym typeface="Wingdings" pitchFamily="2" charset="2"/>
              </a:rPr>
              <a:t>synoptic parameterization </a:t>
            </a:r>
            <a:r>
              <a:rPr lang="en-GB" sz="1800" dirty="0">
                <a:latin typeface="Helvetica" pitchFamily="2" charset="0"/>
                <a:sym typeface="Wingdings" pitchFamily="2" charset="2"/>
              </a:rPr>
              <a:t>not due to grid </a:t>
            </a:r>
            <a:endParaRPr lang="en-GB" sz="1800" noProof="0" dirty="0">
              <a:latin typeface="Helvetica" pitchFamily="2" charset="0"/>
            </a:endParaRPr>
          </a:p>
        </p:txBody>
      </p:sp>
      <p:pic>
        <p:nvPicPr>
          <p:cNvPr id="6" name="Grafik 5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4F07EE9A-C1B3-234B-0206-2E0459DECB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7" name="Grafik 6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790EA775-1410-DB6C-1B39-9255A72F39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13" name="Grafik 12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54E31E-2A3D-07A5-F580-95952CD12E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1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C4C74-A5B0-285B-C6BF-4C805353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E4D8B4D-5BAC-6AA6-18BF-029F0E97B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>
            <a:fillRect/>
          </a:stretch>
        </p:blipFill>
        <p:spPr>
          <a:xfrm>
            <a:off x="815794" y="807867"/>
            <a:ext cx="7723840" cy="3597445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875079C9-5CFE-2D3E-19C8-CF4172359366}"/>
              </a:ext>
            </a:extLst>
          </p:cNvPr>
          <p:cNvSpPr txBox="1">
            <a:spLocks/>
          </p:cNvSpPr>
          <p:nvPr/>
        </p:nvSpPr>
        <p:spPr>
          <a:xfrm>
            <a:off x="257175" y="81594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How do models perform?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BC165B8-A923-65B0-5148-CFAF50590F2B}"/>
              </a:ext>
            </a:extLst>
          </p:cNvPr>
          <p:cNvSpPr txBox="1"/>
          <p:nvPr/>
        </p:nvSpPr>
        <p:spPr>
          <a:xfrm>
            <a:off x="1497610" y="4619013"/>
            <a:ext cx="226870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noProof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900" noProof="0" dirty="0">
                <a:solidFill>
                  <a:srgbClr val="0070C0"/>
                </a:solidFill>
                <a:latin typeface="Helvetica" pitchFamily="2" charset="0"/>
              </a:rPr>
              <a:t>with data from </a:t>
            </a:r>
            <a:r>
              <a:rPr lang="en-GB" sz="900" noProof="0" dirty="0" err="1">
                <a:solidFill>
                  <a:srgbClr val="0070C0"/>
                </a:solidFill>
                <a:latin typeface="Helvetica" pitchFamily="2" charset="0"/>
              </a:rPr>
              <a:t>Hunneus</a:t>
            </a:r>
            <a:r>
              <a:rPr lang="en-GB" sz="900" noProof="0" dirty="0">
                <a:solidFill>
                  <a:srgbClr val="0070C0"/>
                </a:solidFill>
                <a:latin typeface="Helvetica" pitchFamily="2" charset="0"/>
              </a:rPr>
              <a:t> et al., 2010</a:t>
            </a:r>
            <a:endParaRPr lang="en-GB" sz="900" i="0" noProof="0" dirty="0">
              <a:solidFill>
                <a:srgbClr val="0070C0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4FA3FB0-F414-ACAF-3140-D1AE5837127F}"/>
              </a:ext>
            </a:extLst>
          </p:cNvPr>
          <p:cNvSpPr/>
          <p:nvPr/>
        </p:nvSpPr>
        <p:spPr>
          <a:xfrm>
            <a:off x="1393441" y="2601496"/>
            <a:ext cx="2946697" cy="651719"/>
          </a:xfrm>
          <a:prstGeom prst="rect">
            <a:avLst/>
          </a:prstGeom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noProof="0" dirty="0"/>
              <a:t>Global </a:t>
            </a:r>
            <a:r>
              <a:rPr lang="en-GB" sz="2400" b="1" noProof="0" dirty="0"/>
              <a:t>models vary </a:t>
            </a:r>
            <a:r>
              <a:rPr lang="en-GB" sz="2400" noProof="0" dirty="0"/>
              <a:t>largely in quantity of dust emission</a:t>
            </a:r>
            <a:endParaRPr lang="en-GB" sz="2400" noProof="0" dirty="0">
              <a:solidFill>
                <a:sysClr val="windowText" lastClr="000000"/>
              </a:solidFill>
              <a:latin typeface="Helvetica" pitchFamily="2" charset="0"/>
            </a:endParaRPr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2551976F-4401-1DA1-A5CB-15D8B3180FC9}"/>
              </a:ext>
            </a:extLst>
          </p:cNvPr>
          <p:cNvCxnSpPr>
            <a:cxnSpLocks/>
          </p:cNvCxnSpPr>
          <p:nvPr/>
        </p:nvCxnSpPr>
        <p:spPr>
          <a:xfrm flipH="1">
            <a:off x="1168288" y="1663337"/>
            <a:ext cx="4503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23C1E5FC-6460-C8F1-FF51-16ABC53CEC48}"/>
              </a:ext>
            </a:extLst>
          </p:cNvPr>
          <p:cNvCxnSpPr>
            <a:cxnSpLocks/>
          </p:cNvCxnSpPr>
          <p:nvPr/>
        </p:nvCxnSpPr>
        <p:spPr>
          <a:xfrm flipH="1">
            <a:off x="694779" y="952063"/>
            <a:ext cx="9470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00D795B-315C-8366-F4CA-B3B3A042490D}"/>
              </a:ext>
            </a:extLst>
          </p:cNvPr>
          <p:cNvSpPr txBox="1"/>
          <p:nvPr/>
        </p:nvSpPr>
        <p:spPr>
          <a:xfrm>
            <a:off x="100545" y="1136729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noProof="0" dirty="0"/>
              <a:t>200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C9FB0D0-3CC4-D28C-E34A-17B38B16C91C}"/>
              </a:ext>
            </a:extLst>
          </p:cNvPr>
          <p:cNvSpPr txBox="1"/>
          <p:nvPr/>
        </p:nvSpPr>
        <p:spPr>
          <a:xfrm>
            <a:off x="42036" y="76739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noProof="0" dirty="0"/>
              <a:t>3000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19619EF-744C-F516-E6E9-987C12766D48}"/>
              </a:ext>
            </a:extLst>
          </p:cNvPr>
          <p:cNvSpPr txBox="1"/>
          <p:nvPr/>
        </p:nvSpPr>
        <p:spPr>
          <a:xfrm rot="16200000">
            <a:off x="-352950" y="2230679"/>
            <a:ext cx="215796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Annual Emission Flux</a:t>
            </a:r>
          </a:p>
          <a:p>
            <a:pPr algn="ctr"/>
            <a:r>
              <a:rPr lang="en-GB" noProof="0" dirty="0"/>
              <a:t> (</a:t>
            </a:r>
            <a:r>
              <a:rPr lang="en-GB" noProof="0" dirty="0" err="1"/>
              <a:t>Tg</a:t>
            </a:r>
            <a:r>
              <a:rPr lang="en-GB" noProof="0" dirty="0"/>
              <a:t> year</a:t>
            </a:r>
            <a:r>
              <a:rPr lang="en-GB" baseline="30000" noProof="0" dirty="0"/>
              <a:t>-1</a:t>
            </a:r>
            <a:r>
              <a:rPr lang="en-GB" noProof="0" dirty="0"/>
              <a:t>)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EEB6782-F8DC-8C54-865F-607A10280CED}"/>
              </a:ext>
            </a:extLst>
          </p:cNvPr>
          <p:cNvCxnSpPr>
            <a:cxnSpLocks/>
          </p:cNvCxnSpPr>
          <p:nvPr/>
        </p:nvCxnSpPr>
        <p:spPr>
          <a:xfrm flipH="1" flipV="1">
            <a:off x="694779" y="1334458"/>
            <a:ext cx="473509" cy="328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feld 25">
            <a:extLst>
              <a:ext uri="{FF2B5EF4-FFF2-40B4-BE49-F238E27FC236}">
                <a16:creationId xmlns:a16="http://schemas.microsoft.com/office/drawing/2014/main" id="{B454F780-DBE4-0AC2-0476-A25D251ED1A4}"/>
              </a:ext>
            </a:extLst>
          </p:cNvPr>
          <p:cNvSpPr txBox="1"/>
          <p:nvPr/>
        </p:nvSpPr>
        <p:spPr>
          <a:xfrm rot="19222139">
            <a:off x="1290010" y="3853772"/>
            <a:ext cx="73449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North</a:t>
            </a:r>
          </a:p>
          <a:p>
            <a:pPr algn="ctr"/>
            <a:r>
              <a:rPr lang="en-GB" noProof="0" dirty="0"/>
              <a:t>Africa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9704618-E87A-8CEE-82E4-264341AEEDA5}"/>
              </a:ext>
            </a:extLst>
          </p:cNvPr>
          <p:cNvSpPr txBox="1"/>
          <p:nvPr/>
        </p:nvSpPr>
        <p:spPr>
          <a:xfrm rot="19243396">
            <a:off x="2298384" y="3879326"/>
            <a:ext cx="846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Middle</a:t>
            </a:r>
          </a:p>
          <a:p>
            <a:pPr algn="ctr"/>
            <a:r>
              <a:rPr lang="en-GB" noProof="0" dirty="0"/>
              <a:t>East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4B0A2E0-4292-F29A-B785-3A9E6B96FCAA}"/>
              </a:ext>
            </a:extLst>
          </p:cNvPr>
          <p:cNvSpPr txBox="1"/>
          <p:nvPr/>
        </p:nvSpPr>
        <p:spPr>
          <a:xfrm rot="19245755">
            <a:off x="3459918" y="3843781"/>
            <a:ext cx="570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Asia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31105B7-463F-8961-225E-672A0B3BB39C}"/>
              </a:ext>
            </a:extLst>
          </p:cNvPr>
          <p:cNvSpPr txBox="1"/>
          <p:nvPr/>
        </p:nvSpPr>
        <p:spPr>
          <a:xfrm rot="19245755">
            <a:off x="4492244" y="3909667"/>
            <a:ext cx="9569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South</a:t>
            </a:r>
            <a:br>
              <a:rPr lang="en-GB" noProof="0" dirty="0"/>
            </a:br>
            <a:r>
              <a:rPr lang="en-GB" noProof="0" dirty="0"/>
              <a:t>America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AB352B5-91C7-0799-2C52-E0540FB57DC1}"/>
              </a:ext>
            </a:extLst>
          </p:cNvPr>
          <p:cNvSpPr txBox="1"/>
          <p:nvPr/>
        </p:nvSpPr>
        <p:spPr>
          <a:xfrm rot="19245755">
            <a:off x="5699776" y="3863757"/>
            <a:ext cx="7328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South</a:t>
            </a:r>
            <a:br>
              <a:rPr lang="en-GB" noProof="0" dirty="0"/>
            </a:br>
            <a:r>
              <a:rPr lang="en-GB" noProof="0" dirty="0"/>
              <a:t>Africa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7037EE9-FDB9-15AD-3BAB-B273BADD4FF5}"/>
              </a:ext>
            </a:extLst>
          </p:cNvPr>
          <p:cNvSpPr txBox="1"/>
          <p:nvPr/>
        </p:nvSpPr>
        <p:spPr>
          <a:xfrm rot="19245755">
            <a:off x="6464336" y="4002255"/>
            <a:ext cx="10061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noProof="0" dirty="0"/>
              <a:t>Australia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713FEBBC-5D10-C9AD-92F3-1D4E28C5F600}"/>
              </a:ext>
            </a:extLst>
          </p:cNvPr>
          <p:cNvSpPr/>
          <p:nvPr/>
        </p:nvSpPr>
        <p:spPr>
          <a:xfrm>
            <a:off x="7156579" y="4316971"/>
            <a:ext cx="1884783" cy="6208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A434A8FB-6665-B7D5-E3F4-71A358FDBD43}"/>
              </a:ext>
            </a:extLst>
          </p:cNvPr>
          <p:cNvSpPr txBox="1"/>
          <p:nvPr/>
        </p:nvSpPr>
        <p:spPr>
          <a:xfrm rot="19245755">
            <a:off x="7710497" y="3942781"/>
            <a:ext cx="10176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noProof="0" dirty="0"/>
              <a:t>North</a:t>
            </a:r>
            <a:br>
              <a:rPr lang="en-GB" noProof="0" dirty="0"/>
            </a:br>
            <a:r>
              <a:rPr lang="en-GB" noProof="0" dirty="0"/>
              <a:t>America</a:t>
            </a:r>
          </a:p>
        </p:txBody>
      </p:sp>
      <p:pic>
        <p:nvPicPr>
          <p:cNvPr id="7" name="Grafik 6" descr="Start mit einfarbiger Füllung">
            <a:hlinkClick r:id="rId4" action="ppaction://hlinksldjump"/>
            <a:extLst>
              <a:ext uri="{FF2B5EF4-FFF2-40B4-BE49-F238E27FC236}">
                <a16:creationId xmlns:a16="http://schemas.microsoft.com/office/drawing/2014/main" id="{6202664F-F12C-CD46-0DBC-72284B2EAF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8" name="Grafik 7" descr="Erdkugel: Afrika und Europa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1DED9281-CC5E-FA67-5B69-09992A9AAF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9" name="Grafik 8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8222EFE-0111-7D88-97CF-0C0BA98A35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11" name="Grafik 10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5838FB-57D9-B6E0-01F4-36596AC829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76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C1D73-2B27-3A16-9052-6DB6A4FC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>
            <a:extLst>
              <a:ext uri="{FF2B5EF4-FFF2-40B4-BE49-F238E27FC236}">
                <a16:creationId xmlns:a16="http://schemas.microsoft.com/office/drawing/2014/main" id="{E0FF1F5C-3CBB-03CC-7E10-FCE25DB1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26" y="605167"/>
            <a:ext cx="2623493" cy="1807181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E3146075-52A9-2BD3-730E-7EE4D64B4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82" y="605167"/>
            <a:ext cx="2861181" cy="180814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9801DDD-4049-0208-DEF1-9F0E30426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6" y="609639"/>
            <a:ext cx="2670082" cy="1789302"/>
          </a:xfrm>
          <a:prstGeom prst="rect">
            <a:avLst/>
          </a:prstGeom>
        </p:spPr>
      </p:pic>
      <p:sp>
        <p:nvSpPr>
          <p:cNvPr id="2" name="Textplatzhalter 2">
            <a:extLst>
              <a:ext uri="{FF2B5EF4-FFF2-40B4-BE49-F238E27FC236}">
                <a16:creationId xmlns:a16="http://schemas.microsoft.com/office/drawing/2014/main" id="{066A20C8-BF34-C0A1-A71D-D0EF3EC59747}"/>
              </a:ext>
            </a:extLst>
          </p:cNvPr>
          <p:cNvSpPr txBox="1">
            <a:spLocks/>
          </p:cNvSpPr>
          <p:nvPr/>
        </p:nvSpPr>
        <p:spPr>
          <a:xfrm>
            <a:off x="257175" y="81594"/>
            <a:ext cx="8616233" cy="528526"/>
          </a:xfrm>
          <a:prstGeom prst="rect">
            <a:avLst/>
          </a:prstGeom>
        </p:spPr>
        <p:txBody>
          <a:bodyPr/>
          <a:lstStyle>
            <a:lvl1pPr marL="342876" indent="-342876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6" indent="-285729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7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5" indent="-228583" algn="l" defTabSz="457167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52" indent="-228583" algn="l" defTabSz="457167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85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52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9" indent="-228583" algn="l" defTabSz="457167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noProof="0" dirty="0"/>
              <a:t>What drives the model uncertainties?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D06353-D073-0D23-2CCA-764A0011BC63}"/>
              </a:ext>
            </a:extLst>
          </p:cNvPr>
          <p:cNvSpPr txBox="1"/>
          <p:nvPr/>
        </p:nvSpPr>
        <p:spPr>
          <a:xfrm>
            <a:off x="8182198" y="52475"/>
            <a:ext cx="961802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900" noProof="0" dirty="0">
                <a:solidFill>
                  <a:srgbClr val="0070C0"/>
                </a:solidFill>
                <a:latin typeface="Helvetica" pitchFamily="2" charset="0"/>
              </a:rPr>
              <a:t>Heinold et al, 2013</a:t>
            </a:r>
            <a:endParaRPr lang="en-GB" sz="900" noProof="0" dirty="0">
              <a:solidFill>
                <a:srgbClr val="0070C0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2E28062-CE6E-38C1-4586-F81377E5F0D0}"/>
              </a:ext>
            </a:extLst>
          </p:cNvPr>
          <p:cNvSpPr txBox="1"/>
          <p:nvPr/>
        </p:nvSpPr>
        <p:spPr>
          <a:xfrm>
            <a:off x="962840" y="2352774"/>
            <a:ext cx="1476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noProof="0" dirty="0">
                <a:latin typeface="Helvetica" pitchFamily="2" charset="0"/>
              </a:rPr>
              <a:t>Grid-resolution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7A14EF0-341E-556D-EE1A-E512C60848CB}"/>
              </a:ext>
            </a:extLst>
          </p:cNvPr>
          <p:cNvSpPr txBox="1"/>
          <p:nvPr/>
        </p:nvSpPr>
        <p:spPr>
          <a:xfrm>
            <a:off x="4106924" y="2432797"/>
            <a:ext cx="1319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noProof="0" dirty="0">
                <a:latin typeface="Helvetica" pitchFamily="2" charset="0"/>
              </a:rPr>
              <a:t>Soil moisture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70F17C4-4695-23C3-65BA-3B53EC54C388}"/>
              </a:ext>
            </a:extLst>
          </p:cNvPr>
          <p:cNvSpPr/>
          <p:nvPr/>
        </p:nvSpPr>
        <p:spPr>
          <a:xfrm>
            <a:off x="7473830" y="4268220"/>
            <a:ext cx="1399578" cy="6716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A5F4A84-EAD4-E90E-CA69-F2B60A31197E}"/>
              </a:ext>
            </a:extLst>
          </p:cNvPr>
          <p:cNvSpPr txBox="1"/>
          <p:nvPr/>
        </p:nvSpPr>
        <p:spPr>
          <a:xfrm>
            <a:off x="7102730" y="2398941"/>
            <a:ext cx="1617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noProof="0" dirty="0">
                <a:latin typeface="Helvetica" pitchFamily="2" charset="0"/>
              </a:rPr>
              <a:t>Land-surface </a:t>
            </a:r>
          </a:p>
          <a:p>
            <a:pPr algn="ctr"/>
            <a:r>
              <a:rPr lang="en-GB" sz="1400" b="1" noProof="0" dirty="0">
                <a:latin typeface="Helvetica" pitchFamily="2" charset="0"/>
              </a:rPr>
              <a:t>parameterization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FF7E14D-F387-3260-836B-D86C722181FC}"/>
              </a:ext>
            </a:extLst>
          </p:cNvPr>
          <p:cNvSpPr/>
          <p:nvPr/>
        </p:nvSpPr>
        <p:spPr>
          <a:xfrm>
            <a:off x="2378931" y="3371287"/>
            <a:ext cx="4386138" cy="122467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A200721-333B-4B49-41B6-94F3E2B35865}"/>
              </a:ext>
            </a:extLst>
          </p:cNvPr>
          <p:cNvSpPr txBox="1"/>
          <p:nvPr/>
        </p:nvSpPr>
        <p:spPr>
          <a:xfrm>
            <a:off x="2403143" y="3443748"/>
            <a:ext cx="4386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anose="05000000000000000000" pitchFamily="2" charset="2"/>
              <a:buChar char="à"/>
            </a:pPr>
            <a:r>
              <a:rPr lang="en-GB" b="1" noProof="0" dirty="0">
                <a:latin typeface="Helvetica" pitchFamily="2" charset="0"/>
                <a:sym typeface="Wingdings" panose="05000000000000000000" pitchFamily="2" charset="2"/>
              </a:rPr>
              <a:t>High sensitivity on model resolution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noProof="0" dirty="0">
                <a:latin typeface="Helvetica" pitchFamily="2" charset="0"/>
                <a:sym typeface="Wingdings" panose="05000000000000000000" pitchFamily="2" charset="2"/>
              </a:rPr>
              <a:t>Model resolution: 50%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noProof="0" dirty="0">
                <a:latin typeface="Helvetica" pitchFamily="2" charset="0"/>
                <a:sym typeface="Wingdings" panose="05000000000000000000" pitchFamily="2" charset="2"/>
              </a:rPr>
              <a:t>Soil moisture: 9-18%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GB" noProof="0" dirty="0">
                <a:latin typeface="Helvetica" pitchFamily="2" charset="0"/>
                <a:sym typeface="Wingdings" panose="05000000000000000000" pitchFamily="2" charset="2"/>
              </a:rPr>
              <a:t>Land parameterization: 25-35%</a:t>
            </a:r>
            <a:endParaRPr lang="en-GB" noProof="0" dirty="0">
              <a:latin typeface="Helvetica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E1960D-B1A7-861B-A450-BD0B5FA4CDF3}"/>
              </a:ext>
            </a:extLst>
          </p:cNvPr>
          <p:cNvSpPr txBox="1"/>
          <p:nvPr/>
        </p:nvSpPr>
        <p:spPr>
          <a:xfrm>
            <a:off x="1859039" y="2738713"/>
            <a:ext cx="16065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noProof="0" dirty="0">
                <a:solidFill>
                  <a:srgbClr val="004F88"/>
                </a:solidFill>
                <a:latin typeface="Helvetica" pitchFamily="2" charset="0"/>
              </a:rPr>
              <a:t>Convection resolving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79C2C01F-0E8B-0A10-99C0-9D00D89F742E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2347672" y="1710047"/>
            <a:ext cx="314632" cy="1028666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FE740BCB-4B0E-A59C-4421-FE7C3E7F0B83}"/>
              </a:ext>
            </a:extLst>
          </p:cNvPr>
          <p:cNvSpPr txBox="1"/>
          <p:nvPr/>
        </p:nvSpPr>
        <p:spPr>
          <a:xfrm>
            <a:off x="-13590" y="3153601"/>
            <a:ext cx="19575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>
                <a:latin typeface="Helvetica" pitchFamily="2" charset="0"/>
              </a:rPr>
              <a:t>P</a:t>
            </a:r>
            <a:r>
              <a:rPr lang="en-GB" sz="1200" noProof="0" dirty="0" err="1">
                <a:latin typeface="Helvetica" pitchFamily="2" charset="0"/>
              </a:rPr>
              <a:t>arameterized</a:t>
            </a:r>
            <a:r>
              <a:rPr lang="en-GB" sz="1200" noProof="0" dirty="0">
                <a:latin typeface="Helvetica" pitchFamily="2" charset="0"/>
              </a:rPr>
              <a:t> convection</a:t>
            </a:r>
          </a:p>
        </p:txBody>
      </p:sp>
      <p:cxnSp>
        <p:nvCxnSpPr>
          <p:cNvPr id="20" name="Gerade Verbindung 19">
            <a:extLst>
              <a:ext uri="{FF2B5EF4-FFF2-40B4-BE49-F238E27FC236}">
                <a16:creationId xmlns:a16="http://schemas.microsoft.com/office/drawing/2014/main" id="{F4CADAD7-FDC9-D403-E9D5-F7ECFC232291}"/>
              </a:ext>
            </a:extLst>
          </p:cNvPr>
          <p:cNvCxnSpPr>
            <a:cxnSpLocks/>
          </p:cNvCxnSpPr>
          <p:nvPr/>
        </p:nvCxnSpPr>
        <p:spPr>
          <a:xfrm flipH="1">
            <a:off x="437745" y="875280"/>
            <a:ext cx="979561" cy="2313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701D69B5-1495-1DCA-66A6-80532A1B318D}"/>
              </a:ext>
            </a:extLst>
          </p:cNvPr>
          <p:cNvSpPr/>
          <p:nvPr/>
        </p:nvSpPr>
        <p:spPr>
          <a:xfrm>
            <a:off x="5242640" y="1545072"/>
            <a:ext cx="309388" cy="288912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302393-2C02-70A4-A00A-9AA7AFDFEC40}"/>
              </a:ext>
            </a:extLst>
          </p:cNvPr>
          <p:cNvSpPr txBox="1"/>
          <p:nvPr/>
        </p:nvSpPr>
        <p:spPr>
          <a:xfrm>
            <a:off x="5012823" y="2783198"/>
            <a:ext cx="72859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noProof="0" dirty="0">
                <a:solidFill>
                  <a:srgbClr val="004F88"/>
                </a:solidFill>
                <a:latin typeface="Helvetica" pitchFamily="2" charset="0"/>
              </a:rPr>
              <a:t>Wet soil</a:t>
            </a: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0E7CF842-66BD-93E8-E3FD-D74224FF10C2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377122" y="1330036"/>
            <a:ext cx="0" cy="1453162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ED40F378-0D38-9626-AFDA-45763EAAF5C8}"/>
              </a:ext>
            </a:extLst>
          </p:cNvPr>
          <p:cNvSpPr txBox="1"/>
          <p:nvPr/>
        </p:nvSpPr>
        <p:spPr>
          <a:xfrm>
            <a:off x="5893986" y="2432797"/>
            <a:ext cx="6960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noProof="0" dirty="0">
                <a:latin typeface="Helvetica" pitchFamily="2" charset="0"/>
              </a:rPr>
              <a:t>Dry soil</a:t>
            </a:r>
          </a:p>
        </p:txBody>
      </p:sp>
      <p:cxnSp>
        <p:nvCxnSpPr>
          <p:cNvPr id="26" name="Gerade Verbindung 25">
            <a:extLst>
              <a:ext uri="{FF2B5EF4-FFF2-40B4-BE49-F238E27FC236}">
                <a16:creationId xmlns:a16="http://schemas.microsoft.com/office/drawing/2014/main" id="{D79D9823-5FAD-CF8A-FDB2-09F3891D4A33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5529389" y="1196116"/>
            <a:ext cx="712609" cy="12366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CDE21348-172B-7689-F281-B129BB1D8205}"/>
              </a:ext>
            </a:extLst>
          </p:cNvPr>
          <p:cNvSpPr txBox="1"/>
          <p:nvPr/>
        </p:nvSpPr>
        <p:spPr>
          <a:xfrm>
            <a:off x="6750631" y="396378"/>
            <a:ext cx="13618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noProof="0" dirty="0">
                <a:latin typeface="Helvetica" pitchFamily="2" charset="0"/>
              </a:rPr>
              <a:t>Tegen et al. 2002</a:t>
            </a:r>
          </a:p>
        </p:txBody>
      </p: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1D82D7CE-96A2-59ED-D6C7-C53803C3FB1B}"/>
              </a:ext>
            </a:extLst>
          </p:cNvPr>
          <p:cNvCxnSpPr>
            <a:cxnSpLocks/>
          </p:cNvCxnSpPr>
          <p:nvPr/>
        </p:nvCxnSpPr>
        <p:spPr>
          <a:xfrm>
            <a:off x="7580722" y="650862"/>
            <a:ext cx="697988" cy="9250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feld 32">
            <a:extLst>
              <a:ext uri="{FF2B5EF4-FFF2-40B4-BE49-F238E27FC236}">
                <a16:creationId xmlns:a16="http://schemas.microsoft.com/office/drawing/2014/main" id="{93449AA2-11CA-E667-5E1E-0639C1530F66}"/>
              </a:ext>
            </a:extLst>
          </p:cNvPr>
          <p:cNvSpPr txBox="1"/>
          <p:nvPr/>
        </p:nvSpPr>
        <p:spPr>
          <a:xfrm>
            <a:off x="6046308" y="2986928"/>
            <a:ext cx="17363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noProof="0" dirty="0" err="1">
                <a:solidFill>
                  <a:srgbClr val="004F88"/>
                </a:solidFill>
                <a:latin typeface="Helvetica" pitchFamily="2" charset="0"/>
              </a:rPr>
              <a:t>Schepanski</a:t>
            </a:r>
            <a:r>
              <a:rPr lang="en-GB" sz="1200" noProof="0" dirty="0">
                <a:solidFill>
                  <a:srgbClr val="004F88"/>
                </a:solidFill>
                <a:latin typeface="Helvetica" pitchFamily="2" charset="0"/>
              </a:rPr>
              <a:t> et al. 2007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B4837B47-F18F-C40E-2125-E931DE1D7FBC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6914495" y="1018939"/>
            <a:ext cx="689565" cy="1967989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feld 36">
            <a:extLst>
              <a:ext uri="{FF2B5EF4-FFF2-40B4-BE49-F238E27FC236}">
                <a16:creationId xmlns:a16="http://schemas.microsoft.com/office/drawing/2014/main" id="{41F9DD42-6F24-0A6E-B759-4657EB5CAE4F}"/>
              </a:ext>
            </a:extLst>
          </p:cNvPr>
          <p:cNvSpPr txBox="1"/>
          <p:nvPr/>
        </p:nvSpPr>
        <p:spPr>
          <a:xfrm>
            <a:off x="7468541" y="3248645"/>
            <a:ext cx="146386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noProof="0" dirty="0">
                <a:solidFill>
                  <a:srgbClr val="ED0000"/>
                </a:solidFill>
                <a:latin typeface="Helvetica" pitchFamily="2" charset="0"/>
              </a:rPr>
              <a:t>Laurent et al. 2006</a:t>
            </a:r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6C22E509-0CB3-8A7E-E995-89E3194AE7B9}"/>
              </a:ext>
            </a:extLst>
          </p:cNvPr>
          <p:cNvCxnSpPr>
            <a:cxnSpLocks/>
          </p:cNvCxnSpPr>
          <p:nvPr/>
        </p:nvCxnSpPr>
        <p:spPr>
          <a:xfrm>
            <a:off x="8713047" y="1545072"/>
            <a:ext cx="2618" cy="16915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F8458C1A-C63A-0AD0-CB49-7989A596A0F0}"/>
              </a:ext>
            </a:extLst>
          </p:cNvPr>
          <p:cNvSpPr txBox="1"/>
          <p:nvPr/>
        </p:nvSpPr>
        <p:spPr>
          <a:xfrm>
            <a:off x="74892" y="4746584"/>
            <a:ext cx="2888777" cy="369332"/>
          </a:xfrm>
          <a:prstGeom prst="rect">
            <a:avLst/>
          </a:prstGeom>
          <a:solidFill>
            <a:srgbClr val="9BBB59">
              <a:alpha val="60000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noProof="0" dirty="0"/>
              <a:t>UK Met Ofﬁce Uniﬁed Model</a:t>
            </a:r>
            <a:endParaRPr lang="en-GB" noProof="0" dirty="0">
              <a:latin typeface="Helvetica" pitchFamily="2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D6986D1-126D-015A-3C00-8278504263BA}"/>
              </a:ext>
            </a:extLst>
          </p:cNvPr>
          <p:cNvSpPr/>
          <p:nvPr/>
        </p:nvSpPr>
        <p:spPr>
          <a:xfrm>
            <a:off x="7102730" y="824459"/>
            <a:ext cx="328825" cy="2889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BC3F1711-5D0C-29A4-5E8D-0798F6033ABD}"/>
              </a:ext>
            </a:extLst>
          </p:cNvPr>
          <p:cNvSpPr/>
          <p:nvPr/>
        </p:nvSpPr>
        <p:spPr>
          <a:xfrm>
            <a:off x="7472722" y="1767705"/>
            <a:ext cx="328825" cy="2889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2EB02D2-BBE6-F075-0033-E5E3B4B76FC6}"/>
              </a:ext>
            </a:extLst>
          </p:cNvPr>
          <p:cNvSpPr/>
          <p:nvPr/>
        </p:nvSpPr>
        <p:spPr>
          <a:xfrm>
            <a:off x="8352155" y="1766743"/>
            <a:ext cx="328825" cy="288912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AEE9364-8DD8-AA0F-A6D4-1AFC5341AD18}"/>
              </a:ext>
            </a:extLst>
          </p:cNvPr>
          <p:cNvSpPr/>
          <p:nvPr/>
        </p:nvSpPr>
        <p:spPr>
          <a:xfrm>
            <a:off x="6884313" y="790766"/>
            <a:ext cx="164813" cy="288912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8B3EA742-886E-1F21-A021-14FAD0C8F589}"/>
              </a:ext>
            </a:extLst>
          </p:cNvPr>
          <p:cNvSpPr/>
          <p:nvPr/>
        </p:nvSpPr>
        <p:spPr>
          <a:xfrm>
            <a:off x="4393112" y="1604881"/>
            <a:ext cx="328825" cy="2889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4A2EFCE-F7AC-172E-5216-293A71ABDD76}"/>
              </a:ext>
            </a:extLst>
          </p:cNvPr>
          <p:cNvSpPr/>
          <p:nvPr/>
        </p:nvSpPr>
        <p:spPr>
          <a:xfrm>
            <a:off x="5015997" y="770227"/>
            <a:ext cx="728593" cy="195519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8E52A2BB-75A1-C8AB-595C-024810B4265A}"/>
              </a:ext>
            </a:extLst>
          </p:cNvPr>
          <p:cNvSpPr/>
          <p:nvPr/>
        </p:nvSpPr>
        <p:spPr>
          <a:xfrm>
            <a:off x="3801691" y="781742"/>
            <a:ext cx="152635" cy="288912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001CAFDB-D237-E55A-2265-BCFB7B5C9335}"/>
              </a:ext>
            </a:extLst>
          </p:cNvPr>
          <p:cNvSpPr/>
          <p:nvPr/>
        </p:nvSpPr>
        <p:spPr>
          <a:xfrm>
            <a:off x="1386551" y="1829718"/>
            <a:ext cx="314632" cy="225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A4BB1BAA-BB89-49BC-5484-E74687D7B5D9}"/>
              </a:ext>
            </a:extLst>
          </p:cNvPr>
          <p:cNvSpPr/>
          <p:nvPr/>
        </p:nvSpPr>
        <p:spPr>
          <a:xfrm>
            <a:off x="4962393" y="763096"/>
            <a:ext cx="53603" cy="15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6B43BA81-7A5E-4D40-DBAF-CADD8BD05328}"/>
              </a:ext>
            </a:extLst>
          </p:cNvPr>
          <p:cNvSpPr/>
          <p:nvPr/>
        </p:nvSpPr>
        <p:spPr>
          <a:xfrm>
            <a:off x="2285493" y="771199"/>
            <a:ext cx="409315" cy="288912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24C73A9E-E38A-9363-8C2E-F1F3953B2635}"/>
              </a:ext>
            </a:extLst>
          </p:cNvPr>
          <p:cNvSpPr/>
          <p:nvPr/>
        </p:nvSpPr>
        <p:spPr>
          <a:xfrm>
            <a:off x="2285493" y="1303981"/>
            <a:ext cx="317117" cy="288912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58F346B6-CD4B-2593-D712-32C56101A007}"/>
              </a:ext>
            </a:extLst>
          </p:cNvPr>
          <p:cNvSpPr/>
          <p:nvPr/>
        </p:nvSpPr>
        <p:spPr>
          <a:xfrm>
            <a:off x="810205" y="758662"/>
            <a:ext cx="152635" cy="288912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7" name="Grafik 6" descr="Start mit einfarbiger Füllung">
            <a:hlinkClick r:id="rId6" action="ppaction://hlinksldjump"/>
            <a:extLst>
              <a:ext uri="{FF2B5EF4-FFF2-40B4-BE49-F238E27FC236}">
                <a16:creationId xmlns:a16="http://schemas.microsoft.com/office/drawing/2014/main" id="{51C021D6-2920-37AA-92DA-16B816CF18D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9280" y="4638045"/>
            <a:ext cx="488328" cy="488328"/>
          </a:xfrm>
          <a:prstGeom prst="rect">
            <a:avLst/>
          </a:prstGeom>
        </p:spPr>
      </p:pic>
      <p:pic>
        <p:nvPicPr>
          <p:cNvPr id="30" name="Grafik 29" descr="Erdkugel: Afrika und Europa mit einfarbiger Füllung">
            <a:hlinkClick r:id="rId8" action="ppaction://hlinksldjump"/>
            <a:extLst>
              <a:ext uri="{FF2B5EF4-FFF2-40B4-BE49-F238E27FC236}">
                <a16:creationId xmlns:a16="http://schemas.microsoft.com/office/drawing/2014/main" id="{45E85CE7-4623-5AA3-0350-CCD5179C581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377960" y="4642593"/>
            <a:ext cx="488328" cy="488328"/>
          </a:xfrm>
          <a:prstGeom prst="rect">
            <a:avLst/>
          </a:prstGeom>
        </p:spPr>
      </p:pic>
      <p:pic>
        <p:nvPicPr>
          <p:cNvPr id="44" name="Grafik 43" descr="Zurück mit einfarbiger Füllu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7D185EB-E8D2-1AE1-1B3F-5815B90685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66640" y="4653226"/>
            <a:ext cx="488328" cy="488328"/>
          </a:xfrm>
          <a:prstGeom prst="rect">
            <a:avLst/>
          </a:prstGeom>
        </p:spPr>
      </p:pic>
      <p:pic>
        <p:nvPicPr>
          <p:cNvPr id="45" name="Grafik 44" descr="Zurück mit einfarbiger Füllu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9F386B-F603-8403-26D0-BED5564472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555320" y="4653226"/>
            <a:ext cx="488328" cy="48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29166"/>
      </p:ext>
    </p:extLst>
  </p:cSld>
  <p:clrMapOvr>
    <a:masterClrMapping/>
  </p:clrMapOvr>
</p:sld>
</file>

<file path=ppt/theme/theme1.xml><?xml version="1.0" encoding="utf-8"?>
<a:theme xmlns:a="http://schemas.openxmlformats.org/drawingml/2006/main" name="TROPOS_PP_16_9_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äsentation_16_9_DE_2017_V2.pptx" id="{07984987-A9D5-6A48-8ADF-BC21DD6E34B2}" vid="{DB6FCEFB-C2E0-DF4D-A82E-D1F0CE0950E8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TROPOS_PP_16_9_de</Template>
  <TotalTime>0</TotalTime>
  <Words>1315</Words>
  <Application>Microsoft Macintosh PowerPoint</Application>
  <PresentationFormat>Bildschirmpräsentation (16:9)</PresentationFormat>
  <Paragraphs>348</Paragraphs>
  <Slides>71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7" baseType="lpstr">
      <vt:lpstr>Arial</vt:lpstr>
      <vt:lpstr>Calibri</vt:lpstr>
      <vt:lpstr>Cambria Math</vt:lpstr>
      <vt:lpstr>Helvetica</vt:lpstr>
      <vt:lpstr>Wingdings</vt:lpstr>
      <vt:lpstr>TROPOS_PP_16_9_de</vt:lpstr>
      <vt:lpstr>The impact of grid resolution on global dust emission potential</vt:lpstr>
      <vt:lpstr>PowerPoint-Präsentation</vt:lpstr>
      <vt:lpstr>PowerPoint-Präsentation</vt:lpstr>
      <vt:lpstr>PowerPoint-Präsentation</vt:lpstr>
      <vt:lpstr>PowerPoint-Präsentation</vt:lpstr>
      <vt:lpstr>The impact of grid resolution on global dust emission potential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Pascal Kunze  </dc:creator>
  <cp:lastModifiedBy>Pascal Kunze  </cp:lastModifiedBy>
  <cp:revision>110</cp:revision>
  <cp:lastPrinted>2025-10-30T18:43:03Z</cp:lastPrinted>
  <dcterms:created xsi:type="dcterms:W3CDTF">2025-04-15T13:49:27Z</dcterms:created>
  <dcterms:modified xsi:type="dcterms:W3CDTF">2026-04-30T13:59:11Z</dcterms:modified>
</cp:coreProperties>
</file>