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840" r:id="rId2"/>
    <p:sldId id="841" r:id="rId3"/>
    <p:sldId id="842" r:id="rId4"/>
    <p:sldId id="805" r:id="rId5"/>
    <p:sldId id="832" r:id="rId6"/>
    <p:sldId id="818" r:id="rId7"/>
    <p:sldId id="820" r:id="rId8"/>
    <p:sldId id="834" r:id="rId9"/>
    <p:sldId id="835" r:id="rId10"/>
    <p:sldId id="258" r:id="rId11"/>
    <p:sldId id="817" r:id="rId12"/>
    <p:sldId id="260" r:id="rId13"/>
    <p:sldId id="307" r:id="rId14"/>
    <p:sldId id="280" r:id="rId15"/>
    <p:sldId id="265" r:id="rId16"/>
    <p:sldId id="821" r:id="rId17"/>
    <p:sldId id="806" r:id="rId18"/>
    <p:sldId id="828" r:id="rId19"/>
    <p:sldId id="829" r:id="rId20"/>
    <p:sldId id="282" r:id="rId21"/>
    <p:sldId id="804" r:id="rId22"/>
    <p:sldId id="798" r:id="rId23"/>
    <p:sldId id="799" r:id="rId24"/>
    <p:sldId id="838" r:id="rId25"/>
    <p:sldId id="839" r:id="rId26"/>
    <p:sldId id="836" r:id="rId27"/>
    <p:sldId id="796" r:id="rId28"/>
    <p:sldId id="822" r:id="rId29"/>
    <p:sldId id="797" r:id="rId30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30" autoAdjust="0"/>
    <p:restoredTop sz="92956" autoAdjust="0"/>
  </p:normalViewPr>
  <p:slideViewPr>
    <p:cSldViewPr snapToGrid="0">
      <p:cViewPr varScale="1">
        <p:scale>
          <a:sx n="117" d="100"/>
          <a:sy n="117" d="100"/>
        </p:scale>
        <p:origin x="1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584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8182C-D4DA-49DB-B3E0-4371AE402B5A}" type="datetimeFigureOut">
              <a:rPr lang="de-DE" smtClean="0"/>
              <a:t>02.05.2026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0890B-F8D2-431B-8ECB-61881B153E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575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9E46AF9-E76E-3842-B2D1-C345D5089F5A}" type="datetimeFigureOut">
              <a:rPr lang="de-DE"/>
              <a:t>02.05.2026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CA9C774-98AC-4C4A-9918-CDDDD3CFAB52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39995" y="365125"/>
            <a:ext cx="8756256" cy="5913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50"/>
            </a:lvl5pPr>
          </a:lstStyle>
          <a:p>
            <a:pPr lvl="0">
              <a:defRPr/>
            </a:pPr>
            <a:r>
              <a:rPr lang="en-US"/>
              <a:t>Click to add text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6312" y="6329811"/>
            <a:ext cx="1370339" cy="5281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9BFA6A-9A63-4E2D-92C0-C77BFA750EDB}" type="datetime1">
              <a:rPr lang="de-DE"/>
              <a:t>02.05.2026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6EC4-B4CF-4701-AD06-A8439D6D8E12}" type="slidenum">
              <a:rPr lang="en-US"/>
              <a:t>‹Nr.›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add title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0346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9995" y="365125"/>
            <a:ext cx="8756256" cy="5913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11449050" cy="46847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637642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48211" y="6492599"/>
            <a:ext cx="2472271" cy="365143"/>
          </a:xfrm>
        </p:spPr>
        <p:txBody>
          <a:bodyPr/>
          <a:lstStyle>
            <a:lvl1pPr>
              <a:defRPr sz="1160"/>
            </a:lvl1pPr>
          </a:lstStyle>
          <a:p>
            <a:pPr>
              <a:defRPr/>
            </a:pPr>
            <a:fld id="{8BC6C6E7-2E8D-4C77-BEC1-B425EEB51DBD}" type="datetime1">
              <a:rPr lang="en-US" smtClean="0"/>
              <a:t>5/2/2026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60"/>
            </a:lvl1pPr>
          </a:lstStyle>
          <a:p>
            <a:pPr>
              <a:defRPr/>
            </a:pPr>
            <a:r>
              <a:rPr lang="en-US"/>
              <a:t>-</a:t>
            </a:r>
            <a:fld id="{9DFA24C1-C3DC-4431-AA70-A81C27FE56BC}" type="slidenum">
              <a:rPr lang="en-US" smtClean="0"/>
              <a:t>‹Nr.›</a:t>
            </a:fld>
            <a:r>
              <a:rPr lang="en-US"/>
              <a:t>-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097280" y="1453033"/>
            <a:ext cx="10115208" cy="4324308"/>
          </a:xfrm>
        </p:spPr>
        <p:txBody>
          <a:bodyPr/>
          <a:lstStyle>
            <a:lvl1pPr marL="215265" indent="-213995">
              <a:buFont typeface="Arial" panose="020B0604020202020204" pitchFamily="34" charset="0"/>
              <a:buChar char="•"/>
              <a:defRPr/>
            </a:lvl1pPr>
            <a:lvl3pPr marL="470535" indent="-213995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2"/>
          <p:cNvSpPr txBox="1"/>
          <p:nvPr userDrawn="1"/>
        </p:nvSpPr>
        <p:spPr bwMode="auto">
          <a:xfrm>
            <a:off x="6185262" y="6469141"/>
            <a:ext cx="2472271" cy="365143"/>
          </a:xfrm>
          <a:prstGeom prst="rect">
            <a:avLst/>
          </a:prstGeom>
        </p:spPr>
        <p:txBody>
          <a:bodyPr vert="horz" lIns="60228" tIns="30113" rIns="60228" bIns="30113" rtlCol="0" anchor="ctr"/>
          <a:lstStyle>
            <a:defPPr>
              <a:defRPr lang="en-US"/>
            </a:defPPr>
            <a:lvl1pPr marL="0" algn="l" defTabSz="459105">
              <a:defRPr sz="8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9105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45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7950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7690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6795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55900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5640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4745" algn="l" defTabSz="459105">
              <a:defRPr sz="18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20" baseline="0" dirty="0"/>
              <a:t>Kindie B. </a:t>
            </a:r>
            <a:endParaRPr lang="en-US" sz="102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286621"/>
            <a:ext cx="10058400" cy="9821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055440" y="1225014"/>
            <a:ext cx="10116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" y="6392846"/>
            <a:ext cx="508556" cy="465154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342" y="6391506"/>
            <a:ext cx="547796" cy="466494"/>
          </a:xfrm>
          <a:prstGeom prst="rect">
            <a:avLst/>
          </a:prstGeom>
        </p:spPr>
      </p:pic>
      <p:pic>
        <p:nvPicPr>
          <p:cNvPr id="11" name="Picture 10"/>
          <p:cNvPicPr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84" y="6392846"/>
            <a:ext cx="1755616" cy="4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32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39995" y="365125"/>
            <a:ext cx="8756256" cy="5913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39995" y="365125"/>
            <a:ext cx="8756256" cy="5913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39995" y="365125"/>
            <a:ext cx="8756256" cy="5913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FE94AC-B7FE-4308-B815-BFF7C5D82CDF}" type="datetimeFigureOut">
              <a:rPr lang="de-DE"/>
              <a:t>02.05.2026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jpeg"/><Relationship Id="rId34" Type="http://schemas.openxmlformats.org/officeDocument/2006/relationships/image" Target="../media/image19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5" Type="http://schemas.openxmlformats.org/officeDocument/2006/relationships/image" Target="../media/image10.jpeg"/><Relationship Id="rId3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9.jpeg"/><Relationship Id="rId32" Type="http://schemas.openxmlformats.org/officeDocument/2006/relationships/image" Target="../media/image17.emf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8.png"/><Relationship Id="rId28" Type="http://schemas.openxmlformats.org/officeDocument/2006/relationships/image" Target="../media/image13.w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31" Type="http://schemas.openxmlformats.org/officeDocument/2006/relationships/image" Target="../media/image1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jpe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39995" y="365125"/>
            <a:ext cx="8756256" cy="59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4627" y="1054200"/>
            <a:ext cx="10929173" cy="500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F80684-FC44-45C3-9F8B-CA210CDE2E08}" type="slidenum">
              <a:rPr lang="de-DE"/>
              <a:t>‹Nr.›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34"/>
          <a:stretch/>
        </p:blipFill>
        <p:spPr bwMode="auto">
          <a:xfrm>
            <a:off x="9982200" y="119423"/>
            <a:ext cx="1915913" cy="698744"/>
          </a:xfrm>
          <a:prstGeom prst="rect">
            <a:avLst/>
          </a:prstGeom>
        </p:spPr>
      </p:pic>
      <p:cxnSp>
        <p:nvCxnSpPr>
          <p:cNvPr id="18" name="Gerade Verbindung 11"/>
          <p:cNvCxnSpPr>
            <a:cxnSpLocks/>
          </p:cNvCxnSpPr>
          <p:nvPr userDrawn="1"/>
        </p:nvCxnSpPr>
        <p:spPr bwMode="auto">
          <a:xfrm flipV="1">
            <a:off x="426340" y="6119260"/>
            <a:ext cx="11245025" cy="11388"/>
          </a:xfrm>
          <a:prstGeom prst="line">
            <a:avLst/>
          </a:prstGeom>
          <a:ln w="12700">
            <a:solidFill>
              <a:srgbClr val="082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1"/>
          <p:cNvCxnSpPr>
            <a:cxnSpLocks/>
          </p:cNvCxnSpPr>
          <p:nvPr userDrawn="1"/>
        </p:nvCxnSpPr>
        <p:spPr bwMode="auto">
          <a:xfrm flipV="1">
            <a:off x="424627" y="993175"/>
            <a:ext cx="11245025" cy="11388"/>
          </a:xfrm>
          <a:prstGeom prst="line">
            <a:avLst/>
          </a:prstGeom>
          <a:ln w="12700">
            <a:solidFill>
              <a:srgbClr val="082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"/>
          <p:cNvSpPr txBox="1"/>
          <p:nvPr userDrawn="1"/>
        </p:nvSpPr>
        <p:spPr bwMode="auto">
          <a:xfrm>
            <a:off x="11304961" y="6286130"/>
            <a:ext cx="729382" cy="396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274662"/>
                </a:solidFill>
              </a:rPr>
              <a:t>|</a:t>
            </a:r>
            <a:fld id="{61696EC4-B4CF-4701-AD06-A8439D6D8E12}" type="slidenum">
              <a:rPr lang="en-US">
                <a:solidFill>
                  <a:srgbClr val="274662"/>
                </a:solidFill>
              </a:rPr>
              <a:t>‹Nr.›</a:t>
            </a:fld>
            <a:r>
              <a:rPr lang="en-US"/>
              <a:t> </a:t>
            </a:r>
            <a:endParaRPr/>
          </a:p>
        </p:txBody>
      </p:sp>
      <p:grpSp>
        <p:nvGrpSpPr>
          <p:cNvPr id="25" name="Group 24"/>
          <p:cNvGrpSpPr/>
          <p:nvPr userDrawn="1"/>
        </p:nvGrpSpPr>
        <p:grpSpPr bwMode="auto">
          <a:xfrm>
            <a:off x="1575679" y="6203599"/>
            <a:ext cx="8882531" cy="528430"/>
            <a:chOff x="0" y="1"/>
            <a:chExt cx="7337543" cy="412897"/>
          </a:xfrm>
        </p:grpSpPr>
        <p:pic>
          <p:nvPicPr>
            <p:cNvPr id="26" name="Grafik 241" descr="C:\Users\ttraut\AppData\Local\Microsoft\Windows\INetCache\Content.Word\wmologo.jp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6517758" y="79745"/>
              <a:ext cx="819785" cy="279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53163"/>
              <a:ext cx="508000" cy="33401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8" name="_x0000_s1028"/>
            <p:cNvGrpSpPr/>
            <p:nvPr userDrawn="1"/>
          </p:nvGrpSpPr>
          <p:grpSpPr bwMode="auto">
            <a:xfrm>
              <a:off x="2838893" y="1"/>
              <a:ext cx="3208148" cy="398612"/>
              <a:chOff x="0" y="0"/>
              <a:chExt cx="4767775" cy="642718"/>
            </a:xfrm>
          </p:grpSpPr>
          <p:pic>
            <p:nvPicPr>
              <p:cNvPr id="34" name="Grafik 2"/>
              <p:cNvPicPr/>
              <p:nvPr userDrawn="1"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0" y="54708"/>
                <a:ext cx="546735" cy="5880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rafik 4"/>
              <p:cNvPicPr/>
              <p:nvPr userDrawn="1"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625231" y="109416"/>
                <a:ext cx="404494" cy="3860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Grafik 1"/>
              <p:cNvPicPr/>
              <p:nvPr userDrawn="1"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3501292" y="7816"/>
                <a:ext cx="594360" cy="5943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Grafik 8"/>
              <p:cNvPicPr/>
              <p:nvPr userDrawn="1"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4173415" y="0"/>
                <a:ext cx="594360" cy="5956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rafik 10"/>
              <p:cNvPicPr/>
              <p:nvPr userDrawn="1"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1141046" y="101600"/>
                <a:ext cx="1775460" cy="3829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Grafik 12"/>
              <p:cNvPicPr/>
              <p:nvPr userDrawn="1"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2907323" y="54708"/>
                <a:ext cx="521335" cy="5213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_x0000_s2050"/>
            <p:cNvPicPr/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489097" y="74428"/>
              <a:ext cx="514350" cy="29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1057939" y="58480"/>
              <a:ext cx="789940" cy="317500"/>
            </a:xfrm>
            <a:prstGeom prst="rect">
              <a:avLst/>
            </a:prstGeom>
            <a:noFill/>
          </p:spPr>
        </p:pic>
        <p:pic>
          <p:nvPicPr>
            <p:cNvPr id="31" name="_x0000_s2053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1881961" y="31898"/>
              <a:ext cx="313055" cy="381000"/>
            </a:xfrm>
            <a:prstGeom prst="rect">
              <a:avLst/>
            </a:prstGeom>
            <a:noFill/>
          </p:spPr>
        </p:pic>
        <p:pic>
          <p:nvPicPr>
            <p:cNvPr id="32" name="Picture 31" descr="kit-logo_standard_en_farbe-rgb_positiv_groß"/>
            <p:cNvPicPr>
              <a:picLocks noChangeAspect="1"/>
            </p:cNvPicPr>
            <p:nvPr userDrawn="1"/>
          </p:nvPicPr>
          <p:blipFill>
            <a:blip r:embed="rId28"/>
            <a:stretch/>
          </p:blipFill>
          <p:spPr bwMode="auto">
            <a:xfrm>
              <a:off x="2248786" y="90377"/>
              <a:ext cx="513715" cy="254000"/>
            </a:xfrm>
            <a:prstGeom prst="rect">
              <a:avLst/>
            </a:prstGeom>
            <a:noFill/>
          </p:spPr>
        </p:pic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6113721" y="10633"/>
              <a:ext cx="314325" cy="307975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54806" y="6326395"/>
            <a:ext cx="921491" cy="337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541936" y="6203599"/>
            <a:ext cx="528430" cy="5284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CF3F8EB-225A-9656-A78B-D68272819B7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9033885" y="29995"/>
            <a:ext cx="948315" cy="944829"/>
          </a:xfrm>
          <a:prstGeom prst="rect">
            <a:avLst/>
          </a:prstGeom>
        </p:spPr>
      </p:pic>
      <p:pic>
        <p:nvPicPr>
          <p:cNvPr id="13" name="Grafik 12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BEA0FFCE-EC3A-49F7-BF4B-2374D9855C35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96" y="30666"/>
            <a:ext cx="830680" cy="896465"/>
          </a:xfrm>
          <a:prstGeom prst="rect">
            <a:avLst/>
          </a:prstGeom>
        </p:spPr>
      </p:pic>
      <p:pic>
        <p:nvPicPr>
          <p:cNvPr id="2050" name="Picture 2" descr="T!Raum - BMFTR Innovation &amp; Strukturwandel">
            <a:extLst>
              <a:ext uri="{FF2B5EF4-FFF2-40B4-BE49-F238E27FC236}">
                <a16:creationId xmlns:a16="http://schemas.microsoft.com/office/drawing/2014/main" id="{788E40AA-0827-DC34-B720-2C92ED5285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76" y="6163999"/>
            <a:ext cx="793802" cy="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xel.bronstert@unipotsdam.d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wmf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34"/>
          <a:stretch/>
        </p:blipFill>
        <p:spPr bwMode="auto">
          <a:xfrm>
            <a:off x="4547232" y="1065125"/>
            <a:ext cx="3097536" cy="10481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F560645-5B6F-48D7-876B-DC1460BEE27F}"/>
              </a:ext>
            </a:extLst>
          </p:cNvPr>
          <p:cNvSpPr txBox="1">
            <a:spLocks/>
          </p:cNvSpPr>
          <p:nvPr/>
        </p:nvSpPr>
        <p:spPr>
          <a:xfrm>
            <a:off x="521025" y="2194136"/>
            <a:ext cx="11305988" cy="1227354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Seasonal forecast of streamflow and suspended sediment </a:t>
            </a:r>
          </a:p>
          <a:p>
            <a:pPr algn="ctr"/>
            <a:r>
              <a:rPr lang="en-US" sz="36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in the Blue Nile Basin, Ethiopia</a:t>
            </a:r>
          </a:p>
          <a:p>
            <a:pPr algn="ctr"/>
            <a:endParaRPr lang="en-US" sz="3600" b="1" kern="1200" dirty="0">
              <a:solidFill>
                <a:srgbClr val="082C4C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en-US" sz="24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                       Ethiopian </a:t>
            </a:r>
            <a:r>
              <a:rPr lang="en-US" sz="24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lang="en-US" sz="24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 German scientific co-operation in water and climate</a:t>
            </a:r>
          </a:p>
          <a:p>
            <a:pPr algn="ctr"/>
            <a:endParaRPr lang="en-US" sz="3600" b="1" kern="1200" dirty="0">
              <a:solidFill>
                <a:srgbClr val="082C4C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88068" y="4564438"/>
            <a:ext cx="1121586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</a:rPr>
              <a:t>Axel Bronstert</a:t>
            </a:r>
            <a:r>
              <a:rPr lang="de-DE" sz="1600" b="1" baseline="30000" dirty="0">
                <a:latin typeface="Arial" panose="020B0604020202020204" pitchFamily="34" charset="0"/>
              </a:rPr>
              <a:t>1,5</a:t>
            </a:r>
            <a:r>
              <a:rPr lang="de-DE" sz="1600" dirty="0">
                <a:latin typeface="Arial" panose="020B0604020202020204" pitchFamily="34" charset="0"/>
              </a:rPr>
              <a:t> , Morteza Zargar</a:t>
            </a:r>
            <a:r>
              <a:rPr lang="de-DE" sz="1600" b="1" baseline="30000" dirty="0">
                <a:latin typeface="Arial" panose="020B0604020202020204" pitchFamily="34" charset="0"/>
              </a:rPr>
              <a:t>1</a:t>
            </a:r>
            <a:r>
              <a:rPr lang="de-DE" sz="1600" dirty="0">
                <a:latin typeface="Arial" panose="020B0604020202020204" pitchFamily="34" charset="0"/>
              </a:rPr>
              <a:t>, Till Francke</a:t>
            </a:r>
            <a:r>
              <a:rPr lang="de-DE" sz="1600" b="1" baseline="30000" dirty="0">
                <a:latin typeface="Arial" panose="020B0604020202020204" pitchFamily="34" charset="0"/>
              </a:rPr>
              <a:t>1</a:t>
            </a:r>
            <a:r>
              <a:rPr lang="de-DE" sz="1600" dirty="0">
                <a:latin typeface="Arial" panose="020B0604020202020204" pitchFamily="34" charset="0"/>
              </a:rPr>
              <a:t> , </a:t>
            </a:r>
            <a:r>
              <a:rPr lang="de-DE" sz="1600" dirty="0" err="1">
                <a:latin typeface="Arial" panose="020B0604020202020204" pitchFamily="34" charset="0"/>
              </a:rPr>
              <a:t>Kindie</a:t>
            </a:r>
            <a:r>
              <a:rPr lang="de-DE" sz="1600" dirty="0">
                <a:latin typeface="Arial" panose="020B0604020202020204" pitchFamily="34" charset="0"/>
              </a:rPr>
              <a:t> B. Worku</a:t>
            </a:r>
            <a:r>
              <a:rPr lang="de-DE" sz="1600" b="1" baseline="30000" dirty="0">
                <a:latin typeface="Arial" panose="020B0604020202020204" pitchFamily="34" charset="0"/>
              </a:rPr>
              <a:t>1</a:t>
            </a:r>
            <a:r>
              <a:rPr lang="de-DE" sz="1600" dirty="0">
                <a:latin typeface="Arial" panose="020B0604020202020204" pitchFamily="34" charset="0"/>
              </a:rPr>
              <a:t>, </a:t>
            </a:r>
            <a:r>
              <a:rPr lang="de-DE" sz="1600" dirty="0" err="1">
                <a:latin typeface="Arial" panose="020B0604020202020204" pitchFamily="34" charset="0"/>
              </a:rPr>
              <a:t>Fasikaw</a:t>
            </a:r>
            <a:r>
              <a:rPr lang="de-DE" sz="1600" dirty="0">
                <a:latin typeface="Arial" panose="020B0604020202020204" pitchFamily="34" charset="0"/>
              </a:rPr>
              <a:t> A. Zimale</a:t>
            </a:r>
            <a:r>
              <a:rPr lang="de-DE" sz="1600" baseline="30000" dirty="0">
                <a:latin typeface="Arial" panose="020B0604020202020204" pitchFamily="34" charset="0"/>
              </a:rPr>
              <a:t>2</a:t>
            </a:r>
            <a:r>
              <a:rPr lang="de-DE" sz="1600" dirty="0">
                <a:latin typeface="Arial" panose="020B0604020202020204" pitchFamily="34" charset="0"/>
              </a:rPr>
              <a:t>, Harald Kunstmann</a:t>
            </a:r>
            <a:r>
              <a:rPr lang="de-DE" sz="1600" baseline="30000" dirty="0">
                <a:latin typeface="Arial" panose="020B0604020202020204" pitchFamily="34" charset="0"/>
              </a:rPr>
              <a:t>3,4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</a:rPr>
              <a:t>University of Potsdam, Institute for Environmental Sciences, Potsdam, Germany, </a:t>
            </a:r>
            <a:r>
              <a:rPr lang="en-US" sz="1400" dirty="0" err="1">
                <a:latin typeface="Arial" panose="020B0604020202020204" pitchFamily="34" charset="0"/>
                <a:hlinkClick r:id="rId3"/>
              </a:rPr>
              <a:t>axel.bronstert@uni-potsdam</a:t>
            </a:r>
            <a:r>
              <a:rPr lang="en-US" sz="1400" dirty="0">
                <a:latin typeface="Arial" panose="020B0604020202020204" pitchFamily="34" charset="0"/>
                <a:hlinkClick r:id="rId3"/>
              </a:rPr>
              <a:t>.</a:t>
            </a:r>
            <a:r>
              <a:rPr lang="de-DE" sz="1400" dirty="0">
                <a:latin typeface="Arial" panose="020B0604020202020204" pitchFamily="34" charset="0"/>
                <a:hlinkClick r:id="rId3"/>
              </a:rPr>
              <a:t>de</a:t>
            </a:r>
            <a:endParaRPr lang="de-DE" sz="1400" dirty="0">
              <a:latin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</a:rPr>
              <a:t>Bahir Dar University, Bahir Dar Institute of Technology, Faculty of Civil and Water Resources Engineering, </a:t>
            </a:r>
            <a:r>
              <a:rPr lang="de-DE" sz="1400" dirty="0" err="1">
                <a:latin typeface="Arial" panose="020B0604020202020204" pitchFamily="34" charset="0"/>
              </a:rPr>
              <a:t>Bahir</a:t>
            </a:r>
            <a:r>
              <a:rPr lang="de-DE" sz="1400" dirty="0">
                <a:latin typeface="Arial" panose="020B0604020202020204" pitchFamily="34" charset="0"/>
              </a:rPr>
              <a:t> Dar, </a:t>
            </a:r>
            <a:r>
              <a:rPr lang="de-DE" sz="1400" dirty="0" err="1">
                <a:latin typeface="Arial" panose="020B0604020202020204" pitchFamily="34" charset="0"/>
              </a:rPr>
              <a:t>Ethiopia</a:t>
            </a:r>
            <a:endParaRPr lang="de-DE" sz="1400" dirty="0">
              <a:latin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de-DE" sz="1400" dirty="0">
                <a:latin typeface="Arial" panose="020B0604020202020204" pitchFamily="34" charset="0"/>
              </a:rPr>
              <a:t>Karlsruher Institut für Technologie (KIT), Campus Alpin, Institut für Meteorologie und Klimaforschung, Garmisch- Partenkirchen, Germany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400" dirty="0">
                <a:latin typeface="Arial" panose="020B0604020202020204" pitchFamily="34" charset="0"/>
              </a:rPr>
              <a:t>University </a:t>
            </a:r>
            <a:r>
              <a:rPr lang="de-DE" sz="1400" dirty="0" err="1">
                <a:latin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</a:rPr>
              <a:t> Augsburg, Lehrstuhl Regionales Klima und Hydrologie, Augsburg, Germany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</a:rPr>
              <a:t>International Centre of Excellence for Dams (ICED), Indian Institute of Technology Roorkee, Roorkee </a:t>
            </a:r>
            <a:r>
              <a:rPr lang="de-DE" sz="1400" dirty="0">
                <a:latin typeface="Arial" panose="020B0604020202020204" pitchFamily="34" charset="0"/>
              </a:rPr>
              <a:t>(Uttarakhand), </a:t>
            </a:r>
            <a:r>
              <a:rPr lang="de-DE" sz="1400" dirty="0" err="1">
                <a:latin typeface="Arial" panose="020B0604020202020204" pitchFamily="34" charset="0"/>
              </a:rPr>
              <a:t>India</a:t>
            </a:r>
            <a:endParaRPr lang="de-DE" sz="1400" dirty="0"/>
          </a:p>
        </p:txBody>
      </p:sp>
      <p:pic>
        <p:nvPicPr>
          <p:cNvPr id="1026" name="Picture 2" descr="DestinE at EGU General Assembly 2026 ...">
            <a:extLst>
              <a:ext uri="{FF2B5EF4-FFF2-40B4-BE49-F238E27FC236}">
                <a16:creationId xmlns:a16="http://schemas.microsoft.com/office/drawing/2014/main" id="{95A09675-FC91-102F-1ECF-47DACC49B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3" y="0"/>
            <a:ext cx="1261016" cy="9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utschland | rund geschnittener Aufkleber">
            <a:extLst>
              <a:ext uri="{FF2B5EF4-FFF2-40B4-BE49-F238E27FC236}">
                <a16:creationId xmlns:a16="http://schemas.microsoft.com/office/drawing/2014/main" id="{A21C697C-3877-AB1F-1451-41E326ED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1" y="342149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Äthiopien | rund geschnittener Aufkleber">
            <a:extLst>
              <a:ext uri="{FF2B5EF4-FFF2-40B4-BE49-F238E27FC236}">
                <a16:creationId xmlns:a16="http://schemas.microsoft.com/office/drawing/2014/main" id="{E8A8E471-82CC-F486-3869-A3891559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9" y="343651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D76432-8FA7-74A5-E794-8B52E9E1239E}"/>
              </a:ext>
            </a:extLst>
          </p:cNvPr>
          <p:cNvSpPr txBox="1"/>
          <p:nvPr/>
        </p:nvSpPr>
        <p:spPr>
          <a:xfrm>
            <a:off x="1430790" y="101362"/>
            <a:ext cx="63416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Session HS 4.4 (PICO) “Operational forecasting and warning systems for flood, water scarcity and multi-hazards: challenges and innovations”</a:t>
            </a:r>
          </a:p>
          <a:p>
            <a:r>
              <a:rPr lang="de-DE" sz="1600" i="1" dirty="0">
                <a:solidFill>
                  <a:schemeClr val="accent4"/>
                </a:solidFill>
              </a:rPr>
              <a:t>EGU26-7569: </a:t>
            </a:r>
            <a:r>
              <a:rPr lang="en-US" sz="1600" i="1" dirty="0">
                <a:solidFill>
                  <a:schemeClr val="accent4"/>
                </a:solidFill>
              </a:rPr>
              <a:t>Mon, 4 May, 08:30–10:15 | PICO spot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 bwMode="auto">
          <a:xfrm>
            <a:off x="396745" y="398169"/>
            <a:ext cx="8756256" cy="59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latin typeface="+mn-lt"/>
                <a:ea typeface="+mn-ea"/>
                <a:cs typeface="Times New Roman"/>
              </a:rPr>
              <a:t>3.	SPS Blue Nile Project</a:t>
            </a:r>
            <a:endParaRPr sz="3200" b="1" dirty="0">
              <a:latin typeface="+mn-lt"/>
              <a:ea typeface="+mn-ea"/>
              <a:cs typeface="Times New Roman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3086" y="1548578"/>
            <a:ext cx="3859306" cy="3528938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21073" y="1579849"/>
            <a:ext cx="3387684" cy="3593634"/>
          </a:xfrm>
          <a:prstGeom prst="rect">
            <a:avLst/>
          </a:prstGeom>
        </p:spPr>
      </p:pic>
      <p:cxnSp>
        <p:nvCxnSpPr>
          <p:cNvPr id="31" name="Straight Connector 10"/>
          <p:cNvCxnSpPr>
            <a:cxnSpLocks/>
          </p:cNvCxnSpPr>
          <p:nvPr/>
        </p:nvCxnSpPr>
        <p:spPr bwMode="auto">
          <a:xfrm flipH="1">
            <a:off x="4141694" y="1686374"/>
            <a:ext cx="1460417" cy="1104921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Straight Connector 11"/>
          <p:cNvCxnSpPr>
            <a:cxnSpLocks/>
          </p:cNvCxnSpPr>
          <p:nvPr/>
        </p:nvCxnSpPr>
        <p:spPr bwMode="auto">
          <a:xfrm flipH="1" flipV="1">
            <a:off x="4141694" y="3345395"/>
            <a:ext cx="1356469" cy="157527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FC040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Rectangle: Rounded Corners 17"/>
          <p:cNvSpPr/>
          <p:nvPr/>
        </p:nvSpPr>
        <p:spPr bwMode="auto">
          <a:xfrm>
            <a:off x="1559188" y="5271144"/>
            <a:ext cx="1421622" cy="8381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Seasonal forecast (KIT)</a:t>
            </a:r>
            <a:endParaRPr dirty="0"/>
          </a:p>
        </p:txBody>
      </p:sp>
      <p:cxnSp>
        <p:nvCxnSpPr>
          <p:cNvPr id="40" name="Straight Arrow Connector 18"/>
          <p:cNvCxnSpPr>
            <a:cxnSpLocks/>
            <a:stCxn id="39" idx="3"/>
            <a:endCxn id="41" idx="1"/>
          </p:cNvCxnSpPr>
          <p:nvPr/>
        </p:nvCxnSpPr>
        <p:spPr bwMode="auto">
          <a:xfrm>
            <a:off x="2980810" y="5690243"/>
            <a:ext cx="4124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19"/>
          <p:cNvSpPr/>
          <p:nvPr/>
        </p:nvSpPr>
        <p:spPr bwMode="auto">
          <a:xfrm>
            <a:off x="3393221" y="5271143"/>
            <a:ext cx="3387684" cy="8381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Hydrological-, sedimentological-, and crop yield modeling (UP, KIT) </a:t>
            </a:r>
            <a:endParaRPr dirty="0"/>
          </a:p>
        </p:txBody>
      </p:sp>
      <p:sp>
        <p:nvSpPr>
          <p:cNvPr id="43" name="Rectangle: Rounded Corners 21"/>
          <p:cNvSpPr/>
          <p:nvPr/>
        </p:nvSpPr>
        <p:spPr bwMode="auto">
          <a:xfrm>
            <a:off x="7294403" y="5271143"/>
            <a:ext cx="4163087" cy="83819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Seamless climate-hydrological prediction system (KIT, UP)</a:t>
            </a:r>
            <a:endParaRPr dirty="0"/>
          </a:p>
        </p:txBody>
      </p:sp>
      <p:cxnSp>
        <p:nvCxnSpPr>
          <p:cNvPr id="51" name="Straight Arrow Connector 18"/>
          <p:cNvCxnSpPr>
            <a:cxnSpLocks/>
          </p:cNvCxnSpPr>
          <p:nvPr/>
        </p:nvCxnSpPr>
        <p:spPr bwMode="auto">
          <a:xfrm>
            <a:off x="6821401" y="5690243"/>
            <a:ext cx="4124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 bwMode="auto">
          <a:xfrm>
            <a:off x="9462392" y="2655706"/>
            <a:ext cx="2605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800" dirty="0"/>
              <a:t>Blue Nile: </a:t>
            </a:r>
            <a:endParaRPr dirty="0"/>
          </a:p>
          <a:p>
            <a:pPr>
              <a:defRPr/>
            </a:pPr>
            <a:r>
              <a:rPr lang="en-GB" dirty="0"/>
              <a:t>m</a:t>
            </a:r>
            <a:r>
              <a:rPr lang="en-GB" sz="1800" dirty="0"/>
              <a:t>ain tributary of the Nile (60% of total runoff)</a:t>
            </a:r>
            <a:endParaRPr dirty="0"/>
          </a:p>
          <a:p>
            <a:pPr>
              <a:defRPr/>
            </a:pPr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BC3EF8-F6FE-4B13-836D-906415ACB1D7}"/>
              </a:ext>
            </a:extLst>
          </p:cNvPr>
          <p:cNvSpPr/>
          <p:nvPr/>
        </p:nvSpPr>
        <p:spPr>
          <a:xfrm>
            <a:off x="158621" y="1016890"/>
            <a:ext cx="9303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research is part of the </a:t>
            </a:r>
            <a:r>
              <a:rPr lang="en-US" b="1" dirty="0"/>
              <a:t>SPS-Blue Nile project</a:t>
            </a:r>
            <a:r>
              <a:rPr lang="en-US" dirty="0"/>
              <a:t> funded by the </a:t>
            </a:r>
            <a:r>
              <a:rPr lang="en-US" b="1" dirty="0"/>
              <a:t>BMBF</a:t>
            </a:r>
            <a:r>
              <a:rPr lang="en-US" dirty="0"/>
              <a:t> under the </a:t>
            </a:r>
            <a:r>
              <a:rPr lang="en-US" b="1" dirty="0" err="1"/>
              <a:t>GRoW</a:t>
            </a:r>
            <a:r>
              <a:rPr lang="en-US" b="1" dirty="0"/>
              <a:t> </a:t>
            </a:r>
            <a:r>
              <a:rPr lang="en-US" dirty="0"/>
              <a:t>program.</a:t>
            </a:r>
          </a:p>
        </p:txBody>
      </p:sp>
    </p:spTree>
    <p:extLst>
      <p:ext uri="{BB962C8B-B14F-4D97-AF65-F5344CB8AC3E}">
        <p14:creationId xmlns:p14="http://schemas.microsoft.com/office/powerpoint/2010/main" val="230620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/>
          <p:nvPr/>
        </p:nvSpPr>
        <p:spPr bwMode="auto">
          <a:xfrm>
            <a:off x="409904" y="351786"/>
            <a:ext cx="3778599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200" b="1" dirty="0">
                <a:cs typeface="Times New Roman"/>
              </a:rPr>
              <a:t>4.		Methodologies 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34"/>
          <a:stretch/>
        </p:blipFill>
        <p:spPr bwMode="auto">
          <a:xfrm>
            <a:off x="3856120" y="1460991"/>
            <a:ext cx="3934879" cy="1435071"/>
          </a:xfrm>
          <a:prstGeom prst="rect">
            <a:avLst/>
          </a:prstGeom>
        </p:spPr>
      </p:pic>
      <p:sp>
        <p:nvSpPr>
          <p:cNvPr id="5" name="Rectangle: Rounded Corners 17"/>
          <p:cNvSpPr/>
          <p:nvPr/>
        </p:nvSpPr>
        <p:spPr bwMode="auto">
          <a:xfrm>
            <a:off x="513566" y="3807912"/>
            <a:ext cx="2329841" cy="133692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Seasonal atmospheric  forecast </a:t>
            </a:r>
            <a:endParaRPr sz="2400" dirty="0"/>
          </a:p>
        </p:txBody>
      </p:sp>
      <p:cxnSp>
        <p:nvCxnSpPr>
          <p:cNvPr id="6" name="Straight Arrow Connector 18"/>
          <p:cNvCxnSpPr>
            <a:cxnSpLocks/>
            <a:stCxn id="5" idx="3"/>
            <a:endCxn id="8" idx="1"/>
          </p:cNvCxnSpPr>
          <p:nvPr/>
        </p:nvCxnSpPr>
        <p:spPr bwMode="auto">
          <a:xfrm>
            <a:off x="2843407" y="4476375"/>
            <a:ext cx="4008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9"/>
          <p:cNvSpPr/>
          <p:nvPr/>
        </p:nvSpPr>
        <p:spPr bwMode="auto">
          <a:xfrm>
            <a:off x="3244240" y="3807913"/>
            <a:ext cx="3933173" cy="133692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Seasonal hydrological and sedimentological forecast</a:t>
            </a:r>
            <a:endParaRPr sz="2400" dirty="0"/>
          </a:p>
        </p:txBody>
      </p:sp>
      <p:sp>
        <p:nvSpPr>
          <p:cNvPr id="10" name="Rectangle: Rounded Corners 21"/>
          <p:cNvSpPr/>
          <p:nvPr/>
        </p:nvSpPr>
        <p:spPr bwMode="auto">
          <a:xfrm>
            <a:off x="7695237" y="3807912"/>
            <a:ext cx="4163087" cy="133692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Water resources use and crop yield expectations</a:t>
            </a:r>
            <a:endParaRPr sz="2400" dirty="0"/>
          </a:p>
        </p:txBody>
      </p:sp>
      <p:cxnSp>
        <p:nvCxnSpPr>
          <p:cNvPr id="11" name="Straight Arrow Connector 18"/>
          <p:cNvCxnSpPr>
            <a:cxnSpLocks/>
            <a:endCxn id="10" idx="1"/>
          </p:cNvCxnSpPr>
          <p:nvPr/>
        </p:nvCxnSpPr>
        <p:spPr bwMode="auto">
          <a:xfrm flipV="1">
            <a:off x="7177413" y="4476374"/>
            <a:ext cx="51782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21"/>
          <p:cNvSpPr/>
          <p:nvPr/>
        </p:nvSpPr>
        <p:spPr bwMode="auto">
          <a:xfrm>
            <a:off x="283963" y="3475167"/>
            <a:ext cx="7131445" cy="2073863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5484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9855" y="286586"/>
            <a:ext cx="997435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cs typeface="Times New Roman"/>
              </a:rPr>
              <a:t>Methodologies: Seasonal forecast of atmospheric drivers</a:t>
            </a:r>
            <a:endParaRPr sz="2400" b="1" dirty="0">
              <a:cs typeface="Times New Roman"/>
            </a:endParaRPr>
          </a:p>
        </p:txBody>
      </p:sp>
      <p:pic>
        <p:nvPicPr>
          <p:cNvPr id="3" name="Picture 2" descr="ESiWACE | ECMW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28942" y="1182921"/>
            <a:ext cx="2060694" cy="352143"/>
          </a:xfrm>
          <a:prstGeom prst="rect">
            <a:avLst/>
          </a:prstGeom>
          <a:noFill/>
        </p:spPr>
      </p:pic>
      <p:grpSp>
        <p:nvGrpSpPr>
          <p:cNvPr id="4" name="Gruppieren 21"/>
          <p:cNvGrpSpPr/>
          <p:nvPr/>
        </p:nvGrpSpPr>
        <p:grpSpPr bwMode="auto">
          <a:xfrm>
            <a:off x="8003734" y="1050545"/>
            <a:ext cx="3683090" cy="2963194"/>
            <a:chOff x="6223461" y="1179960"/>
            <a:chExt cx="5622739" cy="4361517"/>
          </a:xfrm>
        </p:grpSpPr>
        <p:grpSp>
          <p:nvGrpSpPr>
            <p:cNvPr id="23" name="Gruppieren 17"/>
            <p:cNvGrpSpPr/>
            <p:nvPr/>
          </p:nvGrpSpPr>
          <p:grpSpPr bwMode="auto">
            <a:xfrm>
              <a:off x="6471582" y="1179960"/>
              <a:ext cx="5374618" cy="4361517"/>
              <a:chOff x="6575810" y="1017920"/>
              <a:chExt cx="5374618" cy="4361517"/>
            </a:xfrm>
          </p:grpSpPr>
          <p:grpSp>
            <p:nvGrpSpPr>
              <p:cNvPr id="26" name="Gruppieren 6"/>
              <p:cNvGrpSpPr/>
              <p:nvPr/>
            </p:nvGrpSpPr>
            <p:grpSpPr bwMode="auto">
              <a:xfrm>
                <a:off x="6575810" y="1017920"/>
                <a:ext cx="5374618" cy="4361517"/>
                <a:chOff x="988491" y="22369097"/>
                <a:chExt cx="8058257" cy="6255878"/>
              </a:xfrm>
            </p:grpSpPr>
            <p:grpSp>
              <p:nvGrpSpPr>
                <p:cNvPr id="28" name="Gruppieren 10"/>
                <p:cNvGrpSpPr/>
                <p:nvPr/>
              </p:nvGrpSpPr>
              <p:grpSpPr bwMode="auto">
                <a:xfrm>
                  <a:off x="988491" y="22369097"/>
                  <a:ext cx="8058257" cy="6255878"/>
                  <a:chOff x="741367" y="1068415"/>
                  <a:chExt cx="6264795" cy="4809787"/>
                </a:xfrm>
              </p:grpSpPr>
              <p:pic>
                <p:nvPicPr>
                  <p:cNvPr id="30" name="Grafik 12"/>
                  <p:cNvPicPr>
                    <a:picLocks noChangeAspect="1"/>
                  </p:cNvPicPr>
                  <p:nvPr/>
                </p:nvPicPr>
                <p:blipFill>
                  <a:blip r:embed="rId3"/>
                  <a:srcRect r="36300"/>
                  <a:stretch/>
                </p:blipFill>
                <p:spPr bwMode="auto">
                  <a:xfrm>
                    <a:off x="741367" y="1068415"/>
                    <a:ext cx="5446781" cy="4809787"/>
                  </a:xfrm>
                  <a:prstGeom prst="rect">
                    <a:avLst/>
                  </a:prstGeom>
                </p:spPr>
              </p:pic>
              <p:sp>
                <p:nvSpPr>
                  <p:cNvPr id="31" name="Rechteck 13"/>
                  <p:cNvSpPr/>
                  <p:nvPr/>
                </p:nvSpPr>
                <p:spPr bwMode="auto">
                  <a:xfrm>
                    <a:off x="5067038" y="5133759"/>
                    <a:ext cx="1939125" cy="6366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>
                      <a:defRPr sz="18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de-DE">
                        <a:solidFill>
                          <a:sysClr val="windowText" lastClr="000000"/>
                        </a:solidFill>
                      </a:rPr>
                      <a:t>Forecast uncertainty</a:t>
                    </a:r>
                  </a:p>
                </p:txBody>
              </p:sp>
            </p:grpSp>
            <p:sp>
              <p:nvSpPr>
                <p:cNvPr id="29" name="Rechteck 11"/>
                <p:cNvSpPr/>
                <p:nvPr/>
              </p:nvSpPr>
              <p:spPr bwMode="auto">
                <a:xfrm>
                  <a:off x="1286659" y="26499011"/>
                  <a:ext cx="2023951" cy="1160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>
                    <a:defRPr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de-DE" sz="1600"/>
                </a:p>
              </p:txBody>
            </p:sp>
          </p:grpSp>
          <p:sp>
            <p:nvSpPr>
              <p:cNvPr id="27" name="Rechteck 16"/>
              <p:cNvSpPr/>
              <p:nvPr/>
            </p:nvSpPr>
            <p:spPr bwMode="auto">
              <a:xfrm>
                <a:off x="6694982" y="3207640"/>
                <a:ext cx="961656" cy="615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>
                  <a:defRPr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e-DE"/>
              </a:p>
            </p:txBody>
          </p:sp>
        </p:grpSp>
        <p:cxnSp>
          <p:nvCxnSpPr>
            <p:cNvPr id="24" name="Gerade Verbindung mit Pfeil 18"/>
            <p:cNvCxnSpPr>
              <a:cxnSpLocks/>
            </p:cNvCxnSpPr>
            <p:nvPr/>
          </p:nvCxnSpPr>
          <p:spPr bwMode="auto">
            <a:xfrm flipV="1">
              <a:off x="7032661" y="3437226"/>
              <a:ext cx="0" cy="3538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0"/>
            <p:cNvSpPr/>
            <p:nvPr/>
          </p:nvSpPr>
          <p:spPr bwMode="auto">
            <a:xfrm>
              <a:off x="6223461" y="4039598"/>
              <a:ext cx="1776335" cy="1134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de-DE">
                  <a:solidFill>
                    <a:sysClr val="windowText" lastClr="000000"/>
                  </a:solidFill>
                </a:rPr>
                <a:t>Initial condition uncertainty</a:t>
              </a:r>
            </a:p>
          </p:txBody>
        </p:sp>
      </p:grpSp>
      <p:grpSp>
        <p:nvGrpSpPr>
          <p:cNvPr id="5" name="Gruppieren 49"/>
          <p:cNvGrpSpPr/>
          <p:nvPr/>
        </p:nvGrpSpPr>
        <p:grpSpPr bwMode="auto">
          <a:xfrm>
            <a:off x="243918" y="1664661"/>
            <a:ext cx="7355532" cy="1855342"/>
            <a:chOff x="409902" y="3167256"/>
            <a:chExt cx="6781345" cy="1565039"/>
          </a:xfrm>
        </p:grpSpPr>
        <p:sp>
          <p:nvSpPr>
            <p:cNvPr id="14" name="Inhaltsplatzhalter 1"/>
            <p:cNvSpPr txBox="1"/>
            <p:nvPr/>
          </p:nvSpPr>
          <p:spPr bwMode="auto">
            <a:xfrm>
              <a:off x="409902" y="3167256"/>
              <a:ext cx="6781345" cy="1204074"/>
            </a:xfrm>
            <a:prstGeom prst="rect">
              <a:avLst/>
            </a:prstGeom>
            <a:grpFill/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GB" sz="2000"/>
                <a:t>Coupled atmosphere-ocean-land-sea ice model:</a:t>
              </a:r>
              <a:endParaRPr/>
            </a:p>
          </p:txBody>
        </p:sp>
        <p:pic>
          <p:nvPicPr>
            <p:cNvPr id="15" name="Grafik 23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325424" y="3791056"/>
              <a:ext cx="1042649" cy="941239"/>
            </a:xfrm>
            <a:prstGeom prst="rect">
              <a:avLst/>
            </a:prstGeom>
          </p:spPr>
        </p:pic>
        <p:pic>
          <p:nvPicPr>
            <p:cNvPr id="16" name="Grafik 24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314318" y="3877920"/>
              <a:ext cx="1841886" cy="789105"/>
            </a:xfrm>
            <a:prstGeom prst="rect">
              <a:avLst/>
            </a:prstGeom>
          </p:spPr>
        </p:pic>
        <p:pic>
          <p:nvPicPr>
            <p:cNvPr id="17" name="Grafik 25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2334207" y="3899003"/>
              <a:ext cx="819987" cy="786896"/>
            </a:xfrm>
            <a:prstGeom prst="rect">
              <a:avLst/>
            </a:prstGeom>
          </p:spPr>
        </p:pic>
        <p:pic>
          <p:nvPicPr>
            <p:cNvPr id="18" name="Grafik 2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509667" y="3779937"/>
              <a:ext cx="1719036" cy="947332"/>
            </a:xfrm>
            <a:prstGeom prst="rect">
              <a:avLst/>
            </a:prstGeom>
          </p:spPr>
        </p:pic>
        <p:cxnSp>
          <p:nvCxnSpPr>
            <p:cNvPr id="19" name="Gerade Verbindung mit Pfeil 35"/>
            <p:cNvCxnSpPr>
              <a:cxnSpLocks/>
            </p:cNvCxnSpPr>
            <p:nvPr/>
          </p:nvCxnSpPr>
          <p:spPr bwMode="auto">
            <a:xfrm flipH="1">
              <a:off x="1802256" y="3562383"/>
              <a:ext cx="302590" cy="1972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39"/>
            <p:cNvCxnSpPr>
              <a:cxnSpLocks/>
            </p:cNvCxnSpPr>
            <p:nvPr/>
          </p:nvCxnSpPr>
          <p:spPr bwMode="auto">
            <a:xfrm flipH="1">
              <a:off x="2941593" y="3562383"/>
              <a:ext cx="372725" cy="3155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42"/>
            <p:cNvCxnSpPr>
              <a:cxnSpLocks/>
            </p:cNvCxnSpPr>
            <p:nvPr/>
          </p:nvCxnSpPr>
          <p:spPr bwMode="auto">
            <a:xfrm>
              <a:off x="4235261" y="3562383"/>
              <a:ext cx="164672" cy="3155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46"/>
            <p:cNvCxnSpPr>
              <a:cxnSpLocks/>
            </p:cNvCxnSpPr>
            <p:nvPr/>
          </p:nvCxnSpPr>
          <p:spPr bwMode="auto">
            <a:xfrm>
              <a:off x="5087674" y="3562383"/>
              <a:ext cx="441255" cy="1954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 bwMode="auto">
          <a:xfrm>
            <a:off x="548313" y="4013739"/>
            <a:ext cx="6561226" cy="1323439"/>
            <a:chOff x="31103" y="4674464"/>
            <a:chExt cx="6561226" cy="1323439"/>
          </a:xfrm>
        </p:grpSpPr>
        <p:sp>
          <p:nvSpPr>
            <p:cNvPr id="8" name="Textfeld 50"/>
            <p:cNvSpPr txBox="1"/>
            <p:nvPr/>
          </p:nvSpPr>
          <p:spPr bwMode="auto">
            <a:xfrm>
              <a:off x="31103" y="4674464"/>
              <a:ext cx="37943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Wingdings"/>
                <a:buChar char="§"/>
                <a:defRPr/>
              </a:pPr>
              <a:r>
                <a:rPr lang="en-US" sz="2000" dirty="0"/>
                <a:t>forecast horizon up to 7 months</a:t>
              </a:r>
              <a:endParaRPr dirty="0"/>
            </a:p>
            <a:p>
              <a:pPr marL="285750" indent="-285750">
                <a:buFont typeface="Wingdings"/>
                <a:buChar char="§"/>
                <a:defRPr/>
              </a:pPr>
              <a:r>
                <a:rPr lang="en-US" sz="2000" dirty="0"/>
                <a:t>36 km horizontal resolution</a:t>
              </a:r>
              <a:endParaRPr dirty="0"/>
            </a:p>
            <a:p>
              <a:pPr marL="285750" indent="-285750">
                <a:buFont typeface="Wingdings"/>
                <a:buChar char="§"/>
                <a:defRPr/>
              </a:pPr>
              <a:r>
                <a:rPr lang="en-US" sz="2000" dirty="0"/>
                <a:t>Daily temporal resolution</a:t>
              </a:r>
              <a:endParaRPr dirty="0"/>
            </a:p>
            <a:p>
              <a:pPr marL="285750" indent="-285750">
                <a:buFont typeface="Wingdings"/>
                <a:buChar char="§"/>
                <a:defRPr/>
              </a:pPr>
              <a:r>
                <a:rPr lang="en-US" sz="2000" dirty="0"/>
                <a:t>51 members</a:t>
              </a:r>
              <a:endParaRPr dirty="0"/>
            </a:p>
          </p:txBody>
        </p:sp>
        <p:sp>
          <p:nvSpPr>
            <p:cNvPr id="9" name="Right Brace 8"/>
            <p:cNvSpPr/>
            <p:nvPr/>
          </p:nvSpPr>
          <p:spPr bwMode="auto">
            <a:xfrm>
              <a:off x="4249348" y="4780408"/>
              <a:ext cx="446484" cy="1198606"/>
            </a:xfrm>
            <a:prstGeom prst="rightBrace">
              <a:avLst>
                <a:gd name="adj1" fmla="val 8333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600"/>
            </a:p>
          </p:txBody>
        </p:sp>
        <p:sp>
          <p:nvSpPr>
            <p:cNvPr id="10" name="Rectangle: Rounded Corners 9"/>
            <p:cNvSpPr/>
            <p:nvPr/>
          </p:nvSpPr>
          <p:spPr bwMode="auto">
            <a:xfrm>
              <a:off x="4832768" y="4971173"/>
              <a:ext cx="1759561" cy="810285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Seasonal</a:t>
              </a:r>
              <a:endParaRPr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C0ADB1A-288C-4B42-8FC5-AAD44AC0ECB2}"/>
              </a:ext>
            </a:extLst>
          </p:cNvPr>
          <p:cNvSpPr txBox="1"/>
          <p:nvPr/>
        </p:nvSpPr>
        <p:spPr>
          <a:xfrm>
            <a:off x="278537" y="5599455"/>
            <a:ext cx="117809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cs typeface="Times New Roman"/>
              </a:rPr>
              <a:t>Bias Correction and </a:t>
            </a:r>
            <a:r>
              <a:rPr lang="en-US" sz="2300" b="1" dirty="0" err="1">
                <a:solidFill>
                  <a:srgbClr val="FF0000"/>
                </a:solidFill>
                <a:cs typeface="Times New Roman"/>
              </a:rPr>
              <a:t>downscacling</a:t>
            </a:r>
            <a:r>
              <a:rPr lang="en-US" sz="2300" b="1" dirty="0">
                <a:solidFill>
                  <a:srgbClr val="FF0000"/>
                </a:solidFill>
                <a:cs typeface="Times New Roman"/>
              </a:rPr>
              <a:t>:  Seasonal forecast of P and T: 10 km resolution; every month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F72A04-AA9C-4DF9-8CF9-7FDFF32A8DD8}"/>
              </a:ext>
            </a:extLst>
          </p:cNvPr>
          <p:cNvSpPr/>
          <p:nvPr/>
        </p:nvSpPr>
        <p:spPr>
          <a:xfrm>
            <a:off x="318954" y="3816693"/>
            <a:ext cx="7073991" cy="1615331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FB066C8-D1A8-40BA-8479-771F9960F3F2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7392945" y="4624359"/>
            <a:ext cx="515556" cy="0"/>
          </a:xfrm>
          <a:prstGeom prst="straightConnector1">
            <a:avLst/>
          </a:prstGeom>
          <a:ln w="857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2489636" y="994162"/>
            <a:ext cx="1739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 i="1" dirty="0">
                <a:solidFill>
                  <a:schemeClr val="accent4">
                    <a:lumMod val="75000"/>
                  </a:schemeClr>
                </a:solidFill>
              </a:rPr>
              <a:t>: SEAS5</a:t>
            </a:r>
            <a:endParaRPr lang="de-DE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70216" y="1240077"/>
            <a:ext cx="3002292" cy="401908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WASA-SED: </a:t>
            </a:r>
            <a:b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A meso-scale </a:t>
            </a:r>
            <a:r>
              <a:rPr lang="it-IT" altLang="de-DE" sz="2800" dirty="0" err="1">
                <a:latin typeface="+mn-lt"/>
                <a:ea typeface="+mn-ea"/>
                <a:cs typeface="Times New Roman" panose="02020603050405020304" pitchFamily="18" charset="0"/>
              </a:rPr>
              <a:t>hydro-sediment-ological</a:t>
            </a: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 model:</a:t>
            </a:r>
            <a:b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</a:br>
            <a:b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* Catena-</a:t>
            </a:r>
            <a:r>
              <a:rPr lang="it-IT" altLang="de-DE" sz="2800" dirty="0" err="1">
                <a:latin typeface="+mn-lt"/>
                <a:ea typeface="+mn-ea"/>
                <a:cs typeface="Times New Roman" panose="02020603050405020304" pitchFamily="18" charset="0"/>
              </a:rPr>
              <a:t>based</a:t>
            </a:r>
            <a:b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* multi-scale</a:t>
            </a:r>
            <a:b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* </a:t>
            </a:r>
            <a:r>
              <a:rPr lang="it-IT" altLang="de-DE" sz="2800" dirty="0" err="1">
                <a:latin typeface="+mn-lt"/>
                <a:ea typeface="+mn-ea"/>
                <a:cs typeface="Times New Roman" panose="02020603050405020304" pitchFamily="18" charset="0"/>
              </a:rPr>
              <a:t>distributed</a:t>
            </a: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, </a:t>
            </a:r>
            <a:b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* </a:t>
            </a:r>
            <a:r>
              <a:rPr lang="it-IT" altLang="de-DE" sz="2800" dirty="0" err="1">
                <a:latin typeface="+mn-lt"/>
                <a:ea typeface="+mn-ea"/>
                <a:cs typeface="Times New Roman" panose="02020603050405020304" pitchFamily="18" charset="0"/>
              </a:rPr>
              <a:t>process-oriented</a:t>
            </a:r>
            <a:r>
              <a:rPr lang="it-IT" altLang="de-DE" sz="2800" dirty="0">
                <a:latin typeface="+mn-lt"/>
                <a:ea typeface="+mn-ea"/>
                <a:cs typeface="Times New Roman" panose="02020603050405020304" pitchFamily="18" charset="0"/>
              </a:rPr>
              <a:t>,</a:t>
            </a:r>
            <a:endParaRPr lang="en-US" sz="2800" dirty="0"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3146" y="4002700"/>
            <a:ext cx="2730823" cy="19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3511" y="1381301"/>
            <a:ext cx="3613142" cy="254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684" y="1423045"/>
            <a:ext cx="3547502" cy="250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" t="20284" r="215" b="18396"/>
          <a:stretch>
            <a:fillRect/>
          </a:stretch>
        </p:blipFill>
        <p:spPr bwMode="auto">
          <a:xfrm>
            <a:off x="3729535" y="4137076"/>
            <a:ext cx="4303936" cy="1623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krümmte Verbindung 3"/>
          <p:cNvCxnSpPr/>
          <p:nvPr/>
        </p:nvCxnSpPr>
        <p:spPr>
          <a:xfrm>
            <a:off x="7530185" y="2393768"/>
            <a:ext cx="864000" cy="0"/>
          </a:xfrm>
          <a:prstGeom prst="curvedConnector3">
            <a:avLst/>
          </a:prstGeom>
          <a:ln w="50800" cmpd="sng">
            <a:solidFill>
              <a:srgbClr val="002060"/>
            </a:solidFill>
            <a:tailEnd type="stealt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krümmte Verbindung 15"/>
          <p:cNvCxnSpPr/>
          <p:nvPr/>
        </p:nvCxnSpPr>
        <p:spPr>
          <a:xfrm rot="16200000" flipH="1">
            <a:off x="8681006" y="3556491"/>
            <a:ext cx="1780410" cy="479303"/>
          </a:xfrm>
          <a:prstGeom prst="curvedConnector3">
            <a:avLst/>
          </a:prstGeom>
          <a:ln w="50800" cmpd="sng">
            <a:solidFill>
              <a:srgbClr val="002060"/>
            </a:solidFill>
            <a:tailEnd type="stealt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  <a:sp3d z="139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krümmte Verbindung 22"/>
          <p:cNvCxnSpPr>
            <a:cxnSpLocks/>
          </p:cNvCxnSpPr>
          <p:nvPr/>
        </p:nvCxnSpPr>
        <p:spPr>
          <a:xfrm rot="10800000" flipV="1">
            <a:off x="8141522" y="5122147"/>
            <a:ext cx="1397545" cy="494221"/>
          </a:xfrm>
          <a:prstGeom prst="curvedConnector3">
            <a:avLst/>
          </a:prstGeom>
          <a:ln w="50800" cmpd="sng">
            <a:solidFill>
              <a:srgbClr val="002060"/>
            </a:solidFill>
            <a:tailEnd type="stealt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"/>
          <p:cNvSpPr/>
          <p:nvPr/>
        </p:nvSpPr>
        <p:spPr bwMode="auto">
          <a:xfrm>
            <a:off x="173667" y="245186"/>
            <a:ext cx="7859804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cs typeface="Times New Roman"/>
              </a:rPr>
              <a:t>Methodologies: Seasonal hydrological forecast (+ sediment)</a:t>
            </a:r>
            <a:endParaRPr sz="2400" b="1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485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FD8A4A3-324F-4931-AAD5-E6BB90CEB70C}"/>
              </a:ext>
            </a:extLst>
          </p:cNvPr>
          <p:cNvSpPr txBox="1">
            <a:spLocks/>
          </p:cNvSpPr>
          <p:nvPr/>
        </p:nvSpPr>
        <p:spPr>
          <a:xfrm>
            <a:off x="439995" y="365125"/>
            <a:ext cx="8756256" cy="591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Times New Roman"/>
                <a:sym typeface="+mn-ea"/>
              </a:rPr>
              <a:t>WASA-SED – Input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F3889F-1F05-4575-99BB-5A56CFB0E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00" y="1665171"/>
            <a:ext cx="3713480" cy="4440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8EDBB8-8866-4EFA-B1FB-9F92568D3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400" y="1507867"/>
            <a:ext cx="3149600" cy="4577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21179-2EC0-4990-B7BF-37BB062E30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3432" y="1652660"/>
            <a:ext cx="2904390" cy="4409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643D1D-5D59-4B76-A572-2EDD87E3BC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8245" y="1612020"/>
            <a:ext cx="3069727" cy="44932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4BF520-CB2A-4712-9887-5BD4AFD12B1B}"/>
              </a:ext>
            </a:extLst>
          </p:cNvPr>
          <p:cNvSpPr/>
          <p:nvPr/>
        </p:nvSpPr>
        <p:spPr>
          <a:xfrm>
            <a:off x="333836" y="1583891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LID4096" b="1" dirty="0"/>
              <a:t>Topography</a:t>
            </a:r>
            <a:endParaRPr lang="LID4096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8EC1A3-1442-4259-971B-82445E5D1069}"/>
              </a:ext>
            </a:extLst>
          </p:cNvPr>
          <p:cNvSpPr/>
          <p:nvPr/>
        </p:nvSpPr>
        <p:spPr>
          <a:xfrm>
            <a:off x="3015625" y="1457780"/>
            <a:ext cx="1101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LID4096" b="1" dirty="0"/>
              <a:t>Soil types</a:t>
            </a:r>
            <a:endParaRPr lang="LID4096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38B345-8A8A-49F8-AB6A-A0B7CA8A740B}"/>
              </a:ext>
            </a:extLst>
          </p:cNvPr>
          <p:cNvSpPr/>
          <p:nvPr/>
        </p:nvSpPr>
        <p:spPr>
          <a:xfrm>
            <a:off x="4842495" y="1392764"/>
            <a:ext cx="1616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LID4096" b="1" dirty="0"/>
              <a:t>Land-use types</a:t>
            </a:r>
            <a:endParaRPr lang="LID4096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97B79-1D7C-456A-B734-096D0AB7369E}"/>
              </a:ext>
            </a:extLst>
          </p:cNvPr>
          <p:cNvSpPr/>
          <p:nvPr/>
        </p:nvSpPr>
        <p:spPr>
          <a:xfrm>
            <a:off x="6928782" y="1388915"/>
            <a:ext cx="175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LID4096" b="1" dirty="0"/>
              <a:t>Stream Network</a:t>
            </a:r>
            <a:endParaRPr lang="LID4096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211325-3E66-42D8-98E8-1E7B1A673B37}"/>
              </a:ext>
            </a:extLst>
          </p:cNvPr>
          <p:cNvSpPr/>
          <p:nvPr/>
        </p:nvSpPr>
        <p:spPr>
          <a:xfrm>
            <a:off x="8914115" y="1426587"/>
            <a:ext cx="3143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LID4096" b="1" dirty="0"/>
              <a:t>Time series data:</a:t>
            </a:r>
            <a:br>
              <a:rPr lang="en-US" altLang="LID4096" b="1" dirty="0"/>
            </a:br>
            <a:endParaRPr lang="en-US" altLang="LID4096" b="1" dirty="0"/>
          </a:p>
          <a:p>
            <a:pPr algn="just"/>
            <a:r>
              <a:rPr lang="en-US" altLang="LID4096" dirty="0"/>
              <a:t>-Weather data</a:t>
            </a:r>
          </a:p>
          <a:p>
            <a:pPr algn="just"/>
            <a:r>
              <a:rPr lang="en-US" altLang="LID4096" dirty="0"/>
              <a:t>- Soil  and Land-USE properties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6D666-404C-4F19-96AF-EAEFA392C4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65"/>
          <a:stretch/>
        </p:blipFill>
        <p:spPr>
          <a:xfrm>
            <a:off x="924503" y="2550014"/>
            <a:ext cx="10182168" cy="351203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D4092B-501C-4E76-9D8D-BC910A735A63}"/>
              </a:ext>
            </a:extLst>
          </p:cNvPr>
          <p:cNvSpPr/>
          <p:nvPr/>
        </p:nvSpPr>
        <p:spPr>
          <a:xfrm>
            <a:off x="924503" y="2113374"/>
            <a:ext cx="3293915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Data type, source and resolution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14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020" y="136525"/>
            <a:ext cx="9704070" cy="862556"/>
          </a:xfrm>
        </p:spPr>
        <p:txBody>
          <a:bodyPr>
            <a:normAutofit/>
          </a:bodyPr>
          <a:lstStyle/>
          <a:p>
            <a:pPr algn="l"/>
            <a:r>
              <a:rPr lang="en-US" altLang="en-US" sz="2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Times New Roman" panose="02020603050405020304" pitchFamily="18" charset="0"/>
              </a:rPr>
              <a:t>Data collection: Hydro-sedimentological dynamics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020"/>
              <a:t>-</a:t>
            </a:r>
            <a:fld id="{9DFA24C1-C3DC-4431-AA70-A81C27FE56BC}" type="slidenum">
              <a:rPr lang="en-US" sz="1020"/>
              <a:t>15</a:t>
            </a:fld>
            <a:r>
              <a:rPr lang="en-US" sz="1020"/>
              <a:t>-</a:t>
            </a:r>
            <a:endParaRPr lang="en-US" sz="1020" dirty="0"/>
          </a:p>
        </p:txBody>
      </p:sp>
      <p:graphicFrame>
        <p:nvGraphicFramePr>
          <p:cNvPr id="6" name="Table 5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2553979"/>
              </p:ext>
            </p:extLst>
          </p:nvPr>
        </p:nvGraphicFramePr>
        <p:xfrm>
          <a:off x="948690" y="1138555"/>
          <a:ext cx="10538459" cy="4854575"/>
        </p:xfrm>
        <a:graphic>
          <a:graphicData uri="http://schemas.openxmlformats.org/drawingml/2006/table">
            <a:tbl>
              <a:tblPr/>
              <a:tblGrid>
                <a:gridCol w="2388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795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Temporal Resolution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Summary Stats (Min/Median/Max)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Source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Discharge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Daily</a:t>
                      </a:r>
                      <a:r>
                        <a:rPr lang="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(1990-2020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Gilgel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Abay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0.51/30.92/618.91 m³/s</a:t>
                      </a:r>
                    </a:p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Gumara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0.2/9.30/374.04 m³/s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MoWE, ABAO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120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Rainfall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Daily</a:t>
                      </a:r>
                      <a:r>
                        <a:rPr lang="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(1990-2020)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Gilgel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Abay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0.0/1.9/48.5 mm</a:t>
                      </a:r>
                    </a:p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Gumara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0.0/0.46/55.02 mm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495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Daily</a:t>
                      </a:r>
                      <a:r>
                        <a:rPr lang="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(1990-2020)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Gilgel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Abay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10.2/18.5/26.3°C</a:t>
                      </a:r>
                    </a:p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Gumara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9.8/19.1/27.0°C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EMI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50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de-DE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uspended</a:t>
                      </a:r>
                      <a:r>
                        <a:rPr lang="de-DE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sediment</a:t>
                      </a:r>
                      <a:r>
                        <a:rPr lang="de-DE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concentration</a:t>
                      </a:r>
                      <a:r>
                        <a:rPr lang="de-DE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(S</a:t>
                      </a: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</a:t>
                      </a:r>
                      <a:r>
                        <a:rPr lang="de-DE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Intermittent</a:t>
                      </a:r>
                      <a:r>
                        <a:rPr lang="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(1990-2020)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Gilgel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Abay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0.2/1.27/3.4 g/L</a:t>
                      </a:r>
                    </a:p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Gumara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0.52/1.62/2.07 g/L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MoWE, ABAO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495"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de-DE" sz="1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Evapotranspiration</a:t>
                      </a:r>
                      <a:endParaRPr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Daily</a:t>
                      </a:r>
                      <a:r>
                        <a:rPr lang="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(1990-2020)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Gilgel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Abay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2.0/4.5/7.1 mm</a:t>
                      </a:r>
                    </a:p>
                    <a:p>
                      <a:pPr marL="85725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Gumara</a:t>
                      </a:r>
                      <a:r>
                        <a:rPr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1.8/4.3/6.8 mm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calculated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/>
          <p:nvPr/>
        </p:nvSpPr>
        <p:spPr bwMode="auto">
          <a:xfrm>
            <a:off x="409904" y="351786"/>
            <a:ext cx="2521844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200" b="1" dirty="0">
                <a:cs typeface="Times New Roman"/>
              </a:rPr>
              <a:t>5.		Results  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34"/>
          <a:stretch/>
        </p:blipFill>
        <p:spPr bwMode="auto">
          <a:xfrm>
            <a:off x="3856120" y="1460991"/>
            <a:ext cx="3934879" cy="1435071"/>
          </a:xfrm>
          <a:prstGeom prst="rect">
            <a:avLst/>
          </a:prstGeom>
        </p:spPr>
      </p:pic>
      <p:sp>
        <p:nvSpPr>
          <p:cNvPr id="5" name="Rectangle: Rounded Corners 17"/>
          <p:cNvSpPr/>
          <p:nvPr/>
        </p:nvSpPr>
        <p:spPr bwMode="auto">
          <a:xfrm>
            <a:off x="513566" y="3807912"/>
            <a:ext cx="2329841" cy="133692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Seasonal atmospheric  forecast </a:t>
            </a:r>
            <a:endParaRPr sz="2400" dirty="0"/>
          </a:p>
        </p:txBody>
      </p:sp>
      <p:cxnSp>
        <p:nvCxnSpPr>
          <p:cNvPr id="6" name="Straight Arrow Connector 18"/>
          <p:cNvCxnSpPr>
            <a:cxnSpLocks/>
            <a:stCxn id="5" idx="3"/>
            <a:endCxn id="8" idx="1"/>
          </p:cNvCxnSpPr>
          <p:nvPr/>
        </p:nvCxnSpPr>
        <p:spPr bwMode="auto">
          <a:xfrm>
            <a:off x="2843407" y="4476375"/>
            <a:ext cx="4008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9"/>
          <p:cNvSpPr/>
          <p:nvPr/>
        </p:nvSpPr>
        <p:spPr bwMode="auto">
          <a:xfrm>
            <a:off x="3244240" y="3807913"/>
            <a:ext cx="3933173" cy="133692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Seasonal hydrological and sedimentological forecast</a:t>
            </a:r>
            <a:endParaRPr sz="2400" dirty="0"/>
          </a:p>
        </p:txBody>
      </p:sp>
      <p:sp>
        <p:nvSpPr>
          <p:cNvPr id="10" name="Rectangle: Rounded Corners 21"/>
          <p:cNvSpPr/>
          <p:nvPr/>
        </p:nvSpPr>
        <p:spPr bwMode="auto">
          <a:xfrm>
            <a:off x="7695237" y="3807912"/>
            <a:ext cx="4163087" cy="133692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Water resources use and crop yield expectations</a:t>
            </a:r>
            <a:endParaRPr sz="2400" dirty="0"/>
          </a:p>
        </p:txBody>
      </p:sp>
      <p:cxnSp>
        <p:nvCxnSpPr>
          <p:cNvPr id="11" name="Straight Arrow Connector 18"/>
          <p:cNvCxnSpPr>
            <a:cxnSpLocks/>
            <a:endCxn id="10" idx="1"/>
          </p:cNvCxnSpPr>
          <p:nvPr/>
        </p:nvCxnSpPr>
        <p:spPr bwMode="auto">
          <a:xfrm flipV="1">
            <a:off x="7177413" y="4476374"/>
            <a:ext cx="51782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21"/>
          <p:cNvSpPr/>
          <p:nvPr/>
        </p:nvSpPr>
        <p:spPr bwMode="auto">
          <a:xfrm>
            <a:off x="283963" y="3475167"/>
            <a:ext cx="7131445" cy="2073863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194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F32C66-005E-46E9-B9A8-84EE2AF85A2B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500" y="1092485"/>
            <a:ext cx="6747891" cy="3195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4F998B-DBC1-4FCB-8C7A-95B305FB0018}"/>
              </a:ext>
            </a:extLst>
          </p:cNvPr>
          <p:cNvSpPr/>
          <p:nvPr/>
        </p:nvSpPr>
        <p:spPr>
          <a:xfrm>
            <a:off x="171450" y="326429"/>
            <a:ext cx="7824876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2200" b="1" dirty="0">
                <a:cs typeface="Times New Roman"/>
              </a:rPr>
              <a:t>Compare Rainfall: Station data, CHIRPS, ERA5, ERA5-Land, IMERG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F7D38E-DEAE-4D32-AF01-F15894B8576D}"/>
              </a:ext>
            </a:extLst>
          </p:cNvPr>
          <p:cNvSpPr/>
          <p:nvPr/>
        </p:nvSpPr>
        <p:spPr>
          <a:xfrm>
            <a:off x="952500" y="4399339"/>
            <a:ext cx="64075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The average annual rainfall for the period 2001–2019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DEC9B-2C52-4A41-8FDE-DFBB3D508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670847" y="4961378"/>
            <a:ext cx="1102377" cy="11023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BC6D8B-9DB8-47D1-A57D-BE393F64E937}"/>
              </a:ext>
            </a:extLst>
          </p:cNvPr>
          <p:cNvSpPr/>
          <p:nvPr/>
        </p:nvSpPr>
        <p:spPr>
          <a:xfrm>
            <a:off x="171450" y="5053672"/>
            <a:ext cx="10404147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marR="0" lvl="0" indent="-538163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Zargar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M., Bronstert, A.,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Francke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T., F. A.,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Zimale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et al., (2025) Comparison and Hydrological Evaluation of different Precipitation Data for a Large Tropical Region: The Blue Nile Basin in Ethiopia, Submitted to Journal: Frontiers in Water, Specialty Section: Water and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Hydrocomplexity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Volume 7 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doi</a:t>
            </a:r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10.3389/frwa.2025.1536881</a:t>
            </a:r>
            <a:endParaRPr lang="en-US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22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301-2CAD-46A5-9A11-4C2D63EE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  <a:ea typeface="+mn-ea"/>
                <a:cs typeface="Times New Roman"/>
              </a:rPr>
              <a:t>Results: Temperature (t2m) forecasts</a:t>
            </a:r>
          </a:p>
        </p:txBody>
      </p:sp>
      <p:sp>
        <p:nvSpPr>
          <p:cNvPr id="139" name="Slide Number Placeholder 5">
            <a:extLst>
              <a:ext uri="{FF2B5EF4-FFF2-40B4-BE49-F238E27FC236}">
                <a16:creationId xmlns:a16="http://schemas.microsoft.com/office/drawing/2014/main" id="{A4602849-8CA7-5827-B903-C7FBE0B87F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273800"/>
            <a:ext cx="575953" cy="584200"/>
          </a:xfrm>
        </p:spPr>
        <p:txBody>
          <a:bodyPr/>
          <a:lstStyle/>
          <a:p>
            <a:fld id="{776FC98F-84AD-404B-BCCB-49E092AA6DE0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8A4BDC-09C0-64E1-B006-2C6C131B6FD3}"/>
              </a:ext>
            </a:extLst>
          </p:cNvPr>
          <p:cNvSpPr txBox="1"/>
          <p:nvPr/>
        </p:nvSpPr>
        <p:spPr bwMode="gray">
          <a:xfrm>
            <a:off x="4787900" y="27559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de-DE" sz="1400" dirty="0" err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D3DCA8-0501-60CA-9B8E-2B5E09A744DA}"/>
              </a:ext>
            </a:extLst>
          </p:cNvPr>
          <p:cNvSpPr txBox="1"/>
          <p:nvPr/>
        </p:nvSpPr>
        <p:spPr bwMode="gray">
          <a:xfrm>
            <a:off x="5930900" y="11049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de-DE" sz="14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F7EA00C-E57A-D8D4-CC21-5BC5E8C1E0CB}"/>
              </a:ext>
            </a:extLst>
          </p:cNvPr>
          <p:cNvSpPr txBox="1"/>
          <p:nvPr/>
        </p:nvSpPr>
        <p:spPr>
          <a:xfrm>
            <a:off x="439995" y="960117"/>
            <a:ext cx="997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January</a:t>
            </a:r>
            <a:r>
              <a:rPr lang="de-DE" sz="2400" dirty="0"/>
              <a:t> </a:t>
            </a:r>
            <a:r>
              <a:rPr lang="de-DE" sz="2400" dirty="0" err="1"/>
              <a:t>tercile</a:t>
            </a:r>
            <a:r>
              <a:rPr lang="de-DE" sz="2400" dirty="0"/>
              <a:t> </a:t>
            </a:r>
            <a:r>
              <a:rPr lang="de-DE" sz="2400" dirty="0" err="1"/>
              <a:t>forecast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endParaRPr lang="de-DE" sz="24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F313E72-01E9-AB94-2520-0D4C2FB49A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2002922"/>
            <a:ext cx="3336740" cy="3474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571C505-9573-3491-6A82-903AD2C61C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980" y="2002922"/>
            <a:ext cx="3322956" cy="3474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40C0FC2-D580-18BB-084F-19F91539F9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774" y="1979639"/>
            <a:ext cx="3354538" cy="349728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E180355-1A4F-5026-FDDC-7A04615B750E}"/>
              </a:ext>
            </a:extLst>
          </p:cNvPr>
          <p:cNvSpPr txBox="1"/>
          <p:nvPr/>
        </p:nvSpPr>
        <p:spPr>
          <a:xfrm>
            <a:off x="479376" y="1341090"/>
            <a:ext cx="1134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March </a:t>
            </a:r>
            <a:r>
              <a:rPr lang="de-DE" dirty="0"/>
              <a:t>                                   </a:t>
            </a:r>
            <a:r>
              <a:rPr lang="de-DE" b="1" dirty="0"/>
              <a:t>April  </a:t>
            </a:r>
            <a:r>
              <a:rPr lang="de-DE" dirty="0"/>
              <a:t>                                        </a:t>
            </a:r>
            <a:r>
              <a:rPr lang="de-DE" b="1" dirty="0"/>
              <a:t>May</a:t>
            </a:r>
            <a:r>
              <a:rPr lang="de-DE" dirty="0"/>
              <a:t>                                          </a:t>
            </a:r>
            <a:r>
              <a:rPr lang="de-DE" b="1" dirty="0"/>
              <a:t>June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6A58845F-0886-146C-4FAF-914ACDC811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1979639"/>
            <a:ext cx="3340262" cy="349728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6189" y="1089764"/>
            <a:ext cx="1143163" cy="49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6911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301-2CAD-46A5-9A11-4C2D63EE7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  <a:ea typeface="+mn-ea"/>
                <a:cs typeface="Times New Roman"/>
              </a:rPr>
              <a:t>Precipitation (</a:t>
            </a:r>
            <a:r>
              <a:rPr lang="en-US" sz="2800" b="1" dirty="0" err="1">
                <a:latin typeface="+mn-lt"/>
                <a:ea typeface="+mn-ea"/>
                <a:cs typeface="Times New Roman"/>
              </a:rPr>
              <a:t>tp</a:t>
            </a:r>
            <a:r>
              <a:rPr lang="en-US" sz="2800" b="1" dirty="0">
                <a:latin typeface="+mn-lt"/>
                <a:ea typeface="+mn-ea"/>
                <a:cs typeface="Times New Roman"/>
              </a:rPr>
              <a:t>) forecasts</a:t>
            </a:r>
          </a:p>
        </p:txBody>
      </p:sp>
      <p:sp>
        <p:nvSpPr>
          <p:cNvPr id="139" name="Slide Number Placeholder 5">
            <a:extLst>
              <a:ext uri="{FF2B5EF4-FFF2-40B4-BE49-F238E27FC236}">
                <a16:creationId xmlns:a16="http://schemas.microsoft.com/office/drawing/2014/main" id="{A4602849-8CA7-5827-B903-C7FBE0B87F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273800"/>
            <a:ext cx="575953" cy="584200"/>
          </a:xfrm>
        </p:spPr>
        <p:txBody>
          <a:bodyPr/>
          <a:lstStyle/>
          <a:p>
            <a:fld id="{776FC98F-84AD-404B-BCCB-49E092AA6DE0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8A4BDC-09C0-64E1-B006-2C6C131B6FD3}"/>
              </a:ext>
            </a:extLst>
          </p:cNvPr>
          <p:cNvSpPr txBox="1"/>
          <p:nvPr/>
        </p:nvSpPr>
        <p:spPr bwMode="gray">
          <a:xfrm>
            <a:off x="4787900" y="27559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de-DE" sz="1400" dirty="0" err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D3DCA8-0501-60CA-9B8E-2B5E09A744DA}"/>
              </a:ext>
            </a:extLst>
          </p:cNvPr>
          <p:cNvSpPr txBox="1"/>
          <p:nvPr/>
        </p:nvSpPr>
        <p:spPr bwMode="gray">
          <a:xfrm>
            <a:off x="5930900" y="11049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indent="-18000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§"/>
            </a:pPr>
            <a:endParaRPr lang="de-DE" sz="14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F7EA00C-E57A-D8D4-CC21-5BC5E8C1E0CB}"/>
              </a:ext>
            </a:extLst>
          </p:cNvPr>
          <p:cNvSpPr txBox="1"/>
          <p:nvPr/>
        </p:nvSpPr>
        <p:spPr>
          <a:xfrm>
            <a:off x="371475" y="1004473"/>
            <a:ext cx="997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January</a:t>
            </a:r>
            <a:r>
              <a:rPr lang="de-DE" sz="2400" dirty="0"/>
              <a:t> </a:t>
            </a:r>
            <a:r>
              <a:rPr lang="de-DE" sz="2400" dirty="0" err="1"/>
              <a:t>tercile</a:t>
            </a:r>
            <a:r>
              <a:rPr lang="de-DE" sz="2400" dirty="0"/>
              <a:t> </a:t>
            </a:r>
            <a:r>
              <a:rPr lang="de-DE" sz="2400" dirty="0" err="1"/>
              <a:t>forecast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995C87-91B9-2ED2-47D6-144D13F1D7D2}"/>
              </a:ext>
            </a:extLst>
          </p:cNvPr>
          <p:cNvSpPr txBox="1"/>
          <p:nvPr/>
        </p:nvSpPr>
        <p:spPr>
          <a:xfrm>
            <a:off x="479376" y="1341090"/>
            <a:ext cx="1134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March </a:t>
            </a:r>
            <a:r>
              <a:rPr lang="de-DE" dirty="0"/>
              <a:t>                                   </a:t>
            </a:r>
            <a:r>
              <a:rPr lang="de-DE" b="1" dirty="0"/>
              <a:t>April  </a:t>
            </a:r>
            <a:r>
              <a:rPr lang="de-DE" dirty="0"/>
              <a:t>                                     </a:t>
            </a:r>
            <a:r>
              <a:rPr lang="de-DE" b="1" dirty="0"/>
              <a:t>May</a:t>
            </a:r>
            <a:r>
              <a:rPr lang="de-DE" dirty="0"/>
              <a:t>                                  </a:t>
            </a:r>
            <a:r>
              <a:rPr lang="de-DE" b="1" dirty="0"/>
              <a:t>June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0F967-62B9-36D0-F56F-0E7A34D681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2002114"/>
            <a:ext cx="3306316" cy="347561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5A79219-FB91-86F8-B328-24776A3CAC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2002875"/>
            <a:ext cx="3387267" cy="351403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E71777D-75D5-1448-D650-8A154D8D8C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1964956"/>
            <a:ext cx="3398633" cy="3551954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E81F340F-0A2C-A17E-6AC0-B5D7D08364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293" y="1962737"/>
            <a:ext cx="3398633" cy="356168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941" y="1050082"/>
            <a:ext cx="1014048" cy="48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60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Karte, Text enthält.&#10;&#10;KI-generierte Inhalte können fehlerhaft sein.">
            <a:extLst>
              <a:ext uri="{FF2B5EF4-FFF2-40B4-BE49-F238E27FC236}">
                <a16:creationId xmlns:a16="http://schemas.microsoft.com/office/drawing/2014/main" id="{242FD6ED-A207-45DA-D072-89C4CA845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44" y="1939169"/>
            <a:ext cx="4990394" cy="3588135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 bwMode="auto">
          <a:xfrm>
            <a:off x="149290" y="1132709"/>
            <a:ext cx="6824266" cy="492585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>
                <a:cs typeface="Times New Roman"/>
              </a:rPr>
              <a:t>Upper Blue Nile Basin </a:t>
            </a:r>
          </a:p>
          <a:p>
            <a:pPr>
              <a:spcBef>
                <a:spcPts val="300"/>
              </a:spcBef>
              <a:defRPr/>
            </a:pPr>
            <a:r>
              <a:rPr lang="en-GB" sz="2000" dirty="0"/>
              <a:t>Blue Nile: main tributary of the Nile (60% of tot. runoff)</a:t>
            </a:r>
          </a:p>
          <a:p>
            <a:pPr>
              <a:spcBef>
                <a:spcPts val="300"/>
              </a:spcBef>
              <a:defRPr/>
            </a:pPr>
            <a:r>
              <a:rPr lang="en-GB" sz="2000" dirty="0"/>
              <a:t>Water resources of Sudan and Egypt depend heavily on it</a:t>
            </a:r>
          </a:p>
          <a:p>
            <a:pPr>
              <a:spcBef>
                <a:spcPts val="300"/>
              </a:spcBef>
              <a:defRPr/>
            </a:pPr>
            <a:r>
              <a:rPr lang="en-GB" sz="2000" dirty="0"/>
              <a:t>High seasonality in river runoff and contained sediment </a:t>
            </a:r>
          </a:p>
          <a:p>
            <a:pPr>
              <a:spcBef>
                <a:spcPts val="300"/>
              </a:spcBef>
              <a:defRPr/>
            </a:pPr>
            <a:r>
              <a:rPr lang="en-GB" sz="2000" dirty="0"/>
              <a:t>Dam ‚GERD‘ now under operation at Ethiopian basin outlet: Vast electrical energy for Ethiopia but concern in Egypt about Nile’s future water resources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09904" y="351786"/>
            <a:ext cx="2089033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200" b="1" dirty="0">
                <a:cs typeface="Times New Roman"/>
              </a:rPr>
              <a:t>Motivation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16ED0B6-9BE9-FEBE-7949-1F1836D16CCA}"/>
              </a:ext>
            </a:extLst>
          </p:cNvPr>
          <p:cNvGrpSpPr/>
          <p:nvPr/>
        </p:nvGrpSpPr>
        <p:grpSpPr>
          <a:xfrm>
            <a:off x="416286" y="3945007"/>
            <a:ext cx="4944890" cy="2113552"/>
            <a:chOff x="416286" y="3945007"/>
            <a:chExt cx="4944890" cy="211355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53F9646-FDCD-68D9-1CAD-A2A4FAC3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0645" y="3945007"/>
              <a:ext cx="2127554" cy="1414823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450D5C2-FD83-182D-D650-6321EE7F9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35075" y="3945007"/>
              <a:ext cx="2126101" cy="1414824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E3F8D84-F5C0-5E65-678F-4CAB45BC6C3C}"/>
                </a:ext>
              </a:extLst>
            </p:cNvPr>
            <p:cNvSpPr/>
            <p:nvPr/>
          </p:nvSpPr>
          <p:spPr bwMode="auto">
            <a:xfrm>
              <a:off x="416286" y="5362753"/>
              <a:ext cx="15850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Blue Nile Falls during high-flow</a:t>
              </a:r>
              <a:endParaRPr lang="de-DE" sz="1400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62E5C65F-B4EF-755B-A7D9-6784D782D947}"/>
                </a:ext>
              </a:extLst>
            </p:cNvPr>
            <p:cNvSpPr/>
            <p:nvPr/>
          </p:nvSpPr>
          <p:spPr bwMode="auto">
            <a:xfrm>
              <a:off x="3235075" y="5535339"/>
              <a:ext cx="155129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Blue Nile Falls during low-flow</a:t>
              </a:r>
              <a:endParaRPr lang="de-DE" sz="14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859D0EC0-82C5-86C2-60FE-8BD521EBF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1225" y="1132709"/>
            <a:ext cx="2390775" cy="2174112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12FAB910-7BA2-464B-0803-C0005A66AD19}"/>
              </a:ext>
            </a:extLst>
          </p:cNvPr>
          <p:cNvCxnSpPr>
            <a:cxnSpLocks/>
          </p:cNvCxnSpPr>
          <p:nvPr/>
        </p:nvCxnSpPr>
        <p:spPr bwMode="auto">
          <a:xfrm flipV="1">
            <a:off x="9163050" y="2447925"/>
            <a:ext cx="2714625" cy="2576571"/>
          </a:xfrm>
          <a:prstGeom prst="straightConnector1">
            <a:avLst/>
          </a:prstGeom>
          <a:ln w="19050" cap="rnd">
            <a:solidFill>
              <a:srgbClr val="FF0000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C2DD48E8-6D4A-75CF-F452-AA1103465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8490857" y="2138250"/>
            <a:ext cx="3047544" cy="1592829"/>
          </a:xfrm>
          <a:prstGeom prst="straightConnector1">
            <a:avLst/>
          </a:prstGeom>
          <a:ln w="19050" cap="rnd">
            <a:solidFill>
              <a:srgbClr val="FF0000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CABBB86-D848-1810-DA7D-B291EFAA80C5}"/>
              </a:ext>
            </a:extLst>
          </p:cNvPr>
          <p:cNvGrpSpPr/>
          <p:nvPr/>
        </p:nvGrpSpPr>
        <p:grpSpPr>
          <a:xfrm>
            <a:off x="490645" y="3428979"/>
            <a:ext cx="8081855" cy="2629559"/>
            <a:chOff x="873578" y="3682695"/>
            <a:chExt cx="7698922" cy="2375864"/>
          </a:xfrm>
        </p:grpSpPr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BF8A6A60-7D9E-B69F-8AF5-F47F00D2A78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58643" y="3861707"/>
              <a:ext cx="3513857" cy="1003792"/>
            </a:xfrm>
            <a:prstGeom prst="straightConnector1">
              <a:avLst/>
            </a:prstGeom>
            <a:ln w="63500" cap="rnd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 descr="GERD: The dream of a nation - 2025 | Webuild Group">
              <a:extLst>
                <a:ext uri="{FF2B5EF4-FFF2-40B4-BE49-F238E27FC236}">
                  <a16:creationId xmlns:a16="http://schemas.microsoft.com/office/drawing/2014/main" id="{315380F7-AF36-E6C8-98EE-DDB8C7C18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78" y="3682695"/>
              <a:ext cx="4720160" cy="2375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541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76E089-6FB8-4B70-9A31-542D39E8BD71}"/>
              </a:ext>
            </a:extLst>
          </p:cNvPr>
          <p:cNvSpPr/>
          <p:nvPr/>
        </p:nvSpPr>
        <p:spPr>
          <a:xfrm>
            <a:off x="3190340" y="5760813"/>
            <a:ext cx="72109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Comparison: observation and simulated discharge (2001-2011 )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C4FC8-D1FB-4843-AD83-7957C6A3D2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71" y="1384451"/>
            <a:ext cx="8681019" cy="4316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38AB5-BC18-4A98-9757-8A70AD29E3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720" y="1384451"/>
            <a:ext cx="8681019" cy="43162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A902D1-8D95-438C-9CC7-810698A45930}"/>
              </a:ext>
            </a:extLst>
          </p:cNvPr>
          <p:cNvSpPr txBox="1">
            <a:spLocks/>
          </p:cNvSpPr>
          <p:nvPr/>
        </p:nvSpPr>
        <p:spPr>
          <a:xfrm>
            <a:off x="88940" y="427986"/>
            <a:ext cx="11200622" cy="591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  <a:ea typeface="+mn-ea"/>
                <a:cs typeface="Times New Roman"/>
                <a:sym typeface="+mn-ea"/>
              </a:rPr>
              <a:t>Calibration &amp; Validation WASA-SED Model at the El-Diem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4C0A061-B22A-464F-8DBC-35A789919281}"/>
              </a:ext>
            </a:extLst>
          </p:cNvPr>
          <p:cNvSpPr/>
          <p:nvPr/>
        </p:nvSpPr>
        <p:spPr>
          <a:xfrm>
            <a:off x="88940" y="1031914"/>
            <a:ext cx="210536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Daily Discharge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9501BA5-F663-42CB-A1F7-E65FBF752E04}"/>
              </a:ext>
            </a:extLst>
          </p:cNvPr>
          <p:cNvSpPr/>
          <p:nvPr/>
        </p:nvSpPr>
        <p:spPr>
          <a:xfrm>
            <a:off x="9149590" y="1019334"/>
            <a:ext cx="2475656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Monthly Discharge</a:t>
            </a:r>
          </a:p>
        </p:txBody>
      </p:sp>
    </p:spTree>
    <p:extLst>
      <p:ext uri="{BB962C8B-B14F-4D97-AF65-F5344CB8AC3E}">
        <p14:creationId xmlns:p14="http://schemas.microsoft.com/office/powerpoint/2010/main" val="24580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A902D1-8D95-438C-9CC7-810698A45930}"/>
              </a:ext>
            </a:extLst>
          </p:cNvPr>
          <p:cNvSpPr txBox="1">
            <a:spLocks/>
          </p:cNvSpPr>
          <p:nvPr/>
        </p:nvSpPr>
        <p:spPr>
          <a:xfrm>
            <a:off x="439994" y="150521"/>
            <a:ext cx="8955933" cy="838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Times New Roman"/>
                <a:sym typeface="+mn-ea"/>
              </a:rPr>
              <a:t>Seasonal Rainfall Forecast for Summer 2024 : </a:t>
            </a:r>
          </a:p>
          <a:p>
            <a:r>
              <a:rPr lang="en-US" sz="2800" b="1" dirty="0">
                <a:latin typeface="+mn-lt"/>
                <a:ea typeface="+mn-ea"/>
                <a:cs typeface="Times New Roman"/>
              </a:rPr>
              <a:t>Initialized forecast 07/2024</a:t>
            </a:r>
          </a:p>
          <a:p>
            <a:r>
              <a:rPr lang="en-US" sz="2800" b="1" dirty="0">
                <a:latin typeface="+mn-lt"/>
                <a:ea typeface="+mn-ea"/>
                <a:cs typeface="Times New Roman"/>
                <a:sym typeface="+mn-ea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B4671-0518-4FCD-8BFD-5E116260BA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67" y="1063691"/>
            <a:ext cx="6705600" cy="502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91D9E-1794-4F83-97CD-FAF2EFC180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955" y="3609251"/>
            <a:ext cx="3749040" cy="2490951"/>
          </a:xfrm>
          <a:prstGeom prst="rect">
            <a:avLst/>
          </a:prstGeom>
        </p:spPr>
      </p:pic>
      <p:pic>
        <p:nvPicPr>
          <p:cNvPr id="5" name="Picture 4" descr="A graph of a chart&#10;&#10;AI-generated content may be incorrect.">
            <a:extLst>
              <a:ext uri="{FF2B5EF4-FFF2-40B4-BE49-F238E27FC236}">
                <a16:creationId xmlns:a16="http://schemas.microsoft.com/office/drawing/2014/main" id="{8F811A76-6BA2-98DC-F595-DABE306DE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955" y="1023370"/>
            <a:ext cx="3749040" cy="2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A902D1-8D95-438C-9CC7-810698A45930}"/>
              </a:ext>
            </a:extLst>
          </p:cNvPr>
          <p:cNvSpPr txBox="1">
            <a:spLocks/>
          </p:cNvSpPr>
          <p:nvPr/>
        </p:nvSpPr>
        <p:spPr>
          <a:xfrm>
            <a:off x="439995" y="365125"/>
            <a:ext cx="9032618" cy="591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Times New Roman"/>
                <a:sym typeface="+mn-ea"/>
              </a:rPr>
              <a:t>Seasonal Stream Flow Forecast for March and April 2025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6D1AC49F-2FAB-4FFD-84FB-24C4E96AB3EE}"/>
              </a:ext>
            </a:extLst>
          </p:cNvPr>
          <p:cNvSpPr/>
          <p:nvPr/>
        </p:nvSpPr>
        <p:spPr>
          <a:xfrm>
            <a:off x="10153801" y="1064609"/>
            <a:ext cx="718764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(daily)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DEE43-17FD-400E-998F-662257537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04" y="1404582"/>
            <a:ext cx="9144000" cy="4546459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A297E9D-5EEC-4660-8DBF-444B9BADFCA4}"/>
              </a:ext>
            </a:extLst>
          </p:cNvPr>
          <p:cNvSpPr/>
          <p:nvPr/>
        </p:nvSpPr>
        <p:spPr>
          <a:xfrm>
            <a:off x="3976043" y="3070659"/>
            <a:ext cx="251092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Initialized forecast </a:t>
            </a:r>
            <a:r>
              <a:rPr lang="en-US" sz="1600" b="1" dirty="0">
                <a:solidFill>
                  <a:srgbClr val="000000"/>
                </a:solidFill>
              </a:rPr>
              <a:t>03/2025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B9EF04-3C02-4CA3-B339-601D6A051A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467" y="1410328"/>
            <a:ext cx="9144000" cy="4546459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878C6ED7-ABD0-4662-8B3F-E19C0688CE0F}"/>
              </a:ext>
            </a:extLst>
          </p:cNvPr>
          <p:cNvSpPr/>
          <p:nvPr/>
        </p:nvSpPr>
        <p:spPr>
          <a:xfrm>
            <a:off x="5729051" y="3070659"/>
            <a:ext cx="251092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Initialized forecast </a:t>
            </a:r>
            <a:r>
              <a:rPr lang="en-US" sz="1600" b="1" dirty="0">
                <a:solidFill>
                  <a:srgbClr val="000000"/>
                </a:solidFill>
              </a:rPr>
              <a:t>04/2025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24924-CFFB-4BEA-B60B-40899FBB11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630" y="1398836"/>
            <a:ext cx="9144000" cy="4546458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2668CA4-32A8-4F3E-B647-88C18BC717A2}"/>
              </a:ext>
            </a:extLst>
          </p:cNvPr>
          <p:cNvSpPr/>
          <p:nvPr/>
        </p:nvSpPr>
        <p:spPr>
          <a:xfrm>
            <a:off x="6434728" y="3091900"/>
            <a:ext cx="251092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Initialized forecast </a:t>
            </a:r>
            <a:r>
              <a:rPr lang="en-US" sz="1600" b="1" dirty="0">
                <a:solidFill>
                  <a:srgbClr val="000000"/>
                </a:solidFill>
              </a:rPr>
              <a:t>05/2025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A902D1-8D95-438C-9CC7-810698A45930}"/>
              </a:ext>
            </a:extLst>
          </p:cNvPr>
          <p:cNvSpPr txBox="1">
            <a:spLocks/>
          </p:cNvSpPr>
          <p:nvPr/>
        </p:nvSpPr>
        <p:spPr>
          <a:xfrm>
            <a:off x="439995" y="365125"/>
            <a:ext cx="9032618" cy="591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ea typeface="+mn-ea"/>
                <a:cs typeface="Times New Roman"/>
                <a:sym typeface="+mn-ea"/>
              </a:rPr>
              <a:t>Seasonal Stream Flow Forecast for March and April 2025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E6655FB-94C5-4BB2-A7CB-5153486821EB}"/>
              </a:ext>
            </a:extLst>
          </p:cNvPr>
          <p:cNvSpPr/>
          <p:nvPr/>
        </p:nvSpPr>
        <p:spPr>
          <a:xfrm>
            <a:off x="10153801" y="1064609"/>
            <a:ext cx="1023335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(</a:t>
            </a:r>
            <a:r>
              <a:rPr lang="en-US" sz="1600" b="1" dirty="0">
                <a:cs typeface="Times New Roman" panose="02020603050405020304" pitchFamily="18" charset="0"/>
              </a:rPr>
              <a:t>monthly</a:t>
            </a:r>
            <a:r>
              <a:rPr lang="en-US" sz="1600" dirty="0"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FB091-DDB1-41D1-8069-61DD27569C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95" y="1395084"/>
            <a:ext cx="9144000" cy="4546459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7CCF6446-B189-4C10-8B16-6328A390AFA5}"/>
              </a:ext>
            </a:extLst>
          </p:cNvPr>
          <p:cNvSpPr/>
          <p:nvPr/>
        </p:nvSpPr>
        <p:spPr>
          <a:xfrm>
            <a:off x="3976043" y="3032559"/>
            <a:ext cx="251092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Initialized forecast </a:t>
            </a:r>
            <a:r>
              <a:rPr lang="en-US" sz="1600" b="1" dirty="0">
                <a:solidFill>
                  <a:srgbClr val="000000"/>
                </a:solidFill>
              </a:rPr>
              <a:t>03/2025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AA1479-8726-4122-BBBB-2347496B24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043" y="1395083"/>
            <a:ext cx="9144000" cy="4546459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ECB26547-E719-427A-AC04-6C0C66E7AC0C}"/>
              </a:ext>
            </a:extLst>
          </p:cNvPr>
          <p:cNvSpPr/>
          <p:nvPr/>
        </p:nvSpPr>
        <p:spPr>
          <a:xfrm>
            <a:off x="5226091" y="3032558"/>
            <a:ext cx="251092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Initialized forecast </a:t>
            </a:r>
            <a:r>
              <a:rPr lang="en-US" sz="1600" b="1" dirty="0">
                <a:solidFill>
                  <a:srgbClr val="000000"/>
                </a:solidFill>
              </a:rPr>
              <a:t>04/2025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A0730-403C-41F8-A82C-DA2C840ECA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531" y="1357869"/>
            <a:ext cx="9144000" cy="4546459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6D3BD54C-9005-4362-8C68-0AC9AF1B1D19}"/>
              </a:ext>
            </a:extLst>
          </p:cNvPr>
          <p:cNvSpPr/>
          <p:nvPr/>
        </p:nvSpPr>
        <p:spPr>
          <a:xfrm>
            <a:off x="6434728" y="3091900"/>
            <a:ext cx="251092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Initialized forecast </a:t>
            </a:r>
            <a:r>
              <a:rPr lang="en-US" sz="1600" b="1" dirty="0">
                <a:solidFill>
                  <a:srgbClr val="000000"/>
                </a:solidFill>
              </a:rPr>
              <a:t>05/2025</a:t>
            </a:r>
            <a:endParaRPr lang="en-US" sz="16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A902D1-8D95-438C-9CC7-810698A45930}"/>
              </a:ext>
            </a:extLst>
          </p:cNvPr>
          <p:cNvSpPr txBox="1">
            <a:spLocks/>
          </p:cNvSpPr>
          <p:nvPr/>
        </p:nvSpPr>
        <p:spPr>
          <a:xfrm>
            <a:off x="144720" y="365125"/>
            <a:ext cx="9032618" cy="591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ea typeface="+mn-ea"/>
                <a:cs typeface="Times New Roman"/>
                <a:sym typeface="+mn-ea"/>
              </a:rPr>
              <a:t>Stream Flow: observed; long term average; seasonal forecast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632418-4ED4-8D49-7554-6C018DF3B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3" y="1209675"/>
            <a:ext cx="7138987" cy="47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38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FA902D1-8D95-438C-9CC7-810698A45930}"/>
              </a:ext>
            </a:extLst>
          </p:cNvPr>
          <p:cNvSpPr txBox="1">
            <a:spLocks/>
          </p:cNvSpPr>
          <p:nvPr/>
        </p:nvSpPr>
        <p:spPr>
          <a:xfrm>
            <a:off x="487620" y="304002"/>
            <a:ext cx="9032618" cy="591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ea typeface="+mn-ea"/>
                <a:cs typeface="Times New Roman"/>
                <a:sym typeface="+mn-ea"/>
              </a:rPr>
              <a:t>Relative error: long term average vs. seasonal forecast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3EF752-3A73-BC79-338B-4078BD5A3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49" y="1326356"/>
            <a:ext cx="6181725" cy="46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12A5C-E376-562B-65EB-B9DA89C356FB}"/>
              </a:ext>
            </a:extLst>
          </p:cNvPr>
          <p:cNvSpPr txBox="1">
            <a:spLocks/>
          </p:cNvSpPr>
          <p:nvPr/>
        </p:nvSpPr>
        <p:spPr>
          <a:xfrm>
            <a:off x="7425346" y="6460106"/>
            <a:ext cx="984019" cy="3651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/>
              <a:t>-</a:t>
            </a:r>
            <a:fld id="{9DFA24C1-C3DC-4431-AA70-A81C27FE56BC}" type="slidenum">
              <a:rPr lang="en-US" sz="2000" smtClean="0"/>
              <a:pPr>
                <a:defRPr/>
              </a:pPr>
              <a:t>26</a:t>
            </a:fld>
            <a:r>
              <a:rPr lang="en-US" sz="2000"/>
              <a:t>-</a:t>
            </a:r>
            <a:endParaRPr lang="en-US" sz="20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62CDB15-9326-4D53-7E89-5A5DA003ED42}"/>
              </a:ext>
            </a:extLst>
          </p:cNvPr>
          <p:cNvSpPr txBox="1">
            <a:spLocks/>
          </p:cNvSpPr>
          <p:nvPr/>
        </p:nvSpPr>
        <p:spPr>
          <a:xfrm>
            <a:off x="7425346" y="6460106"/>
            <a:ext cx="984019" cy="3651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/>
              <a:t>-</a:t>
            </a:r>
            <a:fld id="{9DFA24C1-C3DC-4431-AA70-A81C27FE56BC}" type="slidenum">
              <a:rPr lang="en-US" sz="2000" smtClean="0"/>
              <a:pPr>
                <a:defRPr/>
              </a:pPr>
              <a:t>26</a:t>
            </a:fld>
            <a:r>
              <a:rPr lang="en-US" sz="2000"/>
              <a:t>-</a:t>
            </a:r>
            <a:endParaRPr lang="en-US" sz="2000" dirty="0"/>
          </a:p>
        </p:txBody>
      </p:sp>
      <p:pic>
        <p:nvPicPr>
          <p:cNvPr id="9" name="Picture 6" descr="Figure7_Annual_Sediment_Yield_excelstyle">
            <a:extLst>
              <a:ext uri="{FF2B5EF4-FFF2-40B4-BE49-F238E27FC236}">
                <a16:creationId xmlns:a16="http://schemas.microsoft.com/office/drawing/2014/main" id="{DA08F39F-51A7-A1CC-0B4B-21321E53B1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0" y="1075006"/>
            <a:ext cx="8063320" cy="2392730"/>
          </a:xfrm>
          <a:prstGeom prst="rect">
            <a:avLst/>
          </a:prstGeom>
        </p:spPr>
      </p:pic>
      <p:pic>
        <p:nvPicPr>
          <p:cNvPr id="10" name="Picture 7" descr="Figure9_Seasonal_Sediment_Yield_36b21c38_color">
            <a:extLst>
              <a:ext uri="{FF2B5EF4-FFF2-40B4-BE49-F238E27FC236}">
                <a16:creationId xmlns:a16="http://schemas.microsoft.com/office/drawing/2014/main" id="{79217734-EC2F-C77A-0EB5-E6C3E687D1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45" y="3503395"/>
            <a:ext cx="7071651" cy="2604135"/>
          </a:xfrm>
          <a:prstGeom prst="rect">
            <a:avLst/>
          </a:prstGeom>
        </p:spPr>
      </p:pic>
      <p:sp>
        <p:nvSpPr>
          <p:cNvPr id="11" name="Text Box 1">
            <a:extLst>
              <a:ext uri="{FF2B5EF4-FFF2-40B4-BE49-F238E27FC236}">
                <a16:creationId xmlns:a16="http://schemas.microsoft.com/office/drawing/2014/main" id="{D512A189-2EF0-66AC-E450-419E6BE50F28}"/>
              </a:ext>
            </a:extLst>
          </p:cNvPr>
          <p:cNvSpPr txBox="1"/>
          <p:nvPr/>
        </p:nvSpPr>
        <p:spPr>
          <a:xfrm>
            <a:off x="107042" y="281846"/>
            <a:ext cx="8984615" cy="579755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en-GB" sz="2200" dirty="0">
                <a:ea typeface="+mj-ea"/>
                <a:cs typeface="Times New Roman" panose="02020603050405020304" pitchFamily="18" charset="0"/>
              </a:rPr>
              <a:t>Annual + Seasonal Hydro-Sediment Dynamics with </a:t>
            </a:r>
            <a:r>
              <a:rPr lang="en-US" altLang="en-US" sz="2200" dirty="0">
                <a:ea typeface="+mj-ea"/>
                <a:cs typeface="Times New Roman" panose="02020603050405020304" pitchFamily="18" charset="0"/>
              </a:rPr>
              <a:t>IQR</a:t>
            </a:r>
            <a:r>
              <a:rPr lang="en-US" altLang="en-GB" sz="2200" dirty="0">
                <a:ea typeface="+mj-ea"/>
                <a:cs typeface="Times New Roman" panose="02020603050405020304" pitchFamily="18" charset="0"/>
              </a:rPr>
              <a:t> Uncertainty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875F4259-5759-D294-0F15-537DFD6E271C}"/>
              </a:ext>
            </a:extLst>
          </p:cNvPr>
          <p:cNvSpPr txBox="1"/>
          <p:nvPr/>
        </p:nvSpPr>
        <p:spPr>
          <a:xfrm>
            <a:off x="8626797" y="4868227"/>
            <a:ext cx="3428940" cy="112817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GB" sz="2000" dirty="0">
                <a:cs typeface="Times New Roman" panose="02020603050405020304" pitchFamily="18" charset="0"/>
              </a:rPr>
              <a:t>Inner Quantile range (IQR) shows the central 50% of predictions for a clear, robust uncertainty band.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F22B0395-6489-C54F-E684-CC844B78734D}"/>
              </a:ext>
            </a:extLst>
          </p:cNvPr>
          <p:cNvSpPr txBox="1"/>
          <p:nvPr/>
        </p:nvSpPr>
        <p:spPr>
          <a:xfrm>
            <a:off x="8915400" y="1227665"/>
            <a:ext cx="292290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000" b="1" dirty="0">
                <a:cs typeface="Times New Roman" panose="02020603050405020304" pitchFamily="18" charset="0"/>
              </a:rPr>
              <a:t>Mean Ann Sediment Yield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GB" sz="2000" dirty="0" err="1">
                <a:cs typeface="Times New Roman" panose="02020603050405020304" pitchFamily="18" charset="0"/>
              </a:rPr>
              <a:t>Gilgel</a:t>
            </a:r>
            <a:r>
              <a:rPr lang="en-US" altLang="en-GB" sz="2000" dirty="0">
                <a:cs typeface="Times New Roman" panose="02020603050405020304" pitchFamily="18" charset="0"/>
              </a:rPr>
              <a:t> </a:t>
            </a:r>
            <a:r>
              <a:rPr lang="en-US" altLang="en-GB" sz="2000" dirty="0" err="1">
                <a:cs typeface="Times New Roman" panose="02020603050405020304" pitchFamily="18" charset="0"/>
              </a:rPr>
              <a:t>Abay</a:t>
            </a:r>
            <a:r>
              <a:rPr lang="en-US" altLang="en-GB" sz="2000" dirty="0">
                <a:cs typeface="Times New Roman" panose="02020603050405020304" pitchFamily="18" charset="0"/>
              </a:rPr>
              <a:t>: 30.4 </a:t>
            </a:r>
            <a:r>
              <a:rPr lang="en-US" altLang="en-US" sz="2000" dirty="0">
                <a:cs typeface="Times New Roman" panose="02020603050405020304" pitchFamily="18" charset="0"/>
              </a:rPr>
              <a:t>±</a:t>
            </a:r>
            <a:r>
              <a:rPr lang="en-US" altLang="en-GB" sz="2000" dirty="0">
                <a:cs typeface="Times New Roman" panose="02020603050405020304" pitchFamily="18" charset="0"/>
              </a:rPr>
              <a:t> 7.2 t/ha/yr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GB" sz="2000" dirty="0" err="1">
                <a:cs typeface="Times New Roman" panose="02020603050405020304" pitchFamily="18" charset="0"/>
              </a:rPr>
              <a:t>Gumara</a:t>
            </a:r>
            <a:r>
              <a:rPr lang="en-US" altLang="en-GB" sz="2000" dirty="0">
                <a:cs typeface="Times New Roman" panose="02020603050405020304" pitchFamily="18" charset="0"/>
              </a:rPr>
              <a:t>: 27.0 </a:t>
            </a:r>
            <a:r>
              <a:rPr lang="en-US" altLang="en-US" sz="2000" dirty="0">
                <a:cs typeface="Times New Roman" panose="02020603050405020304" pitchFamily="18" charset="0"/>
              </a:rPr>
              <a:t>±</a:t>
            </a:r>
            <a:r>
              <a:rPr lang="en-US" altLang="en-GB" sz="2000" dirty="0">
                <a:cs typeface="Times New Roman" panose="02020603050405020304" pitchFamily="18" charset="0"/>
              </a:rPr>
              <a:t> 10.7 t/ha/yr</a:t>
            </a:r>
            <a:endParaRPr lang="en-GB" altLang="en-US" sz="2000" dirty="0"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7330D2F9-BD54-F303-2784-00516304BD60}"/>
              </a:ext>
            </a:extLst>
          </p:cNvPr>
          <p:cNvSpPr txBox="1"/>
          <p:nvPr/>
        </p:nvSpPr>
        <p:spPr>
          <a:xfrm>
            <a:off x="8915400" y="2975372"/>
            <a:ext cx="301778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000" b="1" dirty="0">
                <a:cs typeface="Times New Roman" panose="02020603050405020304" pitchFamily="18" charset="0"/>
              </a:rPr>
              <a:t>Peak Yields</a:t>
            </a:r>
            <a:endParaRPr lang="en-US" altLang="en-GB" sz="2000" dirty="0"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GB" sz="2000" dirty="0" err="1">
                <a:cs typeface="Times New Roman" panose="02020603050405020304" pitchFamily="18" charset="0"/>
              </a:rPr>
              <a:t>Gilgel</a:t>
            </a:r>
            <a:r>
              <a:rPr lang="en-US" altLang="en-GB" sz="2000" dirty="0">
                <a:cs typeface="Times New Roman" panose="02020603050405020304" pitchFamily="18" charset="0"/>
              </a:rPr>
              <a:t> </a:t>
            </a:r>
            <a:r>
              <a:rPr lang="en-US" altLang="en-GB" sz="2000" dirty="0" err="1">
                <a:cs typeface="Times New Roman" panose="02020603050405020304" pitchFamily="18" charset="0"/>
              </a:rPr>
              <a:t>Abay</a:t>
            </a:r>
            <a:r>
              <a:rPr lang="en-US" altLang="en-GB" sz="2000" dirty="0">
                <a:cs typeface="Times New Roman" panose="02020603050405020304" pitchFamily="18" charset="0"/>
              </a:rPr>
              <a:t>: 48.5 t/ha/yr (2013)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GB" sz="2000" dirty="0" err="1">
                <a:cs typeface="Times New Roman" panose="02020603050405020304" pitchFamily="18" charset="0"/>
              </a:rPr>
              <a:t>Gumara</a:t>
            </a:r>
            <a:r>
              <a:rPr lang="en-US" altLang="en-GB" sz="2000" dirty="0">
                <a:cs typeface="Times New Roman" panose="02020603050405020304" pitchFamily="18" charset="0"/>
              </a:rPr>
              <a:t>: 60.2 t/ha/yr (2020)</a:t>
            </a:r>
            <a:endParaRPr lang="en-GB" alt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66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76E089-6FB8-4B70-9A31-542D39E8BD71}"/>
              </a:ext>
            </a:extLst>
          </p:cNvPr>
          <p:cNvSpPr/>
          <p:nvPr/>
        </p:nvSpPr>
        <p:spPr>
          <a:xfrm>
            <a:off x="3239502" y="5654727"/>
            <a:ext cx="72109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Comparison: observation and simulated Sediment (2001-2011 )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A902D1-8D95-438C-9CC7-810698A45930}"/>
              </a:ext>
            </a:extLst>
          </p:cNvPr>
          <p:cNvSpPr txBox="1">
            <a:spLocks/>
          </p:cNvSpPr>
          <p:nvPr/>
        </p:nvSpPr>
        <p:spPr>
          <a:xfrm>
            <a:off x="191344" y="349173"/>
            <a:ext cx="9182879" cy="4862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ea typeface="+mn-ea"/>
                <a:cs typeface="Times New Roman"/>
                <a:sym typeface="+mn-ea"/>
              </a:rPr>
              <a:t>Calibration &amp; Validation of WASA-SED Model at El Diem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43208-F005-4CF7-A891-9337C9EA74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457291"/>
            <a:ext cx="8229600" cy="4068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CBF71-F772-4A4B-8A39-CFF94E1918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0" y="1436195"/>
            <a:ext cx="8229600" cy="406856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2192DE2-E19F-4B6C-A04E-92D9C0F0D0E2}"/>
              </a:ext>
            </a:extLst>
          </p:cNvPr>
          <p:cNvSpPr/>
          <p:nvPr/>
        </p:nvSpPr>
        <p:spPr>
          <a:xfrm>
            <a:off x="88940" y="1031914"/>
            <a:ext cx="2018799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Daily Sediment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361970A-A3BA-4A50-9303-FFF85349C2AE}"/>
              </a:ext>
            </a:extLst>
          </p:cNvPr>
          <p:cNvSpPr/>
          <p:nvPr/>
        </p:nvSpPr>
        <p:spPr>
          <a:xfrm>
            <a:off x="9149590" y="1019334"/>
            <a:ext cx="238909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en-US" sz="2000" b="1" dirty="0">
                <a:cs typeface="Times New Roman" panose="02020603050405020304" pitchFamily="18" charset="0"/>
              </a:rPr>
              <a:t>Monthly Sediment</a:t>
            </a:r>
          </a:p>
        </p:txBody>
      </p:sp>
    </p:spTree>
    <p:extLst>
      <p:ext uri="{BB962C8B-B14F-4D97-AF65-F5344CB8AC3E}">
        <p14:creationId xmlns:p14="http://schemas.microsoft.com/office/powerpoint/2010/main" val="24302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/>
          <p:nvPr/>
        </p:nvSpPr>
        <p:spPr bwMode="auto">
          <a:xfrm>
            <a:off x="409904" y="351786"/>
            <a:ext cx="3127779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200" b="1" dirty="0">
                <a:cs typeface="Times New Roman"/>
              </a:rPr>
              <a:t>6.		Conclusions</a:t>
            </a:r>
          </a:p>
        </p:txBody>
      </p:sp>
      <p:sp>
        <p:nvSpPr>
          <p:cNvPr id="2" name="Rechteck 1"/>
          <p:cNvSpPr/>
          <p:nvPr/>
        </p:nvSpPr>
        <p:spPr>
          <a:xfrm>
            <a:off x="326571" y="1103734"/>
            <a:ext cx="1167716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dirty="0">
                <a:cs typeface="Times New Roman"/>
              </a:rPr>
              <a:t>This seasonal forecast system gives </a:t>
            </a:r>
            <a:r>
              <a:rPr lang="en-US" sz="2600" b="1" dirty="0">
                <a:cs typeface="Times New Roman"/>
              </a:rPr>
              <a:t>estimates of runoff yield up to </a:t>
            </a:r>
            <a:r>
              <a:rPr lang="en-DE" sz="2600" b="1" dirty="0">
                <a:cs typeface="Times New Roman"/>
              </a:rPr>
              <a:t>½</a:t>
            </a:r>
            <a:r>
              <a:rPr lang="en-US" sz="2600" b="1" dirty="0">
                <a:cs typeface="Times New Roman"/>
              </a:rPr>
              <a:t> year ahead </a:t>
            </a:r>
            <a:r>
              <a:rPr lang="en-US" sz="2600" dirty="0">
                <a:cs typeface="Times New Roman"/>
              </a:rPr>
              <a:t>(e.g. for this large tropical catchment)</a:t>
            </a:r>
          </a:p>
          <a:p>
            <a:pPr marL="358775" indent="-358775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dirty="0">
                <a:cs typeface="Times New Roman"/>
              </a:rPr>
              <a:t>There is </a:t>
            </a:r>
            <a:r>
              <a:rPr lang="en-US" sz="2600" b="1" dirty="0">
                <a:cs typeface="Times New Roman"/>
              </a:rPr>
              <a:t>some forecast skill in such prediction</a:t>
            </a:r>
            <a:r>
              <a:rPr lang="en-US" sz="2600" dirty="0">
                <a:cs typeface="Times New Roman"/>
              </a:rPr>
              <a:t>, which may support a more efficient water resources use of the Blue Nile and even sediment flux management</a:t>
            </a:r>
          </a:p>
          <a:p>
            <a:pPr marL="358775" indent="-358775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dirty="0">
                <a:cs typeface="Times New Roman"/>
              </a:rPr>
              <a:t>It might improve </a:t>
            </a:r>
            <a:r>
              <a:rPr lang="en-US" sz="2600" b="1" dirty="0">
                <a:cs typeface="Times New Roman"/>
              </a:rPr>
              <a:t>hydropower production </a:t>
            </a:r>
            <a:r>
              <a:rPr lang="en-US" sz="2600" dirty="0">
                <a:cs typeface="Times New Roman"/>
              </a:rPr>
              <a:t>in Ethiopia and</a:t>
            </a:r>
            <a:r>
              <a:rPr lang="en-US" sz="2600" b="1" dirty="0">
                <a:cs typeface="Times New Roman"/>
              </a:rPr>
              <a:t> drought management / irrigation efficiency </a:t>
            </a:r>
            <a:r>
              <a:rPr lang="en-US" sz="2600" dirty="0">
                <a:cs typeface="Times New Roman"/>
              </a:rPr>
              <a:t>in Sudan</a:t>
            </a:r>
            <a:endParaRPr lang="en-US" sz="2600" b="1" dirty="0">
              <a:cs typeface="Times New Roman"/>
            </a:endParaRPr>
          </a:p>
          <a:p>
            <a:pPr marL="358775" indent="-358775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dirty="0">
                <a:cs typeface="Times New Roman"/>
              </a:rPr>
              <a:t>Still, the skill is </a:t>
            </a:r>
            <a:r>
              <a:rPr lang="en-US" sz="2600" b="1" dirty="0">
                <a:cs typeface="Times New Roman"/>
              </a:rPr>
              <a:t>not high enough for flood risk </a:t>
            </a:r>
            <a:r>
              <a:rPr lang="en-US" sz="2600" dirty="0">
                <a:cs typeface="Times New Roman"/>
              </a:rPr>
              <a:t>management months ahead</a:t>
            </a:r>
          </a:p>
          <a:p>
            <a:pPr marL="358775" indent="-358775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b="1" dirty="0">
                <a:cs typeface="Times New Roman"/>
              </a:rPr>
              <a:t>Further improvements </a:t>
            </a:r>
            <a:r>
              <a:rPr lang="en-US" sz="2600" dirty="0">
                <a:cs typeface="Times New Roman"/>
              </a:rPr>
              <a:t>of such forecasts systems are under development, Including data assimilation, in </a:t>
            </a:r>
            <a:r>
              <a:rPr lang="en-US" sz="2600" b="1" dirty="0">
                <a:cs typeface="Times New Roman"/>
              </a:rPr>
              <a:t>particular with snow  data</a:t>
            </a:r>
            <a:r>
              <a:rPr lang="en-US" sz="2600" dirty="0">
                <a:cs typeface="Times New Roman"/>
              </a:rPr>
              <a:t> (in other regions)</a:t>
            </a:r>
          </a:p>
          <a:p>
            <a:pPr marL="358775" indent="-358775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00" b="1" dirty="0">
                <a:cs typeface="Times New Roman"/>
              </a:rPr>
              <a:t>Potentials for water management in Egypt?</a:t>
            </a:r>
          </a:p>
        </p:txBody>
      </p:sp>
    </p:spTree>
    <p:extLst>
      <p:ext uri="{BB962C8B-B14F-4D97-AF65-F5344CB8AC3E}">
        <p14:creationId xmlns:p14="http://schemas.microsoft.com/office/powerpoint/2010/main" val="98891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Gebäude, Person, Pflanze enthält.">
            <a:extLst>
              <a:ext uri="{FF2B5EF4-FFF2-40B4-BE49-F238E27FC236}">
                <a16:creationId xmlns:a16="http://schemas.microsoft.com/office/drawing/2014/main" id="{63AD478F-6B19-39B7-E749-348992518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78420" y="1126273"/>
            <a:ext cx="6519210" cy="48894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A8B0C-608A-4110-9803-D7F57AB60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0684-FC44-45C3-9F8B-CA210CDE2E0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F4ED93C2-E3F3-46F9-B163-1466D254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12" y="1278599"/>
            <a:ext cx="4453777" cy="6480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ea typeface="DejaVu Sans"/>
              </a:rPr>
              <a:t>Thank you for your attention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F4ED93C2-E3F3-46F9-B163-1466D254957B}"/>
              </a:ext>
            </a:extLst>
          </p:cNvPr>
          <p:cNvSpPr txBox="1">
            <a:spLocks/>
          </p:cNvSpPr>
          <p:nvPr/>
        </p:nvSpPr>
        <p:spPr bwMode="auto">
          <a:xfrm>
            <a:off x="250489" y="1869353"/>
            <a:ext cx="4726493" cy="3940432"/>
          </a:xfrm>
          <a:prstGeom prst="rect">
            <a:avLst/>
          </a:prstGeom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vert="horz" lIns="90000" tIns="45000" rIns="90000" bIns="45000" numCol="1" spcCol="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ea typeface="DejaVu Sans"/>
              </a:rPr>
              <a:t>We gratefully acknowledge 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cs typeface="Times New Roman" panose="02020603050405020304" pitchFamily="18" charset="0"/>
              </a:rPr>
              <a:t>Key contributions by partners from Ethiopia, Sudan and </a:t>
            </a:r>
            <a:r>
              <a:rPr lang="en-US" sz="2200" dirty="0"/>
              <a:t>climate center of East Africa (ICPAC)</a:t>
            </a:r>
            <a:endParaRPr lang="en-US" sz="2200" spc="-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cs typeface="Times New Roman" panose="02020603050405020304" pitchFamily="18" charset="0"/>
              </a:rPr>
              <a:t>Provision of SEAS-5 forecasts by ECMWF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ea typeface="DejaVu Sans"/>
              </a:rPr>
              <a:t>funding by BMFTR (Germany)</a:t>
            </a:r>
          </a:p>
          <a:p>
            <a:pPr marL="571500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200" spc="-1" dirty="0">
                <a:solidFill>
                  <a:srgbClr val="000000"/>
                </a:solidFill>
                <a:ea typeface="DejaVu Sans"/>
              </a:rPr>
              <a:t>University supports from Bahir Dar (Ethiopia), Potsdam, Augsburg and Karlsruhe (Germany)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7DF64DC-5227-FC2E-0C6F-C7DAD59FD2C1}"/>
              </a:ext>
            </a:extLst>
          </p:cNvPr>
          <p:cNvSpPr txBox="1"/>
          <p:nvPr/>
        </p:nvSpPr>
        <p:spPr bwMode="auto">
          <a:xfrm>
            <a:off x="4976983" y="5649181"/>
            <a:ext cx="6819751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@ IGAD Climate </a:t>
            </a:r>
            <a:r>
              <a:rPr lang="de-DE" b="1" dirty="0" err="1"/>
              <a:t>Prediction</a:t>
            </a:r>
            <a:r>
              <a:rPr lang="de-DE" b="1" dirty="0"/>
              <a:t> and </a:t>
            </a:r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Centre</a:t>
            </a:r>
            <a:endParaRPr lang="de-DE" b="1" dirty="0"/>
          </a:p>
        </p:txBody>
      </p:sp>
      <p:pic>
        <p:nvPicPr>
          <p:cNvPr id="4" name="Picture 2" descr="DestinE at EGU General Assembly 2026 ...">
            <a:extLst>
              <a:ext uri="{FF2B5EF4-FFF2-40B4-BE49-F238E27FC236}">
                <a16:creationId xmlns:a16="http://schemas.microsoft.com/office/drawing/2014/main" id="{132F7098-505B-07B6-D568-4EEA79CD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3" y="0"/>
            <a:ext cx="1261016" cy="9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9D59D36-45FB-3FAD-CEF9-9239C362B82F}"/>
              </a:ext>
            </a:extLst>
          </p:cNvPr>
          <p:cNvSpPr txBox="1"/>
          <p:nvPr/>
        </p:nvSpPr>
        <p:spPr bwMode="auto">
          <a:xfrm>
            <a:off x="1430790" y="101362"/>
            <a:ext cx="63416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Session HS 4.4 (PICO) “Operational forecasting and warning systems for flood, water scarcity and multi-hazards: challenges and innovations”</a:t>
            </a:r>
          </a:p>
          <a:p>
            <a:r>
              <a:rPr lang="de-DE" sz="1600" i="1" dirty="0">
                <a:solidFill>
                  <a:schemeClr val="accent4"/>
                </a:solidFill>
              </a:rPr>
              <a:t>EGU26-7569: </a:t>
            </a:r>
            <a:r>
              <a:rPr lang="en-US" sz="1600" i="1" dirty="0">
                <a:solidFill>
                  <a:schemeClr val="accent4"/>
                </a:solidFill>
              </a:rPr>
              <a:t>Mon, 4 May, 08:30–10:15 | PICO spot 2</a:t>
            </a:r>
          </a:p>
        </p:txBody>
      </p:sp>
    </p:spTree>
    <p:extLst>
      <p:ext uri="{BB962C8B-B14F-4D97-AF65-F5344CB8AC3E}">
        <p14:creationId xmlns:p14="http://schemas.microsoft.com/office/powerpoint/2010/main" val="64153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301-2CAD-46A5-9A11-4C2D63EE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2" y="206640"/>
            <a:ext cx="8756256" cy="591348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  <a:ea typeface="+mn-ea"/>
                <a:cs typeface="Times New Roman"/>
              </a:rPr>
              <a:t>Aim: seasonal predictions of water and sediment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F059-2529-42E0-BE23-1C68446707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5695153-CAE0-891D-681E-F5709EC39BB3}"/>
              </a:ext>
            </a:extLst>
          </p:cNvPr>
          <p:cNvGrpSpPr/>
          <p:nvPr/>
        </p:nvGrpSpPr>
        <p:grpSpPr>
          <a:xfrm>
            <a:off x="7449212" y="1456182"/>
            <a:ext cx="4742181" cy="2862855"/>
            <a:chOff x="6422380" y="1229265"/>
            <a:chExt cx="6120646" cy="333302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6C45856-7EA6-24F1-95B5-97DD4662D220}"/>
                </a:ext>
              </a:extLst>
            </p:cNvPr>
            <p:cNvGrpSpPr/>
            <p:nvPr/>
          </p:nvGrpSpPr>
          <p:grpSpPr>
            <a:xfrm>
              <a:off x="6422380" y="1229265"/>
              <a:ext cx="6120646" cy="3333028"/>
              <a:chOff x="6468446" y="1177938"/>
              <a:chExt cx="6120646" cy="3333028"/>
            </a:xfrm>
          </p:grpSpPr>
          <p:sp>
            <p:nvSpPr>
              <p:cNvPr id="11" name="Bogen 10">
                <a:extLst>
                  <a:ext uri="{FF2B5EF4-FFF2-40B4-BE49-F238E27FC236}">
                    <a16:creationId xmlns:a16="http://schemas.microsoft.com/office/drawing/2014/main" id="{35CF35A7-48EE-49B8-39A3-77713E85677F}"/>
                  </a:ext>
                </a:extLst>
              </p:cNvPr>
              <p:cNvSpPr/>
              <p:nvPr/>
            </p:nvSpPr>
            <p:spPr>
              <a:xfrm rot="16604446">
                <a:off x="7527076" y="1178841"/>
                <a:ext cx="2706803" cy="3957448"/>
              </a:xfrm>
              <a:prstGeom prst="arc">
                <a:avLst>
                  <a:gd name="adj1" fmla="val 16200000"/>
                  <a:gd name="adj2" fmla="val 20984775"/>
                </a:avLst>
              </a:prstGeom>
              <a:ln w="7620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 b="1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713EB6F-F73D-87C6-E6E3-F9BCE214B673}"/>
                  </a:ext>
                </a:extLst>
              </p:cNvPr>
              <p:cNvSpPr txBox="1"/>
              <p:nvPr/>
            </p:nvSpPr>
            <p:spPr>
              <a:xfrm>
                <a:off x="6621472" y="3069677"/>
                <a:ext cx="30417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days  ...   months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154C932-3DA8-1EDD-1E1A-B8B0F902B2B0}"/>
                  </a:ext>
                </a:extLst>
              </p:cNvPr>
              <p:cNvSpPr txBox="1"/>
              <p:nvPr/>
            </p:nvSpPr>
            <p:spPr>
              <a:xfrm rot="20408133">
                <a:off x="6468446" y="1177938"/>
                <a:ext cx="32896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941100"/>
                    </a:solidFill>
                  </a:rPr>
                  <a:t>Decision planning 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A108369-99AE-B7B6-2E4A-DAB621B4592C}"/>
                  </a:ext>
                </a:extLst>
              </p:cNvPr>
              <p:cNvSpPr txBox="1"/>
              <p:nvPr/>
            </p:nvSpPr>
            <p:spPr>
              <a:xfrm>
                <a:off x="9034013" y="1423023"/>
                <a:ext cx="3555079" cy="1612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941100"/>
                    </a:solidFill>
                  </a:rPr>
                  <a:t>In water resources, </a:t>
                </a:r>
              </a:p>
              <a:p>
                <a:r>
                  <a:rPr lang="en-US" sz="2800" b="1" dirty="0">
                    <a:solidFill>
                      <a:srgbClr val="941100"/>
                    </a:solidFill>
                  </a:rPr>
                  <a:t>Hydro-Power,</a:t>
                </a:r>
              </a:p>
              <a:p>
                <a:r>
                  <a:rPr lang="en-US" sz="2800" b="1" dirty="0">
                    <a:solidFill>
                      <a:srgbClr val="941100"/>
                    </a:solidFill>
                  </a:rPr>
                  <a:t>agriculture</a:t>
                </a:r>
                <a:endParaRPr lang="en-US" sz="2800" b="1" dirty="0"/>
              </a:p>
            </p:txBody>
          </p:sp>
        </p:grp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E5B2414C-5B8F-A7F4-FB29-F187F607CE41}"/>
                </a:ext>
              </a:extLst>
            </p:cNvPr>
            <p:cNvCxnSpPr/>
            <p:nvPr/>
          </p:nvCxnSpPr>
          <p:spPr>
            <a:xfrm>
              <a:off x="6893401" y="3069677"/>
              <a:ext cx="173974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9D8A34F-986D-01C7-73E7-F0F7C86DFEAF}"/>
              </a:ext>
            </a:extLst>
          </p:cNvPr>
          <p:cNvGrpSpPr/>
          <p:nvPr/>
        </p:nvGrpSpPr>
        <p:grpSpPr>
          <a:xfrm>
            <a:off x="8640509" y="3291837"/>
            <a:ext cx="5334000" cy="4368800"/>
            <a:chOff x="8640509" y="3291837"/>
            <a:chExt cx="5334000" cy="4368800"/>
          </a:xfrm>
        </p:grpSpPr>
        <p:pic>
          <p:nvPicPr>
            <p:cNvPr id="16" name="Picture 2" descr="Bildergebnis für magnifying glasses icon">
              <a:extLst>
                <a:ext uri="{FF2B5EF4-FFF2-40B4-BE49-F238E27FC236}">
                  <a16:creationId xmlns:a16="http://schemas.microsoft.com/office/drawing/2014/main" id="{305E73B6-1071-F2EA-22DD-17E68CDD5A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509" y="3291837"/>
              <a:ext cx="5334000" cy="436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B3D49ED-7043-BB1E-749D-652047F63C17}"/>
                </a:ext>
              </a:extLst>
            </p:cNvPr>
            <p:cNvSpPr txBox="1"/>
            <p:nvPr/>
          </p:nvSpPr>
          <p:spPr>
            <a:xfrm>
              <a:off x="9012365" y="4205635"/>
              <a:ext cx="27569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941100"/>
                  </a:solidFill>
                </a:rPr>
                <a:t>… up to 7 </a:t>
              </a:r>
            </a:p>
            <a:p>
              <a:r>
                <a:rPr lang="en-US" sz="3200" b="1" dirty="0">
                  <a:solidFill>
                    <a:srgbClr val="941100"/>
                  </a:solidFill>
                </a:rPr>
                <a:t>months ahead!</a:t>
              </a:r>
              <a:endParaRPr lang="en-US" sz="3200" b="1" dirty="0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C243B9-75E4-C507-AC97-DC272BD41CB7}"/>
              </a:ext>
            </a:extLst>
          </p:cNvPr>
          <p:cNvGrpSpPr/>
          <p:nvPr/>
        </p:nvGrpSpPr>
        <p:grpSpPr>
          <a:xfrm>
            <a:off x="233168" y="1281775"/>
            <a:ext cx="3458062" cy="1698510"/>
            <a:chOff x="233168" y="1281775"/>
            <a:chExt cx="3458062" cy="1698510"/>
          </a:xfrm>
        </p:grpSpPr>
        <p:pic>
          <p:nvPicPr>
            <p:cNvPr id="3" name="Picture 26">
              <a:extLst>
                <a:ext uri="{FF2B5EF4-FFF2-40B4-BE49-F238E27FC236}">
                  <a16:creationId xmlns:a16="http://schemas.microsoft.com/office/drawing/2014/main" id="{DF47A003-72F4-B25B-9ACA-86388AC550C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3168" y="1281775"/>
              <a:ext cx="3458062" cy="16985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 Box 27">
              <a:extLst>
                <a:ext uri="{FF2B5EF4-FFF2-40B4-BE49-F238E27FC236}">
                  <a16:creationId xmlns:a16="http://schemas.microsoft.com/office/drawing/2014/main" id="{3A3AAD3B-E55C-A0B9-D187-BE5D25B95B8E}"/>
                </a:ext>
              </a:extLst>
            </p:cNvPr>
            <p:cNvSpPr txBox="1"/>
            <p:nvPr/>
          </p:nvSpPr>
          <p:spPr>
            <a:xfrm>
              <a:off x="1158576" y="2357036"/>
              <a:ext cx="1249568" cy="350408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Lake Tana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CE0430A-10C6-B0FB-BDCD-133572DE5420}"/>
              </a:ext>
            </a:extLst>
          </p:cNvPr>
          <p:cNvGrpSpPr/>
          <p:nvPr/>
        </p:nvGrpSpPr>
        <p:grpSpPr>
          <a:xfrm>
            <a:off x="197390" y="3725121"/>
            <a:ext cx="3317874" cy="1950106"/>
            <a:chOff x="295524" y="3813908"/>
            <a:chExt cx="3079551" cy="1762317"/>
          </a:xfrm>
        </p:grpSpPr>
        <p:pic>
          <p:nvPicPr>
            <p:cNvPr id="21" name="Picture 29" descr="GERD_2">
              <a:extLst>
                <a:ext uri="{FF2B5EF4-FFF2-40B4-BE49-F238E27FC236}">
                  <a16:creationId xmlns:a16="http://schemas.microsoft.com/office/drawing/2014/main" id="{A09756B4-63BC-7483-74D1-D35DE8DDA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24" y="3813908"/>
              <a:ext cx="3079551" cy="176231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 Box 27">
              <a:extLst>
                <a:ext uri="{FF2B5EF4-FFF2-40B4-BE49-F238E27FC236}">
                  <a16:creationId xmlns:a16="http://schemas.microsoft.com/office/drawing/2014/main" id="{5F69ED05-0955-1DEF-AAE3-332A513A557A}"/>
                </a:ext>
              </a:extLst>
            </p:cNvPr>
            <p:cNvSpPr txBox="1"/>
            <p:nvPr/>
          </p:nvSpPr>
          <p:spPr>
            <a:xfrm>
              <a:off x="1385582" y="3842302"/>
              <a:ext cx="1249568" cy="350408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GERD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C0BD66B-0FC2-6BB4-0D29-74C9B76C7DCD}"/>
              </a:ext>
            </a:extLst>
          </p:cNvPr>
          <p:cNvGrpSpPr/>
          <p:nvPr/>
        </p:nvGrpSpPr>
        <p:grpSpPr>
          <a:xfrm>
            <a:off x="4111602" y="1182773"/>
            <a:ext cx="3079551" cy="1854204"/>
            <a:chOff x="4111602" y="1182773"/>
            <a:chExt cx="3079551" cy="185420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0BF43E5-68CC-7272-E660-5C5C100CB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02" y="1182773"/>
              <a:ext cx="3079551" cy="185420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68714D48-79B7-CEE8-F119-0FA7474A6B7C}"/>
                </a:ext>
              </a:extLst>
            </p:cNvPr>
            <p:cNvSpPr txBox="1"/>
            <p:nvPr/>
          </p:nvSpPr>
          <p:spPr>
            <a:xfrm>
              <a:off x="4952347" y="2623196"/>
              <a:ext cx="1126157" cy="305136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Blue Nile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6C757DE-8978-2694-F8AE-AF164E33807B}"/>
              </a:ext>
            </a:extLst>
          </p:cNvPr>
          <p:cNvGrpSpPr/>
          <p:nvPr/>
        </p:nvGrpSpPr>
        <p:grpSpPr>
          <a:xfrm>
            <a:off x="3873279" y="3725121"/>
            <a:ext cx="3317874" cy="1950106"/>
            <a:chOff x="3873279" y="3725121"/>
            <a:chExt cx="3317874" cy="1950106"/>
          </a:xfrm>
        </p:grpSpPr>
        <p:pic>
          <p:nvPicPr>
            <p:cNvPr id="3076" name="Picture 4" descr="Keine Fotobeschreibung verfügbar.">
              <a:extLst>
                <a:ext uri="{FF2B5EF4-FFF2-40B4-BE49-F238E27FC236}">
                  <a16:creationId xmlns:a16="http://schemas.microsoft.com/office/drawing/2014/main" id="{86CF9B28-0134-A73F-FB62-BC10C3C85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279" y="3725121"/>
              <a:ext cx="3317874" cy="195010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27">
              <a:extLst>
                <a:ext uri="{FF2B5EF4-FFF2-40B4-BE49-F238E27FC236}">
                  <a16:creationId xmlns:a16="http://schemas.microsoft.com/office/drawing/2014/main" id="{333B0D3B-2460-E5CF-DAA9-DC4FE2F6BDC1}"/>
                </a:ext>
              </a:extLst>
            </p:cNvPr>
            <p:cNvSpPr txBox="1"/>
            <p:nvPr/>
          </p:nvSpPr>
          <p:spPr>
            <a:xfrm>
              <a:off x="4141880" y="5225817"/>
              <a:ext cx="2572650" cy="350408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Irrigation in SE-Sudan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6860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/>
          <p:nvPr/>
        </p:nvSpPr>
        <p:spPr bwMode="auto">
          <a:xfrm>
            <a:off x="409904" y="351786"/>
            <a:ext cx="4597734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200" b="1" dirty="0">
                <a:cs typeface="Times New Roman"/>
              </a:rPr>
              <a:t>Introduction/background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60A99-C683-BFC3-CA45-59D74E951776}"/>
              </a:ext>
            </a:extLst>
          </p:cNvPr>
          <p:cNvSpPr txBox="1">
            <a:spLocks/>
          </p:cNvSpPr>
          <p:nvPr/>
        </p:nvSpPr>
        <p:spPr bwMode="auto">
          <a:xfrm>
            <a:off x="241329" y="1189503"/>
            <a:ext cx="11305988" cy="1227354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Seasonal forecast of streamflow and suspended sediment in the Blue Nile Basin, Ethiopia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Introduction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Hydrological conditions and data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The SPS-Blue Nile Project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Methodologies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Results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kern="1200" dirty="0">
                <a:solidFill>
                  <a:srgbClr val="082C4C"/>
                </a:solidFill>
                <a:latin typeface="+mn-lt"/>
                <a:cs typeface="Times New Roman" panose="02020603050405020304" pitchFamily="18" charset="0"/>
              </a:rPr>
              <a:t>Conclusions</a:t>
            </a:r>
          </a:p>
          <a:p>
            <a:endParaRPr lang="en-US" sz="3600" b="1" kern="1200" dirty="0">
              <a:solidFill>
                <a:srgbClr val="082C4C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endParaRPr lang="en-US" sz="3600" b="1" kern="1200" dirty="0">
              <a:solidFill>
                <a:srgbClr val="082C4C"/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endParaRPr lang="en-US" sz="3600" b="1" kern="1200" dirty="0">
              <a:solidFill>
                <a:srgbClr val="082C4C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0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/>
          <p:nvPr/>
        </p:nvSpPr>
        <p:spPr bwMode="auto">
          <a:xfrm>
            <a:off x="409904" y="351786"/>
            <a:ext cx="6800260" cy="58477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200" b="1" dirty="0">
                <a:cs typeface="Times New Roman"/>
              </a:rPr>
              <a:t>2.		Hydrological conditions and data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332" y="1607996"/>
            <a:ext cx="4144549" cy="27561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31" y="1607996"/>
            <a:ext cx="4141718" cy="275612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676276" y="4780320"/>
            <a:ext cx="308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Blue Nile Falls during high-flow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 bwMode="auto">
          <a:xfrm>
            <a:off x="6834465" y="4803754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Blue Nile Falls during low-flow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 bwMode="auto">
          <a:xfrm>
            <a:off x="3825952" y="556585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Note the differences in sediment transport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894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FD8A4A3-324F-4931-AAD5-E6BB90CEB70C}"/>
              </a:ext>
            </a:extLst>
          </p:cNvPr>
          <p:cNvSpPr txBox="1">
            <a:spLocks/>
          </p:cNvSpPr>
          <p:nvPr/>
        </p:nvSpPr>
        <p:spPr>
          <a:xfrm>
            <a:off x="439995" y="365125"/>
            <a:ext cx="8756256" cy="591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  <a:ea typeface="+mn-ea"/>
                <a:cs typeface="Times New Roman"/>
                <a:sym typeface="+mn-ea"/>
              </a:rPr>
              <a:t>The Upper Blue Nile Basin (UBNB)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353F31-3F34-43BB-B37D-F2B6E16CC492}"/>
              </a:ext>
            </a:extLst>
          </p:cNvPr>
          <p:cNvSpPr/>
          <p:nvPr/>
        </p:nvSpPr>
        <p:spPr>
          <a:xfrm>
            <a:off x="184730" y="1217271"/>
            <a:ext cx="6191017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cs typeface="Times New Roman" panose="02020603050405020304" pitchFamily="18" charset="0"/>
              </a:rPr>
              <a:t>From </a:t>
            </a:r>
            <a:r>
              <a:rPr lang="en-US" sz="2600" dirty="0">
                <a:cs typeface="Times New Roman" panose="02020603050405020304" pitchFamily="18" charset="0"/>
              </a:rPr>
              <a:t>upstream</a:t>
            </a:r>
            <a:r>
              <a:rPr lang="en-US" sz="2600" b="1" dirty="0">
                <a:cs typeface="Times New Roman" panose="02020603050405020304" pitchFamily="18" charset="0"/>
              </a:rPr>
              <a:t> </a:t>
            </a:r>
            <a:r>
              <a:rPr lang="en-US" sz="2600" dirty="0"/>
              <a:t>Lake Tana in Ethiopia to Sudan border (EL-Diem Station)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cs typeface="Times New Roman" panose="02020603050405020304" pitchFamily="18" charset="0"/>
              </a:rPr>
              <a:t>Area: </a:t>
            </a:r>
            <a:r>
              <a:rPr lang="en-US" sz="2600" dirty="0"/>
              <a:t>199,812 km²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Elevations: </a:t>
            </a:r>
            <a:r>
              <a:rPr lang="en-US" sz="2600" dirty="0"/>
              <a:t>from 500 </a:t>
            </a:r>
            <a:r>
              <a:rPr lang="en-US" sz="2600" dirty="0" err="1"/>
              <a:t>masl</a:t>
            </a:r>
            <a:r>
              <a:rPr lang="en-US" sz="2600" dirty="0"/>
              <a:t> (Sudan border) to over 4,260 </a:t>
            </a:r>
            <a:r>
              <a:rPr lang="en-US" sz="2600" dirty="0" err="1"/>
              <a:t>masl</a:t>
            </a:r>
            <a:r>
              <a:rPr lang="en-US" sz="2600" dirty="0"/>
              <a:t> in the highlands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Annual mean Rainfall: </a:t>
            </a:r>
            <a:r>
              <a:rPr lang="en-US" sz="2600" dirty="0"/>
              <a:t>between 1,200 and 1,800 mm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Average Temperature: </a:t>
            </a:r>
            <a:r>
              <a:rPr lang="en-US" sz="2600" dirty="0"/>
              <a:t>15°C to 25°C</a:t>
            </a:r>
            <a:endParaRPr lang="en-US" altLang="en-US" sz="2600" dirty="0"/>
          </a:p>
          <a:p>
            <a:pPr marL="285750" lvl="0" indent="-285750" defTabSz="914400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b="1" dirty="0"/>
              <a:t>Average annual discharge: </a:t>
            </a:r>
            <a:r>
              <a:rPr lang="en-US" altLang="en-US" sz="2600" dirty="0"/>
              <a:t>50 </a:t>
            </a:r>
            <a:r>
              <a:rPr lang="en-US" sz="2600" dirty="0"/>
              <a:t>km</a:t>
            </a:r>
            <a:r>
              <a:rPr lang="en-US" sz="2600" baseline="30000" dirty="0"/>
              <a:t>3 </a:t>
            </a:r>
            <a:r>
              <a:rPr lang="en-US" altLang="en-US" sz="2600" dirty="0"/>
              <a:t>/ year ~ 1600 m³/s (before construction of GERD)</a:t>
            </a:r>
            <a:endParaRPr lang="en-US" sz="2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7B20E3-3DA5-4F1C-8FF0-FF7ECBC80F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130" y="1053067"/>
            <a:ext cx="5599782" cy="48065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783DDCE-1F87-4E35-845F-48F19A7A58E5}"/>
              </a:ext>
            </a:extLst>
          </p:cNvPr>
          <p:cNvSpPr/>
          <p:nvPr/>
        </p:nvSpPr>
        <p:spPr>
          <a:xfrm>
            <a:off x="7477125" y="2766844"/>
            <a:ext cx="213371" cy="24305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88D5CD-DFAC-44DF-95A4-D3C2965917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01" y="1446247"/>
            <a:ext cx="5653108" cy="338328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66976A-073F-4C02-8F2F-60F35BC78A98}"/>
              </a:ext>
            </a:extLst>
          </p:cNvPr>
          <p:cNvSpPr/>
          <p:nvPr/>
        </p:nvSpPr>
        <p:spPr>
          <a:xfrm>
            <a:off x="3391240" y="989351"/>
            <a:ext cx="5780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Average monthly rainfall and runoff in the Upper Blue Nile</a:t>
            </a: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465482-F457-4176-ACE1-A54B93AE8A76}"/>
              </a:ext>
            </a:extLst>
          </p:cNvPr>
          <p:cNvSpPr/>
          <p:nvPr/>
        </p:nvSpPr>
        <p:spPr>
          <a:xfrm>
            <a:off x="7676572" y="4917235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Streamflow at the El Diem station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E29CF-FBB3-4423-B688-2C591FE807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2127" y="1446247"/>
            <a:ext cx="5537372" cy="3383280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EBC680-FED5-4063-956A-5BEA82952556}"/>
              </a:ext>
            </a:extLst>
          </p:cNvPr>
          <p:cNvSpPr/>
          <p:nvPr/>
        </p:nvSpPr>
        <p:spPr>
          <a:xfrm>
            <a:off x="2539445" y="4896582"/>
            <a:ext cx="90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Rainfall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7E3EEF-BF63-465C-AC4C-CF6CFDF5BD0A}"/>
              </a:ext>
            </a:extLst>
          </p:cNvPr>
          <p:cNvSpPr/>
          <p:nvPr/>
        </p:nvSpPr>
        <p:spPr>
          <a:xfrm>
            <a:off x="561080" y="327023"/>
            <a:ext cx="7960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cs typeface="Times New Roman"/>
              </a:rPr>
              <a:t>Upper Blue Nile : the hydrological regime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A298A-D898-4550-B215-91DB0A862B0C}"/>
              </a:ext>
            </a:extLst>
          </p:cNvPr>
          <p:cNvSpPr/>
          <p:nvPr/>
        </p:nvSpPr>
        <p:spPr>
          <a:xfrm>
            <a:off x="262501" y="5202751"/>
            <a:ext cx="113415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Approximately 70% of the annual rainfall in the UBNB occurs from June to September.</a:t>
            </a:r>
          </a:p>
          <a:p>
            <a:pPr lvl="0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Approximately 70% of the annual runoff occurs from July to October.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24BED2-B806-446D-A43B-63BF61BD9930}"/>
              </a:ext>
            </a:extLst>
          </p:cNvPr>
          <p:cNvSpPr/>
          <p:nvPr/>
        </p:nvSpPr>
        <p:spPr>
          <a:xfrm>
            <a:off x="3044757" y="1819471"/>
            <a:ext cx="1614792" cy="29174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B0C61-4A91-456A-848A-30BA75F168A4}"/>
              </a:ext>
            </a:extLst>
          </p:cNvPr>
          <p:cNvSpPr/>
          <p:nvPr/>
        </p:nvSpPr>
        <p:spPr>
          <a:xfrm>
            <a:off x="9575126" y="1754156"/>
            <a:ext cx="1472319" cy="300341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8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7E3EEF-BF63-465C-AC4C-CF6CFDF5BD0A}"/>
              </a:ext>
            </a:extLst>
          </p:cNvPr>
          <p:cNvSpPr/>
          <p:nvPr/>
        </p:nvSpPr>
        <p:spPr>
          <a:xfrm>
            <a:off x="561080" y="327023"/>
            <a:ext cx="7960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cs typeface="Times New Roman"/>
              </a:rPr>
              <a:t>Upper Blue Nile : sediment dynamics</a:t>
            </a:r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83A46E07-82E9-4128-C228-D03C13B121C0}"/>
              </a:ext>
            </a:extLst>
          </p:cNvPr>
          <p:cNvGrpSpPr/>
          <p:nvPr/>
        </p:nvGrpSpPr>
        <p:grpSpPr>
          <a:xfrm>
            <a:off x="3143277" y="1819275"/>
            <a:ext cx="2399003" cy="1515912"/>
            <a:chOff x="-4276" y="3734"/>
            <a:chExt cx="5889" cy="3072"/>
          </a:xfrm>
        </p:grpSpPr>
        <p:pic>
          <p:nvPicPr>
            <p:cNvPr id="23" name="Picture 23">
              <a:extLst>
                <a:ext uri="{FF2B5EF4-FFF2-40B4-BE49-F238E27FC236}">
                  <a16:creationId xmlns:a16="http://schemas.microsoft.com/office/drawing/2014/main" id="{3DC353A1-1061-8178-3E14-283A3C6E0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76" y="3734"/>
              <a:ext cx="5529" cy="3072"/>
            </a:xfrm>
            <a:prstGeom prst="rect">
              <a:avLst/>
            </a:prstGeom>
          </p:spPr>
        </p:pic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77C93CB6-19FC-B3D4-671B-6FD033561C76}"/>
                </a:ext>
              </a:extLst>
            </p:cNvPr>
            <p:cNvSpPr txBox="1"/>
            <p:nvPr/>
          </p:nvSpPr>
          <p:spPr>
            <a:xfrm rot="20940000">
              <a:off x="-3916" y="4638"/>
              <a:ext cx="5529" cy="1042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en-GB" sz="1400" b="1" dirty="0" err="1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Gumara</a:t>
              </a:r>
              <a:r>
                <a:rPr lang="en-US" altLang="en-GB" sz="1400" b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 (August 2017)</a:t>
              </a:r>
            </a:p>
          </p:txBody>
        </p:sp>
      </p:grpSp>
      <p:grpSp>
        <p:nvGrpSpPr>
          <p:cNvPr id="20" name="Group 25">
            <a:extLst>
              <a:ext uri="{FF2B5EF4-FFF2-40B4-BE49-F238E27FC236}">
                <a16:creationId xmlns:a16="http://schemas.microsoft.com/office/drawing/2014/main" id="{AA65B8AB-FF9F-394B-1D46-7CD31A22AF78}"/>
              </a:ext>
            </a:extLst>
          </p:cNvPr>
          <p:cNvGrpSpPr/>
          <p:nvPr/>
        </p:nvGrpSpPr>
        <p:grpSpPr>
          <a:xfrm>
            <a:off x="960755" y="4097803"/>
            <a:ext cx="4102820" cy="1674347"/>
            <a:chOff x="3460" y="4429"/>
            <a:chExt cx="6662" cy="4267"/>
          </a:xfrm>
        </p:grpSpPr>
        <p:pic>
          <p:nvPicPr>
            <p:cNvPr id="21" name="Picture 26">
              <a:extLst>
                <a:ext uri="{FF2B5EF4-FFF2-40B4-BE49-F238E27FC236}">
                  <a16:creationId xmlns:a16="http://schemas.microsoft.com/office/drawing/2014/main" id="{68D4E9F6-809D-1CBB-66B5-981CC8B53B8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60" y="4429"/>
              <a:ext cx="6662" cy="4267"/>
            </a:xfrm>
            <a:prstGeom prst="rect">
              <a:avLst/>
            </a:prstGeom>
          </p:spPr>
        </p:pic>
        <p:sp>
          <p:nvSpPr>
            <p:cNvPr id="22" name="Text Box 27">
              <a:extLst>
                <a:ext uri="{FF2B5EF4-FFF2-40B4-BE49-F238E27FC236}">
                  <a16:creationId xmlns:a16="http://schemas.microsoft.com/office/drawing/2014/main" id="{3EE2391F-855E-6396-9878-B1EF78E4E548}"/>
                </a:ext>
              </a:extLst>
            </p:cNvPr>
            <p:cNvSpPr txBox="1"/>
            <p:nvPr/>
          </p:nvSpPr>
          <p:spPr>
            <a:xfrm>
              <a:off x="5324" y="7182"/>
              <a:ext cx="2029" cy="893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Lake Tana</a:t>
              </a:r>
            </a:p>
          </p:txBody>
        </p:sp>
      </p:grpSp>
      <p:sp>
        <p:nvSpPr>
          <p:cNvPr id="17" name="Down Arrow 28">
            <a:extLst>
              <a:ext uri="{FF2B5EF4-FFF2-40B4-BE49-F238E27FC236}">
                <a16:creationId xmlns:a16="http://schemas.microsoft.com/office/drawing/2014/main" id="{7DE6AF11-A960-DD57-22E0-6145E8DD2EC2}"/>
              </a:ext>
            </a:extLst>
          </p:cNvPr>
          <p:cNvSpPr/>
          <p:nvPr/>
        </p:nvSpPr>
        <p:spPr>
          <a:xfrm>
            <a:off x="2408468" y="3538356"/>
            <a:ext cx="906512" cy="32911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940" dirty="0"/>
          </a:p>
        </p:txBody>
      </p:sp>
      <p:pic>
        <p:nvPicPr>
          <p:cNvPr id="13" name="Picture 29" descr="GERD_2">
            <a:extLst>
              <a:ext uri="{FF2B5EF4-FFF2-40B4-BE49-F238E27FC236}">
                <a16:creationId xmlns:a16="http://schemas.microsoft.com/office/drawing/2014/main" id="{33D4D11B-31A2-E088-21D3-65F38E2830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745" y="1223010"/>
            <a:ext cx="3690620" cy="2112010"/>
          </a:xfrm>
          <a:prstGeom prst="rect">
            <a:avLst/>
          </a:prstGeom>
        </p:spPr>
      </p:pic>
      <p:sp>
        <p:nvSpPr>
          <p:cNvPr id="14" name="Text Box 30">
            <a:extLst>
              <a:ext uri="{FF2B5EF4-FFF2-40B4-BE49-F238E27FC236}">
                <a16:creationId xmlns:a16="http://schemas.microsoft.com/office/drawing/2014/main" id="{77564773-D071-62CB-8E1E-1298DC61D8BF}"/>
              </a:ext>
            </a:extLst>
          </p:cNvPr>
          <p:cNvSpPr txBox="1"/>
          <p:nvPr/>
        </p:nvSpPr>
        <p:spPr>
          <a:xfrm>
            <a:off x="7308850" y="4284345"/>
            <a:ext cx="1087755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GB" sz="1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GERD </a:t>
            </a:r>
            <a:endParaRPr lang="en-US" altLang="en-GB" sz="14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en-US" sz="1400" dirty="0"/>
          </a:p>
        </p:txBody>
      </p:sp>
      <p:sp>
        <p:nvSpPr>
          <p:cNvPr id="15" name="Down Arrow 31">
            <a:extLst>
              <a:ext uri="{FF2B5EF4-FFF2-40B4-BE49-F238E27FC236}">
                <a16:creationId xmlns:a16="http://schemas.microsoft.com/office/drawing/2014/main" id="{60696483-F156-9F87-05E1-370449F7C7D0}"/>
              </a:ext>
            </a:extLst>
          </p:cNvPr>
          <p:cNvSpPr/>
          <p:nvPr/>
        </p:nvSpPr>
        <p:spPr>
          <a:xfrm rot="14443159">
            <a:off x="5278755" y="4351020"/>
            <a:ext cx="523240" cy="63246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940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EAAA77F7-D1BF-2288-9B32-F53D093A8961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46" y="1679891"/>
            <a:ext cx="2056443" cy="1552500"/>
          </a:xfrm>
          <a:prstGeom prst="rect">
            <a:avLst/>
          </a:prstGeom>
        </p:spPr>
      </p:pic>
      <p:sp>
        <p:nvSpPr>
          <p:cNvPr id="28" name="Text Box 21">
            <a:extLst>
              <a:ext uri="{FF2B5EF4-FFF2-40B4-BE49-F238E27FC236}">
                <a16:creationId xmlns:a16="http://schemas.microsoft.com/office/drawing/2014/main" id="{388FCFC1-55E7-B15D-39DF-8BBA9A9B0A7D}"/>
              </a:ext>
            </a:extLst>
          </p:cNvPr>
          <p:cNvSpPr txBox="1"/>
          <p:nvPr/>
        </p:nvSpPr>
        <p:spPr>
          <a:xfrm rot="20700000">
            <a:off x="806497" y="2317166"/>
            <a:ext cx="1706293" cy="21100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altLang="en-GB" sz="1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Gilgel</a:t>
            </a:r>
            <a:r>
              <a:rPr lang="en-US" altLang="en-GB" sz="1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GB" sz="1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Abay</a:t>
            </a:r>
            <a:r>
              <a:rPr lang="en-US" altLang="en-GB" sz="1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at </a:t>
            </a:r>
            <a:r>
              <a:rPr lang="en-US" altLang="en-GB" sz="1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Bicolo</a:t>
            </a:r>
            <a:endParaRPr lang="en-US" altLang="en-GB" sz="1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02248098-43EA-94A4-2BB0-6525D1F787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0" y="3730291"/>
            <a:ext cx="3175955" cy="2112010"/>
          </a:xfrm>
          <a:prstGeom prst="rect">
            <a:avLst/>
          </a:prstGeom>
        </p:spPr>
      </p:pic>
      <p:sp>
        <p:nvSpPr>
          <p:cNvPr id="30" name="Down Arrow 31">
            <a:extLst>
              <a:ext uri="{FF2B5EF4-FFF2-40B4-BE49-F238E27FC236}">
                <a16:creationId xmlns:a16="http://schemas.microsoft.com/office/drawing/2014/main" id="{4A694DE8-295E-F3C5-4A00-B9FCC316B515}"/>
              </a:ext>
            </a:extLst>
          </p:cNvPr>
          <p:cNvSpPr/>
          <p:nvPr/>
        </p:nvSpPr>
        <p:spPr>
          <a:xfrm rot="14443159">
            <a:off x="7451012" y="2615293"/>
            <a:ext cx="523240" cy="63246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sz="940"/>
          </a:p>
        </p:txBody>
      </p:sp>
      <p:sp>
        <p:nvSpPr>
          <p:cNvPr id="31" name="Text Box 27">
            <a:extLst>
              <a:ext uri="{FF2B5EF4-FFF2-40B4-BE49-F238E27FC236}">
                <a16:creationId xmlns:a16="http://schemas.microsoft.com/office/drawing/2014/main" id="{8C7B4FFD-3BA6-E31E-73C3-085027466173}"/>
              </a:ext>
            </a:extLst>
          </p:cNvPr>
          <p:cNvSpPr txBox="1"/>
          <p:nvPr/>
        </p:nvSpPr>
        <p:spPr>
          <a:xfrm>
            <a:off x="9596470" y="1869024"/>
            <a:ext cx="1249568" cy="350408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GERD</a:t>
            </a:r>
          </a:p>
        </p:txBody>
      </p:sp>
    </p:spTree>
    <p:extLst>
      <p:ext uri="{BB962C8B-B14F-4D97-AF65-F5344CB8AC3E}">
        <p14:creationId xmlns:p14="http://schemas.microsoft.com/office/powerpoint/2010/main" val="63214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ombined_Monthly_Rainfall_Flow_Sediment_6c768838">
            <a:extLst>
              <a:ext uri="{FF2B5EF4-FFF2-40B4-BE49-F238E27FC236}">
                <a16:creationId xmlns:a16="http://schemas.microsoft.com/office/drawing/2014/main" id="{D94FA1FF-919C-D35E-69BB-A615AEB23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58" y="1542509"/>
            <a:ext cx="11624699" cy="33220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7E3EEF-BF63-465C-AC4C-CF6CFDF5BD0A}"/>
              </a:ext>
            </a:extLst>
          </p:cNvPr>
          <p:cNvSpPr/>
          <p:nvPr/>
        </p:nvSpPr>
        <p:spPr>
          <a:xfrm>
            <a:off x="561080" y="327023"/>
            <a:ext cx="7960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cs typeface="Times New Roman"/>
              </a:rPr>
              <a:t>Upper Blue Nile : the hydrological regime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A298A-D898-4550-B215-91DB0A862B0C}"/>
              </a:ext>
            </a:extLst>
          </p:cNvPr>
          <p:cNvSpPr/>
          <p:nvPr/>
        </p:nvSpPr>
        <p:spPr>
          <a:xfrm>
            <a:off x="319651" y="4899992"/>
            <a:ext cx="72074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Main rain months: June –September</a:t>
            </a:r>
          </a:p>
          <a:p>
            <a:pPr lvl="0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Main discharge months: July – </a:t>
            </a:r>
            <a:r>
              <a:rPr lang="en-US" altLang="en-US" sz="24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Oktober</a:t>
            </a:r>
            <a:endParaRPr lang="en-US" altLang="en-US" sz="2400" b="1" dirty="0">
              <a:solidFill>
                <a:srgbClr val="FF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Main sediments months: June – September / </a:t>
            </a:r>
            <a:r>
              <a:rPr lang="en-US" altLang="en-US" sz="24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Oktober</a:t>
            </a:r>
            <a:endParaRPr lang="en-US" altLang="en-US" sz="2400" b="1" dirty="0">
              <a:solidFill>
                <a:srgbClr val="FF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24BED2-B806-446D-A43B-63BF61BD9930}"/>
              </a:ext>
            </a:extLst>
          </p:cNvPr>
          <p:cNvSpPr/>
          <p:nvPr/>
        </p:nvSpPr>
        <p:spPr>
          <a:xfrm>
            <a:off x="2287792" y="1961417"/>
            <a:ext cx="1038338" cy="25831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E9A13E3-CBB5-85F1-2F5D-BA72799686B8}"/>
              </a:ext>
            </a:extLst>
          </p:cNvPr>
          <p:cNvSpPr/>
          <p:nvPr/>
        </p:nvSpPr>
        <p:spPr>
          <a:xfrm>
            <a:off x="6482602" y="1984905"/>
            <a:ext cx="1038338" cy="24727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C92013F-3134-4F6F-6894-6592CB9EAE3C}"/>
              </a:ext>
            </a:extLst>
          </p:cNvPr>
          <p:cNvSpPr/>
          <p:nvPr/>
        </p:nvSpPr>
        <p:spPr>
          <a:xfrm>
            <a:off x="10185170" y="1874520"/>
            <a:ext cx="1038338" cy="25831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7DEFD41-5BAE-05BA-16D8-52EE7AB6D977}"/>
              </a:ext>
            </a:extLst>
          </p:cNvPr>
          <p:cNvSpPr/>
          <p:nvPr/>
        </p:nvSpPr>
        <p:spPr>
          <a:xfrm>
            <a:off x="2551600" y="1061237"/>
            <a:ext cx="708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Monthly rainfall, runoff and sediment fluxes at </a:t>
            </a:r>
            <a:r>
              <a:rPr lang="en-US" b="1" dirty="0" err="1"/>
              <a:t>Gilgel</a:t>
            </a:r>
            <a:r>
              <a:rPr lang="en-US" b="1" dirty="0"/>
              <a:t> </a:t>
            </a:r>
            <a:r>
              <a:rPr lang="en-US" b="1" dirty="0" err="1"/>
              <a:t>Abay</a:t>
            </a:r>
            <a:r>
              <a:rPr lang="en-US" b="1" dirty="0"/>
              <a:t> and </a:t>
            </a:r>
            <a:r>
              <a:rPr lang="en-US" b="1" dirty="0" err="1"/>
              <a:t>Gumara</a:t>
            </a:r>
            <a:endParaRPr lang="en-US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30*377"/>
  <p:tag name="TABLE_ENDDRAG_RECT" val="14*112*430*37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1404</Words>
  <Application>Microsoft Office PowerPoint</Application>
  <DocSecurity>0</DocSecurity>
  <PresentationFormat>Breitbild</PresentationFormat>
  <Paragraphs>199</Paragraphs>
  <Slides>29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DejaVu Sans</vt:lpstr>
      <vt:lpstr>Times New Roman</vt:lpstr>
      <vt:lpstr>Wingdings</vt:lpstr>
      <vt:lpstr>Office Theme</vt:lpstr>
      <vt:lpstr>PowerPoint-Präsentation</vt:lpstr>
      <vt:lpstr>PowerPoint-Präsentation</vt:lpstr>
      <vt:lpstr>Aim: seasonal predictions of water and sediment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WASA-SED:  A meso-scale hydro-sediment-ological model:  * Catena-based * multi-scale * distributed,  * process-oriented,</vt:lpstr>
      <vt:lpstr>PowerPoint-Präsentation</vt:lpstr>
      <vt:lpstr>Data collection: Hydro-sedimentological dynamics</vt:lpstr>
      <vt:lpstr>PowerPoint-Präsentation</vt:lpstr>
      <vt:lpstr>PowerPoint-Präsentation</vt:lpstr>
      <vt:lpstr>Results: Temperature (t2m) forecasts</vt:lpstr>
      <vt:lpstr>Precipitation (tp) forecasts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Abbasi, Neda</dc:creator>
  <cp:keywords/>
  <dc:description/>
  <cp:lastModifiedBy>Prof. Axel Bronstert</cp:lastModifiedBy>
  <cp:revision>521</cp:revision>
  <dcterms:created xsi:type="dcterms:W3CDTF">2023-01-12T07:27:26Z</dcterms:created>
  <dcterms:modified xsi:type="dcterms:W3CDTF">2026-05-02T13:33:49Z</dcterms:modified>
  <cp:category/>
  <dc:identifier/>
  <cp:contentStatus/>
  <dc:language/>
  <cp:version/>
</cp:coreProperties>
</file>