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7" r:id="rId5"/>
    <p:sldId id="260" r:id="rId6"/>
    <p:sldId id="262" r:id="rId7"/>
    <p:sldId id="261" r:id="rId8"/>
    <p:sldId id="276" r:id="rId9"/>
    <p:sldId id="263" r:id="rId10"/>
    <p:sldId id="264" r:id="rId11"/>
    <p:sldId id="266" r:id="rId12"/>
    <p:sldId id="267" r:id="rId13"/>
    <p:sldId id="265" r:id="rId14"/>
    <p:sldId id="272" r:id="rId15"/>
    <p:sldId id="277" r:id="rId16"/>
    <p:sldId id="269" r:id="rId17"/>
    <p:sldId id="270" r:id="rId18"/>
    <p:sldId id="271" r:id="rId19"/>
    <p:sldId id="273" r:id="rId20"/>
    <p:sldId id="275" r:id="rId21"/>
    <p:sldId id="268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1"/>
    <p:restoredTop sz="83414" autoAdjust="0"/>
  </p:normalViewPr>
  <p:slideViewPr>
    <p:cSldViewPr snapToGrid="0" snapToObjects="1">
      <p:cViewPr varScale="1">
        <p:scale>
          <a:sx n="79" d="100"/>
          <a:sy n="79" d="100"/>
        </p:scale>
        <p:origin x="725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Verolino" userId="1c9b7658-7436-4548-8865-6149fe35c2f6" providerId="ADAL" clId="{160474D1-4923-41FB-96C2-E4E90B49C674}"/>
    <pc:docChg chg="undo custSel addSld modSld">
      <pc:chgData name="Andrea Verolino" userId="1c9b7658-7436-4548-8865-6149fe35c2f6" providerId="ADAL" clId="{160474D1-4923-41FB-96C2-E4E90B49C674}" dt="2026-05-01T10:36:34.776" v="711" actId="20577"/>
      <pc:docMkLst>
        <pc:docMk/>
      </pc:docMkLst>
      <pc:sldChg chg="addSp delSp modSp mod">
        <pc:chgData name="Andrea Verolino" userId="1c9b7658-7436-4548-8865-6149fe35c2f6" providerId="ADAL" clId="{160474D1-4923-41FB-96C2-E4E90B49C674}" dt="2026-04-29T08:09:28.431" v="569" actId="115"/>
        <pc:sldMkLst>
          <pc:docMk/>
          <pc:sldMk cId="3730876529" sldId="257"/>
        </pc:sldMkLst>
        <pc:spChg chg="mod">
          <ac:chgData name="Andrea Verolino" userId="1c9b7658-7436-4548-8865-6149fe35c2f6" providerId="ADAL" clId="{160474D1-4923-41FB-96C2-E4E90B49C674}" dt="2026-04-29T08:09:10.063" v="567" actId="948"/>
          <ac:spMkLst>
            <pc:docMk/>
            <pc:sldMk cId="3730876529" sldId="257"/>
            <ac:spMk id="4" creationId="{4C9632E9-41F5-7A57-D20A-4548B6E9FA79}"/>
          </ac:spMkLst>
        </pc:spChg>
        <pc:spChg chg="mod">
          <ac:chgData name="Andrea Verolino" userId="1c9b7658-7436-4548-8865-6149fe35c2f6" providerId="ADAL" clId="{160474D1-4923-41FB-96C2-E4E90B49C674}" dt="2026-04-29T08:07:29.745" v="549" actId="207"/>
          <ac:spMkLst>
            <pc:docMk/>
            <pc:sldMk cId="3730876529" sldId="257"/>
            <ac:spMk id="26" creationId="{664A6C6A-708E-8FCA-2655-A4ABAA4094A9}"/>
          </ac:spMkLst>
        </pc:spChg>
        <pc:spChg chg="mod">
          <ac:chgData name="Andrea Verolino" userId="1c9b7658-7436-4548-8865-6149fe35c2f6" providerId="ADAL" clId="{160474D1-4923-41FB-96C2-E4E90B49C674}" dt="2026-04-29T08:09:28.431" v="569" actId="115"/>
          <ac:spMkLst>
            <pc:docMk/>
            <pc:sldMk cId="3730876529" sldId="257"/>
            <ac:spMk id="35" creationId="{C915E0B1-97AD-E5FD-F580-D79A76945417}"/>
          </ac:spMkLst>
        </pc:spChg>
        <pc:picChg chg="mod">
          <ac:chgData name="Andrea Verolino" userId="1c9b7658-7436-4548-8865-6149fe35c2f6" providerId="ADAL" clId="{160474D1-4923-41FB-96C2-E4E90B49C674}" dt="2026-04-29T08:06:45.188" v="539" actId="1076"/>
          <ac:picMkLst>
            <pc:docMk/>
            <pc:sldMk cId="3730876529" sldId="257"/>
            <ac:picMk id="2" creationId="{51F41DE3-B852-710B-79D9-0F29E0B90F06}"/>
          </ac:picMkLst>
        </pc:picChg>
        <pc:picChg chg="add mod">
          <ac:chgData name="Andrea Verolino" userId="1c9b7658-7436-4548-8865-6149fe35c2f6" providerId="ADAL" clId="{160474D1-4923-41FB-96C2-E4E90B49C674}" dt="2026-04-29T08:07:06.436" v="545" actId="1076"/>
          <ac:picMkLst>
            <pc:docMk/>
            <pc:sldMk cId="3730876529" sldId="257"/>
            <ac:picMk id="5" creationId="{F0B63CA3-7FED-AF91-1555-F382670EBD07}"/>
          </ac:picMkLst>
        </pc:picChg>
        <pc:picChg chg="mod">
          <ac:chgData name="Andrea Verolino" userId="1c9b7658-7436-4548-8865-6149fe35c2f6" providerId="ADAL" clId="{160474D1-4923-41FB-96C2-E4E90B49C674}" dt="2026-04-29T08:07:23.284" v="548" actId="29295"/>
          <ac:picMkLst>
            <pc:docMk/>
            <pc:sldMk cId="3730876529" sldId="257"/>
            <ac:picMk id="6" creationId="{272863EF-02C8-94A8-4326-67B51C2B1557}"/>
          </ac:picMkLst>
        </pc:picChg>
        <pc:picChg chg="add mod">
          <ac:chgData name="Andrea Verolino" userId="1c9b7658-7436-4548-8865-6149fe35c2f6" providerId="ADAL" clId="{160474D1-4923-41FB-96C2-E4E90B49C674}" dt="2026-04-29T08:07:09.676" v="546" actId="1076"/>
          <ac:picMkLst>
            <pc:docMk/>
            <pc:sldMk cId="3730876529" sldId="257"/>
            <ac:picMk id="8" creationId="{5508F596-F358-D16A-A408-816C3652DA43}"/>
          </ac:picMkLst>
        </pc:picChg>
        <pc:picChg chg="add mod ord">
          <ac:chgData name="Andrea Verolino" userId="1c9b7658-7436-4548-8865-6149fe35c2f6" providerId="ADAL" clId="{160474D1-4923-41FB-96C2-E4E90B49C674}" dt="2026-04-29T08:06:06.293" v="527" actId="14100"/>
          <ac:picMkLst>
            <pc:docMk/>
            <pc:sldMk cId="3730876529" sldId="257"/>
            <ac:picMk id="10" creationId="{9453AFD8-9901-9C73-4A2D-644E84CE19AE}"/>
          </ac:picMkLst>
        </pc:picChg>
      </pc:sldChg>
      <pc:sldChg chg="modSp mod">
        <pc:chgData name="Andrea Verolino" userId="1c9b7658-7436-4548-8865-6149fe35c2f6" providerId="ADAL" clId="{160474D1-4923-41FB-96C2-E4E90B49C674}" dt="2026-04-30T10:35:59.292" v="694" actId="114"/>
        <pc:sldMkLst>
          <pc:docMk/>
          <pc:sldMk cId="234538733" sldId="260"/>
        </pc:sldMkLst>
        <pc:spChg chg="mod">
          <ac:chgData name="Andrea Verolino" userId="1c9b7658-7436-4548-8865-6149fe35c2f6" providerId="ADAL" clId="{160474D1-4923-41FB-96C2-E4E90B49C674}" dt="2026-04-30T10:35:59.292" v="694" actId="114"/>
          <ac:spMkLst>
            <pc:docMk/>
            <pc:sldMk cId="234538733" sldId="260"/>
            <ac:spMk id="9" creationId="{760AE1A4-FEF6-07A6-23AC-0862A50D9BE5}"/>
          </ac:spMkLst>
        </pc:spChg>
      </pc:sldChg>
      <pc:sldChg chg="modSp mod">
        <pc:chgData name="Andrea Verolino" userId="1c9b7658-7436-4548-8865-6149fe35c2f6" providerId="ADAL" clId="{160474D1-4923-41FB-96C2-E4E90B49C674}" dt="2026-04-30T10:35:51.047" v="693" actId="20577"/>
        <pc:sldMkLst>
          <pc:docMk/>
          <pc:sldMk cId="1803097922" sldId="261"/>
        </pc:sldMkLst>
        <pc:spChg chg="mod">
          <ac:chgData name="Andrea Verolino" userId="1c9b7658-7436-4548-8865-6149fe35c2f6" providerId="ADAL" clId="{160474D1-4923-41FB-96C2-E4E90B49C674}" dt="2026-04-30T10:35:51.047" v="693" actId="20577"/>
          <ac:spMkLst>
            <pc:docMk/>
            <pc:sldMk cId="1803097922" sldId="261"/>
            <ac:spMk id="10" creationId="{324D7799-1A89-D9EC-C435-15257EC5A58C}"/>
          </ac:spMkLst>
        </pc:spChg>
      </pc:sldChg>
      <pc:sldChg chg="modNotesTx">
        <pc:chgData name="Andrea Verolino" userId="1c9b7658-7436-4548-8865-6149fe35c2f6" providerId="ADAL" clId="{160474D1-4923-41FB-96C2-E4E90B49C674}" dt="2026-05-01T10:33:54.819" v="701" actId="20577"/>
        <pc:sldMkLst>
          <pc:docMk/>
          <pc:sldMk cId="2080192397" sldId="263"/>
        </pc:sldMkLst>
      </pc:sldChg>
      <pc:sldChg chg="modSp mod">
        <pc:chgData name="Andrea Verolino" userId="1c9b7658-7436-4548-8865-6149fe35c2f6" providerId="ADAL" clId="{160474D1-4923-41FB-96C2-E4E90B49C674}" dt="2026-04-29T08:18:48.576" v="579" actId="20577"/>
        <pc:sldMkLst>
          <pc:docMk/>
          <pc:sldMk cId="3176886177" sldId="264"/>
        </pc:sldMkLst>
        <pc:spChg chg="mod">
          <ac:chgData name="Andrea Verolino" userId="1c9b7658-7436-4548-8865-6149fe35c2f6" providerId="ADAL" clId="{160474D1-4923-41FB-96C2-E4E90B49C674}" dt="2026-04-29T08:18:48.576" v="579" actId="20577"/>
          <ac:spMkLst>
            <pc:docMk/>
            <pc:sldMk cId="3176886177" sldId="264"/>
            <ac:spMk id="11" creationId="{ACE415C7-752B-F5AE-EE15-5980C1533F44}"/>
          </ac:spMkLst>
        </pc:spChg>
      </pc:sldChg>
      <pc:sldChg chg="modSp mod">
        <pc:chgData name="Andrea Verolino" userId="1c9b7658-7436-4548-8865-6149fe35c2f6" providerId="ADAL" clId="{160474D1-4923-41FB-96C2-E4E90B49C674}" dt="2026-04-29T08:19:06.678" v="585" actId="20577"/>
        <pc:sldMkLst>
          <pc:docMk/>
          <pc:sldMk cId="345973816" sldId="265"/>
        </pc:sldMkLst>
        <pc:spChg chg="mod">
          <ac:chgData name="Andrea Verolino" userId="1c9b7658-7436-4548-8865-6149fe35c2f6" providerId="ADAL" clId="{160474D1-4923-41FB-96C2-E4E90B49C674}" dt="2026-04-29T08:19:06.678" v="585" actId="20577"/>
          <ac:spMkLst>
            <pc:docMk/>
            <pc:sldMk cId="345973816" sldId="265"/>
            <ac:spMk id="11" creationId="{CBDE510B-BDFA-F63B-0D1B-81B3B705D6F0}"/>
          </ac:spMkLst>
        </pc:spChg>
      </pc:sldChg>
      <pc:sldChg chg="addSp delSp modSp mod">
        <pc:chgData name="Andrea Verolino" userId="1c9b7658-7436-4548-8865-6149fe35c2f6" providerId="ADAL" clId="{160474D1-4923-41FB-96C2-E4E90B49C674}" dt="2026-04-28T15:21:30.430" v="504" actId="20577"/>
        <pc:sldMkLst>
          <pc:docMk/>
          <pc:sldMk cId="567136013" sldId="267"/>
        </pc:sldMkLst>
        <pc:spChg chg="add mod">
          <ac:chgData name="Andrea Verolino" userId="1c9b7658-7436-4548-8865-6149fe35c2f6" providerId="ADAL" clId="{160474D1-4923-41FB-96C2-E4E90B49C674}" dt="2026-04-28T15:21:30.430" v="504" actId="20577"/>
          <ac:spMkLst>
            <pc:docMk/>
            <pc:sldMk cId="567136013" sldId="267"/>
            <ac:spMk id="8" creationId="{D308F474-1687-524D-CC89-66A78E047504}"/>
          </ac:spMkLst>
        </pc:spChg>
      </pc:sldChg>
      <pc:sldChg chg="modSp mod">
        <pc:chgData name="Andrea Verolino" userId="1c9b7658-7436-4548-8865-6149fe35c2f6" providerId="ADAL" clId="{160474D1-4923-41FB-96C2-E4E90B49C674}" dt="2026-04-30T10:34:37.374" v="681" actId="20577"/>
        <pc:sldMkLst>
          <pc:docMk/>
          <pc:sldMk cId="123715913" sldId="268"/>
        </pc:sldMkLst>
        <pc:spChg chg="mod">
          <ac:chgData name="Andrea Verolino" userId="1c9b7658-7436-4548-8865-6149fe35c2f6" providerId="ADAL" clId="{160474D1-4923-41FB-96C2-E4E90B49C674}" dt="2026-04-30T10:34:28.299" v="675" actId="20577"/>
          <ac:spMkLst>
            <pc:docMk/>
            <pc:sldMk cId="123715913" sldId="268"/>
            <ac:spMk id="4" creationId="{B8838123-4B80-322F-97EC-17C62A9BF60E}"/>
          </ac:spMkLst>
        </pc:spChg>
        <pc:spChg chg="mod">
          <ac:chgData name="Andrea Verolino" userId="1c9b7658-7436-4548-8865-6149fe35c2f6" providerId="ADAL" clId="{160474D1-4923-41FB-96C2-E4E90B49C674}" dt="2026-04-30T10:34:37.374" v="681" actId="20577"/>
          <ac:spMkLst>
            <pc:docMk/>
            <pc:sldMk cId="123715913" sldId="268"/>
            <ac:spMk id="8" creationId="{45BB1759-B6CA-352E-9013-F936DE9ACC38}"/>
          </ac:spMkLst>
        </pc:spChg>
      </pc:sldChg>
      <pc:sldChg chg="modSp mod">
        <pc:chgData name="Andrea Verolino" userId="1c9b7658-7436-4548-8865-6149fe35c2f6" providerId="ADAL" clId="{160474D1-4923-41FB-96C2-E4E90B49C674}" dt="2026-04-29T08:20:09.223" v="605" actId="20577"/>
        <pc:sldMkLst>
          <pc:docMk/>
          <pc:sldMk cId="3194901197" sldId="269"/>
        </pc:sldMkLst>
        <pc:spChg chg="mod">
          <ac:chgData name="Andrea Verolino" userId="1c9b7658-7436-4548-8865-6149fe35c2f6" providerId="ADAL" clId="{160474D1-4923-41FB-96C2-E4E90B49C674}" dt="2026-04-29T08:20:09.223" v="605" actId="20577"/>
          <ac:spMkLst>
            <pc:docMk/>
            <pc:sldMk cId="3194901197" sldId="269"/>
            <ac:spMk id="11" creationId="{8CD50BDD-0238-75DC-9B32-F634C0D08F15}"/>
          </ac:spMkLst>
        </pc:spChg>
      </pc:sldChg>
      <pc:sldChg chg="modSp mod">
        <pc:chgData name="Andrea Verolino" userId="1c9b7658-7436-4548-8865-6149fe35c2f6" providerId="ADAL" clId="{160474D1-4923-41FB-96C2-E4E90B49C674}" dt="2026-04-29T08:20:15.171" v="611" actId="20577"/>
        <pc:sldMkLst>
          <pc:docMk/>
          <pc:sldMk cId="633695633" sldId="270"/>
        </pc:sldMkLst>
        <pc:spChg chg="mod">
          <ac:chgData name="Andrea Verolino" userId="1c9b7658-7436-4548-8865-6149fe35c2f6" providerId="ADAL" clId="{160474D1-4923-41FB-96C2-E4E90B49C674}" dt="2026-04-29T08:20:15.171" v="611" actId="20577"/>
          <ac:spMkLst>
            <pc:docMk/>
            <pc:sldMk cId="633695633" sldId="270"/>
            <ac:spMk id="10" creationId="{7D6CF021-EA35-4AA7-D778-5567DFC4300A}"/>
          </ac:spMkLst>
        </pc:spChg>
      </pc:sldChg>
      <pc:sldChg chg="addSp delSp modSp mod addAnim delAnim modAnim">
        <pc:chgData name="Andrea Verolino" userId="1c9b7658-7436-4548-8865-6149fe35c2f6" providerId="ADAL" clId="{160474D1-4923-41FB-96C2-E4E90B49C674}" dt="2026-04-30T10:34:56.188" v="687" actId="20577"/>
        <pc:sldMkLst>
          <pc:docMk/>
          <pc:sldMk cId="3243982846" sldId="271"/>
        </pc:sldMkLst>
        <pc:spChg chg="mod">
          <ac:chgData name="Andrea Verolino" userId="1c9b7658-7436-4548-8865-6149fe35c2f6" providerId="ADAL" clId="{160474D1-4923-41FB-96C2-E4E90B49C674}" dt="2026-04-29T08:29:54.932" v="644" actId="14100"/>
          <ac:spMkLst>
            <pc:docMk/>
            <pc:sldMk cId="3243982846" sldId="271"/>
            <ac:spMk id="10" creationId="{6D2C0684-9568-1DFA-F257-A4545F50C6BB}"/>
          </ac:spMkLst>
        </pc:spChg>
        <pc:spChg chg="mod">
          <ac:chgData name="Andrea Verolino" userId="1c9b7658-7436-4548-8865-6149fe35c2f6" providerId="ADAL" clId="{160474D1-4923-41FB-96C2-E4E90B49C674}" dt="2026-04-29T08:29:49.068" v="642" actId="14100"/>
          <ac:spMkLst>
            <pc:docMk/>
            <pc:sldMk cId="3243982846" sldId="271"/>
            <ac:spMk id="11" creationId="{737206F2-5126-E50A-9ED9-69A34CBF6A13}"/>
          </ac:spMkLst>
        </pc:spChg>
        <pc:spChg chg="mod">
          <ac:chgData name="Andrea Verolino" userId="1c9b7658-7436-4548-8865-6149fe35c2f6" providerId="ADAL" clId="{160474D1-4923-41FB-96C2-E4E90B49C674}" dt="2026-04-30T10:34:56.188" v="687" actId="20577"/>
          <ac:spMkLst>
            <pc:docMk/>
            <pc:sldMk cId="3243982846" sldId="271"/>
            <ac:spMk id="13" creationId="{C704579A-3643-BA51-2C03-1630931528BA}"/>
          </ac:spMkLst>
        </pc:spChg>
        <pc:graphicFrameChg chg="mod modGraphic">
          <ac:chgData name="Andrea Verolino" userId="1c9b7658-7436-4548-8865-6149fe35c2f6" providerId="ADAL" clId="{160474D1-4923-41FB-96C2-E4E90B49C674}" dt="2026-04-29T08:29:40.722" v="640" actId="14100"/>
          <ac:graphicFrameMkLst>
            <pc:docMk/>
            <pc:sldMk cId="3243982846" sldId="271"/>
            <ac:graphicFrameMk id="7" creationId="{508340B3-905E-62DB-9679-EBF9DFED33CF}"/>
          </ac:graphicFrameMkLst>
        </pc:graphicFrameChg>
        <pc:picChg chg="add mod">
          <ac:chgData name="Andrea Verolino" userId="1c9b7658-7436-4548-8865-6149fe35c2f6" providerId="ADAL" clId="{160474D1-4923-41FB-96C2-E4E90B49C674}" dt="2026-04-29T08:29:36.764" v="639" actId="14100"/>
          <ac:picMkLst>
            <pc:docMk/>
            <pc:sldMk cId="3243982846" sldId="271"/>
            <ac:picMk id="6" creationId="{E58A5350-B9A1-D599-C52B-A4C45E81DFC8}"/>
          </ac:picMkLst>
        </pc:picChg>
      </pc:sldChg>
      <pc:sldChg chg="modSp mod modNotesTx">
        <pc:chgData name="Andrea Verolino" userId="1c9b7658-7436-4548-8865-6149fe35c2f6" providerId="ADAL" clId="{160474D1-4923-41FB-96C2-E4E90B49C674}" dt="2026-05-01T10:34:49.730" v="702" actId="20577"/>
        <pc:sldMkLst>
          <pc:docMk/>
          <pc:sldMk cId="2195252847" sldId="272"/>
        </pc:sldMkLst>
        <pc:spChg chg="mod ord">
          <ac:chgData name="Andrea Verolino" userId="1c9b7658-7436-4548-8865-6149fe35c2f6" providerId="ADAL" clId="{160474D1-4923-41FB-96C2-E4E90B49C674}" dt="2026-04-29T08:19:49.248" v="599" actId="167"/>
          <ac:spMkLst>
            <pc:docMk/>
            <pc:sldMk cId="2195252847" sldId="272"/>
            <ac:spMk id="18" creationId="{C8938FC1-360A-0E50-BD5C-BF5148AD492E}"/>
          </ac:spMkLst>
        </pc:spChg>
        <pc:graphicFrameChg chg="ord">
          <ac:chgData name="Andrea Verolino" userId="1c9b7658-7436-4548-8865-6149fe35c2f6" providerId="ADAL" clId="{160474D1-4923-41FB-96C2-E4E90B49C674}" dt="2026-04-29T08:19:39.379" v="592" actId="167"/>
          <ac:graphicFrameMkLst>
            <pc:docMk/>
            <pc:sldMk cId="2195252847" sldId="272"/>
            <ac:graphicFrameMk id="7" creationId="{099ECD7B-56B6-2B12-22DF-3BCA55C7FCBE}"/>
          </ac:graphicFrameMkLst>
        </pc:graphicFrameChg>
      </pc:sldChg>
      <pc:sldChg chg="modNotesTx">
        <pc:chgData name="Andrea Verolino" userId="1c9b7658-7436-4548-8865-6149fe35c2f6" providerId="ADAL" clId="{160474D1-4923-41FB-96C2-E4E90B49C674}" dt="2026-05-01T10:36:34.776" v="711" actId="20577"/>
        <pc:sldMkLst>
          <pc:docMk/>
          <pc:sldMk cId="2629331428" sldId="275"/>
        </pc:sldMkLst>
      </pc:sldChg>
      <pc:sldChg chg="addSp delSp modSp mod delAnim">
        <pc:chgData name="Andrea Verolino" userId="1c9b7658-7436-4548-8865-6149fe35c2f6" providerId="ADAL" clId="{160474D1-4923-41FB-96C2-E4E90B49C674}" dt="2026-04-29T08:42:25.779" v="661" actId="1076"/>
        <pc:sldMkLst>
          <pc:docMk/>
          <pc:sldMk cId="3020998267" sldId="276"/>
        </pc:sldMkLst>
        <pc:spChg chg="mod">
          <ac:chgData name="Andrea Verolino" userId="1c9b7658-7436-4548-8865-6149fe35c2f6" providerId="ADAL" clId="{160474D1-4923-41FB-96C2-E4E90B49C674}" dt="2026-04-29T08:42:13.928" v="660" actId="20577"/>
          <ac:spMkLst>
            <pc:docMk/>
            <pc:sldMk cId="3020998267" sldId="276"/>
            <ac:spMk id="4" creationId="{A130E27F-E6EA-4355-EF57-159DEE8AA185}"/>
          </ac:spMkLst>
        </pc:spChg>
        <pc:spChg chg="mod">
          <ac:chgData name="Andrea Verolino" userId="1c9b7658-7436-4548-8865-6149fe35c2f6" providerId="ADAL" clId="{160474D1-4923-41FB-96C2-E4E90B49C674}" dt="2026-04-29T08:41:53.403" v="651" actId="1076"/>
          <ac:spMkLst>
            <pc:docMk/>
            <pc:sldMk cId="3020998267" sldId="276"/>
            <ac:spMk id="6" creationId="{D9170A83-B404-D1EA-7271-ED76FF2CC30E}"/>
          </ac:spMkLst>
        </pc:spChg>
        <pc:picChg chg="add mod">
          <ac:chgData name="Andrea Verolino" userId="1c9b7658-7436-4548-8865-6149fe35c2f6" providerId="ADAL" clId="{160474D1-4923-41FB-96C2-E4E90B49C674}" dt="2026-04-29T08:42:25.779" v="661" actId="1076"/>
          <ac:picMkLst>
            <pc:docMk/>
            <pc:sldMk cId="3020998267" sldId="276"/>
            <ac:picMk id="8" creationId="{37445422-1079-045E-8932-9C281AF63BE3}"/>
          </ac:picMkLst>
        </pc:picChg>
      </pc:sldChg>
      <pc:sldChg chg="modSp mod modNotesTx">
        <pc:chgData name="Andrea Verolino" userId="1c9b7658-7436-4548-8865-6149fe35c2f6" providerId="ADAL" clId="{160474D1-4923-41FB-96C2-E4E90B49C674}" dt="2026-05-01T10:35:18.726" v="710" actId="20577"/>
        <pc:sldMkLst>
          <pc:docMk/>
          <pc:sldMk cId="4085842813" sldId="277"/>
        </pc:sldMkLst>
        <pc:spChg chg="mod">
          <ac:chgData name="Andrea Verolino" userId="1c9b7658-7436-4548-8865-6149fe35c2f6" providerId="ADAL" clId="{160474D1-4923-41FB-96C2-E4E90B49C674}" dt="2026-05-01T10:35:18.726" v="710" actId="20577"/>
          <ac:spMkLst>
            <pc:docMk/>
            <pc:sldMk cId="4085842813" sldId="277"/>
            <ac:spMk id="4" creationId="{1C89BFAD-4039-C5E8-BED9-A2C1EAFF41AC}"/>
          </ac:spMkLst>
        </pc:spChg>
        <pc:spChg chg="mod">
          <ac:chgData name="Andrea Verolino" userId="1c9b7658-7436-4548-8865-6149fe35c2f6" providerId="ADAL" clId="{160474D1-4923-41FB-96C2-E4E90B49C674}" dt="2026-04-29T08:19:23.813" v="591" actId="20577"/>
          <ac:spMkLst>
            <pc:docMk/>
            <pc:sldMk cId="4085842813" sldId="277"/>
            <ac:spMk id="18" creationId="{9706D424-83B7-B113-5A9B-E33246B47A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CCA55-7D14-B84A-82D0-C6CED7CA7D18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AB5AA-2CBD-E449-85A1-EFD57E03E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9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4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8791-CE47-7E8C-39EE-FB576A2E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49D28C-3116-3F57-7F81-E9945AE1D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4DCEBC-0DC0-836E-1069-1A2EB8622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Filters selection explained</a:t>
            </a:r>
          </a:p>
          <a:p>
            <a:pPr marL="171450" indent="-171450">
              <a:buFontTx/>
              <a:buChar char="-"/>
            </a:pPr>
            <a:r>
              <a:rPr lang="en-SG" dirty="0"/>
              <a:t>Numbers down to 514 potential calderas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1B72A-A0D3-B5BE-2467-8308C0746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38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690E-CCDF-85AE-AEC3-DB8A03B43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DBC84-D738-3E39-C0B9-D187B1F0A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FE13D-5749-A6D2-7B11-9E82CE416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Manual classification into these categories, first-order (type) and second-order (sub-type)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2A863-6018-FE7B-8249-54081B862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0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94306-D004-99FB-2E23-B48EF0E50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3DBCB-4F70-640D-FD74-59B6190E1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74A6E-8351-B253-C3E8-F15F65587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Manual classification into these categories, first-order (type) and second-order (sub-type)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AEE47-3658-5D1A-1AA1-F767856AF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75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A0586-CD8E-5D1E-1468-DCA9F7061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6854D-0883-65A4-7DA1-BC6114C5F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3C6AA-E4FD-CE7A-172D-959766FD5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PCA for a the negative subset</a:t>
            </a:r>
          </a:p>
          <a:p>
            <a:pPr marL="171450" indent="-171450">
              <a:buFontTx/>
              <a:buChar char="-"/>
            </a:pPr>
            <a:r>
              <a:rPr lang="en-SG" dirty="0"/>
              <a:t>Overall good clustering &gt; good agreement with our classification</a:t>
            </a:r>
          </a:p>
          <a:p>
            <a:pPr marL="171450" indent="-171450">
              <a:buFontTx/>
              <a:buChar char="-"/>
            </a:pPr>
            <a:r>
              <a:rPr lang="en-SG" dirty="0"/>
              <a:t>Even better for sub-types (to tell us what is not a caldera)</a:t>
            </a:r>
          </a:p>
          <a:p>
            <a:pPr marL="171450" indent="-171450">
              <a:buFontTx/>
              <a:buChar char="-"/>
            </a:pPr>
            <a:r>
              <a:rPr lang="en-SG" dirty="0"/>
              <a:t>Some overlapping, but we are happy with the overall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58C81-A3C4-FED3-0D97-508A68C60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3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A02DC-D4D5-6198-B98F-232668254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00EC5-99AE-DBB6-9770-68CAAB844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1E4B5-64F4-EC40-A1D2-9FB687AE3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Results for calderas and craters</a:t>
            </a:r>
          </a:p>
          <a:p>
            <a:pPr marL="171450" indent="-171450">
              <a:buFontTx/>
              <a:buChar char="-"/>
            </a:pPr>
            <a:r>
              <a:rPr lang="en-SG" dirty="0"/>
              <a:t>They have been combined cause we can’t differentiate them just based on diameter</a:t>
            </a:r>
          </a:p>
          <a:p>
            <a:pPr marL="171450" indent="-171450">
              <a:buFontTx/>
              <a:buChar char="-"/>
            </a:pPr>
            <a:r>
              <a:rPr lang="en-SG" dirty="0"/>
              <a:t>78 potential calderas</a:t>
            </a:r>
          </a:p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0E3D8-5F9C-198D-78E4-BFEE3F5BB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8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38220-6F14-0898-51D6-753D82FE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3A693-0679-4FE3-2883-B0E7A3D66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8681F8-3121-F502-36A6-00B3EE70F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High-priority list (hazard) based on tectonic setting and water depth</a:t>
            </a:r>
          </a:p>
          <a:p>
            <a:pPr marL="171450" indent="-171450">
              <a:buFontTx/>
              <a:buChar char="-"/>
            </a:pPr>
            <a:r>
              <a:rPr lang="en-SG" dirty="0"/>
              <a:t>Not a comprehensive list just a priority list, based on hazard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1DA57-CE1F-F255-FC1A-B93C31D36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2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349C-16B7-BDEB-3C55-591242E56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E0838-2923-4C4C-E52F-17D51E7A7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77FCD-D627-887D-FA2F-3E77A32E9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What can be done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A41BB-A43B-C70F-A472-A40E88A78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28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B09E9-6368-FB28-8F28-92653DB5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538FF-8A4B-DD65-6333-BDBECEABC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C4FE1-DE94-0C76-361F-6B229E893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D75B4-A326-7B21-5CE8-EA8DDF1E6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83367-9B24-60AC-A700-AC1387A5C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99C54-4B61-18E8-A34F-0535D3DEC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5289B-CC2E-6A8F-D956-BDE373C0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Overall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36D95-A84B-C80E-1F07-6E4ED8855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3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B938D-48E1-89CB-40EC-959D5DC6C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5684D-53CA-AE86-8AD9-009225CC9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75215-26B5-59D2-D0CF-8F0D10FAD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0F899-2C08-82CA-FA5A-0AE487407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We all agree on this definition</a:t>
            </a:r>
          </a:p>
          <a:p>
            <a:pPr marL="171450" indent="-171450">
              <a:buFontTx/>
              <a:buChar char="-"/>
            </a:pPr>
            <a:r>
              <a:rPr lang="en-SG" dirty="0"/>
              <a:t>Different types of caldera based on processes and morphologies</a:t>
            </a:r>
          </a:p>
          <a:p>
            <a:pPr marL="171450" indent="-171450">
              <a:buFontTx/>
              <a:buChar char="-"/>
            </a:pPr>
            <a:r>
              <a:rPr lang="en-SG" dirty="0"/>
              <a:t>We use morphology in remote-based approaches in absence of field data (that’s what we did here)</a:t>
            </a:r>
          </a:p>
          <a:p>
            <a:pPr marL="0" indent="0">
              <a:buFontTx/>
              <a:buNone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7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6954F-B21B-FFE4-065C-228DED5A5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6A3C9-6669-D01C-ADEC-FEBA7B64E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3CA49C-5803-2072-2400-2A45E8B6A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Subaerial examples</a:t>
            </a:r>
          </a:p>
          <a:p>
            <a:pPr marL="171450" indent="-171450">
              <a:buFontTx/>
              <a:buChar char="-"/>
            </a:pPr>
            <a:r>
              <a:rPr lang="en-SG" dirty="0"/>
              <a:t>Some submarine examples</a:t>
            </a:r>
          </a:p>
          <a:p>
            <a:pPr marL="171450" indent="-171450">
              <a:buFontTx/>
              <a:buChar char="-"/>
            </a:pPr>
            <a:r>
              <a:rPr lang="en-SG" dirty="0"/>
              <a:t>They are important to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2A7B-4FDD-DD71-EF26-FD8061583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5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B43DE-4FCF-341E-670A-2C0442F9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59833-0F39-998B-62A9-324484D60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74ED6-1657-94FE-8283-6297B6378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Existing gap in current databases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63FD7-B43D-71A1-ECFB-F090CCE9D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Majority of volcanism on earth is submarine</a:t>
            </a:r>
          </a:p>
          <a:p>
            <a:pPr marL="171450" indent="-171450">
              <a:buFontTx/>
              <a:buChar char="-"/>
            </a:pPr>
            <a:r>
              <a:rPr lang="en-SG" dirty="0"/>
              <a:t>What about submarine calderas?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38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C07D-A11C-E61E-5A26-A2318BB5E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AA18F-1B36-C387-B806-91444797A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BE133-06DC-2ABE-E33D-48D0809CE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8E90E-62C2-DDB6-99BC-382CAD4E8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3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4AB8-1C91-D103-5775-1CD7AC49E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A6523-D0FE-785D-8243-A51C102A5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1E6C1-24D7-B433-410F-89AC8543F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This is the workflow (give also numbers)</a:t>
            </a:r>
          </a:p>
          <a:p>
            <a:pPr marL="171450" indent="-171450">
              <a:buFontTx/>
              <a:buChar char="-"/>
            </a:pPr>
            <a:r>
              <a:rPr lang="en-SG" dirty="0"/>
              <a:t>We start with the CDA</a:t>
            </a:r>
          </a:p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ADBF8-FB3D-2929-897A-AA6F62A8A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18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43250-899A-170E-D942-AB5403C64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CAF14-5AA8-1B33-A783-EBCA71626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1B58-EAA4-0DC5-E665-51214CDAB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Something from Lee and Hogan</a:t>
            </a:r>
          </a:p>
          <a:p>
            <a:pPr marL="171450" indent="-171450">
              <a:buFontTx/>
              <a:buChar char="-"/>
            </a:pPr>
            <a:r>
              <a:rPr lang="en-SG" dirty="0" err="1"/>
              <a:t>Downsampling</a:t>
            </a:r>
            <a:r>
              <a:rPr lang="en-SG" dirty="0"/>
              <a:t> and </a:t>
            </a:r>
            <a:r>
              <a:rPr lang="en-SG" dirty="0" err="1"/>
              <a:t>upsampling</a:t>
            </a:r>
            <a:r>
              <a:rPr lang="en-SG" dirty="0"/>
              <a:t> (duplicates)</a:t>
            </a:r>
          </a:p>
          <a:p>
            <a:pPr marL="171450" indent="-171450">
              <a:buFontTx/>
              <a:buChar char="-"/>
            </a:pPr>
            <a:r>
              <a:rPr lang="en-SG" dirty="0"/>
              <a:t>CDA positive (classic, to find depressions)</a:t>
            </a:r>
          </a:p>
          <a:p>
            <a:pPr marL="171450" indent="-171450">
              <a:buFontTx/>
              <a:buChar char="-"/>
            </a:pPr>
            <a:r>
              <a:rPr lang="en-SG" dirty="0"/>
              <a:t>CDA negative (inverted to find mounds)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89A2B-38CC-467A-0F8F-DF689C254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7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50D31-94EA-5E7F-C1D5-FE43050B8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DD00B-6905-0152-3858-3077A10A0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3E534-77D8-63E4-B6A5-730AA6113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Output by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91A77-71C3-11CE-98C6-CA2F245AE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AB5AA-2CBD-E449-85A1-EFD57E03E5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9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3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8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9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1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9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8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5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3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35719-9CC2-CA41-B2F4-2B236113BA60}" type="datetimeFigureOut"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9E6D9-EBCD-AB46-88A9-17431A1069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5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3.jp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53AFD8-9901-9C73-4A2D-644E84CE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664A6C6A-708E-8FCA-2655-A4ABAA409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824"/>
            <a:ext cx="1219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Calderas Beneath the Waves: AI-Powered Exploration of Subaqueous Volcanism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15E0B1-97AD-E5FD-F580-D79A76945417}"/>
              </a:ext>
            </a:extLst>
          </p:cNvPr>
          <p:cNvSpPr txBox="1"/>
          <p:nvPr/>
        </p:nvSpPr>
        <p:spPr>
          <a:xfrm>
            <a:off x="1107895" y="1291801"/>
            <a:ext cx="9976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u="sng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Andrea Verolino</a:t>
            </a:r>
            <a:r>
              <a:rPr lang="en-SG" sz="2400" kern="100" baseline="300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1,2*</a:t>
            </a:r>
            <a:r>
              <a:rPr lang="en-SG" sz="2400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Christopher Lee</a:t>
            </a:r>
            <a:r>
              <a:rPr lang="en-SG" sz="2400" kern="100" baseline="30000" dirty="0">
                <a:solidFill>
                  <a:schemeClr val="bg2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SG" sz="2400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Susanna F. Jenkins</a:t>
            </a:r>
            <a:r>
              <a:rPr lang="en-SG" sz="2400" kern="100" baseline="300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1,4</a:t>
            </a:r>
            <a:r>
              <a:rPr lang="en-SG" sz="2400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Martin Jutzeler</a:t>
            </a:r>
            <a:r>
              <a:rPr lang="en-SG" sz="2400" kern="100" baseline="300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5</a:t>
            </a:r>
            <a:r>
              <a:rPr lang="en-SG" sz="2400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Adam D. Switzer</a:t>
            </a:r>
            <a:r>
              <a:rPr lang="en-SG" sz="2400" kern="100" baseline="300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1,4</a:t>
            </a:r>
            <a:endParaRPr lang="en-SG" sz="2400" kern="100" dirty="0">
              <a:solidFill>
                <a:schemeClr val="bg2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logo with text overlay&#10;&#10;AI-generated content may be incorrect.">
            <a:extLst>
              <a:ext uri="{FF2B5EF4-FFF2-40B4-BE49-F238E27FC236}">
                <a16:creationId xmlns:a16="http://schemas.microsoft.com/office/drawing/2014/main" id="{51F41DE3-B852-710B-79D9-0F29E0B90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1" y="5394410"/>
            <a:ext cx="2609850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632E9-41F5-7A57-D20A-4548B6E9FA79}"/>
              </a:ext>
            </a:extLst>
          </p:cNvPr>
          <p:cNvSpPr txBox="1"/>
          <p:nvPr/>
        </p:nvSpPr>
        <p:spPr>
          <a:xfrm>
            <a:off x="157308" y="2274320"/>
            <a:ext cx="11759075" cy="12413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SG" sz="1200" kern="100" baseline="300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1</a:t>
            </a: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Earth Observatory of</a:t>
            </a:r>
            <a:r>
              <a:rPr lang="en-SG" sz="1200" kern="100" dirty="0">
                <a:solidFill>
                  <a:schemeClr val="bg2"/>
                </a:solidFill>
                <a:latin typeface="Arial"/>
                <a:ea typeface="DengXian"/>
                <a:cs typeface="Arial"/>
              </a:rPr>
              <a:t> Singapore, </a:t>
            </a: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Nanyang Technological University, Singapore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SG" sz="1200" kern="100" baseline="300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2</a:t>
            </a:r>
            <a:r>
              <a:rPr lang="en-SG" sz="1200" kern="100" dirty="0">
                <a:solidFill>
                  <a:schemeClr val="bg2"/>
                </a:solidFill>
                <a:latin typeface="Arial"/>
                <a:ea typeface="DengXian"/>
                <a:cs typeface="Arial"/>
              </a:rPr>
              <a:t> </a:t>
            </a:r>
            <a:r>
              <a:rPr lang="en-SG" sz="1200" kern="100" dirty="0" err="1">
                <a:solidFill>
                  <a:schemeClr val="bg2"/>
                </a:solidFill>
                <a:latin typeface="Arial"/>
                <a:ea typeface="DengXian"/>
                <a:cs typeface="Arial"/>
              </a:rPr>
              <a:t>Géosciences</a:t>
            </a:r>
            <a:r>
              <a:rPr lang="en-SG" sz="1200" kern="100" dirty="0">
                <a:solidFill>
                  <a:schemeClr val="bg2"/>
                </a:solidFill>
                <a:latin typeface="Arial"/>
                <a:ea typeface="DengXian"/>
                <a:cs typeface="Arial"/>
              </a:rPr>
              <a:t> Paris Saclay,  Université Paris-Saclay, France</a:t>
            </a: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SG" sz="1200" kern="100" baseline="30000" dirty="0">
                <a:solidFill>
                  <a:schemeClr val="bg2"/>
                </a:solidFill>
                <a:latin typeface="Arial"/>
                <a:ea typeface="DengXian"/>
                <a:cs typeface="Arial"/>
              </a:rPr>
              <a:t>3</a:t>
            </a: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Department of Physics, University of Toronto, Canada</a:t>
            </a:r>
            <a:endParaRPr lang="en-SG" sz="1200" kern="100" dirty="0">
              <a:solidFill>
                <a:schemeClr val="bg2"/>
              </a:solidFill>
              <a:latin typeface="Arial"/>
              <a:ea typeface="DengXian"/>
              <a:cs typeface="Arial"/>
            </a:endParaRP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SG" sz="1200" kern="100" baseline="30000" dirty="0">
                <a:solidFill>
                  <a:schemeClr val="bg2"/>
                </a:solidFill>
                <a:latin typeface="Arial"/>
                <a:ea typeface="DengXian"/>
                <a:cs typeface="Arial"/>
              </a:rPr>
              <a:t>4</a:t>
            </a: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Asian School of the Environment, Nanyang Technological University, Singapore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</a:t>
            </a:r>
            <a:r>
              <a:rPr lang="en-SG" sz="1200" kern="100" baseline="30000" dirty="0">
                <a:solidFill>
                  <a:schemeClr val="bg2"/>
                </a:solidFill>
                <a:latin typeface="Arial"/>
                <a:ea typeface="DengXian"/>
                <a:cs typeface="Arial"/>
              </a:rPr>
              <a:t>5</a:t>
            </a:r>
            <a:r>
              <a:rPr lang="en-SG" sz="1200" kern="100" dirty="0">
                <a:solidFill>
                  <a:schemeClr val="bg2"/>
                </a:solidFill>
                <a:effectLst/>
                <a:latin typeface="Arial"/>
                <a:ea typeface="DengXian"/>
                <a:cs typeface="Arial"/>
              </a:rPr>
              <a:t> School of Physical Sciences and Centre of Excellence in Ore Deposits (CODES), University of Tasmania, Australia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272863EF-02C8-94A8-4326-67B51C2B15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105081" y="5760085"/>
            <a:ext cx="1958039" cy="93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63CA3-7FED-AF91-1555-F382670EBD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499274" y="5465086"/>
            <a:ext cx="1694542" cy="127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8F596-F358-D16A-A408-816C3652DA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4670220" y="5292357"/>
            <a:ext cx="1022507" cy="14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6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6B17D-4587-8AFB-8891-D79189F42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F6501B-BD6D-16A2-7E30-4CBC69F8EA46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Methods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Crater Detection Algorithm (CDA) - Filtering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ED2CE39A-A965-8725-8F36-E8354735F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7B973-C466-16CE-941D-548F9B34A6D8}"/>
              </a:ext>
            </a:extLst>
          </p:cNvPr>
          <p:cNvCxnSpPr/>
          <p:nvPr/>
        </p:nvCxnSpPr>
        <p:spPr>
          <a:xfrm>
            <a:off x="1702599" y="6204778"/>
            <a:ext cx="873802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>
            <a:outerShdw blurRad="40000" dist="12700" dir="5400000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flowchart&#10;&#10;AI-generated content may be incorrect.">
            <a:extLst>
              <a:ext uri="{FF2B5EF4-FFF2-40B4-BE49-F238E27FC236}">
                <a16:creationId xmlns:a16="http://schemas.microsoft.com/office/drawing/2014/main" id="{ACE13B87-F892-DA77-27F5-D661A230E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829" y="1731122"/>
            <a:ext cx="6431664" cy="18228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3983BB-3D80-6661-84DE-8CFD70C7D7DB}"/>
              </a:ext>
            </a:extLst>
          </p:cNvPr>
          <p:cNvSpPr/>
          <p:nvPr/>
        </p:nvSpPr>
        <p:spPr>
          <a:xfrm>
            <a:off x="4015738" y="2289322"/>
            <a:ext cx="1421431" cy="131501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9A683-0F3A-3BDB-D22A-88E699C3BD68}"/>
              </a:ext>
            </a:extLst>
          </p:cNvPr>
          <p:cNvSpPr txBox="1"/>
          <p:nvPr/>
        </p:nvSpPr>
        <p:spPr>
          <a:xfrm>
            <a:off x="3143891" y="4407809"/>
            <a:ext cx="617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Peak= F </a:t>
            </a:r>
            <a:r>
              <a:rPr lang="en-SG" dirty="0"/>
              <a:t>(centre lower than rings)</a:t>
            </a:r>
          </a:p>
          <a:p>
            <a:endParaRPr lang="en-SG" dirty="0"/>
          </a:p>
          <a:p>
            <a:r>
              <a:rPr lang="en-SG" b="1" dirty="0"/>
              <a:t>Ridge= T </a:t>
            </a:r>
            <a:r>
              <a:rPr lang="en-SG" dirty="0"/>
              <a:t>(depression within a mound, not on a flat floor)</a:t>
            </a:r>
          </a:p>
          <a:p>
            <a:endParaRPr lang="en-SG" dirty="0"/>
          </a:p>
          <a:p>
            <a:r>
              <a:rPr lang="en-SG" b="1" dirty="0"/>
              <a:t>Duplicates</a:t>
            </a:r>
            <a:r>
              <a:rPr lang="en-SG" dirty="0"/>
              <a:t> </a:t>
            </a:r>
            <a:r>
              <a:rPr lang="en-SG" b="1" dirty="0"/>
              <a:t>≥ 2</a:t>
            </a:r>
            <a:r>
              <a:rPr lang="en-SG" dirty="0"/>
              <a:t> (features identified in more than one image)</a:t>
            </a:r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CA927633-6531-AC51-8F83-147DEFB86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E510B-BDFA-F63B-0D1B-81B3B705D6F0}"/>
              </a:ext>
            </a:extLst>
          </p:cNvPr>
          <p:cNvSpPr txBox="1"/>
          <p:nvPr/>
        </p:nvSpPr>
        <p:spPr>
          <a:xfrm>
            <a:off x="2607594" y="3719294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</p:spTree>
    <p:extLst>
      <p:ext uri="{BB962C8B-B14F-4D97-AF65-F5344CB8AC3E}">
        <p14:creationId xmlns:p14="http://schemas.microsoft.com/office/powerpoint/2010/main" val="34597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ECA8-9FBD-E186-2D09-817C8CD6D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8938FC1-360A-0E50-BD5C-BF5148AD492E}"/>
              </a:ext>
            </a:extLst>
          </p:cNvPr>
          <p:cNvSpPr txBox="1"/>
          <p:nvPr/>
        </p:nvSpPr>
        <p:spPr>
          <a:xfrm>
            <a:off x="2546879" y="4295982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9ECD7B-56B6-2B12-22DF-3BCA55C7F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79658"/>
              </p:ext>
            </p:extLst>
          </p:nvPr>
        </p:nvGraphicFramePr>
        <p:xfrm>
          <a:off x="675810" y="1237310"/>
          <a:ext cx="5617851" cy="4738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895">
                  <a:extLst>
                    <a:ext uri="{9D8B030D-6E8A-4147-A177-3AD203B41FA5}">
                      <a16:colId xmlns:a16="http://schemas.microsoft.com/office/drawing/2014/main" val="3884625400"/>
                    </a:ext>
                  </a:extLst>
                </a:gridCol>
                <a:gridCol w="1007954">
                  <a:extLst>
                    <a:ext uri="{9D8B030D-6E8A-4147-A177-3AD203B41FA5}">
                      <a16:colId xmlns:a16="http://schemas.microsoft.com/office/drawing/2014/main" val="4246665454"/>
                    </a:ext>
                  </a:extLst>
                </a:gridCol>
                <a:gridCol w="1928001">
                  <a:extLst>
                    <a:ext uri="{9D8B030D-6E8A-4147-A177-3AD203B41FA5}">
                      <a16:colId xmlns:a16="http://schemas.microsoft.com/office/drawing/2014/main" val="236504695"/>
                    </a:ext>
                  </a:extLst>
                </a:gridCol>
                <a:gridCol w="1928001">
                  <a:extLst>
                    <a:ext uri="{9D8B030D-6E8A-4147-A177-3AD203B41FA5}">
                      <a16:colId xmlns:a16="http://schemas.microsoft.com/office/drawing/2014/main" val="2421502973"/>
                    </a:ext>
                  </a:extLst>
                </a:gridCol>
              </a:tblGrid>
              <a:tr h="173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Type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Sub-type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Description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Support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2488863107"/>
                  </a:ext>
                </a:extLst>
              </a:tr>
              <a:tr h="37104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Atoll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Young atoll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Emerged or shallow (&lt;50m) atoll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Satellite imagery and/or coral reef database</a:t>
                      </a:r>
                      <a:r>
                        <a:rPr lang="en-SG" sz="900" kern="0" baseline="30000">
                          <a:effectLst/>
                        </a:rPr>
                        <a:t>38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3713228149"/>
                  </a:ext>
                </a:extLst>
              </a:tr>
              <a:tr h="568805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Sunken atoll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Deep sea (&gt;100m) old atoll with gentle gradients between centre and edges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Hillshade visual analysis, bathymetric contour analysis, bathymetric profiling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3119073475"/>
                  </a:ext>
                </a:extLst>
              </a:tr>
              <a:tr h="568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Flank scar/eroded surface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Flank scar/eroded surface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Valley between volcanic ridges, or eroded volcanic surface or edifices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Hillshade visual analysis, bathymetric contour analysis, bathymetric profiling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638739428"/>
                  </a:ext>
                </a:extLst>
              </a:tr>
              <a:tr h="5688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Crater/small caldera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Full crater/small caldera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Enclosed volcanic depression &lt;3km in diameter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Hillshade visual analysis, bathymetric contours, bathymetric profiling, presence of seamounts</a:t>
                      </a:r>
                      <a:r>
                        <a:rPr lang="en-SG" sz="900" kern="0" baseline="30000">
                          <a:effectLst/>
                        </a:rPr>
                        <a:t>18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31217924"/>
                  </a:ext>
                </a:extLst>
              </a:tr>
              <a:tr h="766565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Horse-shoe/eroded crater / small caldera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Open/eroded volcanic depression &lt;3km in diameter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Hillshade visual analysis, bathymetric contours, bathymetric profiling, presence of seamounts</a:t>
                      </a:r>
                      <a:r>
                        <a:rPr lang="en-SG" sz="900" kern="0" baseline="30000" dirty="0">
                          <a:effectLst/>
                        </a:rPr>
                        <a:t>18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1880058875"/>
                  </a:ext>
                </a:extLst>
              </a:tr>
              <a:tr h="5688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Caldera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Full caldera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Enclosed volcanic depression &gt;3km in diameter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Hillshade visual analysis, bathymetric contours, bathymetric profiling, presence of seamounts</a:t>
                      </a:r>
                      <a:r>
                        <a:rPr lang="en-SG" sz="900" kern="0" baseline="30000">
                          <a:effectLst/>
                        </a:rPr>
                        <a:t>18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3552406400"/>
                  </a:ext>
                </a:extLst>
              </a:tr>
              <a:tr h="568805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Horse-shoe/eroded caldera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Open/eroded volcanic depression &gt;3km in diameter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Hillshade visual analysis, bathymetric contours, bathymetric profiling, presence of seamounts</a:t>
                      </a:r>
                      <a:r>
                        <a:rPr lang="en-SG" sz="900" kern="0" baseline="30000" dirty="0">
                          <a:effectLst/>
                        </a:rPr>
                        <a:t>18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1405563991"/>
                  </a:ext>
                </a:extLst>
              </a:tr>
              <a:tr h="371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Undefined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Undefined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Not classifiable (poor bathymetry or unclear structure)</a:t>
                      </a:r>
                      <a:endParaRPr lang="en-SG" sz="11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N/A</a:t>
                      </a:r>
                      <a:endParaRPr lang="en-SG" sz="11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920" marR="65920" marT="0" marB="0" anchor="ctr"/>
                </a:tc>
                <a:extLst>
                  <a:ext uri="{0D108BD9-81ED-4DB2-BD59-A6C34878D82A}">
                    <a16:rowId xmlns:a16="http://schemas.microsoft.com/office/drawing/2014/main" val="237953275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93ACD3C-57AC-1C81-E21E-F093CABBAB88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Methods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Crater Detection Algorithm (CDA) - Classification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150EF3B5-FD3A-DD4C-B747-E227DFBF7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9" name="Picture 8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9130C0C1-CA56-3943-9FA2-7E019C2A7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109" y="1867676"/>
            <a:ext cx="1601800" cy="1268981"/>
          </a:xfrm>
          <a:prstGeom prst="rect">
            <a:avLst/>
          </a:prstGeom>
        </p:spPr>
      </p:pic>
      <p:pic>
        <p:nvPicPr>
          <p:cNvPr id="11" name="Picture 10" descr="A close-up of a round object on the ground&#10;&#10;AI-generated content may be incorrect.">
            <a:extLst>
              <a:ext uri="{FF2B5EF4-FFF2-40B4-BE49-F238E27FC236}">
                <a16:creationId xmlns:a16="http://schemas.microsoft.com/office/drawing/2014/main" id="{3BFE33B3-21A1-7C68-9DA3-EBA34558B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13" y="4869873"/>
            <a:ext cx="1592169" cy="1261351"/>
          </a:xfrm>
          <a:prstGeom prst="rect">
            <a:avLst/>
          </a:prstGeom>
        </p:spPr>
      </p:pic>
      <p:pic>
        <p:nvPicPr>
          <p:cNvPr id="13" name="Picture 12" descr="A close-up of a satellite&#10;&#10;AI-generated content may be incorrect.">
            <a:extLst>
              <a:ext uri="{FF2B5EF4-FFF2-40B4-BE49-F238E27FC236}">
                <a16:creationId xmlns:a16="http://schemas.microsoft.com/office/drawing/2014/main" id="{7C64ADB7-BD25-F198-5DE9-2EF144600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741" y="3366049"/>
            <a:ext cx="1592168" cy="1261350"/>
          </a:xfrm>
          <a:prstGeom prst="rect">
            <a:avLst/>
          </a:prstGeom>
        </p:spPr>
      </p:pic>
      <p:pic>
        <p:nvPicPr>
          <p:cNvPr id="15" name="Picture 14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EF52AA82-7B86-3E9A-92DF-6B95EC63F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8531" y="4869873"/>
            <a:ext cx="1601800" cy="1268981"/>
          </a:xfrm>
          <a:prstGeom prst="rect">
            <a:avLst/>
          </a:prstGeom>
        </p:spPr>
      </p:pic>
      <p:pic>
        <p:nvPicPr>
          <p:cNvPr id="17" name="Picture 16" descr="A black dot on a white background&#10;&#10;AI-generated content may be incorrect.">
            <a:extLst>
              <a:ext uri="{FF2B5EF4-FFF2-40B4-BE49-F238E27FC236}">
                <a16:creationId xmlns:a16="http://schemas.microsoft.com/office/drawing/2014/main" id="{9D65ACB0-5421-EC11-8A07-447816C71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8557" y="356643"/>
            <a:ext cx="1596176" cy="1261351"/>
          </a:xfrm>
          <a:prstGeom prst="rect">
            <a:avLst/>
          </a:prstGeom>
        </p:spPr>
      </p:pic>
      <p:pic>
        <p:nvPicPr>
          <p:cNvPr id="19" name="Picture 18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F8B99025-702E-DD13-E050-DB57FA3415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7790" y="311868"/>
            <a:ext cx="1601801" cy="1265796"/>
          </a:xfrm>
          <a:prstGeom prst="rect">
            <a:avLst/>
          </a:prstGeom>
        </p:spPr>
      </p:pic>
      <p:pic>
        <p:nvPicPr>
          <p:cNvPr id="21" name="Picture 20" descr="A close-up of a frog&#10;&#10;AI-generated content may be incorrect.">
            <a:extLst>
              <a:ext uri="{FF2B5EF4-FFF2-40B4-BE49-F238E27FC236}">
                <a16:creationId xmlns:a16="http://schemas.microsoft.com/office/drawing/2014/main" id="{B4C408DC-7DDA-D8E3-7F0E-819FEFE71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8556" y="3366049"/>
            <a:ext cx="1721750" cy="12657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63D04B8-F851-6FB1-0896-0CB2BD67BA8F}"/>
              </a:ext>
            </a:extLst>
          </p:cNvPr>
          <p:cNvSpPr/>
          <p:nvPr/>
        </p:nvSpPr>
        <p:spPr>
          <a:xfrm>
            <a:off x="1571946" y="1489534"/>
            <a:ext cx="750014" cy="28789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72D319-8DE2-4DA1-1126-52553C901B2E}"/>
              </a:ext>
            </a:extLst>
          </p:cNvPr>
          <p:cNvSpPr/>
          <p:nvPr/>
        </p:nvSpPr>
        <p:spPr>
          <a:xfrm>
            <a:off x="6677789" y="316313"/>
            <a:ext cx="1596175" cy="126897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CECD6-5F7F-8357-4A35-2DA0D0714F4B}"/>
              </a:ext>
            </a:extLst>
          </p:cNvPr>
          <p:cNvSpPr/>
          <p:nvPr/>
        </p:nvSpPr>
        <p:spPr>
          <a:xfrm>
            <a:off x="1571946" y="1963309"/>
            <a:ext cx="750014" cy="28789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8CD75A-B137-38D7-FF08-4B95F69754FC}"/>
              </a:ext>
            </a:extLst>
          </p:cNvPr>
          <p:cNvSpPr/>
          <p:nvPr/>
        </p:nvSpPr>
        <p:spPr>
          <a:xfrm>
            <a:off x="1479479" y="2500453"/>
            <a:ext cx="914399" cy="41740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CED043-957C-7B58-F2EB-A0592DA7E97C}"/>
              </a:ext>
            </a:extLst>
          </p:cNvPr>
          <p:cNvSpPr/>
          <p:nvPr/>
        </p:nvSpPr>
        <p:spPr>
          <a:xfrm>
            <a:off x="1500026" y="3103741"/>
            <a:ext cx="842481" cy="4174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FF5ADA-A72C-BEC5-9AA7-68B883588148}"/>
              </a:ext>
            </a:extLst>
          </p:cNvPr>
          <p:cNvSpPr/>
          <p:nvPr/>
        </p:nvSpPr>
        <p:spPr>
          <a:xfrm>
            <a:off x="1500025" y="3621819"/>
            <a:ext cx="842481" cy="77552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2592B6-894B-DDA5-B039-988F2065ACDB}"/>
              </a:ext>
            </a:extLst>
          </p:cNvPr>
          <p:cNvSpPr/>
          <p:nvPr/>
        </p:nvSpPr>
        <p:spPr>
          <a:xfrm>
            <a:off x="1582218" y="4557592"/>
            <a:ext cx="750014" cy="287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BA6D3D-ED89-3A3D-0787-9B2D98A2300E}"/>
              </a:ext>
            </a:extLst>
          </p:cNvPr>
          <p:cNvSpPr/>
          <p:nvPr/>
        </p:nvSpPr>
        <p:spPr>
          <a:xfrm>
            <a:off x="1561670" y="5009169"/>
            <a:ext cx="760289" cy="60124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C90D06-0940-4CDB-0825-EE0D9927A560}"/>
              </a:ext>
            </a:extLst>
          </p:cNvPr>
          <p:cNvSpPr/>
          <p:nvPr/>
        </p:nvSpPr>
        <p:spPr>
          <a:xfrm>
            <a:off x="8518558" y="347530"/>
            <a:ext cx="1596175" cy="126897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CC2FE9-E0E3-B229-CBCA-5D423F308709}"/>
              </a:ext>
            </a:extLst>
          </p:cNvPr>
          <p:cNvSpPr/>
          <p:nvPr/>
        </p:nvSpPr>
        <p:spPr>
          <a:xfrm>
            <a:off x="6716013" y="1865963"/>
            <a:ext cx="1596175" cy="126897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E382DA-F507-1454-3B49-5B9C79E143B5}"/>
              </a:ext>
            </a:extLst>
          </p:cNvPr>
          <p:cNvSpPr/>
          <p:nvPr/>
        </p:nvSpPr>
        <p:spPr>
          <a:xfrm>
            <a:off x="6707734" y="3365459"/>
            <a:ext cx="1596175" cy="126897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901D98-D50C-8069-B309-94506076BEFA}"/>
              </a:ext>
            </a:extLst>
          </p:cNvPr>
          <p:cNvSpPr/>
          <p:nvPr/>
        </p:nvSpPr>
        <p:spPr>
          <a:xfrm>
            <a:off x="8518557" y="3358420"/>
            <a:ext cx="1721749" cy="12689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DC025F-285A-2DE2-9D89-A156697E7A21}"/>
              </a:ext>
            </a:extLst>
          </p:cNvPr>
          <p:cNvSpPr/>
          <p:nvPr/>
        </p:nvSpPr>
        <p:spPr>
          <a:xfrm>
            <a:off x="6716013" y="4866058"/>
            <a:ext cx="1596175" cy="12689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48B6CE-10F0-28A5-29E9-1358DD922D9F}"/>
              </a:ext>
            </a:extLst>
          </p:cNvPr>
          <p:cNvSpPr/>
          <p:nvPr/>
        </p:nvSpPr>
        <p:spPr>
          <a:xfrm>
            <a:off x="8584156" y="4878464"/>
            <a:ext cx="1596175" cy="126897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586C5A-C76E-BD55-1B9F-E9893EF806BF}"/>
              </a:ext>
            </a:extLst>
          </p:cNvPr>
          <p:cNvGrpSpPr/>
          <p:nvPr/>
        </p:nvGrpSpPr>
        <p:grpSpPr>
          <a:xfrm>
            <a:off x="2608525" y="2395405"/>
            <a:ext cx="6431664" cy="1875884"/>
            <a:chOff x="1386970" y="1361252"/>
            <a:chExt cx="6431664" cy="1875884"/>
          </a:xfrm>
        </p:grpSpPr>
        <p:pic>
          <p:nvPicPr>
            <p:cNvPr id="8" name="Picture 7" descr="A diagram of a flowchart&#10;&#10;AI-generated content may be incorrect.">
              <a:extLst>
                <a:ext uri="{FF2B5EF4-FFF2-40B4-BE49-F238E27FC236}">
                  <a16:creationId xmlns:a16="http://schemas.microsoft.com/office/drawing/2014/main" id="{BF7905CF-246C-1AEB-7FB1-F9A4D871B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86970" y="1361252"/>
              <a:ext cx="6431664" cy="18228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850000-BC7F-FE4D-C326-B26F68C3417D}"/>
                </a:ext>
              </a:extLst>
            </p:cNvPr>
            <p:cNvSpPr/>
            <p:nvPr/>
          </p:nvSpPr>
          <p:spPr>
            <a:xfrm>
              <a:off x="4623350" y="1922123"/>
              <a:ext cx="1421431" cy="1315013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39A5F22A-1BEF-9458-E803-33E89207D3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E1ADC-1226-BF38-8D92-62A65931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06D424-83B7-B113-5A9B-E33246B47AD1}"/>
              </a:ext>
            </a:extLst>
          </p:cNvPr>
          <p:cNvSpPr txBox="1"/>
          <p:nvPr/>
        </p:nvSpPr>
        <p:spPr>
          <a:xfrm>
            <a:off x="4278887" y="5587753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89BFAD-4039-C5E8-BED9-A2C1EAFF41AC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Results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Crater Detection Algorithm (CDA) - Classification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FCC74D2C-AC62-3239-B60E-A84CADAAA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0074AA76-4B53-8E6E-FA62-A2474F27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58E62-B4A8-8E8D-0D08-39A2C915F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883" y="1303181"/>
            <a:ext cx="7968342" cy="41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2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92849-5DDD-01C6-ABA9-0A4E5CC99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B1484C-1F38-5D2E-48CE-91FD566A75F5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Results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Validation through PCA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C811234F-0513-FB6B-D344-830620095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09B09-906F-E585-1585-298335A096D0}"/>
              </a:ext>
            </a:extLst>
          </p:cNvPr>
          <p:cNvSpPr txBox="1"/>
          <p:nvPr/>
        </p:nvSpPr>
        <p:spPr>
          <a:xfrm>
            <a:off x="365851" y="1292096"/>
            <a:ext cx="56018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Both first-order and second-order classification results</a:t>
            </a:r>
            <a:r>
              <a:rPr lang="en-SG" sz="1600" dirty="0"/>
              <a:t> were included in the PCA to evaluate morphological distinctions.</a:t>
            </a:r>
          </a:p>
          <a:p>
            <a:pPr lvl="0"/>
            <a:endParaRPr lang="en-SG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First-order PCA (A)</a:t>
            </a:r>
            <a:r>
              <a:rPr lang="en-SG" sz="1600" dirty="0"/>
              <a:t> shows well-separated clusters for atolls, calderas, and flank scars/eroded surfaces, though with some outliers.</a:t>
            </a:r>
          </a:p>
          <a:p>
            <a:pPr lvl="0"/>
            <a:endParaRPr lang="en-SG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Second-order PCA (B)</a:t>
            </a:r>
            <a:r>
              <a:rPr lang="en-SG" sz="1600" dirty="0"/>
              <a:t> effectively distinguishes young and sunk atoll sub-types as distinct clusters.</a:t>
            </a:r>
          </a:p>
          <a:p>
            <a:pPr lvl="0"/>
            <a:endParaRPr lang="en-SG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Full calderas and horse-shoe/eroded calderas overlap significantly</a:t>
            </a:r>
            <a:r>
              <a:rPr lang="en-SG" sz="1600" dirty="0"/>
              <a:t>, suggesting morphological similarity</a:t>
            </a:r>
          </a:p>
          <a:p>
            <a:endParaRPr lang="en-SG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/>
              <a:t>Only </a:t>
            </a:r>
            <a:r>
              <a:rPr lang="en-SG" sz="1600" b="1" dirty="0"/>
              <a:t>one crater/small caldera data point</a:t>
            </a:r>
            <a:r>
              <a:rPr lang="en-SG" sz="1600" dirty="0"/>
              <a:t> was included (from the positive dataset), which fell within the caldera cluster.</a:t>
            </a:r>
          </a:p>
          <a:p>
            <a:endParaRPr lang="en-SG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Flank scars and eroded surfaces remain distinct</a:t>
            </a:r>
            <a:r>
              <a:rPr lang="en-SG" sz="1600" dirty="0"/>
              <a:t> in the PCA, with minimal cross-clustering.</a:t>
            </a:r>
          </a:p>
        </p:txBody>
      </p:sp>
      <p:pic>
        <p:nvPicPr>
          <p:cNvPr id="12" name="Picture 11" descr="A diagram of a flowchart&#10;&#10;AI-generated content may be incorrect.">
            <a:extLst>
              <a:ext uri="{FF2B5EF4-FFF2-40B4-BE49-F238E27FC236}">
                <a16:creationId xmlns:a16="http://schemas.microsoft.com/office/drawing/2014/main" id="{17AA66DB-E479-CA1A-78C2-CD46339A9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256" y="2180605"/>
            <a:ext cx="6431664" cy="18228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1ED428-5174-9FB7-9E09-CFDE78AC5F38}"/>
              </a:ext>
            </a:extLst>
          </p:cNvPr>
          <p:cNvSpPr/>
          <p:nvPr/>
        </p:nvSpPr>
        <p:spPr>
          <a:xfrm>
            <a:off x="6224341" y="2153446"/>
            <a:ext cx="945639" cy="46081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6E6DAC20-4482-90C6-CC57-360262103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D50BDD-0238-75DC-9B32-F634C0D08F15}"/>
              </a:ext>
            </a:extLst>
          </p:cNvPr>
          <p:cNvSpPr txBox="1"/>
          <p:nvPr/>
        </p:nvSpPr>
        <p:spPr>
          <a:xfrm>
            <a:off x="4515431" y="6270792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F5D892-7198-8991-5AEA-8843E77293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517" b="29556"/>
          <a:stretch>
            <a:fillRect/>
          </a:stretch>
        </p:blipFill>
        <p:spPr>
          <a:xfrm>
            <a:off x="6224341" y="81680"/>
            <a:ext cx="3346588" cy="2886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95500-CD17-B42F-45FE-9E5E97D66A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517" b="29557"/>
          <a:stretch>
            <a:fillRect/>
          </a:stretch>
        </p:blipFill>
        <p:spPr>
          <a:xfrm>
            <a:off x="8620423" y="3524118"/>
            <a:ext cx="3346588" cy="28864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F0A40-D6A5-3761-B870-2EFBF1B485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173" t="71253" r="60751" b="8642"/>
          <a:stretch>
            <a:fillRect/>
          </a:stretch>
        </p:blipFill>
        <p:spPr>
          <a:xfrm>
            <a:off x="9681388" y="1159706"/>
            <a:ext cx="1661886" cy="823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5D8A09-F971-8F85-4BE6-7ABE6E4E1B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887" t="70449" r="10252"/>
          <a:stretch>
            <a:fillRect/>
          </a:stretch>
        </p:blipFill>
        <p:spPr>
          <a:xfrm>
            <a:off x="6618718" y="4601599"/>
            <a:ext cx="1923144" cy="12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0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8471C-EC3E-8D8C-9201-25FA77A38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0F24B-DF1C-6D53-06D2-F7BC793CDFC5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Results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Submarine Calderas Dataset (SCD)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BA1F89AD-2B97-529C-E7A7-0E8F4271F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9" name="Picture 8" descr="A map of the earth&#10;&#10;AI-generated content may be incorrect.">
            <a:extLst>
              <a:ext uri="{FF2B5EF4-FFF2-40B4-BE49-F238E27FC236}">
                <a16:creationId xmlns:a16="http://schemas.microsoft.com/office/drawing/2014/main" id="{CC85D416-4FCA-8979-2528-748CE14F0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16" y="62415"/>
            <a:ext cx="6304520" cy="6622887"/>
          </a:xfrm>
          <a:prstGeom prst="rect">
            <a:avLst/>
          </a:prstGeom>
        </p:spPr>
      </p:pic>
      <p:pic>
        <p:nvPicPr>
          <p:cNvPr id="12" name="Picture 11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0EA3B60-344F-3600-8F7C-6F62E7DD3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17" y="1634834"/>
            <a:ext cx="4318199" cy="2621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B06140-01F9-9557-A142-A8E9F3FA6265}"/>
              </a:ext>
            </a:extLst>
          </p:cNvPr>
          <p:cNvSpPr txBox="1"/>
          <p:nvPr/>
        </p:nvSpPr>
        <p:spPr>
          <a:xfrm>
            <a:off x="895934" y="4625988"/>
            <a:ext cx="307372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78 potential calderas (75 new)</a:t>
            </a:r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7247BB49-3A9D-B90D-FEED-AF67C0F9F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6CF021-EA35-4AA7-D778-5567DFC4300A}"/>
              </a:ext>
            </a:extLst>
          </p:cNvPr>
          <p:cNvSpPr txBox="1"/>
          <p:nvPr/>
        </p:nvSpPr>
        <p:spPr>
          <a:xfrm>
            <a:off x="570953" y="5738945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</p:spTree>
    <p:extLst>
      <p:ext uri="{BB962C8B-B14F-4D97-AF65-F5344CB8AC3E}">
        <p14:creationId xmlns:p14="http://schemas.microsoft.com/office/powerpoint/2010/main" val="6336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3D155-E87E-CB47-15CB-5209DC98E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4FCBF3-DB08-7FDF-5A79-6F2BEEED9474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Discussion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High-priority submarine calderas (hazard)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B227A49A-70B5-C5FC-6DC3-7B3ECCBA6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8340B3-905E-62DB-9679-EBF9DFED3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96640"/>
              </p:ext>
            </p:extLst>
          </p:nvPr>
        </p:nvGraphicFramePr>
        <p:xfrm>
          <a:off x="144006" y="2156044"/>
          <a:ext cx="6195988" cy="2751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290">
                  <a:extLst>
                    <a:ext uri="{9D8B030D-6E8A-4147-A177-3AD203B41FA5}">
                      <a16:colId xmlns:a16="http://schemas.microsoft.com/office/drawing/2014/main" val="3750399534"/>
                    </a:ext>
                  </a:extLst>
                </a:gridCol>
                <a:gridCol w="700833">
                  <a:extLst>
                    <a:ext uri="{9D8B030D-6E8A-4147-A177-3AD203B41FA5}">
                      <a16:colId xmlns:a16="http://schemas.microsoft.com/office/drawing/2014/main" val="3606280893"/>
                    </a:ext>
                  </a:extLst>
                </a:gridCol>
                <a:gridCol w="599909">
                  <a:extLst>
                    <a:ext uri="{9D8B030D-6E8A-4147-A177-3AD203B41FA5}">
                      <a16:colId xmlns:a16="http://schemas.microsoft.com/office/drawing/2014/main" val="328854870"/>
                    </a:ext>
                  </a:extLst>
                </a:gridCol>
                <a:gridCol w="1700914">
                  <a:extLst>
                    <a:ext uri="{9D8B030D-6E8A-4147-A177-3AD203B41FA5}">
                      <a16:colId xmlns:a16="http://schemas.microsoft.com/office/drawing/2014/main" val="2157116707"/>
                    </a:ext>
                  </a:extLst>
                </a:gridCol>
                <a:gridCol w="597085">
                  <a:extLst>
                    <a:ext uri="{9D8B030D-6E8A-4147-A177-3AD203B41FA5}">
                      <a16:colId xmlns:a16="http://schemas.microsoft.com/office/drawing/2014/main" val="239184782"/>
                    </a:ext>
                  </a:extLst>
                </a:gridCol>
                <a:gridCol w="1803957">
                  <a:extLst>
                    <a:ext uri="{9D8B030D-6E8A-4147-A177-3AD203B41FA5}">
                      <a16:colId xmlns:a16="http://schemas.microsoft.com/office/drawing/2014/main" val="3671838198"/>
                    </a:ext>
                  </a:extLst>
                </a:gridCol>
              </a:tblGrid>
              <a:tr h="43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Caldera name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Long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Lat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Caldera sub-type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Growth stage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Tectonic setting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580152035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SCD-0027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-176.91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-24.59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full caldera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Volcanic arc (Kermadec arc)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2862796099"/>
                  </a:ext>
                </a:extLst>
              </a:tr>
              <a:tr h="43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SCD-0030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148.23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-4.10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horse-shoe/eroded caldera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Intraplate (South Bismarck plate)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1794876776"/>
                  </a:ext>
                </a:extLst>
              </a:tr>
              <a:tr h="43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SCD-0034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147.16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-2.97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horse-shoe/eroded caldera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Divergent (Manus spreading ridge)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2455109132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SCD-0048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-176.60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-15.10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full caldera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Volcanic arc (Kermadec arc)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369419424"/>
                  </a:ext>
                </a:extLst>
              </a:tr>
              <a:tr h="43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SCD-0049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-90.01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1.78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full caldera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Divergent (Cocos-Nazca spreading centre)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540831367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SCD-0054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-173.90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-16.22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horse-shoe/eroded caldera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3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Volcanic arc (Kermadec arc)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2558163786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SCD-0006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125.44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2.70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horse-shoe/eroded caldera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4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Volcanic arc (Sangihe arc)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603153655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SCD-0007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-175.64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-15.60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full caldera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>
                          <a:effectLst/>
                        </a:rPr>
                        <a:t>4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900" kern="0" dirty="0">
                          <a:effectLst/>
                        </a:rPr>
                        <a:t>Volcanic arc (Kermadec arc)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24" marR="76224" marT="0" marB="0" anchor="ctr"/>
                </a:tc>
                <a:extLst>
                  <a:ext uri="{0D108BD9-81ED-4DB2-BD59-A6C34878D82A}">
                    <a16:rowId xmlns:a16="http://schemas.microsoft.com/office/drawing/2014/main" val="640691856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2C0684-9568-1DFA-F257-A4545F50C6BB}"/>
              </a:ext>
            </a:extLst>
          </p:cNvPr>
          <p:cNvSpPr/>
          <p:nvPr/>
        </p:nvSpPr>
        <p:spPr>
          <a:xfrm>
            <a:off x="4027470" y="2560855"/>
            <a:ext cx="422257" cy="2346222"/>
          </a:xfrm>
          <a:prstGeom prst="roundRect">
            <a:avLst/>
          </a:prstGeom>
          <a:noFill/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7206F2-5126-E50A-9ED9-69A34CBF6A13}"/>
              </a:ext>
            </a:extLst>
          </p:cNvPr>
          <p:cNvSpPr/>
          <p:nvPr/>
        </p:nvSpPr>
        <p:spPr>
          <a:xfrm>
            <a:off x="4572000" y="2560854"/>
            <a:ext cx="1730685" cy="234622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6E020F5B-6774-666D-4935-CF997570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04579A-3643-BA51-2C03-1630931528BA}"/>
              </a:ext>
            </a:extLst>
          </p:cNvPr>
          <p:cNvSpPr txBox="1"/>
          <p:nvPr/>
        </p:nvSpPr>
        <p:spPr>
          <a:xfrm>
            <a:off x="6500601" y="6265016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A5350-B9A1-D599-C52B-A4C45E81D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85" y="331374"/>
            <a:ext cx="5670085" cy="5339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57C71-CF4B-F577-AAAC-A8F0743C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F5042E-BE8F-A488-AAAF-A13E4D20844D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Future directions 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451DD530-5937-8703-F625-E60CBB0AF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E53D0-7CB3-6095-C6F0-B600738FBD3F}"/>
              </a:ext>
            </a:extLst>
          </p:cNvPr>
          <p:cNvSpPr txBox="1"/>
          <p:nvPr/>
        </p:nvSpPr>
        <p:spPr>
          <a:xfrm>
            <a:off x="1376284" y="1346596"/>
            <a:ext cx="93721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000" dirty="0"/>
              <a:t>Improvement of the CDA with better global bathymetry</a:t>
            </a:r>
          </a:p>
          <a:p>
            <a:endParaRPr lang="en-SG" sz="2000" dirty="0"/>
          </a:p>
          <a:p>
            <a:endParaRPr lang="en-S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000" dirty="0"/>
              <a:t>Implementation of a nested system of bathymetry datasets in the CDA, to include high-resolution bathymetry</a:t>
            </a:r>
          </a:p>
          <a:p>
            <a:endParaRPr lang="en-SG" sz="2000" dirty="0"/>
          </a:p>
          <a:p>
            <a:endParaRPr lang="en-S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000" dirty="0"/>
              <a:t>More accessibility (on a global scale) to high-resolution bathymetric mapping technologies (wave gliders and Unmanned Surface Vehicles)</a:t>
            </a:r>
          </a:p>
          <a:p>
            <a:endParaRPr lang="en-SG" sz="2000" dirty="0"/>
          </a:p>
          <a:p>
            <a:endParaRPr lang="en-S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2000" dirty="0"/>
              <a:t>Implementation of on-site monitoring equipment at key calderas (e.g. Axial, </a:t>
            </a:r>
            <a:r>
              <a:rPr lang="en-SG" sz="2000" dirty="0" err="1"/>
              <a:t>Kolumbo</a:t>
            </a:r>
            <a:r>
              <a:rPr lang="en-SG" sz="2000" dirty="0"/>
              <a:t>)</a:t>
            </a:r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CC086555-D2E6-627D-B583-BC5E76379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B7756-9058-7599-ECF3-82BE1F5E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olcano erupting with lightning&#10;&#10;AI-generated content may be incorrect.">
            <a:extLst>
              <a:ext uri="{FF2B5EF4-FFF2-40B4-BE49-F238E27FC236}">
                <a16:creationId xmlns:a16="http://schemas.microsoft.com/office/drawing/2014/main" id="{26F255A1-920A-A5A2-8360-3DB77FE345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FE4EBF4C-7BE5-7335-EAC0-6AC1477313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9E2041-9E62-CBAD-321D-F5886C56A837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8F5F4-9B64-21B0-BD1A-31A736332C87}"/>
              </a:ext>
            </a:extLst>
          </p:cNvPr>
          <p:cNvSpPr txBox="1"/>
          <p:nvPr/>
        </p:nvSpPr>
        <p:spPr>
          <a:xfrm>
            <a:off x="570955" y="894748"/>
            <a:ext cx="11096429" cy="506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Submarine calderas are under-documented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despite their potential for explosive eruptions and geohazard risks.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SG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machine-learning-based Crater Detection Algorithm (CDA)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was adapted to identify submarine calderas using global GEBCO bathymetric data.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SG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514 filtered features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were analysed, and classified, supported by </a:t>
            </a:r>
            <a:r>
              <a:rPr lang="en-SG" sz="16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Principal Component Analysis (PCA).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SG" sz="1600" b="1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78 potential submarine calderas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were identified</a:t>
            </a:r>
            <a:r>
              <a:rPr lang="en-SG" sz="1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SG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identified 8 </a:t>
            </a: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high-priority calderas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based on their tectonic setting and growth stage, including shallow and partially emerged calderas.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SG" sz="16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Our new dataset lays a foundation for </a:t>
            </a: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future sea exploration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hazard assessment, refinement of submarine volcanic monitoring, and much more (e.g. deep-sea mining, ecological studies to understand early life on Earth).</a:t>
            </a: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6F58F730-3A58-5D4D-9D0B-FD0E8735F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933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D4E10-D2C3-74C1-6A3E-4B3A32B9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838123-4B80-322F-97EC-17C62A9BF60E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Supplementary Results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Feature classification results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50CA5F3B-3B6F-05F1-6177-949BA461E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CB82F82A-592E-C38F-55C5-2E04200C2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99" y="1080714"/>
            <a:ext cx="9199470" cy="4696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B1759-B6CA-352E-9013-F936DE9ACC38}"/>
              </a:ext>
            </a:extLst>
          </p:cNvPr>
          <p:cNvSpPr txBox="1"/>
          <p:nvPr/>
        </p:nvSpPr>
        <p:spPr>
          <a:xfrm>
            <a:off x="1971581" y="6000555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</p:spTree>
    <p:extLst>
      <p:ext uri="{BB962C8B-B14F-4D97-AF65-F5344CB8AC3E}">
        <p14:creationId xmlns:p14="http://schemas.microsoft.com/office/powerpoint/2010/main" val="12371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5556B-38AA-B2A5-BF5F-65B96B45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910FDE-5D4D-2980-18D5-598B5293EBD8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Limitations 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8B8EA99F-D680-362E-3051-3335DB330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76A02-0245-4963-A34F-2DFC2B35FB0C}"/>
              </a:ext>
            </a:extLst>
          </p:cNvPr>
          <p:cNvSpPr txBox="1"/>
          <p:nvPr/>
        </p:nvSpPr>
        <p:spPr>
          <a:xfrm>
            <a:off x="1385554" y="1260376"/>
            <a:ext cx="8165852" cy="332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CDA favours sub-circular features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making it less effective at detecting elongated (Toba or Axial Caldera) or more complex calderas, which were not captured.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Principal Component Analysis (PCA) was applied only to the positive dataset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(186 of 514 features), making it less statistical robust.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Use of low-resolution GEBCO bathymetry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limits the detection capability, leading to a high number of unclassified features (229 out of 514), some of which may be calderas.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Only two known submarine calderas were identified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by the CDA (</a:t>
            </a:r>
            <a:r>
              <a:rPr lang="en-SG" sz="16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Niuatahi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and Kemp), highlighting detection challenges under current bathymetric constraints.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SG" sz="16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dataset likely represents a conservative minimum</a:t>
            </a:r>
            <a:r>
              <a:rPr lang="en-SG" sz="16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not a comprehensive global inventory of submarine calderas.</a:t>
            </a:r>
          </a:p>
        </p:txBody>
      </p:sp>
    </p:spTree>
    <p:extLst>
      <p:ext uri="{BB962C8B-B14F-4D97-AF65-F5344CB8AC3E}">
        <p14:creationId xmlns:p14="http://schemas.microsoft.com/office/powerpoint/2010/main" val="57290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Introduction and background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What is a caldera?</a:t>
            </a:r>
          </a:p>
        </p:txBody>
      </p:sp>
      <p:pic>
        <p:nvPicPr>
          <p:cNvPr id="5" name="Picture 4" descr="EOS_logo_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37A04D-7802-BD68-6FB7-82304F1C800F}"/>
              </a:ext>
            </a:extLst>
          </p:cNvPr>
          <p:cNvSpPr txBox="1"/>
          <p:nvPr/>
        </p:nvSpPr>
        <p:spPr>
          <a:xfrm>
            <a:off x="479446" y="1304283"/>
            <a:ext cx="516255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Calderas are large collapse depressions, formed by rapid magma withdrawal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8E406-50A5-5BF5-CCE4-583D8F748D96}"/>
              </a:ext>
            </a:extLst>
          </p:cNvPr>
          <p:cNvSpPr txBox="1"/>
          <p:nvPr/>
        </p:nvSpPr>
        <p:spPr>
          <a:xfrm>
            <a:off x="570955" y="2413461"/>
            <a:ext cx="44354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/>
              <a:t>Type of collapse (e.g. symmetric, asymmetric)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/>
              <a:t>Composition (e.g. basaltic, rhyolitic)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/>
              <a:t>Level of erosion (e.g. cauldron, ring 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/>
              <a:t>Magma reservoir depth and geometry (e.g. funnel)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AE1A4-FEF6-07A6-23AC-0862A50D9BE5}"/>
              </a:ext>
            </a:extLst>
          </p:cNvPr>
          <p:cNvSpPr txBox="1"/>
          <p:nvPr/>
        </p:nvSpPr>
        <p:spPr>
          <a:xfrm>
            <a:off x="570955" y="4655857"/>
            <a:ext cx="2715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i="1" dirty="0"/>
              <a:t>Cole et al. (2005) – Earth-Science 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07C33-FE67-C291-8582-6CD240A70C9E}"/>
              </a:ext>
            </a:extLst>
          </p:cNvPr>
          <p:cNvSpPr txBox="1"/>
          <p:nvPr/>
        </p:nvSpPr>
        <p:spPr>
          <a:xfrm>
            <a:off x="1121368" y="5328728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FF0000"/>
                </a:solidFill>
              </a:rPr>
              <a:t>In regional satellite-based studies, we rely on morphology to classify calderas</a:t>
            </a:r>
          </a:p>
        </p:txBody>
      </p:sp>
      <p:pic>
        <p:nvPicPr>
          <p:cNvPr id="13" name="Picture 12" descr="A diagram of a rock formation&#10;&#10;AI-generated content may be incorrect.">
            <a:extLst>
              <a:ext uri="{FF2B5EF4-FFF2-40B4-BE49-F238E27FC236}">
                <a16:creationId xmlns:a16="http://schemas.microsoft.com/office/drawing/2014/main" id="{FAAC36DA-E802-AF97-294F-746E6E157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377" y="809138"/>
            <a:ext cx="4108040" cy="2054020"/>
          </a:xfrm>
          <a:prstGeom prst="rect">
            <a:avLst/>
          </a:prstGeom>
        </p:spPr>
      </p:pic>
      <p:pic>
        <p:nvPicPr>
          <p:cNvPr id="15" name="Picture 14" descr="A diagram of a funnel&#10;&#10;AI-generated content may be incorrect.">
            <a:extLst>
              <a:ext uri="{FF2B5EF4-FFF2-40B4-BE49-F238E27FC236}">
                <a16:creationId xmlns:a16="http://schemas.microsoft.com/office/drawing/2014/main" id="{DC9E7E1C-CDB8-04DC-9BFD-2FF83D8C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13" y="3971118"/>
            <a:ext cx="4660224" cy="1600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FB05D5-4A9F-1AE8-3724-05C5E5D7FA09}"/>
              </a:ext>
            </a:extLst>
          </p:cNvPr>
          <p:cNvSpPr txBox="1"/>
          <p:nvPr/>
        </p:nvSpPr>
        <p:spPr>
          <a:xfrm>
            <a:off x="6716013" y="3510125"/>
            <a:ext cx="3020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/>
              <a:t>Caldera types (geometry)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033F1-CA68-79EE-CD3D-6F8FCE8089AA}"/>
              </a:ext>
            </a:extLst>
          </p:cNvPr>
          <p:cNvSpPr txBox="1"/>
          <p:nvPr/>
        </p:nvSpPr>
        <p:spPr>
          <a:xfrm>
            <a:off x="6716013" y="271897"/>
            <a:ext cx="3020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/>
              <a:t>Evolution of a Caldera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2D504-3E97-5AB5-7F00-38702FC4FA17}"/>
              </a:ext>
            </a:extLst>
          </p:cNvPr>
          <p:cNvSpPr txBox="1"/>
          <p:nvPr/>
        </p:nvSpPr>
        <p:spPr>
          <a:xfrm>
            <a:off x="6855592" y="5655246"/>
            <a:ext cx="3162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dirty="0"/>
              <a:t>Acocella (2021) – </a:t>
            </a:r>
            <a:r>
              <a:rPr lang="en-SG" sz="1200" i="1" dirty="0"/>
              <a:t>Volcano-tectonic processes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6D14E3DD-3DFD-4EFB-CFBB-35DDDEC91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A210B-5405-715F-FE44-3495DADE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260E75-4230-F69F-4527-B98133717F98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Introduction and background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Significance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2D1D797C-BA10-5FDA-51D7-6D8BC3272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F3CF3-0480-4EE4-7DA1-524D269F8E6F}"/>
              </a:ext>
            </a:extLst>
          </p:cNvPr>
          <p:cNvCxnSpPr/>
          <p:nvPr/>
        </p:nvCxnSpPr>
        <p:spPr>
          <a:xfrm>
            <a:off x="1702599" y="6204778"/>
            <a:ext cx="873802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>
            <a:outerShdw blurRad="40000" dist="12700" dir="5400000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ook cover with a volcano and text&#10;&#10;AI-generated content may be incorrect.">
            <a:extLst>
              <a:ext uri="{FF2B5EF4-FFF2-40B4-BE49-F238E27FC236}">
                <a16:creationId xmlns:a16="http://schemas.microsoft.com/office/drawing/2014/main" id="{B381E0CB-38F7-80BE-EF01-66D497611D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5" b="29373"/>
          <a:stretch/>
        </p:blipFill>
        <p:spPr>
          <a:xfrm>
            <a:off x="363141" y="1159705"/>
            <a:ext cx="2678915" cy="2784297"/>
          </a:xfrm>
          <a:prstGeom prst="rect">
            <a:avLst/>
          </a:prstGeom>
        </p:spPr>
      </p:pic>
      <p:pic>
        <p:nvPicPr>
          <p:cNvPr id="14" name="Picture 13" descr="A satellite view of Lake Toba&#10;&#10;AI-generated content may be incorrect.">
            <a:extLst>
              <a:ext uri="{FF2B5EF4-FFF2-40B4-BE49-F238E27FC236}">
                <a16:creationId xmlns:a16="http://schemas.microsoft.com/office/drawing/2014/main" id="{89CA72E3-3715-832D-8AE6-E3A25FD7A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316" y="1329566"/>
            <a:ext cx="3143250" cy="2352675"/>
          </a:xfrm>
          <a:prstGeom prst="rect">
            <a:avLst/>
          </a:prstGeom>
        </p:spPr>
      </p:pic>
      <p:pic>
        <p:nvPicPr>
          <p:cNvPr id="16" name="Picture 15" descr="A map of the yellowstone national park&#10;&#10;AI-generated content may be incorrect.">
            <a:extLst>
              <a:ext uri="{FF2B5EF4-FFF2-40B4-BE49-F238E27FC236}">
                <a16:creationId xmlns:a16="http://schemas.microsoft.com/office/drawing/2014/main" id="{937DBCBB-2CC0-2F66-B3F0-3B66560AC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698" y="873286"/>
            <a:ext cx="2678915" cy="2941799"/>
          </a:xfrm>
          <a:prstGeom prst="rect">
            <a:avLst/>
          </a:prstGeom>
        </p:spPr>
      </p:pic>
      <p:pic>
        <p:nvPicPr>
          <p:cNvPr id="18" name="Picture 17" descr="A map of the coast of italy&#10;&#10;AI-generated content may be incorrect.">
            <a:extLst>
              <a:ext uri="{FF2B5EF4-FFF2-40B4-BE49-F238E27FC236}">
                <a16:creationId xmlns:a16="http://schemas.microsoft.com/office/drawing/2014/main" id="{0BCF82FD-0DED-3DD8-CEA1-4D5AC7D10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613" y="1329566"/>
            <a:ext cx="2844876" cy="2342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A49B7B-87BE-8FCC-2F7D-9ECB5CCBEFCA}"/>
              </a:ext>
            </a:extLst>
          </p:cNvPr>
          <p:cNvSpPr txBox="1"/>
          <p:nvPr/>
        </p:nvSpPr>
        <p:spPr>
          <a:xfrm>
            <a:off x="2010645" y="1221731"/>
            <a:ext cx="82867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Tambora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87CA6-323A-7946-FAC6-64AE7944C8D5}"/>
              </a:ext>
            </a:extLst>
          </p:cNvPr>
          <p:cNvSpPr txBox="1"/>
          <p:nvPr/>
        </p:nvSpPr>
        <p:spPr>
          <a:xfrm>
            <a:off x="5915025" y="1375619"/>
            <a:ext cx="57092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Toba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F8A3B-A1F4-A7BB-892F-4B5BE42B3EF8}"/>
              </a:ext>
            </a:extLst>
          </p:cNvPr>
          <p:cNvSpPr txBox="1"/>
          <p:nvPr/>
        </p:nvSpPr>
        <p:spPr>
          <a:xfrm>
            <a:off x="7667625" y="1221731"/>
            <a:ext cx="108320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Yellowstone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1EA71-6A79-F34F-9BA6-550BEEDE6FB5}"/>
              </a:ext>
            </a:extLst>
          </p:cNvPr>
          <p:cNvSpPr txBox="1"/>
          <p:nvPr/>
        </p:nvSpPr>
        <p:spPr>
          <a:xfrm>
            <a:off x="9310019" y="1374131"/>
            <a:ext cx="120236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400" dirty="0"/>
              <a:t>Campi Flegrei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06B03F-A2C9-0815-1A83-68A836266437}"/>
              </a:ext>
            </a:extLst>
          </p:cNvPr>
          <p:cNvGrpSpPr/>
          <p:nvPr/>
        </p:nvGrpSpPr>
        <p:grpSpPr>
          <a:xfrm>
            <a:off x="176594" y="4157274"/>
            <a:ext cx="2903076" cy="2177307"/>
            <a:chOff x="176594" y="4157274"/>
            <a:chExt cx="2903076" cy="2177307"/>
          </a:xfrm>
        </p:grpSpPr>
        <p:pic>
          <p:nvPicPr>
            <p:cNvPr id="9" name="Picture 8" descr="An aerial view of a island&#10;&#10;AI-generated content may be incorrect.">
              <a:extLst>
                <a:ext uri="{FF2B5EF4-FFF2-40B4-BE49-F238E27FC236}">
                  <a16:creationId xmlns:a16="http://schemas.microsoft.com/office/drawing/2014/main" id="{6AC49B6C-422D-191D-FA99-B4F2FA69B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594" y="4157274"/>
              <a:ext cx="2903076" cy="21773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E042F-9EA9-B7A4-8B55-753D65925812}"/>
                </a:ext>
              </a:extLst>
            </p:cNvPr>
            <p:cNvSpPr txBox="1"/>
            <p:nvPr/>
          </p:nvSpPr>
          <p:spPr>
            <a:xfrm>
              <a:off x="199057" y="4172307"/>
              <a:ext cx="867744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dirty="0"/>
                <a:t>Santorini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DB6017-5D4E-3F3D-9FBE-083A04543CDF}"/>
              </a:ext>
            </a:extLst>
          </p:cNvPr>
          <p:cNvGrpSpPr/>
          <p:nvPr/>
        </p:nvGrpSpPr>
        <p:grpSpPr>
          <a:xfrm>
            <a:off x="3624009" y="4157274"/>
            <a:ext cx="3888960" cy="2187540"/>
            <a:chOff x="3624009" y="4157274"/>
            <a:chExt cx="3888960" cy="2187540"/>
          </a:xfrm>
        </p:grpSpPr>
        <p:pic>
          <p:nvPicPr>
            <p:cNvPr id="10" name="Picture 9" descr="A ship on the water&#10;&#10;AI-generated content may be incorrect.">
              <a:extLst>
                <a:ext uri="{FF2B5EF4-FFF2-40B4-BE49-F238E27FC236}">
                  <a16:creationId xmlns:a16="http://schemas.microsoft.com/office/drawing/2014/main" id="{B968CC0C-5AEE-30CB-AFBB-7D7F7607D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4009" y="4157274"/>
              <a:ext cx="3888960" cy="21875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BC5C20-D61D-AF6D-E9C7-45241CC14328}"/>
                </a:ext>
              </a:extLst>
            </p:cNvPr>
            <p:cNvSpPr txBox="1"/>
            <p:nvPr/>
          </p:nvSpPr>
          <p:spPr>
            <a:xfrm>
              <a:off x="3652232" y="4202765"/>
              <a:ext cx="867744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dirty="0"/>
                <a:t>Krakatau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D2B6ED-3152-9D99-245C-87B82D1E8AA5}"/>
              </a:ext>
            </a:extLst>
          </p:cNvPr>
          <p:cNvGrpSpPr/>
          <p:nvPr/>
        </p:nvGrpSpPr>
        <p:grpSpPr>
          <a:xfrm>
            <a:off x="7922155" y="4157274"/>
            <a:ext cx="3868312" cy="2177307"/>
            <a:chOff x="7922155" y="4157274"/>
            <a:chExt cx="3868312" cy="2177307"/>
          </a:xfrm>
        </p:grpSpPr>
        <p:pic>
          <p:nvPicPr>
            <p:cNvPr id="8" name="Picture 7" descr="A volcano erupting with lightning&#10;&#10;AI-generated content may be incorrect.">
              <a:extLst>
                <a:ext uri="{FF2B5EF4-FFF2-40B4-BE49-F238E27FC236}">
                  <a16:creationId xmlns:a16="http://schemas.microsoft.com/office/drawing/2014/main" id="{6B951478-7F21-AE3D-295E-CF0D9428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22155" y="4157274"/>
              <a:ext cx="3868312" cy="21773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43AD70-AAB4-C94F-5197-D45AD697D35E}"/>
                </a:ext>
              </a:extLst>
            </p:cNvPr>
            <p:cNvSpPr txBox="1"/>
            <p:nvPr/>
          </p:nvSpPr>
          <p:spPr>
            <a:xfrm>
              <a:off x="7950874" y="4180529"/>
              <a:ext cx="1435387" cy="5232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400" dirty="0"/>
                <a:t>Hunga Tonga-Hunga </a:t>
              </a:r>
              <a:r>
                <a:rPr lang="en-SG" sz="1400" dirty="0" err="1"/>
                <a:t>Ha’hapai</a:t>
              </a:r>
              <a:endParaRPr lang="en-SG" sz="1400" dirty="0"/>
            </a:p>
          </p:txBody>
        </p:sp>
      </p:grpSp>
      <p:pic>
        <p:nvPicPr>
          <p:cNvPr id="24" name="Picture 23" descr="A logo with text on it&#10;&#10;AI-generated content may be incorrect.">
            <a:extLst>
              <a:ext uri="{FF2B5EF4-FFF2-40B4-BE49-F238E27FC236}">
                <a16:creationId xmlns:a16="http://schemas.microsoft.com/office/drawing/2014/main" id="{6AA5A8DE-39E8-A334-7A0B-71CDE7959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5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F908D-44BD-EB99-EBBB-77B7C12E1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A68998-98AA-31A5-5BB4-A8B56959F76F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Introduction and background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What we do know and knowledge gap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48270C05-8F67-8D56-2332-C0D478F00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5981446D-8CC0-0FF9-06F0-D47067FD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42" y="1573417"/>
            <a:ext cx="7989612" cy="4116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220E9A-AAD0-B2AD-03D4-2AF1AB19BE93}"/>
              </a:ext>
            </a:extLst>
          </p:cNvPr>
          <p:cNvSpPr txBox="1"/>
          <p:nvPr/>
        </p:nvSpPr>
        <p:spPr>
          <a:xfrm>
            <a:off x="8620018" y="1705510"/>
            <a:ext cx="320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GVP: 140 calderas</a:t>
            </a:r>
          </a:p>
          <a:p>
            <a:r>
              <a:rPr lang="en-SG" dirty="0"/>
              <a:t>CCDB: 640 calderas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D7799-1A89-D9EC-C435-15257EC5A58C}"/>
              </a:ext>
            </a:extLst>
          </p:cNvPr>
          <p:cNvSpPr txBox="1"/>
          <p:nvPr/>
        </p:nvSpPr>
        <p:spPr>
          <a:xfrm>
            <a:off x="570953" y="5738945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F145E9A-268E-E7FF-A7B7-59516C6AA8BA}"/>
              </a:ext>
            </a:extLst>
          </p:cNvPr>
          <p:cNvSpPr/>
          <p:nvPr/>
        </p:nvSpPr>
        <p:spPr>
          <a:xfrm>
            <a:off x="9458325" y="2543175"/>
            <a:ext cx="276225" cy="390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0BEDBB-F20E-47F5-310F-E818D6EBD85C}"/>
              </a:ext>
            </a:extLst>
          </p:cNvPr>
          <p:cNvSpPr/>
          <p:nvPr/>
        </p:nvSpPr>
        <p:spPr>
          <a:xfrm>
            <a:off x="8620018" y="1705510"/>
            <a:ext cx="1971782" cy="646330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D96EF-F124-B89D-C6B2-F716015FE77F}"/>
              </a:ext>
            </a:extLst>
          </p:cNvPr>
          <p:cNvSpPr txBox="1"/>
          <p:nvPr/>
        </p:nvSpPr>
        <p:spPr>
          <a:xfrm>
            <a:off x="8552445" y="3105834"/>
            <a:ext cx="208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&lt;5% is Submarine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E124B-C7F7-FF68-0838-6C27C5AB4A6B}"/>
              </a:ext>
            </a:extLst>
          </p:cNvPr>
          <p:cNvSpPr txBox="1"/>
          <p:nvPr/>
        </p:nvSpPr>
        <p:spPr>
          <a:xfrm>
            <a:off x="8781942" y="4291053"/>
            <a:ext cx="164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FF0000"/>
                </a:solidFill>
              </a:rPr>
              <a:t>Are we missing something?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D11C44-02C3-1F70-9DAF-472D2473ABB7}"/>
              </a:ext>
            </a:extLst>
          </p:cNvPr>
          <p:cNvSpPr/>
          <p:nvPr/>
        </p:nvSpPr>
        <p:spPr>
          <a:xfrm>
            <a:off x="8684338" y="4146985"/>
            <a:ext cx="1843141" cy="9344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Picture 14" descr="A logo with text on it&#10;&#10;AI-generated content may be incorrect.">
            <a:extLst>
              <a:ext uri="{FF2B5EF4-FFF2-40B4-BE49-F238E27FC236}">
                <a16:creationId xmlns:a16="http://schemas.microsoft.com/office/drawing/2014/main" id="{721557B5-85F3-6F11-1EC5-40252E381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0E93D8-F8D7-91E6-E999-B89075FCBC62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Introduction and background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What we do know and knowledge gap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0E27F-E6EA-4355-EF57-159DEE8AA185}"/>
              </a:ext>
            </a:extLst>
          </p:cNvPr>
          <p:cNvSpPr txBox="1"/>
          <p:nvPr/>
        </p:nvSpPr>
        <p:spPr>
          <a:xfrm>
            <a:off x="7751818" y="1356276"/>
            <a:ext cx="32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&gt; 43,000 seamounts worldwide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70A83-B404-D1EA-7271-ED76FF2CC30E}"/>
              </a:ext>
            </a:extLst>
          </p:cNvPr>
          <p:cNvSpPr txBox="1"/>
          <p:nvPr/>
        </p:nvSpPr>
        <p:spPr>
          <a:xfrm>
            <a:off x="437568" y="1266020"/>
            <a:ext cx="453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&gt;70% of earth’s volcanism is subaqueous</a:t>
            </a: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FDBEF711-2FEB-DB18-35B5-BF9ED8FF2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45422-1079-045E-8932-9C281AF63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55" y="1679207"/>
            <a:ext cx="10535232" cy="49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5B19-C957-1F66-6730-386EBDC2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E13B4E-7CA0-9A8B-7617-F6DD6AFA3C19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Study aim</a:t>
            </a: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C687B004-4CBC-9CC1-EC71-A1FDAB2CF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9C4F7-0609-63A4-9A94-6ED99FB066B6}"/>
              </a:ext>
            </a:extLst>
          </p:cNvPr>
          <p:cNvSpPr txBox="1"/>
          <p:nvPr/>
        </p:nvSpPr>
        <p:spPr>
          <a:xfrm>
            <a:off x="1545843" y="1215530"/>
            <a:ext cx="905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a global dataset of submarine calderas using a semi-automated framework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DA4E18-F577-4F1C-962D-C046BDE3CBD9}"/>
              </a:ext>
            </a:extLst>
          </p:cNvPr>
          <p:cNvCxnSpPr/>
          <p:nvPr/>
        </p:nvCxnSpPr>
        <p:spPr>
          <a:xfrm flipH="1">
            <a:off x="2434975" y="2186909"/>
            <a:ext cx="893852" cy="626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95006A-2E40-5754-6DCE-92BB0BE0CFCC}"/>
              </a:ext>
            </a:extLst>
          </p:cNvPr>
          <p:cNvCxnSpPr/>
          <p:nvPr/>
        </p:nvCxnSpPr>
        <p:spPr>
          <a:xfrm>
            <a:off x="6071609" y="2186909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6EC0AA-CACB-D918-AB67-23AB9F4FB5F0}"/>
              </a:ext>
            </a:extLst>
          </p:cNvPr>
          <p:cNvCxnSpPr/>
          <p:nvPr/>
        </p:nvCxnSpPr>
        <p:spPr>
          <a:xfrm>
            <a:off x="8938517" y="2073894"/>
            <a:ext cx="791110" cy="739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A3D8BC-E920-08FE-229F-424E19F9B0FA}"/>
              </a:ext>
            </a:extLst>
          </p:cNvPr>
          <p:cNvSpPr txBox="1"/>
          <p:nvPr/>
        </p:nvSpPr>
        <p:spPr>
          <a:xfrm>
            <a:off x="1191802" y="2914303"/>
            <a:ext cx="221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high-priority calderas in terms of volcanic hazard potential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08E9D-9B2A-2BD7-6FE8-4EE9215A7DE1}"/>
              </a:ext>
            </a:extLst>
          </p:cNvPr>
          <p:cNvSpPr txBox="1"/>
          <p:nvPr/>
        </p:nvSpPr>
        <p:spPr>
          <a:xfrm>
            <a:off x="3378485" y="5622813"/>
            <a:ext cx="543503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Promote targeted sea exploration at calderas of interest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208D4-C210-AB64-0C08-FEC376244924}"/>
              </a:ext>
            </a:extLst>
          </p:cNvPr>
          <p:cNvSpPr txBox="1"/>
          <p:nvPr/>
        </p:nvSpPr>
        <p:spPr>
          <a:xfrm>
            <a:off x="8938517" y="2934518"/>
            <a:ext cx="221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Identify key areas for future </a:t>
            </a:r>
            <a:r>
              <a:rPr lang="en-SG" u="sng" dirty="0"/>
              <a:t>resource exploration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21372-D105-CCA2-EF35-BFAD468AB2DB}"/>
              </a:ext>
            </a:extLst>
          </p:cNvPr>
          <p:cNvSpPr txBox="1"/>
          <p:nvPr/>
        </p:nvSpPr>
        <p:spPr>
          <a:xfrm>
            <a:off x="4962000" y="3232077"/>
            <a:ext cx="2219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Identify key areas for the </a:t>
            </a:r>
            <a:r>
              <a:rPr lang="en-SG" u="sng" dirty="0"/>
              <a:t>study early Earth conditions </a:t>
            </a:r>
            <a:r>
              <a:rPr lang="en-SG" dirty="0"/>
              <a:t>and marine ecosystems resilience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0BD141-0C93-9706-821F-06A06EB23938}"/>
              </a:ext>
            </a:extLst>
          </p:cNvPr>
          <p:cNvCxnSpPr/>
          <p:nvPr/>
        </p:nvCxnSpPr>
        <p:spPr>
          <a:xfrm>
            <a:off x="2619910" y="4275733"/>
            <a:ext cx="791110" cy="739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00E272-0380-6498-544B-2D492AE4EF1F}"/>
              </a:ext>
            </a:extLst>
          </p:cNvPr>
          <p:cNvCxnSpPr/>
          <p:nvPr/>
        </p:nvCxnSpPr>
        <p:spPr>
          <a:xfrm flipH="1">
            <a:off x="8732198" y="4290517"/>
            <a:ext cx="893852" cy="626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16F9E1-63F8-3603-7E75-EEDB8E986892}"/>
              </a:ext>
            </a:extLst>
          </p:cNvPr>
          <p:cNvCxnSpPr>
            <a:cxnSpLocks/>
          </p:cNvCxnSpPr>
          <p:nvPr/>
        </p:nvCxnSpPr>
        <p:spPr>
          <a:xfrm>
            <a:off x="6117843" y="4830967"/>
            <a:ext cx="0" cy="528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DF2E9EE5-50F6-95F6-DBA4-EDD70C9B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6542-63B9-F267-AC54-87C4D55A1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F63160-61D7-5984-BBDC-B375AF834BA2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Methods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Workflow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CEDA276A-59D5-FC63-9120-C75CD65A0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8" name="Picture 7" descr="A diagram of a flowchart&#10;&#10;AI-generated content may be incorrect.">
            <a:extLst>
              <a:ext uri="{FF2B5EF4-FFF2-40B4-BE49-F238E27FC236}">
                <a16:creationId xmlns:a16="http://schemas.microsoft.com/office/drawing/2014/main" id="{634CFA55-0012-2D09-B15F-10A25AE1A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891" y="1475509"/>
            <a:ext cx="9816218" cy="27821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87C5A4-34C2-E83A-C890-18C2D065607A}"/>
              </a:ext>
            </a:extLst>
          </p:cNvPr>
          <p:cNvSpPr/>
          <p:nvPr/>
        </p:nvSpPr>
        <p:spPr>
          <a:xfrm>
            <a:off x="1097924" y="2335462"/>
            <a:ext cx="1208857" cy="202285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EC675C4C-34A7-695D-2116-78C7FF99A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E415C7-752B-F5AE-EE15-5980C1533F44}"/>
              </a:ext>
            </a:extLst>
          </p:cNvPr>
          <p:cNvSpPr txBox="1"/>
          <p:nvPr/>
        </p:nvSpPr>
        <p:spPr>
          <a:xfrm>
            <a:off x="970096" y="4573449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</p:spTree>
    <p:extLst>
      <p:ext uri="{BB962C8B-B14F-4D97-AF65-F5344CB8AC3E}">
        <p14:creationId xmlns:p14="http://schemas.microsoft.com/office/powerpoint/2010/main" val="317688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33B9E-055C-44F8-1020-133BFEF8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BD0F3B-5869-77FD-F83F-79FD58D1CE72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538762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Methods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Crater Detection Algorithm (CDA)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FEDF0713-6DC9-B57A-E894-AF27FD524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pic>
        <p:nvPicPr>
          <p:cNvPr id="10" name="Picture 9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2D900C58-146D-457C-F6C1-24B924A30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846" y="575098"/>
            <a:ext cx="6089430" cy="2853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84BBF4-FA2A-AC66-8980-47DD174F26AE}"/>
              </a:ext>
            </a:extLst>
          </p:cNvPr>
          <p:cNvSpPr txBox="1"/>
          <p:nvPr/>
        </p:nvSpPr>
        <p:spPr>
          <a:xfrm>
            <a:off x="356724" y="3787056"/>
            <a:ext cx="3647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i="1" dirty="0"/>
              <a:t>Lee and Hogan (2021) - Computers and Geosciences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0F7A5-7AD7-FCA5-F970-006917BE5C0B}"/>
              </a:ext>
            </a:extLst>
          </p:cNvPr>
          <p:cNvSpPr txBox="1"/>
          <p:nvPr/>
        </p:nvSpPr>
        <p:spPr>
          <a:xfrm>
            <a:off x="6229565" y="4800947"/>
            <a:ext cx="27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Positive CDA (depressions)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B017C-E005-E32D-0888-C9E9D555A70C}"/>
              </a:ext>
            </a:extLst>
          </p:cNvPr>
          <p:cNvSpPr txBox="1"/>
          <p:nvPr/>
        </p:nvSpPr>
        <p:spPr>
          <a:xfrm>
            <a:off x="6229565" y="5575915"/>
            <a:ext cx="27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Negative CDA (mounds)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BC956-32AC-3C93-3186-002AA0C910ED}"/>
              </a:ext>
            </a:extLst>
          </p:cNvPr>
          <p:cNvSpPr txBox="1"/>
          <p:nvPr/>
        </p:nvSpPr>
        <p:spPr>
          <a:xfrm>
            <a:off x="3488816" y="5170279"/>
            <a:ext cx="27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Sub-circular features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74968D-95F1-7147-1A5B-05C9A1EFF573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722706" y="4985613"/>
            <a:ext cx="506859" cy="327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678AC2-3CBE-161A-A1DE-B969910DC42D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722706" y="5490388"/>
            <a:ext cx="506859" cy="270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032F376E-4C12-3383-399F-EF07A317F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pic>
        <p:nvPicPr>
          <p:cNvPr id="8" name="Picture 7" descr="A diagram of a satellite&#10;&#10;AI-generated content may be incorrect.">
            <a:extLst>
              <a:ext uri="{FF2B5EF4-FFF2-40B4-BE49-F238E27FC236}">
                <a16:creationId xmlns:a16="http://schemas.microsoft.com/office/drawing/2014/main" id="{2418D594-8FA1-1931-B68D-88B2519CC4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401"/>
          <a:stretch>
            <a:fillRect/>
          </a:stretch>
        </p:blipFill>
        <p:spPr>
          <a:xfrm>
            <a:off x="85724" y="1956605"/>
            <a:ext cx="5621986" cy="1730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0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20F7F-BFDE-4EE4-4C88-9D98E9388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097977-79FC-739C-5403-809A29148BBF}"/>
              </a:ext>
            </a:extLst>
          </p:cNvPr>
          <p:cNvSpPr txBox="1">
            <a:spLocks/>
          </p:cNvSpPr>
          <p:nvPr/>
        </p:nvSpPr>
        <p:spPr>
          <a:xfrm>
            <a:off x="570955" y="229930"/>
            <a:ext cx="6145058" cy="92977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Myriad Pro"/>
                <a:cs typeface="Myriad Pro"/>
              </a:rPr>
              <a:t>Methods </a:t>
            </a:r>
          </a:p>
          <a:p>
            <a:pPr algn="l"/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CDA outputs</a:t>
            </a:r>
          </a:p>
        </p:txBody>
      </p:sp>
      <p:pic>
        <p:nvPicPr>
          <p:cNvPr id="5" name="Picture 4" descr="EOS_logo_s.png">
            <a:extLst>
              <a:ext uri="{FF2B5EF4-FFF2-40B4-BE49-F238E27FC236}">
                <a16:creationId xmlns:a16="http://schemas.microsoft.com/office/drawing/2014/main" id="{24030D60-22B9-F139-725A-E43918871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4"/>
          <a:stretch/>
        </p:blipFill>
        <p:spPr>
          <a:xfrm>
            <a:off x="10860400" y="6334581"/>
            <a:ext cx="965749" cy="39564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DBFC781-8236-F040-B3A3-6F5687477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688598"/>
              </p:ext>
            </p:extLst>
          </p:nvPr>
        </p:nvGraphicFramePr>
        <p:xfrm>
          <a:off x="277843" y="1534496"/>
          <a:ext cx="5941981" cy="3918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605">
                  <a:extLst>
                    <a:ext uri="{9D8B030D-6E8A-4147-A177-3AD203B41FA5}">
                      <a16:colId xmlns:a16="http://schemas.microsoft.com/office/drawing/2014/main" val="2707619065"/>
                    </a:ext>
                  </a:extLst>
                </a:gridCol>
                <a:gridCol w="4954376">
                  <a:extLst>
                    <a:ext uri="{9D8B030D-6E8A-4147-A177-3AD203B41FA5}">
                      <a16:colId xmlns:a16="http://schemas.microsoft.com/office/drawing/2014/main" val="2673194696"/>
                    </a:ext>
                  </a:extLst>
                </a:gridCol>
              </a:tblGrid>
              <a:tr h="2170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PARAMETER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DESCRIPTION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3457851236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Diameter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Mean diameter of the feature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2036230211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Ring mean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Mean water depth of the feature ring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707248079"/>
                  </a:ext>
                </a:extLst>
              </a:tr>
              <a:tr h="837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Centre mean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 dirty="0">
                          <a:effectLst/>
                        </a:rPr>
                        <a:t>Mean water depth measured within a narrow ring concentric to the feature centre, positioned at 10% of the caldera radius, to represent near-central bathymetric conditions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2929922570"/>
                  </a:ext>
                </a:extLst>
              </a:tr>
              <a:tr h="6215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Inner mean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Mean water depth measured within a concentric ring located at 75% of the feature radius, to represent intermediate bathymetric conditions within the structure.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1697098127"/>
                  </a:ext>
                </a:extLst>
              </a:tr>
              <a:tr h="837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Outer mean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 dirty="0">
                          <a:effectLst/>
                        </a:rPr>
                        <a:t>Mean water depth measured within a concentric ring located at 125% of the caldera radius, characterizing the bathymetric conditions just beyond the caldera rim.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2667642086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Duplicates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 dirty="0">
                          <a:effectLst/>
                        </a:rPr>
                        <a:t>Number of times a feature is detected across multiple images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2584502737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Peak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 dirty="0">
                          <a:effectLst/>
                        </a:rPr>
                        <a:t>If Peak=T, centre mean &gt; Inner mean; if Peak=F,  centre mean &lt; Inner mean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3632836710"/>
                  </a:ext>
                </a:extLst>
              </a:tr>
              <a:tr h="32052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>
                          <a:effectLst/>
                        </a:rPr>
                        <a:t>Ridge</a:t>
                      </a:r>
                      <a:endParaRPr lang="en-SG" sz="13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SG" sz="1100" kern="0" dirty="0">
                          <a:effectLst/>
                        </a:rPr>
                        <a:t>If Ridge=T, Inner mean &gt; Outer mean; if Peak=F,  Inner mean &lt; Outer mean</a:t>
                      </a:r>
                      <a:endParaRPr lang="en-SG" sz="13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1070" marR="81070" marT="0" marB="0" anchor="ctr"/>
                </a:tc>
                <a:extLst>
                  <a:ext uri="{0D108BD9-81ED-4DB2-BD59-A6C34878D82A}">
                    <a16:rowId xmlns:a16="http://schemas.microsoft.com/office/drawing/2014/main" val="188128269"/>
                  </a:ext>
                </a:extLst>
              </a:tr>
            </a:tbl>
          </a:graphicData>
        </a:graphic>
      </p:graphicFrame>
      <p:pic>
        <p:nvPicPr>
          <p:cNvPr id="11" name="Picture 10" descr="A diagram of a circle with text and numbers&#10;&#10;AI-generated content may be incorrect.">
            <a:extLst>
              <a:ext uri="{FF2B5EF4-FFF2-40B4-BE49-F238E27FC236}">
                <a16:creationId xmlns:a16="http://schemas.microsoft.com/office/drawing/2014/main" id="{5B1F37B5-219E-F50E-74D8-B5DE357FD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07" y="1238250"/>
            <a:ext cx="4151695" cy="3929449"/>
          </a:xfrm>
          <a:prstGeom prst="rect">
            <a:avLst/>
          </a:prstGeom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61B9EB20-FF34-2E95-D641-08283E2A0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1" y="6244723"/>
            <a:ext cx="1207045" cy="575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8F474-1687-524D-CC89-66A78E047504}"/>
              </a:ext>
            </a:extLst>
          </p:cNvPr>
          <p:cNvSpPr txBox="1"/>
          <p:nvPr/>
        </p:nvSpPr>
        <p:spPr>
          <a:xfrm>
            <a:off x="277843" y="5565933"/>
            <a:ext cx="3464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i="1" dirty="0"/>
              <a:t>Verolino et al. In Review – Comms. Earth &amp; Environment</a:t>
            </a:r>
          </a:p>
        </p:txBody>
      </p:sp>
    </p:spTree>
    <p:extLst>
      <p:ext uri="{BB962C8B-B14F-4D97-AF65-F5344CB8AC3E}">
        <p14:creationId xmlns:p14="http://schemas.microsoft.com/office/powerpoint/2010/main" val="567136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10A4D6-9457-44AF-AD5A-C1A89D8DDEDA}">
  <we:reference id="wa200007130" version="1.0.0.1" store="en-U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EF7A59E9DF8428B4238CF2BBD5EBF" ma:contentTypeVersion="13" ma:contentTypeDescription="Create a new document." ma:contentTypeScope="" ma:versionID="60e40a2bdb6bb4cabde43125d3f8a87a">
  <xsd:schema xmlns:xsd="http://www.w3.org/2001/XMLSchema" xmlns:xs="http://www.w3.org/2001/XMLSchema" xmlns:p="http://schemas.microsoft.com/office/2006/metadata/properties" xmlns:ns2="ef6ce64c-8e06-4a73-806c-360e1d48738c" xmlns:ns3="4184e331-2c03-4034-a95a-96d813aa673d" targetNamespace="http://schemas.microsoft.com/office/2006/metadata/properties" ma:root="true" ma:fieldsID="85ef73daeb50529c1f508fa16ba01306" ns2:_="" ns3:_="">
    <xsd:import namespace="ef6ce64c-8e06-4a73-806c-360e1d48738c"/>
    <xsd:import namespace="4184e331-2c03-4034-a95a-96d813aa6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ce64c-8e06-4a73-806c-360e1d4873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4e331-2c03-4034-a95a-96d813aa673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2C6771-447E-4AB8-874A-30AFFB40BA1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D6BEFB-CA9E-47DE-AE6A-65EEF930D5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6ce64c-8e06-4a73-806c-360e1d48738c"/>
    <ds:schemaRef ds:uri="4184e331-2c03-4034-a95a-96d813aa67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88052A-681E-447D-BBC7-64251A5599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5ce9348-be2a-462b-8fc0-e1765a9b204a}" enabled="0" method="" siteId="{15ce9348-be2a-462b-8fc0-e1765a9b2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16847</TotalTime>
  <Words>1719</Words>
  <Application>Microsoft Office PowerPoint</Application>
  <PresentationFormat>Widescreen</PresentationFormat>
  <Paragraphs>283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Myriad Pro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Earth Observatory of Singapore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soon</dc:creator>
  <cp:lastModifiedBy>Andrea Verolino</cp:lastModifiedBy>
  <cp:revision>33</cp:revision>
  <dcterms:created xsi:type="dcterms:W3CDTF">2015-05-07T02:30:57Z</dcterms:created>
  <dcterms:modified xsi:type="dcterms:W3CDTF">2026-05-01T10:36:42Z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0x010100289EF7A59E9DF8428B4238CF2BBD5EBF</vt:lpwstr>
  </property>
</Properties>
</file>