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6" r:id="rId2"/>
  </p:sldIdLst>
  <p:sldSz cx="42767250" cy="3027521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9A9F82C-12CB-4B61-8210-4607B53DF54D}" v="38" dt="2026-04-28T14:19:23.43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8" d="100"/>
          <a:sy n="18" d="100"/>
        </p:scale>
        <p:origin x="14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211A8D-D3A4-4D85-A348-52C14A4358AF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033463" y="1241425"/>
            <a:ext cx="47307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22B03F-DDAF-497B-B4C9-3BAE05C8FAD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922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22B03F-DDAF-497B-B4C9-3BAE05C8FAD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432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7544" y="4954765"/>
            <a:ext cx="36352163" cy="10540259"/>
          </a:xfrm>
        </p:spPr>
        <p:txBody>
          <a:bodyPr anchor="b"/>
          <a:lstStyle>
            <a:lvl1pPr algn="ctr">
              <a:defRPr sz="26488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45906" y="15901497"/>
            <a:ext cx="32075438" cy="7309499"/>
          </a:xfrm>
        </p:spPr>
        <p:txBody>
          <a:bodyPr/>
          <a:lstStyle>
            <a:lvl1pPr marL="0" indent="0" algn="ctr">
              <a:buNone/>
              <a:defRPr sz="10595"/>
            </a:lvl1pPr>
            <a:lvl2pPr marL="2018355" indent="0" algn="ctr">
              <a:buNone/>
              <a:defRPr sz="8829"/>
            </a:lvl2pPr>
            <a:lvl3pPr marL="4036710" indent="0" algn="ctr">
              <a:buNone/>
              <a:defRPr sz="7946"/>
            </a:lvl3pPr>
            <a:lvl4pPr marL="6055065" indent="0" algn="ctr">
              <a:buNone/>
              <a:defRPr sz="7063"/>
            </a:lvl4pPr>
            <a:lvl5pPr marL="8073420" indent="0" algn="ctr">
              <a:buNone/>
              <a:defRPr sz="7063"/>
            </a:lvl5pPr>
            <a:lvl6pPr marL="10091776" indent="0" algn="ctr">
              <a:buNone/>
              <a:defRPr sz="7063"/>
            </a:lvl6pPr>
            <a:lvl7pPr marL="12110131" indent="0" algn="ctr">
              <a:buNone/>
              <a:defRPr sz="7063"/>
            </a:lvl7pPr>
            <a:lvl8pPr marL="14128486" indent="0" algn="ctr">
              <a:buNone/>
              <a:defRPr sz="7063"/>
            </a:lvl8pPr>
            <a:lvl9pPr marL="16146841" indent="0" algn="ctr">
              <a:buNone/>
              <a:defRPr sz="7063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3E69E-DFE8-440E-A765-607C36F02095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AB1F0-91CF-4786-A3F8-F2237704921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755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3E69E-DFE8-440E-A765-607C36F02095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AB1F0-91CF-4786-A3F8-F2237704921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695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0605316" y="1611875"/>
            <a:ext cx="9221688" cy="25656844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40251" y="1611875"/>
            <a:ext cx="27130474" cy="25656844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3E69E-DFE8-440E-A765-607C36F02095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AB1F0-91CF-4786-A3F8-F2237704921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311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3E69E-DFE8-440E-A765-607C36F02095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AB1F0-91CF-4786-A3F8-F2237704921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877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7976" y="7547788"/>
            <a:ext cx="36886753" cy="12593645"/>
          </a:xfrm>
        </p:spPr>
        <p:txBody>
          <a:bodyPr anchor="b"/>
          <a:lstStyle>
            <a:lvl1pPr>
              <a:defRPr sz="26488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17976" y="20260574"/>
            <a:ext cx="36886753" cy="6622701"/>
          </a:xfrm>
        </p:spPr>
        <p:txBody>
          <a:bodyPr/>
          <a:lstStyle>
            <a:lvl1pPr marL="0" indent="0">
              <a:buNone/>
              <a:defRPr sz="10595">
                <a:solidFill>
                  <a:schemeClr val="tx1">
                    <a:tint val="82000"/>
                  </a:schemeClr>
                </a:solidFill>
              </a:defRPr>
            </a:lvl1pPr>
            <a:lvl2pPr marL="2018355" indent="0">
              <a:buNone/>
              <a:defRPr sz="8829">
                <a:solidFill>
                  <a:schemeClr val="tx1">
                    <a:tint val="82000"/>
                  </a:schemeClr>
                </a:solidFill>
              </a:defRPr>
            </a:lvl2pPr>
            <a:lvl3pPr marL="4036710" indent="0">
              <a:buNone/>
              <a:defRPr sz="7946">
                <a:solidFill>
                  <a:schemeClr val="tx1">
                    <a:tint val="82000"/>
                  </a:schemeClr>
                </a:solidFill>
              </a:defRPr>
            </a:lvl3pPr>
            <a:lvl4pPr marL="6055065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4pPr>
            <a:lvl5pPr marL="8073420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5pPr>
            <a:lvl6pPr marL="10091776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6pPr>
            <a:lvl7pPr marL="12110131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7pPr>
            <a:lvl8pPr marL="14128486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8pPr>
            <a:lvl9pPr marL="16146841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3E69E-DFE8-440E-A765-607C36F02095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AB1F0-91CF-4786-A3F8-F2237704921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022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40249" y="8059374"/>
            <a:ext cx="18176081" cy="1920934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650920" y="8059374"/>
            <a:ext cx="18176081" cy="1920934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3E69E-DFE8-440E-A765-607C36F02095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AB1F0-91CF-4786-A3F8-F2237704921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514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5819" y="1611882"/>
            <a:ext cx="36886753" cy="5851808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5823" y="7421634"/>
            <a:ext cx="18092549" cy="3637228"/>
          </a:xfrm>
        </p:spPr>
        <p:txBody>
          <a:bodyPr anchor="b"/>
          <a:lstStyle>
            <a:lvl1pPr marL="0" indent="0">
              <a:buNone/>
              <a:defRPr sz="10595" b="1"/>
            </a:lvl1pPr>
            <a:lvl2pPr marL="2018355" indent="0">
              <a:buNone/>
              <a:defRPr sz="8829" b="1"/>
            </a:lvl2pPr>
            <a:lvl3pPr marL="4036710" indent="0">
              <a:buNone/>
              <a:defRPr sz="7946" b="1"/>
            </a:lvl3pPr>
            <a:lvl4pPr marL="6055065" indent="0">
              <a:buNone/>
              <a:defRPr sz="7063" b="1"/>
            </a:lvl4pPr>
            <a:lvl5pPr marL="8073420" indent="0">
              <a:buNone/>
              <a:defRPr sz="7063" b="1"/>
            </a:lvl5pPr>
            <a:lvl6pPr marL="10091776" indent="0">
              <a:buNone/>
              <a:defRPr sz="7063" b="1"/>
            </a:lvl6pPr>
            <a:lvl7pPr marL="12110131" indent="0">
              <a:buNone/>
              <a:defRPr sz="7063" b="1"/>
            </a:lvl7pPr>
            <a:lvl8pPr marL="14128486" indent="0">
              <a:buNone/>
              <a:defRPr sz="7063" b="1"/>
            </a:lvl8pPr>
            <a:lvl9pPr marL="16146841" indent="0">
              <a:buNone/>
              <a:defRPr sz="7063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45823" y="11058863"/>
            <a:ext cx="18092549" cy="16265921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650922" y="7421634"/>
            <a:ext cx="18181652" cy="3637228"/>
          </a:xfrm>
        </p:spPr>
        <p:txBody>
          <a:bodyPr anchor="b"/>
          <a:lstStyle>
            <a:lvl1pPr marL="0" indent="0">
              <a:buNone/>
              <a:defRPr sz="10595" b="1"/>
            </a:lvl1pPr>
            <a:lvl2pPr marL="2018355" indent="0">
              <a:buNone/>
              <a:defRPr sz="8829" b="1"/>
            </a:lvl2pPr>
            <a:lvl3pPr marL="4036710" indent="0">
              <a:buNone/>
              <a:defRPr sz="7946" b="1"/>
            </a:lvl3pPr>
            <a:lvl4pPr marL="6055065" indent="0">
              <a:buNone/>
              <a:defRPr sz="7063" b="1"/>
            </a:lvl4pPr>
            <a:lvl5pPr marL="8073420" indent="0">
              <a:buNone/>
              <a:defRPr sz="7063" b="1"/>
            </a:lvl5pPr>
            <a:lvl6pPr marL="10091776" indent="0">
              <a:buNone/>
              <a:defRPr sz="7063" b="1"/>
            </a:lvl6pPr>
            <a:lvl7pPr marL="12110131" indent="0">
              <a:buNone/>
              <a:defRPr sz="7063" b="1"/>
            </a:lvl7pPr>
            <a:lvl8pPr marL="14128486" indent="0">
              <a:buNone/>
              <a:defRPr sz="7063" b="1"/>
            </a:lvl8pPr>
            <a:lvl9pPr marL="16146841" indent="0">
              <a:buNone/>
              <a:defRPr sz="7063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650922" y="11058863"/>
            <a:ext cx="18181652" cy="16265921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3E69E-DFE8-440E-A765-607C36F02095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AB1F0-91CF-4786-A3F8-F2237704921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983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3E69E-DFE8-440E-A765-607C36F02095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AB1F0-91CF-4786-A3F8-F2237704921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385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3E69E-DFE8-440E-A765-607C36F02095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AB1F0-91CF-4786-A3F8-F2237704921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550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5819" y="2018348"/>
            <a:ext cx="13793551" cy="7064216"/>
          </a:xfrm>
        </p:spPr>
        <p:txBody>
          <a:bodyPr anchor="b"/>
          <a:lstStyle>
            <a:lvl1pPr>
              <a:defRPr sz="14127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81652" y="4359077"/>
            <a:ext cx="21650920" cy="21515024"/>
          </a:xfrm>
        </p:spPr>
        <p:txBody>
          <a:bodyPr/>
          <a:lstStyle>
            <a:lvl1pPr>
              <a:defRPr sz="14127"/>
            </a:lvl1pPr>
            <a:lvl2pPr>
              <a:defRPr sz="12361"/>
            </a:lvl2pPr>
            <a:lvl3pPr>
              <a:defRPr sz="10595"/>
            </a:lvl3pPr>
            <a:lvl4pPr>
              <a:defRPr sz="8829"/>
            </a:lvl4pPr>
            <a:lvl5pPr>
              <a:defRPr sz="8829"/>
            </a:lvl5pPr>
            <a:lvl6pPr>
              <a:defRPr sz="8829"/>
            </a:lvl6pPr>
            <a:lvl7pPr>
              <a:defRPr sz="8829"/>
            </a:lvl7pPr>
            <a:lvl8pPr>
              <a:defRPr sz="8829"/>
            </a:lvl8pPr>
            <a:lvl9pPr>
              <a:defRPr sz="8829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5819" y="9082564"/>
            <a:ext cx="13793551" cy="16826573"/>
          </a:xfrm>
        </p:spPr>
        <p:txBody>
          <a:bodyPr/>
          <a:lstStyle>
            <a:lvl1pPr marL="0" indent="0">
              <a:buNone/>
              <a:defRPr sz="7063"/>
            </a:lvl1pPr>
            <a:lvl2pPr marL="2018355" indent="0">
              <a:buNone/>
              <a:defRPr sz="6180"/>
            </a:lvl2pPr>
            <a:lvl3pPr marL="4036710" indent="0">
              <a:buNone/>
              <a:defRPr sz="5298"/>
            </a:lvl3pPr>
            <a:lvl4pPr marL="6055065" indent="0">
              <a:buNone/>
              <a:defRPr sz="4415"/>
            </a:lvl4pPr>
            <a:lvl5pPr marL="8073420" indent="0">
              <a:buNone/>
              <a:defRPr sz="4415"/>
            </a:lvl5pPr>
            <a:lvl6pPr marL="10091776" indent="0">
              <a:buNone/>
              <a:defRPr sz="4415"/>
            </a:lvl6pPr>
            <a:lvl7pPr marL="12110131" indent="0">
              <a:buNone/>
              <a:defRPr sz="4415"/>
            </a:lvl7pPr>
            <a:lvl8pPr marL="14128486" indent="0">
              <a:buNone/>
              <a:defRPr sz="4415"/>
            </a:lvl8pPr>
            <a:lvl9pPr marL="16146841" indent="0">
              <a:buNone/>
              <a:defRPr sz="4415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3E69E-DFE8-440E-A765-607C36F02095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AB1F0-91CF-4786-A3F8-F2237704921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285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5819" y="2018348"/>
            <a:ext cx="13793551" cy="7064216"/>
          </a:xfrm>
        </p:spPr>
        <p:txBody>
          <a:bodyPr anchor="b"/>
          <a:lstStyle>
            <a:lvl1pPr>
              <a:defRPr sz="14127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181652" y="4359077"/>
            <a:ext cx="21650920" cy="21515024"/>
          </a:xfrm>
        </p:spPr>
        <p:txBody>
          <a:bodyPr anchor="t"/>
          <a:lstStyle>
            <a:lvl1pPr marL="0" indent="0">
              <a:buNone/>
              <a:defRPr sz="14127"/>
            </a:lvl1pPr>
            <a:lvl2pPr marL="2018355" indent="0">
              <a:buNone/>
              <a:defRPr sz="12361"/>
            </a:lvl2pPr>
            <a:lvl3pPr marL="4036710" indent="0">
              <a:buNone/>
              <a:defRPr sz="10595"/>
            </a:lvl3pPr>
            <a:lvl4pPr marL="6055065" indent="0">
              <a:buNone/>
              <a:defRPr sz="8829"/>
            </a:lvl4pPr>
            <a:lvl5pPr marL="8073420" indent="0">
              <a:buNone/>
              <a:defRPr sz="8829"/>
            </a:lvl5pPr>
            <a:lvl6pPr marL="10091776" indent="0">
              <a:buNone/>
              <a:defRPr sz="8829"/>
            </a:lvl6pPr>
            <a:lvl7pPr marL="12110131" indent="0">
              <a:buNone/>
              <a:defRPr sz="8829"/>
            </a:lvl7pPr>
            <a:lvl8pPr marL="14128486" indent="0">
              <a:buNone/>
              <a:defRPr sz="8829"/>
            </a:lvl8pPr>
            <a:lvl9pPr marL="16146841" indent="0">
              <a:buNone/>
              <a:defRPr sz="8829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5819" y="9082564"/>
            <a:ext cx="13793551" cy="16826573"/>
          </a:xfrm>
        </p:spPr>
        <p:txBody>
          <a:bodyPr/>
          <a:lstStyle>
            <a:lvl1pPr marL="0" indent="0">
              <a:buNone/>
              <a:defRPr sz="7063"/>
            </a:lvl1pPr>
            <a:lvl2pPr marL="2018355" indent="0">
              <a:buNone/>
              <a:defRPr sz="6180"/>
            </a:lvl2pPr>
            <a:lvl3pPr marL="4036710" indent="0">
              <a:buNone/>
              <a:defRPr sz="5298"/>
            </a:lvl3pPr>
            <a:lvl4pPr marL="6055065" indent="0">
              <a:buNone/>
              <a:defRPr sz="4415"/>
            </a:lvl4pPr>
            <a:lvl5pPr marL="8073420" indent="0">
              <a:buNone/>
              <a:defRPr sz="4415"/>
            </a:lvl5pPr>
            <a:lvl6pPr marL="10091776" indent="0">
              <a:buNone/>
              <a:defRPr sz="4415"/>
            </a:lvl6pPr>
            <a:lvl7pPr marL="12110131" indent="0">
              <a:buNone/>
              <a:defRPr sz="4415"/>
            </a:lvl7pPr>
            <a:lvl8pPr marL="14128486" indent="0">
              <a:buNone/>
              <a:defRPr sz="4415"/>
            </a:lvl8pPr>
            <a:lvl9pPr marL="16146841" indent="0">
              <a:buNone/>
              <a:defRPr sz="4415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3E69E-DFE8-440E-A765-607C36F02095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AB1F0-91CF-4786-A3F8-F2237704921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697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40249" y="1611882"/>
            <a:ext cx="36886753" cy="5851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0249" y="8059374"/>
            <a:ext cx="36886753" cy="19209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40249" y="28060644"/>
            <a:ext cx="9622631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29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A33E69E-DFE8-440E-A765-607C36F02095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166652" y="28060644"/>
            <a:ext cx="14433947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29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204370" y="28060644"/>
            <a:ext cx="9622631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29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C3AB1F0-91CF-4786-A3F8-F2237704921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572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036710" rtl="0" eaLnBrk="1" latinLnBrk="0" hangingPunct="1">
        <a:lnSpc>
          <a:spcPct val="90000"/>
        </a:lnSpc>
        <a:spcBef>
          <a:spcPct val="0"/>
        </a:spcBef>
        <a:buNone/>
        <a:defRPr sz="1942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09178" indent="-1009178" algn="l" defTabSz="4036710" rtl="0" eaLnBrk="1" latinLnBrk="0" hangingPunct="1">
        <a:lnSpc>
          <a:spcPct val="90000"/>
        </a:lnSpc>
        <a:spcBef>
          <a:spcPts val="4415"/>
        </a:spcBef>
        <a:buFont typeface="Arial" panose="020B0604020202020204" pitchFamily="34" charset="0"/>
        <a:buChar char="•"/>
        <a:defRPr sz="12361" kern="1200">
          <a:solidFill>
            <a:schemeClr val="tx1"/>
          </a:solidFill>
          <a:latin typeface="+mn-lt"/>
          <a:ea typeface="+mn-ea"/>
          <a:cs typeface="+mn-cs"/>
        </a:defRPr>
      </a:lvl1pPr>
      <a:lvl2pPr marL="302753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10595" kern="1200">
          <a:solidFill>
            <a:schemeClr val="tx1"/>
          </a:solidFill>
          <a:latin typeface="+mn-lt"/>
          <a:ea typeface="+mn-ea"/>
          <a:cs typeface="+mn-cs"/>
        </a:defRPr>
      </a:lvl2pPr>
      <a:lvl3pPr marL="504588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8829" kern="1200">
          <a:solidFill>
            <a:schemeClr val="tx1"/>
          </a:solidFill>
          <a:latin typeface="+mn-lt"/>
          <a:ea typeface="+mn-ea"/>
          <a:cs typeface="+mn-cs"/>
        </a:defRPr>
      </a:lvl3pPr>
      <a:lvl4pPr marL="706424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4pPr>
      <a:lvl5pPr marL="908259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5pPr>
      <a:lvl6pPr marL="1110095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6pPr>
      <a:lvl7pPr marL="1311930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7pPr>
      <a:lvl8pPr marL="1513766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8pPr>
      <a:lvl9pPr marL="17156019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1pPr>
      <a:lvl2pPr marL="2018355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403671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3pPr>
      <a:lvl4pPr marL="6055065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4pPr>
      <a:lvl5pPr marL="807342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5pPr>
      <a:lvl6pPr marL="10091776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6pPr>
      <a:lvl7pPr marL="12110131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7pPr>
      <a:lvl8pPr marL="14128486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8pPr>
      <a:lvl9pPr marL="16146841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4.png"/><Relationship Id="rId3" Type="http://schemas.openxmlformats.org/officeDocument/2006/relationships/image" Target="../media/image1.png"/><Relationship Id="rId21" Type="http://schemas.openxmlformats.org/officeDocument/2006/relationships/image" Target="../media/image17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3.png"/><Relationship Id="rId25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2.png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0.png"/><Relationship Id="rId5" Type="http://schemas.openxmlformats.org/officeDocument/2006/relationships/image" Target="../media/image3.png"/><Relationship Id="rId15" Type="http://schemas.openxmlformats.org/officeDocument/2006/relationships/hyperlink" Target="mailto:marwaghaib093@gmail.com" TargetMode="External"/><Relationship Id="rId23" Type="http://schemas.openxmlformats.org/officeDocument/2006/relationships/image" Target="../media/image19.png"/><Relationship Id="rId10" Type="http://schemas.openxmlformats.org/officeDocument/2006/relationships/image" Target="../media/image8.png"/><Relationship Id="rId19" Type="http://schemas.openxmlformats.org/officeDocument/2006/relationships/image" Target="../media/image15.png"/><Relationship Id="rId4" Type="http://schemas.openxmlformats.org/officeDocument/2006/relationships/image" Target="../media/image2.jpg"/><Relationship Id="rId9" Type="http://schemas.openxmlformats.org/officeDocument/2006/relationships/image" Target="../media/image7.png"/><Relationship Id="rId14" Type="http://schemas.openxmlformats.org/officeDocument/2006/relationships/hyperlink" Target="mailto:Marwa.Ghaib@UGent.be" TargetMode="External"/><Relationship Id="rId22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5">
            <a:extLst>
              <a:ext uri="{FF2B5EF4-FFF2-40B4-BE49-F238E27FC236}">
                <a16:creationId xmlns:a16="http://schemas.microsoft.com/office/drawing/2014/main" id="{43EE901D-2FD8-9FFB-F6E1-2C495DA9CDE6}"/>
              </a:ext>
            </a:extLst>
          </p:cNvPr>
          <p:cNvSpPr txBox="1"/>
          <p:nvPr/>
        </p:nvSpPr>
        <p:spPr>
          <a:xfrm>
            <a:off x="0" y="-12931"/>
            <a:ext cx="42767250" cy="4197769"/>
          </a:xfrm>
          <a:prstGeom prst="rect">
            <a:avLst/>
          </a:prstGeom>
          <a:solidFill>
            <a:srgbClr val="0070C0"/>
          </a:solidFill>
        </p:spPr>
        <p:txBody>
          <a:bodyPr vert="horz" wrap="square" lIns="0" tIns="27132" rIns="0" bIns="0" rtlCol="0">
            <a:spAutoFit/>
          </a:bodyPr>
          <a:lstStyle/>
          <a:p>
            <a:pPr marL="53591" marR="905625" algn="ctr" defTabSz="914400">
              <a:lnSpc>
                <a:spcPct val="150000"/>
              </a:lnSpc>
              <a:spcBef>
                <a:spcPts val="214"/>
              </a:spcBef>
            </a:pPr>
            <a:r>
              <a:rPr lang="en-US" sz="6000" b="1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Integrated </a:t>
            </a:r>
            <a:r>
              <a:rPr lang="en-US" sz="6000" b="1" kern="0" dirty="0" err="1">
                <a:solidFill>
                  <a:sysClr val="windowText" lastClr="000000"/>
                </a:solidFill>
                <a:latin typeface="Times New Roman"/>
                <a:cs typeface="Times New Roman"/>
              </a:rPr>
              <a:t>hydrochemical</a:t>
            </a:r>
            <a:r>
              <a:rPr lang="en-US" sz="6000" b="1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and multi-index assessment of groundwater quality </a:t>
            </a:r>
          </a:p>
          <a:p>
            <a:pPr marL="53591" marR="905625" algn="ctr" defTabSz="914400">
              <a:lnSpc>
                <a:spcPct val="150000"/>
              </a:lnSpc>
              <a:spcBef>
                <a:spcPts val="214"/>
              </a:spcBef>
            </a:pPr>
            <a:r>
              <a:rPr lang="en-US" sz="6000" b="1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in the Mio-</a:t>
            </a:r>
            <a:r>
              <a:rPr lang="en-US" sz="6000" b="1" kern="0" dirty="0" err="1">
                <a:solidFill>
                  <a:sysClr val="windowText" lastClr="000000"/>
                </a:solidFill>
                <a:latin typeface="Times New Roman"/>
                <a:cs typeface="Times New Roman"/>
              </a:rPr>
              <a:t>Plio</a:t>
            </a:r>
            <a:r>
              <a:rPr lang="en-US" sz="6000" b="1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-Quaternary aquifer of the Bou </a:t>
            </a:r>
            <a:r>
              <a:rPr lang="en-US" sz="6000" b="1" kern="0" dirty="0" err="1">
                <a:solidFill>
                  <a:sysClr val="windowText" lastClr="000000"/>
                </a:solidFill>
                <a:latin typeface="Times New Roman"/>
                <a:cs typeface="Times New Roman"/>
              </a:rPr>
              <a:t>Omrane</a:t>
            </a:r>
            <a:r>
              <a:rPr lang="en-US" sz="6000" b="1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–</a:t>
            </a:r>
            <a:r>
              <a:rPr lang="en-US" sz="6000" b="1" kern="0" dirty="0" err="1">
                <a:solidFill>
                  <a:sysClr val="windowText" lastClr="000000"/>
                </a:solidFill>
                <a:latin typeface="Times New Roman"/>
                <a:cs typeface="Times New Roman"/>
              </a:rPr>
              <a:t>Sabkhet</a:t>
            </a:r>
            <a:r>
              <a:rPr lang="en-US" sz="6000" b="1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lang="en-US" sz="6000" b="1" kern="0" dirty="0" err="1">
                <a:solidFill>
                  <a:sysClr val="windowText" lastClr="000000"/>
                </a:solidFill>
                <a:latin typeface="Times New Roman"/>
                <a:cs typeface="Times New Roman"/>
              </a:rPr>
              <a:t>Ennaouel</a:t>
            </a:r>
            <a:r>
              <a:rPr lang="en-US" sz="6000" b="1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area (South-Central Tunisia)</a:t>
            </a:r>
          </a:p>
          <a:p>
            <a:pPr marL="53591" marR="905625" algn="ctr" defTabSz="914400">
              <a:lnSpc>
                <a:spcPct val="150000"/>
              </a:lnSpc>
              <a:spcBef>
                <a:spcPts val="214"/>
              </a:spcBef>
            </a:pPr>
            <a:r>
              <a:rPr lang="en-US" sz="2000" kern="100" dirty="0">
                <a:solidFill>
                  <a:srgbClr val="000000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Marwa Ghaib</a:t>
            </a:r>
            <a:r>
              <a:rPr lang="en-US" sz="2000" kern="100" baseline="30000" dirty="0">
                <a:solidFill>
                  <a:srgbClr val="000000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1,3,5</a:t>
            </a:r>
            <a:r>
              <a:rPr lang="en-US" sz="2000" kern="100" dirty="0">
                <a:solidFill>
                  <a:srgbClr val="000000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, Dorra </a:t>
            </a:r>
            <a:r>
              <a:rPr lang="en-US" sz="2000" kern="100" dirty="0" err="1">
                <a:solidFill>
                  <a:srgbClr val="000000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Tanfous</a:t>
            </a:r>
            <a:r>
              <a:rPr lang="en-US" sz="2000" kern="100" dirty="0">
                <a:solidFill>
                  <a:srgbClr val="000000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00" baseline="30000" dirty="0">
                <a:solidFill>
                  <a:srgbClr val="000000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1, 3, </a:t>
            </a:r>
            <a:r>
              <a:rPr lang="en-US" sz="2000" kern="100" dirty="0">
                <a:solidFill>
                  <a:srgbClr val="000000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Nizar </a:t>
            </a:r>
            <a:r>
              <a:rPr lang="en-US" sz="2000" kern="100" dirty="0" err="1">
                <a:solidFill>
                  <a:srgbClr val="000000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Troudi</a:t>
            </a:r>
            <a:r>
              <a:rPr lang="en-US" sz="2000" kern="100" dirty="0">
                <a:solidFill>
                  <a:srgbClr val="000000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00" baseline="30000" dirty="0">
                <a:solidFill>
                  <a:srgbClr val="000000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3</a:t>
            </a:r>
            <a:r>
              <a:rPr lang="en-US" sz="2000" kern="100" dirty="0">
                <a:solidFill>
                  <a:srgbClr val="000000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, Thomas Hermans</a:t>
            </a:r>
            <a:r>
              <a:rPr lang="en-US" sz="2000" kern="100" baseline="30000" dirty="0">
                <a:solidFill>
                  <a:srgbClr val="000000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5</a:t>
            </a:r>
            <a:r>
              <a:rPr lang="en-US" sz="2000" kern="100" dirty="0">
                <a:solidFill>
                  <a:srgbClr val="000000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, Ferid Dhahri</a:t>
            </a:r>
            <a:r>
              <a:rPr lang="en-US" sz="2000" kern="100" baseline="30000" dirty="0">
                <a:solidFill>
                  <a:srgbClr val="000000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2, 4</a:t>
            </a:r>
            <a:r>
              <a:rPr lang="en-US" sz="2000" kern="100" dirty="0">
                <a:solidFill>
                  <a:srgbClr val="000000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, Kristine Walraevens</a:t>
            </a:r>
            <a:r>
              <a:rPr lang="en-US" sz="2000" kern="100" baseline="30000" dirty="0">
                <a:solidFill>
                  <a:srgbClr val="000000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5</a:t>
            </a:r>
            <a:endParaRPr lang="fr-BE" sz="2000" kern="100" dirty="0">
              <a:solidFill>
                <a:sysClr val="windowText" lastClr="000000"/>
              </a:solidFill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589504" marR="46129" algn="ctr" defTabSz="914400">
              <a:spcBef>
                <a:spcPts val="1062"/>
              </a:spcBef>
            </a:pPr>
            <a:r>
              <a:rPr lang="fr-BE" sz="20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1:</a:t>
            </a:r>
            <a:r>
              <a:rPr lang="fr-BE" sz="2000" kern="0" spc="-48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200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Faculty</a:t>
            </a:r>
            <a:r>
              <a:rPr lang="fr-BE" sz="2000" kern="0" spc="-53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20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fr-BE" sz="2000" kern="0" spc="-48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20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Sciences</a:t>
            </a:r>
            <a:r>
              <a:rPr lang="fr-BE" sz="2000" kern="0" spc="-43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20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fr-BE" sz="2000" kern="0" spc="-48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20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Tunis,</a:t>
            </a:r>
            <a:r>
              <a:rPr lang="fr-BE" sz="2000" kern="0" spc="-48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2000" kern="0" spc="-1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</a:t>
            </a:r>
            <a:r>
              <a:rPr lang="fr-BE" sz="2000" kern="0" spc="-48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20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fr-BE" sz="2000" kern="0" spc="-48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20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Tunis</a:t>
            </a:r>
            <a:r>
              <a:rPr lang="fr-BE" sz="2000" kern="0" spc="-48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20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fr-BE" sz="2000" kern="0" spc="-59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20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Manar,</a:t>
            </a:r>
            <a:r>
              <a:rPr lang="fr-BE" sz="2000" kern="0" spc="-53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20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Tunisia.</a:t>
            </a:r>
            <a:r>
              <a:rPr lang="fr-BE" sz="2000" kern="0" spc="-53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20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2:</a:t>
            </a:r>
            <a:r>
              <a:rPr lang="fr-BE" sz="2000" kern="0" spc="-43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200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Faculty</a:t>
            </a:r>
            <a:r>
              <a:rPr lang="fr-BE" sz="2000" kern="0" spc="-53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20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fr-BE" sz="2000" kern="0" spc="-48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20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Sciences</a:t>
            </a:r>
            <a:r>
              <a:rPr lang="fr-BE" sz="2000" kern="0" spc="-43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20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fr-BE" sz="2000" kern="0" spc="-48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20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Gafsa,</a:t>
            </a:r>
            <a:r>
              <a:rPr lang="fr-BE" sz="2000" kern="0" spc="-53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200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</a:t>
            </a:r>
            <a:r>
              <a:rPr lang="fr-BE" sz="2000" kern="0" spc="-48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20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fr-BE" sz="2000" kern="0" spc="-48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20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Gafsa,</a:t>
            </a:r>
            <a:r>
              <a:rPr lang="fr-BE" sz="2000" kern="0" spc="-27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2000" kern="0" spc="-1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Gafsa,</a:t>
            </a:r>
            <a:r>
              <a:rPr lang="fr-BE" sz="2000" kern="0" spc="-48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20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Tunisia.</a:t>
            </a:r>
            <a:r>
              <a:rPr lang="fr-BE" sz="2000" kern="0" spc="-53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20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3:</a:t>
            </a:r>
            <a:r>
              <a:rPr lang="fr-BE" sz="2000" kern="0" spc="-48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2000" kern="0" spc="-1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Sedimentary</a:t>
            </a:r>
            <a:r>
              <a:rPr lang="fr-BE" sz="2000" kern="0" spc="-48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20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Basins</a:t>
            </a:r>
            <a:r>
              <a:rPr lang="fr-BE" sz="2000" kern="0" spc="-48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20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fr-BE" sz="2000" kern="0" spc="-53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20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Petroleum</a:t>
            </a:r>
            <a:r>
              <a:rPr lang="fr-BE" sz="2000" kern="0" spc="-43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2000" kern="0" spc="-1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Geology</a:t>
            </a:r>
            <a:r>
              <a:rPr lang="fr-BE" sz="2000" kern="0" spc="-1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200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  <a:r>
              <a:rPr lang="fr-BE" sz="2000" kern="0" spc="43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200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Laboratory</a:t>
            </a:r>
            <a:r>
              <a:rPr lang="fr-BE" sz="2000" kern="0" spc="32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20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(BS&amp;GP),</a:t>
            </a:r>
            <a:r>
              <a:rPr lang="fr-BE" sz="2000" kern="0" spc="48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200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</a:t>
            </a:r>
            <a:r>
              <a:rPr lang="fr-BE" sz="2000" kern="0" spc="38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20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fr-BE" sz="2000" kern="0" spc="38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20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Tunis</a:t>
            </a:r>
            <a:r>
              <a:rPr lang="fr-BE" sz="2000" kern="0" spc="48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20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fr-BE" sz="2000" kern="0" spc="43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20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Manar</a:t>
            </a:r>
            <a:r>
              <a:rPr lang="fr-BE" sz="2000" kern="0" spc="38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20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F.S.T.</a:t>
            </a:r>
            <a:r>
              <a:rPr lang="fr-BE" sz="2000" kern="0" spc="43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589504" marR="46129" algn="ctr" defTabSz="914400">
              <a:spcBef>
                <a:spcPts val="1062"/>
              </a:spcBef>
            </a:pPr>
            <a:r>
              <a:rPr lang="fr-BE" sz="20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</a:t>
            </a:r>
            <a:r>
              <a:rPr 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4:</a:t>
            </a:r>
            <a:r>
              <a:rPr lang="en-US" sz="2000" kern="0" spc="43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Geodynamics,</a:t>
            </a:r>
            <a:r>
              <a:rPr lang="en-US" sz="2000" kern="0" spc="43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0" spc="-1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Geo-</a:t>
            </a:r>
            <a:r>
              <a:rPr 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</a:t>
            </a:r>
            <a:r>
              <a:rPr lang="en-US" sz="2000" kern="0" spc="38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sz="2000" kern="0" spc="43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Geomaterials</a:t>
            </a:r>
            <a:r>
              <a:rPr lang="en-US" sz="2000" kern="0" spc="48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  <a:r>
              <a:rPr lang="en-US" sz="2000" kern="0" spc="48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Laboratory</a:t>
            </a:r>
            <a:r>
              <a:rPr lang="en-US" sz="2000" kern="0" spc="38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(LR18ES37),</a:t>
            </a:r>
            <a:r>
              <a:rPr lang="en-US" sz="2000" kern="0" spc="43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Faculty</a:t>
            </a:r>
            <a:r>
              <a:rPr lang="en-US" sz="2000" kern="0" spc="43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n-US" sz="2000" kern="0" spc="43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Sciences</a:t>
            </a:r>
            <a:r>
              <a:rPr lang="en-US" sz="2000" kern="0" spc="48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n-US" sz="2000" kern="0" spc="48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0" spc="-1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Tunis, </a:t>
            </a:r>
            <a:r>
              <a:rPr 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</a:t>
            </a:r>
            <a:r>
              <a:rPr lang="en-US" sz="2000" kern="0" spc="165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n-US" sz="2000" kern="0" spc="17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kern="0" spc="-1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Tunis-</a:t>
            </a:r>
            <a:r>
              <a:rPr 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n-US" sz="2000" kern="0" spc="165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Manar,</a:t>
            </a:r>
            <a:r>
              <a:rPr lang="en-US" sz="2000" kern="0" spc="165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0" spc="-1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Tunis,</a:t>
            </a:r>
            <a:r>
              <a:rPr lang="en-US" sz="2000" kern="100" dirty="0">
                <a:solidFill>
                  <a:sysClr val="windowText" lastClr="000000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5: Laboratory for Applied Geology and Hydrogeology, Department of Geology, Ghent University, Belgium.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3BB43B1-A344-02B4-618A-BE7D0CD9C8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29" y="101151"/>
            <a:ext cx="2084608" cy="1549621"/>
          </a:xfrm>
          <a:prstGeom prst="rect">
            <a:avLst/>
          </a:prstGeom>
        </p:spPr>
      </p:pic>
      <p:pic>
        <p:nvPicPr>
          <p:cNvPr id="7" name="object 82">
            <a:extLst>
              <a:ext uri="{FF2B5EF4-FFF2-40B4-BE49-F238E27FC236}">
                <a16:creationId xmlns:a16="http://schemas.microsoft.com/office/drawing/2014/main" id="{D57F690F-3F5A-E0AB-600D-551504CE0D96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9061" y="2547699"/>
            <a:ext cx="2045076" cy="1579346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368AE0E0-5DAF-5D49-241F-4DA187EFE8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74079" y="294186"/>
            <a:ext cx="4438750" cy="1992909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B4521A38-28D4-DFC7-6583-190C6DBDE03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90318" y="103052"/>
            <a:ext cx="1760380" cy="1992983"/>
          </a:xfrm>
          <a:prstGeom prst="rect">
            <a:avLst/>
          </a:prstGeom>
        </p:spPr>
      </p:pic>
      <p:graphicFrame>
        <p:nvGraphicFramePr>
          <p:cNvPr id="11" name="Tableau 10">
            <a:extLst>
              <a:ext uri="{FF2B5EF4-FFF2-40B4-BE49-F238E27FC236}">
                <a16:creationId xmlns:a16="http://schemas.microsoft.com/office/drawing/2014/main" id="{9D8BFEF2-F7B6-FB26-38A9-705DAF2D42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5567408"/>
              </p:ext>
            </p:extLst>
          </p:nvPr>
        </p:nvGraphicFramePr>
        <p:xfrm>
          <a:off x="4591" y="4244925"/>
          <a:ext cx="18884987" cy="491656"/>
        </p:xfrm>
        <a:graphic>
          <a:graphicData uri="http://schemas.openxmlformats.org/drawingml/2006/table">
            <a:tbl>
              <a:tblPr firstRow="1" bandRow="1"/>
              <a:tblGrid>
                <a:gridCol w="18884987">
                  <a:extLst>
                    <a:ext uri="{9D8B030D-6E8A-4147-A177-3AD203B41FA5}">
                      <a16:colId xmlns:a16="http://schemas.microsoft.com/office/drawing/2014/main" val="2565411604"/>
                    </a:ext>
                  </a:extLst>
                </a:gridCol>
              </a:tblGrid>
              <a:tr h="369736">
                <a:tc>
                  <a:txBody>
                    <a:bodyPr/>
                    <a:lstStyle>
                      <a:lvl1pPr marL="0" algn="l" defTabSz="4036710" rtl="0" eaLnBrk="1" latinLnBrk="0" hangingPunct="1">
                        <a:defRPr sz="7946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2018355" algn="l" defTabSz="4036710" rtl="0" eaLnBrk="1" latinLnBrk="0" hangingPunct="1">
                        <a:defRPr sz="7946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4036710" algn="l" defTabSz="4036710" rtl="0" eaLnBrk="1" latinLnBrk="0" hangingPunct="1">
                        <a:defRPr sz="7946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6055065" algn="l" defTabSz="4036710" rtl="0" eaLnBrk="1" latinLnBrk="0" hangingPunct="1">
                        <a:defRPr sz="7946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8073420" algn="l" defTabSz="4036710" rtl="0" eaLnBrk="1" latinLnBrk="0" hangingPunct="1">
                        <a:defRPr sz="7946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10091776" algn="l" defTabSz="4036710" rtl="0" eaLnBrk="1" latinLnBrk="0" hangingPunct="1">
                        <a:defRPr sz="7946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12110131" algn="l" defTabSz="4036710" rtl="0" eaLnBrk="1" latinLnBrk="0" hangingPunct="1">
                        <a:defRPr sz="7946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14128486" algn="l" defTabSz="4036710" rtl="0" eaLnBrk="1" latinLnBrk="0" hangingPunct="1">
                        <a:defRPr sz="7946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16146841" algn="l" defTabSz="4036710" rtl="0" eaLnBrk="1" latinLnBrk="0" hangingPunct="1">
                        <a:defRPr sz="7946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BE" sz="2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MOTIVATION</a:t>
                      </a:r>
                    </a:p>
                  </a:txBody>
                  <a:tcPr marL="64936" marR="64936" marT="32468" marB="3246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4910908"/>
                  </a:ext>
                </a:extLst>
              </a:tr>
            </a:tbl>
          </a:graphicData>
        </a:graphic>
      </p:graphicFrame>
      <p:graphicFrame>
        <p:nvGraphicFramePr>
          <p:cNvPr id="12" name="Tableau 11">
            <a:extLst>
              <a:ext uri="{FF2B5EF4-FFF2-40B4-BE49-F238E27FC236}">
                <a16:creationId xmlns:a16="http://schemas.microsoft.com/office/drawing/2014/main" id="{485FAE9E-C1BE-C969-5D99-C67DA61A4A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6977030"/>
              </p:ext>
            </p:extLst>
          </p:nvPr>
        </p:nvGraphicFramePr>
        <p:xfrm>
          <a:off x="6297" y="4842120"/>
          <a:ext cx="18859217" cy="3171014"/>
        </p:xfrm>
        <a:graphic>
          <a:graphicData uri="http://schemas.openxmlformats.org/drawingml/2006/table">
            <a:tbl>
              <a:tblPr firstRow="1" bandRow="1"/>
              <a:tblGrid>
                <a:gridCol w="18859217">
                  <a:extLst>
                    <a:ext uri="{9D8B030D-6E8A-4147-A177-3AD203B41FA5}">
                      <a16:colId xmlns:a16="http://schemas.microsoft.com/office/drawing/2014/main" val="2694071898"/>
                    </a:ext>
                  </a:extLst>
                </a:gridCol>
              </a:tblGrid>
              <a:tr h="203505">
                <a:tc>
                  <a:txBody>
                    <a:bodyPr/>
                    <a:lstStyle>
                      <a:lvl1pPr marL="0" algn="l" defTabSz="4036710" rtl="0" eaLnBrk="1" latinLnBrk="0" hangingPunct="1">
                        <a:defRPr sz="7946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2018355" algn="l" defTabSz="4036710" rtl="0" eaLnBrk="1" latinLnBrk="0" hangingPunct="1">
                        <a:defRPr sz="7946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4036710" algn="l" defTabSz="4036710" rtl="0" eaLnBrk="1" latinLnBrk="0" hangingPunct="1">
                        <a:defRPr sz="7946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6055065" algn="l" defTabSz="4036710" rtl="0" eaLnBrk="1" latinLnBrk="0" hangingPunct="1">
                        <a:defRPr sz="7946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8073420" algn="l" defTabSz="4036710" rtl="0" eaLnBrk="1" latinLnBrk="0" hangingPunct="1">
                        <a:defRPr sz="7946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10091776" algn="l" defTabSz="4036710" rtl="0" eaLnBrk="1" latinLnBrk="0" hangingPunct="1">
                        <a:defRPr sz="7946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12110131" algn="l" defTabSz="4036710" rtl="0" eaLnBrk="1" latinLnBrk="0" hangingPunct="1">
                        <a:defRPr sz="7946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14128486" algn="l" defTabSz="4036710" rtl="0" eaLnBrk="1" latinLnBrk="0" hangingPunct="1">
                        <a:defRPr sz="7946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16146841" algn="l" defTabSz="4036710" rtl="0" eaLnBrk="1" latinLnBrk="0" hangingPunct="1">
                        <a:defRPr sz="7946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BE" sz="24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Problem</a:t>
                      </a:r>
                      <a:endParaRPr lang="fr-BE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936" marR="64936" marT="32468" marB="3246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0527426"/>
                  </a:ext>
                </a:extLst>
              </a:tr>
              <a:tr h="1135297">
                <a:tc>
                  <a:txBody>
                    <a:bodyPr/>
                    <a:lstStyle>
                      <a:lvl1pPr marL="0" algn="l" defTabSz="4036710" rtl="0" eaLnBrk="1" latinLnBrk="0" hangingPunct="1">
                        <a:defRPr sz="7946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2018355" algn="l" defTabSz="4036710" rtl="0" eaLnBrk="1" latinLnBrk="0" hangingPunct="1">
                        <a:defRPr sz="7946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4036710" algn="l" defTabSz="4036710" rtl="0" eaLnBrk="1" latinLnBrk="0" hangingPunct="1">
                        <a:defRPr sz="7946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6055065" algn="l" defTabSz="4036710" rtl="0" eaLnBrk="1" latinLnBrk="0" hangingPunct="1">
                        <a:defRPr sz="7946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8073420" algn="l" defTabSz="4036710" rtl="0" eaLnBrk="1" latinLnBrk="0" hangingPunct="1">
                        <a:defRPr sz="7946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0091776" algn="l" defTabSz="4036710" rtl="0" eaLnBrk="1" latinLnBrk="0" hangingPunct="1">
                        <a:defRPr sz="7946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12110131" algn="l" defTabSz="4036710" rtl="0" eaLnBrk="1" latinLnBrk="0" hangingPunct="1">
                        <a:defRPr sz="7946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14128486" algn="l" defTabSz="4036710" rtl="0" eaLnBrk="1" latinLnBrk="0" hangingPunct="1">
                        <a:defRPr sz="7946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16146841" algn="l" defTabSz="4036710" rtl="0" eaLnBrk="1" latinLnBrk="0" hangingPunct="1">
                        <a:defRPr sz="7946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just" defTabSz="91440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BE" sz="2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Groundwater </a:t>
                      </a:r>
                      <a:r>
                        <a:rPr kumimoji="0" lang="fr-BE" sz="2400" b="1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quality</a:t>
                      </a:r>
                      <a:r>
                        <a:rPr kumimoji="0" lang="fr-BE" sz="2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fr-BE" sz="2400" b="1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degradation</a:t>
                      </a:r>
                      <a:r>
                        <a:rPr kumimoji="0" lang="fr-BE" sz="2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:</a:t>
                      </a:r>
                      <a:r>
                        <a:rPr kumimoji="0" lang="fr-BE" sz="2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fr-BE" sz="2400" b="0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Salinization</a:t>
                      </a:r>
                      <a:r>
                        <a:rPr kumimoji="0" lang="fr-BE" sz="2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and nitrate contamination </a:t>
                      </a:r>
                      <a:r>
                        <a:rPr kumimoji="0" lang="fr-BE" sz="2400" b="0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threaten</a:t>
                      </a:r>
                      <a:r>
                        <a:rPr kumimoji="0" lang="fr-BE" sz="2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the main water </a:t>
                      </a:r>
                      <a:r>
                        <a:rPr kumimoji="0" lang="fr-BE" sz="2400" b="0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resource</a:t>
                      </a:r>
                      <a:r>
                        <a:rPr kumimoji="0" lang="fr-BE" sz="2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in </a:t>
                      </a:r>
                      <a:r>
                        <a:rPr kumimoji="0" lang="fr-BE" sz="2400" b="0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this</a:t>
                      </a:r>
                      <a:r>
                        <a:rPr kumimoji="0" lang="fr-BE" sz="2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fr-BE" sz="2400" b="0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semi-arid</a:t>
                      </a:r>
                      <a:r>
                        <a:rPr kumimoji="0" lang="fr-BE" sz="2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fr-BE" sz="2400" b="0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region</a:t>
                      </a:r>
                      <a:r>
                        <a:rPr kumimoji="0" lang="fr-BE" sz="2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</a:t>
                      </a:r>
                    </a:p>
                    <a:p>
                      <a:pPr marL="0" marR="0" lvl="0" indent="0" algn="just" defTabSz="91440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BE" sz="2400" b="1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Hydrogeochemical</a:t>
                      </a:r>
                      <a:r>
                        <a:rPr kumimoji="0" lang="fr-BE" sz="2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pressures:</a:t>
                      </a:r>
                      <a:r>
                        <a:rPr kumimoji="0" lang="fr-BE" sz="2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Evaporite dissolution, water–rock interaction, and intense </a:t>
                      </a:r>
                      <a:r>
                        <a:rPr kumimoji="0" lang="fr-BE" sz="2400" b="0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evaporation</a:t>
                      </a:r>
                      <a:r>
                        <a:rPr kumimoji="0" lang="fr-BE" sz="2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fr-BE" sz="2400" b="0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increase</a:t>
                      </a:r>
                      <a:r>
                        <a:rPr kumimoji="0" lang="fr-BE" sz="2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fr-BE" sz="2400" b="0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groundwater</a:t>
                      </a:r>
                      <a:r>
                        <a:rPr kumimoji="0" lang="fr-BE" sz="2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fr-BE" sz="2400" b="0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mineralization</a:t>
                      </a:r>
                      <a:r>
                        <a:rPr kumimoji="0" lang="fr-BE" sz="2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</a:t>
                      </a:r>
                    </a:p>
                    <a:p>
                      <a:pPr marL="0" marR="0" lvl="0" indent="0" algn="just" defTabSz="91440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BE" sz="2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Water-use limitations:</a:t>
                      </a:r>
                      <a:r>
                        <a:rPr kumimoji="0" lang="fr-BE" sz="2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fr-BE" sz="2400" b="0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Deteriorating</a:t>
                      </a:r>
                      <a:r>
                        <a:rPr kumimoji="0" lang="fr-BE" sz="2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fr-BE" sz="2400" b="0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quality</a:t>
                      </a:r>
                      <a:r>
                        <a:rPr kumimoji="0" lang="fr-BE" sz="2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fr-BE" sz="2400" b="0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reduces</a:t>
                      </a:r>
                      <a:r>
                        <a:rPr kumimoji="0" lang="fr-BE" sz="2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fr-BE" sz="2400" b="0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groundwater</a:t>
                      </a:r>
                      <a:r>
                        <a:rPr kumimoji="0" lang="fr-BE" sz="2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fr-BE" sz="2400" b="0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suitability</a:t>
                      </a:r>
                      <a:r>
                        <a:rPr kumimoji="0" lang="fr-BE" sz="2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for </a:t>
                      </a:r>
                      <a:r>
                        <a:rPr kumimoji="0" lang="fr-BE" sz="2400" b="1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drinking</a:t>
                      </a:r>
                      <a:r>
                        <a:rPr kumimoji="0" lang="fr-BE" sz="2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and irrigation</a:t>
                      </a:r>
                      <a:r>
                        <a:rPr kumimoji="0" lang="fr-BE" sz="2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kumimoji="0" lang="fr-BE" sz="2400" b="0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threatening</a:t>
                      </a:r>
                      <a:r>
                        <a:rPr kumimoji="0" lang="fr-BE" sz="2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agricultural </a:t>
                      </a:r>
                      <a:r>
                        <a:rPr kumimoji="0" lang="fr-BE" sz="2400" b="0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sustainability</a:t>
                      </a:r>
                      <a:r>
                        <a:rPr kumimoji="0" lang="fr-BE" sz="2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endParaRPr kumimoji="0" lang="en-US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4936" marR="64936" marT="32468" marB="3246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1630787"/>
                  </a:ext>
                </a:extLst>
              </a:tr>
            </a:tbl>
          </a:graphicData>
        </a:graphic>
      </p:graphicFrame>
      <p:graphicFrame>
        <p:nvGraphicFramePr>
          <p:cNvPr id="13" name="Tableau 12">
            <a:extLst>
              <a:ext uri="{FF2B5EF4-FFF2-40B4-BE49-F238E27FC236}">
                <a16:creationId xmlns:a16="http://schemas.microsoft.com/office/drawing/2014/main" id="{C6EE0CB6-55C8-FEAF-E028-52C3B2D00E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7264205"/>
              </p:ext>
            </p:extLst>
          </p:nvPr>
        </p:nvGraphicFramePr>
        <p:xfrm>
          <a:off x="1704" y="8435042"/>
          <a:ext cx="18884987" cy="2622374"/>
        </p:xfrm>
        <a:graphic>
          <a:graphicData uri="http://schemas.openxmlformats.org/drawingml/2006/table">
            <a:tbl>
              <a:tblPr firstRow="1" bandRow="1"/>
              <a:tblGrid>
                <a:gridCol w="18884987">
                  <a:extLst>
                    <a:ext uri="{9D8B030D-6E8A-4147-A177-3AD203B41FA5}">
                      <a16:colId xmlns:a16="http://schemas.microsoft.com/office/drawing/2014/main" val="2694071898"/>
                    </a:ext>
                  </a:extLst>
                </a:gridCol>
              </a:tblGrid>
              <a:tr h="252073">
                <a:tc>
                  <a:txBody>
                    <a:bodyPr/>
                    <a:lstStyle>
                      <a:lvl1pPr marL="0" algn="l" defTabSz="4036710" rtl="0" eaLnBrk="1" latinLnBrk="0" hangingPunct="1">
                        <a:defRPr sz="7946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2018355" algn="l" defTabSz="4036710" rtl="0" eaLnBrk="1" latinLnBrk="0" hangingPunct="1">
                        <a:defRPr sz="7946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4036710" algn="l" defTabSz="4036710" rtl="0" eaLnBrk="1" latinLnBrk="0" hangingPunct="1">
                        <a:defRPr sz="7946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6055065" algn="l" defTabSz="4036710" rtl="0" eaLnBrk="1" latinLnBrk="0" hangingPunct="1">
                        <a:defRPr sz="7946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8073420" algn="l" defTabSz="4036710" rtl="0" eaLnBrk="1" latinLnBrk="0" hangingPunct="1">
                        <a:defRPr sz="7946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10091776" algn="l" defTabSz="4036710" rtl="0" eaLnBrk="1" latinLnBrk="0" hangingPunct="1">
                        <a:defRPr sz="7946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12110131" algn="l" defTabSz="4036710" rtl="0" eaLnBrk="1" latinLnBrk="0" hangingPunct="1">
                        <a:defRPr sz="7946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14128486" algn="l" defTabSz="4036710" rtl="0" eaLnBrk="1" latinLnBrk="0" hangingPunct="1">
                        <a:defRPr sz="7946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16146841" algn="l" defTabSz="4036710" rtl="0" eaLnBrk="1" latinLnBrk="0" hangingPunct="1">
                        <a:defRPr sz="7946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BE" sz="2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Analysis</a:t>
                      </a:r>
                    </a:p>
                  </a:txBody>
                  <a:tcPr marL="64936" marR="64936" marT="32468" marB="3246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0527426"/>
                  </a:ext>
                </a:extLst>
              </a:tr>
              <a:tr h="1070775">
                <a:tc>
                  <a:txBody>
                    <a:bodyPr/>
                    <a:lstStyle>
                      <a:lvl1pPr marL="0" algn="l" defTabSz="4036710" rtl="0" eaLnBrk="1" latinLnBrk="0" hangingPunct="1">
                        <a:defRPr sz="7946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2018355" algn="l" defTabSz="4036710" rtl="0" eaLnBrk="1" latinLnBrk="0" hangingPunct="1">
                        <a:defRPr sz="7946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4036710" algn="l" defTabSz="4036710" rtl="0" eaLnBrk="1" latinLnBrk="0" hangingPunct="1">
                        <a:defRPr sz="7946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6055065" algn="l" defTabSz="4036710" rtl="0" eaLnBrk="1" latinLnBrk="0" hangingPunct="1">
                        <a:defRPr sz="7946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8073420" algn="l" defTabSz="4036710" rtl="0" eaLnBrk="1" latinLnBrk="0" hangingPunct="1">
                        <a:defRPr sz="7946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0091776" algn="l" defTabSz="4036710" rtl="0" eaLnBrk="1" latinLnBrk="0" hangingPunct="1">
                        <a:defRPr sz="7946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12110131" algn="l" defTabSz="4036710" rtl="0" eaLnBrk="1" latinLnBrk="0" hangingPunct="1">
                        <a:defRPr sz="7946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14128486" algn="l" defTabSz="4036710" rtl="0" eaLnBrk="1" latinLnBrk="0" hangingPunct="1">
                        <a:defRPr sz="7946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16146841" algn="l" defTabSz="4036710" rtl="0" eaLnBrk="1" latinLnBrk="0" hangingPunct="1">
                        <a:defRPr sz="7946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just" defTabSz="91440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 understand groundwater quality in the Mio–</a:t>
                      </a:r>
                      <a:r>
                        <a:rPr kumimoji="0" lang="en-US" sz="2400" b="0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Plio</a:t>
                      </a:r>
                      <a:r>
                        <a:rPr kumimoji="0" lang="en-US" sz="2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–Quaternary aquifer, </a:t>
                      </a:r>
                      <a:r>
                        <a:rPr kumimoji="0" lang="en-US" sz="2400" b="0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hydrochemical</a:t>
                      </a:r>
                      <a:r>
                        <a:rPr kumimoji="0" lang="en-US" sz="2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and index-based approaches were applied.</a:t>
                      </a:r>
                    </a:p>
                    <a:p>
                      <a:pPr marL="0" marR="0" lvl="0" indent="0" algn="just" defTabSz="91440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2400" b="1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Hydrochemical</a:t>
                      </a:r>
                      <a:r>
                        <a:rPr kumimoji="0" lang="en-US" sz="2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characterization:</a:t>
                      </a:r>
                      <a:r>
                        <a:rPr kumimoji="0" lang="en-US" sz="2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analysis of physicochemical parameters and major ions to identify groundwater facies and geochemical evolution. </a:t>
                      </a:r>
                    </a:p>
                    <a:p>
                      <a:pPr marL="0" marR="0" lvl="0" indent="0" algn="just" defTabSz="91440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2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Quality assessment:</a:t>
                      </a:r>
                      <a:r>
                        <a:rPr kumimoji="0" lang="en-US" sz="2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application of groundwater quality indices to evaluate suitability for drinking and irrigation.</a:t>
                      </a:r>
                    </a:p>
                  </a:txBody>
                  <a:tcPr marL="64936" marR="64936" marT="32468" marB="3246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1630787"/>
                  </a:ext>
                </a:extLst>
              </a:tr>
            </a:tbl>
          </a:graphicData>
        </a:graphic>
      </p:graphicFrame>
      <p:graphicFrame>
        <p:nvGraphicFramePr>
          <p:cNvPr id="14" name="Tableau 13">
            <a:extLst>
              <a:ext uri="{FF2B5EF4-FFF2-40B4-BE49-F238E27FC236}">
                <a16:creationId xmlns:a16="http://schemas.microsoft.com/office/drawing/2014/main" id="{3A0EE125-268C-7AAD-1A5F-A37CD20E88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6842606"/>
              </p:ext>
            </p:extLst>
          </p:nvPr>
        </p:nvGraphicFramePr>
        <p:xfrm>
          <a:off x="-1" y="11419228"/>
          <a:ext cx="18886692" cy="2073734"/>
        </p:xfrm>
        <a:graphic>
          <a:graphicData uri="http://schemas.openxmlformats.org/drawingml/2006/table">
            <a:tbl>
              <a:tblPr firstRow="1" bandRow="1"/>
              <a:tblGrid>
                <a:gridCol w="18886692">
                  <a:extLst>
                    <a:ext uri="{9D8B030D-6E8A-4147-A177-3AD203B41FA5}">
                      <a16:colId xmlns:a16="http://schemas.microsoft.com/office/drawing/2014/main" val="2694071898"/>
                    </a:ext>
                  </a:extLst>
                </a:gridCol>
              </a:tblGrid>
              <a:tr h="275139">
                <a:tc>
                  <a:txBody>
                    <a:bodyPr/>
                    <a:lstStyle>
                      <a:lvl1pPr marL="0" algn="l" defTabSz="4036710" rtl="0" eaLnBrk="1" latinLnBrk="0" hangingPunct="1">
                        <a:defRPr sz="7946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2018355" algn="l" defTabSz="4036710" rtl="0" eaLnBrk="1" latinLnBrk="0" hangingPunct="1">
                        <a:defRPr sz="7946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4036710" algn="l" defTabSz="4036710" rtl="0" eaLnBrk="1" latinLnBrk="0" hangingPunct="1">
                        <a:defRPr sz="7946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6055065" algn="l" defTabSz="4036710" rtl="0" eaLnBrk="1" latinLnBrk="0" hangingPunct="1">
                        <a:defRPr sz="7946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8073420" algn="l" defTabSz="4036710" rtl="0" eaLnBrk="1" latinLnBrk="0" hangingPunct="1">
                        <a:defRPr sz="7946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10091776" algn="l" defTabSz="4036710" rtl="0" eaLnBrk="1" latinLnBrk="0" hangingPunct="1">
                        <a:defRPr sz="7946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12110131" algn="l" defTabSz="4036710" rtl="0" eaLnBrk="1" latinLnBrk="0" hangingPunct="1">
                        <a:defRPr sz="7946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14128486" algn="l" defTabSz="4036710" rtl="0" eaLnBrk="1" latinLnBrk="0" hangingPunct="1">
                        <a:defRPr sz="7946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16146841" algn="l" defTabSz="4036710" rtl="0" eaLnBrk="1" latinLnBrk="0" hangingPunct="1">
                        <a:defRPr sz="7946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BE" sz="2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Goal</a:t>
                      </a:r>
                    </a:p>
                  </a:txBody>
                  <a:tcPr marL="64936" marR="64936" marT="32468" marB="3246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0527426"/>
                  </a:ext>
                </a:extLst>
              </a:tr>
              <a:tr h="1084060">
                <a:tc>
                  <a:txBody>
                    <a:bodyPr/>
                    <a:lstStyle>
                      <a:lvl1pPr marL="0" algn="l" defTabSz="4036710" rtl="0" eaLnBrk="1" latinLnBrk="0" hangingPunct="1">
                        <a:defRPr sz="7946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2018355" algn="l" defTabSz="4036710" rtl="0" eaLnBrk="1" latinLnBrk="0" hangingPunct="1">
                        <a:defRPr sz="7946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4036710" algn="l" defTabSz="4036710" rtl="0" eaLnBrk="1" latinLnBrk="0" hangingPunct="1">
                        <a:defRPr sz="7946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6055065" algn="l" defTabSz="4036710" rtl="0" eaLnBrk="1" latinLnBrk="0" hangingPunct="1">
                        <a:defRPr sz="7946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8073420" algn="l" defTabSz="4036710" rtl="0" eaLnBrk="1" latinLnBrk="0" hangingPunct="1">
                        <a:defRPr sz="7946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0091776" algn="l" defTabSz="4036710" rtl="0" eaLnBrk="1" latinLnBrk="0" hangingPunct="1">
                        <a:defRPr sz="7946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12110131" algn="l" defTabSz="4036710" rtl="0" eaLnBrk="1" latinLnBrk="0" hangingPunct="1">
                        <a:defRPr sz="7946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14128486" algn="l" defTabSz="4036710" rtl="0" eaLnBrk="1" latinLnBrk="0" hangingPunct="1">
                        <a:defRPr sz="7946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16146841" algn="l" defTabSz="4036710" rtl="0" eaLnBrk="1" latinLnBrk="0" hangingPunct="1">
                        <a:defRPr sz="7946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just" defTabSz="91440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fr-FR" sz="2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This study aims to assess groundwater quality and identify the key processes affecting it to support sustainable management.</a:t>
                      </a:r>
                    </a:p>
                    <a:p>
                      <a:pPr marL="0" marR="0" lvl="0" indent="0" algn="just" defTabSz="91440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fr-FR" sz="2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•Process identification</a:t>
                      </a:r>
                      <a:r>
                        <a:rPr kumimoji="0" lang="en-US" altLang="fr-FR" sz="2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: identify the dominant mechanisms controlling groundwater chemistry.</a:t>
                      </a:r>
                    </a:p>
                    <a:p>
                      <a:pPr marL="0" marR="0" lvl="0" indent="0" algn="just" defTabSz="91440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fr-FR" sz="2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•</a:t>
                      </a:r>
                      <a:r>
                        <a:rPr kumimoji="0" lang="en-US" altLang="fr-FR" sz="2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Management support</a:t>
                      </a:r>
                      <a:r>
                        <a:rPr kumimoji="0" lang="en-US" altLang="fr-FR" sz="2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: provide scientific insights for </a:t>
                      </a:r>
                      <a:r>
                        <a:rPr kumimoji="0" lang="en-US" altLang="fr-FR" sz="2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sustainable use and protection of groundwater resources</a:t>
                      </a:r>
                    </a:p>
                  </a:txBody>
                  <a:tcPr marL="64936" marR="64936" marT="32468" marB="3246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1630787"/>
                  </a:ext>
                </a:extLst>
              </a:tr>
            </a:tbl>
          </a:graphicData>
        </a:graphic>
      </p:graphicFrame>
      <p:sp>
        <p:nvSpPr>
          <p:cNvPr id="16" name="Flèche : bas 15">
            <a:extLst>
              <a:ext uri="{FF2B5EF4-FFF2-40B4-BE49-F238E27FC236}">
                <a16:creationId xmlns:a16="http://schemas.microsoft.com/office/drawing/2014/main" id="{A4688166-1F6B-3563-6069-45F03DDB8017}"/>
              </a:ext>
            </a:extLst>
          </p:cNvPr>
          <p:cNvSpPr/>
          <p:nvPr/>
        </p:nvSpPr>
        <p:spPr>
          <a:xfrm>
            <a:off x="9042462" y="7983550"/>
            <a:ext cx="799371" cy="408721"/>
          </a:xfrm>
          <a:prstGeom prst="down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1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9" name="Tableau 18">
            <a:extLst>
              <a:ext uri="{FF2B5EF4-FFF2-40B4-BE49-F238E27FC236}">
                <a16:creationId xmlns:a16="http://schemas.microsoft.com/office/drawing/2014/main" id="{AACA3E1E-F685-FEAC-4065-09D7326EA5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640578"/>
              </p:ext>
            </p:extLst>
          </p:nvPr>
        </p:nvGraphicFramePr>
        <p:xfrm>
          <a:off x="-1" y="13703018"/>
          <a:ext cx="18865515" cy="491656"/>
        </p:xfrm>
        <a:graphic>
          <a:graphicData uri="http://schemas.openxmlformats.org/drawingml/2006/table">
            <a:tbl>
              <a:tblPr firstRow="1" bandRow="1"/>
              <a:tblGrid>
                <a:gridCol w="18865515">
                  <a:extLst>
                    <a:ext uri="{9D8B030D-6E8A-4147-A177-3AD203B41FA5}">
                      <a16:colId xmlns:a16="http://schemas.microsoft.com/office/drawing/2014/main" val="2565411604"/>
                    </a:ext>
                  </a:extLst>
                </a:gridCol>
              </a:tblGrid>
              <a:tr h="369736">
                <a:tc>
                  <a:txBody>
                    <a:bodyPr/>
                    <a:lstStyle>
                      <a:lvl1pPr marL="0" algn="l" defTabSz="4036710" rtl="0" eaLnBrk="1" latinLnBrk="0" hangingPunct="1">
                        <a:defRPr sz="7946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2018355" algn="l" defTabSz="4036710" rtl="0" eaLnBrk="1" latinLnBrk="0" hangingPunct="1">
                        <a:defRPr sz="7946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4036710" algn="l" defTabSz="4036710" rtl="0" eaLnBrk="1" latinLnBrk="0" hangingPunct="1">
                        <a:defRPr sz="7946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6055065" algn="l" defTabSz="4036710" rtl="0" eaLnBrk="1" latinLnBrk="0" hangingPunct="1">
                        <a:defRPr sz="7946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8073420" algn="l" defTabSz="4036710" rtl="0" eaLnBrk="1" latinLnBrk="0" hangingPunct="1">
                        <a:defRPr sz="7946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10091776" algn="l" defTabSz="4036710" rtl="0" eaLnBrk="1" latinLnBrk="0" hangingPunct="1">
                        <a:defRPr sz="7946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12110131" algn="l" defTabSz="4036710" rtl="0" eaLnBrk="1" latinLnBrk="0" hangingPunct="1">
                        <a:defRPr sz="7946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14128486" algn="l" defTabSz="4036710" rtl="0" eaLnBrk="1" latinLnBrk="0" hangingPunct="1">
                        <a:defRPr sz="7946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16146841" algn="l" defTabSz="4036710" rtl="0" eaLnBrk="1" latinLnBrk="0" hangingPunct="1">
                        <a:defRPr sz="7946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BE" sz="2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METHODS  AND STUDY AREA</a:t>
                      </a:r>
                    </a:p>
                  </a:txBody>
                  <a:tcPr marL="64936" marR="64936" marT="32468" marB="3246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4910908"/>
                  </a:ext>
                </a:extLst>
              </a:tr>
            </a:tbl>
          </a:graphicData>
        </a:graphic>
      </p:graphicFrame>
      <p:graphicFrame>
        <p:nvGraphicFramePr>
          <p:cNvPr id="21" name="Tableau 20">
            <a:extLst>
              <a:ext uri="{FF2B5EF4-FFF2-40B4-BE49-F238E27FC236}">
                <a16:creationId xmlns:a16="http://schemas.microsoft.com/office/drawing/2014/main" id="{8214BC1E-0EC9-75EB-14A1-3E153C27C7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4177264"/>
              </p:ext>
            </p:extLst>
          </p:nvPr>
        </p:nvGraphicFramePr>
        <p:xfrm>
          <a:off x="0" y="14308478"/>
          <a:ext cx="18865514" cy="159667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65514">
                  <a:extLst>
                    <a:ext uri="{9D8B030D-6E8A-4147-A177-3AD203B41FA5}">
                      <a16:colId xmlns:a16="http://schemas.microsoft.com/office/drawing/2014/main" val="690292078"/>
                    </a:ext>
                  </a:extLst>
                </a:gridCol>
              </a:tblGrid>
              <a:tr h="15966735">
                <a:tc>
                  <a:txBody>
                    <a:bodyPr/>
                    <a:lstStyle/>
                    <a:p>
                      <a:endParaRPr lang="fr-BE" sz="1300" dirty="0"/>
                    </a:p>
                  </a:txBody>
                  <a:tcPr marL="64936" marR="64936" marT="32468" marB="32468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9032370"/>
                  </a:ext>
                </a:extLst>
              </a:tr>
            </a:tbl>
          </a:graphicData>
        </a:graphic>
      </p:graphicFrame>
      <p:pic>
        <p:nvPicPr>
          <p:cNvPr id="20" name="Image 19">
            <a:extLst>
              <a:ext uri="{FF2B5EF4-FFF2-40B4-BE49-F238E27FC236}">
                <a16:creationId xmlns:a16="http://schemas.microsoft.com/office/drawing/2014/main" id="{EBCE676D-8C03-A2A0-9887-D90AB8B36A5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124" y="14415384"/>
            <a:ext cx="9635007" cy="5484848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DEF84DFC-79D7-B7CF-382C-251DE904972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4859" y="17045041"/>
            <a:ext cx="9174860" cy="7287657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C5020C8F-3522-8593-60C6-DD1D175238C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530" y="24783392"/>
            <a:ext cx="9526021" cy="5005517"/>
          </a:xfrm>
          <a:prstGeom prst="rect">
            <a:avLst/>
          </a:prstGeom>
        </p:spPr>
      </p:pic>
      <p:sp>
        <p:nvSpPr>
          <p:cNvPr id="24" name="Flèche : bas 23">
            <a:extLst>
              <a:ext uri="{FF2B5EF4-FFF2-40B4-BE49-F238E27FC236}">
                <a16:creationId xmlns:a16="http://schemas.microsoft.com/office/drawing/2014/main" id="{3AD14A13-DD0A-0EC5-02A8-282290012AA3}"/>
              </a:ext>
            </a:extLst>
          </p:cNvPr>
          <p:cNvSpPr/>
          <p:nvPr/>
        </p:nvSpPr>
        <p:spPr>
          <a:xfrm>
            <a:off x="9044511" y="11030093"/>
            <a:ext cx="799371" cy="408721"/>
          </a:xfrm>
          <a:prstGeom prst="down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1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51C482B1-5454-B3A2-7EFB-2C0C3AD0559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627669" y="24762513"/>
            <a:ext cx="9202748" cy="5005517"/>
          </a:xfrm>
          <a:prstGeom prst="rect">
            <a:avLst/>
          </a:prstGeom>
        </p:spPr>
      </p:pic>
      <p:sp>
        <p:nvSpPr>
          <p:cNvPr id="27" name="ZoneTexte 26">
            <a:extLst>
              <a:ext uri="{FF2B5EF4-FFF2-40B4-BE49-F238E27FC236}">
                <a16:creationId xmlns:a16="http://schemas.microsoft.com/office/drawing/2014/main" id="{A58A1254-1614-E7D5-B465-8304A90D2684}"/>
              </a:ext>
            </a:extLst>
          </p:cNvPr>
          <p:cNvSpPr txBox="1"/>
          <p:nvPr/>
        </p:nvSpPr>
        <p:spPr>
          <a:xfrm>
            <a:off x="11502189" y="29759617"/>
            <a:ext cx="534202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Electrical conductivity distribution map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86CFA57B-F372-A676-2D90-F0EE27C03788}"/>
              </a:ext>
            </a:extLst>
          </p:cNvPr>
          <p:cNvSpPr txBox="1"/>
          <p:nvPr/>
        </p:nvSpPr>
        <p:spPr>
          <a:xfrm>
            <a:off x="1564105" y="29813222"/>
            <a:ext cx="67585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2000" b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Geological map of the study area with the </a:t>
            </a:r>
            <a:r>
              <a:rPr lang="en-US" sz="2000" b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Piezometric</a:t>
            </a:r>
            <a:endParaRPr lang="en-US" sz="2000" b="1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084F1A0F-C90E-2D23-6869-6D23F5E43FB6}"/>
              </a:ext>
            </a:extLst>
          </p:cNvPr>
          <p:cNvSpPr txBox="1"/>
          <p:nvPr/>
        </p:nvSpPr>
        <p:spPr>
          <a:xfrm>
            <a:off x="11151157" y="24346702"/>
            <a:ext cx="61622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2000" b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Geographical setting and climatic characteristics</a:t>
            </a:r>
            <a:endParaRPr lang="en-US" sz="2000" b="1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1DF78F25-FFA2-201C-2297-6F105FCD7774}"/>
              </a:ext>
            </a:extLst>
          </p:cNvPr>
          <p:cNvSpPr txBox="1"/>
          <p:nvPr/>
        </p:nvSpPr>
        <p:spPr>
          <a:xfrm>
            <a:off x="1564105" y="20007138"/>
            <a:ext cx="73308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2000" b="1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Flow chart showing the methodology applied in this study </a:t>
            </a:r>
          </a:p>
        </p:txBody>
      </p:sp>
      <p:graphicFrame>
        <p:nvGraphicFramePr>
          <p:cNvPr id="31" name="Tableau 30">
            <a:extLst>
              <a:ext uri="{FF2B5EF4-FFF2-40B4-BE49-F238E27FC236}">
                <a16:creationId xmlns:a16="http://schemas.microsoft.com/office/drawing/2014/main" id="{EF215B42-1DF3-754E-871E-C5261D0159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352436"/>
              </p:ext>
            </p:extLst>
          </p:nvPr>
        </p:nvGraphicFramePr>
        <p:xfrm>
          <a:off x="19060901" y="4842119"/>
          <a:ext cx="23700052" cy="208631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00052">
                  <a:extLst>
                    <a:ext uri="{9D8B030D-6E8A-4147-A177-3AD203B41FA5}">
                      <a16:colId xmlns:a16="http://schemas.microsoft.com/office/drawing/2014/main" val="690292078"/>
                    </a:ext>
                  </a:extLst>
                </a:gridCol>
              </a:tblGrid>
              <a:tr h="20863187">
                <a:tc>
                  <a:txBody>
                    <a:bodyPr/>
                    <a:lstStyle/>
                    <a:p>
                      <a:pPr algn="ctr"/>
                      <a:endParaRPr lang="fr-BE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936" marR="64936" marT="32468" marB="32468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9032370"/>
                  </a:ext>
                </a:extLst>
              </a:tr>
            </a:tbl>
          </a:graphicData>
        </a:graphic>
      </p:graphicFrame>
      <p:graphicFrame>
        <p:nvGraphicFramePr>
          <p:cNvPr id="32" name="Tableau 31">
            <a:extLst>
              <a:ext uri="{FF2B5EF4-FFF2-40B4-BE49-F238E27FC236}">
                <a16:creationId xmlns:a16="http://schemas.microsoft.com/office/drawing/2014/main" id="{9D9C47ED-1D03-9A42-B437-DB964332F0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5037123"/>
              </p:ext>
            </p:extLst>
          </p:nvPr>
        </p:nvGraphicFramePr>
        <p:xfrm>
          <a:off x="19060900" y="4244925"/>
          <a:ext cx="23700051" cy="491656"/>
        </p:xfrm>
        <a:graphic>
          <a:graphicData uri="http://schemas.openxmlformats.org/drawingml/2006/table">
            <a:tbl>
              <a:tblPr firstRow="1" bandRow="1"/>
              <a:tblGrid>
                <a:gridCol w="23700051">
                  <a:extLst>
                    <a:ext uri="{9D8B030D-6E8A-4147-A177-3AD203B41FA5}">
                      <a16:colId xmlns:a16="http://schemas.microsoft.com/office/drawing/2014/main" val="2565411604"/>
                    </a:ext>
                  </a:extLst>
                </a:gridCol>
              </a:tblGrid>
              <a:tr h="369736">
                <a:tc>
                  <a:txBody>
                    <a:bodyPr/>
                    <a:lstStyle>
                      <a:lvl1pPr marL="0" algn="l" defTabSz="4036710" rtl="0" eaLnBrk="1" latinLnBrk="0" hangingPunct="1">
                        <a:defRPr sz="7946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2018355" algn="l" defTabSz="4036710" rtl="0" eaLnBrk="1" latinLnBrk="0" hangingPunct="1">
                        <a:defRPr sz="7946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4036710" algn="l" defTabSz="4036710" rtl="0" eaLnBrk="1" latinLnBrk="0" hangingPunct="1">
                        <a:defRPr sz="7946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6055065" algn="l" defTabSz="4036710" rtl="0" eaLnBrk="1" latinLnBrk="0" hangingPunct="1">
                        <a:defRPr sz="7946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8073420" algn="l" defTabSz="4036710" rtl="0" eaLnBrk="1" latinLnBrk="0" hangingPunct="1">
                        <a:defRPr sz="7946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10091776" algn="l" defTabSz="4036710" rtl="0" eaLnBrk="1" latinLnBrk="0" hangingPunct="1">
                        <a:defRPr sz="7946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12110131" algn="l" defTabSz="4036710" rtl="0" eaLnBrk="1" latinLnBrk="0" hangingPunct="1">
                        <a:defRPr sz="7946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14128486" algn="l" defTabSz="4036710" rtl="0" eaLnBrk="1" latinLnBrk="0" hangingPunct="1">
                        <a:defRPr sz="7946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16146841" algn="l" defTabSz="4036710" rtl="0" eaLnBrk="1" latinLnBrk="0" hangingPunct="1">
                        <a:defRPr sz="7946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BE" sz="2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RESULTS</a:t>
                      </a:r>
                    </a:p>
                  </a:txBody>
                  <a:tcPr marL="64936" marR="64936" marT="32468" marB="3246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4910908"/>
                  </a:ext>
                </a:extLst>
              </a:tr>
            </a:tbl>
          </a:graphicData>
        </a:graphic>
      </p:graphicFrame>
      <p:sp>
        <p:nvSpPr>
          <p:cNvPr id="33" name="ZoneTexte 32">
            <a:extLst>
              <a:ext uri="{FF2B5EF4-FFF2-40B4-BE49-F238E27FC236}">
                <a16:creationId xmlns:a16="http://schemas.microsoft.com/office/drawing/2014/main" id="{F752BEB9-0794-A692-13CE-6F593828495D}"/>
              </a:ext>
            </a:extLst>
          </p:cNvPr>
          <p:cNvSpPr txBox="1"/>
          <p:nvPr/>
        </p:nvSpPr>
        <p:spPr>
          <a:xfrm>
            <a:off x="19060900" y="4842120"/>
            <a:ext cx="70632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49418">
              <a:defRPr/>
            </a:pPr>
            <a:r>
              <a:rPr lang="fr-BE" sz="2400" b="1" kern="0" dirty="0">
                <a:solidFill>
                  <a:srgbClr val="FF0000"/>
                </a:solidFill>
                <a:latin typeface="Arial Black" panose="020B0A04020102020204" pitchFamily="34" charset="0"/>
                <a:cs typeface="Times New Roman"/>
              </a:rPr>
              <a:t>Groundwater</a:t>
            </a:r>
            <a:r>
              <a:rPr lang="fr-BE" sz="2400" b="1" kern="0" spc="-32" dirty="0">
                <a:solidFill>
                  <a:srgbClr val="FF0000"/>
                </a:solidFill>
                <a:latin typeface="Arial Black" panose="020B0A04020102020204" pitchFamily="34" charset="0"/>
                <a:cs typeface="Times New Roman"/>
              </a:rPr>
              <a:t> </a:t>
            </a:r>
            <a:r>
              <a:rPr lang="fr-BE" sz="2400" b="1" kern="0" dirty="0" err="1">
                <a:solidFill>
                  <a:srgbClr val="FF0000"/>
                </a:solidFill>
                <a:latin typeface="Arial Black" panose="020B0A04020102020204" pitchFamily="34" charset="0"/>
                <a:cs typeface="Times New Roman"/>
              </a:rPr>
              <a:t>mineralization</a:t>
            </a:r>
            <a:r>
              <a:rPr lang="fr-BE" sz="2400" b="1" kern="0" spc="-21" dirty="0">
                <a:solidFill>
                  <a:srgbClr val="FF0000"/>
                </a:solidFill>
                <a:latin typeface="Arial Black" panose="020B0A04020102020204" pitchFamily="34" charset="0"/>
                <a:cs typeface="Times New Roman"/>
              </a:rPr>
              <a:t> </a:t>
            </a:r>
            <a:r>
              <a:rPr lang="fr-BE" sz="2400" b="1" kern="0" spc="-11" dirty="0" err="1">
                <a:solidFill>
                  <a:srgbClr val="FF0000"/>
                </a:solidFill>
                <a:latin typeface="Arial Black" panose="020B0A04020102020204" pitchFamily="34" charset="0"/>
                <a:cs typeface="Times New Roman"/>
              </a:rPr>
              <a:t>processes</a:t>
            </a:r>
            <a:endParaRPr lang="fr-BE" sz="2400" b="1" kern="0" spc="-11" dirty="0">
              <a:solidFill>
                <a:srgbClr val="FF0000"/>
              </a:solidFill>
              <a:latin typeface="Arial Black" panose="020B0A04020102020204" pitchFamily="34" charset="0"/>
              <a:cs typeface="Times New Roman"/>
            </a:endParaRP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4B595EAC-DA77-8F94-DC1C-F8CB25D3402B}"/>
              </a:ext>
            </a:extLst>
          </p:cNvPr>
          <p:cNvSpPr txBox="1"/>
          <p:nvPr/>
        </p:nvSpPr>
        <p:spPr>
          <a:xfrm>
            <a:off x="36016282" y="4794443"/>
            <a:ext cx="62394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4796" defTabSz="649418">
              <a:spcBef>
                <a:spcPts val="790"/>
              </a:spcBef>
              <a:defRPr/>
            </a:pPr>
            <a:r>
              <a:rPr lang="fr-BE" sz="2400" b="1" kern="0" dirty="0">
                <a:solidFill>
                  <a:srgbClr val="FF0000"/>
                </a:solidFill>
                <a:latin typeface="Arial Black" panose="020B0A04020102020204" pitchFamily="34" charset="0"/>
                <a:cs typeface="Times New Roman"/>
              </a:rPr>
              <a:t>Hydrochemical</a:t>
            </a:r>
            <a:r>
              <a:rPr lang="fr-BE" sz="2400" b="1" kern="0" spc="-38" dirty="0">
                <a:solidFill>
                  <a:srgbClr val="FF0000"/>
                </a:solidFill>
                <a:latin typeface="Arial Black" panose="020B0A04020102020204" pitchFamily="34" charset="0"/>
                <a:cs typeface="Times New Roman"/>
              </a:rPr>
              <a:t> </a:t>
            </a:r>
            <a:r>
              <a:rPr lang="fr-BE" sz="2400" b="1" kern="0" dirty="0">
                <a:solidFill>
                  <a:srgbClr val="FF0000"/>
                </a:solidFill>
                <a:latin typeface="Arial Black" panose="020B0A04020102020204" pitchFamily="34" charset="0"/>
                <a:cs typeface="Times New Roman"/>
              </a:rPr>
              <a:t>water</a:t>
            </a:r>
            <a:r>
              <a:rPr lang="fr-BE" sz="2400" b="1" kern="0" spc="-21" dirty="0">
                <a:solidFill>
                  <a:srgbClr val="FF0000"/>
                </a:solidFill>
                <a:latin typeface="Arial Black" panose="020B0A04020102020204" pitchFamily="34" charset="0"/>
                <a:cs typeface="Times New Roman"/>
              </a:rPr>
              <a:t> type</a:t>
            </a:r>
            <a:endParaRPr lang="fr-BE" sz="2400" kern="0" dirty="0">
              <a:solidFill>
                <a:sysClr val="windowText" lastClr="000000"/>
              </a:solidFill>
              <a:latin typeface="Arial Black" panose="020B0A04020102020204" pitchFamily="34" charset="0"/>
              <a:cs typeface="Times New Roman"/>
            </a:endParaRPr>
          </a:p>
        </p:txBody>
      </p:sp>
      <p:pic>
        <p:nvPicPr>
          <p:cNvPr id="35" name="Image 34">
            <a:extLst>
              <a:ext uri="{FF2B5EF4-FFF2-40B4-BE49-F238E27FC236}">
                <a16:creationId xmlns:a16="http://schemas.microsoft.com/office/drawing/2014/main" id="{1E06231A-EC1C-D8BB-6503-E3EB0E803A4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4982900" y="5307437"/>
            <a:ext cx="7708150" cy="9736028"/>
          </a:xfrm>
          <a:prstGeom prst="rect">
            <a:avLst/>
          </a:prstGeom>
        </p:spPr>
      </p:pic>
      <p:sp>
        <p:nvSpPr>
          <p:cNvPr id="36" name="Zone de texte 10">
            <a:extLst>
              <a:ext uri="{FF2B5EF4-FFF2-40B4-BE49-F238E27FC236}">
                <a16:creationId xmlns:a16="http://schemas.microsoft.com/office/drawing/2014/main" id="{E8E14FCB-446C-AD23-4694-3371070E86F2}"/>
              </a:ext>
            </a:extLst>
          </p:cNvPr>
          <p:cNvSpPr txBox="1"/>
          <p:nvPr/>
        </p:nvSpPr>
        <p:spPr>
          <a:xfrm>
            <a:off x="32657" y="20565693"/>
            <a:ext cx="9566407" cy="38843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ysClr val="windowText" lastClr="000000"/>
            </a:solidFill>
          </a:ln>
        </p:spPr>
        <p:txBody>
          <a:bodyPr wrap="square">
            <a:spAutoFit/>
          </a:bodyPr>
          <a:lstStyle/>
          <a:p>
            <a:pPr marL="285750" marR="0" lvl="0" indent="-285750" algn="just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è"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The basin is composed of Cretaceous to Mio–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Plio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–Quaternary deposits hosting multiple aquifer levels. Altitudes exceed 1100 m at Jebel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Orbata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with strong temperature variability. </a:t>
            </a:r>
          </a:p>
          <a:p>
            <a:pPr marL="285750" marR="0" lvl="0" indent="-285750" algn="just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è"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The region experiences high evaporation (~1100 mm/year) and low rainfall (&lt;150 mm/year), promoting groundwater mineralization. </a:t>
            </a:r>
          </a:p>
          <a:p>
            <a:pPr marL="285750" marR="0" lvl="0" indent="-285750" algn="just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è"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Groundwater flows from upstream piezometric levels (~300 m) toward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Sabkhet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Ennaouel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(~50 m), which acts as a natural discharge zone. 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08FC3F64-7735-EBCA-1354-A375E2DD86B6}"/>
              </a:ext>
            </a:extLst>
          </p:cNvPr>
          <p:cNvSpPr txBox="1"/>
          <p:nvPr/>
        </p:nvSpPr>
        <p:spPr>
          <a:xfrm>
            <a:off x="9841833" y="14844908"/>
            <a:ext cx="8933550" cy="16684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è"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Bou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Omrane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–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Sabkhet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Ennaouel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basin, located south of the Tunisian Atlas Mountains, is characterized by a semi-arid climate and complex hydrogeological conditions. 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DAB9D1ED-22CB-5BC5-073A-5DAE93EFED78}"/>
              </a:ext>
            </a:extLst>
          </p:cNvPr>
          <p:cNvSpPr txBox="1"/>
          <p:nvPr/>
        </p:nvSpPr>
        <p:spPr>
          <a:xfrm>
            <a:off x="37019617" y="15055244"/>
            <a:ext cx="487609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/>
            <a:r>
              <a:rPr lang="en-US" sz="2000" b="1" kern="0" dirty="0">
                <a:solidFill>
                  <a:srgbClr val="FF0000"/>
                </a:solidFill>
                <a:latin typeface="Arial Black" panose="020B0A040201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Pearson correlation matrix</a:t>
            </a:r>
            <a:endParaRPr lang="en-US" sz="2000" b="1" kern="0" dirty="0">
              <a:solidFill>
                <a:srgbClr val="FF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F56D4C08-3331-ABB6-EA4E-87A9DF1140B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9060899" y="28573528"/>
            <a:ext cx="23706352" cy="1681449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0E02B04F-AFE6-3DE6-89F5-F5F9B51F9A8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0705957" y="28412625"/>
            <a:ext cx="1958840" cy="19588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41C3760C-17FF-37DF-96A2-2C4682296180}"/>
              </a:ext>
            </a:extLst>
          </p:cNvPr>
          <p:cNvSpPr txBox="1"/>
          <p:nvPr/>
        </p:nvSpPr>
        <p:spPr>
          <a:xfrm>
            <a:off x="23716799" y="28576009"/>
            <a:ext cx="1633003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4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Contact</a:t>
            </a:r>
            <a:r>
              <a:rPr lang="fr-BE" sz="4000" b="1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kumimoji="0" lang="fr-BE" sz="40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Marwa.Ghaib@UGent.be</a:t>
            </a:r>
            <a:r>
              <a:rPr lang="fr-BE" sz="4000" b="1" kern="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kumimoji="0" lang="fr-BE" sz="40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marwaghaib093@gmail.com</a:t>
            </a:r>
            <a:endParaRPr kumimoji="0" lang="fr-BE" sz="4000" b="1" i="0" u="none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40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ResearchGate</a:t>
            </a:r>
            <a:r>
              <a:rPr kumimoji="0" lang="fr-BE" sz="4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Marwa Ghaib</a:t>
            </a:r>
          </a:p>
        </p:txBody>
      </p:sp>
      <p:graphicFrame>
        <p:nvGraphicFramePr>
          <p:cNvPr id="17" name="Tableau 16">
            <a:extLst>
              <a:ext uri="{FF2B5EF4-FFF2-40B4-BE49-F238E27FC236}">
                <a16:creationId xmlns:a16="http://schemas.microsoft.com/office/drawing/2014/main" id="{55810B42-2D92-D389-9894-AAE42A64E1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3787268"/>
              </p:ext>
            </p:extLst>
          </p:nvPr>
        </p:nvGraphicFramePr>
        <p:xfrm>
          <a:off x="19060900" y="25747228"/>
          <a:ext cx="23706350" cy="518160"/>
        </p:xfrm>
        <a:graphic>
          <a:graphicData uri="http://schemas.openxmlformats.org/drawingml/2006/table">
            <a:tbl>
              <a:tblPr firstRow="1" bandRow="1"/>
              <a:tblGrid>
                <a:gridCol w="23706350">
                  <a:extLst>
                    <a:ext uri="{9D8B030D-6E8A-4147-A177-3AD203B41FA5}">
                      <a16:colId xmlns:a16="http://schemas.microsoft.com/office/drawing/2014/main" val="2565411604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 marL="0" algn="l" defTabSz="4036710" rtl="0" eaLnBrk="1" latinLnBrk="0" hangingPunct="1">
                        <a:defRPr sz="7946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2018355" algn="l" defTabSz="4036710" rtl="0" eaLnBrk="1" latinLnBrk="0" hangingPunct="1">
                        <a:defRPr sz="7946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4036710" algn="l" defTabSz="4036710" rtl="0" eaLnBrk="1" latinLnBrk="0" hangingPunct="1">
                        <a:defRPr sz="7946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6055065" algn="l" defTabSz="4036710" rtl="0" eaLnBrk="1" latinLnBrk="0" hangingPunct="1">
                        <a:defRPr sz="7946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8073420" algn="l" defTabSz="4036710" rtl="0" eaLnBrk="1" latinLnBrk="0" hangingPunct="1">
                        <a:defRPr sz="7946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10091776" algn="l" defTabSz="4036710" rtl="0" eaLnBrk="1" latinLnBrk="0" hangingPunct="1">
                        <a:defRPr sz="7946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12110131" algn="l" defTabSz="4036710" rtl="0" eaLnBrk="1" latinLnBrk="0" hangingPunct="1">
                        <a:defRPr sz="7946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14128486" algn="l" defTabSz="4036710" rtl="0" eaLnBrk="1" latinLnBrk="0" hangingPunct="1">
                        <a:defRPr sz="7946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16146841" algn="l" defTabSz="4036710" rtl="0" eaLnBrk="1" latinLnBrk="0" hangingPunct="1">
                        <a:defRPr sz="7946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BE" sz="2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CONCLUSION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4910908"/>
                  </a:ext>
                </a:extLst>
              </a:tr>
            </a:tbl>
          </a:graphicData>
        </a:graphic>
      </p:graphicFrame>
      <p:graphicFrame>
        <p:nvGraphicFramePr>
          <p:cNvPr id="18" name="Tableau 17">
            <a:extLst>
              <a:ext uri="{FF2B5EF4-FFF2-40B4-BE49-F238E27FC236}">
                <a16:creationId xmlns:a16="http://schemas.microsoft.com/office/drawing/2014/main" id="{260535AC-15E3-1B06-4035-D8019C5594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4729245"/>
              </p:ext>
            </p:extLst>
          </p:nvPr>
        </p:nvGraphicFramePr>
        <p:xfrm>
          <a:off x="19060898" y="26304811"/>
          <a:ext cx="23706352" cy="2229295"/>
        </p:xfrm>
        <a:graphic>
          <a:graphicData uri="http://schemas.openxmlformats.org/drawingml/2006/table">
            <a:tbl>
              <a:tblPr firstRow="1" bandRow="1"/>
              <a:tblGrid>
                <a:gridCol w="23706352">
                  <a:extLst>
                    <a:ext uri="{9D8B030D-6E8A-4147-A177-3AD203B41FA5}">
                      <a16:colId xmlns:a16="http://schemas.microsoft.com/office/drawing/2014/main" val="690292078"/>
                    </a:ext>
                  </a:extLst>
                </a:gridCol>
              </a:tblGrid>
              <a:tr h="1807273">
                <a:tc>
                  <a:txBody>
                    <a:bodyPr/>
                    <a:lstStyle>
                      <a:lvl1pPr marL="0" algn="l" defTabSz="4036710" rtl="0" eaLnBrk="1" latinLnBrk="0" hangingPunct="1">
                        <a:defRPr sz="7946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2018355" algn="l" defTabSz="4036710" rtl="0" eaLnBrk="1" latinLnBrk="0" hangingPunct="1">
                        <a:defRPr sz="7946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4036710" algn="l" defTabSz="4036710" rtl="0" eaLnBrk="1" latinLnBrk="0" hangingPunct="1">
                        <a:defRPr sz="7946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6055065" algn="l" defTabSz="4036710" rtl="0" eaLnBrk="1" latinLnBrk="0" hangingPunct="1">
                        <a:defRPr sz="7946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8073420" algn="l" defTabSz="4036710" rtl="0" eaLnBrk="1" latinLnBrk="0" hangingPunct="1">
                        <a:defRPr sz="7946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10091776" algn="l" defTabSz="4036710" rtl="0" eaLnBrk="1" latinLnBrk="0" hangingPunct="1">
                        <a:defRPr sz="7946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12110131" algn="l" defTabSz="4036710" rtl="0" eaLnBrk="1" latinLnBrk="0" hangingPunct="1">
                        <a:defRPr sz="7946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14128486" algn="l" defTabSz="4036710" rtl="0" eaLnBrk="1" latinLnBrk="0" hangingPunct="1">
                        <a:defRPr sz="7946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16146841" algn="l" defTabSz="4036710" rtl="0" eaLnBrk="1" latinLnBrk="0" hangingPunct="1">
                        <a:defRPr sz="7946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just" defTabSz="91440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kumimoji="0" lang="en-US" sz="2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Groundwater quality is strongly affected by salinization and nitrate contamination, mainly controlled by evaporite dissolution and hydrogeochemical processes. </a:t>
                      </a:r>
                    </a:p>
                    <a:p>
                      <a:pPr marL="342900" marR="0" lvl="0" indent="-342900" algn="just" defTabSz="91440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kumimoji="0" lang="en-US" sz="2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Most samples are classified as poor to unsuitable for drinking and irrigation, with salinity as the main limiting factor.</a:t>
                      </a:r>
                    </a:p>
                    <a:p>
                      <a:pPr marL="342900" marR="0" lvl="0" indent="-342900" algn="just" defTabSz="91440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kumimoji="0" lang="en-US" sz="2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 These results emphasize the need for continuous monitoring, regulated groundwater abstraction, and adaptive management strategies to ensure the long-term sustainability of groundwater resources.</a:t>
                      </a:r>
                      <a:endParaRPr kumimoji="0" lang="fr-BE" sz="2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9032370"/>
                  </a:ext>
                </a:extLst>
              </a:tr>
            </a:tbl>
          </a:graphicData>
        </a:graphic>
      </p:graphicFrame>
      <p:pic>
        <p:nvPicPr>
          <p:cNvPr id="42" name="Image 41">
            <a:extLst>
              <a:ext uri="{FF2B5EF4-FFF2-40B4-BE49-F238E27FC236}">
                <a16:creationId xmlns:a16="http://schemas.microsoft.com/office/drawing/2014/main" id="{B714FE4E-739F-F5F0-FBF2-D42415690E3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0219" y="5333422"/>
            <a:ext cx="6993968" cy="9512177"/>
          </a:xfrm>
          <a:prstGeom prst="rect">
            <a:avLst/>
          </a:prstGeom>
        </p:spPr>
      </p:pic>
      <p:pic>
        <p:nvPicPr>
          <p:cNvPr id="46" name="Image 45">
            <a:extLst>
              <a:ext uri="{FF2B5EF4-FFF2-40B4-BE49-F238E27FC236}">
                <a16:creationId xmlns:a16="http://schemas.microsoft.com/office/drawing/2014/main" id="{F95F1914-FEFB-797D-CF44-90AEFDDB3E9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5039082" y="15455354"/>
            <a:ext cx="7653941" cy="3236909"/>
          </a:xfrm>
          <a:prstGeom prst="rect">
            <a:avLst/>
          </a:prstGeom>
        </p:spPr>
      </p:pic>
      <p:pic>
        <p:nvPicPr>
          <p:cNvPr id="47" name="Image 46">
            <a:extLst>
              <a:ext uri="{FF2B5EF4-FFF2-40B4-BE49-F238E27FC236}">
                <a16:creationId xmlns:a16="http://schemas.microsoft.com/office/drawing/2014/main" id="{18B2F77F-3844-753C-F33B-1B0881EF440D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6245230" y="5300797"/>
            <a:ext cx="8661470" cy="8302282"/>
          </a:xfrm>
          <a:prstGeom prst="rect">
            <a:avLst/>
          </a:prstGeom>
        </p:spPr>
      </p:pic>
      <p:pic>
        <p:nvPicPr>
          <p:cNvPr id="48" name="Image 47">
            <a:extLst>
              <a:ext uri="{FF2B5EF4-FFF2-40B4-BE49-F238E27FC236}">
                <a16:creationId xmlns:a16="http://schemas.microsoft.com/office/drawing/2014/main" id="{2F91B902-23C0-01F6-73CC-CDEA02CAA8AD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6267739" y="16342571"/>
            <a:ext cx="8638961" cy="3753573"/>
          </a:xfrm>
          <a:prstGeom prst="rect">
            <a:avLst/>
          </a:prstGeom>
        </p:spPr>
      </p:pic>
      <p:sp>
        <p:nvSpPr>
          <p:cNvPr id="49" name="ZoneTexte 48">
            <a:extLst>
              <a:ext uri="{FF2B5EF4-FFF2-40B4-BE49-F238E27FC236}">
                <a16:creationId xmlns:a16="http://schemas.microsoft.com/office/drawing/2014/main" id="{E4788304-DB70-1431-8566-BDD4097729A4}"/>
              </a:ext>
            </a:extLst>
          </p:cNvPr>
          <p:cNvSpPr txBox="1"/>
          <p:nvPr/>
        </p:nvSpPr>
        <p:spPr>
          <a:xfrm>
            <a:off x="27281252" y="4857547"/>
            <a:ext cx="66850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fr-BE" sz="2400" b="1" kern="0" spc="-15" dirty="0">
                <a:solidFill>
                  <a:srgbClr val="FF0000"/>
                </a:solidFill>
                <a:latin typeface="Arial Black" panose="020B0A04020102020204" pitchFamily="34" charset="0"/>
                <a:cs typeface="Times New Roman"/>
              </a:rPr>
              <a:t>Identification of water-rock interaction</a:t>
            </a: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4B5747DE-EEF7-C9E8-BC59-ED55FBCE5445}"/>
              </a:ext>
            </a:extLst>
          </p:cNvPr>
          <p:cNvSpPr txBox="1"/>
          <p:nvPr/>
        </p:nvSpPr>
        <p:spPr>
          <a:xfrm>
            <a:off x="28058800" y="19990879"/>
            <a:ext cx="25649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43275" defTabSz="914400">
              <a:spcBef>
                <a:spcPts val="465"/>
              </a:spcBef>
              <a:defRPr/>
            </a:pPr>
            <a:r>
              <a:rPr lang="fr-BE" sz="2400" b="1" kern="0" spc="-15" dirty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Water </a:t>
            </a:r>
            <a:r>
              <a:rPr lang="fr-BE" sz="2400" b="1" kern="0" spc="-15" dirty="0" err="1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quality</a:t>
            </a:r>
            <a:r>
              <a:rPr lang="fr-BE" sz="2400" b="1" kern="0" spc="-15" dirty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51" name="Image 50">
            <a:extLst>
              <a:ext uri="{FF2B5EF4-FFF2-40B4-BE49-F238E27FC236}">
                <a16:creationId xmlns:a16="http://schemas.microsoft.com/office/drawing/2014/main" id="{A272F3A5-195F-D0DD-BDDB-B883D9E31685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3491011" y="20402881"/>
            <a:ext cx="11568089" cy="5241654"/>
          </a:xfrm>
          <a:prstGeom prst="rect">
            <a:avLst/>
          </a:prstGeom>
        </p:spPr>
      </p:pic>
      <p:sp>
        <p:nvSpPr>
          <p:cNvPr id="52" name="ZoneTexte 51">
            <a:extLst>
              <a:ext uri="{FF2B5EF4-FFF2-40B4-BE49-F238E27FC236}">
                <a16:creationId xmlns:a16="http://schemas.microsoft.com/office/drawing/2014/main" id="{D0A73597-7A4C-F8FA-0210-37027A9339A1}"/>
              </a:ext>
            </a:extLst>
          </p:cNvPr>
          <p:cNvSpPr txBox="1"/>
          <p:nvPr/>
        </p:nvSpPr>
        <p:spPr>
          <a:xfrm>
            <a:off x="19073735" y="14754760"/>
            <a:ext cx="645677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Irrigation</a:t>
            </a:r>
            <a:r>
              <a:rPr kumimoji="0" lang="fr-BE" sz="2400" b="1" i="0" u="none" strike="noStrike" kern="0" cap="none" spc="8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kumimoji="0" lang="fr-BE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quality</a:t>
            </a:r>
            <a:r>
              <a:rPr kumimoji="0" lang="fr-BE" sz="2400" b="1" i="0" u="none" strike="noStrike" kern="0" cap="none" spc="-1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kumimoji="0" lang="fr-BE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criteria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4" name="ZoneTexte 53">
            <a:extLst>
              <a:ext uri="{FF2B5EF4-FFF2-40B4-BE49-F238E27FC236}">
                <a16:creationId xmlns:a16="http://schemas.microsoft.com/office/drawing/2014/main" id="{8FE83908-4F68-9B28-832E-30F6F1502467}"/>
              </a:ext>
            </a:extLst>
          </p:cNvPr>
          <p:cNvSpPr txBox="1"/>
          <p:nvPr/>
        </p:nvSpPr>
        <p:spPr>
          <a:xfrm>
            <a:off x="19399633" y="22110404"/>
            <a:ext cx="40708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2400" b="1" kern="0" dirty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Water quality index</a:t>
            </a:r>
          </a:p>
        </p:txBody>
      </p:sp>
      <p:pic>
        <p:nvPicPr>
          <p:cNvPr id="56" name="Image 55">
            <a:extLst>
              <a:ext uri="{FF2B5EF4-FFF2-40B4-BE49-F238E27FC236}">
                <a16:creationId xmlns:a16="http://schemas.microsoft.com/office/drawing/2014/main" id="{33C0C751-73F0-0335-73C9-792DF65F0C3A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4616" y="15235612"/>
            <a:ext cx="4070848" cy="6929765"/>
          </a:xfrm>
          <a:prstGeom prst="rect">
            <a:avLst/>
          </a:prstGeom>
        </p:spPr>
      </p:pic>
      <p:pic>
        <p:nvPicPr>
          <p:cNvPr id="57" name="Image 56">
            <a:extLst>
              <a:ext uri="{FF2B5EF4-FFF2-40B4-BE49-F238E27FC236}">
                <a16:creationId xmlns:a16="http://schemas.microsoft.com/office/drawing/2014/main" id="{FF72D4E2-E63E-2173-3C11-30D7BF7E67B3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9204967" y="22519627"/>
            <a:ext cx="4145077" cy="3115178"/>
          </a:xfrm>
          <a:prstGeom prst="rect">
            <a:avLst/>
          </a:prstGeom>
        </p:spPr>
      </p:pic>
      <p:pic>
        <p:nvPicPr>
          <p:cNvPr id="58" name="Image 57">
            <a:extLst>
              <a:ext uri="{FF2B5EF4-FFF2-40B4-BE49-F238E27FC236}">
                <a16:creationId xmlns:a16="http://schemas.microsoft.com/office/drawing/2014/main" id="{95CE2EDC-9377-BA65-BE84-885FD72753E2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35175158" y="19199516"/>
            <a:ext cx="7480059" cy="5058432"/>
          </a:xfrm>
          <a:prstGeom prst="rect">
            <a:avLst/>
          </a:prstGeom>
        </p:spPr>
      </p:pic>
      <p:sp>
        <p:nvSpPr>
          <p:cNvPr id="59" name="ZoneTexte 58">
            <a:extLst>
              <a:ext uri="{FF2B5EF4-FFF2-40B4-BE49-F238E27FC236}">
                <a16:creationId xmlns:a16="http://schemas.microsoft.com/office/drawing/2014/main" id="{C377E5BE-D32B-C113-96E1-6CE250F31EA9}"/>
              </a:ext>
            </a:extLst>
          </p:cNvPr>
          <p:cNvSpPr txBox="1"/>
          <p:nvPr/>
        </p:nvSpPr>
        <p:spPr>
          <a:xfrm>
            <a:off x="36016282" y="18732408"/>
            <a:ext cx="59385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Nitrate Human Health Risk Index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0" name="ZoneTexte 59">
            <a:extLst>
              <a:ext uri="{FF2B5EF4-FFF2-40B4-BE49-F238E27FC236}">
                <a16:creationId xmlns:a16="http://schemas.microsoft.com/office/drawing/2014/main" id="{E75E272F-B93E-748B-E392-AE575E78296B}"/>
              </a:ext>
            </a:extLst>
          </p:cNvPr>
          <p:cNvSpPr txBox="1"/>
          <p:nvPr/>
        </p:nvSpPr>
        <p:spPr>
          <a:xfrm>
            <a:off x="26245230" y="13639551"/>
            <a:ext cx="8638962" cy="26399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R="0" lvl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Groundwater shows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severe salinization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with pH remaining within acceptable limits (6.51–7.46), while EC (1,475–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14,600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µS/cm) and TDS (1,052–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10,117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mg/L) indicate strong mineralization. </a:t>
            </a:r>
          </a:p>
          <a:p>
            <a:pPr marR="0" lvl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Major ions, particularly Na⁺, Mg²⁺, Cl⁻, SO₄²⁻, and locally NO₃⁻, also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exceed guideline values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Groundwater salinity is primarily controlled by natural processes, including </a:t>
            </a: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sebkha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intrusion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evaporation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and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dissolution of carbonate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and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gypsum minerals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while human activities such as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intensive pumping </a:t>
            </a: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and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irrigation further enhance salinization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1" name="ZoneTexte 60">
            <a:extLst>
              <a:ext uri="{FF2B5EF4-FFF2-40B4-BE49-F238E27FC236}">
                <a16:creationId xmlns:a16="http://schemas.microsoft.com/office/drawing/2014/main" id="{8975B451-53A6-0AC4-420F-704682AF7702}"/>
              </a:ext>
            </a:extLst>
          </p:cNvPr>
          <p:cNvSpPr txBox="1"/>
          <p:nvPr/>
        </p:nvSpPr>
        <p:spPr>
          <a:xfrm>
            <a:off x="34951380" y="11334883"/>
            <a:ext cx="11348531" cy="3553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914400">
              <a:lnSpc>
                <a:spcPct val="150000"/>
              </a:lnSpc>
              <a:defRPr/>
            </a:pPr>
            <a:r>
              <a:rPr lang="fr-FR" altLang="fr-FR" sz="1300" kern="0" dirty="0">
                <a:solidFill>
                  <a:prstClr val="black"/>
                </a:solidFill>
                <a:latin typeface="Arial" panose="020B0604020202020204" pitchFamily="34" charset="0"/>
                <a:sym typeface="+mn-ea"/>
              </a:rPr>
              <a:t>Dminance  of  </a:t>
            </a:r>
            <a:r>
              <a:rPr lang="fr-FR" altLang="fr-FR" sz="1300" b="1" kern="0" dirty="0">
                <a:solidFill>
                  <a:prstClr val="black"/>
                </a:solidFill>
                <a:latin typeface="Arial" panose="020B0604020202020204" pitchFamily="34" charset="0"/>
                <a:sym typeface="+mn-ea"/>
              </a:rPr>
              <a:t>Na</a:t>
            </a:r>
            <a:r>
              <a:rPr lang="fr-BE" altLang="fr-FR" sz="1300" b="1" kern="0" dirty="0">
                <a:solidFill>
                  <a:prstClr val="black"/>
                </a:solidFill>
                <a:latin typeface="Arial" panose="020B0604020202020204" pitchFamily="34" charset="0"/>
                <a:sym typeface="+mn-ea"/>
              </a:rPr>
              <a:t>-</a:t>
            </a:r>
            <a:r>
              <a:rPr lang="fr-FR" altLang="fr-FR" sz="1300" b="1" kern="0" dirty="0">
                <a:solidFill>
                  <a:prstClr val="black"/>
                </a:solidFill>
                <a:latin typeface="Arial" panose="020B0604020202020204" pitchFamily="34" charset="0"/>
                <a:sym typeface="+mn-ea"/>
              </a:rPr>
              <a:t>Cl</a:t>
            </a:r>
            <a:r>
              <a:rPr lang="fr-BE" altLang="fr-FR" sz="1300" b="1" kern="0" dirty="0">
                <a:solidFill>
                  <a:prstClr val="black"/>
                </a:solidFill>
                <a:latin typeface="Arial" panose="020B0604020202020204" pitchFamily="34" charset="0"/>
                <a:sym typeface="+mn-ea"/>
              </a:rPr>
              <a:t> </a:t>
            </a:r>
            <a:r>
              <a:rPr lang="fr-BE" altLang="fr-FR" sz="1300" kern="0" dirty="0">
                <a:solidFill>
                  <a:prstClr val="black"/>
                </a:solidFill>
                <a:latin typeface="Arial" panose="020B0604020202020204" pitchFamily="34" charset="0"/>
                <a:sym typeface="+mn-ea"/>
              </a:rPr>
              <a:t>(</a:t>
            </a:r>
            <a:r>
              <a:rPr lang="en-US" altLang="fr-FR" sz="1300" kern="0" dirty="0" err="1">
                <a:solidFill>
                  <a:prstClr val="black"/>
                </a:solidFill>
                <a:latin typeface="Arial" panose="020B0604020202020204" pitchFamily="34" charset="0"/>
                <a:sym typeface="+mn-ea"/>
              </a:rPr>
              <a:t>sebkha</a:t>
            </a:r>
            <a:r>
              <a:rPr lang="en-US" altLang="fr-FR" sz="1300" kern="0" dirty="0">
                <a:solidFill>
                  <a:prstClr val="black"/>
                </a:solidFill>
                <a:latin typeface="Arial" panose="020B0604020202020204" pitchFamily="34" charset="0"/>
                <a:sym typeface="+mn-ea"/>
              </a:rPr>
              <a:t> water intrusion</a:t>
            </a:r>
            <a:r>
              <a:rPr lang="fr-BE" altLang="en-US" sz="1300" kern="0" dirty="0">
                <a:solidFill>
                  <a:prstClr val="black"/>
                </a:solidFill>
                <a:latin typeface="Arial" panose="020B0604020202020204" pitchFamily="34" charset="0"/>
                <a:sym typeface="+mn-ea"/>
              </a:rPr>
              <a:t>)</a:t>
            </a:r>
            <a:r>
              <a:rPr lang="fr-BE" altLang="fr-FR" sz="1300" b="1" kern="0" dirty="0">
                <a:solidFill>
                  <a:prstClr val="black"/>
                </a:solidFill>
                <a:latin typeface="Arial" panose="020B0604020202020204" pitchFamily="34" charset="0"/>
                <a:sym typeface="+mn-ea"/>
              </a:rPr>
              <a:t> &amp; Ca-Cl </a:t>
            </a:r>
            <a:r>
              <a:rPr lang="fr-BE" altLang="fr-FR" sz="1300" kern="0" dirty="0">
                <a:solidFill>
                  <a:prstClr val="black"/>
                </a:solidFill>
                <a:latin typeface="Arial" panose="020B0604020202020204" pitchFamily="34" charset="0"/>
                <a:sym typeface="+mn-ea"/>
              </a:rPr>
              <a:t>(</a:t>
            </a:r>
            <a:r>
              <a:rPr lang="en-US" altLang="fr-FR" sz="1300" kern="0" dirty="0">
                <a:solidFill>
                  <a:prstClr val="black"/>
                </a:solidFill>
                <a:latin typeface="Arial" panose="020B0604020202020204" pitchFamily="34" charset="0"/>
                <a:sym typeface="+mn-ea"/>
              </a:rPr>
              <a:t>ion exchange processes</a:t>
            </a:r>
            <a:r>
              <a:rPr lang="fr-BE" altLang="en-US" sz="1300" kern="0" dirty="0">
                <a:solidFill>
                  <a:prstClr val="black"/>
                </a:solidFill>
                <a:latin typeface="Arial" panose="020B0604020202020204" pitchFamily="34" charset="0"/>
                <a:sym typeface="+mn-ea"/>
              </a:rPr>
              <a:t>)</a:t>
            </a:r>
            <a:r>
              <a:rPr lang="fr-FR" altLang="fr-FR" sz="1300" kern="0" dirty="0">
                <a:solidFill>
                  <a:prstClr val="black"/>
                </a:solidFill>
                <a:latin typeface="Arial" panose="020B0604020202020204" pitchFamily="34" charset="0"/>
                <a:sym typeface="+mn-ea"/>
              </a:rPr>
              <a:t>  facies </a:t>
            </a:r>
            <a:r>
              <a:rPr lang="fr-FR" altLang="fr-FR" sz="1300" b="1" kern="0" dirty="0">
                <a:solidFill>
                  <a:prstClr val="black"/>
                </a:solidFill>
                <a:latin typeface="Arial" panose="020B0604020202020204" pitchFamily="34" charset="0"/>
                <a:sym typeface="+mn-ea"/>
              </a:rPr>
              <a:t>→ </a:t>
            </a:r>
            <a:r>
              <a:rPr lang="fr-FR" altLang="fr-FR" sz="1300" b="1" kern="0" dirty="0" err="1">
                <a:solidFill>
                  <a:prstClr val="black"/>
                </a:solidFill>
                <a:latin typeface="Arial" panose="020B0604020202020204" pitchFamily="34" charset="0"/>
                <a:sym typeface="+mn-ea"/>
              </a:rPr>
              <a:t>salinization</a:t>
            </a:r>
            <a:endParaRPr lang="fr-FR" altLang="fr-FR" sz="1300" kern="0" dirty="0">
              <a:solidFill>
                <a:prstClr val="black"/>
              </a:solidFill>
              <a:latin typeface="Arial" panose="020B0604020202020204" pitchFamily="34" charset="0"/>
              <a:sym typeface="+mn-ea"/>
            </a:endParaRPr>
          </a:p>
        </p:txBody>
      </p:sp>
      <p:sp>
        <p:nvSpPr>
          <p:cNvPr id="63" name="ZoneTexte 62">
            <a:extLst>
              <a:ext uri="{FF2B5EF4-FFF2-40B4-BE49-F238E27FC236}">
                <a16:creationId xmlns:a16="http://schemas.microsoft.com/office/drawing/2014/main" id="{3CBE7BC6-46C4-432E-3BDC-CF350B73206F}"/>
              </a:ext>
            </a:extLst>
          </p:cNvPr>
          <p:cNvSpPr txBox="1"/>
          <p:nvPr/>
        </p:nvSpPr>
        <p:spPr>
          <a:xfrm>
            <a:off x="23370315" y="17661570"/>
            <a:ext cx="2758270" cy="2534027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>
            <a:solidFill>
              <a:sysClr val="windowText" lastClr="000000"/>
            </a:solidFill>
          </a:ln>
        </p:spPr>
        <p:txBody>
          <a:bodyPr wrap="square">
            <a:spAutoFit/>
          </a:bodyPr>
          <a:lstStyle/>
          <a:p>
            <a:pPr marL="0" marR="0" lvl="0" indent="0" algn="just" defTabSz="91440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fr-FR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The results indicate that the </a:t>
            </a:r>
            <a:r>
              <a:rPr kumimoji="0" lang="fr-BE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water </a:t>
            </a:r>
            <a:r>
              <a:rPr kumimoji="0" lang="en-US" altLang="fr-FR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quality </a:t>
            </a:r>
            <a:r>
              <a:rPr kumimoji="0" lang="fr-BE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is</a:t>
            </a:r>
            <a:r>
              <a:rPr kumimoji="0" lang="fr-BE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kumimoji="0" lang="en-US" altLang="fr-FR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unsuitability according EC, 7</a:t>
            </a:r>
            <a:r>
              <a:rPr kumimoji="0" lang="fr-BE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6</a:t>
            </a:r>
            <a:r>
              <a:rPr kumimoji="0" lang="en-US" altLang="fr-FR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%</a:t>
            </a:r>
            <a:r>
              <a:rPr kumimoji="0" lang="fr-BE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. </a:t>
            </a:r>
          </a:p>
          <a:p>
            <a:pPr marL="0" marR="0" lvl="0" indent="0" algn="just" defTabSz="91440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→ </a:t>
            </a:r>
            <a:r>
              <a:rPr kumimoji="0" lang="fr-BE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kumimoji="0" lang="fr-FR" altLang="fr-FR" sz="1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Salinity</a:t>
            </a:r>
            <a:r>
              <a:rPr kumimoji="0" lang="fr-FR" altLang="fr-FR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kumimoji="0" lang="fr-FR" altLang="fr-FR" sz="1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limits</a:t>
            </a:r>
            <a:r>
              <a:rPr kumimoji="0" lang="fr-FR" altLang="fr-FR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irrigation </a:t>
            </a:r>
            <a:r>
              <a:rPr kumimoji="0" lang="fr-FR" altLang="fr-FR" sz="1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suitability</a:t>
            </a:r>
            <a:endParaRPr kumimoji="0" lang="fr-FR" altLang="fr-FR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64" name="ZoneTexte 63">
            <a:extLst>
              <a:ext uri="{FF2B5EF4-FFF2-40B4-BE49-F238E27FC236}">
                <a16:creationId xmlns:a16="http://schemas.microsoft.com/office/drawing/2014/main" id="{05C04500-C73B-201C-E074-EB59BA3C45C0}"/>
              </a:ext>
            </a:extLst>
          </p:cNvPr>
          <p:cNvSpPr txBox="1"/>
          <p:nvPr/>
        </p:nvSpPr>
        <p:spPr>
          <a:xfrm>
            <a:off x="35257857" y="24675749"/>
            <a:ext cx="7433193" cy="872034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>
            <a:solidFill>
              <a:sysClr val="windowText" lastClr="000000"/>
            </a:solidFill>
          </a:ln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Elevated ion concentrations may pose risks related to 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salinity, hypertension, kidney disorders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nitrate exposure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7" name="ZoneTexte 66">
            <a:extLst>
              <a:ext uri="{FF2B5EF4-FFF2-40B4-BE49-F238E27FC236}">
                <a16:creationId xmlns:a16="http://schemas.microsoft.com/office/drawing/2014/main" id="{9B469765-957E-ACBC-4FC6-C50C7D060269}"/>
              </a:ext>
            </a:extLst>
          </p:cNvPr>
          <p:cNvSpPr txBox="1"/>
          <p:nvPr/>
        </p:nvSpPr>
        <p:spPr>
          <a:xfrm>
            <a:off x="19422166" y="17842462"/>
            <a:ext cx="400986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/>
            <a:r>
              <a:rPr lang="nl-NL" sz="1600" b="1" kern="0" dirty="0">
                <a:solidFill>
                  <a:srgbClr val="000000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Na% (</a:t>
            </a:r>
            <a:r>
              <a:rPr lang="nl-NL" sz="1600" b="1" kern="0" dirty="0" err="1">
                <a:solidFill>
                  <a:srgbClr val="00B0F0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Wilox</a:t>
            </a:r>
            <a:r>
              <a:rPr lang="nl-NL" sz="1600" b="1" kern="0" dirty="0">
                <a:solidFill>
                  <a:srgbClr val="00B0F0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1955</a:t>
            </a:r>
            <a:r>
              <a:rPr lang="nl-NL" sz="1600" b="1" kern="0" dirty="0">
                <a:solidFill>
                  <a:srgbClr val="000000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)</a:t>
            </a:r>
          </a:p>
          <a:p>
            <a:pPr algn="ctr" defTabSz="914400"/>
            <a:r>
              <a:rPr lang="nl-NL" sz="1600" b="1" kern="0" dirty="0">
                <a:solidFill>
                  <a:srgbClr val="000000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= [(Na</a:t>
            </a:r>
            <a:r>
              <a:rPr lang="nl-NL" sz="1600" b="1" kern="0" baseline="30000" dirty="0">
                <a:solidFill>
                  <a:srgbClr val="000000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+</a:t>
            </a:r>
            <a:r>
              <a:rPr lang="nl-NL" sz="1600" b="1" kern="0" dirty="0">
                <a:solidFill>
                  <a:srgbClr val="000000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+K</a:t>
            </a:r>
            <a:r>
              <a:rPr lang="nl-NL" sz="1600" b="1" kern="0" baseline="30000" dirty="0">
                <a:solidFill>
                  <a:srgbClr val="000000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+</a:t>
            </a:r>
            <a:r>
              <a:rPr lang="nl-NL" sz="1600" b="1" kern="0" dirty="0">
                <a:solidFill>
                  <a:srgbClr val="000000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)/(Ca</a:t>
            </a:r>
            <a:r>
              <a:rPr lang="nl-NL" sz="1600" b="1" kern="0" baseline="30000" dirty="0">
                <a:solidFill>
                  <a:srgbClr val="000000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2+</a:t>
            </a:r>
            <a:r>
              <a:rPr lang="nl-NL" sz="1600" b="1" kern="0" dirty="0">
                <a:solidFill>
                  <a:srgbClr val="000000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+Mg</a:t>
            </a:r>
            <a:r>
              <a:rPr lang="nl-NL" sz="1600" b="1" kern="0" baseline="30000" dirty="0">
                <a:solidFill>
                  <a:srgbClr val="000000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2+</a:t>
            </a:r>
            <a:r>
              <a:rPr lang="nl-NL" sz="1600" b="1" kern="0" dirty="0">
                <a:solidFill>
                  <a:srgbClr val="000000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+Na</a:t>
            </a:r>
            <a:r>
              <a:rPr lang="nl-NL" sz="1600" b="1" kern="0" baseline="30000" dirty="0">
                <a:solidFill>
                  <a:srgbClr val="000000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+</a:t>
            </a:r>
            <a:r>
              <a:rPr lang="nl-NL" sz="1600" b="1" kern="0" dirty="0">
                <a:solidFill>
                  <a:srgbClr val="000000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+K</a:t>
            </a:r>
            <a:r>
              <a:rPr lang="nl-NL" sz="1600" b="1" kern="0" baseline="30000" dirty="0">
                <a:solidFill>
                  <a:srgbClr val="000000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+</a:t>
            </a:r>
            <a:r>
              <a:rPr lang="nl-NL" sz="1600" b="1" kern="0" dirty="0">
                <a:solidFill>
                  <a:srgbClr val="000000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)] *100</a:t>
            </a:r>
            <a:endParaRPr lang="en-US" sz="1600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ZoneTexte 67">
            <a:extLst>
              <a:ext uri="{FF2B5EF4-FFF2-40B4-BE49-F238E27FC236}">
                <a16:creationId xmlns:a16="http://schemas.microsoft.com/office/drawing/2014/main" id="{4917E3FB-6F4A-3464-D72F-F811B502C0ED}"/>
              </a:ext>
            </a:extLst>
          </p:cNvPr>
          <p:cNvSpPr txBox="1"/>
          <p:nvPr/>
        </p:nvSpPr>
        <p:spPr>
          <a:xfrm>
            <a:off x="20685853" y="19990626"/>
            <a:ext cx="235101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/>
            <a:r>
              <a:rPr lang="nl-NL" sz="1600" b="1" kern="0" dirty="0">
                <a:solidFill>
                  <a:srgbClr val="000000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SAR (</a:t>
            </a:r>
            <a:r>
              <a:rPr lang="nl-NL" sz="1600" b="1" kern="0" dirty="0">
                <a:solidFill>
                  <a:srgbClr val="00B0F0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Richard 1954</a:t>
            </a:r>
            <a:r>
              <a:rPr lang="nl-NL" sz="1600" b="1" kern="0" dirty="0">
                <a:solidFill>
                  <a:srgbClr val="000000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) </a:t>
            </a:r>
          </a:p>
          <a:p>
            <a:pPr algn="ctr" defTabSz="914400"/>
            <a:r>
              <a:rPr lang="nl-NL" sz="1600" b="1" kern="0" dirty="0">
                <a:solidFill>
                  <a:srgbClr val="000000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= Na</a:t>
            </a:r>
            <a:r>
              <a:rPr lang="nl-NL" sz="1600" b="1" kern="0" baseline="30000" dirty="0">
                <a:solidFill>
                  <a:srgbClr val="000000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+</a:t>
            </a:r>
            <a:r>
              <a:rPr lang="nl-NL" sz="1600" b="1" kern="0" dirty="0">
                <a:solidFill>
                  <a:srgbClr val="000000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/√ [(Ca</a:t>
            </a:r>
            <a:r>
              <a:rPr lang="nl-NL" sz="1600" b="1" kern="0" baseline="30000" dirty="0">
                <a:solidFill>
                  <a:srgbClr val="000000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2+</a:t>
            </a:r>
            <a:r>
              <a:rPr lang="nl-NL" sz="1600" b="1" kern="0" dirty="0">
                <a:solidFill>
                  <a:srgbClr val="000000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+Mg</a:t>
            </a:r>
            <a:r>
              <a:rPr lang="nl-NL" sz="1600" b="1" kern="0" baseline="30000" dirty="0">
                <a:solidFill>
                  <a:srgbClr val="000000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2+</a:t>
            </a:r>
            <a:r>
              <a:rPr lang="nl-NL" sz="1600" b="1" kern="0" dirty="0">
                <a:solidFill>
                  <a:srgbClr val="000000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)/2]</a:t>
            </a:r>
            <a:endParaRPr lang="en-US" sz="1600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ZoneTexte 68">
            <a:extLst>
              <a:ext uri="{FF2B5EF4-FFF2-40B4-BE49-F238E27FC236}">
                <a16:creationId xmlns:a16="http://schemas.microsoft.com/office/drawing/2014/main" id="{FFE77B8E-4AFA-DE87-876C-C3CEBC1CF2C5}"/>
              </a:ext>
            </a:extLst>
          </p:cNvPr>
          <p:cNvSpPr txBox="1"/>
          <p:nvPr/>
        </p:nvSpPr>
        <p:spPr>
          <a:xfrm>
            <a:off x="19719538" y="15289568"/>
            <a:ext cx="332817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EC (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Richard 1954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) =EC (µs/cm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</a:rPr>
              <a:t>)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0" name="ZoneTexte 69">
            <a:extLst>
              <a:ext uri="{FF2B5EF4-FFF2-40B4-BE49-F238E27FC236}">
                <a16:creationId xmlns:a16="http://schemas.microsoft.com/office/drawing/2014/main" id="{627C8212-F84A-6FBE-1DE8-FD1B693040AC}"/>
              </a:ext>
            </a:extLst>
          </p:cNvPr>
          <p:cNvSpPr txBox="1"/>
          <p:nvPr/>
        </p:nvSpPr>
        <p:spPr>
          <a:xfrm>
            <a:off x="19719538" y="5337385"/>
            <a:ext cx="2908011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•Na⁺ &gt; Ca²⁺ &gt; Mg²⁺ &gt; K⁺.</a:t>
            </a:r>
          </a:p>
        </p:txBody>
      </p:sp>
      <p:sp>
        <p:nvSpPr>
          <p:cNvPr id="71" name="ZoneTexte 70">
            <a:extLst>
              <a:ext uri="{FF2B5EF4-FFF2-40B4-BE49-F238E27FC236}">
                <a16:creationId xmlns:a16="http://schemas.microsoft.com/office/drawing/2014/main" id="{FE44A28B-96E0-390E-A8FC-F0D3023472A0}"/>
              </a:ext>
            </a:extLst>
          </p:cNvPr>
          <p:cNvSpPr txBox="1"/>
          <p:nvPr/>
        </p:nvSpPr>
        <p:spPr>
          <a:xfrm>
            <a:off x="19719539" y="10126472"/>
            <a:ext cx="2945258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•Cl⁻ &gt; SO₄²⁻ &gt; HCO₃⁻ &gt; NO₃⁻</a:t>
            </a:r>
          </a:p>
        </p:txBody>
      </p:sp>
      <p:sp>
        <p:nvSpPr>
          <p:cNvPr id="73" name="ZoneTexte 72">
            <a:extLst>
              <a:ext uri="{FF2B5EF4-FFF2-40B4-BE49-F238E27FC236}">
                <a16:creationId xmlns:a16="http://schemas.microsoft.com/office/drawing/2014/main" id="{0C292D02-7B88-8AA9-C8A5-83D435ADFF29}"/>
              </a:ext>
            </a:extLst>
          </p:cNvPr>
          <p:cNvSpPr txBox="1"/>
          <p:nvPr/>
        </p:nvSpPr>
        <p:spPr>
          <a:xfrm>
            <a:off x="23351264" y="14958359"/>
            <a:ext cx="2795257" cy="253402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All samples exceed the drinking water TDS limit (1000 mg/L), making groundwater largely unsuitable for consumption.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Flèche : bas 75">
            <a:extLst>
              <a:ext uri="{FF2B5EF4-FFF2-40B4-BE49-F238E27FC236}">
                <a16:creationId xmlns:a16="http://schemas.microsoft.com/office/drawing/2014/main" id="{426AEE9A-531E-AE23-016D-5D6F7CE9C62D}"/>
              </a:ext>
            </a:extLst>
          </p:cNvPr>
          <p:cNvSpPr/>
          <p:nvPr/>
        </p:nvSpPr>
        <p:spPr>
          <a:xfrm rot="10800000">
            <a:off x="24650700" y="20195597"/>
            <a:ext cx="316386" cy="220152"/>
          </a:xfrm>
          <a:prstGeom prst="down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1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7" name="Flèche : bas 76">
            <a:extLst>
              <a:ext uri="{FF2B5EF4-FFF2-40B4-BE49-F238E27FC236}">
                <a16:creationId xmlns:a16="http://schemas.microsoft.com/office/drawing/2014/main" id="{D388D1F6-DD47-ACA7-98A1-88892B634675}"/>
              </a:ext>
            </a:extLst>
          </p:cNvPr>
          <p:cNvSpPr/>
          <p:nvPr/>
        </p:nvSpPr>
        <p:spPr>
          <a:xfrm rot="16200000">
            <a:off x="23169562" y="18747265"/>
            <a:ext cx="266700" cy="178389"/>
          </a:xfrm>
          <a:prstGeom prst="down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1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8" name="Flèche : bas 77">
            <a:extLst>
              <a:ext uri="{FF2B5EF4-FFF2-40B4-BE49-F238E27FC236}">
                <a16:creationId xmlns:a16="http://schemas.microsoft.com/office/drawing/2014/main" id="{8E9799C7-ADCD-6B2D-AF13-ADBB3285FF30}"/>
              </a:ext>
            </a:extLst>
          </p:cNvPr>
          <p:cNvSpPr/>
          <p:nvPr/>
        </p:nvSpPr>
        <p:spPr>
          <a:xfrm>
            <a:off x="38852219" y="24257948"/>
            <a:ext cx="454282" cy="407562"/>
          </a:xfrm>
          <a:prstGeom prst="down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1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2" name="Image 81">
            <a:extLst>
              <a:ext uri="{FF2B5EF4-FFF2-40B4-BE49-F238E27FC236}">
                <a16:creationId xmlns:a16="http://schemas.microsoft.com/office/drawing/2014/main" id="{6DB07CA4-7ED7-4865-F5AE-9138D88AAF73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39530" y="1726201"/>
            <a:ext cx="2084607" cy="748615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1A4085C8-941E-54D7-B6BA-2C9E281C0D98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40046833" y="2374386"/>
            <a:ext cx="1705498" cy="1714200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8CACDACE-E6A4-63AC-A007-F8A0C7EFAC0B}"/>
              </a:ext>
            </a:extLst>
          </p:cNvPr>
          <p:cNvSpPr/>
          <p:nvPr/>
        </p:nvSpPr>
        <p:spPr>
          <a:xfrm>
            <a:off x="19130219" y="5326197"/>
            <a:ext cx="6993968" cy="9515674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  <a:noFill/>
            </a:endParaRPr>
          </a:p>
        </p:txBody>
      </p:sp>
      <p:sp>
        <p:nvSpPr>
          <p:cNvPr id="74" name="Flèche : bas 73">
            <a:extLst>
              <a:ext uri="{FF2B5EF4-FFF2-40B4-BE49-F238E27FC236}">
                <a16:creationId xmlns:a16="http://schemas.microsoft.com/office/drawing/2014/main" id="{C581F321-9AA0-15E9-B91F-873AE9AD066D}"/>
              </a:ext>
            </a:extLst>
          </p:cNvPr>
          <p:cNvSpPr/>
          <p:nvPr/>
        </p:nvSpPr>
        <p:spPr>
          <a:xfrm>
            <a:off x="24536400" y="14792858"/>
            <a:ext cx="266700" cy="178389"/>
          </a:xfrm>
          <a:prstGeom prst="down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1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950588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hème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1170</TotalTime>
  <Words>815</Words>
  <Application>Microsoft Office PowerPoint</Application>
  <PresentationFormat>Personnalisé</PresentationFormat>
  <Paragraphs>58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9" baseType="lpstr">
      <vt:lpstr>Aptos</vt:lpstr>
      <vt:lpstr>Aptos Display</vt:lpstr>
      <vt:lpstr>Arial</vt:lpstr>
      <vt:lpstr>Arial Black</vt:lpstr>
      <vt:lpstr>Calibri</vt:lpstr>
      <vt:lpstr>Times New Roman</vt:lpstr>
      <vt:lpstr>Wingdings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Marwa Ghaib</dc:creator>
  <cp:lastModifiedBy>Marwa Ghaib</cp:lastModifiedBy>
  <cp:revision>3</cp:revision>
  <cp:lastPrinted>2026-04-28T14:19:33Z</cp:lastPrinted>
  <dcterms:created xsi:type="dcterms:W3CDTF">2026-04-28T10:45:32Z</dcterms:created>
  <dcterms:modified xsi:type="dcterms:W3CDTF">2026-04-30T12:16:31Z</dcterms:modified>
</cp:coreProperties>
</file>