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8" r:id="rId4"/>
    <p:sldId id="257" r:id="rId5"/>
    <p:sldId id="262" r:id="rId6"/>
    <p:sldId id="263" r:id="rId7"/>
    <p:sldId id="264" r:id="rId8"/>
    <p:sldId id="265" r:id="rId9"/>
    <p:sldId id="266" r:id="rId10"/>
    <p:sldId id="267" r:id="rId11"/>
    <p:sldId id="258" r:id="rId12"/>
    <p:sldId id="261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033" autoAdjust="0"/>
  </p:normalViewPr>
  <p:slideViewPr>
    <p:cSldViewPr snapToGrid="0">
      <p:cViewPr varScale="1">
        <p:scale>
          <a:sx n="79" d="100"/>
          <a:sy n="79" d="100"/>
        </p:scale>
        <p:origin x="101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E9F0C-9564-4A49-B340-B1734CBF53D5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51614-875B-4910-8C7C-2D77B0E32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61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 everyone, it is a pleasure to be here today to talk about such an important topic for environmental management in </a:t>
            </a:r>
            <a:r>
              <a:rPr lang="en-US" dirty="0" err="1"/>
              <a:t>Brazil.Our</a:t>
            </a:r>
            <a:r>
              <a:rPr lang="en-US" dirty="0"/>
              <a:t> study established baseline values for sediment samples collected prior to the </a:t>
            </a:r>
            <a:r>
              <a:rPr lang="en-US" dirty="0" err="1"/>
              <a:t>Brumadinho</a:t>
            </a:r>
            <a:r>
              <a:rPr lang="en-US" dirty="0"/>
              <a:t> dam failure, in the state of Minas Gerais, </a:t>
            </a:r>
            <a:r>
              <a:rPr lang="en-US" dirty="0" err="1"/>
              <a:t>Brazil.This</a:t>
            </a:r>
            <a:r>
              <a:rPr lang="en-US" dirty="0"/>
              <a:t> disaster occurred in January 2019 and, in addition to the tragic loss of hundreds of lives, approximately 9.8 million tons of iron mining tailings were released into the Ferro-</a:t>
            </a:r>
            <a:r>
              <a:rPr lang="en-US" dirty="0" err="1"/>
              <a:t>Carvão</a:t>
            </a:r>
            <a:r>
              <a:rPr lang="en-US" dirty="0"/>
              <a:t> stream basin and subsequently into the </a:t>
            </a:r>
            <a:r>
              <a:rPr lang="en-US" dirty="0" err="1"/>
              <a:t>Paraopeba</a:t>
            </a:r>
            <a:r>
              <a:rPr lang="en-US" dirty="0"/>
              <a:t> River. This resulted in both immediate and long-term impacts on water and sediment quality across the </a:t>
            </a:r>
            <a:r>
              <a:rPr lang="en-US" dirty="0" err="1"/>
              <a:t>basin.Several</a:t>
            </a:r>
            <a:r>
              <a:rPr lang="en-US" dirty="0"/>
              <a:t> studies have reported significant geochemical changes along tens of kilometers downstream, mainly associated with depositional processes and the remobilization of bed </a:t>
            </a:r>
            <a:r>
              <a:rPr lang="en-US" dirty="0" err="1"/>
              <a:t>sediments.A</a:t>
            </a:r>
            <a:r>
              <a:rPr lang="en-US" dirty="0"/>
              <a:t> key issue is that, prior to this event, no baseline values were available for the affected basin. As a result, the natural geochemical characteristics of fluvial sediments in the region were largely </a:t>
            </a:r>
            <a:r>
              <a:rPr lang="en-US" dirty="0" err="1"/>
              <a:t>unknown.In</a:t>
            </a:r>
            <a:r>
              <a:rPr lang="en-US" dirty="0"/>
              <a:t> this context, our study aimed to establish baseline values for 16 elements using a dataset of 717 stream sediment samples collected before the dam failure, from second- and third-order basins within the </a:t>
            </a:r>
            <a:r>
              <a:rPr lang="en-US" dirty="0" err="1"/>
              <a:t>Paraopeba</a:t>
            </a:r>
            <a:r>
              <a:rPr lang="en-US" dirty="0"/>
              <a:t> River </a:t>
            </a:r>
            <a:r>
              <a:rPr lang="en-US" dirty="0" err="1"/>
              <a:t>system.Our</a:t>
            </a:r>
            <a:r>
              <a:rPr lang="en-US" dirty="0"/>
              <a:t> results reveal anomalous concentrations of potentially toxic elements in specific areas of the basin. These patterns are partly controlled by the regional geological framework, although anthropogenic influences cannot be ruled </a:t>
            </a:r>
            <a:r>
              <a:rPr lang="en-US" dirty="0" err="1"/>
              <a:t>out.Importantly</a:t>
            </a:r>
            <a:r>
              <a:rPr lang="en-US" dirty="0"/>
              <a:t>, several elements show baseline values exceeding national regulatory limits, highlighting the critical need to define regional baseline values, particularly in areas affected by intensive mining </a:t>
            </a:r>
            <a:r>
              <a:rPr lang="en-US" dirty="0" err="1"/>
              <a:t>activities.For</a:t>
            </a:r>
            <a:r>
              <a:rPr lang="en-US" dirty="0"/>
              <a:t> those interested, I would be happy to share more details about our results after this </a:t>
            </a:r>
            <a:r>
              <a:rPr lang="en-US" dirty="0" err="1"/>
              <a:t>session.Thank</a:t>
            </a:r>
            <a:r>
              <a:rPr lang="en-US" dirty="0"/>
              <a:t> you very much for your attention.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51614-875B-4910-8C7C-2D77B0E32FB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160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1370C-A85A-6356-932C-9474D88A1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73BC41-F916-4BE6-A6BA-CEA66EB5F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3D8664-2B50-FFE3-02B7-B9DB68672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765-42E0-4013-9139-5AB1C493D437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BD8900-24EB-0112-F785-20B5CEB3A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805A9E-F093-642D-F82E-AD686DA1B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D32E-DCCE-4891-A2E7-E500F5F2D9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959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D827F-D497-3F57-316F-3E98F714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7CF53BF-4F39-9410-7660-A7596AFE3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94C0EA-A97E-BB08-35C4-4A3A4631F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765-42E0-4013-9139-5AB1C493D437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6DB437-6D00-49A3-C20A-4E3816764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93C294-B97E-7436-BE5F-332A9616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D32E-DCCE-4891-A2E7-E500F5F2D9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229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156E5D-5E60-715E-02CC-5B467D94F0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F27694-5742-277B-2D8F-A6A32B4A3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705CA6-D9D6-C911-D27F-26E7C924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765-42E0-4013-9139-5AB1C493D437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795671-6E69-17F2-7A84-41BD85063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8A153E-EEBB-0D03-59C0-6B762554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D32E-DCCE-4891-A2E7-E500F5F2D9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2107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DDCEF7-CD47-35CA-C629-6241FFE3F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49BD83-8715-B2A9-8388-ABB442D04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F82428-58BC-F07E-8DDD-6FAFEB008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765-42E0-4013-9139-5AB1C493D437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0D0854-EADD-6B41-B961-CAF3DE52D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323BB8A-99CB-1567-01B2-2F12E5104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D32E-DCCE-4891-A2E7-E500F5F2D9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7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90E8ED-2C5B-9974-50EA-3FDED3D78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419A5C-0F21-9C61-081F-63C43D1D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5AC2AA-DD35-D41E-7B34-02062541E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765-42E0-4013-9139-5AB1C493D437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F6FC5C-2DD3-8F5F-E133-753A9C86E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916616-DF99-3BD1-C398-2143715D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D32E-DCCE-4891-A2E7-E500F5F2D9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125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D0E1A3-1334-3FD6-5731-C62E5AD9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83B72F-5326-E42D-633B-776BD8767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C03DE13-82E4-6480-EB9C-A4C6AC09D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E0CED4-FC40-7686-6FE4-A31344C23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765-42E0-4013-9139-5AB1C493D437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11D6EB4-A7D9-E61F-12B9-C1A903EC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D956F3C-DC5E-326E-6639-AF4148A82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D32E-DCCE-4891-A2E7-E500F5F2D9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827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19078-83CF-F75F-117C-DE38D23B8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52339A4-90CC-8984-CE23-10EF04305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FE47FF-1A37-3AA9-C57E-925672A70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38E5565-8217-4151-EAE0-573D0E4A13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D8E7110-4935-7DD2-0B69-54515E9B7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5FFCAC5-A11A-6FC0-D665-3207E7BEE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765-42E0-4013-9139-5AB1C493D437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B250321-F0D4-5738-8284-5735A2B1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95DCD8F-03A9-C54C-C2C1-1566755BF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D32E-DCCE-4891-A2E7-E500F5F2D9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499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8AB069-682F-9AA7-E10F-8CD320143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1AADF88-0415-DADF-C424-6997DB999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765-42E0-4013-9139-5AB1C493D437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2DB1186-4605-72A4-6321-5C8C6947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6E30151-768A-5B35-CC80-8372E71B7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D32E-DCCE-4891-A2E7-E500F5F2D9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C9A0AB6-91DA-4D96-C896-4AFD83DCE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765-42E0-4013-9139-5AB1C493D437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0802495-CE8A-8415-DD64-2157086F0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712DDD-E5F1-771A-B518-DD480DF3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D32E-DCCE-4891-A2E7-E500F5F2D9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9896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2D3619-4ED0-88A3-0EB9-12E6775CD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CB6818-28B7-2028-496F-6FD2B7A3F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B40023-7F0C-C917-4215-71A1BB237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71492D-06EB-2929-6E8E-84865D29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765-42E0-4013-9139-5AB1C493D437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D086240-DE51-BDA5-EF69-B2C38A5C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123B884-6633-C960-5B6D-7CF466816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D32E-DCCE-4891-A2E7-E500F5F2D9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512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00A873-5F26-BE39-3488-8AC56F08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C2C1E43-CCB0-DA1C-0DF1-A0DF0D6648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59A34A-F5F0-58EB-89F9-88B2A0BB1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940EE6-FB44-5C4F-B7C2-7869FAE29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765-42E0-4013-9139-5AB1C493D437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DED016F-3FB6-2F37-9C1D-FB230BB06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DF6D6F-F475-6EC3-83B7-673A4FB1D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D32E-DCCE-4891-A2E7-E500F5F2D9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688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09E98CB-8630-B831-6295-89B64267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64F61B1-9990-A48A-9A5E-D790F6347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EFECBF-19CB-FC30-2ED1-34E9D1BAC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B2765-42E0-4013-9139-5AB1C493D437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4553B6-0B77-CD12-BCAE-6A19A684C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05883D-DB90-BFDF-EE5F-8395BE43F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CD32E-DCCE-4891-A2E7-E500F5F2D9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009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25AA2D-3A89-6332-12CF-01253D88F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4400" dirty="0"/>
              <a:t>Establishment of baseline values for fluvial sediments in the</a:t>
            </a:r>
            <a:br>
              <a:rPr lang="en-US" sz="4400" dirty="0"/>
            </a:br>
            <a:r>
              <a:rPr lang="en-US" sz="4400" dirty="0" err="1"/>
              <a:t>Paraopeba</a:t>
            </a:r>
            <a:r>
              <a:rPr lang="en-US" sz="4400" dirty="0"/>
              <a:t> river basin (Brazil), prior to the </a:t>
            </a:r>
            <a:r>
              <a:rPr lang="en-US" sz="4400" dirty="0" err="1"/>
              <a:t>Brumadinho</a:t>
            </a:r>
            <a:r>
              <a:rPr lang="en-US" sz="4400" dirty="0"/>
              <a:t> dam failure</a:t>
            </a:r>
            <a:endParaRPr lang="pt-BR" sz="4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5E6C70-1775-2DF2-12C5-98AC0FD60C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pt-BR" sz="1800" b="1" i="0" dirty="0">
                <a:solidFill>
                  <a:srgbClr val="000000"/>
                </a:solidFill>
                <a:effectLst/>
                <a:latin typeface="OpenSans-Bold"/>
              </a:rPr>
              <a:t>Lucas Leão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OpenSans"/>
              </a:rPr>
              <a:t>, Fernando Pacheco, Luís Filipe Fernandes, Raphael Vicq, Fernando Laureano, Eduardo Marques, </a:t>
            </a:r>
            <a:r>
              <a:rPr lang="pt-BR" sz="1800" b="0" i="0" dirty="0" err="1">
                <a:solidFill>
                  <a:srgbClr val="000000"/>
                </a:solidFill>
                <a:effectLst/>
                <a:latin typeface="OpenSans"/>
              </a:rPr>
              <a:t>and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OpenSans"/>
              </a:rPr>
              <a:t> Teresa Valente</a:t>
            </a:r>
          </a:p>
          <a:p>
            <a:pPr algn="just"/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32CB92-2897-20E4-0E99-3238C1EEB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58107"/>
            <a:ext cx="2143125" cy="2143125"/>
          </a:xfrm>
          <a:prstGeom prst="rect">
            <a:avLst/>
          </a:prstGeom>
        </p:spPr>
      </p:pic>
      <p:pic>
        <p:nvPicPr>
          <p:cNvPr id="1026" name="Picture 2" descr="Escola de Minas de Ouro Preto – Wikipédia, a enciclopédia livre">
            <a:extLst>
              <a:ext uri="{FF2B5EF4-FFF2-40B4-BE49-F238E27FC236}">
                <a16:creationId xmlns:a16="http://schemas.microsoft.com/office/drawing/2014/main" id="{FA3B2C14-A401-08AC-8266-DCBD5CF22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-220122"/>
            <a:ext cx="1707525" cy="175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sdegeo">
            <a:extLst>
              <a:ext uri="{FF2B5EF4-FFF2-40B4-BE49-F238E27FC236}">
                <a16:creationId xmlns:a16="http://schemas.microsoft.com/office/drawing/2014/main" id="{DA09BCCB-9414-C554-5683-1D57722A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03"/>
          <a:stretch/>
        </p:blipFill>
        <p:spPr bwMode="auto">
          <a:xfrm>
            <a:off x="81946" y="0"/>
            <a:ext cx="1442054" cy="131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TAB - Centro de Investigação e Tecnologias Agroambientais e Biológicas | Vila  Real">
            <a:extLst>
              <a:ext uri="{FF2B5EF4-FFF2-40B4-BE49-F238E27FC236}">
                <a16:creationId xmlns:a16="http://schemas.microsoft.com/office/drawing/2014/main" id="{FCD0C74F-5BEB-DDE2-05A0-A2F902D8E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691" y="4714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ite do Serviço Geológico do Brasil passa por instabilidade - SGB">
            <a:extLst>
              <a:ext uri="{FF2B5EF4-FFF2-40B4-BE49-F238E27FC236}">
                <a16:creationId xmlns:a16="http://schemas.microsoft.com/office/drawing/2014/main" id="{B6555F67-E33F-7F91-B944-1DBA8F8D3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049" y="5413149"/>
            <a:ext cx="1868129" cy="10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talheEvento">
            <a:extLst>
              <a:ext uri="{FF2B5EF4-FFF2-40B4-BE49-F238E27FC236}">
                <a16:creationId xmlns:a16="http://schemas.microsoft.com/office/drawing/2014/main" id="{995EF5EC-B7BD-DEC8-0680-2228F4A94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04"/>
          <a:stretch/>
        </p:blipFill>
        <p:spPr bwMode="auto">
          <a:xfrm>
            <a:off x="6909551" y="5238816"/>
            <a:ext cx="1828032" cy="13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EGU26 - Home">
            <a:extLst>
              <a:ext uri="{FF2B5EF4-FFF2-40B4-BE49-F238E27FC236}">
                <a16:creationId xmlns:a16="http://schemas.microsoft.com/office/drawing/2014/main" id="{53B14BE8-86F9-39CD-960E-5580C774A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683" y="4632326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298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Mapa&#10;&#10;Descrição gerada automaticamente">
            <a:extLst>
              <a:ext uri="{FF2B5EF4-FFF2-40B4-BE49-F238E27FC236}">
                <a16:creationId xmlns:a16="http://schemas.microsoft.com/office/drawing/2014/main" id="{0DF96C98-C191-C7F4-E5E5-EADF81273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9497" y="140657"/>
            <a:ext cx="4653006" cy="6576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609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2578C6DB-C55D-74DC-3469-ED4989EEAE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885994"/>
              </p:ext>
            </p:extLst>
          </p:nvPr>
        </p:nvGraphicFramePr>
        <p:xfrm>
          <a:off x="425245" y="287885"/>
          <a:ext cx="11491450" cy="2602802"/>
        </p:xfrm>
        <a:graphic>
          <a:graphicData uri="http://schemas.openxmlformats.org/drawingml/2006/table">
            <a:tbl>
              <a:tblPr firstRow="1" firstCol="1" bandRow="1"/>
              <a:tblGrid>
                <a:gridCol w="1113039">
                  <a:extLst>
                    <a:ext uri="{9D8B030D-6E8A-4147-A177-3AD203B41FA5}">
                      <a16:colId xmlns:a16="http://schemas.microsoft.com/office/drawing/2014/main" val="1961212726"/>
                    </a:ext>
                  </a:extLst>
                </a:gridCol>
                <a:gridCol w="1786842">
                  <a:extLst>
                    <a:ext uri="{9D8B030D-6E8A-4147-A177-3AD203B41FA5}">
                      <a16:colId xmlns:a16="http://schemas.microsoft.com/office/drawing/2014/main" val="2801117456"/>
                    </a:ext>
                  </a:extLst>
                </a:gridCol>
                <a:gridCol w="678402">
                  <a:extLst>
                    <a:ext uri="{9D8B030D-6E8A-4147-A177-3AD203B41FA5}">
                      <a16:colId xmlns:a16="http://schemas.microsoft.com/office/drawing/2014/main" val="1065191469"/>
                    </a:ext>
                  </a:extLst>
                </a:gridCol>
                <a:gridCol w="807184">
                  <a:extLst>
                    <a:ext uri="{9D8B030D-6E8A-4147-A177-3AD203B41FA5}">
                      <a16:colId xmlns:a16="http://schemas.microsoft.com/office/drawing/2014/main" val="2678089570"/>
                    </a:ext>
                  </a:extLst>
                </a:gridCol>
                <a:gridCol w="857777">
                  <a:extLst>
                    <a:ext uri="{9D8B030D-6E8A-4147-A177-3AD203B41FA5}">
                      <a16:colId xmlns:a16="http://schemas.microsoft.com/office/drawing/2014/main" val="4202769922"/>
                    </a:ext>
                  </a:extLst>
                </a:gridCol>
                <a:gridCol w="459934">
                  <a:extLst>
                    <a:ext uri="{9D8B030D-6E8A-4147-A177-3AD203B41FA5}">
                      <a16:colId xmlns:a16="http://schemas.microsoft.com/office/drawing/2014/main" val="2579465596"/>
                    </a:ext>
                  </a:extLst>
                </a:gridCol>
                <a:gridCol w="303557">
                  <a:extLst>
                    <a:ext uri="{9D8B030D-6E8A-4147-A177-3AD203B41FA5}">
                      <a16:colId xmlns:a16="http://schemas.microsoft.com/office/drawing/2014/main" val="2206086222"/>
                    </a:ext>
                  </a:extLst>
                </a:gridCol>
                <a:gridCol w="308155">
                  <a:extLst>
                    <a:ext uri="{9D8B030D-6E8A-4147-A177-3AD203B41FA5}">
                      <a16:colId xmlns:a16="http://schemas.microsoft.com/office/drawing/2014/main" val="3369967648"/>
                    </a:ext>
                  </a:extLst>
                </a:gridCol>
                <a:gridCol w="459934">
                  <a:extLst>
                    <a:ext uri="{9D8B030D-6E8A-4147-A177-3AD203B41FA5}">
                      <a16:colId xmlns:a16="http://schemas.microsoft.com/office/drawing/2014/main" val="4209762592"/>
                    </a:ext>
                  </a:extLst>
                </a:gridCol>
                <a:gridCol w="259863">
                  <a:extLst>
                    <a:ext uri="{9D8B030D-6E8A-4147-A177-3AD203B41FA5}">
                      <a16:colId xmlns:a16="http://schemas.microsoft.com/office/drawing/2014/main" val="4175569079"/>
                    </a:ext>
                  </a:extLst>
                </a:gridCol>
                <a:gridCol w="262163">
                  <a:extLst>
                    <a:ext uri="{9D8B030D-6E8A-4147-A177-3AD203B41FA5}">
                      <a16:colId xmlns:a16="http://schemas.microsoft.com/office/drawing/2014/main" val="2640038530"/>
                    </a:ext>
                  </a:extLst>
                </a:gridCol>
                <a:gridCol w="303557">
                  <a:extLst>
                    <a:ext uri="{9D8B030D-6E8A-4147-A177-3AD203B41FA5}">
                      <a16:colId xmlns:a16="http://schemas.microsoft.com/office/drawing/2014/main" val="2534927663"/>
                    </a:ext>
                  </a:extLst>
                </a:gridCol>
                <a:gridCol w="303557">
                  <a:extLst>
                    <a:ext uri="{9D8B030D-6E8A-4147-A177-3AD203B41FA5}">
                      <a16:colId xmlns:a16="http://schemas.microsoft.com/office/drawing/2014/main" val="2357401606"/>
                    </a:ext>
                  </a:extLst>
                </a:gridCol>
                <a:gridCol w="459934">
                  <a:extLst>
                    <a:ext uri="{9D8B030D-6E8A-4147-A177-3AD203B41FA5}">
                      <a16:colId xmlns:a16="http://schemas.microsoft.com/office/drawing/2014/main" val="2372513068"/>
                    </a:ext>
                  </a:extLst>
                </a:gridCol>
                <a:gridCol w="303557">
                  <a:extLst>
                    <a:ext uri="{9D8B030D-6E8A-4147-A177-3AD203B41FA5}">
                      <a16:colId xmlns:a16="http://schemas.microsoft.com/office/drawing/2014/main" val="1672424415"/>
                    </a:ext>
                  </a:extLst>
                </a:gridCol>
                <a:gridCol w="459934">
                  <a:extLst>
                    <a:ext uri="{9D8B030D-6E8A-4147-A177-3AD203B41FA5}">
                      <a16:colId xmlns:a16="http://schemas.microsoft.com/office/drawing/2014/main" val="254715858"/>
                    </a:ext>
                  </a:extLst>
                </a:gridCol>
                <a:gridCol w="459934">
                  <a:extLst>
                    <a:ext uri="{9D8B030D-6E8A-4147-A177-3AD203B41FA5}">
                      <a16:colId xmlns:a16="http://schemas.microsoft.com/office/drawing/2014/main" val="476081766"/>
                    </a:ext>
                  </a:extLst>
                </a:gridCol>
                <a:gridCol w="308155">
                  <a:extLst>
                    <a:ext uri="{9D8B030D-6E8A-4147-A177-3AD203B41FA5}">
                      <a16:colId xmlns:a16="http://schemas.microsoft.com/office/drawing/2014/main" val="3947018082"/>
                    </a:ext>
                  </a:extLst>
                </a:gridCol>
                <a:gridCol w="308155">
                  <a:extLst>
                    <a:ext uri="{9D8B030D-6E8A-4147-A177-3AD203B41FA5}">
                      <a16:colId xmlns:a16="http://schemas.microsoft.com/office/drawing/2014/main" val="448916886"/>
                    </a:ext>
                  </a:extLst>
                </a:gridCol>
                <a:gridCol w="264462">
                  <a:extLst>
                    <a:ext uri="{9D8B030D-6E8A-4147-A177-3AD203B41FA5}">
                      <a16:colId xmlns:a16="http://schemas.microsoft.com/office/drawing/2014/main" val="3853018547"/>
                    </a:ext>
                  </a:extLst>
                </a:gridCol>
                <a:gridCol w="416241">
                  <a:extLst>
                    <a:ext uri="{9D8B030D-6E8A-4147-A177-3AD203B41FA5}">
                      <a16:colId xmlns:a16="http://schemas.microsoft.com/office/drawing/2014/main" val="3615427052"/>
                    </a:ext>
                  </a:extLst>
                </a:gridCol>
                <a:gridCol w="303557">
                  <a:extLst>
                    <a:ext uri="{9D8B030D-6E8A-4147-A177-3AD203B41FA5}">
                      <a16:colId xmlns:a16="http://schemas.microsoft.com/office/drawing/2014/main" val="3007296220"/>
                    </a:ext>
                  </a:extLst>
                </a:gridCol>
                <a:gridCol w="303557">
                  <a:extLst>
                    <a:ext uri="{9D8B030D-6E8A-4147-A177-3AD203B41FA5}">
                      <a16:colId xmlns:a16="http://schemas.microsoft.com/office/drawing/2014/main" val="3470891128"/>
                    </a:ext>
                  </a:extLst>
                </a:gridCol>
              </a:tblGrid>
              <a:tr h="240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Region (Country)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Sample size (n)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Particle Size (mm)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Approach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 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 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 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Cd 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 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 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 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 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Hg*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 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 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 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Zn 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496744"/>
                  </a:ext>
                </a:extLst>
              </a:tr>
              <a:tr h="230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This Study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Paraopeba River Basin (MG, Brazil)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717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0.175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AR/ICPMS/mMAD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7.48E+04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26.2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214.9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2.01E+03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62.7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533.2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98.5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1.97E+05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79.89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4.55E+03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3.43E+03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110.7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884.1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42.9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2.0E+03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278.7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79.9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168368"/>
                  </a:ext>
                </a:extLst>
              </a:tr>
              <a:tr h="2500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Medeiros Filho </a:t>
                      </a:r>
                      <a:r>
                        <a:rPr lang="pt-BR" sz="700" i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 al</a:t>
                      </a: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(2025)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Quadrilátero Ferrífero (MG, Brazil)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AR/ICPMS/mMAD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288.0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242.0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57.4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3.6E+05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3.9E+03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044983"/>
                  </a:ext>
                </a:extLst>
              </a:tr>
              <a:tr h="230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Larizzatti </a:t>
                      </a:r>
                      <a:r>
                        <a:rPr lang="pt-BR" sz="700" i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 al</a:t>
                      </a: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(2018)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Quadrilátero Ferrífero (MG, Brazil)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3662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0.175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AR/ICPMS/75th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3.0E+04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18.4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96.3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28.4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6.9E+04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1.4E+03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948.0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25.2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23.4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195933"/>
                  </a:ext>
                </a:extLst>
              </a:tr>
              <a:tr h="230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Vicq </a:t>
                      </a:r>
                      <a:r>
                        <a:rPr lang="pt-BR" sz="700" i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 al</a:t>
                      </a: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(2018)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Quadrilátero Ferrífero (MG, Brazil)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541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AR/ICPOES/75th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2.0E+05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1.8E+03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83019"/>
                  </a:ext>
                </a:extLst>
              </a:tr>
              <a:tr h="230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Vicq </a:t>
                      </a:r>
                      <a:r>
                        <a:rPr lang="pt-BR" sz="700" i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 al</a:t>
                      </a: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(2023)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Upper Velhas River Basin (MG, Brazil)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AR/ICPOES/75th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20.6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151.3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37.9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1.7E+05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1.8E+03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56.9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28.4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63.1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593714"/>
                  </a:ext>
                </a:extLst>
              </a:tr>
              <a:tr h="2500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Salomão et a. (2020)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Itacaiúnas River Watershed (IRW) (PA-Brazil)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761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0.177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AR/ICPMS/mMAD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7.6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199.6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0.08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154.8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138.2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1.1E+05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3.8E+03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33.9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35.6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59.9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6442322"/>
                  </a:ext>
                </a:extLst>
              </a:tr>
              <a:tr h="230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CONAMA 454/12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Brazillian environmental resolution Level 1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5.9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35.7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086269"/>
                  </a:ext>
                </a:extLst>
              </a:tr>
              <a:tr h="230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CONAMA 454/12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Brazillian environmental resolution Level 2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486.0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91.3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315.0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1275950"/>
                  </a:ext>
                </a:extLst>
              </a:tr>
              <a:tr h="240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Rudnick &amp; Gao (2003)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Upper continental crust (UCC)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1.5E+05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628.0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3.6E+04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17.3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5.0E+04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2.8E+04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1.0E+03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1500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6.4E+03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97.0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67.0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910603"/>
                  </a:ext>
                </a:extLst>
              </a:tr>
              <a:tr h="240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7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051033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7F427E1C-62D3-EF21-248F-19AFCAE3EC36}"/>
              </a:ext>
            </a:extLst>
          </p:cNvPr>
          <p:cNvSpPr txBox="1"/>
          <p:nvPr/>
        </p:nvSpPr>
        <p:spPr>
          <a:xfrm>
            <a:off x="1789471" y="3588378"/>
            <a:ext cx="87507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/>
              <a:t>The importance of establishing regional geochemical baseline values to support water resource management in settings characterized by complex geological controls and intensive mining activities.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984333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25AA2D-3A89-6332-12CF-01253D88F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77530"/>
          </a:xfrm>
        </p:spPr>
        <p:txBody>
          <a:bodyPr>
            <a:noAutofit/>
          </a:bodyPr>
          <a:lstStyle/>
          <a:p>
            <a:r>
              <a:rPr lang="en-US" sz="4000" dirty="0"/>
              <a:t>Thank you very much for your attention.</a:t>
            </a:r>
            <a:endParaRPr lang="pt-BR" sz="4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32CB92-2897-20E4-0E99-3238C1EEB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8107"/>
            <a:ext cx="2143125" cy="2143125"/>
          </a:xfrm>
          <a:prstGeom prst="rect">
            <a:avLst/>
          </a:prstGeom>
        </p:spPr>
      </p:pic>
      <p:pic>
        <p:nvPicPr>
          <p:cNvPr id="1026" name="Picture 2" descr="Escola de Minas de Ouro Preto – Wikipédia, a enciclopédia livre">
            <a:extLst>
              <a:ext uri="{FF2B5EF4-FFF2-40B4-BE49-F238E27FC236}">
                <a16:creationId xmlns:a16="http://schemas.microsoft.com/office/drawing/2014/main" id="{FA3B2C14-A401-08AC-8266-DCBD5CF22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-220122"/>
            <a:ext cx="1707525" cy="175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sdegeo">
            <a:extLst>
              <a:ext uri="{FF2B5EF4-FFF2-40B4-BE49-F238E27FC236}">
                <a16:creationId xmlns:a16="http://schemas.microsoft.com/office/drawing/2014/main" id="{DA09BCCB-9414-C554-5683-1D57722A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03"/>
          <a:stretch/>
        </p:blipFill>
        <p:spPr bwMode="auto">
          <a:xfrm>
            <a:off x="81946" y="0"/>
            <a:ext cx="1442054" cy="131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TAB - Centro de Investigação e Tecnologias Agroambientais e Biológicas | Vila  Real">
            <a:extLst>
              <a:ext uri="{FF2B5EF4-FFF2-40B4-BE49-F238E27FC236}">
                <a16:creationId xmlns:a16="http://schemas.microsoft.com/office/drawing/2014/main" id="{FCD0C74F-5BEB-DDE2-05A0-A2F902D8E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84" y="4714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ite do Serviço Geológico do Brasil passa por instabilidade - SGB">
            <a:extLst>
              <a:ext uri="{FF2B5EF4-FFF2-40B4-BE49-F238E27FC236}">
                <a16:creationId xmlns:a16="http://schemas.microsoft.com/office/drawing/2014/main" id="{B6555F67-E33F-7F91-B944-1DBA8F8D3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478" y="5405753"/>
            <a:ext cx="1868129" cy="10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talheEvento">
            <a:extLst>
              <a:ext uri="{FF2B5EF4-FFF2-40B4-BE49-F238E27FC236}">
                <a16:creationId xmlns:a16="http://schemas.microsoft.com/office/drawing/2014/main" id="{995EF5EC-B7BD-DEC8-0680-2228F4A94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04"/>
          <a:stretch/>
        </p:blipFill>
        <p:spPr bwMode="auto">
          <a:xfrm>
            <a:off x="7492490" y="5238816"/>
            <a:ext cx="1828032" cy="13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EGU26 - Home">
            <a:extLst>
              <a:ext uri="{FF2B5EF4-FFF2-40B4-BE49-F238E27FC236}">
                <a16:creationId xmlns:a16="http://schemas.microsoft.com/office/drawing/2014/main" id="{53B14BE8-86F9-39CD-960E-5580C774A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683" y="4632326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7074F00-0475-1E80-7B7C-D222A77D0EDB}"/>
              </a:ext>
            </a:extLst>
          </p:cNvPr>
          <p:cNvSpPr txBox="1">
            <a:spLocks/>
          </p:cNvSpPr>
          <p:nvPr/>
        </p:nvSpPr>
        <p:spPr>
          <a:xfrm>
            <a:off x="2069689" y="3289839"/>
            <a:ext cx="9144000" cy="8775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lucas.leao@ufop.edu.br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8860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K DIT hosted Vale at 'mining is great' event weeks before dam collapse - Unearthed">
            <a:extLst>
              <a:ext uri="{FF2B5EF4-FFF2-40B4-BE49-F238E27FC236}">
                <a16:creationId xmlns:a16="http://schemas.microsoft.com/office/drawing/2014/main" id="{FEA40B56-9CD1-E0CD-31DE-F9DC7B056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6957"/>
            <a:ext cx="59443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108C0A0-47E1-E11D-CFB8-9E3114D24946}"/>
              </a:ext>
            </a:extLst>
          </p:cNvPr>
          <p:cNvSpPr txBox="1"/>
          <p:nvPr/>
        </p:nvSpPr>
        <p:spPr>
          <a:xfrm>
            <a:off x="294130" y="1755027"/>
            <a:ext cx="60943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9.8 million m³ tailings released (Fe-rich);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Sediment and water contamination;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geochemical alterations;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Downstream transport over tens of km;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Deposition and remobilization processes.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C744EEC-6338-5A8C-F55C-50F8B7D10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B1 </a:t>
            </a:r>
            <a:r>
              <a:rPr lang="pt-BR" dirty="0" err="1"/>
              <a:t>Tailings</a:t>
            </a:r>
            <a:r>
              <a:rPr lang="pt-BR" dirty="0"/>
              <a:t> Dam </a:t>
            </a:r>
            <a:r>
              <a:rPr lang="pt-BR" dirty="0" err="1"/>
              <a:t>Failure</a:t>
            </a:r>
            <a:r>
              <a:rPr lang="pt-BR" dirty="0"/>
              <a:t> – Brumadinho (MG, </a:t>
            </a:r>
            <a:r>
              <a:rPr lang="pt-BR" dirty="0" err="1"/>
              <a:t>Brazil</a:t>
            </a:r>
            <a:r>
              <a:rPr lang="pt-BR" dirty="0"/>
              <a:t>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54C9FF0-6CE7-AE37-9405-F0F84AE14F8F}"/>
              </a:ext>
            </a:extLst>
          </p:cNvPr>
          <p:cNvSpPr txBox="1"/>
          <p:nvPr/>
        </p:nvSpPr>
        <p:spPr>
          <a:xfrm>
            <a:off x="6166424" y="275902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https://unearthed.greenpeace.org/2019/02/13/vale-brazil-mining-disaster-brumadinho-liam-fox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7BD0A8A-0090-413D-A099-C33B9A82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06" y="3429000"/>
            <a:ext cx="5803546" cy="333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41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A789E0C-EEBE-D5BA-A087-02809BF68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87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9DD83D6-AB68-A449-D557-8F9E50A7D4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1" y="148784"/>
            <a:ext cx="6443585" cy="5154736"/>
          </a:xfrm>
          <a:prstGeom prst="rect">
            <a:avLst/>
          </a:prstGeom>
          <a:noFill/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F1B68588-0B9A-A57A-26C5-D8965CAD2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3920" y="4411176"/>
            <a:ext cx="732109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717 </a:t>
            </a:r>
            <a:r>
              <a:rPr kumimoji="0" lang="pt-BR" altLang="pt-B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stream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BR" altLang="pt-B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sediment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samples (2008 </a:t>
            </a:r>
            <a:r>
              <a:rPr kumimoji="0" lang="pt-BR" altLang="pt-B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2009);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Al, As, Ba, Ca, </a:t>
            </a:r>
            <a:r>
              <a:rPr kumimoji="0" lang="pt-BR" altLang="pt-B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Cd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Co, Cr, Cu, Fe, Hg, K, </a:t>
            </a:r>
            <a:r>
              <a:rPr kumimoji="0" lang="pt-BR" altLang="pt-B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Pb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Mn, Ni, P, Ti, V, </a:t>
            </a:r>
            <a:r>
              <a:rPr kumimoji="0" lang="pt-BR" altLang="pt-B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Zn;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Isoconcentration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BR" altLang="pt-B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maps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Baseline values determined using four distinct methodological approaches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Geological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</a:t>
            </a:r>
            <a:r>
              <a:rPr kumimoji="0" lang="pt-BR" altLang="pt-B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geochemical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BR" altLang="pt-B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correlation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Environmental </a:t>
            </a:r>
            <a:r>
              <a:rPr kumimoji="0" lang="pt-BR" altLang="pt-B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implications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283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DE890621-DD23-EC00-7099-387F2DCC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898578"/>
              </p:ext>
            </p:extLst>
          </p:nvPr>
        </p:nvGraphicFramePr>
        <p:xfrm>
          <a:off x="457200" y="314960"/>
          <a:ext cx="11470635" cy="6360160"/>
        </p:xfrm>
        <a:graphic>
          <a:graphicData uri="http://schemas.openxmlformats.org/drawingml/2006/table">
            <a:tbl>
              <a:tblPr firstRow="1" firstCol="1" bandRow="1"/>
              <a:tblGrid>
                <a:gridCol w="1042785">
                  <a:extLst>
                    <a:ext uri="{9D8B030D-6E8A-4147-A177-3AD203B41FA5}">
                      <a16:colId xmlns:a16="http://schemas.microsoft.com/office/drawing/2014/main" val="2556919383"/>
                    </a:ext>
                  </a:extLst>
                </a:gridCol>
                <a:gridCol w="1042785">
                  <a:extLst>
                    <a:ext uri="{9D8B030D-6E8A-4147-A177-3AD203B41FA5}">
                      <a16:colId xmlns:a16="http://schemas.microsoft.com/office/drawing/2014/main" val="3203370629"/>
                    </a:ext>
                  </a:extLst>
                </a:gridCol>
                <a:gridCol w="1042785">
                  <a:extLst>
                    <a:ext uri="{9D8B030D-6E8A-4147-A177-3AD203B41FA5}">
                      <a16:colId xmlns:a16="http://schemas.microsoft.com/office/drawing/2014/main" val="4150809933"/>
                    </a:ext>
                  </a:extLst>
                </a:gridCol>
                <a:gridCol w="1042785">
                  <a:extLst>
                    <a:ext uri="{9D8B030D-6E8A-4147-A177-3AD203B41FA5}">
                      <a16:colId xmlns:a16="http://schemas.microsoft.com/office/drawing/2014/main" val="1049887845"/>
                    </a:ext>
                  </a:extLst>
                </a:gridCol>
                <a:gridCol w="1042785">
                  <a:extLst>
                    <a:ext uri="{9D8B030D-6E8A-4147-A177-3AD203B41FA5}">
                      <a16:colId xmlns:a16="http://schemas.microsoft.com/office/drawing/2014/main" val="4251810575"/>
                    </a:ext>
                  </a:extLst>
                </a:gridCol>
                <a:gridCol w="1042785">
                  <a:extLst>
                    <a:ext uri="{9D8B030D-6E8A-4147-A177-3AD203B41FA5}">
                      <a16:colId xmlns:a16="http://schemas.microsoft.com/office/drawing/2014/main" val="2288587231"/>
                    </a:ext>
                  </a:extLst>
                </a:gridCol>
                <a:gridCol w="1042785">
                  <a:extLst>
                    <a:ext uri="{9D8B030D-6E8A-4147-A177-3AD203B41FA5}">
                      <a16:colId xmlns:a16="http://schemas.microsoft.com/office/drawing/2014/main" val="2941100451"/>
                    </a:ext>
                  </a:extLst>
                </a:gridCol>
                <a:gridCol w="1042785">
                  <a:extLst>
                    <a:ext uri="{9D8B030D-6E8A-4147-A177-3AD203B41FA5}">
                      <a16:colId xmlns:a16="http://schemas.microsoft.com/office/drawing/2014/main" val="3939673336"/>
                    </a:ext>
                  </a:extLst>
                </a:gridCol>
                <a:gridCol w="1042785">
                  <a:extLst>
                    <a:ext uri="{9D8B030D-6E8A-4147-A177-3AD203B41FA5}">
                      <a16:colId xmlns:a16="http://schemas.microsoft.com/office/drawing/2014/main" val="3393712323"/>
                    </a:ext>
                  </a:extLst>
                </a:gridCol>
                <a:gridCol w="1042785">
                  <a:extLst>
                    <a:ext uri="{9D8B030D-6E8A-4147-A177-3AD203B41FA5}">
                      <a16:colId xmlns:a16="http://schemas.microsoft.com/office/drawing/2014/main" val="3486646466"/>
                    </a:ext>
                  </a:extLst>
                </a:gridCol>
                <a:gridCol w="1042785">
                  <a:extLst>
                    <a:ext uri="{9D8B030D-6E8A-4147-A177-3AD203B41FA5}">
                      <a16:colId xmlns:a16="http://schemas.microsoft.com/office/drawing/2014/main" val="3139663832"/>
                    </a:ext>
                  </a:extLst>
                </a:gridCol>
              </a:tblGrid>
              <a:tr h="30723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Element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LLD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%&lt; LLD</a:t>
                      </a:r>
                      <a:endParaRPr lang="pt-BR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Median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773006"/>
                  </a:ext>
                </a:extLst>
              </a:tr>
              <a:tr h="3193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p.SW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25776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 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2.58E+04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1.43E+04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1.54E+04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2.43E+04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3.46E+04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8.16E+04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263418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 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7.6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19.8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027368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87.4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65.7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52.2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75.1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1.11E+03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039877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1.26E+03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&lt;100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1.86E+04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281484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Cd 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624481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 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17.8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309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648313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 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75.8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&lt;0.50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39.9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94.2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2.45E+03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2057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 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22.6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21.5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30.5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011995"/>
                  </a:ext>
                </a:extLst>
              </a:tr>
              <a:tr h="498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 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6.14E+04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6.17E+04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2.60E+04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4.31E+04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7.25E+04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&gt;5.00E+05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167596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Hg*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24.2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&lt;1.00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415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122464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 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1.14E+03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807.9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1.00E+03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1.50E+03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6.80E+03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523115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 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898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1.55E+03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269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1.00E+03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2.00E+04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626283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 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23.8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12.7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275203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 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337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3.66E+03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3909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Pb 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17.6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16.2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21.6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79.9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409305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 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2.75E+03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800137"/>
                  </a:ext>
                </a:extLst>
              </a:tr>
              <a:tr h="307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 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58.2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48.8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&lt;2.00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959006"/>
                  </a:ext>
                </a:extLst>
              </a:tr>
              <a:tr h="3193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Zn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34.9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21.1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41.4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387</a:t>
                      </a:r>
                      <a:endParaRPr lang="pt-BR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pt-BR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082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577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51EFC5B-61EB-6544-FF6E-3015F706B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580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5536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51D192B2-BD88-B072-3DB1-44E00DF67E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3"/>
          <a:stretch/>
        </p:blipFill>
        <p:spPr bwMode="auto">
          <a:xfrm>
            <a:off x="227647" y="119062"/>
            <a:ext cx="5335905" cy="6619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 descr="Uma imagem contendo Seta&#10;&#10;Descrição gerada automaticamente">
            <a:extLst>
              <a:ext uri="{FF2B5EF4-FFF2-40B4-BE49-F238E27FC236}">
                <a16:creationId xmlns:a16="http://schemas.microsoft.com/office/drawing/2014/main" id="{8C14D0F3-F667-6391-B2F6-10D802F9C5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25"/>
          <a:stretch/>
        </p:blipFill>
        <p:spPr bwMode="auto">
          <a:xfrm>
            <a:off x="6436677" y="119061"/>
            <a:ext cx="5414645" cy="6619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6547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áfico, Gráfico de dispersão&#10;&#10;Descrição gerada automaticamente">
            <a:extLst>
              <a:ext uri="{FF2B5EF4-FFF2-40B4-BE49-F238E27FC236}">
                <a16:creationId xmlns:a16="http://schemas.microsoft.com/office/drawing/2014/main" id="{A82AE1C5-7AA6-B6A9-90BC-7003B8DFC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22" y="0"/>
            <a:ext cx="3907155" cy="6426835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671A769-DB54-9238-2D80-B40E30F607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03237"/>
              </p:ext>
            </p:extLst>
          </p:nvPr>
        </p:nvGraphicFramePr>
        <p:xfrm>
          <a:off x="6573520" y="243840"/>
          <a:ext cx="5413375" cy="5231512"/>
        </p:xfrm>
        <a:graphic>
          <a:graphicData uri="http://schemas.openxmlformats.org/drawingml/2006/table">
            <a:tbl>
              <a:tblPr firstRow="1" firstCol="1" bandRow="1"/>
              <a:tblGrid>
                <a:gridCol w="1082675">
                  <a:extLst>
                    <a:ext uri="{9D8B030D-6E8A-4147-A177-3AD203B41FA5}">
                      <a16:colId xmlns:a16="http://schemas.microsoft.com/office/drawing/2014/main" val="2446542858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55304663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674722388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1874746661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3392305252"/>
                    </a:ext>
                  </a:extLst>
                </a:gridCol>
              </a:tblGrid>
              <a:tr h="1939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PC1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PC2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PC3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PC4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440045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-0.471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0.412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0.411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0.373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6938463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0.497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-0.549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0.196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0.082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2122809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-0.739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-0.074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-0.317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-0.164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154653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-0.613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-0.093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-0.042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-0.402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210412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Cd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-0.047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-0.383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0.068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-0.309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653599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0.598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0.033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-0.454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-0.312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804433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0.846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0.263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0.112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0.045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0624120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0.572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0.378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0.312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-0.380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908096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0.262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-0.418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0.100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0.613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093133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Hg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-0.510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-0.261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0.564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0.075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725491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-0.657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0.285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-0.438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0.264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737674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-0.747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0.360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0.013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0.164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27302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0.158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-0.588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-0.557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0.061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495047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0.828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0.189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-0.106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0.019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757605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-0.520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-0.316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0.431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-0.188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7790963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-0.015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0.632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-0.390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0.184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590602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0.619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0.474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0.380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-0.097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3587924"/>
                  </a:ext>
                </a:extLst>
              </a:tr>
              <a:tr h="202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Zn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-0.713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0.280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0.029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-0.323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8990839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Eigenvalue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5.984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2.483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1.956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1.339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23792"/>
                  </a:ext>
                </a:extLst>
              </a:tr>
              <a:tr h="19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Variability (%)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33.24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13.79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10.87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7.44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667823"/>
                  </a:ext>
                </a:extLst>
              </a:tr>
              <a:tr h="202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Cumulative %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33.25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47.04</a:t>
                      </a:r>
                      <a:endParaRPr lang="pt-B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57.91</a:t>
                      </a:r>
                      <a:endParaRPr lang="pt-B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65.34</a:t>
                      </a:r>
                      <a:endParaRPr lang="pt-B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522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467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1F09D3A9-E22A-D112-EB22-8521FBFF7A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3231387"/>
              </p:ext>
            </p:extLst>
          </p:nvPr>
        </p:nvGraphicFramePr>
        <p:xfrm>
          <a:off x="197020" y="143529"/>
          <a:ext cx="7006416" cy="6606004"/>
        </p:xfrm>
        <a:graphic>
          <a:graphicData uri="http://schemas.openxmlformats.org/drawingml/2006/table">
            <a:tbl>
              <a:tblPr firstRow="1" firstCol="1" bandRow="1"/>
              <a:tblGrid>
                <a:gridCol w="597336">
                  <a:extLst>
                    <a:ext uri="{9D8B030D-6E8A-4147-A177-3AD203B41FA5}">
                      <a16:colId xmlns:a16="http://schemas.microsoft.com/office/drawing/2014/main" val="1219059801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3479292805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425328739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2830238237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3373334158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2394939946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1123250247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4159902474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1995430472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2074110827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2916137668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730307218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2788215218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1045048514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1646214576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939524899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196008372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883488824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2708694180"/>
                    </a:ext>
                  </a:extLst>
                </a:gridCol>
                <a:gridCol w="337320">
                  <a:extLst>
                    <a:ext uri="{9D8B030D-6E8A-4147-A177-3AD203B41FA5}">
                      <a16:colId xmlns:a16="http://schemas.microsoft.com/office/drawing/2014/main" val="2995306567"/>
                    </a:ext>
                  </a:extLst>
                </a:gridCol>
              </a:tblGrid>
              <a:tr h="69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 subset (n)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Methods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Cd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Hg*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Pb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Zn 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270109"/>
                  </a:ext>
                </a:extLst>
              </a:tr>
              <a:tr h="135687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Whole area (717)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mMAD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7.48E+04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2.01E+03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533.2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1.97E+05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4.55E+03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3.43E+03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884.1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1.98E+03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278.7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974439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TIF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1.09E+05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297.9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3.48E+03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1.32E+03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3.40E+05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5.93E+03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7.41E+03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3.41E+03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504.2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601869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5.99E+04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257.6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4.13E+03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341.1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2.81E+05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3.17E+03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4.58E+03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946.8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1.62E+03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823806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5.24E+04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186.4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242.5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1.91E+05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2.62E+03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735.9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906337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4.53E+04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1.25E+05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1.99E+03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604.0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126.4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072800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P75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3.46E+04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7.25E+04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922434"/>
                  </a:ext>
                </a:extLst>
              </a:tr>
              <a:tr h="135687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TTGM (346)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mMAD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7.52E+04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179.9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2.01E+03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1.30E+05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4.69E+03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2.49E+03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866.0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1.51E+03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353778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TIF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1.12E+05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3.48E+03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318.6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2.03E+05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7.42E+03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4.72E+03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1.33E+03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2.68E+03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002388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5.90E+04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4.57E+03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266.2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2.15E+05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1.47E+03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742079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5.17E+04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1.33E+05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2.87E+03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2.09E+03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797.2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278184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4.46E+04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8.98E+04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1.49E+03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599.9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8.35E+02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721291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P75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3.41E+04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5.69E+04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792.7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266404"/>
                  </a:ext>
                </a:extLst>
              </a:tr>
              <a:tr h="135687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SAPC (17)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mMAD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1.09E+05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8.63E+03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469.5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2.94E+05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3.29E+03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1.61E+03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1.32E+03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684.9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974426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TIF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1.86E+05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247.9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1.68E+04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226.6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2.94E+05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598562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4.79E+04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1.12E+04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269.9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2.05E+05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931.1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789.5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880.3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278.4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766282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4.78E+04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5.22E+03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258.1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1.85E+05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836.5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732.5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865.9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273.2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8981685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4.37E+04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3.03E+03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1.67E+05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2.57E+03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685.7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792.2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257.0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487817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P75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3.28E+04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188.7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1.20E+05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1.64E+03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5333866"/>
                  </a:ext>
                </a:extLst>
              </a:tr>
              <a:tr h="135687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MVSRV (49)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mMAD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8.66E+04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402.5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4.69E+05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5.02E+03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659.6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1.22E+03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394432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TIF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1.31E+05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1392.0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247.3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2.49E+03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1.01E+03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7.68E+05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3.59E+03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4.65E+03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917.4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1.78E+03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268.9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164346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4.81E+04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617.9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3.87E+05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2.24E+03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5.19E+03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713.4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1.08E+03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262835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4.62E+04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573.8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3.29E+05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1.62E+03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2.32E+03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615.3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905.5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1399911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4.30E+04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511.1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2.52E+05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2.18E+03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452.0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727.7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943002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P75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3.72E+04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222.9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1.44E+05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1.29E+03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686337"/>
                  </a:ext>
                </a:extLst>
              </a:tr>
              <a:tr h="135687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MVSM (32)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mMAD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6.63E+04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284.3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2.14E+03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256.8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6.78E+05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6.35E+03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980025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TIF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8.44E+04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524.2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2.49E+03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359.4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1.11E+06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5.60E+03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8.84E+03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1.39E+03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1.99E+03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9712303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4.95E+04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4.95E+03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184.4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3.12E+05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167.4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4.77E+03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1.01E+03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7668705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3.71E+04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183.5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2.93E+03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3.01E+05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3.03E+03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903.1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857.8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374313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3.29E+04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984.2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2.83E+05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2.31E+03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2.74E+03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723.7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720.3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683401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P75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2.70E+04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2.19E+05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511.6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599.7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895595"/>
                  </a:ext>
                </a:extLst>
              </a:tr>
              <a:tr h="135687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MVSB (71)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mMAD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7.94E+04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271.3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307.8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1.67E+05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5.04E+03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939.8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296.1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337890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TIF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1.35E+05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276.9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398.0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3.04E+03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528.8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231.8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2.21E+05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6.09E+03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1.68E+04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1.23E+03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396.8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783835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6.62E+04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606.0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2.70E+05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2.00E+04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829.6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2.01E+03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247.7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0297556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5.94E+04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261.4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2.07E+05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6.52E+03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674.1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1.43E+03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913147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5.34E+04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1.25E+05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420101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P75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4.34E+04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8.58E+04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1.83E+03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495.0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819.9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314494"/>
                  </a:ext>
                </a:extLst>
              </a:tr>
              <a:tr h="135687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MBG (110)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mMAD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6.19E+04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253.4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2.27E+03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1.39E+05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4.74E+03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2.48E+03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833.7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1.83E+03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410627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TIF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8.42E+04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398.1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3.48E+03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492.9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2.11E+05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8.11E+03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330.3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07434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6.07E+04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307.3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1.85E+05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3.44E+03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4.85E+03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925.2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1.97E+03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176.2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883090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5.59E+04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266.8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1.40E+05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746.4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1.33E+03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145.1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647262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4.93E+04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1.11E+03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173.1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1.08E+05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2.33E+03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652.9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1.21E+03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734216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P75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3.98E+04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6.95E+04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895.7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447.5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867.5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941776"/>
                  </a:ext>
                </a:extLst>
              </a:tr>
              <a:tr h="135687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SCDL (90)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mMAD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6.11E+04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175.8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8.98E+04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717.4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715.3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1695119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TIF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1.10E+05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248.5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1.56E+05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2.17E+03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1.38E+03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1.11E+03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069974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4.24E+04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4.96E+03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1.29E+05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727.9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432707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3.68E+04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1.07E+05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1.55E+03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1.36E+03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536.3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809.02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073171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P90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2.89E+04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110.8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5.98E+04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1.40E+03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1.07E+03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441.0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576.6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43.1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723176"/>
                  </a:ext>
                </a:extLst>
              </a:tr>
              <a:tr h="1356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P75</a:t>
                      </a:r>
                      <a:endParaRPr lang="pt-BR" sz="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2.44E+04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3.74E+04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18.2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480.5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334.9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320.0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34.0</a:t>
                      </a:r>
                      <a:endParaRPr lang="pt-BR" sz="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29.9</a:t>
                      </a:r>
                      <a:endParaRPr lang="pt-BR" sz="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385" marR="113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333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85120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2880</Words>
  <Application>Microsoft Office PowerPoint</Application>
  <PresentationFormat>Widescreen</PresentationFormat>
  <Paragraphs>1535</Paragraphs>
  <Slides>12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OpenSans</vt:lpstr>
      <vt:lpstr>OpenSans-Bold</vt:lpstr>
      <vt:lpstr>Times New Roman</vt:lpstr>
      <vt:lpstr>Tema do Office</vt:lpstr>
      <vt:lpstr>Establishment of baseline values for fluvial sediments in the Paraopeba river basin (Brazil), prior to the Brumadinho dam failure</vt:lpstr>
      <vt:lpstr>B1 Tailings Dam Failure – Brumadinho (MG, Brazil)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Thank you very much for your attention.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Establishment of baseline values for fluvial sediments in the Paraopeba river basin (Brazil), prior to the Brumadinho dam failure</dc:title>
  <dc:creator>Lucas Leao</dc:creator>
  <cp:lastModifiedBy>Lucas Leao</cp:lastModifiedBy>
  <cp:revision>5</cp:revision>
  <dcterms:created xsi:type="dcterms:W3CDTF">2026-05-05T08:58:22Z</dcterms:created>
  <dcterms:modified xsi:type="dcterms:W3CDTF">2026-05-06T07:40:32Z</dcterms:modified>
</cp:coreProperties>
</file>