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6799500" cy="32399288"/>
  <p:notesSz cx="9144000" cy="6858000"/>
  <p:defaultTextStyle>
    <a:defPPr>
      <a:defRPr lang="zh-TW"/>
    </a:defPPr>
    <a:lvl1pPr algn="l" defTabSz="4318332" rtl="0" fontAlgn="base">
      <a:spcBef>
        <a:spcPct val="0"/>
      </a:spcBef>
      <a:spcAft>
        <a:spcPct val="0"/>
      </a:spcAft>
      <a:defRPr kumimoji="1" sz="8481" kern="1200">
        <a:solidFill>
          <a:schemeClr val="tx1"/>
        </a:solidFill>
        <a:latin typeface="Arial" panose="020B0604020202020204" pitchFamily="34" charset="0"/>
        <a:ea typeface="新細明體" panose="02020500000000000000" pitchFamily="18" charset="-120"/>
        <a:cs typeface="+mn-cs"/>
      </a:defRPr>
    </a:lvl1pPr>
    <a:lvl2pPr marL="2159166" indent="-1686284" algn="l" defTabSz="4318332" rtl="0" fontAlgn="base">
      <a:spcBef>
        <a:spcPct val="0"/>
      </a:spcBef>
      <a:spcAft>
        <a:spcPct val="0"/>
      </a:spcAft>
      <a:defRPr kumimoji="1" sz="8481" kern="1200">
        <a:solidFill>
          <a:schemeClr val="tx1"/>
        </a:solidFill>
        <a:latin typeface="Arial" panose="020B0604020202020204" pitchFamily="34" charset="0"/>
        <a:ea typeface="新細明體" panose="02020500000000000000" pitchFamily="18" charset="-120"/>
        <a:cs typeface="+mn-cs"/>
      </a:defRPr>
    </a:lvl2pPr>
    <a:lvl3pPr marL="4318332" indent="-3372568" algn="l" defTabSz="4318332" rtl="0" fontAlgn="base">
      <a:spcBef>
        <a:spcPct val="0"/>
      </a:spcBef>
      <a:spcAft>
        <a:spcPct val="0"/>
      </a:spcAft>
      <a:defRPr kumimoji="1" sz="8481" kern="1200">
        <a:solidFill>
          <a:schemeClr val="tx1"/>
        </a:solidFill>
        <a:latin typeface="Arial" panose="020B0604020202020204" pitchFamily="34" charset="0"/>
        <a:ea typeface="新細明體" panose="02020500000000000000" pitchFamily="18" charset="-120"/>
        <a:cs typeface="+mn-cs"/>
      </a:defRPr>
    </a:lvl3pPr>
    <a:lvl4pPr marL="6479140" indent="-5060494" algn="l" defTabSz="4318332" rtl="0" fontAlgn="base">
      <a:spcBef>
        <a:spcPct val="0"/>
      </a:spcBef>
      <a:spcAft>
        <a:spcPct val="0"/>
      </a:spcAft>
      <a:defRPr kumimoji="1" sz="8481" kern="1200">
        <a:solidFill>
          <a:schemeClr val="tx1"/>
        </a:solidFill>
        <a:latin typeface="Arial" panose="020B0604020202020204" pitchFamily="34" charset="0"/>
        <a:ea typeface="新細明體" panose="02020500000000000000" pitchFamily="18" charset="-120"/>
        <a:cs typeface="+mn-cs"/>
      </a:defRPr>
    </a:lvl4pPr>
    <a:lvl5pPr marL="8638306" indent="-6746778" algn="l" defTabSz="4318332" rtl="0" fontAlgn="base">
      <a:spcBef>
        <a:spcPct val="0"/>
      </a:spcBef>
      <a:spcAft>
        <a:spcPct val="0"/>
      </a:spcAft>
      <a:defRPr kumimoji="1" sz="8481" kern="1200">
        <a:solidFill>
          <a:schemeClr val="tx1"/>
        </a:solidFill>
        <a:latin typeface="Arial" panose="020B0604020202020204" pitchFamily="34" charset="0"/>
        <a:ea typeface="新細明體" panose="02020500000000000000" pitchFamily="18" charset="-120"/>
        <a:cs typeface="+mn-cs"/>
      </a:defRPr>
    </a:lvl5pPr>
    <a:lvl6pPr marL="2364410" algn="l" defTabSz="945764" rtl="0" eaLnBrk="1" latinLnBrk="0" hangingPunct="1">
      <a:defRPr kumimoji="1" sz="8481" kern="1200">
        <a:solidFill>
          <a:schemeClr val="tx1"/>
        </a:solidFill>
        <a:latin typeface="Arial" panose="020B0604020202020204" pitchFamily="34" charset="0"/>
        <a:ea typeface="新細明體" panose="02020500000000000000" pitchFamily="18" charset="-120"/>
        <a:cs typeface="+mn-cs"/>
      </a:defRPr>
    </a:lvl6pPr>
    <a:lvl7pPr marL="2837292" algn="l" defTabSz="945764" rtl="0" eaLnBrk="1" latinLnBrk="0" hangingPunct="1">
      <a:defRPr kumimoji="1" sz="8481" kern="1200">
        <a:solidFill>
          <a:schemeClr val="tx1"/>
        </a:solidFill>
        <a:latin typeface="Arial" panose="020B0604020202020204" pitchFamily="34" charset="0"/>
        <a:ea typeface="新細明體" panose="02020500000000000000" pitchFamily="18" charset="-120"/>
        <a:cs typeface="+mn-cs"/>
      </a:defRPr>
    </a:lvl7pPr>
    <a:lvl8pPr marL="3310174" algn="l" defTabSz="945764" rtl="0" eaLnBrk="1" latinLnBrk="0" hangingPunct="1">
      <a:defRPr kumimoji="1" sz="8481" kern="1200">
        <a:solidFill>
          <a:schemeClr val="tx1"/>
        </a:solidFill>
        <a:latin typeface="Arial" panose="020B0604020202020204" pitchFamily="34" charset="0"/>
        <a:ea typeface="新細明體" panose="02020500000000000000" pitchFamily="18" charset="-120"/>
        <a:cs typeface="+mn-cs"/>
      </a:defRPr>
    </a:lvl8pPr>
    <a:lvl9pPr marL="3783056" algn="l" defTabSz="945764" rtl="0" eaLnBrk="1" latinLnBrk="0" hangingPunct="1">
      <a:defRPr kumimoji="1" sz="848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10205" userDrawn="1">
          <p15:clr>
            <a:srgbClr val="A4A3A4"/>
          </p15:clr>
        </p15:guide>
        <p15:guide id="2" pos="147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A4C0"/>
    <a:srgbClr val="00A4DE"/>
    <a:srgbClr val="0099CC"/>
    <a:srgbClr val="0099FF"/>
    <a:srgbClr val="669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60" y="-678"/>
      </p:cViewPr>
      <p:guideLst>
        <p:guide orient="horz" pos="10205"/>
        <p:guide pos="1474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F9C0692-D7AB-47A8-B06A-4548870F6ADF}" type="datetimeFigureOut">
              <a:rPr lang="zh-TW" altLang="en-US" smtClean="0"/>
              <a:t>2026/5/2</a:t>
            </a:fld>
            <a:endParaRPr lang="zh-TW" altLang="en-US"/>
          </a:p>
        </p:txBody>
      </p:sp>
      <p:sp>
        <p:nvSpPr>
          <p:cNvPr id="4" name="投影片圖像版面配置區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B07B8C2-0D0A-41FA-9B11-A53381E68C02}" type="slidenum">
              <a:rPr lang="zh-TW" altLang="en-US" smtClean="0"/>
              <a:t>‹#›</a:t>
            </a:fld>
            <a:endParaRPr lang="zh-TW" altLang="en-US"/>
          </a:p>
        </p:txBody>
      </p:sp>
    </p:spTree>
    <p:extLst>
      <p:ext uri="{BB962C8B-B14F-4D97-AF65-F5344CB8AC3E}">
        <p14:creationId xmlns:p14="http://schemas.microsoft.com/office/powerpoint/2010/main" val="1610379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B07B8C2-0D0A-41FA-9B11-A53381E68C02}" type="slidenum">
              <a:rPr lang="zh-TW" altLang="en-US" smtClean="0"/>
              <a:t>1</a:t>
            </a:fld>
            <a:endParaRPr lang="zh-TW" altLang="en-US"/>
          </a:p>
        </p:txBody>
      </p:sp>
    </p:spTree>
    <p:extLst>
      <p:ext uri="{BB962C8B-B14F-4D97-AF65-F5344CB8AC3E}">
        <p14:creationId xmlns:p14="http://schemas.microsoft.com/office/powerpoint/2010/main" val="3308108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3509966" y="10064786"/>
            <a:ext cx="39779577" cy="6944847"/>
          </a:xfrm>
        </p:spPr>
        <p:txBody>
          <a:bodyPr/>
          <a:lstStyle/>
          <a:p>
            <a:r>
              <a:rPr lang="zh-TW" altLang="en-US"/>
              <a:t>按一下以編輯母片標題樣式</a:t>
            </a:r>
          </a:p>
        </p:txBody>
      </p:sp>
      <p:sp>
        <p:nvSpPr>
          <p:cNvPr id="3" name="副標題 2"/>
          <p:cNvSpPr>
            <a:spLocks noGrp="1"/>
          </p:cNvSpPr>
          <p:nvPr>
            <p:ph type="subTitle" idx="1"/>
          </p:nvPr>
        </p:nvSpPr>
        <p:spPr>
          <a:xfrm>
            <a:off x="7019926" y="18359597"/>
            <a:ext cx="32759650" cy="8279818"/>
          </a:xfrm>
        </p:spPr>
        <p:txBody>
          <a:bodyPr/>
          <a:lstStyle>
            <a:lvl1pPr marL="0" indent="0" algn="ctr">
              <a:buNone/>
              <a:defRPr>
                <a:solidFill>
                  <a:schemeClr val="tx1">
                    <a:tint val="75000"/>
                  </a:schemeClr>
                </a:solidFill>
              </a:defRPr>
            </a:lvl1pPr>
            <a:lvl2pPr marL="1745302" indent="0" algn="ctr">
              <a:buNone/>
              <a:defRPr>
                <a:solidFill>
                  <a:schemeClr val="tx1">
                    <a:tint val="75000"/>
                  </a:schemeClr>
                </a:solidFill>
              </a:defRPr>
            </a:lvl2pPr>
            <a:lvl3pPr marL="3490604" indent="0" algn="ctr">
              <a:buNone/>
              <a:defRPr>
                <a:solidFill>
                  <a:schemeClr val="tx1">
                    <a:tint val="75000"/>
                  </a:schemeClr>
                </a:solidFill>
              </a:defRPr>
            </a:lvl3pPr>
            <a:lvl4pPr marL="5235908" indent="0" algn="ctr">
              <a:buNone/>
              <a:defRPr>
                <a:solidFill>
                  <a:schemeClr val="tx1">
                    <a:tint val="75000"/>
                  </a:schemeClr>
                </a:solidFill>
              </a:defRPr>
            </a:lvl4pPr>
            <a:lvl5pPr marL="6981210" indent="0" algn="ctr">
              <a:buNone/>
              <a:defRPr>
                <a:solidFill>
                  <a:schemeClr val="tx1">
                    <a:tint val="75000"/>
                  </a:schemeClr>
                </a:solidFill>
              </a:defRPr>
            </a:lvl5pPr>
            <a:lvl6pPr marL="8726512" indent="0" algn="ctr">
              <a:buNone/>
              <a:defRPr>
                <a:solidFill>
                  <a:schemeClr val="tx1">
                    <a:tint val="75000"/>
                  </a:schemeClr>
                </a:solidFill>
              </a:defRPr>
            </a:lvl6pPr>
            <a:lvl7pPr marL="10471815" indent="0" algn="ctr">
              <a:buNone/>
              <a:defRPr>
                <a:solidFill>
                  <a:schemeClr val="tx1">
                    <a:tint val="75000"/>
                  </a:schemeClr>
                </a:solidFill>
              </a:defRPr>
            </a:lvl7pPr>
            <a:lvl8pPr marL="12217118" indent="0" algn="ctr">
              <a:buNone/>
              <a:defRPr>
                <a:solidFill>
                  <a:schemeClr val="tx1">
                    <a:tint val="75000"/>
                  </a:schemeClr>
                </a:solidFill>
              </a:defRPr>
            </a:lvl8pPr>
            <a:lvl9pPr marL="1396242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283C2A4B-9328-4487-B601-84458302F23A}" type="datetimeFigureOut">
              <a:rPr lang="zh-TW" altLang="en-US"/>
              <a:pPr>
                <a:defRPr/>
              </a:pPr>
              <a:t>2026/5/2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6610885F-4793-4918-AEB5-0BF0991E1C8B}" type="slidenum">
              <a:rPr lang="zh-TW" altLang="en-US"/>
              <a:pPr/>
              <a:t>‹#›</a:t>
            </a:fld>
            <a:endParaRPr lang="zh-TW" altLang="en-US"/>
          </a:p>
        </p:txBody>
      </p:sp>
    </p:spTree>
    <p:extLst>
      <p:ext uri="{BB962C8B-B14F-4D97-AF65-F5344CB8AC3E}">
        <p14:creationId xmlns:p14="http://schemas.microsoft.com/office/powerpoint/2010/main" val="228356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03E7FDA-CD28-4BE6-9888-D23485C861DA}" type="datetimeFigureOut">
              <a:rPr lang="zh-TW" altLang="en-US"/>
              <a:pPr>
                <a:defRPr/>
              </a:pPr>
              <a:t>2026/5/2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60813405-DBA2-4335-9A4A-E33D1525EED9}" type="slidenum">
              <a:rPr lang="zh-TW" altLang="en-US"/>
              <a:pPr/>
              <a:t>‹#›</a:t>
            </a:fld>
            <a:endParaRPr lang="zh-TW" altLang="en-US"/>
          </a:p>
        </p:txBody>
      </p:sp>
    </p:spTree>
    <p:extLst>
      <p:ext uri="{BB962C8B-B14F-4D97-AF65-F5344CB8AC3E}">
        <p14:creationId xmlns:p14="http://schemas.microsoft.com/office/powerpoint/2010/main" val="395266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58850186" y="5729876"/>
            <a:ext cx="49293847" cy="12205982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0952387" y="5729876"/>
            <a:ext cx="147117806" cy="12205982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591D80F2-215D-4C75-ACA6-C240C2AE8D1A}" type="datetimeFigureOut">
              <a:rPr lang="zh-TW" altLang="en-US"/>
              <a:pPr>
                <a:defRPr/>
              </a:pPr>
              <a:t>2026/5/2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1FEC182F-312B-4440-8CB2-0361D8453C82}" type="slidenum">
              <a:rPr lang="zh-TW" altLang="en-US"/>
              <a:pPr/>
              <a:t>‹#›</a:t>
            </a:fld>
            <a:endParaRPr lang="zh-TW" altLang="en-US"/>
          </a:p>
        </p:txBody>
      </p:sp>
    </p:spTree>
    <p:extLst>
      <p:ext uri="{BB962C8B-B14F-4D97-AF65-F5344CB8AC3E}">
        <p14:creationId xmlns:p14="http://schemas.microsoft.com/office/powerpoint/2010/main" val="364334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A8B88964-6D60-451A-BF89-52DD870BE786}" type="datetimeFigureOut">
              <a:rPr lang="zh-TW" altLang="en-US"/>
              <a:pPr>
                <a:defRPr/>
              </a:pPr>
              <a:t>2026/5/2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43A5B5F6-0323-46B1-8EA6-E511B66759E8}" type="slidenum">
              <a:rPr lang="zh-TW" altLang="en-US"/>
              <a:pPr/>
              <a:t>‹#›</a:t>
            </a:fld>
            <a:endParaRPr lang="zh-TW" altLang="en-US"/>
          </a:p>
        </p:txBody>
      </p:sp>
    </p:spTree>
    <p:extLst>
      <p:ext uri="{BB962C8B-B14F-4D97-AF65-F5344CB8AC3E}">
        <p14:creationId xmlns:p14="http://schemas.microsoft.com/office/powerpoint/2010/main" val="70534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3696843" y="20819548"/>
            <a:ext cx="39779577" cy="6434857"/>
          </a:xfrm>
        </p:spPr>
        <p:txBody>
          <a:bodyPr anchor="t"/>
          <a:lstStyle>
            <a:lvl1pPr algn="l">
              <a:defRPr sz="15294" b="1" cap="all"/>
            </a:lvl1pPr>
          </a:lstStyle>
          <a:p>
            <a:r>
              <a:rPr lang="zh-TW" altLang="en-US"/>
              <a:t>按一下以編輯母片標題樣式</a:t>
            </a:r>
          </a:p>
        </p:txBody>
      </p:sp>
      <p:sp>
        <p:nvSpPr>
          <p:cNvPr id="3" name="文字版面配置區 2"/>
          <p:cNvSpPr>
            <a:spLocks noGrp="1"/>
          </p:cNvSpPr>
          <p:nvPr>
            <p:ph type="body" idx="1"/>
          </p:nvPr>
        </p:nvSpPr>
        <p:spPr>
          <a:xfrm>
            <a:off x="3696843" y="13732205"/>
            <a:ext cx="39779577" cy="7087342"/>
          </a:xfrm>
        </p:spPr>
        <p:txBody>
          <a:bodyPr anchor="b"/>
          <a:lstStyle>
            <a:lvl1pPr marL="0" indent="0">
              <a:buNone/>
              <a:defRPr sz="7606">
                <a:solidFill>
                  <a:schemeClr val="tx1">
                    <a:tint val="75000"/>
                  </a:schemeClr>
                </a:solidFill>
              </a:defRPr>
            </a:lvl1pPr>
            <a:lvl2pPr marL="1745302" indent="0">
              <a:buNone/>
              <a:defRPr sz="6854">
                <a:solidFill>
                  <a:schemeClr val="tx1">
                    <a:tint val="75000"/>
                  </a:schemeClr>
                </a:solidFill>
              </a:defRPr>
            </a:lvl2pPr>
            <a:lvl3pPr marL="3490604" indent="0">
              <a:buNone/>
              <a:defRPr sz="6101">
                <a:solidFill>
                  <a:schemeClr val="tx1">
                    <a:tint val="75000"/>
                  </a:schemeClr>
                </a:solidFill>
              </a:defRPr>
            </a:lvl3pPr>
            <a:lvl4pPr marL="5235908" indent="0">
              <a:buNone/>
              <a:defRPr sz="5349">
                <a:solidFill>
                  <a:schemeClr val="tx1">
                    <a:tint val="75000"/>
                  </a:schemeClr>
                </a:solidFill>
              </a:defRPr>
            </a:lvl4pPr>
            <a:lvl5pPr marL="6981210" indent="0">
              <a:buNone/>
              <a:defRPr sz="5349">
                <a:solidFill>
                  <a:schemeClr val="tx1">
                    <a:tint val="75000"/>
                  </a:schemeClr>
                </a:solidFill>
              </a:defRPr>
            </a:lvl5pPr>
            <a:lvl6pPr marL="8726512" indent="0">
              <a:buNone/>
              <a:defRPr sz="5349">
                <a:solidFill>
                  <a:schemeClr val="tx1">
                    <a:tint val="75000"/>
                  </a:schemeClr>
                </a:solidFill>
              </a:defRPr>
            </a:lvl6pPr>
            <a:lvl7pPr marL="10471815" indent="0">
              <a:buNone/>
              <a:defRPr sz="5349">
                <a:solidFill>
                  <a:schemeClr val="tx1">
                    <a:tint val="75000"/>
                  </a:schemeClr>
                </a:solidFill>
              </a:defRPr>
            </a:lvl7pPr>
            <a:lvl8pPr marL="12217118" indent="0">
              <a:buNone/>
              <a:defRPr sz="5349">
                <a:solidFill>
                  <a:schemeClr val="tx1">
                    <a:tint val="75000"/>
                  </a:schemeClr>
                </a:solidFill>
              </a:defRPr>
            </a:lvl8pPr>
            <a:lvl9pPr marL="13962420" indent="0">
              <a:buNone/>
              <a:defRPr sz="5349">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64A120F-149D-4F74-9F5F-177D2E42D0CF}" type="datetimeFigureOut">
              <a:rPr lang="zh-TW" altLang="en-US"/>
              <a:pPr>
                <a:defRPr/>
              </a:pPr>
              <a:t>2026/5/2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7897D21C-702C-41D3-A77E-E448BC0D771E}" type="slidenum">
              <a:rPr lang="zh-TW" altLang="en-US"/>
              <a:pPr/>
              <a:t>‹#›</a:t>
            </a:fld>
            <a:endParaRPr lang="zh-TW" altLang="en-US"/>
          </a:p>
        </p:txBody>
      </p:sp>
    </p:spTree>
    <p:extLst>
      <p:ext uri="{BB962C8B-B14F-4D97-AF65-F5344CB8AC3E}">
        <p14:creationId xmlns:p14="http://schemas.microsoft.com/office/powerpoint/2010/main" val="439055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0952392" y="33381772"/>
            <a:ext cx="98205829" cy="94407925"/>
          </a:xfrm>
        </p:spPr>
        <p:txBody>
          <a:bodyPr/>
          <a:lstStyle>
            <a:lvl1pPr>
              <a:defRPr sz="10698"/>
            </a:lvl1pPr>
            <a:lvl2pPr>
              <a:defRPr sz="9194"/>
            </a:lvl2pPr>
            <a:lvl3pPr>
              <a:defRPr sz="7606"/>
            </a:lvl3pPr>
            <a:lvl4pPr>
              <a:defRPr sz="6854"/>
            </a:lvl4pPr>
            <a:lvl5pPr>
              <a:defRPr sz="6854"/>
            </a:lvl5pPr>
            <a:lvl6pPr>
              <a:defRPr sz="6854"/>
            </a:lvl6pPr>
            <a:lvl7pPr>
              <a:defRPr sz="6854"/>
            </a:lvl7pPr>
            <a:lvl8pPr>
              <a:defRPr sz="6854"/>
            </a:lvl8pPr>
            <a:lvl9pPr>
              <a:defRPr sz="6854"/>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109938207" y="33381772"/>
            <a:ext cx="98205822" cy="94407925"/>
          </a:xfrm>
        </p:spPr>
        <p:txBody>
          <a:bodyPr/>
          <a:lstStyle>
            <a:lvl1pPr>
              <a:defRPr sz="10698"/>
            </a:lvl1pPr>
            <a:lvl2pPr>
              <a:defRPr sz="9194"/>
            </a:lvl2pPr>
            <a:lvl3pPr>
              <a:defRPr sz="7606"/>
            </a:lvl3pPr>
            <a:lvl4pPr>
              <a:defRPr sz="6854"/>
            </a:lvl4pPr>
            <a:lvl5pPr>
              <a:defRPr sz="6854"/>
            </a:lvl5pPr>
            <a:lvl6pPr>
              <a:defRPr sz="6854"/>
            </a:lvl6pPr>
            <a:lvl7pPr>
              <a:defRPr sz="6854"/>
            </a:lvl7pPr>
            <a:lvl8pPr>
              <a:defRPr sz="6854"/>
            </a:lvl8pPr>
            <a:lvl9pPr>
              <a:defRPr sz="6854"/>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B3D9D0ED-4CAA-4032-B76E-19DB88AECE9E}" type="datetimeFigureOut">
              <a:rPr lang="zh-TW" altLang="en-US"/>
              <a:pPr>
                <a:defRPr/>
              </a:pPr>
              <a:t>2026/5/2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E1A115FA-882E-46D7-8C3F-9DE14DE3F9F0}" type="slidenum">
              <a:rPr lang="zh-TW" altLang="en-US"/>
              <a:pPr/>
              <a:t>‹#›</a:t>
            </a:fld>
            <a:endParaRPr lang="zh-TW" altLang="en-US"/>
          </a:p>
        </p:txBody>
      </p:sp>
    </p:spTree>
    <p:extLst>
      <p:ext uri="{BB962C8B-B14F-4D97-AF65-F5344CB8AC3E}">
        <p14:creationId xmlns:p14="http://schemas.microsoft.com/office/powerpoint/2010/main" val="264213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2339978" y="1297478"/>
            <a:ext cx="42119550" cy="5399881"/>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2339975" y="7252347"/>
            <a:ext cx="20677906" cy="3022431"/>
          </a:xfrm>
        </p:spPr>
        <p:txBody>
          <a:bodyPr anchor="b"/>
          <a:lstStyle>
            <a:lvl1pPr marL="0" indent="0">
              <a:buNone/>
              <a:defRPr sz="9194" b="1"/>
            </a:lvl1pPr>
            <a:lvl2pPr marL="1745302" indent="0">
              <a:buNone/>
              <a:defRPr sz="7606" b="1"/>
            </a:lvl2pPr>
            <a:lvl3pPr marL="3490604" indent="0">
              <a:buNone/>
              <a:defRPr sz="6854" b="1"/>
            </a:lvl3pPr>
            <a:lvl4pPr marL="5235908" indent="0">
              <a:buNone/>
              <a:defRPr sz="6101" b="1"/>
            </a:lvl4pPr>
            <a:lvl5pPr marL="6981210" indent="0">
              <a:buNone/>
              <a:defRPr sz="6101" b="1"/>
            </a:lvl5pPr>
            <a:lvl6pPr marL="8726512" indent="0">
              <a:buNone/>
              <a:defRPr sz="6101" b="1"/>
            </a:lvl6pPr>
            <a:lvl7pPr marL="10471815" indent="0">
              <a:buNone/>
              <a:defRPr sz="6101" b="1"/>
            </a:lvl7pPr>
            <a:lvl8pPr marL="12217118" indent="0">
              <a:buNone/>
              <a:defRPr sz="6101" b="1"/>
            </a:lvl8pPr>
            <a:lvl9pPr marL="13962420" indent="0">
              <a:buNone/>
              <a:defRPr sz="6101" b="1"/>
            </a:lvl9pPr>
          </a:lstStyle>
          <a:p>
            <a:pPr lvl="0"/>
            <a:r>
              <a:rPr lang="zh-TW" altLang="en-US"/>
              <a:t>按一下以編輯母片文字樣式</a:t>
            </a:r>
          </a:p>
        </p:txBody>
      </p:sp>
      <p:sp>
        <p:nvSpPr>
          <p:cNvPr id="4" name="內容版面配置區 3"/>
          <p:cNvSpPr>
            <a:spLocks noGrp="1"/>
          </p:cNvSpPr>
          <p:nvPr>
            <p:ph sz="half" idx="2"/>
          </p:nvPr>
        </p:nvSpPr>
        <p:spPr>
          <a:xfrm>
            <a:off x="2339975" y="10274775"/>
            <a:ext cx="20677906" cy="18667092"/>
          </a:xfrm>
        </p:spPr>
        <p:txBody>
          <a:bodyPr/>
          <a:lstStyle>
            <a:lvl1pPr>
              <a:defRPr sz="9194"/>
            </a:lvl1pPr>
            <a:lvl2pPr>
              <a:defRPr sz="7606"/>
            </a:lvl2pPr>
            <a:lvl3pPr>
              <a:defRPr sz="6854"/>
            </a:lvl3pPr>
            <a:lvl4pPr>
              <a:defRPr sz="6101"/>
            </a:lvl4pPr>
            <a:lvl5pPr>
              <a:defRPr sz="6101"/>
            </a:lvl5pPr>
            <a:lvl6pPr>
              <a:defRPr sz="6101"/>
            </a:lvl6pPr>
            <a:lvl7pPr>
              <a:defRPr sz="6101"/>
            </a:lvl7pPr>
            <a:lvl8pPr>
              <a:defRPr sz="6101"/>
            </a:lvl8pPr>
            <a:lvl9pPr>
              <a:defRPr sz="6101"/>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23773498" y="7252347"/>
            <a:ext cx="20686030" cy="3022431"/>
          </a:xfrm>
        </p:spPr>
        <p:txBody>
          <a:bodyPr anchor="b"/>
          <a:lstStyle>
            <a:lvl1pPr marL="0" indent="0">
              <a:buNone/>
              <a:defRPr sz="9194" b="1"/>
            </a:lvl1pPr>
            <a:lvl2pPr marL="1745302" indent="0">
              <a:buNone/>
              <a:defRPr sz="7606" b="1"/>
            </a:lvl2pPr>
            <a:lvl3pPr marL="3490604" indent="0">
              <a:buNone/>
              <a:defRPr sz="6854" b="1"/>
            </a:lvl3pPr>
            <a:lvl4pPr marL="5235908" indent="0">
              <a:buNone/>
              <a:defRPr sz="6101" b="1"/>
            </a:lvl4pPr>
            <a:lvl5pPr marL="6981210" indent="0">
              <a:buNone/>
              <a:defRPr sz="6101" b="1"/>
            </a:lvl5pPr>
            <a:lvl6pPr marL="8726512" indent="0">
              <a:buNone/>
              <a:defRPr sz="6101" b="1"/>
            </a:lvl6pPr>
            <a:lvl7pPr marL="10471815" indent="0">
              <a:buNone/>
              <a:defRPr sz="6101" b="1"/>
            </a:lvl7pPr>
            <a:lvl8pPr marL="12217118" indent="0">
              <a:buNone/>
              <a:defRPr sz="6101" b="1"/>
            </a:lvl8pPr>
            <a:lvl9pPr marL="13962420" indent="0">
              <a:buNone/>
              <a:defRPr sz="6101" b="1"/>
            </a:lvl9pPr>
          </a:lstStyle>
          <a:p>
            <a:pPr lvl="0"/>
            <a:r>
              <a:rPr lang="zh-TW" altLang="en-US"/>
              <a:t>按一下以編輯母片文字樣式</a:t>
            </a:r>
          </a:p>
        </p:txBody>
      </p:sp>
      <p:sp>
        <p:nvSpPr>
          <p:cNvPr id="6" name="內容版面配置區 5"/>
          <p:cNvSpPr>
            <a:spLocks noGrp="1"/>
          </p:cNvSpPr>
          <p:nvPr>
            <p:ph sz="quarter" idx="4"/>
          </p:nvPr>
        </p:nvSpPr>
        <p:spPr>
          <a:xfrm>
            <a:off x="23773498" y="10274775"/>
            <a:ext cx="20686030" cy="18667092"/>
          </a:xfrm>
        </p:spPr>
        <p:txBody>
          <a:bodyPr/>
          <a:lstStyle>
            <a:lvl1pPr>
              <a:defRPr sz="9194"/>
            </a:lvl1pPr>
            <a:lvl2pPr>
              <a:defRPr sz="7606"/>
            </a:lvl2pPr>
            <a:lvl3pPr>
              <a:defRPr sz="6854"/>
            </a:lvl3pPr>
            <a:lvl4pPr>
              <a:defRPr sz="6101"/>
            </a:lvl4pPr>
            <a:lvl5pPr>
              <a:defRPr sz="6101"/>
            </a:lvl5pPr>
            <a:lvl6pPr>
              <a:defRPr sz="6101"/>
            </a:lvl6pPr>
            <a:lvl7pPr>
              <a:defRPr sz="6101"/>
            </a:lvl7pPr>
            <a:lvl8pPr>
              <a:defRPr sz="6101"/>
            </a:lvl8pPr>
            <a:lvl9pPr>
              <a:defRPr sz="6101"/>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72F68092-1FC0-4012-BD27-4BEFD77C1BB7}" type="datetimeFigureOut">
              <a:rPr lang="zh-TW" altLang="en-US"/>
              <a:pPr>
                <a:defRPr/>
              </a:pPr>
              <a:t>2026/5/2</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A8D185FF-D6FF-487F-8F06-F77A44E72964}" type="slidenum">
              <a:rPr lang="zh-TW" altLang="en-US"/>
              <a:pPr/>
              <a:t>‹#›</a:t>
            </a:fld>
            <a:endParaRPr lang="zh-TW" altLang="en-US"/>
          </a:p>
        </p:txBody>
      </p:sp>
    </p:spTree>
    <p:extLst>
      <p:ext uri="{BB962C8B-B14F-4D97-AF65-F5344CB8AC3E}">
        <p14:creationId xmlns:p14="http://schemas.microsoft.com/office/powerpoint/2010/main" val="89510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B57DA228-7BC3-4C84-987A-23BBEA82CC49}" type="datetimeFigureOut">
              <a:rPr lang="zh-TW" altLang="en-US"/>
              <a:pPr>
                <a:defRPr/>
              </a:pPr>
              <a:t>2026/5/2</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54DD5ECD-864B-4FB1-94E3-6694BDE6D51A}" type="slidenum">
              <a:rPr lang="zh-TW" altLang="en-US"/>
              <a:pPr/>
              <a:t>‹#›</a:t>
            </a:fld>
            <a:endParaRPr lang="zh-TW" altLang="en-US"/>
          </a:p>
        </p:txBody>
      </p:sp>
    </p:spTree>
    <p:extLst>
      <p:ext uri="{BB962C8B-B14F-4D97-AF65-F5344CB8AC3E}">
        <p14:creationId xmlns:p14="http://schemas.microsoft.com/office/powerpoint/2010/main" val="385019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73F18B8D-CD9E-4E09-A766-3175CF14508A}" type="datetimeFigureOut">
              <a:rPr lang="zh-TW" altLang="en-US"/>
              <a:pPr>
                <a:defRPr/>
              </a:pPr>
              <a:t>2026/5/2</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C744C50D-B586-4942-957A-2A1972A1EA9D}" type="slidenum">
              <a:rPr lang="zh-TW" altLang="en-US"/>
              <a:pPr/>
              <a:t>‹#›</a:t>
            </a:fld>
            <a:endParaRPr lang="zh-TW" altLang="en-US"/>
          </a:p>
        </p:txBody>
      </p:sp>
    </p:spTree>
    <p:extLst>
      <p:ext uri="{BB962C8B-B14F-4D97-AF65-F5344CB8AC3E}">
        <p14:creationId xmlns:p14="http://schemas.microsoft.com/office/powerpoint/2010/main" val="210663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2339979" y="1289970"/>
            <a:ext cx="15396712" cy="5489880"/>
          </a:xfrm>
        </p:spPr>
        <p:txBody>
          <a:bodyPr anchor="b"/>
          <a:lstStyle>
            <a:lvl1pPr algn="l">
              <a:defRPr sz="7606" b="1"/>
            </a:lvl1pPr>
          </a:lstStyle>
          <a:p>
            <a:r>
              <a:rPr lang="zh-TW" altLang="en-US"/>
              <a:t>按一下以編輯母片標題樣式</a:t>
            </a:r>
          </a:p>
        </p:txBody>
      </p:sp>
      <p:sp>
        <p:nvSpPr>
          <p:cNvPr id="3" name="內容版面配置區 2"/>
          <p:cNvSpPr>
            <a:spLocks noGrp="1"/>
          </p:cNvSpPr>
          <p:nvPr>
            <p:ph idx="1"/>
          </p:nvPr>
        </p:nvSpPr>
        <p:spPr>
          <a:xfrm>
            <a:off x="18297306" y="1289979"/>
            <a:ext cx="26162220" cy="27651895"/>
          </a:xfrm>
        </p:spPr>
        <p:txBody>
          <a:bodyPr/>
          <a:lstStyle>
            <a:lvl1pPr>
              <a:defRPr sz="12202"/>
            </a:lvl1pPr>
            <a:lvl2pPr>
              <a:defRPr sz="10698"/>
            </a:lvl2pPr>
            <a:lvl3pPr>
              <a:defRPr sz="9194"/>
            </a:lvl3pPr>
            <a:lvl4pPr>
              <a:defRPr sz="7606"/>
            </a:lvl4pPr>
            <a:lvl5pPr>
              <a:defRPr sz="7606"/>
            </a:lvl5pPr>
            <a:lvl6pPr>
              <a:defRPr sz="7606"/>
            </a:lvl6pPr>
            <a:lvl7pPr>
              <a:defRPr sz="7606"/>
            </a:lvl7pPr>
            <a:lvl8pPr>
              <a:defRPr sz="7606"/>
            </a:lvl8pPr>
            <a:lvl9pPr>
              <a:defRPr sz="7606"/>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2339979" y="6779858"/>
            <a:ext cx="15396712" cy="22162015"/>
          </a:xfrm>
        </p:spPr>
        <p:txBody>
          <a:bodyPr/>
          <a:lstStyle>
            <a:lvl1pPr marL="0" indent="0">
              <a:buNone/>
              <a:defRPr sz="5349"/>
            </a:lvl1pPr>
            <a:lvl2pPr marL="1745302" indent="0">
              <a:buNone/>
              <a:defRPr sz="4596"/>
            </a:lvl2pPr>
            <a:lvl3pPr marL="3490604" indent="0">
              <a:buNone/>
              <a:defRPr sz="3844"/>
            </a:lvl3pPr>
            <a:lvl4pPr marL="5235908" indent="0">
              <a:buNone/>
              <a:defRPr sz="3426"/>
            </a:lvl4pPr>
            <a:lvl5pPr marL="6981210" indent="0">
              <a:buNone/>
              <a:defRPr sz="3426"/>
            </a:lvl5pPr>
            <a:lvl6pPr marL="8726512" indent="0">
              <a:buNone/>
              <a:defRPr sz="3426"/>
            </a:lvl6pPr>
            <a:lvl7pPr marL="10471815" indent="0">
              <a:buNone/>
              <a:defRPr sz="3426"/>
            </a:lvl7pPr>
            <a:lvl8pPr marL="12217118" indent="0">
              <a:buNone/>
              <a:defRPr sz="3426"/>
            </a:lvl8pPr>
            <a:lvl9pPr marL="13962420" indent="0">
              <a:buNone/>
              <a:defRPr sz="3426"/>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2495197-6718-4A5B-8C49-4882649C2D9C}" type="datetimeFigureOut">
              <a:rPr lang="zh-TW" altLang="en-US"/>
              <a:pPr>
                <a:defRPr/>
              </a:pPr>
              <a:t>2026/5/2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4FAC79F3-0CAF-4E19-A6D0-7CF27D5EAB89}" type="slidenum">
              <a:rPr lang="zh-TW" altLang="en-US"/>
              <a:pPr/>
              <a:t>‹#›</a:t>
            </a:fld>
            <a:endParaRPr lang="zh-TW" altLang="en-US"/>
          </a:p>
        </p:txBody>
      </p:sp>
    </p:spTree>
    <p:extLst>
      <p:ext uri="{BB962C8B-B14F-4D97-AF65-F5344CB8AC3E}">
        <p14:creationId xmlns:p14="http://schemas.microsoft.com/office/powerpoint/2010/main" val="371373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73035" y="22679503"/>
            <a:ext cx="28079700" cy="2677444"/>
          </a:xfrm>
        </p:spPr>
        <p:txBody>
          <a:bodyPr anchor="b"/>
          <a:lstStyle>
            <a:lvl1pPr algn="l">
              <a:defRPr sz="7606" b="1"/>
            </a:lvl1pPr>
          </a:lstStyle>
          <a:p>
            <a:r>
              <a:rPr lang="zh-TW" altLang="en-US"/>
              <a:t>按一下以編輯母片標題樣式</a:t>
            </a:r>
          </a:p>
        </p:txBody>
      </p:sp>
      <p:sp>
        <p:nvSpPr>
          <p:cNvPr id="3" name="圖片版面配置區 2"/>
          <p:cNvSpPr>
            <a:spLocks noGrp="1"/>
          </p:cNvSpPr>
          <p:nvPr>
            <p:ph type="pic" idx="1"/>
          </p:nvPr>
        </p:nvSpPr>
        <p:spPr>
          <a:xfrm>
            <a:off x="9173035" y="2894942"/>
            <a:ext cx="28079700" cy="19439573"/>
          </a:xfrm>
        </p:spPr>
        <p:txBody>
          <a:bodyPr rtlCol="0">
            <a:normAutofit/>
          </a:bodyPr>
          <a:lstStyle>
            <a:lvl1pPr marL="0" indent="0">
              <a:buNone/>
              <a:defRPr sz="12202"/>
            </a:lvl1pPr>
            <a:lvl2pPr marL="1745302" indent="0">
              <a:buNone/>
              <a:defRPr sz="10698"/>
            </a:lvl2pPr>
            <a:lvl3pPr marL="3490604" indent="0">
              <a:buNone/>
              <a:defRPr sz="9194"/>
            </a:lvl3pPr>
            <a:lvl4pPr marL="5235908" indent="0">
              <a:buNone/>
              <a:defRPr sz="7606"/>
            </a:lvl4pPr>
            <a:lvl5pPr marL="6981210" indent="0">
              <a:buNone/>
              <a:defRPr sz="7606"/>
            </a:lvl5pPr>
            <a:lvl6pPr marL="8726512" indent="0">
              <a:buNone/>
              <a:defRPr sz="7606"/>
            </a:lvl6pPr>
            <a:lvl7pPr marL="10471815" indent="0">
              <a:buNone/>
              <a:defRPr sz="7606"/>
            </a:lvl7pPr>
            <a:lvl8pPr marL="12217118" indent="0">
              <a:buNone/>
              <a:defRPr sz="7606"/>
            </a:lvl8pPr>
            <a:lvl9pPr marL="13962420" indent="0">
              <a:buNone/>
              <a:defRPr sz="7606"/>
            </a:lvl9pPr>
          </a:lstStyle>
          <a:p>
            <a:pPr lvl="0"/>
            <a:endParaRPr lang="zh-TW" altLang="en-US" noProof="0"/>
          </a:p>
        </p:txBody>
      </p:sp>
      <p:sp>
        <p:nvSpPr>
          <p:cNvPr id="4" name="文字版面配置區 3"/>
          <p:cNvSpPr>
            <a:spLocks noGrp="1"/>
          </p:cNvSpPr>
          <p:nvPr>
            <p:ph type="body" sz="half" idx="2"/>
          </p:nvPr>
        </p:nvSpPr>
        <p:spPr>
          <a:xfrm>
            <a:off x="9173035" y="25356947"/>
            <a:ext cx="28079700" cy="3802415"/>
          </a:xfrm>
        </p:spPr>
        <p:txBody>
          <a:bodyPr/>
          <a:lstStyle>
            <a:lvl1pPr marL="0" indent="0">
              <a:buNone/>
              <a:defRPr sz="5349"/>
            </a:lvl1pPr>
            <a:lvl2pPr marL="1745302" indent="0">
              <a:buNone/>
              <a:defRPr sz="4596"/>
            </a:lvl2pPr>
            <a:lvl3pPr marL="3490604" indent="0">
              <a:buNone/>
              <a:defRPr sz="3844"/>
            </a:lvl3pPr>
            <a:lvl4pPr marL="5235908" indent="0">
              <a:buNone/>
              <a:defRPr sz="3426"/>
            </a:lvl4pPr>
            <a:lvl5pPr marL="6981210" indent="0">
              <a:buNone/>
              <a:defRPr sz="3426"/>
            </a:lvl5pPr>
            <a:lvl6pPr marL="8726512" indent="0">
              <a:buNone/>
              <a:defRPr sz="3426"/>
            </a:lvl6pPr>
            <a:lvl7pPr marL="10471815" indent="0">
              <a:buNone/>
              <a:defRPr sz="3426"/>
            </a:lvl7pPr>
            <a:lvl8pPr marL="12217118" indent="0">
              <a:buNone/>
              <a:defRPr sz="3426"/>
            </a:lvl8pPr>
            <a:lvl9pPr marL="13962420" indent="0">
              <a:buNone/>
              <a:defRPr sz="3426"/>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FBE5E679-C185-47A9-BB67-A6C373FA3401}" type="datetimeFigureOut">
              <a:rPr lang="zh-TW" altLang="en-US"/>
              <a:pPr>
                <a:defRPr/>
              </a:pPr>
              <a:t>2026/5/2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117A8B48-8596-49DE-B6D7-AEF8D6A0492C}" type="slidenum">
              <a:rPr lang="zh-TW" altLang="en-US"/>
              <a:pPr/>
              <a:t>‹#›</a:t>
            </a:fld>
            <a:endParaRPr lang="zh-TW" altLang="en-US"/>
          </a:p>
        </p:txBody>
      </p:sp>
    </p:spTree>
    <p:extLst>
      <p:ext uri="{BB962C8B-B14F-4D97-AF65-F5344CB8AC3E}">
        <p14:creationId xmlns:p14="http://schemas.microsoft.com/office/powerpoint/2010/main" val="241089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2341192" y="1297742"/>
            <a:ext cx="42117120" cy="539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43" tIns="208822" rIns="417643" bIns="208822"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2341192" y="7560515"/>
            <a:ext cx="42117120" cy="2138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43" tIns="208822" rIns="417643" bIns="208822"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2341193" y="30028029"/>
            <a:ext cx="10918033" cy="1725788"/>
          </a:xfrm>
          <a:prstGeom prst="rect">
            <a:avLst/>
          </a:prstGeom>
        </p:spPr>
        <p:txBody>
          <a:bodyPr vert="horz" lIns="417643" tIns="208822" rIns="417643" bIns="208822" rtlCol="0" anchor="ctr"/>
          <a:lstStyle>
            <a:lvl1pPr algn="l" defTabSz="3490604" fontAlgn="auto">
              <a:spcBef>
                <a:spcPts val="0"/>
              </a:spcBef>
              <a:spcAft>
                <a:spcPts val="0"/>
              </a:spcAft>
              <a:defRPr kumimoji="0" sz="4596">
                <a:solidFill>
                  <a:schemeClr val="tx1">
                    <a:tint val="75000"/>
                  </a:schemeClr>
                </a:solidFill>
                <a:latin typeface="+mn-lt"/>
                <a:ea typeface="+mn-ea"/>
              </a:defRPr>
            </a:lvl1pPr>
          </a:lstStyle>
          <a:p>
            <a:pPr>
              <a:defRPr/>
            </a:pPr>
            <a:fld id="{D6E53516-5BAE-4A82-A3A0-F21A9B893113}" type="datetimeFigureOut">
              <a:rPr lang="zh-TW" altLang="en-US"/>
              <a:pPr>
                <a:defRPr/>
              </a:pPr>
              <a:t>2026/5/2</a:t>
            </a:fld>
            <a:endParaRPr lang="zh-TW" altLang="en-US"/>
          </a:p>
        </p:txBody>
      </p:sp>
      <p:sp>
        <p:nvSpPr>
          <p:cNvPr id="5" name="頁尾版面配置區 4"/>
          <p:cNvSpPr>
            <a:spLocks noGrp="1"/>
          </p:cNvSpPr>
          <p:nvPr>
            <p:ph type="ftr" sz="quarter" idx="3"/>
          </p:nvPr>
        </p:nvSpPr>
        <p:spPr>
          <a:xfrm>
            <a:off x="15989167" y="30028029"/>
            <a:ext cx="14821173" cy="1725788"/>
          </a:xfrm>
          <a:prstGeom prst="rect">
            <a:avLst/>
          </a:prstGeom>
        </p:spPr>
        <p:txBody>
          <a:bodyPr vert="horz" lIns="417643" tIns="208822" rIns="417643" bIns="208822" rtlCol="0" anchor="ctr"/>
          <a:lstStyle>
            <a:lvl1pPr algn="ctr" defTabSz="3490604" fontAlgn="auto">
              <a:spcBef>
                <a:spcPts val="0"/>
              </a:spcBef>
              <a:spcAft>
                <a:spcPts val="0"/>
              </a:spcAft>
              <a:defRPr kumimoji="0" sz="4596">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33540280" y="30028029"/>
            <a:ext cx="10918034" cy="1725788"/>
          </a:xfrm>
          <a:prstGeom prst="rect">
            <a:avLst/>
          </a:prstGeom>
        </p:spPr>
        <p:txBody>
          <a:bodyPr vert="horz" wrap="square" lIns="417643" tIns="208822" rIns="417643" bIns="208822" numCol="1" anchor="ctr" anchorCtr="0" compatLnSpc="1">
            <a:prstTxWarp prst="textNoShape">
              <a:avLst/>
            </a:prstTxWarp>
          </a:bodyPr>
          <a:lstStyle>
            <a:lvl1pPr algn="r">
              <a:defRPr kumimoji="0" sz="4596">
                <a:solidFill>
                  <a:srgbClr val="898989"/>
                </a:solidFill>
                <a:latin typeface="Calibri" panose="020F0502020204030204" pitchFamily="34" charset="0"/>
              </a:defRPr>
            </a:lvl1pPr>
          </a:lstStyle>
          <a:p>
            <a:fld id="{73C4153D-CF32-4B51-A2DA-D3B1EF2D8452}"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89514" rtl="0" eaLnBrk="0" fontAlgn="base" hangingPunct="0">
        <a:spcBef>
          <a:spcPct val="0"/>
        </a:spcBef>
        <a:spcAft>
          <a:spcPct val="0"/>
        </a:spcAft>
        <a:defRPr sz="16799" kern="1200">
          <a:solidFill>
            <a:schemeClr val="tx1"/>
          </a:solidFill>
          <a:latin typeface="+mj-lt"/>
          <a:ea typeface="+mj-ea"/>
          <a:cs typeface="+mj-cs"/>
        </a:defRPr>
      </a:lvl1pPr>
      <a:lvl2pPr algn="ctr" defTabSz="3489514" rtl="0" eaLnBrk="0" fontAlgn="base" hangingPunct="0">
        <a:spcBef>
          <a:spcPct val="0"/>
        </a:spcBef>
        <a:spcAft>
          <a:spcPct val="0"/>
        </a:spcAft>
        <a:defRPr sz="16799">
          <a:solidFill>
            <a:schemeClr val="tx1"/>
          </a:solidFill>
          <a:latin typeface="Calibri" pitchFamily="34" charset="0"/>
          <a:ea typeface="新細明體" pitchFamily="18" charset="-120"/>
        </a:defRPr>
      </a:lvl2pPr>
      <a:lvl3pPr algn="ctr" defTabSz="3489514" rtl="0" eaLnBrk="0" fontAlgn="base" hangingPunct="0">
        <a:spcBef>
          <a:spcPct val="0"/>
        </a:spcBef>
        <a:spcAft>
          <a:spcPct val="0"/>
        </a:spcAft>
        <a:defRPr sz="16799">
          <a:solidFill>
            <a:schemeClr val="tx1"/>
          </a:solidFill>
          <a:latin typeface="Calibri" pitchFamily="34" charset="0"/>
          <a:ea typeface="新細明體" pitchFamily="18" charset="-120"/>
        </a:defRPr>
      </a:lvl3pPr>
      <a:lvl4pPr algn="ctr" defTabSz="3489514" rtl="0" eaLnBrk="0" fontAlgn="base" hangingPunct="0">
        <a:spcBef>
          <a:spcPct val="0"/>
        </a:spcBef>
        <a:spcAft>
          <a:spcPct val="0"/>
        </a:spcAft>
        <a:defRPr sz="16799">
          <a:solidFill>
            <a:schemeClr val="tx1"/>
          </a:solidFill>
          <a:latin typeface="Calibri" pitchFamily="34" charset="0"/>
          <a:ea typeface="新細明體" pitchFamily="18" charset="-120"/>
        </a:defRPr>
      </a:lvl4pPr>
      <a:lvl5pPr algn="ctr" defTabSz="3489514" rtl="0" eaLnBrk="0" fontAlgn="base" hangingPunct="0">
        <a:spcBef>
          <a:spcPct val="0"/>
        </a:spcBef>
        <a:spcAft>
          <a:spcPct val="0"/>
        </a:spcAft>
        <a:defRPr sz="16799">
          <a:solidFill>
            <a:schemeClr val="tx1"/>
          </a:solidFill>
          <a:latin typeface="Calibri" pitchFamily="34" charset="0"/>
          <a:ea typeface="新細明體" pitchFamily="18" charset="-120"/>
        </a:defRPr>
      </a:lvl5pPr>
      <a:lvl6pPr marL="382121" algn="ctr" defTabSz="3489514" rtl="0" fontAlgn="base">
        <a:spcBef>
          <a:spcPct val="0"/>
        </a:spcBef>
        <a:spcAft>
          <a:spcPct val="0"/>
        </a:spcAft>
        <a:defRPr sz="16799">
          <a:solidFill>
            <a:schemeClr val="tx1"/>
          </a:solidFill>
          <a:latin typeface="Calibri" pitchFamily="34" charset="0"/>
          <a:ea typeface="新細明體" pitchFamily="18" charset="-120"/>
        </a:defRPr>
      </a:lvl6pPr>
      <a:lvl7pPr marL="764244" algn="ctr" defTabSz="3489514" rtl="0" fontAlgn="base">
        <a:spcBef>
          <a:spcPct val="0"/>
        </a:spcBef>
        <a:spcAft>
          <a:spcPct val="0"/>
        </a:spcAft>
        <a:defRPr sz="16799">
          <a:solidFill>
            <a:schemeClr val="tx1"/>
          </a:solidFill>
          <a:latin typeface="Calibri" pitchFamily="34" charset="0"/>
          <a:ea typeface="新細明體" pitchFamily="18" charset="-120"/>
        </a:defRPr>
      </a:lvl7pPr>
      <a:lvl8pPr marL="1146365" algn="ctr" defTabSz="3489514" rtl="0" fontAlgn="base">
        <a:spcBef>
          <a:spcPct val="0"/>
        </a:spcBef>
        <a:spcAft>
          <a:spcPct val="0"/>
        </a:spcAft>
        <a:defRPr sz="16799">
          <a:solidFill>
            <a:schemeClr val="tx1"/>
          </a:solidFill>
          <a:latin typeface="Calibri" pitchFamily="34" charset="0"/>
          <a:ea typeface="新細明體" pitchFamily="18" charset="-120"/>
        </a:defRPr>
      </a:lvl8pPr>
      <a:lvl9pPr marL="1528486" algn="ctr" defTabSz="3489514" rtl="0" fontAlgn="base">
        <a:spcBef>
          <a:spcPct val="0"/>
        </a:spcBef>
        <a:spcAft>
          <a:spcPct val="0"/>
        </a:spcAft>
        <a:defRPr sz="16799">
          <a:solidFill>
            <a:schemeClr val="tx1"/>
          </a:solidFill>
          <a:latin typeface="Calibri" pitchFamily="34" charset="0"/>
          <a:ea typeface="新細明體" pitchFamily="18" charset="-120"/>
        </a:defRPr>
      </a:lvl9pPr>
    </p:titleStyle>
    <p:bodyStyle>
      <a:lvl1pPr marL="1308236" indent="-1308236" algn="l" defTabSz="3489514" rtl="0" eaLnBrk="0" fontAlgn="base" hangingPunct="0">
        <a:spcBef>
          <a:spcPct val="20000"/>
        </a:spcBef>
        <a:spcAft>
          <a:spcPct val="0"/>
        </a:spcAft>
        <a:buFont typeface="Arial" panose="020B0604020202020204" pitchFamily="34" charset="0"/>
        <a:buChar char="•"/>
        <a:defRPr sz="12202" kern="1200">
          <a:solidFill>
            <a:schemeClr val="tx1"/>
          </a:solidFill>
          <a:latin typeface="+mn-lt"/>
          <a:ea typeface="+mn-ea"/>
          <a:cs typeface="+mn-cs"/>
        </a:defRPr>
      </a:lvl1pPr>
      <a:lvl2pPr marL="2835397" indent="-1090639" algn="l" defTabSz="3489514" rtl="0" eaLnBrk="0" fontAlgn="base" hangingPunct="0">
        <a:spcBef>
          <a:spcPct val="20000"/>
        </a:spcBef>
        <a:spcAft>
          <a:spcPct val="0"/>
        </a:spcAft>
        <a:buFont typeface="Arial" panose="020B0604020202020204" pitchFamily="34" charset="0"/>
        <a:buChar char="–"/>
        <a:defRPr sz="10698" kern="1200">
          <a:solidFill>
            <a:schemeClr val="tx1"/>
          </a:solidFill>
          <a:latin typeface="+mn-lt"/>
          <a:ea typeface="+mn-ea"/>
          <a:cs typeface="+mn-cs"/>
        </a:defRPr>
      </a:lvl2pPr>
      <a:lvl3pPr marL="4362556" indent="-871715" algn="l" defTabSz="3489514" rtl="0" eaLnBrk="0" fontAlgn="base" hangingPunct="0">
        <a:spcBef>
          <a:spcPct val="20000"/>
        </a:spcBef>
        <a:spcAft>
          <a:spcPct val="0"/>
        </a:spcAft>
        <a:buFont typeface="Arial" panose="020B0604020202020204" pitchFamily="34" charset="0"/>
        <a:buChar char="•"/>
        <a:defRPr sz="9194" kern="1200">
          <a:solidFill>
            <a:schemeClr val="tx1"/>
          </a:solidFill>
          <a:latin typeface="+mn-lt"/>
          <a:ea typeface="+mn-ea"/>
          <a:cs typeface="+mn-cs"/>
        </a:defRPr>
      </a:lvl3pPr>
      <a:lvl4pPr marL="6107313" indent="-871715" algn="l" defTabSz="3489514" rtl="0" eaLnBrk="0" fontAlgn="base" hangingPunct="0">
        <a:spcBef>
          <a:spcPct val="20000"/>
        </a:spcBef>
        <a:spcAft>
          <a:spcPct val="0"/>
        </a:spcAft>
        <a:buFont typeface="Arial" panose="020B0604020202020204" pitchFamily="34" charset="0"/>
        <a:buChar char="–"/>
        <a:defRPr sz="7606" kern="1200">
          <a:solidFill>
            <a:schemeClr val="tx1"/>
          </a:solidFill>
          <a:latin typeface="+mn-lt"/>
          <a:ea typeface="+mn-ea"/>
          <a:cs typeface="+mn-cs"/>
        </a:defRPr>
      </a:lvl4pPr>
      <a:lvl5pPr marL="7853397" indent="-871715" algn="l" defTabSz="3489514" rtl="0" eaLnBrk="0" fontAlgn="base" hangingPunct="0">
        <a:spcBef>
          <a:spcPct val="20000"/>
        </a:spcBef>
        <a:spcAft>
          <a:spcPct val="0"/>
        </a:spcAft>
        <a:buFont typeface="Arial" panose="020B0604020202020204" pitchFamily="34" charset="0"/>
        <a:buChar char="»"/>
        <a:defRPr sz="7606" kern="1200">
          <a:solidFill>
            <a:schemeClr val="tx1"/>
          </a:solidFill>
          <a:latin typeface="+mn-lt"/>
          <a:ea typeface="+mn-ea"/>
          <a:cs typeface="+mn-cs"/>
        </a:defRPr>
      </a:lvl5pPr>
      <a:lvl6pPr marL="9599164" indent="-872652" algn="l" defTabSz="3490604" rtl="0" eaLnBrk="1" latinLnBrk="0" hangingPunct="1">
        <a:spcBef>
          <a:spcPct val="20000"/>
        </a:spcBef>
        <a:buFont typeface="Arial" pitchFamily="34" charset="0"/>
        <a:buChar char="•"/>
        <a:defRPr sz="7606" kern="1200">
          <a:solidFill>
            <a:schemeClr val="tx1"/>
          </a:solidFill>
          <a:latin typeface="+mn-lt"/>
          <a:ea typeface="+mn-ea"/>
          <a:cs typeface="+mn-cs"/>
        </a:defRPr>
      </a:lvl6pPr>
      <a:lvl7pPr marL="11344465" indent="-872652" algn="l" defTabSz="3490604" rtl="0" eaLnBrk="1" latinLnBrk="0" hangingPunct="1">
        <a:spcBef>
          <a:spcPct val="20000"/>
        </a:spcBef>
        <a:buFont typeface="Arial" pitchFamily="34" charset="0"/>
        <a:buChar char="•"/>
        <a:defRPr sz="7606" kern="1200">
          <a:solidFill>
            <a:schemeClr val="tx1"/>
          </a:solidFill>
          <a:latin typeface="+mn-lt"/>
          <a:ea typeface="+mn-ea"/>
          <a:cs typeface="+mn-cs"/>
        </a:defRPr>
      </a:lvl7pPr>
      <a:lvl8pPr marL="13089768" indent="-872652" algn="l" defTabSz="3490604" rtl="0" eaLnBrk="1" latinLnBrk="0" hangingPunct="1">
        <a:spcBef>
          <a:spcPct val="20000"/>
        </a:spcBef>
        <a:buFont typeface="Arial" pitchFamily="34" charset="0"/>
        <a:buChar char="•"/>
        <a:defRPr sz="7606" kern="1200">
          <a:solidFill>
            <a:schemeClr val="tx1"/>
          </a:solidFill>
          <a:latin typeface="+mn-lt"/>
          <a:ea typeface="+mn-ea"/>
          <a:cs typeface="+mn-cs"/>
        </a:defRPr>
      </a:lvl8pPr>
      <a:lvl9pPr marL="14835071" indent="-872652" algn="l" defTabSz="3490604" rtl="0" eaLnBrk="1" latinLnBrk="0" hangingPunct="1">
        <a:spcBef>
          <a:spcPct val="20000"/>
        </a:spcBef>
        <a:buFont typeface="Arial" pitchFamily="34" charset="0"/>
        <a:buChar char="•"/>
        <a:defRPr sz="7606" kern="1200">
          <a:solidFill>
            <a:schemeClr val="tx1"/>
          </a:solidFill>
          <a:latin typeface="+mn-lt"/>
          <a:ea typeface="+mn-ea"/>
          <a:cs typeface="+mn-cs"/>
        </a:defRPr>
      </a:lvl9pPr>
    </p:bodyStyle>
    <p:otherStyle>
      <a:defPPr>
        <a:defRPr lang="zh-TW"/>
      </a:defPPr>
      <a:lvl1pPr marL="0" algn="l" defTabSz="3490604" rtl="0" eaLnBrk="1" latinLnBrk="0" hangingPunct="1">
        <a:defRPr sz="6854" kern="1200">
          <a:solidFill>
            <a:schemeClr val="tx1"/>
          </a:solidFill>
          <a:latin typeface="+mn-lt"/>
          <a:ea typeface="+mn-ea"/>
          <a:cs typeface="+mn-cs"/>
        </a:defRPr>
      </a:lvl1pPr>
      <a:lvl2pPr marL="1745302" algn="l" defTabSz="3490604" rtl="0" eaLnBrk="1" latinLnBrk="0" hangingPunct="1">
        <a:defRPr sz="6854" kern="1200">
          <a:solidFill>
            <a:schemeClr val="tx1"/>
          </a:solidFill>
          <a:latin typeface="+mn-lt"/>
          <a:ea typeface="+mn-ea"/>
          <a:cs typeface="+mn-cs"/>
        </a:defRPr>
      </a:lvl2pPr>
      <a:lvl3pPr marL="3490604" algn="l" defTabSz="3490604" rtl="0" eaLnBrk="1" latinLnBrk="0" hangingPunct="1">
        <a:defRPr sz="6854" kern="1200">
          <a:solidFill>
            <a:schemeClr val="tx1"/>
          </a:solidFill>
          <a:latin typeface="+mn-lt"/>
          <a:ea typeface="+mn-ea"/>
          <a:cs typeface="+mn-cs"/>
        </a:defRPr>
      </a:lvl3pPr>
      <a:lvl4pPr marL="5235908" algn="l" defTabSz="3490604" rtl="0" eaLnBrk="1" latinLnBrk="0" hangingPunct="1">
        <a:defRPr sz="6854" kern="1200">
          <a:solidFill>
            <a:schemeClr val="tx1"/>
          </a:solidFill>
          <a:latin typeface="+mn-lt"/>
          <a:ea typeface="+mn-ea"/>
          <a:cs typeface="+mn-cs"/>
        </a:defRPr>
      </a:lvl4pPr>
      <a:lvl5pPr marL="6981210" algn="l" defTabSz="3490604" rtl="0" eaLnBrk="1" latinLnBrk="0" hangingPunct="1">
        <a:defRPr sz="6854" kern="1200">
          <a:solidFill>
            <a:schemeClr val="tx1"/>
          </a:solidFill>
          <a:latin typeface="+mn-lt"/>
          <a:ea typeface="+mn-ea"/>
          <a:cs typeface="+mn-cs"/>
        </a:defRPr>
      </a:lvl5pPr>
      <a:lvl6pPr marL="8726512" algn="l" defTabSz="3490604" rtl="0" eaLnBrk="1" latinLnBrk="0" hangingPunct="1">
        <a:defRPr sz="6854" kern="1200">
          <a:solidFill>
            <a:schemeClr val="tx1"/>
          </a:solidFill>
          <a:latin typeface="+mn-lt"/>
          <a:ea typeface="+mn-ea"/>
          <a:cs typeface="+mn-cs"/>
        </a:defRPr>
      </a:lvl6pPr>
      <a:lvl7pPr marL="10471815" algn="l" defTabSz="3490604" rtl="0" eaLnBrk="1" latinLnBrk="0" hangingPunct="1">
        <a:defRPr sz="6854" kern="1200">
          <a:solidFill>
            <a:schemeClr val="tx1"/>
          </a:solidFill>
          <a:latin typeface="+mn-lt"/>
          <a:ea typeface="+mn-ea"/>
          <a:cs typeface="+mn-cs"/>
        </a:defRPr>
      </a:lvl7pPr>
      <a:lvl8pPr marL="12217118" algn="l" defTabSz="3490604" rtl="0" eaLnBrk="1" latinLnBrk="0" hangingPunct="1">
        <a:defRPr sz="6854" kern="1200">
          <a:solidFill>
            <a:schemeClr val="tx1"/>
          </a:solidFill>
          <a:latin typeface="+mn-lt"/>
          <a:ea typeface="+mn-ea"/>
          <a:cs typeface="+mn-cs"/>
        </a:defRPr>
      </a:lvl8pPr>
      <a:lvl9pPr marL="13962420" algn="l" defTabSz="3490604" rtl="0" eaLnBrk="1" latinLnBrk="0" hangingPunct="1">
        <a:defRPr sz="68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tmp"/><Relationship Id="rId3" Type="http://schemas.openxmlformats.org/officeDocument/2006/relationships/hyperlink" Target="mailto:hyang1977@gmail.com" TargetMode="External"/><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http://dpwe.nycu.edu.tw/" TargetMode="External"/><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2"/>
          <p:cNvSpPr>
            <a:spLocks noChangeArrowheads="1"/>
          </p:cNvSpPr>
          <p:nvPr/>
        </p:nvSpPr>
        <p:spPr bwMode="auto">
          <a:xfrm>
            <a:off x="5512344" y="2955709"/>
            <a:ext cx="184731" cy="118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z="7088"/>
          </a:p>
        </p:txBody>
      </p:sp>
      <p:sp>
        <p:nvSpPr>
          <p:cNvPr id="2054" name="Rectangle 24"/>
          <p:cNvSpPr>
            <a:spLocks noChangeArrowheads="1"/>
          </p:cNvSpPr>
          <p:nvPr/>
        </p:nvSpPr>
        <p:spPr bwMode="auto">
          <a:xfrm>
            <a:off x="5512344" y="2955709"/>
            <a:ext cx="184731" cy="118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z="7088"/>
          </a:p>
        </p:txBody>
      </p:sp>
      <p:sp>
        <p:nvSpPr>
          <p:cNvPr id="2055" name="Rectangle 26"/>
          <p:cNvSpPr>
            <a:spLocks noChangeArrowheads="1"/>
          </p:cNvSpPr>
          <p:nvPr/>
        </p:nvSpPr>
        <p:spPr bwMode="auto">
          <a:xfrm>
            <a:off x="5512344" y="2955709"/>
            <a:ext cx="184731" cy="118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z="7088"/>
          </a:p>
        </p:txBody>
      </p:sp>
      <p:sp>
        <p:nvSpPr>
          <p:cNvPr id="6" name="手繪多邊形 5"/>
          <p:cNvSpPr/>
          <p:nvPr/>
        </p:nvSpPr>
        <p:spPr>
          <a:xfrm>
            <a:off x="6299714" y="6119856"/>
            <a:ext cx="35151292" cy="0"/>
          </a:xfrm>
          <a:custGeom>
            <a:avLst/>
            <a:gdLst>
              <a:gd name="connsiteX0" fmla="*/ 0 w 42062400"/>
              <a:gd name="connsiteY0" fmla="*/ 0 h 0"/>
              <a:gd name="connsiteX1" fmla="*/ 42062400 w 42062400"/>
              <a:gd name="connsiteY1" fmla="*/ 0 h 0"/>
            </a:gdLst>
            <a:ahLst/>
            <a:cxnLst>
              <a:cxn ang="0">
                <a:pos x="connsiteX0" y="connsiteY0"/>
              </a:cxn>
              <a:cxn ang="0">
                <a:pos x="connsiteX1" y="connsiteY1"/>
              </a:cxn>
            </a:cxnLst>
            <a:rect l="l" t="t" r="r" b="b"/>
            <a:pathLst>
              <a:path w="42062400">
                <a:moveTo>
                  <a:pt x="0" y="0"/>
                </a:moveTo>
                <a:lnTo>
                  <a:pt x="420624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7088"/>
          </a:p>
        </p:txBody>
      </p:sp>
      <p:sp>
        <p:nvSpPr>
          <p:cNvPr id="24" name="矩形 23"/>
          <p:cNvSpPr/>
          <p:nvPr/>
        </p:nvSpPr>
        <p:spPr>
          <a:xfrm>
            <a:off x="-78420" y="92337"/>
            <a:ext cx="24846322" cy="1179577"/>
          </a:xfrm>
          <a:prstGeom prst="rect">
            <a:avLst/>
          </a:prstGeom>
          <a:solidFill>
            <a:srgbClr val="FFFF00"/>
          </a:solidFill>
        </p:spPr>
        <p:txBody>
          <a:bodyPr wrap="square">
            <a:spAutoFit/>
          </a:bodyPr>
          <a:lstStyle/>
          <a:p>
            <a:pPr algn="ctr"/>
            <a:r>
              <a:rPr lang="en-US" altLang="zh-TW" sz="7088" b="1" dirty="0">
                <a:solidFill>
                  <a:srgbClr val="0070C0"/>
                </a:solidFill>
                <a:latin typeface="Open Sans"/>
              </a:rPr>
              <a:t>European Geosciences Union General Assembly</a:t>
            </a:r>
            <a:endParaRPr lang="zh-TW" altLang="en-US" sz="7088" dirty="0">
              <a:solidFill>
                <a:srgbClr val="0070C0"/>
              </a:solidFill>
            </a:endParaRPr>
          </a:p>
        </p:txBody>
      </p:sp>
      <p:sp>
        <p:nvSpPr>
          <p:cNvPr id="3" name="矩形 2"/>
          <p:cNvSpPr/>
          <p:nvPr/>
        </p:nvSpPr>
        <p:spPr>
          <a:xfrm>
            <a:off x="3097097" y="1643335"/>
            <a:ext cx="31849005" cy="2031325"/>
          </a:xfrm>
          <a:prstGeom prst="rect">
            <a:avLst/>
          </a:prstGeom>
        </p:spPr>
        <p:txBody>
          <a:bodyPr wrap="square">
            <a:spAutoFit/>
          </a:bodyPr>
          <a:lstStyle/>
          <a:p>
            <a:pPr algn="ctr"/>
            <a:r>
              <a:rPr lang="en-US" altLang="zh-TW" sz="6600" dirty="0"/>
              <a:t> </a:t>
            </a:r>
            <a:r>
              <a:rPr lang="en-US" altLang="zh-TW" sz="6000" kern="100" dirty="0">
                <a:effectLst/>
                <a:latin typeface="Calibri" panose="020F0502020204030204" pitchFamily="34" charset="0"/>
                <a:ea typeface="新細明體" panose="02020500000000000000" pitchFamily="18" charset="-120"/>
                <a:cs typeface="Cordia New" panose="020B0304020202020204" pitchFamily="34" charset="-34"/>
              </a:rPr>
              <a:t>Research on the Adaptation Strategies of Urban Stormwater Drainage to Increased Rainfall Due to Climate Change</a:t>
            </a:r>
            <a:endParaRPr lang="zh-TW" altLang="zh-TW" sz="6000" kern="100" dirty="0">
              <a:effectLst/>
              <a:latin typeface="Calibri" panose="020F0502020204030204" pitchFamily="34" charset="0"/>
              <a:ea typeface="新細明體" panose="02020500000000000000" pitchFamily="18" charset="-120"/>
              <a:cs typeface="Cordia New" panose="020B0304020202020204" pitchFamily="34" charset="-34"/>
            </a:endParaRPr>
          </a:p>
        </p:txBody>
      </p:sp>
      <p:sp>
        <p:nvSpPr>
          <p:cNvPr id="26" name="矩形 1"/>
          <p:cNvSpPr>
            <a:spLocks noChangeArrowheads="1"/>
          </p:cNvSpPr>
          <p:nvPr/>
        </p:nvSpPr>
        <p:spPr bwMode="auto">
          <a:xfrm>
            <a:off x="3097097" y="3553739"/>
            <a:ext cx="3999728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sz="3200" kern="100" dirty="0">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Sheng-Hsueh Yang</a:t>
            </a:r>
            <a:r>
              <a:rPr lang="en-US" altLang="zh-TW" sz="3200" kern="100" baseline="30000" dirty="0">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1</a:t>
            </a:r>
            <a:r>
              <a:rPr lang="en-US" altLang="zh-TW" sz="3200" kern="100" dirty="0">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 Der-Ren Song</a:t>
            </a:r>
            <a:r>
              <a:rPr lang="en-US" altLang="zh-TW" sz="3200" kern="100" baseline="30000" dirty="0">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2</a:t>
            </a:r>
            <a:r>
              <a:rPr lang="en-US" altLang="zh-TW" sz="3200" kern="100" dirty="0">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 Mao-Song Huang</a:t>
            </a:r>
            <a:r>
              <a:rPr lang="en-US" altLang="zh-TW" sz="3200" kern="100" baseline="30000" dirty="0">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2</a:t>
            </a:r>
            <a:r>
              <a:rPr lang="en-US" altLang="zh-TW" sz="3200" kern="100" dirty="0">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 </a:t>
            </a:r>
            <a:r>
              <a:rPr lang="en-US" altLang="zh-TW" sz="3200" kern="100" dirty="0" err="1">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Jyh</a:t>
            </a:r>
            <a:r>
              <a:rPr lang="en-US" altLang="zh-TW" sz="3200" kern="100" dirty="0">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-Hour Pan</a:t>
            </a:r>
            <a:r>
              <a:rPr lang="en-US" altLang="zh-TW" sz="3200" kern="100" baseline="30000" dirty="0">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2</a:t>
            </a:r>
            <a:r>
              <a:rPr lang="en-US" altLang="zh-TW" sz="3200" kern="100" dirty="0">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 Chen-Wei Chen</a:t>
            </a:r>
            <a:r>
              <a:rPr lang="en-US" altLang="zh-TW" sz="3200" kern="100" baseline="30000" dirty="0">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2</a:t>
            </a:r>
            <a:r>
              <a:rPr lang="en-US" altLang="zh-TW" sz="3200" b="1" kern="100" dirty="0">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 </a:t>
            </a:r>
            <a:r>
              <a:rPr lang="en-US" altLang="zh-TW" sz="3200" kern="100" dirty="0">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Xi-Jun Wang</a:t>
            </a:r>
            <a:r>
              <a:rPr lang="en-US" altLang="zh-TW" sz="3200" kern="100" baseline="30000" dirty="0">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1</a:t>
            </a:r>
            <a:r>
              <a:rPr lang="en-US" altLang="zh-TW" sz="3200" b="1" kern="100" dirty="0">
                <a:solidFill>
                  <a:srgbClr val="000000"/>
                </a:solidFill>
                <a:latin typeface="Calibri" panose="020F0502020204030204" pitchFamily="34" charset="0"/>
                <a:ea typeface="標楷體" panose="03000509000000000000" pitchFamily="65" charset="-120"/>
                <a:cs typeface="Cordia New" panose="020B0304020202020204" pitchFamily="34" charset="-34"/>
              </a:rPr>
              <a:t>, </a:t>
            </a:r>
            <a:r>
              <a:rPr lang="en-US" altLang="zh-TW" sz="3200" kern="100" dirty="0" err="1">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Keh</a:t>
            </a:r>
            <a:r>
              <a:rPr lang="en-US" altLang="zh-TW" sz="3200" kern="100" dirty="0">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-Chia Yeh</a:t>
            </a:r>
            <a:r>
              <a:rPr lang="en-US" altLang="zh-TW" sz="3200" kern="100" baseline="30000" dirty="0">
                <a:solidFill>
                  <a:srgbClr val="000000"/>
                </a:solidFill>
                <a:effectLst/>
                <a:latin typeface="Calibri" panose="020F0502020204030204" pitchFamily="34" charset="0"/>
                <a:ea typeface="標楷體" panose="03000509000000000000" pitchFamily="65" charset="-120"/>
                <a:cs typeface="Cordia New" panose="020B0304020202020204" pitchFamily="34" charset="-34"/>
              </a:rPr>
              <a:t>1</a:t>
            </a:r>
            <a:br>
              <a:rPr lang="en-US" altLang="zh-TW" sz="3200" kern="100" dirty="0">
                <a:effectLst/>
                <a:latin typeface="Calibri" panose="020F0502020204030204" pitchFamily="34" charset="0"/>
                <a:ea typeface="標楷體" panose="03000509000000000000" pitchFamily="65" charset="-120"/>
                <a:cs typeface="Cordia New" panose="020B0304020202020204" pitchFamily="34" charset="-34"/>
              </a:rPr>
            </a:br>
            <a:endParaRPr lang="zh-TW" altLang="zh-TW" sz="3200" kern="100" dirty="0">
              <a:effectLst/>
              <a:latin typeface="Calibri" panose="020F0502020204030204" pitchFamily="34" charset="0"/>
              <a:ea typeface="新細明體" panose="02020500000000000000" pitchFamily="18" charset="-120"/>
              <a:cs typeface="Cordia New" panose="020B0304020202020204" pitchFamily="34" charset="-34"/>
            </a:endParaRPr>
          </a:p>
          <a:p>
            <a:r>
              <a:rPr lang="en-US" altLang="zh-TW" sz="3200" i="1" dirty="0">
                <a:cs typeface="Arial" panose="020B0604020202020204" pitchFamily="34" charset="0"/>
              </a:rPr>
              <a:t>1.</a:t>
            </a:r>
            <a:r>
              <a:rPr lang="fr-FR" altLang="zh-TW" sz="3200" i="1" dirty="0">
                <a:cs typeface="Arial" panose="020B0604020202020204" pitchFamily="34" charset="0"/>
              </a:rPr>
              <a:t>Disaster Prevention &amp; Water Environment Research Center,National </a:t>
            </a:r>
            <a:r>
              <a:rPr lang="en-US" altLang="zh-TW" sz="3200" dirty="0">
                <a:cs typeface="Arial" panose="020B0604020202020204" pitchFamily="34" charset="0"/>
              </a:rPr>
              <a:t>Yang Ming </a:t>
            </a:r>
            <a:r>
              <a:rPr lang="fr-FR" altLang="zh-TW" sz="3200" i="1" dirty="0">
                <a:cs typeface="Arial" panose="020B0604020202020204" pitchFamily="34" charset="0"/>
              </a:rPr>
              <a:t>Chiao Tung University. 1001, University Road, Hsinchu, </a:t>
            </a:r>
            <a:r>
              <a:rPr lang="en-US" altLang="zh-TW" sz="3200" dirty="0">
                <a:cs typeface="Arial" panose="020B0604020202020204" pitchFamily="34" charset="0"/>
              </a:rPr>
              <a:t>300093 </a:t>
            </a:r>
            <a:r>
              <a:rPr lang="fr-FR" altLang="zh-TW" sz="3200" i="1" dirty="0">
                <a:cs typeface="Arial" panose="020B0604020202020204" pitchFamily="34" charset="0"/>
              </a:rPr>
              <a:t>Taiwan</a:t>
            </a:r>
            <a:r>
              <a:rPr lang="en-US" altLang="zh-TW" sz="3200" i="1" dirty="0">
                <a:cs typeface="Arial" panose="020B0604020202020204" pitchFamily="34" charset="0"/>
              </a:rPr>
              <a:t>; Email: s</a:t>
            </a:r>
            <a:r>
              <a:rPr lang="en-US" altLang="zh-TW" sz="3200" i="1" u="sng" dirty="0">
                <a:cs typeface="Arial" panose="020B0604020202020204" pitchFamily="34" charset="0"/>
                <a:hlinkClick r:id="rId3"/>
              </a:rPr>
              <a:t>hyang1977@gmail.com</a:t>
            </a:r>
            <a:r>
              <a:rPr lang="en-US" altLang="zh-TW" sz="3200" i="1" u="sng" dirty="0">
                <a:cs typeface="Arial" panose="020B0604020202020204" pitchFamily="34" charset="0"/>
              </a:rPr>
              <a:t>,</a:t>
            </a:r>
            <a:r>
              <a:rPr kumimoji="0" lang="en-US" altLang="zh-TW" sz="3200" dirty="0">
                <a:ea typeface="標楷體" panose="03000509000000000000" pitchFamily="65" charset="-120"/>
                <a:cs typeface="Arial" panose="020B0604020202020204" pitchFamily="34" charset="0"/>
              </a:rPr>
              <a:t> </a:t>
            </a:r>
            <a:r>
              <a:rPr kumimoji="0" lang="en-US" altLang="zh-TW" sz="3200" dirty="0">
                <a:ea typeface="標楷體" panose="03000509000000000000" pitchFamily="65" charset="-120"/>
                <a:cs typeface="Arial" panose="020B0604020202020204" pitchFamily="34" charset="0"/>
                <a:hlinkClick r:id="rId4"/>
              </a:rPr>
              <a:t>http://dpwe.nycu.edu.tw</a:t>
            </a:r>
            <a:endParaRPr kumimoji="0" lang="en-US" altLang="zh-TW" sz="3200" dirty="0">
              <a:ea typeface="標楷體" panose="03000509000000000000" pitchFamily="65" charset="-120"/>
              <a:cs typeface="Arial" panose="020B0604020202020204" pitchFamily="34" charset="0"/>
            </a:endParaRPr>
          </a:p>
          <a:p>
            <a:r>
              <a:rPr lang="en-US" altLang="zh-TW" sz="3200" dirty="0">
                <a:cs typeface="Arial" panose="020B0604020202020204" pitchFamily="34" charset="0"/>
              </a:rPr>
              <a:t>2.</a:t>
            </a:r>
            <a:r>
              <a:rPr lang="en-US" altLang="zh-TW" sz="3200" kern="100" dirty="0">
                <a:effectLst/>
                <a:latin typeface="Calibri" panose="020F0502020204030204" pitchFamily="34" charset="0"/>
                <a:ea typeface="新細明體" panose="02020500000000000000" pitchFamily="18" charset="-120"/>
                <a:cs typeface="Cordia New" panose="020B0304020202020204" pitchFamily="34" charset="-34"/>
              </a:rPr>
              <a:t> Water Resources Department, New Taipei City Government, New Taipei City 22001, Taiwan;</a:t>
            </a:r>
            <a:endParaRPr lang="zh-TW" altLang="zh-TW" sz="3200" kern="100" dirty="0">
              <a:effectLst/>
              <a:latin typeface="Calibri" panose="020F0502020204030204" pitchFamily="34" charset="0"/>
              <a:ea typeface="新細明體" panose="02020500000000000000" pitchFamily="18" charset="-120"/>
              <a:cs typeface="Cordia New" panose="020B0304020202020204" pitchFamily="34" charset="-34"/>
            </a:endParaRPr>
          </a:p>
          <a:p>
            <a:endParaRPr lang="zh-TW" altLang="en-US" sz="2800" dirty="0">
              <a:cs typeface="Arial" panose="020B0604020202020204" pitchFamily="34" charset="0"/>
            </a:endParaRPr>
          </a:p>
        </p:txBody>
      </p:sp>
      <p:sp>
        <p:nvSpPr>
          <p:cNvPr id="27" name="Rectangle 67"/>
          <p:cNvSpPr>
            <a:spLocks noChangeArrowheads="1"/>
          </p:cNvSpPr>
          <p:nvPr/>
        </p:nvSpPr>
        <p:spPr bwMode="auto">
          <a:xfrm>
            <a:off x="865970" y="7402004"/>
            <a:ext cx="14558743" cy="712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742950" indent="-742950">
              <a:spcBef>
                <a:spcPct val="20000"/>
              </a:spcBef>
              <a:buFont typeface="Arial" panose="020B0604020202020204" pitchFamily="34" charset="0"/>
              <a:buChar char="•"/>
              <a:defRPr sz="146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ea typeface="新細明體" panose="02020500000000000000" pitchFamily="18" charset="-120"/>
              </a:defRPr>
            </a:lvl5pPr>
            <a:lvl6pPr marL="2514600" indent="-228600" defTabSz="4175125"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新細明體" panose="02020500000000000000" pitchFamily="18" charset="-120"/>
              </a:defRPr>
            </a:lvl6pPr>
            <a:lvl7pPr marL="2971800" indent="-228600" defTabSz="4175125"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新細明體" panose="02020500000000000000" pitchFamily="18" charset="-120"/>
              </a:defRPr>
            </a:lvl7pPr>
            <a:lvl8pPr marL="3429000" indent="-228600" defTabSz="4175125"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新細明體" panose="02020500000000000000" pitchFamily="18" charset="-120"/>
              </a:defRPr>
            </a:lvl8pPr>
            <a:lvl9pPr marL="3886200" indent="-228600" defTabSz="4175125"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新細明體" panose="02020500000000000000" pitchFamily="18" charset="-120"/>
              </a:defRPr>
            </a:lvl9pPr>
          </a:lstStyle>
          <a:p>
            <a:pPr marL="0" indent="0" algn="just">
              <a:buNone/>
            </a:pPr>
            <a:r>
              <a:rPr lang="en-US" altLang="zh-TW" sz="3200" dirty="0">
                <a:latin typeface="Times New Roman" panose="02020603050405020304" pitchFamily="18" charset="0"/>
                <a:cs typeface="Times New Roman" panose="02020603050405020304" pitchFamily="18" charset="0"/>
              </a:rPr>
              <a:t>A 2024 climate change study in Taiwan indicated an increase in rainfall of approximately 10-35%, causing flooding in some urban areas where stormwater drainage systems exceeded their original design protection standards.</a:t>
            </a:r>
          </a:p>
          <a:p>
            <a:pPr algn="just">
              <a:buAutoNum type="arabicPeriod"/>
            </a:pPr>
            <a:r>
              <a:rPr lang="en-US" altLang="zh-TW" sz="3200" dirty="0">
                <a:latin typeface="Times New Roman" panose="02020603050405020304" pitchFamily="18" charset="0"/>
                <a:cs typeface="Times New Roman" panose="02020603050405020304" pitchFamily="18" charset="0"/>
              </a:rPr>
              <a:t>The first step requires IoT monitoring data to provide real-time information on the drainage system and to set warning management values​​</a:t>
            </a:r>
            <a:r>
              <a:rPr lang="zh-TW" altLang="en-US" sz="3200" dirty="0">
                <a:latin typeface="Times New Roman" panose="02020603050405020304" pitchFamily="18" charset="0"/>
                <a:cs typeface="Times New Roman" panose="02020603050405020304" pitchFamily="18" charset="0"/>
              </a:rPr>
              <a:t> </a:t>
            </a:r>
            <a:r>
              <a:rPr lang="en-US" altLang="zh-TW" sz="3200" dirty="0">
                <a:latin typeface="Times New Roman" panose="02020603050405020304" pitchFamily="18" charset="0"/>
                <a:cs typeface="Times New Roman" panose="02020603050405020304" pitchFamily="18" charset="0"/>
              </a:rPr>
              <a:t>at key drainage bottlenecks and surrounding rain gauge stations.</a:t>
            </a:r>
          </a:p>
          <a:p>
            <a:pPr algn="just">
              <a:buAutoNum type="arabicPeriod"/>
            </a:pPr>
            <a:r>
              <a:rPr lang="en-US" altLang="zh-TW" sz="3200" dirty="0">
                <a:latin typeface="Times New Roman" panose="02020603050405020304" pitchFamily="18" charset="0"/>
                <a:cs typeface="Times New Roman" panose="02020603050405020304" pitchFamily="18" charset="0"/>
              </a:rPr>
              <a:t>The second step involves establishing long-term correlations between water levels and rainfall for drainage facilities below sea level, and improving the efficiency of urban drainage gates and pumping stations.</a:t>
            </a:r>
          </a:p>
          <a:p>
            <a:pPr algn="just">
              <a:buAutoNum type="arabicPeriod"/>
            </a:pPr>
            <a:r>
              <a:rPr lang="en-US" altLang="zh-TW" sz="3200" dirty="0">
                <a:latin typeface="Times New Roman" panose="02020603050405020304" pitchFamily="18" charset="0"/>
                <a:cs typeface="Times New Roman" panose="02020603050405020304" pitchFamily="18" charset="0"/>
              </a:rPr>
              <a:t>The third step involves developing multi-scenario adaptation strategies for the overall stormwater drainage system.</a:t>
            </a:r>
          </a:p>
          <a:p>
            <a:pPr algn="just">
              <a:buAutoNum type="arabicPeriod"/>
            </a:pPr>
            <a:r>
              <a:rPr lang="en-US" altLang="zh-TW" sz="3200" dirty="0">
                <a:latin typeface="Times New Roman" panose="02020603050405020304" pitchFamily="18" charset="0"/>
                <a:cs typeface="Times New Roman" panose="02020603050405020304" pitchFamily="18" charset="0"/>
              </a:rPr>
              <a:t>Finally, monitoring and implementing tasks to lower the water level in stormwater sewers</a:t>
            </a:r>
          </a:p>
        </p:txBody>
      </p:sp>
      <p:sp>
        <p:nvSpPr>
          <p:cNvPr id="28" name="橢圓 27"/>
          <p:cNvSpPr/>
          <p:nvPr/>
        </p:nvSpPr>
        <p:spPr bwMode="auto">
          <a:xfrm>
            <a:off x="1442587" y="6074268"/>
            <a:ext cx="5091529" cy="1008073"/>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TW" sz="4000" b="1" cap="all" dirty="0"/>
              <a:t>ABSTRACT</a:t>
            </a:r>
            <a:endParaRPr lang="zh-TW" altLang="zh-TW" sz="4000" b="1" cap="all" dirty="0"/>
          </a:p>
        </p:txBody>
      </p:sp>
      <p:grpSp>
        <p:nvGrpSpPr>
          <p:cNvPr id="32" name="群組 11"/>
          <p:cNvGrpSpPr>
            <a:grpSpLocks/>
          </p:cNvGrpSpPr>
          <p:nvPr/>
        </p:nvGrpSpPr>
        <p:grpSpPr bwMode="auto">
          <a:xfrm>
            <a:off x="728391" y="15158632"/>
            <a:ext cx="14712809" cy="2413883"/>
            <a:chOff x="-8284032" y="17297719"/>
            <a:chExt cx="12020438" cy="3351721"/>
          </a:xfrm>
        </p:grpSpPr>
        <p:sp>
          <p:nvSpPr>
            <p:cNvPr id="33" name="Rectangle 7"/>
            <p:cNvSpPr>
              <a:spLocks noChangeArrowheads="1"/>
            </p:cNvSpPr>
            <p:nvPr/>
          </p:nvSpPr>
          <p:spPr bwMode="auto">
            <a:xfrm>
              <a:off x="-8068821" y="19153703"/>
              <a:ext cx="11805227" cy="14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742950" indent="-742950">
                <a:spcBef>
                  <a:spcPct val="20000"/>
                </a:spcBef>
                <a:buFont typeface="Arial" panose="020B0604020202020204" pitchFamily="34" charset="0"/>
                <a:buChar char="•"/>
                <a:defRPr sz="146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ea typeface="新細明體" panose="02020500000000000000" pitchFamily="18" charset="-120"/>
                </a:defRPr>
              </a:lvl5pPr>
              <a:lvl6pPr marL="2514600" indent="-228600" defTabSz="4175125"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新細明體" panose="02020500000000000000" pitchFamily="18" charset="-120"/>
                </a:defRPr>
              </a:lvl6pPr>
              <a:lvl7pPr marL="2971800" indent="-228600" defTabSz="4175125"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新細明體" panose="02020500000000000000" pitchFamily="18" charset="-120"/>
                </a:defRPr>
              </a:lvl7pPr>
              <a:lvl8pPr marL="3429000" indent="-228600" defTabSz="4175125"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新細明體" panose="02020500000000000000" pitchFamily="18" charset="-120"/>
                </a:defRPr>
              </a:lvl8pPr>
              <a:lvl9pPr marL="3886200" indent="-228600" defTabSz="4175125"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新細明體" panose="02020500000000000000" pitchFamily="18" charset="-120"/>
                </a:defRPr>
              </a:lvl9pPr>
            </a:lstStyle>
            <a:p>
              <a:pPr marL="0" indent="0" algn="just">
                <a:buNone/>
              </a:pPr>
              <a:r>
                <a:rPr lang="en-US" altLang="zh-TW"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 process of urban rainwater adaptation research, analysis and practical application is shown in Figure 1 and Figure 2.</a:t>
              </a:r>
              <a:endParaRPr lang="zh-TW" altLang="en-US" sz="3200" dirty="0">
                <a:latin typeface="Times New Roman" panose="02020603050405020304" pitchFamily="18" charset="0"/>
                <a:cs typeface="Times New Roman" panose="02020603050405020304" pitchFamily="18" charset="0"/>
              </a:endParaRPr>
            </a:p>
          </p:txBody>
        </p:sp>
        <p:sp>
          <p:nvSpPr>
            <p:cNvPr id="34" name="橢圓 33"/>
            <p:cNvSpPr/>
            <p:nvPr/>
          </p:nvSpPr>
          <p:spPr>
            <a:xfrm>
              <a:off x="-8284032" y="17297719"/>
              <a:ext cx="4703915" cy="1079835"/>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altLang="zh-TW" sz="4000" b="1" cap="all" dirty="0"/>
                <a:t>Methodology</a:t>
              </a:r>
              <a:endParaRPr lang="zh-TW" altLang="zh-TW" sz="4000" b="1" cap="all" dirty="0"/>
            </a:p>
          </p:txBody>
        </p:sp>
      </p:grpSp>
      <p:sp>
        <p:nvSpPr>
          <p:cNvPr id="42" name="橢圓 41"/>
          <p:cNvSpPr/>
          <p:nvPr/>
        </p:nvSpPr>
        <p:spPr bwMode="auto">
          <a:xfrm>
            <a:off x="15491944" y="21652724"/>
            <a:ext cx="5961412" cy="104731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4000" b="1" cap="all" dirty="0"/>
              <a:t>Case study</a:t>
            </a:r>
            <a:endParaRPr lang="zh-TW" altLang="zh-TW" sz="4000" b="1" cap="all" dirty="0"/>
          </a:p>
        </p:txBody>
      </p:sp>
      <p:sp>
        <p:nvSpPr>
          <p:cNvPr id="46" name="橢圓 45"/>
          <p:cNvSpPr/>
          <p:nvPr/>
        </p:nvSpPr>
        <p:spPr bwMode="auto">
          <a:xfrm>
            <a:off x="31539511" y="22528753"/>
            <a:ext cx="5070112" cy="1085337"/>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ltLang="zh-TW" sz="4000" b="1" dirty="0"/>
              <a:t>CONCLUSIONS</a:t>
            </a:r>
            <a:endParaRPr lang="zh-TW" altLang="zh-TW" sz="4000" b="1" cap="all" dirty="0"/>
          </a:p>
        </p:txBody>
      </p:sp>
      <p:sp>
        <p:nvSpPr>
          <p:cNvPr id="15" name="矩形 14"/>
          <p:cNvSpPr/>
          <p:nvPr/>
        </p:nvSpPr>
        <p:spPr>
          <a:xfrm>
            <a:off x="213174" y="28583757"/>
            <a:ext cx="14297386" cy="928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Fig. 1 Research analysis and practical application process diagram</a:t>
            </a:r>
            <a:endParaRPr lang="zh-TW" altLang="en-US" sz="3200" b="1" dirty="0">
              <a:solidFill>
                <a:schemeClr val="tx1"/>
              </a:solidFill>
              <a:latin typeface="Times New Roman" panose="02020603050405020304" pitchFamily="18" charset="0"/>
              <a:cs typeface="Times New Roman" panose="02020603050405020304" pitchFamily="18" charset="0"/>
            </a:endParaRPr>
          </a:p>
        </p:txBody>
      </p:sp>
      <p:sp>
        <p:nvSpPr>
          <p:cNvPr id="18" name="矩形 17"/>
          <p:cNvSpPr/>
          <p:nvPr/>
        </p:nvSpPr>
        <p:spPr>
          <a:xfrm>
            <a:off x="14277317" y="22651908"/>
            <a:ext cx="16426253" cy="8428654"/>
          </a:xfrm>
          <a:prstGeom prst="rect">
            <a:avLst/>
          </a:prstGeom>
        </p:spPr>
        <p:txBody>
          <a:bodyPr wrap="square">
            <a:spAutoFit/>
          </a:bodyPr>
          <a:lstStyle/>
          <a:p>
            <a:pPr indent="254000" algn="just">
              <a:lnSpc>
                <a:spcPct val="150000"/>
              </a:lnSpc>
            </a:pPr>
            <a:r>
              <a:rPr lang="en-US" altLang="zh-TW"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a:t>
            </a:r>
            <a:r>
              <a:rPr lang="zh-TW" altLang="zh-TW" sz="2800" dirty="0">
                <a:solidFill>
                  <a:srgbClr val="000000"/>
                </a:solidFill>
                <a:effectLst/>
                <a:latin typeface="Times New Roman" panose="02020603050405020304" pitchFamily="18" charset="0"/>
                <a:ea typeface="細明體" panose="02020509000000000000" pitchFamily="49" charset="-120"/>
                <a:cs typeface="Times New Roman" panose="02020603050405020304" pitchFamily="18" charset="0"/>
              </a:rPr>
              <a:t>detailed real rainfall scenario and response process, in </a:t>
            </a:r>
            <a:r>
              <a:rPr lang="en-US" altLang="zh-TW"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Figure 2 and Figure 3 ,</a:t>
            </a:r>
            <a:r>
              <a:rPr lang="zh-TW" altLang="zh-TW" sz="2800" dirty="0">
                <a:solidFill>
                  <a:srgbClr val="000000"/>
                </a:solidFill>
                <a:effectLst/>
                <a:latin typeface="Times New Roman" panose="02020603050405020304" pitchFamily="18" charset="0"/>
                <a:ea typeface="細明體" panose="02020509000000000000" pitchFamily="49" charset="-120"/>
                <a:cs typeface="Times New Roman" panose="02020603050405020304" pitchFamily="18" charset="0"/>
              </a:rPr>
              <a:t> are illlustrated clearly as follows: </a:t>
            </a:r>
            <a:endParaRPr lang="zh-TW" altLang="zh-TW"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31800" indent="-127000" algn="just">
              <a:lnSpc>
                <a:spcPct val="150000"/>
              </a:lnSpc>
            </a:pPr>
            <a:r>
              <a:rPr lang="zh-TW" altLang="zh-TW" sz="2800" dirty="0">
                <a:solidFill>
                  <a:srgbClr val="000000"/>
                </a:solidFill>
                <a:effectLst/>
                <a:latin typeface="Times New Roman" panose="02020603050405020304" pitchFamily="18" charset="0"/>
                <a:ea typeface="細明體" panose="02020509000000000000" pitchFamily="49" charset="-120"/>
                <a:cs typeface="Times New Roman" panose="02020603050405020304" pitchFamily="18" charset="0"/>
              </a:rPr>
              <a:t>1.</a:t>
            </a:r>
            <a:r>
              <a:rPr lang="zh-TW"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 At 14:00, rainfall began at the Yonghe Rain Gauge Station </a:t>
            </a:r>
            <a:r>
              <a:rPr lang="zh-TW" altLang="zh-TW" sz="2800" u="sng"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(Top-right panel</a:t>
            </a:r>
            <a:r>
              <a:rPr lang="zh-TW"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 and within 20 minutes, the 10 mm/10 min </a:t>
            </a:r>
            <a:r>
              <a:rPr lang="zh-TW" altLang="zh-TW" sz="2800" u="sng"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warning threshold was exceeded</a:t>
            </a:r>
            <a:r>
              <a:rPr lang="zh-TW"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 Composite Reflectivity (radar) data indicated continued rainfall. Meanwhile, the Wayao </a:t>
            </a:r>
            <a:r>
              <a:rPr lang="zh-TW" altLang="zh-TW" sz="2800" u="sng"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Pumping Station (bottom-left panel) had already executed</a:t>
            </a:r>
            <a:r>
              <a:rPr lang="zh-TW"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 pre-rainfall drawdown measures and continued monitoring water level trends.</a:t>
            </a:r>
            <a:endParaRPr lang="zh-TW" altLang="zh-TW" sz="2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431800" indent="-127000" algn="just">
              <a:lnSpc>
                <a:spcPct val="150000"/>
              </a:lnSpc>
            </a:pPr>
            <a:r>
              <a:rPr lang="zh-TW"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2.By 14:20, </a:t>
            </a:r>
            <a:r>
              <a:rPr lang="zh-TW" altLang="zh-TW" sz="2800" u="sng"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the stormwater drainage channel </a:t>
            </a:r>
            <a:r>
              <a:rPr lang="zh-TW"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under Zhongzheng Road in Yonghe </a:t>
            </a:r>
            <a:r>
              <a:rPr lang="zh-TW" altLang="zh-TW" sz="2800" u="sng"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exceeded 50% capacity</a:t>
            </a:r>
            <a:r>
              <a:rPr lang="zh-TW"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 </a:t>
            </a:r>
            <a:r>
              <a:rPr lang="zh-TW" altLang="zh-TW" sz="2800" u="sng"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Real-time water level monitoring was switched to 1-minute intervals</a:t>
            </a:r>
            <a:r>
              <a:rPr lang="zh-TW"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 By 14:30, the system reached full-pipe (pressurized) conditions. The Wayao Pumping Station received instructions to activate additional pumping units </a:t>
            </a:r>
            <a:r>
              <a:rPr lang="zh-TW" altLang="zh-TW" sz="2800" u="sng"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within 5 minutes</a:t>
            </a:r>
            <a:r>
              <a:rPr lang="zh-TW"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 Full deployment was achieved within 10 minutes to expedite internal drainage.</a:t>
            </a:r>
            <a:endParaRPr lang="en-US"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endParaRPr>
          </a:p>
          <a:p>
            <a:pPr marL="431800" indent="-127000" algn="just">
              <a:lnSpc>
                <a:spcPct val="150000"/>
              </a:lnSpc>
            </a:pPr>
            <a:r>
              <a:rPr lang="en-US"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3.</a:t>
            </a:r>
            <a:r>
              <a:rPr lang="zh-TW"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By 15:00, rainfall intensity slightly decreased, though another rainband followed shortly. Pumping operations continued uninterrupted to handle this second wave.</a:t>
            </a:r>
            <a:endParaRPr lang="zh-TW" altLang="zh-TW" sz="2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136" name="Picture 2" descr="國立陽明交通大學">
            <a:extLst>
              <a:ext uri="{FF2B5EF4-FFF2-40B4-BE49-F238E27FC236}">
                <a16:creationId xmlns:a16="http://schemas.microsoft.com/office/drawing/2014/main" id="{013E9C8D-2D40-C5B4-E46F-447C6DD2E93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041374" y="2759393"/>
            <a:ext cx="8030278" cy="1411573"/>
          </a:xfrm>
          <a:prstGeom prst="rect">
            <a:avLst/>
          </a:prstGeom>
          <a:noFill/>
          <a:effectLst>
            <a:glow rad="101600">
              <a:schemeClr val="bg1"/>
            </a:glow>
          </a:effectLst>
          <a:extLst>
            <a:ext uri="{909E8E84-426E-40DD-AFC4-6F175D3DCCD1}">
              <a14:hiddenFill xmlns:a14="http://schemas.microsoft.com/office/drawing/2010/main">
                <a:solidFill>
                  <a:srgbClr val="FFFFFF"/>
                </a:solidFill>
              </a14:hiddenFill>
            </a:ext>
          </a:extLst>
        </p:spPr>
      </p:pic>
      <p:grpSp>
        <p:nvGrpSpPr>
          <p:cNvPr id="81" name="群組 80"/>
          <p:cNvGrpSpPr/>
          <p:nvPr/>
        </p:nvGrpSpPr>
        <p:grpSpPr>
          <a:xfrm>
            <a:off x="1662741" y="18009456"/>
            <a:ext cx="11288906" cy="9713065"/>
            <a:chOff x="1565639" y="182560"/>
            <a:chExt cx="7437226" cy="6447038"/>
          </a:xfrm>
        </p:grpSpPr>
        <p:sp>
          <p:nvSpPr>
            <p:cNvPr id="82" name="圓角矩形 81"/>
            <p:cNvSpPr/>
            <p:nvPr/>
          </p:nvSpPr>
          <p:spPr>
            <a:xfrm>
              <a:off x="4546598" y="182560"/>
              <a:ext cx="4451172" cy="635000"/>
            </a:xfrm>
            <a:prstGeom prst="roundRect">
              <a:avLst/>
            </a:prstGeom>
            <a:ln w="19050"/>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t>Collection of information related to rainwater sewers</a:t>
              </a:r>
              <a:endParaRPr lang="zh-TW" altLang="en-US" sz="2000" dirty="0"/>
            </a:p>
          </p:txBody>
        </p:sp>
        <p:sp>
          <p:nvSpPr>
            <p:cNvPr id="83" name="圓角矩形 82"/>
            <p:cNvSpPr/>
            <p:nvPr/>
          </p:nvSpPr>
          <p:spPr>
            <a:xfrm>
              <a:off x="4546599" y="1073942"/>
              <a:ext cx="4451171" cy="635000"/>
            </a:xfrm>
            <a:prstGeom prst="roundRect">
              <a:avLst/>
            </a:prstGeom>
            <a:ln w="19050"/>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latin typeface="Arial" panose="020B0604020202020204" pitchFamily="34" charset="0"/>
                  <a:cs typeface="Arial" panose="020B0604020202020204" pitchFamily="34" charset="0"/>
                </a:rPr>
                <a:t>Set warning management values​​</a:t>
              </a:r>
              <a:endParaRPr lang="zh-TW" altLang="en-US" sz="2000" dirty="0"/>
            </a:p>
          </p:txBody>
        </p:sp>
        <p:sp>
          <p:nvSpPr>
            <p:cNvPr id="85" name="圓角矩形 84"/>
            <p:cNvSpPr/>
            <p:nvPr/>
          </p:nvSpPr>
          <p:spPr>
            <a:xfrm>
              <a:off x="4551696" y="2086163"/>
              <a:ext cx="4451169" cy="817369"/>
            </a:xfrm>
            <a:prstGeom prst="roundRect">
              <a:avLst/>
            </a:prstGeom>
            <a:ln w="19050"/>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latin typeface="Arial" panose="020B0604020202020204" pitchFamily="34" charset="0"/>
                  <a:cs typeface="Arial" panose="020B0604020202020204" pitchFamily="34" charset="0"/>
                </a:rPr>
                <a:t>Establishing long-term correlations between water levels and rainfall for drainage facilities below sea level</a:t>
              </a:r>
              <a:endParaRPr lang="zh-TW" altLang="en-US" sz="2000" dirty="0"/>
            </a:p>
          </p:txBody>
        </p:sp>
        <p:sp>
          <p:nvSpPr>
            <p:cNvPr id="87" name="圓角矩形 86"/>
            <p:cNvSpPr/>
            <p:nvPr/>
          </p:nvSpPr>
          <p:spPr>
            <a:xfrm>
              <a:off x="4551696" y="3240896"/>
              <a:ext cx="4451169" cy="601248"/>
            </a:xfrm>
            <a:prstGeom prst="roundRect">
              <a:avLst/>
            </a:prstGeom>
            <a:ln w="19050"/>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sz="2000" dirty="0">
                  <a:latin typeface="Arial" panose="020B0604020202020204" pitchFamily="34" charset="0"/>
                  <a:cs typeface="Arial" panose="020B0604020202020204" pitchFamily="34" charset="0"/>
                </a:rPr>
                <a:t>Improving the efficiency of urban drainage gates and pumping stations.</a:t>
              </a:r>
            </a:p>
          </p:txBody>
        </p:sp>
        <p:sp>
          <p:nvSpPr>
            <p:cNvPr id="89" name="圓角矩形 88"/>
            <p:cNvSpPr/>
            <p:nvPr/>
          </p:nvSpPr>
          <p:spPr>
            <a:xfrm>
              <a:off x="4546599" y="4182657"/>
              <a:ext cx="4456266" cy="710410"/>
            </a:xfrm>
            <a:prstGeom prst="roundRect">
              <a:avLst/>
            </a:prstGeom>
            <a:ln w="19050"/>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latin typeface="Arial" panose="020B0604020202020204" pitchFamily="34" charset="0"/>
                  <a:cs typeface="Arial" panose="020B0604020202020204" pitchFamily="34" charset="0"/>
                </a:rPr>
                <a:t>Developing multi-scenario adaptation strategies for the overall stormwater drainage system.</a:t>
              </a:r>
              <a:endParaRPr lang="zh-TW" altLang="en-US" sz="2000" dirty="0"/>
            </a:p>
          </p:txBody>
        </p:sp>
        <p:sp>
          <p:nvSpPr>
            <p:cNvPr id="90" name="圓角矩形 89"/>
            <p:cNvSpPr/>
            <p:nvPr/>
          </p:nvSpPr>
          <p:spPr>
            <a:xfrm>
              <a:off x="4546599" y="5245100"/>
              <a:ext cx="4456263" cy="436608"/>
            </a:xfrm>
            <a:prstGeom prst="roundRect">
              <a:avLst/>
            </a:prstGeom>
            <a:ln w="19050"/>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t>Automated water level forecasting</a:t>
              </a:r>
              <a:endParaRPr lang="zh-TW" altLang="en-US" sz="2000" dirty="0"/>
            </a:p>
          </p:txBody>
        </p:sp>
        <p:sp>
          <p:nvSpPr>
            <p:cNvPr id="91" name="圓角矩形 90"/>
            <p:cNvSpPr/>
            <p:nvPr/>
          </p:nvSpPr>
          <p:spPr>
            <a:xfrm>
              <a:off x="4546598" y="5977529"/>
              <a:ext cx="4456263" cy="652069"/>
            </a:xfrm>
            <a:prstGeom prst="roundRect">
              <a:avLst/>
            </a:prstGeom>
            <a:ln w="19050"/>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t>Joint operation of gates and pumping stations to lower water levels</a:t>
              </a:r>
              <a:endParaRPr lang="zh-TW" altLang="en-US" sz="2000" dirty="0"/>
            </a:p>
          </p:txBody>
        </p:sp>
        <p:cxnSp>
          <p:nvCxnSpPr>
            <p:cNvPr id="92" name="直線單箭頭接點 91"/>
            <p:cNvCxnSpPr>
              <a:cxnSpLocks/>
              <a:stCxn id="82" idx="2"/>
              <a:endCxn id="83" idx="0"/>
            </p:cNvCxnSpPr>
            <p:nvPr/>
          </p:nvCxnSpPr>
          <p:spPr>
            <a:xfrm>
              <a:off x="6772185" y="817560"/>
              <a:ext cx="0" cy="2563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3" name="直線單箭頭接點 92"/>
            <p:cNvCxnSpPr>
              <a:cxnSpLocks/>
              <a:stCxn id="83" idx="2"/>
              <a:endCxn id="85" idx="0"/>
            </p:cNvCxnSpPr>
            <p:nvPr/>
          </p:nvCxnSpPr>
          <p:spPr>
            <a:xfrm>
              <a:off x="6772185" y="1708942"/>
              <a:ext cx="5096" cy="3772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7" name="直線單箭頭接點 136"/>
            <p:cNvCxnSpPr>
              <a:cxnSpLocks/>
              <a:stCxn id="85" idx="2"/>
              <a:endCxn id="87" idx="0"/>
            </p:cNvCxnSpPr>
            <p:nvPr/>
          </p:nvCxnSpPr>
          <p:spPr>
            <a:xfrm>
              <a:off x="6777281" y="2903532"/>
              <a:ext cx="0" cy="33736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8" name="直線單箭頭接點 137"/>
            <p:cNvCxnSpPr>
              <a:cxnSpLocks/>
              <a:stCxn id="87" idx="2"/>
              <a:endCxn id="89" idx="0"/>
            </p:cNvCxnSpPr>
            <p:nvPr/>
          </p:nvCxnSpPr>
          <p:spPr>
            <a:xfrm flipH="1">
              <a:off x="6774732" y="3842144"/>
              <a:ext cx="2548" cy="3405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9" name="直線單箭頭接點 138"/>
            <p:cNvCxnSpPr>
              <a:cxnSpLocks/>
              <a:stCxn id="89" idx="2"/>
              <a:endCxn id="90" idx="0"/>
            </p:cNvCxnSpPr>
            <p:nvPr/>
          </p:nvCxnSpPr>
          <p:spPr>
            <a:xfrm flipH="1">
              <a:off x="6774731" y="4893067"/>
              <a:ext cx="1" cy="3520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0" name="直線單箭頭接點 139"/>
            <p:cNvCxnSpPr>
              <a:cxnSpLocks/>
              <a:stCxn id="90" idx="2"/>
              <a:endCxn id="91" idx="0"/>
            </p:cNvCxnSpPr>
            <p:nvPr/>
          </p:nvCxnSpPr>
          <p:spPr>
            <a:xfrm flipH="1">
              <a:off x="6774730" y="5681707"/>
              <a:ext cx="1" cy="2958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4" name="直線接點 143"/>
            <p:cNvCxnSpPr/>
            <p:nvPr/>
          </p:nvCxnSpPr>
          <p:spPr>
            <a:xfrm>
              <a:off x="2844800" y="412750"/>
              <a:ext cx="10287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5" name="直線接點 144"/>
            <p:cNvCxnSpPr/>
            <p:nvPr/>
          </p:nvCxnSpPr>
          <p:spPr>
            <a:xfrm>
              <a:off x="2863850" y="1656809"/>
              <a:ext cx="10287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6" name="直線單箭頭接點 145"/>
            <p:cNvCxnSpPr>
              <a:cxnSpLocks/>
            </p:cNvCxnSpPr>
            <p:nvPr/>
          </p:nvCxnSpPr>
          <p:spPr>
            <a:xfrm flipH="1">
              <a:off x="3352902" y="412750"/>
              <a:ext cx="0" cy="123685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7" name="矩形 146"/>
            <p:cNvSpPr/>
            <p:nvPr/>
          </p:nvSpPr>
          <p:spPr>
            <a:xfrm>
              <a:off x="2621461" y="888769"/>
              <a:ext cx="1424578" cy="292319"/>
            </a:xfrm>
            <a:prstGeom prst="rect">
              <a:avLst/>
            </a:prstGeom>
            <a:ln w="19050">
              <a:noFill/>
            </a:ln>
          </p:spPr>
          <p:txBody>
            <a:bodyPr wrap="square">
              <a:spAutoFit/>
            </a:bodyPr>
            <a:lstStyle/>
            <a:p>
              <a:r>
                <a:rPr lang="en-US" altLang="zh-TW" sz="2000" dirty="0"/>
                <a:t>The first step</a:t>
              </a:r>
              <a:endParaRPr lang="zh-TW" altLang="en-US" sz="2000" dirty="0"/>
            </a:p>
          </p:txBody>
        </p:sp>
        <p:cxnSp>
          <p:nvCxnSpPr>
            <p:cNvPr id="148" name="直線接點 147"/>
            <p:cNvCxnSpPr/>
            <p:nvPr/>
          </p:nvCxnSpPr>
          <p:spPr>
            <a:xfrm>
              <a:off x="2819400" y="3416333"/>
              <a:ext cx="10287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9" name="直線單箭頭接點 148"/>
            <p:cNvCxnSpPr>
              <a:cxnSpLocks/>
            </p:cNvCxnSpPr>
            <p:nvPr/>
          </p:nvCxnSpPr>
          <p:spPr>
            <a:xfrm>
              <a:off x="3373149" y="1703184"/>
              <a:ext cx="0" cy="16755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0" name="矩形 149"/>
            <p:cNvSpPr/>
            <p:nvPr/>
          </p:nvSpPr>
          <p:spPr>
            <a:xfrm>
              <a:off x="2477414" y="2467155"/>
              <a:ext cx="1606093" cy="292319"/>
            </a:xfrm>
            <a:prstGeom prst="rect">
              <a:avLst/>
            </a:prstGeom>
            <a:ln w="19050">
              <a:noFill/>
            </a:ln>
          </p:spPr>
          <p:txBody>
            <a:bodyPr wrap="none">
              <a:spAutoFit/>
            </a:bodyPr>
            <a:lstStyle/>
            <a:p>
              <a:r>
                <a:rPr lang="en-US" altLang="zh-TW" sz="2000" dirty="0"/>
                <a:t>The second step </a:t>
              </a:r>
              <a:endParaRPr lang="zh-TW" altLang="en-US" sz="2000" dirty="0"/>
            </a:p>
          </p:txBody>
        </p:sp>
        <p:cxnSp>
          <p:nvCxnSpPr>
            <p:cNvPr id="151" name="直線接點 150"/>
            <p:cNvCxnSpPr/>
            <p:nvPr/>
          </p:nvCxnSpPr>
          <p:spPr>
            <a:xfrm>
              <a:off x="2854325" y="6375400"/>
              <a:ext cx="10287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2" name="直線單箭頭接點 151"/>
            <p:cNvCxnSpPr>
              <a:cxnSpLocks/>
            </p:cNvCxnSpPr>
            <p:nvPr/>
          </p:nvCxnSpPr>
          <p:spPr>
            <a:xfrm flipH="1">
              <a:off x="3373819" y="4723496"/>
              <a:ext cx="0" cy="161425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3" name="矩形 152"/>
            <p:cNvSpPr/>
            <p:nvPr/>
          </p:nvSpPr>
          <p:spPr>
            <a:xfrm>
              <a:off x="1565639" y="5177664"/>
              <a:ext cx="2428675" cy="742039"/>
            </a:xfrm>
            <a:prstGeom prst="rect">
              <a:avLst/>
            </a:prstGeom>
            <a:ln w="19050">
              <a:noFill/>
            </a:ln>
          </p:spPr>
          <p:txBody>
            <a:bodyPr wrap="square">
              <a:spAutoFit/>
            </a:bodyPr>
            <a:lstStyle/>
            <a:p>
              <a:pPr algn="ctr"/>
              <a:r>
                <a:rPr lang="zh-TW" altLang="en-US" sz="2000" dirty="0"/>
                <a:t>Urban Stormwater Adaptation and Practical Response</a:t>
              </a:r>
            </a:p>
          </p:txBody>
        </p:sp>
        <p:cxnSp>
          <p:nvCxnSpPr>
            <p:cNvPr id="119" name="直線接點 118">
              <a:extLst>
                <a:ext uri="{FF2B5EF4-FFF2-40B4-BE49-F238E27FC236}">
                  <a16:creationId xmlns:a16="http://schemas.microsoft.com/office/drawing/2014/main" id="{D56CE12F-DCC6-4F9E-A069-6F78867B8730}"/>
                </a:ext>
              </a:extLst>
            </p:cNvPr>
            <p:cNvCxnSpPr/>
            <p:nvPr/>
          </p:nvCxnSpPr>
          <p:spPr>
            <a:xfrm>
              <a:off x="2863850" y="4732510"/>
              <a:ext cx="10287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0" name="直線單箭頭接點 119">
              <a:extLst>
                <a:ext uri="{FF2B5EF4-FFF2-40B4-BE49-F238E27FC236}">
                  <a16:creationId xmlns:a16="http://schemas.microsoft.com/office/drawing/2014/main" id="{416CBA5D-5B91-43FE-A17A-3E832A0B05AF}"/>
                </a:ext>
              </a:extLst>
            </p:cNvPr>
            <p:cNvCxnSpPr>
              <a:cxnSpLocks/>
            </p:cNvCxnSpPr>
            <p:nvPr/>
          </p:nvCxnSpPr>
          <p:spPr>
            <a:xfrm>
              <a:off x="3373819" y="3426363"/>
              <a:ext cx="0" cy="12971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2" name="矩形 121">
              <a:extLst>
                <a:ext uri="{FF2B5EF4-FFF2-40B4-BE49-F238E27FC236}">
                  <a16:creationId xmlns:a16="http://schemas.microsoft.com/office/drawing/2014/main" id="{B3C32A64-CA2C-4111-B3C3-74C9351855F0}"/>
                </a:ext>
              </a:extLst>
            </p:cNvPr>
            <p:cNvSpPr/>
            <p:nvPr/>
          </p:nvSpPr>
          <p:spPr>
            <a:xfrm>
              <a:off x="2487494" y="3909110"/>
              <a:ext cx="1360605" cy="292319"/>
            </a:xfrm>
            <a:prstGeom prst="rect">
              <a:avLst/>
            </a:prstGeom>
            <a:ln w="19050">
              <a:noFill/>
            </a:ln>
          </p:spPr>
          <p:txBody>
            <a:bodyPr wrap="none">
              <a:spAutoFit/>
            </a:bodyPr>
            <a:lstStyle/>
            <a:p>
              <a:r>
                <a:rPr lang="en-US" altLang="zh-TW" sz="2000" dirty="0"/>
                <a:t>The third step </a:t>
              </a:r>
              <a:endParaRPr lang="zh-TW" altLang="en-US" sz="2000" dirty="0"/>
            </a:p>
          </p:txBody>
        </p:sp>
      </p:grpSp>
      <p:sp>
        <p:nvSpPr>
          <p:cNvPr id="207" name="矩形 206"/>
          <p:cNvSpPr/>
          <p:nvPr/>
        </p:nvSpPr>
        <p:spPr>
          <a:xfrm>
            <a:off x="16762561" y="20162638"/>
            <a:ext cx="13274377" cy="954107"/>
          </a:xfrm>
          <a:prstGeom prst="rect">
            <a:avLst/>
          </a:prstGeom>
        </p:spPr>
        <p:txBody>
          <a:bodyPr wrap="square">
            <a:spAutoFit/>
          </a:bodyPr>
          <a:lstStyle/>
          <a:p>
            <a:pPr algn="ctr"/>
            <a:r>
              <a:rPr lang="en-US" altLang="zh-TW" sz="2800" dirty="0">
                <a:latin typeface="Times New Roman" panose="02020603050405020304" pitchFamily="18" charset="0"/>
                <a:cs typeface="Times New Roman" panose="02020603050405020304" pitchFamily="18" charset="0"/>
              </a:rPr>
              <a:t>Figure 2 shows six panel water-information interface the data collection and integration through monitoring data in the second stage</a:t>
            </a:r>
            <a:endParaRPr lang="zh-TW" altLang="en-US" sz="2800" dirty="0">
              <a:latin typeface="Times New Roman" panose="02020603050405020304" pitchFamily="18" charset="0"/>
              <a:cs typeface="Times New Roman" panose="02020603050405020304" pitchFamily="18" charset="0"/>
            </a:endParaRPr>
          </a:p>
        </p:txBody>
      </p:sp>
      <p:grpSp>
        <p:nvGrpSpPr>
          <p:cNvPr id="12" name="群組 11">
            <a:extLst>
              <a:ext uri="{FF2B5EF4-FFF2-40B4-BE49-F238E27FC236}">
                <a16:creationId xmlns:a16="http://schemas.microsoft.com/office/drawing/2014/main" id="{4B815A9B-3510-44FF-8E04-357AA6BE8A48}"/>
              </a:ext>
            </a:extLst>
          </p:cNvPr>
          <p:cNvGrpSpPr/>
          <p:nvPr/>
        </p:nvGrpSpPr>
        <p:grpSpPr>
          <a:xfrm>
            <a:off x="15801795" y="6162232"/>
            <a:ext cx="15892775" cy="13954086"/>
            <a:chOff x="28743561" y="5005289"/>
            <a:chExt cx="16286548" cy="14015475"/>
          </a:xfrm>
        </p:grpSpPr>
        <p:pic>
          <p:nvPicPr>
            <p:cNvPr id="4" name="圖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84559" y="5005289"/>
              <a:ext cx="14745550" cy="7121051"/>
            </a:xfrm>
            <a:prstGeom prst="rect">
              <a:avLst/>
            </a:prstGeom>
          </p:spPr>
        </p:pic>
        <p:pic>
          <p:nvPicPr>
            <p:cNvPr id="2" name="圖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43561" y="10977410"/>
              <a:ext cx="15057082" cy="8043354"/>
            </a:xfrm>
            <a:prstGeom prst="rect">
              <a:avLst/>
            </a:prstGeom>
          </p:spPr>
        </p:pic>
        <p:sp>
          <p:nvSpPr>
            <p:cNvPr id="166" name="矩形 165"/>
            <p:cNvSpPr/>
            <p:nvPr/>
          </p:nvSpPr>
          <p:spPr>
            <a:xfrm>
              <a:off x="31032598" y="11391602"/>
              <a:ext cx="1838965" cy="338554"/>
            </a:xfrm>
            <a:prstGeom prst="rect">
              <a:avLst/>
            </a:prstGeom>
            <a:solidFill>
              <a:srgbClr val="FFFF00"/>
            </a:solidFill>
          </p:spPr>
          <p:txBody>
            <a:bodyPr wrap="none">
              <a:spAutoFit/>
            </a:bodyPr>
            <a:lstStyle/>
            <a:p>
              <a:r>
                <a:rPr lang="en-US" altLang="zh-TW" sz="1600" dirty="0"/>
                <a:t>Stormwater sewer</a:t>
              </a:r>
              <a:endParaRPr lang="zh-TW" altLang="en-US" sz="1600" dirty="0"/>
            </a:p>
          </p:txBody>
        </p:sp>
        <p:sp>
          <p:nvSpPr>
            <p:cNvPr id="167" name="矩形 166"/>
            <p:cNvSpPr/>
            <p:nvPr/>
          </p:nvSpPr>
          <p:spPr>
            <a:xfrm>
              <a:off x="33093463" y="11415533"/>
              <a:ext cx="2520280" cy="338554"/>
            </a:xfrm>
            <a:prstGeom prst="rect">
              <a:avLst/>
            </a:prstGeom>
            <a:solidFill>
              <a:srgbClr val="FFFF00"/>
            </a:solidFill>
          </p:spPr>
          <p:txBody>
            <a:bodyPr wrap="square">
              <a:spAutoFit/>
            </a:bodyPr>
            <a:lstStyle/>
            <a:p>
              <a:r>
                <a:rPr lang="en-US" altLang="zh-TW" sz="1600" dirty="0"/>
                <a:t>Road flooding monitoring</a:t>
              </a:r>
              <a:endParaRPr lang="zh-TW" altLang="en-US" sz="1600" dirty="0"/>
            </a:p>
          </p:txBody>
        </p:sp>
        <p:sp>
          <p:nvSpPr>
            <p:cNvPr id="168" name="矩形 167"/>
            <p:cNvSpPr/>
            <p:nvPr/>
          </p:nvSpPr>
          <p:spPr>
            <a:xfrm>
              <a:off x="35734235" y="11436623"/>
              <a:ext cx="1923099" cy="338554"/>
            </a:xfrm>
            <a:prstGeom prst="rect">
              <a:avLst/>
            </a:prstGeom>
            <a:solidFill>
              <a:srgbClr val="FFFF00"/>
            </a:solidFill>
          </p:spPr>
          <p:txBody>
            <a:bodyPr wrap="square">
              <a:spAutoFit/>
            </a:bodyPr>
            <a:lstStyle/>
            <a:p>
              <a:r>
                <a:rPr lang="en-US" altLang="zh-TW" sz="1600" dirty="0"/>
                <a:t>Rain gauge station</a:t>
              </a:r>
              <a:endParaRPr lang="zh-TW" altLang="en-US" sz="1600" dirty="0"/>
            </a:p>
          </p:txBody>
        </p:sp>
        <p:sp>
          <p:nvSpPr>
            <p:cNvPr id="169" name="矩形 168"/>
            <p:cNvSpPr/>
            <p:nvPr/>
          </p:nvSpPr>
          <p:spPr>
            <a:xfrm>
              <a:off x="39007113" y="11436623"/>
              <a:ext cx="1923099" cy="338554"/>
            </a:xfrm>
            <a:prstGeom prst="rect">
              <a:avLst/>
            </a:prstGeom>
            <a:solidFill>
              <a:srgbClr val="FFFF00"/>
            </a:solidFill>
          </p:spPr>
          <p:txBody>
            <a:bodyPr wrap="square">
              <a:spAutoFit/>
            </a:bodyPr>
            <a:lstStyle/>
            <a:p>
              <a:r>
                <a:rPr lang="en-US" altLang="zh-TW" sz="1600" dirty="0"/>
                <a:t>Pumping Station</a:t>
              </a:r>
              <a:endParaRPr lang="zh-TW" altLang="en-US" sz="1600" dirty="0"/>
            </a:p>
          </p:txBody>
        </p:sp>
        <p:sp>
          <p:nvSpPr>
            <p:cNvPr id="170" name="矩形 169"/>
            <p:cNvSpPr/>
            <p:nvPr/>
          </p:nvSpPr>
          <p:spPr>
            <a:xfrm>
              <a:off x="41281166" y="11412692"/>
              <a:ext cx="1923099" cy="338554"/>
            </a:xfrm>
            <a:prstGeom prst="rect">
              <a:avLst/>
            </a:prstGeom>
            <a:solidFill>
              <a:srgbClr val="FFFF00"/>
            </a:solidFill>
          </p:spPr>
          <p:txBody>
            <a:bodyPr wrap="square">
              <a:spAutoFit/>
            </a:bodyPr>
            <a:lstStyle/>
            <a:p>
              <a:r>
                <a:rPr lang="en-US" altLang="zh-TW" sz="1600" dirty="0"/>
                <a:t>Water level station</a:t>
              </a:r>
              <a:endParaRPr lang="zh-TW" altLang="en-US" sz="1600" dirty="0"/>
            </a:p>
          </p:txBody>
        </p:sp>
        <p:sp>
          <p:nvSpPr>
            <p:cNvPr id="171" name="矩形 170"/>
            <p:cNvSpPr/>
            <p:nvPr/>
          </p:nvSpPr>
          <p:spPr>
            <a:xfrm>
              <a:off x="38665446" y="11995156"/>
              <a:ext cx="1923099" cy="338554"/>
            </a:xfrm>
            <a:prstGeom prst="rect">
              <a:avLst/>
            </a:prstGeom>
            <a:solidFill>
              <a:srgbClr val="FFFF00"/>
            </a:solidFill>
          </p:spPr>
          <p:txBody>
            <a:bodyPr wrap="square">
              <a:spAutoFit/>
            </a:bodyPr>
            <a:lstStyle/>
            <a:p>
              <a:r>
                <a:rPr lang="en-US" altLang="zh-TW" sz="1600" dirty="0"/>
                <a:t>Rain gauge station</a:t>
              </a:r>
              <a:endParaRPr lang="zh-TW" altLang="en-US" sz="1600" dirty="0"/>
            </a:p>
          </p:txBody>
        </p:sp>
        <p:sp>
          <p:nvSpPr>
            <p:cNvPr id="172" name="矩形 171"/>
            <p:cNvSpPr/>
            <p:nvPr/>
          </p:nvSpPr>
          <p:spPr>
            <a:xfrm>
              <a:off x="33951635" y="12013457"/>
              <a:ext cx="2520280" cy="338554"/>
            </a:xfrm>
            <a:prstGeom prst="rect">
              <a:avLst/>
            </a:prstGeom>
            <a:solidFill>
              <a:srgbClr val="FFFF00"/>
            </a:solidFill>
          </p:spPr>
          <p:txBody>
            <a:bodyPr wrap="square">
              <a:spAutoFit/>
            </a:bodyPr>
            <a:lstStyle/>
            <a:p>
              <a:r>
                <a:rPr lang="en-US" altLang="zh-TW" sz="1600" dirty="0"/>
                <a:t>Road flooding monitoring</a:t>
              </a:r>
              <a:endParaRPr lang="zh-TW" altLang="en-US" sz="1600" dirty="0"/>
            </a:p>
          </p:txBody>
        </p:sp>
        <p:sp>
          <p:nvSpPr>
            <p:cNvPr id="173" name="矩形 172"/>
            <p:cNvSpPr/>
            <p:nvPr/>
          </p:nvSpPr>
          <p:spPr>
            <a:xfrm>
              <a:off x="29095276" y="12065555"/>
              <a:ext cx="1838965" cy="338554"/>
            </a:xfrm>
            <a:prstGeom prst="rect">
              <a:avLst/>
            </a:prstGeom>
            <a:solidFill>
              <a:srgbClr val="FFFF00"/>
            </a:solidFill>
          </p:spPr>
          <p:txBody>
            <a:bodyPr wrap="none">
              <a:spAutoFit/>
            </a:bodyPr>
            <a:lstStyle/>
            <a:p>
              <a:r>
                <a:rPr lang="en-US" altLang="zh-TW" sz="1600" dirty="0"/>
                <a:t>Stormwater sewer</a:t>
              </a:r>
              <a:endParaRPr lang="zh-TW" altLang="en-US" sz="1600" dirty="0"/>
            </a:p>
          </p:txBody>
        </p:sp>
        <p:sp>
          <p:nvSpPr>
            <p:cNvPr id="174" name="矩形 173"/>
            <p:cNvSpPr/>
            <p:nvPr/>
          </p:nvSpPr>
          <p:spPr>
            <a:xfrm>
              <a:off x="29299449" y="11447454"/>
              <a:ext cx="1039067" cy="338554"/>
            </a:xfrm>
            <a:prstGeom prst="rect">
              <a:avLst/>
            </a:prstGeom>
            <a:solidFill>
              <a:srgbClr val="FFFF00"/>
            </a:solidFill>
          </p:spPr>
          <p:txBody>
            <a:bodyPr wrap="none">
              <a:spAutoFit/>
            </a:bodyPr>
            <a:lstStyle/>
            <a:p>
              <a:r>
                <a:rPr lang="en-US" altLang="zh-TW" sz="1600" dirty="0"/>
                <a:t>Overview</a:t>
              </a:r>
              <a:endParaRPr lang="zh-TW" altLang="en-US" sz="1600" dirty="0"/>
            </a:p>
          </p:txBody>
        </p:sp>
        <p:sp>
          <p:nvSpPr>
            <p:cNvPr id="175" name="矩形 174"/>
            <p:cNvSpPr/>
            <p:nvPr/>
          </p:nvSpPr>
          <p:spPr>
            <a:xfrm>
              <a:off x="33878110" y="15458300"/>
              <a:ext cx="2172409" cy="338554"/>
            </a:xfrm>
            <a:prstGeom prst="rect">
              <a:avLst/>
            </a:prstGeom>
            <a:solidFill>
              <a:srgbClr val="FFFF00"/>
            </a:solidFill>
          </p:spPr>
          <p:txBody>
            <a:bodyPr wrap="square">
              <a:spAutoFit/>
            </a:bodyPr>
            <a:lstStyle/>
            <a:p>
              <a:r>
                <a:rPr lang="en-US" altLang="zh-TW" sz="1600" dirty="0"/>
                <a:t>Water level station</a:t>
              </a:r>
              <a:endParaRPr lang="zh-TW" altLang="en-US" sz="1600" dirty="0"/>
            </a:p>
          </p:txBody>
        </p:sp>
        <p:sp>
          <p:nvSpPr>
            <p:cNvPr id="176" name="矩形 175"/>
            <p:cNvSpPr/>
            <p:nvPr/>
          </p:nvSpPr>
          <p:spPr>
            <a:xfrm>
              <a:off x="29065858" y="15540930"/>
              <a:ext cx="1923099" cy="338554"/>
            </a:xfrm>
            <a:prstGeom prst="rect">
              <a:avLst/>
            </a:prstGeom>
            <a:solidFill>
              <a:srgbClr val="FFFF00"/>
            </a:solidFill>
          </p:spPr>
          <p:txBody>
            <a:bodyPr wrap="square">
              <a:spAutoFit/>
            </a:bodyPr>
            <a:lstStyle/>
            <a:p>
              <a:r>
                <a:rPr lang="en-US" altLang="zh-TW" sz="1600" dirty="0"/>
                <a:t>Pumping Station</a:t>
              </a:r>
              <a:endParaRPr lang="zh-TW" altLang="en-US" sz="1600" dirty="0"/>
            </a:p>
          </p:txBody>
        </p:sp>
        <p:sp>
          <p:nvSpPr>
            <p:cNvPr id="177" name="矩形 176"/>
            <p:cNvSpPr/>
            <p:nvPr/>
          </p:nvSpPr>
          <p:spPr>
            <a:xfrm>
              <a:off x="38665445" y="15486597"/>
              <a:ext cx="4210447" cy="338554"/>
            </a:xfrm>
            <a:prstGeom prst="rect">
              <a:avLst/>
            </a:prstGeom>
            <a:solidFill>
              <a:srgbClr val="FFFF00"/>
            </a:solidFill>
          </p:spPr>
          <p:txBody>
            <a:bodyPr wrap="square">
              <a:spAutoFit/>
            </a:bodyPr>
            <a:lstStyle/>
            <a:p>
              <a:r>
                <a:rPr lang="en-US" altLang="zh-TW" sz="1600" dirty="0"/>
                <a:t>CCTV</a:t>
              </a:r>
              <a:endParaRPr lang="zh-TW" altLang="en-US" sz="1600" dirty="0"/>
            </a:p>
          </p:txBody>
        </p:sp>
        <p:sp>
          <p:nvSpPr>
            <p:cNvPr id="178" name="矩形 177"/>
            <p:cNvSpPr/>
            <p:nvPr/>
          </p:nvSpPr>
          <p:spPr>
            <a:xfrm>
              <a:off x="37766035" y="11419086"/>
              <a:ext cx="1080121" cy="338554"/>
            </a:xfrm>
            <a:prstGeom prst="rect">
              <a:avLst/>
            </a:prstGeom>
            <a:solidFill>
              <a:srgbClr val="FFFF00"/>
            </a:solidFill>
          </p:spPr>
          <p:txBody>
            <a:bodyPr wrap="square">
              <a:spAutoFit/>
            </a:bodyPr>
            <a:lstStyle/>
            <a:p>
              <a:r>
                <a:rPr lang="en-US" altLang="zh-TW" sz="1600" dirty="0"/>
                <a:t>CCTV</a:t>
              </a:r>
              <a:endParaRPr lang="zh-TW" altLang="en-US" sz="1600" dirty="0"/>
            </a:p>
          </p:txBody>
        </p:sp>
        <p:sp>
          <p:nvSpPr>
            <p:cNvPr id="179" name="矩形 178"/>
            <p:cNvSpPr/>
            <p:nvPr/>
          </p:nvSpPr>
          <p:spPr>
            <a:xfrm>
              <a:off x="30096494" y="13120822"/>
              <a:ext cx="1384097" cy="338554"/>
            </a:xfrm>
            <a:prstGeom prst="rect">
              <a:avLst/>
            </a:prstGeom>
            <a:solidFill>
              <a:srgbClr val="FFFF00"/>
            </a:solidFill>
          </p:spPr>
          <p:txBody>
            <a:bodyPr wrap="none">
              <a:spAutoFit/>
            </a:bodyPr>
            <a:lstStyle/>
            <a:p>
              <a:r>
                <a:rPr lang="en-US" altLang="zh-TW" sz="1600" dirty="0"/>
                <a:t>Warning Line</a:t>
              </a:r>
              <a:endParaRPr lang="zh-TW" altLang="en-US" sz="1600" dirty="0"/>
            </a:p>
          </p:txBody>
        </p:sp>
        <p:sp>
          <p:nvSpPr>
            <p:cNvPr id="180" name="矩形 179"/>
            <p:cNvSpPr/>
            <p:nvPr/>
          </p:nvSpPr>
          <p:spPr>
            <a:xfrm>
              <a:off x="34921694" y="12968749"/>
              <a:ext cx="1384097" cy="338554"/>
            </a:xfrm>
            <a:prstGeom prst="rect">
              <a:avLst/>
            </a:prstGeom>
            <a:solidFill>
              <a:srgbClr val="FFFF00"/>
            </a:solidFill>
          </p:spPr>
          <p:txBody>
            <a:bodyPr wrap="none">
              <a:spAutoFit/>
            </a:bodyPr>
            <a:lstStyle/>
            <a:p>
              <a:r>
                <a:rPr lang="en-US" altLang="zh-TW" sz="1600" dirty="0"/>
                <a:t>Warning Line</a:t>
              </a:r>
              <a:endParaRPr lang="zh-TW" altLang="en-US" sz="1600" dirty="0"/>
            </a:p>
          </p:txBody>
        </p:sp>
        <p:sp>
          <p:nvSpPr>
            <p:cNvPr id="181" name="矩形 180"/>
            <p:cNvSpPr/>
            <p:nvPr/>
          </p:nvSpPr>
          <p:spPr>
            <a:xfrm>
              <a:off x="34353603" y="16586751"/>
              <a:ext cx="1384097" cy="338554"/>
            </a:xfrm>
            <a:prstGeom prst="rect">
              <a:avLst/>
            </a:prstGeom>
            <a:solidFill>
              <a:srgbClr val="FFFF00"/>
            </a:solidFill>
          </p:spPr>
          <p:txBody>
            <a:bodyPr wrap="none">
              <a:spAutoFit/>
            </a:bodyPr>
            <a:lstStyle/>
            <a:p>
              <a:r>
                <a:rPr lang="en-US" altLang="zh-TW" sz="1600" dirty="0"/>
                <a:t>Warning Line</a:t>
              </a:r>
              <a:endParaRPr lang="zh-TW" altLang="en-US" sz="1600" dirty="0"/>
            </a:p>
          </p:txBody>
        </p:sp>
        <p:sp>
          <p:nvSpPr>
            <p:cNvPr id="182" name="矩形 181"/>
            <p:cNvSpPr/>
            <p:nvPr/>
          </p:nvSpPr>
          <p:spPr>
            <a:xfrm>
              <a:off x="32741364" y="5617497"/>
              <a:ext cx="3034805" cy="338554"/>
            </a:xfrm>
            <a:prstGeom prst="rect">
              <a:avLst/>
            </a:prstGeom>
            <a:solidFill>
              <a:srgbClr val="FFFF00"/>
            </a:solidFill>
          </p:spPr>
          <p:txBody>
            <a:bodyPr wrap="none">
              <a:spAutoFit/>
            </a:bodyPr>
            <a:lstStyle/>
            <a:p>
              <a:r>
                <a:rPr lang="en-US" altLang="zh-TW" sz="1600" dirty="0"/>
                <a:t>Monitoring and display platform</a:t>
              </a:r>
              <a:endParaRPr lang="zh-TW" altLang="en-US" sz="1600" dirty="0"/>
            </a:p>
          </p:txBody>
        </p:sp>
        <p:cxnSp>
          <p:nvCxnSpPr>
            <p:cNvPr id="7" name="直線單箭頭接點 6"/>
            <p:cNvCxnSpPr>
              <a:cxnSpLocks/>
            </p:cNvCxnSpPr>
            <p:nvPr/>
          </p:nvCxnSpPr>
          <p:spPr>
            <a:xfrm flipH="1">
              <a:off x="30788543" y="8924274"/>
              <a:ext cx="8397743" cy="227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56" name="文本框 46"/>
          <p:cNvSpPr txBox="1"/>
          <p:nvPr/>
        </p:nvSpPr>
        <p:spPr>
          <a:xfrm>
            <a:off x="33221310" y="21127248"/>
            <a:ext cx="13220513" cy="616951"/>
          </a:xfrm>
          <a:prstGeom prst="rect">
            <a:avLst/>
          </a:prstGeom>
          <a:noFill/>
          <a:ln>
            <a:noFill/>
          </a:ln>
        </p:spPr>
        <p:txBody>
          <a:bodyPr wrap="square" rtlCol="0">
            <a:spAutoFit/>
          </a:bodyPr>
          <a:lstStyle/>
          <a:p>
            <a:pPr algn="ctr">
              <a:defRPr/>
            </a:pPr>
            <a:r>
              <a:rPr lang="en-US" altLang="zh-TW" sz="3200" b="1" dirty="0">
                <a:latin typeface="Times New Roman" panose="02020603050405020304" pitchFamily="18" charset="0"/>
                <a:ea typeface="Times New Roman" panose="02020603050405020304" pitchFamily="18" charset="0"/>
                <a:cs typeface="Times New Roman" panose="02020603050405020304" pitchFamily="18" charset="0"/>
              </a:rPr>
              <a:t>Figure 3 Real-time water level warning and monitoring data display</a:t>
            </a:r>
            <a:endParaRPr lang="zh-TW" altLang="zh-TW"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圖片 10">
            <a:extLst>
              <a:ext uri="{FF2B5EF4-FFF2-40B4-BE49-F238E27FC236}">
                <a16:creationId xmlns:a16="http://schemas.microsoft.com/office/drawing/2014/main" id="{56857DCC-250F-44AE-AF87-6327F0B9ED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66035" y="623515"/>
            <a:ext cx="8239269" cy="1685306"/>
          </a:xfrm>
          <a:prstGeom prst="rect">
            <a:avLst/>
          </a:prstGeom>
        </p:spPr>
      </p:pic>
      <p:sp>
        <p:nvSpPr>
          <p:cNvPr id="61" name="Rectangle 3">
            <a:extLst>
              <a:ext uri="{FF2B5EF4-FFF2-40B4-BE49-F238E27FC236}">
                <a16:creationId xmlns:a16="http://schemas.microsoft.com/office/drawing/2014/main" id="{16282A3E-652A-4AF3-B2FE-C7144D3387BD}"/>
              </a:ext>
            </a:extLst>
          </p:cNvPr>
          <p:cNvSpPr>
            <a:spLocks noChangeArrowheads="1"/>
          </p:cNvSpPr>
          <p:nvPr/>
        </p:nvSpPr>
        <p:spPr bwMode="auto">
          <a:xfrm flipV="1">
            <a:off x="5986546" y="15031509"/>
            <a:ext cx="468802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183" name="矩形 182">
            <a:extLst>
              <a:ext uri="{FF2B5EF4-FFF2-40B4-BE49-F238E27FC236}">
                <a16:creationId xmlns:a16="http://schemas.microsoft.com/office/drawing/2014/main" id="{E0C347D6-BD66-46D7-AF71-688C34D8AAB2}"/>
              </a:ext>
            </a:extLst>
          </p:cNvPr>
          <p:cNvSpPr/>
          <p:nvPr/>
        </p:nvSpPr>
        <p:spPr>
          <a:xfrm>
            <a:off x="31911105" y="6479524"/>
            <a:ext cx="13952514" cy="7779822"/>
          </a:xfrm>
          <a:prstGeom prst="rect">
            <a:avLst/>
          </a:prstGeom>
        </p:spPr>
        <p:txBody>
          <a:bodyPr wrap="square">
            <a:spAutoFit/>
          </a:bodyPr>
          <a:lstStyle/>
          <a:p>
            <a:pPr marL="431800" indent="-127000" algn="just">
              <a:lnSpc>
                <a:spcPct val="150000"/>
              </a:lnSpc>
            </a:pPr>
            <a:r>
              <a:rPr lang="zh-TW"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4.This second rainfall event persisted for approximately 30 minutes. Full-pipe conditions in the stormwater drainage remained for about one hour before a noticeable drop in drainage pipe flow depth was observed. Although the pumping station forebay water level began to decline, it maintained high-capacity operation.</a:t>
            </a:r>
            <a:r>
              <a:rPr lang="zh-TW" altLang="zh-TW" sz="2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zh-TW"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As shown in the Bottom-center panel, </a:t>
            </a:r>
            <a:r>
              <a:rPr lang="zh-TW" altLang="zh-TW" sz="2800" u="sng"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preemptive pump operations created additional storage capacity within the drainage system, helping maintain lower surface water levels in the area</a:t>
            </a:r>
            <a:r>
              <a:rPr lang="zh-TW"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a:t>
            </a:r>
            <a:endParaRPr lang="zh-TW" altLang="zh-TW" sz="2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431800" indent="-127000" algn="just">
              <a:lnSpc>
                <a:spcPct val="150000"/>
              </a:lnSpc>
            </a:pPr>
            <a:r>
              <a:rPr lang="zh-TW"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5.Despite total accumulated rainfall exceeding the allowed threshold of the stormwater drainage system and the system remaining at full capacity for an extended period, </a:t>
            </a:r>
            <a:r>
              <a:rPr lang="zh-TW" altLang="zh-TW" sz="2800" u="sng"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the adaptive operational strategy prevented any surface flooding or overflow</a:t>
            </a:r>
            <a:r>
              <a:rPr lang="zh-TW"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 It has successfully achieved </a:t>
            </a:r>
            <a:r>
              <a:rPr lang="zh-TW" altLang="zh-TW" sz="2800" u="sng"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the objectives of water level reduction </a:t>
            </a:r>
            <a:r>
              <a:rPr lang="zh-TW" altLang="zh-TW" sz="2800"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and </a:t>
            </a:r>
            <a:r>
              <a:rPr lang="zh-TW" altLang="zh-TW" sz="2800" u="sng" dirty="0">
                <a:solidFill>
                  <a:srgbClr val="000000"/>
                </a:solidFill>
                <a:effectLst/>
                <a:latin typeface="Palatino Linotype" panose="02040502050505030304" pitchFamily="18" charset="0"/>
                <a:ea typeface="細明體" panose="02020509000000000000" pitchFamily="49" charset="-120"/>
                <a:cs typeface="Times New Roman" panose="02020603050405020304" pitchFamily="18" charset="0"/>
              </a:rPr>
              <a:t>flood disaster prevention during this high-intensity rainfall event.</a:t>
            </a:r>
            <a:endParaRPr lang="zh-TW" altLang="zh-TW" sz="2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8" name="文字方塊 87">
            <a:extLst>
              <a:ext uri="{FF2B5EF4-FFF2-40B4-BE49-F238E27FC236}">
                <a16:creationId xmlns:a16="http://schemas.microsoft.com/office/drawing/2014/main" id="{9424BCD5-3F85-494E-B9C2-BC839D8EADFB}"/>
              </a:ext>
            </a:extLst>
          </p:cNvPr>
          <p:cNvSpPr txBox="1"/>
          <p:nvPr/>
        </p:nvSpPr>
        <p:spPr>
          <a:xfrm>
            <a:off x="31738885" y="23938786"/>
            <a:ext cx="14293806" cy="7618432"/>
          </a:xfrm>
          <a:prstGeom prst="rect">
            <a:avLst/>
          </a:prstGeom>
          <a:noFill/>
        </p:spPr>
        <p:txBody>
          <a:bodyPr wrap="square">
            <a:spAutoFit/>
          </a:bodyPr>
          <a:lstStyle/>
          <a:p>
            <a:pPr algn="just">
              <a:lnSpc>
                <a:spcPts val="5400"/>
              </a:lnSpc>
            </a:pPr>
            <a:r>
              <a:rPr lang="zh-TW" altLang="en-US" sz="2800" dirty="0"/>
              <a:t>The research uses data including actual data from the past 3 hours, rainfall forecasts for the next 6 hours, and tidal changes. Real-time water level information at each monitoring point is displayed and updated every 10 minutes. </a:t>
            </a:r>
            <a:r>
              <a:rPr lang="en-US" altLang="zh-TW" sz="2800" dirty="0"/>
              <a:t>Once the management warning threshold is exceeded, the information is updated every minute. </a:t>
            </a:r>
            <a:r>
              <a:rPr lang="zh-TW" altLang="en-US" sz="2800" dirty="0"/>
              <a:t>This data is used to develop adjustment strategies and simultaneously issue these early warning messages within the drainage system, as well as to systematically set up operations to lower water levels in stormwater sewers. This is analogous to monitoring and controlling the water level in stormwater sewers as if they were flood retention spaces. Based on operational experience over the past 3 years, this method will be used in the future to address the threat of increased rainfall due to climate change and to develop urban flood control strategies to reduce disaster losses.</a:t>
            </a:r>
          </a:p>
        </p:txBody>
      </p:sp>
      <p:grpSp>
        <p:nvGrpSpPr>
          <p:cNvPr id="16" name="群組 15">
            <a:extLst>
              <a:ext uri="{FF2B5EF4-FFF2-40B4-BE49-F238E27FC236}">
                <a16:creationId xmlns:a16="http://schemas.microsoft.com/office/drawing/2014/main" id="{8F60E9B9-034F-4167-A701-1DBBE776DF29}"/>
              </a:ext>
            </a:extLst>
          </p:cNvPr>
          <p:cNvGrpSpPr/>
          <p:nvPr/>
        </p:nvGrpSpPr>
        <p:grpSpPr>
          <a:xfrm>
            <a:off x="15702826" y="12115851"/>
            <a:ext cx="30787518" cy="8936605"/>
            <a:chOff x="15614738" y="11393600"/>
            <a:chExt cx="30787518" cy="8936605"/>
          </a:xfrm>
        </p:grpSpPr>
        <p:pic>
          <p:nvPicPr>
            <p:cNvPr id="14" name="圖片 13">
              <a:extLst>
                <a:ext uri="{FF2B5EF4-FFF2-40B4-BE49-F238E27FC236}">
                  <a16:creationId xmlns:a16="http://schemas.microsoft.com/office/drawing/2014/main" id="{1346A1C8-9176-4254-B7FF-D6C1A35044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193143" y="14739030"/>
              <a:ext cx="15209113" cy="5591175"/>
            </a:xfrm>
            <a:prstGeom prst="rect">
              <a:avLst/>
            </a:prstGeom>
          </p:spPr>
        </p:pic>
        <p:sp>
          <p:nvSpPr>
            <p:cNvPr id="94" name="矩形 93">
              <a:extLst>
                <a:ext uri="{FF2B5EF4-FFF2-40B4-BE49-F238E27FC236}">
                  <a16:creationId xmlns:a16="http://schemas.microsoft.com/office/drawing/2014/main" id="{42938CF4-CE15-4EA8-B61B-AF0DB5FE1BAD}"/>
                </a:ext>
              </a:extLst>
            </p:cNvPr>
            <p:cNvSpPr/>
            <p:nvPr/>
          </p:nvSpPr>
          <p:spPr>
            <a:xfrm>
              <a:off x="31539511" y="16347849"/>
              <a:ext cx="1482775" cy="357182"/>
            </a:xfrm>
            <a:prstGeom prst="rect">
              <a:avLst/>
            </a:prstGeom>
            <a:solidFill>
              <a:srgbClr val="FFFF00"/>
            </a:solidFill>
          </p:spPr>
          <p:txBody>
            <a:bodyPr wrap="square">
              <a:spAutoFit/>
            </a:bodyPr>
            <a:lstStyle/>
            <a:p>
              <a:r>
                <a:rPr lang="en-US" altLang="zh-TW" sz="1600" dirty="0"/>
                <a:t>Monitoring 1</a:t>
              </a:r>
              <a:endParaRPr lang="zh-TW" altLang="en-US" sz="1600" dirty="0"/>
            </a:p>
          </p:txBody>
        </p:sp>
        <p:sp>
          <p:nvSpPr>
            <p:cNvPr id="95" name="矩形 94">
              <a:extLst>
                <a:ext uri="{FF2B5EF4-FFF2-40B4-BE49-F238E27FC236}">
                  <a16:creationId xmlns:a16="http://schemas.microsoft.com/office/drawing/2014/main" id="{F54BC131-CC1E-49EA-81A4-E26BD60BF4B1}"/>
                </a:ext>
              </a:extLst>
            </p:cNvPr>
            <p:cNvSpPr/>
            <p:nvPr/>
          </p:nvSpPr>
          <p:spPr>
            <a:xfrm>
              <a:off x="32038209" y="17861501"/>
              <a:ext cx="1482775" cy="338554"/>
            </a:xfrm>
            <a:prstGeom prst="rect">
              <a:avLst/>
            </a:prstGeom>
            <a:solidFill>
              <a:srgbClr val="FFFF00"/>
            </a:solidFill>
          </p:spPr>
          <p:txBody>
            <a:bodyPr wrap="square">
              <a:spAutoFit/>
            </a:bodyPr>
            <a:lstStyle/>
            <a:p>
              <a:r>
                <a:rPr lang="en-US" altLang="zh-TW" sz="1600" dirty="0"/>
                <a:t>Monitoring 2</a:t>
              </a:r>
              <a:endParaRPr lang="zh-TW" altLang="en-US" sz="1600" dirty="0"/>
            </a:p>
          </p:txBody>
        </p:sp>
        <p:sp>
          <p:nvSpPr>
            <p:cNvPr id="97" name="矩形 96">
              <a:extLst>
                <a:ext uri="{FF2B5EF4-FFF2-40B4-BE49-F238E27FC236}">
                  <a16:creationId xmlns:a16="http://schemas.microsoft.com/office/drawing/2014/main" id="{E1422D38-3CED-40A6-A137-199952CBCC7C}"/>
                </a:ext>
              </a:extLst>
            </p:cNvPr>
            <p:cNvSpPr/>
            <p:nvPr/>
          </p:nvSpPr>
          <p:spPr>
            <a:xfrm>
              <a:off x="33520984" y="18318522"/>
              <a:ext cx="1482775" cy="338554"/>
            </a:xfrm>
            <a:prstGeom prst="rect">
              <a:avLst/>
            </a:prstGeom>
            <a:solidFill>
              <a:srgbClr val="FFFF00"/>
            </a:solidFill>
          </p:spPr>
          <p:txBody>
            <a:bodyPr wrap="square">
              <a:spAutoFit/>
            </a:bodyPr>
            <a:lstStyle/>
            <a:p>
              <a:r>
                <a:rPr lang="en-US" altLang="zh-TW" sz="1600" dirty="0"/>
                <a:t>Monitoring 3</a:t>
              </a:r>
              <a:endParaRPr lang="zh-TW" altLang="en-US" sz="1600" dirty="0"/>
            </a:p>
          </p:txBody>
        </p:sp>
        <p:sp>
          <p:nvSpPr>
            <p:cNvPr id="98" name="矩形 97">
              <a:extLst>
                <a:ext uri="{FF2B5EF4-FFF2-40B4-BE49-F238E27FC236}">
                  <a16:creationId xmlns:a16="http://schemas.microsoft.com/office/drawing/2014/main" id="{6BBE7ABC-D817-47DB-AE51-723A880152B0}"/>
                </a:ext>
              </a:extLst>
            </p:cNvPr>
            <p:cNvSpPr/>
            <p:nvPr/>
          </p:nvSpPr>
          <p:spPr>
            <a:xfrm>
              <a:off x="35452690" y="17938975"/>
              <a:ext cx="1482775" cy="338554"/>
            </a:xfrm>
            <a:prstGeom prst="rect">
              <a:avLst/>
            </a:prstGeom>
            <a:solidFill>
              <a:srgbClr val="FFFF00"/>
            </a:solidFill>
          </p:spPr>
          <p:txBody>
            <a:bodyPr wrap="square">
              <a:spAutoFit/>
            </a:bodyPr>
            <a:lstStyle/>
            <a:p>
              <a:r>
                <a:rPr lang="en-US" altLang="zh-TW" sz="1600" dirty="0"/>
                <a:t>Monitoring 4</a:t>
              </a:r>
              <a:endParaRPr lang="zh-TW" altLang="en-US" sz="1600" dirty="0"/>
            </a:p>
          </p:txBody>
        </p:sp>
        <p:sp>
          <p:nvSpPr>
            <p:cNvPr id="99" name="矩形 98">
              <a:extLst>
                <a:ext uri="{FF2B5EF4-FFF2-40B4-BE49-F238E27FC236}">
                  <a16:creationId xmlns:a16="http://schemas.microsoft.com/office/drawing/2014/main" id="{517084D2-2A7C-4254-98C9-017C08C944AC}"/>
                </a:ext>
              </a:extLst>
            </p:cNvPr>
            <p:cNvSpPr/>
            <p:nvPr/>
          </p:nvSpPr>
          <p:spPr>
            <a:xfrm>
              <a:off x="39831566" y="16353620"/>
              <a:ext cx="1482775" cy="338554"/>
            </a:xfrm>
            <a:prstGeom prst="rect">
              <a:avLst/>
            </a:prstGeom>
            <a:solidFill>
              <a:srgbClr val="FFFF00"/>
            </a:solidFill>
          </p:spPr>
          <p:txBody>
            <a:bodyPr wrap="square">
              <a:spAutoFit/>
            </a:bodyPr>
            <a:lstStyle/>
            <a:p>
              <a:r>
                <a:rPr lang="en-US" altLang="zh-TW" sz="1600" dirty="0"/>
                <a:t>Monitoring 5</a:t>
              </a:r>
              <a:endParaRPr lang="zh-TW" altLang="en-US" sz="1600" dirty="0"/>
            </a:p>
          </p:txBody>
        </p:sp>
        <p:sp>
          <p:nvSpPr>
            <p:cNvPr id="101" name="矩形 100">
              <a:extLst>
                <a:ext uri="{FF2B5EF4-FFF2-40B4-BE49-F238E27FC236}">
                  <a16:creationId xmlns:a16="http://schemas.microsoft.com/office/drawing/2014/main" id="{47979F0E-DFC6-4A7E-92E1-EC07C2688176}"/>
                </a:ext>
              </a:extLst>
            </p:cNvPr>
            <p:cNvSpPr/>
            <p:nvPr/>
          </p:nvSpPr>
          <p:spPr>
            <a:xfrm>
              <a:off x="44316849" y="15546147"/>
              <a:ext cx="1654620" cy="338554"/>
            </a:xfrm>
            <a:prstGeom prst="rect">
              <a:avLst/>
            </a:prstGeom>
            <a:solidFill>
              <a:srgbClr val="FFFF00"/>
            </a:solidFill>
          </p:spPr>
          <p:txBody>
            <a:bodyPr wrap="none">
              <a:spAutoFit/>
            </a:bodyPr>
            <a:lstStyle/>
            <a:p>
              <a:r>
                <a:rPr lang="en-US" altLang="zh-TW" sz="1600" dirty="0"/>
                <a:t>Pumping station</a:t>
              </a:r>
              <a:endParaRPr lang="zh-TW" altLang="en-US" sz="1600" dirty="0"/>
            </a:p>
          </p:txBody>
        </p:sp>
        <p:sp>
          <p:nvSpPr>
            <p:cNvPr id="103" name="矩形 102">
              <a:extLst>
                <a:ext uri="{FF2B5EF4-FFF2-40B4-BE49-F238E27FC236}">
                  <a16:creationId xmlns:a16="http://schemas.microsoft.com/office/drawing/2014/main" id="{92978AA2-51D6-45B6-A2BF-1C05EF0ED7AB}"/>
                </a:ext>
              </a:extLst>
            </p:cNvPr>
            <p:cNvSpPr/>
            <p:nvPr/>
          </p:nvSpPr>
          <p:spPr>
            <a:xfrm>
              <a:off x="31193143" y="14793115"/>
              <a:ext cx="3654285" cy="357182"/>
            </a:xfrm>
            <a:prstGeom prst="rect">
              <a:avLst/>
            </a:prstGeom>
            <a:solidFill>
              <a:srgbClr val="FFFF00"/>
            </a:solidFill>
          </p:spPr>
          <p:txBody>
            <a:bodyPr wrap="square">
              <a:spAutoFit/>
            </a:bodyPr>
            <a:lstStyle/>
            <a:p>
              <a:r>
                <a:rPr lang="en-US" altLang="zh-TW" sz="1600" dirty="0"/>
                <a:t>Sewer system water level monitoring</a:t>
              </a:r>
              <a:endParaRPr lang="zh-TW" altLang="en-US" sz="1600" dirty="0"/>
            </a:p>
          </p:txBody>
        </p:sp>
        <p:sp>
          <p:nvSpPr>
            <p:cNvPr id="104" name="矩形 103">
              <a:extLst>
                <a:ext uri="{FF2B5EF4-FFF2-40B4-BE49-F238E27FC236}">
                  <a16:creationId xmlns:a16="http://schemas.microsoft.com/office/drawing/2014/main" id="{B96466B3-B38B-4730-8E03-FCDAF9B166B2}"/>
                </a:ext>
              </a:extLst>
            </p:cNvPr>
            <p:cNvSpPr/>
            <p:nvPr/>
          </p:nvSpPr>
          <p:spPr>
            <a:xfrm>
              <a:off x="36145834" y="15603769"/>
              <a:ext cx="1482775" cy="338554"/>
            </a:xfrm>
            <a:prstGeom prst="rect">
              <a:avLst/>
            </a:prstGeom>
            <a:solidFill>
              <a:srgbClr val="FFFF00"/>
            </a:solidFill>
          </p:spPr>
          <p:txBody>
            <a:bodyPr wrap="square">
              <a:spAutoFit/>
            </a:bodyPr>
            <a:lstStyle/>
            <a:p>
              <a:r>
                <a:rPr lang="en-US" altLang="zh-TW" sz="1600" dirty="0"/>
                <a:t>Sewer system</a:t>
              </a:r>
              <a:endParaRPr lang="zh-TW" altLang="en-US" sz="1600" dirty="0"/>
            </a:p>
          </p:txBody>
        </p:sp>
        <p:sp>
          <p:nvSpPr>
            <p:cNvPr id="105" name="矩形 104">
              <a:extLst>
                <a:ext uri="{FF2B5EF4-FFF2-40B4-BE49-F238E27FC236}">
                  <a16:creationId xmlns:a16="http://schemas.microsoft.com/office/drawing/2014/main" id="{CA7AF49D-7417-4307-8308-63F29364085B}"/>
                </a:ext>
              </a:extLst>
            </p:cNvPr>
            <p:cNvSpPr/>
            <p:nvPr/>
          </p:nvSpPr>
          <p:spPr>
            <a:xfrm>
              <a:off x="42393782" y="17244685"/>
              <a:ext cx="1482775" cy="338554"/>
            </a:xfrm>
            <a:prstGeom prst="rect">
              <a:avLst/>
            </a:prstGeom>
            <a:solidFill>
              <a:srgbClr val="FFFF00"/>
            </a:solidFill>
          </p:spPr>
          <p:txBody>
            <a:bodyPr wrap="square">
              <a:spAutoFit/>
            </a:bodyPr>
            <a:lstStyle/>
            <a:p>
              <a:r>
                <a:rPr lang="en-US" altLang="zh-TW" sz="1600" dirty="0"/>
                <a:t>Open channel</a:t>
              </a:r>
              <a:endParaRPr lang="zh-TW" altLang="en-US" sz="1600" dirty="0"/>
            </a:p>
          </p:txBody>
        </p:sp>
        <p:sp>
          <p:nvSpPr>
            <p:cNvPr id="113" name="矩形 112">
              <a:extLst>
                <a:ext uri="{FF2B5EF4-FFF2-40B4-BE49-F238E27FC236}">
                  <a16:creationId xmlns:a16="http://schemas.microsoft.com/office/drawing/2014/main" id="{35B544F2-405C-47B4-8982-787B85100C80}"/>
                </a:ext>
              </a:extLst>
            </p:cNvPr>
            <p:cNvSpPr/>
            <p:nvPr/>
          </p:nvSpPr>
          <p:spPr>
            <a:xfrm>
              <a:off x="15614738" y="11393600"/>
              <a:ext cx="1877972" cy="338554"/>
            </a:xfrm>
            <a:prstGeom prst="rect">
              <a:avLst/>
            </a:prstGeom>
            <a:solidFill>
              <a:srgbClr val="FFFF00"/>
            </a:solidFill>
          </p:spPr>
          <p:txBody>
            <a:bodyPr wrap="square">
              <a:spAutoFit/>
            </a:bodyPr>
            <a:lstStyle/>
            <a:p>
              <a:r>
                <a:rPr lang="en-US" altLang="zh-TW" sz="1600" dirty="0"/>
                <a:t>Monitoring 1</a:t>
              </a:r>
              <a:endParaRPr lang="zh-TW" altLang="en-US" sz="1600" dirty="0"/>
            </a:p>
          </p:txBody>
        </p:sp>
      </p:grpSp>
      <p:cxnSp>
        <p:nvCxnSpPr>
          <p:cNvPr id="19" name="直線單箭頭接點 18">
            <a:extLst>
              <a:ext uri="{FF2B5EF4-FFF2-40B4-BE49-F238E27FC236}">
                <a16:creationId xmlns:a16="http://schemas.microsoft.com/office/drawing/2014/main" id="{24C22985-00B7-4C8E-9B30-895A3130F766}"/>
              </a:ext>
            </a:extLst>
          </p:cNvPr>
          <p:cNvCxnSpPr>
            <a:cxnSpLocks/>
          </p:cNvCxnSpPr>
          <p:nvPr/>
        </p:nvCxnSpPr>
        <p:spPr>
          <a:xfrm flipV="1">
            <a:off x="24863135" y="18734645"/>
            <a:ext cx="17978775" cy="613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直線單箭頭接點 106">
            <a:extLst>
              <a:ext uri="{FF2B5EF4-FFF2-40B4-BE49-F238E27FC236}">
                <a16:creationId xmlns:a16="http://schemas.microsoft.com/office/drawing/2014/main" id="{EEC5F90C-4291-41CE-8CE8-3DCBD0E89950}"/>
              </a:ext>
            </a:extLst>
          </p:cNvPr>
          <p:cNvCxnSpPr>
            <a:cxnSpLocks/>
          </p:cNvCxnSpPr>
          <p:nvPr/>
        </p:nvCxnSpPr>
        <p:spPr>
          <a:xfrm>
            <a:off x="19583326" y="15352548"/>
            <a:ext cx="13769386" cy="2233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直線單箭頭接點 108">
            <a:extLst>
              <a:ext uri="{FF2B5EF4-FFF2-40B4-BE49-F238E27FC236}">
                <a16:creationId xmlns:a16="http://schemas.microsoft.com/office/drawing/2014/main" id="{FA82D140-FCEF-4BAA-8977-DE5657BD89DD}"/>
              </a:ext>
            </a:extLst>
          </p:cNvPr>
          <p:cNvCxnSpPr>
            <a:cxnSpLocks/>
            <a:endCxn id="101" idx="1"/>
          </p:cNvCxnSpPr>
          <p:nvPr/>
        </p:nvCxnSpPr>
        <p:spPr>
          <a:xfrm flipV="1">
            <a:off x="19596821" y="16437675"/>
            <a:ext cx="24808116" cy="1423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3361</TotalTime>
  <Words>975</Words>
  <Application>Microsoft Office PowerPoint</Application>
  <PresentationFormat>自訂</PresentationFormat>
  <Paragraphs>64</Paragraphs>
  <Slides>1</Slides>
  <Notes>1</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vt:i4>
      </vt:variant>
    </vt:vector>
  </HeadingPairs>
  <TitlesOfParts>
    <vt:vector size="7" baseType="lpstr">
      <vt:lpstr>Arial</vt:lpstr>
      <vt:lpstr>Calibri</vt:lpstr>
      <vt:lpstr>Open Sans</vt:lpstr>
      <vt:lpstr>Palatino Linotype</vt:lpstr>
      <vt:lpstr>Times New Roman</vt:lpstr>
      <vt:lpstr>Office 佈景主題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廖仲達</dc:creator>
  <cp:lastModifiedBy>Yang</cp:lastModifiedBy>
  <cp:revision>229</cp:revision>
  <dcterms:created xsi:type="dcterms:W3CDTF">2011-12-21T12:14:57Z</dcterms:created>
  <dcterms:modified xsi:type="dcterms:W3CDTF">2026-05-02T03:48:10Z</dcterms:modified>
</cp:coreProperties>
</file>