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59" r:id="rId4"/>
    <p:sldId id="256" r:id="rId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>
        <p:scale>
          <a:sx n="80" d="100"/>
          <a:sy n="80" d="100"/>
        </p:scale>
        <p:origin x="267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008FF0-4797-165A-2715-86E78488FF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E938482-9078-39D2-F7D5-97F9E1C433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693D210-C12E-E838-BB5A-493237D78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BD69D-A57E-469F-87BD-8196F9108F46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7645412-F64A-28B4-38FD-5D0B3613A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D3CE513-E636-0D19-5198-AEE127F41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ABC8-8EDB-4C60-938D-A19F2823298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820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BA794F-3046-8CF6-2B60-9F216FD7C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057FBA0-4528-0442-EBBB-E617BB077D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ECFB119-787B-954E-4ED2-8E2918155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BD69D-A57E-469F-87BD-8196F9108F46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ED26476-D309-6650-822F-AEA8D79CC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30805F1-54F9-CBFA-C6AE-571D22E75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ABC8-8EDB-4C60-938D-A19F2823298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76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123E2C45-059D-6D7A-BCBF-C382F5E5D9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FFB33AE-A953-B8E6-12CF-980775C5B3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BE5609E-4DFB-6444-36FC-AEDDB0881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BD69D-A57E-469F-87BD-8196F9108F46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4FA9879-8B50-610B-0B26-77954708E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F91720A-A82D-32A4-EB38-709E55746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ABC8-8EDB-4C60-938D-A19F2823298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440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82643E-BB6C-C9A3-0C18-DCD2B9D2A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6D5C9F3-1214-BD9F-3BB1-D628E325E8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F78BF0C-87BA-7CEA-2C48-7A689F60D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BD69D-A57E-469F-87BD-8196F9108F46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61A720E-E377-2D9B-843F-8F32AD02A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9BB8DF4-D412-1E67-7D6B-E625F138B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ABC8-8EDB-4C60-938D-A19F2823298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384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3CED82-BF97-DD27-5235-3CA9EA09F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B3A96B0-189A-AEF0-3B17-38DBE7BA93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BAAEB2F-826F-C565-8408-D0955D51E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BD69D-A57E-469F-87BD-8196F9108F46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44AA54-6A17-1A8E-189E-940D4A293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35B4AB2-0A0E-EDBD-0BD7-AAFF2AB38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ABC8-8EDB-4C60-938D-A19F2823298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987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69CFFE-9ACF-438F-7ECF-E8FF50145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22B7746-BBD7-1FEC-DA5B-3E86D48C51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7ACB72C-8F90-B311-26CF-25570D594F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D2E1EF2-7EB8-89E2-552E-362E2FC47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BD69D-A57E-469F-87BD-8196F9108F46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2FC8923-0EE4-3510-2C13-17F18E074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C29874F-ED1F-C15E-2329-E7596DAA0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ABC8-8EDB-4C60-938D-A19F2823298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333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2026D7-DF9F-971D-B299-90191D597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D3C2FB7-5DF6-247D-E305-10AE0A931C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E9F6F2F-CBB6-16EE-2F44-F5425CC766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5F7130A-9C35-21FD-20FF-3E2C5D5AAA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9DE6AE9-71B0-6C36-E779-D14C8D7CD2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F40E1BA9-535A-EF63-1D0F-EB6E520C7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BD69D-A57E-469F-87BD-8196F9108F46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CA729147-782E-E9F8-C1E9-F55853C5A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13060A5B-96DC-7761-72D5-D8523793D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ABC8-8EDB-4C60-938D-A19F2823298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636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0657A8-6A8D-71A1-0213-42E81FFE5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67EAC8D-3751-766B-C487-13CE4F17F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BD69D-A57E-469F-87BD-8196F9108F46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59B1B8E-FC24-30C7-D33C-555C70DD8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D2769D1-D278-F83D-7395-741270263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ABC8-8EDB-4C60-938D-A19F2823298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4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7EABC6C-EEC9-B8C8-EF82-BDE45C263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BD69D-A57E-469F-87BD-8196F9108F46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8AE52E4-1C2F-629A-B72B-3C0784BFC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EE45054-143C-F329-1CB8-AFA34FB61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ABC8-8EDB-4C60-938D-A19F2823298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08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102902-BF1D-59CC-7194-3C6C971EC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2B161C6-319A-7DDA-C1C4-07F8DF8F2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13A1567-5EAB-BCCA-77FE-7C40BD1A13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836CF46-BCAB-8468-523C-CE95630BA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BD69D-A57E-469F-87BD-8196F9108F46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BAD7DD6-262C-FB95-8705-1AA084453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9AB9C7C-A380-78C4-D601-734953D3A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ABC8-8EDB-4C60-938D-A19F2823298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737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ECA58F-AA9C-D27D-C6A6-D99EFBB21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58543A0-3286-A2A0-7FC4-B284F40A82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BF6238B-DED7-E034-3ACA-1C38A7F522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19EC75F-E311-A8B0-3297-9C68CF01B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BD69D-A57E-469F-87BD-8196F9108F46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706B54B-9EBA-9C3D-518B-78FD2252C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19297FC-2364-4D2C-32C9-BA42F7F3A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ABC8-8EDB-4C60-938D-A19F2823298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396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FCFC036-95A9-F2C5-FC6A-08EBA18A8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444069B-CC9A-B4F1-B922-800673022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7146D2C-6276-4F43-1CF7-2141A23D23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80BD69D-A57E-469F-87BD-8196F9108F46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4253396-7C0F-E5E6-81EC-2FE0731E33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E5A4DF0-EA95-50BA-7332-D36675EAF1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0BFABC8-8EDB-4C60-938D-A19F2823298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957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41CAA663-16E0-04F9-78FC-A20FA9BB73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70" y="340518"/>
            <a:ext cx="10860259" cy="617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636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9EE799-6362-E55A-5F01-1D753C31C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50720"/>
          </a:xfrm>
        </p:spPr>
        <p:txBody>
          <a:bodyPr>
            <a:normAutofit/>
          </a:bodyPr>
          <a:lstStyle/>
          <a:p>
            <a:r>
              <a:rPr lang="en-US" dirty="0"/>
              <a:t>Regression kriging of soil samples </a:t>
            </a:r>
            <a:br>
              <a:rPr lang="en-US" dirty="0"/>
            </a:br>
            <a:r>
              <a:rPr lang="en-US" sz="1800" dirty="0"/>
              <a:t>(performed with </a:t>
            </a:r>
            <a:r>
              <a:rPr lang="en-US" sz="1800" dirty="0" err="1"/>
              <a:t>Rstudio</a:t>
            </a:r>
            <a:r>
              <a:rPr lang="en-US" sz="1800" dirty="0"/>
              <a:t>)</a:t>
            </a:r>
            <a:endParaRPr lang="en-US" dirty="0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3F0D7B89-17F1-C892-169B-9B1466D3FD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016" y="1690688"/>
            <a:ext cx="5801784" cy="4351338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BBF5D961-D26B-D3FB-DD53-B05C64600409}"/>
              </a:ext>
            </a:extLst>
          </p:cNvPr>
          <p:cNvSpPr txBox="1"/>
          <p:nvPr/>
        </p:nvSpPr>
        <p:spPr>
          <a:xfrm>
            <a:off x="838200" y="1881198"/>
            <a:ext cx="448559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external drift: soil depth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GAM: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edf</a:t>
            </a:r>
            <a:r>
              <a:rPr lang="en-US" dirty="0"/>
              <a:t> </a:t>
            </a:r>
            <a:r>
              <a:rPr lang="de-DE" dirty="0"/>
              <a:t>≈</a:t>
            </a:r>
            <a:r>
              <a:rPr lang="en-US" dirty="0"/>
              <a:t> 1</a:t>
            </a:r>
          </a:p>
          <a:p>
            <a:r>
              <a:rPr lang="en-US" dirty="0">
                <a:sym typeface="Wingdings" panose="05000000000000000000" pitchFamily="2" charset="2"/>
              </a:rPr>
              <a:t> linear relationship btw. soil depth and soil classes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Residuals show spatial autocorrelation </a:t>
            </a:r>
          </a:p>
          <a:p>
            <a:r>
              <a:rPr lang="en-US" dirty="0">
                <a:sym typeface="Wingdings" panose="05000000000000000000" pitchFamily="2" charset="2"/>
              </a:rPr>
              <a:t> justifies regression kriging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Cross-validations show similar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k-fold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LOOCV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Spatial CV</a:t>
            </a:r>
          </a:p>
          <a:p>
            <a:r>
              <a:rPr lang="en-US" dirty="0">
                <a:sym typeface="Wingdings" panose="05000000000000000000" pitchFamily="2" charset="2"/>
              </a:rPr>
              <a:t> robust</a:t>
            </a:r>
            <a:endParaRPr lang="en-US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21F1974-BEE5-AE27-71A1-C919CD4CEECC}"/>
              </a:ext>
            </a:extLst>
          </p:cNvPr>
          <p:cNvSpPr txBox="1"/>
          <p:nvPr/>
        </p:nvSpPr>
        <p:spPr>
          <a:xfrm>
            <a:off x="5633884" y="6128515"/>
            <a:ext cx="5719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fig. 1: variogram of residuals (</a:t>
            </a:r>
            <a:r>
              <a:rPr lang="en-US" dirty="0" err="1"/>
              <a:t>Rstudio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63401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C47880-F55E-91D0-ECD1-FEEDD642C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216" y="365126"/>
            <a:ext cx="10473583" cy="834410"/>
          </a:xfrm>
        </p:spPr>
        <p:txBody>
          <a:bodyPr/>
          <a:lstStyle/>
          <a:p>
            <a:r>
              <a:rPr lang="en-US" dirty="0"/>
              <a:t>Raven setup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FAB8560-FCE0-65CA-F462-8E744DB5B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0216" y="1317523"/>
            <a:ext cx="4862558" cy="47245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b="1" dirty="0"/>
              <a:t>meteorological input data (measured in 2.5 km distance):</a:t>
            </a:r>
          </a:p>
          <a:p>
            <a:r>
              <a:rPr lang="en-US" sz="1400" dirty="0"/>
              <a:t>PRECIP,</a:t>
            </a:r>
          </a:p>
          <a:p>
            <a:r>
              <a:rPr lang="en-US" sz="1400" dirty="0"/>
              <a:t>TEMP_DAILY_MIN,</a:t>
            </a:r>
          </a:p>
          <a:p>
            <a:r>
              <a:rPr lang="en-US" sz="1400" dirty="0"/>
              <a:t>TEMP_DAILY_MAX,</a:t>
            </a:r>
          </a:p>
          <a:p>
            <a:r>
              <a:rPr lang="en-US" sz="1400" dirty="0"/>
              <a:t>SW_RADIA,</a:t>
            </a:r>
          </a:p>
          <a:p>
            <a:r>
              <a:rPr lang="en-US" sz="1400" dirty="0"/>
              <a:t>WIND_VEL,</a:t>
            </a:r>
          </a:p>
          <a:p>
            <a:r>
              <a:rPr lang="en-US" sz="1400" dirty="0"/>
              <a:t>REL_HUMIDITY,</a:t>
            </a:r>
          </a:p>
          <a:p>
            <a:r>
              <a:rPr lang="en-US" sz="1400" dirty="0"/>
              <a:t>TEMP_DAILY_AVE</a:t>
            </a:r>
          </a:p>
          <a:p>
            <a:pPr marL="0" indent="0">
              <a:buNone/>
            </a:pPr>
            <a:r>
              <a:rPr lang="en-US" sz="1400" dirty="0"/>
              <a:t>(data provided by </a:t>
            </a:r>
            <a:r>
              <a:rPr lang="en-US" sz="1400" dirty="0" err="1"/>
              <a:t>Bundesforschungszentrum</a:t>
            </a:r>
            <a:r>
              <a:rPr lang="en-US" sz="1400" dirty="0"/>
              <a:t> für Wald)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1400" b="1" dirty="0"/>
              <a:t>adapted parameters for scenario with compacted topsoil:</a:t>
            </a:r>
          </a:p>
          <a:p>
            <a:r>
              <a:rPr lang="en-US" sz="1400" dirty="0"/>
              <a:t>bulk density</a:t>
            </a:r>
          </a:p>
          <a:p>
            <a:r>
              <a:rPr lang="en-US" sz="1400" dirty="0"/>
              <a:t>porosity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8935AFF7-3777-5D30-8C5E-CBAA3135C6B9}"/>
              </a:ext>
            </a:extLst>
          </p:cNvPr>
          <p:cNvSpPr txBox="1">
            <a:spLocks/>
          </p:cNvSpPr>
          <p:nvPr/>
        </p:nvSpPr>
        <p:spPr>
          <a:xfrm>
            <a:off x="6352373" y="1317523"/>
            <a:ext cx="5080819" cy="4724503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400" b="1" dirty="0"/>
              <a:t>considered hydrological processes:</a:t>
            </a:r>
          </a:p>
          <a:p>
            <a:r>
              <a:rPr lang="en-US" sz="3400" dirty="0"/>
              <a:t>Snow Refreeze</a:t>
            </a:r>
            <a:endParaRPr lang="de-DE" sz="3400" dirty="0"/>
          </a:p>
          <a:p>
            <a:r>
              <a:rPr lang="en-US" sz="3400" dirty="0"/>
              <a:t>Precipitation </a:t>
            </a:r>
            <a:endParaRPr lang="de-DE" sz="3400" dirty="0"/>
          </a:p>
          <a:p>
            <a:r>
              <a:rPr lang="en-US" sz="3400" dirty="0"/>
              <a:t>Canopy Evaporation</a:t>
            </a:r>
            <a:endParaRPr lang="de-DE" sz="3400" dirty="0"/>
          </a:p>
          <a:p>
            <a:r>
              <a:rPr lang="en-US" sz="3400" dirty="0"/>
              <a:t>Canopy Sublimation</a:t>
            </a:r>
            <a:endParaRPr lang="de-DE" sz="3400" dirty="0"/>
          </a:p>
          <a:p>
            <a:r>
              <a:rPr lang="en-US" sz="3400" dirty="0"/>
              <a:t>Canopy Drip</a:t>
            </a:r>
            <a:endParaRPr lang="de-DE" sz="3400" dirty="0"/>
          </a:p>
          <a:p>
            <a:r>
              <a:rPr lang="en-US" sz="3400" dirty="0"/>
              <a:t>Snow Balance</a:t>
            </a:r>
            <a:endParaRPr lang="de-DE" sz="3400" dirty="0"/>
          </a:p>
          <a:p>
            <a:r>
              <a:rPr lang="de-DE" sz="3400" dirty="0" err="1"/>
              <a:t>Abstraction</a:t>
            </a:r>
            <a:r>
              <a:rPr lang="de-DE" sz="3400" dirty="0"/>
              <a:t>  </a:t>
            </a:r>
          </a:p>
          <a:p>
            <a:r>
              <a:rPr lang="de-DE" sz="3400" dirty="0"/>
              <a:t>Open Water Evaporation</a:t>
            </a:r>
          </a:p>
          <a:p>
            <a:r>
              <a:rPr lang="en-US" sz="3400" dirty="0"/>
              <a:t>Seepage  </a:t>
            </a:r>
            <a:endParaRPr lang="de-DE" sz="3400" dirty="0"/>
          </a:p>
          <a:p>
            <a:r>
              <a:rPr lang="en-US" sz="3400" dirty="0"/>
              <a:t>Infiltration  </a:t>
            </a:r>
            <a:endParaRPr lang="de-DE" sz="3400" dirty="0"/>
          </a:p>
          <a:p>
            <a:r>
              <a:rPr lang="en-US" sz="3400" dirty="0"/>
              <a:t>Soil Evaporation </a:t>
            </a:r>
            <a:r>
              <a:rPr lang="de-DE" sz="3400" dirty="0"/>
              <a:t> </a:t>
            </a:r>
          </a:p>
          <a:p>
            <a:r>
              <a:rPr lang="en-US" sz="3400" dirty="0"/>
              <a:t>Capillary Rise  </a:t>
            </a:r>
            <a:endParaRPr lang="de-DE" sz="3400" dirty="0"/>
          </a:p>
          <a:p>
            <a:r>
              <a:rPr lang="de-DE" sz="3400" dirty="0" err="1"/>
              <a:t>Percolation</a:t>
            </a:r>
            <a:r>
              <a:rPr lang="de-DE" sz="3400" dirty="0"/>
              <a:t>  </a:t>
            </a:r>
          </a:p>
          <a:p>
            <a:r>
              <a:rPr lang="en-US" sz="3400" dirty="0"/>
              <a:t>Interflow  </a:t>
            </a:r>
            <a:endParaRPr lang="de-DE" sz="3400" dirty="0"/>
          </a:p>
          <a:p>
            <a:r>
              <a:rPr lang="en-US" sz="3400" dirty="0"/>
              <a:t>Baseflow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600" dirty="0"/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78EC8609-B491-7906-8879-1C3A17F43CEA}"/>
              </a:ext>
            </a:extLst>
          </p:cNvPr>
          <p:cNvCxnSpPr>
            <a:cxnSpLocks/>
          </p:cNvCxnSpPr>
          <p:nvPr/>
        </p:nvCxnSpPr>
        <p:spPr>
          <a:xfrm>
            <a:off x="5995378" y="957129"/>
            <a:ext cx="0" cy="58410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18752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temflow">
            <a:hlinkClick r:id="" action="ppaction://media"/>
            <a:extLst>
              <a:ext uri="{FF2B5EF4-FFF2-40B4-BE49-F238E27FC236}">
                <a16:creationId xmlns:a16="http://schemas.microsoft.com/office/drawing/2014/main" id="{091318D8-1E8C-4315-EDAF-AB01F523A2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5881" y="234275"/>
            <a:ext cx="2913864" cy="5180204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14F03C7-CE98-FCC4-E6BD-8F7C49C8316D}"/>
              </a:ext>
            </a:extLst>
          </p:cNvPr>
          <p:cNvSpPr txBox="1"/>
          <p:nvPr/>
        </p:nvSpPr>
        <p:spPr>
          <a:xfrm>
            <a:off x="636068" y="6211669"/>
            <a:ext cx="47054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stemflow (video: Maximilian Behringer, 19.04.2023)</a:t>
            </a:r>
          </a:p>
        </p:txBody>
      </p:sp>
      <p:pic>
        <p:nvPicPr>
          <p:cNvPr id="6" name="surface_runoff">
            <a:hlinkClick r:id="" action="ppaction://media"/>
            <a:extLst>
              <a:ext uri="{FF2B5EF4-FFF2-40B4-BE49-F238E27FC236}">
                <a16:creationId xmlns:a16="http://schemas.microsoft.com/office/drawing/2014/main" id="{25DA673B-0F20-7E25-1EED-94B047C8DEF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89860" y="0"/>
            <a:ext cx="3177424" cy="564875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5F943034-F2AA-00E8-350C-1DEDC74B07C0}"/>
              </a:ext>
            </a:extLst>
          </p:cNvPr>
          <p:cNvSpPr txBox="1"/>
          <p:nvPr/>
        </p:nvSpPr>
        <p:spPr>
          <a:xfrm>
            <a:off x="6096000" y="6211669"/>
            <a:ext cx="54599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surface runoff (video: Maximilian Behringer, 17.04.2023)</a:t>
            </a:r>
          </a:p>
        </p:txBody>
      </p:sp>
    </p:spTree>
    <p:extLst>
      <p:ext uri="{BB962C8B-B14F-4D97-AF65-F5344CB8AC3E}">
        <p14:creationId xmlns:p14="http://schemas.microsoft.com/office/powerpoint/2010/main" val="2709763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168</Words>
  <Application>Microsoft Office PowerPoint</Application>
  <PresentationFormat>Breitbild</PresentationFormat>
  <Paragraphs>48</Paragraphs>
  <Slides>4</Slides>
  <Notes>0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</vt:i4>
      </vt:variant>
    </vt:vector>
  </HeadingPairs>
  <TitlesOfParts>
    <vt:vector size="9" baseType="lpstr">
      <vt:lpstr>Aptos</vt:lpstr>
      <vt:lpstr>Aptos Display</vt:lpstr>
      <vt:lpstr>Arial</vt:lpstr>
      <vt:lpstr>Wingdings</vt:lpstr>
      <vt:lpstr>Office</vt:lpstr>
      <vt:lpstr>PowerPoint-Präsentation</vt:lpstr>
      <vt:lpstr>Regression kriging of soil samples  (performed with Rstudio)</vt:lpstr>
      <vt:lpstr>Raven setup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Julia Luhn</dc:creator>
  <cp:lastModifiedBy>Julia Luhn</cp:lastModifiedBy>
  <cp:revision>7</cp:revision>
  <dcterms:created xsi:type="dcterms:W3CDTF">2026-05-03T22:44:43Z</dcterms:created>
  <dcterms:modified xsi:type="dcterms:W3CDTF">2026-05-04T19:39:25Z</dcterms:modified>
</cp:coreProperties>
</file>