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05" r:id="rId5"/>
    <p:sldMasterId id="2147483675" r:id="rId6"/>
    <p:sldMasterId id="2147483731" r:id="rId7"/>
  </p:sldMasterIdLst>
  <p:notesMasterIdLst>
    <p:notesMasterId r:id="rId78"/>
  </p:notesMasterIdLst>
  <p:handoutMasterIdLst>
    <p:handoutMasterId r:id="rId79"/>
  </p:handoutMasterIdLst>
  <p:sldIdLst>
    <p:sldId id="260" r:id="rId8"/>
    <p:sldId id="286" r:id="rId9"/>
    <p:sldId id="261" r:id="rId10"/>
    <p:sldId id="264" r:id="rId11"/>
    <p:sldId id="262" r:id="rId12"/>
    <p:sldId id="263" r:id="rId13"/>
    <p:sldId id="267" r:id="rId14"/>
    <p:sldId id="265" r:id="rId15"/>
    <p:sldId id="316" r:id="rId16"/>
    <p:sldId id="317" r:id="rId17"/>
    <p:sldId id="318" r:id="rId18"/>
    <p:sldId id="319" r:id="rId19"/>
    <p:sldId id="320" r:id="rId20"/>
    <p:sldId id="321" r:id="rId21"/>
    <p:sldId id="273" r:id="rId22"/>
    <p:sldId id="269" r:id="rId23"/>
    <p:sldId id="270" r:id="rId24"/>
    <p:sldId id="307" r:id="rId25"/>
    <p:sldId id="271" r:id="rId26"/>
    <p:sldId id="268" r:id="rId27"/>
    <p:sldId id="275" r:id="rId28"/>
    <p:sldId id="276" r:id="rId29"/>
    <p:sldId id="277" r:id="rId30"/>
    <p:sldId id="278" r:id="rId31"/>
    <p:sldId id="272" r:id="rId32"/>
    <p:sldId id="311" r:id="rId33"/>
    <p:sldId id="312" r:id="rId34"/>
    <p:sldId id="274" r:id="rId35"/>
    <p:sldId id="313" r:id="rId36"/>
    <p:sldId id="314" r:id="rId37"/>
    <p:sldId id="287" r:id="rId38"/>
    <p:sldId id="329" r:id="rId39"/>
    <p:sldId id="330" r:id="rId40"/>
    <p:sldId id="283" r:id="rId41"/>
    <p:sldId id="331" r:id="rId42"/>
    <p:sldId id="332" r:id="rId43"/>
    <p:sldId id="333" r:id="rId44"/>
    <p:sldId id="334" r:id="rId45"/>
    <p:sldId id="280" r:id="rId46"/>
    <p:sldId id="304" r:id="rId47"/>
    <p:sldId id="303" r:id="rId48"/>
    <p:sldId id="335" r:id="rId49"/>
    <p:sldId id="289" r:id="rId50"/>
    <p:sldId id="301" r:id="rId51"/>
    <p:sldId id="302" r:id="rId52"/>
    <p:sldId id="281" r:id="rId53"/>
    <p:sldId id="282" r:id="rId54"/>
    <p:sldId id="279" r:id="rId55"/>
    <p:sldId id="290" r:id="rId56"/>
    <p:sldId id="305" r:id="rId57"/>
    <p:sldId id="306" r:id="rId58"/>
    <p:sldId id="291" r:id="rId59"/>
    <p:sldId id="322" r:id="rId60"/>
    <p:sldId id="292" r:id="rId61"/>
    <p:sldId id="323" r:id="rId62"/>
    <p:sldId id="293" r:id="rId63"/>
    <p:sldId id="324" r:id="rId64"/>
    <p:sldId id="294" r:id="rId65"/>
    <p:sldId id="325" r:id="rId66"/>
    <p:sldId id="295" r:id="rId67"/>
    <p:sldId id="326" r:id="rId68"/>
    <p:sldId id="310" r:id="rId69"/>
    <p:sldId id="327" r:id="rId70"/>
    <p:sldId id="298" r:id="rId71"/>
    <p:sldId id="328" r:id="rId72"/>
    <p:sldId id="308" r:id="rId73"/>
    <p:sldId id="336" r:id="rId74"/>
    <p:sldId id="309" r:id="rId75"/>
    <p:sldId id="337" r:id="rId76"/>
    <p:sldId id="315" r:id="rId77"/>
  </p:sldIdLst>
  <p:sldSz cx="12192000" cy="6858000"/>
  <p:notesSz cx="6858000" cy="9144000"/>
  <p:embeddedFontLst>
    <p:embeddedFont>
      <p:font typeface="Cambria Math" panose="02040503050406030204" pitchFamily="18" charset="0"/>
      <p:regular r:id="rId80"/>
    </p:embeddedFont>
    <p:embeddedFont>
      <p:font typeface="Derailed" panose="020B0503030101060003" pitchFamily="34" charset="77"/>
      <p:regular r:id="rId81"/>
      <p:bold r:id="rId82"/>
      <p:italic r:id="rId83"/>
      <p:boldItalic r:id="rId84"/>
    </p:embeddedFont>
    <p:embeddedFont>
      <p:font typeface="Derailed Light" panose="020B0403030101060003" pitchFamily="34" charset="77"/>
      <p:regular r:id="rId85"/>
      <p:italic r:id="rId86"/>
    </p:embeddedFont>
    <p:embeddedFont>
      <p:font typeface="Derailed Medium" panose="020B0503030101060003" pitchFamily="34" charset="77"/>
      <p:regular r:id="rId87"/>
      <p:italic r:id="rId88"/>
    </p:embeddedFont>
    <p:embeddedFont>
      <p:font typeface="Derailed SemiBold" panose="020B0503030101060003" pitchFamily="34" charset="77"/>
      <p:regular r:id="rId89"/>
      <p:bold r:id="rId90"/>
      <p:italic r:id="rId91"/>
      <p:boldItalic r:id="rId92"/>
    </p:embeddedFont>
    <p:embeddedFont>
      <p:font typeface="Open Sans" panose="020B0606030504020204" pitchFamily="34"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65"/>
    <a:srgbClr val="E0ECF7"/>
    <a:srgbClr val="DDEAF6"/>
    <a:srgbClr val="E4EDF8"/>
    <a:srgbClr val="E8F0F8"/>
    <a:srgbClr val="E8EFFA"/>
    <a:srgbClr val="EDF1F9"/>
    <a:srgbClr val="EEF2FA"/>
    <a:srgbClr val="E7EFFA"/>
    <a:srgbClr val="29B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79"/>
    <p:restoredTop sz="94075"/>
  </p:normalViewPr>
  <p:slideViewPr>
    <p:cSldViewPr snapToGrid="0">
      <p:cViewPr varScale="1">
        <p:scale>
          <a:sx n="113" d="100"/>
          <a:sy n="113" d="100"/>
        </p:scale>
        <p:origin x="384"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8.fntdata"/><Relationship Id="rId61" Type="http://schemas.openxmlformats.org/officeDocument/2006/relationships/slide" Target="slides/slide54.xml"/><Relationship Id="rId82" Type="http://schemas.openxmlformats.org/officeDocument/2006/relationships/font" Target="fonts/font3.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4.fntdata"/><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A90745-DBA4-C765-C307-792E2B365B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F5DAF5-9EEF-4483-2AB2-4020A99494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34CDBC-FBF2-4E54-BC4C-0DF60B860262}" type="datetimeFigureOut">
              <a:rPr lang="en-GB" smtClean="0"/>
              <a:t>05/05/2026</a:t>
            </a:fld>
            <a:endParaRPr lang="en-GB"/>
          </a:p>
        </p:txBody>
      </p:sp>
      <p:sp>
        <p:nvSpPr>
          <p:cNvPr id="4" name="Footer Placeholder 3">
            <a:extLst>
              <a:ext uri="{FF2B5EF4-FFF2-40B4-BE49-F238E27FC236}">
                <a16:creationId xmlns:a16="http://schemas.microsoft.com/office/drawing/2014/main" id="{39E1756C-4340-04AA-0445-B6400E7394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A51AC13-0C1E-1474-1DBF-79C91676E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580C15-BB0B-433A-899A-BFAA37C6654A}" type="slidenum">
              <a:rPr lang="en-GB" smtClean="0"/>
              <a:t>‹#›</a:t>
            </a:fld>
            <a:endParaRPr lang="en-GB"/>
          </a:p>
        </p:txBody>
      </p:sp>
    </p:spTree>
    <p:extLst>
      <p:ext uri="{BB962C8B-B14F-4D97-AF65-F5344CB8AC3E}">
        <p14:creationId xmlns:p14="http://schemas.microsoft.com/office/powerpoint/2010/main" val="560865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C4EAA-C2F5-4B91-8879-9CF40777DD8F}" type="datetimeFigureOut">
              <a:rPr lang="en-GB" smtClean="0"/>
              <a:t>05/05/2026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59902-2C8B-4DC7-8E05-D309B315B1DF}" type="slidenum">
              <a:rPr lang="en-GB" smtClean="0"/>
              <a:t>‹#›</a:t>
            </a:fld>
            <a:endParaRPr lang="en-GB"/>
          </a:p>
        </p:txBody>
      </p:sp>
    </p:spTree>
    <p:extLst>
      <p:ext uri="{BB962C8B-B14F-4D97-AF65-F5344CB8AC3E}">
        <p14:creationId xmlns:p14="http://schemas.microsoft.com/office/powerpoint/2010/main" val="369083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D59902-2C8B-4DC7-8E05-D309B315B1DF}" type="slidenum">
              <a:rPr lang="en-GB" smtClean="0"/>
              <a:t>5</a:t>
            </a:fld>
            <a:endParaRPr lang="en-GB"/>
          </a:p>
        </p:txBody>
      </p:sp>
    </p:spTree>
    <p:extLst>
      <p:ext uri="{BB962C8B-B14F-4D97-AF65-F5344CB8AC3E}">
        <p14:creationId xmlns:p14="http://schemas.microsoft.com/office/powerpoint/2010/main" val="190458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8C6E-9E21-9341-B0EF-70D13A211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3131A-5979-0C82-7F0A-7B0A8941E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28310-0306-9031-8EC7-7844C2F82CF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1AFCA0-D75B-7E95-41E2-0CDD66FD707A}"/>
              </a:ext>
            </a:extLst>
          </p:cNvPr>
          <p:cNvSpPr>
            <a:spLocks noGrp="1"/>
          </p:cNvSpPr>
          <p:nvPr>
            <p:ph type="sldNum" sz="quarter" idx="5"/>
          </p:nvPr>
        </p:nvSpPr>
        <p:spPr/>
        <p:txBody>
          <a:bodyPr/>
          <a:lstStyle/>
          <a:p>
            <a:fld id="{E8D59902-2C8B-4DC7-8E05-D309B315B1DF}" type="slidenum">
              <a:rPr lang="en-GB" smtClean="0"/>
              <a:t>13</a:t>
            </a:fld>
            <a:endParaRPr lang="en-GB"/>
          </a:p>
        </p:txBody>
      </p:sp>
    </p:spTree>
    <p:extLst>
      <p:ext uri="{BB962C8B-B14F-4D97-AF65-F5344CB8AC3E}">
        <p14:creationId xmlns:p14="http://schemas.microsoft.com/office/powerpoint/2010/main" val="356438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D59902-2C8B-4DC7-8E05-D309B315B1DF}" type="slidenum">
              <a:rPr lang="en-GB" smtClean="0"/>
              <a:t>19</a:t>
            </a:fld>
            <a:endParaRPr lang="en-GB"/>
          </a:p>
        </p:txBody>
      </p:sp>
    </p:spTree>
    <p:extLst>
      <p:ext uri="{BB962C8B-B14F-4D97-AF65-F5344CB8AC3E}">
        <p14:creationId xmlns:p14="http://schemas.microsoft.com/office/powerpoint/2010/main" val="161480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D59902-2C8B-4DC7-8E05-D309B315B1DF}" type="slidenum">
              <a:rPr lang="en-GB" smtClean="0"/>
              <a:t>25</a:t>
            </a:fld>
            <a:endParaRPr lang="en-GB"/>
          </a:p>
        </p:txBody>
      </p:sp>
    </p:spTree>
    <p:extLst>
      <p:ext uri="{BB962C8B-B14F-4D97-AF65-F5344CB8AC3E}">
        <p14:creationId xmlns:p14="http://schemas.microsoft.com/office/powerpoint/2010/main" val="258567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3915-CE22-96D3-E4FE-F08FE9060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7791E-51DA-37A0-1CF1-261C8E13F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D96CB-9CDB-4F41-80B3-77F85F5521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FA62D4-BB78-DB7C-358C-BA0D9A6F11D9}"/>
              </a:ext>
            </a:extLst>
          </p:cNvPr>
          <p:cNvSpPr>
            <a:spLocks noGrp="1"/>
          </p:cNvSpPr>
          <p:nvPr>
            <p:ph type="sldNum" sz="quarter" idx="5"/>
          </p:nvPr>
        </p:nvSpPr>
        <p:spPr/>
        <p:txBody>
          <a:bodyPr/>
          <a:lstStyle/>
          <a:p>
            <a:fld id="{E8D59902-2C8B-4DC7-8E05-D309B315B1DF}" type="slidenum">
              <a:rPr lang="en-GB" smtClean="0"/>
              <a:t>26</a:t>
            </a:fld>
            <a:endParaRPr lang="en-GB"/>
          </a:p>
        </p:txBody>
      </p:sp>
    </p:spTree>
    <p:extLst>
      <p:ext uri="{BB962C8B-B14F-4D97-AF65-F5344CB8AC3E}">
        <p14:creationId xmlns:p14="http://schemas.microsoft.com/office/powerpoint/2010/main" val="125416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D868-686A-35AA-0D40-98CE3028D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EA1D8-5BA7-86FE-E2BA-6ED286960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BF2CE-D1E4-F432-AB31-6738621489C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66DDCD3-4FA9-AA59-2067-23C619E4C3BB}"/>
              </a:ext>
            </a:extLst>
          </p:cNvPr>
          <p:cNvSpPr>
            <a:spLocks noGrp="1"/>
          </p:cNvSpPr>
          <p:nvPr>
            <p:ph type="sldNum" sz="quarter" idx="5"/>
          </p:nvPr>
        </p:nvSpPr>
        <p:spPr/>
        <p:txBody>
          <a:bodyPr/>
          <a:lstStyle/>
          <a:p>
            <a:fld id="{E8D59902-2C8B-4DC7-8E05-D309B315B1DF}" type="slidenum">
              <a:rPr lang="en-GB" smtClean="0"/>
              <a:t>27</a:t>
            </a:fld>
            <a:endParaRPr lang="en-GB"/>
          </a:p>
        </p:txBody>
      </p:sp>
    </p:spTree>
    <p:extLst>
      <p:ext uri="{BB962C8B-B14F-4D97-AF65-F5344CB8AC3E}">
        <p14:creationId xmlns:p14="http://schemas.microsoft.com/office/powerpoint/2010/main" val="2938762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D59902-2C8B-4DC7-8E05-D309B315B1DF}" type="slidenum">
              <a:rPr lang="en-GB" smtClean="0"/>
              <a:t>50</a:t>
            </a:fld>
            <a:endParaRPr lang="en-GB"/>
          </a:p>
        </p:txBody>
      </p:sp>
    </p:spTree>
    <p:extLst>
      <p:ext uri="{BB962C8B-B14F-4D97-AF65-F5344CB8AC3E}">
        <p14:creationId xmlns:p14="http://schemas.microsoft.com/office/powerpoint/2010/main" val="56475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D59902-2C8B-4DC7-8E05-D309B315B1DF}" type="slidenum">
              <a:rPr lang="en-GB" smtClean="0"/>
              <a:t>51</a:t>
            </a:fld>
            <a:endParaRPr lang="en-GB"/>
          </a:p>
        </p:txBody>
      </p:sp>
    </p:spTree>
    <p:extLst>
      <p:ext uri="{BB962C8B-B14F-4D97-AF65-F5344CB8AC3E}">
        <p14:creationId xmlns:p14="http://schemas.microsoft.com/office/powerpoint/2010/main" val="3165230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hasCustomPrompt="1"/>
          </p:nvPr>
        </p:nvSpPr>
        <p:spPr>
          <a:xfrm>
            <a:off x="1524000" y="1484313"/>
            <a:ext cx="9143996" cy="2387600"/>
          </a:xfrm>
          <a:prstGeom prst="rect">
            <a:avLst/>
          </a:prstGeom>
        </p:spPr>
        <p:txBody>
          <a:bodyPr anchor="b">
            <a:normAutofit/>
          </a:bodyPr>
          <a:lstStyle>
            <a:lvl1pPr algn="l">
              <a:defRPr sz="4800">
                <a:solidFill>
                  <a:schemeClr val="bg1"/>
                </a:solidFill>
              </a:defRPr>
            </a:lvl1pPr>
          </a:lstStyle>
          <a:p>
            <a:r>
              <a:rPr lang="en-US" dirty="0"/>
              <a:t>Ruth’s </a:t>
            </a:r>
            <a:br>
              <a:rPr lang="en-US" dirty="0"/>
            </a:br>
            <a:r>
              <a:rPr lang="en-US" dirty="0"/>
              <a:t>PhD Supervision Meeting</a:t>
            </a:r>
            <a:endParaRPr lang="en-GB" dirty="0"/>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hasCustomPrompt="1"/>
          </p:nvPr>
        </p:nvSpPr>
        <p:spPr>
          <a:xfrm>
            <a:off x="1524001" y="3997888"/>
            <a:ext cx="5819774" cy="767661"/>
          </a:xfrm>
          <a:prstGeom prst="rect">
            <a:avLst/>
          </a:prstGeom>
        </p:spPr>
        <p:txBody>
          <a:bodyPr anchor="b">
            <a:normAutofit/>
          </a:bodyPr>
          <a:lstStyle>
            <a:lvl1pPr marL="0" indent="0" algn="l">
              <a:buNone/>
              <a:defRPr sz="2400" baseline="300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dirty="0"/>
              <a:t>13th of February 2024</a:t>
            </a:r>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804804" y="1133422"/>
            <a:ext cx="8519068" cy="6021401"/>
          </a:xfrm>
          <a:prstGeom prst="rect">
            <a:avLst/>
          </a:prstGeom>
        </p:spPr>
      </p:pic>
      <p:sp>
        <p:nvSpPr>
          <p:cNvPr id="13" name="Date Placeholder 3">
            <a:extLst>
              <a:ext uri="{FF2B5EF4-FFF2-40B4-BE49-F238E27FC236}">
                <a16:creationId xmlns:a16="http://schemas.microsoft.com/office/drawing/2014/main" id="{53C654B7-6766-3D0F-0761-3DA493BE72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4" name="Footer Placeholder 4">
            <a:extLst>
              <a:ext uri="{FF2B5EF4-FFF2-40B4-BE49-F238E27FC236}">
                <a16:creationId xmlns:a16="http://schemas.microsoft.com/office/drawing/2014/main" id="{7C05CB58-6641-DEC5-AF57-2FBCD650A6E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r>
              <a:rPr lang="en-GB" dirty="0"/>
              <a:t>Ruth’s PhD Supervision Meeting</a:t>
            </a:r>
          </a:p>
        </p:txBody>
      </p:sp>
      <p:sp>
        <p:nvSpPr>
          <p:cNvPr id="15" name="Slide Number Placeholder 5">
            <a:extLst>
              <a:ext uri="{FF2B5EF4-FFF2-40B4-BE49-F238E27FC236}">
                <a16:creationId xmlns:a16="http://schemas.microsoft.com/office/drawing/2014/main" id="{3CFD1703-27C2-D68D-E30C-1A6C05735858}"/>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dirty="0"/>
          </a:p>
        </p:txBody>
      </p:sp>
    </p:spTree>
    <p:extLst>
      <p:ext uri="{BB962C8B-B14F-4D97-AF65-F5344CB8AC3E}">
        <p14:creationId xmlns:p14="http://schemas.microsoft.com/office/powerpoint/2010/main" val="40631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7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43814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School of Engineering</a:t>
              </a:r>
            </a:p>
          </p:txBody>
        </p:sp>
      </p:grpSp>
      <p:pic>
        <p:nvPicPr>
          <p:cNvPr id="6" name="Picture 5" descr="A group of people sitting at computers&#10;&#10;Description automatically generated">
            <a:extLst>
              <a:ext uri="{FF2B5EF4-FFF2-40B4-BE49-F238E27FC236}">
                <a16:creationId xmlns:a16="http://schemas.microsoft.com/office/drawing/2014/main" id="{7301B6C1-C5CD-CAAC-360F-F723851892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766"/>
          <a:stretch/>
        </p:blipFill>
        <p:spPr>
          <a:xfrm>
            <a:off x="7120626" y="-11180"/>
            <a:ext cx="5080000" cy="6348144"/>
          </a:xfrm>
          <a:prstGeom prst="rect">
            <a:avLst/>
          </a:prstGeom>
        </p:spPr>
      </p:pic>
      <p:pic>
        <p:nvPicPr>
          <p:cNvPr id="18" name="Picture 17" descr="A person sitting on a chair writing on a piece of paper&#10;&#10;Description automatically generated">
            <a:extLst>
              <a:ext uri="{FF2B5EF4-FFF2-40B4-BE49-F238E27FC236}">
                <a16:creationId xmlns:a16="http://schemas.microsoft.com/office/drawing/2014/main" id="{090AD346-8A4B-2906-4BB4-4BF0101D69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29418" y="-30404"/>
            <a:ext cx="5071373" cy="6313482"/>
          </a:xfrm>
          <a:prstGeom prst="rect">
            <a:avLst/>
          </a:prstGeom>
        </p:spPr>
      </p:pic>
      <p:pic>
        <p:nvPicPr>
          <p:cNvPr id="23" name="Picture 22" descr="A person in a lab coat and gloves holding a pipette&#10;&#10;Description automatically generated">
            <a:extLst>
              <a:ext uri="{FF2B5EF4-FFF2-40B4-BE49-F238E27FC236}">
                <a16:creationId xmlns:a16="http://schemas.microsoft.com/office/drawing/2014/main" id="{7FB457E8-7D9B-72C7-556A-9C085E404FD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129418" y="-21968"/>
            <a:ext cx="5072448" cy="6316672"/>
          </a:xfrm>
          <a:prstGeom prst="rect">
            <a:avLst/>
          </a:prstGeom>
        </p:spPr>
      </p:pic>
    </p:spTree>
    <p:extLst>
      <p:ext uri="{BB962C8B-B14F-4D97-AF65-F5344CB8AC3E}">
        <p14:creationId xmlns:p14="http://schemas.microsoft.com/office/powerpoint/2010/main" val="26364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6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300123"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22" name="Picture 21" descr="A person sitting on a chair writing on a piece of paper&#10;&#10;Description automatically generated">
            <a:extLst>
              <a:ext uri="{FF2B5EF4-FFF2-40B4-BE49-F238E27FC236}">
                <a16:creationId xmlns:a16="http://schemas.microsoft.com/office/drawing/2014/main" id="{457CDC05-72C5-0C07-BCA5-B7497697F8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9418" y="-30404"/>
            <a:ext cx="5071373" cy="6313482"/>
          </a:xfrm>
          <a:prstGeom prst="rect">
            <a:avLst/>
          </a:prstGeom>
        </p:spPr>
      </p:pic>
      <p:pic>
        <p:nvPicPr>
          <p:cNvPr id="24" name="Picture 23" descr="A person in a white lab coat and gloves working in a laboratory&#10;&#10;Description automatically generated">
            <a:extLst>
              <a:ext uri="{FF2B5EF4-FFF2-40B4-BE49-F238E27FC236}">
                <a16:creationId xmlns:a16="http://schemas.microsoft.com/office/drawing/2014/main" id="{3EA78A7A-524F-B651-5D28-08B9211FFA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29418" y="-11181"/>
            <a:ext cx="5071370" cy="6302873"/>
          </a:xfrm>
          <a:prstGeom prst="rect">
            <a:avLst/>
          </a:prstGeom>
        </p:spPr>
      </p:pic>
    </p:spTree>
    <p:extLst>
      <p:ext uri="{BB962C8B-B14F-4D97-AF65-F5344CB8AC3E}">
        <p14:creationId xmlns:p14="http://schemas.microsoft.com/office/powerpoint/2010/main" val="276660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9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300123"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22" name="Picture 21" descr="A person sitting on a chair writing on a piece of paper&#10;&#10;Description automatically generated">
            <a:extLst>
              <a:ext uri="{FF2B5EF4-FFF2-40B4-BE49-F238E27FC236}">
                <a16:creationId xmlns:a16="http://schemas.microsoft.com/office/drawing/2014/main" id="{457CDC05-72C5-0C07-BCA5-B7497697F8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9418" y="-30404"/>
            <a:ext cx="5071373" cy="6313482"/>
          </a:xfrm>
          <a:prstGeom prst="rect">
            <a:avLst/>
          </a:prstGeom>
        </p:spPr>
      </p:pic>
      <p:pic>
        <p:nvPicPr>
          <p:cNvPr id="24" name="Picture 23" descr="A person in a white lab coat and gloves working in a laboratory&#10;&#10;Description automatically generated">
            <a:extLst>
              <a:ext uri="{FF2B5EF4-FFF2-40B4-BE49-F238E27FC236}">
                <a16:creationId xmlns:a16="http://schemas.microsoft.com/office/drawing/2014/main" id="{3EA78A7A-524F-B651-5D28-08B9211FFA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29418" y="-11181"/>
            <a:ext cx="5071370" cy="6302873"/>
          </a:xfrm>
          <a:prstGeom prst="rect">
            <a:avLst/>
          </a:prstGeom>
        </p:spPr>
      </p:pic>
      <p:pic>
        <p:nvPicPr>
          <p:cNvPr id="14" name="Picture 13" descr="A person wearing protective goggles and white coat&#10;&#10;Description automatically generated">
            <a:extLst>
              <a:ext uri="{FF2B5EF4-FFF2-40B4-BE49-F238E27FC236}">
                <a16:creationId xmlns:a16="http://schemas.microsoft.com/office/drawing/2014/main" id="{77ADC41E-D952-5358-DCC7-DFE2D922B0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093398" y="-14194"/>
            <a:ext cx="5107389" cy="6305885"/>
          </a:xfrm>
          <a:prstGeom prst="rect">
            <a:avLst/>
          </a:prstGeom>
        </p:spPr>
      </p:pic>
    </p:spTree>
    <p:extLst>
      <p:ext uri="{BB962C8B-B14F-4D97-AF65-F5344CB8AC3E}">
        <p14:creationId xmlns:p14="http://schemas.microsoft.com/office/powerpoint/2010/main" val="13679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8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300123"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22" name="Picture 21" descr="A person sitting on a chair writing on a piece of paper&#10;&#10;Description automatically generated">
            <a:extLst>
              <a:ext uri="{FF2B5EF4-FFF2-40B4-BE49-F238E27FC236}">
                <a16:creationId xmlns:a16="http://schemas.microsoft.com/office/drawing/2014/main" id="{457CDC05-72C5-0C07-BCA5-B7497697F8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9418" y="-30404"/>
            <a:ext cx="5071373" cy="6313482"/>
          </a:xfrm>
          <a:prstGeom prst="rect">
            <a:avLst/>
          </a:prstGeom>
        </p:spPr>
      </p:pic>
      <p:pic>
        <p:nvPicPr>
          <p:cNvPr id="24" name="Picture 23" descr="A person in a white lab coat and gloves working in a laboratory&#10;&#10;Description automatically generated">
            <a:extLst>
              <a:ext uri="{FF2B5EF4-FFF2-40B4-BE49-F238E27FC236}">
                <a16:creationId xmlns:a16="http://schemas.microsoft.com/office/drawing/2014/main" id="{3EA78A7A-524F-B651-5D28-08B9211FFA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29418" y="-11181"/>
            <a:ext cx="5071370" cy="6302873"/>
          </a:xfrm>
          <a:prstGeom prst="rect">
            <a:avLst/>
          </a:prstGeom>
        </p:spPr>
      </p:pic>
      <p:pic>
        <p:nvPicPr>
          <p:cNvPr id="19" name="Picture 18" descr="A person standing in front of a projection screen&#10;&#10;Description automatically generated">
            <a:extLst>
              <a:ext uri="{FF2B5EF4-FFF2-40B4-BE49-F238E27FC236}">
                <a16:creationId xmlns:a16="http://schemas.microsoft.com/office/drawing/2014/main" id="{ECBDDEEC-2876-3F20-1545-BBF733FECB3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129418" y="0"/>
            <a:ext cx="5071374" cy="6303673"/>
          </a:xfrm>
          <a:prstGeom prst="rect">
            <a:avLst/>
          </a:prstGeom>
        </p:spPr>
      </p:pic>
    </p:spTree>
    <p:extLst>
      <p:ext uri="{BB962C8B-B14F-4D97-AF65-F5344CB8AC3E}">
        <p14:creationId xmlns:p14="http://schemas.microsoft.com/office/powerpoint/2010/main" val="25696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Title and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3">
            <a:extLst>
              <a:ext uri="{FF2B5EF4-FFF2-40B4-BE49-F238E27FC236}">
                <a16:creationId xmlns:a16="http://schemas.microsoft.com/office/drawing/2014/main" id="{7670CF57-D16D-8515-14B1-03E6778D137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8D3F9AD8-B58E-EE4F-3EB3-FD7F53F56D9E}"/>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6" name="Slide Number Placeholder 5">
            <a:extLst>
              <a:ext uri="{FF2B5EF4-FFF2-40B4-BE49-F238E27FC236}">
                <a16:creationId xmlns:a16="http://schemas.microsoft.com/office/drawing/2014/main" id="{04D48C7E-E8AC-CDE1-4233-3BC9E960C0DB}"/>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7" name="Text Placeholder 7">
            <a:extLst>
              <a:ext uri="{FF2B5EF4-FFF2-40B4-BE49-F238E27FC236}">
                <a16:creationId xmlns:a16="http://schemas.microsoft.com/office/drawing/2014/main" id="{15370308-87DB-F072-D5C9-25406B5AF881}"/>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64632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Title and 2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040400FE-5AFF-87BE-A1EA-C1174C5C5DA4}"/>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7" name="Footer Placeholder 4">
            <a:extLst>
              <a:ext uri="{FF2B5EF4-FFF2-40B4-BE49-F238E27FC236}">
                <a16:creationId xmlns:a16="http://schemas.microsoft.com/office/drawing/2014/main" id="{1707353D-119C-314E-BD3C-5B000F25388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7B9A6FE8-C18C-1166-DA44-D181371CC5E0}"/>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 name="Text Placeholder 7">
            <a:extLst>
              <a:ext uri="{FF2B5EF4-FFF2-40B4-BE49-F238E27FC236}">
                <a16:creationId xmlns:a16="http://schemas.microsoft.com/office/drawing/2014/main" id="{DA05F247-F093-53F6-047E-4F7E21F4EABC}"/>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482715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itle and 3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3">
            <a:extLst>
              <a:ext uri="{FF2B5EF4-FFF2-40B4-BE49-F238E27FC236}">
                <a16:creationId xmlns:a16="http://schemas.microsoft.com/office/drawing/2014/main" id="{472DC17D-D620-C46C-B93B-BDB06A93109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7" name="Footer Placeholder 4">
            <a:extLst>
              <a:ext uri="{FF2B5EF4-FFF2-40B4-BE49-F238E27FC236}">
                <a16:creationId xmlns:a16="http://schemas.microsoft.com/office/drawing/2014/main" id="{6A941EC5-359B-427D-CB3F-355D5063BE5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9" name="Slide Number Placeholder 5">
            <a:extLst>
              <a:ext uri="{FF2B5EF4-FFF2-40B4-BE49-F238E27FC236}">
                <a16:creationId xmlns:a16="http://schemas.microsoft.com/office/drawing/2014/main" id="{C39EDF68-9BBA-FF48-E44F-9696E1AEBBA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 name="Text Placeholder 7">
            <a:extLst>
              <a:ext uri="{FF2B5EF4-FFF2-40B4-BE49-F238E27FC236}">
                <a16:creationId xmlns:a16="http://schemas.microsoft.com/office/drawing/2014/main" id="{14785E77-E2A0-BB0B-0FBD-5792680A01EA}"/>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23333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 Title and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Rectangle 1">
            <a:extLst>
              <a:ext uri="{FF2B5EF4-FFF2-40B4-BE49-F238E27FC236}">
                <a16:creationId xmlns:a16="http://schemas.microsoft.com/office/drawing/2014/main" id="{9BDA0A90-EEA9-21C6-AA4A-1BA1480B285C}"/>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D1993C57-DB39-0A9E-FAD2-DB9B7686D685}"/>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86A0183-3DC6-C087-2A63-612C524C81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7" name="TextBox 6">
            <a:extLst>
              <a:ext uri="{FF2B5EF4-FFF2-40B4-BE49-F238E27FC236}">
                <a16:creationId xmlns:a16="http://schemas.microsoft.com/office/drawing/2014/main" id="{88DACEDB-67F4-B0F3-451B-42044C557BB9}"/>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9" name="Date Placeholder 3">
            <a:extLst>
              <a:ext uri="{FF2B5EF4-FFF2-40B4-BE49-F238E27FC236}">
                <a16:creationId xmlns:a16="http://schemas.microsoft.com/office/drawing/2014/main" id="{4573A5EE-4342-DE6C-BBF2-147026A211D1}"/>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0" name="Footer Placeholder 4">
            <a:extLst>
              <a:ext uri="{FF2B5EF4-FFF2-40B4-BE49-F238E27FC236}">
                <a16:creationId xmlns:a16="http://schemas.microsoft.com/office/drawing/2014/main" id="{384FA823-9F66-85FD-758E-3F11BFE0C6DF}"/>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1" name="Slide Number Placeholder 5">
            <a:extLst>
              <a:ext uri="{FF2B5EF4-FFF2-40B4-BE49-F238E27FC236}">
                <a16:creationId xmlns:a16="http://schemas.microsoft.com/office/drawing/2014/main" id="{7C990419-9D10-AFBC-951E-C2A36BA9DD6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3" name="Title Placeholder 25">
            <a:extLst>
              <a:ext uri="{FF2B5EF4-FFF2-40B4-BE49-F238E27FC236}">
                <a16:creationId xmlns:a16="http://schemas.microsoft.com/office/drawing/2014/main" id="{D539933D-A84E-DCF5-3667-EF8C43FD4518}"/>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6" name="Text Placeholder 7">
            <a:extLst>
              <a:ext uri="{FF2B5EF4-FFF2-40B4-BE49-F238E27FC236}">
                <a16:creationId xmlns:a16="http://schemas.microsoft.com/office/drawing/2014/main" id="{3C0F89A9-D8BF-6A7F-6991-5BAA87817EF1}"/>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420960858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5" name="Straight Connector 4">
            <a:extLst>
              <a:ext uri="{FF2B5EF4-FFF2-40B4-BE49-F238E27FC236}">
                <a16:creationId xmlns:a16="http://schemas.microsoft.com/office/drawing/2014/main" id="{51741236-913F-E787-6049-E578E02B1AB9}"/>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4C1AA8-EAF6-BCD7-CB43-5FD4B645DF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8" name="TextBox 7">
            <a:extLst>
              <a:ext uri="{FF2B5EF4-FFF2-40B4-BE49-F238E27FC236}">
                <a16:creationId xmlns:a16="http://schemas.microsoft.com/office/drawing/2014/main" id="{F15F056F-B96C-7E69-ADDB-5A115E961E8C}"/>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0" name="Date Placeholder 3">
            <a:extLst>
              <a:ext uri="{FF2B5EF4-FFF2-40B4-BE49-F238E27FC236}">
                <a16:creationId xmlns:a16="http://schemas.microsoft.com/office/drawing/2014/main" id="{466571CA-A634-387A-19F2-224ADD9F29CA}"/>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1" name="Footer Placeholder 4">
            <a:extLst>
              <a:ext uri="{FF2B5EF4-FFF2-40B4-BE49-F238E27FC236}">
                <a16:creationId xmlns:a16="http://schemas.microsoft.com/office/drawing/2014/main" id="{379BA25E-0A1E-7DA9-6557-F7846DE2846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E996D91A-3B8E-E458-9960-C42C902BCD6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2" name="Title Placeholder 25">
            <a:extLst>
              <a:ext uri="{FF2B5EF4-FFF2-40B4-BE49-F238E27FC236}">
                <a16:creationId xmlns:a16="http://schemas.microsoft.com/office/drawing/2014/main" id="{91CBD133-5863-4B09-55C0-EC150E31984C}"/>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9" name="Text Placeholder 7">
            <a:extLst>
              <a:ext uri="{FF2B5EF4-FFF2-40B4-BE49-F238E27FC236}">
                <a16:creationId xmlns:a16="http://schemas.microsoft.com/office/drawing/2014/main" id="{130607CD-9D22-B962-8BFE-83EB5CB8F06D}"/>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97949614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Title and 3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8FC6DFA-53D3-D102-D39E-1C2BFA0960C3}"/>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F8B2384C-9204-FF6D-D089-9980C86ED9DE}"/>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14EC0DF-DF92-9659-FD23-95EA7F7B3E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9" name="TextBox 8">
            <a:extLst>
              <a:ext uri="{FF2B5EF4-FFF2-40B4-BE49-F238E27FC236}">
                <a16:creationId xmlns:a16="http://schemas.microsoft.com/office/drawing/2014/main" id="{EF7111DE-1179-08F4-ED9A-047B51F8D278}"/>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1" name="Date Placeholder 3">
            <a:extLst>
              <a:ext uri="{FF2B5EF4-FFF2-40B4-BE49-F238E27FC236}">
                <a16:creationId xmlns:a16="http://schemas.microsoft.com/office/drawing/2014/main" id="{34D552A0-DDB4-E652-6C84-E40D81A2F2F7}"/>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6" name="Footer Placeholder 4">
            <a:extLst>
              <a:ext uri="{FF2B5EF4-FFF2-40B4-BE49-F238E27FC236}">
                <a16:creationId xmlns:a16="http://schemas.microsoft.com/office/drawing/2014/main" id="{4A7212F5-5091-CA6A-7922-E0AEA097175A}"/>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70BF5103-450D-00AA-27F7-4E90D61A892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2" name="Title Placeholder 25">
            <a:extLst>
              <a:ext uri="{FF2B5EF4-FFF2-40B4-BE49-F238E27FC236}">
                <a16:creationId xmlns:a16="http://schemas.microsoft.com/office/drawing/2014/main" id="{A8BFF69E-DD06-9FD3-2362-DA88B7A32B41}"/>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10" name="Text Placeholder 7">
            <a:extLst>
              <a:ext uri="{FF2B5EF4-FFF2-40B4-BE49-F238E27FC236}">
                <a16:creationId xmlns:a16="http://schemas.microsoft.com/office/drawing/2014/main" id="{547C9CD2-903A-F644-6FBD-7989D1FD9074}"/>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11015237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Armstrong">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Newcastle University Arches">
            <a:extLst>
              <a:ext uri="{FF2B5EF4-FFF2-40B4-BE49-F238E27FC236}">
                <a16:creationId xmlns:a16="http://schemas.microsoft.com/office/drawing/2014/main" id="{EFE9D616-BCA6-BC65-3F96-099C8F2A8E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000638F5-F397-85C3-D6CE-65AF0807C91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71BE1408-AEFC-B08F-95A3-530B4EEF2CA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6" name="Slide Number Placeholder 5">
            <a:extLst>
              <a:ext uri="{FF2B5EF4-FFF2-40B4-BE49-F238E27FC236}">
                <a16:creationId xmlns:a16="http://schemas.microsoft.com/office/drawing/2014/main" id="{8F90D5E5-4D3D-6A99-75FA-3238CA3FC4F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8" name="Straight Connector 7">
            <a:extLst>
              <a:ext uri="{FF2B5EF4-FFF2-40B4-BE49-F238E27FC236}">
                <a16:creationId xmlns:a16="http://schemas.microsoft.com/office/drawing/2014/main" id="{DAF55C84-E557-337C-954F-4DAF7C899635}"/>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5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1" y="1927072"/>
            <a:ext cx="5964453"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userDrawn="1"/>
        </p:nvCxnSpPr>
        <p:spPr>
          <a:xfrm flipV="1">
            <a:off x="912448" y="-558266"/>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804804" y="1133422"/>
            <a:ext cx="8519068" cy="6021401"/>
          </a:xfrm>
          <a:prstGeom prst="rect">
            <a:avLst/>
          </a:prstGeom>
        </p:spPr>
      </p:pic>
      <p:sp>
        <p:nvSpPr>
          <p:cNvPr id="3" name="Date Placeholder 3">
            <a:extLst>
              <a:ext uri="{FF2B5EF4-FFF2-40B4-BE49-F238E27FC236}">
                <a16:creationId xmlns:a16="http://schemas.microsoft.com/office/drawing/2014/main" id="{E46D611D-AED8-9F9B-BEE3-7A87D0FD03B3}"/>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3" name="Footer Placeholder 4">
            <a:extLst>
              <a:ext uri="{FF2B5EF4-FFF2-40B4-BE49-F238E27FC236}">
                <a16:creationId xmlns:a16="http://schemas.microsoft.com/office/drawing/2014/main" id="{B969741B-DBD9-15D8-A5D7-5A5B90624C8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4" name="Slide Number Placeholder 5">
            <a:extLst>
              <a:ext uri="{FF2B5EF4-FFF2-40B4-BE49-F238E27FC236}">
                <a16:creationId xmlns:a16="http://schemas.microsoft.com/office/drawing/2014/main" id="{F26668BE-85C6-CF41-520F-167CBB57A61A}"/>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Tree>
    <p:extLst>
      <p:ext uri="{BB962C8B-B14F-4D97-AF65-F5344CB8AC3E}">
        <p14:creationId xmlns:p14="http://schemas.microsoft.com/office/powerpoint/2010/main" val="395790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44444E-6 L 2.08333E-7 -0.70393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City">
    <p:bg>
      <p:bgRef idx="1001">
        <a:schemeClr val="bg1"/>
      </p:bgRef>
    </p:bg>
    <p:spTree>
      <p:nvGrpSpPr>
        <p:cNvPr id="1" name=""/>
        <p:cNvGrpSpPr/>
        <p:nvPr/>
      </p:nvGrpSpPr>
      <p:grpSpPr>
        <a:xfrm>
          <a:off x="0" y="0"/>
          <a:ext cx="0" cy="0"/>
          <a:chOff x="0" y="0"/>
          <a:chExt cx="0" cy="0"/>
        </a:xfrm>
      </p:grpSpPr>
      <p:pic>
        <p:nvPicPr>
          <p:cNvPr id="3" name="Picture 2" descr="Newcastle Cityscape">
            <a:extLst>
              <a:ext uri="{FF2B5EF4-FFF2-40B4-BE49-F238E27FC236}">
                <a16:creationId xmlns:a16="http://schemas.microsoft.com/office/drawing/2014/main" id="{EF99EB38-6334-A0DC-181B-3A9705D842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5" name="Footer Placeholder 4">
            <a:extLst>
              <a:ext uri="{FF2B5EF4-FFF2-40B4-BE49-F238E27FC236}">
                <a16:creationId xmlns:a16="http://schemas.microsoft.com/office/drawing/2014/main" id="{574AE7ED-1099-210F-EF49-C4B8AEB7EBF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EFFA8343-644D-B8C7-5190-667D05F96B7E}"/>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756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5"/>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Arches">
    <p:bg>
      <p:bgRef idx="1001">
        <a:schemeClr val="bg1"/>
      </p:bgRef>
    </p:bg>
    <p:spTree>
      <p:nvGrpSpPr>
        <p:cNvPr id="1" name=""/>
        <p:cNvGrpSpPr/>
        <p:nvPr/>
      </p:nvGrpSpPr>
      <p:grpSpPr>
        <a:xfrm>
          <a:off x="0" y="0"/>
          <a:ext cx="0" cy="0"/>
          <a:chOff x="0" y="0"/>
          <a:chExt cx="0" cy="0"/>
        </a:xfrm>
      </p:grpSpPr>
      <p:pic>
        <p:nvPicPr>
          <p:cNvPr id="6" name="Picture 5" descr="Newcastle University Arches">
            <a:extLst>
              <a:ext uri="{FF2B5EF4-FFF2-40B4-BE49-F238E27FC236}">
                <a16:creationId xmlns:a16="http://schemas.microsoft.com/office/drawing/2014/main" id="{117474B9-0808-A6D3-4A0C-CB3134BE20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23F43331-0AC2-0402-DF42-8DA9534DC48E}"/>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3" name="Date Placeholder 3">
            <a:extLst>
              <a:ext uri="{FF2B5EF4-FFF2-40B4-BE49-F238E27FC236}">
                <a16:creationId xmlns:a16="http://schemas.microsoft.com/office/drawing/2014/main" id="{D0842B96-B5FE-1E35-CBEA-91472EF08373}"/>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2" name="Footer Placeholder 4">
            <a:extLst>
              <a:ext uri="{FF2B5EF4-FFF2-40B4-BE49-F238E27FC236}">
                <a16:creationId xmlns:a16="http://schemas.microsoft.com/office/drawing/2014/main" id="{8CC5A30D-E0CD-8A88-10A5-24D332949805}"/>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3" name="Slide Number Placeholder 5">
            <a:extLst>
              <a:ext uri="{FF2B5EF4-FFF2-40B4-BE49-F238E27FC236}">
                <a16:creationId xmlns:a16="http://schemas.microsoft.com/office/drawing/2014/main" id="{8B6168C0-63B7-4C4B-F94F-092E8F737D7D}"/>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6" name="Straight Connector 15">
            <a:extLst>
              <a:ext uri="{FF2B5EF4-FFF2-40B4-BE49-F238E27FC236}">
                <a16:creationId xmlns:a16="http://schemas.microsoft.com/office/drawing/2014/main" id="{0054636D-B9F2-D1BB-38B8-113E6628E5F3}"/>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898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1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2"/>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1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King's Gate">
    <p:bg>
      <p:bgRef idx="1001">
        <a:schemeClr val="bg1"/>
      </p:bgRef>
    </p:bg>
    <p:spTree>
      <p:nvGrpSpPr>
        <p:cNvPr id="1" name=""/>
        <p:cNvGrpSpPr/>
        <p:nvPr/>
      </p:nvGrpSpPr>
      <p:grpSpPr>
        <a:xfrm>
          <a:off x="0" y="0"/>
          <a:ext cx="0" cy="0"/>
          <a:chOff x="0" y="0"/>
          <a:chExt cx="0" cy="0"/>
        </a:xfrm>
      </p:grpSpPr>
      <p:pic>
        <p:nvPicPr>
          <p:cNvPr id="5" name="Picture 4" descr="Newcastle University Arches">
            <a:extLst>
              <a:ext uri="{FF2B5EF4-FFF2-40B4-BE49-F238E27FC236}">
                <a16:creationId xmlns:a16="http://schemas.microsoft.com/office/drawing/2014/main" id="{129BD305-8596-6231-A4E1-BD67DC410A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7" name="Date Placeholder 3">
            <a:extLst>
              <a:ext uri="{FF2B5EF4-FFF2-40B4-BE49-F238E27FC236}">
                <a16:creationId xmlns:a16="http://schemas.microsoft.com/office/drawing/2014/main" id="{828D0930-8341-20BE-80CC-56D3871E14EE}"/>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3" name="Footer Placeholder 4">
            <a:extLst>
              <a:ext uri="{FF2B5EF4-FFF2-40B4-BE49-F238E27FC236}">
                <a16:creationId xmlns:a16="http://schemas.microsoft.com/office/drawing/2014/main" id="{1F38AFC6-19EC-D9A7-7C06-4EAFF378FD25}"/>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4" name="Slide Number Placeholder 5">
            <a:extLst>
              <a:ext uri="{FF2B5EF4-FFF2-40B4-BE49-F238E27FC236}">
                <a16:creationId xmlns:a16="http://schemas.microsoft.com/office/drawing/2014/main" id="{73536E95-67EE-DACF-3441-7F66F0DA37A0}"/>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3" name="Rectangle 2">
            <a:extLst>
              <a:ext uri="{FF2B5EF4-FFF2-40B4-BE49-F238E27FC236}">
                <a16:creationId xmlns:a16="http://schemas.microsoft.com/office/drawing/2014/main" id="{C8CF57F7-45DF-22F4-0A57-7398E20B1D74}"/>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4" name="Title 1">
            <a:extLst>
              <a:ext uri="{FF2B5EF4-FFF2-40B4-BE49-F238E27FC236}">
                <a16:creationId xmlns:a16="http://schemas.microsoft.com/office/drawing/2014/main" id="{D3D7F13D-305A-FD31-F5CE-903B8290E3E5}"/>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1D106751-B68E-56FB-B466-A6467A2BCB3D}"/>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15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3"/>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4"/>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City">
    <p:bg>
      <p:bgRef idx="1001">
        <a:schemeClr val="bg1"/>
      </p:bgRef>
    </p:bg>
    <p:spTree>
      <p:nvGrpSpPr>
        <p:cNvPr id="1" name=""/>
        <p:cNvGrpSpPr/>
        <p:nvPr/>
      </p:nvGrpSpPr>
      <p:grpSpPr>
        <a:xfrm>
          <a:off x="0" y="0"/>
          <a:ext cx="0" cy="0"/>
          <a:chOff x="0" y="0"/>
          <a:chExt cx="0" cy="0"/>
        </a:xfrm>
      </p:grpSpPr>
      <p:pic>
        <p:nvPicPr>
          <p:cNvPr id="7" name="Picture 6" descr="A person in a blue shirt&#10;&#10;Description automatically generated">
            <a:extLst>
              <a:ext uri="{FF2B5EF4-FFF2-40B4-BE49-F238E27FC236}">
                <a16:creationId xmlns:a16="http://schemas.microsoft.com/office/drawing/2014/main" id="{6C3F2355-487B-F956-8D3F-0907575A71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812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5" name="Footer Placeholder 4">
            <a:extLst>
              <a:ext uri="{FF2B5EF4-FFF2-40B4-BE49-F238E27FC236}">
                <a16:creationId xmlns:a16="http://schemas.microsoft.com/office/drawing/2014/main" id="{574AE7ED-1099-210F-EF49-C4B8AEB7EBFC}"/>
              </a:ext>
            </a:extLst>
          </p:cNvPr>
          <p:cNvSpPr>
            <a:spLocks noGrp="1"/>
          </p:cNvSpPr>
          <p:nvPr>
            <p:ph type="ftr" sz="quarter" idx="15"/>
          </p:nvPr>
        </p:nvSpPr>
        <p:spPr>
          <a:xfrm>
            <a:off x="2863970" y="6404474"/>
            <a:ext cx="3275574"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EFFA8343-644D-B8C7-5190-667D05F96B7E}"/>
              </a:ext>
            </a:extLst>
          </p:cNvPr>
          <p:cNvSpPr>
            <a:spLocks noGrp="1"/>
          </p:cNvSpPr>
          <p:nvPr>
            <p:ph type="sldNum" sz="quarter" idx="16"/>
          </p:nvPr>
        </p:nvSpPr>
        <p:spPr>
          <a:xfrm>
            <a:off x="525212" y="6404475"/>
            <a:ext cx="2269746" cy="365125"/>
          </a:xfrm>
          <a:prstGeom prst="rect">
            <a:avLst/>
          </a:prstGeom>
        </p:spPr>
        <p:txBody>
          <a:bodyPr/>
          <a:lstStyle>
            <a:lvl1pPr algn="l">
              <a:defRPr>
                <a:solidFill>
                  <a:schemeClr val="accent1">
                    <a:lumMod val="40000"/>
                    <a:lumOff val="60000"/>
                  </a:schemeClr>
                </a:solidFill>
              </a:defRPr>
            </a:lvl1pPr>
          </a:lstStyle>
          <a:p>
            <a:r>
              <a:rPr lang="en-GB" dirty="0"/>
              <a:t>School of Engineering</a:t>
            </a:r>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3839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5"/>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 Header City">
    <p:bg>
      <p:bgRef idx="1001">
        <a:schemeClr val="bg1"/>
      </p:bgRef>
    </p:bg>
    <p:spTree>
      <p:nvGrpSpPr>
        <p:cNvPr id="1" name=""/>
        <p:cNvGrpSpPr/>
        <p:nvPr/>
      </p:nvGrpSpPr>
      <p:grpSpPr>
        <a:xfrm>
          <a:off x="0" y="0"/>
          <a:ext cx="0" cy="0"/>
          <a:chOff x="0" y="0"/>
          <a:chExt cx="0" cy="0"/>
        </a:xfrm>
      </p:grpSpPr>
      <p:pic>
        <p:nvPicPr>
          <p:cNvPr id="13" name="Picture 12" descr="A person in a graduation gown standing in front of a green letter&#10;&#10;Description automatically generated">
            <a:extLst>
              <a:ext uri="{FF2B5EF4-FFF2-40B4-BE49-F238E27FC236}">
                <a16:creationId xmlns:a16="http://schemas.microsoft.com/office/drawing/2014/main" id="{B3A619F0-BD6A-A288-DE4F-316F814B1B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69181"/>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FFFD272-255D-C0C6-7958-4D71B7ECB3B9}"/>
              </a:ext>
            </a:extLst>
          </p:cNvPr>
          <p:cNvSpPr>
            <a:spLocks noGrp="1"/>
          </p:cNvSpPr>
          <p:nvPr>
            <p:ph type="ftr" sz="quarter" idx="15"/>
          </p:nvPr>
        </p:nvSpPr>
        <p:spPr>
          <a:xfrm>
            <a:off x="2863970" y="6404474"/>
            <a:ext cx="3275574"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C7279905-1736-B1C9-5B0F-1015004B4AD3}"/>
              </a:ext>
            </a:extLst>
          </p:cNvPr>
          <p:cNvSpPr>
            <a:spLocks noGrp="1"/>
          </p:cNvSpPr>
          <p:nvPr>
            <p:ph type="sldNum" sz="quarter" idx="16"/>
          </p:nvPr>
        </p:nvSpPr>
        <p:spPr>
          <a:xfrm>
            <a:off x="525212" y="6404475"/>
            <a:ext cx="2269746" cy="365125"/>
          </a:xfrm>
          <a:prstGeom prst="rect">
            <a:avLst/>
          </a:prstGeom>
        </p:spPr>
        <p:txBody>
          <a:bodyPr/>
          <a:lstStyle>
            <a:lvl1pPr algn="l">
              <a:defRPr>
                <a:solidFill>
                  <a:schemeClr val="accent1">
                    <a:lumMod val="40000"/>
                    <a:lumOff val="60000"/>
                  </a:schemeClr>
                </a:solidFill>
              </a:defRPr>
            </a:lvl1pPr>
          </a:lstStyle>
          <a:p>
            <a:r>
              <a:rPr lang="en-GB" dirty="0"/>
              <a:t>School of Engineering</a:t>
            </a:r>
          </a:p>
        </p:txBody>
      </p:sp>
    </p:spTree>
    <p:extLst>
      <p:ext uri="{BB962C8B-B14F-4D97-AF65-F5344CB8AC3E}">
        <p14:creationId xmlns:p14="http://schemas.microsoft.com/office/powerpoint/2010/main" val="17137363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5"/>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ection Header City">
    <p:bg>
      <p:bgRef idx="1001">
        <a:schemeClr val="bg1"/>
      </p:bgRef>
    </p:bg>
    <p:spTree>
      <p:nvGrpSpPr>
        <p:cNvPr id="1" name=""/>
        <p:cNvGrpSpPr/>
        <p:nvPr/>
      </p:nvGrpSpPr>
      <p:grpSpPr>
        <a:xfrm>
          <a:off x="0" y="0"/>
          <a:ext cx="0" cy="0"/>
          <a:chOff x="0" y="0"/>
          <a:chExt cx="0" cy="0"/>
        </a:xfrm>
      </p:grpSpPr>
      <p:pic>
        <p:nvPicPr>
          <p:cNvPr id="16" name="Picture 15" descr="A group of people sitting at tables in a room&#10;&#10;Description automatically generated">
            <a:extLst>
              <a:ext uri="{FF2B5EF4-FFF2-40B4-BE49-F238E27FC236}">
                <a16:creationId xmlns:a16="http://schemas.microsoft.com/office/drawing/2014/main" id="{ADF6C1D4-4C23-7FDC-3036-A24CD181B2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FFFD272-255D-C0C6-7958-4D71B7ECB3B9}"/>
              </a:ext>
            </a:extLst>
          </p:cNvPr>
          <p:cNvSpPr>
            <a:spLocks noGrp="1"/>
          </p:cNvSpPr>
          <p:nvPr>
            <p:ph type="ftr" sz="quarter" idx="15"/>
          </p:nvPr>
        </p:nvSpPr>
        <p:spPr>
          <a:xfrm>
            <a:off x="2863970" y="6404474"/>
            <a:ext cx="3275574"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C7279905-1736-B1C9-5B0F-1015004B4AD3}"/>
              </a:ext>
            </a:extLst>
          </p:cNvPr>
          <p:cNvSpPr>
            <a:spLocks noGrp="1"/>
          </p:cNvSpPr>
          <p:nvPr>
            <p:ph type="sldNum" sz="quarter" idx="16"/>
          </p:nvPr>
        </p:nvSpPr>
        <p:spPr>
          <a:xfrm>
            <a:off x="525212" y="6404475"/>
            <a:ext cx="2269746" cy="365125"/>
          </a:xfrm>
          <a:prstGeom prst="rect">
            <a:avLst/>
          </a:prstGeom>
        </p:spPr>
        <p:txBody>
          <a:bodyPr/>
          <a:lstStyle>
            <a:lvl1pPr algn="l">
              <a:defRPr>
                <a:solidFill>
                  <a:schemeClr val="accent1">
                    <a:lumMod val="40000"/>
                    <a:lumOff val="60000"/>
                  </a:schemeClr>
                </a:solidFill>
              </a:defRPr>
            </a:lvl1pPr>
          </a:lstStyle>
          <a:p>
            <a:r>
              <a:rPr lang="en-GB" dirty="0"/>
              <a:t>School of Engineering</a:t>
            </a:r>
          </a:p>
        </p:txBody>
      </p:sp>
    </p:spTree>
    <p:extLst>
      <p:ext uri="{BB962C8B-B14F-4D97-AF65-F5344CB8AC3E}">
        <p14:creationId xmlns:p14="http://schemas.microsoft.com/office/powerpoint/2010/main" val="6548368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5"/>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Section Header City">
    <p:bg>
      <p:bgRef idx="1001">
        <a:schemeClr val="bg1"/>
      </p:bgRef>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A18A6215-27E3-AE5B-72D7-AD6A8F3759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18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1418281"/>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463613" y="1870265"/>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FFFD272-255D-C0C6-7958-4D71B7ECB3B9}"/>
              </a:ext>
            </a:extLst>
          </p:cNvPr>
          <p:cNvSpPr>
            <a:spLocks noGrp="1"/>
          </p:cNvSpPr>
          <p:nvPr>
            <p:ph type="ftr" sz="quarter" idx="15"/>
          </p:nvPr>
        </p:nvSpPr>
        <p:spPr>
          <a:xfrm>
            <a:off x="2863970" y="6404474"/>
            <a:ext cx="3275574"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C7279905-1736-B1C9-5B0F-1015004B4AD3}"/>
              </a:ext>
            </a:extLst>
          </p:cNvPr>
          <p:cNvSpPr>
            <a:spLocks noGrp="1"/>
          </p:cNvSpPr>
          <p:nvPr>
            <p:ph type="sldNum" sz="quarter" idx="16"/>
          </p:nvPr>
        </p:nvSpPr>
        <p:spPr>
          <a:xfrm>
            <a:off x="525212" y="6404475"/>
            <a:ext cx="2269746" cy="365125"/>
          </a:xfrm>
          <a:prstGeom prst="rect">
            <a:avLst/>
          </a:prstGeom>
        </p:spPr>
        <p:txBody>
          <a:bodyPr/>
          <a:lstStyle>
            <a:lvl1pPr algn="l">
              <a:defRPr>
                <a:solidFill>
                  <a:schemeClr val="accent1">
                    <a:lumMod val="40000"/>
                    <a:lumOff val="60000"/>
                  </a:schemeClr>
                </a:solidFill>
              </a:defRPr>
            </a:lvl1pPr>
          </a:lstStyle>
          <a:p>
            <a:r>
              <a:rPr lang="en-GB" dirty="0"/>
              <a:t>School of Engineering</a:t>
            </a:r>
          </a:p>
        </p:txBody>
      </p:sp>
    </p:spTree>
    <p:extLst>
      <p:ext uri="{BB962C8B-B14F-4D97-AF65-F5344CB8AC3E}">
        <p14:creationId xmlns:p14="http://schemas.microsoft.com/office/powerpoint/2010/main" val="452038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4.44444E-6 L -0.69415 -0.00208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8.33333E-7 -4.44444E-6 L -0.69414 -0.00208 " pathEditMode="relative" rAng="0" ptsTypes="AA">
                                      <p:cBhvr>
                                        <p:cTn id="8" dur="3000" spd="-100000" fill="hold"/>
                                        <p:tgtEl>
                                          <p:spTgt spid="5"/>
                                        </p:tgtEl>
                                        <p:attrNameLst>
                                          <p:attrName>ppt_x</p:attrName>
                                          <p:attrName>ppt_y</p:attrName>
                                        </p:attrNameLst>
                                      </p:cBhvr>
                                      <p:rCtr x="-34714"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Section Header City">
    <p:bg>
      <p:bgRef idx="1001">
        <a:schemeClr val="bg1"/>
      </p:bgRef>
    </p:bg>
    <p:spTree>
      <p:nvGrpSpPr>
        <p:cNvPr id="1" name=""/>
        <p:cNvGrpSpPr/>
        <p:nvPr/>
      </p:nvGrpSpPr>
      <p:grpSpPr>
        <a:xfrm>
          <a:off x="0" y="0"/>
          <a:ext cx="0" cy="0"/>
          <a:chOff x="0" y="0"/>
          <a:chExt cx="0" cy="0"/>
        </a:xfrm>
      </p:grpSpPr>
      <p:pic>
        <p:nvPicPr>
          <p:cNvPr id="7" name="Picture 6" descr="A building with trees in the background&#10;&#10;Description automatically generated">
            <a:extLst>
              <a:ext uri="{FF2B5EF4-FFF2-40B4-BE49-F238E27FC236}">
                <a16:creationId xmlns:a16="http://schemas.microsoft.com/office/drawing/2014/main" id="{8EECBC6D-9747-5E99-89E8-ED0D7595EA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4" name="Rectangle 3">
            <a:extLst>
              <a:ext uri="{FF2B5EF4-FFF2-40B4-BE49-F238E27FC236}">
                <a16:creationId xmlns:a16="http://schemas.microsoft.com/office/drawing/2014/main" id="{ABB1AF48-2F0E-8C4E-6AEA-84D8333E10C5}"/>
              </a:ext>
            </a:extLst>
          </p:cNvPr>
          <p:cNvSpPr>
            <a:spLocks/>
          </p:cNvSpPr>
          <p:nvPr userDrawn="1"/>
        </p:nvSpPr>
        <p:spPr>
          <a:xfrm>
            <a:off x="0" y="1418281"/>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463613" y="1870265"/>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FFFD272-255D-C0C6-7958-4D71B7ECB3B9}"/>
              </a:ext>
            </a:extLst>
          </p:cNvPr>
          <p:cNvSpPr>
            <a:spLocks noGrp="1"/>
          </p:cNvSpPr>
          <p:nvPr>
            <p:ph type="ftr" sz="quarter" idx="15"/>
          </p:nvPr>
        </p:nvSpPr>
        <p:spPr>
          <a:xfrm>
            <a:off x="2863970" y="6404474"/>
            <a:ext cx="3275574"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C7279905-1736-B1C9-5B0F-1015004B4AD3}"/>
              </a:ext>
            </a:extLst>
          </p:cNvPr>
          <p:cNvSpPr>
            <a:spLocks noGrp="1"/>
          </p:cNvSpPr>
          <p:nvPr>
            <p:ph type="sldNum" sz="quarter" idx="16"/>
          </p:nvPr>
        </p:nvSpPr>
        <p:spPr>
          <a:xfrm>
            <a:off x="525212" y="6404475"/>
            <a:ext cx="2269746" cy="365125"/>
          </a:xfrm>
          <a:prstGeom prst="rect">
            <a:avLst/>
          </a:prstGeom>
        </p:spPr>
        <p:txBody>
          <a:bodyPr/>
          <a:lstStyle>
            <a:lvl1pPr algn="l">
              <a:defRPr>
                <a:solidFill>
                  <a:schemeClr val="accent1">
                    <a:lumMod val="40000"/>
                    <a:lumOff val="60000"/>
                  </a:schemeClr>
                </a:solidFill>
              </a:defRPr>
            </a:lvl1pPr>
          </a:lstStyle>
          <a:p>
            <a:r>
              <a:rPr lang="en-GB" dirty="0"/>
              <a:t>School of Engineering</a:t>
            </a:r>
          </a:p>
        </p:txBody>
      </p:sp>
    </p:spTree>
    <p:extLst>
      <p:ext uri="{BB962C8B-B14F-4D97-AF65-F5344CB8AC3E}">
        <p14:creationId xmlns:p14="http://schemas.microsoft.com/office/powerpoint/2010/main" val="3058110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4.44444E-6 L -0.69415 -0.00208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8.33333E-7 -4.44444E-6 L -0.69414 -0.00208 " pathEditMode="relative" rAng="0" ptsTypes="AA">
                                      <p:cBhvr>
                                        <p:cTn id="8" dur="3000" spd="-100000" fill="hold"/>
                                        <p:tgtEl>
                                          <p:spTgt spid="5"/>
                                        </p:tgtEl>
                                        <p:attrNameLst>
                                          <p:attrName>ppt_x</p:attrName>
                                          <p:attrName>ppt_y</p:attrName>
                                        </p:attrNameLst>
                                      </p:cBhvr>
                                      <p:rCtr x="-34714"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284DB1-5ABC-F59D-7199-F9DF6F7177B1}"/>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6" name="Footer Placeholder 4">
            <a:extLst>
              <a:ext uri="{FF2B5EF4-FFF2-40B4-BE49-F238E27FC236}">
                <a16:creationId xmlns:a16="http://schemas.microsoft.com/office/drawing/2014/main" id="{DAB30656-7152-8FC6-FBE2-CA84F7BFC607}"/>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7" name="Slide Number Placeholder 5">
            <a:extLst>
              <a:ext uri="{FF2B5EF4-FFF2-40B4-BE49-F238E27FC236}">
                <a16:creationId xmlns:a16="http://schemas.microsoft.com/office/drawing/2014/main" id="{E9EC5824-14DA-A1DF-8052-D7037157099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Tree>
    <p:extLst>
      <p:ext uri="{BB962C8B-B14F-4D97-AF65-F5344CB8AC3E}">
        <p14:creationId xmlns:p14="http://schemas.microsoft.com/office/powerpoint/2010/main" val="286909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Arch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43544"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Newcastle University Arches">
            <a:extLst>
              <a:ext uri="{FF2B5EF4-FFF2-40B4-BE49-F238E27FC236}">
                <a16:creationId xmlns:a16="http://schemas.microsoft.com/office/drawing/2014/main" id="{A2DDBE0B-439A-D5F8-3F89-CA4DBFDDAD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12000" y="-19972"/>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6" name="Date Placeholder 3">
            <a:extLst>
              <a:ext uri="{FF2B5EF4-FFF2-40B4-BE49-F238E27FC236}">
                <a16:creationId xmlns:a16="http://schemas.microsoft.com/office/drawing/2014/main" id="{39EFE649-362A-C9F8-84D2-DA4D7BB413C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8" name="Footer Placeholder 4">
            <a:extLst>
              <a:ext uri="{FF2B5EF4-FFF2-40B4-BE49-F238E27FC236}">
                <a16:creationId xmlns:a16="http://schemas.microsoft.com/office/drawing/2014/main" id="{5E32D6E6-344C-5A86-C5BA-9B17D0EC6EC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2" name="Slide Number Placeholder 5">
            <a:extLst>
              <a:ext uri="{FF2B5EF4-FFF2-40B4-BE49-F238E27FC236}">
                <a16:creationId xmlns:a16="http://schemas.microsoft.com/office/drawing/2014/main" id="{D3D1421D-829F-A8EC-EF42-6A389E5EDE04}"/>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32CDF995-8303-90A9-AC96-8763E0CDC7FC}"/>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4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FD5F-40EA-B420-BD77-0ACD593DF7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B96675C-1B27-FADE-C8AF-F2B7EA939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112A9BF-6E43-C191-B1E7-E5F2F6812114}"/>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61B4FCB5-A3C8-375D-B49B-6F0D9D1D1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163BD-1683-9517-8B80-45A32C29B671}"/>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952185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1C1A-762A-BCF2-39B2-508B8ABA57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582517-6E94-F448-A272-6C333D1B02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38D702-FC15-E54C-27B6-1A4F7D4E6CE3}"/>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3D6F4297-B50A-59AC-C766-D51571D36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D4BEF-9F69-0CAE-A84C-94EFB692B9AD}"/>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28488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73BB-17B9-7F2A-EF95-025F83DA5B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DD81F8A-79F2-FACB-B72E-B9C3FCCD61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DD1CC6-7AA7-75D4-B207-08CACA864E76}"/>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DBAA6CFD-366C-C25B-B50A-B861B2FED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ECA2B-4C35-A169-6A81-3104F62693EF}"/>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190770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9A2F-FD90-E654-644C-37EA1E8381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3643CB-327C-2C3C-14AA-45E256B77C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E41FCC-36B8-4B29-88D5-48F51BBBCA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39D3202-F883-6E20-3BE3-2E197C01BE75}"/>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254EC4A0-790C-740C-7855-6D9579DE6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29ACE-481D-E4D4-36E5-13DD6500071A}"/>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063994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8BF9-FE15-E9D2-85D7-39D12E08E9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7BEDCF-5C1B-8F6E-3626-59D15D902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8C3CC5-39B8-A173-3032-C67D8C4D08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A89FA8D-2CD4-5B3E-DD46-7D0431225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D7D74C4-0900-5953-3064-1CFFBD2CB76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12F9AA-4B62-75F9-D8E7-D8B64A9A60E7}"/>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8" name="Footer Placeholder 7">
            <a:extLst>
              <a:ext uri="{FF2B5EF4-FFF2-40B4-BE49-F238E27FC236}">
                <a16:creationId xmlns:a16="http://schemas.microsoft.com/office/drawing/2014/main" id="{E0548E62-A9F4-3EC7-64DC-1C200902B1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1D220A-0104-43A3-DF32-A6B39DD15C05}"/>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2487098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FE9E-EFD5-10FE-C884-BD39EB2D314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9CBA8DC-C5B5-CCEA-623F-256F1D37EBE9}"/>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4" name="Footer Placeholder 3">
            <a:extLst>
              <a:ext uri="{FF2B5EF4-FFF2-40B4-BE49-F238E27FC236}">
                <a16:creationId xmlns:a16="http://schemas.microsoft.com/office/drawing/2014/main" id="{A2B345A6-C943-965D-33DD-37DE8D0A12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F765F5-E6E9-9943-1230-5C3D94BEE1DB}"/>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706115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C4119-2AE9-4738-1027-E0AFBF322CC5}"/>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3" name="Footer Placeholder 2">
            <a:extLst>
              <a:ext uri="{FF2B5EF4-FFF2-40B4-BE49-F238E27FC236}">
                <a16:creationId xmlns:a16="http://schemas.microsoft.com/office/drawing/2014/main" id="{4FE27C0C-92F8-EE3D-CA1F-D8B32C757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8C24E0-6E61-6B98-8826-5CF285B861AE}"/>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807477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432C-3D12-F305-7CFF-7AC4913849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C3F7F15-113A-6946-F5E6-D221A12D7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AD86C-8A81-C699-2E7F-3ACFB3495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24816D-7FC6-06FD-D11C-556BB422D035}"/>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DA60C1C7-A1B0-A41E-6D23-20D1BA13A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45602-66A0-F895-B5CF-599787E52294}"/>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75637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9750-04C8-768D-4789-0DB31C289E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47D1F60-8C90-7215-1B96-EB7A2CEAB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35EFE-75FB-DCC3-0A17-1DB507309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A0E29F6-EBF2-FF04-8A93-215D7765141B}"/>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42269C9B-A553-4074-38E2-81B9CE689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C12E8-F01C-4D94-85C4-AABB3FDBEADB}"/>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384312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47F4-4FB9-068A-DB39-8E9FBBF2E46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B72657-A49D-15B6-966A-8C29F7B43B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B82DC8-03D6-6E0A-9C86-FD6D771F450A}"/>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65816E33-40EB-20F2-FA4A-47111FBF1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981AE-BB72-034D-167C-929BA4C8341C}"/>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93624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A group of people walking in front of a building&#10;&#10;Description automatically generated">
            <a:extLst>
              <a:ext uri="{FF2B5EF4-FFF2-40B4-BE49-F238E27FC236}">
                <a16:creationId xmlns:a16="http://schemas.microsoft.com/office/drawing/2014/main" id="{00500CD6-A5AC-0904-EA13-4A14EB2F5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1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E575F-DA07-372A-92F3-80AAF985F28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8B93D9-8CAF-B941-6B8C-C87905946E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5C41E6-A0B5-BA09-08ED-0B454C1CEF0D}"/>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D8BAF277-E916-11CB-3D6B-8B5BB260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A8D4E-F71B-87AE-8D8C-78AC6E871E82}"/>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824037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5" name="Straight Connector 4">
            <a:extLst>
              <a:ext uri="{FF2B5EF4-FFF2-40B4-BE49-F238E27FC236}">
                <a16:creationId xmlns:a16="http://schemas.microsoft.com/office/drawing/2014/main" id="{51741236-913F-E787-6049-E578E02B1AB9}"/>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4C1AA8-EAF6-BCD7-CB43-5FD4B645DF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8" name="TextBox 7">
            <a:extLst>
              <a:ext uri="{FF2B5EF4-FFF2-40B4-BE49-F238E27FC236}">
                <a16:creationId xmlns:a16="http://schemas.microsoft.com/office/drawing/2014/main" id="{F15F056F-B96C-7E69-ADDB-5A115E961E8C}"/>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0" name="Date Placeholder 3">
            <a:extLst>
              <a:ext uri="{FF2B5EF4-FFF2-40B4-BE49-F238E27FC236}">
                <a16:creationId xmlns:a16="http://schemas.microsoft.com/office/drawing/2014/main" id="{466571CA-A634-387A-19F2-224ADD9F29CA}"/>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1" name="Footer Placeholder 4">
            <a:extLst>
              <a:ext uri="{FF2B5EF4-FFF2-40B4-BE49-F238E27FC236}">
                <a16:creationId xmlns:a16="http://schemas.microsoft.com/office/drawing/2014/main" id="{379BA25E-0A1E-7DA9-6557-F7846DE2846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E996D91A-3B8E-E458-9960-C42C902BCD6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2" name="Title Placeholder 25">
            <a:extLst>
              <a:ext uri="{FF2B5EF4-FFF2-40B4-BE49-F238E27FC236}">
                <a16:creationId xmlns:a16="http://schemas.microsoft.com/office/drawing/2014/main" id="{91CBD133-5863-4B09-55C0-EC150E31984C}"/>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9" name="Text Placeholder 7">
            <a:extLst>
              <a:ext uri="{FF2B5EF4-FFF2-40B4-BE49-F238E27FC236}">
                <a16:creationId xmlns:a16="http://schemas.microsoft.com/office/drawing/2014/main" id="{130607CD-9D22-B962-8BFE-83EB5CB8F06D}"/>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5376964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5" name="Straight Connector 4">
            <a:extLst>
              <a:ext uri="{FF2B5EF4-FFF2-40B4-BE49-F238E27FC236}">
                <a16:creationId xmlns:a16="http://schemas.microsoft.com/office/drawing/2014/main" id="{51741236-913F-E787-6049-E578E02B1AB9}"/>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4C1AA8-EAF6-BCD7-CB43-5FD4B645DF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8" name="TextBox 7">
            <a:extLst>
              <a:ext uri="{FF2B5EF4-FFF2-40B4-BE49-F238E27FC236}">
                <a16:creationId xmlns:a16="http://schemas.microsoft.com/office/drawing/2014/main" id="{F15F056F-B96C-7E69-ADDB-5A115E961E8C}"/>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0" name="Date Placeholder 3">
            <a:extLst>
              <a:ext uri="{FF2B5EF4-FFF2-40B4-BE49-F238E27FC236}">
                <a16:creationId xmlns:a16="http://schemas.microsoft.com/office/drawing/2014/main" id="{466571CA-A634-387A-19F2-224ADD9F29CA}"/>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1" name="Footer Placeholder 4">
            <a:extLst>
              <a:ext uri="{FF2B5EF4-FFF2-40B4-BE49-F238E27FC236}">
                <a16:creationId xmlns:a16="http://schemas.microsoft.com/office/drawing/2014/main" id="{379BA25E-0A1E-7DA9-6557-F7846DE2846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E996D91A-3B8E-E458-9960-C42C902BCD6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2" name="Title Placeholder 25">
            <a:extLst>
              <a:ext uri="{FF2B5EF4-FFF2-40B4-BE49-F238E27FC236}">
                <a16:creationId xmlns:a16="http://schemas.microsoft.com/office/drawing/2014/main" id="{91CBD133-5863-4B09-55C0-EC150E31984C}"/>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9" name="Text Placeholder 7">
            <a:extLst>
              <a:ext uri="{FF2B5EF4-FFF2-40B4-BE49-F238E27FC236}">
                <a16:creationId xmlns:a16="http://schemas.microsoft.com/office/drawing/2014/main" id="{130607CD-9D22-B962-8BFE-83EB5CB8F06D}"/>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24607900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04804" y="1133422"/>
            <a:ext cx="8519068" cy="6021401"/>
          </a:xfrm>
          <a:prstGeom prst="rect">
            <a:avLst/>
          </a:prstGeom>
        </p:spPr>
      </p:pic>
      <p:pic>
        <p:nvPicPr>
          <p:cNvPr id="13" name="Picture 12">
            <a:extLst>
              <a:ext uri="{FF2B5EF4-FFF2-40B4-BE49-F238E27FC236}">
                <a16:creationId xmlns:a16="http://schemas.microsoft.com/office/drawing/2014/main" id="{1121DD36-FE02-636F-9396-6AA0CC5434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20152" y="381600"/>
            <a:ext cx="1915200" cy="778956"/>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9143996" cy="2387600"/>
          </a:xfrm>
          <a:prstGeom prst="rect">
            <a:avLst/>
          </a:prstGeom>
        </p:spPr>
        <p:txBody>
          <a:bodyPr anchor="b">
            <a:normAutofit/>
          </a:bodyPr>
          <a:lstStyle>
            <a:lvl1pPr algn="l">
              <a:defRPr sz="4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1" y="3997888"/>
            <a:ext cx="5819774"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FB2FC0-E07B-B32F-00F6-45F6DCEA9701}"/>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a:p>
        </p:txBody>
      </p:sp>
      <p:sp>
        <p:nvSpPr>
          <p:cNvPr id="5" name="Footer Placeholder 4">
            <a:extLst>
              <a:ext uri="{FF2B5EF4-FFF2-40B4-BE49-F238E27FC236}">
                <a16:creationId xmlns:a16="http://schemas.microsoft.com/office/drawing/2014/main" id="{A63E9E52-375B-9771-1CE7-7167665F0F90}"/>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6" name="Slide Number Placeholder 5">
            <a:extLst>
              <a:ext uri="{FF2B5EF4-FFF2-40B4-BE49-F238E27FC236}">
                <a16:creationId xmlns:a16="http://schemas.microsoft.com/office/drawing/2014/main" id="{C257EE78-53D2-41A3-C90B-EB59D290E50C}"/>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6E83FB-26AB-E867-BDDC-9B33AEF537CA}"/>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Tree>
    <p:extLst>
      <p:ext uri="{BB962C8B-B14F-4D97-AF65-F5344CB8AC3E}">
        <p14:creationId xmlns:p14="http://schemas.microsoft.com/office/powerpoint/2010/main" val="2520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Armstrong">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8" name="Picture 7" descr="Newcastle University Arches">
            <a:extLst>
              <a:ext uri="{FF2B5EF4-FFF2-40B4-BE49-F238E27FC236}">
                <a16:creationId xmlns:a16="http://schemas.microsoft.com/office/drawing/2014/main" id="{7ECC159D-1D37-D5A8-2F4F-58F3829982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pic>
        <p:nvPicPr>
          <p:cNvPr id="4" name="Picture 3">
            <a:extLst>
              <a:ext uri="{FF2B5EF4-FFF2-40B4-BE49-F238E27FC236}">
                <a16:creationId xmlns:a16="http://schemas.microsoft.com/office/drawing/2014/main" id="{359707FE-BC55-3ECE-A409-78CE87497D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19239" y="378192"/>
            <a:ext cx="1915200" cy="778956"/>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sp>
        <p:nvSpPr>
          <p:cNvPr id="14" name="Date Placeholder 3">
            <a:extLst>
              <a:ext uri="{FF2B5EF4-FFF2-40B4-BE49-F238E27FC236}">
                <a16:creationId xmlns:a16="http://schemas.microsoft.com/office/drawing/2014/main" id="{67A42426-305C-7BE6-D7D6-CE2D0C9C698A}"/>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a:p>
        </p:txBody>
      </p:sp>
      <p:sp>
        <p:nvSpPr>
          <p:cNvPr id="15" name="Footer Placeholder 4">
            <a:extLst>
              <a:ext uri="{FF2B5EF4-FFF2-40B4-BE49-F238E27FC236}">
                <a16:creationId xmlns:a16="http://schemas.microsoft.com/office/drawing/2014/main" id="{EDFD1A5D-4DBE-3E0B-5B70-DBDE110DCA88}"/>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AD04D399-9842-398E-5141-BABA3D9B4440}"/>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5" name="TextBox 4">
            <a:extLst>
              <a:ext uri="{FF2B5EF4-FFF2-40B4-BE49-F238E27FC236}">
                <a16:creationId xmlns:a16="http://schemas.microsoft.com/office/drawing/2014/main" id="{AB71705B-C709-52B4-1FB8-8AC91E6F625D}"/>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cxnSp>
        <p:nvCxnSpPr>
          <p:cNvPr id="6" name="Straight Connector 5">
            <a:extLst>
              <a:ext uri="{FF2B5EF4-FFF2-40B4-BE49-F238E27FC236}">
                <a16:creationId xmlns:a16="http://schemas.microsoft.com/office/drawing/2014/main" id="{2851A3DD-A559-EB5B-B5BD-A06AD2114FB0}"/>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96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6"/>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Arch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5" name="Picture 4" descr="Newcastle University Arches">
            <a:extLst>
              <a:ext uri="{FF2B5EF4-FFF2-40B4-BE49-F238E27FC236}">
                <a16:creationId xmlns:a16="http://schemas.microsoft.com/office/drawing/2014/main" id="{FA73F45C-17BE-EB14-316C-802D08188C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12000" y="-19972"/>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14" name="Date Placeholder 3">
            <a:extLst>
              <a:ext uri="{FF2B5EF4-FFF2-40B4-BE49-F238E27FC236}">
                <a16:creationId xmlns:a16="http://schemas.microsoft.com/office/drawing/2014/main" id="{67A42426-305C-7BE6-D7D6-CE2D0C9C698A}"/>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a:p>
        </p:txBody>
      </p:sp>
      <p:sp>
        <p:nvSpPr>
          <p:cNvPr id="15" name="Footer Placeholder 4">
            <a:extLst>
              <a:ext uri="{FF2B5EF4-FFF2-40B4-BE49-F238E27FC236}">
                <a16:creationId xmlns:a16="http://schemas.microsoft.com/office/drawing/2014/main" id="{EDFD1A5D-4DBE-3E0B-5B70-DBDE110DCA88}"/>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AD04D399-9842-398E-5141-BABA3D9B4440}"/>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pic>
        <p:nvPicPr>
          <p:cNvPr id="6" name="Picture 5">
            <a:extLst>
              <a:ext uri="{FF2B5EF4-FFF2-40B4-BE49-F238E27FC236}">
                <a16:creationId xmlns:a16="http://schemas.microsoft.com/office/drawing/2014/main" id="{96D619BF-9D63-380F-4743-DB128114BC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19239" y="378192"/>
            <a:ext cx="1915200" cy="778956"/>
          </a:xfrm>
          <a:prstGeom prst="rect">
            <a:avLst/>
          </a:prstGeom>
        </p:spPr>
      </p:pic>
      <p:sp>
        <p:nvSpPr>
          <p:cNvPr id="8" name="TextBox 7">
            <a:extLst>
              <a:ext uri="{FF2B5EF4-FFF2-40B4-BE49-F238E27FC236}">
                <a16:creationId xmlns:a16="http://schemas.microsoft.com/office/drawing/2014/main" id="{3CBF0A41-0358-3C64-B056-07E070CA0745}"/>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cxnSp>
        <p:nvCxnSpPr>
          <p:cNvPr id="9" name="Straight Connector 8">
            <a:extLst>
              <a:ext uri="{FF2B5EF4-FFF2-40B4-BE49-F238E27FC236}">
                <a16:creationId xmlns:a16="http://schemas.microsoft.com/office/drawing/2014/main" id="{588E669D-AA50-5084-2858-1EDD91B34CB2}"/>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6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9"/>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ue Title and Content">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FC24EF-1073-293D-64B9-974751FD1A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Rectangle 1">
            <a:extLst>
              <a:ext uri="{FF2B5EF4-FFF2-40B4-BE49-F238E27FC236}">
                <a16:creationId xmlns:a16="http://schemas.microsoft.com/office/drawing/2014/main" id="{9BDA0A90-EEA9-21C6-AA4A-1BA1480B285C}"/>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D1993C57-DB39-0A9E-FAD2-DB9B7686D685}"/>
              </a:ext>
            </a:extLst>
          </p:cNvPr>
          <p:cNvCxnSpPr>
            <a:cxnSpLocks/>
          </p:cNvCxnSpPr>
          <p:nvPr userDrawn="1"/>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8D236647-51E5-4497-799E-A42D40DC9BF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0" name="Footer Placeholder 4">
            <a:extLst>
              <a:ext uri="{FF2B5EF4-FFF2-40B4-BE49-F238E27FC236}">
                <a16:creationId xmlns:a16="http://schemas.microsoft.com/office/drawing/2014/main" id="{662E8705-F1CA-A6FB-19C9-299FD7468D0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1" name="Slide Number Placeholder 5">
            <a:extLst>
              <a:ext uri="{FF2B5EF4-FFF2-40B4-BE49-F238E27FC236}">
                <a16:creationId xmlns:a16="http://schemas.microsoft.com/office/drawing/2014/main" id="{5F870AF4-C9DD-97D2-222B-42C8508AFA0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6" name="TextBox 15">
            <a:extLst>
              <a:ext uri="{FF2B5EF4-FFF2-40B4-BE49-F238E27FC236}">
                <a16:creationId xmlns:a16="http://schemas.microsoft.com/office/drawing/2014/main" id="{126BAE83-0ADA-3829-E4A6-3F8A7A118535}"/>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5" name="Text Placeholder 7">
            <a:extLst>
              <a:ext uri="{FF2B5EF4-FFF2-40B4-BE49-F238E27FC236}">
                <a16:creationId xmlns:a16="http://schemas.microsoft.com/office/drawing/2014/main" id="{5EFC3E18-373C-3549-9EA2-5B6A884B35D0}"/>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302365732"/>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8" name="Picture 7">
            <a:extLst>
              <a:ext uri="{FF2B5EF4-FFF2-40B4-BE49-F238E27FC236}">
                <a16:creationId xmlns:a16="http://schemas.microsoft.com/office/drawing/2014/main" id="{8D26C191-ADC8-C193-30A3-E27A377114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9" name="Title Placeholder 25">
            <a:extLst>
              <a:ext uri="{FF2B5EF4-FFF2-40B4-BE49-F238E27FC236}">
                <a16:creationId xmlns:a16="http://schemas.microsoft.com/office/drawing/2014/main" id="{1E1D6E5D-F0CF-21C0-E56C-B850ECD5D40E}"/>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E7F09CE-580D-4EBD-3E39-13767B9ED974}"/>
              </a:ext>
            </a:extLst>
          </p:cNvPr>
          <p:cNvCxnSpPr>
            <a:cxnSpLocks/>
          </p:cNvCxnSpPr>
          <p:nvPr userDrawn="1"/>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FFC3CBDB-83A9-50EB-A5DA-70A658034A2D}"/>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5" name="Footer Placeholder 4">
            <a:extLst>
              <a:ext uri="{FF2B5EF4-FFF2-40B4-BE49-F238E27FC236}">
                <a16:creationId xmlns:a16="http://schemas.microsoft.com/office/drawing/2014/main" id="{4A6C7F5D-DC6C-3D12-C6CD-E2393E8E861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14B12E7D-E570-6B1E-07A1-D56706557384}"/>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7" name="TextBox 16">
            <a:extLst>
              <a:ext uri="{FF2B5EF4-FFF2-40B4-BE49-F238E27FC236}">
                <a16:creationId xmlns:a16="http://schemas.microsoft.com/office/drawing/2014/main" id="{B98759B0-8F87-CAF8-A376-4465B5DD873B}"/>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6" name="Text Placeholder 7">
            <a:extLst>
              <a:ext uri="{FF2B5EF4-FFF2-40B4-BE49-F238E27FC236}">
                <a16:creationId xmlns:a16="http://schemas.microsoft.com/office/drawing/2014/main" id="{5AACC2F9-BBEC-F7D1-8921-877261437548}"/>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1127453627"/>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ue Title and 3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8FC6DFA-53D3-D102-D39E-1C2BFA0960C3}"/>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9F770DC1-196A-E393-D83A-53EF6D80C9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10" name="Title Placeholder 25">
            <a:extLst>
              <a:ext uri="{FF2B5EF4-FFF2-40B4-BE49-F238E27FC236}">
                <a16:creationId xmlns:a16="http://schemas.microsoft.com/office/drawing/2014/main" id="{D6181B84-8074-36F2-0ABF-04FA4C04EB17}"/>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cxnSp>
        <p:nvCxnSpPr>
          <p:cNvPr id="11" name="Straight Connector 10">
            <a:extLst>
              <a:ext uri="{FF2B5EF4-FFF2-40B4-BE49-F238E27FC236}">
                <a16:creationId xmlns:a16="http://schemas.microsoft.com/office/drawing/2014/main" id="{49779B73-5EE1-CF64-73A3-B04D6337CB77}"/>
              </a:ext>
            </a:extLst>
          </p:cNvPr>
          <p:cNvCxnSpPr>
            <a:cxnSpLocks/>
          </p:cNvCxnSpPr>
          <p:nvPr userDrawn="1"/>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E52C98-A32C-2D9D-03C9-2E6CE0F5A59E}"/>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9" name="Footer Placeholder 4">
            <a:extLst>
              <a:ext uri="{FF2B5EF4-FFF2-40B4-BE49-F238E27FC236}">
                <a16:creationId xmlns:a16="http://schemas.microsoft.com/office/drawing/2014/main" id="{B8AB19A2-B59A-CE95-2922-4D2837B1E70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20" name="Slide Number Placeholder 5">
            <a:extLst>
              <a:ext uri="{FF2B5EF4-FFF2-40B4-BE49-F238E27FC236}">
                <a16:creationId xmlns:a16="http://schemas.microsoft.com/office/drawing/2014/main" id="{E381B6DD-24DC-0C2A-BF44-BB9DAD77FBBD}"/>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1" name="TextBox 20">
            <a:extLst>
              <a:ext uri="{FF2B5EF4-FFF2-40B4-BE49-F238E27FC236}">
                <a16:creationId xmlns:a16="http://schemas.microsoft.com/office/drawing/2014/main" id="{2224E0F8-13B4-EF02-92FF-9442AB7DCF82}"/>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7" name="Text Placeholder 7">
            <a:extLst>
              <a:ext uri="{FF2B5EF4-FFF2-40B4-BE49-F238E27FC236}">
                <a16:creationId xmlns:a16="http://schemas.microsoft.com/office/drawing/2014/main" id="{AB1B1164-3F69-DD50-473A-EE55BDF68762}"/>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74030870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City">
    <p:bg>
      <p:bgRef idx="1001">
        <a:schemeClr val="bg1"/>
      </p:bgRef>
    </p:bg>
    <p:spTree>
      <p:nvGrpSpPr>
        <p:cNvPr id="1" name=""/>
        <p:cNvGrpSpPr/>
        <p:nvPr/>
      </p:nvGrpSpPr>
      <p:grpSpPr>
        <a:xfrm>
          <a:off x="0" y="0"/>
          <a:ext cx="0" cy="0"/>
          <a:chOff x="0" y="0"/>
          <a:chExt cx="0" cy="0"/>
        </a:xfrm>
      </p:grpSpPr>
      <p:pic>
        <p:nvPicPr>
          <p:cNvPr id="4" name="Picture 3" descr="Newcastle Cityscape">
            <a:extLst>
              <a:ext uri="{FF2B5EF4-FFF2-40B4-BE49-F238E27FC236}">
                <a16:creationId xmlns:a16="http://schemas.microsoft.com/office/drawing/2014/main" id="{6A466605-B8A7-A4B8-B35F-29D96A2757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3" name="Picture 2">
            <a:extLst>
              <a:ext uri="{FF2B5EF4-FFF2-40B4-BE49-F238E27FC236}">
                <a16:creationId xmlns:a16="http://schemas.microsoft.com/office/drawing/2014/main" id="{116FEAC8-6832-3A9F-89A6-C21DEE7078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55664" y="381600"/>
            <a:ext cx="1915200" cy="778956"/>
          </a:xfrm>
          <a:prstGeom prst="rect">
            <a:avLst/>
          </a:prstGeom>
        </p:spPr>
      </p:pic>
      <p:sp>
        <p:nvSpPr>
          <p:cNvPr id="15" name="Date Placeholder 3">
            <a:extLst>
              <a:ext uri="{FF2B5EF4-FFF2-40B4-BE49-F238E27FC236}">
                <a16:creationId xmlns:a16="http://schemas.microsoft.com/office/drawing/2014/main" id="{A4B1C368-B8B2-C8D5-30FF-949184DC4F1B}"/>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16" name="Footer Placeholder 4">
            <a:extLst>
              <a:ext uri="{FF2B5EF4-FFF2-40B4-BE49-F238E27FC236}">
                <a16:creationId xmlns:a16="http://schemas.microsoft.com/office/drawing/2014/main" id="{1B03C8FB-9BBF-1592-EFBB-B1A969C168A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E7D2074D-04B1-6730-017C-6CD9126C31DC}"/>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8" name="TextBox 17">
            <a:extLst>
              <a:ext uri="{FF2B5EF4-FFF2-40B4-BE49-F238E27FC236}">
                <a16:creationId xmlns:a16="http://schemas.microsoft.com/office/drawing/2014/main" id="{D64BC488-DE39-32A6-E1F5-8DDBE7A09251}"/>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
        <p:nvSpPr>
          <p:cNvPr id="5" name="Rectangle 4">
            <a:extLst>
              <a:ext uri="{FF2B5EF4-FFF2-40B4-BE49-F238E27FC236}">
                <a16:creationId xmlns:a16="http://schemas.microsoft.com/office/drawing/2014/main" id="{0EB46D77-994D-3C16-4F47-4D02D7CC69CE}"/>
              </a:ext>
            </a:extLst>
          </p:cNvPr>
          <p:cNvSpPr>
            <a:spLocks/>
          </p:cNvSpPr>
          <p:nvPr userDrawn="1"/>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6" name="Title 1">
            <a:extLst>
              <a:ext uri="{FF2B5EF4-FFF2-40B4-BE49-F238E27FC236}">
                <a16:creationId xmlns:a16="http://schemas.microsoft.com/office/drawing/2014/main" id="{3A937C66-93CE-D50C-40FB-36028002A9A2}"/>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dirty="0"/>
              <a:t>Click to edit Master title style</a:t>
            </a:r>
            <a:endParaRPr lang="en-GB" dirty="0"/>
          </a:p>
        </p:txBody>
      </p:sp>
      <p:cxnSp>
        <p:nvCxnSpPr>
          <p:cNvPr id="7" name="Straight Connector 6">
            <a:extLst>
              <a:ext uri="{FF2B5EF4-FFF2-40B4-BE49-F238E27FC236}">
                <a16:creationId xmlns:a16="http://schemas.microsoft.com/office/drawing/2014/main" id="{3242D7E0-B389-BDF3-5561-D257C27986EA}"/>
              </a:ext>
            </a:extLst>
          </p:cNvPr>
          <p:cNvCxnSpPr>
            <a:cxnSpLocks/>
          </p:cNvCxnSpPr>
          <p:nvPr userDrawn="1"/>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0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5"/>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6"/>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7"/>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265617"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20" name="Picture 19" descr="A person working on a race car&#10;&#10;Description automatically generated">
            <a:extLst>
              <a:ext uri="{FF2B5EF4-FFF2-40B4-BE49-F238E27FC236}">
                <a16:creationId xmlns:a16="http://schemas.microsoft.com/office/drawing/2014/main" id="{C892D53A-1F8B-8572-3360-3389F355F4D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0624" y="-30581"/>
            <a:ext cx="5071376" cy="6325235"/>
          </a:xfrm>
          <a:prstGeom prst="rect">
            <a:avLst/>
          </a:prstGeom>
        </p:spPr>
      </p:pic>
    </p:spTree>
    <p:extLst>
      <p:ext uri="{BB962C8B-B14F-4D97-AF65-F5344CB8AC3E}">
        <p14:creationId xmlns:p14="http://schemas.microsoft.com/office/powerpoint/2010/main" val="41118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E09AE-CA4C-9D3C-1C37-C1C211ACE8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4B71000-D850-6A1C-52C2-7F3E3924FD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453C7FD-6942-DBD6-E8FD-559B9839F980}"/>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0107D4CF-5A02-22CC-ECA3-2CE5041B6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7B8E4-43DD-84EB-5E41-5D09E70428E2}"/>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065090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B6F9-3E30-23B0-FA35-E4EF814D6B5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961792-71FF-7F69-DB12-CE58529BB3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0862F0-3FD6-650B-52DA-2ED0ADC071E9}"/>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A5C5ABE1-63E6-3472-780B-AC5E98E41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22E0E-AA37-9CE3-62DE-D97CAE2BA627}"/>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2825654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DEC6-7056-6AED-F4C6-B20DB8ACF9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1085C4F-BF42-7A87-DAD2-AA9DC2A09D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1E8B7DD-FFA5-BD2C-43DD-6AE71F335FBB}"/>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7CF34F3D-F682-7341-FCED-1F513F0DE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AA259-CBD6-F1B3-3A04-02738A3382AA}"/>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265937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E98C-8D7B-0E2C-4975-B5BEB16089C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5EDE55C-76AE-EED4-E583-52898D7F52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430B31C-0C41-ADB8-83F2-D41D4142CA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8B030F5-41FE-C038-D773-4B83FBE8A04E}"/>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DF1B3E9B-41D9-90BC-C86F-209FE1DA1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E5856A-1A74-D885-D83C-FDBD6672933F}"/>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354190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4614-537F-E9D6-BC2E-E9542B216E7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2B2C2B8-2C15-CF35-9D42-A9ADA08508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D09865-5840-ECD5-CD50-42B3C0386F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8471C29-E777-ECB2-2A4E-6682EC1B7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BE9642-AA20-4270-D4FE-9E33B52D98F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05FFFC5-C2F6-D30D-1D2F-D40D41F428A3}"/>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8" name="Footer Placeholder 7">
            <a:extLst>
              <a:ext uri="{FF2B5EF4-FFF2-40B4-BE49-F238E27FC236}">
                <a16:creationId xmlns:a16="http://schemas.microsoft.com/office/drawing/2014/main" id="{B5DECA43-C93E-7B1B-BBD4-D9E489AAF2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CF442-DCE6-D7C0-63A0-CE08915054B4}"/>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540197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48AE-339D-3C25-9F9D-57EA3B3004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516787-B288-3655-DF50-856E1EF46549}"/>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4" name="Footer Placeholder 3">
            <a:extLst>
              <a:ext uri="{FF2B5EF4-FFF2-40B4-BE49-F238E27FC236}">
                <a16:creationId xmlns:a16="http://schemas.microsoft.com/office/drawing/2014/main" id="{E4D5EFC0-3F55-F9B6-69D6-3EEF6EE8AA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2A28C-6313-41FF-25AF-241A7C811C7E}"/>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47862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170C2-5AC4-BB8E-EF64-CF646DED4859}"/>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3" name="Footer Placeholder 2">
            <a:extLst>
              <a:ext uri="{FF2B5EF4-FFF2-40B4-BE49-F238E27FC236}">
                <a16:creationId xmlns:a16="http://schemas.microsoft.com/office/drawing/2014/main" id="{7EE2A153-F629-BA91-DBBB-835E021B1E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2AFB48-7BB5-D12F-5C11-5385764B05AE}"/>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986858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B99C-566E-1A12-FB6C-1306080538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8450C55-FB7C-1834-9A54-F17D2B28D8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A940753-22E9-0B7F-21A0-7F90CB50F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0CAD9C-207A-E5E1-80C8-CBAFDF6C57FC}"/>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E49738FB-DE54-8F1D-AF6E-EC66AFCCF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03D42-A97A-DEB8-B425-13F0EA512623}"/>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2507436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E04A-8C3B-E424-5121-E92FD1D937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2CE7205-9AA5-E9AE-E045-4B3E30311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971DDE-22F4-1CA3-6A6B-E5793AD61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14F5A-4239-A2FF-BA4B-D4323BDFF4B7}"/>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6" name="Footer Placeholder 5">
            <a:extLst>
              <a:ext uri="{FF2B5EF4-FFF2-40B4-BE49-F238E27FC236}">
                <a16:creationId xmlns:a16="http://schemas.microsoft.com/office/drawing/2014/main" id="{20AD6B2E-9A5A-660D-564B-E08108007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05CA01-1952-AF47-4D57-11390136E969}"/>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2190471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CC675-734D-0523-6E39-5D126FF891B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0277981-F6F6-6D78-FDE5-913111D9AE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755BE-1AFD-9D16-D113-8FB21D88AE39}"/>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00077E4F-3FF7-0CC5-85D1-CB0236319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DE574-D256-B359-B668-33ECC1487F04}"/>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304512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231111"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pic>
        <p:nvPicPr>
          <p:cNvPr id="17" name="Picture 16" descr="A group of men sitting at a table with a computer&#10;&#10;Description automatically generated">
            <a:extLst>
              <a:ext uri="{FF2B5EF4-FFF2-40B4-BE49-F238E27FC236}">
                <a16:creationId xmlns:a16="http://schemas.microsoft.com/office/drawing/2014/main" id="{0DF62590-AB9A-5512-2919-81CF5BDAC5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12002" y="-22361"/>
            <a:ext cx="5079998" cy="6325235"/>
          </a:xfrm>
          <a:prstGeom prst="rect">
            <a:avLst/>
          </a:prstGeom>
        </p:spPr>
      </p:pic>
    </p:spTree>
    <p:extLst>
      <p:ext uri="{BB962C8B-B14F-4D97-AF65-F5344CB8AC3E}">
        <p14:creationId xmlns:p14="http://schemas.microsoft.com/office/powerpoint/2010/main" val="16430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E12BE-3F5D-DB14-2163-9DF61D4CAD6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A8AA08F-2C1E-0B39-CD80-9C613FE6B4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37D98B0-31C1-40E9-FE1C-1FE5F6E57A0D}"/>
              </a:ext>
            </a:extLst>
          </p:cNvPr>
          <p:cNvSpPr>
            <a:spLocks noGrp="1"/>
          </p:cNvSpPr>
          <p:nvPr>
            <p:ph type="dt" sz="half" idx="10"/>
          </p:nvPr>
        </p:nvSpPr>
        <p:spPr/>
        <p:txBody>
          <a:body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D3F603AB-9D02-EC34-7285-D2A6D4152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A09F7-B154-20F3-8C83-7F08A23403D2}"/>
              </a:ext>
            </a:extLst>
          </p:cNvPr>
          <p:cNvSpPr>
            <a:spLocks noGrp="1"/>
          </p:cNvSpPr>
          <p:nvPr>
            <p:ph type="sldNum" sz="quarter" idx="12"/>
          </p:nvPr>
        </p:nvSpPr>
        <p:spPr/>
        <p:txBody>
          <a:bodyPr/>
          <a:lstStyle/>
          <a:p>
            <a:fld id="{81405D8E-9689-8F43-B1B1-DBE2278598E0}" type="slidenum">
              <a:rPr lang="en-US" smtClean="0"/>
              <a:t>‹#›</a:t>
            </a:fld>
            <a:endParaRPr lang="en-US"/>
          </a:p>
        </p:txBody>
      </p:sp>
    </p:spTree>
    <p:extLst>
      <p:ext uri="{BB962C8B-B14F-4D97-AF65-F5344CB8AC3E}">
        <p14:creationId xmlns:p14="http://schemas.microsoft.com/office/powerpoint/2010/main" val="195901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4" y="6391275"/>
            <a:ext cx="11195669" cy="367144"/>
            <a:chOff x="641484" y="6391275"/>
            <a:chExt cx="11195669"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4" y="6393294"/>
              <a:ext cx="2187979"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18" name="Picture 17" descr="A person working on a machine&#10;&#10;Description automatically generated">
            <a:extLst>
              <a:ext uri="{FF2B5EF4-FFF2-40B4-BE49-F238E27FC236}">
                <a16:creationId xmlns:a16="http://schemas.microsoft.com/office/drawing/2014/main" id="{8592202E-EA1C-D40C-CD1E-62A36A4AC9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12001" y="-1009"/>
            <a:ext cx="5079999" cy="6296722"/>
          </a:xfrm>
          <a:prstGeom prst="rect">
            <a:avLst/>
          </a:prstGeom>
        </p:spPr>
      </p:pic>
    </p:spTree>
    <p:extLst>
      <p:ext uri="{BB962C8B-B14F-4D97-AF65-F5344CB8AC3E}">
        <p14:creationId xmlns:p14="http://schemas.microsoft.com/office/powerpoint/2010/main" val="12062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5" y="6391275"/>
            <a:ext cx="11195668" cy="367144"/>
            <a:chOff x="641485" y="6391275"/>
            <a:chExt cx="11195668"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5" y="6393294"/>
              <a:ext cx="2124822"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p:txBody>
        </p:sp>
      </p:grpSp>
      <p:pic>
        <p:nvPicPr>
          <p:cNvPr id="18" name="Picture 17" descr="A group of people sitting at computers&#10;&#10;Description automatically generated">
            <a:extLst>
              <a:ext uri="{FF2B5EF4-FFF2-40B4-BE49-F238E27FC236}">
                <a16:creationId xmlns:a16="http://schemas.microsoft.com/office/drawing/2014/main" id="{322DE3B8-3273-9A6E-72E3-30386756B6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92962" y="-24916"/>
            <a:ext cx="5007662" cy="6325235"/>
          </a:xfrm>
          <a:prstGeom prst="rect">
            <a:avLst/>
          </a:prstGeom>
        </p:spPr>
      </p:pic>
    </p:spTree>
    <p:extLst>
      <p:ext uri="{BB962C8B-B14F-4D97-AF65-F5344CB8AC3E}">
        <p14:creationId xmlns:p14="http://schemas.microsoft.com/office/powerpoint/2010/main" val="25341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5_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userDrawn="1"/>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userDrawn="1"/>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userDrawn="1"/>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userDrawn="1"/>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grpSp>
        <p:nvGrpSpPr>
          <p:cNvPr id="17" name="Group 16">
            <a:extLst>
              <a:ext uri="{FF2B5EF4-FFF2-40B4-BE49-F238E27FC236}">
                <a16:creationId xmlns:a16="http://schemas.microsoft.com/office/drawing/2014/main" id="{2EF4D7A0-616C-EFA6-5A06-2C27DCD3F387}"/>
              </a:ext>
            </a:extLst>
          </p:cNvPr>
          <p:cNvGrpSpPr/>
          <p:nvPr userDrawn="1"/>
        </p:nvGrpSpPr>
        <p:grpSpPr>
          <a:xfrm>
            <a:off x="641485" y="6391275"/>
            <a:ext cx="11195668" cy="367144"/>
            <a:chOff x="641485" y="6391275"/>
            <a:chExt cx="11195668" cy="367144"/>
          </a:xfrm>
        </p:grpSpPr>
        <p:sp>
          <p:nvSpPr>
            <p:cNvPr id="12" name="TextBox 11">
              <a:extLst>
                <a:ext uri="{FF2B5EF4-FFF2-40B4-BE49-F238E27FC236}">
                  <a16:creationId xmlns:a16="http://schemas.microsoft.com/office/drawing/2014/main" id="{EF7E0A6D-BB0F-5CC5-F4F2-5067D017D3FC}"/>
                </a:ext>
              </a:extLst>
            </p:cNvPr>
            <p:cNvSpPr txBox="1"/>
            <p:nvPr userDrawn="1"/>
          </p:nvSpPr>
          <p:spPr>
            <a:xfrm>
              <a:off x="8405797" y="6391275"/>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5" name="Date Placeholder 3">
              <a:extLst>
                <a:ext uri="{FF2B5EF4-FFF2-40B4-BE49-F238E27FC236}">
                  <a16:creationId xmlns:a16="http://schemas.microsoft.com/office/drawing/2014/main" id="{8E09FDB0-4D04-23D2-82D5-343EC7774BC0}"/>
                </a:ext>
              </a:extLst>
            </p:cNvPr>
            <p:cNvSpPr txBox="1">
              <a:spLocks/>
            </p:cNvSpPr>
            <p:nvPr userDrawn="1"/>
          </p:nvSpPr>
          <p:spPr>
            <a:xfrm>
              <a:off x="6393248" y="6393293"/>
              <a:ext cx="1362075"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52497-302E-4D64-8C0F-03D753052451}" type="datetimeFigureOut">
                <a:rPr lang="en-GB" smtClean="0"/>
                <a:pPr/>
                <a:t>05/05/2026</a:t>
              </a:fld>
              <a:endParaRPr lang="en-GB" dirty="0"/>
            </a:p>
          </p:txBody>
        </p:sp>
        <p:sp>
          <p:nvSpPr>
            <p:cNvPr id="16" name="Slide Number Placeholder 5">
              <a:extLst>
                <a:ext uri="{FF2B5EF4-FFF2-40B4-BE49-F238E27FC236}">
                  <a16:creationId xmlns:a16="http://schemas.microsoft.com/office/drawing/2014/main" id="{FDCD2BDA-D89E-BC23-B51D-C1F47493A9EA}"/>
                </a:ext>
              </a:extLst>
            </p:cNvPr>
            <p:cNvSpPr txBox="1">
              <a:spLocks/>
            </p:cNvSpPr>
            <p:nvPr userDrawn="1"/>
          </p:nvSpPr>
          <p:spPr>
            <a:xfrm>
              <a:off x="641485" y="6393294"/>
              <a:ext cx="2032704" cy="365125"/>
            </a:xfrm>
            <a:prstGeom prst="rect">
              <a:avLst/>
            </a:prstGeom>
          </p:spPr>
          <p:txBody>
            <a:bodyPr/>
            <a:lstStyle>
              <a:defPPr>
                <a:defRPr lang="en-US"/>
              </a:defPPr>
              <a:lvl1pPr marL="0" algn="l" defTabSz="914400" rtl="0" eaLnBrk="1" latinLnBrk="0" hangingPunct="1">
                <a:defRPr sz="1400" kern="1200">
                  <a:solidFill>
                    <a:schemeClr val="accent1">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School of Engineering</a:t>
              </a:r>
            </a:p>
            <a:p>
              <a:endParaRPr lang="en-GB" dirty="0"/>
            </a:p>
          </p:txBody>
        </p:sp>
      </p:grpSp>
      <p:pic>
        <p:nvPicPr>
          <p:cNvPr id="19" name="Picture 18" descr="A person sitting on a chair writing on a piece of paper&#10;&#10;Description automatically generated">
            <a:extLst>
              <a:ext uri="{FF2B5EF4-FFF2-40B4-BE49-F238E27FC236}">
                <a16:creationId xmlns:a16="http://schemas.microsoft.com/office/drawing/2014/main" id="{79FAFF7F-7309-D212-BA55-116C0A187A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9418" y="-971"/>
            <a:ext cx="5062582" cy="6296646"/>
          </a:xfrm>
          <a:prstGeom prst="rect">
            <a:avLst/>
          </a:prstGeom>
        </p:spPr>
      </p:pic>
    </p:spTree>
    <p:extLst>
      <p:ext uri="{BB962C8B-B14F-4D97-AF65-F5344CB8AC3E}">
        <p14:creationId xmlns:p14="http://schemas.microsoft.com/office/powerpoint/2010/main" val="22060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6D4B61-A653-0CA6-1246-0BAB948E92CB}"/>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12" name="Straight Connector 11">
            <a:extLst>
              <a:ext uri="{FF2B5EF4-FFF2-40B4-BE49-F238E27FC236}">
                <a16:creationId xmlns:a16="http://schemas.microsoft.com/office/drawing/2014/main" id="{6BC4B93E-1B6C-1D6F-25CD-4CB806A44D04}"/>
              </a:ext>
            </a:extLst>
          </p:cNvPr>
          <p:cNvCxnSpPr>
            <a:cxnSpLocks/>
          </p:cNvCxnSpPr>
          <p:nvPr userDrawn="1"/>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2CB2BB6A-EF49-B28E-E0FB-A485852782C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183528" y="176111"/>
            <a:ext cx="1440809" cy="413032"/>
          </a:xfrm>
          <a:prstGeom prst="rect">
            <a:avLst/>
          </a:prstGeom>
        </p:spPr>
      </p:pic>
      <p:sp>
        <p:nvSpPr>
          <p:cNvPr id="26" name="Title Placeholder 25">
            <a:extLst>
              <a:ext uri="{FF2B5EF4-FFF2-40B4-BE49-F238E27FC236}">
                <a16:creationId xmlns:a16="http://schemas.microsoft.com/office/drawing/2014/main" id="{B8B67DA7-E45C-0732-7C76-8F37EFD4E2EC}"/>
              </a:ext>
            </a:extLst>
          </p:cNvPr>
          <p:cNvSpPr>
            <a:spLocks noGrp="1"/>
          </p:cNvSpPr>
          <p:nvPr>
            <p:ph type="title"/>
          </p:nvPr>
        </p:nvSpPr>
        <p:spPr>
          <a:xfrm>
            <a:off x="520566" y="807030"/>
            <a:ext cx="1110377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28" name="Text Placeholder 27">
            <a:extLst>
              <a:ext uri="{FF2B5EF4-FFF2-40B4-BE49-F238E27FC236}">
                <a16:creationId xmlns:a16="http://schemas.microsoft.com/office/drawing/2014/main" id="{32F1EC9F-1ED8-6537-D172-CC5D462CA5BF}"/>
              </a:ext>
            </a:extLst>
          </p:cNvPr>
          <p:cNvSpPr>
            <a:spLocks noGrp="1"/>
          </p:cNvSpPr>
          <p:nvPr>
            <p:ph type="body" idx="1"/>
          </p:nvPr>
        </p:nvSpPr>
        <p:spPr>
          <a:xfrm>
            <a:off x="520566" y="1820862"/>
            <a:ext cx="1110377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extBox 1">
            <a:extLst>
              <a:ext uri="{FF2B5EF4-FFF2-40B4-BE49-F238E27FC236}">
                <a16:creationId xmlns:a16="http://schemas.microsoft.com/office/drawing/2014/main" id="{A487E581-5C50-6761-5B1F-F483F7AC7631}"/>
              </a:ext>
            </a:extLst>
          </p:cNvPr>
          <p:cNvSpPr txBox="1"/>
          <p:nvPr userDrawn="1"/>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3" name="Date Placeholder 3">
            <a:extLst>
              <a:ext uri="{FF2B5EF4-FFF2-40B4-BE49-F238E27FC236}">
                <a16:creationId xmlns:a16="http://schemas.microsoft.com/office/drawing/2014/main" id="{A22FBC8C-281C-1125-FDFB-34CBEE7A9500}"/>
              </a:ext>
            </a:extLst>
          </p:cNvPr>
          <p:cNvSpPr>
            <a:spLocks noGrp="1"/>
          </p:cNvSpPr>
          <p:nvPr>
            <p:ph type="dt" sz="half" idx="2"/>
          </p:nvPr>
        </p:nvSpPr>
        <p:spPr>
          <a:xfrm>
            <a:off x="6276975" y="6404474"/>
            <a:ext cx="1362075" cy="365125"/>
          </a:xfrm>
          <a:prstGeom prst="rect">
            <a:avLst/>
          </a:prstGeom>
        </p:spPr>
        <p:txBody>
          <a:bodyPr/>
          <a:lstStyle>
            <a:lvl1pPr>
              <a:defRPr sz="1400">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4" name="Footer Placeholder 4">
            <a:extLst>
              <a:ext uri="{FF2B5EF4-FFF2-40B4-BE49-F238E27FC236}">
                <a16:creationId xmlns:a16="http://schemas.microsoft.com/office/drawing/2014/main" id="{F2A2A0DD-4BF1-6A5E-6062-E619F36BEFDA}"/>
              </a:ext>
            </a:extLst>
          </p:cNvPr>
          <p:cNvSpPr>
            <a:spLocks noGrp="1"/>
          </p:cNvSpPr>
          <p:nvPr>
            <p:ph type="ftr" sz="quarter" idx="3"/>
          </p:nvPr>
        </p:nvSpPr>
        <p:spPr>
          <a:xfrm>
            <a:off x="1468185" y="6404474"/>
            <a:ext cx="4671359" cy="365125"/>
          </a:xfrm>
          <a:prstGeom prst="rect">
            <a:avLst/>
          </a:prstGeom>
        </p:spPr>
        <p:txBody>
          <a:bodyPr/>
          <a:lstStyle>
            <a:lvl1pPr algn="l">
              <a:defRPr sz="1400">
                <a:solidFill>
                  <a:schemeClr val="accent1">
                    <a:lumMod val="40000"/>
                    <a:lumOff val="60000"/>
                  </a:schemeClr>
                </a:solidFill>
              </a:defRPr>
            </a:lvl1pPr>
          </a:lstStyle>
          <a:p>
            <a:endParaRPr lang="en-GB" dirty="0"/>
          </a:p>
        </p:txBody>
      </p:sp>
      <p:sp>
        <p:nvSpPr>
          <p:cNvPr id="5" name="Slide Number Placeholder 5">
            <a:extLst>
              <a:ext uri="{FF2B5EF4-FFF2-40B4-BE49-F238E27FC236}">
                <a16:creationId xmlns:a16="http://schemas.microsoft.com/office/drawing/2014/main" id="{6803D8A5-C42E-66AC-B3A3-F236B3EA9215}"/>
              </a:ext>
            </a:extLst>
          </p:cNvPr>
          <p:cNvSpPr>
            <a:spLocks noGrp="1"/>
          </p:cNvSpPr>
          <p:nvPr>
            <p:ph type="sldNum" sz="quarter" idx="4"/>
          </p:nvPr>
        </p:nvSpPr>
        <p:spPr>
          <a:xfrm>
            <a:off x="525212" y="6404475"/>
            <a:ext cx="772910" cy="365125"/>
          </a:xfrm>
          <a:prstGeom prst="rect">
            <a:avLst/>
          </a:prstGeom>
        </p:spPr>
        <p:txBody>
          <a:bodyPr/>
          <a:lstStyle>
            <a:lvl1pPr algn="l">
              <a:defRPr sz="1400">
                <a:solidFill>
                  <a:schemeClr val="accent1">
                    <a:lumMod val="40000"/>
                    <a:lumOff val="60000"/>
                  </a:schemeClr>
                </a:solidFill>
              </a:defRPr>
            </a:lvl1pPr>
          </a:lstStyle>
          <a:p>
            <a:fld id="{11FA375E-B0AD-4EAB-A626-FE81862A3FF2}" type="slidenum">
              <a:rPr lang="en-GB" smtClean="0"/>
              <a:pPr/>
              <a:t>‹#›</a:t>
            </a:fld>
            <a:endParaRPr lang="en-GB"/>
          </a:p>
        </p:txBody>
      </p:sp>
    </p:spTree>
    <p:extLst>
      <p:ext uri="{BB962C8B-B14F-4D97-AF65-F5344CB8AC3E}">
        <p14:creationId xmlns:p14="http://schemas.microsoft.com/office/powerpoint/2010/main" val="38952184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94" r:id="rId5"/>
    <p:sldLayoutId id="2147483691" r:id="rId6"/>
    <p:sldLayoutId id="2147483692" r:id="rId7"/>
    <p:sldLayoutId id="2147483693" r:id="rId8"/>
    <p:sldLayoutId id="2147483695" r:id="rId9"/>
    <p:sldLayoutId id="2147483698" r:id="rId10"/>
    <p:sldLayoutId id="2147483696" r:id="rId11"/>
    <p:sldLayoutId id="2147483702" r:id="rId12"/>
    <p:sldLayoutId id="2147483700" r:id="rId13"/>
    <p:sldLayoutId id="2147483667" r:id="rId14"/>
    <p:sldLayoutId id="2147483668" r:id="rId15"/>
    <p:sldLayoutId id="2147483669" r:id="rId16"/>
    <p:sldLayoutId id="2147483671" r:id="rId17"/>
    <p:sldLayoutId id="2147483672" r:id="rId18"/>
    <p:sldLayoutId id="2147483673" r:id="rId19"/>
    <p:sldLayoutId id="2147483663" r:id="rId20"/>
    <p:sldLayoutId id="2147483664" r:id="rId21"/>
    <p:sldLayoutId id="2147483665" r:id="rId22"/>
    <p:sldLayoutId id="2147483666" r:id="rId23"/>
    <p:sldLayoutId id="2147483697" r:id="rId24"/>
    <p:sldLayoutId id="2147483699" r:id="rId25"/>
    <p:sldLayoutId id="2147483701" r:id="rId26"/>
    <p:sldLayoutId id="2147483703" r:id="rId27"/>
    <p:sldLayoutId id="2147483704" r:id="rId28"/>
    <p:sldLayoutId id="2147483674" r:id="rId29"/>
  </p:sldLayoutIdLst>
  <p:txStyles>
    <p:titleStyle>
      <a:lvl1pPr algn="l" defTabSz="914411"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0" indent="0" algn="l" defTabSz="914411"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82732-12B9-113D-CD85-99D6C85D2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4B56FB-13A2-C49A-3C61-AEA26A386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82F423-88CD-E905-ECCF-A2F10EEAEE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88DA3-4057-F843-83D8-139DC78DF534}" type="datetimeFigureOut">
              <a:rPr lang="en-US" smtClean="0"/>
              <a:t>5/5/26</a:t>
            </a:fld>
            <a:endParaRPr lang="en-US"/>
          </a:p>
        </p:txBody>
      </p:sp>
      <p:sp>
        <p:nvSpPr>
          <p:cNvPr id="5" name="Footer Placeholder 4">
            <a:extLst>
              <a:ext uri="{FF2B5EF4-FFF2-40B4-BE49-F238E27FC236}">
                <a16:creationId xmlns:a16="http://schemas.microsoft.com/office/drawing/2014/main" id="{C8973B6E-D2C4-88E3-066F-513CFE969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477B3-8B3D-8B76-6686-DDA225FD9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5D8E-9689-8F43-B1B1-DBE2278598E0}" type="slidenum">
              <a:rPr lang="en-US" smtClean="0"/>
              <a:t>‹#›</a:t>
            </a:fld>
            <a:endParaRPr lang="en-US"/>
          </a:p>
        </p:txBody>
      </p:sp>
    </p:spTree>
    <p:extLst>
      <p:ext uri="{BB962C8B-B14F-4D97-AF65-F5344CB8AC3E}">
        <p14:creationId xmlns:p14="http://schemas.microsoft.com/office/powerpoint/2010/main" val="383773756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6906-09FA-C5A1-0EE4-311ED5BD86D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0183527" y="176110"/>
            <a:ext cx="1386361" cy="569819"/>
          </a:xfrm>
          <a:prstGeom prst="rect">
            <a:avLst/>
          </a:prstGeom>
        </p:spPr>
      </p:pic>
      <p:sp>
        <p:nvSpPr>
          <p:cNvPr id="9" name="Rectangle 8">
            <a:extLst>
              <a:ext uri="{FF2B5EF4-FFF2-40B4-BE49-F238E27FC236}">
                <a16:creationId xmlns:a16="http://schemas.microsoft.com/office/drawing/2014/main" id="{A66D4B61-A653-0CA6-1246-0BAB948E92CB}"/>
              </a:ext>
            </a:extLst>
          </p:cNvPr>
          <p:cNvSpPr/>
          <p:nvPr userDrawn="1"/>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12" name="Straight Connector 11">
            <a:extLst>
              <a:ext uri="{FF2B5EF4-FFF2-40B4-BE49-F238E27FC236}">
                <a16:creationId xmlns:a16="http://schemas.microsoft.com/office/drawing/2014/main" id="{6BC4B93E-1B6C-1D6F-25CD-4CB806A44D04}"/>
              </a:ext>
            </a:extLst>
          </p:cNvPr>
          <p:cNvCxnSpPr>
            <a:cxnSpLocks/>
          </p:cNvCxnSpPr>
          <p:nvPr userDrawn="1"/>
        </p:nvCxnSpPr>
        <p:spPr>
          <a:xfrm flipH="1">
            <a:off x="577516" y="792336"/>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6" name="Title Placeholder 25">
            <a:extLst>
              <a:ext uri="{FF2B5EF4-FFF2-40B4-BE49-F238E27FC236}">
                <a16:creationId xmlns:a16="http://schemas.microsoft.com/office/drawing/2014/main" id="{B8B67DA7-E45C-0732-7C76-8F37EFD4E2EC}"/>
              </a:ext>
            </a:extLst>
          </p:cNvPr>
          <p:cNvSpPr>
            <a:spLocks noGrp="1"/>
          </p:cNvSpPr>
          <p:nvPr>
            <p:ph type="title"/>
          </p:nvPr>
        </p:nvSpPr>
        <p:spPr>
          <a:xfrm>
            <a:off x="520566" y="807030"/>
            <a:ext cx="1104682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28" name="Text Placeholder 27">
            <a:extLst>
              <a:ext uri="{FF2B5EF4-FFF2-40B4-BE49-F238E27FC236}">
                <a16:creationId xmlns:a16="http://schemas.microsoft.com/office/drawing/2014/main" id="{32F1EC9F-1ED8-6537-D172-CC5D462CA5BF}"/>
              </a:ext>
            </a:extLst>
          </p:cNvPr>
          <p:cNvSpPr>
            <a:spLocks noGrp="1"/>
          </p:cNvSpPr>
          <p:nvPr>
            <p:ph type="body" idx="1"/>
          </p:nvPr>
        </p:nvSpPr>
        <p:spPr>
          <a:xfrm>
            <a:off x="520566" y="1820862"/>
            <a:ext cx="110468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EBB6A8-4A05-8F50-A4CA-CE983D9C5113}"/>
              </a:ext>
            </a:extLst>
          </p:cNvPr>
          <p:cNvSpPr>
            <a:spLocks noGrp="1"/>
          </p:cNvSpPr>
          <p:nvPr>
            <p:ph type="dt" sz="half" idx="2"/>
          </p:nvPr>
        </p:nvSpPr>
        <p:spPr>
          <a:xfrm>
            <a:off x="6276975" y="6404474"/>
            <a:ext cx="1362075" cy="365125"/>
          </a:xfrm>
          <a:prstGeom prst="rect">
            <a:avLst/>
          </a:prstGeom>
        </p:spPr>
        <p:txBody>
          <a:bodyPr/>
          <a:lstStyle>
            <a:lvl1pPr>
              <a:defRPr sz="1400">
                <a:solidFill>
                  <a:schemeClr val="accent1">
                    <a:lumMod val="40000"/>
                    <a:lumOff val="60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BD193192-D81C-14E6-C2E7-219DD73C3703}"/>
              </a:ext>
            </a:extLst>
          </p:cNvPr>
          <p:cNvSpPr>
            <a:spLocks noGrp="1"/>
          </p:cNvSpPr>
          <p:nvPr>
            <p:ph type="ftr" sz="quarter" idx="3"/>
          </p:nvPr>
        </p:nvSpPr>
        <p:spPr>
          <a:xfrm>
            <a:off x="1468185" y="6404474"/>
            <a:ext cx="4671359" cy="365125"/>
          </a:xfrm>
          <a:prstGeom prst="rect">
            <a:avLst/>
          </a:prstGeom>
        </p:spPr>
        <p:txBody>
          <a:bodyPr/>
          <a:lstStyle>
            <a:lvl1pPr algn="l">
              <a:defRPr sz="1400">
                <a:solidFill>
                  <a:schemeClr val="accent1">
                    <a:lumMod val="40000"/>
                    <a:lumOff val="60000"/>
                  </a:schemeClr>
                </a:solidFill>
              </a:defRPr>
            </a:lvl1pPr>
          </a:lstStyle>
          <a:p>
            <a:endParaRPr lang="en-GB" dirty="0"/>
          </a:p>
        </p:txBody>
      </p:sp>
      <p:sp>
        <p:nvSpPr>
          <p:cNvPr id="6" name="Slide Number Placeholder 5">
            <a:extLst>
              <a:ext uri="{FF2B5EF4-FFF2-40B4-BE49-F238E27FC236}">
                <a16:creationId xmlns:a16="http://schemas.microsoft.com/office/drawing/2014/main" id="{05F964D2-24A9-E55C-D033-4A0D9B1292E2}"/>
              </a:ext>
            </a:extLst>
          </p:cNvPr>
          <p:cNvSpPr>
            <a:spLocks noGrp="1"/>
          </p:cNvSpPr>
          <p:nvPr>
            <p:ph type="sldNum" sz="quarter" idx="4"/>
          </p:nvPr>
        </p:nvSpPr>
        <p:spPr>
          <a:xfrm>
            <a:off x="525212" y="6404475"/>
            <a:ext cx="772910" cy="365125"/>
          </a:xfrm>
          <a:prstGeom prst="rect">
            <a:avLst/>
          </a:prstGeom>
        </p:spPr>
        <p:txBody>
          <a:bodyPr/>
          <a:lstStyle>
            <a:lvl1pPr algn="l">
              <a:defRPr sz="1400">
                <a:solidFill>
                  <a:schemeClr val="accent1">
                    <a:lumMod val="40000"/>
                    <a:lumOff val="60000"/>
                  </a:schemeClr>
                </a:solidFill>
              </a:defRPr>
            </a:lvl1pPr>
          </a:lstStyle>
          <a:p>
            <a:fld id="{11FA375E-B0AD-4EAB-A626-FE81862A3FF2}" type="slidenum">
              <a:rPr lang="en-GB" smtClean="0"/>
              <a:pPr/>
              <a:t>‹#›</a:t>
            </a:fld>
            <a:endParaRPr lang="en-GB"/>
          </a:p>
        </p:txBody>
      </p:sp>
      <p:sp>
        <p:nvSpPr>
          <p:cNvPr id="7" name="TextBox 6">
            <a:extLst>
              <a:ext uri="{FF2B5EF4-FFF2-40B4-BE49-F238E27FC236}">
                <a16:creationId xmlns:a16="http://schemas.microsoft.com/office/drawing/2014/main" id="{81AA5F10-B405-9DD8-05DE-D0CAFD33B878}"/>
              </a:ext>
            </a:extLst>
          </p:cNvPr>
          <p:cNvSpPr txBox="1"/>
          <p:nvPr userDrawn="1"/>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Tree>
    <p:extLst>
      <p:ext uri="{BB962C8B-B14F-4D97-AF65-F5344CB8AC3E}">
        <p14:creationId xmlns:p14="http://schemas.microsoft.com/office/powerpoint/2010/main" val="194503609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3" r:id="rId4"/>
    <p:sldLayoutId id="2147483684" r:id="rId5"/>
    <p:sldLayoutId id="2147483685" r:id="rId6"/>
    <p:sldLayoutId id="2147483687" r:id="rId7"/>
  </p:sldLayoutIdLst>
  <p:txStyles>
    <p:titleStyle>
      <a:lvl1pPr algn="l" defTabSz="914411"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0" indent="0" algn="l" defTabSz="914411"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2CA41-27D7-291A-FF0B-37E4AEAD2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E800B6A-C7D3-E0AF-4DA2-DE50E6FE5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7B675A-CA16-B336-923A-8F7AF02D84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52497-302E-4D64-8C0F-03D753052451}" type="datetimeFigureOut">
              <a:rPr lang="en-GB" smtClean="0"/>
              <a:pPr/>
              <a:t>05/05/2026</a:t>
            </a:fld>
            <a:endParaRPr lang="en-GB" dirty="0"/>
          </a:p>
        </p:txBody>
      </p:sp>
      <p:sp>
        <p:nvSpPr>
          <p:cNvPr id="5" name="Footer Placeholder 4">
            <a:extLst>
              <a:ext uri="{FF2B5EF4-FFF2-40B4-BE49-F238E27FC236}">
                <a16:creationId xmlns:a16="http://schemas.microsoft.com/office/drawing/2014/main" id="{D08CA6D3-2BAE-AA20-0E0F-3A2993CA9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7B03B42-EA8F-12C7-4A6D-F9B1B3C5CB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A375E-B0AD-4EAB-A626-FE81862A3FF2}" type="slidenum">
              <a:rPr lang="en-GB" smtClean="0"/>
              <a:pPr/>
              <a:t>‹#›</a:t>
            </a:fld>
            <a:endParaRPr lang="en-GB"/>
          </a:p>
        </p:txBody>
      </p:sp>
    </p:spTree>
    <p:extLst>
      <p:ext uri="{BB962C8B-B14F-4D97-AF65-F5344CB8AC3E}">
        <p14:creationId xmlns:p14="http://schemas.microsoft.com/office/powerpoint/2010/main" val="82177026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50.xml"/><Relationship Id="rId6" Type="http://schemas.openxmlformats.org/officeDocument/2006/relationships/slide" Target="slide8.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slide" Target="slide8.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slide" Target="slide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slide" Target="slide8.xml"/><Relationship Id="rId5" Type="http://schemas.openxmlformats.org/officeDocument/2006/relationships/image" Target="../media/image32.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50.xml"/><Relationship Id="rId5" Type="http://schemas.openxmlformats.org/officeDocument/2006/relationships/image" Target="../media/image35.sv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58.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8.xml"/><Relationship Id="rId7" Type="http://schemas.openxmlformats.org/officeDocument/2006/relationships/image" Target="../media/image54.svg"/><Relationship Id="rId12"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slide" Target="slide21.xml"/><Relationship Id="rId11" Type="http://schemas.openxmlformats.org/officeDocument/2006/relationships/slide" Target="slide24.xml"/><Relationship Id="rId5" Type="http://schemas.openxmlformats.org/officeDocument/2006/relationships/image" Target="../media/image37.png"/><Relationship Id="rId10" Type="http://schemas.openxmlformats.org/officeDocument/2006/relationships/slide" Target="slide25.xml"/><Relationship Id="rId4" Type="http://schemas.openxmlformats.org/officeDocument/2006/relationships/image" Target="../media/image35.svg"/><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slide" Target="slide8.xml"/><Relationship Id="rId7" Type="http://schemas.openxmlformats.org/officeDocument/2006/relationships/slide" Target="slide31.xml"/><Relationship Id="rId12" Type="http://schemas.openxmlformats.org/officeDocument/2006/relationships/image" Target="../media/image54.sv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60.png"/><Relationship Id="rId11" Type="http://schemas.openxmlformats.org/officeDocument/2006/relationships/slide" Target="slide28.xml"/><Relationship Id="rId5" Type="http://schemas.openxmlformats.org/officeDocument/2006/relationships/image" Target="../media/image40.png"/><Relationship Id="rId10" Type="http://schemas.openxmlformats.org/officeDocument/2006/relationships/image" Target="../media/image32.png"/><Relationship Id="rId4" Type="http://schemas.openxmlformats.org/officeDocument/2006/relationships/image" Target="../media/image35.svg"/><Relationship Id="rId9" Type="http://schemas.openxmlformats.org/officeDocument/2006/relationships/slide" Target="slide34.xml"/></Relationships>
</file>

<file path=ppt/slides/_rels/slide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slide" Target="slide48.xml"/><Relationship Id="rId3" Type="http://schemas.openxmlformats.org/officeDocument/2006/relationships/image" Target="../media/image36.png"/><Relationship Id="rId7" Type="http://schemas.openxmlformats.org/officeDocument/2006/relationships/slide" Target="slide43.xml"/><Relationship Id="rId12" Type="http://schemas.openxmlformats.org/officeDocument/2006/relationships/slide" Target="slide39.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45.png"/><Relationship Id="rId11" Type="http://schemas.openxmlformats.org/officeDocument/2006/relationships/image" Target="../media/image56.svg"/><Relationship Id="rId5" Type="http://schemas.openxmlformats.org/officeDocument/2006/relationships/image" Target="../media/image35.svg"/><Relationship Id="rId10" Type="http://schemas.openxmlformats.org/officeDocument/2006/relationships/slide" Target="slide47.xml"/><Relationship Id="rId4" Type="http://schemas.openxmlformats.org/officeDocument/2006/relationships/slide" Target="slide8.xml"/><Relationship Id="rId9" Type="http://schemas.openxmlformats.org/officeDocument/2006/relationships/slide" Target="slide46.xm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slide" Target="slide8.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2.png"/><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32.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64.png"/><Relationship Id="rId5" Type="http://schemas.openxmlformats.org/officeDocument/2006/relationships/image" Target="../media/image32.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65.png"/><Relationship Id="rId5" Type="http://schemas.openxmlformats.org/officeDocument/2006/relationships/image" Target="../media/image32.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6.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18" Type="http://schemas.openxmlformats.org/officeDocument/2006/relationships/image" Target="../media/image78.svg"/><Relationship Id="rId26" Type="http://schemas.openxmlformats.org/officeDocument/2006/relationships/slide" Target="slide60.xml"/><Relationship Id="rId3" Type="http://schemas.openxmlformats.org/officeDocument/2006/relationships/image" Target="../media/image36.png"/><Relationship Id="rId21" Type="http://schemas.openxmlformats.org/officeDocument/2006/relationships/image" Target="../media/image32.png"/><Relationship Id="rId7" Type="http://schemas.openxmlformats.org/officeDocument/2006/relationships/image" Target="../media/image67.svg"/><Relationship Id="rId12" Type="http://schemas.openxmlformats.org/officeDocument/2006/relationships/image" Target="../media/image72.svg"/><Relationship Id="rId17" Type="http://schemas.openxmlformats.org/officeDocument/2006/relationships/image" Target="../media/image77.svg"/><Relationship Id="rId25" Type="http://schemas.openxmlformats.org/officeDocument/2006/relationships/slide" Target="slide56.xml"/><Relationship Id="rId2" Type="http://schemas.openxmlformats.org/officeDocument/2006/relationships/notesSlide" Target="../notesSlides/notesSlide4.xml"/><Relationship Id="rId16" Type="http://schemas.openxmlformats.org/officeDocument/2006/relationships/image" Target="../media/image76.svg"/><Relationship Id="rId20" Type="http://schemas.openxmlformats.org/officeDocument/2006/relationships/image" Target="../media/image80.svg"/><Relationship Id="rId29" Type="http://schemas.openxmlformats.org/officeDocument/2006/relationships/slide" Target="slide27.xml"/><Relationship Id="rId1" Type="http://schemas.openxmlformats.org/officeDocument/2006/relationships/slideLayout" Target="../slideLayouts/slideLayout50.xml"/><Relationship Id="rId6" Type="http://schemas.openxmlformats.org/officeDocument/2006/relationships/image" Target="../media/image35.svg"/><Relationship Id="rId11" Type="http://schemas.openxmlformats.org/officeDocument/2006/relationships/image" Target="../media/image71.svg"/><Relationship Id="rId24" Type="http://schemas.openxmlformats.org/officeDocument/2006/relationships/slide" Target="slide54.xml"/><Relationship Id="rId5" Type="http://schemas.openxmlformats.org/officeDocument/2006/relationships/slide" Target="slide8.xml"/><Relationship Id="rId15" Type="http://schemas.openxmlformats.org/officeDocument/2006/relationships/image" Target="../media/image75.svg"/><Relationship Id="rId23" Type="http://schemas.openxmlformats.org/officeDocument/2006/relationships/image" Target="../media/image54.svg"/><Relationship Id="rId28" Type="http://schemas.openxmlformats.org/officeDocument/2006/relationships/slide" Target="slide16.xml"/><Relationship Id="rId10" Type="http://schemas.openxmlformats.org/officeDocument/2006/relationships/image" Target="../media/image70.svg"/><Relationship Id="rId19" Type="http://schemas.openxmlformats.org/officeDocument/2006/relationships/image" Target="../media/image79.svg"/><Relationship Id="rId31" Type="http://schemas.openxmlformats.org/officeDocument/2006/relationships/slide" Target="slide26.xml"/><Relationship Id="rId4" Type="http://schemas.openxmlformats.org/officeDocument/2006/relationships/image" Target="../media/image66.png"/><Relationship Id="rId9" Type="http://schemas.openxmlformats.org/officeDocument/2006/relationships/image" Target="../media/image69.svg"/><Relationship Id="rId14" Type="http://schemas.openxmlformats.org/officeDocument/2006/relationships/image" Target="../media/image74.svg"/><Relationship Id="rId22" Type="http://schemas.openxmlformats.org/officeDocument/2006/relationships/slide" Target="slide52.xml"/><Relationship Id="rId27" Type="http://schemas.openxmlformats.org/officeDocument/2006/relationships/slide" Target="slide58.xml"/><Relationship Id="rId30"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18" Type="http://schemas.openxmlformats.org/officeDocument/2006/relationships/slide" Target="slide55.xml"/><Relationship Id="rId3" Type="http://schemas.openxmlformats.org/officeDocument/2006/relationships/image" Target="../media/image36.png"/><Relationship Id="rId7" Type="http://schemas.openxmlformats.org/officeDocument/2006/relationships/image" Target="../media/image67.svg"/><Relationship Id="rId12" Type="http://schemas.openxmlformats.org/officeDocument/2006/relationships/image" Target="../media/image72.svg"/><Relationship Id="rId17" Type="http://schemas.openxmlformats.org/officeDocument/2006/relationships/image" Target="../media/image54.svg"/><Relationship Id="rId2" Type="http://schemas.openxmlformats.org/officeDocument/2006/relationships/notesSlide" Target="../notesSlides/notesSlide5.xml"/><Relationship Id="rId16" Type="http://schemas.openxmlformats.org/officeDocument/2006/relationships/slide" Target="slide53.xml"/><Relationship Id="rId1" Type="http://schemas.openxmlformats.org/officeDocument/2006/relationships/slideLayout" Target="../slideLayouts/slideLayout50.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5.svg"/><Relationship Id="rId15" Type="http://schemas.openxmlformats.org/officeDocument/2006/relationships/image" Target="../media/image32.png"/><Relationship Id="rId10" Type="http://schemas.openxmlformats.org/officeDocument/2006/relationships/image" Target="../media/image70.svg"/><Relationship Id="rId19" Type="http://schemas.openxmlformats.org/officeDocument/2006/relationships/slide" Target="slide25.xml"/><Relationship Id="rId4" Type="http://schemas.openxmlformats.org/officeDocument/2006/relationships/slide" Target="slide8.xml"/><Relationship Id="rId9" Type="http://schemas.openxmlformats.org/officeDocument/2006/relationships/image" Target="../media/image69.svg"/><Relationship Id="rId14"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7.svg"/><Relationship Id="rId18" Type="http://schemas.openxmlformats.org/officeDocument/2006/relationships/slide" Target="slide59.xml"/><Relationship Id="rId3" Type="http://schemas.openxmlformats.org/officeDocument/2006/relationships/image" Target="../media/image36.png"/><Relationship Id="rId7" Type="http://schemas.openxmlformats.org/officeDocument/2006/relationships/image" Target="../media/image79.svg"/><Relationship Id="rId12" Type="http://schemas.openxmlformats.org/officeDocument/2006/relationships/image" Target="../media/image80.svg"/><Relationship Id="rId17" Type="http://schemas.openxmlformats.org/officeDocument/2006/relationships/slide" Target="slide61.xml"/><Relationship Id="rId2" Type="http://schemas.openxmlformats.org/officeDocument/2006/relationships/notesSlide" Target="../notesSlides/notesSlide6.xml"/><Relationship Id="rId16" Type="http://schemas.openxmlformats.org/officeDocument/2006/relationships/image" Target="../media/image54.svg"/><Relationship Id="rId1" Type="http://schemas.openxmlformats.org/officeDocument/2006/relationships/slideLayout" Target="../slideLayouts/slideLayout50.xml"/><Relationship Id="rId6" Type="http://schemas.openxmlformats.org/officeDocument/2006/relationships/image" Target="../media/image66.png"/><Relationship Id="rId11" Type="http://schemas.openxmlformats.org/officeDocument/2006/relationships/image" Target="../media/image78.svg"/><Relationship Id="rId5" Type="http://schemas.openxmlformats.org/officeDocument/2006/relationships/image" Target="../media/image35.svg"/><Relationship Id="rId15" Type="http://schemas.openxmlformats.org/officeDocument/2006/relationships/slide" Target="slide57.xml"/><Relationship Id="rId10" Type="http://schemas.openxmlformats.org/officeDocument/2006/relationships/image" Target="../media/image77.svg"/><Relationship Id="rId19" Type="http://schemas.openxmlformats.org/officeDocument/2006/relationships/slide" Target="slide25.xml"/><Relationship Id="rId4" Type="http://schemas.openxmlformats.org/officeDocument/2006/relationships/slide" Target="slide8.xml"/><Relationship Id="rId9" Type="http://schemas.openxmlformats.org/officeDocument/2006/relationships/image" Target="../media/image76.svg"/><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77.svg"/><Relationship Id="rId18" Type="http://schemas.openxmlformats.org/officeDocument/2006/relationships/image" Target="../media/image54.svg"/><Relationship Id="rId26" Type="http://schemas.openxmlformats.org/officeDocument/2006/relationships/slide" Target="slide30.xml"/><Relationship Id="rId3" Type="http://schemas.openxmlformats.org/officeDocument/2006/relationships/image" Target="../media/image66.png"/><Relationship Id="rId21" Type="http://schemas.openxmlformats.org/officeDocument/2006/relationships/slide" Target="slide35.xml"/><Relationship Id="rId7" Type="http://schemas.openxmlformats.org/officeDocument/2006/relationships/image" Target="../media/image82.svg"/><Relationship Id="rId12" Type="http://schemas.openxmlformats.org/officeDocument/2006/relationships/image" Target="../media/image76.svg"/><Relationship Id="rId17" Type="http://schemas.openxmlformats.org/officeDocument/2006/relationships/slide" Target="slide62.xml"/><Relationship Id="rId25" Type="http://schemas.openxmlformats.org/officeDocument/2006/relationships/image" Target="../media/image55.svg"/><Relationship Id="rId2" Type="http://schemas.openxmlformats.org/officeDocument/2006/relationships/image" Target="../media/image36.png"/><Relationship Id="rId16" Type="http://schemas.openxmlformats.org/officeDocument/2006/relationships/image" Target="../media/image32.png"/><Relationship Id="rId20" Type="http://schemas.openxmlformats.org/officeDocument/2006/relationships/slide" Target="slide32.xml"/><Relationship Id="rId1" Type="http://schemas.openxmlformats.org/officeDocument/2006/relationships/slideLayout" Target="../slideLayouts/slideLayout50.xml"/><Relationship Id="rId6" Type="http://schemas.openxmlformats.org/officeDocument/2006/relationships/image" Target="../media/image81.svg"/><Relationship Id="rId11" Type="http://schemas.openxmlformats.org/officeDocument/2006/relationships/image" Target="../media/image86.svg"/><Relationship Id="rId24" Type="http://schemas.openxmlformats.org/officeDocument/2006/relationships/slide" Target="slide29.xml"/><Relationship Id="rId5" Type="http://schemas.openxmlformats.org/officeDocument/2006/relationships/image" Target="../media/image35.svg"/><Relationship Id="rId15" Type="http://schemas.openxmlformats.org/officeDocument/2006/relationships/image" Target="../media/image87.svg"/><Relationship Id="rId23" Type="http://schemas.openxmlformats.org/officeDocument/2006/relationships/slide" Target="slide37.xml"/><Relationship Id="rId10" Type="http://schemas.openxmlformats.org/officeDocument/2006/relationships/image" Target="../media/image85.svg"/><Relationship Id="rId19" Type="http://schemas.openxmlformats.org/officeDocument/2006/relationships/slide" Target="slide64.xml"/><Relationship Id="rId4" Type="http://schemas.openxmlformats.org/officeDocument/2006/relationships/slide" Target="slide8.xml"/><Relationship Id="rId9" Type="http://schemas.openxmlformats.org/officeDocument/2006/relationships/image" Target="../media/image84.svg"/><Relationship Id="rId14" Type="http://schemas.openxmlformats.org/officeDocument/2006/relationships/image" Target="../media/image78.svg"/><Relationship Id="rId22" Type="http://schemas.openxmlformats.org/officeDocument/2006/relationships/slide" Target="slide17.xml"/></Relationships>
</file>

<file path=ppt/slides/_rels/slide29.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54.svg"/><Relationship Id="rId3" Type="http://schemas.openxmlformats.org/officeDocument/2006/relationships/slide" Target="slide8.xml"/><Relationship Id="rId7" Type="http://schemas.openxmlformats.org/officeDocument/2006/relationships/image" Target="../media/image82.svg"/><Relationship Id="rId12" Type="http://schemas.openxmlformats.org/officeDocument/2006/relationships/slide" Target="slide63.xml"/><Relationship Id="rId17" Type="http://schemas.openxmlformats.org/officeDocument/2006/relationships/slide" Target="slide38.xml"/><Relationship Id="rId2" Type="http://schemas.openxmlformats.org/officeDocument/2006/relationships/image" Target="../media/image36.png"/><Relationship Id="rId16" Type="http://schemas.openxmlformats.org/officeDocument/2006/relationships/slide" Target="slide33.xml"/><Relationship Id="rId1" Type="http://schemas.openxmlformats.org/officeDocument/2006/relationships/slideLayout" Target="../slideLayouts/slideLayout50.xml"/><Relationship Id="rId6" Type="http://schemas.openxmlformats.org/officeDocument/2006/relationships/image" Target="../media/image81.svg"/><Relationship Id="rId11" Type="http://schemas.openxmlformats.org/officeDocument/2006/relationships/image" Target="../media/image32.png"/><Relationship Id="rId5" Type="http://schemas.openxmlformats.org/officeDocument/2006/relationships/image" Target="../media/image66.png"/><Relationship Id="rId15" Type="http://schemas.openxmlformats.org/officeDocument/2006/relationships/slide" Target="slide28.xml"/><Relationship Id="rId10" Type="http://schemas.openxmlformats.org/officeDocument/2006/relationships/image" Target="../media/image87.svg"/><Relationship Id="rId4" Type="http://schemas.openxmlformats.org/officeDocument/2006/relationships/image" Target="../media/image35.svg"/><Relationship Id="rId9" Type="http://schemas.openxmlformats.org/officeDocument/2006/relationships/image" Target="../media/image84.svg"/><Relationship Id="rId14" Type="http://schemas.openxmlformats.org/officeDocument/2006/relationships/slide" Target="slide65.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slide" Target="slide8.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54.svg"/><Relationship Id="rId3" Type="http://schemas.openxmlformats.org/officeDocument/2006/relationships/slide" Target="slide8.xml"/><Relationship Id="rId7" Type="http://schemas.openxmlformats.org/officeDocument/2006/relationships/image" Target="../media/image86.svg"/><Relationship Id="rId12" Type="http://schemas.openxmlformats.org/officeDocument/2006/relationships/slide" Target="slide36.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85.svg"/><Relationship Id="rId11" Type="http://schemas.openxmlformats.org/officeDocument/2006/relationships/image" Target="../media/image32.png"/><Relationship Id="rId5" Type="http://schemas.openxmlformats.org/officeDocument/2006/relationships/image" Target="../media/image66.png"/><Relationship Id="rId10" Type="http://schemas.openxmlformats.org/officeDocument/2006/relationships/image" Target="../media/image78.svg"/><Relationship Id="rId4" Type="http://schemas.openxmlformats.org/officeDocument/2006/relationships/image" Target="../media/image35.svg"/><Relationship Id="rId9" Type="http://schemas.openxmlformats.org/officeDocument/2006/relationships/image" Target="../media/image77.svg"/><Relationship Id="rId1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7.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8.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9.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37.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88.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38.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88.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39.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slide" Target="slide8.xml"/><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32.png"/><Relationship Id="rId15" Type="http://schemas.openxmlformats.org/officeDocument/2006/relationships/slide" Target="slide19.xml"/><Relationship Id="rId10" Type="http://schemas.openxmlformats.org/officeDocument/2006/relationships/image" Target="../media/image93.jpeg"/><Relationship Id="rId4" Type="http://schemas.openxmlformats.org/officeDocument/2006/relationships/image" Target="../media/image35.svg"/><Relationship Id="rId9" Type="http://schemas.openxmlformats.org/officeDocument/2006/relationships/image" Target="../media/image92.jpeg"/><Relationship Id="rId14" Type="http://schemas.openxmlformats.org/officeDocument/2006/relationships/image" Target="../media/image97.jpe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5.svg"/></Relationships>
</file>

<file path=ppt/slides/_rels/slide4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slide" Target="slide8.xml"/><Relationship Id="rId7" Type="http://schemas.openxmlformats.org/officeDocument/2006/relationships/image" Target="../media/image99.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98.png"/><Relationship Id="rId5" Type="http://schemas.openxmlformats.org/officeDocument/2006/relationships/image" Target="../media/image32.png"/><Relationship Id="rId4" Type="http://schemas.openxmlformats.org/officeDocument/2006/relationships/image" Target="../media/image35.svg"/><Relationship Id="rId9" Type="http://schemas.openxmlformats.org/officeDocument/2006/relationships/image" Target="../media/image92.jpeg"/></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 Target="slide8.xml"/><Relationship Id="rId7" Type="http://schemas.openxmlformats.org/officeDocument/2006/relationships/image" Target="../media/image101.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100.png"/><Relationship Id="rId5" Type="http://schemas.openxmlformats.org/officeDocument/2006/relationships/image" Target="../media/image32.png"/><Relationship Id="rId4" Type="http://schemas.openxmlformats.org/officeDocument/2006/relationships/image" Target="../media/image35.svg"/></Relationships>
</file>

<file path=ppt/slides/_rels/slide4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slide" Target="slide8.xml"/><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32.png"/><Relationship Id="rId15" Type="http://schemas.openxmlformats.org/officeDocument/2006/relationships/slide" Target="slide48.xml"/><Relationship Id="rId10" Type="http://schemas.openxmlformats.org/officeDocument/2006/relationships/image" Target="../media/image93.jpeg"/><Relationship Id="rId4" Type="http://schemas.openxmlformats.org/officeDocument/2006/relationships/image" Target="../media/image35.svg"/><Relationship Id="rId9" Type="http://schemas.openxmlformats.org/officeDocument/2006/relationships/image" Target="../media/image92.jpeg"/><Relationship Id="rId14" Type="http://schemas.openxmlformats.org/officeDocument/2006/relationships/image" Target="../media/image97.jpeg"/></Relationships>
</file>

<file path=ppt/slides/_rels/slide4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 Target="slide8.xml"/><Relationship Id="rId7" Type="http://schemas.openxmlformats.org/officeDocument/2006/relationships/slide" Target="slide44.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102.png"/><Relationship Id="rId5" Type="http://schemas.openxmlformats.org/officeDocument/2006/relationships/image" Target="../media/image32.png"/><Relationship Id="rId10" Type="http://schemas.openxmlformats.org/officeDocument/2006/relationships/slide" Target="slide19.xml"/><Relationship Id="rId4" Type="http://schemas.openxmlformats.org/officeDocument/2006/relationships/image" Target="../media/image35.svg"/><Relationship Id="rId9" Type="http://schemas.openxmlformats.org/officeDocument/2006/relationships/slide" Target="slide45.xml"/></Relationships>
</file>

<file path=ppt/slides/_rels/slide4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slide" Target="slide8.xml"/><Relationship Id="rId7" Type="http://schemas.openxmlformats.org/officeDocument/2006/relationships/image" Target="../media/image104.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103.jpeg"/><Relationship Id="rId5" Type="http://schemas.openxmlformats.org/officeDocument/2006/relationships/image" Target="../media/image32.png"/><Relationship Id="rId4" Type="http://schemas.openxmlformats.org/officeDocument/2006/relationships/image" Target="../media/image35.svg"/><Relationship Id="rId9"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 Target="slide8.xml"/><Relationship Id="rId7" Type="http://schemas.openxmlformats.org/officeDocument/2006/relationships/image" Target="../media/image107.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106.jpeg"/><Relationship Id="rId5" Type="http://schemas.openxmlformats.org/officeDocument/2006/relationships/image" Target="../media/image32.png"/><Relationship Id="rId10" Type="http://schemas.openxmlformats.org/officeDocument/2006/relationships/slide" Target="slide43.xml"/><Relationship Id="rId4" Type="http://schemas.openxmlformats.org/officeDocument/2006/relationships/image" Target="../media/image35.svg"/><Relationship Id="rId9" Type="http://schemas.openxmlformats.org/officeDocument/2006/relationships/image" Target="../media/image109.jpeg"/></Relationships>
</file>

<file path=ppt/slides/_rels/slide4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8.xml"/><Relationship Id="rId7" Type="http://schemas.openxmlformats.org/officeDocument/2006/relationships/image" Target="../media/image111.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110.png"/><Relationship Id="rId5" Type="http://schemas.openxmlformats.org/officeDocument/2006/relationships/image" Target="../media/image32.png"/><Relationship Id="rId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112.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48.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19.xml"/><Relationship Id="rId7" Type="http://schemas.openxmlformats.org/officeDocument/2006/relationships/image" Target="../media/image45.png"/><Relationship Id="rId12" Type="http://schemas.openxmlformats.org/officeDocument/2006/relationships/slide" Target="slide50.xml"/><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slide" Target="slide49.xml"/><Relationship Id="rId5" Type="http://schemas.openxmlformats.org/officeDocument/2006/relationships/image" Target="../media/image35.svg"/><Relationship Id="rId10" Type="http://schemas.openxmlformats.org/officeDocument/2006/relationships/slide" Target="slide42.xml"/><Relationship Id="rId4" Type="http://schemas.openxmlformats.org/officeDocument/2006/relationships/slide" Target="slide8.xml"/><Relationship Id="rId9" Type="http://schemas.openxmlformats.org/officeDocument/2006/relationships/image" Target="../media/image56.svg"/></Relationships>
</file>

<file path=ppt/slides/_rels/slide4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 Target="slide48.xml"/><Relationship Id="rId7" Type="http://schemas.openxmlformats.org/officeDocument/2006/relationships/image" Target="../media/image113.jpe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 Id="rId9"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slide" Target="slide8.xml"/><Relationship Id="rId5" Type="http://schemas.openxmlformats.org/officeDocument/2006/relationships/image" Target="../media/image32.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slide" Target="slide8.xml"/><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slide" Target="slide8.xml"/><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25.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10" Type="http://schemas.openxmlformats.org/officeDocument/2006/relationships/slide" Target="slide68.xml"/><Relationship Id="rId4" Type="http://schemas.openxmlformats.org/officeDocument/2006/relationships/slide" Target="slide8.xml"/><Relationship Id="rId9" Type="http://schemas.openxmlformats.org/officeDocument/2006/relationships/image" Target="../media/image55.svg"/></Relationships>
</file>

<file path=ppt/slides/_rels/slide53.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6.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10" Type="http://schemas.openxmlformats.org/officeDocument/2006/relationships/slide" Target="slide69.xml"/><Relationship Id="rId4" Type="http://schemas.openxmlformats.org/officeDocument/2006/relationships/slide" Target="slide8.xml"/><Relationship Id="rId9" Type="http://schemas.openxmlformats.org/officeDocument/2006/relationships/image" Target="../media/image55.svg"/></Relationships>
</file>

<file path=ppt/slides/_rels/slide54.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118.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5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118.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5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5.xml"/><Relationship Id="rId7" Type="http://schemas.openxmlformats.org/officeDocument/2006/relationships/image" Target="../media/image119.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27.xml"/><Relationship Id="rId7" Type="http://schemas.openxmlformats.org/officeDocument/2006/relationships/image" Target="../media/image119.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58.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121.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59.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image" Target="../media/image121.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46.png"/><Relationship Id="rId1" Type="http://schemas.openxmlformats.org/officeDocument/2006/relationships/slideLayout" Target="../slideLayouts/slideLayout50.xml"/><Relationship Id="rId6" Type="http://schemas.openxmlformats.org/officeDocument/2006/relationships/slide" Target="slide8.xml"/><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 Target="slide25.xml"/><Relationship Id="rId7" Type="http://schemas.openxmlformats.org/officeDocument/2006/relationships/image" Target="../media/image122.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 Target="slide27.xml"/><Relationship Id="rId7" Type="http://schemas.openxmlformats.org/officeDocument/2006/relationships/image" Target="../media/image122.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2.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124.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3.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124.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4.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125.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 Id="rId9"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125.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 Id="rId9"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slide" Target="slide52.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7.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8.xml.rels><?xml version="1.0" encoding="UTF-8" standalone="yes"?>
<Relationships xmlns="http://schemas.openxmlformats.org/package/2006/relationships"><Relationship Id="rId3" Type="http://schemas.openxmlformats.org/officeDocument/2006/relationships/slide" Target="slide52.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69.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34.png"/><Relationship Id="rId2" Type="http://schemas.openxmlformats.org/officeDocument/2006/relationships/image" Target="../media/image47.png"/><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svg"/></Relationships>
</file>

<file path=ppt/slides/_rels/slide7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2.png"/><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19.xml"/><Relationship Id="rId18" Type="http://schemas.openxmlformats.org/officeDocument/2006/relationships/image" Target="../media/image56.svg"/><Relationship Id="rId3" Type="http://schemas.openxmlformats.org/officeDocument/2006/relationships/slide" Target="slide7.xml"/><Relationship Id="rId7" Type="http://schemas.openxmlformats.org/officeDocument/2006/relationships/image" Target="../media/image51.png"/><Relationship Id="rId12" Type="http://schemas.openxmlformats.org/officeDocument/2006/relationships/slide" Target="slide17.xml"/><Relationship Id="rId17" Type="http://schemas.openxmlformats.org/officeDocument/2006/relationships/image" Target="../media/image55.svg"/><Relationship Id="rId2" Type="http://schemas.openxmlformats.org/officeDocument/2006/relationships/image" Target="../media/image36.png"/><Relationship Id="rId16" Type="http://schemas.openxmlformats.org/officeDocument/2006/relationships/image" Target="../media/image54.svg"/><Relationship Id="rId20" Type="http://schemas.openxmlformats.org/officeDocument/2006/relationships/image" Target="../media/image57.png"/><Relationship Id="rId1" Type="http://schemas.openxmlformats.org/officeDocument/2006/relationships/slideLayout" Target="../slideLayouts/slideLayout50.xml"/><Relationship Id="rId6" Type="http://schemas.openxmlformats.org/officeDocument/2006/relationships/image" Target="../media/image50.png"/><Relationship Id="rId11" Type="http://schemas.openxmlformats.org/officeDocument/2006/relationships/slide" Target="slide16.xml"/><Relationship Id="rId5" Type="http://schemas.openxmlformats.org/officeDocument/2006/relationships/image" Target="../media/image49.png"/><Relationship Id="rId15" Type="http://schemas.openxmlformats.org/officeDocument/2006/relationships/image" Target="../media/image35.svg"/><Relationship Id="rId10" Type="http://schemas.openxmlformats.org/officeDocument/2006/relationships/image" Target="../media/image53.svg"/><Relationship Id="rId19" Type="http://schemas.openxmlformats.org/officeDocument/2006/relationships/image" Target="../media/image32.png"/><Relationship Id="rId4" Type="http://schemas.openxmlformats.org/officeDocument/2006/relationships/image" Target="../media/image48.png"/><Relationship Id="rId9" Type="http://schemas.openxmlformats.org/officeDocument/2006/relationships/slide" Target="slide15.xml"/><Relationship Id="rId1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0.xml"/><Relationship Id="rId5" Type="http://schemas.openxmlformats.org/officeDocument/2006/relationships/image" Target="../media/image35.sv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96E2729-245C-3B2D-E72F-9A2D15754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1"/>
            <a:ext cx="12188709" cy="6856317"/>
          </a:xfrm>
          <a:prstGeom prst="rect">
            <a:avLst/>
          </a:prstGeom>
        </p:spPr>
      </p:pic>
      <p:grpSp>
        <p:nvGrpSpPr>
          <p:cNvPr id="27" name="Group 26">
            <a:extLst>
              <a:ext uri="{FF2B5EF4-FFF2-40B4-BE49-F238E27FC236}">
                <a16:creationId xmlns:a16="http://schemas.microsoft.com/office/drawing/2014/main" id="{124DEF98-0E83-7D56-910E-096F3D864188}"/>
              </a:ext>
            </a:extLst>
          </p:cNvPr>
          <p:cNvGrpSpPr/>
          <p:nvPr/>
        </p:nvGrpSpPr>
        <p:grpSpPr>
          <a:xfrm>
            <a:off x="90762" y="101777"/>
            <a:ext cx="1053071" cy="1284975"/>
            <a:chOff x="1522489" y="117105"/>
            <a:chExt cx="1053071" cy="1284975"/>
          </a:xfrm>
        </p:grpSpPr>
        <p:sp>
          <p:nvSpPr>
            <p:cNvPr id="28" name="Rounded Rectangle 27">
              <a:extLst>
                <a:ext uri="{FF2B5EF4-FFF2-40B4-BE49-F238E27FC236}">
                  <a16:creationId xmlns:a16="http://schemas.microsoft.com/office/drawing/2014/main" id="{A9F65C9A-0920-6EDD-AF3F-41124B7D77E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9F8A9CF-A0B7-38C0-71C5-E2245964CB73}"/>
                </a:ext>
              </a:extLst>
            </p:cNvPr>
            <p:cNvGrpSpPr/>
            <p:nvPr/>
          </p:nvGrpSpPr>
          <p:grpSpPr>
            <a:xfrm>
              <a:off x="1573437" y="160895"/>
              <a:ext cx="951174" cy="1197394"/>
              <a:chOff x="188650" y="82180"/>
              <a:chExt cx="951174" cy="1197394"/>
            </a:xfrm>
          </p:grpSpPr>
          <p:pic>
            <p:nvPicPr>
              <p:cNvPr id="30" name="Picture 29">
                <a:extLst>
                  <a:ext uri="{FF2B5EF4-FFF2-40B4-BE49-F238E27FC236}">
                    <a16:creationId xmlns:a16="http://schemas.microsoft.com/office/drawing/2014/main" id="{BE767558-4165-3A9D-34EE-6F8F597B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1" name="TextBox 30">
                <a:extLst>
                  <a:ext uri="{FF2B5EF4-FFF2-40B4-BE49-F238E27FC236}">
                    <a16:creationId xmlns:a16="http://schemas.microsoft.com/office/drawing/2014/main" id="{0E6207C6-E593-9815-ABD4-1DAF606ABE09}"/>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31746" name="Picture 2">
            <a:extLst>
              <a:ext uri="{FF2B5EF4-FFF2-40B4-BE49-F238E27FC236}">
                <a16:creationId xmlns:a16="http://schemas.microsoft.com/office/drawing/2014/main" id="{DB4FE377-A773-40FC-62FF-45733A42B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167" y="101777"/>
            <a:ext cx="1053071" cy="14741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mage preview">
            <a:extLst>
              <a:ext uri="{FF2B5EF4-FFF2-40B4-BE49-F238E27FC236}">
                <a16:creationId xmlns:a16="http://schemas.microsoft.com/office/drawing/2014/main" id="{235485E1-1637-5298-C80B-723096EA6E01}"/>
              </a:ext>
            </a:extLst>
          </p:cNvPr>
          <p:cNvPicPr>
            <a:picLocks noChangeAspect="1"/>
          </p:cNvPicPr>
          <p:nvPr/>
        </p:nvPicPr>
        <p:blipFill>
          <a:blip r:embed="rId5"/>
          <a:stretch>
            <a:fillRect/>
          </a:stretch>
        </p:blipFill>
        <p:spPr>
          <a:xfrm>
            <a:off x="9853218" y="101778"/>
            <a:ext cx="1107330" cy="1474162"/>
          </a:xfrm>
          <a:prstGeom prst="rect">
            <a:avLst/>
          </a:prstGeom>
        </p:spPr>
      </p:pic>
      <p:pic>
        <p:nvPicPr>
          <p:cNvPr id="3" name="Graphic 2" descr="Home">
            <a:hlinkClick r:id="rId6" action="ppaction://hlinksldjump"/>
            <a:extLst>
              <a:ext uri="{FF2B5EF4-FFF2-40B4-BE49-F238E27FC236}">
                <a16:creationId xmlns:a16="http://schemas.microsoft.com/office/drawing/2014/main" id="{AA8EFF6C-B0E6-D61E-860E-0F53FC36CE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4781" y="101777"/>
            <a:ext cx="711023" cy="711023"/>
          </a:xfrm>
          <a:prstGeom prst="rect">
            <a:avLst/>
          </a:prstGeom>
        </p:spPr>
      </p:pic>
    </p:spTree>
    <p:extLst>
      <p:ext uri="{BB962C8B-B14F-4D97-AF65-F5344CB8AC3E}">
        <p14:creationId xmlns:p14="http://schemas.microsoft.com/office/powerpoint/2010/main" val="392913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F34B8D64-FB60-30A8-A2FF-0551A80F91E3}"/>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D62EBBBE-788E-8494-EA97-82387D0BF6F9}"/>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2" name="Rounded Rectangle 1">
            <a:extLst>
              <a:ext uri="{FF2B5EF4-FFF2-40B4-BE49-F238E27FC236}">
                <a16:creationId xmlns:a16="http://schemas.microsoft.com/office/drawing/2014/main" id="{CB0021AE-8E1F-7DBE-7BE7-B553ABC1C762}"/>
              </a:ext>
            </a:extLst>
          </p:cNvPr>
          <p:cNvSpPr/>
          <p:nvPr/>
        </p:nvSpPr>
        <p:spPr>
          <a:xfrm>
            <a:off x="336331" y="1422817"/>
            <a:ext cx="4595907"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C8DE07A-21E7-8B9F-BCF4-050664636799}"/>
              </a:ext>
            </a:extLst>
          </p:cNvPr>
          <p:cNvSpPr txBox="1"/>
          <p:nvPr/>
        </p:nvSpPr>
        <p:spPr>
          <a:xfrm>
            <a:off x="1143831" y="172742"/>
            <a:ext cx="10376786"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pic>
        <p:nvPicPr>
          <p:cNvPr id="5" name="Picture 4">
            <a:extLst>
              <a:ext uri="{FF2B5EF4-FFF2-40B4-BE49-F238E27FC236}">
                <a16:creationId xmlns:a16="http://schemas.microsoft.com/office/drawing/2014/main" id="{02887BD9-EF87-7A86-80C0-D6FA5E079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12" t="9819" r="71436" b="29822"/>
          <a:stretch>
            <a:fillRect/>
          </a:stretch>
        </p:blipFill>
        <p:spPr>
          <a:xfrm>
            <a:off x="393824" y="1893926"/>
            <a:ext cx="2760971" cy="4400667"/>
          </a:xfrm>
          <a:prstGeom prst="rect">
            <a:avLst/>
          </a:prstGeom>
        </p:spPr>
      </p:pic>
      <p:sp>
        <p:nvSpPr>
          <p:cNvPr id="8" name="TextBox 7">
            <a:extLst>
              <a:ext uri="{FF2B5EF4-FFF2-40B4-BE49-F238E27FC236}">
                <a16:creationId xmlns:a16="http://schemas.microsoft.com/office/drawing/2014/main" id="{7E0519CE-2A3B-B097-1862-1E70D9370089}"/>
              </a:ext>
            </a:extLst>
          </p:cNvPr>
          <p:cNvSpPr txBox="1"/>
          <p:nvPr/>
        </p:nvSpPr>
        <p:spPr>
          <a:xfrm>
            <a:off x="767196" y="1422817"/>
            <a:ext cx="3319771" cy="461665"/>
          </a:xfrm>
          <a:prstGeom prst="rect">
            <a:avLst/>
          </a:prstGeom>
          <a:noFill/>
        </p:spPr>
        <p:txBody>
          <a:bodyPr wrap="square" rtlCol="0">
            <a:spAutoFit/>
          </a:bodyPr>
          <a:lstStyle/>
          <a:p>
            <a:r>
              <a:rPr lang="en-GB" sz="2400" dirty="0">
                <a:solidFill>
                  <a:srgbClr val="003A65"/>
                </a:solidFill>
                <a:latin typeface="Derailed Medium" panose="020B0503030101060003" pitchFamily="34" charset="77"/>
              </a:rPr>
              <a:t>Disdrometer Network</a:t>
            </a:r>
          </a:p>
        </p:txBody>
      </p:sp>
      <p:sp>
        <p:nvSpPr>
          <p:cNvPr id="15" name="TextBox 14">
            <a:extLst>
              <a:ext uri="{FF2B5EF4-FFF2-40B4-BE49-F238E27FC236}">
                <a16:creationId xmlns:a16="http://schemas.microsoft.com/office/drawing/2014/main" id="{50EC63FB-29DE-0650-D5AF-A8A970C7BC54}"/>
              </a:ext>
            </a:extLst>
          </p:cNvPr>
          <p:cNvSpPr txBox="1"/>
          <p:nvPr/>
        </p:nvSpPr>
        <p:spPr>
          <a:xfrm>
            <a:off x="782743" y="6457890"/>
            <a:ext cx="11409257" cy="400110"/>
          </a:xfrm>
          <a:prstGeom prst="rect">
            <a:avLst/>
          </a:prstGeom>
          <a:noFill/>
        </p:spPr>
        <p:txBody>
          <a:bodyPr wrap="square" rtlCol="0">
            <a:spAutoFit/>
          </a:bodyPr>
          <a:lstStyle/>
          <a:p>
            <a:r>
              <a:rPr lang="en-GB" sz="1000" b="0" i="0" u="none" strike="noStrike" dirty="0">
                <a:solidFill>
                  <a:srgbClr val="29B7EA"/>
                </a:solidFill>
                <a:effectLst/>
                <a:latin typeface="Open Sans" panose="020B0606030504020204" pitchFamily="34" charset="0"/>
              </a:rPr>
              <a:t>Pickering, B. S., Neely III, R. R., and Harrison, D.: The Disdrometer Verification Network (</a:t>
            </a:r>
            <a:r>
              <a:rPr lang="en-GB" sz="1000" b="0" i="0" u="none" strike="noStrike" dirty="0" err="1">
                <a:solidFill>
                  <a:srgbClr val="29B7EA"/>
                </a:solidFill>
                <a:effectLst/>
                <a:latin typeface="Open Sans" panose="020B0606030504020204" pitchFamily="34" charset="0"/>
              </a:rPr>
              <a:t>DiVeN</a:t>
            </a:r>
            <a:r>
              <a:rPr lang="en-GB" sz="1000" b="0" i="0" u="none" strike="noStrike" dirty="0">
                <a:solidFill>
                  <a:srgbClr val="29B7EA"/>
                </a:solidFill>
                <a:effectLst/>
                <a:latin typeface="Open Sans" panose="020B0606030504020204" pitchFamily="34" charset="0"/>
              </a:rPr>
              <a:t>): a UK network of laser precipitation instruments, Atmos. Meas. Tech., 12, 5845–5861, https://</a:t>
            </a:r>
            <a:r>
              <a:rPr lang="en-GB" sz="1000" b="0" i="0" u="none" strike="noStrike" dirty="0" err="1">
                <a:solidFill>
                  <a:srgbClr val="29B7EA"/>
                </a:solidFill>
                <a:effectLst/>
                <a:latin typeface="Open Sans" panose="020B0606030504020204" pitchFamily="34" charset="0"/>
              </a:rPr>
              <a:t>doi.org</a:t>
            </a:r>
            <a:r>
              <a:rPr lang="en-GB" sz="1000" b="0" i="0" u="none" strike="noStrike" dirty="0">
                <a:solidFill>
                  <a:srgbClr val="29B7EA"/>
                </a:solidFill>
                <a:effectLst/>
                <a:latin typeface="Open Sans" panose="020B0606030504020204" pitchFamily="34" charset="0"/>
              </a:rPr>
              <a:t>/10.5194/amt-12-5845-2019, 2019.</a:t>
            </a:r>
            <a:endParaRPr lang="en-GB" sz="1000" dirty="0">
              <a:solidFill>
                <a:srgbClr val="29B7EA"/>
              </a:solidFill>
            </a:endParaRPr>
          </a:p>
        </p:txBody>
      </p:sp>
      <p:grpSp>
        <p:nvGrpSpPr>
          <p:cNvPr id="30" name="Group 29">
            <a:extLst>
              <a:ext uri="{FF2B5EF4-FFF2-40B4-BE49-F238E27FC236}">
                <a16:creationId xmlns:a16="http://schemas.microsoft.com/office/drawing/2014/main" id="{653BDCB2-2286-F2C3-99AE-CFCFF8E11DAC}"/>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5EACBA35-E7F7-C289-D90E-DDBCE1DEE1FF}"/>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5CBA67F4-78F8-A2ED-D7A7-B346B424133F}"/>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ABFE69AC-9516-9252-98EF-D03B6EBB3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1005DD0A-6E9E-4C82-387A-B46E83FDBE6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3" name="Rounded Rectangle 2">
            <a:extLst>
              <a:ext uri="{FF2B5EF4-FFF2-40B4-BE49-F238E27FC236}">
                <a16:creationId xmlns:a16="http://schemas.microsoft.com/office/drawing/2014/main" id="{ABFD8836-8C9B-0432-6C28-98FE2E9B1901}"/>
              </a:ext>
            </a:extLst>
          </p:cNvPr>
          <p:cNvSpPr/>
          <p:nvPr/>
        </p:nvSpPr>
        <p:spPr>
          <a:xfrm>
            <a:off x="5121562" y="1429750"/>
            <a:ext cx="6734105"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53253C6-8B71-6631-ADA8-D96C912B99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7" t="71910" r="74374" b="13781"/>
          <a:stretch/>
        </p:blipFill>
        <p:spPr>
          <a:xfrm>
            <a:off x="2185498" y="1933570"/>
            <a:ext cx="2599731" cy="1286973"/>
          </a:xfrm>
          <a:prstGeom prst="rect">
            <a:avLst/>
          </a:prstGeom>
        </p:spPr>
      </p:pic>
      <p:pic>
        <p:nvPicPr>
          <p:cNvPr id="11" name="Picture 6">
            <a:extLst>
              <a:ext uri="{FF2B5EF4-FFF2-40B4-BE49-F238E27FC236}">
                <a16:creationId xmlns:a16="http://schemas.microsoft.com/office/drawing/2014/main" id="{0B321D14-C17E-81B0-5A9B-590684D74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5" t="17085" r="1569" b="2723"/>
          <a:stretch/>
        </p:blipFill>
        <p:spPr bwMode="auto">
          <a:xfrm>
            <a:off x="7953622" y="1653648"/>
            <a:ext cx="3712722" cy="23607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3847911-E659-919C-43F0-F3102FB5DD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96" t="2717" r="77476" b="63621"/>
          <a:stretch/>
        </p:blipFill>
        <p:spPr bwMode="auto">
          <a:xfrm>
            <a:off x="5383806" y="1653649"/>
            <a:ext cx="2370597" cy="2360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85FDB42-8131-2702-F76B-07BC21A3A010}"/>
              </a:ext>
            </a:extLst>
          </p:cNvPr>
          <p:cNvSpPr txBox="1"/>
          <p:nvPr/>
        </p:nvSpPr>
        <p:spPr>
          <a:xfrm>
            <a:off x="5493343" y="4132043"/>
            <a:ext cx="6414877" cy="209288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Theis Laser Precipitation Monitors (LPM)</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20 Drop-Diameter Bins (≥ 0.125 to &gt; 8.0 mm)</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22 Fall-Speed Bins (≥ 0.0 to &gt; 20.0 ms</a:t>
            </a:r>
            <a:r>
              <a:rPr lang="en-GB" sz="2200" baseline="30000" dirty="0">
                <a:solidFill>
                  <a:srgbClr val="003A65"/>
                </a:solidFill>
                <a:latin typeface="Derailed" panose="020B0503030101060003" pitchFamily="34" charset="77"/>
              </a:rPr>
              <a:t>-1</a:t>
            </a:r>
            <a:r>
              <a:rPr lang="en-GB" sz="2200" dirty="0">
                <a:solidFill>
                  <a:srgbClr val="003A65"/>
                </a:solidFill>
                <a:latin typeface="Derailed" panose="020B0503030101060003" pitchFamily="34" charset="77"/>
              </a:rPr>
              <a:t>)</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1-Minute Temporal Resolution</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March 2017 to November 2019</a:t>
            </a:r>
          </a:p>
        </p:txBody>
      </p:sp>
      <p:pic>
        <p:nvPicPr>
          <p:cNvPr id="6" name="Graphic 5" descr="Home">
            <a:hlinkClick r:id="rId7" action="ppaction://hlinksldjump"/>
            <a:extLst>
              <a:ext uri="{FF2B5EF4-FFF2-40B4-BE49-F238E27FC236}">
                <a16:creationId xmlns:a16="http://schemas.microsoft.com/office/drawing/2014/main" id="{F3E2AAB6-D9BA-30AB-C537-EB51A1E177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7601" y="11151"/>
            <a:ext cx="914400" cy="914400"/>
          </a:xfrm>
          <a:prstGeom prst="rect">
            <a:avLst/>
          </a:prstGeom>
        </p:spPr>
      </p:pic>
      <p:sp>
        <p:nvSpPr>
          <p:cNvPr id="9" name="Right Arrow 8">
            <a:hlinkClick r:id="" action="ppaction://hlinkshowjump?jump=nextslide"/>
            <a:extLst>
              <a:ext uri="{FF2B5EF4-FFF2-40B4-BE49-F238E27FC236}">
                <a16:creationId xmlns:a16="http://schemas.microsoft.com/office/drawing/2014/main" id="{A95D9DC1-36FC-01BB-4142-D04DED35D79A}"/>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a:hlinkClick r:id="" action="ppaction://hlinkshowjump?jump=previousslide"/>
            <a:extLst>
              <a:ext uri="{FF2B5EF4-FFF2-40B4-BE49-F238E27FC236}">
                <a16:creationId xmlns:a16="http://schemas.microsoft.com/office/drawing/2014/main" id="{B5A59B59-E1EC-846D-CEC6-F39C0B685F0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4619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CBEC2D05-5F62-40D9-04ED-EA4B07B4C4A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6B1C8AF5-926F-451E-6456-10F359D656B1}"/>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9" name="Rounded Rectangle 38">
            <a:extLst>
              <a:ext uri="{FF2B5EF4-FFF2-40B4-BE49-F238E27FC236}">
                <a16:creationId xmlns:a16="http://schemas.microsoft.com/office/drawing/2014/main" id="{03D09BAF-8922-84A3-95E1-85356C6B3C34}"/>
              </a:ext>
            </a:extLst>
          </p:cNvPr>
          <p:cNvSpPr/>
          <p:nvPr/>
        </p:nvSpPr>
        <p:spPr>
          <a:xfrm>
            <a:off x="4437180" y="1429750"/>
            <a:ext cx="7083437"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a:extLst>
              <a:ext uri="{FF2B5EF4-FFF2-40B4-BE49-F238E27FC236}">
                <a16:creationId xmlns:a16="http://schemas.microsoft.com/office/drawing/2014/main" id="{302C3EB2-C75F-FED6-0928-9D9366483067}"/>
              </a:ext>
            </a:extLst>
          </p:cNvPr>
          <p:cNvSpPr/>
          <p:nvPr/>
        </p:nvSpPr>
        <p:spPr>
          <a:xfrm>
            <a:off x="767196" y="1422817"/>
            <a:ext cx="3319771"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D575BC8-8D72-F983-36AE-25063E2E6627}"/>
              </a:ext>
            </a:extLst>
          </p:cNvPr>
          <p:cNvSpPr txBox="1"/>
          <p:nvPr/>
        </p:nvSpPr>
        <p:spPr>
          <a:xfrm>
            <a:off x="1143831" y="172742"/>
            <a:ext cx="10376786"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pic>
        <p:nvPicPr>
          <p:cNvPr id="6" name="Picture 5">
            <a:extLst>
              <a:ext uri="{FF2B5EF4-FFF2-40B4-BE49-F238E27FC236}">
                <a16:creationId xmlns:a16="http://schemas.microsoft.com/office/drawing/2014/main" id="{2A7900FD-BA20-40AE-05AA-B94C3A292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3" t="39014" b="10488"/>
          <a:stretch/>
        </p:blipFill>
        <p:spPr>
          <a:xfrm>
            <a:off x="4854014" y="2106859"/>
            <a:ext cx="6570790" cy="2327569"/>
          </a:xfrm>
          <a:prstGeom prst="rect">
            <a:avLst/>
          </a:prstGeom>
        </p:spPr>
      </p:pic>
      <p:sp>
        <p:nvSpPr>
          <p:cNvPr id="8" name="TextBox 7">
            <a:extLst>
              <a:ext uri="{FF2B5EF4-FFF2-40B4-BE49-F238E27FC236}">
                <a16:creationId xmlns:a16="http://schemas.microsoft.com/office/drawing/2014/main" id="{E478EC43-C17D-9168-40EA-3E0F1D589BEA}"/>
              </a:ext>
            </a:extLst>
          </p:cNvPr>
          <p:cNvSpPr txBox="1"/>
          <p:nvPr/>
        </p:nvSpPr>
        <p:spPr>
          <a:xfrm>
            <a:off x="767196" y="1422817"/>
            <a:ext cx="3319771" cy="830997"/>
          </a:xfrm>
          <a:prstGeom prst="rect">
            <a:avLst/>
          </a:prstGeom>
          <a:noFill/>
        </p:spPr>
        <p:txBody>
          <a:bodyPr wrap="square" rtlCol="0">
            <a:spAutoFit/>
          </a:bodyPr>
          <a:lstStyle/>
          <a:p>
            <a:pPr algn="ctr"/>
            <a:r>
              <a:rPr lang="en-GB" sz="2400" dirty="0">
                <a:solidFill>
                  <a:srgbClr val="003A65"/>
                </a:solidFill>
                <a:latin typeface="Derailed Medium" panose="020B0503030101060003" pitchFamily="34" charset="77"/>
              </a:rPr>
              <a:t>Selection of Clustering Variables</a:t>
            </a:r>
          </a:p>
        </p:txBody>
      </p:sp>
      <p:sp>
        <p:nvSpPr>
          <p:cNvPr id="9" name="TextBox 8">
            <a:extLst>
              <a:ext uri="{FF2B5EF4-FFF2-40B4-BE49-F238E27FC236}">
                <a16:creationId xmlns:a16="http://schemas.microsoft.com/office/drawing/2014/main" id="{7017648D-B382-BE84-ED9A-38FA3070A1B0}"/>
              </a:ext>
            </a:extLst>
          </p:cNvPr>
          <p:cNvSpPr txBox="1"/>
          <p:nvPr/>
        </p:nvSpPr>
        <p:spPr>
          <a:xfrm>
            <a:off x="4437181" y="1429750"/>
            <a:ext cx="7083436" cy="461665"/>
          </a:xfrm>
          <a:prstGeom prst="rect">
            <a:avLst/>
          </a:prstGeom>
          <a:noFill/>
        </p:spPr>
        <p:txBody>
          <a:bodyPr wrap="square" rtlCol="0">
            <a:spAutoFit/>
          </a:bodyPr>
          <a:lstStyle/>
          <a:p>
            <a:pPr algn="ctr"/>
            <a:r>
              <a:rPr lang="en-GB" sz="2400" dirty="0">
                <a:solidFill>
                  <a:srgbClr val="003A65"/>
                </a:solidFill>
                <a:latin typeface="Derailed Medium" panose="020B0503030101060003" pitchFamily="34" charset="77"/>
              </a:rPr>
              <a:t>Cluster Analysis Results: Cluster Descriptions  </a:t>
            </a:r>
          </a:p>
        </p:txBody>
      </p:sp>
      <p:sp>
        <p:nvSpPr>
          <p:cNvPr id="15" name="TextBox 14">
            <a:extLst>
              <a:ext uri="{FF2B5EF4-FFF2-40B4-BE49-F238E27FC236}">
                <a16:creationId xmlns:a16="http://schemas.microsoft.com/office/drawing/2014/main" id="{0A709ABE-C60D-7BFA-B1DC-7CC4126E2C58}"/>
              </a:ext>
            </a:extLst>
          </p:cNvPr>
          <p:cNvSpPr txBox="1"/>
          <p:nvPr/>
        </p:nvSpPr>
        <p:spPr>
          <a:xfrm>
            <a:off x="416983" y="6448446"/>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grpSp>
        <p:nvGrpSpPr>
          <p:cNvPr id="30" name="Group 29">
            <a:extLst>
              <a:ext uri="{FF2B5EF4-FFF2-40B4-BE49-F238E27FC236}">
                <a16:creationId xmlns:a16="http://schemas.microsoft.com/office/drawing/2014/main" id="{E3199400-8834-A76A-16D5-26651188B58E}"/>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955379CE-01D5-EC13-CDC3-E780127D6F0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B078A63E-5225-7FC6-2DB6-25EC3A126E78}"/>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0B506361-BF72-B3E3-DA8F-98BE5AF68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0CC6DF37-B9CA-F343-3E86-84861A69183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35" name="TextBox 34">
            <a:extLst>
              <a:ext uri="{FF2B5EF4-FFF2-40B4-BE49-F238E27FC236}">
                <a16:creationId xmlns:a16="http://schemas.microsoft.com/office/drawing/2014/main" id="{5E177A3B-94BF-FAA0-CE18-1EE8A12E6CE7}"/>
              </a:ext>
            </a:extLst>
          </p:cNvPr>
          <p:cNvSpPr txBox="1"/>
          <p:nvPr/>
        </p:nvSpPr>
        <p:spPr>
          <a:xfrm>
            <a:off x="5638800" y="1866770"/>
            <a:ext cx="914400"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1</a:t>
            </a:r>
          </a:p>
        </p:txBody>
      </p:sp>
      <p:sp>
        <p:nvSpPr>
          <p:cNvPr id="40" name="TextBox 39">
            <a:extLst>
              <a:ext uri="{FF2B5EF4-FFF2-40B4-BE49-F238E27FC236}">
                <a16:creationId xmlns:a16="http://schemas.microsoft.com/office/drawing/2014/main" id="{44AED21C-699D-8EA8-924F-073AB36DF848}"/>
              </a:ext>
            </a:extLst>
          </p:cNvPr>
          <p:cNvSpPr txBox="1"/>
          <p:nvPr/>
        </p:nvSpPr>
        <p:spPr>
          <a:xfrm>
            <a:off x="958960" y="2416573"/>
            <a:ext cx="3076365" cy="3816429"/>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3A65"/>
                </a:solidFill>
                <a:latin typeface="Derailed" panose="020B0503030101060003" pitchFamily="34" charset="77"/>
              </a:rPr>
              <a:t>Droplet Concentration (m</a:t>
            </a:r>
            <a:r>
              <a:rPr lang="en-GB" sz="2200" baseline="30000" dirty="0">
                <a:solidFill>
                  <a:srgbClr val="003A65"/>
                </a:solidFill>
                <a:latin typeface="Derailed" panose="020B0503030101060003" pitchFamily="34" charset="77"/>
              </a:rPr>
              <a:t>-3</a:t>
            </a:r>
            <a:r>
              <a:rPr lang="en-GB" sz="2200" dirty="0">
                <a:solidFill>
                  <a:srgbClr val="003A65"/>
                </a:solidFill>
                <a:latin typeface="Derailed" panose="020B0503030101060003" pitchFamily="34" charset="77"/>
              </a:rPr>
              <a:t>) (Number of Drops)</a:t>
            </a:r>
          </a:p>
          <a:p>
            <a:endParaRPr lang="en-GB" sz="2200" dirty="0">
              <a:solidFill>
                <a:srgbClr val="003A65"/>
              </a:solidFill>
              <a:latin typeface="Derailed" panose="020B0503030101060003" pitchFamily="34" charset="77"/>
            </a:endParaRPr>
          </a:p>
          <a:p>
            <a:pPr marL="342900" indent="-342900">
              <a:buFont typeface="Arial" panose="020B0604020202020204" pitchFamily="34" charset="0"/>
              <a:buChar char="•"/>
            </a:pPr>
            <a:r>
              <a:rPr lang="en-GB" sz="2200" dirty="0">
                <a:solidFill>
                  <a:srgbClr val="003A65"/>
                </a:solidFill>
                <a:latin typeface="Derailed" panose="020B0503030101060003" pitchFamily="34" charset="77"/>
              </a:rPr>
              <a:t>Mean Volume Diameter (mm) (Dominant Size)</a:t>
            </a:r>
          </a:p>
          <a:p>
            <a:endParaRPr lang="en-GB" sz="2200" dirty="0">
              <a:solidFill>
                <a:srgbClr val="003A65"/>
              </a:solidFill>
              <a:latin typeface="Derailed" panose="020B0503030101060003" pitchFamily="34" charset="77"/>
            </a:endParaRPr>
          </a:p>
          <a:p>
            <a:pPr marL="342900" indent="-342900">
              <a:buFont typeface="Arial" panose="020B0604020202020204" pitchFamily="34" charset="0"/>
              <a:buChar char="•"/>
            </a:pPr>
            <a:r>
              <a:rPr lang="en-GB" sz="2200" dirty="0">
                <a:solidFill>
                  <a:srgbClr val="003A65"/>
                </a:solidFill>
                <a:latin typeface="Derailed" panose="020B0503030101060003" pitchFamily="34" charset="77"/>
              </a:rPr>
              <a:t>Coefficient of Variation of Drop Diameter (Spread)</a:t>
            </a:r>
          </a:p>
        </p:txBody>
      </p:sp>
      <p:sp>
        <p:nvSpPr>
          <p:cNvPr id="41" name="TextBox 40">
            <a:extLst>
              <a:ext uri="{FF2B5EF4-FFF2-40B4-BE49-F238E27FC236}">
                <a16:creationId xmlns:a16="http://schemas.microsoft.com/office/drawing/2014/main" id="{4DF4A052-597A-BC62-8C55-6E781A03EEB0}"/>
              </a:ext>
            </a:extLst>
          </p:cNvPr>
          <p:cNvSpPr txBox="1"/>
          <p:nvPr/>
        </p:nvSpPr>
        <p:spPr>
          <a:xfrm>
            <a:off x="7754819" y="1866770"/>
            <a:ext cx="1013261"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2</a:t>
            </a:r>
          </a:p>
        </p:txBody>
      </p:sp>
      <p:sp>
        <p:nvSpPr>
          <p:cNvPr id="42" name="TextBox 41">
            <a:extLst>
              <a:ext uri="{FF2B5EF4-FFF2-40B4-BE49-F238E27FC236}">
                <a16:creationId xmlns:a16="http://schemas.microsoft.com/office/drawing/2014/main" id="{04DD9959-77DE-0E1E-219F-DB9B38B327B3}"/>
              </a:ext>
            </a:extLst>
          </p:cNvPr>
          <p:cNvSpPr txBox="1"/>
          <p:nvPr/>
        </p:nvSpPr>
        <p:spPr>
          <a:xfrm>
            <a:off x="9807139" y="1866770"/>
            <a:ext cx="1013261"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3</a:t>
            </a:r>
          </a:p>
        </p:txBody>
      </p:sp>
      <p:sp>
        <p:nvSpPr>
          <p:cNvPr id="43" name="TextBox 42">
            <a:extLst>
              <a:ext uri="{FF2B5EF4-FFF2-40B4-BE49-F238E27FC236}">
                <a16:creationId xmlns:a16="http://schemas.microsoft.com/office/drawing/2014/main" id="{44F4CD76-EC12-ECE5-9FBA-F160F2BAE9CD}"/>
              </a:ext>
            </a:extLst>
          </p:cNvPr>
          <p:cNvSpPr txBox="1"/>
          <p:nvPr/>
        </p:nvSpPr>
        <p:spPr>
          <a:xfrm rot="16200000">
            <a:off x="3708974" y="3069884"/>
            <a:ext cx="2098452"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Number of Drops (m</a:t>
            </a:r>
            <a:r>
              <a:rPr lang="en-GB" sz="1400" baseline="30000" dirty="0">
                <a:solidFill>
                  <a:srgbClr val="003A65"/>
                </a:solidFill>
                <a:latin typeface="Derailed" panose="020B0503030101060003" pitchFamily="34" charset="77"/>
              </a:rPr>
              <a:t>-3</a:t>
            </a:r>
            <a:r>
              <a:rPr lang="en-GB" sz="1400" dirty="0">
                <a:solidFill>
                  <a:srgbClr val="003A65"/>
                </a:solidFill>
                <a:latin typeface="Derailed" panose="020B0503030101060003" pitchFamily="34" charset="77"/>
              </a:rPr>
              <a:t>)</a:t>
            </a:r>
          </a:p>
        </p:txBody>
      </p:sp>
      <p:sp>
        <p:nvSpPr>
          <p:cNvPr id="44" name="TextBox 43">
            <a:extLst>
              <a:ext uri="{FF2B5EF4-FFF2-40B4-BE49-F238E27FC236}">
                <a16:creationId xmlns:a16="http://schemas.microsoft.com/office/drawing/2014/main" id="{97EFC3D6-CF1F-E452-0D11-DD5F88010756}"/>
              </a:ext>
            </a:extLst>
          </p:cNvPr>
          <p:cNvSpPr txBox="1"/>
          <p:nvPr/>
        </p:nvSpPr>
        <p:spPr>
          <a:xfrm>
            <a:off x="5029113"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5" name="TextBox 44">
            <a:extLst>
              <a:ext uri="{FF2B5EF4-FFF2-40B4-BE49-F238E27FC236}">
                <a16:creationId xmlns:a16="http://schemas.microsoft.com/office/drawing/2014/main" id="{D410C7D1-3414-C9A9-261E-AEBEB8056D58}"/>
              </a:ext>
            </a:extLst>
          </p:cNvPr>
          <p:cNvSpPr txBox="1"/>
          <p:nvPr/>
        </p:nvSpPr>
        <p:spPr>
          <a:xfrm>
            <a:off x="7106175"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6" name="TextBox 45">
            <a:extLst>
              <a:ext uri="{FF2B5EF4-FFF2-40B4-BE49-F238E27FC236}">
                <a16:creationId xmlns:a16="http://schemas.microsoft.com/office/drawing/2014/main" id="{695150BC-5E63-6094-6CB9-2825896DF93B}"/>
              </a:ext>
            </a:extLst>
          </p:cNvPr>
          <p:cNvSpPr txBox="1"/>
          <p:nvPr/>
        </p:nvSpPr>
        <p:spPr>
          <a:xfrm>
            <a:off x="9240181"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7" name="TextBox 46">
            <a:extLst>
              <a:ext uri="{FF2B5EF4-FFF2-40B4-BE49-F238E27FC236}">
                <a16:creationId xmlns:a16="http://schemas.microsoft.com/office/drawing/2014/main" id="{24EA644D-0C67-DC7E-EACF-5D63FF135D7D}"/>
              </a:ext>
            </a:extLst>
          </p:cNvPr>
          <p:cNvSpPr txBox="1"/>
          <p:nvPr/>
        </p:nvSpPr>
        <p:spPr>
          <a:xfrm>
            <a:off x="7238419" y="4898090"/>
            <a:ext cx="2046059" cy="1107996"/>
          </a:xfrm>
          <a:prstGeom prst="rect">
            <a:avLst/>
          </a:prstGeom>
          <a:noFill/>
        </p:spPr>
        <p:txBody>
          <a:bodyPr wrap="square" rtlCol="0">
            <a:spAutoFit/>
          </a:bodyPr>
          <a:lstStyle/>
          <a:p>
            <a:pPr algn="ctr"/>
            <a:r>
              <a:rPr lang="en-GB" sz="2200" dirty="0">
                <a:solidFill>
                  <a:srgbClr val="5A5190"/>
                </a:solidFill>
                <a:latin typeface="Derailed" panose="020B0503030101060003" pitchFamily="34" charset="77"/>
              </a:rPr>
              <a:t>Strong, sharp peak at small droplets.</a:t>
            </a:r>
          </a:p>
        </p:txBody>
      </p:sp>
      <p:sp>
        <p:nvSpPr>
          <p:cNvPr id="48" name="TextBox 47">
            <a:extLst>
              <a:ext uri="{FF2B5EF4-FFF2-40B4-BE49-F238E27FC236}">
                <a16:creationId xmlns:a16="http://schemas.microsoft.com/office/drawing/2014/main" id="{6F03C7F7-66B9-2D1B-EBD2-ED1442AAEB4E}"/>
              </a:ext>
            </a:extLst>
          </p:cNvPr>
          <p:cNvSpPr txBox="1"/>
          <p:nvPr/>
        </p:nvSpPr>
        <p:spPr>
          <a:xfrm>
            <a:off x="9357369" y="4898090"/>
            <a:ext cx="2046059" cy="1107996"/>
          </a:xfrm>
          <a:prstGeom prst="rect">
            <a:avLst/>
          </a:prstGeom>
          <a:noFill/>
        </p:spPr>
        <p:txBody>
          <a:bodyPr wrap="square" rtlCol="0">
            <a:spAutoFit/>
          </a:bodyPr>
          <a:lstStyle/>
          <a:p>
            <a:pPr algn="ctr"/>
            <a:r>
              <a:rPr lang="en-GB" sz="2200" dirty="0">
                <a:solidFill>
                  <a:srgbClr val="BD5091"/>
                </a:solidFill>
                <a:latin typeface="Derailed" panose="020B0503030101060003" pitchFamily="34" charset="77"/>
              </a:rPr>
              <a:t>Lower peak and broader distribution.</a:t>
            </a:r>
          </a:p>
        </p:txBody>
      </p:sp>
      <p:sp>
        <p:nvSpPr>
          <p:cNvPr id="49" name="TextBox 48">
            <a:extLst>
              <a:ext uri="{FF2B5EF4-FFF2-40B4-BE49-F238E27FC236}">
                <a16:creationId xmlns:a16="http://schemas.microsoft.com/office/drawing/2014/main" id="{82BBD1AC-5DA5-608D-692F-B295D7D6031A}"/>
              </a:ext>
            </a:extLst>
          </p:cNvPr>
          <p:cNvSpPr txBox="1"/>
          <p:nvPr/>
        </p:nvSpPr>
        <p:spPr>
          <a:xfrm>
            <a:off x="5089467" y="4898090"/>
            <a:ext cx="2046059" cy="1446550"/>
          </a:xfrm>
          <a:prstGeom prst="rect">
            <a:avLst/>
          </a:prstGeom>
          <a:noFill/>
        </p:spPr>
        <p:txBody>
          <a:bodyPr wrap="square" rtlCol="0">
            <a:spAutoFit/>
          </a:bodyPr>
          <a:lstStyle/>
          <a:p>
            <a:pPr algn="ctr"/>
            <a:r>
              <a:rPr lang="en-GB" sz="2200" dirty="0">
                <a:solidFill>
                  <a:srgbClr val="E55E60"/>
                </a:solidFill>
                <a:latin typeface="Derailed" panose="020B0503030101060003" pitchFamily="34" charset="77"/>
              </a:rPr>
              <a:t>Many tiny droplets and a few large droplets.</a:t>
            </a:r>
          </a:p>
        </p:txBody>
      </p:sp>
      <p:pic>
        <p:nvPicPr>
          <p:cNvPr id="2" name="Graphic 1" descr="Home">
            <a:hlinkClick r:id="rId5" action="ppaction://hlinksldjump"/>
            <a:extLst>
              <a:ext uri="{FF2B5EF4-FFF2-40B4-BE49-F238E27FC236}">
                <a16:creationId xmlns:a16="http://schemas.microsoft.com/office/drawing/2014/main" id="{CD07F3BF-14E7-4356-DAD4-5E979C5776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3074" y="44605"/>
            <a:ext cx="914400" cy="914400"/>
          </a:xfrm>
          <a:prstGeom prst="rect">
            <a:avLst/>
          </a:prstGeom>
        </p:spPr>
      </p:pic>
      <p:sp>
        <p:nvSpPr>
          <p:cNvPr id="3" name="Right Arrow 2">
            <a:hlinkClick r:id="" action="ppaction://hlinkshowjump?jump=nextslide"/>
            <a:extLst>
              <a:ext uri="{FF2B5EF4-FFF2-40B4-BE49-F238E27FC236}">
                <a16:creationId xmlns:a16="http://schemas.microsoft.com/office/drawing/2014/main" id="{CE174DFC-9C7F-5A4B-697F-FCF7DEB20075}"/>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a:hlinkClick r:id="" action="ppaction://hlinkshowjump?jump=previousslide"/>
            <a:extLst>
              <a:ext uri="{FF2B5EF4-FFF2-40B4-BE49-F238E27FC236}">
                <a16:creationId xmlns:a16="http://schemas.microsoft.com/office/drawing/2014/main" id="{4C708DF7-426E-6D06-BEB8-30204320653B}"/>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13158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6EFF3AEB-7A40-64E3-F4EC-EF7C5114B5A4}"/>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C9438AEB-824F-9BF0-89EF-35B7CEC51902}"/>
              </a:ext>
            </a:extLst>
          </p:cNvPr>
          <p:cNvSpPr/>
          <p:nvPr/>
        </p:nvSpPr>
        <p:spPr>
          <a:xfrm>
            <a:off x="695873" y="1428403"/>
            <a:ext cx="10800000" cy="4946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B83499D5-6AAA-14A2-2950-02295913171F}"/>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3" name="Rectangle 32">
            <a:extLst>
              <a:ext uri="{FF2B5EF4-FFF2-40B4-BE49-F238E27FC236}">
                <a16:creationId xmlns:a16="http://schemas.microsoft.com/office/drawing/2014/main" id="{8530AE2D-0285-02BE-D687-082B9C8D8543}"/>
              </a:ext>
            </a:extLst>
          </p:cNvPr>
          <p:cNvSpPr/>
          <p:nvPr/>
        </p:nvSpPr>
        <p:spPr>
          <a:xfrm>
            <a:off x="795208" y="1548177"/>
            <a:ext cx="10614351" cy="4826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80D46FD-849A-FF1A-55E6-ECFD5E393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0" y="1469464"/>
            <a:ext cx="10800000" cy="4949079"/>
          </a:xfrm>
          <a:prstGeom prst="rect">
            <a:avLst/>
          </a:prstGeom>
        </p:spPr>
      </p:pic>
      <p:pic>
        <p:nvPicPr>
          <p:cNvPr id="13" name="Picture 12">
            <a:extLst>
              <a:ext uri="{FF2B5EF4-FFF2-40B4-BE49-F238E27FC236}">
                <a16:creationId xmlns:a16="http://schemas.microsoft.com/office/drawing/2014/main" id="{6FDEBF37-8184-156A-5007-308FAC8ED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71" y="1466799"/>
            <a:ext cx="10800000" cy="4949079"/>
          </a:xfrm>
          <a:prstGeom prst="rect">
            <a:avLst/>
          </a:prstGeom>
        </p:spPr>
      </p:pic>
      <p:pic>
        <p:nvPicPr>
          <p:cNvPr id="20" name="Picture 19">
            <a:extLst>
              <a:ext uri="{FF2B5EF4-FFF2-40B4-BE49-F238E27FC236}">
                <a16:creationId xmlns:a16="http://schemas.microsoft.com/office/drawing/2014/main" id="{4636F63F-0DE2-1663-2FD2-0A2E7F8D8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22" y="1429434"/>
            <a:ext cx="10800000" cy="4946415"/>
          </a:xfrm>
          <a:prstGeom prst="rect">
            <a:avLst/>
          </a:prstGeom>
        </p:spPr>
      </p:pic>
      <p:sp>
        <p:nvSpPr>
          <p:cNvPr id="21" name="TextBox 20">
            <a:extLst>
              <a:ext uri="{FF2B5EF4-FFF2-40B4-BE49-F238E27FC236}">
                <a16:creationId xmlns:a16="http://schemas.microsoft.com/office/drawing/2014/main" id="{79A2E1B2-F469-BA52-7DEF-03A87864C412}"/>
              </a:ext>
            </a:extLst>
          </p:cNvPr>
          <p:cNvSpPr txBox="1"/>
          <p:nvPr/>
        </p:nvSpPr>
        <p:spPr>
          <a:xfrm>
            <a:off x="782441"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Drizzle</a:t>
            </a:r>
          </a:p>
          <a:p>
            <a:pPr algn="ctr"/>
            <a:r>
              <a:rPr lang="en-GB" sz="1400" dirty="0">
                <a:solidFill>
                  <a:srgbClr val="EAF0F7"/>
                </a:solidFill>
                <a:latin typeface="Derailed Medium" panose="020B0503030101060003" pitchFamily="34" charset="77"/>
              </a:rPr>
              <a:t>(0.0 – 0.1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2" name="TextBox 21">
            <a:extLst>
              <a:ext uri="{FF2B5EF4-FFF2-40B4-BE49-F238E27FC236}">
                <a16:creationId xmlns:a16="http://schemas.microsoft.com/office/drawing/2014/main" id="{1E352F5A-3284-EB59-5F17-33F0FA3C8505}"/>
              </a:ext>
            </a:extLst>
          </p:cNvPr>
          <p:cNvSpPr txBox="1"/>
          <p:nvPr/>
        </p:nvSpPr>
        <p:spPr>
          <a:xfrm>
            <a:off x="2951480"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Light</a:t>
            </a:r>
          </a:p>
          <a:p>
            <a:pPr algn="ctr"/>
            <a:r>
              <a:rPr lang="en-GB" sz="1400" dirty="0">
                <a:solidFill>
                  <a:srgbClr val="EAF0F7"/>
                </a:solidFill>
                <a:latin typeface="Derailed Medium" panose="020B0503030101060003" pitchFamily="34" charset="77"/>
              </a:rPr>
              <a:t>(0.1 – 2.5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3" name="TextBox 22">
            <a:extLst>
              <a:ext uri="{FF2B5EF4-FFF2-40B4-BE49-F238E27FC236}">
                <a16:creationId xmlns:a16="http://schemas.microsoft.com/office/drawing/2014/main" id="{AFF11BE9-ACE4-2255-0842-F12ECC4636D6}"/>
              </a:ext>
            </a:extLst>
          </p:cNvPr>
          <p:cNvSpPr txBox="1"/>
          <p:nvPr/>
        </p:nvSpPr>
        <p:spPr>
          <a:xfrm>
            <a:off x="4997601" y="1793696"/>
            <a:ext cx="2196798"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Moderate</a:t>
            </a:r>
          </a:p>
          <a:p>
            <a:pPr algn="ctr"/>
            <a:r>
              <a:rPr lang="en-GB" sz="1400" dirty="0">
                <a:solidFill>
                  <a:srgbClr val="EAF0F7"/>
                </a:solidFill>
                <a:latin typeface="Derailed Medium" panose="020B0503030101060003" pitchFamily="34" charset="77"/>
              </a:rPr>
              <a:t>(2.5 – 12.5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4" name="TextBox 23">
            <a:extLst>
              <a:ext uri="{FF2B5EF4-FFF2-40B4-BE49-F238E27FC236}">
                <a16:creationId xmlns:a16="http://schemas.microsoft.com/office/drawing/2014/main" id="{6D1A9CCE-39D8-868E-3638-2ACAB77BD034}"/>
              </a:ext>
            </a:extLst>
          </p:cNvPr>
          <p:cNvSpPr txBox="1"/>
          <p:nvPr/>
        </p:nvSpPr>
        <p:spPr>
          <a:xfrm>
            <a:off x="7194399" y="1793696"/>
            <a:ext cx="2156208"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Heavy</a:t>
            </a:r>
          </a:p>
          <a:p>
            <a:pPr algn="ctr"/>
            <a:r>
              <a:rPr lang="en-GB" sz="1400" dirty="0">
                <a:solidFill>
                  <a:srgbClr val="EAF0F7"/>
                </a:solidFill>
                <a:latin typeface="Derailed Medium" panose="020B0503030101060003" pitchFamily="34" charset="77"/>
              </a:rPr>
              <a:t>(12.5 – 17.5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5" name="TextBox 24">
            <a:extLst>
              <a:ext uri="{FF2B5EF4-FFF2-40B4-BE49-F238E27FC236}">
                <a16:creationId xmlns:a16="http://schemas.microsoft.com/office/drawing/2014/main" id="{1E87C511-BB6A-5C97-89BF-099B01285C66}"/>
              </a:ext>
            </a:extLst>
          </p:cNvPr>
          <p:cNvSpPr txBox="1"/>
          <p:nvPr/>
        </p:nvSpPr>
        <p:spPr>
          <a:xfrm>
            <a:off x="9407737"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Torrential</a:t>
            </a:r>
          </a:p>
          <a:p>
            <a:pPr algn="ctr"/>
            <a:r>
              <a:rPr lang="en-GB" sz="1400" dirty="0">
                <a:solidFill>
                  <a:srgbClr val="EAF0F7"/>
                </a:solidFill>
                <a:latin typeface="Derailed Medium" panose="020B0503030101060003" pitchFamily="34" charset="77"/>
              </a:rPr>
              <a:t>(17.5+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pic>
        <p:nvPicPr>
          <p:cNvPr id="27" name="Picture 26">
            <a:extLst>
              <a:ext uri="{FF2B5EF4-FFF2-40B4-BE49-F238E27FC236}">
                <a16:creationId xmlns:a16="http://schemas.microsoft.com/office/drawing/2014/main" id="{A63A2C33-1AF1-37FE-A54F-56BBE15BD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42" y="1548177"/>
            <a:ext cx="10800000" cy="4946415"/>
          </a:xfrm>
          <a:prstGeom prst="rect">
            <a:avLst/>
          </a:prstGeom>
        </p:spPr>
      </p:pic>
      <p:sp>
        <p:nvSpPr>
          <p:cNvPr id="29" name="TextBox 28">
            <a:extLst>
              <a:ext uri="{FF2B5EF4-FFF2-40B4-BE49-F238E27FC236}">
                <a16:creationId xmlns:a16="http://schemas.microsoft.com/office/drawing/2014/main" id="{C90C4641-A802-5262-DAA7-BBFAD0993505}"/>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31" name="TextBox 30">
            <a:extLst>
              <a:ext uri="{FF2B5EF4-FFF2-40B4-BE49-F238E27FC236}">
                <a16:creationId xmlns:a16="http://schemas.microsoft.com/office/drawing/2014/main" id="{10680249-D976-170E-0D52-70E17B282121}"/>
              </a:ext>
            </a:extLst>
          </p:cNvPr>
          <p:cNvSpPr txBox="1"/>
          <p:nvPr/>
        </p:nvSpPr>
        <p:spPr>
          <a:xfrm>
            <a:off x="1143830" y="172742"/>
            <a:ext cx="10265729"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sp>
        <p:nvSpPr>
          <p:cNvPr id="34" name="TextBox 33">
            <a:extLst>
              <a:ext uri="{FF2B5EF4-FFF2-40B4-BE49-F238E27FC236}">
                <a16:creationId xmlns:a16="http://schemas.microsoft.com/office/drawing/2014/main" id="{E3649D33-AAD3-C819-B006-CD4498333E3E}"/>
              </a:ext>
            </a:extLst>
          </p:cNvPr>
          <p:cNvSpPr txBox="1"/>
          <p:nvPr/>
        </p:nvSpPr>
        <p:spPr>
          <a:xfrm>
            <a:off x="3275696"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5" name="TextBox 34">
            <a:extLst>
              <a:ext uri="{FF2B5EF4-FFF2-40B4-BE49-F238E27FC236}">
                <a16:creationId xmlns:a16="http://schemas.microsoft.com/office/drawing/2014/main" id="{E4921B65-471C-B1CB-685D-25C7C596CDC4}"/>
              </a:ext>
            </a:extLst>
          </p:cNvPr>
          <p:cNvSpPr txBox="1"/>
          <p:nvPr/>
        </p:nvSpPr>
        <p:spPr>
          <a:xfrm>
            <a:off x="5399405"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6" name="TextBox 35">
            <a:extLst>
              <a:ext uri="{FF2B5EF4-FFF2-40B4-BE49-F238E27FC236}">
                <a16:creationId xmlns:a16="http://schemas.microsoft.com/office/drawing/2014/main" id="{B297D9C3-1B01-AB97-AF7B-D15EFB7E1499}"/>
              </a:ext>
            </a:extLst>
          </p:cNvPr>
          <p:cNvSpPr txBox="1"/>
          <p:nvPr/>
        </p:nvSpPr>
        <p:spPr>
          <a:xfrm>
            <a:off x="7771130"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7" name="TextBox 36">
            <a:extLst>
              <a:ext uri="{FF2B5EF4-FFF2-40B4-BE49-F238E27FC236}">
                <a16:creationId xmlns:a16="http://schemas.microsoft.com/office/drawing/2014/main" id="{979D509F-9D8A-AEE8-7CD2-429F71AFA3B1}"/>
              </a:ext>
            </a:extLst>
          </p:cNvPr>
          <p:cNvSpPr txBox="1"/>
          <p:nvPr/>
        </p:nvSpPr>
        <p:spPr>
          <a:xfrm>
            <a:off x="10438227"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8" name="TextBox 37">
            <a:extLst>
              <a:ext uri="{FF2B5EF4-FFF2-40B4-BE49-F238E27FC236}">
                <a16:creationId xmlns:a16="http://schemas.microsoft.com/office/drawing/2014/main" id="{DB30604C-27D3-55B6-E7BC-F168887BBC7E}"/>
              </a:ext>
            </a:extLst>
          </p:cNvPr>
          <p:cNvSpPr txBox="1"/>
          <p:nvPr/>
        </p:nvSpPr>
        <p:spPr>
          <a:xfrm>
            <a:off x="8780394"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39" name="TextBox 38">
            <a:extLst>
              <a:ext uri="{FF2B5EF4-FFF2-40B4-BE49-F238E27FC236}">
                <a16:creationId xmlns:a16="http://schemas.microsoft.com/office/drawing/2014/main" id="{1094A6AB-14DD-EB9C-5603-29797C80FF17}"/>
              </a:ext>
            </a:extLst>
          </p:cNvPr>
          <p:cNvSpPr txBox="1"/>
          <p:nvPr/>
        </p:nvSpPr>
        <p:spPr>
          <a:xfrm>
            <a:off x="6113297"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40" name="TextBox 39">
            <a:extLst>
              <a:ext uri="{FF2B5EF4-FFF2-40B4-BE49-F238E27FC236}">
                <a16:creationId xmlns:a16="http://schemas.microsoft.com/office/drawing/2014/main" id="{F546C55D-C14A-A701-CE8A-810A5431A8F3}"/>
              </a:ext>
            </a:extLst>
          </p:cNvPr>
          <p:cNvSpPr txBox="1"/>
          <p:nvPr/>
        </p:nvSpPr>
        <p:spPr>
          <a:xfrm>
            <a:off x="3950335"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41" name="TextBox 40">
            <a:extLst>
              <a:ext uri="{FF2B5EF4-FFF2-40B4-BE49-F238E27FC236}">
                <a16:creationId xmlns:a16="http://schemas.microsoft.com/office/drawing/2014/main" id="{080F58AD-2208-C47B-70F0-84C5BF842080}"/>
              </a:ext>
            </a:extLst>
          </p:cNvPr>
          <p:cNvSpPr txBox="1"/>
          <p:nvPr/>
        </p:nvSpPr>
        <p:spPr>
          <a:xfrm>
            <a:off x="4618928" y="2690153"/>
            <a:ext cx="263208" cy="307777"/>
          </a:xfrm>
          <a:prstGeom prst="rect">
            <a:avLst/>
          </a:prstGeom>
          <a:noFill/>
        </p:spPr>
        <p:txBody>
          <a:bodyPr wrap="square" rtlCol="0">
            <a:spAutoFit/>
          </a:bodyPr>
          <a:lstStyle/>
          <a:p>
            <a:pPr algn="ctr"/>
            <a:r>
              <a:rPr lang="en-GB" sz="1400" b="1" dirty="0">
                <a:solidFill>
                  <a:srgbClr val="C04F93"/>
                </a:solidFill>
                <a:latin typeface="Derailed SemiBold" panose="020B0503030101060003" pitchFamily="34" charset="77"/>
              </a:rPr>
              <a:t>3</a:t>
            </a:r>
          </a:p>
        </p:txBody>
      </p:sp>
      <p:sp>
        <p:nvSpPr>
          <p:cNvPr id="42" name="TextBox 41">
            <a:extLst>
              <a:ext uri="{FF2B5EF4-FFF2-40B4-BE49-F238E27FC236}">
                <a16:creationId xmlns:a16="http://schemas.microsoft.com/office/drawing/2014/main" id="{E738BE84-20E2-D01A-B1AE-2AC02602216D}"/>
              </a:ext>
            </a:extLst>
          </p:cNvPr>
          <p:cNvSpPr txBox="1"/>
          <p:nvPr/>
        </p:nvSpPr>
        <p:spPr>
          <a:xfrm>
            <a:off x="6787936" y="2690153"/>
            <a:ext cx="263208" cy="307777"/>
          </a:xfrm>
          <a:prstGeom prst="rect">
            <a:avLst/>
          </a:prstGeom>
          <a:noFill/>
        </p:spPr>
        <p:txBody>
          <a:bodyPr wrap="square" rtlCol="0">
            <a:spAutoFit/>
          </a:bodyPr>
          <a:lstStyle/>
          <a:p>
            <a:pPr algn="ctr"/>
            <a:r>
              <a:rPr lang="en-GB" sz="1400" b="1" dirty="0">
                <a:solidFill>
                  <a:srgbClr val="C04F93"/>
                </a:solidFill>
                <a:latin typeface="Derailed SemiBold" panose="020B0503030101060003" pitchFamily="34" charset="77"/>
              </a:rPr>
              <a:t>3</a:t>
            </a:r>
          </a:p>
        </p:txBody>
      </p:sp>
      <p:grpSp>
        <p:nvGrpSpPr>
          <p:cNvPr id="46" name="Group 45">
            <a:extLst>
              <a:ext uri="{FF2B5EF4-FFF2-40B4-BE49-F238E27FC236}">
                <a16:creationId xmlns:a16="http://schemas.microsoft.com/office/drawing/2014/main" id="{EB7222B0-BD1A-4DE1-7666-2636EC9C9E85}"/>
              </a:ext>
            </a:extLst>
          </p:cNvPr>
          <p:cNvGrpSpPr/>
          <p:nvPr/>
        </p:nvGrpSpPr>
        <p:grpSpPr>
          <a:xfrm>
            <a:off x="90762" y="101777"/>
            <a:ext cx="1053071" cy="1284975"/>
            <a:chOff x="1522489" y="117105"/>
            <a:chExt cx="1053071" cy="1284975"/>
          </a:xfrm>
        </p:grpSpPr>
        <p:sp>
          <p:nvSpPr>
            <p:cNvPr id="47" name="Rounded Rectangle 46">
              <a:extLst>
                <a:ext uri="{FF2B5EF4-FFF2-40B4-BE49-F238E27FC236}">
                  <a16:creationId xmlns:a16="http://schemas.microsoft.com/office/drawing/2014/main" id="{656EB6C9-8516-5D4F-3A6B-11A45655BA5C}"/>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98E129D4-59E2-C9D8-12B3-1074E24CE04A}"/>
                </a:ext>
              </a:extLst>
            </p:cNvPr>
            <p:cNvGrpSpPr/>
            <p:nvPr/>
          </p:nvGrpSpPr>
          <p:grpSpPr>
            <a:xfrm>
              <a:off x="1573437" y="160895"/>
              <a:ext cx="951174" cy="1197394"/>
              <a:chOff x="188650" y="82180"/>
              <a:chExt cx="951174" cy="1197394"/>
            </a:xfrm>
          </p:grpSpPr>
          <p:pic>
            <p:nvPicPr>
              <p:cNvPr id="49" name="Picture 48">
                <a:extLst>
                  <a:ext uri="{FF2B5EF4-FFF2-40B4-BE49-F238E27FC236}">
                    <a16:creationId xmlns:a16="http://schemas.microsoft.com/office/drawing/2014/main" id="{C8F98508-E3AA-0A52-4394-3478A62CA8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50" name="TextBox 49">
                <a:extLst>
                  <a:ext uri="{FF2B5EF4-FFF2-40B4-BE49-F238E27FC236}">
                    <a16:creationId xmlns:a16="http://schemas.microsoft.com/office/drawing/2014/main" id="{985AE74B-99EA-F267-C9BA-9AB0F608EFBF}"/>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 name="Graphic 1" descr="Home">
            <a:hlinkClick r:id="rId8" action="ppaction://hlinksldjump"/>
            <a:extLst>
              <a:ext uri="{FF2B5EF4-FFF2-40B4-BE49-F238E27FC236}">
                <a16:creationId xmlns:a16="http://schemas.microsoft.com/office/drawing/2014/main" id="{F1BC4FCE-CB53-AC4F-0752-DF451AD6DB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77451" y="-27560"/>
            <a:ext cx="914400" cy="914400"/>
          </a:xfrm>
          <a:prstGeom prst="rect">
            <a:avLst/>
          </a:prstGeom>
        </p:spPr>
      </p:pic>
      <p:sp>
        <p:nvSpPr>
          <p:cNvPr id="3" name="Right Arrow 2">
            <a:hlinkClick r:id="" action="ppaction://hlinkshowjump?jump=nextslide"/>
            <a:extLst>
              <a:ext uri="{FF2B5EF4-FFF2-40B4-BE49-F238E27FC236}">
                <a16:creationId xmlns:a16="http://schemas.microsoft.com/office/drawing/2014/main" id="{50E6F596-B694-99FC-70CB-8E2467942DEE}"/>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a:hlinkClick r:id="" action="ppaction://hlinkshowjump?jump=previousslide"/>
            <a:extLst>
              <a:ext uri="{FF2B5EF4-FFF2-40B4-BE49-F238E27FC236}">
                <a16:creationId xmlns:a16="http://schemas.microsoft.com/office/drawing/2014/main" id="{93E70560-11A8-F485-A185-4B002671C4EC}"/>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62390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2D535670-5E62-C7F3-38C6-7BF3A46461E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A142179-4850-C832-5349-19DE855949C8}"/>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4" name="TextBox 3">
            <a:extLst>
              <a:ext uri="{FF2B5EF4-FFF2-40B4-BE49-F238E27FC236}">
                <a16:creationId xmlns:a16="http://schemas.microsoft.com/office/drawing/2014/main" id="{06645653-4FDD-E664-4E97-4F8FCD744D47}"/>
              </a:ext>
            </a:extLst>
          </p:cNvPr>
          <p:cNvSpPr txBox="1"/>
          <p:nvPr/>
        </p:nvSpPr>
        <p:spPr>
          <a:xfrm>
            <a:off x="606024" y="172742"/>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Artificial Rainfall Generation </a:t>
            </a:r>
          </a:p>
        </p:txBody>
      </p:sp>
      <p:sp>
        <p:nvSpPr>
          <p:cNvPr id="5" name="TextBox 4">
            <a:extLst>
              <a:ext uri="{FF2B5EF4-FFF2-40B4-BE49-F238E27FC236}">
                <a16:creationId xmlns:a16="http://schemas.microsoft.com/office/drawing/2014/main" id="{2E93D79A-2D4A-C636-66CD-1A166E8D71D6}"/>
              </a:ext>
            </a:extLst>
          </p:cNvPr>
          <p:cNvSpPr txBox="1"/>
          <p:nvPr/>
        </p:nvSpPr>
        <p:spPr>
          <a:xfrm>
            <a:off x="516000" y="6460248"/>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8" name="Picture 7">
            <a:extLst>
              <a:ext uri="{FF2B5EF4-FFF2-40B4-BE49-F238E27FC236}">
                <a16:creationId xmlns:a16="http://schemas.microsoft.com/office/drawing/2014/main" id="{B4EB9ECF-8BE0-C884-FBB6-7D0156210241}"/>
              </a:ext>
            </a:extLst>
          </p:cNvPr>
          <p:cNvPicPr>
            <a:picLocks noChangeAspect="1"/>
          </p:cNvPicPr>
          <p:nvPr/>
        </p:nvPicPr>
        <p:blipFill rotWithShape="1">
          <a:blip r:embed="rId4">
            <a:extLst>
              <a:ext uri="{28A0092B-C50C-407E-A947-70E740481C1C}">
                <a14:useLocalDpi xmlns:a14="http://schemas.microsoft.com/office/drawing/2010/main" val="0"/>
              </a:ext>
            </a:extLst>
          </a:blip>
          <a:srcRect l="2660"/>
          <a:stretch/>
        </p:blipFill>
        <p:spPr>
          <a:xfrm>
            <a:off x="1526986" y="1455076"/>
            <a:ext cx="8957979" cy="4922405"/>
          </a:xfrm>
          <a:prstGeom prst="rect">
            <a:avLst/>
          </a:prstGeom>
        </p:spPr>
      </p:pic>
      <p:sp>
        <p:nvSpPr>
          <p:cNvPr id="42" name="TextBox 41">
            <a:extLst>
              <a:ext uri="{FF2B5EF4-FFF2-40B4-BE49-F238E27FC236}">
                <a16:creationId xmlns:a16="http://schemas.microsoft.com/office/drawing/2014/main" id="{BDC266F6-DFF1-4092-057D-7FF7F833CAB7}"/>
              </a:ext>
            </a:extLst>
          </p:cNvPr>
          <p:cNvSpPr txBox="1"/>
          <p:nvPr/>
        </p:nvSpPr>
        <p:spPr>
          <a:xfrm>
            <a:off x="4403287" y="4370642"/>
            <a:ext cx="1973450"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Randomising Grid</a:t>
            </a:r>
          </a:p>
        </p:txBody>
      </p:sp>
      <p:sp>
        <p:nvSpPr>
          <p:cNvPr id="43" name="TextBox 42">
            <a:extLst>
              <a:ext uri="{FF2B5EF4-FFF2-40B4-BE49-F238E27FC236}">
                <a16:creationId xmlns:a16="http://schemas.microsoft.com/office/drawing/2014/main" id="{25D59203-5A81-F1F8-F916-25759531DC10}"/>
              </a:ext>
            </a:extLst>
          </p:cNvPr>
          <p:cNvSpPr txBox="1"/>
          <p:nvPr/>
        </p:nvSpPr>
        <p:spPr>
          <a:xfrm>
            <a:off x="2843151" y="2705813"/>
            <a:ext cx="844686"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Rotary Motor</a:t>
            </a:r>
          </a:p>
        </p:txBody>
      </p:sp>
      <p:sp>
        <p:nvSpPr>
          <p:cNvPr id="44" name="TextBox 43">
            <a:extLst>
              <a:ext uri="{FF2B5EF4-FFF2-40B4-BE49-F238E27FC236}">
                <a16:creationId xmlns:a16="http://schemas.microsoft.com/office/drawing/2014/main" id="{5827BC21-0BB3-4DC9-B5A4-00DD894007D9}"/>
              </a:ext>
            </a:extLst>
          </p:cNvPr>
          <p:cNvSpPr txBox="1"/>
          <p:nvPr/>
        </p:nvSpPr>
        <p:spPr>
          <a:xfrm>
            <a:off x="2843150" y="1788057"/>
            <a:ext cx="1397475"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Changeable Nozzle</a:t>
            </a:r>
          </a:p>
        </p:txBody>
      </p:sp>
      <p:sp>
        <p:nvSpPr>
          <p:cNvPr id="45" name="TextBox 44">
            <a:extLst>
              <a:ext uri="{FF2B5EF4-FFF2-40B4-BE49-F238E27FC236}">
                <a16:creationId xmlns:a16="http://schemas.microsoft.com/office/drawing/2014/main" id="{D1DB02BC-E56B-AD1A-E34D-F89FA597CADB}"/>
              </a:ext>
            </a:extLst>
          </p:cNvPr>
          <p:cNvSpPr txBox="1"/>
          <p:nvPr/>
        </p:nvSpPr>
        <p:spPr>
          <a:xfrm>
            <a:off x="4381062" y="5057975"/>
            <a:ext cx="1858113"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All Terrain Tripod</a:t>
            </a:r>
          </a:p>
        </p:txBody>
      </p:sp>
      <p:sp>
        <p:nvSpPr>
          <p:cNvPr id="46" name="TextBox 45">
            <a:extLst>
              <a:ext uri="{FF2B5EF4-FFF2-40B4-BE49-F238E27FC236}">
                <a16:creationId xmlns:a16="http://schemas.microsoft.com/office/drawing/2014/main" id="{1A66F853-BA1A-1E8B-3C4F-8F9037CD0426}"/>
              </a:ext>
            </a:extLst>
          </p:cNvPr>
          <p:cNvSpPr txBox="1"/>
          <p:nvPr/>
        </p:nvSpPr>
        <p:spPr>
          <a:xfrm>
            <a:off x="9182370" y="2032506"/>
            <a:ext cx="1193218"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Motorised Pump</a:t>
            </a:r>
          </a:p>
        </p:txBody>
      </p:sp>
      <p:sp>
        <p:nvSpPr>
          <p:cNvPr id="47" name="TextBox 46">
            <a:extLst>
              <a:ext uri="{FF2B5EF4-FFF2-40B4-BE49-F238E27FC236}">
                <a16:creationId xmlns:a16="http://schemas.microsoft.com/office/drawing/2014/main" id="{83BFA1D6-5DD7-965D-DDD3-6D3F64B688E1}"/>
              </a:ext>
            </a:extLst>
          </p:cNvPr>
          <p:cNvSpPr txBox="1"/>
          <p:nvPr/>
        </p:nvSpPr>
        <p:spPr>
          <a:xfrm>
            <a:off x="8996929" y="4444259"/>
            <a:ext cx="1009942" cy="584775"/>
          </a:xfrm>
          <a:prstGeom prst="rect">
            <a:avLst/>
          </a:prstGeom>
          <a:noFill/>
        </p:spPr>
        <p:txBody>
          <a:bodyPr wrap="square" rtlCol="0">
            <a:spAutoFit/>
          </a:bodyPr>
          <a:lstStyle/>
          <a:p>
            <a:pPr algn="r"/>
            <a:r>
              <a:rPr lang="en-GB" sz="1600" b="1" dirty="0">
                <a:solidFill>
                  <a:srgbClr val="003A65"/>
                </a:solidFill>
                <a:latin typeface="Derailed SemiBold" panose="020B0503030101060003" pitchFamily="34" charset="77"/>
              </a:rPr>
              <a:t>Water Supply</a:t>
            </a:r>
          </a:p>
        </p:txBody>
      </p:sp>
      <p:sp>
        <p:nvSpPr>
          <p:cNvPr id="48" name="TextBox 47">
            <a:extLst>
              <a:ext uri="{FF2B5EF4-FFF2-40B4-BE49-F238E27FC236}">
                <a16:creationId xmlns:a16="http://schemas.microsoft.com/office/drawing/2014/main" id="{04B90D68-52CA-9BF0-7D6D-BD480E0A1561}"/>
              </a:ext>
            </a:extLst>
          </p:cNvPr>
          <p:cNvSpPr txBox="1"/>
          <p:nvPr/>
        </p:nvSpPr>
        <p:spPr>
          <a:xfrm>
            <a:off x="7426896" y="1677559"/>
            <a:ext cx="856109"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Sensor</a:t>
            </a:r>
          </a:p>
        </p:txBody>
      </p:sp>
      <p:sp>
        <p:nvSpPr>
          <p:cNvPr id="49" name="TextBox 48">
            <a:extLst>
              <a:ext uri="{FF2B5EF4-FFF2-40B4-BE49-F238E27FC236}">
                <a16:creationId xmlns:a16="http://schemas.microsoft.com/office/drawing/2014/main" id="{658974C0-D359-2958-E57C-E24B37F1224F}"/>
              </a:ext>
            </a:extLst>
          </p:cNvPr>
          <p:cNvSpPr txBox="1"/>
          <p:nvPr/>
        </p:nvSpPr>
        <p:spPr>
          <a:xfrm>
            <a:off x="9182370" y="2854244"/>
            <a:ext cx="1326726" cy="830997"/>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Control Valve</a:t>
            </a:r>
          </a:p>
        </p:txBody>
      </p:sp>
      <p:cxnSp>
        <p:nvCxnSpPr>
          <p:cNvPr id="61" name="Elbow Connector 60">
            <a:extLst>
              <a:ext uri="{FF2B5EF4-FFF2-40B4-BE49-F238E27FC236}">
                <a16:creationId xmlns:a16="http://schemas.microsoft.com/office/drawing/2014/main" id="{87D61FF5-91F5-4A2F-9128-ED346A74408D}"/>
              </a:ext>
            </a:extLst>
          </p:cNvPr>
          <p:cNvCxnSpPr>
            <a:cxnSpLocks/>
            <a:stCxn id="47" idx="3"/>
          </p:cNvCxnSpPr>
          <p:nvPr/>
        </p:nvCxnSpPr>
        <p:spPr>
          <a:xfrm>
            <a:off x="10006871" y="4736647"/>
            <a:ext cx="281728" cy="321328"/>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73234FCC-9FC1-DB1D-3B18-A76EE34A1733}"/>
              </a:ext>
            </a:extLst>
          </p:cNvPr>
          <p:cNvCxnSpPr>
            <a:cxnSpLocks/>
          </p:cNvCxnSpPr>
          <p:nvPr/>
        </p:nvCxnSpPr>
        <p:spPr>
          <a:xfrm rot="16200000" flipH="1">
            <a:off x="6648610" y="3194209"/>
            <a:ext cx="2084238" cy="220491"/>
          </a:xfrm>
          <a:prstGeom prst="bentConnector3">
            <a:avLst>
              <a:gd name="adj1" fmla="val 99966"/>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3E9CD6A0-A16F-FECA-4A0F-397A4A350933}"/>
              </a:ext>
            </a:extLst>
          </p:cNvPr>
          <p:cNvCxnSpPr>
            <a:cxnSpLocks/>
            <a:stCxn id="49" idx="1"/>
          </p:cNvCxnSpPr>
          <p:nvPr/>
        </p:nvCxnSpPr>
        <p:spPr>
          <a:xfrm rot="10800000" flipV="1">
            <a:off x="8480426" y="3269742"/>
            <a:ext cx="701944" cy="2080129"/>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0BD6977D-6F07-7675-7198-CA5626DAF5BD}"/>
              </a:ext>
            </a:extLst>
          </p:cNvPr>
          <p:cNvCxnSpPr>
            <a:cxnSpLocks/>
            <a:stCxn id="46" idx="1"/>
          </p:cNvCxnSpPr>
          <p:nvPr/>
        </p:nvCxnSpPr>
        <p:spPr>
          <a:xfrm rot="10800000" flipV="1">
            <a:off x="8235142" y="2324893"/>
            <a:ext cx="947228" cy="3604851"/>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A16E342-860F-0DE6-E2D5-1CFA0A2D40EF}"/>
              </a:ext>
            </a:extLst>
          </p:cNvPr>
          <p:cNvCxnSpPr>
            <a:cxnSpLocks/>
            <a:stCxn id="42" idx="1"/>
          </p:cNvCxnSpPr>
          <p:nvPr/>
        </p:nvCxnSpPr>
        <p:spPr>
          <a:xfrm flipH="1">
            <a:off x="3687836" y="4539919"/>
            <a:ext cx="715451" cy="8375"/>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B2B78C8D-7838-D93B-B605-C7613001F6CA}"/>
              </a:ext>
            </a:extLst>
          </p:cNvPr>
          <p:cNvCxnSpPr>
            <a:cxnSpLocks/>
            <a:stCxn id="45" idx="3"/>
          </p:cNvCxnSpPr>
          <p:nvPr/>
        </p:nvCxnSpPr>
        <p:spPr>
          <a:xfrm>
            <a:off x="6239175" y="5227252"/>
            <a:ext cx="534216" cy="0"/>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7E40A5B3-84B1-74DF-ADAF-6B7F6966BA17}"/>
              </a:ext>
            </a:extLst>
          </p:cNvPr>
          <p:cNvCxnSpPr>
            <a:cxnSpLocks/>
            <a:stCxn id="44" idx="1"/>
          </p:cNvCxnSpPr>
          <p:nvPr/>
        </p:nvCxnSpPr>
        <p:spPr>
          <a:xfrm rot="10800000" flipH="1" flipV="1">
            <a:off x="2843150" y="2080444"/>
            <a:ext cx="238188" cy="1939545"/>
          </a:xfrm>
          <a:prstGeom prst="bentConnector4">
            <a:avLst>
              <a:gd name="adj1" fmla="val -95975"/>
              <a:gd name="adj2" fmla="val 10026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a:extLst>
              <a:ext uri="{FF2B5EF4-FFF2-40B4-BE49-F238E27FC236}">
                <a16:creationId xmlns:a16="http://schemas.microsoft.com/office/drawing/2014/main" id="{19DA01D5-04C8-5D86-CD2D-763C853CBDCF}"/>
              </a:ext>
            </a:extLst>
          </p:cNvPr>
          <p:cNvCxnSpPr>
            <a:cxnSpLocks/>
            <a:stCxn id="43" idx="3"/>
          </p:cNvCxnSpPr>
          <p:nvPr/>
        </p:nvCxnSpPr>
        <p:spPr>
          <a:xfrm flipH="1">
            <a:off x="3326622" y="2998201"/>
            <a:ext cx="361215" cy="988012"/>
          </a:xfrm>
          <a:prstGeom prst="bentConnector4">
            <a:avLst>
              <a:gd name="adj1" fmla="val -63286"/>
              <a:gd name="adj2" fmla="val 9950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39D944B6-4FE1-302B-227F-632A7BDD623D}"/>
              </a:ext>
            </a:extLst>
          </p:cNvPr>
          <p:cNvGrpSpPr/>
          <p:nvPr/>
        </p:nvGrpSpPr>
        <p:grpSpPr>
          <a:xfrm>
            <a:off x="90762" y="101777"/>
            <a:ext cx="1053071" cy="1284975"/>
            <a:chOff x="1522489" y="117105"/>
            <a:chExt cx="1053071" cy="1284975"/>
          </a:xfrm>
        </p:grpSpPr>
        <p:sp>
          <p:nvSpPr>
            <p:cNvPr id="169" name="Rounded Rectangle 168">
              <a:extLst>
                <a:ext uri="{FF2B5EF4-FFF2-40B4-BE49-F238E27FC236}">
                  <a16:creationId xmlns:a16="http://schemas.microsoft.com/office/drawing/2014/main" id="{0AA871B2-2992-A6D5-5C18-8DD8D67CC01C}"/>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4B34A1A4-6F8D-BCCD-59CD-608E63E9FADF}"/>
                </a:ext>
              </a:extLst>
            </p:cNvPr>
            <p:cNvGrpSpPr/>
            <p:nvPr/>
          </p:nvGrpSpPr>
          <p:grpSpPr>
            <a:xfrm>
              <a:off x="1573437" y="160895"/>
              <a:ext cx="951174" cy="1197394"/>
              <a:chOff x="188650" y="82180"/>
              <a:chExt cx="951174" cy="1197394"/>
            </a:xfrm>
          </p:grpSpPr>
          <p:pic>
            <p:nvPicPr>
              <p:cNvPr id="171" name="Picture 170">
                <a:extLst>
                  <a:ext uri="{FF2B5EF4-FFF2-40B4-BE49-F238E27FC236}">
                    <a16:creationId xmlns:a16="http://schemas.microsoft.com/office/drawing/2014/main" id="{F760A7D0-7A55-9BEA-A2A4-E5E7F96CE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72" name="TextBox 171">
                <a:extLst>
                  <a:ext uri="{FF2B5EF4-FFF2-40B4-BE49-F238E27FC236}">
                    <a16:creationId xmlns:a16="http://schemas.microsoft.com/office/drawing/2014/main" id="{255A453C-EAF6-0B5D-092E-2FDDCCF3307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 name="Graphic 1" descr="Home">
            <a:hlinkClick r:id="rId6" action="ppaction://hlinksldjump"/>
            <a:extLst>
              <a:ext uri="{FF2B5EF4-FFF2-40B4-BE49-F238E27FC236}">
                <a16:creationId xmlns:a16="http://schemas.microsoft.com/office/drawing/2014/main" id="{78D4E62E-DDF1-F5B1-E9E3-5C8A063D88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6963" y="0"/>
            <a:ext cx="914400" cy="914400"/>
          </a:xfrm>
          <a:prstGeom prst="rect">
            <a:avLst/>
          </a:prstGeom>
        </p:spPr>
      </p:pic>
      <p:sp>
        <p:nvSpPr>
          <p:cNvPr id="3" name="Right Arrow 2">
            <a:hlinkClick r:id="" action="ppaction://hlinkshowjump?jump=nextslide"/>
            <a:extLst>
              <a:ext uri="{FF2B5EF4-FFF2-40B4-BE49-F238E27FC236}">
                <a16:creationId xmlns:a16="http://schemas.microsoft.com/office/drawing/2014/main" id="{B3D57644-F31E-E421-E804-1B274199CFE3}"/>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a:hlinkClick r:id="" action="ppaction://hlinkshowjump?jump=previousslide"/>
            <a:extLst>
              <a:ext uri="{FF2B5EF4-FFF2-40B4-BE49-F238E27FC236}">
                <a16:creationId xmlns:a16="http://schemas.microsoft.com/office/drawing/2014/main" id="{E99304DD-6067-65E5-4761-4190D9949A2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95450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161F6-C2E8-9448-EDEE-08507B4E03E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BA22950-2059-DC05-7277-36B33BD8F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0"/>
            <a:ext cx="12191851" cy="6858084"/>
          </a:xfrm>
          <a:prstGeom prst="rect">
            <a:avLst/>
          </a:prstGeom>
        </p:spPr>
      </p:pic>
      <p:grpSp>
        <p:nvGrpSpPr>
          <p:cNvPr id="17" name="Group 16">
            <a:extLst>
              <a:ext uri="{FF2B5EF4-FFF2-40B4-BE49-F238E27FC236}">
                <a16:creationId xmlns:a16="http://schemas.microsoft.com/office/drawing/2014/main" id="{9F5F589F-3482-CD4C-2A6C-566D01E760B9}"/>
              </a:ext>
            </a:extLst>
          </p:cNvPr>
          <p:cNvGrpSpPr/>
          <p:nvPr/>
        </p:nvGrpSpPr>
        <p:grpSpPr>
          <a:xfrm>
            <a:off x="90762" y="101777"/>
            <a:ext cx="1053071" cy="1284975"/>
            <a:chOff x="1522489" y="117105"/>
            <a:chExt cx="1053071" cy="1284975"/>
          </a:xfrm>
        </p:grpSpPr>
        <p:sp>
          <p:nvSpPr>
            <p:cNvPr id="18" name="Rounded Rectangle 17">
              <a:extLst>
                <a:ext uri="{FF2B5EF4-FFF2-40B4-BE49-F238E27FC236}">
                  <a16:creationId xmlns:a16="http://schemas.microsoft.com/office/drawing/2014/main" id="{2F29545A-9E25-B51B-B9F7-77832E8AEDAF}"/>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3276EBE-6A54-FFB3-087B-4F0B90C430FC}"/>
                </a:ext>
              </a:extLst>
            </p:cNvPr>
            <p:cNvGrpSpPr/>
            <p:nvPr/>
          </p:nvGrpSpPr>
          <p:grpSpPr>
            <a:xfrm>
              <a:off x="1573437" y="160895"/>
              <a:ext cx="951174" cy="1197394"/>
              <a:chOff x="188650" y="82180"/>
              <a:chExt cx="951174" cy="1197394"/>
            </a:xfrm>
          </p:grpSpPr>
          <p:pic>
            <p:nvPicPr>
              <p:cNvPr id="20" name="Picture 19">
                <a:extLst>
                  <a:ext uri="{FF2B5EF4-FFF2-40B4-BE49-F238E27FC236}">
                    <a16:creationId xmlns:a16="http://schemas.microsoft.com/office/drawing/2014/main" id="{3CAEFD80-2E5C-AC3B-B1A9-1F9838FCD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21" name="TextBox 20">
                <a:extLst>
                  <a:ext uri="{FF2B5EF4-FFF2-40B4-BE49-F238E27FC236}">
                    <a16:creationId xmlns:a16="http://schemas.microsoft.com/office/drawing/2014/main" id="{93573250-01D7-858A-40FE-171DBC418CD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 name="TextBox 1">
            <a:extLst>
              <a:ext uri="{FF2B5EF4-FFF2-40B4-BE49-F238E27FC236}">
                <a16:creationId xmlns:a16="http://schemas.microsoft.com/office/drawing/2014/main" id="{4754CD41-90B8-317D-83EC-F1CBEF55BD36}"/>
              </a:ext>
            </a:extLst>
          </p:cNvPr>
          <p:cNvSpPr txBox="1"/>
          <p:nvPr/>
        </p:nvSpPr>
        <p:spPr>
          <a:xfrm>
            <a:off x="6096000" y="2104572"/>
            <a:ext cx="551542" cy="553998"/>
          </a:xfrm>
          <a:prstGeom prst="rect">
            <a:avLst/>
          </a:prstGeom>
          <a:noFill/>
        </p:spPr>
        <p:txBody>
          <a:bodyPr wrap="square" rtlCol="0">
            <a:spAutoFit/>
          </a:bodyPr>
          <a:lstStyle/>
          <a:p>
            <a:r>
              <a:rPr lang="en-US" sz="3000" b="1" dirty="0">
                <a:solidFill>
                  <a:schemeClr val="bg1"/>
                </a:solidFill>
                <a:latin typeface="Derailed" panose="020B0503030101060003" pitchFamily="34" charset="77"/>
              </a:rPr>
              <a:t>.5</a:t>
            </a:r>
          </a:p>
        </p:txBody>
      </p:sp>
      <p:pic>
        <p:nvPicPr>
          <p:cNvPr id="3" name="Graphic 2" descr="Home">
            <a:hlinkClick r:id="rId4" action="ppaction://hlinksldjump"/>
            <a:extLst>
              <a:ext uri="{FF2B5EF4-FFF2-40B4-BE49-F238E27FC236}">
                <a16:creationId xmlns:a16="http://schemas.microsoft.com/office/drawing/2014/main" id="{26E24805-B9E2-42B3-42F8-2C5113EDB32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4" name="Right Arrow 3">
            <a:hlinkClick r:id="" action="ppaction://hlinkshowjump?jump=previousslide"/>
            <a:extLst>
              <a:ext uri="{FF2B5EF4-FFF2-40B4-BE49-F238E27FC236}">
                <a16:creationId xmlns:a16="http://schemas.microsoft.com/office/drawing/2014/main" id="{3DDCF8E2-035A-EB9F-2F34-F8EB58FCDA5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85798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8859-ACEA-89EA-CC63-A8B4ADA14791}"/>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B6CF1F67-024C-0834-AC22-34D98EAB30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6" name="TextBox 5">
            <a:extLst>
              <a:ext uri="{FF2B5EF4-FFF2-40B4-BE49-F238E27FC236}">
                <a16:creationId xmlns:a16="http://schemas.microsoft.com/office/drawing/2014/main" id="{D5DC632D-ADA2-C7D5-E369-0A5F173CE386}"/>
              </a:ext>
            </a:extLst>
          </p:cNvPr>
          <p:cNvSpPr txBox="1"/>
          <p:nvPr/>
        </p:nvSpPr>
        <p:spPr>
          <a:xfrm>
            <a:off x="606024" y="172742"/>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Research Motivations</a:t>
            </a:r>
          </a:p>
        </p:txBody>
      </p:sp>
      <p:pic>
        <p:nvPicPr>
          <p:cNvPr id="14" name="Picture 13">
            <a:extLst>
              <a:ext uri="{FF2B5EF4-FFF2-40B4-BE49-F238E27FC236}">
                <a16:creationId xmlns:a16="http://schemas.microsoft.com/office/drawing/2014/main" id="{A9579803-8367-1F74-D9F0-A6035F9E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012" y="1586753"/>
            <a:ext cx="7772400" cy="4890521"/>
          </a:xfrm>
          <a:prstGeom prst="rect">
            <a:avLst/>
          </a:prstGeom>
        </p:spPr>
      </p:pic>
      <p:sp>
        <p:nvSpPr>
          <p:cNvPr id="15" name="Rounded Rectangle 14">
            <a:extLst>
              <a:ext uri="{FF2B5EF4-FFF2-40B4-BE49-F238E27FC236}">
                <a16:creationId xmlns:a16="http://schemas.microsoft.com/office/drawing/2014/main" id="{AE147D3F-F0CD-F242-202E-AA27A7DE3592}"/>
              </a:ext>
            </a:extLst>
          </p:cNvPr>
          <p:cNvSpPr/>
          <p:nvPr/>
        </p:nvSpPr>
        <p:spPr>
          <a:xfrm>
            <a:off x="8433404" y="1586752"/>
            <a:ext cx="2803008" cy="2402541"/>
          </a:xfrm>
          <a:prstGeom prst="roundRect">
            <a:avLst>
              <a:gd name="adj" fmla="val 115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DFD2F80-69A3-5D6E-4577-AAD3E86F1931}"/>
              </a:ext>
            </a:extLst>
          </p:cNvPr>
          <p:cNvSpPr txBox="1"/>
          <p:nvPr/>
        </p:nvSpPr>
        <p:spPr>
          <a:xfrm>
            <a:off x="9442382" y="1772359"/>
            <a:ext cx="1727595" cy="2031325"/>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A literature review paper that discusses rain gauge undercatch and how DSD influences it.</a:t>
            </a:r>
          </a:p>
        </p:txBody>
      </p:sp>
      <p:sp>
        <p:nvSpPr>
          <p:cNvPr id="19" name="Rounded Rectangle 18">
            <a:extLst>
              <a:ext uri="{FF2B5EF4-FFF2-40B4-BE49-F238E27FC236}">
                <a16:creationId xmlns:a16="http://schemas.microsoft.com/office/drawing/2014/main" id="{F491A3CA-CEB1-2873-5773-43D428F61070}"/>
              </a:ext>
            </a:extLst>
          </p:cNvPr>
          <p:cNvSpPr/>
          <p:nvPr/>
        </p:nvSpPr>
        <p:spPr>
          <a:xfrm>
            <a:off x="955588" y="4069978"/>
            <a:ext cx="3911400" cy="2407296"/>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C17D41C-98F5-551E-3526-F63B0BC8F814}"/>
              </a:ext>
            </a:extLst>
          </p:cNvPr>
          <p:cNvSpPr txBox="1"/>
          <p:nvPr/>
        </p:nvSpPr>
        <p:spPr>
          <a:xfrm>
            <a:off x="1228164" y="4255584"/>
            <a:ext cx="3412165" cy="2031325"/>
          </a:xfrm>
          <a:prstGeom prst="rect">
            <a:avLst/>
          </a:prstGeom>
          <a:noFill/>
        </p:spPr>
        <p:txBody>
          <a:bodyPr wrap="square" rtlCol="0">
            <a:spAutoFit/>
          </a:bodyPr>
          <a:lstStyle/>
          <a:p>
            <a:r>
              <a:rPr lang="en-GB" dirty="0">
                <a:solidFill>
                  <a:srgbClr val="003A65"/>
                </a:solidFill>
                <a:latin typeface="Derailed Medium" panose="020B0503030101060003" pitchFamily="34" charset="77"/>
              </a:rPr>
              <a:t>Droplet size distribution has been show to influence rates of erosion, soil transportation, rainfall infiltration, runoff, driver visibility, rain gauge accuracy, and radar range and accuracy.</a:t>
            </a:r>
          </a:p>
        </p:txBody>
      </p:sp>
      <p:sp>
        <p:nvSpPr>
          <p:cNvPr id="21" name="Rounded Rectangle 20">
            <a:extLst>
              <a:ext uri="{FF2B5EF4-FFF2-40B4-BE49-F238E27FC236}">
                <a16:creationId xmlns:a16="http://schemas.microsoft.com/office/drawing/2014/main" id="{E9CD4347-29FD-D63F-8D4D-047169A44C2D}"/>
              </a:ext>
            </a:extLst>
          </p:cNvPr>
          <p:cNvSpPr/>
          <p:nvPr/>
        </p:nvSpPr>
        <p:spPr>
          <a:xfrm>
            <a:off x="955587" y="1581997"/>
            <a:ext cx="2421371" cy="2407296"/>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069F701-219A-3ACD-30FF-E677C7413C54}"/>
              </a:ext>
            </a:extLst>
          </p:cNvPr>
          <p:cNvSpPr txBox="1"/>
          <p:nvPr/>
        </p:nvSpPr>
        <p:spPr>
          <a:xfrm>
            <a:off x="1022022" y="1640354"/>
            <a:ext cx="2421371" cy="2308324"/>
          </a:xfrm>
          <a:prstGeom prst="rect">
            <a:avLst/>
          </a:prstGeom>
          <a:noFill/>
        </p:spPr>
        <p:txBody>
          <a:bodyPr wrap="square" rtlCol="0">
            <a:spAutoFit/>
          </a:bodyPr>
          <a:lstStyle/>
          <a:p>
            <a:r>
              <a:rPr lang="en-GB" dirty="0">
                <a:solidFill>
                  <a:srgbClr val="003A65"/>
                </a:solidFill>
                <a:latin typeface="Derailed Medium" panose="020B0503030101060003" pitchFamily="34" charset="77"/>
              </a:rPr>
              <a:t>Existing rainfall classification do not include droplet size distribution characteristics and typically don’t cover the full range of the spectrum.</a:t>
            </a:r>
          </a:p>
        </p:txBody>
      </p:sp>
      <p:grpSp>
        <p:nvGrpSpPr>
          <p:cNvPr id="27" name="Group 26">
            <a:extLst>
              <a:ext uri="{FF2B5EF4-FFF2-40B4-BE49-F238E27FC236}">
                <a16:creationId xmlns:a16="http://schemas.microsoft.com/office/drawing/2014/main" id="{826E924D-708D-B5C3-F5FD-F6971D27E487}"/>
              </a:ext>
            </a:extLst>
          </p:cNvPr>
          <p:cNvGrpSpPr/>
          <p:nvPr/>
        </p:nvGrpSpPr>
        <p:grpSpPr>
          <a:xfrm>
            <a:off x="90762" y="101777"/>
            <a:ext cx="1053071" cy="1284975"/>
            <a:chOff x="1522489" y="117105"/>
            <a:chExt cx="1053071" cy="1284975"/>
          </a:xfrm>
        </p:grpSpPr>
        <p:sp>
          <p:nvSpPr>
            <p:cNvPr id="28" name="Rounded Rectangle 27">
              <a:extLst>
                <a:ext uri="{FF2B5EF4-FFF2-40B4-BE49-F238E27FC236}">
                  <a16:creationId xmlns:a16="http://schemas.microsoft.com/office/drawing/2014/main" id="{A4D87FBE-1F53-1884-1AA3-9B6E20737E0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222CF0DC-5114-CCA5-CA1B-BD1DE47DE42F}"/>
                </a:ext>
              </a:extLst>
            </p:cNvPr>
            <p:cNvGrpSpPr/>
            <p:nvPr/>
          </p:nvGrpSpPr>
          <p:grpSpPr>
            <a:xfrm>
              <a:off x="1573437" y="160895"/>
              <a:ext cx="951174" cy="1197394"/>
              <a:chOff x="188650" y="82180"/>
              <a:chExt cx="951174" cy="1197394"/>
            </a:xfrm>
          </p:grpSpPr>
          <p:pic>
            <p:nvPicPr>
              <p:cNvPr id="30" name="Picture 29">
                <a:extLst>
                  <a:ext uri="{FF2B5EF4-FFF2-40B4-BE49-F238E27FC236}">
                    <a16:creationId xmlns:a16="http://schemas.microsoft.com/office/drawing/2014/main" id="{6E2E4AC5-FD3F-D558-BF3C-8C5ED4F1EC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1" name="TextBox 30">
                <a:extLst>
                  <a:ext uri="{FF2B5EF4-FFF2-40B4-BE49-F238E27FC236}">
                    <a16:creationId xmlns:a16="http://schemas.microsoft.com/office/drawing/2014/main" id="{B9DA434A-DC43-EE9C-6733-95D9A0BDDE9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050" name="Picture 2" descr="Download PNG">
            <a:extLst>
              <a:ext uri="{FF2B5EF4-FFF2-40B4-BE49-F238E27FC236}">
                <a16:creationId xmlns:a16="http://schemas.microsoft.com/office/drawing/2014/main" id="{F1B12F96-9CCC-CE72-9C65-F3C0C721E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9839" y="2275835"/>
            <a:ext cx="942543" cy="94254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2B1CA9C-B244-5650-DFEE-0A61E9E88C3F}"/>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Tree>
    <p:extLst>
      <p:ext uri="{BB962C8B-B14F-4D97-AF65-F5344CB8AC3E}">
        <p14:creationId xmlns:p14="http://schemas.microsoft.com/office/powerpoint/2010/main" val="31647143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8859-ACEA-89EA-CC63-A8B4ADA14791}"/>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B6CF1F67-024C-0834-AC22-34D98EAB30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6" name="TextBox 5">
            <a:extLst>
              <a:ext uri="{FF2B5EF4-FFF2-40B4-BE49-F238E27FC236}">
                <a16:creationId xmlns:a16="http://schemas.microsoft.com/office/drawing/2014/main" id="{D5DC632D-ADA2-C7D5-E369-0A5F173CE386}"/>
              </a:ext>
            </a:extLst>
          </p:cNvPr>
          <p:cNvSpPr txBox="1"/>
          <p:nvPr/>
        </p:nvSpPr>
        <p:spPr>
          <a:xfrm>
            <a:off x="606024" y="329625"/>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Disdrometer Data</a:t>
            </a:r>
          </a:p>
        </p:txBody>
      </p:sp>
      <p:sp>
        <p:nvSpPr>
          <p:cNvPr id="7" name="Rectangle 6">
            <a:extLst>
              <a:ext uri="{FF2B5EF4-FFF2-40B4-BE49-F238E27FC236}">
                <a16:creationId xmlns:a16="http://schemas.microsoft.com/office/drawing/2014/main" id="{6E14AFF1-AD11-53B8-2086-4B0C88539E48}"/>
              </a:ext>
            </a:extLst>
          </p:cNvPr>
          <p:cNvSpPr/>
          <p:nvPr/>
        </p:nvSpPr>
        <p:spPr>
          <a:xfrm>
            <a:off x="1093689" y="1389241"/>
            <a:ext cx="3319771" cy="4902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45CDB-A6CA-57EB-0ED5-64A3F0425E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8442" b="6408"/>
          <a:stretch/>
        </p:blipFill>
        <p:spPr>
          <a:xfrm>
            <a:off x="1515929" y="1836340"/>
            <a:ext cx="2478585" cy="4455223"/>
          </a:xfrm>
          <a:prstGeom prst="rect">
            <a:avLst/>
          </a:prstGeom>
        </p:spPr>
      </p:pic>
      <p:sp>
        <p:nvSpPr>
          <p:cNvPr id="9" name="TextBox 8">
            <a:extLst>
              <a:ext uri="{FF2B5EF4-FFF2-40B4-BE49-F238E27FC236}">
                <a16:creationId xmlns:a16="http://schemas.microsoft.com/office/drawing/2014/main" id="{1CC6D2AE-F172-D581-6E75-314085BB2C22}"/>
              </a:ext>
            </a:extLst>
          </p:cNvPr>
          <p:cNvSpPr txBox="1"/>
          <p:nvPr/>
        </p:nvSpPr>
        <p:spPr>
          <a:xfrm>
            <a:off x="1093688" y="1374675"/>
            <a:ext cx="3319771" cy="461665"/>
          </a:xfrm>
          <a:prstGeom prst="rect">
            <a:avLst/>
          </a:prstGeom>
          <a:noFill/>
        </p:spPr>
        <p:txBody>
          <a:bodyPr wrap="square" rtlCol="0">
            <a:spAutoFit/>
          </a:bodyPr>
          <a:lstStyle/>
          <a:p>
            <a:r>
              <a:rPr lang="en-GB" sz="2400" dirty="0">
                <a:solidFill>
                  <a:srgbClr val="003A65"/>
                </a:solidFill>
                <a:latin typeface="Derailed Medium" panose="020B0503030101060003" pitchFamily="34" charset="77"/>
              </a:rPr>
              <a:t>Disdrometer Network</a:t>
            </a:r>
          </a:p>
        </p:txBody>
      </p:sp>
      <p:sp>
        <p:nvSpPr>
          <p:cNvPr id="10" name="TextBox 9">
            <a:extLst>
              <a:ext uri="{FF2B5EF4-FFF2-40B4-BE49-F238E27FC236}">
                <a16:creationId xmlns:a16="http://schemas.microsoft.com/office/drawing/2014/main" id="{93E81D7B-3690-2AD9-0752-D20E11CEF38A}"/>
              </a:ext>
            </a:extLst>
          </p:cNvPr>
          <p:cNvSpPr txBox="1"/>
          <p:nvPr/>
        </p:nvSpPr>
        <p:spPr>
          <a:xfrm>
            <a:off x="749644" y="6448446"/>
            <a:ext cx="10746308"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3" name="Rounded Rectangle 12">
            <a:extLst>
              <a:ext uri="{FF2B5EF4-FFF2-40B4-BE49-F238E27FC236}">
                <a16:creationId xmlns:a16="http://schemas.microsoft.com/office/drawing/2014/main" id="{765A44A0-99BA-B59E-7B6E-E250D418E17C}"/>
              </a:ext>
            </a:extLst>
          </p:cNvPr>
          <p:cNvSpPr/>
          <p:nvPr/>
        </p:nvSpPr>
        <p:spPr>
          <a:xfrm>
            <a:off x="4678038" y="1629330"/>
            <a:ext cx="3569491"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Help">
            <a:hlinkClick r:id="rId6" action="ppaction://hlinksldjump"/>
            <a:extLst>
              <a:ext uri="{FF2B5EF4-FFF2-40B4-BE49-F238E27FC236}">
                <a16:creationId xmlns:a16="http://schemas.microsoft.com/office/drawing/2014/main" id="{48BF3631-8B28-A33C-76A6-09A73EA5C3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7911" y="1605507"/>
            <a:ext cx="720000" cy="720000"/>
          </a:xfrm>
          <a:prstGeom prst="rect">
            <a:avLst/>
          </a:prstGeom>
        </p:spPr>
      </p:pic>
      <p:sp>
        <p:nvSpPr>
          <p:cNvPr id="12" name="TextBox 11">
            <a:extLst>
              <a:ext uri="{FF2B5EF4-FFF2-40B4-BE49-F238E27FC236}">
                <a16:creationId xmlns:a16="http://schemas.microsoft.com/office/drawing/2014/main" id="{2C61EED0-040A-2632-9D0B-AE6BC7B1746F}"/>
              </a:ext>
            </a:extLst>
          </p:cNvPr>
          <p:cNvSpPr txBox="1"/>
          <p:nvPr/>
        </p:nvSpPr>
        <p:spPr>
          <a:xfrm>
            <a:off x="5377911" y="1780841"/>
            <a:ext cx="2714814"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is a disdrometer?</a:t>
            </a:r>
          </a:p>
        </p:txBody>
      </p:sp>
      <p:sp>
        <p:nvSpPr>
          <p:cNvPr id="14" name="Rounded Rectangle 13">
            <a:extLst>
              <a:ext uri="{FF2B5EF4-FFF2-40B4-BE49-F238E27FC236}">
                <a16:creationId xmlns:a16="http://schemas.microsoft.com/office/drawing/2014/main" id="{7B67EE38-ED6D-B2D3-8D63-3C9999FECA7F}"/>
              </a:ext>
            </a:extLst>
          </p:cNvPr>
          <p:cNvSpPr/>
          <p:nvPr/>
        </p:nvSpPr>
        <p:spPr>
          <a:xfrm>
            <a:off x="4678038" y="2570359"/>
            <a:ext cx="6157180"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Help">
            <a:hlinkClick r:id="rId8" action="ppaction://hlinksldjump"/>
            <a:extLst>
              <a:ext uri="{FF2B5EF4-FFF2-40B4-BE49-F238E27FC236}">
                <a16:creationId xmlns:a16="http://schemas.microsoft.com/office/drawing/2014/main" id="{6936C8DE-6144-DFF8-9A10-C9A8E559D1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7911" y="2544754"/>
            <a:ext cx="720000" cy="720000"/>
          </a:xfrm>
          <a:prstGeom prst="rect">
            <a:avLst/>
          </a:prstGeom>
        </p:spPr>
      </p:pic>
      <p:sp>
        <p:nvSpPr>
          <p:cNvPr id="16" name="TextBox 15">
            <a:extLst>
              <a:ext uri="{FF2B5EF4-FFF2-40B4-BE49-F238E27FC236}">
                <a16:creationId xmlns:a16="http://schemas.microsoft.com/office/drawing/2014/main" id="{376F15CF-1CBA-4F6B-9B5A-87837D39A88A}"/>
              </a:ext>
            </a:extLst>
          </p:cNvPr>
          <p:cNvSpPr txBox="1"/>
          <p:nvPr/>
        </p:nvSpPr>
        <p:spPr>
          <a:xfrm>
            <a:off x="5377910" y="2718061"/>
            <a:ext cx="5201697"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does drop size distribution (DSD) mean?</a:t>
            </a:r>
          </a:p>
        </p:txBody>
      </p:sp>
      <p:sp>
        <p:nvSpPr>
          <p:cNvPr id="17" name="Rounded Rectangle 16">
            <a:extLst>
              <a:ext uri="{FF2B5EF4-FFF2-40B4-BE49-F238E27FC236}">
                <a16:creationId xmlns:a16="http://schemas.microsoft.com/office/drawing/2014/main" id="{83EDAED3-0825-9BD5-C2D7-1B272063CB5F}"/>
              </a:ext>
            </a:extLst>
          </p:cNvPr>
          <p:cNvSpPr/>
          <p:nvPr/>
        </p:nvSpPr>
        <p:spPr>
          <a:xfrm>
            <a:off x="4678038" y="3511388"/>
            <a:ext cx="6157180"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Help">
            <a:hlinkClick r:id="rId9" action="ppaction://hlinksldjump"/>
            <a:extLst>
              <a:ext uri="{FF2B5EF4-FFF2-40B4-BE49-F238E27FC236}">
                <a16:creationId xmlns:a16="http://schemas.microsoft.com/office/drawing/2014/main" id="{66D492FB-8EDC-4113-90BC-E5659295EF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7911" y="3491507"/>
            <a:ext cx="720000" cy="720000"/>
          </a:xfrm>
          <a:prstGeom prst="rect">
            <a:avLst/>
          </a:prstGeom>
        </p:spPr>
      </p:pic>
      <p:sp>
        <p:nvSpPr>
          <p:cNvPr id="19" name="TextBox 18">
            <a:extLst>
              <a:ext uri="{FF2B5EF4-FFF2-40B4-BE49-F238E27FC236}">
                <a16:creationId xmlns:a16="http://schemas.microsoft.com/office/drawing/2014/main" id="{D13CB336-4A2B-2488-CD0E-37152369FA04}"/>
              </a:ext>
            </a:extLst>
          </p:cNvPr>
          <p:cNvSpPr txBox="1"/>
          <p:nvPr/>
        </p:nvSpPr>
        <p:spPr>
          <a:xfrm>
            <a:off x="5377911" y="3657238"/>
            <a:ext cx="5268154"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Where can the disdrometer data be accessed?</a:t>
            </a:r>
          </a:p>
        </p:txBody>
      </p:sp>
      <p:sp>
        <p:nvSpPr>
          <p:cNvPr id="20" name="Rounded Rectangle 19">
            <a:hlinkClick r:id="rId10" action="ppaction://hlinksldjump"/>
            <a:extLst>
              <a:ext uri="{FF2B5EF4-FFF2-40B4-BE49-F238E27FC236}">
                <a16:creationId xmlns:a16="http://schemas.microsoft.com/office/drawing/2014/main" id="{610B3E59-CFD2-38C4-8BE9-689C22B0EF49}"/>
              </a:ext>
            </a:extLst>
          </p:cNvPr>
          <p:cNvSpPr/>
          <p:nvPr/>
        </p:nvSpPr>
        <p:spPr>
          <a:xfrm>
            <a:off x="4678038" y="5393446"/>
            <a:ext cx="6952841" cy="87006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Help">
            <a:extLst>
              <a:ext uri="{FF2B5EF4-FFF2-40B4-BE49-F238E27FC236}">
                <a16:creationId xmlns:a16="http://schemas.microsoft.com/office/drawing/2014/main" id="{6158A043-0BE8-9DC6-2CF6-A140BBB9C5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6250" y="5452828"/>
            <a:ext cx="720000" cy="720000"/>
          </a:xfrm>
          <a:prstGeom prst="rect">
            <a:avLst/>
          </a:prstGeom>
        </p:spPr>
      </p:pic>
      <p:sp>
        <p:nvSpPr>
          <p:cNvPr id="22" name="TextBox 21">
            <a:extLst>
              <a:ext uri="{FF2B5EF4-FFF2-40B4-BE49-F238E27FC236}">
                <a16:creationId xmlns:a16="http://schemas.microsoft.com/office/drawing/2014/main" id="{E4F41EF9-2725-50DE-D95C-0826633D1204}"/>
              </a:ext>
            </a:extLst>
          </p:cNvPr>
          <p:cNvSpPr txBox="1"/>
          <p:nvPr/>
        </p:nvSpPr>
        <p:spPr>
          <a:xfrm>
            <a:off x="5377910" y="5509199"/>
            <a:ext cx="6109701" cy="646331"/>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the disdrometer data cleaned, corrected, and validated?</a:t>
            </a:r>
          </a:p>
        </p:txBody>
      </p:sp>
      <p:sp>
        <p:nvSpPr>
          <p:cNvPr id="23" name="Rounded Rectangle 22">
            <a:extLst>
              <a:ext uri="{FF2B5EF4-FFF2-40B4-BE49-F238E27FC236}">
                <a16:creationId xmlns:a16="http://schemas.microsoft.com/office/drawing/2014/main" id="{D2531E27-CBCF-3795-D5C6-EDB98CCA6903}"/>
              </a:ext>
            </a:extLst>
          </p:cNvPr>
          <p:cNvSpPr/>
          <p:nvPr/>
        </p:nvSpPr>
        <p:spPr>
          <a:xfrm>
            <a:off x="4678038" y="4452417"/>
            <a:ext cx="4222344"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Help">
            <a:hlinkClick r:id="rId11" action="ppaction://hlinksldjump"/>
            <a:extLst>
              <a:ext uri="{FF2B5EF4-FFF2-40B4-BE49-F238E27FC236}">
                <a16:creationId xmlns:a16="http://schemas.microsoft.com/office/drawing/2014/main" id="{47FD08F1-096E-7ADC-2E8D-82A5141AC1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7911" y="4428621"/>
            <a:ext cx="720000" cy="720000"/>
          </a:xfrm>
          <a:prstGeom prst="rect">
            <a:avLst/>
          </a:prstGeom>
        </p:spPr>
      </p:pic>
      <p:sp>
        <p:nvSpPr>
          <p:cNvPr id="25" name="TextBox 24">
            <a:extLst>
              <a:ext uri="{FF2B5EF4-FFF2-40B4-BE49-F238E27FC236}">
                <a16:creationId xmlns:a16="http://schemas.microsoft.com/office/drawing/2014/main" id="{2510ACAD-325E-BE5F-09C0-FD1AB31A38EB}"/>
              </a:ext>
            </a:extLst>
          </p:cNvPr>
          <p:cNvSpPr txBox="1"/>
          <p:nvPr/>
        </p:nvSpPr>
        <p:spPr>
          <a:xfrm>
            <a:off x="5386250" y="4603963"/>
            <a:ext cx="3441788"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auxiliary data was used?</a:t>
            </a:r>
          </a:p>
        </p:txBody>
      </p:sp>
      <p:grpSp>
        <p:nvGrpSpPr>
          <p:cNvPr id="29" name="Group 28">
            <a:extLst>
              <a:ext uri="{FF2B5EF4-FFF2-40B4-BE49-F238E27FC236}">
                <a16:creationId xmlns:a16="http://schemas.microsoft.com/office/drawing/2014/main" id="{33F92E0B-E946-FDBA-352F-854A3BD0826E}"/>
              </a:ext>
            </a:extLst>
          </p:cNvPr>
          <p:cNvGrpSpPr/>
          <p:nvPr/>
        </p:nvGrpSpPr>
        <p:grpSpPr>
          <a:xfrm>
            <a:off x="90762" y="101777"/>
            <a:ext cx="1053071" cy="1284975"/>
            <a:chOff x="1522489" y="117105"/>
            <a:chExt cx="1053071" cy="1284975"/>
          </a:xfrm>
        </p:grpSpPr>
        <p:sp>
          <p:nvSpPr>
            <p:cNvPr id="30" name="Rounded Rectangle 29">
              <a:extLst>
                <a:ext uri="{FF2B5EF4-FFF2-40B4-BE49-F238E27FC236}">
                  <a16:creationId xmlns:a16="http://schemas.microsoft.com/office/drawing/2014/main" id="{4ECF1F7C-4FB4-4BBF-5D77-F9C9B7E46CB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F512CDC8-9352-0E64-B1EA-8A7E1BE61283}"/>
                </a:ext>
              </a:extLst>
            </p:cNvPr>
            <p:cNvGrpSpPr/>
            <p:nvPr/>
          </p:nvGrpSpPr>
          <p:grpSpPr>
            <a:xfrm>
              <a:off x="1573437" y="160895"/>
              <a:ext cx="951174" cy="1197394"/>
              <a:chOff x="188650" y="82180"/>
              <a:chExt cx="951174" cy="1197394"/>
            </a:xfrm>
          </p:grpSpPr>
          <p:pic>
            <p:nvPicPr>
              <p:cNvPr id="32" name="Picture 31">
                <a:extLst>
                  <a:ext uri="{FF2B5EF4-FFF2-40B4-BE49-F238E27FC236}">
                    <a16:creationId xmlns:a16="http://schemas.microsoft.com/office/drawing/2014/main" id="{6668911B-E2DC-38F5-A3FD-5751D25B4D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3" name="TextBox 32">
                <a:extLst>
                  <a:ext uri="{FF2B5EF4-FFF2-40B4-BE49-F238E27FC236}">
                    <a16:creationId xmlns:a16="http://schemas.microsoft.com/office/drawing/2014/main" id="{FAA53E6C-F808-DEBB-D487-45600BACE41A}"/>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Tree>
    <p:extLst>
      <p:ext uri="{BB962C8B-B14F-4D97-AF65-F5344CB8AC3E}">
        <p14:creationId xmlns:p14="http://schemas.microsoft.com/office/powerpoint/2010/main" val="18328648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824023-5BA2-51C3-2498-CBF1810CFF35}"/>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2" name="Right Arrow 1">
            <a:hlinkClick r:id="" action="ppaction://hlinkshowjump?jump=nextslide"/>
            <a:extLst>
              <a:ext uri="{FF2B5EF4-FFF2-40B4-BE49-F238E27FC236}">
                <a16:creationId xmlns:a16="http://schemas.microsoft.com/office/drawing/2014/main" id="{70AC9F29-EE8F-CD7F-FFF5-EFD5126E8AA2}"/>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3903C87D-4D93-47D7-276A-5E9443523E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6" name="TextBox 5">
            <a:extLst>
              <a:ext uri="{FF2B5EF4-FFF2-40B4-BE49-F238E27FC236}">
                <a16:creationId xmlns:a16="http://schemas.microsoft.com/office/drawing/2014/main" id="{979B70E9-6F6B-EED0-5AB7-A3A75CEBC93E}"/>
              </a:ext>
            </a:extLst>
          </p:cNvPr>
          <p:cNvSpPr txBox="1"/>
          <p:nvPr/>
        </p:nvSpPr>
        <p:spPr>
          <a:xfrm>
            <a:off x="961805" y="-21325"/>
            <a:ext cx="9900089"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 1 of 2</a:t>
            </a:r>
          </a:p>
        </p:txBody>
      </p:sp>
      <p:sp>
        <p:nvSpPr>
          <p:cNvPr id="7" name="Rectangle 6">
            <a:extLst>
              <a:ext uri="{FF2B5EF4-FFF2-40B4-BE49-F238E27FC236}">
                <a16:creationId xmlns:a16="http://schemas.microsoft.com/office/drawing/2014/main" id="{637DBB94-3882-3FC5-4A31-9D26C9B07315}"/>
              </a:ext>
            </a:extLst>
          </p:cNvPr>
          <p:cNvSpPr/>
          <p:nvPr/>
        </p:nvSpPr>
        <p:spPr>
          <a:xfrm>
            <a:off x="596690" y="1491315"/>
            <a:ext cx="5315161" cy="3943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193C938-D6C9-8DCE-8860-26CD9072A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643" y="1841693"/>
            <a:ext cx="5134596" cy="3514141"/>
          </a:xfrm>
          <a:prstGeom prst="rect">
            <a:avLst/>
          </a:prstGeom>
        </p:spPr>
      </p:pic>
      <p:sp>
        <p:nvSpPr>
          <p:cNvPr id="14" name="TextBox 13">
            <a:extLst>
              <a:ext uri="{FF2B5EF4-FFF2-40B4-BE49-F238E27FC236}">
                <a16:creationId xmlns:a16="http://schemas.microsoft.com/office/drawing/2014/main" id="{0F1D431F-5876-4D44-018C-BA8194968616}"/>
              </a:ext>
            </a:extLst>
          </p:cNvPr>
          <p:cNvSpPr txBox="1"/>
          <p:nvPr/>
        </p:nvSpPr>
        <p:spPr>
          <a:xfrm>
            <a:off x="596689" y="1491315"/>
            <a:ext cx="5315161" cy="338554"/>
          </a:xfrm>
          <a:prstGeom prst="rect">
            <a:avLst/>
          </a:prstGeom>
          <a:noFill/>
        </p:spPr>
        <p:txBody>
          <a:bodyPr wrap="square" rtlCol="0">
            <a:spAutoFit/>
          </a:bodyPr>
          <a:lstStyle/>
          <a:p>
            <a:pPr algn="ctr"/>
            <a:r>
              <a:rPr lang="en-GB" sz="1600" dirty="0">
                <a:solidFill>
                  <a:srgbClr val="003A65"/>
                </a:solidFill>
                <a:latin typeface="Derailed Medium" panose="020B0503030101060003" pitchFamily="34" charset="77"/>
              </a:rPr>
              <a:t>Cluster Analysis Results: Structural Boundaries</a:t>
            </a:r>
          </a:p>
        </p:txBody>
      </p:sp>
      <p:sp>
        <p:nvSpPr>
          <p:cNvPr id="15" name="TextBox 14">
            <a:extLst>
              <a:ext uri="{FF2B5EF4-FFF2-40B4-BE49-F238E27FC236}">
                <a16:creationId xmlns:a16="http://schemas.microsoft.com/office/drawing/2014/main" id="{DF7923DF-F08C-B1F6-5FA7-DA5FFF13C9EE}"/>
              </a:ext>
            </a:extLst>
          </p:cNvPr>
          <p:cNvSpPr txBox="1"/>
          <p:nvPr/>
        </p:nvSpPr>
        <p:spPr>
          <a:xfrm>
            <a:off x="749644" y="6448446"/>
            <a:ext cx="10746308"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6" name="Rectangle 15">
            <a:extLst>
              <a:ext uri="{FF2B5EF4-FFF2-40B4-BE49-F238E27FC236}">
                <a16:creationId xmlns:a16="http://schemas.microsoft.com/office/drawing/2014/main" id="{277D5540-549B-C208-2524-3EAE1C8F80C6}"/>
              </a:ext>
            </a:extLst>
          </p:cNvPr>
          <p:cNvSpPr/>
          <p:nvPr/>
        </p:nvSpPr>
        <p:spPr>
          <a:xfrm>
            <a:off x="6180791" y="1491315"/>
            <a:ext cx="5315161" cy="3943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BABCB12-E055-A24F-94A8-333C2FA05B71}"/>
              </a:ext>
            </a:extLst>
          </p:cNvPr>
          <p:cNvSpPr txBox="1"/>
          <p:nvPr/>
        </p:nvSpPr>
        <p:spPr>
          <a:xfrm>
            <a:off x="6180790" y="1506501"/>
            <a:ext cx="5315160" cy="338554"/>
          </a:xfrm>
          <a:prstGeom prst="rect">
            <a:avLst/>
          </a:prstGeom>
          <a:noFill/>
        </p:spPr>
        <p:txBody>
          <a:bodyPr wrap="square" rtlCol="0">
            <a:spAutoFit/>
          </a:bodyPr>
          <a:lstStyle/>
          <a:p>
            <a:pPr algn="ctr"/>
            <a:r>
              <a:rPr lang="en-GB" sz="1600" dirty="0">
                <a:solidFill>
                  <a:srgbClr val="003A65"/>
                </a:solidFill>
                <a:latin typeface="Derailed Medium" panose="020B0503030101060003" pitchFamily="34" charset="77"/>
              </a:rPr>
              <a:t>Cluster Analysis Results: Cluster Descriptions  </a:t>
            </a:r>
          </a:p>
        </p:txBody>
      </p:sp>
      <p:grpSp>
        <p:nvGrpSpPr>
          <p:cNvPr id="10" name="Group 9">
            <a:extLst>
              <a:ext uri="{FF2B5EF4-FFF2-40B4-BE49-F238E27FC236}">
                <a16:creationId xmlns:a16="http://schemas.microsoft.com/office/drawing/2014/main" id="{4DA9BBFD-F782-1240-1D1C-3F7C689677C8}"/>
              </a:ext>
            </a:extLst>
          </p:cNvPr>
          <p:cNvGrpSpPr/>
          <p:nvPr/>
        </p:nvGrpSpPr>
        <p:grpSpPr>
          <a:xfrm>
            <a:off x="6262234" y="1829229"/>
            <a:ext cx="5038930" cy="3448667"/>
            <a:chOff x="4267345" y="1723776"/>
            <a:chExt cx="6600013" cy="4517079"/>
          </a:xfrm>
        </p:grpSpPr>
        <p:sp>
          <p:nvSpPr>
            <p:cNvPr id="11" name="Rectangle 10">
              <a:extLst>
                <a:ext uri="{FF2B5EF4-FFF2-40B4-BE49-F238E27FC236}">
                  <a16:creationId xmlns:a16="http://schemas.microsoft.com/office/drawing/2014/main" id="{7FD7FE81-F203-FF4C-D289-8D1BE010D90F}"/>
                </a:ext>
              </a:extLst>
            </p:cNvPr>
            <p:cNvSpPr/>
            <p:nvPr/>
          </p:nvSpPr>
          <p:spPr>
            <a:xfrm>
              <a:off x="4267345" y="1723776"/>
              <a:ext cx="6600013" cy="4517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CD4B693-8159-8D92-F62B-DB2E88423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4189"/>
            <a:stretch/>
          </p:blipFill>
          <p:spPr>
            <a:xfrm>
              <a:off x="4267345" y="1946321"/>
              <a:ext cx="6600013" cy="3773528"/>
            </a:xfrm>
            <a:prstGeom prst="rect">
              <a:avLst/>
            </a:prstGeom>
          </p:spPr>
        </p:pic>
        <p:pic>
          <p:nvPicPr>
            <p:cNvPr id="13" name="Picture 12">
              <a:extLst>
                <a:ext uri="{FF2B5EF4-FFF2-40B4-BE49-F238E27FC236}">
                  <a16:creationId xmlns:a16="http://schemas.microsoft.com/office/drawing/2014/main" id="{871901D2-BA6E-9FD5-D9E8-26B1B6E813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31" t="96172" r="28563" b="-305"/>
            <a:stretch/>
          </p:blipFill>
          <p:spPr>
            <a:xfrm>
              <a:off x="6158041" y="5861779"/>
              <a:ext cx="2818616" cy="237146"/>
            </a:xfrm>
            <a:prstGeom prst="rect">
              <a:avLst/>
            </a:prstGeom>
          </p:spPr>
        </p:pic>
      </p:grpSp>
      <p:pic>
        <p:nvPicPr>
          <p:cNvPr id="17" name="Graphic 16" descr="Zoom in">
            <a:hlinkClick r:id="rId7" action="ppaction://hlinksldjump"/>
            <a:extLst>
              <a:ext uri="{FF2B5EF4-FFF2-40B4-BE49-F238E27FC236}">
                <a16:creationId xmlns:a16="http://schemas.microsoft.com/office/drawing/2014/main" id="{AB2DBE3F-E005-F873-C734-A5EDF676241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689" y="4880122"/>
            <a:ext cx="526580" cy="526580"/>
          </a:xfrm>
          <a:prstGeom prst="rect">
            <a:avLst/>
          </a:prstGeom>
        </p:spPr>
      </p:pic>
      <p:pic>
        <p:nvPicPr>
          <p:cNvPr id="18" name="Graphic 17" descr="Zoom in">
            <a:hlinkClick r:id="rId9" action="ppaction://hlinksldjump"/>
            <a:extLst>
              <a:ext uri="{FF2B5EF4-FFF2-40B4-BE49-F238E27FC236}">
                <a16:creationId xmlns:a16="http://schemas.microsoft.com/office/drawing/2014/main" id="{F05353F1-E73F-F857-6435-DD8746BB67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0790" y="4873951"/>
            <a:ext cx="526580" cy="526580"/>
          </a:xfrm>
          <a:prstGeom prst="rect">
            <a:avLst/>
          </a:prstGeom>
        </p:spPr>
      </p:pic>
      <p:grpSp>
        <p:nvGrpSpPr>
          <p:cNvPr id="30" name="Group 29">
            <a:extLst>
              <a:ext uri="{FF2B5EF4-FFF2-40B4-BE49-F238E27FC236}">
                <a16:creationId xmlns:a16="http://schemas.microsoft.com/office/drawing/2014/main" id="{090E32DF-C16B-93B1-C1F3-97FDF52B2A90}"/>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F80FF0FE-1784-2338-808C-A845D84C2CFE}"/>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119C11E3-9FE7-DE17-4883-A5312F9031CB}"/>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F36FFADC-43D5-4BE5-8FCE-BD21DCD3EA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4369E27D-4332-F4A5-9765-E27DFECC981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35" name="TextBox 34">
            <a:extLst>
              <a:ext uri="{FF2B5EF4-FFF2-40B4-BE49-F238E27FC236}">
                <a16:creationId xmlns:a16="http://schemas.microsoft.com/office/drawing/2014/main" id="{6D7001C9-C085-8E94-5C0D-8ED74D387D5C}"/>
              </a:ext>
            </a:extLst>
          </p:cNvPr>
          <p:cNvSpPr txBox="1"/>
          <p:nvPr/>
        </p:nvSpPr>
        <p:spPr>
          <a:xfrm>
            <a:off x="6837078" y="5208674"/>
            <a:ext cx="4279885" cy="246221"/>
          </a:xfrm>
          <a:prstGeom prst="rect">
            <a:avLst/>
          </a:prstGeom>
          <a:noFill/>
        </p:spPr>
        <p:txBody>
          <a:bodyPr wrap="square" rtlCol="0">
            <a:spAutoFit/>
          </a:bodyPr>
          <a:lstStyle/>
          <a:p>
            <a:pPr algn="ctr"/>
            <a:r>
              <a:rPr lang="en-GB" sz="1000" dirty="0">
                <a:solidFill>
                  <a:srgbClr val="003A65"/>
                </a:solidFill>
                <a:latin typeface="Derailed" panose="020B0503030101060003" pitchFamily="34" charset="77"/>
              </a:rPr>
              <a:t>Only points with 10 or more samples are shown.</a:t>
            </a:r>
          </a:p>
        </p:txBody>
      </p:sp>
      <p:sp>
        <p:nvSpPr>
          <p:cNvPr id="20" name="Rounded Rectangle 19">
            <a:extLst>
              <a:ext uri="{FF2B5EF4-FFF2-40B4-BE49-F238E27FC236}">
                <a16:creationId xmlns:a16="http://schemas.microsoft.com/office/drawing/2014/main" id="{542E1039-A78C-4E16-6063-EAF793FCECFA}"/>
              </a:ext>
            </a:extLst>
          </p:cNvPr>
          <p:cNvSpPr/>
          <p:nvPr/>
        </p:nvSpPr>
        <p:spPr>
          <a:xfrm>
            <a:off x="4028493" y="5630271"/>
            <a:ext cx="3958595"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Help">
            <a:hlinkClick r:id="rId11" action="ppaction://hlinksldjump"/>
            <a:extLst>
              <a:ext uri="{FF2B5EF4-FFF2-40B4-BE49-F238E27FC236}">
                <a16:creationId xmlns:a16="http://schemas.microsoft.com/office/drawing/2014/main" id="{AA40A550-76B2-30EE-1C27-2512B4F4BD4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08366" y="5606448"/>
            <a:ext cx="720000" cy="720000"/>
          </a:xfrm>
          <a:prstGeom prst="rect">
            <a:avLst/>
          </a:prstGeom>
        </p:spPr>
      </p:pic>
      <p:sp>
        <p:nvSpPr>
          <p:cNvPr id="27" name="TextBox 26">
            <a:extLst>
              <a:ext uri="{FF2B5EF4-FFF2-40B4-BE49-F238E27FC236}">
                <a16:creationId xmlns:a16="http://schemas.microsoft.com/office/drawing/2014/main" id="{BB419CD8-2D71-DC90-23F0-3A81C5951D85}"/>
              </a:ext>
            </a:extLst>
          </p:cNvPr>
          <p:cNvSpPr txBox="1"/>
          <p:nvPr/>
        </p:nvSpPr>
        <p:spPr>
          <a:xfrm>
            <a:off x="4728365" y="5781782"/>
            <a:ext cx="3144395"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is the methodology?</a:t>
            </a:r>
          </a:p>
        </p:txBody>
      </p:sp>
    </p:spTree>
    <p:extLst>
      <p:ext uri="{BB962C8B-B14F-4D97-AF65-F5344CB8AC3E}">
        <p14:creationId xmlns:p14="http://schemas.microsoft.com/office/powerpoint/2010/main" val="17393993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824023-5BA2-51C3-2498-CBF1810CFF35}"/>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27" name="Rounded Rectangle 26">
            <a:extLst>
              <a:ext uri="{FF2B5EF4-FFF2-40B4-BE49-F238E27FC236}">
                <a16:creationId xmlns:a16="http://schemas.microsoft.com/office/drawing/2014/main" id="{431074F5-3FAB-99F6-FE8E-40173B52EAB0}"/>
              </a:ext>
            </a:extLst>
          </p:cNvPr>
          <p:cNvSpPr/>
          <p:nvPr/>
        </p:nvSpPr>
        <p:spPr>
          <a:xfrm>
            <a:off x="1580147" y="1472415"/>
            <a:ext cx="8750969" cy="4073994"/>
          </a:xfrm>
          <a:prstGeom prst="roundRect">
            <a:avLst>
              <a:gd name="adj" fmla="val 27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a:hlinkClick r:id="" action="ppaction://hlinkshowjump?jump=previousslide"/>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3903C87D-4D93-47D7-276A-5E9443523E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6" name="TextBox 5">
            <a:extLst>
              <a:ext uri="{FF2B5EF4-FFF2-40B4-BE49-F238E27FC236}">
                <a16:creationId xmlns:a16="http://schemas.microsoft.com/office/drawing/2014/main" id="{979B70E9-6F6B-EED0-5AB7-A3A75CEBC93E}"/>
              </a:ext>
            </a:extLst>
          </p:cNvPr>
          <p:cNvSpPr txBox="1"/>
          <p:nvPr/>
        </p:nvSpPr>
        <p:spPr>
          <a:xfrm>
            <a:off x="962170" y="-37898"/>
            <a:ext cx="9849139"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 2 of 2</a:t>
            </a:r>
          </a:p>
        </p:txBody>
      </p:sp>
      <p:sp>
        <p:nvSpPr>
          <p:cNvPr id="15" name="TextBox 14">
            <a:extLst>
              <a:ext uri="{FF2B5EF4-FFF2-40B4-BE49-F238E27FC236}">
                <a16:creationId xmlns:a16="http://schemas.microsoft.com/office/drawing/2014/main" id="{DF7923DF-F08C-B1F6-5FA7-DA5FFF13C9EE}"/>
              </a:ext>
            </a:extLst>
          </p:cNvPr>
          <p:cNvSpPr txBox="1"/>
          <p:nvPr/>
        </p:nvSpPr>
        <p:spPr>
          <a:xfrm>
            <a:off x="749644" y="6448446"/>
            <a:ext cx="10746308"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grpSp>
        <p:nvGrpSpPr>
          <p:cNvPr id="30" name="Group 29">
            <a:extLst>
              <a:ext uri="{FF2B5EF4-FFF2-40B4-BE49-F238E27FC236}">
                <a16:creationId xmlns:a16="http://schemas.microsoft.com/office/drawing/2014/main" id="{090E32DF-C16B-93B1-C1F3-97FDF52B2A90}"/>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F80FF0FE-1784-2338-808C-A845D84C2CFE}"/>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119C11E3-9FE7-DE17-4883-A5312F9031CB}"/>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F36FFADC-43D5-4BE5-8FCE-BD21DCD3E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4369E27D-4332-F4A5-9765-E27DFECC981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1" name="Picture 20">
            <a:extLst>
              <a:ext uri="{FF2B5EF4-FFF2-40B4-BE49-F238E27FC236}">
                <a16:creationId xmlns:a16="http://schemas.microsoft.com/office/drawing/2014/main" id="{D086D62A-968C-8E06-21E0-F3907E1421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404" y="1553758"/>
            <a:ext cx="8567171" cy="3925889"/>
          </a:xfrm>
          <a:prstGeom prst="rect">
            <a:avLst/>
          </a:prstGeom>
        </p:spPr>
      </p:pic>
    </p:spTree>
    <p:extLst>
      <p:ext uri="{BB962C8B-B14F-4D97-AF65-F5344CB8AC3E}">
        <p14:creationId xmlns:p14="http://schemas.microsoft.com/office/powerpoint/2010/main" val="20459964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 name="Right Arrow 2">
            <a:hlinkClick r:id="rId4"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6" name="TextBox 5">
            <a:extLst>
              <a:ext uri="{FF2B5EF4-FFF2-40B4-BE49-F238E27FC236}">
                <a16:creationId xmlns:a16="http://schemas.microsoft.com/office/drawing/2014/main" id="{1330FBA1-AA12-982C-D8CE-E95B69DA6EDD}"/>
              </a:ext>
            </a:extLst>
          </p:cNvPr>
          <p:cNvSpPr txBox="1"/>
          <p:nvPr/>
        </p:nvSpPr>
        <p:spPr>
          <a:xfrm>
            <a:off x="606024" y="172742"/>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The Rainfall Simulator</a:t>
            </a:r>
          </a:p>
        </p:txBody>
      </p:sp>
      <p:sp>
        <p:nvSpPr>
          <p:cNvPr id="7" name="TextBox 6">
            <a:extLst>
              <a:ext uri="{FF2B5EF4-FFF2-40B4-BE49-F238E27FC236}">
                <a16:creationId xmlns:a16="http://schemas.microsoft.com/office/drawing/2014/main" id="{18DF3805-717B-3BC2-198C-B63AEBFC32E4}"/>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8" name="Picture 7">
            <a:extLst>
              <a:ext uri="{FF2B5EF4-FFF2-40B4-BE49-F238E27FC236}">
                <a16:creationId xmlns:a16="http://schemas.microsoft.com/office/drawing/2014/main" id="{3A4E6D59-39F4-36A1-49C0-382BCBAD1525}"/>
              </a:ext>
            </a:extLst>
          </p:cNvPr>
          <p:cNvPicPr>
            <a:picLocks noChangeAspect="1"/>
          </p:cNvPicPr>
          <p:nvPr/>
        </p:nvPicPr>
        <p:blipFill rotWithShape="1">
          <a:blip r:embed="rId6">
            <a:extLst>
              <a:ext uri="{28A0092B-C50C-407E-A947-70E740481C1C}">
                <a14:useLocalDpi xmlns:a14="http://schemas.microsoft.com/office/drawing/2010/main" val="0"/>
              </a:ext>
            </a:extLst>
          </a:blip>
          <a:srcRect l="2660"/>
          <a:stretch/>
        </p:blipFill>
        <p:spPr>
          <a:xfrm>
            <a:off x="2191511" y="1455311"/>
            <a:ext cx="8957979" cy="4922405"/>
          </a:xfrm>
          <a:prstGeom prst="rect">
            <a:avLst/>
          </a:prstGeom>
        </p:spPr>
      </p:pic>
      <p:sp>
        <p:nvSpPr>
          <p:cNvPr id="10" name="Rounded Rectangle 9">
            <a:extLst>
              <a:ext uri="{FF2B5EF4-FFF2-40B4-BE49-F238E27FC236}">
                <a16:creationId xmlns:a16="http://schemas.microsoft.com/office/drawing/2014/main" id="{443812A8-3C6B-0DDA-87DB-A1ECCF078D33}"/>
              </a:ext>
            </a:extLst>
          </p:cNvPr>
          <p:cNvSpPr/>
          <p:nvPr/>
        </p:nvSpPr>
        <p:spPr>
          <a:xfrm>
            <a:off x="126756" y="1448185"/>
            <a:ext cx="4904907" cy="672353"/>
          </a:xfrm>
          <a:prstGeom prst="roundRect">
            <a:avLst>
              <a:gd name="adj" fmla="val 50000"/>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0755857-4E2A-8D2A-B3E9-B35F9FB953D7}"/>
              </a:ext>
            </a:extLst>
          </p:cNvPr>
          <p:cNvSpPr txBox="1"/>
          <p:nvPr/>
        </p:nvSpPr>
        <p:spPr>
          <a:xfrm>
            <a:off x="794102" y="1593540"/>
            <a:ext cx="4105394" cy="369332"/>
          </a:xfrm>
          <a:prstGeom prst="rect">
            <a:avLst/>
          </a:prstGeom>
          <a:solidFill>
            <a:srgbClr val="003A65"/>
          </a:solidFill>
        </p:spPr>
        <p:txBody>
          <a:bodyPr wrap="square" rtlCol="0">
            <a:spAutoFit/>
          </a:bodyPr>
          <a:lstStyle/>
          <a:p>
            <a:r>
              <a:rPr lang="en-GB" dirty="0">
                <a:solidFill>
                  <a:schemeClr val="bg1"/>
                </a:solidFill>
                <a:latin typeface="Derailed Medium" panose="020B0503030101060003" pitchFamily="34" charset="77"/>
              </a:rPr>
              <a:t>The different nozzle configurations.</a:t>
            </a:r>
          </a:p>
        </p:txBody>
      </p:sp>
      <p:sp>
        <p:nvSpPr>
          <p:cNvPr id="12" name="Rounded Rectangle 11">
            <a:extLst>
              <a:ext uri="{FF2B5EF4-FFF2-40B4-BE49-F238E27FC236}">
                <a16:creationId xmlns:a16="http://schemas.microsoft.com/office/drawing/2014/main" id="{B359C857-0B58-A417-C169-19917ECEA160}"/>
              </a:ext>
            </a:extLst>
          </p:cNvPr>
          <p:cNvSpPr/>
          <p:nvPr/>
        </p:nvSpPr>
        <p:spPr>
          <a:xfrm>
            <a:off x="126756" y="2186126"/>
            <a:ext cx="4600107" cy="672353"/>
          </a:xfrm>
          <a:prstGeom prst="roundRect">
            <a:avLst>
              <a:gd name="adj" fmla="val 50000"/>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B883052-E1F4-79EB-9D74-29F4A6F5CA58}"/>
              </a:ext>
            </a:extLst>
          </p:cNvPr>
          <p:cNvSpPr txBox="1"/>
          <p:nvPr/>
        </p:nvSpPr>
        <p:spPr>
          <a:xfrm>
            <a:off x="794103" y="2331481"/>
            <a:ext cx="3735086" cy="369332"/>
          </a:xfrm>
          <a:prstGeom prst="rect">
            <a:avLst/>
          </a:prstGeom>
          <a:solidFill>
            <a:srgbClr val="003A65"/>
          </a:solidFill>
        </p:spPr>
        <p:txBody>
          <a:bodyPr wrap="square" rtlCol="0">
            <a:spAutoFit/>
          </a:bodyPr>
          <a:lstStyle/>
          <a:p>
            <a:r>
              <a:rPr lang="en-GB" dirty="0">
                <a:solidFill>
                  <a:schemeClr val="bg1"/>
                </a:solidFill>
                <a:latin typeface="Derailed Medium" panose="020B0503030101060003" pitchFamily="34" charset="77"/>
              </a:rPr>
              <a:t>Simulator testing and validation.</a:t>
            </a:r>
          </a:p>
        </p:txBody>
      </p:sp>
      <p:pic>
        <p:nvPicPr>
          <p:cNvPr id="15" name="Graphic 14" descr="Information">
            <a:hlinkClick r:id="rId7" action="ppaction://hlinksldjump"/>
            <a:extLst>
              <a:ext uri="{FF2B5EF4-FFF2-40B4-BE49-F238E27FC236}">
                <a16:creationId xmlns:a16="http://schemas.microsoft.com/office/drawing/2014/main" id="{9BA640AD-9ACE-D73F-99F1-A77F5FAC1A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758" y="2156147"/>
            <a:ext cx="720000" cy="720000"/>
          </a:xfrm>
          <a:prstGeom prst="rect">
            <a:avLst/>
          </a:prstGeom>
        </p:spPr>
      </p:pic>
      <p:sp>
        <p:nvSpPr>
          <p:cNvPr id="16" name="Rounded Rectangle 15">
            <a:extLst>
              <a:ext uri="{FF2B5EF4-FFF2-40B4-BE49-F238E27FC236}">
                <a16:creationId xmlns:a16="http://schemas.microsoft.com/office/drawing/2014/main" id="{48CC17B1-CB80-BBF1-D886-A8F3D083309D}"/>
              </a:ext>
            </a:extLst>
          </p:cNvPr>
          <p:cNvSpPr/>
          <p:nvPr/>
        </p:nvSpPr>
        <p:spPr>
          <a:xfrm>
            <a:off x="118341" y="2949276"/>
            <a:ext cx="4600106" cy="672353"/>
          </a:xfrm>
          <a:prstGeom prst="roundRect">
            <a:avLst>
              <a:gd name="adj" fmla="val 50000"/>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3444B83-825B-98AD-60CD-2EA12C6A070C}"/>
              </a:ext>
            </a:extLst>
          </p:cNvPr>
          <p:cNvSpPr txBox="1"/>
          <p:nvPr/>
        </p:nvSpPr>
        <p:spPr>
          <a:xfrm>
            <a:off x="785687" y="3094631"/>
            <a:ext cx="3735086" cy="369332"/>
          </a:xfrm>
          <a:prstGeom prst="rect">
            <a:avLst/>
          </a:prstGeom>
          <a:solidFill>
            <a:srgbClr val="003A65"/>
          </a:solidFill>
        </p:spPr>
        <p:txBody>
          <a:bodyPr wrap="square" rtlCol="0">
            <a:spAutoFit/>
          </a:bodyPr>
          <a:lstStyle/>
          <a:p>
            <a:r>
              <a:rPr lang="en-GB" dirty="0">
                <a:solidFill>
                  <a:schemeClr val="bg1"/>
                </a:solidFill>
                <a:latin typeface="Derailed Medium" panose="020B0503030101060003" pitchFamily="34" charset="77"/>
              </a:rPr>
              <a:t>Rain gauge experiment design.</a:t>
            </a:r>
          </a:p>
        </p:txBody>
      </p:sp>
      <p:pic>
        <p:nvPicPr>
          <p:cNvPr id="18" name="Graphic 17" descr="Information">
            <a:hlinkClick r:id="rId9" action="ppaction://hlinksldjump"/>
            <a:extLst>
              <a:ext uri="{FF2B5EF4-FFF2-40B4-BE49-F238E27FC236}">
                <a16:creationId xmlns:a16="http://schemas.microsoft.com/office/drawing/2014/main" id="{805F34BF-AC01-EA61-4581-10BF981C46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342" y="2919297"/>
            <a:ext cx="720000" cy="720000"/>
          </a:xfrm>
          <a:prstGeom prst="rect">
            <a:avLst/>
          </a:prstGeom>
        </p:spPr>
      </p:pic>
      <p:sp>
        <p:nvSpPr>
          <p:cNvPr id="19" name="Rounded Rectangle 18">
            <a:extLst>
              <a:ext uri="{FF2B5EF4-FFF2-40B4-BE49-F238E27FC236}">
                <a16:creationId xmlns:a16="http://schemas.microsoft.com/office/drawing/2014/main" id="{43C6C2D4-AD5F-6EFC-68F2-D24258D2D518}"/>
              </a:ext>
            </a:extLst>
          </p:cNvPr>
          <p:cNvSpPr/>
          <p:nvPr/>
        </p:nvSpPr>
        <p:spPr>
          <a:xfrm>
            <a:off x="126756" y="3709214"/>
            <a:ext cx="2529260" cy="1142092"/>
          </a:xfrm>
          <a:prstGeom prst="roundRect">
            <a:avLst>
              <a:gd name="adj" fmla="val 50000"/>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6EBA7345-6562-E155-6D9E-3BB6ECAF3FD5}"/>
              </a:ext>
            </a:extLst>
          </p:cNvPr>
          <p:cNvSpPr txBox="1"/>
          <p:nvPr/>
        </p:nvSpPr>
        <p:spPr>
          <a:xfrm>
            <a:off x="794102" y="3920913"/>
            <a:ext cx="1569288" cy="646331"/>
          </a:xfrm>
          <a:prstGeom prst="rect">
            <a:avLst/>
          </a:prstGeom>
          <a:solidFill>
            <a:srgbClr val="003A65"/>
          </a:solidFill>
        </p:spPr>
        <p:txBody>
          <a:bodyPr wrap="square" rtlCol="0">
            <a:spAutoFit/>
          </a:bodyPr>
          <a:lstStyle/>
          <a:p>
            <a:r>
              <a:rPr lang="en-GB" dirty="0">
                <a:solidFill>
                  <a:schemeClr val="bg1"/>
                </a:solidFill>
                <a:latin typeface="Derailed Medium" panose="020B0503030101060003" pitchFamily="34" charset="77"/>
              </a:rPr>
              <a:t>Photograph of the setup.</a:t>
            </a:r>
          </a:p>
        </p:txBody>
      </p:sp>
      <p:pic>
        <p:nvPicPr>
          <p:cNvPr id="21" name="Graphic 20" descr="Camera">
            <a:hlinkClick r:id="rId10" action="ppaction://hlinksldjump"/>
            <a:extLst>
              <a:ext uri="{FF2B5EF4-FFF2-40B4-BE49-F238E27FC236}">
                <a16:creationId xmlns:a16="http://schemas.microsoft.com/office/drawing/2014/main" id="{52ABBC2E-0C81-3A46-2C38-4A6967A8D5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7182" y="3926923"/>
            <a:ext cx="612000" cy="612000"/>
          </a:xfrm>
          <a:prstGeom prst="rect">
            <a:avLst/>
          </a:prstGeom>
        </p:spPr>
      </p:pic>
      <p:pic>
        <p:nvPicPr>
          <p:cNvPr id="22" name="Graphic 21" descr="Information">
            <a:hlinkClick r:id="rId12" action="ppaction://hlinksldjump"/>
            <a:extLst>
              <a:ext uri="{FF2B5EF4-FFF2-40B4-BE49-F238E27FC236}">
                <a16:creationId xmlns:a16="http://schemas.microsoft.com/office/drawing/2014/main" id="{3782E09D-CA5E-D3E8-1791-17F2FA1E5E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757" y="1430542"/>
            <a:ext cx="720000" cy="720000"/>
          </a:xfrm>
          <a:prstGeom prst="rect">
            <a:avLst/>
          </a:prstGeom>
        </p:spPr>
      </p:pic>
      <p:sp>
        <p:nvSpPr>
          <p:cNvPr id="23" name="Rounded Rectangle 22">
            <a:extLst>
              <a:ext uri="{FF2B5EF4-FFF2-40B4-BE49-F238E27FC236}">
                <a16:creationId xmlns:a16="http://schemas.microsoft.com/office/drawing/2014/main" id="{974D8FBD-A8D0-F34A-1777-C6DF324B3F7B}"/>
              </a:ext>
            </a:extLst>
          </p:cNvPr>
          <p:cNvSpPr/>
          <p:nvPr/>
        </p:nvSpPr>
        <p:spPr>
          <a:xfrm>
            <a:off x="8857129" y="1449704"/>
            <a:ext cx="2728847" cy="1072241"/>
          </a:xfrm>
          <a:prstGeom prst="roundRect">
            <a:avLst>
              <a:gd name="adj" fmla="val 50000"/>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7C81D3-DB83-4990-6A8A-02ACD499983F}"/>
              </a:ext>
            </a:extLst>
          </p:cNvPr>
          <p:cNvSpPr txBox="1"/>
          <p:nvPr/>
        </p:nvSpPr>
        <p:spPr>
          <a:xfrm>
            <a:off x="9229350" y="1489235"/>
            <a:ext cx="1669983" cy="923330"/>
          </a:xfrm>
          <a:prstGeom prst="rect">
            <a:avLst/>
          </a:prstGeom>
          <a:solidFill>
            <a:srgbClr val="003A65"/>
          </a:solidFill>
        </p:spPr>
        <p:txBody>
          <a:bodyPr wrap="square" rtlCol="0">
            <a:spAutoFit/>
          </a:bodyPr>
          <a:lstStyle/>
          <a:p>
            <a:pPr algn="r"/>
            <a:r>
              <a:rPr lang="en-GB" dirty="0">
                <a:solidFill>
                  <a:schemeClr val="bg1"/>
                </a:solidFill>
                <a:latin typeface="Derailed Medium" panose="020B0503030101060003" pitchFamily="34" charset="77"/>
              </a:rPr>
              <a:t>An annotated diagram of the simulator.</a:t>
            </a:r>
          </a:p>
        </p:txBody>
      </p:sp>
      <p:pic>
        <p:nvPicPr>
          <p:cNvPr id="26" name="Graphic 25" descr="Information">
            <a:hlinkClick r:id="rId13" action="ppaction://hlinksldjump"/>
            <a:extLst>
              <a:ext uri="{FF2B5EF4-FFF2-40B4-BE49-F238E27FC236}">
                <a16:creationId xmlns:a16="http://schemas.microsoft.com/office/drawing/2014/main" id="{49EAA633-3D57-149C-06A5-5C9E0A101B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26" y="1590900"/>
            <a:ext cx="720000" cy="720000"/>
          </a:xfrm>
          <a:prstGeom prst="rect">
            <a:avLst/>
          </a:prstGeom>
        </p:spPr>
      </p:pic>
      <p:grpSp>
        <p:nvGrpSpPr>
          <p:cNvPr id="33" name="Group 32">
            <a:extLst>
              <a:ext uri="{FF2B5EF4-FFF2-40B4-BE49-F238E27FC236}">
                <a16:creationId xmlns:a16="http://schemas.microsoft.com/office/drawing/2014/main" id="{F9C9CD26-9BFE-E104-9BAD-103637975FDA}"/>
              </a:ext>
            </a:extLst>
          </p:cNvPr>
          <p:cNvGrpSpPr/>
          <p:nvPr/>
        </p:nvGrpSpPr>
        <p:grpSpPr>
          <a:xfrm>
            <a:off x="90762" y="101777"/>
            <a:ext cx="1053071" cy="1284975"/>
            <a:chOff x="1522489" y="117105"/>
            <a:chExt cx="1053071" cy="1284975"/>
          </a:xfrm>
        </p:grpSpPr>
        <p:sp>
          <p:nvSpPr>
            <p:cNvPr id="34" name="Rounded Rectangle 33">
              <a:extLst>
                <a:ext uri="{FF2B5EF4-FFF2-40B4-BE49-F238E27FC236}">
                  <a16:creationId xmlns:a16="http://schemas.microsoft.com/office/drawing/2014/main" id="{F35043A8-E8C3-0889-EACC-A24A25E3C6CB}"/>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1224D853-5EC7-7CA4-4440-6B6F521E5CBF}"/>
                </a:ext>
              </a:extLst>
            </p:cNvPr>
            <p:cNvGrpSpPr/>
            <p:nvPr/>
          </p:nvGrpSpPr>
          <p:grpSpPr>
            <a:xfrm>
              <a:off x="1573437" y="160895"/>
              <a:ext cx="951174" cy="1197394"/>
              <a:chOff x="188650" y="82180"/>
              <a:chExt cx="951174" cy="1197394"/>
            </a:xfrm>
          </p:grpSpPr>
          <p:pic>
            <p:nvPicPr>
              <p:cNvPr id="36" name="Picture 35">
                <a:extLst>
                  <a:ext uri="{FF2B5EF4-FFF2-40B4-BE49-F238E27FC236}">
                    <a16:creationId xmlns:a16="http://schemas.microsoft.com/office/drawing/2014/main" id="{F0BD0C13-5CD6-0AD6-03A0-7BCD7C6557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7" name="TextBox 36">
                <a:extLst>
                  <a:ext uri="{FF2B5EF4-FFF2-40B4-BE49-F238E27FC236}">
                    <a16:creationId xmlns:a16="http://schemas.microsoft.com/office/drawing/2014/main" id="{2EA8ACA6-A5E9-AB33-7DF1-0AB86F6D7A0B}"/>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Tree>
    <p:extLst>
      <p:ext uri="{BB962C8B-B14F-4D97-AF65-F5344CB8AC3E}">
        <p14:creationId xmlns:p14="http://schemas.microsoft.com/office/powerpoint/2010/main" val="5209202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B8A7D65-93AC-AA30-3977-17CB1FE7100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2" name="Rounded Rectangle 1">
            <a:extLst>
              <a:ext uri="{FF2B5EF4-FFF2-40B4-BE49-F238E27FC236}">
                <a16:creationId xmlns:a16="http://schemas.microsoft.com/office/drawing/2014/main" id="{1FBFD8F0-58D3-19C5-6BF9-96BDC7902050}"/>
              </a:ext>
            </a:extLst>
          </p:cNvPr>
          <p:cNvSpPr/>
          <p:nvPr/>
        </p:nvSpPr>
        <p:spPr>
          <a:xfrm>
            <a:off x="336331" y="1422817"/>
            <a:ext cx="4595907"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E933FC1-84E8-B6A5-59CF-8242BE999E3F}"/>
              </a:ext>
            </a:extLst>
          </p:cNvPr>
          <p:cNvSpPr txBox="1"/>
          <p:nvPr/>
        </p:nvSpPr>
        <p:spPr>
          <a:xfrm>
            <a:off x="1143831" y="172742"/>
            <a:ext cx="10376786"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pic>
        <p:nvPicPr>
          <p:cNvPr id="5" name="Picture 4">
            <a:extLst>
              <a:ext uri="{FF2B5EF4-FFF2-40B4-BE49-F238E27FC236}">
                <a16:creationId xmlns:a16="http://schemas.microsoft.com/office/drawing/2014/main" id="{B2674C74-176A-1B41-BB16-205087938D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12" t="9819" r="71436" b="29822"/>
          <a:stretch>
            <a:fillRect/>
          </a:stretch>
        </p:blipFill>
        <p:spPr>
          <a:xfrm>
            <a:off x="393824" y="1893926"/>
            <a:ext cx="2760971" cy="4400667"/>
          </a:xfrm>
          <a:prstGeom prst="rect">
            <a:avLst/>
          </a:prstGeom>
        </p:spPr>
      </p:pic>
      <p:sp>
        <p:nvSpPr>
          <p:cNvPr id="8" name="TextBox 7">
            <a:extLst>
              <a:ext uri="{FF2B5EF4-FFF2-40B4-BE49-F238E27FC236}">
                <a16:creationId xmlns:a16="http://schemas.microsoft.com/office/drawing/2014/main" id="{F633EDC7-DCE1-FFA1-9177-E2A804488EB5}"/>
              </a:ext>
            </a:extLst>
          </p:cNvPr>
          <p:cNvSpPr txBox="1"/>
          <p:nvPr/>
        </p:nvSpPr>
        <p:spPr>
          <a:xfrm>
            <a:off x="767196" y="1422817"/>
            <a:ext cx="3319771" cy="461665"/>
          </a:xfrm>
          <a:prstGeom prst="rect">
            <a:avLst/>
          </a:prstGeom>
          <a:noFill/>
        </p:spPr>
        <p:txBody>
          <a:bodyPr wrap="square" rtlCol="0">
            <a:spAutoFit/>
          </a:bodyPr>
          <a:lstStyle/>
          <a:p>
            <a:r>
              <a:rPr lang="en-GB" sz="2400" dirty="0">
                <a:solidFill>
                  <a:srgbClr val="003A65"/>
                </a:solidFill>
                <a:latin typeface="Derailed Medium" panose="020B0503030101060003" pitchFamily="34" charset="77"/>
              </a:rPr>
              <a:t>Disdrometer Network</a:t>
            </a:r>
          </a:p>
        </p:txBody>
      </p:sp>
      <p:sp>
        <p:nvSpPr>
          <p:cNvPr id="15" name="TextBox 14">
            <a:extLst>
              <a:ext uri="{FF2B5EF4-FFF2-40B4-BE49-F238E27FC236}">
                <a16:creationId xmlns:a16="http://schemas.microsoft.com/office/drawing/2014/main" id="{7E35C77F-8C5B-4BF1-4F0C-D875856C2E3D}"/>
              </a:ext>
            </a:extLst>
          </p:cNvPr>
          <p:cNvSpPr txBox="1"/>
          <p:nvPr/>
        </p:nvSpPr>
        <p:spPr>
          <a:xfrm>
            <a:off x="782743" y="6457890"/>
            <a:ext cx="11409257" cy="400110"/>
          </a:xfrm>
          <a:prstGeom prst="rect">
            <a:avLst/>
          </a:prstGeom>
          <a:noFill/>
        </p:spPr>
        <p:txBody>
          <a:bodyPr wrap="square" rtlCol="0">
            <a:spAutoFit/>
          </a:bodyPr>
          <a:lstStyle/>
          <a:p>
            <a:r>
              <a:rPr lang="en-GB" sz="1000" b="0" i="0" u="none" strike="noStrike" dirty="0">
                <a:solidFill>
                  <a:srgbClr val="29B7EA"/>
                </a:solidFill>
                <a:effectLst/>
                <a:latin typeface="Open Sans" panose="020B0606030504020204" pitchFamily="34" charset="0"/>
              </a:rPr>
              <a:t>Pickering, B. S., Neely III, R. R., and Harrison, D.: The Disdrometer Verification Network (</a:t>
            </a:r>
            <a:r>
              <a:rPr lang="en-GB" sz="1000" b="0" i="0" u="none" strike="noStrike" dirty="0" err="1">
                <a:solidFill>
                  <a:srgbClr val="29B7EA"/>
                </a:solidFill>
                <a:effectLst/>
                <a:latin typeface="Open Sans" panose="020B0606030504020204" pitchFamily="34" charset="0"/>
              </a:rPr>
              <a:t>DiVeN</a:t>
            </a:r>
            <a:r>
              <a:rPr lang="en-GB" sz="1000" b="0" i="0" u="none" strike="noStrike" dirty="0">
                <a:solidFill>
                  <a:srgbClr val="29B7EA"/>
                </a:solidFill>
                <a:effectLst/>
                <a:latin typeface="Open Sans" panose="020B0606030504020204" pitchFamily="34" charset="0"/>
              </a:rPr>
              <a:t>): a UK network of laser precipitation instruments, Atmos. Meas. Tech., 12, 5845–5861, https://</a:t>
            </a:r>
            <a:r>
              <a:rPr lang="en-GB" sz="1000" b="0" i="0" u="none" strike="noStrike" dirty="0" err="1">
                <a:solidFill>
                  <a:srgbClr val="29B7EA"/>
                </a:solidFill>
                <a:effectLst/>
                <a:latin typeface="Open Sans" panose="020B0606030504020204" pitchFamily="34" charset="0"/>
              </a:rPr>
              <a:t>doi.org</a:t>
            </a:r>
            <a:r>
              <a:rPr lang="en-GB" sz="1000" b="0" i="0" u="none" strike="noStrike" dirty="0">
                <a:solidFill>
                  <a:srgbClr val="29B7EA"/>
                </a:solidFill>
                <a:effectLst/>
                <a:latin typeface="Open Sans" panose="020B0606030504020204" pitchFamily="34" charset="0"/>
              </a:rPr>
              <a:t>/10.5194/amt-12-5845-2019, 2019.</a:t>
            </a:r>
            <a:endParaRPr lang="en-GB" sz="1000" dirty="0">
              <a:solidFill>
                <a:srgbClr val="29B7EA"/>
              </a:solidFill>
            </a:endParaRPr>
          </a:p>
        </p:txBody>
      </p:sp>
      <p:grpSp>
        <p:nvGrpSpPr>
          <p:cNvPr id="30" name="Group 29">
            <a:extLst>
              <a:ext uri="{FF2B5EF4-FFF2-40B4-BE49-F238E27FC236}">
                <a16:creationId xmlns:a16="http://schemas.microsoft.com/office/drawing/2014/main" id="{B7CEBEAC-D672-E958-931B-F75AA2A8B848}"/>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641E2FC2-24C8-BAA0-B6F8-ED65A4E37007}"/>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6CB0351-C608-0099-EC0B-E3DE9FD154BF}"/>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A5B1045B-7D9D-C0C4-3F67-7EDDBA639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946BFF79-E3BC-5162-1B37-BDA1713BD617}"/>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3" name="Rounded Rectangle 2">
            <a:extLst>
              <a:ext uri="{FF2B5EF4-FFF2-40B4-BE49-F238E27FC236}">
                <a16:creationId xmlns:a16="http://schemas.microsoft.com/office/drawing/2014/main" id="{FAAEFFD6-EA46-D1A6-80B4-00E71A47E686}"/>
              </a:ext>
            </a:extLst>
          </p:cNvPr>
          <p:cNvSpPr/>
          <p:nvPr/>
        </p:nvSpPr>
        <p:spPr>
          <a:xfrm>
            <a:off x="5121562" y="1429750"/>
            <a:ext cx="6734105"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D45B85B-2223-76AF-1EDE-5987938D1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7" t="71910" r="74374" b="13781"/>
          <a:stretch/>
        </p:blipFill>
        <p:spPr>
          <a:xfrm>
            <a:off x="2185498" y="1933570"/>
            <a:ext cx="2599731" cy="1286973"/>
          </a:xfrm>
          <a:prstGeom prst="rect">
            <a:avLst/>
          </a:prstGeom>
        </p:spPr>
      </p:pic>
      <p:pic>
        <p:nvPicPr>
          <p:cNvPr id="11" name="Picture 6">
            <a:extLst>
              <a:ext uri="{FF2B5EF4-FFF2-40B4-BE49-F238E27FC236}">
                <a16:creationId xmlns:a16="http://schemas.microsoft.com/office/drawing/2014/main" id="{5877B54F-1B1D-18EB-E402-15B1A040BA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5" t="17085" r="1569" b="2723"/>
          <a:stretch/>
        </p:blipFill>
        <p:spPr bwMode="auto">
          <a:xfrm>
            <a:off x="7953622" y="1653648"/>
            <a:ext cx="3712722" cy="23607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FE90096-8436-D84A-EA95-A995AA2375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96" t="2717" r="77476" b="63621"/>
          <a:stretch/>
        </p:blipFill>
        <p:spPr bwMode="auto">
          <a:xfrm>
            <a:off x="5383806" y="1653649"/>
            <a:ext cx="2370597" cy="2360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2AD1366-D434-7FCE-C82F-2D6A18DA9E78}"/>
              </a:ext>
            </a:extLst>
          </p:cNvPr>
          <p:cNvSpPr txBox="1"/>
          <p:nvPr/>
        </p:nvSpPr>
        <p:spPr>
          <a:xfrm>
            <a:off x="5493343" y="4132043"/>
            <a:ext cx="6414877" cy="209288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Theis Laser Precipitation Monitors (LPM)</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20 Drop-Diameter Bins (≥ 0.125 to &gt; 8.0 mm)</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22 Fall-Speed Bins (≥ 0.0 to &gt; 20.0 ms</a:t>
            </a:r>
            <a:r>
              <a:rPr lang="en-GB" sz="2200" baseline="30000" dirty="0">
                <a:solidFill>
                  <a:srgbClr val="003A65"/>
                </a:solidFill>
                <a:latin typeface="Derailed" panose="020B0503030101060003" pitchFamily="34" charset="77"/>
              </a:rPr>
              <a:t>-1</a:t>
            </a:r>
            <a:r>
              <a:rPr lang="en-GB" sz="2200" dirty="0">
                <a:solidFill>
                  <a:srgbClr val="003A65"/>
                </a:solidFill>
                <a:latin typeface="Derailed" panose="020B0503030101060003" pitchFamily="34" charset="77"/>
              </a:rPr>
              <a:t>)</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1-Minute Temporal Resolution</a:t>
            </a:r>
          </a:p>
          <a:p>
            <a:pPr marL="342900" indent="-342900">
              <a:spcAft>
                <a:spcPts val="600"/>
              </a:spcAft>
              <a:buFont typeface="Arial" panose="020B0604020202020204" pitchFamily="34" charset="0"/>
              <a:buChar char="•"/>
            </a:pPr>
            <a:r>
              <a:rPr lang="en-GB" sz="2200" dirty="0">
                <a:solidFill>
                  <a:srgbClr val="003A65"/>
                </a:solidFill>
                <a:latin typeface="Derailed" panose="020B0503030101060003" pitchFamily="34" charset="77"/>
              </a:rPr>
              <a:t>March 2017 to November 2019</a:t>
            </a:r>
          </a:p>
        </p:txBody>
      </p:sp>
      <p:pic>
        <p:nvPicPr>
          <p:cNvPr id="6" name="Graphic 5" descr="Home">
            <a:hlinkClick r:id="rId7" action="ppaction://hlinksldjump"/>
            <a:extLst>
              <a:ext uri="{FF2B5EF4-FFF2-40B4-BE49-F238E27FC236}">
                <a16:creationId xmlns:a16="http://schemas.microsoft.com/office/drawing/2014/main" id="{3636F518-8714-708D-0FC5-5411A05746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074" y="7929"/>
            <a:ext cx="914400" cy="914400"/>
          </a:xfrm>
          <a:prstGeom prst="rect">
            <a:avLst/>
          </a:prstGeom>
        </p:spPr>
      </p:pic>
    </p:spTree>
    <p:extLst>
      <p:ext uri="{BB962C8B-B14F-4D97-AF65-F5344CB8AC3E}">
        <p14:creationId xmlns:p14="http://schemas.microsoft.com/office/powerpoint/2010/main" val="32197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254357-55B7-D75A-B440-F1B47B697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0"/>
            <a:ext cx="12191851" cy="6858084"/>
          </a:xfrm>
          <a:prstGeom prst="rect">
            <a:avLst/>
          </a:prstGeom>
        </p:spPr>
      </p:pic>
      <p:sp>
        <p:nvSpPr>
          <p:cNvPr id="3" name="Right Arrow 2">
            <a:hlinkClick r:id="" action="ppaction://hlinkshowjump?jump=previousslide"/>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Home">
            <a:hlinkClick r:id="rId3" action="ppaction://hlinksldjump"/>
            <a:extLst>
              <a:ext uri="{FF2B5EF4-FFF2-40B4-BE49-F238E27FC236}">
                <a16:creationId xmlns:a16="http://schemas.microsoft.com/office/drawing/2014/main" id="{FB37780B-48C5-6D20-E9F1-F910010435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247136"/>
            <a:ext cx="914400" cy="914400"/>
          </a:xfrm>
          <a:prstGeom prst="rect">
            <a:avLst/>
          </a:prstGeom>
        </p:spPr>
      </p:pic>
      <p:grpSp>
        <p:nvGrpSpPr>
          <p:cNvPr id="14" name="Group 13">
            <a:extLst>
              <a:ext uri="{FF2B5EF4-FFF2-40B4-BE49-F238E27FC236}">
                <a16:creationId xmlns:a16="http://schemas.microsoft.com/office/drawing/2014/main" id="{331B08EB-7E07-FDE9-9C5F-EE0DB1685662}"/>
              </a:ext>
            </a:extLst>
          </p:cNvPr>
          <p:cNvGrpSpPr/>
          <p:nvPr/>
        </p:nvGrpSpPr>
        <p:grpSpPr>
          <a:xfrm>
            <a:off x="0" y="0"/>
            <a:ext cx="1053071" cy="1284975"/>
            <a:chOff x="1522489" y="117105"/>
            <a:chExt cx="1053071" cy="1284975"/>
          </a:xfrm>
        </p:grpSpPr>
        <p:sp>
          <p:nvSpPr>
            <p:cNvPr id="15" name="Rounded Rectangle 14">
              <a:extLst>
                <a:ext uri="{FF2B5EF4-FFF2-40B4-BE49-F238E27FC236}">
                  <a16:creationId xmlns:a16="http://schemas.microsoft.com/office/drawing/2014/main" id="{30D5E4D0-C4A2-52DC-ED4C-614110E4871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E6052220-37F8-A1DF-DCA2-44A588DE6686}"/>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141FF055-7B52-1BF6-E9CF-E0797922E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BAF78EC3-D4F5-0C2D-C122-F2A6FB7B4310}"/>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Tree>
    <p:extLst>
      <p:ext uri="{BB962C8B-B14F-4D97-AF65-F5344CB8AC3E}">
        <p14:creationId xmlns:p14="http://schemas.microsoft.com/office/powerpoint/2010/main" val="30597516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741278" y="172742"/>
            <a:ext cx="8709445"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is a Disdrometer?</a:t>
            </a:r>
          </a:p>
        </p:txBody>
      </p:sp>
      <p:grpSp>
        <p:nvGrpSpPr>
          <p:cNvPr id="9" name="Group 8">
            <a:extLst>
              <a:ext uri="{FF2B5EF4-FFF2-40B4-BE49-F238E27FC236}">
                <a16:creationId xmlns:a16="http://schemas.microsoft.com/office/drawing/2014/main" id="{5E36F042-78FF-F8D1-0699-BB37D648A4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E8A52581-77A0-8A23-1B51-AA85AC9BA582}"/>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ED11AAC4-EBC2-8424-2CFD-B2E181A7AABE}"/>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0C26DA83-0F7F-C503-14F3-7E7B7556B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0E7F1EDC-7FB3-9C93-8971-7D546B82229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4" name="Picture 13">
            <a:extLst>
              <a:ext uri="{FF2B5EF4-FFF2-40B4-BE49-F238E27FC236}">
                <a16:creationId xmlns:a16="http://schemas.microsoft.com/office/drawing/2014/main" id="{1C2E51BD-6CF2-3E4D-63FB-13E7E1AF6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3300" y="1461963"/>
            <a:ext cx="5645250" cy="5148901"/>
          </a:xfrm>
          <a:prstGeom prst="rect">
            <a:avLst/>
          </a:prstGeom>
        </p:spPr>
      </p:pic>
      <p:sp>
        <p:nvSpPr>
          <p:cNvPr id="15" name="Right Arrow 14">
            <a:hlinkClick r:id="rId7" action="ppaction://hlinksldjump"/>
            <a:extLst>
              <a:ext uri="{FF2B5EF4-FFF2-40B4-BE49-F238E27FC236}">
                <a16:creationId xmlns:a16="http://schemas.microsoft.com/office/drawing/2014/main" id="{F219AFAF-AD0C-6CE2-0267-4F43D6FD9162}"/>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47639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741278" y="172742"/>
            <a:ext cx="8709445"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is a Droplet Size Distribution (DSD)?</a:t>
            </a:r>
          </a:p>
        </p:txBody>
      </p:sp>
      <p:grpSp>
        <p:nvGrpSpPr>
          <p:cNvPr id="14" name="Group 13">
            <a:extLst>
              <a:ext uri="{FF2B5EF4-FFF2-40B4-BE49-F238E27FC236}">
                <a16:creationId xmlns:a16="http://schemas.microsoft.com/office/drawing/2014/main" id="{4350F79A-C611-CF90-F551-63FFB3306D74}"/>
              </a:ext>
            </a:extLst>
          </p:cNvPr>
          <p:cNvGrpSpPr/>
          <p:nvPr/>
        </p:nvGrpSpPr>
        <p:grpSpPr>
          <a:xfrm>
            <a:off x="90762" y="101777"/>
            <a:ext cx="1053071" cy="1284975"/>
            <a:chOff x="1522489" y="117105"/>
            <a:chExt cx="1053071" cy="1284975"/>
          </a:xfrm>
        </p:grpSpPr>
        <p:sp>
          <p:nvSpPr>
            <p:cNvPr id="15" name="Rounded Rectangle 14">
              <a:extLst>
                <a:ext uri="{FF2B5EF4-FFF2-40B4-BE49-F238E27FC236}">
                  <a16:creationId xmlns:a16="http://schemas.microsoft.com/office/drawing/2014/main" id="{BC84D960-4DFA-6346-6951-9832F3FAFD45}"/>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82ED2874-8C6D-9C11-42A8-6DD93C71A486}"/>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85D89B5E-2780-256C-B53A-B2BF991A4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FAE6C32D-20EF-ECF2-9AD8-9354DB157434}"/>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9" name="Picture 18">
            <a:extLst>
              <a:ext uri="{FF2B5EF4-FFF2-40B4-BE49-F238E27FC236}">
                <a16:creationId xmlns:a16="http://schemas.microsoft.com/office/drawing/2014/main" id="{E12959C1-FAD1-C2DC-48FB-41BA7C9602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860"/>
          <a:stretch/>
        </p:blipFill>
        <p:spPr>
          <a:xfrm>
            <a:off x="2231288" y="1692613"/>
            <a:ext cx="7729273" cy="4288057"/>
          </a:xfrm>
          <a:prstGeom prst="rect">
            <a:avLst/>
          </a:prstGeom>
        </p:spPr>
      </p:pic>
      <p:sp>
        <p:nvSpPr>
          <p:cNvPr id="20" name="Right Arrow 19">
            <a:hlinkClick r:id="rId7" action="ppaction://hlinksldjump"/>
            <a:extLst>
              <a:ext uri="{FF2B5EF4-FFF2-40B4-BE49-F238E27FC236}">
                <a16:creationId xmlns:a16="http://schemas.microsoft.com/office/drawing/2014/main" id="{8DCBE1C2-146B-CD15-EB28-B4ED700E8BBF}"/>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28557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15" name="Rounded Rectangle 14">
            <a:extLst>
              <a:ext uri="{FF2B5EF4-FFF2-40B4-BE49-F238E27FC236}">
                <a16:creationId xmlns:a16="http://schemas.microsoft.com/office/drawing/2014/main" id="{B6E04E9D-E517-88A4-CC85-610A456865FB}"/>
              </a:ext>
            </a:extLst>
          </p:cNvPr>
          <p:cNvSpPr/>
          <p:nvPr/>
        </p:nvSpPr>
        <p:spPr>
          <a:xfrm>
            <a:off x="1496534" y="3041037"/>
            <a:ext cx="9153625" cy="3041583"/>
          </a:xfrm>
          <a:prstGeom prst="roundRect">
            <a:avLst>
              <a:gd name="adj" fmla="val 73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Where can the Disdrometer Data Be Accessed?</a:t>
            </a:r>
          </a:p>
        </p:txBody>
      </p:sp>
      <p:grpSp>
        <p:nvGrpSpPr>
          <p:cNvPr id="9" name="Group 8">
            <a:extLst>
              <a:ext uri="{FF2B5EF4-FFF2-40B4-BE49-F238E27FC236}">
                <a16:creationId xmlns:a16="http://schemas.microsoft.com/office/drawing/2014/main" id="{26DA0342-4C95-6881-6D6F-9DB65A2AB325}"/>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3079D06-2E66-4F6F-4B86-785C35F30CD1}"/>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60A9E7B-8BD0-E75D-A379-E28541C776F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5E2D1076-BFEC-C6D3-098B-E7104F49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068C88FB-57F5-EDFF-9A22-769615AA2A9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3074" name="Picture 2">
            <a:extLst>
              <a:ext uri="{FF2B5EF4-FFF2-40B4-BE49-F238E27FC236}">
                <a16:creationId xmlns:a16="http://schemas.microsoft.com/office/drawing/2014/main" id="{1347B773-814F-FA65-EF02-BEAA4E88F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721" y="3619755"/>
            <a:ext cx="1884145" cy="18841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81DBB5-A00A-5459-C6E4-8CB6D3CA5E4A}"/>
              </a:ext>
            </a:extLst>
          </p:cNvPr>
          <p:cNvSpPr txBox="1"/>
          <p:nvPr/>
        </p:nvSpPr>
        <p:spPr>
          <a:xfrm>
            <a:off x="4373797" y="3407665"/>
            <a:ext cx="5808431" cy="2308324"/>
          </a:xfrm>
          <a:prstGeom prst="rect">
            <a:avLst/>
          </a:prstGeom>
          <a:noFill/>
        </p:spPr>
        <p:txBody>
          <a:bodyPr wrap="square" rtlCol="0">
            <a:spAutoFit/>
          </a:bodyPr>
          <a:lstStyle/>
          <a:p>
            <a:r>
              <a:rPr lang="en-GB" sz="1600" b="0" i="0" u="none" strike="noStrike" dirty="0">
                <a:solidFill>
                  <a:srgbClr val="003A65"/>
                </a:solidFill>
                <a:effectLst/>
                <a:latin typeface="Open Sans" panose="020B0606030504020204" pitchFamily="34" charset="0"/>
              </a:rPr>
              <a:t>The disdrometer data comes from the Disdrometer Verification Network (</a:t>
            </a:r>
            <a:r>
              <a:rPr lang="en-GB" sz="1600" b="0" i="0" u="none" strike="noStrike" dirty="0" err="1">
                <a:solidFill>
                  <a:srgbClr val="003A65"/>
                </a:solidFill>
                <a:effectLst/>
                <a:latin typeface="Open Sans" panose="020B0606030504020204" pitchFamily="34" charset="0"/>
              </a:rPr>
              <a:t>DiVeN</a:t>
            </a:r>
            <a:r>
              <a:rPr lang="en-GB" sz="1600" b="0" i="0" u="none" strike="noStrike" dirty="0">
                <a:solidFill>
                  <a:srgbClr val="003A65"/>
                </a:solidFill>
                <a:effectLst/>
                <a:latin typeface="Open Sans" panose="020B0606030504020204" pitchFamily="34" charset="0"/>
              </a:rPr>
              <a:t>) more details are provided in the article blow/linked to the QR code.</a:t>
            </a:r>
          </a:p>
          <a:p>
            <a:endParaRPr lang="en-GB" sz="1600" dirty="0">
              <a:solidFill>
                <a:srgbClr val="003A65"/>
              </a:solidFill>
              <a:latin typeface="Open Sans" panose="020B0606030504020204" pitchFamily="34" charset="0"/>
            </a:endParaRPr>
          </a:p>
          <a:p>
            <a:r>
              <a:rPr lang="en-GB" sz="1600" b="0" i="0" u="none" strike="noStrike" dirty="0">
                <a:solidFill>
                  <a:srgbClr val="003A65"/>
                </a:solidFill>
                <a:effectLst/>
                <a:latin typeface="Open Sans" panose="020B0606030504020204" pitchFamily="34" charset="0"/>
              </a:rPr>
              <a:t>Pickering, B. S., Neely III, R. R., and Harrison, D.: The Disdrometer Verification Network (</a:t>
            </a:r>
            <a:r>
              <a:rPr lang="en-GB" sz="1600" b="0" i="0" u="none" strike="noStrike" dirty="0" err="1">
                <a:solidFill>
                  <a:srgbClr val="003A65"/>
                </a:solidFill>
                <a:effectLst/>
                <a:latin typeface="Open Sans" panose="020B0606030504020204" pitchFamily="34" charset="0"/>
              </a:rPr>
              <a:t>DiVeN</a:t>
            </a:r>
            <a:r>
              <a:rPr lang="en-GB" sz="1600" b="0" i="0" u="none" strike="noStrike" dirty="0">
                <a:solidFill>
                  <a:srgbClr val="003A65"/>
                </a:solidFill>
                <a:effectLst/>
                <a:latin typeface="Open Sans" panose="020B0606030504020204" pitchFamily="34" charset="0"/>
              </a:rPr>
              <a:t>): a UK network of laser precipitation instruments, Atmos. Meas. Tech., 12, 5845–5861, https://</a:t>
            </a:r>
            <a:r>
              <a:rPr lang="en-GB" sz="1600" b="0" i="0" u="none" strike="noStrike" dirty="0" err="1">
                <a:solidFill>
                  <a:srgbClr val="003A65"/>
                </a:solidFill>
                <a:effectLst/>
                <a:latin typeface="Open Sans" panose="020B0606030504020204" pitchFamily="34" charset="0"/>
              </a:rPr>
              <a:t>doi.org</a:t>
            </a:r>
            <a:r>
              <a:rPr lang="en-GB" sz="1600" b="0" i="0" u="none" strike="noStrike" dirty="0">
                <a:solidFill>
                  <a:srgbClr val="003A65"/>
                </a:solidFill>
                <a:effectLst/>
                <a:latin typeface="Open Sans" panose="020B0606030504020204" pitchFamily="34" charset="0"/>
              </a:rPr>
              <a:t>/10.5194/amt-12-5845-2019, 2019.</a:t>
            </a:r>
            <a:endParaRPr lang="en-GB" sz="1600" dirty="0">
              <a:solidFill>
                <a:srgbClr val="003A65"/>
              </a:solidFill>
            </a:endParaRPr>
          </a:p>
        </p:txBody>
      </p:sp>
      <p:sp>
        <p:nvSpPr>
          <p:cNvPr id="16" name="Right Arrow 15">
            <a:hlinkClick r:id="rId7" action="ppaction://hlinksldjump"/>
            <a:extLst>
              <a:ext uri="{FF2B5EF4-FFF2-40B4-BE49-F238E27FC236}">
                <a16:creationId xmlns:a16="http://schemas.microsoft.com/office/drawing/2014/main" id="{A8FD900E-05A0-4EB0-67A0-52E02B2206A2}"/>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22015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Auxiliary Data Was Used?</a:t>
            </a:r>
          </a:p>
        </p:txBody>
      </p:sp>
      <p:grpSp>
        <p:nvGrpSpPr>
          <p:cNvPr id="9" name="Group 8">
            <a:extLst>
              <a:ext uri="{FF2B5EF4-FFF2-40B4-BE49-F238E27FC236}">
                <a16:creationId xmlns:a16="http://schemas.microsoft.com/office/drawing/2014/main" id="{27684F32-8FAD-6487-4704-1D48A6864D45}"/>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38547814-B1BB-1703-E318-95706C2E6672}"/>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EBCA2D32-61B5-BEFD-C375-3F813EA6AECB}"/>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383C7321-461A-2E84-5B4F-E4DB23B96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8F7E1807-783B-E86B-3195-17133BA76B10}"/>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4" name="Picture 13">
            <a:extLst>
              <a:ext uri="{FF2B5EF4-FFF2-40B4-BE49-F238E27FC236}">
                <a16:creationId xmlns:a16="http://schemas.microsoft.com/office/drawing/2014/main" id="{D223FF87-A9BA-A8B7-E0DC-44F025894E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0495" y="1686602"/>
            <a:ext cx="7084845" cy="4294068"/>
          </a:xfrm>
          <a:prstGeom prst="rect">
            <a:avLst/>
          </a:prstGeom>
        </p:spPr>
      </p:pic>
      <p:sp>
        <p:nvSpPr>
          <p:cNvPr id="15" name="Rounded Rectangle 14">
            <a:extLst>
              <a:ext uri="{FF2B5EF4-FFF2-40B4-BE49-F238E27FC236}">
                <a16:creationId xmlns:a16="http://schemas.microsoft.com/office/drawing/2014/main" id="{1D3273EB-9D9E-FBE0-FAD4-983D13896BD9}"/>
              </a:ext>
            </a:extLst>
          </p:cNvPr>
          <p:cNvSpPr/>
          <p:nvPr/>
        </p:nvSpPr>
        <p:spPr>
          <a:xfrm>
            <a:off x="8416463" y="1686602"/>
            <a:ext cx="2423886" cy="4294067"/>
          </a:xfrm>
          <a:prstGeom prst="roundRect">
            <a:avLst>
              <a:gd name="adj" fmla="val 73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767B15B-E8E0-D92F-CC4B-788986E2FF7D}"/>
              </a:ext>
            </a:extLst>
          </p:cNvPr>
          <p:cNvSpPr txBox="1"/>
          <p:nvPr/>
        </p:nvSpPr>
        <p:spPr>
          <a:xfrm>
            <a:off x="8507657" y="1740226"/>
            <a:ext cx="2241498" cy="4031873"/>
          </a:xfrm>
          <a:prstGeom prst="rect">
            <a:avLst/>
          </a:prstGeom>
          <a:noFill/>
        </p:spPr>
        <p:txBody>
          <a:bodyPr wrap="square" rtlCol="0">
            <a:spAutoFit/>
          </a:bodyPr>
          <a:lstStyle/>
          <a:p>
            <a:r>
              <a:rPr lang="en-GB" sz="1600" dirty="0">
                <a:solidFill>
                  <a:srgbClr val="003A65"/>
                </a:solidFill>
                <a:latin typeface="Open Sans" panose="020B0606030504020204" pitchFamily="34" charset="0"/>
              </a:rPr>
              <a:t>For data cleaning and verification, rain gauge and temperature data were used. Open data from the nearest Met Office weather weather stations provided this data. However, as shown by the adjacent graphs, the weather stations were not always located that close to the disdrometer.</a:t>
            </a:r>
            <a:endParaRPr lang="en-GB" sz="1600" dirty="0">
              <a:solidFill>
                <a:srgbClr val="003A65"/>
              </a:solidFill>
            </a:endParaRPr>
          </a:p>
        </p:txBody>
      </p:sp>
      <p:sp>
        <p:nvSpPr>
          <p:cNvPr id="17" name="TextBox 16">
            <a:extLst>
              <a:ext uri="{FF2B5EF4-FFF2-40B4-BE49-F238E27FC236}">
                <a16:creationId xmlns:a16="http://schemas.microsoft.com/office/drawing/2014/main" id="{FA6C2A6C-A05D-2BD8-632F-09663AEAC648}"/>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8" name="Right Arrow 17">
            <a:hlinkClick r:id="rId7" action="ppaction://hlinksldjump"/>
            <a:extLst>
              <a:ext uri="{FF2B5EF4-FFF2-40B4-BE49-F238E27FC236}">
                <a16:creationId xmlns:a16="http://schemas.microsoft.com/office/drawing/2014/main" id="{8E23E9E8-59C3-EB61-A8C6-E3724A744EB1}"/>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22548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78" name="Picture 77">
            <a:extLst>
              <a:ext uri="{FF2B5EF4-FFF2-40B4-BE49-F238E27FC236}">
                <a16:creationId xmlns:a16="http://schemas.microsoft.com/office/drawing/2014/main" id="{1F0736F1-04C5-C7F7-264D-E5F9265F9DD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1379920" y="0"/>
            <a:ext cx="1487486" cy="6858000"/>
          </a:xfrm>
          <a:prstGeom prst="rect">
            <a:avLst/>
          </a:prstGeom>
        </p:spPr>
      </p:pic>
      <p:pic>
        <p:nvPicPr>
          <p:cNvPr id="4" name="Graphic 3" descr="Home">
            <a:hlinkClick r:id="rId5"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16963" y="0"/>
            <a:ext cx="914400" cy="914400"/>
          </a:xfrm>
          <a:prstGeom prst="rect">
            <a:avLst/>
          </a:prstGeom>
        </p:spPr>
      </p:pic>
      <p:pic>
        <p:nvPicPr>
          <p:cNvPr id="19" name="Graphic 18" descr="Rain">
            <a:extLst>
              <a:ext uri="{FF2B5EF4-FFF2-40B4-BE49-F238E27FC236}">
                <a16:creationId xmlns:a16="http://schemas.microsoft.com/office/drawing/2014/main" id="{9BC59C02-8DE5-78D1-4EF1-69072ABEE0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0033" y="5887868"/>
            <a:ext cx="407899" cy="407899"/>
          </a:xfrm>
          <a:prstGeom prst="rect">
            <a:avLst/>
          </a:prstGeom>
        </p:spPr>
      </p:pic>
      <p:pic>
        <p:nvPicPr>
          <p:cNvPr id="21" name="Graphic 20" descr="Thermometer">
            <a:extLst>
              <a:ext uri="{FF2B5EF4-FFF2-40B4-BE49-F238E27FC236}">
                <a16:creationId xmlns:a16="http://schemas.microsoft.com/office/drawing/2014/main" id="{60705348-5926-E5BC-0E40-F2D0CFC5DC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23972" y="5593650"/>
            <a:ext cx="293518" cy="293518"/>
          </a:xfrm>
          <a:prstGeom prst="rect">
            <a:avLst/>
          </a:prstGeom>
        </p:spPr>
      </p:pic>
      <p:pic>
        <p:nvPicPr>
          <p:cNvPr id="23" name="Graphic 22" descr="Water">
            <a:extLst>
              <a:ext uri="{FF2B5EF4-FFF2-40B4-BE49-F238E27FC236}">
                <a16:creationId xmlns:a16="http://schemas.microsoft.com/office/drawing/2014/main" id="{CD71664E-6D12-C856-3566-B8E5187662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2255" y="5323303"/>
            <a:ext cx="223669" cy="223669"/>
          </a:xfrm>
          <a:prstGeom prst="rect">
            <a:avLst/>
          </a:prstGeom>
        </p:spPr>
      </p:pic>
      <p:pic>
        <p:nvPicPr>
          <p:cNvPr id="25" name="Graphic 24" descr="Clock">
            <a:extLst>
              <a:ext uri="{FF2B5EF4-FFF2-40B4-BE49-F238E27FC236}">
                <a16:creationId xmlns:a16="http://schemas.microsoft.com/office/drawing/2014/main" id="{4D192A4A-FC7E-075B-8248-3021425BC96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3879" y="4688889"/>
            <a:ext cx="293518" cy="293518"/>
          </a:xfrm>
          <a:prstGeom prst="rect">
            <a:avLst/>
          </a:prstGeom>
        </p:spPr>
      </p:pic>
      <p:pic>
        <p:nvPicPr>
          <p:cNvPr id="27" name="Graphic 26" descr="Snow">
            <a:extLst>
              <a:ext uri="{FF2B5EF4-FFF2-40B4-BE49-F238E27FC236}">
                <a16:creationId xmlns:a16="http://schemas.microsoft.com/office/drawing/2014/main" id="{3F6E2413-2A4C-3405-91C3-C22F8C2248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4790" y="4274326"/>
            <a:ext cx="322321" cy="322321"/>
          </a:xfrm>
          <a:prstGeom prst="rect">
            <a:avLst/>
          </a:prstGeom>
        </p:spPr>
      </p:pic>
      <p:pic>
        <p:nvPicPr>
          <p:cNvPr id="31" name="Graphic 30" descr="Gauge">
            <a:extLst>
              <a:ext uri="{FF2B5EF4-FFF2-40B4-BE49-F238E27FC236}">
                <a16:creationId xmlns:a16="http://schemas.microsoft.com/office/drawing/2014/main" id="{6AD4988A-DA3A-B727-61A0-65767FA014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27550" y="3876496"/>
            <a:ext cx="278517" cy="278517"/>
          </a:xfrm>
          <a:prstGeom prst="rect">
            <a:avLst/>
          </a:prstGeom>
        </p:spPr>
      </p:pic>
      <p:pic>
        <p:nvPicPr>
          <p:cNvPr id="33" name="Graphic 32" descr="Bar graph with downward trend">
            <a:extLst>
              <a:ext uri="{FF2B5EF4-FFF2-40B4-BE49-F238E27FC236}">
                <a16:creationId xmlns:a16="http://schemas.microsoft.com/office/drawing/2014/main" id="{8541138A-6369-B314-A886-F32B69A3F0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25836" y="3483291"/>
            <a:ext cx="280231" cy="280231"/>
          </a:xfrm>
          <a:prstGeom prst="rect">
            <a:avLst/>
          </a:prstGeom>
        </p:spPr>
      </p:pic>
      <p:pic>
        <p:nvPicPr>
          <p:cNvPr id="35" name="Graphic 34" descr="Add">
            <a:extLst>
              <a:ext uri="{FF2B5EF4-FFF2-40B4-BE49-F238E27FC236}">
                <a16:creationId xmlns:a16="http://schemas.microsoft.com/office/drawing/2014/main" id="{939FAFF9-3250-238F-E5E6-2DF1CF3CBA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1369" y="3091001"/>
            <a:ext cx="205773" cy="205773"/>
          </a:xfrm>
          <a:prstGeom prst="rect">
            <a:avLst/>
          </a:prstGeom>
        </p:spPr>
      </p:pic>
      <p:pic>
        <p:nvPicPr>
          <p:cNvPr id="37" name="Graphic 36" descr="Question mark">
            <a:extLst>
              <a:ext uri="{FF2B5EF4-FFF2-40B4-BE49-F238E27FC236}">
                <a16:creationId xmlns:a16="http://schemas.microsoft.com/office/drawing/2014/main" id="{8BE8CA3E-D27F-4F84-E2E9-1D06EFB993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42107" y="2724803"/>
            <a:ext cx="126976" cy="126976"/>
          </a:xfrm>
          <a:prstGeom prst="rect">
            <a:avLst/>
          </a:prstGeom>
        </p:spPr>
      </p:pic>
      <p:sp>
        <p:nvSpPr>
          <p:cNvPr id="38" name="Rectangle 37">
            <a:extLst>
              <a:ext uri="{FF2B5EF4-FFF2-40B4-BE49-F238E27FC236}">
                <a16:creationId xmlns:a16="http://schemas.microsoft.com/office/drawing/2014/main" id="{616DF4FB-8914-7090-B9ED-83E1A70EB166}"/>
              </a:ext>
            </a:extLst>
          </p:cNvPr>
          <p:cNvSpPr/>
          <p:nvPr/>
        </p:nvSpPr>
        <p:spPr>
          <a:xfrm>
            <a:off x="1982255" y="3299384"/>
            <a:ext cx="144000" cy="2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descr="Question mark">
            <a:extLst>
              <a:ext uri="{FF2B5EF4-FFF2-40B4-BE49-F238E27FC236}">
                <a16:creationId xmlns:a16="http://schemas.microsoft.com/office/drawing/2014/main" id="{56A23F7A-BF93-43B4-4FC2-91003E2035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38160" y="2070928"/>
            <a:ext cx="126976" cy="126976"/>
          </a:xfrm>
          <a:prstGeom prst="rect">
            <a:avLst/>
          </a:prstGeom>
        </p:spPr>
      </p:pic>
      <p:pic>
        <p:nvPicPr>
          <p:cNvPr id="41" name="Graphic 40" descr="Earth globe Africa and Europe">
            <a:extLst>
              <a:ext uri="{FF2B5EF4-FFF2-40B4-BE49-F238E27FC236}">
                <a16:creationId xmlns:a16="http://schemas.microsoft.com/office/drawing/2014/main" id="{C75336E6-7BC7-1CB4-4C91-23A564F8C02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50674" y="1603293"/>
            <a:ext cx="101949" cy="101949"/>
          </a:xfrm>
          <a:prstGeom prst="rect">
            <a:avLst/>
          </a:prstGeom>
        </p:spPr>
      </p:pic>
      <p:pic>
        <p:nvPicPr>
          <p:cNvPr id="43" name="Graphic 42" descr="Forest scene">
            <a:extLst>
              <a:ext uri="{FF2B5EF4-FFF2-40B4-BE49-F238E27FC236}">
                <a16:creationId xmlns:a16="http://schemas.microsoft.com/office/drawing/2014/main" id="{6E545B07-BEE9-2E68-82F5-0C953BEC195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52522" y="1586238"/>
            <a:ext cx="119704" cy="119704"/>
          </a:xfrm>
          <a:prstGeom prst="rect">
            <a:avLst/>
          </a:prstGeom>
        </p:spPr>
      </p:pic>
      <p:pic>
        <p:nvPicPr>
          <p:cNvPr id="61" name="Graphic 60" descr="Tick">
            <a:extLst>
              <a:ext uri="{FF2B5EF4-FFF2-40B4-BE49-F238E27FC236}">
                <a16:creationId xmlns:a16="http://schemas.microsoft.com/office/drawing/2014/main" id="{3E7D357B-9A31-DA94-D5F3-807E83787F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863514" y="2327507"/>
            <a:ext cx="77338" cy="77338"/>
          </a:xfrm>
          <a:prstGeom prst="rect">
            <a:avLst/>
          </a:prstGeom>
        </p:spPr>
      </p:pic>
      <p:pic>
        <p:nvPicPr>
          <p:cNvPr id="63" name="Graphic 62" descr="Close">
            <a:extLst>
              <a:ext uri="{FF2B5EF4-FFF2-40B4-BE49-F238E27FC236}">
                <a16:creationId xmlns:a16="http://schemas.microsoft.com/office/drawing/2014/main" id="{DD59DEEC-0A9F-59D1-B06F-8B81A8C2C7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44378" y="2326437"/>
            <a:ext cx="77339" cy="77339"/>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2407518" y="172742"/>
            <a:ext cx="8709445"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Data Filtering, Cleaning &amp; Correction</a:t>
            </a:r>
          </a:p>
        </p:txBody>
      </p:sp>
      <p:pic>
        <p:nvPicPr>
          <p:cNvPr id="84" name="Graphic 83" descr="Hourglass">
            <a:extLst>
              <a:ext uri="{FF2B5EF4-FFF2-40B4-BE49-F238E27FC236}">
                <a16:creationId xmlns:a16="http://schemas.microsoft.com/office/drawing/2014/main" id="{D343167A-B82B-1B66-2B7D-DE5ED699C81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25588" y="1162004"/>
            <a:ext cx="198075" cy="141133"/>
          </a:xfrm>
          <a:prstGeom prst="rect">
            <a:avLst/>
          </a:prstGeom>
        </p:spPr>
      </p:pic>
      <p:pic>
        <p:nvPicPr>
          <p:cNvPr id="88" name="Graphic 87" descr="Rain">
            <a:extLst>
              <a:ext uri="{FF2B5EF4-FFF2-40B4-BE49-F238E27FC236}">
                <a16:creationId xmlns:a16="http://schemas.microsoft.com/office/drawing/2014/main" id="{808A12C7-7FE1-E0D6-7DA2-3E8A0FAF2F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3047" y="1024086"/>
            <a:ext cx="155817" cy="155817"/>
          </a:xfrm>
          <a:prstGeom prst="rect">
            <a:avLst/>
          </a:prstGeom>
        </p:spPr>
      </p:pic>
      <p:grpSp>
        <p:nvGrpSpPr>
          <p:cNvPr id="94" name="Group 93">
            <a:extLst>
              <a:ext uri="{FF2B5EF4-FFF2-40B4-BE49-F238E27FC236}">
                <a16:creationId xmlns:a16="http://schemas.microsoft.com/office/drawing/2014/main" id="{AD2A53EB-A261-30F3-81C6-DCBF14DA26BE}"/>
              </a:ext>
            </a:extLst>
          </p:cNvPr>
          <p:cNvGrpSpPr/>
          <p:nvPr/>
        </p:nvGrpSpPr>
        <p:grpSpPr>
          <a:xfrm>
            <a:off x="90762" y="101777"/>
            <a:ext cx="1053071" cy="1284975"/>
            <a:chOff x="1522489" y="117105"/>
            <a:chExt cx="1053071" cy="1284975"/>
          </a:xfrm>
        </p:grpSpPr>
        <p:sp>
          <p:nvSpPr>
            <p:cNvPr id="95" name="Rounded Rectangle 94">
              <a:extLst>
                <a:ext uri="{FF2B5EF4-FFF2-40B4-BE49-F238E27FC236}">
                  <a16:creationId xmlns:a16="http://schemas.microsoft.com/office/drawing/2014/main" id="{2EDE7422-DC4C-CC31-65F0-293858D677B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6" name="Group 95">
              <a:extLst>
                <a:ext uri="{FF2B5EF4-FFF2-40B4-BE49-F238E27FC236}">
                  <a16:creationId xmlns:a16="http://schemas.microsoft.com/office/drawing/2014/main" id="{2297F5B1-0C68-933C-B7ED-F786E57A935D}"/>
                </a:ext>
              </a:extLst>
            </p:cNvPr>
            <p:cNvGrpSpPr/>
            <p:nvPr/>
          </p:nvGrpSpPr>
          <p:grpSpPr>
            <a:xfrm>
              <a:off x="1573437" y="160895"/>
              <a:ext cx="951174" cy="1197394"/>
              <a:chOff x="188650" y="82180"/>
              <a:chExt cx="951174" cy="1197394"/>
            </a:xfrm>
          </p:grpSpPr>
          <p:pic>
            <p:nvPicPr>
              <p:cNvPr id="97" name="Picture 96">
                <a:extLst>
                  <a:ext uri="{FF2B5EF4-FFF2-40B4-BE49-F238E27FC236}">
                    <a16:creationId xmlns:a16="http://schemas.microsoft.com/office/drawing/2014/main" id="{EEA06443-11D9-816E-87DD-14E1F36CBB6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98" name="TextBox 97">
                <a:extLst>
                  <a:ext uri="{FF2B5EF4-FFF2-40B4-BE49-F238E27FC236}">
                    <a16:creationId xmlns:a16="http://schemas.microsoft.com/office/drawing/2014/main" id="{C63AB38A-E654-F1A1-B652-6F34EDD34BB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99" name="Rounded Rectangle 98">
            <a:extLst>
              <a:ext uri="{FF2B5EF4-FFF2-40B4-BE49-F238E27FC236}">
                <a16:creationId xmlns:a16="http://schemas.microsoft.com/office/drawing/2014/main" id="{8BFCA904-76D8-2F46-1E71-08E5503C90A2}"/>
              </a:ext>
            </a:extLst>
          </p:cNvPr>
          <p:cNvSpPr/>
          <p:nvPr/>
        </p:nvSpPr>
        <p:spPr>
          <a:xfrm>
            <a:off x="4267453" y="1521622"/>
            <a:ext cx="4222344"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Graphic 99" descr="Help">
            <a:hlinkClick r:id="rId22" action="ppaction://hlinksldjump"/>
            <a:extLst>
              <a:ext uri="{FF2B5EF4-FFF2-40B4-BE49-F238E27FC236}">
                <a16:creationId xmlns:a16="http://schemas.microsoft.com/office/drawing/2014/main" id="{381E6E4A-9E88-5CD7-96BB-317F848CB5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47326" y="1497799"/>
            <a:ext cx="720000" cy="720000"/>
          </a:xfrm>
          <a:prstGeom prst="rect">
            <a:avLst/>
          </a:prstGeom>
        </p:spPr>
      </p:pic>
      <p:sp>
        <p:nvSpPr>
          <p:cNvPr id="101" name="TextBox 100">
            <a:extLst>
              <a:ext uri="{FF2B5EF4-FFF2-40B4-BE49-F238E27FC236}">
                <a16:creationId xmlns:a16="http://schemas.microsoft.com/office/drawing/2014/main" id="{B78D1DFB-72FD-5D2B-8388-FC570053D0BE}"/>
              </a:ext>
            </a:extLst>
          </p:cNvPr>
          <p:cNvSpPr txBox="1"/>
          <p:nvPr/>
        </p:nvSpPr>
        <p:spPr>
          <a:xfrm>
            <a:off x="4967325" y="1673133"/>
            <a:ext cx="3335559"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the data cleaned?</a:t>
            </a:r>
          </a:p>
        </p:txBody>
      </p:sp>
      <p:sp>
        <p:nvSpPr>
          <p:cNvPr id="102" name="Rounded Rectangle 101">
            <a:extLst>
              <a:ext uri="{FF2B5EF4-FFF2-40B4-BE49-F238E27FC236}">
                <a16:creationId xmlns:a16="http://schemas.microsoft.com/office/drawing/2014/main" id="{2620C085-91E6-6576-584F-20168F73197E}"/>
              </a:ext>
            </a:extLst>
          </p:cNvPr>
          <p:cNvSpPr/>
          <p:nvPr/>
        </p:nvSpPr>
        <p:spPr>
          <a:xfrm>
            <a:off x="4267452" y="2462651"/>
            <a:ext cx="6952841"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Graphic 102" descr="Help">
            <a:hlinkClick r:id="rId24" action="ppaction://hlinksldjump"/>
            <a:extLst>
              <a:ext uri="{FF2B5EF4-FFF2-40B4-BE49-F238E27FC236}">
                <a16:creationId xmlns:a16="http://schemas.microsoft.com/office/drawing/2014/main" id="{13735585-EA9C-4C99-B429-DA9B04844A0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47326" y="2437046"/>
            <a:ext cx="720000" cy="720000"/>
          </a:xfrm>
          <a:prstGeom prst="rect">
            <a:avLst/>
          </a:prstGeom>
        </p:spPr>
      </p:pic>
      <p:sp>
        <p:nvSpPr>
          <p:cNvPr id="104" name="TextBox 103">
            <a:extLst>
              <a:ext uri="{FF2B5EF4-FFF2-40B4-BE49-F238E27FC236}">
                <a16:creationId xmlns:a16="http://schemas.microsoft.com/office/drawing/2014/main" id="{965C9287-D6A7-FCE2-09B3-C2F1514DBFE5}"/>
              </a:ext>
            </a:extLst>
          </p:cNvPr>
          <p:cNvSpPr txBox="1"/>
          <p:nvPr/>
        </p:nvSpPr>
        <p:spPr>
          <a:xfrm>
            <a:off x="4967325" y="2610353"/>
            <a:ext cx="5958443"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terminal velocity exceedance checked for?</a:t>
            </a:r>
          </a:p>
        </p:txBody>
      </p:sp>
      <p:sp>
        <p:nvSpPr>
          <p:cNvPr id="105" name="Rounded Rectangle 104">
            <a:extLst>
              <a:ext uri="{FF2B5EF4-FFF2-40B4-BE49-F238E27FC236}">
                <a16:creationId xmlns:a16="http://schemas.microsoft.com/office/drawing/2014/main" id="{4F8EC7E8-580E-9BF3-F42F-AAA648212009}"/>
              </a:ext>
            </a:extLst>
          </p:cNvPr>
          <p:cNvSpPr/>
          <p:nvPr/>
        </p:nvSpPr>
        <p:spPr>
          <a:xfrm>
            <a:off x="4267453" y="3403680"/>
            <a:ext cx="544713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Graphic 105" descr="Help">
            <a:hlinkClick r:id="rId25" action="ppaction://hlinksldjump"/>
            <a:extLst>
              <a:ext uri="{FF2B5EF4-FFF2-40B4-BE49-F238E27FC236}">
                <a16:creationId xmlns:a16="http://schemas.microsoft.com/office/drawing/2014/main" id="{54EFC3C9-FA4E-5797-455F-E82131D314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47326" y="3383799"/>
            <a:ext cx="720000" cy="720000"/>
          </a:xfrm>
          <a:prstGeom prst="rect">
            <a:avLst/>
          </a:prstGeom>
        </p:spPr>
      </p:pic>
      <p:sp>
        <p:nvSpPr>
          <p:cNvPr id="107" name="TextBox 106">
            <a:extLst>
              <a:ext uri="{FF2B5EF4-FFF2-40B4-BE49-F238E27FC236}">
                <a16:creationId xmlns:a16="http://schemas.microsoft.com/office/drawing/2014/main" id="{50DB64F3-57AD-F665-DA54-A6E8C11D4B71}"/>
              </a:ext>
            </a:extLst>
          </p:cNvPr>
          <p:cNvSpPr txBox="1"/>
          <p:nvPr/>
        </p:nvSpPr>
        <p:spPr>
          <a:xfrm>
            <a:off x="4967326" y="3549530"/>
            <a:ext cx="4378295"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correction factors were applied?</a:t>
            </a:r>
          </a:p>
        </p:txBody>
      </p:sp>
      <p:sp>
        <p:nvSpPr>
          <p:cNvPr id="108" name="Rounded Rectangle 107">
            <a:extLst>
              <a:ext uri="{FF2B5EF4-FFF2-40B4-BE49-F238E27FC236}">
                <a16:creationId xmlns:a16="http://schemas.microsoft.com/office/drawing/2014/main" id="{F033CCC1-518A-5195-52BA-C81883C1F373}"/>
              </a:ext>
            </a:extLst>
          </p:cNvPr>
          <p:cNvSpPr/>
          <p:nvPr/>
        </p:nvSpPr>
        <p:spPr>
          <a:xfrm>
            <a:off x="4267453" y="5285738"/>
            <a:ext cx="5687768"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 name="Graphic 108" descr="Help">
            <a:hlinkClick r:id="rId26" action="ppaction://hlinksldjump"/>
            <a:extLst>
              <a:ext uri="{FF2B5EF4-FFF2-40B4-BE49-F238E27FC236}">
                <a16:creationId xmlns:a16="http://schemas.microsoft.com/office/drawing/2014/main" id="{C7CB3A26-9D1D-392E-CA85-4E9CC4091D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55666" y="5261915"/>
            <a:ext cx="720000" cy="720000"/>
          </a:xfrm>
          <a:prstGeom prst="rect">
            <a:avLst/>
          </a:prstGeom>
        </p:spPr>
      </p:pic>
      <p:sp>
        <p:nvSpPr>
          <p:cNvPr id="110" name="TextBox 109">
            <a:extLst>
              <a:ext uri="{FF2B5EF4-FFF2-40B4-BE49-F238E27FC236}">
                <a16:creationId xmlns:a16="http://schemas.microsoft.com/office/drawing/2014/main" id="{EEF87F9A-4E60-8D7E-2751-AEA6FCAD2873}"/>
              </a:ext>
            </a:extLst>
          </p:cNvPr>
          <p:cNvSpPr txBox="1"/>
          <p:nvPr/>
        </p:nvSpPr>
        <p:spPr>
          <a:xfrm>
            <a:off x="4975665" y="5437249"/>
            <a:ext cx="4795072"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the disdrometer data validated?</a:t>
            </a:r>
          </a:p>
        </p:txBody>
      </p:sp>
      <p:sp>
        <p:nvSpPr>
          <p:cNvPr id="111" name="Rounded Rectangle 110">
            <a:extLst>
              <a:ext uri="{FF2B5EF4-FFF2-40B4-BE49-F238E27FC236}">
                <a16:creationId xmlns:a16="http://schemas.microsoft.com/office/drawing/2014/main" id="{531E2EF7-BC70-028D-18F4-EF1F271A4FBD}"/>
              </a:ext>
            </a:extLst>
          </p:cNvPr>
          <p:cNvSpPr/>
          <p:nvPr/>
        </p:nvSpPr>
        <p:spPr>
          <a:xfrm>
            <a:off x="4267453" y="4344709"/>
            <a:ext cx="658612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 name="Graphic 111" descr="Help">
            <a:hlinkClick r:id="rId27" action="ppaction://hlinksldjump"/>
            <a:extLst>
              <a:ext uri="{FF2B5EF4-FFF2-40B4-BE49-F238E27FC236}">
                <a16:creationId xmlns:a16="http://schemas.microsoft.com/office/drawing/2014/main" id="{A8D75708-4F0E-7BD8-83A5-416049366E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47326" y="4320913"/>
            <a:ext cx="720000" cy="720000"/>
          </a:xfrm>
          <a:prstGeom prst="rect">
            <a:avLst/>
          </a:prstGeom>
        </p:spPr>
      </p:pic>
      <p:sp>
        <p:nvSpPr>
          <p:cNvPr id="113" name="TextBox 112">
            <a:extLst>
              <a:ext uri="{FF2B5EF4-FFF2-40B4-BE49-F238E27FC236}">
                <a16:creationId xmlns:a16="http://schemas.microsoft.com/office/drawing/2014/main" id="{A98552D3-85DE-F032-2110-069E6275AD2E}"/>
              </a:ext>
            </a:extLst>
          </p:cNvPr>
          <p:cNvSpPr txBox="1"/>
          <p:nvPr/>
        </p:nvSpPr>
        <p:spPr>
          <a:xfrm>
            <a:off x="4975664" y="4496255"/>
            <a:ext cx="5565093"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did the correction factors change the data?</a:t>
            </a:r>
          </a:p>
        </p:txBody>
      </p:sp>
      <p:sp>
        <p:nvSpPr>
          <p:cNvPr id="114" name="TextBox 113">
            <a:extLst>
              <a:ext uri="{FF2B5EF4-FFF2-40B4-BE49-F238E27FC236}">
                <a16:creationId xmlns:a16="http://schemas.microsoft.com/office/drawing/2014/main" id="{942212A5-A26E-1070-26E0-BD193C864AD8}"/>
              </a:ext>
            </a:extLst>
          </p:cNvPr>
          <p:cNvSpPr txBox="1"/>
          <p:nvPr/>
        </p:nvSpPr>
        <p:spPr>
          <a:xfrm>
            <a:off x="4259139" y="6226767"/>
            <a:ext cx="8511525"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15" name="Right Arrow 114">
            <a:hlinkClick r:id="rId28" action="ppaction://hlinksldjump"/>
            <a:extLst>
              <a:ext uri="{FF2B5EF4-FFF2-40B4-BE49-F238E27FC236}">
                <a16:creationId xmlns:a16="http://schemas.microsoft.com/office/drawing/2014/main" id="{7DAF8F0B-FDFA-A0D3-8515-48C5E2612F0C}"/>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1290DC1-9341-AD23-FFA1-0E8E870568FC}"/>
              </a:ext>
            </a:extLst>
          </p:cNvPr>
          <p:cNvSpPr txBox="1"/>
          <p:nvPr/>
        </p:nvSpPr>
        <p:spPr>
          <a:xfrm>
            <a:off x="1383087" y="847895"/>
            <a:ext cx="355848" cy="549306"/>
          </a:xfrm>
          <a:prstGeom prst="rect">
            <a:avLst/>
          </a:prstGeom>
          <a:solidFill>
            <a:srgbClr val="E7EFFA"/>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CHECK DATA</a:t>
            </a:r>
          </a:p>
        </p:txBody>
      </p:sp>
      <p:sp>
        <p:nvSpPr>
          <p:cNvPr id="3" name="TextBox 2">
            <a:extLst>
              <a:ext uri="{FF2B5EF4-FFF2-40B4-BE49-F238E27FC236}">
                <a16:creationId xmlns:a16="http://schemas.microsoft.com/office/drawing/2014/main" id="{0DE6E821-EC3B-8EA3-AFCE-398A7D41DFC0}"/>
              </a:ext>
            </a:extLst>
          </p:cNvPr>
          <p:cNvSpPr txBox="1"/>
          <p:nvPr/>
        </p:nvSpPr>
        <p:spPr>
          <a:xfrm>
            <a:off x="2494559" y="1521622"/>
            <a:ext cx="355848" cy="1330157"/>
          </a:xfrm>
          <a:prstGeom prst="rect">
            <a:avLst/>
          </a:prstGeom>
          <a:solidFill>
            <a:srgbClr val="E8EFFA"/>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CORRECT &amp; GROUP DATA</a:t>
            </a:r>
          </a:p>
        </p:txBody>
      </p:sp>
      <p:sp>
        <p:nvSpPr>
          <p:cNvPr id="6" name="TextBox 5">
            <a:extLst>
              <a:ext uri="{FF2B5EF4-FFF2-40B4-BE49-F238E27FC236}">
                <a16:creationId xmlns:a16="http://schemas.microsoft.com/office/drawing/2014/main" id="{47E64D50-03C2-CE70-DDF6-A4368D1AD563}"/>
              </a:ext>
            </a:extLst>
          </p:cNvPr>
          <p:cNvSpPr txBox="1"/>
          <p:nvPr/>
        </p:nvSpPr>
        <p:spPr>
          <a:xfrm>
            <a:off x="1411728" y="3048178"/>
            <a:ext cx="355848" cy="1934229"/>
          </a:xfrm>
          <a:prstGeom prst="rect">
            <a:avLst/>
          </a:prstGeom>
          <a:solidFill>
            <a:srgbClr val="EDF1F9"/>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CLEAN &amp; FILTER DATA</a:t>
            </a:r>
          </a:p>
        </p:txBody>
      </p:sp>
      <p:sp>
        <p:nvSpPr>
          <p:cNvPr id="7" name="TextBox 6">
            <a:extLst>
              <a:ext uri="{FF2B5EF4-FFF2-40B4-BE49-F238E27FC236}">
                <a16:creationId xmlns:a16="http://schemas.microsoft.com/office/drawing/2014/main" id="{54D8116F-83DB-7D6E-0676-44A21DC335C8}"/>
              </a:ext>
            </a:extLst>
          </p:cNvPr>
          <p:cNvSpPr txBox="1"/>
          <p:nvPr/>
        </p:nvSpPr>
        <p:spPr>
          <a:xfrm>
            <a:off x="2547169" y="5226990"/>
            <a:ext cx="250628" cy="1003385"/>
          </a:xfrm>
          <a:prstGeom prst="rect">
            <a:avLst/>
          </a:prstGeom>
          <a:solidFill>
            <a:srgbClr val="EEF2FA"/>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LOAD DATA</a:t>
            </a:r>
          </a:p>
        </p:txBody>
      </p:sp>
      <p:sp>
        <p:nvSpPr>
          <p:cNvPr id="8" name="Rectangle 7">
            <a:extLst>
              <a:ext uri="{FF2B5EF4-FFF2-40B4-BE49-F238E27FC236}">
                <a16:creationId xmlns:a16="http://schemas.microsoft.com/office/drawing/2014/main" id="{DA0EEC67-CCA8-1A3B-815A-9937AAED88CF}"/>
              </a:ext>
            </a:extLst>
          </p:cNvPr>
          <p:cNvSpPr/>
          <p:nvPr/>
        </p:nvSpPr>
        <p:spPr>
          <a:xfrm>
            <a:off x="1228467" y="757517"/>
            <a:ext cx="2440045" cy="2222168"/>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ED1E2A-DDB5-E2A7-8F78-8DF81844C6FE}"/>
              </a:ext>
            </a:extLst>
          </p:cNvPr>
          <p:cNvSpPr/>
          <p:nvPr/>
        </p:nvSpPr>
        <p:spPr>
          <a:xfrm>
            <a:off x="1228468" y="2979686"/>
            <a:ext cx="2440044" cy="3795950"/>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Zoom in">
            <a:hlinkClick r:id="rId29" action="ppaction://hlinksldjump"/>
            <a:extLst>
              <a:ext uri="{FF2B5EF4-FFF2-40B4-BE49-F238E27FC236}">
                <a16:creationId xmlns:a16="http://schemas.microsoft.com/office/drawing/2014/main" id="{3B2A46C8-B27E-7438-E503-1A49DC6A48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07959" y="2225798"/>
            <a:ext cx="720000" cy="720000"/>
          </a:xfrm>
          <a:prstGeom prst="rect">
            <a:avLst/>
          </a:prstGeom>
        </p:spPr>
      </p:pic>
      <p:pic>
        <p:nvPicPr>
          <p:cNvPr id="11" name="Graphic 10" descr="Zoom in">
            <a:hlinkClick r:id="rId31" action="ppaction://hlinksldjump"/>
            <a:extLst>
              <a:ext uri="{FF2B5EF4-FFF2-40B4-BE49-F238E27FC236}">
                <a16:creationId xmlns:a16="http://schemas.microsoft.com/office/drawing/2014/main" id="{B4006F78-3840-40E2-9255-6F1DF7F1B8A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18249" y="5987310"/>
            <a:ext cx="720000" cy="720000"/>
          </a:xfrm>
          <a:prstGeom prst="rect">
            <a:avLst/>
          </a:prstGeom>
        </p:spPr>
      </p:pic>
    </p:spTree>
    <p:extLst>
      <p:ext uri="{BB962C8B-B14F-4D97-AF65-F5344CB8AC3E}">
        <p14:creationId xmlns:p14="http://schemas.microsoft.com/office/powerpoint/2010/main" val="3352231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6C0C9B3F-F0C4-5CC2-2EF8-EDF80A96E2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6E1A2CF-CADE-E39B-51F2-C984CB0AD911}"/>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4" action="ppaction://hlinksldjump"/>
            <a:extLst>
              <a:ext uri="{FF2B5EF4-FFF2-40B4-BE49-F238E27FC236}">
                <a16:creationId xmlns:a16="http://schemas.microsoft.com/office/drawing/2014/main" id="{EA72908B-C7B8-72AE-A542-263419D187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grpSp>
        <p:nvGrpSpPr>
          <p:cNvPr id="8" name="Group 7">
            <a:extLst>
              <a:ext uri="{FF2B5EF4-FFF2-40B4-BE49-F238E27FC236}">
                <a16:creationId xmlns:a16="http://schemas.microsoft.com/office/drawing/2014/main" id="{475EF539-8549-9A66-17B6-E34E212E4795}"/>
              </a:ext>
            </a:extLst>
          </p:cNvPr>
          <p:cNvGrpSpPr/>
          <p:nvPr/>
        </p:nvGrpSpPr>
        <p:grpSpPr>
          <a:xfrm>
            <a:off x="1301667" y="1"/>
            <a:ext cx="2632837" cy="6858000"/>
            <a:chOff x="1379920" y="2851778"/>
            <a:chExt cx="1487486" cy="4006221"/>
          </a:xfrm>
        </p:grpSpPr>
        <p:pic>
          <p:nvPicPr>
            <p:cNvPr id="78" name="Picture 77">
              <a:extLst>
                <a:ext uri="{FF2B5EF4-FFF2-40B4-BE49-F238E27FC236}">
                  <a16:creationId xmlns:a16="http://schemas.microsoft.com/office/drawing/2014/main" id="{422940FD-8C85-68A1-E973-DC03BA98C691}"/>
                </a:ext>
              </a:extLst>
            </p:cNvPr>
            <p:cNvPicPr>
              <a:picLocks noChangeAspect="1"/>
            </p:cNvPicPr>
            <p:nvPr/>
          </p:nvPicPr>
          <p:blipFill rotWithShape="1">
            <a:blip r:embed="rId6">
              <a:extLst>
                <a:ext uri="{28A0092B-C50C-407E-A947-70E740481C1C}">
                  <a14:useLocalDpi xmlns:a14="http://schemas.microsoft.com/office/drawing/2010/main" val="0"/>
                </a:ext>
              </a:extLst>
            </a:blip>
            <a:srcRect t="41583" r="50000"/>
            <a:stretch>
              <a:fillRect/>
            </a:stretch>
          </p:blipFill>
          <p:spPr>
            <a:xfrm>
              <a:off x="1379920" y="2851778"/>
              <a:ext cx="1487486" cy="4006221"/>
            </a:xfrm>
            <a:prstGeom prst="rect">
              <a:avLst/>
            </a:prstGeom>
          </p:spPr>
        </p:pic>
        <p:pic>
          <p:nvPicPr>
            <p:cNvPr id="19" name="Graphic 18" descr="Rain">
              <a:extLst>
                <a:ext uri="{FF2B5EF4-FFF2-40B4-BE49-F238E27FC236}">
                  <a16:creationId xmlns:a16="http://schemas.microsoft.com/office/drawing/2014/main" id="{0FF890BA-9BFF-FDA7-0BF9-301B56A8A6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0033" y="5887868"/>
              <a:ext cx="407899" cy="407899"/>
            </a:xfrm>
            <a:prstGeom prst="rect">
              <a:avLst/>
            </a:prstGeom>
          </p:spPr>
        </p:pic>
        <p:pic>
          <p:nvPicPr>
            <p:cNvPr id="21" name="Graphic 20" descr="Thermometer">
              <a:extLst>
                <a:ext uri="{FF2B5EF4-FFF2-40B4-BE49-F238E27FC236}">
                  <a16:creationId xmlns:a16="http://schemas.microsoft.com/office/drawing/2014/main" id="{CE0625BF-AA35-01A2-0F21-8ED9A3F43A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23972" y="5593650"/>
              <a:ext cx="293518" cy="293518"/>
            </a:xfrm>
            <a:prstGeom prst="rect">
              <a:avLst/>
            </a:prstGeom>
          </p:spPr>
        </p:pic>
        <p:pic>
          <p:nvPicPr>
            <p:cNvPr id="23" name="Graphic 22" descr="Water">
              <a:extLst>
                <a:ext uri="{FF2B5EF4-FFF2-40B4-BE49-F238E27FC236}">
                  <a16:creationId xmlns:a16="http://schemas.microsoft.com/office/drawing/2014/main" id="{80DD70FF-C9E7-94DB-DAF7-F780D1D235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2255" y="5323303"/>
              <a:ext cx="223669" cy="223669"/>
            </a:xfrm>
            <a:prstGeom prst="rect">
              <a:avLst/>
            </a:prstGeom>
          </p:spPr>
        </p:pic>
        <p:pic>
          <p:nvPicPr>
            <p:cNvPr id="25" name="Graphic 24" descr="Clock">
              <a:extLst>
                <a:ext uri="{FF2B5EF4-FFF2-40B4-BE49-F238E27FC236}">
                  <a16:creationId xmlns:a16="http://schemas.microsoft.com/office/drawing/2014/main" id="{DE0AD741-B27E-0C35-98DE-D28B08F40A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3879" y="4688889"/>
              <a:ext cx="293518" cy="293518"/>
            </a:xfrm>
            <a:prstGeom prst="rect">
              <a:avLst/>
            </a:prstGeom>
          </p:spPr>
        </p:pic>
        <p:pic>
          <p:nvPicPr>
            <p:cNvPr id="27" name="Graphic 26" descr="Snow">
              <a:extLst>
                <a:ext uri="{FF2B5EF4-FFF2-40B4-BE49-F238E27FC236}">
                  <a16:creationId xmlns:a16="http://schemas.microsoft.com/office/drawing/2014/main" id="{DBAA6D17-4EAA-CC1A-774A-257A363CFC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4790" y="4274326"/>
              <a:ext cx="322321" cy="322321"/>
            </a:xfrm>
            <a:prstGeom prst="rect">
              <a:avLst/>
            </a:prstGeom>
          </p:spPr>
        </p:pic>
        <p:pic>
          <p:nvPicPr>
            <p:cNvPr id="31" name="Graphic 30" descr="Gauge">
              <a:extLst>
                <a:ext uri="{FF2B5EF4-FFF2-40B4-BE49-F238E27FC236}">
                  <a16:creationId xmlns:a16="http://schemas.microsoft.com/office/drawing/2014/main" id="{AFBF2A14-C718-B705-5BF2-BA7E1FD20C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27550" y="3876496"/>
              <a:ext cx="278517" cy="278517"/>
            </a:xfrm>
            <a:prstGeom prst="rect">
              <a:avLst/>
            </a:prstGeom>
          </p:spPr>
        </p:pic>
        <p:pic>
          <p:nvPicPr>
            <p:cNvPr id="33" name="Graphic 32" descr="Bar graph with downward trend">
              <a:extLst>
                <a:ext uri="{FF2B5EF4-FFF2-40B4-BE49-F238E27FC236}">
                  <a16:creationId xmlns:a16="http://schemas.microsoft.com/office/drawing/2014/main" id="{B656588F-1D4F-AAE0-B045-EAD294E869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25836" y="3483291"/>
              <a:ext cx="280231" cy="280231"/>
            </a:xfrm>
            <a:prstGeom prst="rect">
              <a:avLst/>
            </a:prstGeom>
          </p:spPr>
        </p:pic>
        <p:pic>
          <p:nvPicPr>
            <p:cNvPr id="35" name="Graphic 34" descr="Add">
              <a:extLst>
                <a:ext uri="{FF2B5EF4-FFF2-40B4-BE49-F238E27FC236}">
                  <a16:creationId xmlns:a16="http://schemas.microsoft.com/office/drawing/2014/main" id="{266EA7B1-120C-5B9D-087A-5875F15A77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1369" y="3091001"/>
              <a:ext cx="205773" cy="205773"/>
            </a:xfrm>
            <a:prstGeom prst="rect">
              <a:avLst/>
            </a:prstGeom>
          </p:spPr>
        </p:pic>
        <p:sp>
          <p:nvSpPr>
            <p:cNvPr id="38" name="Rectangle 37">
              <a:extLst>
                <a:ext uri="{FF2B5EF4-FFF2-40B4-BE49-F238E27FC236}">
                  <a16:creationId xmlns:a16="http://schemas.microsoft.com/office/drawing/2014/main" id="{8DACA601-94F6-78C3-0731-30C91AE20A64}"/>
                </a:ext>
              </a:extLst>
            </p:cNvPr>
            <p:cNvSpPr/>
            <p:nvPr/>
          </p:nvSpPr>
          <p:spPr>
            <a:xfrm>
              <a:off x="1982255" y="3299384"/>
              <a:ext cx="144000" cy="2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TextBox 78">
            <a:extLst>
              <a:ext uri="{FF2B5EF4-FFF2-40B4-BE49-F238E27FC236}">
                <a16:creationId xmlns:a16="http://schemas.microsoft.com/office/drawing/2014/main" id="{798ADB69-43E7-34F7-CCD2-C652E7AF146C}"/>
              </a:ext>
            </a:extLst>
          </p:cNvPr>
          <p:cNvSpPr txBox="1"/>
          <p:nvPr/>
        </p:nvSpPr>
        <p:spPr>
          <a:xfrm>
            <a:off x="4247325" y="98348"/>
            <a:ext cx="6892067"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Data Filtering &amp; Cleaning</a:t>
            </a:r>
          </a:p>
        </p:txBody>
      </p:sp>
      <p:grpSp>
        <p:nvGrpSpPr>
          <p:cNvPr id="94" name="Group 93">
            <a:extLst>
              <a:ext uri="{FF2B5EF4-FFF2-40B4-BE49-F238E27FC236}">
                <a16:creationId xmlns:a16="http://schemas.microsoft.com/office/drawing/2014/main" id="{20B11624-A71C-8B61-6C8C-F024B455A8DB}"/>
              </a:ext>
            </a:extLst>
          </p:cNvPr>
          <p:cNvGrpSpPr/>
          <p:nvPr/>
        </p:nvGrpSpPr>
        <p:grpSpPr>
          <a:xfrm>
            <a:off x="90762" y="101777"/>
            <a:ext cx="1053071" cy="1284975"/>
            <a:chOff x="1522489" y="117105"/>
            <a:chExt cx="1053071" cy="1284975"/>
          </a:xfrm>
        </p:grpSpPr>
        <p:sp>
          <p:nvSpPr>
            <p:cNvPr id="95" name="Rounded Rectangle 94">
              <a:extLst>
                <a:ext uri="{FF2B5EF4-FFF2-40B4-BE49-F238E27FC236}">
                  <a16:creationId xmlns:a16="http://schemas.microsoft.com/office/drawing/2014/main" id="{F6941A42-3B65-0620-02AD-68925A2E6BE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6" name="Group 95">
              <a:extLst>
                <a:ext uri="{FF2B5EF4-FFF2-40B4-BE49-F238E27FC236}">
                  <a16:creationId xmlns:a16="http://schemas.microsoft.com/office/drawing/2014/main" id="{84717661-7D9A-8B52-86E4-B95B7F6D628B}"/>
                </a:ext>
              </a:extLst>
            </p:cNvPr>
            <p:cNvGrpSpPr/>
            <p:nvPr/>
          </p:nvGrpSpPr>
          <p:grpSpPr>
            <a:xfrm>
              <a:off x="1573437" y="160895"/>
              <a:ext cx="951174" cy="1197394"/>
              <a:chOff x="188650" y="82180"/>
              <a:chExt cx="951174" cy="1197394"/>
            </a:xfrm>
          </p:grpSpPr>
          <p:pic>
            <p:nvPicPr>
              <p:cNvPr id="97" name="Picture 96">
                <a:extLst>
                  <a:ext uri="{FF2B5EF4-FFF2-40B4-BE49-F238E27FC236}">
                    <a16:creationId xmlns:a16="http://schemas.microsoft.com/office/drawing/2014/main" id="{FAC1C4DB-D6DA-3440-61F2-CBFFCF8E87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98" name="TextBox 97">
                <a:extLst>
                  <a:ext uri="{FF2B5EF4-FFF2-40B4-BE49-F238E27FC236}">
                    <a16:creationId xmlns:a16="http://schemas.microsoft.com/office/drawing/2014/main" id="{F65F4DEC-035B-79EC-2CA6-A4CB48AA267F}"/>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99" name="Rounded Rectangle 98">
            <a:extLst>
              <a:ext uri="{FF2B5EF4-FFF2-40B4-BE49-F238E27FC236}">
                <a16:creationId xmlns:a16="http://schemas.microsoft.com/office/drawing/2014/main" id="{C49D01B3-F538-0A17-4B69-D344D3FEE042}"/>
              </a:ext>
            </a:extLst>
          </p:cNvPr>
          <p:cNvSpPr/>
          <p:nvPr/>
        </p:nvSpPr>
        <p:spPr>
          <a:xfrm>
            <a:off x="4267452" y="2595427"/>
            <a:ext cx="4222344"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Graphic 99" descr="Help">
            <a:hlinkClick r:id="rId16" action="ppaction://hlinksldjump"/>
            <a:extLst>
              <a:ext uri="{FF2B5EF4-FFF2-40B4-BE49-F238E27FC236}">
                <a16:creationId xmlns:a16="http://schemas.microsoft.com/office/drawing/2014/main" id="{47F9FD7B-6171-FE08-298B-1C3BC578DE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47325" y="2571604"/>
            <a:ext cx="720000" cy="720000"/>
          </a:xfrm>
          <a:prstGeom prst="rect">
            <a:avLst/>
          </a:prstGeom>
        </p:spPr>
      </p:pic>
      <p:sp>
        <p:nvSpPr>
          <p:cNvPr id="101" name="TextBox 100">
            <a:extLst>
              <a:ext uri="{FF2B5EF4-FFF2-40B4-BE49-F238E27FC236}">
                <a16:creationId xmlns:a16="http://schemas.microsoft.com/office/drawing/2014/main" id="{1BDEC13D-0A7E-F2D1-0074-CA75B4E30811}"/>
              </a:ext>
            </a:extLst>
          </p:cNvPr>
          <p:cNvSpPr txBox="1"/>
          <p:nvPr/>
        </p:nvSpPr>
        <p:spPr>
          <a:xfrm>
            <a:off x="4967324" y="2746938"/>
            <a:ext cx="3335559"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the data cleaned?</a:t>
            </a:r>
          </a:p>
        </p:txBody>
      </p:sp>
      <p:sp>
        <p:nvSpPr>
          <p:cNvPr id="102" name="Rounded Rectangle 101">
            <a:extLst>
              <a:ext uri="{FF2B5EF4-FFF2-40B4-BE49-F238E27FC236}">
                <a16:creationId xmlns:a16="http://schemas.microsoft.com/office/drawing/2014/main" id="{921A7176-12BC-D4BE-194B-C547A1B1D7F6}"/>
              </a:ext>
            </a:extLst>
          </p:cNvPr>
          <p:cNvSpPr/>
          <p:nvPr/>
        </p:nvSpPr>
        <p:spPr>
          <a:xfrm>
            <a:off x="4267451" y="3536456"/>
            <a:ext cx="6952841"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Graphic 102" descr="Help">
            <a:hlinkClick r:id="rId18" action="ppaction://hlinksldjump"/>
            <a:extLst>
              <a:ext uri="{FF2B5EF4-FFF2-40B4-BE49-F238E27FC236}">
                <a16:creationId xmlns:a16="http://schemas.microsoft.com/office/drawing/2014/main" id="{F2EB2935-B326-7939-EBC1-C59F861D3A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47325" y="3510851"/>
            <a:ext cx="720000" cy="720000"/>
          </a:xfrm>
          <a:prstGeom prst="rect">
            <a:avLst/>
          </a:prstGeom>
        </p:spPr>
      </p:pic>
      <p:sp>
        <p:nvSpPr>
          <p:cNvPr id="104" name="TextBox 103">
            <a:extLst>
              <a:ext uri="{FF2B5EF4-FFF2-40B4-BE49-F238E27FC236}">
                <a16:creationId xmlns:a16="http://schemas.microsoft.com/office/drawing/2014/main" id="{E990EBFD-5CDC-5EC8-C57A-CE30282F5EC0}"/>
              </a:ext>
            </a:extLst>
          </p:cNvPr>
          <p:cNvSpPr txBox="1"/>
          <p:nvPr/>
        </p:nvSpPr>
        <p:spPr>
          <a:xfrm>
            <a:off x="4967324" y="3684158"/>
            <a:ext cx="5958443"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terminal velocity exceedance checked for?</a:t>
            </a:r>
          </a:p>
        </p:txBody>
      </p:sp>
      <p:sp>
        <p:nvSpPr>
          <p:cNvPr id="114" name="TextBox 113">
            <a:extLst>
              <a:ext uri="{FF2B5EF4-FFF2-40B4-BE49-F238E27FC236}">
                <a16:creationId xmlns:a16="http://schemas.microsoft.com/office/drawing/2014/main" id="{1E1336A8-DF40-73A1-E750-ED17EE6834E3}"/>
              </a:ext>
            </a:extLst>
          </p:cNvPr>
          <p:cNvSpPr txBox="1"/>
          <p:nvPr/>
        </p:nvSpPr>
        <p:spPr>
          <a:xfrm>
            <a:off x="4267452" y="6252099"/>
            <a:ext cx="8511525"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15" name="Right Arrow 114">
            <a:hlinkClick r:id="rId19" action="ppaction://hlinksldjump"/>
            <a:extLst>
              <a:ext uri="{FF2B5EF4-FFF2-40B4-BE49-F238E27FC236}">
                <a16:creationId xmlns:a16="http://schemas.microsoft.com/office/drawing/2014/main" id="{493E33E0-99D5-43D9-B291-DCCF3F6F151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8A2A108-D736-358F-8534-6391339736B3}"/>
              </a:ext>
            </a:extLst>
          </p:cNvPr>
          <p:cNvSpPr txBox="1"/>
          <p:nvPr/>
        </p:nvSpPr>
        <p:spPr>
          <a:xfrm>
            <a:off x="1355153" y="375237"/>
            <a:ext cx="706586" cy="3293503"/>
          </a:xfrm>
          <a:prstGeom prst="rect">
            <a:avLst/>
          </a:prstGeom>
          <a:solidFill>
            <a:srgbClr val="EDF1F9"/>
          </a:solidFill>
        </p:spPr>
        <p:txBody>
          <a:bodyPr vert="wordArtVert" wrap="square" lIns="72000" tIns="0" rIns="72000" bIns="0" rtlCol="0">
            <a:spAutoFit/>
          </a:bodyPr>
          <a:lstStyle/>
          <a:p>
            <a:pPr algn="ctr"/>
            <a:r>
              <a:rPr lang="en-US" sz="1600" b="1" dirty="0">
                <a:solidFill>
                  <a:srgbClr val="003A65"/>
                </a:solidFill>
                <a:latin typeface="Derailed" panose="020B0503030101060003" pitchFamily="34" charset="77"/>
              </a:rPr>
              <a:t>CLEAN &amp; FILTER DATA</a:t>
            </a:r>
          </a:p>
        </p:txBody>
      </p:sp>
      <p:sp>
        <p:nvSpPr>
          <p:cNvPr id="7" name="TextBox 6">
            <a:extLst>
              <a:ext uri="{FF2B5EF4-FFF2-40B4-BE49-F238E27FC236}">
                <a16:creationId xmlns:a16="http://schemas.microsoft.com/office/drawing/2014/main" id="{65C93FA6-B049-21C5-888A-64DE2C7262D1}"/>
              </a:ext>
            </a:extLst>
          </p:cNvPr>
          <p:cNvSpPr txBox="1"/>
          <p:nvPr/>
        </p:nvSpPr>
        <p:spPr>
          <a:xfrm>
            <a:off x="3197511" y="4076033"/>
            <a:ext cx="706586" cy="1730548"/>
          </a:xfrm>
          <a:prstGeom prst="rect">
            <a:avLst/>
          </a:prstGeom>
          <a:solidFill>
            <a:srgbClr val="EEF2FA"/>
          </a:solidFill>
        </p:spPr>
        <p:txBody>
          <a:bodyPr vert="wordArtVert" wrap="square" lIns="72000" tIns="0" rIns="72000" bIns="0" rtlCol="0">
            <a:spAutoFit/>
          </a:bodyPr>
          <a:lstStyle/>
          <a:p>
            <a:pPr algn="ctr"/>
            <a:r>
              <a:rPr lang="en-US" sz="1600" b="1" dirty="0">
                <a:solidFill>
                  <a:srgbClr val="003A65"/>
                </a:solidFill>
                <a:latin typeface="Derailed" panose="020B0503030101060003" pitchFamily="34" charset="77"/>
              </a:rPr>
              <a:t>LOAD DATA</a:t>
            </a:r>
          </a:p>
        </p:txBody>
      </p:sp>
    </p:spTree>
    <p:extLst>
      <p:ext uri="{BB962C8B-B14F-4D97-AF65-F5344CB8AC3E}">
        <p14:creationId xmlns:p14="http://schemas.microsoft.com/office/powerpoint/2010/main" val="26425401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8CF602AD-1270-CD74-10A8-50CB00BBCF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642814-52EE-3DA9-162E-7098D9905CDF}"/>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4" action="ppaction://hlinksldjump"/>
            <a:extLst>
              <a:ext uri="{FF2B5EF4-FFF2-40B4-BE49-F238E27FC236}">
                <a16:creationId xmlns:a16="http://schemas.microsoft.com/office/drawing/2014/main" id="{CE6F5BE5-911F-8F4C-87B6-EC1F28B9C4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4C23B5A5-1A35-2156-9260-6CF4BFCA7FE4}"/>
              </a:ext>
            </a:extLst>
          </p:cNvPr>
          <p:cNvSpPr txBox="1"/>
          <p:nvPr/>
        </p:nvSpPr>
        <p:spPr>
          <a:xfrm>
            <a:off x="4255666" y="172742"/>
            <a:ext cx="6861297"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Data Correction &amp; Grouping</a:t>
            </a:r>
          </a:p>
        </p:txBody>
      </p:sp>
      <p:pic>
        <p:nvPicPr>
          <p:cNvPr id="78" name="Picture 77">
            <a:extLst>
              <a:ext uri="{FF2B5EF4-FFF2-40B4-BE49-F238E27FC236}">
                <a16:creationId xmlns:a16="http://schemas.microsoft.com/office/drawing/2014/main" id="{5A754F0D-FC64-35F0-A409-26031D5023C5}"/>
              </a:ext>
            </a:extLst>
          </p:cNvPr>
          <p:cNvPicPr>
            <a:picLocks noChangeAspect="1"/>
          </p:cNvPicPr>
          <p:nvPr/>
        </p:nvPicPr>
        <p:blipFill rotWithShape="1">
          <a:blip r:embed="rId6">
            <a:extLst>
              <a:ext uri="{28A0092B-C50C-407E-A947-70E740481C1C}">
                <a14:useLocalDpi xmlns:a14="http://schemas.microsoft.com/office/drawing/2010/main" val="0"/>
              </a:ext>
            </a:extLst>
          </a:blip>
          <a:srcRect t="-1029" r="50000" b="55873"/>
          <a:stretch>
            <a:fillRect/>
          </a:stretch>
        </p:blipFill>
        <p:spPr>
          <a:xfrm>
            <a:off x="1004206" y="757517"/>
            <a:ext cx="2921651" cy="6094583"/>
          </a:xfrm>
          <a:prstGeom prst="rect">
            <a:avLst/>
          </a:prstGeom>
        </p:spPr>
      </p:pic>
      <p:grpSp>
        <p:nvGrpSpPr>
          <p:cNvPr id="10" name="Group 9">
            <a:extLst>
              <a:ext uri="{FF2B5EF4-FFF2-40B4-BE49-F238E27FC236}">
                <a16:creationId xmlns:a16="http://schemas.microsoft.com/office/drawing/2014/main" id="{6A47FB6F-2CD1-FF23-87C5-0FFF0182588D}"/>
              </a:ext>
            </a:extLst>
          </p:cNvPr>
          <p:cNvGrpSpPr/>
          <p:nvPr/>
        </p:nvGrpSpPr>
        <p:grpSpPr>
          <a:xfrm>
            <a:off x="1367475" y="2911830"/>
            <a:ext cx="1389358" cy="3596872"/>
            <a:chOff x="1367475" y="2911830"/>
            <a:chExt cx="1389358" cy="3596872"/>
          </a:xfrm>
        </p:grpSpPr>
        <p:pic>
          <p:nvPicPr>
            <p:cNvPr id="63" name="Graphic 62" descr="Close">
              <a:extLst>
                <a:ext uri="{FF2B5EF4-FFF2-40B4-BE49-F238E27FC236}">
                  <a16:creationId xmlns:a16="http://schemas.microsoft.com/office/drawing/2014/main" id="{B7A17841-2A22-AC3A-740D-91F6EEF467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7475" y="5350927"/>
              <a:ext cx="149553" cy="165895"/>
            </a:xfrm>
            <a:prstGeom prst="rect">
              <a:avLst/>
            </a:prstGeom>
          </p:spPr>
        </p:pic>
        <p:pic>
          <p:nvPicPr>
            <p:cNvPr id="37" name="Graphic 36" descr="Question mark">
              <a:extLst>
                <a:ext uri="{FF2B5EF4-FFF2-40B4-BE49-F238E27FC236}">
                  <a16:creationId xmlns:a16="http://schemas.microsoft.com/office/drawing/2014/main" id="{5F65FA4E-CF82-0AAC-8D0A-5329BC6EAC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2012" y="6258815"/>
              <a:ext cx="249401" cy="249887"/>
            </a:xfrm>
            <a:prstGeom prst="rect">
              <a:avLst/>
            </a:prstGeom>
          </p:spPr>
        </p:pic>
        <p:pic>
          <p:nvPicPr>
            <p:cNvPr id="39" name="Graphic 38" descr="Question mark">
              <a:extLst>
                <a:ext uri="{FF2B5EF4-FFF2-40B4-BE49-F238E27FC236}">
                  <a16:creationId xmlns:a16="http://schemas.microsoft.com/office/drawing/2014/main" id="{2877D78A-BA57-B5BF-241A-4185149068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04260" y="4971999"/>
              <a:ext cx="249401" cy="249887"/>
            </a:xfrm>
            <a:prstGeom prst="rect">
              <a:avLst/>
            </a:prstGeom>
          </p:spPr>
        </p:pic>
        <p:pic>
          <p:nvPicPr>
            <p:cNvPr id="41" name="Graphic 40" descr="Earth globe Africa and Europe">
              <a:extLst>
                <a:ext uri="{FF2B5EF4-FFF2-40B4-BE49-F238E27FC236}">
                  <a16:creationId xmlns:a16="http://schemas.microsoft.com/office/drawing/2014/main" id="{6311948F-5362-4B2C-2332-6C65521C3A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28839" y="4051700"/>
              <a:ext cx="200243" cy="200634"/>
            </a:xfrm>
            <a:prstGeom prst="rect">
              <a:avLst/>
            </a:prstGeom>
          </p:spPr>
        </p:pic>
        <p:pic>
          <p:nvPicPr>
            <p:cNvPr id="43" name="Graphic 42" descr="Forest scene">
              <a:extLst>
                <a:ext uri="{FF2B5EF4-FFF2-40B4-BE49-F238E27FC236}">
                  <a16:creationId xmlns:a16="http://schemas.microsoft.com/office/drawing/2014/main" id="{5A8A1710-24DF-FE75-51E8-CC567D233A0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21715" y="4018137"/>
              <a:ext cx="235118" cy="235576"/>
            </a:xfrm>
            <a:prstGeom prst="rect">
              <a:avLst/>
            </a:prstGeom>
          </p:spPr>
        </p:pic>
        <p:pic>
          <p:nvPicPr>
            <p:cNvPr id="61" name="Graphic 60" descr="Tick">
              <a:extLst>
                <a:ext uri="{FF2B5EF4-FFF2-40B4-BE49-F238E27FC236}">
                  <a16:creationId xmlns:a16="http://schemas.microsoft.com/office/drawing/2014/main" id="{FDB6844F-682C-63CF-8334-989832E3D6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54058" y="5476943"/>
              <a:ext cx="151904" cy="152200"/>
            </a:xfrm>
            <a:prstGeom prst="rect">
              <a:avLst/>
            </a:prstGeom>
          </p:spPr>
        </p:pic>
        <p:pic>
          <p:nvPicPr>
            <p:cNvPr id="84" name="Graphic 83" descr="Hourglass">
              <a:extLst>
                <a:ext uri="{FF2B5EF4-FFF2-40B4-BE49-F238E27FC236}">
                  <a16:creationId xmlns:a16="http://schemas.microsoft.com/office/drawing/2014/main" id="{36887EE3-6340-BC8A-CE57-32D7161C2D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75982" y="3183251"/>
              <a:ext cx="389050" cy="277747"/>
            </a:xfrm>
            <a:prstGeom prst="rect">
              <a:avLst/>
            </a:prstGeom>
          </p:spPr>
        </p:pic>
        <p:pic>
          <p:nvPicPr>
            <p:cNvPr id="88" name="Graphic 87" descr="Rain">
              <a:extLst>
                <a:ext uri="{FF2B5EF4-FFF2-40B4-BE49-F238E27FC236}">
                  <a16:creationId xmlns:a16="http://schemas.microsoft.com/office/drawing/2014/main" id="{F1B4EC0B-C41A-C4DC-8987-835B755154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0274" y="2911830"/>
              <a:ext cx="306048" cy="306646"/>
            </a:xfrm>
            <a:prstGeom prst="rect">
              <a:avLst/>
            </a:prstGeom>
          </p:spPr>
        </p:pic>
      </p:grpSp>
      <p:grpSp>
        <p:nvGrpSpPr>
          <p:cNvPr id="94" name="Group 93">
            <a:extLst>
              <a:ext uri="{FF2B5EF4-FFF2-40B4-BE49-F238E27FC236}">
                <a16:creationId xmlns:a16="http://schemas.microsoft.com/office/drawing/2014/main" id="{2AA36C74-A4F9-1633-18EE-AD2F18965587}"/>
              </a:ext>
            </a:extLst>
          </p:cNvPr>
          <p:cNvGrpSpPr/>
          <p:nvPr/>
        </p:nvGrpSpPr>
        <p:grpSpPr>
          <a:xfrm>
            <a:off x="90762" y="101777"/>
            <a:ext cx="1053071" cy="1284975"/>
            <a:chOff x="1522489" y="117105"/>
            <a:chExt cx="1053071" cy="1284975"/>
          </a:xfrm>
        </p:grpSpPr>
        <p:sp>
          <p:nvSpPr>
            <p:cNvPr id="95" name="Rounded Rectangle 94">
              <a:extLst>
                <a:ext uri="{FF2B5EF4-FFF2-40B4-BE49-F238E27FC236}">
                  <a16:creationId xmlns:a16="http://schemas.microsoft.com/office/drawing/2014/main" id="{C6F7C75C-210A-8DC6-9FD5-858C835C4E58}"/>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6" name="Group 95">
              <a:extLst>
                <a:ext uri="{FF2B5EF4-FFF2-40B4-BE49-F238E27FC236}">
                  <a16:creationId xmlns:a16="http://schemas.microsoft.com/office/drawing/2014/main" id="{3CB6B2FC-A816-265F-6BDF-5BD48AFADCD5}"/>
                </a:ext>
              </a:extLst>
            </p:cNvPr>
            <p:cNvGrpSpPr/>
            <p:nvPr/>
          </p:nvGrpSpPr>
          <p:grpSpPr>
            <a:xfrm>
              <a:off x="1573437" y="160895"/>
              <a:ext cx="951174" cy="1197394"/>
              <a:chOff x="188650" y="82180"/>
              <a:chExt cx="951174" cy="1197394"/>
            </a:xfrm>
          </p:grpSpPr>
          <p:pic>
            <p:nvPicPr>
              <p:cNvPr id="97" name="Picture 96">
                <a:extLst>
                  <a:ext uri="{FF2B5EF4-FFF2-40B4-BE49-F238E27FC236}">
                    <a16:creationId xmlns:a16="http://schemas.microsoft.com/office/drawing/2014/main" id="{B9FA91C9-4593-5503-E671-9286B984CD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98" name="TextBox 97">
                <a:extLst>
                  <a:ext uri="{FF2B5EF4-FFF2-40B4-BE49-F238E27FC236}">
                    <a16:creationId xmlns:a16="http://schemas.microsoft.com/office/drawing/2014/main" id="{394F34FD-1B2B-3F5B-26A1-2E3CBCAB36A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05" name="Rounded Rectangle 104">
            <a:extLst>
              <a:ext uri="{FF2B5EF4-FFF2-40B4-BE49-F238E27FC236}">
                <a16:creationId xmlns:a16="http://schemas.microsoft.com/office/drawing/2014/main" id="{0C5C13DC-B9B3-AA1D-D8F2-087E86BF9743}"/>
              </a:ext>
            </a:extLst>
          </p:cNvPr>
          <p:cNvSpPr/>
          <p:nvPr/>
        </p:nvSpPr>
        <p:spPr>
          <a:xfrm>
            <a:off x="4275793" y="2179426"/>
            <a:ext cx="544713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Graphic 105" descr="Help">
            <a:hlinkClick r:id="rId15" action="ppaction://hlinksldjump"/>
            <a:extLst>
              <a:ext uri="{FF2B5EF4-FFF2-40B4-BE49-F238E27FC236}">
                <a16:creationId xmlns:a16="http://schemas.microsoft.com/office/drawing/2014/main" id="{6C5E980C-C339-D4F7-1A72-2E05B7F36D2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55666" y="2159545"/>
            <a:ext cx="720000" cy="720000"/>
          </a:xfrm>
          <a:prstGeom prst="rect">
            <a:avLst/>
          </a:prstGeom>
        </p:spPr>
      </p:pic>
      <p:sp>
        <p:nvSpPr>
          <p:cNvPr id="107" name="TextBox 106">
            <a:extLst>
              <a:ext uri="{FF2B5EF4-FFF2-40B4-BE49-F238E27FC236}">
                <a16:creationId xmlns:a16="http://schemas.microsoft.com/office/drawing/2014/main" id="{E1FD4DAE-E9CE-5ECE-ACCD-BBC67EF13555}"/>
              </a:ext>
            </a:extLst>
          </p:cNvPr>
          <p:cNvSpPr txBox="1"/>
          <p:nvPr/>
        </p:nvSpPr>
        <p:spPr>
          <a:xfrm>
            <a:off x="4975666" y="2325276"/>
            <a:ext cx="4378295"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correction factors were applied?</a:t>
            </a:r>
          </a:p>
        </p:txBody>
      </p:sp>
      <p:sp>
        <p:nvSpPr>
          <p:cNvPr id="108" name="Rounded Rectangle 107">
            <a:extLst>
              <a:ext uri="{FF2B5EF4-FFF2-40B4-BE49-F238E27FC236}">
                <a16:creationId xmlns:a16="http://schemas.microsoft.com/office/drawing/2014/main" id="{7454F5CE-71E0-C929-F6B7-676F34367091}"/>
              </a:ext>
            </a:extLst>
          </p:cNvPr>
          <p:cNvSpPr/>
          <p:nvPr/>
        </p:nvSpPr>
        <p:spPr>
          <a:xfrm>
            <a:off x="4275793" y="4061484"/>
            <a:ext cx="5687768"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 name="Graphic 108" descr="Help">
            <a:hlinkClick r:id="rId17" action="ppaction://hlinksldjump"/>
            <a:extLst>
              <a:ext uri="{FF2B5EF4-FFF2-40B4-BE49-F238E27FC236}">
                <a16:creationId xmlns:a16="http://schemas.microsoft.com/office/drawing/2014/main" id="{15E0AA62-401B-401C-5A9E-3F599B9838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64006" y="4037661"/>
            <a:ext cx="720000" cy="720000"/>
          </a:xfrm>
          <a:prstGeom prst="rect">
            <a:avLst/>
          </a:prstGeom>
        </p:spPr>
      </p:pic>
      <p:sp>
        <p:nvSpPr>
          <p:cNvPr id="110" name="TextBox 109">
            <a:extLst>
              <a:ext uri="{FF2B5EF4-FFF2-40B4-BE49-F238E27FC236}">
                <a16:creationId xmlns:a16="http://schemas.microsoft.com/office/drawing/2014/main" id="{46E517B5-41F3-47CF-8B3F-A389E5A4F753}"/>
              </a:ext>
            </a:extLst>
          </p:cNvPr>
          <p:cNvSpPr txBox="1"/>
          <p:nvPr/>
        </p:nvSpPr>
        <p:spPr>
          <a:xfrm>
            <a:off x="4984005" y="4212995"/>
            <a:ext cx="4795072"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was the disdrometer data validated?</a:t>
            </a:r>
          </a:p>
        </p:txBody>
      </p:sp>
      <p:sp>
        <p:nvSpPr>
          <p:cNvPr id="111" name="Rounded Rectangle 110">
            <a:extLst>
              <a:ext uri="{FF2B5EF4-FFF2-40B4-BE49-F238E27FC236}">
                <a16:creationId xmlns:a16="http://schemas.microsoft.com/office/drawing/2014/main" id="{E7B4B050-0414-D883-792B-C0AD46AC7098}"/>
              </a:ext>
            </a:extLst>
          </p:cNvPr>
          <p:cNvSpPr/>
          <p:nvPr/>
        </p:nvSpPr>
        <p:spPr>
          <a:xfrm>
            <a:off x="4275793" y="3120455"/>
            <a:ext cx="658612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 name="Graphic 111" descr="Help">
            <a:hlinkClick r:id="rId18" action="ppaction://hlinksldjump"/>
            <a:extLst>
              <a:ext uri="{FF2B5EF4-FFF2-40B4-BE49-F238E27FC236}">
                <a16:creationId xmlns:a16="http://schemas.microsoft.com/office/drawing/2014/main" id="{3EEC30B5-3AB5-CBAE-363B-C677DEAB7C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55666" y="3096659"/>
            <a:ext cx="720000" cy="720000"/>
          </a:xfrm>
          <a:prstGeom prst="rect">
            <a:avLst/>
          </a:prstGeom>
        </p:spPr>
      </p:pic>
      <p:sp>
        <p:nvSpPr>
          <p:cNvPr id="113" name="TextBox 112">
            <a:extLst>
              <a:ext uri="{FF2B5EF4-FFF2-40B4-BE49-F238E27FC236}">
                <a16:creationId xmlns:a16="http://schemas.microsoft.com/office/drawing/2014/main" id="{F9AD15AD-01C2-2B81-E745-3069D81BC0AB}"/>
              </a:ext>
            </a:extLst>
          </p:cNvPr>
          <p:cNvSpPr txBox="1"/>
          <p:nvPr/>
        </p:nvSpPr>
        <p:spPr>
          <a:xfrm>
            <a:off x="4984004" y="3272001"/>
            <a:ext cx="5565093"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did the correction factors change the data?</a:t>
            </a:r>
          </a:p>
        </p:txBody>
      </p:sp>
      <p:sp>
        <p:nvSpPr>
          <p:cNvPr id="114" name="TextBox 113">
            <a:extLst>
              <a:ext uri="{FF2B5EF4-FFF2-40B4-BE49-F238E27FC236}">
                <a16:creationId xmlns:a16="http://schemas.microsoft.com/office/drawing/2014/main" id="{DA4F3F59-2018-0F05-C5CA-1997E4D8095A}"/>
              </a:ext>
            </a:extLst>
          </p:cNvPr>
          <p:cNvSpPr txBox="1"/>
          <p:nvPr/>
        </p:nvSpPr>
        <p:spPr>
          <a:xfrm>
            <a:off x="4259139" y="6226767"/>
            <a:ext cx="8511525"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115" name="Right Arrow 114">
            <a:hlinkClick r:id="rId19" action="ppaction://hlinksldjump"/>
            <a:extLst>
              <a:ext uri="{FF2B5EF4-FFF2-40B4-BE49-F238E27FC236}">
                <a16:creationId xmlns:a16="http://schemas.microsoft.com/office/drawing/2014/main" id="{65E96C6E-00CC-4B3B-55B1-B6920D40FCB6}"/>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F9A4B5D-1DA5-06A7-D12C-A8470923AC9B}"/>
              </a:ext>
            </a:extLst>
          </p:cNvPr>
          <p:cNvSpPr txBox="1"/>
          <p:nvPr/>
        </p:nvSpPr>
        <p:spPr>
          <a:xfrm>
            <a:off x="1115793" y="2549669"/>
            <a:ext cx="566162" cy="1093980"/>
          </a:xfrm>
          <a:prstGeom prst="rect">
            <a:avLst/>
          </a:prstGeom>
          <a:solidFill>
            <a:srgbClr val="E7EFFA"/>
          </a:solidFill>
        </p:spPr>
        <p:txBody>
          <a:bodyPr vert="wordArtVert" wrap="square" lIns="72000" tIns="0" rIns="72000" bIns="0" rtlCol="0">
            <a:spAutoFit/>
          </a:bodyPr>
          <a:lstStyle/>
          <a:p>
            <a:pPr algn="ctr"/>
            <a:r>
              <a:rPr lang="en-US" sz="1200" b="1" dirty="0">
                <a:solidFill>
                  <a:srgbClr val="003A65"/>
                </a:solidFill>
                <a:latin typeface="Derailed" panose="020B0503030101060003" pitchFamily="34" charset="77"/>
              </a:rPr>
              <a:t>CHECK DATA</a:t>
            </a:r>
          </a:p>
        </p:txBody>
      </p:sp>
      <p:sp>
        <p:nvSpPr>
          <p:cNvPr id="3" name="TextBox 2">
            <a:extLst>
              <a:ext uri="{FF2B5EF4-FFF2-40B4-BE49-F238E27FC236}">
                <a16:creationId xmlns:a16="http://schemas.microsoft.com/office/drawing/2014/main" id="{952BFB1B-A671-AF14-7C2B-2924E82DDAAF}"/>
              </a:ext>
            </a:extLst>
          </p:cNvPr>
          <p:cNvSpPr txBox="1"/>
          <p:nvPr/>
        </p:nvSpPr>
        <p:spPr>
          <a:xfrm>
            <a:off x="3260035" y="3917248"/>
            <a:ext cx="566162" cy="2591454"/>
          </a:xfrm>
          <a:prstGeom prst="rect">
            <a:avLst/>
          </a:prstGeom>
          <a:solidFill>
            <a:srgbClr val="E8EFFA"/>
          </a:solidFill>
        </p:spPr>
        <p:txBody>
          <a:bodyPr vert="wordArtVert" wrap="square" lIns="72000" tIns="0" rIns="72000" bIns="0" rtlCol="0">
            <a:spAutoFit/>
          </a:bodyPr>
          <a:lstStyle/>
          <a:p>
            <a:pPr algn="ctr"/>
            <a:r>
              <a:rPr lang="en-US" sz="1200" b="1" dirty="0">
                <a:solidFill>
                  <a:srgbClr val="003A65"/>
                </a:solidFill>
                <a:latin typeface="Derailed" panose="020B0503030101060003" pitchFamily="34" charset="77"/>
              </a:rPr>
              <a:t>CORRECT &amp; GROUP DATA</a:t>
            </a:r>
          </a:p>
        </p:txBody>
      </p:sp>
    </p:spTree>
    <p:extLst>
      <p:ext uri="{BB962C8B-B14F-4D97-AF65-F5344CB8AC3E}">
        <p14:creationId xmlns:p14="http://schemas.microsoft.com/office/powerpoint/2010/main" val="16254142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7" name="Picture 6">
            <a:extLst>
              <a:ext uri="{FF2B5EF4-FFF2-40B4-BE49-F238E27FC236}">
                <a16:creationId xmlns:a16="http://schemas.microsoft.com/office/drawing/2014/main" id="{DA380401-BA2C-53D8-DD00-274E9A3C5C77}"/>
              </a:ext>
            </a:extLst>
          </p:cNvPr>
          <p:cNvPicPr>
            <a:picLocks noChangeAspect="1"/>
          </p:cNvPicPr>
          <p:nvPr/>
        </p:nvPicPr>
        <p:blipFill rotWithShape="1">
          <a:blip r:embed="rId3">
            <a:extLst>
              <a:ext uri="{28A0092B-C50C-407E-A947-70E740481C1C}">
                <a14:useLocalDpi xmlns:a14="http://schemas.microsoft.com/office/drawing/2010/main" val="0"/>
              </a:ext>
            </a:extLst>
          </a:blip>
          <a:srcRect l="50495"/>
          <a:stretch/>
        </p:blipFill>
        <p:spPr>
          <a:xfrm>
            <a:off x="1344961" y="0"/>
            <a:ext cx="1472758" cy="6858000"/>
          </a:xfrm>
          <a:prstGeom prst="rect">
            <a:avLst/>
          </a:prstGeom>
        </p:spPr>
      </p:pic>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pic>
        <p:nvPicPr>
          <p:cNvPr id="47" name="Graphic 46" descr="Calculator">
            <a:extLst>
              <a:ext uri="{FF2B5EF4-FFF2-40B4-BE49-F238E27FC236}">
                <a16:creationId xmlns:a16="http://schemas.microsoft.com/office/drawing/2014/main" id="{93171B89-B2B8-53ED-82CB-CDAF0D8388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0839" y="1593884"/>
            <a:ext cx="265060" cy="265060"/>
          </a:xfrm>
          <a:prstGeom prst="rect">
            <a:avLst/>
          </a:prstGeom>
        </p:spPr>
      </p:pic>
      <p:pic>
        <p:nvPicPr>
          <p:cNvPr id="49" name="Graphic 48" descr="Podium">
            <a:extLst>
              <a:ext uri="{FF2B5EF4-FFF2-40B4-BE49-F238E27FC236}">
                <a16:creationId xmlns:a16="http://schemas.microsoft.com/office/drawing/2014/main" id="{3CF2009B-01B4-C71D-B2F5-24F35336C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1274" y="2012288"/>
            <a:ext cx="305006" cy="305006"/>
          </a:xfrm>
          <a:prstGeom prst="rect">
            <a:avLst/>
          </a:prstGeom>
        </p:spPr>
      </p:pic>
      <p:pic>
        <p:nvPicPr>
          <p:cNvPr id="51" name="Graphic 50" descr="Magnifying glass">
            <a:extLst>
              <a:ext uri="{FF2B5EF4-FFF2-40B4-BE49-F238E27FC236}">
                <a16:creationId xmlns:a16="http://schemas.microsoft.com/office/drawing/2014/main" id="{B9C5BBB1-A28A-0468-E1AE-38FAC1CB9A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96944" y="2901250"/>
            <a:ext cx="252849" cy="252849"/>
          </a:xfrm>
          <a:prstGeom prst="rect">
            <a:avLst/>
          </a:prstGeom>
        </p:spPr>
      </p:pic>
      <p:pic>
        <p:nvPicPr>
          <p:cNvPr id="53" name="Graphic 52" descr="Venn diagram">
            <a:extLst>
              <a:ext uri="{FF2B5EF4-FFF2-40B4-BE49-F238E27FC236}">
                <a16:creationId xmlns:a16="http://schemas.microsoft.com/office/drawing/2014/main" id="{29746443-84F6-1F87-93BC-D33D7BDE7A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2623" y="2442900"/>
            <a:ext cx="305006" cy="305006"/>
          </a:xfrm>
          <a:prstGeom prst="rect">
            <a:avLst/>
          </a:prstGeom>
        </p:spPr>
      </p:pic>
      <p:pic>
        <p:nvPicPr>
          <p:cNvPr id="55" name="Graphic 54" descr="Statistics">
            <a:extLst>
              <a:ext uri="{FF2B5EF4-FFF2-40B4-BE49-F238E27FC236}">
                <a16:creationId xmlns:a16="http://schemas.microsoft.com/office/drawing/2014/main" id="{830F0C0A-38E9-FE2D-3A8B-A54B0572DD9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82595" y="3690049"/>
            <a:ext cx="280232" cy="280232"/>
          </a:xfrm>
          <a:prstGeom prst="rect">
            <a:avLst/>
          </a:prstGeom>
        </p:spPr>
      </p:pic>
      <p:pic>
        <p:nvPicPr>
          <p:cNvPr id="57" name="Graphic 56" descr="Table">
            <a:extLst>
              <a:ext uri="{FF2B5EF4-FFF2-40B4-BE49-F238E27FC236}">
                <a16:creationId xmlns:a16="http://schemas.microsoft.com/office/drawing/2014/main" id="{97E71B06-7287-EC01-D25A-B11AF51CE4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1550" y="4275783"/>
            <a:ext cx="322321" cy="322321"/>
          </a:xfrm>
          <a:prstGeom prst="rect">
            <a:avLst/>
          </a:prstGeom>
        </p:spPr>
      </p:pic>
      <p:pic>
        <p:nvPicPr>
          <p:cNvPr id="64" name="Graphic 63" descr="Earth globe Africa and Europe">
            <a:extLst>
              <a:ext uri="{FF2B5EF4-FFF2-40B4-BE49-F238E27FC236}">
                <a16:creationId xmlns:a16="http://schemas.microsoft.com/office/drawing/2014/main" id="{52518A5A-98DA-5EB4-9528-FA7D9CD822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66200" y="5052542"/>
            <a:ext cx="238903" cy="238903"/>
          </a:xfrm>
          <a:prstGeom prst="rect">
            <a:avLst/>
          </a:prstGeom>
        </p:spPr>
      </p:pic>
      <p:pic>
        <p:nvPicPr>
          <p:cNvPr id="65" name="Graphic 64" descr="Forest scene">
            <a:extLst>
              <a:ext uri="{FF2B5EF4-FFF2-40B4-BE49-F238E27FC236}">
                <a16:creationId xmlns:a16="http://schemas.microsoft.com/office/drawing/2014/main" id="{FE7EF81A-F1F8-F9EE-2CEA-EB0F0CD9DE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81340" y="6255798"/>
            <a:ext cx="170024" cy="170024"/>
          </a:xfrm>
          <a:prstGeom prst="rect">
            <a:avLst/>
          </a:prstGeom>
        </p:spPr>
      </p:pic>
      <p:pic>
        <p:nvPicPr>
          <p:cNvPr id="66" name="Graphic 65" descr="Tick">
            <a:extLst>
              <a:ext uri="{FF2B5EF4-FFF2-40B4-BE49-F238E27FC236}">
                <a16:creationId xmlns:a16="http://schemas.microsoft.com/office/drawing/2014/main" id="{3B35E38D-7DDF-3DAF-B392-6C9B83B652C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87225" y="6125743"/>
            <a:ext cx="170024" cy="170024"/>
          </a:xfrm>
          <a:prstGeom prst="rect">
            <a:avLst/>
          </a:prstGeom>
        </p:spPr>
      </p:pic>
      <p:pic>
        <p:nvPicPr>
          <p:cNvPr id="68" name="Graphic 67" descr="Earth globe Africa and Europe">
            <a:extLst>
              <a:ext uri="{FF2B5EF4-FFF2-40B4-BE49-F238E27FC236}">
                <a16:creationId xmlns:a16="http://schemas.microsoft.com/office/drawing/2014/main" id="{B3DE0ACF-A6AA-2017-FE34-476E6C0607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36172" y="5919011"/>
            <a:ext cx="153353" cy="153353"/>
          </a:xfrm>
          <a:prstGeom prst="rect">
            <a:avLst/>
          </a:prstGeom>
        </p:spPr>
      </p:pic>
      <p:pic>
        <p:nvPicPr>
          <p:cNvPr id="69" name="Graphic 68" descr="Forest scene">
            <a:extLst>
              <a:ext uri="{FF2B5EF4-FFF2-40B4-BE49-F238E27FC236}">
                <a16:creationId xmlns:a16="http://schemas.microsoft.com/office/drawing/2014/main" id="{4FA6DD9E-F914-4743-D132-099A3B3EA9A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54366" y="5421500"/>
            <a:ext cx="223669" cy="223669"/>
          </a:xfrm>
          <a:prstGeom prst="rect">
            <a:avLst/>
          </a:prstGeom>
        </p:spPr>
      </p:pic>
      <p:pic>
        <p:nvPicPr>
          <p:cNvPr id="70" name="Graphic 69" descr="Tick">
            <a:extLst>
              <a:ext uri="{FF2B5EF4-FFF2-40B4-BE49-F238E27FC236}">
                <a16:creationId xmlns:a16="http://schemas.microsoft.com/office/drawing/2014/main" id="{37DEFB33-3FB5-59A4-381E-0E8C954A555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12848" y="5775224"/>
            <a:ext cx="153353" cy="153353"/>
          </a:xfrm>
          <a:prstGeom prst="rect">
            <a:avLst/>
          </a:prstGeom>
        </p:spPr>
      </p:pic>
      <p:sp>
        <p:nvSpPr>
          <p:cNvPr id="8" name="TextBox 7">
            <a:extLst>
              <a:ext uri="{FF2B5EF4-FFF2-40B4-BE49-F238E27FC236}">
                <a16:creationId xmlns:a16="http://schemas.microsoft.com/office/drawing/2014/main" id="{0CBCD4BE-6C8D-7260-BBCB-4010D95E696C}"/>
              </a:ext>
            </a:extLst>
          </p:cNvPr>
          <p:cNvSpPr txBox="1"/>
          <p:nvPr/>
        </p:nvSpPr>
        <p:spPr>
          <a:xfrm>
            <a:off x="2823325" y="172742"/>
            <a:ext cx="829363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Data Clustering &amp; Classification Defining</a:t>
            </a:r>
          </a:p>
        </p:txBody>
      </p:sp>
      <p:pic>
        <p:nvPicPr>
          <p:cNvPr id="13" name="Graphic 12" descr="Database">
            <a:extLst>
              <a:ext uri="{FF2B5EF4-FFF2-40B4-BE49-F238E27FC236}">
                <a16:creationId xmlns:a16="http://schemas.microsoft.com/office/drawing/2014/main" id="{3C0EFDE8-5E11-EDA4-D19F-D89EA73014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84506" y="1008690"/>
            <a:ext cx="296834" cy="296834"/>
          </a:xfrm>
          <a:prstGeom prst="rect">
            <a:avLst/>
          </a:prstGeom>
        </p:spPr>
      </p:pic>
      <p:grpSp>
        <p:nvGrpSpPr>
          <p:cNvPr id="14" name="Group 13">
            <a:extLst>
              <a:ext uri="{FF2B5EF4-FFF2-40B4-BE49-F238E27FC236}">
                <a16:creationId xmlns:a16="http://schemas.microsoft.com/office/drawing/2014/main" id="{E7F5210D-2C27-F092-F563-17C4500207D5}"/>
              </a:ext>
            </a:extLst>
          </p:cNvPr>
          <p:cNvGrpSpPr/>
          <p:nvPr/>
        </p:nvGrpSpPr>
        <p:grpSpPr>
          <a:xfrm>
            <a:off x="90762" y="101777"/>
            <a:ext cx="1053071" cy="1284975"/>
            <a:chOff x="1522489" y="117105"/>
            <a:chExt cx="1053071" cy="1284975"/>
          </a:xfrm>
        </p:grpSpPr>
        <p:sp>
          <p:nvSpPr>
            <p:cNvPr id="15" name="Rounded Rectangle 14">
              <a:extLst>
                <a:ext uri="{FF2B5EF4-FFF2-40B4-BE49-F238E27FC236}">
                  <a16:creationId xmlns:a16="http://schemas.microsoft.com/office/drawing/2014/main" id="{5E470560-EF0A-AFE2-45F9-B5B675BA3D5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95EA7A7D-054E-972B-C77E-3A4C7D4E3FA0}"/>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5E2A5C11-24B3-18E0-A83A-8FDDA3ABC8D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F04FCDAB-3EFB-2283-47C6-5BA53739CD17}"/>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0" name="Rounded Rectangle 19">
            <a:extLst>
              <a:ext uri="{FF2B5EF4-FFF2-40B4-BE49-F238E27FC236}">
                <a16:creationId xmlns:a16="http://schemas.microsoft.com/office/drawing/2014/main" id="{A2568128-7F13-6C4B-F36E-CF4D06B2539A}"/>
              </a:ext>
            </a:extLst>
          </p:cNvPr>
          <p:cNvSpPr/>
          <p:nvPr/>
        </p:nvSpPr>
        <p:spPr>
          <a:xfrm>
            <a:off x="3983484" y="1597524"/>
            <a:ext cx="502071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Help">
            <a:hlinkClick r:id="rId17" action="ppaction://hlinksldjump"/>
            <a:extLst>
              <a:ext uri="{FF2B5EF4-FFF2-40B4-BE49-F238E27FC236}">
                <a16:creationId xmlns:a16="http://schemas.microsoft.com/office/drawing/2014/main" id="{20D0646F-047F-9BE2-4611-BA88AE4F09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63357" y="1573701"/>
            <a:ext cx="720000" cy="720000"/>
          </a:xfrm>
          <a:prstGeom prst="rect">
            <a:avLst/>
          </a:prstGeom>
        </p:spPr>
      </p:pic>
      <p:sp>
        <p:nvSpPr>
          <p:cNvPr id="24" name="TextBox 23">
            <a:extLst>
              <a:ext uri="{FF2B5EF4-FFF2-40B4-BE49-F238E27FC236}">
                <a16:creationId xmlns:a16="http://schemas.microsoft.com/office/drawing/2014/main" id="{4AEEC723-63A3-FC42-E870-8A2CABE3CD60}"/>
              </a:ext>
            </a:extLst>
          </p:cNvPr>
          <p:cNvSpPr txBox="1"/>
          <p:nvPr/>
        </p:nvSpPr>
        <p:spPr>
          <a:xfrm>
            <a:off x="4683357" y="1749035"/>
            <a:ext cx="4072190"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parameters were considered?</a:t>
            </a:r>
          </a:p>
        </p:txBody>
      </p:sp>
      <p:sp>
        <p:nvSpPr>
          <p:cNvPr id="26" name="Rounded Rectangle 25">
            <a:extLst>
              <a:ext uri="{FF2B5EF4-FFF2-40B4-BE49-F238E27FC236}">
                <a16:creationId xmlns:a16="http://schemas.microsoft.com/office/drawing/2014/main" id="{BDB8391D-313C-2D47-03D7-BE694BA42E3C}"/>
              </a:ext>
            </a:extLst>
          </p:cNvPr>
          <p:cNvSpPr/>
          <p:nvPr/>
        </p:nvSpPr>
        <p:spPr>
          <a:xfrm>
            <a:off x="3983483" y="2475902"/>
            <a:ext cx="7635579"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Help">
            <a:hlinkClick r:id="rId19" action="ppaction://hlinksldjump"/>
            <a:extLst>
              <a:ext uri="{FF2B5EF4-FFF2-40B4-BE49-F238E27FC236}">
                <a16:creationId xmlns:a16="http://schemas.microsoft.com/office/drawing/2014/main" id="{158EAF4C-2218-4562-C8C9-E318DE69BF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63357" y="2450297"/>
            <a:ext cx="720000" cy="720000"/>
          </a:xfrm>
          <a:prstGeom prst="rect">
            <a:avLst/>
          </a:prstGeom>
        </p:spPr>
      </p:pic>
      <p:sp>
        <p:nvSpPr>
          <p:cNvPr id="29" name="TextBox 28">
            <a:extLst>
              <a:ext uri="{FF2B5EF4-FFF2-40B4-BE49-F238E27FC236}">
                <a16:creationId xmlns:a16="http://schemas.microsoft.com/office/drawing/2014/main" id="{51DF9F42-7B96-F74C-2CCA-0BE8EE391F7A}"/>
              </a:ext>
            </a:extLst>
          </p:cNvPr>
          <p:cNvSpPr txBox="1"/>
          <p:nvPr/>
        </p:nvSpPr>
        <p:spPr>
          <a:xfrm>
            <a:off x="4683356" y="2623604"/>
            <a:ext cx="6703097"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were the number of clusters and parameters selected?</a:t>
            </a:r>
          </a:p>
        </p:txBody>
      </p:sp>
      <p:sp>
        <p:nvSpPr>
          <p:cNvPr id="30" name="Rounded Rectangle 29">
            <a:extLst>
              <a:ext uri="{FF2B5EF4-FFF2-40B4-BE49-F238E27FC236}">
                <a16:creationId xmlns:a16="http://schemas.microsoft.com/office/drawing/2014/main" id="{F0AF811C-784A-DC12-1BA3-49DCB91626FB}"/>
              </a:ext>
            </a:extLst>
          </p:cNvPr>
          <p:cNvSpPr/>
          <p:nvPr/>
        </p:nvSpPr>
        <p:spPr>
          <a:xfrm>
            <a:off x="3983483" y="3395012"/>
            <a:ext cx="4651748"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Help">
            <a:hlinkClick r:id="rId20" action="ppaction://hlinksldjump"/>
            <a:extLst>
              <a:ext uri="{FF2B5EF4-FFF2-40B4-BE49-F238E27FC236}">
                <a16:creationId xmlns:a16="http://schemas.microsoft.com/office/drawing/2014/main" id="{02778128-FF12-76DD-8794-19E9AED806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63356" y="3375131"/>
            <a:ext cx="720000" cy="720000"/>
          </a:xfrm>
          <a:prstGeom prst="rect">
            <a:avLst/>
          </a:prstGeom>
        </p:spPr>
      </p:pic>
      <p:sp>
        <p:nvSpPr>
          <p:cNvPr id="34" name="TextBox 33">
            <a:extLst>
              <a:ext uri="{FF2B5EF4-FFF2-40B4-BE49-F238E27FC236}">
                <a16:creationId xmlns:a16="http://schemas.microsoft.com/office/drawing/2014/main" id="{AFB541BC-9D56-76F2-106D-CF7A7123C809}"/>
              </a:ext>
            </a:extLst>
          </p:cNvPr>
          <p:cNvSpPr txBox="1"/>
          <p:nvPr/>
        </p:nvSpPr>
        <p:spPr>
          <a:xfrm>
            <a:off x="4683356" y="3540862"/>
            <a:ext cx="3839580"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were the clustering results?</a:t>
            </a:r>
          </a:p>
        </p:txBody>
      </p:sp>
      <p:sp>
        <p:nvSpPr>
          <p:cNvPr id="44" name="Rounded Rectangle 43">
            <a:extLst>
              <a:ext uri="{FF2B5EF4-FFF2-40B4-BE49-F238E27FC236}">
                <a16:creationId xmlns:a16="http://schemas.microsoft.com/office/drawing/2014/main" id="{F86A7F01-445D-8386-1167-9CAF1AF6C198}"/>
              </a:ext>
            </a:extLst>
          </p:cNvPr>
          <p:cNvSpPr/>
          <p:nvPr/>
        </p:nvSpPr>
        <p:spPr>
          <a:xfrm>
            <a:off x="3986140" y="5128966"/>
            <a:ext cx="7515264" cy="87501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descr="Help">
            <a:hlinkClick r:id="rId21" action="ppaction://hlinksldjump"/>
            <a:extLst>
              <a:ext uri="{FF2B5EF4-FFF2-40B4-BE49-F238E27FC236}">
                <a16:creationId xmlns:a16="http://schemas.microsoft.com/office/drawing/2014/main" id="{6535056C-81AF-615A-8AF7-B45F062CFA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66013" y="5206474"/>
            <a:ext cx="720000" cy="720000"/>
          </a:xfrm>
          <a:prstGeom prst="rect">
            <a:avLst/>
          </a:prstGeom>
        </p:spPr>
      </p:pic>
      <p:sp>
        <p:nvSpPr>
          <p:cNvPr id="48" name="TextBox 47">
            <a:extLst>
              <a:ext uri="{FF2B5EF4-FFF2-40B4-BE49-F238E27FC236}">
                <a16:creationId xmlns:a16="http://schemas.microsoft.com/office/drawing/2014/main" id="{259F8A53-DAC9-7B56-0390-CF4A12C091A8}"/>
              </a:ext>
            </a:extLst>
          </p:cNvPr>
          <p:cNvSpPr txBox="1"/>
          <p:nvPr/>
        </p:nvSpPr>
        <p:spPr>
          <a:xfrm>
            <a:off x="4686013" y="5243802"/>
            <a:ext cx="6566421" cy="646331"/>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were clustering results used to define rainfall intensity thresholds in the classification?</a:t>
            </a:r>
          </a:p>
        </p:txBody>
      </p:sp>
      <p:sp>
        <p:nvSpPr>
          <p:cNvPr id="50" name="TextBox 49">
            <a:extLst>
              <a:ext uri="{FF2B5EF4-FFF2-40B4-BE49-F238E27FC236}">
                <a16:creationId xmlns:a16="http://schemas.microsoft.com/office/drawing/2014/main" id="{897C748B-F68B-689B-0645-FB151931F885}"/>
              </a:ext>
            </a:extLst>
          </p:cNvPr>
          <p:cNvSpPr txBox="1"/>
          <p:nvPr/>
        </p:nvSpPr>
        <p:spPr>
          <a:xfrm>
            <a:off x="3963356" y="6230375"/>
            <a:ext cx="7835688"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52" name="Right Arrow 51">
            <a:hlinkClick r:id="rId22" action="ppaction://hlinksldjump"/>
            <a:extLst>
              <a:ext uri="{FF2B5EF4-FFF2-40B4-BE49-F238E27FC236}">
                <a16:creationId xmlns:a16="http://schemas.microsoft.com/office/drawing/2014/main" id="{E7D53E74-15BE-86B8-A1BC-89F63943365F}"/>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ounded Rectangle 53">
            <a:extLst>
              <a:ext uri="{FF2B5EF4-FFF2-40B4-BE49-F238E27FC236}">
                <a16:creationId xmlns:a16="http://schemas.microsoft.com/office/drawing/2014/main" id="{06E7B228-ECA4-BA2E-CB28-E5EEF02929D2}"/>
              </a:ext>
            </a:extLst>
          </p:cNvPr>
          <p:cNvSpPr/>
          <p:nvPr/>
        </p:nvSpPr>
        <p:spPr>
          <a:xfrm>
            <a:off x="3983483" y="4256289"/>
            <a:ext cx="5148863"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raphic 55" descr="Help">
            <a:hlinkClick r:id="rId23" action="ppaction://hlinksldjump"/>
            <a:extLst>
              <a:ext uri="{FF2B5EF4-FFF2-40B4-BE49-F238E27FC236}">
                <a16:creationId xmlns:a16="http://schemas.microsoft.com/office/drawing/2014/main" id="{B32F71E4-7E5E-E96B-9FDA-44E6BDD0F5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68415" y="4229685"/>
            <a:ext cx="720000" cy="720000"/>
          </a:xfrm>
          <a:prstGeom prst="rect">
            <a:avLst/>
          </a:prstGeom>
        </p:spPr>
      </p:pic>
      <p:sp>
        <p:nvSpPr>
          <p:cNvPr id="58" name="TextBox 57">
            <a:extLst>
              <a:ext uri="{FF2B5EF4-FFF2-40B4-BE49-F238E27FC236}">
                <a16:creationId xmlns:a16="http://schemas.microsoft.com/office/drawing/2014/main" id="{048EA406-6503-5ABA-12F8-68655A77BC6E}"/>
              </a:ext>
            </a:extLst>
          </p:cNvPr>
          <p:cNvSpPr txBox="1"/>
          <p:nvPr/>
        </p:nvSpPr>
        <p:spPr>
          <a:xfrm>
            <a:off x="4688414" y="4402992"/>
            <a:ext cx="4265371"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well separated are the clusters?</a:t>
            </a:r>
          </a:p>
        </p:txBody>
      </p:sp>
      <p:sp>
        <p:nvSpPr>
          <p:cNvPr id="2" name="TextBox 1">
            <a:extLst>
              <a:ext uri="{FF2B5EF4-FFF2-40B4-BE49-F238E27FC236}">
                <a16:creationId xmlns:a16="http://schemas.microsoft.com/office/drawing/2014/main" id="{31A4B549-3632-FA9A-AC79-11F1C4BF6752}"/>
              </a:ext>
            </a:extLst>
          </p:cNvPr>
          <p:cNvSpPr txBox="1"/>
          <p:nvPr/>
        </p:nvSpPr>
        <p:spPr>
          <a:xfrm>
            <a:off x="2457171" y="841220"/>
            <a:ext cx="355848" cy="521842"/>
          </a:xfrm>
          <a:prstGeom prst="rect">
            <a:avLst/>
          </a:prstGeom>
          <a:solidFill>
            <a:srgbClr val="E0ECF7"/>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LOAD DATA</a:t>
            </a:r>
          </a:p>
        </p:txBody>
      </p:sp>
      <p:sp>
        <p:nvSpPr>
          <p:cNvPr id="3" name="TextBox 2">
            <a:extLst>
              <a:ext uri="{FF2B5EF4-FFF2-40B4-BE49-F238E27FC236}">
                <a16:creationId xmlns:a16="http://schemas.microsoft.com/office/drawing/2014/main" id="{27A3B189-FD04-E0B9-0BA9-361D292DCC3D}"/>
              </a:ext>
            </a:extLst>
          </p:cNvPr>
          <p:cNvSpPr txBox="1"/>
          <p:nvPr/>
        </p:nvSpPr>
        <p:spPr>
          <a:xfrm>
            <a:off x="1412355" y="1726414"/>
            <a:ext cx="250628" cy="1330157"/>
          </a:xfrm>
          <a:prstGeom prst="rect">
            <a:avLst/>
          </a:prstGeom>
          <a:solidFill>
            <a:srgbClr val="DDEAF6"/>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CLUSTERING</a:t>
            </a:r>
          </a:p>
        </p:txBody>
      </p:sp>
      <p:sp>
        <p:nvSpPr>
          <p:cNvPr id="6" name="TextBox 5">
            <a:extLst>
              <a:ext uri="{FF2B5EF4-FFF2-40B4-BE49-F238E27FC236}">
                <a16:creationId xmlns:a16="http://schemas.microsoft.com/office/drawing/2014/main" id="{8CCC5CFF-DA5A-4ACC-F9E0-5FBB72DC53B1}"/>
              </a:ext>
            </a:extLst>
          </p:cNvPr>
          <p:cNvSpPr txBox="1"/>
          <p:nvPr/>
        </p:nvSpPr>
        <p:spPr>
          <a:xfrm>
            <a:off x="2467477" y="3476280"/>
            <a:ext cx="355848" cy="1305959"/>
          </a:xfrm>
          <a:prstGeom prst="rect">
            <a:avLst/>
          </a:prstGeom>
          <a:solidFill>
            <a:srgbClr val="E4EDF8"/>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INTEGRATING INTENSITY</a:t>
            </a:r>
          </a:p>
        </p:txBody>
      </p:sp>
      <p:sp>
        <p:nvSpPr>
          <p:cNvPr id="9" name="TextBox 8">
            <a:extLst>
              <a:ext uri="{FF2B5EF4-FFF2-40B4-BE49-F238E27FC236}">
                <a16:creationId xmlns:a16="http://schemas.microsoft.com/office/drawing/2014/main" id="{2642C8BF-EE5F-582B-F89D-EA8754F2ABBD}"/>
              </a:ext>
            </a:extLst>
          </p:cNvPr>
          <p:cNvSpPr txBox="1"/>
          <p:nvPr/>
        </p:nvSpPr>
        <p:spPr>
          <a:xfrm>
            <a:off x="1404719" y="5089836"/>
            <a:ext cx="250628" cy="1330157"/>
          </a:xfrm>
          <a:prstGeom prst="rect">
            <a:avLst/>
          </a:prstGeom>
          <a:solidFill>
            <a:srgbClr val="E8F0F8"/>
          </a:solidFill>
        </p:spPr>
        <p:txBody>
          <a:bodyPr vert="wordArtVert" wrap="square" lIns="72000" tIns="0" rIns="72000" bIns="0" rtlCol="0">
            <a:spAutoFit/>
          </a:bodyPr>
          <a:lstStyle/>
          <a:p>
            <a:pPr algn="ctr"/>
            <a:r>
              <a:rPr lang="en-US" sz="600" b="1" dirty="0">
                <a:solidFill>
                  <a:srgbClr val="003A65"/>
                </a:solidFill>
                <a:latin typeface="Derailed" panose="020B0503030101060003" pitchFamily="34" charset="77"/>
              </a:rPr>
              <a:t>OUTPUT DATA</a:t>
            </a:r>
          </a:p>
        </p:txBody>
      </p:sp>
      <p:sp>
        <p:nvSpPr>
          <p:cNvPr id="10" name="Rectangle 9">
            <a:extLst>
              <a:ext uri="{FF2B5EF4-FFF2-40B4-BE49-F238E27FC236}">
                <a16:creationId xmlns:a16="http://schemas.microsoft.com/office/drawing/2014/main" id="{BD7535C1-40FC-788A-DC5C-A6D82232D3F6}"/>
              </a:ext>
            </a:extLst>
          </p:cNvPr>
          <p:cNvSpPr/>
          <p:nvPr/>
        </p:nvSpPr>
        <p:spPr>
          <a:xfrm>
            <a:off x="1228467" y="810895"/>
            <a:ext cx="2440045" cy="2535329"/>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DE2A4-60D3-1F28-0DD8-78E46A60717D}"/>
              </a:ext>
            </a:extLst>
          </p:cNvPr>
          <p:cNvSpPr/>
          <p:nvPr/>
        </p:nvSpPr>
        <p:spPr>
          <a:xfrm>
            <a:off x="1228468" y="3346224"/>
            <a:ext cx="2440044" cy="3492378"/>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Zoom in">
            <a:hlinkClick r:id="rId24" action="ppaction://hlinksldjump"/>
            <a:extLst>
              <a:ext uri="{FF2B5EF4-FFF2-40B4-BE49-F238E27FC236}">
                <a16:creationId xmlns:a16="http://schemas.microsoft.com/office/drawing/2014/main" id="{75CF15C6-1F0E-3EFA-A6EA-B105A8BF0C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18249" y="2604172"/>
            <a:ext cx="720000" cy="720000"/>
          </a:xfrm>
          <a:prstGeom prst="rect">
            <a:avLst/>
          </a:prstGeom>
        </p:spPr>
      </p:pic>
      <p:pic>
        <p:nvPicPr>
          <p:cNvPr id="19" name="Graphic 18" descr="Zoom in">
            <a:hlinkClick r:id="rId26" action="ppaction://hlinksldjump"/>
            <a:extLst>
              <a:ext uri="{FF2B5EF4-FFF2-40B4-BE49-F238E27FC236}">
                <a16:creationId xmlns:a16="http://schemas.microsoft.com/office/drawing/2014/main" id="{7B13FA2A-F2F9-308B-C703-B5D2DBF933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38022" y="6077688"/>
            <a:ext cx="720000" cy="720000"/>
          </a:xfrm>
          <a:prstGeom prst="rect">
            <a:avLst/>
          </a:prstGeom>
        </p:spPr>
      </p:pic>
    </p:spTree>
    <p:extLst>
      <p:ext uri="{BB962C8B-B14F-4D97-AF65-F5344CB8AC3E}">
        <p14:creationId xmlns:p14="http://schemas.microsoft.com/office/powerpoint/2010/main" val="41619924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43713056-3746-C79B-C8DD-30258C0A38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0544F7-5DAA-88E3-758C-214CE1E5C2EC}"/>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73E056F4-BA30-7C51-1C07-E154A687A0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8" name="TextBox 7">
            <a:extLst>
              <a:ext uri="{FF2B5EF4-FFF2-40B4-BE49-F238E27FC236}">
                <a16:creationId xmlns:a16="http://schemas.microsoft.com/office/drawing/2014/main" id="{ED3D4C4C-BF00-57DE-E559-3D7DDE6886CC}"/>
              </a:ext>
            </a:extLst>
          </p:cNvPr>
          <p:cNvSpPr txBox="1"/>
          <p:nvPr/>
        </p:nvSpPr>
        <p:spPr>
          <a:xfrm>
            <a:off x="3843122" y="172742"/>
            <a:ext cx="727384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Data Clustering</a:t>
            </a:r>
          </a:p>
        </p:txBody>
      </p:sp>
      <p:grpSp>
        <p:nvGrpSpPr>
          <p:cNvPr id="10" name="Group 9">
            <a:extLst>
              <a:ext uri="{FF2B5EF4-FFF2-40B4-BE49-F238E27FC236}">
                <a16:creationId xmlns:a16="http://schemas.microsoft.com/office/drawing/2014/main" id="{F4FEC06B-123A-C8DD-CD82-BC96B008E5A1}"/>
              </a:ext>
            </a:extLst>
          </p:cNvPr>
          <p:cNvGrpSpPr/>
          <p:nvPr/>
        </p:nvGrpSpPr>
        <p:grpSpPr>
          <a:xfrm>
            <a:off x="1013445" y="649696"/>
            <a:ext cx="2829676" cy="6210300"/>
            <a:chOff x="1245299" y="0"/>
            <a:chExt cx="1472758" cy="3300558"/>
          </a:xfrm>
        </p:grpSpPr>
        <p:pic>
          <p:nvPicPr>
            <p:cNvPr id="7" name="Picture 6">
              <a:extLst>
                <a:ext uri="{FF2B5EF4-FFF2-40B4-BE49-F238E27FC236}">
                  <a16:creationId xmlns:a16="http://schemas.microsoft.com/office/drawing/2014/main" id="{B3D74E6A-4516-6834-8C33-B8398B35B4AF}"/>
                </a:ext>
              </a:extLst>
            </p:cNvPr>
            <p:cNvPicPr>
              <a:picLocks noChangeAspect="1"/>
            </p:cNvPicPr>
            <p:nvPr/>
          </p:nvPicPr>
          <p:blipFill rotWithShape="1">
            <a:blip r:embed="rId5">
              <a:extLst>
                <a:ext uri="{28A0092B-C50C-407E-A947-70E740481C1C}">
                  <a14:useLocalDpi xmlns:a14="http://schemas.microsoft.com/office/drawing/2010/main" val="0"/>
                </a:ext>
              </a:extLst>
            </a:blip>
            <a:srcRect l="50495" b="51873"/>
            <a:stretch>
              <a:fillRect/>
            </a:stretch>
          </p:blipFill>
          <p:spPr>
            <a:xfrm>
              <a:off x="1245299" y="0"/>
              <a:ext cx="1472758" cy="3300558"/>
            </a:xfrm>
            <a:prstGeom prst="rect">
              <a:avLst/>
            </a:prstGeom>
          </p:spPr>
        </p:pic>
        <p:pic>
          <p:nvPicPr>
            <p:cNvPr id="47" name="Graphic 46" descr="Calculator">
              <a:extLst>
                <a:ext uri="{FF2B5EF4-FFF2-40B4-BE49-F238E27FC236}">
                  <a16:creationId xmlns:a16="http://schemas.microsoft.com/office/drawing/2014/main" id="{C9E9E9E4-2749-C5FD-6E75-AE6A1C9DDC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1177" y="1593884"/>
              <a:ext cx="265060" cy="265060"/>
            </a:xfrm>
            <a:prstGeom prst="rect">
              <a:avLst/>
            </a:prstGeom>
          </p:spPr>
        </p:pic>
        <p:pic>
          <p:nvPicPr>
            <p:cNvPr id="49" name="Graphic 48" descr="Podium">
              <a:extLst>
                <a:ext uri="{FF2B5EF4-FFF2-40B4-BE49-F238E27FC236}">
                  <a16:creationId xmlns:a16="http://schemas.microsoft.com/office/drawing/2014/main" id="{8E072DDF-C8E2-7C6E-D3B8-8C66C22493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1612" y="2012288"/>
              <a:ext cx="305006" cy="305006"/>
            </a:xfrm>
            <a:prstGeom prst="rect">
              <a:avLst/>
            </a:prstGeom>
          </p:spPr>
        </p:pic>
        <p:pic>
          <p:nvPicPr>
            <p:cNvPr id="51" name="Graphic 50" descr="Magnifying glass">
              <a:extLst>
                <a:ext uri="{FF2B5EF4-FFF2-40B4-BE49-F238E27FC236}">
                  <a16:creationId xmlns:a16="http://schemas.microsoft.com/office/drawing/2014/main" id="{9B5C1F3A-FB86-6796-7615-6D5837B94F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7282" y="2901250"/>
              <a:ext cx="252849" cy="252849"/>
            </a:xfrm>
            <a:prstGeom prst="rect">
              <a:avLst/>
            </a:prstGeom>
          </p:spPr>
        </p:pic>
        <p:pic>
          <p:nvPicPr>
            <p:cNvPr id="53" name="Graphic 52" descr="Venn diagram">
              <a:extLst>
                <a:ext uri="{FF2B5EF4-FFF2-40B4-BE49-F238E27FC236}">
                  <a16:creationId xmlns:a16="http://schemas.microsoft.com/office/drawing/2014/main" id="{F75010A4-F3F3-9E1C-74C3-EF8326C3C6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2961" y="2442900"/>
              <a:ext cx="305006" cy="305006"/>
            </a:xfrm>
            <a:prstGeom prst="rect">
              <a:avLst/>
            </a:prstGeom>
          </p:spPr>
        </p:pic>
        <p:pic>
          <p:nvPicPr>
            <p:cNvPr id="13" name="Graphic 12" descr="Database">
              <a:extLst>
                <a:ext uri="{FF2B5EF4-FFF2-40B4-BE49-F238E27FC236}">
                  <a16:creationId xmlns:a16="http://schemas.microsoft.com/office/drawing/2014/main" id="{A1C56CF8-67C2-12CC-42A3-C942D4B2F4C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84844" y="1008690"/>
              <a:ext cx="296834" cy="296834"/>
            </a:xfrm>
            <a:prstGeom prst="rect">
              <a:avLst/>
            </a:prstGeom>
          </p:spPr>
        </p:pic>
      </p:grpSp>
      <p:grpSp>
        <p:nvGrpSpPr>
          <p:cNvPr id="14" name="Group 13">
            <a:extLst>
              <a:ext uri="{FF2B5EF4-FFF2-40B4-BE49-F238E27FC236}">
                <a16:creationId xmlns:a16="http://schemas.microsoft.com/office/drawing/2014/main" id="{5B553EBB-C818-7876-965D-36D37A4D9385}"/>
              </a:ext>
            </a:extLst>
          </p:cNvPr>
          <p:cNvGrpSpPr/>
          <p:nvPr/>
        </p:nvGrpSpPr>
        <p:grpSpPr>
          <a:xfrm>
            <a:off x="90762" y="101777"/>
            <a:ext cx="1053071" cy="1284975"/>
            <a:chOff x="1522489" y="117105"/>
            <a:chExt cx="1053071" cy="1284975"/>
          </a:xfrm>
        </p:grpSpPr>
        <p:sp>
          <p:nvSpPr>
            <p:cNvPr id="15" name="Rounded Rectangle 14">
              <a:extLst>
                <a:ext uri="{FF2B5EF4-FFF2-40B4-BE49-F238E27FC236}">
                  <a16:creationId xmlns:a16="http://schemas.microsoft.com/office/drawing/2014/main" id="{D7A56835-75F5-75F4-49BF-3349078010AA}"/>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5D7D854A-7073-EE32-431D-A36CB12D5E8D}"/>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FE7D2F69-493D-19C5-F753-5D1667DCAF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06E8D6D0-3A0F-E819-45E2-7078865BADCB}"/>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0" name="Rounded Rectangle 19">
            <a:extLst>
              <a:ext uri="{FF2B5EF4-FFF2-40B4-BE49-F238E27FC236}">
                <a16:creationId xmlns:a16="http://schemas.microsoft.com/office/drawing/2014/main" id="{2EFB0AB2-04C6-B3FF-A1C2-911B14304F76}"/>
              </a:ext>
            </a:extLst>
          </p:cNvPr>
          <p:cNvSpPr/>
          <p:nvPr/>
        </p:nvSpPr>
        <p:spPr>
          <a:xfrm>
            <a:off x="4024020" y="2689090"/>
            <a:ext cx="5020716"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Help">
            <a:hlinkClick r:id="rId12" action="ppaction://hlinksldjump"/>
            <a:extLst>
              <a:ext uri="{FF2B5EF4-FFF2-40B4-BE49-F238E27FC236}">
                <a16:creationId xmlns:a16="http://schemas.microsoft.com/office/drawing/2014/main" id="{E7E02110-D6F8-1261-C71D-0913FFDEDC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03893" y="2665267"/>
            <a:ext cx="720000" cy="720000"/>
          </a:xfrm>
          <a:prstGeom prst="rect">
            <a:avLst/>
          </a:prstGeom>
        </p:spPr>
      </p:pic>
      <p:sp>
        <p:nvSpPr>
          <p:cNvPr id="24" name="TextBox 23">
            <a:extLst>
              <a:ext uri="{FF2B5EF4-FFF2-40B4-BE49-F238E27FC236}">
                <a16:creationId xmlns:a16="http://schemas.microsoft.com/office/drawing/2014/main" id="{AD60A99A-D44D-A6EE-18F8-7A9986402EF4}"/>
              </a:ext>
            </a:extLst>
          </p:cNvPr>
          <p:cNvSpPr txBox="1"/>
          <p:nvPr/>
        </p:nvSpPr>
        <p:spPr>
          <a:xfrm>
            <a:off x="4723893" y="2840601"/>
            <a:ext cx="4072190"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parameters were considered?</a:t>
            </a:r>
          </a:p>
        </p:txBody>
      </p:sp>
      <p:sp>
        <p:nvSpPr>
          <p:cNvPr id="26" name="Rounded Rectangle 25">
            <a:extLst>
              <a:ext uri="{FF2B5EF4-FFF2-40B4-BE49-F238E27FC236}">
                <a16:creationId xmlns:a16="http://schemas.microsoft.com/office/drawing/2014/main" id="{CBD5BB53-F494-4554-3C38-B4F58FF590EE}"/>
              </a:ext>
            </a:extLst>
          </p:cNvPr>
          <p:cNvSpPr/>
          <p:nvPr/>
        </p:nvSpPr>
        <p:spPr>
          <a:xfrm>
            <a:off x="4024019" y="3567468"/>
            <a:ext cx="7635579"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Help">
            <a:hlinkClick r:id="rId14" action="ppaction://hlinksldjump"/>
            <a:extLst>
              <a:ext uri="{FF2B5EF4-FFF2-40B4-BE49-F238E27FC236}">
                <a16:creationId xmlns:a16="http://schemas.microsoft.com/office/drawing/2014/main" id="{F9ABEBBF-19E8-1EEB-69C7-90CBB2B72D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03893" y="3541863"/>
            <a:ext cx="720000" cy="720000"/>
          </a:xfrm>
          <a:prstGeom prst="rect">
            <a:avLst/>
          </a:prstGeom>
        </p:spPr>
      </p:pic>
      <p:sp>
        <p:nvSpPr>
          <p:cNvPr id="29" name="TextBox 28">
            <a:extLst>
              <a:ext uri="{FF2B5EF4-FFF2-40B4-BE49-F238E27FC236}">
                <a16:creationId xmlns:a16="http://schemas.microsoft.com/office/drawing/2014/main" id="{48AEDE94-D769-97E1-0ED1-3293F63CD79B}"/>
              </a:ext>
            </a:extLst>
          </p:cNvPr>
          <p:cNvSpPr txBox="1"/>
          <p:nvPr/>
        </p:nvSpPr>
        <p:spPr>
          <a:xfrm>
            <a:off x="4723892" y="3715170"/>
            <a:ext cx="6703097"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were the number of clusters and parameters selected?</a:t>
            </a:r>
          </a:p>
        </p:txBody>
      </p:sp>
      <p:sp>
        <p:nvSpPr>
          <p:cNvPr id="50" name="TextBox 49">
            <a:extLst>
              <a:ext uri="{FF2B5EF4-FFF2-40B4-BE49-F238E27FC236}">
                <a16:creationId xmlns:a16="http://schemas.microsoft.com/office/drawing/2014/main" id="{475C5BBC-2030-0D5E-0CCA-E2DE3714CE80}"/>
              </a:ext>
            </a:extLst>
          </p:cNvPr>
          <p:cNvSpPr txBox="1"/>
          <p:nvPr/>
        </p:nvSpPr>
        <p:spPr>
          <a:xfrm>
            <a:off x="3983483" y="6230375"/>
            <a:ext cx="7815561"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52" name="Right Arrow 51">
            <a:hlinkClick r:id="rId15" action="ppaction://hlinksldjump"/>
            <a:extLst>
              <a:ext uri="{FF2B5EF4-FFF2-40B4-BE49-F238E27FC236}">
                <a16:creationId xmlns:a16="http://schemas.microsoft.com/office/drawing/2014/main" id="{FD527DA5-32BA-79A3-0409-FF3E5BD7B88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5E270D8-9254-1EBD-7998-E85609670DD0}"/>
              </a:ext>
            </a:extLst>
          </p:cNvPr>
          <p:cNvSpPr txBox="1"/>
          <p:nvPr/>
        </p:nvSpPr>
        <p:spPr>
          <a:xfrm>
            <a:off x="3206939" y="2237291"/>
            <a:ext cx="636182" cy="1039007"/>
          </a:xfrm>
          <a:prstGeom prst="rect">
            <a:avLst/>
          </a:prstGeom>
          <a:solidFill>
            <a:srgbClr val="E0ECF7"/>
          </a:solidFill>
        </p:spPr>
        <p:txBody>
          <a:bodyPr vert="wordArtVert" wrap="square" lIns="72000" tIns="0" rIns="72000" bIns="0" rtlCol="0">
            <a:spAutoFit/>
          </a:bodyPr>
          <a:lstStyle/>
          <a:p>
            <a:pPr algn="ctr"/>
            <a:r>
              <a:rPr lang="en-US" sz="1400" b="1" dirty="0">
                <a:solidFill>
                  <a:srgbClr val="003A65"/>
                </a:solidFill>
                <a:latin typeface="Derailed" panose="020B0503030101060003" pitchFamily="34" charset="77"/>
              </a:rPr>
              <a:t>LOAD DATA</a:t>
            </a:r>
          </a:p>
        </p:txBody>
      </p:sp>
      <p:sp>
        <p:nvSpPr>
          <p:cNvPr id="3" name="TextBox 2">
            <a:extLst>
              <a:ext uri="{FF2B5EF4-FFF2-40B4-BE49-F238E27FC236}">
                <a16:creationId xmlns:a16="http://schemas.microsoft.com/office/drawing/2014/main" id="{433CAD5E-1B3D-8578-5D71-C1B56E95C909}"/>
              </a:ext>
            </a:extLst>
          </p:cNvPr>
          <p:cNvSpPr txBox="1"/>
          <p:nvPr/>
        </p:nvSpPr>
        <p:spPr>
          <a:xfrm>
            <a:off x="1194344" y="3529258"/>
            <a:ext cx="390794" cy="3156000"/>
          </a:xfrm>
          <a:prstGeom prst="rect">
            <a:avLst/>
          </a:prstGeom>
          <a:solidFill>
            <a:srgbClr val="DDEAF6"/>
          </a:solidFill>
        </p:spPr>
        <p:txBody>
          <a:bodyPr vert="wordArtVert" wrap="square" lIns="72000" tIns="0" rIns="72000" bIns="0" rtlCol="0">
            <a:spAutoFit/>
          </a:bodyPr>
          <a:lstStyle/>
          <a:p>
            <a:pPr algn="ctr"/>
            <a:r>
              <a:rPr lang="en-US" sz="1400" b="1" dirty="0">
                <a:solidFill>
                  <a:srgbClr val="003A65"/>
                </a:solidFill>
                <a:latin typeface="Derailed" panose="020B0503030101060003" pitchFamily="34" charset="77"/>
              </a:rPr>
              <a:t>CLUSTERING</a:t>
            </a:r>
          </a:p>
        </p:txBody>
      </p:sp>
      <p:sp>
        <p:nvSpPr>
          <p:cNvPr id="11" name="Rounded Rectangle 10">
            <a:extLst>
              <a:ext uri="{FF2B5EF4-FFF2-40B4-BE49-F238E27FC236}">
                <a16:creationId xmlns:a16="http://schemas.microsoft.com/office/drawing/2014/main" id="{8DB48B7C-3333-8B5E-7B3D-59ED090C3FE7}"/>
              </a:ext>
            </a:extLst>
          </p:cNvPr>
          <p:cNvSpPr/>
          <p:nvPr/>
        </p:nvSpPr>
        <p:spPr>
          <a:xfrm>
            <a:off x="4044430" y="4459735"/>
            <a:ext cx="4651748"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Help">
            <a:hlinkClick r:id="rId16" action="ppaction://hlinksldjump"/>
            <a:extLst>
              <a:ext uri="{FF2B5EF4-FFF2-40B4-BE49-F238E27FC236}">
                <a16:creationId xmlns:a16="http://schemas.microsoft.com/office/drawing/2014/main" id="{5DB82872-B113-0764-2181-F2A1AAE80D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24303" y="4439854"/>
            <a:ext cx="720000" cy="720000"/>
          </a:xfrm>
          <a:prstGeom prst="rect">
            <a:avLst/>
          </a:prstGeom>
        </p:spPr>
      </p:pic>
      <p:sp>
        <p:nvSpPr>
          <p:cNvPr id="19" name="TextBox 18">
            <a:extLst>
              <a:ext uri="{FF2B5EF4-FFF2-40B4-BE49-F238E27FC236}">
                <a16:creationId xmlns:a16="http://schemas.microsoft.com/office/drawing/2014/main" id="{8DDBAFB6-3363-A7CE-D781-A9D8A3945800}"/>
              </a:ext>
            </a:extLst>
          </p:cNvPr>
          <p:cNvSpPr txBox="1"/>
          <p:nvPr/>
        </p:nvSpPr>
        <p:spPr>
          <a:xfrm>
            <a:off x="4744303" y="4605585"/>
            <a:ext cx="3839580"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What were the clustering results?</a:t>
            </a:r>
          </a:p>
        </p:txBody>
      </p:sp>
      <p:sp>
        <p:nvSpPr>
          <p:cNvPr id="6" name="Rounded Rectangle 5">
            <a:extLst>
              <a:ext uri="{FF2B5EF4-FFF2-40B4-BE49-F238E27FC236}">
                <a16:creationId xmlns:a16="http://schemas.microsoft.com/office/drawing/2014/main" id="{03052B34-59F5-F85F-64ED-00F8A4908E03}"/>
              </a:ext>
            </a:extLst>
          </p:cNvPr>
          <p:cNvSpPr/>
          <p:nvPr/>
        </p:nvSpPr>
        <p:spPr>
          <a:xfrm>
            <a:off x="4039087" y="5304096"/>
            <a:ext cx="5148863" cy="67235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Help">
            <a:hlinkClick r:id="rId17" action="ppaction://hlinksldjump"/>
            <a:extLst>
              <a:ext uri="{FF2B5EF4-FFF2-40B4-BE49-F238E27FC236}">
                <a16:creationId xmlns:a16="http://schemas.microsoft.com/office/drawing/2014/main" id="{75190F8D-407E-A260-74B8-A8C2E20DB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24019" y="5277492"/>
            <a:ext cx="720000" cy="720000"/>
          </a:xfrm>
          <a:prstGeom prst="rect">
            <a:avLst/>
          </a:prstGeom>
        </p:spPr>
      </p:pic>
      <p:sp>
        <p:nvSpPr>
          <p:cNvPr id="21" name="TextBox 20">
            <a:extLst>
              <a:ext uri="{FF2B5EF4-FFF2-40B4-BE49-F238E27FC236}">
                <a16:creationId xmlns:a16="http://schemas.microsoft.com/office/drawing/2014/main" id="{86678D26-DF92-32F6-77F5-DE2580F4DF53}"/>
              </a:ext>
            </a:extLst>
          </p:cNvPr>
          <p:cNvSpPr txBox="1"/>
          <p:nvPr/>
        </p:nvSpPr>
        <p:spPr>
          <a:xfrm>
            <a:off x="4744018" y="5450799"/>
            <a:ext cx="4265371" cy="369332"/>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well separated are the clusters?</a:t>
            </a:r>
          </a:p>
        </p:txBody>
      </p:sp>
    </p:spTree>
    <p:extLst>
      <p:ext uri="{BB962C8B-B14F-4D97-AF65-F5344CB8AC3E}">
        <p14:creationId xmlns:p14="http://schemas.microsoft.com/office/powerpoint/2010/main" val="26274093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B8A7D65-93AC-AA30-3977-17CB1FE7100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9" name="Rounded Rectangle 38">
            <a:extLst>
              <a:ext uri="{FF2B5EF4-FFF2-40B4-BE49-F238E27FC236}">
                <a16:creationId xmlns:a16="http://schemas.microsoft.com/office/drawing/2014/main" id="{BA4C6054-1683-6504-9CEA-08C62236861C}"/>
              </a:ext>
            </a:extLst>
          </p:cNvPr>
          <p:cNvSpPr/>
          <p:nvPr/>
        </p:nvSpPr>
        <p:spPr>
          <a:xfrm>
            <a:off x="4437180" y="1429750"/>
            <a:ext cx="7083437"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a:extLst>
              <a:ext uri="{FF2B5EF4-FFF2-40B4-BE49-F238E27FC236}">
                <a16:creationId xmlns:a16="http://schemas.microsoft.com/office/drawing/2014/main" id="{14DBB9B2-DE88-3843-AB84-C9B072EF3A34}"/>
              </a:ext>
            </a:extLst>
          </p:cNvPr>
          <p:cNvSpPr/>
          <p:nvPr/>
        </p:nvSpPr>
        <p:spPr>
          <a:xfrm>
            <a:off x="767196" y="1422817"/>
            <a:ext cx="3319771" cy="5025629"/>
          </a:xfrm>
          <a:prstGeom prst="roundRect">
            <a:avLst>
              <a:gd name="adj" fmla="val 35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E933FC1-84E8-B6A5-59CF-8242BE999E3F}"/>
              </a:ext>
            </a:extLst>
          </p:cNvPr>
          <p:cNvSpPr txBox="1"/>
          <p:nvPr/>
        </p:nvSpPr>
        <p:spPr>
          <a:xfrm>
            <a:off x="1143831" y="172742"/>
            <a:ext cx="10376786"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pic>
        <p:nvPicPr>
          <p:cNvPr id="6" name="Picture 5">
            <a:extLst>
              <a:ext uri="{FF2B5EF4-FFF2-40B4-BE49-F238E27FC236}">
                <a16:creationId xmlns:a16="http://schemas.microsoft.com/office/drawing/2014/main" id="{E3A5C7FE-50C1-6CBC-2581-9168888C5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3" t="39014" b="10488"/>
          <a:stretch/>
        </p:blipFill>
        <p:spPr>
          <a:xfrm>
            <a:off x="4854014" y="2106859"/>
            <a:ext cx="6570790" cy="2327569"/>
          </a:xfrm>
          <a:prstGeom prst="rect">
            <a:avLst/>
          </a:prstGeom>
        </p:spPr>
      </p:pic>
      <p:sp>
        <p:nvSpPr>
          <p:cNvPr id="8" name="TextBox 7">
            <a:extLst>
              <a:ext uri="{FF2B5EF4-FFF2-40B4-BE49-F238E27FC236}">
                <a16:creationId xmlns:a16="http://schemas.microsoft.com/office/drawing/2014/main" id="{F633EDC7-DCE1-FFA1-9177-E2A804488EB5}"/>
              </a:ext>
            </a:extLst>
          </p:cNvPr>
          <p:cNvSpPr txBox="1"/>
          <p:nvPr/>
        </p:nvSpPr>
        <p:spPr>
          <a:xfrm>
            <a:off x="767196" y="1422817"/>
            <a:ext cx="3319771" cy="830997"/>
          </a:xfrm>
          <a:prstGeom prst="rect">
            <a:avLst/>
          </a:prstGeom>
          <a:noFill/>
        </p:spPr>
        <p:txBody>
          <a:bodyPr wrap="square" rtlCol="0">
            <a:spAutoFit/>
          </a:bodyPr>
          <a:lstStyle/>
          <a:p>
            <a:pPr algn="ctr"/>
            <a:r>
              <a:rPr lang="en-GB" sz="2400" dirty="0">
                <a:solidFill>
                  <a:srgbClr val="003A65"/>
                </a:solidFill>
                <a:latin typeface="Derailed Medium" panose="020B0503030101060003" pitchFamily="34" charset="77"/>
              </a:rPr>
              <a:t>Selection of Clustering Variables</a:t>
            </a:r>
          </a:p>
        </p:txBody>
      </p:sp>
      <p:sp>
        <p:nvSpPr>
          <p:cNvPr id="9" name="TextBox 8">
            <a:extLst>
              <a:ext uri="{FF2B5EF4-FFF2-40B4-BE49-F238E27FC236}">
                <a16:creationId xmlns:a16="http://schemas.microsoft.com/office/drawing/2014/main" id="{46749B29-78A6-085C-709E-2931ACB20060}"/>
              </a:ext>
            </a:extLst>
          </p:cNvPr>
          <p:cNvSpPr txBox="1"/>
          <p:nvPr/>
        </p:nvSpPr>
        <p:spPr>
          <a:xfrm>
            <a:off x="4437181" y="1429750"/>
            <a:ext cx="7083436" cy="461665"/>
          </a:xfrm>
          <a:prstGeom prst="rect">
            <a:avLst/>
          </a:prstGeom>
          <a:noFill/>
        </p:spPr>
        <p:txBody>
          <a:bodyPr wrap="square" rtlCol="0">
            <a:spAutoFit/>
          </a:bodyPr>
          <a:lstStyle/>
          <a:p>
            <a:pPr algn="ctr"/>
            <a:r>
              <a:rPr lang="en-GB" sz="2400" dirty="0">
                <a:solidFill>
                  <a:srgbClr val="003A65"/>
                </a:solidFill>
                <a:latin typeface="Derailed Medium" panose="020B0503030101060003" pitchFamily="34" charset="77"/>
              </a:rPr>
              <a:t>Cluster Analysis Results: Cluster Descriptions  </a:t>
            </a:r>
          </a:p>
        </p:txBody>
      </p:sp>
      <p:sp>
        <p:nvSpPr>
          <p:cNvPr id="15" name="TextBox 14">
            <a:extLst>
              <a:ext uri="{FF2B5EF4-FFF2-40B4-BE49-F238E27FC236}">
                <a16:creationId xmlns:a16="http://schemas.microsoft.com/office/drawing/2014/main" id="{7E35C77F-8C5B-4BF1-4F0C-D875856C2E3D}"/>
              </a:ext>
            </a:extLst>
          </p:cNvPr>
          <p:cNvSpPr txBox="1"/>
          <p:nvPr/>
        </p:nvSpPr>
        <p:spPr>
          <a:xfrm>
            <a:off x="416983" y="6448446"/>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grpSp>
        <p:nvGrpSpPr>
          <p:cNvPr id="30" name="Group 29">
            <a:extLst>
              <a:ext uri="{FF2B5EF4-FFF2-40B4-BE49-F238E27FC236}">
                <a16:creationId xmlns:a16="http://schemas.microsoft.com/office/drawing/2014/main" id="{B7CEBEAC-D672-E958-931B-F75AA2A8B848}"/>
              </a:ext>
            </a:extLst>
          </p:cNvPr>
          <p:cNvGrpSpPr/>
          <p:nvPr/>
        </p:nvGrpSpPr>
        <p:grpSpPr>
          <a:xfrm>
            <a:off x="90762" y="101777"/>
            <a:ext cx="1053071" cy="1284975"/>
            <a:chOff x="1522489" y="117105"/>
            <a:chExt cx="1053071" cy="1284975"/>
          </a:xfrm>
        </p:grpSpPr>
        <p:sp>
          <p:nvSpPr>
            <p:cNvPr id="31" name="Rounded Rectangle 30">
              <a:extLst>
                <a:ext uri="{FF2B5EF4-FFF2-40B4-BE49-F238E27FC236}">
                  <a16:creationId xmlns:a16="http://schemas.microsoft.com/office/drawing/2014/main" id="{641E2FC2-24C8-BAA0-B6F8-ED65A4E37007}"/>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6CB0351-C608-0099-EC0B-E3DE9FD154BF}"/>
                </a:ext>
              </a:extLst>
            </p:cNvPr>
            <p:cNvGrpSpPr/>
            <p:nvPr/>
          </p:nvGrpSpPr>
          <p:grpSpPr>
            <a:xfrm>
              <a:off x="1573437" y="160895"/>
              <a:ext cx="951174" cy="1197394"/>
              <a:chOff x="188650" y="82180"/>
              <a:chExt cx="951174" cy="1197394"/>
            </a:xfrm>
          </p:grpSpPr>
          <p:pic>
            <p:nvPicPr>
              <p:cNvPr id="33" name="Picture 32">
                <a:extLst>
                  <a:ext uri="{FF2B5EF4-FFF2-40B4-BE49-F238E27FC236}">
                    <a16:creationId xmlns:a16="http://schemas.microsoft.com/office/drawing/2014/main" id="{A5B1045B-7D9D-C0C4-3F67-7EDDBA639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4" name="TextBox 33">
                <a:extLst>
                  <a:ext uri="{FF2B5EF4-FFF2-40B4-BE49-F238E27FC236}">
                    <a16:creationId xmlns:a16="http://schemas.microsoft.com/office/drawing/2014/main" id="{946BFF79-E3BC-5162-1B37-BDA1713BD617}"/>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35" name="TextBox 34">
            <a:extLst>
              <a:ext uri="{FF2B5EF4-FFF2-40B4-BE49-F238E27FC236}">
                <a16:creationId xmlns:a16="http://schemas.microsoft.com/office/drawing/2014/main" id="{F70B85B2-0B5B-FB25-4F2C-2FE39A2FFD62}"/>
              </a:ext>
            </a:extLst>
          </p:cNvPr>
          <p:cNvSpPr txBox="1"/>
          <p:nvPr/>
        </p:nvSpPr>
        <p:spPr>
          <a:xfrm>
            <a:off x="5638800" y="1866770"/>
            <a:ext cx="914400"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1</a:t>
            </a:r>
          </a:p>
        </p:txBody>
      </p:sp>
      <p:sp>
        <p:nvSpPr>
          <p:cNvPr id="40" name="TextBox 39">
            <a:extLst>
              <a:ext uri="{FF2B5EF4-FFF2-40B4-BE49-F238E27FC236}">
                <a16:creationId xmlns:a16="http://schemas.microsoft.com/office/drawing/2014/main" id="{9159552D-3710-192A-C3EA-41BEA32F8159}"/>
              </a:ext>
            </a:extLst>
          </p:cNvPr>
          <p:cNvSpPr txBox="1"/>
          <p:nvPr/>
        </p:nvSpPr>
        <p:spPr>
          <a:xfrm>
            <a:off x="958960" y="2416573"/>
            <a:ext cx="3076365" cy="3816429"/>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rgbClr val="003A65"/>
                </a:solidFill>
                <a:latin typeface="Derailed" panose="020B0503030101060003" pitchFamily="34" charset="77"/>
              </a:rPr>
              <a:t>Droplet Concentration (m</a:t>
            </a:r>
            <a:r>
              <a:rPr lang="en-GB" sz="2200" baseline="30000" dirty="0">
                <a:solidFill>
                  <a:srgbClr val="003A65"/>
                </a:solidFill>
                <a:latin typeface="Derailed" panose="020B0503030101060003" pitchFamily="34" charset="77"/>
              </a:rPr>
              <a:t>-3</a:t>
            </a:r>
            <a:r>
              <a:rPr lang="en-GB" sz="2200" dirty="0">
                <a:solidFill>
                  <a:srgbClr val="003A65"/>
                </a:solidFill>
                <a:latin typeface="Derailed" panose="020B0503030101060003" pitchFamily="34" charset="77"/>
              </a:rPr>
              <a:t>) (Number of Drops)</a:t>
            </a:r>
          </a:p>
          <a:p>
            <a:endParaRPr lang="en-GB" sz="2200" dirty="0">
              <a:solidFill>
                <a:srgbClr val="003A65"/>
              </a:solidFill>
              <a:latin typeface="Derailed" panose="020B0503030101060003" pitchFamily="34" charset="77"/>
            </a:endParaRPr>
          </a:p>
          <a:p>
            <a:pPr marL="342900" indent="-342900">
              <a:buFont typeface="Arial" panose="020B0604020202020204" pitchFamily="34" charset="0"/>
              <a:buChar char="•"/>
            </a:pPr>
            <a:r>
              <a:rPr lang="en-GB" sz="2200" dirty="0">
                <a:solidFill>
                  <a:srgbClr val="003A65"/>
                </a:solidFill>
                <a:latin typeface="Derailed" panose="020B0503030101060003" pitchFamily="34" charset="77"/>
              </a:rPr>
              <a:t>Mean Volume Diameter (mm) (Dominant Size)</a:t>
            </a:r>
          </a:p>
          <a:p>
            <a:endParaRPr lang="en-GB" sz="2200" dirty="0">
              <a:solidFill>
                <a:srgbClr val="003A65"/>
              </a:solidFill>
              <a:latin typeface="Derailed" panose="020B0503030101060003" pitchFamily="34" charset="77"/>
            </a:endParaRPr>
          </a:p>
          <a:p>
            <a:pPr marL="342900" indent="-342900">
              <a:buFont typeface="Arial" panose="020B0604020202020204" pitchFamily="34" charset="0"/>
              <a:buChar char="•"/>
            </a:pPr>
            <a:r>
              <a:rPr lang="en-GB" sz="2200" dirty="0">
                <a:solidFill>
                  <a:srgbClr val="003A65"/>
                </a:solidFill>
                <a:latin typeface="Derailed" panose="020B0503030101060003" pitchFamily="34" charset="77"/>
              </a:rPr>
              <a:t>Coefficient of Variation of Drop Diameter (Spread)</a:t>
            </a:r>
          </a:p>
        </p:txBody>
      </p:sp>
      <p:sp>
        <p:nvSpPr>
          <p:cNvPr id="41" name="TextBox 40">
            <a:extLst>
              <a:ext uri="{FF2B5EF4-FFF2-40B4-BE49-F238E27FC236}">
                <a16:creationId xmlns:a16="http://schemas.microsoft.com/office/drawing/2014/main" id="{774A807E-9DC2-8398-1F90-CF85C060BEF1}"/>
              </a:ext>
            </a:extLst>
          </p:cNvPr>
          <p:cNvSpPr txBox="1"/>
          <p:nvPr/>
        </p:nvSpPr>
        <p:spPr>
          <a:xfrm>
            <a:off x="7754819" y="1866770"/>
            <a:ext cx="1013261"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2</a:t>
            </a:r>
          </a:p>
        </p:txBody>
      </p:sp>
      <p:sp>
        <p:nvSpPr>
          <p:cNvPr id="42" name="TextBox 41">
            <a:extLst>
              <a:ext uri="{FF2B5EF4-FFF2-40B4-BE49-F238E27FC236}">
                <a16:creationId xmlns:a16="http://schemas.microsoft.com/office/drawing/2014/main" id="{16B84045-7F58-3C66-7273-8D4245415D16}"/>
              </a:ext>
            </a:extLst>
          </p:cNvPr>
          <p:cNvSpPr txBox="1"/>
          <p:nvPr/>
        </p:nvSpPr>
        <p:spPr>
          <a:xfrm>
            <a:off x="9807139" y="1866770"/>
            <a:ext cx="1013261"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Cluster 3</a:t>
            </a:r>
          </a:p>
        </p:txBody>
      </p:sp>
      <p:sp>
        <p:nvSpPr>
          <p:cNvPr id="43" name="TextBox 42">
            <a:extLst>
              <a:ext uri="{FF2B5EF4-FFF2-40B4-BE49-F238E27FC236}">
                <a16:creationId xmlns:a16="http://schemas.microsoft.com/office/drawing/2014/main" id="{462290A8-B450-31A3-DF22-551265DC0D14}"/>
              </a:ext>
            </a:extLst>
          </p:cNvPr>
          <p:cNvSpPr txBox="1"/>
          <p:nvPr/>
        </p:nvSpPr>
        <p:spPr>
          <a:xfrm rot="16200000">
            <a:off x="3708974" y="3069884"/>
            <a:ext cx="2098452" cy="307777"/>
          </a:xfrm>
          <a:prstGeom prst="rect">
            <a:avLst/>
          </a:prstGeom>
          <a:noFill/>
        </p:spPr>
        <p:txBody>
          <a:bodyPr wrap="square" rtlCol="0">
            <a:spAutoFit/>
          </a:bodyPr>
          <a:lstStyle/>
          <a:p>
            <a:r>
              <a:rPr lang="en-GB" sz="1400" dirty="0">
                <a:solidFill>
                  <a:srgbClr val="003A65"/>
                </a:solidFill>
                <a:latin typeface="Derailed" panose="020B0503030101060003" pitchFamily="34" charset="77"/>
              </a:rPr>
              <a:t>Number of Drops (m</a:t>
            </a:r>
            <a:r>
              <a:rPr lang="en-GB" sz="1400" baseline="30000" dirty="0">
                <a:solidFill>
                  <a:srgbClr val="003A65"/>
                </a:solidFill>
                <a:latin typeface="Derailed" panose="020B0503030101060003" pitchFamily="34" charset="77"/>
              </a:rPr>
              <a:t>-3</a:t>
            </a:r>
            <a:r>
              <a:rPr lang="en-GB" sz="1400" dirty="0">
                <a:solidFill>
                  <a:srgbClr val="003A65"/>
                </a:solidFill>
                <a:latin typeface="Derailed" panose="020B0503030101060003" pitchFamily="34" charset="77"/>
              </a:rPr>
              <a:t>)</a:t>
            </a:r>
          </a:p>
        </p:txBody>
      </p:sp>
      <p:sp>
        <p:nvSpPr>
          <p:cNvPr id="44" name="TextBox 43">
            <a:extLst>
              <a:ext uri="{FF2B5EF4-FFF2-40B4-BE49-F238E27FC236}">
                <a16:creationId xmlns:a16="http://schemas.microsoft.com/office/drawing/2014/main" id="{2DFF9BDA-5B5B-14CE-4082-3532804B9547}"/>
              </a:ext>
            </a:extLst>
          </p:cNvPr>
          <p:cNvSpPr txBox="1"/>
          <p:nvPr/>
        </p:nvSpPr>
        <p:spPr>
          <a:xfrm>
            <a:off x="5029113"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5" name="TextBox 44">
            <a:extLst>
              <a:ext uri="{FF2B5EF4-FFF2-40B4-BE49-F238E27FC236}">
                <a16:creationId xmlns:a16="http://schemas.microsoft.com/office/drawing/2014/main" id="{A49A84F5-291E-6C55-4076-2BBEA64089C1}"/>
              </a:ext>
            </a:extLst>
          </p:cNvPr>
          <p:cNvSpPr txBox="1"/>
          <p:nvPr/>
        </p:nvSpPr>
        <p:spPr>
          <a:xfrm>
            <a:off x="7106175"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6" name="TextBox 45">
            <a:extLst>
              <a:ext uri="{FF2B5EF4-FFF2-40B4-BE49-F238E27FC236}">
                <a16:creationId xmlns:a16="http://schemas.microsoft.com/office/drawing/2014/main" id="{082D3859-F703-D9E6-F6A9-F8ED14EB8C9F}"/>
              </a:ext>
            </a:extLst>
          </p:cNvPr>
          <p:cNvSpPr txBox="1"/>
          <p:nvPr/>
        </p:nvSpPr>
        <p:spPr>
          <a:xfrm>
            <a:off x="9240181" y="4413385"/>
            <a:ext cx="2280436" cy="307777"/>
          </a:xfrm>
          <a:prstGeom prst="rect">
            <a:avLst/>
          </a:prstGeom>
          <a:noFill/>
        </p:spPr>
        <p:txBody>
          <a:bodyPr wrap="square" rtlCol="0">
            <a:spAutoFit/>
          </a:bodyPr>
          <a:lstStyle/>
          <a:p>
            <a:pPr algn="ctr"/>
            <a:r>
              <a:rPr lang="en-GB" sz="1400" dirty="0">
                <a:solidFill>
                  <a:srgbClr val="003A65"/>
                </a:solidFill>
                <a:latin typeface="Derailed" panose="020B0503030101060003" pitchFamily="34" charset="77"/>
              </a:rPr>
              <a:t>Droplet Diameter (mm)</a:t>
            </a:r>
          </a:p>
        </p:txBody>
      </p:sp>
      <p:sp>
        <p:nvSpPr>
          <p:cNvPr id="47" name="TextBox 46">
            <a:extLst>
              <a:ext uri="{FF2B5EF4-FFF2-40B4-BE49-F238E27FC236}">
                <a16:creationId xmlns:a16="http://schemas.microsoft.com/office/drawing/2014/main" id="{CE74C14D-E5FE-1507-B9F1-C77A58E2FA12}"/>
              </a:ext>
            </a:extLst>
          </p:cNvPr>
          <p:cNvSpPr txBox="1"/>
          <p:nvPr/>
        </p:nvSpPr>
        <p:spPr>
          <a:xfrm>
            <a:off x="7238419" y="4898090"/>
            <a:ext cx="2046059" cy="1107996"/>
          </a:xfrm>
          <a:prstGeom prst="rect">
            <a:avLst/>
          </a:prstGeom>
          <a:noFill/>
        </p:spPr>
        <p:txBody>
          <a:bodyPr wrap="square" rtlCol="0">
            <a:spAutoFit/>
          </a:bodyPr>
          <a:lstStyle/>
          <a:p>
            <a:pPr algn="ctr"/>
            <a:r>
              <a:rPr lang="en-GB" sz="2200" dirty="0">
                <a:solidFill>
                  <a:srgbClr val="5A5190"/>
                </a:solidFill>
                <a:latin typeface="Derailed" panose="020B0503030101060003" pitchFamily="34" charset="77"/>
              </a:rPr>
              <a:t>Strong, sharp peak at small droplets.</a:t>
            </a:r>
          </a:p>
        </p:txBody>
      </p:sp>
      <p:sp>
        <p:nvSpPr>
          <p:cNvPr id="48" name="TextBox 47">
            <a:extLst>
              <a:ext uri="{FF2B5EF4-FFF2-40B4-BE49-F238E27FC236}">
                <a16:creationId xmlns:a16="http://schemas.microsoft.com/office/drawing/2014/main" id="{DE1AD5BD-85E0-0CCE-DECB-A3CC08299669}"/>
              </a:ext>
            </a:extLst>
          </p:cNvPr>
          <p:cNvSpPr txBox="1"/>
          <p:nvPr/>
        </p:nvSpPr>
        <p:spPr>
          <a:xfrm>
            <a:off x="9357369" y="4898090"/>
            <a:ext cx="2046059" cy="1107996"/>
          </a:xfrm>
          <a:prstGeom prst="rect">
            <a:avLst/>
          </a:prstGeom>
          <a:noFill/>
        </p:spPr>
        <p:txBody>
          <a:bodyPr wrap="square" rtlCol="0">
            <a:spAutoFit/>
          </a:bodyPr>
          <a:lstStyle/>
          <a:p>
            <a:pPr algn="ctr"/>
            <a:r>
              <a:rPr lang="en-GB" sz="2200" dirty="0">
                <a:solidFill>
                  <a:srgbClr val="BD5091"/>
                </a:solidFill>
                <a:latin typeface="Derailed" panose="020B0503030101060003" pitchFamily="34" charset="77"/>
              </a:rPr>
              <a:t>Lower peak and broader distribution.</a:t>
            </a:r>
          </a:p>
        </p:txBody>
      </p:sp>
      <p:sp>
        <p:nvSpPr>
          <p:cNvPr id="49" name="TextBox 48">
            <a:extLst>
              <a:ext uri="{FF2B5EF4-FFF2-40B4-BE49-F238E27FC236}">
                <a16:creationId xmlns:a16="http://schemas.microsoft.com/office/drawing/2014/main" id="{C9C39E16-01F8-7310-861A-36FFCBAE31D0}"/>
              </a:ext>
            </a:extLst>
          </p:cNvPr>
          <p:cNvSpPr txBox="1"/>
          <p:nvPr/>
        </p:nvSpPr>
        <p:spPr>
          <a:xfrm>
            <a:off x="5089467" y="4898090"/>
            <a:ext cx="2046059" cy="1446550"/>
          </a:xfrm>
          <a:prstGeom prst="rect">
            <a:avLst/>
          </a:prstGeom>
          <a:noFill/>
        </p:spPr>
        <p:txBody>
          <a:bodyPr wrap="square" rtlCol="0">
            <a:spAutoFit/>
          </a:bodyPr>
          <a:lstStyle/>
          <a:p>
            <a:pPr algn="ctr"/>
            <a:r>
              <a:rPr lang="en-GB" sz="2200" dirty="0">
                <a:solidFill>
                  <a:srgbClr val="E55E60"/>
                </a:solidFill>
                <a:latin typeface="Derailed" panose="020B0503030101060003" pitchFamily="34" charset="77"/>
              </a:rPr>
              <a:t>Many tiny droplets and a few large droplets.</a:t>
            </a:r>
          </a:p>
        </p:txBody>
      </p:sp>
      <p:sp>
        <p:nvSpPr>
          <p:cNvPr id="50" name="Rectangle 49">
            <a:extLst>
              <a:ext uri="{FF2B5EF4-FFF2-40B4-BE49-F238E27FC236}">
                <a16:creationId xmlns:a16="http://schemas.microsoft.com/office/drawing/2014/main" id="{E9AD8E20-72AA-0EA0-99A5-93DC0F1EB389}"/>
              </a:ext>
            </a:extLst>
          </p:cNvPr>
          <p:cNvSpPr/>
          <p:nvPr/>
        </p:nvSpPr>
        <p:spPr>
          <a:xfrm>
            <a:off x="4604311" y="1866770"/>
            <a:ext cx="2634108" cy="447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D120F7B-3786-72BC-6417-E3E0E96AD823}"/>
              </a:ext>
            </a:extLst>
          </p:cNvPr>
          <p:cNvSpPr/>
          <p:nvPr/>
        </p:nvSpPr>
        <p:spPr>
          <a:xfrm>
            <a:off x="7238418" y="1949054"/>
            <a:ext cx="2077063" cy="4506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97DE8DBA-EB58-4500-C106-A038F89F515D}"/>
              </a:ext>
            </a:extLst>
          </p:cNvPr>
          <p:cNvSpPr/>
          <p:nvPr/>
        </p:nvSpPr>
        <p:spPr>
          <a:xfrm>
            <a:off x="9315480" y="1942121"/>
            <a:ext cx="2168891" cy="4290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3528090-E137-4DAA-C176-CC33F0012EB5}"/>
              </a:ext>
            </a:extLst>
          </p:cNvPr>
          <p:cNvSpPr/>
          <p:nvPr/>
        </p:nvSpPr>
        <p:spPr>
          <a:xfrm>
            <a:off x="917072" y="2423717"/>
            <a:ext cx="3028450" cy="1094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4FB328F-3AA7-136D-E09C-D065524EEFF0}"/>
              </a:ext>
            </a:extLst>
          </p:cNvPr>
          <p:cNvSpPr/>
          <p:nvPr/>
        </p:nvSpPr>
        <p:spPr>
          <a:xfrm>
            <a:off x="958959" y="3777441"/>
            <a:ext cx="3028450" cy="1094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A0CC3E1-48BA-B01E-DEEA-049ABDF6355A}"/>
              </a:ext>
            </a:extLst>
          </p:cNvPr>
          <p:cNvSpPr/>
          <p:nvPr/>
        </p:nvSpPr>
        <p:spPr>
          <a:xfrm>
            <a:off x="887830" y="5094722"/>
            <a:ext cx="3028450" cy="1094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Home">
            <a:hlinkClick r:id="rId5" action="ppaction://hlinksldjump"/>
            <a:extLst>
              <a:ext uri="{FF2B5EF4-FFF2-40B4-BE49-F238E27FC236}">
                <a16:creationId xmlns:a16="http://schemas.microsoft.com/office/drawing/2014/main" id="{84ABBFB7-3EB3-5248-DF31-EF90F02F53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2413" y="39270"/>
            <a:ext cx="749588" cy="749588"/>
          </a:xfrm>
          <a:prstGeom prst="rect">
            <a:avLst/>
          </a:prstGeom>
        </p:spPr>
      </p:pic>
    </p:spTree>
    <p:extLst>
      <p:ext uri="{BB962C8B-B14F-4D97-AF65-F5344CB8AC3E}">
        <p14:creationId xmlns:p14="http://schemas.microsoft.com/office/powerpoint/2010/main" val="204284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3AD1C413-2296-E79B-EA3F-8BBDDB23C3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738E77-09C8-F519-8E79-158424BF3F41}"/>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0B3B8C2D-8FE3-9218-654B-DE66EC98BA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grpSp>
        <p:nvGrpSpPr>
          <p:cNvPr id="10" name="Group 9">
            <a:extLst>
              <a:ext uri="{FF2B5EF4-FFF2-40B4-BE49-F238E27FC236}">
                <a16:creationId xmlns:a16="http://schemas.microsoft.com/office/drawing/2014/main" id="{CA8102C9-B040-7806-EBB1-8F02E5A51707}"/>
              </a:ext>
            </a:extLst>
          </p:cNvPr>
          <p:cNvGrpSpPr/>
          <p:nvPr/>
        </p:nvGrpSpPr>
        <p:grpSpPr>
          <a:xfrm>
            <a:off x="1245299" y="0"/>
            <a:ext cx="2574692" cy="6858000"/>
            <a:chOff x="1245299" y="3331862"/>
            <a:chExt cx="1472758" cy="3526138"/>
          </a:xfrm>
        </p:grpSpPr>
        <p:pic>
          <p:nvPicPr>
            <p:cNvPr id="7" name="Picture 6">
              <a:extLst>
                <a:ext uri="{FF2B5EF4-FFF2-40B4-BE49-F238E27FC236}">
                  <a16:creationId xmlns:a16="http://schemas.microsoft.com/office/drawing/2014/main" id="{94A56DF9-0ED6-8410-62E6-B56153AB0547}"/>
                </a:ext>
              </a:extLst>
            </p:cNvPr>
            <p:cNvPicPr>
              <a:picLocks noChangeAspect="1"/>
            </p:cNvPicPr>
            <p:nvPr/>
          </p:nvPicPr>
          <p:blipFill rotWithShape="1">
            <a:blip r:embed="rId5">
              <a:extLst>
                <a:ext uri="{28A0092B-C50C-407E-A947-70E740481C1C}">
                  <a14:useLocalDpi xmlns:a14="http://schemas.microsoft.com/office/drawing/2010/main" val="0"/>
                </a:ext>
              </a:extLst>
            </a:blip>
            <a:srcRect l="50495" t="48583"/>
            <a:stretch>
              <a:fillRect/>
            </a:stretch>
          </p:blipFill>
          <p:spPr>
            <a:xfrm>
              <a:off x="1245299" y="3331862"/>
              <a:ext cx="1472758" cy="3526138"/>
            </a:xfrm>
            <a:prstGeom prst="rect">
              <a:avLst/>
            </a:prstGeom>
          </p:spPr>
        </p:pic>
        <p:pic>
          <p:nvPicPr>
            <p:cNvPr id="55" name="Graphic 54" descr="Statistics">
              <a:extLst>
                <a:ext uri="{FF2B5EF4-FFF2-40B4-BE49-F238E27FC236}">
                  <a16:creationId xmlns:a16="http://schemas.microsoft.com/office/drawing/2014/main" id="{0D231827-F8CD-EF6E-7DCD-A864DD76B8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2933" y="3690049"/>
              <a:ext cx="280232" cy="280232"/>
            </a:xfrm>
            <a:prstGeom prst="rect">
              <a:avLst/>
            </a:prstGeom>
          </p:spPr>
        </p:pic>
        <p:pic>
          <p:nvPicPr>
            <p:cNvPr id="57" name="Graphic 56" descr="Table">
              <a:extLst>
                <a:ext uri="{FF2B5EF4-FFF2-40B4-BE49-F238E27FC236}">
                  <a16:creationId xmlns:a16="http://schemas.microsoft.com/office/drawing/2014/main" id="{32884413-1804-E42C-5F99-23677C807A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1888" y="4275783"/>
              <a:ext cx="322321" cy="322321"/>
            </a:xfrm>
            <a:prstGeom prst="rect">
              <a:avLst/>
            </a:prstGeom>
          </p:spPr>
        </p:pic>
        <p:pic>
          <p:nvPicPr>
            <p:cNvPr id="64" name="Graphic 63" descr="Earth globe Africa and Europe">
              <a:extLst>
                <a:ext uri="{FF2B5EF4-FFF2-40B4-BE49-F238E27FC236}">
                  <a16:creationId xmlns:a16="http://schemas.microsoft.com/office/drawing/2014/main" id="{A4594473-DFDE-25C6-A411-5008286A05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66538" y="5052542"/>
              <a:ext cx="238903" cy="238903"/>
            </a:xfrm>
            <a:prstGeom prst="rect">
              <a:avLst/>
            </a:prstGeom>
          </p:spPr>
        </p:pic>
        <p:pic>
          <p:nvPicPr>
            <p:cNvPr id="65" name="Graphic 64" descr="Forest scene">
              <a:extLst>
                <a:ext uri="{FF2B5EF4-FFF2-40B4-BE49-F238E27FC236}">
                  <a16:creationId xmlns:a16="http://schemas.microsoft.com/office/drawing/2014/main" id="{F93A2A0D-05E7-970F-6247-B716AF9FAA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1678" y="6255798"/>
              <a:ext cx="170024" cy="170024"/>
            </a:xfrm>
            <a:prstGeom prst="rect">
              <a:avLst/>
            </a:prstGeom>
          </p:spPr>
        </p:pic>
        <p:pic>
          <p:nvPicPr>
            <p:cNvPr id="66" name="Graphic 65" descr="Tick">
              <a:extLst>
                <a:ext uri="{FF2B5EF4-FFF2-40B4-BE49-F238E27FC236}">
                  <a16:creationId xmlns:a16="http://schemas.microsoft.com/office/drawing/2014/main" id="{2273894A-4AF8-9820-8C5D-9D13ABF71D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87563" y="6125743"/>
              <a:ext cx="170024" cy="170024"/>
            </a:xfrm>
            <a:prstGeom prst="rect">
              <a:avLst/>
            </a:prstGeom>
          </p:spPr>
        </p:pic>
        <p:pic>
          <p:nvPicPr>
            <p:cNvPr id="68" name="Graphic 67" descr="Earth globe Africa and Europe">
              <a:extLst>
                <a:ext uri="{FF2B5EF4-FFF2-40B4-BE49-F238E27FC236}">
                  <a16:creationId xmlns:a16="http://schemas.microsoft.com/office/drawing/2014/main" id="{A4BFB079-7A44-5D3C-0AAE-91615D8298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6510" y="5919011"/>
              <a:ext cx="153353" cy="153353"/>
            </a:xfrm>
            <a:prstGeom prst="rect">
              <a:avLst/>
            </a:prstGeom>
          </p:spPr>
        </p:pic>
        <p:pic>
          <p:nvPicPr>
            <p:cNvPr id="69" name="Graphic 68" descr="Forest scene">
              <a:extLst>
                <a:ext uri="{FF2B5EF4-FFF2-40B4-BE49-F238E27FC236}">
                  <a16:creationId xmlns:a16="http://schemas.microsoft.com/office/drawing/2014/main" id="{9A2A5783-C786-9AC9-730C-DC511736F0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4704" y="5421500"/>
              <a:ext cx="223669" cy="223669"/>
            </a:xfrm>
            <a:prstGeom prst="rect">
              <a:avLst/>
            </a:prstGeom>
          </p:spPr>
        </p:pic>
        <p:pic>
          <p:nvPicPr>
            <p:cNvPr id="70" name="Graphic 69" descr="Tick">
              <a:extLst>
                <a:ext uri="{FF2B5EF4-FFF2-40B4-BE49-F238E27FC236}">
                  <a16:creationId xmlns:a16="http://schemas.microsoft.com/office/drawing/2014/main" id="{25A583FA-5E46-41C2-041A-D3BD08E3B5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3186" y="5775224"/>
              <a:ext cx="153353" cy="153353"/>
            </a:xfrm>
            <a:prstGeom prst="rect">
              <a:avLst/>
            </a:prstGeom>
          </p:spPr>
        </p:pic>
      </p:grpSp>
      <p:sp>
        <p:nvSpPr>
          <p:cNvPr id="8" name="TextBox 7">
            <a:extLst>
              <a:ext uri="{FF2B5EF4-FFF2-40B4-BE49-F238E27FC236}">
                <a16:creationId xmlns:a16="http://schemas.microsoft.com/office/drawing/2014/main" id="{AB78D970-738B-4F52-235D-1B136F79E914}"/>
              </a:ext>
            </a:extLst>
          </p:cNvPr>
          <p:cNvSpPr txBox="1"/>
          <p:nvPr/>
        </p:nvSpPr>
        <p:spPr>
          <a:xfrm>
            <a:off x="3819991" y="172742"/>
            <a:ext cx="729697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Classification Defining</a:t>
            </a:r>
          </a:p>
        </p:txBody>
      </p:sp>
      <p:grpSp>
        <p:nvGrpSpPr>
          <p:cNvPr id="14" name="Group 13">
            <a:extLst>
              <a:ext uri="{FF2B5EF4-FFF2-40B4-BE49-F238E27FC236}">
                <a16:creationId xmlns:a16="http://schemas.microsoft.com/office/drawing/2014/main" id="{473C48A2-0391-A743-46F8-2479D4D97F20}"/>
              </a:ext>
            </a:extLst>
          </p:cNvPr>
          <p:cNvGrpSpPr/>
          <p:nvPr/>
        </p:nvGrpSpPr>
        <p:grpSpPr>
          <a:xfrm>
            <a:off x="90762" y="101777"/>
            <a:ext cx="1053071" cy="1284975"/>
            <a:chOff x="1522489" y="117105"/>
            <a:chExt cx="1053071" cy="1284975"/>
          </a:xfrm>
        </p:grpSpPr>
        <p:sp>
          <p:nvSpPr>
            <p:cNvPr id="15" name="Rounded Rectangle 14">
              <a:extLst>
                <a:ext uri="{FF2B5EF4-FFF2-40B4-BE49-F238E27FC236}">
                  <a16:creationId xmlns:a16="http://schemas.microsoft.com/office/drawing/2014/main" id="{240257BF-6D15-F20E-8C73-E1622814274D}"/>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41B1A9E2-96D3-6482-7205-1460C8302B17}"/>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50F02694-E9D9-7947-A2AB-22DA05ACCD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E0E56256-57FA-40B8-43CD-07D4BE32DC7C}"/>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44" name="Rounded Rectangle 43">
            <a:extLst>
              <a:ext uri="{FF2B5EF4-FFF2-40B4-BE49-F238E27FC236}">
                <a16:creationId xmlns:a16="http://schemas.microsoft.com/office/drawing/2014/main" id="{6BF3804B-AC68-5BB3-7535-781B07EB8D8E}"/>
              </a:ext>
            </a:extLst>
          </p:cNvPr>
          <p:cNvSpPr/>
          <p:nvPr/>
        </p:nvSpPr>
        <p:spPr>
          <a:xfrm>
            <a:off x="3983483" y="3111076"/>
            <a:ext cx="7515264" cy="87501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descr="Help">
            <a:hlinkClick r:id="rId12" action="ppaction://hlinksldjump"/>
            <a:extLst>
              <a:ext uri="{FF2B5EF4-FFF2-40B4-BE49-F238E27FC236}">
                <a16:creationId xmlns:a16="http://schemas.microsoft.com/office/drawing/2014/main" id="{88985CF5-5360-1F33-DE92-A22AA9FF55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63356" y="3188584"/>
            <a:ext cx="720000" cy="720000"/>
          </a:xfrm>
          <a:prstGeom prst="rect">
            <a:avLst/>
          </a:prstGeom>
        </p:spPr>
      </p:pic>
      <p:sp>
        <p:nvSpPr>
          <p:cNvPr id="48" name="TextBox 47">
            <a:extLst>
              <a:ext uri="{FF2B5EF4-FFF2-40B4-BE49-F238E27FC236}">
                <a16:creationId xmlns:a16="http://schemas.microsoft.com/office/drawing/2014/main" id="{E74C6816-2366-0C3C-3C52-63BA3C6B5AA5}"/>
              </a:ext>
            </a:extLst>
          </p:cNvPr>
          <p:cNvSpPr txBox="1"/>
          <p:nvPr/>
        </p:nvSpPr>
        <p:spPr>
          <a:xfrm>
            <a:off x="4683356" y="3225912"/>
            <a:ext cx="6566421" cy="646331"/>
          </a:xfrm>
          <a:prstGeom prst="rect">
            <a:avLst/>
          </a:prstGeom>
          <a:solidFill>
            <a:schemeClr val="bg1"/>
          </a:solidFill>
        </p:spPr>
        <p:txBody>
          <a:bodyPr wrap="square" rtlCol="0">
            <a:spAutoFit/>
          </a:bodyPr>
          <a:lstStyle/>
          <a:p>
            <a:r>
              <a:rPr lang="en-GB" dirty="0">
                <a:solidFill>
                  <a:srgbClr val="003A65"/>
                </a:solidFill>
                <a:latin typeface="Derailed Medium" panose="020B0503030101060003" pitchFamily="34" charset="77"/>
              </a:rPr>
              <a:t>How were clustering results used to define rainfall intensity thresholds in the classification?</a:t>
            </a:r>
          </a:p>
        </p:txBody>
      </p:sp>
      <p:sp>
        <p:nvSpPr>
          <p:cNvPr id="50" name="TextBox 49">
            <a:extLst>
              <a:ext uri="{FF2B5EF4-FFF2-40B4-BE49-F238E27FC236}">
                <a16:creationId xmlns:a16="http://schemas.microsoft.com/office/drawing/2014/main" id="{237182A4-8634-8D6E-2E53-9C9C7CA6E5F5}"/>
              </a:ext>
            </a:extLst>
          </p:cNvPr>
          <p:cNvSpPr txBox="1"/>
          <p:nvPr/>
        </p:nvSpPr>
        <p:spPr>
          <a:xfrm>
            <a:off x="3998551" y="6230375"/>
            <a:ext cx="7800493" cy="523220"/>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52" name="Right Arrow 51">
            <a:hlinkClick r:id="rId14" action="ppaction://hlinksldjump"/>
            <a:extLst>
              <a:ext uri="{FF2B5EF4-FFF2-40B4-BE49-F238E27FC236}">
                <a16:creationId xmlns:a16="http://schemas.microsoft.com/office/drawing/2014/main" id="{7315601D-FD50-3A03-B451-77D201CFC36E}"/>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11D6B81-9217-6A72-B7EA-C67B32B3F670}"/>
              </a:ext>
            </a:extLst>
          </p:cNvPr>
          <p:cNvSpPr txBox="1"/>
          <p:nvPr/>
        </p:nvSpPr>
        <p:spPr>
          <a:xfrm>
            <a:off x="3197857" y="286602"/>
            <a:ext cx="601172" cy="2516695"/>
          </a:xfrm>
          <a:prstGeom prst="rect">
            <a:avLst/>
          </a:prstGeom>
          <a:solidFill>
            <a:srgbClr val="E4EDF8"/>
          </a:solidFill>
        </p:spPr>
        <p:txBody>
          <a:bodyPr vert="wordArtVert" wrap="square" lIns="72000" tIns="0" rIns="72000" bIns="0" rtlCol="0">
            <a:spAutoFit/>
          </a:bodyPr>
          <a:lstStyle/>
          <a:p>
            <a:pPr algn="ctr"/>
            <a:r>
              <a:rPr lang="en-US" sz="1300" b="1" dirty="0">
                <a:solidFill>
                  <a:srgbClr val="003A65"/>
                </a:solidFill>
                <a:latin typeface="Derailed" panose="020B0503030101060003" pitchFamily="34" charset="77"/>
              </a:rPr>
              <a:t>INTEGRATING INTENSITY</a:t>
            </a:r>
          </a:p>
        </p:txBody>
      </p:sp>
      <p:sp>
        <p:nvSpPr>
          <p:cNvPr id="9" name="TextBox 8">
            <a:extLst>
              <a:ext uri="{FF2B5EF4-FFF2-40B4-BE49-F238E27FC236}">
                <a16:creationId xmlns:a16="http://schemas.microsoft.com/office/drawing/2014/main" id="{B7911AF3-5C5C-ADB4-A9DE-06B9335C6DE5}"/>
              </a:ext>
            </a:extLst>
          </p:cNvPr>
          <p:cNvSpPr txBox="1"/>
          <p:nvPr/>
        </p:nvSpPr>
        <p:spPr>
          <a:xfrm>
            <a:off x="1393277" y="3342629"/>
            <a:ext cx="373289" cy="2674826"/>
          </a:xfrm>
          <a:prstGeom prst="rect">
            <a:avLst/>
          </a:prstGeom>
          <a:solidFill>
            <a:srgbClr val="E8F0F8"/>
          </a:solidFill>
        </p:spPr>
        <p:txBody>
          <a:bodyPr vert="wordArtVert" wrap="square" lIns="72000" tIns="0" rIns="72000" bIns="0" rtlCol="0">
            <a:spAutoFit/>
          </a:bodyPr>
          <a:lstStyle/>
          <a:p>
            <a:pPr algn="ctr"/>
            <a:r>
              <a:rPr lang="en-US" sz="1300" b="1" dirty="0">
                <a:solidFill>
                  <a:srgbClr val="003A65"/>
                </a:solidFill>
                <a:latin typeface="Derailed" panose="020B0503030101060003" pitchFamily="34" charset="77"/>
              </a:rPr>
              <a:t>OUTPUT DATA</a:t>
            </a:r>
          </a:p>
        </p:txBody>
      </p:sp>
    </p:spTree>
    <p:extLst>
      <p:ext uri="{BB962C8B-B14F-4D97-AF65-F5344CB8AC3E}">
        <p14:creationId xmlns:p14="http://schemas.microsoft.com/office/powerpoint/2010/main" val="2800008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Clustering Results</a:t>
            </a:r>
          </a:p>
        </p:txBody>
      </p:sp>
      <p:grpSp>
        <p:nvGrpSpPr>
          <p:cNvPr id="9" name="Group 8">
            <a:extLst>
              <a:ext uri="{FF2B5EF4-FFF2-40B4-BE49-F238E27FC236}">
                <a16:creationId xmlns:a16="http://schemas.microsoft.com/office/drawing/2014/main" id="{27E5B17E-B82A-918A-03EA-F4296F3432A3}"/>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241F752-CC72-40BB-9C27-344869F5983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D2A2DDD-44F9-5DB5-356C-A51DC6787C9E}"/>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C07F2F29-7E59-6977-9296-D21B17B60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E0C6E185-2CB3-2A1E-B3DC-430784595612}"/>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6" name="Picture 5">
            <a:extLst>
              <a:ext uri="{FF2B5EF4-FFF2-40B4-BE49-F238E27FC236}">
                <a16:creationId xmlns:a16="http://schemas.microsoft.com/office/drawing/2014/main" id="{C1EA69FB-0E1A-1EF3-98EC-B03D30F16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298" y="1444600"/>
            <a:ext cx="6789865" cy="4647015"/>
          </a:xfrm>
          <a:prstGeom prst="rect">
            <a:avLst/>
          </a:prstGeom>
        </p:spPr>
      </p:pic>
      <p:sp>
        <p:nvSpPr>
          <p:cNvPr id="7" name="TextBox 6">
            <a:extLst>
              <a:ext uri="{FF2B5EF4-FFF2-40B4-BE49-F238E27FC236}">
                <a16:creationId xmlns:a16="http://schemas.microsoft.com/office/drawing/2014/main" id="{53E3E88B-DB8D-58E1-9FD0-C5B004F14CF5}"/>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8" name="Rounded Rectangle 7">
            <a:extLst>
              <a:ext uri="{FF2B5EF4-FFF2-40B4-BE49-F238E27FC236}">
                <a16:creationId xmlns:a16="http://schemas.microsoft.com/office/drawing/2014/main" id="{90E17BCF-EDC5-279E-1779-B18753B4CADF}"/>
              </a:ext>
            </a:extLst>
          </p:cNvPr>
          <p:cNvSpPr/>
          <p:nvPr/>
        </p:nvSpPr>
        <p:spPr>
          <a:xfrm>
            <a:off x="617837" y="1519140"/>
            <a:ext cx="4064195" cy="449214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0F6D041-CE0A-4829-A949-DB3DAA323C2C}"/>
              </a:ext>
            </a:extLst>
          </p:cNvPr>
          <p:cNvSpPr txBox="1"/>
          <p:nvPr/>
        </p:nvSpPr>
        <p:spPr>
          <a:xfrm>
            <a:off x="749644" y="1636382"/>
            <a:ext cx="3925290" cy="4278094"/>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Scatter plots showing pairwise relationships between the clustering variables: (a) drop concentration against mean drop volume diameter (b) drop concentration against coefficient of variation of drop size; and (</a:t>
            </a:r>
            <a:r>
              <a:rPr lang="en-GB" sz="1600" dirty="0">
                <a:solidFill>
                  <a:srgbClr val="003A65"/>
                </a:solidFill>
                <a:latin typeface="Derailed Medium" panose="020B0503030101060003" pitchFamily="34" charset="77"/>
              </a:rPr>
              <a:t>c) mean volume diameter against coefficient of variation of drop size. </a:t>
            </a:r>
            <a:r>
              <a:rPr lang="en-GB" sz="1600" u="none" strike="noStrike" dirty="0">
                <a:solidFill>
                  <a:srgbClr val="003A65"/>
                </a:solidFill>
                <a:effectLst/>
                <a:latin typeface="Derailed Medium" panose="020B0503030101060003" pitchFamily="34" charset="77"/>
              </a:rPr>
              <a:t>Points are coloured by cluster membership, with cluster centroids overlaid to indicate the central tendency of each group in feature space, and histograms of DSDs for the corrected observations closest to each cluster centroid at rainfall intensities of approximately 3.0 mm h⁻¹: (d) Cluster 1, (e) Cluster 2, (f) Cluster 3.</a:t>
            </a:r>
            <a:endParaRPr lang="en-GB" sz="1600" dirty="0">
              <a:solidFill>
                <a:srgbClr val="003A65"/>
              </a:solidFill>
              <a:latin typeface="Derailed Medium" panose="020B0503030101060003" pitchFamily="34" charset="77"/>
            </a:endParaRPr>
          </a:p>
        </p:txBody>
      </p:sp>
      <p:sp>
        <p:nvSpPr>
          <p:cNvPr id="15" name="Right Arrow 14">
            <a:hlinkClick r:id="rId7" action="ppaction://hlinksldjump"/>
            <a:extLst>
              <a:ext uri="{FF2B5EF4-FFF2-40B4-BE49-F238E27FC236}">
                <a16:creationId xmlns:a16="http://schemas.microsoft.com/office/drawing/2014/main" id="{8AA71303-089E-FABA-F469-26E0B05F5F0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23225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FFBE2751-C5AA-1E66-D135-513A0A5E20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0FB4EE-A09A-3094-DA87-94356D39DFE5}"/>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D2DECAAF-0796-3211-2B53-43583D92136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E5EEB508-0A77-0B57-6F60-51C55CE171B0}"/>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were the Clustering Results?</a:t>
            </a:r>
          </a:p>
        </p:txBody>
      </p:sp>
      <p:grpSp>
        <p:nvGrpSpPr>
          <p:cNvPr id="9" name="Group 8">
            <a:extLst>
              <a:ext uri="{FF2B5EF4-FFF2-40B4-BE49-F238E27FC236}">
                <a16:creationId xmlns:a16="http://schemas.microsoft.com/office/drawing/2014/main" id="{99738CE5-633C-780D-4234-32E5760FEB9E}"/>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A200BB48-513F-2265-FB15-329D3C3BB54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1530237-3E90-FA0B-E201-F0FEAC66F521}"/>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EC6C36EC-5534-AD98-8A28-D1F148515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0E5231B6-72AF-68BD-F0D5-F211E41265A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6" name="Picture 5">
            <a:extLst>
              <a:ext uri="{FF2B5EF4-FFF2-40B4-BE49-F238E27FC236}">
                <a16:creationId xmlns:a16="http://schemas.microsoft.com/office/drawing/2014/main" id="{FE74ED3F-71B8-C5B9-5950-51456E478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298" y="1444600"/>
            <a:ext cx="6789865" cy="4647015"/>
          </a:xfrm>
          <a:prstGeom prst="rect">
            <a:avLst/>
          </a:prstGeom>
        </p:spPr>
      </p:pic>
      <p:sp>
        <p:nvSpPr>
          <p:cNvPr id="7" name="TextBox 6">
            <a:extLst>
              <a:ext uri="{FF2B5EF4-FFF2-40B4-BE49-F238E27FC236}">
                <a16:creationId xmlns:a16="http://schemas.microsoft.com/office/drawing/2014/main" id="{0166B456-9A09-9FA8-7776-C01703B69905}"/>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8" name="Rounded Rectangle 7">
            <a:extLst>
              <a:ext uri="{FF2B5EF4-FFF2-40B4-BE49-F238E27FC236}">
                <a16:creationId xmlns:a16="http://schemas.microsoft.com/office/drawing/2014/main" id="{CF03C419-23DF-9CF7-085D-2A920D82EA7B}"/>
              </a:ext>
            </a:extLst>
          </p:cNvPr>
          <p:cNvSpPr/>
          <p:nvPr/>
        </p:nvSpPr>
        <p:spPr>
          <a:xfrm>
            <a:off x="617837" y="1519140"/>
            <a:ext cx="4064195" cy="449214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125C20F-4768-4C81-E166-02A02A739E60}"/>
              </a:ext>
            </a:extLst>
          </p:cNvPr>
          <p:cNvSpPr txBox="1"/>
          <p:nvPr/>
        </p:nvSpPr>
        <p:spPr>
          <a:xfrm>
            <a:off x="749644" y="1636382"/>
            <a:ext cx="3925290" cy="4278094"/>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Scatter plots showing pairwise relationships between the clustering variables: (a) drop concentration against mean drop volume diameter (b) drop concentration against coefficient of variation of drop size; and (</a:t>
            </a:r>
            <a:r>
              <a:rPr lang="en-GB" sz="1600" dirty="0">
                <a:solidFill>
                  <a:srgbClr val="003A65"/>
                </a:solidFill>
                <a:latin typeface="Derailed Medium" panose="020B0503030101060003" pitchFamily="34" charset="77"/>
              </a:rPr>
              <a:t>c) mean volume diameter against coefficient of variation of drop size. </a:t>
            </a:r>
            <a:r>
              <a:rPr lang="en-GB" sz="1600" u="none" strike="noStrike" dirty="0">
                <a:solidFill>
                  <a:srgbClr val="003A65"/>
                </a:solidFill>
                <a:effectLst/>
                <a:latin typeface="Derailed Medium" panose="020B0503030101060003" pitchFamily="34" charset="77"/>
              </a:rPr>
              <a:t>Points are coloured by cluster membership, with cluster centroids overlaid to indicate the central tendency of each group in feature space, and histograms of DSDs for the corrected observations closest to each cluster centroid at rainfall intensities of approximately 3.0 mm h⁻¹: (d) Cluster 1, (e) Cluster 2, (f) Cluster 3.</a:t>
            </a:r>
            <a:endParaRPr lang="en-GB" sz="1600" dirty="0">
              <a:solidFill>
                <a:srgbClr val="003A65"/>
              </a:solidFill>
              <a:latin typeface="Derailed Medium" panose="020B0503030101060003" pitchFamily="34" charset="77"/>
            </a:endParaRPr>
          </a:p>
        </p:txBody>
      </p:sp>
      <p:sp>
        <p:nvSpPr>
          <p:cNvPr id="15" name="Right Arrow 14">
            <a:hlinkClick r:id="rId7" action="ppaction://hlinksldjump"/>
            <a:extLst>
              <a:ext uri="{FF2B5EF4-FFF2-40B4-BE49-F238E27FC236}">
                <a16:creationId xmlns:a16="http://schemas.microsoft.com/office/drawing/2014/main" id="{E7019699-D0C3-2A97-4782-9B3EC9D227DB}"/>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6997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8A331F43-D44D-A3EB-6902-433A4DD489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AD2920-072B-2D83-22F2-09777ABA7E68}"/>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44E681AF-639F-A8B3-A372-3C1A8FCE56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F066CA93-4F99-62C4-B487-1E69863EAD58}"/>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were the Clustering Results?</a:t>
            </a:r>
          </a:p>
        </p:txBody>
      </p:sp>
      <p:grpSp>
        <p:nvGrpSpPr>
          <p:cNvPr id="9" name="Group 8">
            <a:extLst>
              <a:ext uri="{FF2B5EF4-FFF2-40B4-BE49-F238E27FC236}">
                <a16:creationId xmlns:a16="http://schemas.microsoft.com/office/drawing/2014/main" id="{AB6CDA3C-A7DB-8B0E-7446-156AF889E16A}"/>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B75D90B8-263E-BEF5-171D-F6DAC0034668}"/>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BE32949-25D5-0442-F6E6-50C337A9E286}"/>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28BD51F3-A25C-8C89-DF55-F38261B94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8DC9AE8F-AD32-FC95-0FE9-CC6E99A754F0}"/>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6" name="Picture 5">
            <a:extLst>
              <a:ext uri="{FF2B5EF4-FFF2-40B4-BE49-F238E27FC236}">
                <a16:creationId xmlns:a16="http://schemas.microsoft.com/office/drawing/2014/main" id="{05EE0349-9FF9-10DF-9859-DB9F43573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298" y="1444600"/>
            <a:ext cx="6789865" cy="4647015"/>
          </a:xfrm>
          <a:prstGeom prst="rect">
            <a:avLst/>
          </a:prstGeom>
        </p:spPr>
      </p:pic>
      <p:sp>
        <p:nvSpPr>
          <p:cNvPr id="7" name="TextBox 6">
            <a:extLst>
              <a:ext uri="{FF2B5EF4-FFF2-40B4-BE49-F238E27FC236}">
                <a16:creationId xmlns:a16="http://schemas.microsoft.com/office/drawing/2014/main" id="{7DECB514-B5C5-EECE-E81C-6CAB7D5085BC}"/>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8" name="Rounded Rectangle 7">
            <a:extLst>
              <a:ext uri="{FF2B5EF4-FFF2-40B4-BE49-F238E27FC236}">
                <a16:creationId xmlns:a16="http://schemas.microsoft.com/office/drawing/2014/main" id="{DE676043-918C-0E16-E2EF-99AB3F156279}"/>
              </a:ext>
            </a:extLst>
          </p:cNvPr>
          <p:cNvSpPr/>
          <p:nvPr/>
        </p:nvSpPr>
        <p:spPr>
          <a:xfrm>
            <a:off x="617837" y="1519140"/>
            <a:ext cx="4064195" cy="449214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8BA4F05-E9E6-5642-20A0-1550D684EF9A}"/>
              </a:ext>
            </a:extLst>
          </p:cNvPr>
          <p:cNvSpPr txBox="1"/>
          <p:nvPr/>
        </p:nvSpPr>
        <p:spPr>
          <a:xfrm>
            <a:off x="749644" y="1636382"/>
            <a:ext cx="3925290" cy="4278094"/>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Scatter plots showing pairwise relationships between the clustering variables: (a) drop concentration against mean drop volume diameter (b) drop concentration against coefficient of variation of drop size; and (</a:t>
            </a:r>
            <a:r>
              <a:rPr lang="en-GB" sz="1600" dirty="0">
                <a:solidFill>
                  <a:srgbClr val="003A65"/>
                </a:solidFill>
                <a:latin typeface="Derailed Medium" panose="020B0503030101060003" pitchFamily="34" charset="77"/>
              </a:rPr>
              <a:t>c) mean volume diameter against coefficient of variation of drop size. </a:t>
            </a:r>
            <a:r>
              <a:rPr lang="en-GB" sz="1600" u="none" strike="noStrike" dirty="0">
                <a:solidFill>
                  <a:srgbClr val="003A65"/>
                </a:solidFill>
                <a:effectLst/>
                <a:latin typeface="Derailed Medium" panose="020B0503030101060003" pitchFamily="34" charset="77"/>
              </a:rPr>
              <a:t>Points are coloured by cluster membership, with cluster centroids overlaid to indicate the central tendency of each group in feature space, and histograms of DSDs for the corrected observations closest to each cluster centroid at rainfall intensities of approximately 3.0 mm h⁻¹: (d) Cluster 1, (e) Cluster 2, (f) Cluster 3.</a:t>
            </a:r>
            <a:endParaRPr lang="en-GB" sz="1600" dirty="0">
              <a:solidFill>
                <a:srgbClr val="003A65"/>
              </a:solidFill>
              <a:latin typeface="Derailed Medium" panose="020B0503030101060003" pitchFamily="34" charset="77"/>
            </a:endParaRPr>
          </a:p>
        </p:txBody>
      </p:sp>
      <p:sp>
        <p:nvSpPr>
          <p:cNvPr id="15" name="Right Arrow 14">
            <a:hlinkClick r:id="rId7" action="ppaction://hlinksldjump"/>
            <a:extLst>
              <a:ext uri="{FF2B5EF4-FFF2-40B4-BE49-F238E27FC236}">
                <a16:creationId xmlns:a16="http://schemas.microsoft.com/office/drawing/2014/main" id="{0D6C6A9F-9999-A1EC-12E6-AA675EB4C3D3}"/>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23536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Clustering Results</a:t>
            </a:r>
          </a:p>
        </p:txBody>
      </p:sp>
      <p:grpSp>
        <p:nvGrpSpPr>
          <p:cNvPr id="9" name="Group 8">
            <a:extLst>
              <a:ext uri="{FF2B5EF4-FFF2-40B4-BE49-F238E27FC236}">
                <a16:creationId xmlns:a16="http://schemas.microsoft.com/office/drawing/2014/main" id="{27E5B17E-B82A-918A-03EA-F4296F3432A3}"/>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241F752-CC72-40BB-9C27-344869F5983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D2A2DDD-44F9-5DB5-356C-A51DC6787C9E}"/>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C07F2F29-7E59-6977-9296-D21B17B60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E0C6E185-2CB3-2A1E-B3DC-430784595612}"/>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grpSp>
        <p:nvGrpSpPr>
          <p:cNvPr id="18" name="Group 17">
            <a:extLst>
              <a:ext uri="{FF2B5EF4-FFF2-40B4-BE49-F238E27FC236}">
                <a16:creationId xmlns:a16="http://schemas.microsoft.com/office/drawing/2014/main" id="{A1B7970B-1E26-1642-7AD6-D99CA9B306B7}"/>
              </a:ext>
            </a:extLst>
          </p:cNvPr>
          <p:cNvGrpSpPr/>
          <p:nvPr/>
        </p:nvGrpSpPr>
        <p:grpSpPr>
          <a:xfrm>
            <a:off x="3494787" y="1386752"/>
            <a:ext cx="7741774" cy="5077840"/>
            <a:chOff x="2055993" y="1533024"/>
            <a:chExt cx="7741774" cy="5077840"/>
          </a:xfrm>
        </p:grpSpPr>
        <p:sp>
          <p:nvSpPr>
            <p:cNvPr id="15" name="Rectangle 14">
              <a:extLst>
                <a:ext uri="{FF2B5EF4-FFF2-40B4-BE49-F238E27FC236}">
                  <a16:creationId xmlns:a16="http://schemas.microsoft.com/office/drawing/2014/main" id="{DDB2352F-D3D2-DBD2-DAA7-589E12EDC13A}"/>
                </a:ext>
              </a:extLst>
            </p:cNvPr>
            <p:cNvSpPr/>
            <p:nvPr/>
          </p:nvSpPr>
          <p:spPr>
            <a:xfrm>
              <a:off x="2055993" y="1533024"/>
              <a:ext cx="7741774" cy="507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3247C81-606E-D5D3-A29A-52DAEB5FD0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4189"/>
            <a:stretch/>
          </p:blipFill>
          <p:spPr>
            <a:xfrm>
              <a:off x="2055993" y="1650403"/>
              <a:ext cx="7741774" cy="4426325"/>
            </a:xfrm>
            <a:prstGeom prst="rect">
              <a:avLst/>
            </a:prstGeom>
          </p:spPr>
        </p:pic>
        <p:pic>
          <p:nvPicPr>
            <p:cNvPr id="17" name="Picture 16">
              <a:extLst>
                <a:ext uri="{FF2B5EF4-FFF2-40B4-BE49-F238E27FC236}">
                  <a16:creationId xmlns:a16="http://schemas.microsoft.com/office/drawing/2014/main" id="{23A6EAD3-524E-4D92-D041-30495427C0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31" t="96172" r="28563" b="-305"/>
            <a:stretch/>
          </p:blipFill>
          <p:spPr>
            <a:xfrm>
              <a:off x="4273768" y="6243211"/>
              <a:ext cx="3306219" cy="278171"/>
            </a:xfrm>
            <a:prstGeom prst="rect">
              <a:avLst/>
            </a:prstGeom>
          </p:spPr>
        </p:pic>
      </p:grpSp>
      <p:sp>
        <p:nvSpPr>
          <p:cNvPr id="19" name="Rounded Rectangle 18">
            <a:extLst>
              <a:ext uri="{FF2B5EF4-FFF2-40B4-BE49-F238E27FC236}">
                <a16:creationId xmlns:a16="http://schemas.microsoft.com/office/drawing/2014/main" id="{BE020A9F-DFC9-A6EC-3F4A-65F84568622E}"/>
              </a:ext>
            </a:extLst>
          </p:cNvPr>
          <p:cNvSpPr/>
          <p:nvPr/>
        </p:nvSpPr>
        <p:spPr>
          <a:xfrm>
            <a:off x="282011" y="1515550"/>
            <a:ext cx="3132361" cy="446512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68B7385-CA2A-C44F-2A1F-2C6C374E25A6}"/>
              </a:ext>
            </a:extLst>
          </p:cNvPr>
          <p:cNvSpPr txBox="1"/>
          <p:nvPr/>
        </p:nvSpPr>
        <p:spPr>
          <a:xfrm>
            <a:off x="376402" y="1559494"/>
            <a:ext cx="3037970" cy="4401205"/>
          </a:xfrm>
          <a:prstGeom prst="rect">
            <a:avLst/>
          </a:prstGeom>
          <a:noFill/>
        </p:spPr>
        <p:txBody>
          <a:bodyPr wrap="square" rtlCol="0">
            <a:spAutoFit/>
          </a:bodyPr>
          <a:lstStyle/>
          <a:p>
            <a:r>
              <a:rPr lang="en-GB" sz="1400" u="none" strike="noStrike" dirty="0">
                <a:solidFill>
                  <a:srgbClr val="003A65"/>
                </a:solidFill>
                <a:effectLst/>
                <a:latin typeface="Derailed Medium" panose="020B0503030101060003" pitchFamily="34" charset="77"/>
              </a:rPr>
              <a:t>Relationships between rainfall intensity and (a) median maximum droplet diameter and (b) droplet concentration, stratified by cluster. Insets highlight the lower intensity range. Plots are truncated where fewer than 10 samples are available. Key features were used to define rainfall intensity thresholds: 0.1 mm h⁻¹ (analysis threshold); 2.5 mm h⁻¹ (divergence in maximum drop size for Cluster 1); 12.5 mm h⁻¹ (absence of Cluster 3); and 17.5 mm h⁻¹ (absence of Cluster 2). These thresholds are indicated by arrows. Arrows do not align exactly with the stated values due to the minimum sample size requirement (n ≥ 10).</a:t>
            </a:r>
            <a:endParaRPr lang="en-GB" sz="1400" dirty="0">
              <a:solidFill>
                <a:srgbClr val="003A65"/>
              </a:solidFill>
              <a:latin typeface="Derailed Medium" panose="020B0503030101060003" pitchFamily="34" charset="77"/>
            </a:endParaRPr>
          </a:p>
        </p:txBody>
      </p:sp>
      <p:cxnSp>
        <p:nvCxnSpPr>
          <p:cNvPr id="22" name="Straight Arrow Connector 21">
            <a:extLst>
              <a:ext uri="{FF2B5EF4-FFF2-40B4-BE49-F238E27FC236}">
                <a16:creationId xmlns:a16="http://schemas.microsoft.com/office/drawing/2014/main" id="{78880850-64A4-336C-406E-B2C2BEB280EA}"/>
              </a:ext>
            </a:extLst>
          </p:cNvPr>
          <p:cNvCxnSpPr>
            <a:cxnSpLocks/>
          </p:cNvCxnSpPr>
          <p:nvPr/>
        </p:nvCxnSpPr>
        <p:spPr>
          <a:xfrm rot="10800000" flipV="1">
            <a:off x="4850064"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9DAC73-3782-BA2B-F652-5E51ADD75A66}"/>
              </a:ext>
            </a:extLst>
          </p:cNvPr>
          <p:cNvCxnSpPr>
            <a:cxnSpLocks/>
          </p:cNvCxnSpPr>
          <p:nvPr/>
        </p:nvCxnSpPr>
        <p:spPr>
          <a:xfrm rot="10800000" flipV="1">
            <a:off x="6064916"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BC76786-485B-D9BF-F73D-D2FA393BE450}"/>
              </a:ext>
            </a:extLst>
          </p:cNvPr>
          <p:cNvCxnSpPr>
            <a:cxnSpLocks/>
          </p:cNvCxnSpPr>
          <p:nvPr/>
        </p:nvCxnSpPr>
        <p:spPr>
          <a:xfrm rot="10800000" flipV="1">
            <a:off x="6762898"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C1D81CB-7F50-2CE2-AE9D-66267B276B9E}"/>
              </a:ext>
            </a:extLst>
          </p:cNvPr>
          <p:cNvCxnSpPr>
            <a:cxnSpLocks/>
          </p:cNvCxnSpPr>
          <p:nvPr/>
        </p:nvCxnSpPr>
        <p:spPr>
          <a:xfrm flipV="1">
            <a:off x="8694247" y="349060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135A46-8EBA-3A5C-AEC6-5715577A014E}"/>
              </a:ext>
            </a:extLst>
          </p:cNvPr>
          <p:cNvCxnSpPr>
            <a:cxnSpLocks/>
          </p:cNvCxnSpPr>
          <p:nvPr/>
        </p:nvCxnSpPr>
        <p:spPr>
          <a:xfrm flipV="1">
            <a:off x="10111425" y="2849818"/>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E388063-7CCF-1036-235E-1293DB081851}"/>
              </a:ext>
            </a:extLst>
          </p:cNvPr>
          <p:cNvCxnSpPr>
            <a:cxnSpLocks/>
          </p:cNvCxnSpPr>
          <p:nvPr/>
        </p:nvCxnSpPr>
        <p:spPr>
          <a:xfrm flipV="1">
            <a:off x="10743814" y="197657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D20241-67C3-33E2-6104-95BB3F8C571F}"/>
              </a:ext>
            </a:extLst>
          </p:cNvPr>
          <p:cNvCxnSpPr>
            <a:cxnSpLocks/>
          </p:cNvCxnSpPr>
          <p:nvPr/>
        </p:nvCxnSpPr>
        <p:spPr>
          <a:xfrm flipV="1">
            <a:off x="4582296" y="3429000"/>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146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199B6A26-BAA7-0BD6-8BE7-70060ADEBA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C58B89-630C-935B-EAE4-349174DE8EC1}"/>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ED214B2C-62BE-542C-3372-5DA21472006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475FAA46-A807-B044-9DB6-B8A5106E5A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4A955291-198F-CA04-F635-E6EDD85DB7B8}"/>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Intensity Thresholds Defined?</a:t>
            </a:r>
          </a:p>
        </p:txBody>
      </p:sp>
      <p:grpSp>
        <p:nvGrpSpPr>
          <p:cNvPr id="9" name="Group 8">
            <a:extLst>
              <a:ext uri="{FF2B5EF4-FFF2-40B4-BE49-F238E27FC236}">
                <a16:creationId xmlns:a16="http://schemas.microsoft.com/office/drawing/2014/main" id="{CDC79FE6-70A6-F1B8-A081-5B986F318881}"/>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2D84187C-F856-BD6F-B0F8-D43C91FC35AD}"/>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DB9DCAEA-1102-B123-8E65-F28BB458EB00}"/>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E52754D4-54F0-5BC6-8259-38C0BDCD9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7222BA8B-B167-5D0A-00EB-3721DCEA3027}"/>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grpSp>
        <p:nvGrpSpPr>
          <p:cNvPr id="18" name="Group 17">
            <a:extLst>
              <a:ext uri="{FF2B5EF4-FFF2-40B4-BE49-F238E27FC236}">
                <a16:creationId xmlns:a16="http://schemas.microsoft.com/office/drawing/2014/main" id="{4B53A5C4-C167-E329-DD6B-8575D792FCE5}"/>
              </a:ext>
            </a:extLst>
          </p:cNvPr>
          <p:cNvGrpSpPr/>
          <p:nvPr/>
        </p:nvGrpSpPr>
        <p:grpSpPr>
          <a:xfrm>
            <a:off x="3494787" y="1386752"/>
            <a:ext cx="7741774" cy="5077840"/>
            <a:chOff x="2055993" y="1533024"/>
            <a:chExt cx="7741774" cy="5077840"/>
          </a:xfrm>
        </p:grpSpPr>
        <p:sp>
          <p:nvSpPr>
            <p:cNvPr id="15" name="Rectangle 14">
              <a:extLst>
                <a:ext uri="{FF2B5EF4-FFF2-40B4-BE49-F238E27FC236}">
                  <a16:creationId xmlns:a16="http://schemas.microsoft.com/office/drawing/2014/main" id="{BEE540D1-8761-3EEA-9795-241B784FFA3A}"/>
                </a:ext>
              </a:extLst>
            </p:cNvPr>
            <p:cNvSpPr/>
            <p:nvPr/>
          </p:nvSpPr>
          <p:spPr>
            <a:xfrm>
              <a:off x="2055993" y="1533024"/>
              <a:ext cx="7741774" cy="507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BA9AB708-97F5-B66C-0DAE-4BBAF4DAE3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4189"/>
            <a:stretch/>
          </p:blipFill>
          <p:spPr>
            <a:xfrm>
              <a:off x="2055993" y="1650403"/>
              <a:ext cx="7741774" cy="4426325"/>
            </a:xfrm>
            <a:prstGeom prst="rect">
              <a:avLst/>
            </a:prstGeom>
          </p:spPr>
        </p:pic>
        <p:pic>
          <p:nvPicPr>
            <p:cNvPr id="17" name="Picture 16">
              <a:extLst>
                <a:ext uri="{FF2B5EF4-FFF2-40B4-BE49-F238E27FC236}">
                  <a16:creationId xmlns:a16="http://schemas.microsoft.com/office/drawing/2014/main" id="{89304982-8CAE-3307-4181-1F52D6F3D0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31" t="96172" r="28563" b="-305"/>
            <a:stretch/>
          </p:blipFill>
          <p:spPr>
            <a:xfrm>
              <a:off x="4273768" y="6243211"/>
              <a:ext cx="3306219" cy="278171"/>
            </a:xfrm>
            <a:prstGeom prst="rect">
              <a:avLst/>
            </a:prstGeom>
          </p:spPr>
        </p:pic>
      </p:grpSp>
      <p:sp>
        <p:nvSpPr>
          <p:cNvPr id="19" name="Rounded Rectangle 18">
            <a:extLst>
              <a:ext uri="{FF2B5EF4-FFF2-40B4-BE49-F238E27FC236}">
                <a16:creationId xmlns:a16="http://schemas.microsoft.com/office/drawing/2014/main" id="{5B3E5DDC-DA58-1AD1-F198-491888966C65}"/>
              </a:ext>
            </a:extLst>
          </p:cNvPr>
          <p:cNvSpPr/>
          <p:nvPr/>
        </p:nvSpPr>
        <p:spPr>
          <a:xfrm>
            <a:off x="282011" y="1515550"/>
            <a:ext cx="3132361" cy="446512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41C3DFD-0BA6-181D-BF80-101E3ADBFA7E}"/>
              </a:ext>
            </a:extLst>
          </p:cNvPr>
          <p:cNvSpPr txBox="1"/>
          <p:nvPr/>
        </p:nvSpPr>
        <p:spPr>
          <a:xfrm>
            <a:off x="376402" y="1559494"/>
            <a:ext cx="3037970" cy="4401205"/>
          </a:xfrm>
          <a:prstGeom prst="rect">
            <a:avLst/>
          </a:prstGeom>
          <a:noFill/>
        </p:spPr>
        <p:txBody>
          <a:bodyPr wrap="square" rtlCol="0">
            <a:spAutoFit/>
          </a:bodyPr>
          <a:lstStyle/>
          <a:p>
            <a:r>
              <a:rPr lang="en-GB" sz="1400" u="none" strike="noStrike" dirty="0">
                <a:solidFill>
                  <a:srgbClr val="003A65"/>
                </a:solidFill>
                <a:effectLst/>
                <a:latin typeface="Derailed Medium" panose="020B0503030101060003" pitchFamily="34" charset="77"/>
              </a:rPr>
              <a:t>Relationships between rainfall intensity and (a) median maximum droplet diameter and (b) droplet concentration, stratified by cluster. Insets highlight the lower intensity range. Plots are truncated where fewer than 10 samples are available. Key features were used to define rainfall intensity thresholds: 0.1 mm h⁻¹ (analysis threshold); 2.5 mm h⁻¹ (divergence in maximum drop size for Cluster 1); 12.5 mm h⁻¹ (absence of Cluster 3); and 17.5 mm h⁻¹ (absence of Cluster 2). These thresholds are indicated by arrows. Arrows do not align exactly with the stated values due to the minimum sample size requirement (n ≥ 10).</a:t>
            </a:r>
            <a:endParaRPr lang="en-GB" sz="1400" dirty="0">
              <a:solidFill>
                <a:srgbClr val="003A65"/>
              </a:solidFill>
              <a:latin typeface="Derailed Medium" panose="020B0503030101060003" pitchFamily="34" charset="77"/>
            </a:endParaRPr>
          </a:p>
        </p:txBody>
      </p:sp>
      <p:cxnSp>
        <p:nvCxnSpPr>
          <p:cNvPr id="22" name="Straight Arrow Connector 21">
            <a:extLst>
              <a:ext uri="{FF2B5EF4-FFF2-40B4-BE49-F238E27FC236}">
                <a16:creationId xmlns:a16="http://schemas.microsoft.com/office/drawing/2014/main" id="{9D9B2BE4-E3F5-7A6B-8637-0F33415F438A}"/>
              </a:ext>
            </a:extLst>
          </p:cNvPr>
          <p:cNvCxnSpPr>
            <a:cxnSpLocks/>
          </p:cNvCxnSpPr>
          <p:nvPr/>
        </p:nvCxnSpPr>
        <p:spPr>
          <a:xfrm rot="10800000" flipV="1">
            <a:off x="4850064"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0B1A686-C947-E609-A582-F4E926052CC8}"/>
              </a:ext>
            </a:extLst>
          </p:cNvPr>
          <p:cNvCxnSpPr>
            <a:cxnSpLocks/>
          </p:cNvCxnSpPr>
          <p:nvPr/>
        </p:nvCxnSpPr>
        <p:spPr>
          <a:xfrm rot="10800000" flipV="1">
            <a:off x="6064916"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8565D22-D764-F73F-FDC9-D921AD67122B}"/>
              </a:ext>
            </a:extLst>
          </p:cNvPr>
          <p:cNvCxnSpPr>
            <a:cxnSpLocks/>
          </p:cNvCxnSpPr>
          <p:nvPr/>
        </p:nvCxnSpPr>
        <p:spPr>
          <a:xfrm rot="10800000" flipV="1">
            <a:off x="6762898"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A1503FD-5102-CAD1-DF1B-0408ADE46F01}"/>
              </a:ext>
            </a:extLst>
          </p:cNvPr>
          <p:cNvCxnSpPr>
            <a:cxnSpLocks/>
          </p:cNvCxnSpPr>
          <p:nvPr/>
        </p:nvCxnSpPr>
        <p:spPr>
          <a:xfrm flipV="1">
            <a:off x="8694247" y="349060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89341AA-9D0B-E3CB-C8CB-EBB37D1F6494}"/>
              </a:ext>
            </a:extLst>
          </p:cNvPr>
          <p:cNvCxnSpPr>
            <a:cxnSpLocks/>
          </p:cNvCxnSpPr>
          <p:nvPr/>
        </p:nvCxnSpPr>
        <p:spPr>
          <a:xfrm flipV="1">
            <a:off x="10111425" y="2849818"/>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E4AA36-9021-558E-E594-5DD7BDABDA4F}"/>
              </a:ext>
            </a:extLst>
          </p:cNvPr>
          <p:cNvCxnSpPr>
            <a:cxnSpLocks/>
          </p:cNvCxnSpPr>
          <p:nvPr/>
        </p:nvCxnSpPr>
        <p:spPr>
          <a:xfrm flipV="1">
            <a:off x="10743814" y="197657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0A31342-CD60-71F0-F7F7-1B613A078BBD}"/>
              </a:ext>
            </a:extLst>
          </p:cNvPr>
          <p:cNvCxnSpPr>
            <a:cxnSpLocks/>
          </p:cNvCxnSpPr>
          <p:nvPr/>
        </p:nvCxnSpPr>
        <p:spPr>
          <a:xfrm flipV="1">
            <a:off x="4582296" y="3429000"/>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1085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006A24FC-4973-65E9-FF87-687ED9EB0C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FFB5D9-F7D7-3328-2D7D-4DE075778309}"/>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A3F44645-0C2D-AA29-0768-A1A5F6CAAAAA}"/>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48C69625-2ECA-11C8-5AB0-01C9B5F299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EAEEBA6B-2338-E2D3-29BB-07BC76B38507}"/>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Intensity Thresholds Defined?</a:t>
            </a:r>
          </a:p>
        </p:txBody>
      </p:sp>
      <p:grpSp>
        <p:nvGrpSpPr>
          <p:cNvPr id="9" name="Group 8">
            <a:extLst>
              <a:ext uri="{FF2B5EF4-FFF2-40B4-BE49-F238E27FC236}">
                <a16:creationId xmlns:a16="http://schemas.microsoft.com/office/drawing/2014/main" id="{39DBBA78-9C23-1FBB-4EF4-1A786E135773}"/>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2F95008B-D11E-8110-B6FA-67B8D5C6D1BF}"/>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D76313D2-D844-5E07-2F36-BD2D07A05239}"/>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81206C3F-23B0-6B18-152B-FB3890755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6E1FFF2-56DE-1215-B9CB-A283351A29A4}"/>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grpSp>
        <p:nvGrpSpPr>
          <p:cNvPr id="18" name="Group 17">
            <a:extLst>
              <a:ext uri="{FF2B5EF4-FFF2-40B4-BE49-F238E27FC236}">
                <a16:creationId xmlns:a16="http://schemas.microsoft.com/office/drawing/2014/main" id="{E7C79E4F-8E68-D9B3-6E38-93FA6022305A}"/>
              </a:ext>
            </a:extLst>
          </p:cNvPr>
          <p:cNvGrpSpPr/>
          <p:nvPr/>
        </p:nvGrpSpPr>
        <p:grpSpPr>
          <a:xfrm>
            <a:off x="3494787" y="1386752"/>
            <a:ext cx="7741774" cy="5077840"/>
            <a:chOff x="2055993" y="1533024"/>
            <a:chExt cx="7741774" cy="5077840"/>
          </a:xfrm>
        </p:grpSpPr>
        <p:sp>
          <p:nvSpPr>
            <p:cNvPr id="15" name="Rectangle 14">
              <a:extLst>
                <a:ext uri="{FF2B5EF4-FFF2-40B4-BE49-F238E27FC236}">
                  <a16:creationId xmlns:a16="http://schemas.microsoft.com/office/drawing/2014/main" id="{2BE466EF-4119-46E9-6B84-FEE97F26D6E1}"/>
                </a:ext>
              </a:extLst>
            </p:cNvPr>
            <p:cNvSpPr/>
            <p:nvPr/>
          </p:nvSpPr>
          <p:spPr>
            <a:xfrm>
              <a:off x="2055993" y="1533024"/>
              <a:ext cx="7741774" cy="507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0A95F23B-3FE5-85C7-38E4-59B90747BC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4189"/>
            <a:stretch/>
          </p:blipFill>
          <p:spPr>
            <a:xfrm>
              <a:off x="2055993" y="1650403"/>
              <a:ext cx="7741774" cy="4426325"/>
            </a:xfrm>
            <a:prstGeom prst="rect">
              <a:avLst/>
            </a:prstGeom>
          </p:spPr>
        </p:pic>
        <p:pic>
          <p:nvPicPr>
            <p:cNvPr id="17" name="Picture 16">
              <a:extLst>
                <a:ext uri="{FF2B5EF4-FFF2-40B4-BE49-F238E27FC236}">
                  <a16:creationId xmlns:a16="http://schemas.microsoft.com/office/drawing/2014/main" id="{CEF5B651-27F1-DA57-B218-155B88974D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31" t="96172" r="28563" b="-305"/>
            <a:stretch/>
          </p:blipFill>
          <p:spPr>
            <a:xfrm>
              <a:off x="4273768" y="6243211"/>
              <a:ext cx="3306219" cy="278171"/>
            </a:xfrm>
            <a:prstGeom prst="rect">
              <a:avLst/>
            </a:prstGeom>
          </p:spPr>
        </p:pic>
      </p:grpSp>
      <p:sp>
        <p:nvSpPr>
          <p:cNvPr id="19" name="Rounded Rectangle 18">
            <a:extLst>
              <a:ext uri="{FF2B5EF4-FFF2-40B4-BE49-F238E27FC236}">
                <a16:creationId xmlns:a16="http://schemas.microsoft.com/office/drawing/2014/main" id="{63AEA90F-9A67-1925-F195-861FF75A0464}"/>
              </a:ext>
            </a:extLst>
          </p:cNvPr>
          <p:cNvSpPr/>
          <p:nvPr/>
        </p:nvSpPr>
        <p:spPr>
          <a:xfrm>
            <a:off x="282011" y="1515550"/>
            <a:ext cx="3132361" cy="446512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1CBC962-A866-0FC3-FBDD-FF71D3B7382C}"/>
              </a:ext>
            </a:extLst>
          </p:cNvPr>
          <p:cNvSpPr txBox="1"/>
          <p:nvPr/>
        </p:nvSpPr>
        <p:spPr>
          <a:xfrm>
            <a:off x="376402" y="1559494"/>
            <a:ext cx="3037970" cy="4401205"/>
          </a:xfrm>
          <a:prstGeom prst="rect">
            <a:avLst/>
          </a:prstGeom>
          <a:noFill/>
        </p:spPr>
        <p:txBody>
          <a:bodyPr wrap="square" rtlCol="0">
            <a:spAutoFit/>
          </a:bodyPr>
          <a:lstStyle/>
          <a:p>
            <a:r>
              <a:rPr lang="en-GB" sz="1400" u="none" strike="noStrike" dirty="0">
                <a:solidFill>
                  <a:srgbClr val="003A65"/>
                </a:solidFill>
                <a:effectLst/>
                <a:latin typeface="Derailed Medium" panose="020B0503030101060003" pitchFamily="34" charset="77"/>
              </a:rPr>
              <a:t>Relationships between rainfall intensity and (a) median maximum droplet diameter and (b) droplet concentration, stratified by cluster. Insets highlight the lower intensity range. Plots are truncated where fewer than 10 samples are available. Key features were used to define rainfall intensity thresholds: 0.1 mm h⁻¹ (analysis threshold); 2.5 mm h⁻¹ (divergence in maximum drop size for Cluster 1); 12.5 mm h⁻¹ (absence of Cluster 3); and 17.5 mm h⁻¹ (absence of Cluster 2). These thresholds are indicated by arrows. Arrows do not align exactly with the stated values due to the minimum sample size requirement (n ≥ 10).</a:t>
            </a:r>
            <a:endParaRPr lang="en-GB" sz="1400" dirty="0">
              <a:solidFill>
                <a:srgbClr val="003A65"/>
              </a:solidFill>
              <a:latin typeface="Derailed Medium" panose="020B0503030101060003" pitchFamily="34" charset="77"/>
            </a:endParaRPr>
          </a:p>
        </p:txBody>
      </p:sp>
      <p:cxnSp>
        <p:nvCxnSpPr>
          <p:cNvPr id="22" name="Straight Arrow Connector 21">
            <a:extLst>
              <a:ext uri="{FF2B5EF4-FFF2-40B4-BE49-F238E27FC236}">
                <a16:creationId xmlns:a16="http://schemas.microsoft.com/office/drawing/2014/main" id="{B4F133F3-BA73-D033-487E-0F5627C45766}"/>
              </a:ext>
            </a:extLst>
          </p:cNvPr>
          <p:cNvCxnSpPr>
            <a:cxnSpLocks/>
          </p:cNvCxnSpPr>
          <p:nvPr/>
        </p:nvCxnSpPr>
        <p:spPr>
          <a:xfrm rot="10800000" flipV="1">
            <a:off x="4850064"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85D9EE-618A-BAE7-07F4-B213B6F4F3CA}"/>
              </a:ext>
            </a:extLst>
          </p:cNvPr>
          <p:cNvCxnSpPr>
            <a:cxnSpLocks/>
          </p:cNvCxnSpPr>
          <p:nvPr/>
        </p:nvCxnSpPr>
        <p:spPr>
          <a:xfrm rot="10800000" flipV="1">
            <a:off x="6064916"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E908B0A-9471-383D-7343-08F77BE64C19}"/>
              </a:ext>
            </a:extLst>
          </p:cNvPr>
          <p:cNvCxnSpPr>
            <a:cxnSpLocks/>
          </p:cNvCxnSpPr>
          <p:nvPr/>
        </p:nvCxnSpPr>
        <p:spPr>
          <a:xfrm rot="10800000" flipV="1">
            <a:off x="6762898" y="2763447"/>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4085687-44AA-30F1-B5D5-6F7CD33FC135}"/>
              </a:ext>
            </a:extLst>
          </p:cNvPr>
          <p:cNvCxnSpPr>
            <a:cxnSpLocks/>
          </p:cNvCxnSpPr>
          <p:nvPr/>
        </p:nvCxnSpPr>
        <p:spPr>
          <a:xfrm flipV="1">
            <a:off x="8694247" y="349060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A837FA7-6A5F-091B-AA86-088DF13A81E1}"/>
              </a:ext>
            </a:extLst>
          </p:cNvPr>
          <p:cNvCxnSpPr>
            <a:cxnSpLocks/>
          </p:cNvCxnSpPr>
          <p:nvPr/>
        </p:nvCxnSpPr>
        <p:spPr>
          <a:xfrm flipV="1">
            <a:off x="10111425" y="2849818"/>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C445B7-7F7C-9024-1F16-1C02CEB61EEF}"/>
              </a:ext>
            </a:extLst>
          </p:cNvPr>
          <p:cNvCxnSpPr>
            <a:cxnSpLocks/>
          </p:cNvCxnSpPr>
          <p:nvPr/>
        </p:nvCxnSpPr>
        <p:spPr>
          <a:xfrm flipV="1">
            <a:off x="10743814" y="1976574"/>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C1DF795-A314-63AD-1337-82EDB5986915}"/>
              </a:ext>
            </a:extLst>
          </p:cNvPr>
          <p:cNvCxnSpPr>
            <a:cxnSpLocks/>
          </p:cNvCxnSpPr>
          <p:nvPr/>
        </p:nvCxnSpPr>
        <p:spPr>
          <a:xfrm flipV="1">
            <a:off x="4582296" y="3429000"/>
            <a:ext cx="0" cy="579182"/>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0939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6D48CE1D-5456-5052-18C0-53A99B935D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8FA442-2443-4B02-7DAF-94431A81DAAD}"/>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64F45BF2-08EF-9883-B5B3-1CDEF2D945B2}"/>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D0617F21-08B5-DCD3-AC11-EDC963B552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7C461452-6B49-2C9D-2169-BF0430C46CF7}"/>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well Separated are the Clusters?</a:t>
            </a:r>
          </a:p>
        </p:txBody>
      </p:sp>
      <p:grpSp>
        <p:nvGrpSpPr>
          <p:cNvPr id="9" name="Group 8">
            <a:extLst>
              <a:ext uri="{FF2B5EF4-FFF2-40B4-BE49-F238E27FC236}">
                <a16:creationId xmlns:a16="http://schemas.microsoft.com/office/drawing/2014/main" id="{51EE7E9A-F9D9-308F-DB77-BB5F13378970}"/>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7195503F-82D7-D092-A61E-9817CE54D048}"/>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9F7986B-7CD9-E9DC-F845-F33A3CBB503E}"/>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3E60B6AB-828B-F375-54F2-79C1B0E14A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932CA97B-B17C-428A-D236-E7728E6D1F43}"/>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6" name="Picture 5">
            <a:extLst>
              <a:ext uri="{FF2B5EF4-FFF2-40B4-BE49-F238E27FC236}">
                <a16:creationId xmlns:a16="http://schemas.microsoft.com/office/drawing/2014/main" id="{C913E66B-D629-DE66-9FC9-E5A291CD7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7585" y="1579035"/>
            <a:ext cx="6505951" cy="4378145"/>
          </a:xfrm>
          <a:prstGeom prst="rect">
            <a:avLst/>
          </a:prstGeom>
        </p:spPr>
      </p:pic>
      <p:sp>
        <p:nvSpPr>
          <p:cNvPr id="7" name="TextBox 6">
            <a:extLst>
              <a:ext uri="{FF2B5EF4-FFF2-40B4-BE49-F238E27FC236}">
                <a16:creationId xmlns:a16="http://schemas.microsoft.com/office/drawing/2014/main" id="{92257265-6E9C-9D8C-4ABE-14DB019C49E1}"/>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8" name="Rounded Rectangle 7">
            <a:extLst>
              <a:ext uri="{FF2B5EF4-FFF2-40B4-BE49-F238E27FC236}">
                <a16:creationId xmlns:a16="http://schemas.microsoft.com/office/drawing/2014/main" id="{DB5D9EF8-981A-D9EF-0182-7FF2F4D8D184}"/>
              </a:ext>
            </a:extLst>
          </p:cNvPr>
          <p:cNvSpPr/>
          <p:nvPr/>
        </p:nvSpPr>
        <p:spPr>
          <a:xfrm>
            <a:off x="418464" y="1579034"/>
            <a:ext cx="4558565" cy="440163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CE96A94-DDA9-51D8-BE40-54BE5D9783D3}"/>
              </a:ext>
            </a:extLst>
          </p:cNvPr>
          <p:cNvSpPr txBox="1"/>
          <p:nvPr/>
        </p:nvSpPr>
        <p:spPr>
          <a:xfrm>
            <a:off x="617296" y="1658785"/>
            <a:ext cx="4359733" cy="4278094"/>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Silhouette analysis for clustering using different variable pairs: (a) </a:t>
            </a:r>
            <a:r>
              <a:rPr lang="en-GB" sz="1600" dirty="0">
                <a:solidFill>
                  <a:srgbClr val="003A65"/>
                </a:solidFill>
                <a:latin typeface="Derailed Medium" panose="020B0503030101060003" pitchFamily="34" charset="77"/>
              </a:rPr>
              <a:t>drop concentration against mean drop volume diameter (b) drop concentration against coefficient of variation of drop size; and (c) mean volume diameter against coefficient of variation of drop size. </a:t>
            </a:r>
            <a:r>
              <a:rPr lang="en-GB" sz="1600" u="none" strike="noStrike" dirty="0">
                <a:solidFill>
                  <a:srgbClr val="003A65"/>
                </a:solidFill>
                <a:effectLst/>
                <a:latin typeface="Derailed Medium" panose="020B0503030101060003" pitchFamily="34" charset="77"/>
              </a:rPr>
              <a:t>The plots show silhouette scores for each observation, providing a measure of cluster compactness and separation. The lower panel (d) presents a sequence of staggered histograms of drop size distributions (DSDs), with droplet concentration on the y-axis and droplet diameter on the x-axis. Exact values are not shown due to the staggered presentation; however, all histograms correspond to the same rainfall intensity.</a:t>
            </a:r>
            <a:endParaRPr lang="en-GB" sz="1600" dirty="0">
              <a:solidFill>
                <a:srgbClr val="003A65"/>
              </a:solidFill>
              <a:latin typeface="Derailed Medium" panose="020B0503030101060003" pitchFamily="34" charset="77"/>
            </a:endParaRPr>
          </a:p>
        </p:txBody>
      </p:sp>
    </p:spTree>
    <p:extLst>
      <p:ext uri="{BB962C8B-B14F-4D97-AF65-F5344CB8AC3E}">
        <p14:creationId xmlns:p14="http://schemas.microsoft.com/office/powerpoint/2010/main" val="24796204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54AECA40-8320-1D1B-60B8-16ADC16D7E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C39D8E-C04A-41FF-8F9D-3BF1BE863F82}"/>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41BF9020-2987-8021-562E-B1E51B57079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69B71064-B8C4-C99F-9E15-A450953708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7FA433DF-DC60-370C-829B-DF15A39A853B}"/>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well Separated are the Clusters?</a:t>
            </a:r>
          </a:p>
        </p:txBody>
      </p:sp>
      <p:grpSp>
        <p:nvGrpSpPr>
          <p:cNvPr id="9" name="Group 8">
            <a:extLst>
              <a:ext uri="{FF2B5EF4-FFF2-40B4-BE49-F238E27FC236}">
                <a16:creationId xmlns:a16="http://schemas.microsoft.com/office/drawing/2014/main" id="{362EA990-56D1-530B-4980-28DD9E1328E2}"/>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133888F-4A5B-FBB3-3BD9-C53B399B34D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FD3A06B-19F2-C3FA-45CA-9B94C6984220}"/>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A0D33E21-9579-6A46-EA49-3B3070373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A18B43B2-118E-48C3-E8DA-015F35C26095}"/>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6" name="Picture 5">
            <a:extLst>
              <a:ext uri="{FF2B5EF4-FFF2-40B4-BE49-F238E27FC236}">
                <a16:creationId xmlns:a16="http://schemas.microsoft.com/office/drawing/2014/main" id="{1FC838C2-3671-0151-3CB0-22032714E6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7585" y="1579035"/>
            <a:ext cx="6505951" cy="4378145"/>
          </a:xfrm>
          <a:prstGeom prst="rect">
            <a:avLst/>
          </a:prstGeom>
        </p:spPr>
      </p:pic>
      <p:sp>
        <p:nvSpPr>
          <p:cNvPr id="7" name="TextBox 6">
            <a:extLst>
              <a:ext uri="{FF2B5EF4-FFF2-40B4-BE49-F238E27FC236}">
                <a16:creationId xmlns:a16="http://schemas.microsoft.com/office/drawing/2014/main" id="{F4BDD0AE-967D-34CB-3D4E-FD92E949CDA8}"/>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8" name="Rounded Rectangle 7">
            <a:extLst>
              <a:ext uri="{FF2B5EF4-FFF2-40B4-BE49-F238E27FC236}">
                <a16:creationId xmlns:a16="http://schemas.microsoft.com/office/drawing/2014/main" id="{DC49D3B0-FE92-C1C9-0336-BA190A3B8030}"/>
              </a:ext>
            </a:extLst>
          </p:cNvPr>
          <p:cNvSpPr/>
          <p:nvPr/>
        </p:nvSpPr>
        <p:spPr>
          <a:xfrm>
            <a:off x="418464" y="1579034"/>
            <a:ext cx="4558565" cy="440163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441344B-0324-60E8-7EAF-7802F1FCAD1E}"/>
              </a:ext>
            </a:extLst>
          </p:cNvPr>
          <p:cNvSpPr txBox="1"/>
          <p:nvPr/>
        </p:nvSpPr>
        <p:spPr>
          <a:xfrm>
            <a:off x="617296" y="1658785"/>
            <a:ext cx="4359733" cy="4278094"/>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Silhouette analysis for clustering using different variable pairs: (a) </a:t>
            </a:r>
            <a:r>
              <a:rPr lang="en-GB" sz="1600" dirty="0">
                <a:solidFill>
                  <a:srgbClr val="003A65"/>
                </a:solidFill>
                <a:latin typeface="Derailed Medium" panose="020B0503030101060003" pitchFamily="34" charset="77"/>
              </a:rPr>
              <a:t>drop concentration against mean drop volume diameter (b) drop concentration against coefficient of variation of drop size; and (c) mean volume diameter against coefficient of variation of drop size. </a:t>
            </a:r>
            <a:r>
              <a:rPr lang="en-GB" sz="1600" u="none" strike="noStrike" dirty="0">
                <a:solidFill>
                  <a:srgbClr val="003A65"/>
                </a:solidFill>
                <a:effectLst/>
                <a:latin typeface="Derailed Medium" panose="020B0503030101060003" pitchFamily="34" charset="77"/>
              </a:rPr>
              <a:t>The plots show silhouette scores for each observation, providing a measure of cluster compactness and separation. The lower panel (d) presents a sequence of staggered histograms of drop size distributions (DSDs), with droplet concentration on the y-axis and droplet diameter on the x-axis. Exact values are not shown due to the staggered presentation; however, all histograms correspond to the same rainfall intensity.</a:t>
            </a:r>
            <a:endParaRPr lang="en-GB" sz="1600" dirty="0">
              <a:solidFill>
                <a:srgbClr val="003A65"/>
              </a:solidFill>
              <a:latin typeface="Derailed Medium" panose="020B0503030101060003" pitchFamily="34" charset="77"/>
            </a:endParaRPr>
          </a:p>
        </p:txBody>
      </p:sp>
    </p:spTree>
    <p:extLst>
      <p:ext uri="{BB962C8B-B14F-4D97-AF65-F5344CB8AC3E}">
        <p14:creationId xmlns:p14="http://schemas.microsoft.com/office/powerpoint/2010/main" val="13188863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2" name="Right Arrow 1">
            <a:hlinkClick r:id="" action="ppaction://hlinkshowjump?jump=nextslide"/>
            <a:extLst>
              <a:ext uri="{FF2B5EF4-FFF2-40B4-BE49-F238E27FC236}">
                <a16:creationId xmlns:a16="http://schemas.microsoft.com/office/drawing/2014/main" id="{70AC9F29-EE8F-CD7F-FFF5-EFD5126E8AA2}"/>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Tested Nozzle Configurations 1 of 3</a:t>
            </a:r>
          </a:p>
        </p:txBody>
      </p:sp>
      <p:grpSp>
        <p:nvGrpSpPr>
          <p:cNvPr id="9" name="Group 8">
            <a:extLst>
              <a:ext uri="{FF2B5EF4-FFF2-40B4-BE49-F238E27FC236}">
                <a16:creationId xmlns:a16="http://schemas.microsoft.com/office/drawing/2014/main" id="{E1E7780D-2091-DCA9-4324-21CE5C9E45AB}"/>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72D6B976-ABD7-718F-0FCB-09EFE2A23BD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4E45904A-01F4-69F7-6813-B00ABA5482D8}"/>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AD32C62E-0D38-B8E5-98FE-6DC7347EA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6DAF514C-9B11-7BA7-29A4-DB24437E02F4}"/>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4" name="Picture 13">
            <a:extLst>
              <a:ext uri="{FF2B5EF4-FFF2-40B4-BE49-F238E27FC236}">
                <a16:creationId xmlns:a16="http://schemas.microsoft.com/office/drawing/2014/main" id="{4FB66AD7-BCC6-644F-BDE5-1083C14A2044}"/>
              </a:ext>
            </a:extLst>
          </p:cNvPr>
          <p:cNvPicPr>
            <a:picLocks noChangeAspect="1"/>
          </p:cNvPicPr>
          <p:nvPr/>
        </p:nvPicPr>
        <p:blipFill rotWithShape="1">
          <a:blip r:embed="rId6">
            <a:extLst>
              <a:ext uri="{28A0092B-C50C-407E-A947-70E740481C1C}">
                <a14:useLocalDpi xmlns:a14="http://schemas.microsoft.com/office/drawing/2010/main" val="0"/>
              </a:ext>
            </a:extLst>
          </a:blip>
          <a:srcRect t="11327" b="9026"/>
          <a:stretch/>
        </p:blipFill>
        <p:spPr>
          <a:xfrm>
            <a:off x="9566146" y="1858480"/>
            <a:ext cx="2001911" cy="2125926"/>
          </a:xfrm>
          <a:prstGeom prst="rect">
            <a:avLst/>
          </a:prstGeom>
        </p:spPr>
      </p:pic>
      <p:pic>
        <p:nvPicPr>
          <p:cNvPr id="15" name="Picture 14">
            <a:extLst>
              <a:ext uri="{FF2B5EF4-FFF2-40B4-BE49-F238E27FC236}">
                <a16:creationId xmlns:a16="http://schemas.microsoft.com/office/drawing/2014/main" id="{DB6FC3D5-AA3F-7E41-3301-F6FADC2A6132}"/>
              </a:ext>
            </a:extLst>
          </p:cNvPr>
          <p:cNvPicPr>
            <a:picLocks noChangeAspect="1"/>
          </p:cNvPicPr>
          <p:nvPr/>
        </p:nvPicPr>
        <p:blipFill rotWithShape="1">
          <a:blip r:embed="rId7">
            <a:extLst>
              <a:ext uri="{28A0092B-C50C-407E-A947-70E740481C1C}">
                <a14:useLocalDpi xmlns:a14="http://schemas.microsoft.com/office/drawing/2010/main" val="0"/>
              </a:ext>
            </a:extLst>
          </a:blip>
          <a:srcRect l="18091" t="32489" r="36765"/>
          <a:stretch/>
        </p:blipFill>
        <p:spPr>
          <a:xfrm>
            <a:off x="8513484" y="3287796"/>
            <a:ext cx="1460683" cy="1638299"/>
          </a:xfrm>
          <a:prstGeom prst="rect">
            <a:avLst/>
          </a:prstGeom>
        </p:spPr>
      </p:pic>
      <p:pic>
        <p:nvPicPr>
          <p:cNvPr id="16" name="Picture 15">
            <a:extLst>
              <a:ext uri="{FF2B5EF4-FFF2-40B4-BE49-F238E27FC236}">
                <a16:creationId xmlns:a16="http://schemas.microsoft.com/office/drawing/2014/main" id="{F56B10CE-75D0-7091-2C6A-4D468C61A605}"/>
              </a:ext>
            </a:extLst>
          </p:cNvPr>
          <p:cNvPicPr>
            <a:picLocks noChangeAspect="1"/>
          </p:cNvPicPr>
          <p:nvPr/>
        </p:nvPicPr>
        <p:blipFill rotWithShape="1">
          <a:blip r:embed="rId8">
            <a:extLst>
              <a:ext uri="{28A0092B-C50C-407E-A947-70E740481C1C}">
                <a14:useLocalDpi xmlns:a14="http://schemas.microsoft.com/office/drawing/2010/main" val="0"/>
              </a:ext>
            </a:extLst>
          </a:blip>
          <a:srcRect l="23795" t="23600" r="32996" b="57202"/>
          <a:stretch/>
        </p:blipFill>
        <p:spPr>
          <a:xfrm>
            <a:off x="8513484" y="4901685"/>
            <a:ext cx="2222501" cy="1316611"/>
          </a:xfrm>
          <a:prstGeom prst="rect">
            <a:avLst/>
          </a:prstGeom>
        </p:spPr>
      </p:pic>
      <p:pic>
        <p:nvPicPr>
          <p:cNvPr id="17" name="Picture 16">
            <a:extLst>
              <a:ext uri="{FF2B5EF4-FFF2-40B4-BE49-F238E27FC236}">
                <a16:creationId xmlns:a16="http://schemas.microsoft.com/office/drawing/2014/main" id="{5EFF9019-E070-727D-9DAA-D4DC6BA7C8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1098" y="2225557"/>
            <a:ext cx="1951288" cy="2598334"/>
          </a:xfrm>
          <a:prstGeom prst="rect">
            <a:avLst/>
          </a:prstGeom>
        </p:spPr>
      </p:pic>
      <p:pic>
        <p:nvPicPr>
          <p:cNvPr id="18" name="Picture 17">
            <a:extLst>
              <a:ext uri="{FF2B5EF4-FFF2-40B4-BE49-F238E27FC236}">
                <a16:creationId xmlns:a16="http://schemas.microsoft.com/office/drawing/2014/main" id="{9AEB623F-AA46-718D-DB68-A258CCCFD2CE}"/>
              </a:ext>
            </a:extLst>
          </p:cNvPr>
          <p:cNvPicPr>
            <a:picLocks noChangeAspect="1"/>
          </p:cNvPicPr>
          <p:nvPr/>
        </p:nvPicPr>
        <p:blipFill rotWithShape="1">
          <a:blip r:embed="rId10">
            <a:extLst>
              <a:ext uri="{28A0092B-C50C-407E-A947-70E740481C1C}">
                <a14:useLocalDpi xmlns:a14="http://schemas.microsoft.com/office/drawing/2010/main" val="0"/>
              </a:ext>
            </a:extLst>
          </a:blip>
          <a:srcRect l="22334" t="2532" r="29888" b="33296"/>
          <a:stretch/>
        </p:blipFill>
        <p:spPr>
          <a:xfrm>
            <a:off x="6413775" y="2057776"/>
            <a:ext cx="1460683" cy="2615889"/>
          </a:xfrm>
          <a:prstGeom prst="rect">
            <a:avLst/>
          </a:prstGeom>
        </p:spPr>
      </p:pic>
      <p:pic>
        <p:nvPicPr>
          <p:cNvPr id="19" name="Picture 18">
            <a:extLst>
              <a:ext uri="{FF2B5EF4-FFF2-40B4-BE49-F238E27FC236}">
                <a16:creationId xmlns:a16="http://schemas.microsoft.com/office/drawing/2014/main" id="{8B29B043-8023-8C29-1129-324118800370}"/>
              </a:ext>
            </a:extLst>
          </p:cNvPr>
          <p:cNvPicPr>
            <a:picLocks noChangeAspect="1"/>
          </p:cNvPicPr>
          <p:nvPr/>
        </p:nvPicPr>
        <p:blipFill rotWithShape="1">
          <a:blip r:embed="rId11">
            <a:extLst>
              <a:ext uri="{28A0092B-C50C-407E-A947-70E740481C1C}">
                <a14:useLocalDpi xmlns:a14="http://schemas.microsoft.com/office/drawing/2010/main" val="0"/>
              </a:ext>
            </a:extLst>
          </a:blip>
          <a:srcRect t="2718" r="8572" b="44443"/>
          <a:stretch/>
        </p:blipFill>
        <p:spPr>
          <a:xfrm>
            <a:off x="520569" y="2231571"/>
            <a:ext cx="3399141" cy="2615888"/>
          </a:xfrm>
          <a:prstGeom prst="rect">
            <a:avLst/>
          </a:prstGeom>
        </p:spPr>
      </p:pic>
      <p:pic>
        <p:nvPicPr>
          <p:cNvPr id="20" name="Picture 19">
            <a:extLst>
              <a:ext uri="{FF2B5EF4-FFF2-40B4-BE49-F238E27FC236}">
                <a16:creationId xmlns:a16="http://schemas.microsoft.com/office/drawing/2014/main" id="{7F107D7F-1449-6090-D268-0CE58B25409D}"/>
              </a:ext>
            </a:extLst>
          </p:cNvPr>
          <p:cNvPicPr>
            <a:picLocks noChangeAspect="1"/>
          </p:cNvPicPr>
          <p:nvPr/>
        </p:nvPicPr>
        <p:blipFill rotWithShape="1">
          <a:blip r:embed="rId12">
            <a:extLst>
              <a:ext uri="{28A0092B-C50C-407E-A947-70E740481C1C}">
                <a14:useLocalDpi xmlns:a14="http://schemas.microsoft.com/office/drawing/2010/main" val="0"/>
              </a:ext>
            </a:extLst>
          </a:blip>
          <a:srcRect l="24214" t="6781" r="17295" b="28696"/>
          <a:stretch/>
        </p:blipFill>
        <p:spPr>
          <a:xfrm>
            <a:off x="10530589" y="3955265"/>
            <a:ext cx="1181100" cy="1737252"/>
          </a:xfrm>
          <a:prstGeom prst="rect">
            <a:avLst/>
          </a:prstGeom>
        </p:spPr>
      </p:pic>
      <p:pic>
        <p:nvPicPr>
          <p:cNvPr id="21" name="Picture 20">
            <a:extLst>
              <a:ext uri="{FF2B5EF4-FFF2-40B4-BE49-F238E27FC236}">
                <a16:creationId xmlns:a16="http://schemas.microsoft.com/office/drawing/2014/main" id="{609DA033-D854-D6BE-89FB-BF28DE14CE33}"/>
              </a:ext>
            </a:extLst>
          </p:cNvPr>
          <p:cNvPicPr>
            <a:picLocks noChangeAspect="1"/>
          </p:cNvPicPr>
          <p:nvPr/>
        </p:nvPicPr>
        <p:blipFill rotWithShape="1">
          <a:blip r:embed="rId13">
            <a:extLst>
              <a:ext uri="{28A0092B-C50C-407E-A947-70E740481C1C}">
                <a14:useLocalDpi xmlns:a14="http://schemas.microsoft.com/office/drawing/2010/main" val="0"/>
              </a:ext>
            </a:extLst>
          </a:blip>
          <a:srcRect l="4165" t="6110" r="24213" b="15426"/>
          <a:stretch/>
        </p:blipFill>
        <p:spPr>
          <a:xfrm>
            <a:off x="6810935" y="4263072"/>
            <a:ext cx="1294528" cy="1888449"/>
          </a:xfrm>
          <a:prstGeom prst="rect">
            <a:avLst/>
          </a:prstGeom>
        </p:spPr>
      </p:pic>
      <p:sp>
        <p:nvSpPr>
          <p:cNvPr id="22" name="TextBox 21">
            <a:extLst>
              <a:ext uri="{FF2B5EF4-FFF2-40B4-BE49-F238E27FC236}">
                <a16:creationId xmlns:a16="http://schemas.microsoft.com/office/drawing/2014/main" id="{E9C2EDBE-4A24-46F0-2CA9-23F630B10C96}"/>
              </a:ext>
            </a:extLst>
          </p:cNvPr>
          <p:cNvSpPr txBox="1"/>
          <p:nvPr/>
        </p:nvSpPr>
        <p:spPr>
          <a:xfrm>
            <a:off x="520570" y="1440992"/>
            <a:ext cx="3399141"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Rainfall Shower Heads</a:t>
            </a:r>
          </a:p>
          <a:p>
            <a:pPr algn="ctr"/>
            <a:r>
              <a:rPr lang="en-GB" dirty="0">
                <a:solidFill>
                  <a:schemeClr val="bg1"/>
                </a:solidFill>
                <a:latin typeface="Derailed Medium" panose="020B0503030101060003" pitchFamily="34" charset="77"/>
              </a:rPr>
              <a:t>&amp; Flow Restrictors</a:t>
            </a:r>
          </a:p>
        </p:txBody>
      </p:sp>
      <p:sp>
        <p:nvSpPr>
          <p:cNvPr id="23" name="TextBox 22">
            <a:extLst>
              <a:ext uri="{FF2B5EF4-FFF2-40B4-BE49-F238E27FC236}">
                <a16:creationId xmlns:a16="http://schemas.microsoft.com/office/drawing/2014/main" id="{37560442-2B2A-6DEF-6975-5FD65D94D06A}"/>
              </a:ext>
            </a:extLst>
          </p:cNvPr>
          <p:cNvSpPr txBox="1"/>
          <p:nvPr/>
        </p:nvSpPr>
        <p:spPr>
          <a:xfrm>
            <a:off x="4191230" y="1440992"/>
            <a:ext cx="1898669"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Industrial Nozzles</a:t>
            </a:r>
          </a:p>
        </p:txBody>
      </p:sp>
      <p:sp>
        <p:nvSpPr>
          <p:cNvPr id="24" name="TextBox 23">
            <a:extLst>
              <a:ext uri="{FF2B5EF4-FFF2-40B4-BE49-F238E27FC236}">
                <a16:creationId xmlns:a16="http://schemas.microsoft.com/office/drawing/2014/main" id="{3E67DE19-6B2C-2361-17FE-DC9A512EFE6B}"/>
              </a:ext>
            </a:extLst>
          </p:cNvPr>
          <p:cNvSpPr txBox="1"/>
          <p:nvPr/>
        </p:nvSpPr>
        <p:spPr>
          <a:xfrm>
            <a:off x="6413774" y="1440992"/>
            <a:ext cx="1870247"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Garden Nozzles</a:t>
            </a:r>
          </a:p>
        </p:txBody>
      </p:sp>
      <p:sp>
        <p:nvSpPr>
          <p:cNvPr id="25" name="TextBox 24">
            <a:extLst>
              <a:ext uri="{FF2B5EF4-FFF2-40B4-BE49-F238E27FC236}">
                <a16:creationId xmlns:a16="http://schemas.microsoft.com/office/drawing/2014/main" id="{C085F7CA-23CF-E16E-C84A-9B7A162E0C6E}"/>
              </a:ext>
            </a:extLst>
          </p:cNvPr>
          <p:cNvSpPr txBox="1"/>
          <p:nvPr/>
        </p:nvSpPr>
        <p:spPr>
          <a:xfrm>
            <a:off x="8607895" y="1440992"/>
            <a:ext cx="3103794" cy="369332"/>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Irrigation Droppers</a:t>
            </a:r>
          </a:p>
        </p:txBody>
      </p:sp>
      <p:pic>
        <p:nvPicPr>
          <p:cNvPr id="26" name="Picture 2">
            <a:extLst>
              <a:ext uri="{FF2B5EF4-FFF2-40B4-BE49-F238E27FC236}">
                <a16:creationId xmlns:a16="http://schemas.microsoft.com/office/drawing/2014/main" id="{9D92E641-091F-0CEE-CD07-FC54E926F8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0000"/>
          <a:stretch>
            <a:fillRect/>
          </a:stretch>
        </p:blipFill>
        <p:spPr bwMode="auto">
          <a:xfrm rot="16200000">
            <a:off x="1178597" y="4205260"/>
            <a:ext cx="1174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909207E-4949-380E-0DE6-B799DE3696A3}"/>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sp>
        <p:nvSpPr>
          <p:cNvPr id="30" name="Right Arrow 29">
            <a:hlinkClick r:id="rId15" action="ppaction://hlinksldjump"/>
            <a:extLst>
              <a:ext uri="{FF2B5EF4-FFF2-40B4-BE49-F238E27FC236}">
                <a16:creationId xmlns:a16="http://schemas.microsoft.com/office/drawing/2014/main" id="{FC7CE40E-49F7-F157-5335-1F98C764C0EA}"/>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48827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D7067ED-0FB2-7908-40D6-BBDF18DC298A}"/>
              </a:ext>
            </a:extLst>
          </p:cNvPr>
          <p:cNvSpPr/>
          <p:nvPr/>
        </p:nvSpPr>
        <p:spPr>
          <a:xfrm>
            <a:off x="695873" y="1428403"/>
            <a:ext cx="10800000" cy="4946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0CF40D47-6D6C-93A4-328F-AD4BFBF2B71E}"/>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33" name="Rectangle 32">
            <a:extLst>
              <a:ext uri="{FF2B5EF4-FFF2-40B4-BE49-F238E27FC236}">
                <a16:creationId xmlns:a16="http://schemas.microsoft.com/office/drawing/2014/main" id="{FEDAEADE-B814-B1ED-E45E-1D9632A96E26}"/>
              </a:ext>
            </a:extLst>
          </p:cNvPr>
          <p:cNvSpPr/>
          <p:nvPr/>
        </p:nvSpPr>
        <p:spPr>
          <a:xfrm>
            <a:off x="795208" y="1548177"/>
            <a:ext cx="10614351" cy="4826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2D31489-40AB-A7CD-0113-3EC304E24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0" y="1469464"/>
            <a:ext cx="10800000" cy="4949079"/>
          </a:xfrm>
          <a:prstGeom prst="rect">
            <a:avLst/>
          </a:prstGeom>
        </p:spPr>
      </p:pic>
      <p:pic>
        <p:nvPicPr>
          <p:cNvPr id="13" name="Picture 12">
            <a:extLst>
              <a:ext uri="{FF2B5EF4-FFF2-40B4-BE49-F238E27FC236}">
                <a16:creationId xmlns:a16="http://schemas.microsoft.com/office/drawing/2014/main" id="{611BDBF0-3103-1B87-04EB-6AD5C1111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71" y="1466799"/>
            <a:ext cx="10800000" cy="4949079"/>
          </a:xfrm>
          <a:prstGeom prst="rect">
            <a:avLst/>
          </a:prstGeom>
        </p:spPr>
      </p:pic>
      <p:pic>
        <p:nvPicPr>
          <p:cNvPr id="20" name="Picture 19">
            <a:extLst>
              <a:ext uri="{FF2B5EF4-FFF2-40B4-BE49-F238E27FC236}">
                <a16:creationId xmlns:a16="http://schemas.microsoft.com/office/drawing/2014/main" id="{004B5379-F8BA-A160-F81F-273EE2CD5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22" y="1429434"/>
            <a:ext cx="10800000" cy="4946415"/>
          </a:xfrm>
          <a:prstGeom prst="rect">
            <a:avLst/>
          </a:prstGeom>
        </p:spPr>
      </p:pic>
      <p:sp>
        <p:nvSpPr>
          <p:cNvPr id="21" name="TextBox 20">
            <a:extLst>
              <a:ext uri="{FF2B5EF4-FFF2-40B4-BE49-F238E27FC236}">
                <a16:creationId xmlns:a16="http://schemas.microsoft.com/office/drawing/2014/main" id="{58EC134D-56AE-B071-23A7-AB3A10FA5203}"/>
              </a:ext>
            </a:extLst>
          </p:cNvPr>
          <p:cNvSpPr txBox="1"/>
          <p:nvPr/>
        </p:nvSpPr>
        <p:spPr>
          <a:xfrm>
            <a:off x="782441"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Drizzle</a:t>
            </a:r>
          </a:p>
          <a:p>
            <a:pPr algn="ctr"/>
            <a:r>
              <a:rPr lang="en-GB" sz="1400" dirty="0">
                <a:solidFill>
                  <a:srgbClr val="EAF0F7"/>
                </a:solidFill>
                <a:latin typeface="Derailed Medium" panose="020B0503030101060003" pitchFamily="34" charset="77"/>
              </a:rPr>
              <a:t>(0.0 – 0.1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2" name="TextBox 21">
            <a:extLst>
              <a:ext uri="{FF2B5EF4-FFF2-40B4-BE49-F238E27FC236}">
                <a16:creationId xmlns:a16="http://schemas.microsoft.com/office/drawing/2014/main" id="{4E7A8A07-B44E-2658-D6EB-8489D6F69E77}"/>
              </a:ext>
            </a:extLst>
          </p:cNvPr>
          <p:cNvSpPr txBox="1"/>
          <p:nvPr/>
        </p:nvSpPr>
        <p:spPr>
          <a:xfrm>
            <a:off x="2951480"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Light</a:t>
            </a:r>
          </a:p>
          <a:p>
            <a:pPr algn="ctr"/>
            <a:r>
              <a:rPr lang="en-GB" sz="1400" dirty="0">
                <a:solidFill>
                  <a:srgbClr val="EAF0F7"/>
                </a:solidFill>
                <a:latin typeface="Derailed Medium" panose="020B0503030101060003" pitchFamily="34" charset="77"/>
              </a:rPr>
              <a:t>(0.1 – 2.5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3" name="TextBox 22">
            <a:extLst>
              <a:ext uri="{FF2B5EF4-FFF2-40B4-BE49-F238E27FC236}">
                <a16:creationId xmlns:a16="http://schemas.microsoft.com/office/drawing/2014/main" id="{16155A25-1CCC-3A83-F43A-5B8A8ED4098C}"/>
              </a:ext>
            </a:extLst>
          </p:cNvPr>
          <p:cNvSpPr txBox="1"/>
          <p:nvPr/>
        </p:nvSpPr>
        <p:spPr>
          <a:xfrm>
            <a:off x="4997601" y="1793696"/>
            <a:ext cx="2196798"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Moderate</a:t>
            </a:r>
          </a:p>
          <a:p>
            <a:pPr algn="ctr"/>
            <a:r>
              <a:rPr lang="en-GB" sz="1400" dirty="0">
                <a:solidFill>
                  <a:srgbClr val="EAF0F7"/>
                </a:solidFill>
                <a:latin typeface="Derailed Medium" panose="020B0503030101060003" pitchFamily="34" charset="77"/>
              </a:rPr>
              <a:t>(2.5 – 12.5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4" name="TextBox 23">
            <a:extLst>
              <a:ext uri="{FF2B5EF4-FFF2-40B4-BE49-F238E27FC236}">
                <a16:creationId xmlns:a16="http://schemas.microsoft.com/office/drawing/2014/main" id="{F3E5751C-134B-7BCA-72F3-66EECFF78FF8}"/>
              </a:ext>
            </a:extLst>
          </p:cNvPr>
          <p:cNvSpPr txBox="1"/>
          <p:nvPr/>
        </p:nvSpPr>
        <p:spPr>
          <a:xfrm>
            <a:off x="7194399" y="1793696"/>
            <a:ext cx="2156208"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Heavy</a:t>
            </a:r>
          </a:p>
          <a:p>
            <a:pPr algn="ctr"/>
            <a:r>
              <a:rPr lang="en-GB" sz="1400" dirty="0">
                <a:solidFill>
                  <a:srgbClr val="EAF0F7"/>
                </a:solidFill>
                <a:latin typeface="Derailed Medium" panose="020B0503030101060003" pitchFamily="34" charset="77"/>
              </a:rPr>
              <a:t>(12.5 – 17.5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sp>
        <p:nvSpPr>
          <p:cNvPr id="25" name="TextBox 24">
            <a:extLst>
              <a:ext uri="{FF2B5EF4-FFF2-40B4-BE49-F238E27FC236}">
                <a16:creationId xmlns:a16="http://schemas.microsoft.com/office/drawing/2014/main" id="{E089D681-49BC-8BFE-EB85-12079695DBF9}"/>
              </a:ext>
            </a:extLst>
          </p:cNvPr>
          <p:cNvSpPr txBox="1"/>
          <p:nvPr/>
        </p:nvSpPr>
        <p:spPr>
          <a:xfrm>
            <a:off x="9407737" y="1793696"/>
            <a:ext cx="1989055" cy="523220"/>
          </a:xfrm>
          <a:prstGeom prst="rect">
            <a:avLst/>
          </a:prstGeom>
          <a:noFill/>
        </p:spPr>
        <p:txBody>
          <a:bodyPr wrap="square" rtlCol="0">
            <a:spAutoFit/>
          </a:bodyPr>
          <a:lstStyle/>
          <a:p>
            <a:pPr algn="ctr"/>
            <a:r>
              <a:rPr lang="en-GB" sz="1400" b="1" dirty="0">
                <a:solidFill>
                  <a:srgbClr val="EAF0F7"/>
                </a:solidFill>
                <a:latin typeface="Derailed" panose="020B0503030101060003" pitchFamily="34" charset="77"/>
              </a:rPr>
              <a:t>Torrential</a:t>
            </a:r>
          </a:p>
          <a:p>
            <a:pPr algn="ctr"/>
            <a:r>
              <a:rPr lang="en-GB" sz="1400" dirty="0">
                <a:solidFill>
                  <a:srgbClr val="EAF0F7"/>
                </a:solidFill>
                <a:latin typeface="Derailed Medium" panose="020B0503030101060003" pitchFamily="34" charset="77"/>
              </a:rPr>
              <a:t>(17.5+ mm hour</a:t>
            </a:r>
            <a:r>
              <a:rPr lang="en-GB" sz="1400" baseline="30000" dirty="0">
                <a:solidFill>
                  <a:srgbClr val="EAF0F7"/>
                </a:solidFill>
                <a:latin typeface="Derailed Medium" panose="020B0503030101060003" pitchFamily="34" charset="77"/>
              </a:rPr>
              <a:t>-1</a:t>
            </a:r>
            <a:r>
              <a:rPr lang="en-GB" sz="1400" dirty="0">
                <a:solidFill>
                  <a:srgbClr val="EAF0F7"/>
                </a:solidFill>
                <a:latin typeface="Derailed Medium" panose="020B0503030101060003" pitchFamily="34" charset="77"/>
              </a:rPr>
              <a:t>)</a:t>
            </a:r>
          </a:p>
        </p:txBody>
      </p:sp>
      <p:pic>
        <p:nvPicPr>
          <p:cNvPr id="27" name="Picture 26">
            <a:extLst>
              <a:ext uri="{FF2B5EF4-FFF2-40B4-BE49-F238E27FC236}">
                <a16:creationId xmlns:a16="http://schemas.microsoft.com/office/drawing/2014/main" id="{32EE215C-5985-0961-4BBD-97DD34AEC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42" y="1548177"/>
            <a:ext cx="10800000" cy="4946415"/>
          </a:xfrm>
          <a:prstGeom prst="rect">
            <a:avLst/>
          </a:prstGeom>
        </p:spPr>
      </p:pic>
      <p:sp>
        <p:nvSpPr>
          <p:cNvPr id="29" name="TextBox 28">
            <a:extLst>
              <a:ext uri="{FF2B5EF4-FFF2-40B4-BE49-F238E27FC236}">
                <a16:creationId xmlns:a16="http://schemas.microsoft.com/office/drawing/2014/main" id="{3F5FD15F-0A5F-3871-F939-CD67F4E1C51A}"/>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31" name="TextBox 30">
            <a:extLst>
              <a:ext uri="{FF2B5EF4-FFF2-40B4-BE49-F238E27FC236}">
                <a16:creationId xmlns:a16="http://schemas.microsoft.com/office/drawing/2014/main" id="{D7E9F8D1-F277-B61D-B864-3A8158533367}"/>
              </a:ext>
            </a:extLst>
          </p:cNvPr>
          <p:cNvSpPr txBox="1"/>
          <p:nvPr/>
        </p:nvSpPr>
        <p:spPr>
          <a:xfrm>
            <a:off x="1143830" y="172742"/>
            <a:ext cx="10265729"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Drop Size Distribution-Based Rainfall Classification</a:t>
            </a:r>
          </a:p>
        </p:txBody>
      </p:sp>
      <p:sp>
        <p:nvSpPr>
          <p:cNvPr id="34" name="TextBox 33">
            <a:extLst>
              <a:ext uri="{FF2B5EF4-FFF2-40B4-BE49-F238E27FC236}">
                <a16:creationId xmlns:a16="http://schemas.microsoft.com/office/drawing/2014/main" id="{560062CF-FAA1-FB58-DC28-F937F22C50C6}"/>
              </a:ext>
            </a:extLst>
          </p:cNvPr>
          <p:cNvSpPr txBox="1"/>
          <p:nvPr/>
        </p:nvSpPr>
        <p:spPr>
          <a:xfrm>
            <a:off x="3275696"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5" name="TextBox 34">
            <a:extLst>
              <a:ext uri="{FF2B5EF4-FFF2-40B4-BE49-F238E27FC236}">
                <a16:creationId xmlns:a16="http://schemas.microsoft.com/office/drawing/2014/main" id="{FA0E6F77-3777-3EDF-84D8-CE711E999523}"/>
              </a:ext>
            </a:extLst>
          </p:cNvPr>
          <p:cNvSpPr txBox="1"/>
          <p:nvPr/>
        </p:nvSpPr>
        <p:spPr>
          <a:xfrm>
            <a:off x="5399405"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6" name="TextBox 35">
            <a:extLst>
              <a:ext uri="{FF2B5EF4-FFF2-40B4-BE49-F238E27FC236}">
                <a16:creationId xmlns:a16="http://schemas.microsoft.com/office/drawing/2014/main" id="{681A5F0B-8AEC-CCA9-EE2C-FCA8F1CC5288}"/>
              </a:ext>
            </a:extLst>
          </p:cNvPr>
          <p:cNvSpPr txBox="1"/>
          <p:nvPr/>
        </p:nvSpPr>
        <p:spPr>
          <a:xfrm>
            <a:off x="7771130"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7" name="TextBox 36">
            <a:extLst>
              <a:ext uri="{FF2B5EF4-FFF2-40B4-BE49-F238E27FC236}">
                <a16:creationId xmlns:a16="http://schemas.microsoft.com/office/drawing/2014/main" id="{EE8285AA-CA84-1CB2-6978-F59DE914A954}"/>
              </a:ext>
            </a:extLst>
          </p:cNvPr>
          <p:cNvSpPr txBox="1"/>
          <p:nvPr/>
        </p:nvSpPr>
        <p:spPr>
          <a:xfrm>
            <a:off x="10438227" y="2690153"/>
            <a:ext cx="263208" cy="307777"/>
          </a:xfrm>
          <a:prstGeom prst="rect">
            <a:avLst/>
          </a:prstGeom>
          <a:noFill/>
        </p:spPr>
        <p:txBody>
          <a:bodyPr wrap="square" rtlCol="0">
            <a:spAutoFit/>
          </a:bodyPr>
          <a:lstStyle/>
          <a:p>
            <a:pPr algn="ctr"/>
            <a:r>
              <a:rPr lang="en-GB" sz="1400" b="1" dirty="0">
                <a:solidFill>
                  <a:srgbClr val="EC6463"/>
                </a:solidFill>
                <a:latin typeface="Derailed SemiBold" panose="020B0503030101060003" pitchFamily="34" charset="77"/>
              </a:rPr>
              <a:t>1</a:t>
            </a:r>
          </a:p>
        </p:txBody>
      </p:sp>
      <p:sp>
        <p:nvSpPr>
          <p:cNvPr id="38" name="TextBox 37">
            <a:extLst>
              <a:ext uri="{FF2B5EF4-FFF2-40B4-BE49-F238E27FC236}">
                <a16:creationId xmlns:a16="http://schemas.microsoft.com/office/drawing/2014/main" id="{F9DF327E-962C-21AF-8D75-344164B528F7}"/>
              </a:ext>
            </a:extLst>
          </p:cNvPr>
          <p:cNvSpPr txBox="1"/>
          <p:nvPr/>
        </p:nvSpPr>
        <p:spPr>
          <a:xfrm>
            <a:off x="8780394"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39" name="TextBox 38">
            <a:extLst>
              <a:ext uri="{FF2B5EF4-FFF2-40B4-BE49-F238E27FC236}">
                <a16:creationId xmlns:a16="http://schemas.microsoft.com/office/drawing/2014/main" id="{7DD20E4E-FC90-FC6F-F0A2-2BECE9D4A690}"/>
              </a:ext>
            </a:extLst>
          </p:cNvPr>
          <p:cNvSpPr txBox="1"/>
          <p:nvPr/>
        </p:nvSpPr>
        <p:spPr>
          <a:xfrm>
            <a:off x="6113297"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40" name="TextBox 39">
            <a:extLst>
              <a:ext uri="{FF2B5EF4-FFF2-40B4-BE49-F238E27FC236}">
                <a16:creationId xmlns:a16="http://schemas.microsoft.com/office/drawing/2014/main" id="{E5D8A74C-FC4A-C6B0-145D-59D1E8C0D1C3}"/>
              </a:ext>
            </a:extLst>
          </p:cNvPr>
          <p:cNvSpPr txBox="1"/>
          <p:nvPr/>
        </p:nvSpPr>
        <p:spPr>
          <a:xfrm>
            <a:off x="3950335" y="2690153"/>
            <a:ext cx="263208" cy="307777"/>
          </a:xfrm>
          <a:prstGeom prst="rect">
            <a:avLst/>
          </a:prstGeom>
          <a:noFill/>
        </p:spPr>
        <p:txBody>
          <a:bodyPr wrap="square" rtlCol="0">
            <a:spAutoFit/>
          </a:bodyPr>
          <a:lstStyle/>
          <a:p>
            <a:pPr algn="ctr"/>
            <a:r>
              <a:rPr lang="en-GB" sz="1400" b="1" dirty="0">
                <a:solidFill>
                  <a:srgbClr val="5B5091"/>
                </a:solidFill>
                <a:latin typeface="Derailed SemiBold" panose="020B0503030101060003" pitchFamily="34" charset="77"/>
              </a:rPr>
              <a:t>2</a:t>
            </a:r>
          </a:p>
        </p:txBody>
      </p:sp>
      <p:sp>
        <p:nvSpPr>
          <p:cNvPr id="41" name="TextBox 40">
            <a:extLst>
              <a:ext uri="{FF2B5EF4-FFF2-40B4-BE49-F238E27FC236}">
                <a16:creationId xmlns:a16="http://schemas.microsoft.com/office/drawing/2014/main" id="{703660B0-427A-1664-86FD-CD44282BA4A4}"/>
              </a:ext>
            </a:extLst>
          </p:cNvPr>
          <p:cNvSpPr txBox="1"/>
          <p:nvPr/>
        </p:nvSpPr>
        <p:spPr>
          <a:xfrm>
            <a:off x="4618928" y="2690153"/>
            <a:ext cx="263208" cy="307777"/>
          </a:xfrm>
          <a:prstGeom prst="rect">
            <a:avLst/>
          </a:prstGeom>
          <a:noFill/>
        </p:spPr>
        <p:txBody>
          <a:bodyPr wrap="square" rtlCol="0">
            <a:spAutoFit/>
          </a:bodyPr>
          <a:lstStyle/>
          <a:p>
            <a:pPr algn="ctr"/>
            <a:r>
              <a:rPr lang="en-GB" sz="1400" b="1" dirty="0">
                <a:solidFill>
                  <a:srgbClr val="C04F93"/>
                </a:solidFill>
                <a:latin typeface="Derailed SemiBold" panose="020B0503030101060003" pitchFamily="34" charset="77"/>
              </a:rPr>
              <a:t>3</a:t>
            </a:r>
          </a:p>
        </p:txBody>
      </p:sp>
      <p:sp>
        <p:nvSpPr>
          <p:cNvPr id="42" name="TextBox 41">
            <a:extLst>
              <a:ext uri="{FF2B5EF4-FFF2-40B4-BE49-F238E27FC236}">
                <a16:creationId xmlns:a16="http://schemas.microsoft.com/office/drawing/2014/main" id="{2329615F-AF53-7344-F4BC-3BA03FA6B9E0}"/>
              </a:ext>
            </a:extLst>
          </p:cNvPr>
          <p:cNvSpPr txBox="1"/>
          <p:nvPr/>
        </p:nvSpPr>
        <p:spPr>
          <a:xfrm>
            <a:off x="6787936" y="2690153"/>
            <a:ext cx="263208" cy="307777"/>
          </a:xfrm>
          <a:prstGeom prst="rect">
            <a:avLst/>
          </a:prstGeom>
          <a:noFill/>
        </p:spPr>
        <p:txBody>
          <a:bodyPr wrap="square" rtlCol="0">
            <a:spAutoFit/>
          </a:bodyPr>
          <a:lstStyle/>
          <a:p>
            <a:pPr algn="ctr"/>
            <a:r>
              <a:rPr lang="en-GB" sz="1400" b="1" dirty="0">
                <a:solidFill>
                  <a:srgbClr val="C04F93"/>
                </a:solidFill>
                <a:latin typeface="Derailed SemiBold" panose="020B0503030101060003" pitchFamily="34" charset="77"/>
              </a:rPr>
              <a:t>3</a:t>
            </a:r>
          </a:p>
        </p:txBody>
      </p:sp>
      <p:grpSp>
        <p:nvGrpSpPr>
          <p:cNvPr id="46" name="Group 45">
            <a:extLst>
              <a:ext uri="{FF2B5EF4-FFF2-40B4-BE49-F238E27FC236}">
                <a16:creationId xmlns:a16="http://schemas.microsoft.com/office/drawing/2014/main" id="{AC26108F-7659-D8FC-FA12-F3817AEF24BD}"/>
              </a:ext>
            </a:extLst>
          </p:cNvPr>
          <p:cNvGrpSpPr/>
          <p:nvPr/>
        </p:nvGrpSpPr>
        <p:grpSpPr>
          <a:xfrm>
            <a:off x="90762" y="101777"/>
            <a:ext cx="1053071" cy="1284975"/>
            <a:chOff x="1522489" y="117105"/>
            <a:chExt cx="1053071" cy="1284975"/>
          </a:xfrm>
        </p:grpSpPr>
        <p:sp>
          <p:nvSpPr>
            <p:cNvPr id="47" name="Rounded Rectangle 46">
              <a:extLst>
                <a:ext uri="{FF2B5EF4-FFF2-40B4-BE49-F238E27FC236}">
                  <a16:creationId xmlns:a16="http://schemas.microsoft.com/office/drawing/2014/main" id="{C8D6E0E4-4805-A05B-0C77-ADF5A06689E4}"/>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5AC7B1A1-FABC-5099-8432-040F14BA9470}"/>
                </a:ext>
              </a:extLst>
            </p:cNvPr>
            <p:cNvGrpSpPr/>
            <p:nvPr/>
          </p:nvGrpSpPr>
          <p:grpSpPr>
            <a:xfrm>
              <a:off x="1573437" y="160895"/>
              <a:ext cx="951174" cy="1197394"/>
              <a:chOff x="188650" y="82180"/>
              <a:chExt cx="951174" cy="1197394"/>
            </a:xfrm>
          </p:grpSpPr>
          <p:pic>
            <p:nvPicPr>
              <p:cNvPr id="49" name="Picture 48">
                <a:extLst>
                  <a:ext uri="{FF2B5EF4-FFF2-40B4-BE49-F238E27FC236}">
                    <a16:creationId xmlns:a16="http://schemas.microsoft.com/office/drawing/2014/main" id="{15720109-223E-3B91-56E0-3D4069224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50" name="TextBox 49">
                <a:extLst>
                  <a:ext uri="{FF2B5EF4-FFF2-40B4-BE49-F238E27FC236}">
                    <a16:creationId xmlns:a16="http://schemas.microsoft.com/office/drawing/2014/main" id="{C75A00FA-5876-E13D-AC90-9C88F081C7B3}"/>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 name="Graphic 1" descr="Home">
            <a:hlinkClick r:id="rId8" action="ppaction://hlinksldjump"/>
            <a:extLst>
              <a:ext uri="{FF2B5EF4-FFF2-40B4-BE49-F238E27FC236}">
                <a16:creationId xmlns:a16="http://schemas.microsoft.com/office/drawing/2014/main" id="{680ABFA0-84B6-5AEB-5648-DF9B69A9AB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6079" y="11745"/>
            <a:ext cx="745772" cy="745772"/>
          </a:xfrm>
          <a:prstGeom prst="rect">
            <a:avLst/>
          </a:prstGeom>
        </p:spPr>
      </p:pic>
    </p:spTree>
    <p:extLst>
      <p:ext uri="{BB962C8B-B14F-4D97-AF65-F5344CB8AC3E}">
        <p14:creationId xmlns:p14="http://schemas.microsoft.com/office/powerpoint/2010/main" val="296068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1" grpId="0"/>
      <p:bldP spid="22" grpId="0"/>
      <p:bldP spid="23" grpId="0"/>
      <p:bldP spid="24" grpId="0"/>
      <p:bldP spid="25" grpId="0"/>
      <p:bldP spid="34" grpId="0"/>
      <p:bldP spid="35" grpId="0"/>
      <p:bldP spid="36" grpId="0"/>
      <p:bldP spid="37" grpId="0"/>
      <p:bldP spid="38" grpId="0"/>
      <p:bldP spid="39" grpId="0"/>
      <p:bldP spid="40" grpId="0"/>
      <p:bldP spid="41" grpId="0"/>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2" name="Right Arrow 1">
            <a:hlinkClick r:id="" action="ppaction://hlinkshowjump?jump=nextslide"/>
            <a:extLst>
              <a:ext uri="{FF2B5EF4-FFF2-40B4-BE49-F238E27FC236}">
                <a16:creationId xmlns:a16="http://schemas.microsoft.com/office/drawing/2014/main" id="{70AC9F29-EE8F-CD7F-FFF5-EFD5126E8AA2}"/>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a:hlinkClick r:id="" action="ppaction://hlinkshowjump?jump=previousslide"/>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Tested Nozzle Configurations 2 of 3</a:t>
            </a:r>
          </a:p>
        </p:txBody>
      </p:sp>
      <p:grpSp>
        <p:nvGrpSpPr>
          <p:cNvPr id="9" name="Group 8">
            <a:extLst>
              <a:ext uri="{FF2B5EF4-FFF2-40B4-BE49-F238E27FC236}">
                <a16:creationId xmlns:a16="http://schemas.microsoft.com/office/drawing/2014/main" id="{E1E7780D-2091-DCA9-4324-21CE5C9E45AB}"/>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72D6B976-ABD7-718F-0FCB-09EFE2A23BD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4E45904A-01F4-69F7-6813-B00ABA5482D8}"/>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AD32C62E-0D38-B8E5-98FE-6DC7347EA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6DAF514C-9B11-7BA7-29A4-DB24437E02F4}"/>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9" name="TextBox 28">
            <a:extLst>
              <a:ext uri="{FF2B5EF4-FFF2-40B4-BE49-F238E27FC236}">
                <a16:creationId xmlns:a16="http://schemas.microsoft.com/office/drawing/2014/main" id="{D909207E-4949-380E-0DE6-B799DE3696A3}"/>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sp>
        <p:nvSpPr>
          <p:cNvPr id="17" name="Rectangle 16">
            <a:extLst>
              <a:ext uri="{FF2B5EF4-FFF2-40B4-BE49-F238E27FC236}">
                <a16:creationId xmlns:a16="http://schemas.microsoft.com/office/drawing/2014/main" id="{19AC26B9-9C19-9DCA-5F84-357BE2B6BC57}"/>
              </a:ext>
            </a:extLst>
          </p:cNvPr>
          <p:cNvSpPr/>
          <p:nvPr/>
        </p:nvSpPr>
        <p:spPr>
          <a:xfrm>
            <a:off x="520571" y="1532964"/>
            <a:ext cx="11114381" cy="426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1D53D1-9958-CEF5-5F61-E109952968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01" r="34785" b="32922"/>
          <a:stretch>
            <a:fillRect/>
          </a:stretch>
        </p:blipFill>
        <p:spPr bwMode="auto">
          <a:xfrm>
            <a:off x="699835" y="2083369"/>
            <a:ext cx="4681879" cy="35735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156DF71-797E-0A0A-C498-62D45D530E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078" t="-182" r="19046" b="96567"/>
          <a:stretch>
            <a:fillRect/>
          </a:stretch>
        </p:blipFill>
        <p:spPr bwMode="auto">
          <a:xfrm>
            <a:off x="699835" y="1768764"/>
            <a:ext cx="4872981" cy="314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BFEF374-2BC1-6710-7F28-EBC2389412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250" t="25800" b="35357"/>
          <a:stretch>
            <a:fillRect/>
          </a:stretch>
        </p:blipFill>
        <p:spPr bwMode="auto">
          <a:xfrm>
            <a:off x="10575234" y="2137268"/>
            <a:ext cx="915360" cy="3379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85D45A04-0FE7-C033-2B47-F0B22C1629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634" r="34739" b="32600"/>
          <a:stretch>
            <a:fillRect/>
          </a:stretch>
        </p:blipFill>
        <p:spPr bwMode="auto">
          <a:xfrm>
            <a:off x="5674513" y="2083369"/>
            <a:ext cx="4607921" cy="35735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F2FBFF81-9D6E-8B87-C94D-40B2227AFA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22" t="171" r="16803" b="96353"/>
          <a:stretch>
            <a:fillRect/>
          </a:stretch>
        </p:blipFill>
        <p:spPr bwMode="auto">
          <a:xfrm>
            <a:off x="5752080" y="1768764"/>
            <a:ext cx="5360277" cy="3146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9371C75-26B5-FD9A-A587-F2ED8EFBF7CA}"/>
              </a:ext>
            </a:extLst>
          </p:cNvPr>
          <p:cNvPicPr>
            <a:picLocks noChangeAspect="1"/>
          </p:cNvPicPr>
          <p:nvPr/>
        </p:nvPicPr>
        <p:blipFill rotWithShape="1">
          <a:blip r:embed="rId8">
            <a:extLst>
              <a:ext uri="{28A0092B-C50C-407E-A947-70E740481C1C}">
                <a14:useLocalDpi xmlns:a14="http://schemas.microsoft.com/office/drawing/2010/main" val="0"/>
              </a:ext>
            </a:extLst>
          </a:blip>
          <a:srcRect t="2718" r="8572" b="61381"/>
          <a:stretch>
            <a:fillRect/>
          </a:stretch>
        </p:blipFill>
        <p:spPr>
          <a:xfrm>
            <a:off x="6609013" y="2241439"/>
            <a:ext cx="1823205" cy="953326"/>
          </a:xfrm>
          <a:prstGeom prst="rect">
            <a:avLst/>
          </a:prstGeom>
        </p:spPr>
      </p:pic>
      <p:pic>
        <p:nvPicPr>
          <p:cNvPr id="24" name="Picture 23">
            <a:extLst>
              <a:ext uri="{FF2B5EF4-FFF2-40B4-BE49-F238E27FC236}">
                <a16:creationId xmlns:a16="http://schemas.microsoft.com/office/drawing/2014/main" id="{C7BE18A8-B354-C618-0B4E-596A6696A0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937" y="2241439"/>
            <a:ext cx="715925" cy="953326"/>
          </a:xfrm>
          <a:prstGeom prst="rect">
            <a:avLst/>
          </a:prstGeom>
        </p:spPr>
      </p:pic>
    </p:spTree>
    <p:extLst>
      <p:ext uri="{BB962C8B-B14F-4D97-AF65-F5344CB8AC3E}">
        <p14:creationId xmlns:p14="http://schemas.microsoft.com/office/powerpoint/2010/main" val="7816650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 action="ppaction://hlinkshowjump?jump=previousslide"/>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Tested Nozzle Configurations 3 of 3</a:t>
            </a:r>
          </a:p>
        </p:txBody>
      </p:sp>
      <p:grpSp>
        <p:nvGrpSpPr>
          <p:cNvPr id="9" name="Group 8">
            <a:extLst>
              <a:ext uri="{FF2B5EF4-FFF2-40B4-BE49-F238E27FC236}">
                <a16:creationId xmlns:a16="http://schemas.microsoft.com/office/drawing/2014/main" id="{E1E7780D-2091-DCA9-4324-21CE5C9E45AB}"/>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72D6B976-ABD7-718F-0FCB-09EFE2A23BD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4E45904A-01F4-69F7-6813-B00ABA5482D8}"/>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AD32C62E-0D38-B8E5-98FE-6DC7347EA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6DAF514C-9B11-7BA7-29A4-DB24437E02F4}"/>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9" name="TextBox 28">
            <a:extLst>
              <a:ext uri="{FF2B5EF4-FFF2-40B4-BE49-F238E27FC236}">
                <a16:creationId xmlns:a16="http://schemas.microsoft.com/office/drawing/2014/main" id="{D909207E-4949-380E-0DE6-B799DE3696A3}"/>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grpSp>
        <p:nvGrpSpPr>
          <p:cNvPr id="6" name="Group 5">
            <a:extLst>
              <a:ext uri="{FF2B5EF4-FFF2-40B4-BE49-F238E27FC236}">
                <a16:creationId xmlns:a16="http://schemas.microsoft.com/office/drawing/2014/main" id="{4C4211FC-7065-F2DE-B220-BD6CB671A4B3}"/>
              </a:ext>
            </a:extLst>
          </p:cNvPr>
          <p:cNvGrpSpPr/>
          <p:nvPr/>
        </p:nvGrpSpPr>
        <p:grpSpPr>
          <a:xfrm>
            <a:off x="538809" y="1532964"/>
            <a:ext cx="11114381" cy="4267200"/>
            <a:chOff x="520570" y="1408386"/>
            <a:chExt cx="11114381" cy="4267200"/>
          </a:xfrm>
          <a:solidFill>
            <a:schemeClr val="bg1"/>
          </a:solidFill>
        </p:grpSpPr>
        <p:sp>
          <p:nvSpPr>
            <p:cNvPr id="7" name="Rectangle 6">
              <a:extLst>
                <a:ext uri="{FF2B5EF4-FFF2-40B4-BE49-F238E27FC236}">
                  <a16:creationId xmlns:a16="http://schemas.microsoft.com/office/drawing/2014/main" id="{8E8825C3-9BB6-E045-3EDB-58E89A0146B7}"/>
                </a:ext>
              </a:extLst>
            </p:cNvPr>
            <p:cNvSpPr/>
            <p:nvPr/>
          </p:nvSpPr>
          <p:spPr>
            <a:xfrm>
              <a:off x="520570" y="1408386"/>
              <a:ext cx="11114381" cy="426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51C7291E-09BF-06A9-81AE-1ECD8EB53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04" r="34635" b="32416"/>
            <a:stretch>
              <a:fillRect/>
            </a:stretch>
          </p:blipFill>
          <p:spPr bwMode="auto">
            <a:xfrm>
              <a:off x="668302" y="1844374"/>
              <a:ext cx="4820149" cy="3715597"/>
            </a:xfrm>
            <a:prstGeom prst="rect">
              <a:avLst/>
            </a:prstGeom>
            <a:grpFill/>
          </p:spPr>
        </p:pic>
        <p:pic>
          <p:nvPicPr>
            <p:cNvPr id="27" name="Picture 2">
              <a:extLst>
                <a:ext uri="{FF2B5EF4-FFF2-40B4-BE49-F238E27FC236}">
                  <a16:creationId xmlns:a16="http://schemas.microsoft.com/office/drawing/2014/main" id="{A1A8F096-BECC-B027-52E9-D8DAB3D7FC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46" r="34716" b="34448"/>
            <a:stretch>
              <a:fillRect/>
            </a:stretch>
          </p:blipFill>
          <p:spPr bwMode="auto">
            <a:xfrm>
              <a:off x="5756659" y="1903151"/>
              <a:ext cx="4818908" cy="3515845"/>
            </a:xfrm>
            <a:prstGeom prst="rect">
              <a:avLst/>
            </a:prstGeom>
            <a:grpFill/>
          </p:spPr>
        </p:pic>
        <p:pic>
          <p:nvPicPr>
            <p:cNvPr id="28" name="Picture 2">
              <a:extLst>
                <a:ext uri="{FF2B5EF4-FFF2-40B4-BE49-F238E27FC236}">
                  <a16:creationId xmlns:a16="http://schemas.microsoft.com/office/drawing/2014/main" id="{6781ED56-7E81-26C2-2403-C9BE241404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737" t="26246" b="35747"/>
            <a:stretch>
              <a:fillRect/>
            </a:stretch>
          </p:blipFill>
          <p:spPr bwMode="auto">
            <a:xfrm>
              <a:off x="10730486" y="2164745"/>
              <a:ext cx="793212" cy="2754482"/>
            </a:xfrm>
            <a:prstGeom prst="rect">
              <a:avLst/>
            </a:prstGeom>
            <a:grpFill/>
          </p:spPr>
        </p:pic>
        <p:pic>
          <p:nvPicPr>
            <p:cNvPr id="30" name="Picture 2">
              <a:extLst>
                <a:ext uri="{FF2B5EF4-FFF2-40B4-BE49-F238E27FC236}">
                  <a16:creationId xmlns:a16="http://schemas.microsoft.com/office/drawing/2014/main" id="{AACECB98-9675-3CC6-1B6C-A2F6306C84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120" t="-84" r="21738" b="96948"/>
            <a:stretch>
              <a:fillRect/>
            </a:stretch>
          </p:blipFill>
          <p:spPr bwMode="auto">
            <a:xfrm>
              <a:off x="6171733" y="1480957"/>
              <a:ext cx="4403834" cy="269308"/>
            </a:xfrm>
            <a:prstGeom prst="rect">
              <a:avLst/>
            </a:prstGeom>
            <a:grpFill/>
          </p:spPr>
        </p:pic>
        <p:pic>
          <p:nvPicPr>
            <p:cNvPr id="31" name="Picture 4">
              <a:extLst>
                <a:ext uri="{FF2B5EF4-FFF2-40B4-BE49-F238E27FC236}">
                  <a16:creationId xmlns:a16="http://schemas.microsoft.com/office/drawing/2014/main" id="{7C4DE17D-3943-6BD0-3E02-0891C4268D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46" r="20787" b="96493"/>
            <a:stretch>
              <a:fillRect/>
            </a:stretch>
          </p:blipFill>
          <p:spPr bwMode="auto">
            <a:xfrm>
              <a:off x="1040525" y="1480957"/>
              <a:ext cx="4561490" cy="301128"/>
            </a:xfrm>
            <a:prstGeom prst="rect">
              <a:avLst/>
            </a:prstGeom>
            <a:grpFill/>
          </p:spPr>
        </p:pic>
      </p:grpSp>
      <p:pic>
        <p:nvPicPr>
          <p:cNvPr id="32" name="Picture 31">
            <a:extLst>
              <a:ext uri="{FF2B5EF4-FFF2-40B4-BE49-F238E27FC236}">
                <a16:creationId xmlns:a16="http://schemas.microsoft.com/office/drawing/2014/main" id="{B6002274-5E76-B5F0-7549-E0E1EFB241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4793" y="2182391"/>
            <a:ext cx="1241441" cy="1653103"/>
          </a:xfrm>
          <a:prstGeom prst="rect">
            <a:avLst/>
          </a:prstGeom>
        </p:spPr>
      </p:pic>
      <p:pic>
        <p:nvPicPr>
          <p:cNvPr id="33" name="Picture 32">
            <a:extLst>
              <a:ext uri="{FF2B5EF4-FFF2-40B4-BE49-F238E27FC236}">
                <a16:creationId xmlns:a16="http://schemas.microsoft.com/office/drawing/2014/main" id="{F750668E-6B1C-8CBB-10E8-037B35C78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0969" y="2182391"/>
            <a:ext cx="1241441" cy="1653103"/>
          </a:xfrm>
          <a:prstGeom prst="rect">
            <a:avLst/>
          </a:prstGeom>
        </p:spPr>
      </p:pic>
    </p:spTree>
    <p:extLst>
      <p:ext uri="{BB962C8B-B14F-4D97-AF65-F5344CB8AC3E}">
        <p14:creationId xmlns:p14="http://schemas.microsoft.com/office/powerpoint/2010/main" val="11432712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29C1DEBE-ED13-347A-1C59-DF2D080FAA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AF8417-4C65-EE86-8F7F-C513A8717F7F}"/>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7033E1A0-9722-E316-8E61-BE5DFC2F27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501F8E26-1AB5-2B3F-279F-3C14F6B56A21}"/>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Tested Nozzle Configurations</a:t>
            </a:r>
          </a:p>
        </p:txBody>
      </p:sp>
      <p:grpSp>
        <p:nvGrpSpPr>
          <p:cNvPr id="9" name="Group 8">
            <a:extLst>
              <a:ext uri="{FF2B5EF4-FFF2-40B4-BE49-F238E27FC236}">
                <a16:creationId xmlns:a16="http://schemas.microsoft.com/office/drawing/2014/main" id="{402681AC-77D1-9152-6DDB-C091D3F540CE}"/>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395202F-3AC6-0BC1-B36E-4005EB0AAF1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561519B7-F6B1-DF40-921F-CE616B73EFFD}"/>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8933A206-B8BC-D8E7-7241-323986D7C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9C14A0E9-FC3C-4374-9C55-16C2109650A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4" name="Picture 13">
            <a:extLst>
              <a:ext uri="{FF2B5EF4-FFF2-40B4-BE49-F238E27FC236}">
                <a16:creationId xmlns:a16="http://schemas.microsoft.com/office/drawing/2014/main" id="{94A3E5DE-3FE1-0EB9-E8AE-0E9C0379D903}"/>
              </a:ext>
            </a:extLst>
          </p:cNvPr>
          <p:cNvPicPr>
            <a:picLocks noChangeAspect="1"/>
          </p:cNvPicPr>
          <p:nvPr/>
        </p:nvPicPr>
        <p:blipFill rotWithShape="1">
          <a:blip r:embed="rId6">
            <a:extLst>
              <a:ext uri="{28A0092B-C50C-407E-A947-70E740481C1C}">
                <a14:useLocalDpi xmlns:a14="http://schemas.microsoft.com/office/drawing/2010/main" val="0"/>
              </a:ext>
            </a:extLst>
          </a:blip>
          <a:srcRect t="11327" b="9026"/>
          <a:stretch/>
        </p:blipFill>
        <p:spPr>
          <a:xfrm>
            <a:off x="9566146" y="1858480"/>
            <a:ext cx="2001911" cy="2125926"/>
          </a:xfrm>
          <a:prstGeom prst="rect">
            <a:avLst/>
          </a:prstGeom>
        </p:spPr>
      </p:pic>
      <p:pic>
        <p:nvPicPr>
          <p:cNvPr id="15" name="Picture 14">
            <a:extLst>
              <a:ext uri="{FF2B5EF4-FFF2-40B4-BE49-F238E27FC236}">
                <a16:creationId xmlns:a16="http://schemas.microsoft.com/office/drawing/2014/main" id="{D52875BD-90AE-F842-91CF-37BB8834C658}"/>
              </a:ext>
            </a:extLst>
          </p:cNvPr>
          <p:cNvPicPr>
            <a:picLocks noChangeAspect="1"/>
          </p:cNvPicPr>
          <p:nvPr/>
        </p:nvPicPr>
        <p:blipFill rotWithShape="1">
          <a:blip r:embed="rId7">
            <a:extLst>
              <a:ext uri="{28A0092B-C50C-407E-A947-70E740481C1C}">
                <a14:useLocalDpi xmlns:a14="http://schemas.microsoft.com/office/drawing/2010/main" val="0"/>
              </a:ext>
            </a:extLst>
          </a:blip>
          <a:srcRect l="18091" t="32489" r="36765"/>
          <a:stretch/>
        </p:blipFill>
        <p:spPr>
          <a:xfrm>
            <a:off x="8513484" y="3287796"/>
            <a:ext cx="1460683" cy="1638299"/>
          </a:xfrm>
          <a:prstGeom prst="rect">
            <a:avLst/>
          </a:prstGeom>
        </p:spPr>
      </p:pic>
      <p:pic>
        <p:nvPicPr>
          <p:cNvPr id="16" name="Picture 15">
            <a:extLst>
              <a:ext uri="{FF2B5EF4-FFF2-40B4-BE49-F238E27FC236}">
                <a16:creationId xmlns:a16="http://schemas.microsoft.com/office/drawing/2014/main" id="{1EDD4372-56B9-F02D-BD72-9DEB35CF9DCD}"/>
              </a:ext>
            </a:extLst>
          </p:cNvPr>
          <p:cNvPicPr>
            <a:picLocks noChangeAspect="1"/>
          </p:cNvPicPr>
          <p:nvPr/>
        </p:nvPicPr>
        <p:blipFill rotWithShape="1">
          <a:blip r:embed="rId8">
            <a:extLst>
              <a:ext uri="{28A0092B-C50C-407E-A947-70E740481C1C}">
                <a14:useLocalDpi xmlns:a14="http://schemas.microsoft.com/office/drawing/2010/main" val="0"/>
              </a:ext>
            </a:extLst>
          </a:blip>
          <a:srcRect l="23795" t="23600" r="32996" b="57202"/>
          <a:stretch/>
        </p:blipFill>
        <p:spPr>
          <a:xfrm>
            <a:off x="8513484" y="4901685"/>
            <a:ext cx="2222501" cy="1316611"/>
          </a:xfrm>
          <a:prstGeom prst="rect">
            <a:avLst/>
          </a:prstGeom>
        </p:spPr>
      </p:pic>
      <p:pic>
        <p:nvPicPr>
          <p:cNvPr id="17" name="Picture 16">
            <a:extLst>
              <a:ext uri="{FF2B5EF4-FFF2-40B4-BE49-F238E27FC236}">
                <a16:creationId xmlns:a16="http://schemas.microsoft.com/office/drawing/2014/main" id="{2716CC4F-4D4C-DC1A-7510-A8986345FD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1098" y="2225557"/>
            <a:ext cx="1951288" cy="2598334"/>
          </a:xfrm>
          <a:prstGeom prst="rect">
            <a:avLst/>
          </a:prstGeom>
        </p:spPr>
      </p:pic>
      <p:pic>
        <p:nvPicPr>
          <p:cNvPr id="18" name="Picture 17">
            <a:extLst>
              <a:ext uri="{FF2B5EF4-FFF2-40B4-BE49-F238E27FC236}">
                <a16:creationId xmlns:a16="http://schemas.microsoft.com/office/drawing/2014/main" id="{4A21273C-E903-1C37-26AB-CC646490E72E}"/>
              </a:ext>
            </a:extLst>
          </p:cNvPr>
          <p:cNvPicPr>
            <a:picLocks noChangeAspect="1"/>
          </p:cNvPicPr>
          <p:nvPr/>
        </p:nvPicPr>
        <p:blipFill rotWithShape="1">
          <a:blip r:embed="rId10">
            <a:extLst>
              <a:ext uri="{28A0092B-C50C-407E-A947-70E740481C1C}">
                <a14:useLocalDpi xmlns:a14="http://schemas.microsoft.com/office/drawing/2010/main" val="0"/>
              </a:ext>
            </a:extLst>
          </a:blip>
          <a:srcRect l="22334" t="2532" r="29888" b="33296"/>
          <a:stretch/>
        </p:blipFill>
        <p:spPr>
          <a:xfrm>
            <a:off x="6413775" y="2057776"/>
            <a:ext cx="1460683" cy="2615889"/>
          </a:xfrm>
          <a:prstGeom prst="rect">
            <a:avLst/>
          </a:prstGeom>
        </p:spPr>
      </p:pic>
      <p:pic>
        <p:nvPicPr>
          <p:cNvPr id="19" name="Picture 18">
            <a:extLst>
              <a:ext uri="{FF2B5EF4-FFF2-40B4-BE49-F238E27FC236}">
                <a16:creationId xmlns:a16="http://schemas.microsoft.com/office/drawing/2014/main" id="{05624A7D-DC97-042E-9F5E-06B4430B1BA9}"/>
              </a:ext>
            </a:extLst>
          </p:cNvPr>
          <p:cNvPicPr>
            <a:picLocks noChangeAspect="1"/>
          </p:cNvPicPr>
          <p:nvPr/>
        </p:nvPicPr>
        <p:blipFill rotWithShape="1">
          <a:blip r:embed="rId11">
            <a:extLst>
              <a:ext uri="{28A0092B-C50C-407E-A947-70E740481C1C}">
                <a14:useLocalDpi xmlns:a14="http://schemas.microsoft.com/office/drawing/2010/main" val="0"/>
              </a:ext>
            </a:extLst>
          </a:blip>
          <a:srcRect t="2718" r="8572" b="44443"/>
          <a:stretch/>
        </p:blipFill>
        <p:spPr>
          <a:xfrm>
            <a:off x="520569" y="2231571"/>
            <a:ext cx="3399141" cy="2615888"/>
          </a:xfrm>
          <a:prstGeom prst="rect">
            <a:avLst/>
          </a:prstGeom>
        </p:spPr>
      </p:pic>
      <p:pic>
        <p:nvPicPr>
          <p:cNvPr id="20" name="Picture 19">
            <a:extLst>
              <a:ext uri="{FF2B5EF4-FFF2-40B4-BE49-F238E27FC236}">
                <a16:creationId xmlns:a16="http://schemas.microsoft.com/office/drawing/2014/main" id="{44F976C7-38A4-AB21-9A45-EE1604307896}"/>
              </a:ext>
            </a:extLst>
          </p:cNvPr>
          <p:cNvPicPr>
            <a:picLocks noChangeAspect="1"/>
          </p:cNvPicPr>
          <p:nvPr/>
        </p:nvPicPr>
        <p:blipFill rotWithShape="1">
          <a:blip r:embed="rId12">
            <a:extLst>
              <a:ext uri="{28A0092B-C50C-407E-A947-70E740481C1C}">
                <a14:useLocalDpi xmlns:a14="http://schemas.microsoft.com/office/drawing/2010/main" val="0"/>
              </a:ext>
            </a:extLst>
          </a:blip>
          <a:srcRect l="24214" t="6781" r="17295" b="28696"/>
          <a:stretch/>
        </p:blipFill>
        <p:spPr>
          <a:xfrm>
            <a:off x="10530589" y="3955265"/>
            <a:ext cx="1181100" cy="1737252"/>
          </a:xfrm>
          <a:prstGeom prst="rect">
            <a:avLst/>
          </a:prstGeom>
        </p:spPr>
      </p:pic>
      <p:pic>
        <p:nvPicPr>
          <p:cNvPr id="21" name="Picture 20">
            <a:extLst>
              <a:ext uri="{FF2B5EF4-FFF2-40B4-BE49-F238E27FC236}">
                <a16:creationId xmlns:a16="http://schemas.microsoft.com/office/drawing/2014/main" id="{A33B4DEF-BCD8-3526-A16A-61697FCE96BC}"/>
              </a:ext>
            </a:extLst>
          </p:cNvPr>
          <p:cNvPicPr>
            <a:picLocks noChangeAspect="1"/>
          </p:cNvPicPr>
          <p:nvPr/>
        </p:nvPicPr>
        <p:blipFill rotWithShape="1">
          <a:blip r:embed="rId13">
            <a:extLst>
              <a:ext uri="{28A0092B-C50C-407E-A947-70E740481C1C}">
                <a14:useLocalDpi xmlns:a14="http://schemas.microsoft.com/office/drawing/2010/main" val="0"/>
              </a:ext>
            </a:extLst>
          </a:blip>
          <a:srcRect l="4165" t="6110" r="24213" b="15426"/>
          <a:stretch/>
        </p:blipFill>
        <p:spPr>
          <a:xfrm>
            <a:off x="6810935" y="4263072"/>
            <a:ext cx="1294528" cy="1888449"/>
          </a:xfrm>
          <a:prstGeom prst="rect">
            <a:avLst/>
          </a:prstGeom>
        </p:spPr>
      </p:pic>
      <p:sp>
        <p:nvSpPr>
          <p:cNvPr id="22" name="TextBox 21">
            <a:extLst>
              <a:ext uri="{FF2B5EF4-FFF2-40B4-BE49-F238E27FC236}">
                <a16:creationId xmlns:a16="http://schemas.microsoft.com/office/drawing/2014/main" id="{8A0F9FB0-EEB4-7DF7-7B99-662A4E097F17}"/>
              </a:ext>
            </a:extLst>
          </p:cNvPr>
          <p:cNvSpPr txBox="1"/>
          <p:nvPr/>
        </p:nvSpPr>
        <p:spPr>
          <a:xfrm>
            <a:off x="520570" y="1440992"/>
            <a:ext cx="3399141"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Rainfall Shower Heads</a:t>
            </a:r>
          </a:p>
          <a:p>
            <a:pPr algn="ctr"/>
            <a:r>
              <a:rPr lang="en-GB" dirty="0">
                <a:solidFill>
                  <a:schemeClr val="bg1"/>
                </a:solidFill>
                <a:latin typeface="Derailed Medium" panose="020B0503030101060003" pitchFamily="34" charset="77"/>
              </a:rPr>
              <a:t>&amp; Flow Restrictors</a:t>
            </a:r>
          </a:p>
        </p:txBody>
      </p:sp>
      <p:sp>
        <p:nvSpPr>
          <p:cNvPr id="23" name="TextBox 22">
            <a:extLst>
              <a:ext uri="{FF2B5EF4-FFF2-40B4-BE49-F238E27FC236}">
                <a16:creationId xmlns:a16="http://schemas.microsoft.com/office/drawing/2014/main" id="{C14EC8E8-1D08-D4AA-03D9-5969306E88DE}"/>
              </a:ext>
            </a:extLst>
          </p:cNvPr>
          <p:cNvSpPr txBox="1"/>
          <p:nvPr/>
        </p:nvSpPr>
        <p:spPr>
          <a:xfrm>
            <a:off x="4191230" y="1440992"/>
            <a:ext cx="1898669"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Industrial Nozzles</a:t>
            </a:r>
          </a:p>
        </p:txBody>
      </p:sp>
      <p:sp>
        <p:nvSpPr>
          <p:cNvPr id="24" name="TextBox 23">
            <a:extLst>
              <a:ext uri="{FF2B5EF4-FFF2-40B4-BE49-F238E27FC236}">
                <a16:creationId xmlns:a16="http://schemas.microsoft.com/office/drawing/2014/main" id="{A3735E8D-459A-B46B-B4B3-3151359F96E7}"/>
              </a:ext>
            </a:extLst>
          </p:cNvPr>
          <p:cNvSpPr txBox="1"/>
          <p:nvPr/>
        </p:nvSpPr>
        <p:spPr>
          <a:xfrm>
            <a:off x="6413774" y="1440992"/>
            <a:ext cx="1870247" cy="646331"/>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Garden Nozzles</a:t>
            </a:r>
          </a:p>
        </p:txBody>
      </p:sp>
      <p:sp>
        <p:nvSpPr>
          <p:cNvPr id="25" name="TextBox 24">
            <a:extLst>
              <a:ext uri="{FF2B5EF4-FFF2-40B4-BE49-F238E27FC236}">
                <a16:creationId xmlns:a16="http://schemas.microsoft.com/office/drawing/2014/main" id="{6152269F-351C-ECE2-CE67-AEF14CF837B8}"/>
              </a:ext>
            </a:extLst>
          </p:cNvPr>
          <p:cNvSpPr txBox="1"/>
          <p:nvPr/>
        </p:nvSpPr>
        <p:spPr>
          <a:xfrm>
            <a:off x="8607895" y="1440992"/>
            <a:ext cx="3103794" cy="369332"/>
          </a:xfrm>
          <a:prstGeom prst="rect">
            <a:avLst/>
          </a:prstGeom>
          <a:noFill/>
        </p:spPr>
        <p:txBody>
          <a:bodyPr wrap="square" rtlCol="0">
            <a:spAutoFit/>
          </a:bodyPr>
          <a:lstStyle/>
          <a:p>
            <a:pPr algn="ctr"/>
            <a:r>
              <a:rPr lang="en-GB" dirty="0">
                <a:solidFill>
                  <a:schemeClr val="bg1"/>
                </a:solidFill>
                <a:latin typeface="Derailed Medium" panose="020B0503030101060003" pitchFamily="34" charset="77"/>
              </a:rPr>
              <a:t>Irrigation Droppers</a:t>
            </a:r>
          </a:p>
        </p:txBody>
      </p:sp>
      <p:pic>
        <p:nvPicPr>
          <p:cNvPr id="26" name="Picture 2">
            <a:extLst>
              <a:ext uri="{FF2B5EF4-FFF2-40B4-BE49-F238E27FC236}">
                <a16:creationId xmlns:a16="http://schemas.microsoft.com/office/drawing/2014/main" id="{C51EDB66-7C69-6DED-FE79-75035316D0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0000"/>
          <a:stretch>
            <a:fillRect/>
          </a:stretch>
        </p:blipFill>
        <p:spPr bwMode="auto">
          <a:xfrm rot="16200000">
            <a:off x="1178597" y="4205260"/>
            <a:ext cx="1174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C2D85D0-3B3B-E2BD-EB66-4C00AA559055}"/>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sp>
        <p:nvSpPr>
          <p:cNvPr id="30" name="Right Arrow 29">
            <a:hlinkClick r:id="rId15" action="ppaction://hlinksldjump"/>
            <a:extLst>
              <a:ext uri="{FF2B5EF4-FFF2-40B4-BE49-F238E27FC236}">
                <a16:creationId xmlns:a16="http://schemas.microsoft.com/office/drawing/2014/main" id="{40822E7B-0220-C52C-C762-A61C6C8D4F3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58188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Simulator Validation Experiment Design</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7" name="Picture 6">
            <a:extLst>
              <a:ext uri="{FF2B5EF4-FFF2-40B4-BE49-F238E27FC236}">
                <a16:creationId xmlns:a16="http://schemas.microsoft.com/office/drawing/2014/main" id="{5FD2A88F-541D-1507-5F26-0925F34C41FF}"/>
              </a:ext>
            </a:extLst>
          </p:cNvPr>
          <p:cNvPicPr>
            <a:picLocks noChangeAspect="1"/>
          </p:cNvPicPr>
          <p:nvPr/>
        </p:nvPicPr>
        <p:blipFill rotWithShape="1">
          <a:blip r:embed="rId6">
            <a:extLst>
              <a:ext uri="{28A0092B-C50C-407E-A947-70E740481C1C}">
                <a14:useLocalDpi xmlns:a14="http://schemas.microsoft.com/office/drawing/2010/main" val="0"/>
              </a:ext>
            </a:extLst>
          </a:blip>
          <a:srcRect l="33796" t="2947" r="25440" b="67009"/>
          <a:stretch/>
        </p:blipFill>
        <p:spPr>
          <a:xfrm>
            <a:off x="1804736" y="1540042"/>
            <a:ext cx="8582527" cy="3172275"/>
          </a:xfrm>
          <a:prstGeom prst="rect">
            <a:avLst/>
          </a:prstGeom>
        </p:spPr>
      </p:pic>
      <p:sp>
        <p:nvSpPr>
          <p:cNvPr id="16" name="Rounded Rectangle 15">
            <a:extLst>
              <a:ext uri="{FF2B5EF4-FFF2-40B4-BE49-F238E27FC236}">
                <a16:creationId xmlns:a16="http://schemas.microsoft.com/office/drawing/2014/main" id="{B72C8ACD-5E86-BB2F-85B0-742EF34B55EE}"/>
              </a:ext>
            </a:extLst>
          </p:cNvPr>
          <p:cNvSpPr/>
          <p:nvPr/>
        </p:nvSpPr>
        <p:spPr>
          <a:xfrm>
            <a:off x="1871170" y="4845000"/>
            <a:ext cx="4072429" cy="104911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8089209-25B2-A579-A2BA-E00D906E91CE}"/>
              </a:ext>
            </a:extLst>
          </p:cNvPr>
          <p:cNvSpPr txBox="1"/>
          <p:nvPr/>
        </p:nvSpPr>
        <p:spPr>
          <a:xfrm>
            <a:off x="2897866" y="4903357"/>
            <a:ext cx="2973545" cy="923330"/>
          </a:xfrm>
          <a:prstGeom prst="rect">
            <a:avLst/>
          </a:prstGeom>
          <a:noFill/>
        </p:spPr>
        <p:txBody>
          <a:bodyPr wrap="square" rtlCol="0">
            <a:spAutoFit/>
          </a:bodyPr>
          <a:lstStyle/>
          <a:p>
            <a:r>
              <a:rPr lang="en-GB" dirty="0">
                <a:solidFill>
                  <a:srgbClr val="003A65"/>
                </a:solidFill>
                <a:latin typeface="Derailed Medium" panose="020B0503030101060003" pitchFamily="34" charset="77"/>
              </a:rPr>
              <a:t>Distribution grid to assess the uniformity of the spray/drops.</a:t>
            </a:r>
          </a:p>
        </p:txBody>
      </p:sp>
      <p:sp>
        <p:nvSpPr>
          <p:cNvPr id="18" name="Rounded Rectangle 17">
            <a:extLst>
              <a:ext uri="{FF2B5EF4-FFF2-40B4-BE49-F238E27FC236}">
                <a16:creationId xmlns:a16="http://schemas.microsoft.com/office/drawing/2014/main" id="{4904CB1F-1C47-3C5F-6C5F-902C39919E13}"/>
              </a:ext>
            </a:extLst>
          </p:cNvPr>
          <p:cNvSpPr/>
          <p:nvPr/>
        </p:nvSpPr>
        <p:spPr>
          <a:xfrm>
            <a:off x="6119302" y="4845000"/>
            <a:ext cx="4072429" cy="104911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17BF779-2906-ED1A-6D11-90E1169A0C0C}"/>
              </a:ext>
            </a:extLst>
          </p:cNvPr>
          <p:cNvSpPr txBox="1"/>
          <p:nvPr/>
        </p:nvSpPr>
        <p:spPr>
          <a:xfrm>
            <a:off x="7145998" y="4903357"/>
            <a:ext cx="2973545" cy="923330"/>
          </a:xfrm>
          <a:prstGeom prst="rect">
            <a:avLst/>
          </a:prstGeom>
          <a:noFill/>
        </p:spPr>
        <p:txBody>
          <a:bodyPr wrap="square" rtlCol="0">
            <a:spAutoFit/>
          </a:bodyPr>
          <a:lstStyle/>
          <a:p>
            <a:r>
              <a:rPr lang="en-GB" dirty="0">
                <a:solidFill>
                  <a:srgbClr val="003A65"/>
                </a:solidFill>
                <a:latin typeface="Derailed Medium" panose="020B0503030101060003" pitchFamily="34" charset="77"/>
              </a:rPr>
              <a:t>A disdrometer to measure the size and velocity of the drops.</a:t>
            </a:r>
          </a:p>
        </p:txBody>
      </p:sp>
      <p:pic>
        <p:nvPicPr>
          <p:cNvPr id="8" name="Graphic 7" descr="Camera">
            <a:hlinkClick r:id="rId7" action="ppaction://hlinksldjump"/>
            <a:extLst>
              <a:ext uri="{FF2B5EF4-FFF2-40B4-BE49-F238E27FC236}">
                <a16:creationId xmlns:a16="http://schemas.microsoft.com/office/drawing/2014/main" id="{B36789F3-F1D4-9C94-2A26-3675B7FE4B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0163" y="5015336"/>
            <a:ext cx="612000" cy="612000"/>
          </a:xfrm>
          <a:prstGeom prst="rect">
            <a:avLst/>
          </a:prstGeom>
        </p:spPr>
      </p:pic>
      <p:pic>
        <p:nvPicPr>
          <p:cNvPr id="15" name="Graphic 14" descr="Camera">
            <a:hlinkClick r:id="rId9" action="ppaction://hlinksldjump"/>
            <a:extLst>
              <a:ext uri="{FF2B5EF4-FFF2-40B4-BE49-F238E27FC236}">
                <a16:creationId xmlns:a16="http://schemas.microsoft.com/office/drawing/2014/main" id="{D0DD65A7-24CC-CDE4-1743-8C369A62FE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8295" y="5015336"/>
            <a:ext cx="612000" cy="612000"/>
          </a:xfrm>
          <a:prstGeom prst="rect">
            <a:avLst/>
          </a:prstGeom>
        </p:spPr>
      </p:pic>
      <p:sp>
        <p:nvSpPr>
          <p:cNvPr id="20" name="Right Arrow 19">
            <a:hlinkClick r:id="rId10" action="ppaction://hlinksldjump"/>
            <a:extLst>
              <a:ext uri="{FF2B5EF4-FFF2-40B4-BE49-F238E27FC236}">
                <a16:creationId xmlns:a16="http://schemas.microsoft.com/office/drawing/2014/main" id="{8CE91355-D78F-622B-DB99-56E95A4388C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2995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Distribution Grid Photos</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6" name="Picture 5" descr="A close-up of a machine&#10;&#10;AI-generated content may be incorrect.">
            <a:extLst>
              <a:ext uri="{FF2B5EF4-FFF2-40B4-BE49-F238E27FC236}">
                <a16:creationId xmlns:a16="http://schemas.microsoft.com/office/drawing/2014/main" id="{6C7448DF-DD44-288B-0985-74721F584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65" y="1511174"/>
            <a:ext cx="3240848" cy="4315512"/>
          </a:xfrm>
          <a:prstGeom prst="rect">
            <a:avLst/>
          </a:prstGeom>
        </p:spPr>
      </p:pic>
      <p:pic>
        <p:nvPicPr>
          <p:cNvPr id="7" name="Picture 6" descr="A group of empty cups on a grid&#10;&#10;AI-generated content may be incorrect.">
            <a:extLst>
              <a:ext uri="{FF2B5EF4-FFF2-40B4-BE49-F238E27FC236}">
                <a16:creationId xmlns:a16="http://schemas.microsoft.com/office/drawing/2014/main" id="{07710748-021A-0DBE-4941-AB793357FC98}"/>
              </a:ext>
            </a:extLst>
          </p:cNvPr>
          <p:cNvPicPr>
            <a:picLocks noChangeAspect="1"/>
          </p:cNvPicPr>
          <p:nvPr/>
        </p:nvPicPr>
        <p:blipFill>
          <a:blip r:embed="rId7">
            <a:extLst>
              <a:ext uri="{28A0092B-C50C-407E-A947-70E740481C1C}">
                <a14:useLocalDpi xmlns:a14="http://schemas.microsoft.com/office/drawing/2010/main" val="0"/>
              </a:ext>
            </a:extLst>
          </a:blip>
          <a:srcRect t="11924"/>
          <a:stretch>
            <a:fillRect/>
          </a:stretch>
        </p:blipFill>
        <p:spPr>
          <a:xfrm>
            <a:off x="7705518" y="1511175"/>
            <a:ext cx="3679610" cy="4315512"/>
          </a:xfrm>
          <a:prstGeom prst="rect">
            <a:avLst/>
          </a:prstGeom>
        </p:spPr>
      </p:pic>
      <p:pic>
        <p:nvPicPr>
          <p:cNvPr id="8" name="Picture 7" descr="A plastic bottle cap on a mat&#10;&#10;AI-generated content may be incorrect.">
            <a:extLst>
              <a:ext uri="{FF2B5EF4-FFF2-40B4-BE49-F238E27FC236}">
                <a16:creationId xmlns:a16="http://schemas.microsoft.com/office/drawing/2014/main" id="{255FFB65-1AFC-E7AF-4D17-0921F70C0730}"/>
              </a:ext>
            </a:extLst>
          </p:cNvPr>
          <p:cNvPicPr>
            <a:picLocks noChangeAspect="1"/>
          </p:cNvPicPr>
          <p:nvPr/>
        </p:nvPicPr>
        <p:blipFill>
          <a:blip r:embed="rId8">
            <a:extLst>
              <a:ext uri="{28A0092B-C50C-407E-A947-70E740481C1C}">
                <a14:useLocalDpi xmlns:a14="http://schemas.microsoft.com/office/drawing/2010/main" val="0"/>
              </a:ext>
            </a:extLst>
          </a:blip>
          <a:srcRect r="9762"/>
          <a:stretch>
            <a:fillRect/>
          </a:stretch>
        </p:blipFill>
        <p:spPr>
          <a:xfrm>
            <a:off x="4397243" y="1511175"/>
            <a:ext cx="2924476" cy="4315512"/>
          </a:xfrm>
          <a:prstGeom prst="rect">
            <a:avLst/>
          </a:prstGeom>
        </p:spPr>
      </p:pic>
      <p:sp>
        <p:nvSpPr>
          <p:cNvPr id="15" name="Right Arrow 14">
            <a:hlinkClick r:id="rId9" action="ppaction://hlinksldjump"/>
            <a:extLst>
              <a:ext uri="{FF2B5EF4-FFF2-40B4-BE49-F238E27FC236}">
                <a16:creationId xmlns:a16="http://schemas.microsoft.com/office/drawing/2014/main" id="{08EC9AB6-9F45-A049-763F-7B3FFCF673B0}"/>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0532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Disdrometer Photos</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6" name="Picture 5">
            <a:extLst>
              <a:ext uri="{FF2B5EF4-FFF2-40B4-BE49-F238E27FC236}">
                <a16:creationId xmlns:a16="http://schemas.microsoft.com/office/drawing/2014/main" id="{C99E0262-D3AB-E8BD-4904-E14BAE19E3DB}"/>
              </a:ext>
            </a:extLst>
          </p:cNvPr>
          <p:cNvPicPr>
            <a:picLocks noChangeAspect="1"/>
          </p:cNvPicPr>
          <p:nvPr/>
        </p:nvPicPr>
        <p:blipFill>
          <a:blip r:embed="rId6">
            <a:extLst>
              <a:ext uri="{28A0092B-C50C-407E-A947-70E740481C1C}">
                <a14:useLocalDpi xmlns:a14="http://schemas.microsoft.com/office/drawing/2010/main" val="0"/>
              </a:ext>
            </a:extLst>
          </a:blip>
          <a:srcRect t="11017"/>
          <a:stretch>
            <a:fillRect/>
          </a:stretch>
        </p:blipFill>
        <p:spPr>
          <a:xfrm>
            <a:off x="3116542" y="2180872"/>
            <a:ext cx="5939240" cy="3963678"/>
          </a:xfrm>
          <a:prstGeom prst="rect">
            <a:avLst/>
          </a:prstGeom>
        </p:spPr>
      </p:pic>
      <p:pic>
        <p:nvPicPr>
          <p:cNvPr id="8" name="Picture 7">
            <a:extLst>
              <a:ext uri="{FF2B5EF4-FFF2-40B4-BE49-F238E27FC236}">
                <a16:creationId xmlns:a16="http://schemas.microsoft.com/office/drawing/2014/main" id="{18A61E29-647B-CFC1-AB0A-510CBDAF9A0D}"/>
              </a:ext>
            </a:extLst>
          </p:cNvPr>
          <p:cNvPicPr>
            <a:picLocks noChangeAspect="1"/>
          </p:cNvPicPr>
          <p:nvPr/>
        </p:nvPicPr>
        <p:blipFill rotWithShape="1">
          <a:blip r:embed="rId7">
            <a:extLst>
              <a:ext uri="{28A0092B-C50C-407E-A947-70E740481C1C}">
                <a14:useLocalDpi xmlns:a14="http://schemas.microsoft.com/office/drawing/2010/main" val="0"/>
              </a:ext>
            </a:extLst>
          </a:blip>
          <a:srcRect t="18304" b="12807"/>
          <a:stretch/>
        </p:blipFill>
        <p:spPr>
          <a:xfrm rot="16200000">
            <a:off x="551702" y="1726319"/>
            <a:ext cx="2420524" cy="2220405"/>
          </a:xfrm>
          <a:prstGeom prst="rect">
            <a:avLst/>
          </a:prstGeom>
        </p:spPr>
      </p:pic>
      <p:pic>
        <p:nvPicPr>
          <p:cNvPr id="16" name="Picture 15">
            <a:extLst>
              <a:ext uri="{FF2B5EF4-FFF2-40B4-BE49-F238E27FC236}">
                <a16:creationId xmlns:a16="http://schemas.microsoft.com/office/drawing/2014/main" id="{69A63E87-BAFA-1A10-1F11-2FEB6ABCCB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93" y="4147203"/>
            <a:ext cx="1499961" cy="1997347"/>
          </a:xfrm>
          <a:prstGeom prst="rect">
            <a:avLst/>
          </a:prstGeom>
        </p:spPr>
      </p:pic>
      <p:pic>
        <p:nvPicPr>
          <p:cNvPr id="18" name="Picture 17">
            <a:extLst>
              <a:ext uri="{FF2B5EF4-FFF2-40B4-BE49-F238E27FC236}">
                <a16:creationId xmlns:a16="http://schemas.microsoft.com/office/drawing/2014/main" id="{3D2E8F0D-A5B8-56F8-7A3C-E4E87C36BB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6046" y="1469193"/>
            <a:ext cx="2474586" cy="4405063"/>
          </a:xfrm>
          <a:prstGeom prst="rect">
            <a:avLst/>
          </a:prstGeom>
        </p:spPr>
      </p:pic>
      <p:sp>
        <p:nvSpPr>
          <p:cNvPr id="19" name="Right Arrow 18">
            <a:hlinkClick r:id="rId10" action="ppaction://hlinksldjump"/>
            <a:extLst>
              <a:ext uri="{FF2B5EF4-FFF2-40B4-BE49-F238E27FC236}">
                <a16:creationId xmlns:a16="http://schemas.microsoft.com/office/drawing/2014/main" id="{D69E8D97-1220-E603-3F60-466F071DC979}"/>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54433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pic>
        <p:nvPicPr>
          <p:cNvPr id="4" name="Graphic 3" descr="Home">
            <a:hlinkClick r:id="rId3"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Rain Gauge Experiment Design</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16" name="Picture 15">
            <a:extLst>
              <a:ext uri="{FF2B5EF4-FFF2-40B4-BE49-F238E27FC236}">
                <a16:creationId xmlns:a16="http://schemas.microsoft.com/office/drawing/2014/main" id="{2F23A1D9-57AA-AFFB-4130-B0E446303E62}"/>
              </a:ext>
            </a:extLst>
          </p:cNvPr>
          <p:cNvPicPr>
            <a:picLocks noChangeAspect="1"/>
          </p:cNvPicPr>
          <p:nvPr/>
        </p:nvPicPr>
        <p:blipFill rotWithShape="1">
          <a:blip r:embed="rId6">
            <a:extLst>
              <a:ext uri="{28A0092B-C50C-407E-A947-70E740481C1C}">
                <a14:useLocalDpi xmlns:a14="http://schemas.microsoft.com/office/drawing/2010/main" val="0"/>
              </a:ext>
            </a:extLst>
          </a:blip>
          <a:srcRect t="20470" r="17225"/>
          <a:stretch/>
        </p:blipFill>
        <p:spPr>
          <a:xfrm>
            <a:off x="749644" y="1748918"/>
            <a:ext cx="4479858" cy="3941740"/>
          </a:xfrm>
          <a:prstGeom prst="rect">
            <a:avLst/>
          </a:prstGeom>
        </p:spPr>
      </p:pic>
      <p:pic>
        <p:nvPicPr>
          <p:cNvPr id="18" name="Picture 17">
            <a:extLst>
              <a:ext uri="{FF2B5EF4-FFF2-40B4-BE49-F238E27FC236}">
                <a16:creationId xmlns:a16="http://schemas.microsoft.com/office/drawing/2014/main" id="{865308F5-7811-9190-74D3-F406F8968562}"/>
              </a:ext>
            </a:extLst>
          </p:cNvPr>
          <p:cNvPicPr>
            <a:picLocks noChangeAspect="1"/>
          </p:cNvPicPr>
          <p:nvPr/>
        </p:nvPicPr>
        <p:blipFill rotWithShape="1">
          <a:blip r:embed="rId7">
            <a:extLst>
              <a:ext uri="{28A0092B-C50C-407E-A947-70E740481C1C}">
                <a14:useLocalDpi xmlns:a14="http://schemas.microsoft.com/office/drawing/2010/main" val="0"/>
              </a:ext>
            </a:extLst>
          </a:blip>
          <a:srcRect l="11748" t="5848" r="11705" b="11579"/>
          <a:stretch/>
        </p:blipFill>
        <p:spPr>
          <a:xfrm>
            <a:off x="5342546" y="1748918"/>
            <a:ext cx="3631074" cy="3941740"/>
          </a:xfrm>
          <a:prstGeom prst="rect">
            <a:avLst/>
          </a:prstGeom>
        </p:spPr>
      </p:pic>
      <p:sp>
        <p:nvSpPr>
          <p:cNvPr id="19" name="Rounded Rectangle 18">
            <a:extLst>
              <a:ext uri="{FF2B5EF4-FFF2-40B4-BE49-F238E27FC236}">
                <a16:creationId xmlns:a16="http://schemas.microsoft.com/office/drawing/2014/main" id="{BCBC297C-28D7-F449-7947-C91665E61B98}"/>
              </a:ext>
            </a:extLst>
          </p:cNvPr>
          <p:cNvSpPr/>
          <p:nvPr/>
        </p:nvSpPr>
        <p:spPr>
          <a:xfrm>
            <a:off x="9040695" y="1737685"/>
            <a:ext cx="2356354" cy="3952974"/>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C0F0366-9895-75CC-FB0D-38FBDF25E648}"/>
              </a:ext>
            </a:extLst>
          </p:cNvPr>
          <p:cNvSpPr txBox="1"/>
          <p:nvPr/>
        </p:nvSpPr>
        <p:spPr>
          <a:xfrm>
            <a:off x="9129626" y="1821346"/>
            <a:ext cx="2178491" cy="3785652"/>
          </a:xfrm>
          <a:prstGeom prst="rect">
            <a:avLst/>
          </a:prstGeom>
          <a:noFill/>
        </p:spPr>
        <p:txBody>
          <a:bodyPr wrap="square" rtlCol="0">
            <a:spAutoFit/>
          </a:bodyPr>
          <a:lstStyle/>
          <a:p>
            <a:r>
              <a:rPr lang="en-GB" sz="1200" u="none" strike="noStrike" dirty="0">
                <a:solidFill>
                  <a:srgbClr val="003A65"/>
                </a:solidFill>
                <a:effectLst/>
                <a:latin typeface="Derailed Medium" panose="020B0503030101060003" pitchFamily="34" charset="77"/>
              </a:rPr>
              <a:t>The simulator is designed to be portable, allowing deployment across a range of field locations. Three simulators have been constructed, enabling the simultaneous testing of three rain gauges. A weather station is used to record additional atmospheric variables at each site. The system setup is shown in the left-most figure, while the right-most figure illustrates the placement of the rain gauge beneath the simulator and the different types of gauges to be investigated.</a:t>
            </a:r>
            <a:endParaRPr lang="en-GB" sz="1200" dirty="0">
              <a:solidFill>
                <a:srgbClr val="003A65"/>
              </a:solidFill>
              <a:latin typeface="Derailed Medium" panose="020B0503030101060003" pitchFamily="34" charset="77"/>
            </a:endParaRPr>
          </a:p>
        </p:txBody>
      </p:sp>
      <p:sp>
        <p:nvSpPr>
          <p:cNvPr id="21" name="Right Arrow 20">
            <a:hlinkClick r:id="rId8" action="ppaction://hlinksldjump"/>
            <a:extLst>
              <a:ext uri="{FF2B5EF4-FFF2-40B4-BE49-F238E27FC236}">
                <a16:creationId xmlns:a16="http://schemas.microsoft.com/office/drawing/2014/main" id="{15FC08F8-6820-28BD-3688-0B4567FAA52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46153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Simulator Photos</a:t>
            </a:r>
          </a:p>
        </p:txBody>
      </p:sp>
      <p:grpSp>
        <p:nvGrpSpPr>
          <p:cNvPr id="9" name="Group 8">
            <a:extLst>
              <a:ext uri="{FF2B5EF4-FFF2-40B4-BE49-F238E27FC236}">
                <a16:creationId xmlns:a16="http://schemas.microsoft.com/office/drawing/2014/main" id="{A6E1CE15-F4E6-6A81-8669-9E3AA97D924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243BA789-B6CD-C3C9-EAF9-771C2BF9BB6F}"/>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7BAB0BD-826D-6F43-8BE4-9D4D0B8C9359}"/>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168C4859-D973-CDE9-9254-2E25F9667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A1A448BE-415D-4CCA-71A1-7795B72ED26B}"/>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44D73BD2-EEC6-BFD6-19E5-09CA4FC0C69A}"/>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15" name="Picture 14">
            <a:extLst>
              <a:ext uri="{FF2B5EF4-FFF2-40B4-BE49-F238E27FC236}">
                <a16:creationId xmlns:a16="http://schemas.microsoft.com/office/drawing/2014/main" id="{CE654337-EDFB-33DB-C189-2E1BD9A24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051" y="1522782"/>
            <a:ext cx="5905927" cy="4652371"/>
          </a:xfrm>
          <a:prstGeom prst="rect">
            <a:avLst/>
          </a:prstGeom>
        </p:spPr>
      </p:pic>
      <p:sp>
        <p:nvSpPr>
          <p:cNvPr id="16" name="Rounded Rectangle 15">
            <a:extLst>
              <a:ext uri="{FF2B5EF4-FFF2-40B4-BE49-F238E27FC236}">
                <a16:creationId xmlns:a16="http://schemas.microsoft.com/office/drawing/2014/main" id="{19E40F69-5E72-D85E-BEF9-40AD684D5096}"/>
              </a:ext>
            </a:extLst>
          </p:cNvPr>
          <p:cNvSpPr/>
          <p:nvPr/>
        </p:nvSpPr>
        <p:spPr>
          <a:xfrm>
            <a:off x="1092883" y="1686352"/>
            <a:ext cx="3084080" cy="414033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5E230C4-576C-DD41-B4B1-645BD2671FC6}"/>
              </a:ext>
            </a:extLst>
          </p:cNvPr>
          <p:cNvSpPr txBox="1"/>
          <p:nvPr/>
        </p:nvSpPr>
        <p:spPr>
          <a:xfrm>
            <a:off x="1159318" y="1740582"/>
            <a:ext cx="3017645" cy="4031873"/>
          </a:xfrm>
          <a:prstGeom prst="rect">
            <a:avLst/>
          </a:prstGeom>
          <a:noFill/>
        </p:spPr>
        <p:txBody>
          <a:bodyPr wrap="square" rtlCol="0">
            <a:spAutoFit/>
          </a:bodyPr>
          <a:lstStyle/>
          <a:p>
            <a:r>
              <a:rPr lang="en-GB" sz="1600" u="none" strike="noStrike" dirty="0">
                <a:solidFill>
                  <a:srgbClr val="003A65"/>
                </a:solidFill>
                <a:effectLst/>
                <a:latin typeface="Derailed Medium" panose="020B0503030101060003" pitchFamily="34" charset="77"/>
              </a:rPr>
              <a:t>Custom-built rainfall simulator designed to control droplet size distribution and rainfall intensity for assessing rain gauge accuracy under varying environmental conditions and locations. The system is shown during testing, with a disdrometer used to measure droplet size distributions for calibration and validation. </a:t>
            </a:r>
          </a:p>
          <a:p>
            <a:endParaRPr lang="en-GB" sz="1600" dirty="0">
              <a:solidFill>
                <a:srgbClr val="003A65"/>
              </a:solidFill>
              <a:latin typeface="Derailed Medium" panose="020B0503030101060003" pitchFamily="34" charset="77"/>
            </a:endParaRPr>
          </a:p>
          <a:p>
            <a:r>
              <a:rPr lang="en-GB" sz="1600" dirty="0">
                <a:solidFill>
                  <a:srgbClr val="003A65"/>
                </a:solidFill>
                <a:latin typeface="Derailed Medium" panose="020B0503030101060003" pitchFamily="34" charset="77"/>
              </a:rPr>
              <a:t>This is an old version so it does not include the flow sensor or flow control valve.</a:t>
            </a:r>
          </a:p>
        </p:txBody>
      </p:sp>
    </p:spTree>
    <p:extLst>
      <p:ext uri="{BB962C8B-B14F-4D97-AF65-F5344CB8AC3E}">
        <p14:creationId xmlns:p14="http://schemas.microsoft.com/office/powerpoint/2010/main" val="35228793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The Rainfall Simulator Design</a:t>
            </a:r>
          </a:p>
        </p:txBody>
      </p:sp>
      <p:grpSp>
        <p:nvGrpSpPr>
          <p:cNvPr id="9" name="Group 8">
            <a:extLst>
              <a:ext uri="{FF2B5EF4-FFF2-40B4-BE49-F238E27FC236}">
                <a16:creationId xmlns:a16="http://schemas.microsoft.com/office/drawing/2014/main" id="{942E0A09-AF33-42F3-AC09-4D2BC8079EB5}"/>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EFE6B614-5F8C-DCA4-052B-CCC69FD60FCC}"/>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F5DB557-D168-693A-580B-175B6BE34F68}"/>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CFBB63C4-C4CE-54AC-911B-4DE028C4F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4B2366A5-8BD5-0452-900A-A4955A1BEB8B}"/>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4" name="Picture 13">
            <a:extLst>
              <a:ext uri="{FF2B5EF4-FFF2-40B4-BE49-F238E27FC236}">
                <a16:creationId xmlns:a16="http://schemas.microsoft.com/office/drawing/2014/main" id="{B36EE0E9-10D6-B52D-193A-AAA13737341A}"/>
              </a:ext>
            </a:extLst>
          </p:cNvPr>
          <p:cNvPicPr>
            <a:picLocks noChangeAspect="1"/>
          </p:cNvPicPr>
          <p:nvPr/>
        </p:nvPicPr>
        <p:blipFill rotWithShape="1">
          <a:blip r:embed="rId7">
            <a:extLst>
              <a:ext uri="{28A0092B-C50C-407E-A947-70E740481C1C}">
                <a14:useLocalDpi xmlns:a14="http://schemas.microsoft.com/office/drawing/2010/main" val="0"/>
              </a:ext>
            </a:extLst>
          </a:blip>
          <a:srcRect l="2660"/>
          <a:stretch/>
        </p:blipFill>
        <p:spPr>
          <a:xfrm>
            <a:off x="1526986" y="1455076"/>
            <a:ext cx="8957979" cy="4922405"/>
          </a:xfrm>
          <a:prstGeom prst="rect">
            <a:avLst/>
          </a:prstGeom>
        </p:spPr>
      </p:pic>
      <p:sp>
        <p:nvSpPr>
          <p:cNvPr id="15" name="TextBox 14">
            <a:extLst>
              <a:ext uri="{FF2B5EF4-FFF2-40B4-BE49-F238E27FC236}">
                <a16:creationId xmlns:a16="http://schemas.microsoft.com/office/drawing/2014/main" id="{F304D4D6-48C1-C687-D74A-A06489ED2A04}"/>
              </a:ext>
            </a:extLst>
          </p:cNvPr>
          <p:cNvSpPr txBox="1"/>
          <p:nvPr/>
        </p:nvSpPr>
        <p:spPr>
          <a:xfrm>
            <a:off x="4403286" y="4370642"/>
            <a:ext cx="1997513"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Randomising Grid</a:t>
            </a:r>
          </a:p>
        </p:txBody>
      </p:sp>
      <p:sp>
        <p:nvSpPr>
          <p:cNvPr id="16" name="TextBox 15">
            <a:extLst>
              <a:ext uri="{FF2B5EF4-FFF2-40B4-BE49-F238E27FC236}">
                <a16:creationId xmlns:a16="http://schemas.microsoft.com/office/drawing/2014/main" id="{70A9DD1F-4C8D-4878-695B-67D73410DA71}"/>
              </a:ext>
            </a:extLst>
          </p:cNvPr>
          <p:cNvSpPr txBox="1"/>
          <p:nvPr/>
        </p:nvSpPr>
        <p:spPr>
          <a:xfrm>
            <a:off x="2843151" y="2705813"/>
            <a:ext cx="844686"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Rotary Motor</a:t>
            </a:r>
          </a:p>
        </p:txBody>
      </p:sp>
      <p:sp>
        <p:nvSpPr>
          <p:cNvPr id="17" name="TextBox 16">
            <a:extLst>
              <a:ext uri="{FF2B5EF4-FFF2-40B4-BE49-F238E27FC236}">
                <a16:creationId xmlns:a16="http://schemas.microsoft.com/office/drawing/2014/main" id="{D323B809-4EBF-28D6-428E-2871D148C873}"/>
              </a:ext>
            </a:extLst>
          </p:cNvPr>
          <p:cNvSpPr txBox="1"/>
          <p:nvPr/>
        </p:nvSpPr>
        <p:spPr>
          <a:xfrm>
            <a:off x="2843150" y="1788057"/>
            <a:ext cx="1397475"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Changeable Nozzle</a:t>
            </a:r>
          </a:p>
        </p:txBody>
      </p:sp>
      <p:sp>
        <p:nvSpPr>
          <p:cNvPr id="18" name="TextBox 17">
            <a:extLst>
              <a:ext uri="{FF2B5EF4-FFF2-40B4-BE49-F238E27FC236}">
                <a16:creationId xmlns:a16="http://schemas.microsoft.com/office/drawing/2014/main" id="{9B43E5D2-3D04-5A26-FC8B-1F00731B331D}"/>
              </a:ext>
            </a:extLst>
          </p:cNvPr>
          <p:cNvSpPr txBox="1"/>
          <p:nvPr/>
        </p:nvSpPr>
        <p:spPr>
          <a:xfrm>
            <a:off x="4381062" y="5057975"/>
            <a:ext cx="1858113"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All Terrain Tripod</a:t>
            </a:r>
          </a:p>
        </p:txBody>
      </p:sp>
      <p:sp>
        <p:nvSpPr>
          <p:cNvPr id="19" name="TextBox 18">
            <a:extLst>
              <a:ext uri="{FF2B5EF4-FFF2-40B4-BE49-F238E27FC236}">
                <a16:creationId xmlns:a16="http://schemas.microsoft.com/office/drawing/2014/main" id="{832D71A6-0713-FB23-C677-047C647C2E87}"/>
              </a:ext>
            </a:extLst>
          </p:cNvPr>
          <p:cNvSpPr txBox="1"/>
          <p:nvPr/>
        </p:nvSpPr>
        <p:spPr>
          <a:xfrm>
            <a:off x="9182370" y="2032506"/>
            <a:ext cx="1193218"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Motorised Pump</a:t>
            </a:r>
          </a:p>
        </p:txBody>
      </p:sp>
      <p:sp>
        <p:nvSpPr>
          <p:cNvPr id="20" name="TextBox 19">
            <a:extLst>
              <a:ext uri="{FF2B5EF4-FFF2-40B4-BE49-F238E27FC236}">
                <a16:creationId xmlns:a16="http://schemas.microsoft.com/office/drawing/2014/main" id="{FB5E4F22-519D-A37E-A6E1-B480235E7C72}"/>
              </a:ext>
            </a:extLst>
          </p:cNvPr>
          <p:cNvSpPr txBox="1"/>
          <p:nvPr/>
        </p:nvSpPr>
        <p:spPr>
          <a:xfrm>
            <a:off x="8996929" y="4444259"/>
            <a:ext cx="1009942" cy="584775"/>
          </a:xfrm>
          <a:prstGeom prst="rect">
            <a:avLst/>
          </a:prstGeom>
          <a:noFill/>
        </p:spPr>
        <p:txBody>
          <a:bodyPr wrap="square" rtlCol="0">
            <a:spAutoFit/>
          </a:bodyPr>
          <a:lstStyle/>
          <a:p>
            <a:pPr algn="r"/>
            <a:r>
              <a:rPr lang="en-GB" sz="1600" b="1" dirty="0">
                <a:solidFill>
                  <a:srgbClr val="003A65"/>
                </a:solidFill>
                <a:latin typeface="Derailed SemiBold" panose="020B0503030101060003" pitchFamily="34" charset="77"/>
              </a:rPr>
              <a:t>Water Supply</a:t>
            </a:r>
          </a:p>
        </p:txBody>
      </p:sp>
      <p:sp>
        <p:nvSpPr>
          <p:cNvPr id="21" name="TextBox 20">
            <a:extLst>
              <a:ext uri="{FF2B5EF4-FFF2-40B4-BE49-F238E27FC236}">
                <a16:creationId xmlns:a16="http://schemas.microsoft.com/office/drawing/2014/main" id="{417C04E4-F189-C6D1-1F29-CABE751B4A69}"/>
              </a:ext>
            </a:extLst>
          </p:cNvPr>
          <p:cNvSpPr txBox="1"/>
          <p:nvPr/>
        </p:nvSpPr>
        <p:spPr>
          <a:xfrm>
            <a:off x="7426896" y="1677559"/>
            <a:ext cx="856109"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Sensor</a:t>
            </a:r>
          </a:p>
        </p:txBody>
      </p:sp>
      <p:sp>
        <p:nvSpPr>
          <p:cNvPr id="22" name="TextBox 21">
            <a:extLst>
              <a:ext uri="{FF2B5EF4-FFF2-40B4-BE49-F238E27FC236}">
                <a16:creationId xmlns:a16="http://schemas.microsoft.com/office/drawing/2014/main" id="{B413002F-090C-8D12-322B-422467CE02B9}"/>
              </a:ext>
            </a:extLst>
          </p:cNvPr>
          <p:cNvSpPr txBox="1"/>
          <p:nvPr/>
        </p:nvSpPr>
        <p:spPr>
          <a:xfrm>
            <a:off x="9182370" y="2854244"/>
            <a:ext cx="1326726" cy="830997"/>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Control Valve</a:t>
            </a:r>
          </a:p>
        </p:txBody>
      </p:sp>
      <p:cxnSp>
        <p:nvCxnSpPr>
          <p:cNvPr id="23" name="Elbow Connector 22">
            <a:extLst>
              <a:ext uri="{FF2B5EF4-FFF2-40B4-BE49-F238E27FC236}">
                <a16:creationId xmlns:a16="http://schemas.microsoft.com/office/drawing/2014/main" id="{8F10113C-731C-B427-8BBB-3218A5916FCB}"/>
              </a:ext>
            </a:extLst>
          </p:cNvPr>
          <p:cNvCxnSpPr>
            <a:cxnSpLocks/>
            <a:stCxn id="20" idx="3"/>
          </p:cNvCxnSpPr>
          <p:nvPr/>
        </p:nvCxnSpPr>
        <p:spPr>
          <a:xfrm>
            <a:off x="10006871" y="4736647"/>
            <a:ext cx="281728" cy="321328"/>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15091C64-D630-BB15-5F70-A39A61F74CA2}"/>
              </a:ext>
            </a:extLst>
          </p:cNvPr>
          <p:cNvCxnSpPr>
            <a:cxnSpLocks/>
          </p:cNvCxnSpPr>
          <p:nvPr/>
        </p:nvCxnSpPr>
        <p:spPr>
          <a:xfrm rot="16200000" flipH="1">
            <a:off x="6648610" y="3194209"/>
            <a:ext cx="2084238" cy="220491"/>
          </a:xfrm>
          <a:prstGeom prst="bentConnector3">
            <a:avLst>
              <a:gd name="adj1" fmla="val 99966"/>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677882F-C37F-0C33-341C-3A46D8FEE93F}"/>
              </a:ext>
            </a:extLst>
          </p:cNvPr>
          <p:cNvCxnSpPr>
            <a:cxnSpLocks/>
            <a:stCxn id="22" idx="1"/>
          </p:cNvCxnSpPr>
          <p:nvPr/>
        </p:nvCxnSpPr>
        <p:spPr>
          <a:xfrm rot="10800000" flipV="1">
            <a:off x="8480426" y="3269742"/>
            <a:ext cx="701944" cy="2080129"/>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BE27BB64-7001-2C1E-C5A8-8E5783ADD131}"/>
              </a:ext>
            </a:extLst>
          </p:cNvPr>
          <p:cNvCxnSpPr>
            <a:cxnSpLocks/>
            <a:stCxn id="19" idx="1"/>
          </p:cNvCxnSpPr>
          <p:nvPr/>
        </p:nvCxnSpPr>
        <p:spPr>
          <a:xfrm rot="10800000" flipV="1">
            <a:off x="8235142" y="2324893"/>
            <a:ext cx="947228" cy="3604851"/>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B54D51-6D52-D42B-F966-C47931DFF8DD}"/>
              </a:ext>
            </a:extLst>
          </p:cNvPr>
          <p:cNvCxnSpPr>
            <a:cxnSpLocks/>
            <a:stCxn id="15" idx="1"/>
          </p:cNvCxnSpPr>
          <p:nvPr/>
        </p:nvCxnSpPr>
        <p:spPr>
          <a:xfrm flipH="1">
            <a:off x="3687836" y="4539919"/>
            <a:ext cx="715450" cy="8375"/>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4FB3BD6-28E9-65C2-182F-E83B2DE7BD11}"/>
              </a:ext>
            </a:extLst>
          </p:cNvPr>
          <p:cNvCxnSpPr>
            <a:cxnSpLocks/>
            <a:stCxn id="18" idx="3"/>
          </p:cNvCxnSpPr>
          <p:nvPr/>
        </p:nvCxnSpPr>
        <p:spPr>
          <a:xfrm>
            <a:off x="6239175" y="5227252"/>
            <a:ext cx="534216" cy="0"/>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9F8C523F-9205-2B17-8A8C-089107557BC1}"/>
              </a:ext>
            </a:extLst>
          </p:cNvPr>
          <p:cNvCxnSpPr>
            <a:cxnSpLocks/>
            <a:stCxn id="17" idx="1"/>
          </p:cNvCxnSpPr>
          <p:nvPr/>
        </p:nvCxnSpPr>
        <p:spPr>
          <a:xfrm rot="10800000" flipH="1" flipV="1">
            <a:off x="2843150" y="2080444"/>
            <a:ext cx="238188" cy="1939545"/>
          </a:xfrm>
          <a:prstGeom prst="bentConnector4">
            <a:avLst>
              <a:gd name="adj1" fmla="val -95975"/>
              <a:gd name="adj2" fmla="val 10026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E1E57424-0DDC-688D-4A70-B8D8E508E44B}"/>
              </a:ext>
            </a:extLst>
          </p:cNvPr>
          <p:cNvCxnSpPr>
            <a:cxnSpLocks/>
            <a:stCxn id="16" idx="3"/>
          </p:cNvCxnSpPr>
          <p:nvPr/>
        </p:nvCxnSpPr>
        <p:spPr>
          <a:xfrm flipH="1">
            <a:off x="3326622" y="2998201"/>
            <a:ext cx="361215" cy="988012"/>
          </a:xfrm>
          <a:prstGeom prst="bentConnector4">
            <a:avLst>
              <a:gd name="adj1" fmla="val -63286"/>
              <a:gd name="adj2" fmla="val 9950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14A417-61EF-E825-503A-F9EDBE0C5668}"/>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34" name="Graphic 33" descr="Camera">
            <a:hlinkClick r:id="rId8" action="ppaction://hlinksldjump"/>
            <a:extLst>
              <a:ext uri="{FF2B5EF4-FFF2-40B4-BE49-F238E27FC236}">
                <a16:creationId xmlns:a16="http://schemas.microsoft.com/office/drawing/2014/main" id="{3F01AADC-B21E-2190-513D-11DCA8CA667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92422" y="3198016"/>
            <a:ext cx="423117" cy="423117"/>
          </a:xfrm>
          <a:prstGeom prst="rect">
            <a:avLst/>
          </a:prstGeom>
        </p:spPr>
      </p:pic>
      <p:pic>
        <p:nvPicPr>
          <p:cNvPr id="37" name="Graphic 36" descr="Camera">
            <a:hlinkClick r:id="rId10" action="ppaction://hlinksldjump"/>
            <a:extLst>
              <a:ext uri="{FF2B5EF4-FFF2-40B4-BE49-F238E27FC236}">
                <a16:creationId xmlns:a16="http://schemas.microsoft.com/office/drawing/2014/main" id="{9CACA570-35FA-ED49-F2CC-880022D2FCB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9503" y="1818608"/>
            <a:ext cx="423117" cy="423117"/>
          </a:xfrm>
          <a:prstGeom prst="rect">
            <a:avLst/>
          </a:prstGeom>
        </p:spPr>
      </p:pic>
      <p:pic>
        <p:nvPicPr>
          <p:cNvPr id="38" name="Graphic 37" descr="Camera">
            <a:hlinkClick r:id="rId11" action="ppaction://hlinksldjump"/>
            <a:extLst>
              <a:ext uri="{FF2B5EF4-FFF2-40B4-BE49-F238E27FC236}">
                <a16:creationId xmlns:a16="http://schemas.microsoft.com/office/drawing/2014/main" id="{509B09AF-4D57-61CE-3B33-2F4175C9E5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3848" y="4313529"/>
            <a:ext cx="423117" cy="423117"/>
          </a:xfrm>
          <a:prstGeom prst="rect">
            <a:avLst/>
          </a:prstGeom>
        </p:spPr>
      </p:pic>
      <p:pic>
        <p:nvPicPr>
          <p:cNvPr id="39" name="Graphic 38" descr="Camera">
            <a:hlinkClick r:id="rId12" action="ppaction://hlinksldjump"/>
            <a:extLst>
              <a:ext uri="{FF2B5EF4-FFF2-40B4-BE49-F238E27FC236}">
                <a16:creationId xmlns:a16="http://schemas.microsoft.com/office/drawing/2014/main" id="{6E41B8BA-EFC0-8DB3-E6B0-6B757098F8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2355" y="2272605"/>
            <a:ext cx="423117" cy="423117"/>
          </a:xfrm>
          <a:prstGeom prst="rect">
            <a:avLst/>
          </a:prstGeom>
        </p:spPr>
      </p:pic>
    </p:spTree>
    <p:extLst>
      <p:ext uri="{BB962C8B-B14F-4D97-AF65-F5344CB8AC3E}">
        <p14:creationId xmlns:p14="http://schemas.microsoft.com/office/powerpoint/2010/main" val="36711076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The Randomising Grid</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6" name="Picture 5" descr="A close-up of a machine&#10;&#10;AI-generated content may be incorrect.">
            <a:extLst>
              <a:ext uri="{FF2B5EF4-FFF2-40B4-BE49-F238E27FC236}">
                <a16:creationId xmlns:a16="http://schemas.microsoft.com/office/drawing/2014/main" id="{78B814B5-69E1-E505-B537-9C41DDD10D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4874" y="2001877"/>
            <a:ext cx="2779619" cy="2087428"/>
          </a:xfrm>
          <a:prstGeom prst="rect">
            <a:avLst/>
          </a:prstGeom>
        </p:spPr>
      </p:pic>
      <p:pic>
        <p:nvPicPr>
          <p:cNvPr id="7" name="Picture 6" descr="A water sprinkler spraying water on a screen&#10;&#10;AI-generated content may be incorrect.">
            <a:extLst>
              <a:ext uri="{FF2B5EF4-FFF2-40B4-BE49-F238E27FC236}">
                <a16:creationId xmlns:a16="http://schemas.microsoft.com/office/drawing/2014/main" id="{1B9883BB-AE43-EFDC-7ECA-5692D9DB82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1135" y="2001877"/>
            <a:ext cx="2823208" cy="3759383"/>
          </a:xfrm>
          <a:prstGeom prst="rect">
            <a:avLst/>
          </a:prstGeom>
        </p:spPr>
      </p:pic>
      <p:pic>
        <p:nvPicPr>
          <p:cNvPr id="8" name="Picture 7">
            <a:extLst>
              <a:ext uri="{FF2B5EF4-FFF2-40B4-BE49-F238E27FC236}">
                <a16:creationId xmlns:a16="http://schemas.microsoft.com/office/drawing/2014/main" id="{B7B2B9B0-B613-460F-9C40-EC8611233382}"/>
              </a:ext>
            </a:extLst>
          </p:cNvPr>
          <p:cNvPicPr>
            <a:picLocks noChangeAspect="1"/>
          </p:cNvPicPr>
          <p:nvPr/>
        </p:nvPicPr>
        <p:blipFill>
          <a:blip r:embed="rId9">
            <a:extLst>
              <a:ext uri="{28A0092B-C50C-407E-A947-70E740481C1C}">
                <a14:useLocalDpi xmlns:a14="http://schemas.microsoft.com/office/drawing/2010/main" val="0"/>
              </a:ext>
            </a:extLst>
          </a:blip>
          <a:srcRect t="11017"/>
          <a:stretch>
            <a:fillRect/>
          </a:stretch>
        </p:blipFill>
        <p:spPr>
          <a:xfrm>
            <a:off x="344604" y="2001877"/>
            <a:ext cx="5594983" cy="3733931"/>
          </a:xfrm>
          <a:prstGeom prst="rect">
            <a:avLst/>
          </a:prstGeom>
        </p:spPr>
      </p:pic>
      <p:sp>
        <p:nvSpPr>
          <p:cNvPr id="15" name="Rounded Rectangle 14">
            <a:extLst>
              <a:ext uri="{FF2B5EF4-FFF2-40B4-BE49-F238E27FC236}">
                <a16:creationId xmlns:a16="http://schemas.microsoft.com/office/drawing/2014/main" id="{EEFF2C2A-858B-6297-CC46-4D5E2AA53565}"/>
              </a:ext>
            </a:extLst>
          </p:cNvPr>
          <p:cNvSpPr/>
          <p:nvPr/>
        </p:nvSpPr>
        <p:spPr>
          <a:xfrm>
            <a:off x="9121018" y="4284861"/>
            <a:ext cx="2421371" cy="1049115"/>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6B0F017-CEAC-E25D-7DA8-5757BC92ACD1}"/>
              </a:ext>
            </a:extLst>
          </p:cNvPr>
          <p:cNvSpPr txBox="1"/>
          <p:nvPr/>
        </p:nvSpPr>
        <p:spPr>
          <a:xfrm>
            <a:off x="9187453" y="4343218"/>
            <a:ext cx="2421371" cy="923330"/>
          </a:xfrm>
          <a:prstGeom prst="rect">
            <a:avLst/>
          </a:prstGeom>
          <a:noFill/>
        </p:spPr>
        <p:txBody>
          <a:bodyPr wrap="square" rtlCol="0">
            <a:spAutoFit/>
          </a:bodyPr>
          <a:lstStyle/>
          <a:p>
            <a:r>
              <a:rPr lang="en-GB" dirty="0">
                <a:solidFill>
                  <a:srgbClr val="003A65"/>
                </a:solidFill>
                <a:latin typeface="Derailed Medium" panose="020B0503030101060003" pitchFamily="34" charset="77"/>
              </a:rPr>
              <a:t>Randomise the size and location of the droplets as they fall.</a:t>
            </a:r>
          </a:p>
        </p:txBody>
      </p:sp>
    </p:spTree>
    <p:extLst>
      <p:ext uri="{BB962C8B-B14F-4D97-AF65-F5344CB8AC3E}">
        <p14:creationId xmlns:p14="http://schemas.microsoft.com/office/powerpoint/2010/main" val="19610282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D7AB8E-4879-9C79-2AB0-B0F28DD8B9C7}"/>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4" name="TextBox 3">
            <a:extLst>
              <a:ext uri="{FF2B5EF4-FFF2-40B4-BE49-F238E27FC236}">
                <a16:creationId xmlns:a16="http://schemas.microsoft.com/office/drawing/2014/main" id="{B95BEC55-C542-2658-FC0F-A457BA2639B3}"/>
              </a:ext>
            </a:extLst>
          </p:cNvPr>
          <p:cNvSpPr txBox="1"/>
          <p:nvPr/>
        </p:nvSpPr>
        <p:spPr>
          <a:xfrm>
            <a:off x="606024" y="172742"/>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Artificial Rainfall Generation </a:t>
            </a:r>
          </a:p>
        </p:txBody>
      </p:sp>
      <p:sp>
        <p:nvSpPr>
          <p:cNvPr id="5" name="TextBox 4">
            <a:extLst>
              <a:ext uri="{FF2B5EF4-FFF2-40B4-BE49-F238E27FC236}">
                <a16:creationId xmlns:a16="http://schemas.microsoft.com/office/drawing/2014/main" id="{F30A8BC0-8E63-36D7-EA77-89124D065098}"/>
              </a:ext>
            </a:extLst>
          </p:cNvPr>
          <p:cNvSpPr txBox="1"/>
          <p:nvPr/>
        </p:nvSpPr>
        <p:spPr>
          <a:xfrm>
            <a:off x="516000" y="6460248"/>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8" name="Picture 7">
            <a:extLst>
              <a:ext uri="{FF2B5EF4-FFF2-40B4-BE49-F238E27FC236}">
                <a16:creationId xmlns:a16="http://schemas.microsoft.com/office/drawing/2014/main" id="{9ACB0221-D67B-9085-589B-EEF6490D19D9}"/>
              </a:ext>
            </a:extLst>
          </p:cNvPr>
          <p:cNvPicPr>
            <a:picLocks noChangeAspect="1"/>
          </p:cNvPicPr>
          <p:nvPr/>
        </p:nvPicPr>
        <p:blipFill rotWithShape="1">
          <a:blip r:embed="rId4">
            <a:extLst>
              <a:ext uri="{28A0092B-C50C-407E-A947-70E740481C1C}">
                <a14:useLocalDpi xmlns:a14="http://schemas.microsoft.com/office/drawing/2010/main" val="0"/>
              </a:ext>
            </a:extLst>
          </a:blip>
          <a:srcRect l="2660"/>
          <a:stretch/>
        </p:blipFill>
        <p:spPr>
          <a:xfrm>
            <a:off x="1526986" y="1455076"/>
            <a:ext cx="8957979" cy="4922405"/>
          </a:xfrm>
          <a:prstGeom prst="rect">
            <a:avLst/>
          </a:prstGeom>
        </p:spPr>
      </p:pic>
      <p:sp>
        <p:nvSpPr>
          <p:cNvPr id="42" name="TextBox 41">
            <a:extLst>
              <a:ext uri="{FF2B5EF4-FFF2-40B4-BE49-F238E27FC236}">
                <a16:creationId xmlns:a16="http://schemas.microsoft.com/office/drawing/2014/main" id="{C6D10805-77EB-523E-CAD7-55F9B9256613}"/>
              </a:ext>
            </a:extLst>
          </p:cNvPr>
          <p:cNvSpPr txBox="1"/>
          <p:nvPr/>
        </p:nvSpPr>
        <p:spPr>
          <a:xfrm>
            <a:off x="4403287" y="4370642"/>
            <a:ext cx="1973450"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Randomising Grid</a:t>
            </a:r>
          </a:p>
        </p:txBody>
      </p:sp>
      <p:sp>
        <p:nvSpPr>
          <p:cNvPr id="43" name="TextBox 42">
            <a:extLst>
              <a:ext uri="{FF2B5EF4-FFF2-40B4-BE49-F238E27FC236}">
                <a16:creationId xmlns:a16="http://schemas.microsoft.com/office/drawing/2014/main" id="{8391F4B1-4168-30BD-862F-2D2233094E2C}"/>
              </a:ext>
            </a:extLst>
          </p:cNvPr>
          <p:cNvSpPr txBox="1"/>
          <p:nvPr/>
        </p:nvSpPr>
        <p:spPr>
          <a:xfrm>
            <a:off x="2843151" y="2705813"/>
            <a:ext cx="844686"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Rotary Motor</a:t>
            </a:r>
          </a:p>
        </p:txBody>
      </p:sp>
      <p:sp>
        <p:nvSpPr>
          <p:cNvPr id="44" name="TextBox 43">
            <a:extLst>
              <a:ext uri="{FF2B5EF4-FFF2-40B4-BE49-F238E27FC236}">
                <a16:creationId xmlns:a16="http://schemas.microsoft.com/office/drawing/2014/main" id="{7301D459-B984-B4E7-F8D2-986E23B91AF0}"/>
              </a:ext>
            </a:extLst>
          </p:cNvPr>
          <p:cNvSpPr txBox="1"/>
          <p:nvPr/>
        </p:nvSpPr>
        <p:spPr>
          <a:xfrm>
            <a:off x="2843150" y="1788057"/>
            <a:ext cx="1397475"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Changeable Nozzle</a:t>
            </a:r>
          </a:p>
        </p:txBody>
      </p:sp>
      <p:sp>
        <p:nvSpPr>
          <p:cNvPr id="45" name="TextBox 44">
            <a:extLst>
              <a:ext uri="{FF2B5EF4-FFF2-40B4-BE49-F238E27FC236}">
                <a16:creationId xmlns:a16="http://schemas.microsoft.com/office/drawing/2014/main" id="{7A04E330-5AA4-12FF-C71B-F32D88BD23D5}"/>
              </a:ext>
            </a:extLst>
          </p:cNvPr>
          <p:cNvSpPr txBox="1"/>
          <p:nvPr/>
        </p:nvSpPr>
        <p:spPr>
          <a:xfrm>
            <a:off x="4381062" y="5057975"/>
            <a:ext cx="1858113" cy="338554"/>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All Terrain Tripod</a:t>
            </a:r>
          </a:p>
        </p:txBody>
      </p:sp>
      <p:sp>
        <p:nvSpPr>
          <p:cNvPr id="46" name="TextBox 45">
            <a:extLst>
              <a:ext uri="{FF2B5EF4-FFF2-40B4-BE49-F238E27FC236}">
                <a16:creationId xmlns:a16="http://schemas.microsoft.com/office/drawing/2014/main" id="{C263A9F2-A411-491B-0B26-174978D2764A}"/>
              </a:ext>
            </a:extLst>
          </p:cNvPr>
          <p:cNvSpPr txBox="1"/>
          <p:nvPr/>
        </p:nvSpPr>
        <p:spPr>
          <a:xfrm>
            <a:off x="9182370" y="2032506"/>
            <a:ext cx="1193218"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Motorised Pump</a:t>
            </a:r>
          </a:p>
        </p:txBody>
      </p:sp>
      <p:sp>
        <p:nvSpPr>
          <p:cNvPr id="47" name="TextBox 46">
            <a:extLst>
              <a:ext uri="{FF2B5EF4-FFF2-40B4-BE49-F238E27FC236}">
                <a16:creationId xmlns:a16="http://schemas.microsoft.com/office/drawing/2014/main" id="{65EAFDCE-6A6A-14BC-FC27-8A007551B2CC}"/>
              </a:ext>
            </a:extLst>
          </p:cNvPr>
          <p:cNvSpPr txBox="1"/>
          <p:nvPr/>
        </p:nvSpPr>
        <p:spPr>
          <a:xfrm>
            <a:off x="8996929" y="4444259"/>
            <a:ext cx="1009942" cy="584775"/>
          </a:xfrm>
          <a:prstGeom prst="rect">
            <a:avLst/>
          </a:prstGeom>
          <a:noFill/>
        </p:spPr>
        <p:txBody>
          <a:bodyPr wrap="square" rtlCol="0">
            <a:spAutoFit/>
          </a:bodyPr>
          <a:lstStyle/>
          <a:p>
            <a:pPr algn="r"/>
            <a:r>
              <a:rPr lang="en-GB" sz="1600" b="1" dirty="0">
                <a:solidFill>
                  <a:srgbClr val="003A65"/>
                </a:solidFill>
                <a:latin typeface="Derailed SemiBold" panose="020B0503030101060003" pitchFamily="34" charset="77"/>
              </a:rPr>
              <a:t>Water Supply</a:t>
            </a:r>
          </a:p>
        </p:txBody>
      </p:sp>
      <p:sp>
        <p:nvSpPr>
          <p:cNvPr id="48" name="TextBox 47">
            <a:extLst>
              <a:ext uri="{FF2B5EF4-FFF2-40B4-BE49-F238E27FC236}">
                <a16:creationId xmlns:a16="http://schemas.microsoft.com/office/drawing/2014/main" id="{8320ACC2-5134-89AE-ED69-26BC2F1D0F0F}"/>
              </a:ext>
            </a:extLst>
          </p:cNvPr>
          <p:cNvSpPr txBox="1"/>
          <p:nvPr/>
        </p:nvSpPr>
        <p:spPr>
          <a:xfrm>
            <a:off x="7426896" y="1677559"/>
            <a:ext cx="856109" cy="584775"/>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Sensor</a:t>
            </a:r>
          </a:p>
        </p:txBody>
      </p:sp>
      <p:sp>
        <p:nvSpPr>
          <p:cNvPr id="49" name="TextBox 48">
            <a:extLst>
              <a:ext uri="{FF2B5EF4-FFF2-40B4-BE49-F238E27FC236}">
                <a16:creationId xmlns:a16="http://schemas.microsoft.com/office/drawing/2014/main" id="{5DD979E0-DEB1-DFE7-DB57-54B73FAEEBA1}"/>
              </a:ext>
            </a:extLst>
          </p:cNvPr>
          <p:cNvSpPr txBox="1"/>
          <p:nvPr/>
        </p:nvSpPr>
        <p:spPr>
          <a:xfrm>
            <a:off x="9182370" y="2854244"/>
            <a:ext cx="1326726" cy="830997"/>
          </a:xfrm>
          <a:prstGeom prst="rect">
            <a:avLst/>
          </a:prstGeom>
          <a:noFill/>
        </p:spPr>
        <p:txBody>
          <a:bodyPr wrap="square" rtlCol="0">
            <a:spAutoFit/>
          </a:bodyPr>
          <a:lstStyle/>
          <a:p>
            <a:r>
              <a:rPr lang="en-GB" sz="1600" b="1" dirty="0">
                <a:solidFill>
                  <a:srgbClr val="003A65"/>
                </a:solidFill>
                <a:latin typeface="Derailed SemiBold" panose="020B0503030101060003" pitchFamily="34" charset="77"/>
              </a:rPr>
              <a:t>Flow Control Valve</a:t>
            </a:r>
          </a:p>
        </p:txBody>
      </p:sp>
      <p:cxnSp>
        <p:nvCxnSpPr>
          <p:cNvPr id="61" name="Elbow Connector 60">
            <a:extLst>
              <a:ext uri="{FF2B5EF4-FFF2-40B4-BE49-F238E27FC236}">
                <a16:creationId xmlns:a16="http://schemas.microsoft.com/office/drawing/2014/main" id="{7441B2B9-72C7-B6C6-FFBB-E9F6569485B0}"/>
              </a:ext>
            </a:extLst>
          </p:cNvPr>
          <p:cNvCxnSpPr>
            <a:cxnSpLocks/>
            <a:stCxn id="47" idx="3"/>
          </p:cNvCxnSpPr>
          <p:nvPr/>
        </p:nvCxnSpPr>
        <p:spPr>
          <a:xfrm>
            <a:off x="10006871" y="4736647"/>
            <a:ext cx="281728" cy="321328"/>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223A3565-9E00-701C-A3A1-22CD33A69341}"/>
              </a:ext>
            </a:extLst>
          </p:cNvPr>
          <p:cNvCxnSpPr>
            <a:cxnSpLocks/>
          </p:cNvCxnSpPr>
          <p:nvPr/>
        </p:nvCxnSpPr>
        <p:spPr>
          <a:xfrm rot="16200000" flipH="1">
            <a:off x="6648610" y="3194209"/>
            <a:ext cx="2084238" cy="220491"/>
          </a:xfrm>
          <a:prstGeom prst="bentConnector3">
            <a:avLst>
              <a:gd name="adj1" fmla="val 99966"/>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F54FCE89-2AD0-B043-CF50-9FFD7CD81364}"/>
              </a:ext>
            </a:extLst>
          </p:cNvPr>
          <p:cNvCxnSpPr>
            <a:cxnSpLocks/>
            <a:stCxn id="49" idx="1"/>
          </p:cNvCxnSpPr>
          <p:nvPr/>
        </p:nvCxnSpPr>
        <p:spPr>
          <a:xfrm rot="10800000" flipV="1">
            <a:off x="8480426" y="3269742"/>
            <a:ext cx="701944" cy="2080129"/>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4013A88F-2630-3D65-E5D0-2FA9D66D5811}"/>
              </a:ext>
            </a:extLst>
          </p:cNvPr>
          <p:cNvCxnSpPr>
            <a:cxnSpLocks/>
            <a:stCxn id="46" idx="1"/>
          </p:cNvCxnSpPr>
          <p:nvPr/>
        </p:nvCxnSpPr>
        <p:spPr>
          <a:xfrm rot="10800000" flipV="1">
            <a:off x="8235142" y="2324893"/>
            <a:ext cx="947228" cy="3604851"/>
          </a:xfrm>
          <a:prstGeom prst="bentConnector2">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B817A33-3CB0-5BD4-09A4-FB52A5104E7A}"/>
              </a:ext>
            </a:extLst>
          </p:cNvPr>
          <p:cNvCxnSpPr>
            <a:cxnSpLocks/>
            <a:stCxn id="42" idx="1"/>
          </p:cNvCxnSpPr>
          <p:nvPr/>
        </p:nvCxnSpPr>
        <p:spPr>
          <a:xfrm flipH="1">
            <a:off x="3687836" y="4539919"/>
            <a:ext cx="715451" cy="8375"/>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B732C5D7-0E1D-3FC4-07D6-EF63FBBF72EC}"/>
              </a:ext>
            </a:extLst>
          </p:cNvPr>
          <p:cNvCxnSpPr>
            <a:cxnSpLocks/>
            <a:stCxn id="45" idx="3"/>
          </p:cNvCxnSpPr>
          <p:nvPr/>
        </p:nvCxnSpPr>
        <p:spPr>
          <a:xfrm>
            <a:off x="6239175" y="5227252"/>
            <a:ext cx="534216" cy="0"/>
          </a:xfrm>
          <a:prstGeom prst="straightConnector1">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4F0F0CA4-87C2-7742-4E42-5BB194FD3E77}"/>
              </a:ext>
            </a:extLst>
          </p:cNvPr>
          <p:cNvCxnSpPr>
            <a:cxnSpLocks/>
            <a:stCxn id="44" idx="1"/>
          </p:cNvCxnSpPr>
          <p:nvPr/>
        </p:nvCxnSpPr>
        <p:spPr>
          <a:xfrm rot="10800000" flipH="1" flipV="1">
            <a:off x="2843150" y="2080444"/>
            <a:ext cx="238188" cy="1939545"/>
          </a:xfrm>
          <a:prstGeom prst="bentConnector4">
            <a:avLst>
              <a:gd name="adj1" fmla="val -95975"/>
              <a:gd name="adj2" fmla="val 10026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a:extLst>
              <a:ext uri="{FF2B5EF4-FFF2-40B4-BE49-F238E27FC236}">
                <a16:creationId xmlns:a16="http://schemas.microsoft.com/office/drawing/2014/main" id="{A164B803-EC35-0929-0169-E6FD3C000E64}"/>
              </a:ext>
            </a:extLst>
          </p:cNvPr>
          <p:cNvCxnSpPr>
            <a:cxnSpLocks/>
            <a:stCxn id="43" idx="3"/>
          </p:cNvCxnSpPr>
          <p:nvPr/>
        </p:nvCxnSpPr>
        <p:spPr>
          <a:xfrm flipH="1">
            <a:off x="3326622" y="2998201"/>
            <a:ext cx="361215" cy="988012"/>
          </a:xfrm>
          <a:prstGeom prst="bentConnector4">
            <a:avLst>
              <a:gd name="adj1" fmla="val -63286"/>
              <a:gd name="adj2" fmla="val 99503"/>
            </a:avLst>
          </a:prstGeom>
          <a:ln w="38100">
            <a:solidFill>
              <a:srgbClr val="DA1A35"/>
            </a:solidFill>
            <a:tailEnd type="triangle"/>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B500B7E-EA3C-5C8A-8261-753D23774D58}"/>
              </a:ext>
            </a:extLst>
          </p:cNvPr>
          <p:cNvGrpSpPr/>
          <p:nvPr/>
        </p:nvGrpSpPr>
        <p:grpSpPr>
          <a:xfrm>
            <a:off x="90762" y="101777"/>
            <a:ext cx="1053071" cy="1284975"/>
            <a:chOff x="1522489" y="117105"/>
            <a:chExt cx="1053071" cy="1284975"/>
          </a:xfrm>
        </p:grpSpPr>
        <p:sp>
          <p:nvSpPr>
            <p:cNvPr id="169" name="Rounded Rectangle 168">
              <a:extLst>
                <a:ext uri="{FF2B5EF4-FFF2-40B4-BE49-F238E27FC236}">
                  <a16:creationId xmlns:a16="http://schemas.microsoft.com/office/drawing/2014/main" id="{40BC077B-A548-6B11-740D-F5FF2DA819C5}"/>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9463780C-4EA8-1C61-D339-14B3637B5D89}"/>
                </a:ext>
              </a:extLst>
            </p:cNvPr>
            <p:cNvGrpSpPr/>
            <p:nvPr/>
          </p:nvGrpSpPr>
          <p:grpSpPr>
            <a:xfrm>
              <a:off x="1573437" y="160895"/>
              <a:ext cx="951174" cy="1197394"/>
              <a:chOff x="188650" y="82180"/>
              <a:chExt cx="951174" cy="1197394"/>
            </a:xfrm>
          </p:grpSpPr>
          <p:pic>
            <p:nvPicPr>
              <p:cNvPr id="171" name="Picture 170">
                <a:extLst>
                  <a:ext uri="{FF2B5EF4-FFF2-40B4-BE49-F238E27FC236}">
                    <a16:creationId xmlns:a16="http://schemas.microsoft.com/office/drawing/2014/main" id="{83F5550B-B031-AECF-3AF7-99BC5591C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72" name="TextBox 171">
                <a:extLst>
                  <a:ext uri="{FF2B5EF4-FFF2-40B4-BE49-F238E27FC236}">
                    <a16:creationId xmlns:a16="http://schemas.microsoft.com/office/drawing/2014/main" id="{3E056F97-6726-20CB-63B2-BAA8261C342F}"/>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 name="Graphic 1" descr="Home">
            <a:hlinkClick r:id="rId6" action="ppaction://hlinksldjump"/>
            <a:extLst>
              <a:ext uri="{FF2B5EF4-FFF2-40B4-BE49-F238E27FC236}">
                <a16:creationId xmlns:a16="http://schemas.microsoft.com/office/drawing/2014/main" id="{1C63F862-1C05-FBD0-9661-5AE5B38BD2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6079" y="11745"/>
            <a:ext cx="745772" cy="745772"/>
          </a:xfrm>
          <a:prstGeom prst="rect">
            <a:avLst/>
          </a:prstGeom>
        </p:spPr>
      </p:pic>
    </p:spTree>
    <p:extLst>
      <p:ext uri="{BB962C8B-B14F-4D97-AF65-F5344CB8AC3E}">
        <p14:creationId xmlns:p14="http://schemas.microsoft.com/office/powerpoint/2010/main" val="1389053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4"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5"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Motorised Pump</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20" name="Picture 19">
            <a:extLst>
              <a:ext uri="{FF2B5EF4-FFF2-40B4-BE49-F238E27FC236}">
                <a16:creationId xmlns:a16="http://schemas.microsoft.com/office/drawing/2014/main" id="{7777B37B-A074-1705-022F-A23BD89E7C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1013" y="1499425"/>
            <a:ext cx="3288898" cy="4379495"/>
          </a:xfrm>
          <a:prstGeom prst="rect">
            <a:avLst/>
          </a:prstGeom>
        </p:spPr>
      </p:pic>
      <p:sp>
        <p:nvSpPr>
          <p:cNvPr id="21" name="Rounded Rectangle 20">
            <a:extLst>
              <a:ext uri="{FF2B5EF4-FFF2-40B4-BE49-F238E27FC236}">
                <a16:creationId xmlns:a16="http://schemas.microsoft.com/office/drawing/2014/main" id="{4016682A-365C-B3B3-9CC0-A6A397FD7292}"/>
              </a:ext>
            </a:extLst>
          </p:cNvPr>
          <p:cNvSpPr/>
          <p:nvPr/>
        </p:nvSpPr>
        <p:spPr>
          <a:xfrm>
            <a:off x="2383627" y="2830494"/>
            <a:ext cx="2907930" cy="1560473"/>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3269B95-4E38-7334-9A9A-F73EDFA37E0C}"/>
              </a:ext>
            </a:extLst>
          </p:cNvPr>
          <p:cNvSpPr txBox="1"/>
          <p:nvPr/>
        </p:nvSpPr>
        <p:spPr>
          <a:xfrm>
            <a:off x="2450062" y="2888850"/>
            <a:ext cx="2635286" cy="1477328"/>
          </a:xfrm>
          <a:prstGeom prst="rect">
            <a:avLst/>
          </a:prstGeom>
          <a:noFill/>
        </p:spPr>
        <p:txBody>
          <a:bodyPr wrap="square" rtlCol="0">
            <a:spAutoFit/>
          </a:bodyPr>
          <a:lstStyle/>
          <a:p>
            <a:r>
              <a:rPr lang="en-GB" dirty="0">
                <a:solidFill>
                  <a:srgbClr val="003A65"/>
                </a:solidFill>
                <a:latin typeface="Derailed Medium" panose="020B0503030101060003" pitchFamily="34" charset="77"/>
              </a:rPr>
              <a:t>A motorised pump controls simulated rainfall intensity by adjusting the pressure setting</a:t>
            </a:r>
          </a:p>
        </p:txBody>
      </p:sp>
    </p:spTree>
    <p:extLst>
      <p:ext uri="{BB962C8B-B14F-4D97-AF65-F5344CB8AC3E}">
        <p14:creationId xmlns:p14="http://schemas.microsoft.com/office/powerpoint/2010/main" val="3632830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3">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4"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5"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Rotary Motor</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14" name="TextBox 13">
            <a:extLst>
              <a:ext uri="{FF2B5EF4-FFF2-40B4-BE49-F238E27FC236}">
                <a16:creationId xmlns:a16="http://schemas.microsoft.com/office/drawing/2014/main" id="{9491D971-6374-7657-59A1-2E4A20EB7322}"/>
              </a:ext>
            </a:extLst>
          </p:cNvPr>
          <p:cNvSpPr txBox="1"/>
          <p:nvPr/>
        </p:nvSpPr>
        <p:spPr>
          <a:xfrm>
            <a:off x="651761" y="6455922"/>
            <a:ext cx="11092732"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The Design and Development of a Portable Rainfall Simulator for Evaluating Rain Gauge Measurement Accuracy</a:t>
            </a:r>
          </a:p>
        </p:txBody>
      </p:sp>
      <p:pic>
        <p:nvPicPr>
          <p:cNvPr id="7" name="Picture 6">
            <a:extLst>
              <a:ext uri="{FF2B5EF4-FFF2-40B4-BE49-F238E27FC236}">
                <a16:creationId xmlns:a16="http://schemas.microsoft.com/office/drawing/2014/main" id="{301C95CC-156F-A56C-F12A-0F3B2CC47C71}"/>
              </a:ext>
            </a:extLst>
          </p:cNvPr>
          <p:cNvPicPr>
            <a:picLocks noChangeAspect="1"/>
          </p:cNvPicPr>
          <p:nvPr/>
        </p:nvPicPr>
        <p:blipFill rotWithShape="1">
          <a:blip r:embed="rId8">
            <a:extLst>
              <a:ext uri="{28A0092B-C50C-407E-A947-70E740481C1C}">
                <a14:useLocalDpi xmlns:a14="http://schemas.microsoft.com/office/drawing/2010/main" val="0"/>
              </a:ext>
            </a:extLst>
          </a:blip>
          <a:srcRect b="26744"/>
          <a:stretch/>
        </p:blipFill>
        <p:spPr>
          <a:xfrm>
            <a:off x="5346038" y="1512104"/>
            <a:ext cx="4818241" cy="4706192"/>
          </a:xfrm>
          <a:prstGeom prst="rect">
            <a:avLst/>
          </a:prstGeom>
        </p:spPr>
      </p:pic>
      <p:sp>
        <p:nvSpPr>
          <p:cNvPr id="8" name="Rounded Rectangle 7">
            <a:extLst>
              <a:ext uri="{FF2B5EF4-FFF2-40B4-BE49-F238E27FC236}">
                <a16:creationId xmlns:a16="http://schemas.microsoft.com/office/drawing/2014/main" id="{CB01444C-D6EF-ACDC-7CFE-22AF845CF53C}"/>
              </a:ext>
            </a:extLst>
          </p:cNvPr>
          <p:cNvSpPr/>
          <p:nvPr/>
        </p:nvSpPr>
        <p:spPr>
          <a:xfrm>
            <a:off x="1982413" y="2173061"/>
            <a:ext cx="2907930" cy="3253040"/>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D124DC-7E12-A73A-9661-982DC75FB738}"/>
              </a:ext>
            </a:extLst>
          </p:cNvPr>
          <p:cNvSpPr txBox="1"/>
          <p:nvPr/>
        </p:nvSpPr>
        <p:spPr>
          <a:xfrm>
            <a:off x="2048848" y="2231417"/>
            <a:ext cx="2907930" cy="3139321"/>
          </a:xfrm>
          <a:prstGeom prst="rect">
            <a:avLst/>
          </a:prstGeom>
          <a:noFill/>
        </p:spPr>
        <p:txBody>
          <a:bodyPr wrap="square" rtlCol="0">
            <a:spAutoFit/>
          </a:bodyPr>
          <a:lstStyle/>
          <a:p>
            <a:r>
              <a:rPr lang="en-GB" dirty="0">
                <a:solidFill>
                  <a:srgbClr val="003A65"/>
                </a:solidFill>
                <a:latin typeface="Derailed Medium" panose="020B0503030101060003" pitchFamily="34" charset="77"/>
              </a:rPr>
              <a:t>A small motor drives a gear assembly, transferring rotation to a gear encircling a freely rotating water pipe. This induces rotation of the nozzle head, enhancing variability in droplet trajectories. The motor operates at three selectable speeds.</a:t>
            </a:r>
          </a:p>
        </p:txBody>
      </p:sp>
    </p:spTree>
    <p:extLst>
      <p:ext uri="{BB962C8B-B14F-4D97-AF65-F5344CB8AC3E}">
        <p14:creationId xmlns:p14="http://schemas.microsoft.com/office/powerpoint/2010/main" val="37136320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2B18FECF-10E5-A7FC-1FAE-F15289A43063}"/>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79E115AD-E685-63B5-7719-DCC7ED2655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467"/>
          <a:stretch/>
        </p:blipFill>
        <p:spPr>
          <a:xfrm>
            <a:off x="876337" y="1581002"/>
            <a:ext cx="5069864" cy="3424134"/>
          </a:xfrm>
          <a:prstGeom prst="rect">
            <a:avLst/>
          </a:prstGeom>
        </p:spPr>
      </p:pic>
      <p:pic>
        <p:nvPicPr>
          <p:cNvPr id="8" name="Picture 7">
            <a:extLst>
              <a:ext uri="{FF2B5EF4-FFF2-40B4-BE49-F238E27FC236}">
                <a16:creationId xmlns:a16="http://schemas.microsoft.com/office/drawing/2014/main" id="{8A9B45D7-2B7B-372A-E8CC-DDE86B25F3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15"/>
          <a:stretch/>
        </p:blipFill>
        <p:spPr>
          <a:xfrm>
            <a:off x="6042505" y="1581003"/>
            <a:ext cx="5147606" cy="3424134"/>
          </a:xfrm>
          <a:prstGeom prst="rect">
            <a:avLst/>
          </a:prstGeom>
        </p:spPr>
      </p:pic>
      <p:sp>
        <p:nvSpPr>
          <p:cNvPr id="15" name="Rounded Rectangle 14">
            <a:extLst>
              <a:ext uri="{FF2B5EF4-FFF2-40B4-BE49-F238E27FC236}">
                <a16:creationId xmlns:a16="http://schemas.microsoft.com/office/drawing/2014/main" id="{7D46A128-290C-F346-451A-6A3C731A084B}"/>
              </a:ext>
            </a:extLst>
          </p:cNvPr>
          <p:cNvSpPr/>
          <p:nvPr/>
        </p:nvSpPr>
        <p:spPr>
          <a:xfrm>
            <a:off x="876337" y="5070861"/>
            <a:ext cx="10313774" cy="1090862"/>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2A40AA2-654D-91A8-5A23-B239BD9DC388}"/>
              </a:ext>
            </a:extLst>
          </p:cNvPr>
          <p:cNvSpPr txBox="1"/>
          <p:nvPr/>
        </p:nvSpPr>
        <p:spPr>
          <a:xfrm>
            <a:off x="956582" y="5200793"/>
            <a:ext cx="10313773" cy="830997"/>
          </a:xfrm>
          <a:prstGeom prst="rect">
            <a:avLst/>
          </a:prstGeom>
          <a:noFill/>
        </p:spPr>
        <p:txBody>
          <a:bodyPr wrap="square" rtlCol="0">
            <a:spAutoFit/>
          </a:bodyPr>
          <a:lstStyle/>
          <a:p>
            <a:r>
              <a:rPr lang="en-GB" sz="1200" dirty="0">
                <a:solidFill>
                  <a:srgbClr val="003A65"/>
                </a:solidFill>
                <a:latin typeface="Derailed Medium" panose="020B0503030101060003" pitchFamily="34" charset="77"/>
              </a:rPr>
              <a:t>(a) Gantt chart showing disdrometer data availability across the </a:t>
            </a:r>
            <a:r>
              <a:rPr lang="en-GB" sz="1200" dirty="0" err="1">
                <a:solidFill>
                  <a:srgbClr val="003A65"/>
                </a:solidFill>
                <a:latin typeface="Derailed Medium" panose="020B0503030101060003" pitchFamily="34" charset="77"/>
              </a:rPr>
              <a:t>DiVeN</a:t>
            </a:r>
            <a:r>
              <a:rPr lang="en-GB" sz="1200" dirty="0">
                <a:solidFill>
                  <a:srgbClr val="003A65"/>
                </a:solidFill>
                <a:latin typeface="Derailed Medium" panose="020B0503030101060003" pitchFamily="34" charset="77"/>
              </a:rPr>
              <a:t> network over the study period. Periods excluded from analysis due to missing data, absence of detected rainfall, and potential snowfall risk are highlighted. (b) Stacked bar chart illustrating the relative volume of data contributed by each site, where data volume represents periods within operational time during which rainfall was detected, rather than total instrument uptime. (c) Pie chart showing the percentage contribution and number of one-minute samples from each site.</a:t>
            </a:r>
          </a:p>
        </p:txBody>
      </p:sp>
      <p:pic>
        <p:nvPicPr>
          <p:cNvPr id="2" name="Graphic 1" descr="Zoom in">
            <a:hlinkClick r:id="rId8" action="ppaction://hlinksldjump"/>
            <a:extLst>
              <a:ext uri="{FF2B5EF4-FFF2-40B4-BE49-F238E27FC236}">
                <a16:creationId xmlns:a16="http://schemas.microsoft.com/office/drawing/2014/main" id="{EB536648-9F27-93DC-4EE6-13AAF83830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582" y="4264222"/>
            <a:ext cx="720000" cy="720000"/>
          </a:xfrm>
          <a:prstGeom prst="rect">
            <a:avLst/>
          </a:prstGeom>
        </p:spPr>
      </p:pic>
      <p:pic>
        <p:nvPicPr>
          <p:cNvPr id="14" name="Graphic 13" descr="Zoom in">
            <a:hlinkClick r:id="rId10" action="ppaction://hlinksldjump"/>
            <a:extLst>
              <a:ext uri="{FF2B5EF4-FFF2-40B4-BE49-F238E27FC236}">
                <a16:creationId xmlns:a16="http://schemas.microsoft.com/office/drawing/2014/main" id="{645F706D-101C-BF2D-E9AF-A03F37CCFA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5484" y="4264222"/>
            <a:ext cx="720000" cy="720000"/>
          </a:xfrm>
          <a:prstGeom prst="rect">
            <a:avLst/>
          </a:prstGeom>
        </p:spPr>
      </p:pic>
    </p:spTree>
    <p:extLst>
      <p:ext uri="{BB962C8B-B14F-4D97-AF65-F5344CB8AC3E}">
        <p14:creationId xmlns:p14="http://schemas.microsoft.com/office/powerpoint/2010/main" val="31643292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859C80F8-0617-CB92-3342-EC60B2D412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69F49F-2B6B-49B0-30E4-6681159BA807}"/>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8A5ED56A-A4FA-7EC2-1752-B0F84701171D}"/>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043D5C58-0592-F678-A674-1C313D2522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3831FC72-9AB5-9092-A535-CB36FBEF8F25}"/>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9471F00E-D3BA-521A-FFE0-CBB617F6023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034B7EC7-8DBC-9899-DCCC-46B4A73FE2DE}"/>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70967D8-6DE9-AF7A-62CD-F8CFE4CEE35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C094419-F96B-50A1-E73B-B5B739B2C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78C2BE22-A2F8-B1F0-0FC0-9E9A816CAEC6}"/>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91C62237-C767-9379-219A-4043D209F1A4}"/>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5E047718-4E40-159F-DE82-5A848FAC16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467"/>
          <a:stretch/>
        </p:blipFill>
        <p:spPr>
          <a:xfrm>
            <a:off x="876337" y="1581002"/>
            <a:ext cx="5069864" cy="3424134"/>
          </a:xfrm>
          <a:prstGeom prst="rect">
            <a:avLst/>
          </a:prstGeom>
        </p:spPr>
      </p:pic>
      <p:pic>
        <p:nvPicPr>
          <p:cNvPr id="8" name="Picture 7">
            <a:extLst>
              <a:ext uri="{FF2B5EF4-FFF2-40B4-BE49-F238E27FC236}">
                <a16:creationId xmlns:a16="http://schemas.microsoft.com/office/drawing/2014/main" id="{91F914A8-F899-A4BA-32A5-BF101B8D85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15"/>
          <a:stretch/>
        </p:blipFill>
        <p:spPr>
          <a:xfrm>
            <a:off x="6042505" y="1581003"/>
            <a:ext cx="5147606" cy="3424134"/>
          </a:xfrm>
          <a:prstGeom prst="rect">
            <a:avLst/>
          </a:prstGeom>
        </p:spPr>
      </p:pic>
      <p:sp>
        <p:nvSpPr>
          <p:cNvPr id="15" name="Rounded Rectangle 14">
            <a:extLst>
              <a:ext uri="{FF2B5EF4-FFF2-40B4-BE49-F238E27FC236}">
                <a16:creationId xmlns:a16="http://schemas.microsoft.com/office/drawing/2014/main" id="{3DF59937-EBDB-C638-378D-910966588992}"/>
              </a:ext>
            </a:extLst>
          </p:cNvPr>
          <p:cNvSpPr/>
          <p:nvPr/>
        </p:nvSpPr>
        <p:spPr>
          <a:xfrm>
            <a:off x="876337" y="5070861"/>
            <a:ext cx="10313774" cy="1090862"/>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C1F44EC-2B71-6B64-62B5-C537131D14C6}"/>
              </a:ext>
            </a:extLst>
          </p:cNvPr>
          <p:cNvSpPr txBox="1"/>
          <p:nvPr/>
        </p:nvSpPr>
        <p:spPr>
          <a:xfrm>
            <a:off x="956582" y="5200793"/>
            <a:ext cx="10313773" cy="830997"/>
          </a:xfrm>
          <a:prstGeom prst="rect">
            <a:avLst/>
          </a:prstGeom>
          <a:noFill/>
        </p:spPr>
        <p:txBody>
          <a:bodyPr wrap="square" rtlCol="0">
            <a:spAutoFit/>
          </a:bodyPr>
          <a:lstStyle/>
          <a:p>
            <a:r>
              <a:rPr lang="en-GB" sz="1200" dirty="0">
                <a:solidFill>
                  <a:srgbClr val="003A65"/>
                </a:solidFill>
                <a:latin typeface="Derailed Medium" panose="020B0503030101060003" pitchFamily="34" charset="77"/>
              </a:rPr>
              <a:t>(a) Gantt chart showing disdrometer data availability across the </a:t>
            </a:r>
            <a:r>
              <a:rPr lang="en-GB" sz="1200" dirty="0" err="1">
                <a:solidFill>
                  <a:srgbClr val="003A65"/>
                </a:solidFill>
                <a:latin typeface="Derailed Medium" panose="020B0503030101060003" pitchFamily="34" charset="77"/>
              </a:rPr>
              <a:t>DiVeN</a:t>
            </a:r>
            <a:r>
              <a:rPr lang="en-GB" sz="1200" dirty="0">
                <a:solidFill>
                  <a:srgbClr val="003A65"/>
                </a:solidFill>
                <a:latin typeface="Derailed Medium" panose="020B0503030101060003" pitchFamily="34" charset="77"/>
              </a:rPr>
              <a:t> network over the study period. Periods excluded from analysis due to missing data, absence of detected rainfall, and potential snowfall risk are highlighted. (b) Stacked bar chart illustrating the relative volume of data contributed by each site, where data volume represents periods within operational time during which rainfall was detected, rather than total instrument uptime. (c) Pie chart showing the percentage contribution and number of one-minute samples from each site.</a:t>
            </a:r>
          </a:p>
        </p:txBody>
      </p:sp>
      <p:pic>
        <p:nvPicPr>
          <p:cNvPr id="2" name="Graphic 1" descr="Zoom in">
            <a:hlinkClick r:id="rId8" action="ppaction://hlinksldjump"/>
            <a:extLst>
              <a:ext uri="{FF2B5EF4-FFF2-40B4-BE49-F238E27FC236}">
                <a16:creationId xmlns:a16="http://schemas.microsoft.com/office/drawing/2014/main" id="{95824F60-3C56-F18B-501B-3D5AEA4B7B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582" y="4264222"/>
            <a:ext cx="720000" cy="720000"/>
          </a:xfrm>
          <a:prstGeom prst="rect">
            <a:avLst/>
          </a:prstGeom>
        </p:spPr>
      </p:pic>
      <p:pic>
        <p:nvPicPr>
          <p:cNvPr id="14" name="Graphic 13" descr="Zoom in">
            <a:hlinkClick r:id="rId10" action="ppaction://hlinksldjump"/>
            <a:extLst>
              <a:ext uri="{FF2B5EF4-FFF2-40B4-BE49-F238E27FC236}">
                <a16:creationId xmlns:a16="http://schemas.microsoft.com/office/drawing/2014/main" id="{F2F772DF-AF0A-3EB5-2DF5-876387522E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5484" y="4264222"/>
            <a:ext cx="720000" cy="720000"/>
          </a:xfrm>
          <a:prstGeom prst="rect">
            <a:avLst/>
          </a:prstGeom>
        </p:spPr>
      </p:pic>
    </p:spTree>
    <p:extLst>
      <p:ext uri="{BB962C8B-B14F-4D97-AF65-F5344CB8AC3E}">
        <p14:creationId xmlns:p14="http://schemas.microsoft.com/office/powerpoint/2010/main" val="35201916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Terminal Velocity Exceedance Check For?</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2AC6F849-3BEE-029D-04C6-4B2FBA0DC844}"/>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2BF6C293-A736-39CF-B41B-9FB1D1AA5E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833" y="1433342"/>
            <a:ext cx="6106979" cy="4789459"/>
          </a:xfrm>
          <a:prstGeom prst="rect">
            <a:avLst/>
          </a:prstGeom>
        </p:spPr>
      </p:pic>
      <p:sp>
        <p:nvSpPr>
          <p:cNvPr id="8" name="Rounded Rectangle 7">
            <a:extLst>
              <a:ext uri="{FF2B5EF4-FFF2-40B4-BE49-F238E27FC236}">
                <a16:creationId xmlns:a16="http://schemas.microsoft.com/office/drawing/2014/main" id="{80B1C797-B3AA-19DA-CE3B-88556AD7F57C}"/>
              </a:ext>
            </a:extLst>
          </p:cNvPr>
          <p:cNvSpPr/>
          <p:nvPr/>
        </p:nvSpPr>
        <p:spPr>
          <a:xfrm>
            <a:off x="7645001" y="1433342"/>
            <a:ext cx="3013947" cy="478945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BB2F073-A512-4C27-6686-401DB928FDFA}"/>
              </a:ext>
            </a:extLst>
          </p:cNvPr>
          <p:cNvSpPr txBox="1"/>
          <p:nvPr/>
        </p:nvSpPr>
        <p:spPr>
          <a:xfrm>
            <a:off x="7751018" y="1565913"/>
            <a:ext cx="2907930" cy="4524315"/>
          </a:xfrm>
          <a:prstGeom prst="rect">
            <a:avLst/>
          </a:prstGeom>
          <a:noFill/>
        </p:spPr>
        <p:txBody>
          <a:bodyPr wrap="square" rtlCol="0">
            <a:spAutoFit/>
          </a:bodyPr>
          <a:lstStyle/>
          <a:p>
            <a:r>
              <a:rPr lang="en-GB" dirty="0">
                <a:solidFill>
                  <a:srgbClr val="003A65"/>
                </a:solidFill>
                <a:latin typeface="Derailed Medium" panose="020B0503030101060003" pitchFamily="34" charset="77"/>
              </a:rPr>
              <a:t>Scatter plot of </a:t>
            </a:r>
            <a:r>
              <a:rPr lang="en-GB" dirty="0" err="1">
                <a:solidFill>
                  <a:srgbClr val="003A65"/>
                </a:solidFill>
                <a:latin typeface="Derailed Medium" panose="020B0503030101060003" pitchFamily="34" charset="77"/>
              </a:rPr>
              <a:t>DiVeN</a:t>
            </a:r>
            <a:r>
              <a:rPr lang="en-GB" dirty="0">
                <a:solidFill>
                  <a:srgbClr val="003A65"/>
                </a:solidFill>
                <a:latin typeface="Derailed Medium" panose="020B0503030101060003" pitchFamily="34" charset="77"/>
              </a:rPr>
              <a:t> data during quality control, where each point represents a one-minute sample. Dark blue points indicate retained data, while light blue points indicate excluded data based on unrealistic fall velocities. The yellow line shows the theoretical fall velocity, and the red dashed lines define the upper and lower acceptance envelope.</a:t>
            </a:r>
          </a:p>
        </p:txBody>
      </p:sp>
    </p:spTree>
    <p:extLst>
      <p:ext uri="{BB962C8B-B14F-4D97-AF65-F5344CB8AC3E}">
        <p14:creationId xmlns:p14="http://schemas.microsoft.com/office/powerpoint/2010/main" val="20977521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05B70F04-77B9-1315-1DC0-14FE98521D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5A9518-BAE3-C3F4-EBF9-1DCED0895C3E}"/>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E26F7376-C8F0-E633-6587-5FA0168987C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EC96489C-87D4-5D0F-1D21-34BCB9C1B2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6EA1664F-C677-62DF-BF99-9F8B1470DBFC}"/>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Terminal Velocity Exceedance Check For?</a:t>
            </a:r>
          </a:p>
        </p:txBody>
      </p:sp>
      <p:grpSp>
        <p:nvGrpSpPr>
          <p:cNvPr id="9" name="Group 8">
            <a:extLst>
              <a:ext uri="{FF2B5EF4-FFF2-40B4-BE49-F238E27FC236}">
                <a16:creationId xmlns:a16="http://schemas.microsoft.com/office/drawing/2014/main" id="{27E010C4-8E21-42F4-33E3-6A0A92F6BE64}"/>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18F040A4-A6B9-3411-8875-BABB01C36D0B}"/>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3E44593-E41D-6F5C-21BD-0AA73DF79F8F}"/>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56CB6C5D-19CE-5845-E068-6680854994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331B693B-1539-F9C1-9F02-3EC9AF8E978A}"/>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D9AA2582-257D-7004-4F2A-40A7016B8391}"/>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C53A8EB7-6858-6F65-1A73-4D974D235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833" y="1433342"/>
            <a:ext cx="6106979" cy="4789459"/>
          </a:xfrm>
          <a:prstGeom prst="rect">
            <a:avLst/>
          </a:prstGeom>
        </p:spPr>
      </p:pic>
      <p:sp>
        <p:nvSpPr>
          <p:cNvPr id="8" name="Rounded Rectangle 7">
            <a:extLst>
              <a:ext uri="{FF2B5EF4-FFF2-40B4-BE49-F238E27FC236}">
                <a16:creationId xmlns:a16="http://schemas.microsoft.com/office/drawing/2014/main" id="{DE4DA367-F770-D1FD-EC12-89EFC3D63EFF}"/>
              </a:ext>
            </a:extLst>
          </p:cNvPr>
          <p:cNvSpPr/>
          <p:nvPr/>
        </p:nvSpPr>
        <p:spPr>
          <a:xfrm>
            <a:off x="7645001" y="1433342"/>
            <a:ext cx="3013947" cy="478945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DA45ACE-4B6F-5315-3992-9EEEC6E28D43}"/>
              </a:ext>
            </a:extLst>
          </p:cNvPr>
          <p:cNvSpPr txBox="1"/>
          <p:nvPr/>
        </p:nvSpPr>
        <p:spPr>
          <a:xfrm>
            <a:off x="7751018" y="1565913"/>
            <a:ext cx="2907930" cy="4524315"/>
          </a:xfrm>
          <a:prstGeom prst="rect">
            <a:avLst/>
          </a:prstGeom>
          <a:noFill/>
        </p:spPr>
        <p:txBody>
          <a:bodyPr wrap="square" rtlCol="0">
            <a:spAutoFit/>
          </a:bodyPr>
          <a:lstStyle/>
          <a:p>
            <a:r>
              <a:rPr lang="en-GB" dirty="0">
                <a:solidFill>
                  <a:srgbClr val="003A65"/>
                </a:solidFill>
                <a:latin typeface="Derailed Medium" panose="020B0503030101060003" pitchFamily="34" charset="77"/>
              </a:rPr>
              <a:t>Scatter plot of </a:t>
            </a:r>
            <a:r>
              <a:rPr lang="en-GB" dirty="0" err="1">
                <a:solidFill>
                  <a:srgbClr val="003A65"/>
                </a:solidFill>
                <a:latin typeface="Derailed Medium" panose="020B0503030101060003" pitchFamily="34" charset="77"/>
              </a:rPr>
              <a:t>DiVeN</a:t>
            </a:r>
            <a:r>
              <a:rPr lang="en-GB" dirty="0">
                <a:solidFill>
                  <a:srgbClr val="003A65"/>
                </a:solidFill>
                <a:latin typeface="Derailed Medium" panose="020B0503030101060003" pitchFamily="34" charset="77"/>
              </a:rPr>
              <a:t> data during quality control, where each point represents a one-minute sample. Dark blue points indicate retained data, while light blue points indicate excluded data based on unrealistic fall velocities. The yellow line shows the theoretical fall velocity, and the red dashed lines define the upper and lower acceptance envelope.</a:t>
            </a:r>
          </a:p>
        </p:txBody>
      </p:sp>
    </p:spTree>
    <p:extLst>
      <p:ext uri="{BB962C8B-B14F-4D97-AF65-F5344CB8AC3E}">
        <p14:creationId xmlns:p14="http://schemas.microsoft.com/office/powerpoint/2010/main" val="16917599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Correction Factors were Applied ?</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92562456-4CCD-6500-BFAB-B2C8CA2A5768}"/>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12290" name="Picture 2">
            <a:extLst>
              <a:ext uri="{FF2B5EF4-FFF2-40B4-BE49-F238E27FC236}">
                <a16:creationId xmlns:a16="http://schemas.microsoft.com/office/drawing/2014/main" id="{AE57CDDC-415E-1E28-7281-6275972F64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5903"/>
          <a:stretch/>
        </p:blipFill>
        <p:spPr bwMode="auto">
          <a:xfrm>
            <a:off x="1309019" y="1289627"/>
            <a:ext cx="2428792" cy="504463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B4DC270D-23B2-12EC-201B-D2F5B87173AD}"/>
              </a:ext>
            </a:extLst>
          </p:cNvPr>
          <p:cNvSpPr/>
          <p:nvPr/>
        </p:nvSpPr>
        <p:spPr>
          <a:xfrm>
            <a:off x="4035056" y="2342147"/>
            <a:ext cx="7064748" cy="3493552"/>
          </a:xfrm>
          <a:prstGeom prst="roundRect">
            <a:avLst>
              <a:gd name="adj" fmla="val 73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9C1B38A-0068-45F5-9BA6-7CCD192ED31B}"/>
              </a:ext>
            </a:extLst>
          </p:cNvPr>
          <p:cNvSpPr txBox="1"/>
          <p:nvPr/>
        </p:nvSpPr>
        <p:spPr>
          <a:xfrm>
            <a:off x="4227095" y="3914478"/>
            <a:ext cx="6737683" cy="1815882"/>
          </a:xfrm>
          <a:prstGeom prst="rect">
            <a:avLst/>
          </a:prstGeom>
          <a:noFill/>
        </p:spPr>
        <p:txBody>
          <a:bodyPr wrap="square" rtlCol="0">
            <a:spAutoFit/>
          </a:bodyPr>
          <a:lstStyle/>
          <a:p>
            <a:r>
              <a:rPr lang="en-GB" sz="1600" b="0" i="0" u="none" strike="noStrike" dirty="0">
                <a:solidFill>
                  <a:srgbClr val="003A65"/>
                </a:solidFill>
                <a:effectLst/>
                <a:latin typeface="Open Sans" panose="020B0606030504020204" pitchFamily="34" charset="0"/>
              </a:rPr>
              <a:t>This table comes from the following article (or scan the above QR code), please refer to it for additional information :</a:t>
            </a:r>
          </a:p>
          <a:p>
            <a:endParaRPr lang="en-GB" sz="1600" dirty="0">
              <a:solidFill>
                <a:srgbClr val="003A65"/>
              </a:solidFill>
              <a:latin typeface="Open Sans" panose="020B0606030504020204" pitchFamily="34" charset="0"/>
            </a:endParaRPr>
          </a:p>
          <a:p>
            <a:r>
              <a:rPr lang="en-GB" sz="1600" b="0" i="0" u="none" strike="noStrike" dirty="0" err="1">
                <a:solidFill>
                  <a:srgbClr val="003A65"/>
                </a:solidFill>
                <a:effectLst/>
                <a:latin typeface="Open Sans" panose="020B0606030504020204" pitchFamily="34" charset="0"/>
              </a:rPr>
              <a:t>Fehlmann</a:t>
            </a:r>
            <a:r>
              <a:rPr lang="en-GB" sz="1600" b="0" i="0" u="none" strike="noStrike" dirty="0">
                <a:solidFill>
                  <a:srgbClr val="003A65"/>
                </a:solidFill>
                <a:effectLst/>
                <a:latin typeface="Open Sans" panose="020B0606030504020204" pitchFamily="34" charset="0"/>
              </a:rPr>
              <a:t>, M., Rohrer, M., von </a:t>
            </a:r>
            <a:r>
              <a:rPr lang="en-GB" sz="1600" b="0" i="0" u="none" strike="noStrike" dirty="0" err="1">
                <a:solidFill>
                  <a:srgbClr val="003A65"/>
                </a:solidFill>
                <a:effectLst/>
                <a:latin typeface="Open Sans" panose="020B0606030504020204" pitchFamily="34" charset="0"/>
              </a:rPr>
              <a:t>Lerber</a:t>
            </a:r>
            <a:r>
              <a:rPr lang="en-GB" sz="1600" b="0" i="0" u="none" strike="noStrike" dirty="0">
                <a:solidFill>
                  <a:srgbClr val="003A65"/>
                </a:solidFill>
                <a:effectLst/>
                <a:latin typeface="Open Sans" panose="020B0606030504020204" pitchFamily="34" charset="0"/>
              </a:rPr>
              <a:t>, A. and Stoffel, M. (2020) ‘Automated precipitation monitoring with the </a:t>
            </a:r>
            <a:r>
              <a:rPr lang="en-GB" sz="1600" b="0" i="0" u="none" strike="noStrike" dirty="0" err="1">
                <a:solidFill>
                  <a:srgbClr val="003A65"/>
                </a:solidFill>
                <a:effectLst/>
                <a:latin typeface="Open Sans" panose="020B0606030504020204" pitchFamily="34" charset="0"/>
              </a:rPr>
              <a:t>Thies</a:t>
            </a:r>
            <a:r>
              <a:rPr lang="en-GB" sz="1600" b="0" i="0" u="none" strike="noStrike" dirty="0">
                <a:solidFill>
                  <a:srgbClr val="003A65"/>
                </a:solidFill>
                <a:effectLst/>
                <a:latin typeface="Open Sans" panose="020B0606030504020204" pitchFamily="34" charset="0"/>
              </a:rPr>
              <a:t> disdrometer: biases and ways for improvement’, Atmospheric Measurement Techniques, 13, pp. 4683–4698. </a:t>
            </a:r>
            <a:r>
              <a:rPr lang="en-GB" sz="1600" b="0" i="0" u="none" strike="noStrike" dirty="0" err="1">
                <a:solidFill>
                  <a:srgbClr val="003A65"/>
                </a:solidFill>
                <a:effectLst/>
                <a:latin typeface="Open Sans" panose="020B0606030504020204" pitchFamily="34" charset="0"/>
              </a:rPr>
              <a:t>doi</a:t>
            </a:r>
            <a:r>
              <a:rPr lang="en-GB" sz="1600" b="0" i="0" u="none" strike="noStrike" dirty="0">
                <a:solidFill>
                  <a:srgbClr val="003A65"/>
                </a:solidFill>
                <a:effectLst/>
                <a:latin typeface="Open Sans" panose="020B0606030504020204" pitchFamily="34" charset="0"/>
              </a:rPr>
              <a:t>: 10.5194/amt-13-4683-2020.</a:t>
            </a:r>
            <a:endParaRPr lang="en-GB" sz="1600" dirty="0">
              <a:solidFill>
                <a:srgbClr val="003A65"/>
              </a:solidFill>
            </a:endParaRPr>
          </a:p>
        </p:txBody>
      </p:sp>
      <p:pic>
        <p:nvPicPr>
          <p:cNvPr id="12292" name="Picture 4">
            <a:extLst>
              <a:ext uri="{FF2B5EF4-FFF2-40B4-BE49-F238E27FC236}">
                <a16:creationId xmlns:a16="http://schemas.microsoft.com/office/drawing/2014/main" id="{3BDF256E-B152-9E9F-7779-93293B3154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7645" y="2467457"/>
            <a:ext cx="1359569" cy="135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687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77D59257-7FE4-F1DB-3197-99FB02E1BC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CD1E2C-690E-21DA-AA91-71BBFAB1FA3A}"/>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7FF2C241-B3B4-1F76-4C74-E33B0747B33C}"/>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781BF738-3914-D493-3E67-736A968EB9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2114C2E7-9953-3352-9CF2-2A83C9A982D1}"/>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What Correction Factors were Applied ?</a:t>
            </a:r>
          </a:p>
        </p:txBody>
      </p:sp>
      <p:grpSp>
        <p:nvGrpSpPr>
          <p:cNvPr id="9" name="Group 8">
            <a:extLst>
              <a:ext uri="{FF2B5EF4-FFF2-40B4-BE49-F238E27FC236}">
                <a16:creationId xmlns:a16="http://schemas.microsoft.com/office/drawing/2014/main" id="{716B71ED-8B76-7E16-8DF3-6D3A0EC364B0}"/>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D0D1E0A-ADC0-19E6-4E94-4BCB0AF9AE56}"/>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4584D72-E4BC-0F53-4832-D62A9FC2DB8D}"/>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438923BF-759A-3882-3D83-CCDBE4F9A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37C2B3C6-5CDB-9D2E-34E7-C59AD39D550E}"/>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3793D514-AA61-8817-80AF-1BDA05B78BC2}"/>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12290" name="Picture 2">
            <a:extLst>
              <a:ext uri="{FF2B5EF4-FFF2-40B4-BE49-F238E27FC236}">
                <a16:creationId xmlns:a16="http://schemas.microsoft.com/office/drawing/2014/main" id="{7AA3C70A-BB52-66B3-49CB-69693CA5FE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5903"/>
          <a:stretch/>
        </p:blipFill>
        <p:spPr bwMode="auto">
          <a:xfrm>
            <a:off x="1309019" y="1289627"/>
            <a:ext cx="2428792" cy="504463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04830CD4-8E92-9609-D7CC-9CB8CF6F6189}"/>
              </a:ext>
            </a:extLst>
          </p:cNvPr>
          <p:cNvSpPr/>
          <p:nvPr/>
        </p:nvSpPr>
        <p:spPr>
          <a:xfrm>
            <a:off x="4035056" y="2342147"/>
            <a:ext cx="7064748" cy="3493552"/>
          </a:xfrm>
          <a:prstGeom prst="roundRect">
            <a:avLst>
              <a:gd name="adj" fmla="val 73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127690-E41A-3FDF-57B1-0EBBE7E0AD45}"/>
              </a:ext>
            </a:extLst>
          </p:cNvPr>
          <p:cNvSpPr txBox="1"/>
          <p:nvPr/>
        </p:nvSpPr>
        <p:spPr>
          <a:xfrm>
            <a:off x="4227095" y="3914478"/>
            <a:ext cx="6737683" cy="1815882"/>
          </a:xfrm>
          <a:prstGeom prst="rect">
            <a:avLst/>
          </a:prstGeom>
          <a:noFill/>
        </p:spPr>
        <p:txBody>
          <a:bodyPr wrap="square" rtlCol="0">
            <a:spAutoFit/>
          </a:bodyPr>
          <a:lstStyle/>
          <a:p>
            <a:r>
              <a:rPr lang="en-GB" sz="1600" b="0" i="0" u="none" strike="noStrike" dirty="0">
                <a:solidFill>
                  <a:srgbClr val="003A65"/>
                </a:solidFill>
                <a:effectLst/>
                <a:latin typeface="Open Sans" panose="020B0606030504020204" pitchFamily="34" charset="0"/>
              </a:rPr>
              <a:t>This table comes from the following article (or scan the above QR code), please refer to it for additional information :</a:t>
            </a:r>
          </a:p>
          <a:p>
            <a:endParaRPr lang="en-GB" sz="1600" dirty="0">
              <a:solidFill>
                <a:srgbClr val="003A65"/>
              </a:solidFill>
              <a:latin typeface="Open Sans" panose="020B0606030504020204" pitchFamily="34" charset="0"/>
            </a:endParaRPr>
          </a:p>
          <a:p>
            <a:r>
              <a:rPr lang="en-GB" sz="1600" b="0" i="0" u="none" strike="noStrike" dirty="0" err="1">
                <a:solidFill>
                  <a:srgbClr val="003A65"/>
                </a:solidFill>
                <a:effectLst/>
                <a:latin typeface="Open Sans" panose="020B0606030504020204" pitchFamily="34" charset="0"/>
              </a:rPr>
              <a:t>Fehlmann</a:t>
            </a:r>
            <a:r>
              <a:rPr lang="en-GB" sz="1600" b="0" i="0" u="none" strike="noStrike" dirty="0">
                <a:solidFill>
                  <a:srgbClr val="003A65"/>
                </a:solidFill>
                <a:effectLst/>
                <a:latin typeface="Open Sans" panose="020B0606030504020204" pitchFamily="34" charset="0"/>
              </a:rPr>
              <a:t>, M., Rohrer, M., von </a:t>
            </a:r>
            <a:r>
              <a:rPr lang="en-GB" sz="1600" b="0" i="0" u="none" strike="noStrike" dirty="0" err="1">
                <a:solidFill>
                  <a:srgbClr val="003A65"/>
                </a:solidFill>
                <a:effectLst/>
                <a:latin typeface="Open Sans" panose="020B0606030504020204" pitchFamily="34" charset="0"/>
              </a:rPr>
              <a:t>Lerber</a:t>
            </a:r>
            <a:r>
              <a:rPr lang="en-GB" sz="1600" b="0" i="0" u="none" strike="noStrike" dirty="0">
                <a:solidFill>
                  <a:srgbClr val="003A65"/>
                </a:solidFill>
                <a:effectLst/>
                <a:latin typeface="Open Sans" panose="020B0606030504020204" pitchFamily="34" charset="0"/>
              </a:rPr>
              <a:t>, A. and Stoffel, M. (2020) ‘Automated precipitation monitoring with the </a:t>
            </a:r>
            <a:r>
              <a:rPr lang="en-GB" sz="1600" b="0" i="0" u="none" strike="noStrike" dirty="0" err="1">
                <a:solidFill>
                  <a:srgbClr val="003A65"/>
                </a:solidFill>
                <a:effectLst/>
                <a:latin typeface="Open Sans" panose="020B0606030504020204" pitchFamily="34" charset="0"/>
              </a:rPr>
              <a:t>Thies</a:t>
            </a:r>
            <a:r>
              <a:rPr lang="en-GB" sz="1600" b="0" i="0" u="none" strike="noStrike" dirty="0">
                <a:solidFill>
                  <a:srgbClr val="003A65"/>
                </a:solidFill>
                <a:effectLst/>
                <a:latin typeface="Open Sans" panose="020B0606030504020204" pitchFamily="34" charset="0"/>
              </a:rPr>
              <a:t> disdrometer: biases and ways for improvement’, Atmospheric Measurement Techniques, 13, pp. 4683–4698. </a:t>
            </a:r>
            <a:r>
              <a:rPr lang="en-GB" sz="1600" b="0" i="0" u="none" strike="noStrike" dirty="0" err="1">
                <a:solidFill>
                  <a:srgbClr val="003A65"/>
                </a:solidFill>
                <a:effectLst/>
                <a:latin typeface="Open Sans" panose="020B0606030504020204" pitchFamily="34" charset="0"/>
              </a:rPr>
              <a:t>doi</a:t>
            </a:r>
            <a:r>
              <a:rPr lang="en-GB" sz="1600" b="0" i="0" u="none" strike="noStrike" dirty="0">
                <a:solidFill>
                  <a:srgbClr val="003A65"/>
                </a:solidFill>
                <a:effectLst/>
                <a:latin typeface="Open Sans" panose="020B0606030504020204" pitchFamily="34" charset="0"/>
              </a:rPr>
              <a:t>: 10.5194/amt-13-4683-2020.</a:t>
            </a:r>
            <a:endParaRPr lang="en-GB" sz="1600" dirty="0">
              <a:solidFill>
                <a:srgbClr val="003A65"/>
              </a:solidFill>
            </a:endParaRPr>
          </a:p>
        </p:txBody>
      </p:sp>
      <p:pic>
        <p:nvPicPr>
          <p:cNvPr id="12292" name="Picture 4">
            <a:extLst>
              <a:ext uri="{FF2B5EF4-FFF2-40B4-BE49-F238E27FC236}">
                <a16:creationId xmlns:a16="http://schemas.microsoft.com/office/drawing/2014/main" id="{0F1FBB77-B42D-C631-09DB-87BEF0ED23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7645" y="2467457"/>
            <a:ext cx="1359569" cy="135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719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did the Correction Factors Change the Data?</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DA4F7640-9EB0-0781-3840-6A0EBC42C538}"/>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149C6A07-BB3C-45D1-2F3D-1CE7542FDF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6546" y="1607670"/>
            <a:ext cx="4591949" cy="4372999"/>
          </a:xfrm>
          <a:prstGeom prst="rect">
            <a:avLst/>
          </a:prstGeom>
        </p:spPr>
      </p:pic>
      <p:sp>
        <p:nvSpPr>
          <p:cNvPr id="8" name="Rounded Rectangle 7">
            <a:extLst>
              <a:ext uri="{FF2B5EF4-FFF2-40B4-BE49-F238E27FC236}">
                <a16:creationId xmlns:a16="http://schemas.microsoft.com/office/drawing/2014/main" id="{951679A6-F399-1087-8387-87463E04FDD6}"/>
              </a:ext>
            </a:extLst>
          </p:cNvPr>
          <p:cNvSpPr/>
          <p:nvPr/>
        </p:nvSpPr>
        <p:spPr>
          <a:xfrm>
            <a:off x="7094313" y="1607671"/>
            <a:ext cx="3278950" cy="437299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A6D887A-4CF2-760B-BB85-20CD15813820}"/>
              </a:ext>
            </a:extLst>
          </p:cNvPr>
          <p:cNvSpPr txBox="1"/>
          <p:nvPr/>
        </p:nvSpPr>
        <p:spPr>
          <a:xfrm>
            <a:off x="7259936" y="1747456"/>
            <a:ext cx="3113327" cy="4093428"/>
          </a:xfrm>
          <a:prstGeom prst="rect">
            <a:avLst/>
          </a:prstGeom>
          <a:noFill/>
        </p:spPr>
        <p:txBody>
          <a:bodyPr wrap="square" rtlCol="0">
            <a:spAutoFit/>
          </a:bodyPr>
          <a:lstStyle/>
          <a:p>
            <a:r>
              <a:rPr lang="en-GB" sz="2000" dirty="0">
                <a:solidFill>
                  <a:srgbClr val="003A65"/>
                </a:solidFill>
                <a:latin typeface="Derailed Medium" panose="020B0503030101060003" pitchFamily="34" charset="77"/>
              </a:rPr>
              <a:t>Histogram illustrating a sample of data before and after application of the </a:t>
            </a:r>
            <a:r>
              <a:rPr lang="en-GB" sz="2000" dirty="0" err="1">
                <a:solidFill>
                  <a:srgbClr val="003A65"/>
                </a:solidFill>
                <a:latin typeface="Derailed Medium" panose="020B0503030101060003" pitchFamily="34" charset="77"/>
              </a:rPr>
              <a:t>Fehlmann</a:t>
            </a:r>
            <a:r>
              <a:rPr lang="en-GB" sz="2000" dirty="0">
                <a:solidFill>
                  <a:srgbClr val="003A65"/>
                </a:solidFill>
                <a:latin typeface="Derailed Medium" panose="020B0503030101060003" pitchFamily="34" charset="77"/>
              </a:rPr>
              <a:t> correction factors. In general, applying the correction factors reduces the number of small drops, increases the number of medium-sized drops, and decreases the number of large drops.</a:t>
            </a:r>
          </a:p>
        </p:txBody>
      </p:sp>
    </p:spTree>
    <p:extLst>
      <p:ext uri="{BB962C8B-B14F-4D97-AF65-F5344CB8AC3E}">
        <p14:creationId xmlns:p14="http://schemas.microsoft.com/office/powerpoint/2010/main" val="41292888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E13F4116-DEE2-8CBF-99AB-652F07EAAE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0E1B55-0F57-3916-E58E-3745F06B9687}"/>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56C4A260-86F6-7F81-81F2-22B75B21EE94}"/>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785DC481-950A-6369-46C7-2495E0C971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F7DB85B9-3A48-939D-B2E6-79C59B9C6D31}"/>
              </a:ext>
            </a:extLst>
          </p:cNvPr>
          <p:cNvSpPr txBox="1"/>
          <p:nvPr/>
        </p:nvSpPr>
        <p:spPr>
          <a:xfrm>
            <a:off x="1351651" y="172742"/>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did the Correction Factors Change the Data?</a:t>
            </a:r>
          </a:p>
        </p:txBody>
      </p:sp>
      <p:grpSp>
        <p:nvGrpSpPr>
          <p:cNvPr id="9" name="Group 8">
            <a:extLst>
              <a:ext uri="{FF2B5EF4-FFF2-40B4-BE49-F238E27FC236}">
                <a16:creationId xmlns:a16="http://schemas.microsoft.com/office/drawing/2014/main" id="{2E7B365C-BB5D-86AD-6A67-36C503EE9921}"/>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16F4EE21-DF98-9017-AA96-1AD7E4478AC7}"/>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4A0E11-9DA3-E7B5-D006-FE6C1B5F63FE}"/>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7844EAB6-EADF-765F-592A-71A50E34C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C87B2FA7-B882-AB22-E3E8-23D09463C79A}"/>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0133B390-438C-A8EA-3141-1B459E73CFB9}"/>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FD7E76DE-8F72-381F-4829-8FD8840118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6546" y="1607670"/>
            <a:ext cx="4591949" cy="4372999"/>
          </a:xfrm>
          <a:prstGeom prst="rect">
            <a:avLst/>
          </a:prstGeom>
        </p:spPr>
      </p:pic>
      <p:sp>
        <p:nvSpPr>
          <p:cNvPr id="8" name="Rounded Rectangle 7">
            <a:extLst>
              <a:ext uri="{FF2B5EF4-FFF2-40B4-BE49-F238E27FC236}">
                <a16:creationId xmlns:a16="http://schemas.microsoft.com/office/drawing/2014/main" id="{5C65D6C7-7621-ADAB-764E-F8725BE2D6C7}"/>
              </a:ext>
            </a:extLst>
          </p:cNvPr>
          <p:cNvSpPr/>
          <p:nvPr/>
        </p:nvSpPr>
        <p:spPr>
          <a:xfrm>
            <a:off x="7094313" y="1607671"/>
            <a:ext cx="3278950" cy="437299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BD0DEB7-0FF5-3E2F-274A-68F168E81774}"/>
              </a:ext>
            </a:extLst>
          </p:cNvPr>
          <p:cNvSpPr txBox="1"/>
          <p:nvPr/>
        </p:nvSpPr>
        <p:spPr>
          <a:xfrm>
            <a:off x="7259936" y="1747456"/>
            <a:ext cx="3113327" cy="4093428"/>
          </a:xfrm>
          <a:prstGeom prst="rect">
            <a:avLst/>
          </a:prstGeom>
          <a:noFill/>
        </p:spPr>
        <p:txBody>
          <a:bodyPr wrap="square" rtlCol="0">
            <a:spAutoFit/>
          </a:bodyPr>
          <a:lstStyle/>
          <a:p>
            <a:r>
              <a:rPr lang="en-GB" sz="2000" dirty="0">
                <a:solidFill>
                  <a:srgbClr val="003A65"/>
                </a:solidFill>
                <a:latin typeface="Derailed Medium" panose="020B0503030101060003" pitchFamily="34" charset="77"/>
              </a:rPr>
              <a:t>Histogram illustrating a sample of data before and after application of the </a:t>
            </a:r>
            <a:r>
              <a:rPr lang="en-GB" sz="2000" dirty="0" err="1">
                <a:solidFill>
                  <a:srgbClr val="003A65"/>
                </a:solidFill>
                <a:latin typeface="Derailed Medium" panose="020B0503030101060003" pitchFamily="34" charset="77"/>
              </a:rPr>
              <a:t>Fehlmann</a:t>
            </a:r>
            <a:r>
              <a:rPr lang="en-GB" sz="2000" dirty="0">
                <a:solidFill>
                  <a:srgbClr val="003A65"/>
                </a:solidFill>
                <a:latin typeface="Derailed Medium" panose="020B0503030101060003" pitchFamily="34" charset="77"/>
              </a:rPr>
              <a:t> correction factors. In general, applying the correction factors reduces the number of small drops, increases the number of medium-sized drops, and decreases the number of large drops.</a:t>
            </a:r>
          </a:p>
        </p:txBody>
      </p:sp>
    </p:spTree>
    <p:extLst>
      <p:ext uri="{BB962C8B-B14F-4D97-AF65-F5344CB8AC3E}">
        <p14:creationId xmlns:p14="http://schemas.microsoft.com/office/powerpoint/2010/main" val="42429656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1A779F-383B-7A11-8234-AE03E9C11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0"/>
            <a:ext cx="12191851" cy="6858084"/>
          </a:xfrm>
          <a:prstGeom prst="rect">
            <a:avLst/>
          </a:prstGeom>
        </p:spPr>
      </p:pic>
      <p:grpSp>
        <p:nvGrpSpPr>
          <p:cNvPr id="17" name="Group 16">
            <a:extLst>
              <a:ext uri="{FF2B5EF4-FFF2-40B4-BE49-F238E27FC236}">
                <a16:creationId xmlns:a16="http://schemas.microsoft.com/office/drawing/2014/main" id="{5BF95778-369C-B129-34AB-676D39D71DF5}"/>
              </a:ext>
            </a:extLst>
          </p:cNvPr>
          <p:cNvGrpSpPr/>
          <p:nvPr/>
        </p:nvGrpSpPr>
        <p:grpSpPr>
          <a:xfrm>
            <a:off x="90762" y="101777"/>
            <a:ext cx="1053071" cy="1284975"/>
            <a:chOff x="1522489" y="117105"/>
            <a:chExt cx="1053071" cy="1284975"/>
          </a:xfrm>
        </p:grpSpPr>
        <p:sp>
          <p:nvSpPr>
            <p:cNvPr id="18" name="Rounded Rectangle 17">
              <a:extLst>
                <a:ext uri="{FF2B5EF4-FFF2-40B4-BE49-F238E27FC236}">
                  <a16:creationId xmlns:a16="http://schemas.microsoft.com/office/drawing/2014/main" id="{560CFB73-8AFD-C609-91C4-BFA245B82671}"/>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B37C311-8C94-82A5-264E-8FA4BD61A8F6}"/>
                </a:ext>
              </a:extLst>
            </p:cNvPr>
            <p:cNvGrpSpPr/>
            <p:nvPr/>
          </p:nvGrpSpPr>
          <p:grpSpPr>
            <a:xfrm>
              <a:off x="1573437" y="160895"/>
              <a:ext cx="951174" cy="1197394"/>
              <a:chOff x="188650" y="82180"/>
              <a:chExt cx="951174" cy="1197394"/>
            </a:xfrm>
          </p:grpSpPr>
          <p:pic>
            <p:nvPicPr>
              <p:cNvPr id="20" name="Picture 19">
                <a:extLst>
                  <a:ext uri="{FF2B5EF4-FFF2-40B4-BE49-F238E27FC236}">
                    <a16:creationId xmlns:a16="http://schemas.microsoft.com/office/drawing/2014/main" id="{389D6D51-116C-146F-54B9-E4793925E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21" name="TextBox 20">
                <a:extLst>
                  <a:ext uri="{FF2B5EF4-FFF2-40B4-BE49-F238E27FC236}">
                    <a16:creationId xmlns:a16="http://schemas.microsoft.com/office/drawing/2014/main" id="{648A4039-C59C-7265-CCAB-BD3F377678B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22" name="Picture 2">
            <a:extLst>
              <a:ext uri="{FF2B5EF4-FFF2-40B4-BE49-F238E27FC236}">
                <a16:creationId xmlns:a16="http://schemas.microsoft.com/office/drawing/2014/main" id="{41700701-E578-B7AE-5564-7D7AF515C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647" y="101777"/>
            <a:ext cx="798591" cy="1117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22D0C-B0DF-D39C-36E6-DDF96863A5DC}"/>
              </a:ext>
            </a:extLst>
          </p:cNvPr>
          <p:cNvSpPr txBox="1"/>
          <p:nvPr/>
        </p:nvSpPr>
        <p:spPr>
          <a:xfrm>
            <a:off x="6096000" y="2104572"/>
            <a:ext cx="551542" cy="553998"/>
          </a:xfrm>
          <a:prstGeom prst="rect">
            <a:avLst/>
          </a:prstGeom>
          <a:noFill/>
        </p:spPr>
        <p:txBody>
          <a:bodyPr wrap="square" rtlCol="0">
            <a:spAutoFit/>
          </a:bodyPr>
          <a:lstStyle/>
          <a:p>
            <a:r>
              <a:rPr lang="en-US" sz="3000" b="1" dirty="0">
                <a:solidFill>
                  <a:schemeClr val="bg1"/>
                </a:solidFill>
                <a:latin typeface="Derailed" panose="020B0503030101060003" pitchFamily="34" charset="77"/>
              </a:rPr>
              <a:t>.5</a:t>
            </a:r>
          </a:p>
        </p:txBody>
      </p:sp>
      <p:pic>
        <p:nvPicPr>
          <p:cNvPr id="3" name="Picture 2" descr="Image preview">
            <a:extLst>
              <a:ext uri="{FF2B5EF4-FFF2-40B4-BE49-F238E27FC236}">
                <a16:creationId xmlns:a16="http://schemas.microsoft.com/office/drawing/2014/main" id="{7BFC1BC7-1B85-8DEC-0C8F-46D84F9F1637}"/>
              </a:ext>
            </a:extLst>
          </p:cNvPr>
          <p:cNvPicPr>
            <a:picLocks noChangeAspect="1"/>
          </p:cNvPicPr>
          <p:nvPr/>
        </p:nvPicPr>
        <p:blipFill>
          <a:blip r:embed="rId5"/>
          <a:stretch>
            <a:fillRect/>
          </a:stretch>
        </p:blipFill>
        <p:spPr>
          <a:xfrm>
            <a:off x="10372148" y="101778"/>
            <a:ext cx="839738" cy="1117923"/>
          </a:xfrm>
          <a:prstGeom prst="rect">
            <a:avLst/>
          </a:prstGeom>
        </p:spPr>
      </p:pic>
      <p:pic>
        <p:nvPicPr>
          <p:cNvPr id="4" name="Graphic 3" descr="Home">
            <a:hlinkClick r:id="rId6" action="ppaction://hlinksldjump"/>
            <a:extLst>
              <a:ext uri="{FF2B5EF4-FFF2-40B4-BE49-F238E27FC236}">
                <a16:creationId xmlns:a16="http://schemas.microsoft.com/office/drawing/2014/main" id="{59E01201-9555-F19D-BD2F-B002781723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4781" y="101777"/>
            <a:ext cx="745772" cy="745772"/>
          </a:xfrm>
          <a:prstGeom prst="rect">
            <a:avLst/>
          </a:prstGeom>
        </p:spPr>
      </p:pic>
    </p:spTree>
    <p:extLst>
      <p:ext uri="{BB962C8B-B14F-4D97-AF65-F5344CB8AC3E}">
        <p14:creationId xmlns:p14="http://schemas.microsoft.com/office/powerpoint/2010/main" val="2198667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Disdrometer Data Validated?</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754476D6-32B4-928F-98D2-662B20E9FF6F}"/>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AAE167E6-5EF4-09FE-F437-7AEA0BDF9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01" y="1581003"/>
            <a:ext cx="4236085" cy="3439160"/>
          </a:xfrm>
          <a:prstGeom prst="rect">
            <a:avLst/>
          </a:prstGeom>
        </p:spPr>
      </p:pic>
      <p:sp>
        <p:nvSpPr>
          <p:cNvPr id="8" name="Rounded Rectangle 7">
            <a:extLst>
              <a:ext uri="{FF2B5EF4-FFF2-40B4-BE49-F238E27FC236}">
                <a16:creationId xmlns:a16="http://schemas.microsoft.com/office/drawing/2014/main" id="{08E7767D-7C73-49C7-E17B-D2C5304B0A43}"/>
              </a:ext>
            </a:extLst>
          </p:cNvPr>
          <p:cNvSpPr/>
          <p:nvPr/>
        </p:nvSpPr>
        <p:spPr>
          <a:xfrm>
            <a:off x="635801" y="5134437"/>
            <a:ext cx="4236085" cy="758781"/>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B2982AC-3CDA-E922-5429-712928D6D88C}"/>
              </a:ext>
            </a:extLst>
          </p:cNvPr>
          <p:cNvSpPr txBox="1"/>
          <p:nvPr/>
        </p:nvSpPr>
        <p:spPr>
          <a:xfrm>
            <a:off x="635801" y="5155785"/>
            <a:ext cx="4236084" cy="707886"/>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Line plots comparing rainfall intensity derived from raw LPM data (dark blue), corrected LPM data (red), and drop-counting rain-gauge measurements (light blue). (a) Chilbolton Disdrometer 1. (b) Chilbolton Disdrometer 2. </a:t>
            </a:r>
          </a:p>
        </p:txBody>
      </p:sp>
      <p:pic>
        <p:nvPicPr>
          <p:cNvPr id="16" name="Picture 15">
            <a:extLst>
              <a:ext uri="{FF2B5EF4-FFF2-40B4-BE49-F238E27FC236}">
                <a16:creationId xmlns:a16="http://schemas.microsoft.com/office/drawing/2014/main" id="{7106D78B-E9F8-06B4-BF5E-787558DBFB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677" y="1059991"/>
            <a:ext cx="4706620" cy="5317490"/>
          </a:xfrm>
          <a:prstGeom prst="rect">
            <a:avLst/>
          </a:prstGeom>
        </p:spPr>
      </p:pic>
      <p:sp>
        <p:nvSpPr>
          <p:cNvPr id="17" name="Rounded Rectangle 16">
            <a:extLst>
              <a:ext uri="{FF2B5EF4-FFF2-40B4-BE49-F238E27FC236}">
                <a16:creationId xmlns:a16="http://schemas.microsoft.com/office/drawing/2014/main" id="{49A249B8-B840-F63E-E080-CC5CA2679723}"/>
              </a:ext>
            </a:extLst>
          </p:cNvPr>
          <p:cNvSpPr/>
          <p:nvPr/>
        </p:nvSpPr>
        <p:spPr>
          <a:xfrm>
            <a:off x="9870018" y="2567195"/>
            <a:ext cx="1884732" cy="211422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6FA9D07-5D5E-ED2A-E738-EA5D4A38015D}"/>
              </a:ext>
            </a:extLst>
          </p:cNvPr>
          <p:cNvSpPr txBox="1"/>
          <p:nvPr/>
        </p:nvSpPr>
        <p:spPr>
          <a:xfrm>
            <a:off x="9938088" y="2588543"/>
            <a:ext cx="1804521" cy="2092881"/>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Cumulative rainfall totals over the full observation period for all disdrometer sites. Each panel shows accumulated rainfall from a co-located rain gauge (light blue), raw disdrometer data (dark blue), and corrected disdrometer data (red). Panels are ordered by site elevation, from lowest to highest.</a:t>
            </a:r>
          </a:p>
        </p:txBody>
      </p:sp>
    </p:spTree>
    <p:extLst>
      <p:ext uri="{BB962C8B-B14F-4D97-AF65-F5344CB8AC3E}">
        <p14:creationId xmlns:p14="http://schemas.microsoft.com/office/powerpoint/2010/main" val="3692183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40684280-D963-FFC7-EEEA-9D212EDC82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9AB14C-6EE4-6926-72DF-F358E06787B9}"/>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A1C41FD9-A3D1-D12D-5388-93B87FF2842B}"/>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624F8E9A-D2E0-2ACF-760F-B9C8287F5E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20D4EEC0-A4E2-965C-A38E-83D2F31F39DC}"/>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Disdrometer Data Validated?</a:t>
            </a:r>
          </a:p>
        </p:txBody>
      </p:sp>
      <p:grpSp>
        <p:nvGrpSpPr>
          <p:cNvPr id="9" name="Group 8">
            <a:extLst>
              <a:ext uri="{FF2B5EF4-FFF2-40B4-BE49-F238E27FC236}">
                <a16:creationId xmlns:a16="http://schemas.microsoft.com/office/drawing/2014/main" id="{A793458F-D9ED-9FD1-F1FD-779B5A422F3B}"/>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C14E03DC-574D-CB77-72BD-CF0DF94C9F7C}"/>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5ADE53F9-8B09-3D03-5A42-E4BCA121E502}"/>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76D5B547-4150-9E39-3F01-89B4C9036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B0AE7EA9-BCCC-DF82-CE4F-60A69B1E9BB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FDF8CDA2-BF7B-F610-8D13-A3F01E3BE187}"/>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D7563F43-5970-9C8C-B5D5-DFD68CB791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01" y="1581003"/>
            <a:ext cx="4236085" cy="3439160"/>
          </a:xfrm>
          <a:prstGeom prst="rect">
            <a:avLst/>
          </a:prstGeom>
        </p:spPr>
      </p:pic>
      <p:sp>
        <p:nvSpPr>
          <p:cNvPr id="8" name="Rounded Rectangle 7">
            <a:extLst>
              <a:ext uri="{FF2B5EF4-FFF2-40B4-BE49-F238E27FC236}">
                <a16:creationId xmlns:a16="http://schemas.microsoft.com/office/drawing/2014/main" id="{F66061FA-1436-51DE-5466-8A3417513A6A}"/>
              </a:ext>
            </a:extLst>
          </p:cNvPr>
          <p:cNvSpPr/>
          <p:nvPr/>
        </p:nvSpPr>
        <p:spPr>
          <a:xfrm>
            <a:off x="635801" y="5134437"/>
            <a:ext cx="4236085" cy="758781"/>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9CBABC6-FF03-1EC5-62CF-D1DE678E19B5}"/>
              </a:ext>
            </a:extLst>
          </p:cNvPr>
          <p:cNvSpPr txBox="1"/>
          <p:nvPr/>
        </p:nvSpPr>
        <p:spPr>
          <a:xfrm>
            <a:off x="635801" y="5155785"/>
            <a:ext cx="4236084" cy="707886"/>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Line plots comparing rainfall intensity derived from raw LPM data (dark blue), corrected LPM data (red), and drop-counting rain-gauge measurements (light blue). (a) Chilbolton Disdrometer 1. (b) Chilbolton Disdrometer 2. </a:t>
            </a:r>
          </a:p>
        </p:txBody>
      </p:sp>
      <p:pic>
        <p:nvPicPr>
          <p:cNvPr id="16" name="Picture 15">
            <a:extLst>
              <a:ext uri="{FF2B5EF4-FFF2-40B4-BE49-F238E27FC236}">
                <a16:creationId xmlns:a16="http://schemas.microsoft.com/office/drawing/2014/main" id="{282A66DB-752F-8FF2-E7F7-1E5BFCC588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677" y="1059991"/>
            <a:ext cx="4706620" cy="5317490"/>
          </a:xfrm>
          <a:prstGeom prst="rect">
            <a:avLst/>
          </a:prstGeom>
        </p:spPr>
      </p:pic>
      <p:sp>
        <p:nvSpPr>
          <p:cNvPr id="17" name="Rounded Rectangle 16">
            <a:extLst>
              <a:ext uri="{FF2B5EF4-FFF2-40B4-BE49-F238E27FC236}">
                <a16:creationId xmlns:a16="http://schemas.microsoft.com/office/drawing/2014/main" id="{86F41620-F3CF-1445-6892-3A91DD4F8495}"/>
              </a:ext>
            </a:extLst>
          </p:cNvPr>
          <p:cNvSpPr/>
          <p:nvPr/>
        </p:nvSpPr>
        <p:spPr>
          <a:xfrm>
            <a:off x="9870018" y="2567195"/>
            <a:ext cx="1884732" cy="211422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3F01950-3A03-F076-2080-11662E0CEAC7}"/>
              </a:ext>
            </a:extLst>
          </p:cNvPr>
          <p:cNvSpPr txBox="1"/>
          <p:nvPr/>
        </p:nvSpPr>
        <p:spPr>
          <a:xfrm>
            <a:off x="9938088" y="2588543"/>
            <a:ext cx="1804521" cy="2092881"/>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Cumulative rainfall totals over the full observation period for all disdrometer sites. Each panel shows accumulated rainfall from a co-located rain gauge (light blue), raw disdrometer data (dark blue), and corrected disdrometer data (red). Panels are ordered by site elevation, from lowest to highest.</a:t>
            </a:r>
          </a:p>
        </p:txBody>
      </p:sp>
    </p:spTree>
    <p:extLst>
      <p:ext uri="{BB962C8B-B14F-4D97-AF65-F5344CB8AC3E}">
        <p14:creationId xmlns:p14="http://schemas.microsoft.com/office/powerpoint/2010/main" val="25941478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CD9330F4-5DD5-FCE4-16A3-F843B32B5E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BB62DA-4485-4D4A-3DFE-5611DCD29BF5}"/>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34AB5851-AF05-D8A1-394C-A71E68F15942}"/>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FC9BA671-FD5B-7964-33EB-3D128B2DB5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848A3BE7-369F-50F3-5736-B7F6E269804C}"/>
              </a:ext>
            </a:extLst>
          </p:cNvPr>
          <p:cNvSpPr txBox="1"/>
          <p:nvPr/>
        </p:nvSpPr>
        <p:spPr>
          <a:xfrm>
            <a:off x="1092883" y="-55368"/>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the Number of Clusters &amp; Parameters Selected?</a:t>
            </a:r>
          </a:p>
        </p:txBody>
      </p:sp>
      <p:grpSp>
        <p:nvGrpSpPr>
          <p:cNvPr id="9" name="Group 8">
            <a:extLst>
              <a:ext uri="{FF2B5EF4-FFF2-40B4-BE49-F238E27FC236}">
                <a16:creationId xmlns:a16="http://schemas.microsoft.com/office/drawing/2014/main" id="{D94BAAC5-6038-A04B-E300-AB38ADCCBC97}"/>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30D76926-ECE2-0B11-8CEC-C5216589D7D3}"/>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7AE741D-FB19-AD0B-435C-A53A47B60DCA}"/>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7C641924-9178-35AA-4001-FB90404067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EC32156F-D128-2EBB-98A3-C39FECCB2F73}"/>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21E8FBDD-C7AC-148F-40A5-387F395DBC46}"/>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7" name="Rounded Rectangle 6">
            <a:extLst>
              <a:ext uri="{FF2B5EF4-FFF2-40B4-BE49-F238E27FC236}">
                <a16:creationId xmlns:a16="http://schemas.microsoft.com/office/drawing/2014/main" id="{0FED6399-7802-6D5B-916B-96F938C16ABD}"/>
              </a:ext>
            </a:extLst>
          </p:cNvPr>
          <p:cNvSpPr/>
          <p:nvPr/>
        </p:nvSpPr>
        <p:spPr>
          <a:xfrm>
            <a:off x="749644" y="1506111"/>
            <a:ext cx="11281718" cy="466880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227A3DB-E70C-C738-0AB5-9E183C4A6ADB}"/>
                  </a:ext>
                </a:extLst>
              </p:cNvPr>
              <p:cNvGraphicFramePr>
                <a:graphicFrameLocks noGrp="1"/>
              </p:cNvGraphicFramePr>
              <p:nvPr>
                <p:extLst>
                  <p:ext uri="{D42A27DB-BD31-4B8C-83A1-F6EECF244321}">
                    <p14:modId xmlns:p14="http://schemas.microsoft.com/office/powerpoint/2010/main" val="278889141"/>
                  </p:ext>
                </p:extLst>
              </p:nvPr>
            </p:nvGraphicFramePr>
            <p:xfrm>
              <a:off x="1133492" y="1577677"/>
              <a:ext cx="10514022" cy="4443984"/>
            </p:xfrm>
            <a:graphic>
              <a:graphicData uri="http://schemas.openxmlformats.org/drawingml/2006/table">
                <a:tbl>
                  <a:tblPr firstRow="1" firstCol="1" bandRow="1">
                    <a:tableStyleId>{3B4B98B0-60AC-42C2-AFA5-B58CD77FA1E5}</a:tableStyleId>
                  </a:tblPr>
                  <a:tblGrid>
                    <a:gridCol w="1281956">
                      <a:extLst>
                        <a:ext uri="{9D8B030D-6E8A-4147-A177-3AD203B41FA5}">
                          <a16:colId xmlns:a16="http://schemas.microsoft.com/office/drawing/2014/main" val="264460129"/>
                        </a:ext>
                      </a:extLst>
                    </a:gridCol>
                    <a:gridCol w="3180044">
                      <a:extLst>
                        <a:ext uri="{9D8B030D-6E8A-4147-A177-3AD203B41FA5}">
                          <a16:colId xmlns:a16="http://schemas.microsoft.com/office/drawing/2014/main" val="4110682521"/>
                        </a:ext>
                      </a:extLst>
                    </a:gridCol>
                    <a:gridCol w="6052022">
                      <a:extLst>
                        <a:ext uri="{9D8B030D-6E8A-4147-A177-3AD203B41FA5}">
                          <a16:colId xmlns:a16="http://schemas.microsoft.com/office/drawing/2014/main" val="2135375634"/>
                        </a:ext>
                      </a:extLst>
                    </a:gridCol>
                  </a:tblGrid>
                  <a:tr h="0">
                    <a:tc>
                      <a:txBody>
                        <a:bodyPr/>
                        <a:lstStyle/>
                        <a:p>
                          <a:pPr algn="ctr">
                            <a:lnSpc>
                              <a:spcPct val="150000"/>
                            </a:lnSpc>
                            <a:spcBef>
                              <a:spcPts val="600"/>
                            </a:spcBef>
                            <a:buNone/>
                          </a:pPr>
                          <a:r>
                            <a:rPr lang="en-US" sz="1600">
                              <a:effectLst/>
                            </a:rPr>
                            <a:t>Parameter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dirty="0">
                              <a:effectLst/>
                            </a:rPr>
                            <a:t>Meaning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a:effectLst/>
                            </a:rPr>
                            <a:t>Physical Interpretation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220387"/>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𝑁</m:t>
                                    </m:r>
                                  </m:e>
                                  <m:sub>
                                    <m:r>
                                      <a:rPr lang="en-US" sz="1600">
                                        <a:effectLst/>
                                        <a:latin typeface="Cambria Math" panose="02040503050406030204" pitchFamily="18" charset="0"/>
                                      </a:rPr>
                                      <m:t>𝑡</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Total Drop Concentration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total number of raindrops per unit volume of air, providing a measure of the overall droplet population and rainfall intensity.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8089108"/>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𝑚</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a:effectLst/>
                            </a:rPr>
                            <a:t>Mean Volume Diameter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Represents the characteristic drop size of the distribution, weighted by volume, and indicates whether rainfall is dominated by larger or smaller droplets.</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2911479"/>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𝑐𝑣</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Coefficient of Variation of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Describes the relative spread of drop sizes within the distribution, indicating the degree of variability or dispersion around the mean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939934"/>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𝛾</m:t>
                                </m:r>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a:effectLst/>
                            </a:rPr>
                            <a:t>Asymmetry (Skewness) of DSD</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Quantifies the asymmetry of the drop size distribution, indicating whether the distribution is dominated by smaller or larger drops relative to the mean.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4164073"/>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𝑓𝑟𝑎𝑐</m:t>
                                    </m:r>
                                  </m:e>
                                  <m:sub>
                                    <m:r>
                                      <a:rPr lang="en-US" sz="1600">
                                        <a:effectLst/>
                                        <a:latin typeface="Cambria Math" panose="02040503050406030204" pitchFamily="18" charset="0"/>
                                      </a:rPr>
                                      <m:t>𝐷</m:t>
                                    </m:r>
                                    <m:r>
                                      <a:rPr lang="en-US" sz="1600">
                                        <a:effectLst/>
                                        <a:latin typeface="Cambria Math" panose="02040503050406030204" pitchFamily="18" charset="0"/>
                                      </a:rPr>
                                      <m:t>&gt;</m:t>
                                    </m:r>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𝑡</m:t>
                                        </m:r>
                                      </m:sub>
                                    </m:sSub>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Proportion of Drops Above a Threshold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proportion of drops exceeding a specified diameter threshold, providing an indicator of the presence and contribution of larger raindrops within the distribution.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2328767"/>
                      </a:ext>
                    </a:extLst>
                  </a:tr>
                </a:tbl>
              </a:graphicData>
            </a:graphic>
          </p:graphicFrame>
        </mc:Choice>
        <mc:Fallback xmlns="">
          <p:graphicFrame>
            <p:nvGraphicFramePr>
              <p:cNvPr id="2" name="Table 1">
                <a:extLst>
                  <a:ext uri="{FF2B5EF4-FFF2-40B4-BE49-F238E27FC236}">
                    <a16:creationId xmlns:a16="http://schemas.microsoft.com/office/drawing/2014/main" id="{2227A3DB-E70C-C738-0AB5-9E183C4A6ADB}"/>
                  </a:ext>
                </a:extLst>
              </p:cNvPr>
              <p:cNvGraphicFramePr>
                <a:graphicFrameLocks noGrp="1"/>
              </p:cNvGraphicFramePr>
              <p:nvPr>
                <p:extLst>
                  <p:ext uri="{D42A27DB-BD31-4B8C-83A1-F6EECF244321}">
                    <p14:modId xmlns:p14="http://schemas.microsoft.com/office/powerpoint/2010/main" val="278889141"/>
                  </p:ext>
                </p:extLst>
              </p:nvPr>
            </p:nvGraphicFramePr>
            <p:xfrm>
              <a:off x="1133492" y="1577677"/>
              <a:ext cx="10514022" cy="4444304"/>
            </p:xfrm>
            <a:graphic>
              <a:graphicData uri="http://schemas.openxmlformats.org/drawingml/2006/table">
                <a:tbl>
                  <a:tblPr firstRow="1" firstCol="1" bandRow="1">
                    <a:tableStyleId>{3B4B98B0-60AC-42C2-AFA5-B58CD77FA1E5}</a:tableStyleId>
                  </a:tblPr>
                  <a:tblGrid>
                    <a:gridCol w="1281956">
                      <a:extLst>
                        <a:ext uri="{9D8B030D-6E8A-4147-A177-3AD203B41FA5}">
                          <a16:colId xmlns:a16="http://schemas.microsoft.com/office/drawing/2014/main" val="264460129"/>
                        </a:ext>
                      </a:extLst>
                    </a:gridCol>
                    <a:gridCol w="3180044">
                      <a:extLst>
                        <a:ext uri="{9D8B030D-6E8A-4147-A177-3AD203B41FA5}">
                          <a16:colId xmlns:a16="http://schemas.microsoft.com/office/drawing/2014/main" val="4110682521"/>
                        </a:ext>
                      </a:extLst>
                    </a:gridCol>
                    <a:gridCol w="6052022">
                      <a:extLst>
                        <a:ext uri="{9D8B030D-6E8A-4147-A177-3AD203B41FA5}">
                          <a16:colId xmlns:a16="http://schemas.microsoft.com/office/drawing/2014/main" val="2135375634"/>
                        </a:ext>
                      </a:extLst>
                    </a:gridCol>
                  </a:tblGrid>
                  <a:tr h="326644">
                    <a:tc>
                      <a:txBody>
                        <a:bodyPr/>
                        <a:lstStyle/>
                        <a:p>
                          <a:pPr algn="ctr">
                            <a:lnSpc>
                              <a:spcPct val="150000"/>
                            </a:lnSpc>
                            <a:spcBef>
                              <a:spcPts val="600"/>
                            </a:spcBef>
                            <a:buNone/>
                          </a:pPr>
                          <a:r>
                            <a:rPr lang="en-US" sz="1600">
                              <a:effectLst/>
                            </a:rPr>
                            <a:t>Parameter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dirty="0">
                              <a:effectLst/>
                            </a:rPr>
                            <a:t>Meaning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a:effectLst/>
                            </a:rPr>
                            <a:t>Physical Interpretation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220387"/>
                      </a:ext>
                    </a:extLst>
                  </a:tr>
                  <a:tr h="823532">
                    <a:tc>
                      <a:txBody>
                        <a:bodyPr/>
                        <a:lstStyle/>
                        <a:p>
                          <a:endParaRPr lang="en-US"/>
                        </a:p>
                      </a:txBody>
                      <a:tcPr marL="68580" marR="68580" marT="0" marB="0" anchor="ctr">
                        <a:blipFill>
                          <a:blip r:embed="rId7"/>
                          <a:stretch>
                            <a:fillRect l="-990" t="-41538" r="-720792" b="-413846"/>
                          </a:stretch>
                        </a:blipFill>
                      </a:tcPr>
                    </a:tc>
                    <a:tc>
                      <a:txBody>
                        <a:bodyPr/>
                        <a:lstStyle/>
                        <a:p>
                          <a:pPr>
                            <a:lnSpc>
                              <a:spcPct val="115000"/>
                            </a:lnSpc>
                            <a:spcBef>
                              <a:spcPts val="600"/>
                            </a:spcBef>
                            <a:buNone/>
                          </a:pPr>
                          <a:r>
                            <a:rPr lang="en-US" sz="1600" dirty="0">
                              <a:effectLst/>
                            </a:rPr>
                            <a:t>Total Drop Concentration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total number of raindrops per unit volume of air, providing a measure of the overall droplet population and rainfall intensity.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8089108"/>
                      </a:ext>
                    </a:extLst>
                  </a:tr>
                  <a:tr h="823532">
                    <a:tc>
                      <a:txBody>
                        <a:bodyPr/>
                        <a:lstStyle/>
                        <a:p>
                          <a:endParaRPr lang="en-US"/>
                        </a:p>
                      </a:txBody>
                      <a:tcPr marL="68580" marR="68580" marT="0" marB="0" anchor="ctr">
                        <a:blipFill>
                          <a:blip r:embed="rId7"/>
                          <a:stretch>
                            <a:fillRect l="-990" t="-141538" r="-720792" b="-313846"/>
                          </a:stretch>
                        </a:blipFill>
                      </a:tcPr>
                    </a:tc>
                    <a:tc>
                      <a:txBody>
                        <a:bodyPr/>
                        <a:lstStyle/>
                        <a:p>
                          <a:pPr>
                            <a:lnSpc>
                              <a:spcPct val="115000"/>
                            </a:lnSpc>
                            <a:spcBef>
                              <a:spcPts val="600"/>
                            </a:spcBef>
                            <a:buNone/>
                          </a:pPr>
                          <a:r>
                            <a:rPr lang="en-US" sz="1600">
                              <a:effectLst/>
                            </a:rPr>
                            <a:t>Mean Volume Diameter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Represents the characteristic drop size of the distribution, weighted by volume, and indicates whether rainfall is dominated by larger or smaller droplets.</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2911479"/>
                      </a:ext>
                    </a:extLst>
                  </a:tr>
                  <a:tr h="823532">
                    <a:tc>
                      <a:txBody>
                        <a:bodyPr/>
                        <a:lstStyle/>
                        <a:p>
                          <a:endParaRPr lang="en-US"/>
                        </a:p>
                      </a:txBody>
                      <a:tcPr marL="68580" marR="68580" marT="0" marB="0" anchor="ctr">
                        <a:blipFill>
                          <a:blip r:embed="rId7"/>
                          <a:stretch>
                            <a:fillRect l="-990" t="-241538" r="-720792" b="-213846"/>
                          </a:stretch>
                        </a:blipFill>
                      </a:tcPr>
                    </a:tc>
                    <a:tc>
                      <a:txBody>
                        <a:bodyPr/>
                        <a:lstStyle/>
                        <a:p>
                          <a:pPr>
                            <a:lnSpc>
                              <a:spcPct val="115000"/>
                            </a:lnSpc>
                            <a:spcBef>
                              <a:spcPts val="600"/>
                            </a:spcBef>
                            <a:buNone/>
                          </a:pPr>
                          <a:r>
                            <a:rPr lang="en-US" sz="1600" dirty="0">
                              <a:effectLst/>
                            </a:rPr>
                            <a:t>Coefficient of Variation of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Describes the relative spread of drop sizes within the distribution, indicating the degree of variability or dispersion around the mean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939934"/>
                      </a:ext>
                    </a:extLst>
                  </a:tr>
                  <a:tr h="823532">
                    <a:tc>
                      <a:txBody>
                        <a:bodyPr/>
                        <a:lstStyle/>
                        <a:p>
                          <a:endParaRPr lang="en-US"/>
                        </a:p>
                      </a:txBody>
                      <a:tcPr marL="68580" marR="68580" marT="0" marB="0" anchor="ctr">
                        <a:blipFill>
                          <a:blip r:embed="rId7"/>
                          <a:stretch>
                            <a:fillRect l="-990" t="-341538" r="-720792" b="-113846"/>
                          </a:stretch>
                        </a:blipFill>
                      </a:tcPr>
                    </a:tc>
                    <a:tc>
                      <a:txBody>
                        <a:bodyPr/>
                        <a:lstStyle/>
                        <a:p>
                          <a:pPr>
                            <a:lnSpc>
                              <a:spcPct val="115000"/>
                            </a:lnSpc>
                            <a:spcBef>
                              <a:spcPts val="600"/>
                            </a:spcBef>
                            <a:buNone/>
                          </a:pPr>
                          <a:r>
                            <a:rPr lang="en-US" sz="1600">
                              <a:effectLst/>
                            </a:rPr>
                            <a:t>Asymmetry (Skewness) of DSD</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Quantifies the asymmetry of the drop size distribution, indicating whether the distribution is dominated by smaller or larger drops relative to the mean.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4164073"/>
                      </a:ext>
                    </a:extLst>
                  </a:tr>
                  <a:tr h="823532">
                    <a:tc>
                      <a:txBody>
                        <a:bodyPr/>
                        <a:lstStyle/>
                        <a:p>
                          <a:endParaRPr lang="en-US"/>
                        </a:p>
                      </a:txBody>
                      <a:tcPr marL="68580" marR="68580" marT="0" marB="0" anchor="ctr">
                        <a:blipFill>
                          <a:blip r:embed="rId7"/>
                          <a:stretch>
                            <a:fillRect l="-990" t="-441538" r="-720792" b="-13846"/>
                          </a:stretch>
                        </a:blipFill>
                      </a:tcPr>
                    </a:tc>
                    <a:tc>
                      <a:txBody>
                        <a:bodyPr/>
                        <a:lstStyle/>
                        <a:p>
                          <a:pPr>
                            <a:lnSpc>
                              <a:spcPct val="115000"/>
                            </a:lnSpc>
                            <a:spcBef>
                              <a:spcPts val="600"/>
                            </a:spcBef>
                            <a:buNone/>
                          </a:pPr>
                          <a:r>
                            <a:rPr lang="en-US" sz="1600" dirty="0">
                              <a:effectLst/>
                            </a:rPr>
                            <a:t>Proportion of Drops Above a Threshold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proportion of drops exceeding a specified diameter threshold, providing an indicator of the presence and contribution of larger raindrops within the distribution.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2328767"/>
                      </a:ext>
                    </a:extLst>
                  </a:tr>
                </a:tbl>
              </a:graphicData>
            </a:graphic>
          </p:graphicFrame>
        </mc:Fallback>
      </mc:AlternateContent>
    </p:spTree>
    <p:extLst>
      <p:ext uri="{BB962C8B-B14F-4D97-AF65-F5344CB8AC3E}">
        <p14:creationId xmlns:p14="http://schemas.microsoft.com/office/powerpoint/2010/main" val="25543273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C5F116A8-402C-CD6A-C245-B8D20DE08B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E0B413-7110-ACAD-36F1-F275242595D9}"/>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098E6658-76B7-6261-CC8F-376ED8A1D89F}"/>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0171AE43-3647-4F40-FC6B-9ACA37D785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B9A9D45A-0AF1-D5EB-EFB8-E2C896F402A9}"/>
              </a:ext>
            </a:extLst>
          </p:cNvPr>
          <p:cNvSpPr txBox="1"/>
          <p:nvPr/>
        </p:nvSpPr>
        <p:spPr>
          <a:xfrm>
            <a:off x="1092883" y="-55368"/>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the Number of Clusters &amp; Parameters Selected?</a:t>
            </a:r>
          </a:p>
        </p:txBody>
      </p:sp>
      <p:grpSp>
        <p:nvGrpSpPr>
          <p:cNvPr id="9" name="Group 8">
            <a:extLst>
              <a:ext uri="{FF2B5EF4-FFF2-40B4-BE49-F238E27FC236}">
                <a16:creationId xmlns:a16="http://schemas.microsoft.com/office/drawing/2014/main" id="{7E713E1E-3D11-BF97-D58E-A42E37D9E52E}"/>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E1E88E13-07DA-DCEC-866A-3EC9E85EC37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22372FF-D75B-D9B9-A648-FE7F7773BAC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15871CB2-E458-EA9A-265C-378A58268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4CFECFF1-2F41-BFD0-F61C-6B6309C46691}"/>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9662C0CE-9ECF-461F-E470-2AF7261DFDFA}"/>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sp>
        <p:nvSpPr>
          <p:cNvPr id="7" name="Rounded Rectangle 6">
            <a:extLst>
              <a:ext uri="{FF2B5EF4-FFF2-40B4-BE49-F238E27FC236}">
                <a16:creationId xmlns:a16="http://schemas.microsoft.com/office/drawing/2014/main" id="{F7B99463-292F-3AF7-359F-543EBB02918B}"/>
              </a:ext>
            </a:extLst>
          </p:cNvPr>
          <p:cNvSpPr/>
          <p:nvPr/>
        </p:nvSpPr>
        <p:spPr>
          <a:xfrm>
            <a:off x="749644" y="1506111"/>
            <a:ext cx="11281718" cy="4668809"/>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D2A07F39-C866-89AA-66F8-E634F0F83F27}"/>
                  </a:ext>
                </a:extLst>
              </p:cNvPr>
              <p:cNvGraphicFramePr>
                <a:graphicFrameLocks noGrp="1"/>
              </p:cNvGraphicFramePr>
              <p:nvPr/>
            </p:nvGraphicFramePr>
            <p:xfrm>
              <a:off x="1133492" y="1577677"/>
              <a:ext cx="10514022" cy="4443984"/>
            </p:xfrm>
            <a:graphic>
              <a:graphicData uri="http://schemas.openxmlformats.org/drawingml/2006/table">
                <a:tbl>
                  <a:tblPr firstRow="1" firstCol="1" bandRow="1">
                    <a:tableStyleId>{3B4B98B0-60AC-42C2-AFA5-B58CD77FA1E5}</a:tableStyleId>
                  </a:tblPr>
                  <a:tblGrid>
                    <a:gridCol w="1281956">
                      <a:extLst>
                        <a:ext uri="{9D8B030D-6E8A-4147-A177-3AD203B41FA5}">
                          <a16:colId xmlns:a16="http://schemas.microsoft.com/office/drawing/2014/main" val="264460129"/>
                        </a:ext>
                      </a:extLst>
                    </a:gridCol>
                    <a:gridCol w="3180044">
                      <a:extLst>
                        <a:ext uri="{9D8B030D-6E8A-4147-A177-3AD203B41FA5}">
                          <a16:colId xmlns:a16="http://schemas.microsoft.com/office/drawing/2014/main" val="4110682521"/>
                        </a:ext>
                      </a:extLst>
                    </a:gridCol>
                    <a:gridCol w="6052022">
                      <a:extLst>
                        <a:ext uri="{9D8B030D-6E8A-4147-A177-3AD203B41FA5}">
                          <a16:colId xmlns:a16="http://schemas.microsoft.com/office/drawing/2014/main" val="2135375634"/>
                        </a:ext>
                      </a:extLst>
                    </a:gridCol>
                  </a:tblGrid>
                  <a:tr h="0">
                    <a:tc>
                      <a:txBody>
                        <a:bodyPr/>
                        <a:lstStyle/>
                        <a:p>
                          <a:pPr algn="ctr">
                            <a:lnSpc>
                              <a:spcPct val="150000"/>
                            </a:lnSpc>
                            <a:spcBef>
                              <a:spcPts val="600"/>
                            </a:spcBef>
                            <a:buNone/>
                          </a:pPr>
                          <a:r>
                            <a:rPr lang="en-US" sz="1600">
                              <a:effectLst/>
                            </a:rPr>
                            <a:t>Parameter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dirty="0">
                              <a:effectLst/>
                            </a:rPr>
                            <a:t>Meaning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a:effectLst/>
                            </a:rPr>
                            <a:t>Physical Interpretation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220387"/>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𝑁</m:t>
                                    </m:r>
                                  </m:e>
                                  <m:sub>
                                    <m:r>
                                      <a:rPr lang="en-US" sz="1600">
                                        <a:effectLst/>
                                        <a:latin typeface="Cambria Math" panose="02040503050406030204" pitchFamily="18" charset="0"/>
                                      </a:rPr>
                                      <m:t>𝑡</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Total Drop Concentration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total number of raindrops per unit volume of air, providing a measure of the overall droplet population and rainfall intensity.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8089108"/>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𝑚</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a:effectLst/>
                            </a:rPr>
                            <a:t>Mean Volume Diameter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Represents the characteristic drop size of the distribution, weighted by volume, and indicates whether rainfall is dominated by larger or smaller droplets.</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2911479"/>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𝑐𝑣</m:t>
                                    </m:r>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Coefficient of Variation of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Describes the relative spread of drop sizes within the distribution, indicating the degree of variability or dispersion around the mean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939934"/>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𝛾</m:t>
                                </m:r>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a:effectLst/>
                            </a:rPr>
                            <a:t>Asymmetry (Skewness) of DSD</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Quantifies the asymmetry of the drop size distribution, indicating whether the distribution is dominated by smaller or larger drops relative to the mean.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4164073"/>
                      </a:ext>
                    </a:extLst>
                  </a:tr>
                  <a:tr h="0">
                    <a:tc>
                      <a:txBody>
                        <a:bodyPr/>
                        <a:lstStyle/>
                        <a:p>
                          <a:pPr>
                            <a:lnSpc>
                              <a:spcPct val="115000"/>
                            </a:lnSpc>
                            <a:spcBef>
                              <a:spcPts val="600"/>
                            </a:spcBef>
                            <a:buNone/>
                          </a:pPr>
                          <a14:m>
                            <m:oMathPara xmlns:m="http://schemas.openxmlformats.org/officeDocument/2006/math">
                              <m:oMathParaPr>
                                <m:jc m:val="centerGroup"/>
                              </m:oMathParaPr>
                              <m:oMath xmlns:m="http://schemas.openxmlformats.org/officeDocument/2006/math">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𝑓𝑟𝑎𝑐</m:t>
                                    </m:r>
                                  </m:e>
                                  <m:sub>
                                    <m:r>
                                      <a:rPr lang="en-US" sz="1600">
                                        <a:effectLst/>
                                        <a:latin typeface="Cambria Math" panose="02040503050406030204" pitchFamily="18" charset="0"/>
                                      </a:rPr>
                                      <m:t>𝐷</m:t>
                                    </m:r>
                                    <m:r>
                                      <a:rPr lang="en-US" sz="1600">
                                        <a:effectLst/>
                                        <a:latin typeface="Cambria Math" panose="02040503050406030204" pitchFamily="18" charset="0"/>
                                      </a:rPr>
                                      <m:t>&gt;</m:t>
                                    </m:r>
                                    <m:sSub>
                                      <m:sSubPr>
                                        <m:ctrlPr>
                                          <a:rPr lang="en-GB" sz="1600" i="1">
                                            <a:effectLst/>
                                            <a:latin typeface="Cambria Math" panose="02040503050406030204" pitchFamily="18" charset="0"/>
                                          </a:rPr>
                                        </m:ctrlPr>
                                      </m:sSubPr>
                                      <m:e>
                                        <m:r>
                                          <a:rPr lang="en-US" sz="1600">
                                            <a:effectLst/>
                                            <a:latin typeface="Cambria Math" panose="02040503050406030204" pitchFamily="18" charset="0"/>
                                          </a:rPr>
                                          <m:t>𝐷</m:t>
                                        </m:r>
                                      </m:e>
                                      <m:sub>
                                        <m:r>
                                          <a:rPr lang="en-US" sz="1600">
                                            <a:effectLst/>
                                            <a:latin typeface="Cambria Math" panose="02040503050406030204" pitchFamily="18" charset="0"/>
                                          </a:rPr>
                                          <m:t>𝑡</m:t>
                                        </m:r>
                                      </m:sub>
                                    </m:sSub>
                                  </m:sub>
                                </m:sSub>
                              </m:oMath>
                            </m:oMathPara>
                          </a14:m>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buNone/>
                          </a:pPr>
                          <a:r>
                            <a:rPr lang="en-US" sz="1600" dirty="0">
                              <a:effectLst/>
                            </a:rPr>
                            <a:t>Proportion of Drops Above a Threshold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proportion of drops exceeding a specified diameter threshold, providing an indicator of the presence and contribution of larger raindrops within the distribution.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2328767"/>
                      </a:ext>
                    </a:extLst>
                  </a:tr>
                </a:tbl>
              </a:graphicData>
            </a:graphic>
          </p:graphicFrame>
        </mc:Choice>
        <mc:Fallback xmlns="">
          <p:graphicFrame>
            <p:nvGraphicFramePr>
              <p:cNvPr id="2" name="Table 1">
                <a:extLst>
                  <a:ext uri="{FF2B5EF4-FFF2-40B4-BE49-F238E27FC236}">
                    <a16:creationId xmlns:a16="http://schemas.microsoft.com/office/drawing/2014/main" id="{2227A3DB-E70C-C738-0AB5-9E183C4A6ADB}"/>
                  </a:ext>
                </a:extLst>
              </p:cNvPr>
              <p:cNvGraphicFramePr>
                <a:graphicFrameLocks noGrp="1"/>
              </p:cNvGraphicFramePr>
              <p:nvPr>
                <p:extLst>
                  <p:ext uri="{D42A27DB-BD31-4B8C-83A1-F6EECF244321}">
                    <p14:modId xmlns:p14="http://schemas.microsoft.com/office/powerpoint/2010/main" val="278889141"/>
                  </p:ext>
                </p:extLst>
              </p:nvPr>
            </p:nvGraphicFramePr>
            <p:xfrm>
              <a:off x="1133492" y="1577677"/>
              <a:ext cx="10514022" cy="4444304"/>
            </p:xfrm>
            <a:graphic>
              <a:graphicData uri="http://schemas.openxmlformats.org/drawingml/2006/table">
                <a:tbl>
                  <a:tblPr firstRow="1" firstCol="1" bandRow="1">
                    <a:tableStyleId>{3B4B98B0-60AC-42C2-AFA5-B58CD77FA1E5}</a:tableStyleId>
                  </a:tblPr>
                  <a:tblGrid>
                    <a:gridCol w="1281956">
                      <a:extLst>
                        <a:ext uri="{9D8B030D-6E8A-4147-A177-3AD203B41FA5}">
                          <a16:colId xmlns:a16="http://schemas.microsoft.com/office/drawing/2014/main" val="264460129"/>
                        </a:ext>
                      </a:extLst>
                    </a:gridCol>
                    <a:gridCol w="3180044">
                      <a:extLst>
                        <a:ext uri="{9D8B030D-6E8A-4147-A177-3AD203B41FA5}">
                          <a16:colId xmlns:a16="http://schemas.microsoft.com/office/drawing/2014/main" val="4110682521"/>
                        </a:ext>
                      </a:extLst>
                    </a:gridCol>
                    <a:gridCol w="6052022">
                      <a:extLst>
                        <a:ext uri="{9D8B030D-6E8A-4147-A177-3AD203B41FA5}">
                          <a16:colId xmlns:a16="http://schemas.microsoft.com/office/drawing/2014/main" val="2135375634"/>
                        </a:ext>
                      </a:extLst>
                    </a:gridCol>
                  </a:tblGrid>
                  <a:tr h="326644">
                    <a:tc>
                      <a:txBody>
                        <a:bodyPr/>
                        <a:lstStyle/>
                        <a:p>
                          <a:pPr algn="ctr">
                            <a:lnSpc>
                              <a:spcPct val="150000"/>
                            </a:lnSpc>
                            <a:spcBef>
                              <a:spcPts val="600"/>
                            </a:spcBef>
                            <a:buNone/>
                          </a:pPr>
                          <a:r>
                            <a:rPr lang="en-US" sz="1600">
                              <a:effectLst/>
                            </a:rPr>
                            <a:t>Parameter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dirty="0">
                              <a:effectLst/>
                            </a:rPr>
                            <a:t>Meaning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buNone/>
                          </a:pPr>
                          <a:r>
                            <a:rPr lang="en-US" sz="1600">
                              <a:effectLst/>
                            </a:rPr>
                            <a:t>Physical Interpretation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220387"/>
                      </a:ext>
                    </a:extLst>
                  </a:tr>
                  <a:tr h="823532">
                    <a:tc>
                      <a:txBody>
                        <a:bodyPr/>
                        <a:lstStyle/>
                        <a:p>
                          <a:endParaRPr lang="en-US"/>
                        </a:p>
                      </a:txBody>
                      <a:tcPr marL="68580" marR="68580" marT="0" marB="0" anchor="ctr">
                        <a:blipFill>
                          <a:blip r:embed="rId7"/>
                          <a:stretch>
                            <a:fillRect l="-990" t="-41538" r="-720792" b="-413846"/>
                          </a:stretch>
                        </a:blipFill>
                      </a:tcPr>
                    </a:tc>
                    <a:tc>
                      <a:txBody>
                        <a:bodyPr/>
                        <a:lstStyle/>
                        <a:p>
                          <a:pPr>
                            <a:lnSpc>
                              <a:spcPct val="115000"/>
                            </a:lnSpc>
                            <a:spcBef>
                              <a:spcPts val="600"/>
                            </a:spcBef>
                            <a:buNone/>
                          </a:pPr>
                          <a:r>
                            <a:rPr lang="en-US" sz="1600" dirty="0">
                              <a:effectLst/>
                            </a:rPr>
                            <a:t>Total Drop Concentration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total number of raindrops per unit volume of air, providing a measure of the overall droplet population and rainfall intensity.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8089108"/>
                      </a:ext>
                    </a:extLst>
                  </a:tr>
                  <a:tr h="823532">
                    <a:tc>
                      <a:txBody>
                        <a:bodyPr/>
                        <a:lstStyle/>
                        <a:p>
                          <a:endParaRPr lang="en-US"/>
                        </a:p>
                      </a:txBody>
                      <a:tcPr marL="68580" marR="68580" marT="0" marB="0" anchor="ctr">
                        <a:blipFill>
                          <a:blip r:embed="rId7"/>
                          <a:stretch>
                            <a:fillRect l="-990" t="-141538" r="-720792" b="-313846"/>
                          </a:stretch>
                        </a:blipFill>
                      </a:tcPr>
                    </a:tc>
                    <a:tc>
                      <a:txBody>
                        <a:bodyPr/>
                        <a:lstStyle/>
                        <a:p>
                          <a:pPr>
                            <a:lnSpc>
                              <a:spcPct val="115000"/>
                            </a:lnSpc>
                            <a:spcBef>
                              <a:spcPts val="600"/>
                            </a:spcBef>
                            <a:buNone/>
                          </a:pPr>
                          <a:r>
                            <a:rPr lang="en-US" sz="1600">
                              <a:effectLst/>
                            </a:rPr>
                            <a:t>Mean Volume Diameter</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Represents the characteristic drop size of the distribution, weighted by volume, and indicates whether rainfall is dominated by larger or smaller droplets.</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2911479"/>
                      </a:ext>
                    </a:extLst>
                  </a:tr>
                  <a:tr h="823532">
                    <a:tc>
                      <a:txBody>
                        <a:bodyPr/>
                        <a:lstStyle/>
                        <a:p>
                          <a:endParaRPr lang="en-US"/>
                        </a:p>
                      </a:txBody>
                      <a:tcPr marL="68580" marR="68580" marT="0" marB="0" anchor="ctr">
                        <a:blipFill>
                          <a:blip r:embed="rId7"/>
                          <a:stretch>
                            <a:fillRect l="-990" t="-241538" r="-720792" b="-213846"/>
                          </a:stretch>
                        </a:blipFill>
                      </a:tcPr>
                    </a:tc>
                    <a:tc>
                      <a:txBody>
                        <a:bodyPr/>
                        <a:lstStyle/>
                        <a:p>
                          <a:pPr>
                            <a:lnSpc>
                              <a:spcPct val="115000"/>
                            </a:lnSpc>
                            <a:spcBef>
                              <a:spcPts val="600"/>
                            </a:spcBef>
                            <a:buNone/>
                          </a:pPr>
                          <a:r>
                            <a:rPr lang="en-US" sz="1600" dirty="0">
                              <a:effectLst/>
                            </a:rPr>
                            <a:t>Coefficient of Variation of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Describes the relative spread of drop sizes within the distribution, indicating the degree of variability or dispersion around the mean drop diameter.</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939934"/>
                      </a:ext>
                    </a:extLst>
                  </a:tr>
                  <a:tr h="823532">
                    <a:tc>
                      <a:txBody>
                        <a:bodyPr/>
                        <a:lstStyle/>
                        <a:p>
                          <a:endParaRPr lang="en-US"/>
                        </a:p>
                      </a:txBody>
                      <a:tcPr marL="68580" marR="68580" marT="0" marB="0" anchor="ctr">
                        <a:blipFill>
                          <a:blip r:embed="rId7"/>
                          <a:stretch>
                            <a:fillRect l="-990" t="-341538" r="-720792" b="-113846"/>
                          </a:stretch>
                        </a:blipFill>
                      </a:tcPr>
                    </a:tc>
                    <a:tc>
                      <a:txBody>
                        <a:bodyPr/>
                        <a:lstStyle/>
                        <a:p>
                          <a:pPr>
                            <a:lnSpc>
                              <a:spcPct val="115000"/>
                            </a:lnSpc>
                            <a:spcBef>
                              <a:spcPts val="600"/>
                            </a:spcBef>
                            <a:buNone/>
                          </a:pPr>
                          <a:r>
                            <a:rPr lang="en-US" sz="1600">
                              <a:effectLst/>
                            </a:rPr>
                            <a:t>Asymmetry (Skewness) of DSD</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a:effectLst/>
                            </a:rPr>
                            <a:t>Quantifies the asymmetry of the drop size distribution, indicating whether the distribution is dominated by smaller or larger drops relative to the mean.</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4164073"/>
                      </a:ext>
                    </a:extLst>
                  </a:tr>
                  <a:tr h="823532">
                    <a:tc>
                      <a:txBody>
                        <a:bodyPr/>
                        <a:lstStyle/>
                        <a:p>
                          <a:endParaRPr lang="en-US"/>
                        </a:p>
                      </a:txBody>
                      <a:tcPr marL="68580" marR="68580" marT="0" marB="0" anchor="ctr">
                        <a:blipFill>
                          <a:blip r:embed="rId7"/>
                          <a:stretch>
                            <a:fillRect l="-990" t="-441538" r="-720792" b="-13846"/>
                          </a:stretch>
                        </a:blipFill>
                      </a:tcPr>
                    </a:tc>
                    <a:tc>
                      <a:txBody>
                        <a:bodyPr/>
                        <a:lstStyle/>
                        <a:p>
                          <a:pPr>
                            <a:lnSpc>
                              <a:spcPct val="115000"/>
                            </a:lnSpc>
                            <a:spcBef>
                              <a:spcPts val="600"/>
                            </a:spcBef>
                            <a:buNone/>
                          </a:pPr>
                          <a:r>
                            <a:rPr lang="en-US" sz="1600" dirty="0">
                              <a:effectLst/>
                            </a:rPr>
                            <a:t>Proportion of Drops Above a Threshold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buNone/>
                          </a:pPr>
                          <a:r>
                            <a:rPr lang="en-US" sz="1600" dirty="0">
                              <a:effectLst/>
                            </a:rPr>
                            <a:t>Represents the proportion of drops exceeding a specified diameter threshold, providing an indicator of the presence and contribution of larger raindrops within the distribution.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2328767"/>
                      </a:ext>
                    </a:extLst>
                  </a:tr>
                </a:tbl>
              </a:graphicData>
            </a:graphic>
          </p:graphicFrame>
        </mc:Fallback>
      </mc:AlternateContent>
    </p:spTree>
    <p:extLst>
      <p:ext uri="{BB962C8B-B14F-4D97-AF65-F5344CB8AC3E}">
        <p14:creationId xmlns:p14="http://schemas.microsoft.com/office/powerpoint/2010/main" val="2415550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40BD9-4AF9-C8F2-D6B1-78F15D9A59C6}"/>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9CD8411-7F35-57A6-2C00-B62ABE6B4B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D5005938-04B9-A679-D71E-1EE2CB4A599F}"/>
              </a:ext>
            </a:extLst>
          </p:cNvPr>
          <p:cNvSpPr txBox="1"/>
          <p:nvPr/>
        </p:nvSpPr>
        <p:spPr>
          <a:xfrm>
            <a:off x="1092883" y="-55368"/>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the Number of Clusters &amp; Parameters Selected?</a:t>
            </a:r>
          </a:p>
        </p:txBody>
      </p:sp>
      <p:grpSp>
        <p:nvGrpSpPr>
          <p:cNvPr id="9" name="Group 8">
            <a:extLst>
              <a:ext uri="{FF2B5EF4-FFF2-40B4-BE49-F238E27FC236}">
                <a16:creationId xmlns:a16="http://schemas.microsoft.com/office/drawing/2014/main" id="{3F3C5593-12B6-AC6F-31DD-4985102C3A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B7A5F2C-F5EE-3BF6-51AB-7AC5DA18327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8CF16CA8-5BF3-3F0F-517D-B42616DEB58C}"/>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26F919F-8807-9CB8-5BF0-E93C85B59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1DBC952A-EB08-D47D-8B08-DDE5682528D8}"/>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0C84AF47-3FE1-DC30-A65F-3FE329BF62DF}"/>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8" name="Picture 7">
            <a:extLst>
              <a:ext uri="{FF2B5EF4-FFF2-40B4-BE49-F238E27FC236}">
                <a16:creationId xmlns:a16="http://schemas.microsoft.com/office/drawing/2014/main" id="{427731C5-8C03-A8E6-6735-A9938D5786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951" y="1506113"/>
            <a:ext cx="7806240" cy="4497826"/>
          </a:xfrm>
          <a:prstGeom prst="rect">
            <a:avLst/>
          </a:prstGeom>
        </p:spPr>
      </p:pic>
      <p:sp>
        <p:nvSpPr>
          <p:cNvPr id="15" name="Rounded Rectangle 14">
            <a:extLst>
              <a:ext uri="{FF2B5EF4-FFF2-40B4-BE49-F238E27FC236}">
                <a16:creationId xmlns:a16="http://schemas.microsoft.com/office/drawing/2014/main" id="{E5EB9A1F-B8E4-FFB9-554A-E228970FE00B}"/>
              </a:ext>
            </a:extLst>
          </p:cNvPr>
          <p:cNvSpPr/>
          <p:nvPr/>
        </p:nvSpPr>
        <p:spPr>
          <a:xfrm>
            <a:off x="8664667" y="1478851"/>
            <a:ext cx="2732382" cy="4497826"/>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D9C757F-1E95-233A-87F7-66B7CDA20672}"/>
              </a:ext>
            </a:extLst>
          </p:cNvPr>
          <p:cNvSpPr txBox="1"/>
          <p:nvPr/>
        </p:nvSpPr>
        <p:spPr>
          <a:xfrm>
            <a:off x="8767513" y="3815723"/>
            <a:ext cx="2629536" cy="2090553"/>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Evaluation of clustering performance across parameter combinations. (a) Elbow plots showing the within-cluster sum of squares (inertia) as a function of the number of clusters (K), used to identify an appropriate number of clusters. (b) Silhouette scores across parameter combinations and K, indicating cluster cohesion and separation. (c) Proportion of observations assigned to each cluster, illustrating differences in cluster composition across parameterisations.</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93C6FE9A-5F4E-6C2B-0E9D-9F328BBA8BAB}"/>
                  </a:ext>
                </a:extLst>
              </p:cNvPr>
              <p:cNvGraphicFramePr>
                <a:graphicFrameLocks noGrp="1"/>
              </p:cNvGraphicFramePr>
              <p:nvPr>
                <p:extLst>
                  <p:ext uri="{D42A27DB-BD31-4B8C-83A1-F6EECF244321}">
                    <p14:modId xmlns:p14="http://schemas.microsoft.com/office/powerpoint/2010/main" val="4231755430"/>
                  </p:ext>
                </p:extLst>
              </p:nvPr>
            </p:nvGraphicFramePr>
            <p:xfrm>
              <a:off x="8816232" y="1662661"/>
              <a:ext cx="2429252" cy="2092365"/>
            </p:xfrm>
            <a:graphic>
              <a:graphicData uri="http://schemas.openxmlformats.org/drawingml/2006/table">
                <a:tbl>
                  <a:tblPr firstRow="1" firstCol="1" bandRow="1">
                    <a:tableStyleId>{3B4B98B0-60AC-42C2-AFA5-B58CD77FA1E5}</a:tableStyleId>
                  </a:tblPr>
                  <a:tblGrid>
                    <a:gridCol w="1214626">
                      <a:extLst>
                        <a:ext uri="{9D8B030D-6E8A-4147-A177-3AD203B41FA5}">
                          <a16:colId xmlns:a16="http://schemas.microsoft.com/office/drawing/2014/main" val="306994547"/>
                        </a:ext>
                      </a:extLst>
                    </a:gridCol>
                    <a:gridCol w="1214626">
                      <a:extLst>
                        <a:ext uri="{9D8B030D-6E8A-4147-A177-3AD203B41FA5}">
                          <a16:colId xmlns:a16="http://schemas.microsoft.com/office/drawing/2014/main" val="651700108"/>
                        </a:ext>
                      </a:extLst>
                    </a:gridCol>
                  </a:tblGrid>
                  <a:tr h="220065">
                    <a:tc>
                      <a:txBody>
                        <a:bodyPr/>
                        <a:lstStyle/>
                        <a:p>
                          <a:pPr algn="ctr">
                            <a:lnSpc>
                              <a:spcPct val="150000"/>
                            </a:lnSpc>
                            <a:spcBef>
                              <a:spcPts val="600"/>
                            </a:spcBef>
                          </a:pPr>
                          <a:r>
                            <a:rPr lang="en-US" sz="1000">
                              <a:effectLst/>
                            </a:rPr>
                            <a:t>Parameter</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pPr>
                          <a:r>
                            <a:rPr lang="en-US" sz="1000">
                              <a:effectLst/>
                            </a:rPr>
                            <a:t>Meaning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322540"/>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𝑁</m:t>
                                    </m:r>
                                  </m:e>
                                  <m:sub>
                                    <m:r>
                                      <a:rPr lang="en-US" sz="1000">
                                        <a:effectLst/>
                                        <a:latin typeface="Cambria Math" panose="02040503050406030204" pitchFamily="18" charset="0"/>
                                      </a:rPr>
                                      <m:t>𝑡</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a:effectLst/>
                            </a:rPr>
                            <a:t>Total Drop Concentration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5343165"/>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𝑚</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Mean Volume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808293"/>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𝑐𝑣</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Coefficient of Variation of Drop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6720813"/>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𝛾</m:t>
                                </m:r>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a:effectLst/>
                            </a:rPr>
                            <a:t>Asymmetry (Skewness) of DSD</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6001046"/>
                      </a:ext>
                    </a:extLst>
                  </a:tr>
                  <a:tr h="205896">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𝑓𝑟𝑎𝑐</m:t>
                                    </m:r>
                                  </m:e>
                                  <m:sub>
                                    <m:r>
                                      <a:rPr lang="en-US" sz="1000">
                                        <a:effectLst/>
                                        <a:latin typeface="Cambria Math" panose="02040503050406030204" pitchFamily="18" charset="0"/>
                                      </a:rPr>
                                      <m:t>𝐷</m:t>
                                    </m:r>
                                    <m:r>
                                      <a:rPr lang="en-US" sz="1000">
                                        <a:effectLst/>
                                        <a:latin typeface="Cambria Math" panose="02040503050406030204" pitchFamily="18" charset="0"/>
                                      </a:rPr>
                                      <m:t>&gt;</m:t>
                                    </m:r>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𝑡</m:t>
                                        </m:r>
                                      </m:sub>
                                    </m:sSub>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Proportion of Drops Above a Threshold</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073912"/>
                      </a:ext>
                    </a:extLst>
                  </a:tr>
                </a:tbl>
              </a:graphicData>
            </a:graphic>
          </p:graphicFrame>
        </mc:Choice>
        <mc:Fallback xmlns="">
          <p:graphicFrame>
            <p:nvGraphicFramePr>
              <p:cNvPr id="17" name="Table 16">
                <a:extLst>
                  <a:ext uri="{FF2B5EF4-FFF2-40B4-BE49-F238E27FC236}">
                    <a16:creationId xmlns:a16="http://schemas.microsoft.com/office/drawing/2014/main" id="{93C6FE9A-5F4E-6C2B-0E9D-9F328BBA8BAB}"/>
                  </a:ext>
                </a:extLst>
              </p:cNvPr>
              <p:cNvGraphicFramePr>
                <a:graphicFrameLocks noGrp="1"/>
              </p:cNvGraphicFramePr>
              <p:nvPr>
                <p:extLst>
                  <p:ext uri="{D42A27DB-BD31-4B8C-83A1-F6EECF244321}">
                    <p14:modId xmlns:p14="http://schemas.microsoft.com/office/powerpoint/2010/main" val="4231755430"/>
                  </p:ext>
                </p:extLst>
              </p:nvPr>
            </p:nvGraphicFramePr>
            <p:xfrm>
              <a:off x="8816232" y="1662661"/>
              <a:ext cx="2429252" cy="2092365"/>
            </p:xfrm>
            <a:graphic>
              <a:graphicData uri="http://schemas.openxmlformats.org/drawingml/2006/table">
                <a:tbl>
                  <a:tblPr firstRow="1" firstCol="1" bandRow="1">
                    <a:tableStyleId>{3B4B98B0-60AC-42C2-AFA5-B58CD77FA1E5}</a:tableStyleId>
                  </a:tblPr>
                  <a:tblGrid>
                    <a:gridCol w="1214626">
                      <a:extLst>
                        <a:ext uri="{9D8B030D-6E8A-4147-A177-3AD203B41FA5}">
                          <a16:colId xmlns:a16="http://schemas.microsoft.com/office/drawing/2014/main" val="306994547"/>
                        </a:ext>
                      </a:extLst>
                    </a:gridCol>
                    <a:gridCol w="1214626">
                      <a:extLst>
                        <a:ext uri="{9D8B030D-6E8A-4147-A177-3AD203B41FA5}">
                          <a16:colId xmlns:a16="http://schemas.microsoft.com/office/drawing/2014/main" val="651700108"/>
                        </a:ext>
                      </a:extLst>
                    </a:gridCol>
                  </a:tblGrid>
                  <a:tr h="220065">
                    <a:tc>
                      <a:txBody>
                        <a:bodyPr/>
                        <a:lstStyle/>
                        <a:p>
                          <a:pPr algn="ctr">
                            <a:lnSpc>
                              <a:spcPct val="150000"/>
                            </a:lnSpc>
                            <a:spcBef>
                              <a:spcPts val="600"/>
                            </a:spcBef>
                          </a:pPr>
                          <a:r>
                            <a:rPr lang="en-US" sz="1000">
                              <a:effectLst/>
                            </a:rPr>
                            <a:t>Parameter</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pPr>
                          <a:r>
                            <a:rPr lang="en-US" sz="1000">
                              <a:effectLst/>
                            </a:rPr>
                            <a:t>Meaning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322540"/>
                      </a:ext>
                    </a:extLst>
                  </a:tr>
                  <a:tr h="339408">
                    <a:tc>
                      <a:txBody>
                        <a:bodyPr/>
                        <a:lstStyle/>
                        <a:p>
                          <a:endParaRPr lang="en-US"/>
                        </a:p>
                      </a:txBody>
                      <a:tcPr marL="68580" marR="68580" marT="0" marB="0" anchor="ctr">
                        <a:blipFill>
                          <a:blip r:embed="rId9"/>
                          <a:stretch>
                            <a:fillRect t="-62963" r="-101042" b="-477778"/>
                          </a:stretch>
                        </a:blipFill>
                      </a:tcPr>
                    </a:tc>
                    <a:tc>
                      <a:txBody>
                        <a:bodyPr/>
                        <a:lstStyle/>
                        <a:p>
                          <a:pPr>
                            <a:lnSpc>
                              <a:spcPct val="115000"/>
                            </a:lnSpc>
                            <a:spcBef>
                              <a:spcPts val="600"/>
                            </a:spcBef>
                          </a:pPr>
                          <a:r>
                            <a:rPr lang="en-US" sz="1000">
                              <a:effectLst/>
                            </a:rPr>
                            <a:t>Total Drop Concentration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5343165"/>
                      </a:ext>
                    </a:extLst>
                  </a:tr>
                  <a:tr h="339408">
                    <a:tc>
                      <a:txBody>
                        <a:bodyPr/>
                        <a:lstStyle/>
                        <a:p>
                          <a:endParaRPr lang="en-US"/>
                        </a:p>
                      </a:txBody>
                      <a:tcPr marL="68580" marR="68580" marT="0" marB="0" anchor="ctr">
                        <a:blipFill>
                          <a:blip r:embed="rId9"/>
                          <a:stretch>
                            <a:fillRect t="-162963" r="-101042" b="-377778"/>
                          </a:stretch>
                        </a:blipFill>
                      </a:tcPr>
                    </a:tc>
                    <a:tc>
                      <a:txBody>
                        <a:bodyPr/>
                        <a:lstStyle/>
                        <a:p>
                          <a:pPr>
                            <a:lnSpc>
                              <a:spcPct val="115000"/>
                            </a:lnSpc>
                            <a:spcBef>
                              <a:spcPts val="600"/>
                            </a:spcBef>
                          </a:pPr>
                          <a:r>
                            <a:rPr lang="en-US" sz="1000" dirty="0">
                              <a:effectLst/>
                            </a:rPr>
                            <a:t>Mean Volume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808293"/>
                      </a:ext>
                    </a:extLst>
                  </a:tr>
                  <a:tr h="514668">
                    <a:tc>
                      <a:txBody>
                        <a:bodyPr/>
                        <a:lstStyle/>
                        <a:p>
                          <a:endParaRPr lang="en-US"/>
                        </a:p>
                      </a:txBody>
                      <a:tcPr marL="68580" marR="68580" marT="0" marB="0" anchor="ctr">
                        <a:blipFill>
                          <a:blip r:embed="rId9"/>
                          <a:stretch>
                            <a:fillRect t="-173171" r="-101042" b="-148780"/>
                          </a:stretch>
                        </a:blipFill>
                      </a:tcPr>
                    </a:tc>
                    <a:tc>
                      <a:txBody>
                        <a:bodyPr/>
                        <a:lstStyle/>
                        <a:p>
                          <a:pPr>
                            <a:lnSpc>
                              <a:spcPct val="115000"/>
                            </a:lnSpc>
                            <a:spcBef>
                              <a:spcPts val="600"/>
                            </a:spcBef>
                          </a:pPr>
                          <a:r>
                            <a:rPr lang="en-US" sz="1000" dirty="0">
                              <a:effectLst/>
                            </a:rPr>
                            <a:t>Coefficient of Variation of Drop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6720813"/>
                      </a:ext>
                    </a:extLst>
                  </a:tr>
                  <a:tr h="339408">
                    <a:tc>
                      <a:txBody>
                        <a:bodyPr/>
                        <a:lstStyle/>
                        <a:p>
                          <a:endParaRPr lang="en-US"/>
                        </a:p>
                      </a:txBody>
                      <a:tcPr marL="68580" marR="68580" marT="0" marB="0" anchor="ctr">
                        <a:blipFill>
                          <a:blip r:embed="rId9"/>
                          <a:stretch>
                            <a:fillRect t="-414815" r="-101042" b="-125926"/>
                          </a:stretch>
                        </a:blipFill>
                      </a:tcPr>
                    </a:tc>
                    <a:tc>
                      <a:txBody>
                        <a:bodyPr/>
                        <a:lstStyle/>
                        <a:p>
                          <a:pPr>
                            <a:lnSpc>
                              <a:spcPct val="115000"/>
                            </a:lnSpc>
                            <a:spcBef>
                              <a:spcPts val="600"/>
                            </a:spcBef>
                          </a:pPr>
                          <a:r>
                            <a:rPr lang="en-US" sz="1000">
                              <a:effectLst/>
                            </a:rPr>
                            <a:t>Asymmetry (Skewness) of DSD</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6001046"/>
                      </a:ext>
                    </a:extLst>
                  </a:tr>
                  <a:tr h="339408">
                    <a:tc>
                      <a:txBody>
                        <a:bodyPr/>
                        <a:lstStyle/>
                        <a:p>
                          <a:endParaRPr lang="en-US"/>
                        </a:p>
                      </a:txBody>
                      <a:tcPr marL="68580" marR="68580" marT="0" marB="0" anchor="ctr">
                        <a:blipFill>
                          <a:blip r:embed="rId9"/>
                          <a:stretch>
                            <a:fillRect t="-514815" r="-101042" b="-25926"/>
                          </a:stretch>
                        </a:blipFill>
                      </a:tcPr>
                    </a:tc>
                    <a:tc>
                      <a:txBody>
                        <a:bodyPr/>
                        <a:lstStyle/>
                        <a:p>
                          <a:pPr>
                            <a:lnSpc>
                              <a:spcPct val="115000"/>
                            </a:lnSpc>
                            <a:spcBef>
                              <a:spcPts val="600"/>
                            </a:spcBef>
                          </a:pPr>
                          <a:r>
                            <a:rPr lang="en-US" sz="1000" dirty="0">
                              <a:effectLst/>
                            </a:rPr>
                            <a:t>Proportion of Drops Above a Threshold</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073912"/>
                      </a:ext>
                    </a:extLst>
                  </a:tr>
                </a:tbl>
              </a:graphicData>
            </a:graphic>
          </p:graphicFrame>
        </mc:Fallback>
      </mc:AlternateContent>
    </p:spTree>
    <p:extLst>
      <p:ext uri="{BB962C8B-B14F-4D97-AF65-F5344CB8AC3E}">
        <p14:creationId xmlns:p14="http://schemas.microsoft.com/office/powerpoint/2010/main" val="27810971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5556636E-1E7A-90B8-3884-3B2EED2D98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477039-2578-958D-3BE1-334F935BE26B}"/>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8ECA4CCC-A9AF-066B-C77F-2D42A97655A0}"/>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B45A1DCC-6D81-82B1-5D8F-61B1B5C67F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CDA4A5A5-4A5F-6CAC-73F8-ACD4B80CDC92}"/>
              </a:ext>
            </a:extLst>
          </p:cNvPr>
          <p:cNvSpPr txBox="1"/>
          <p:nvPr/>
        </p:nvSpPr>
        <p:spPr>
          <a:xfrm>
            <a:off x="1092883" y="-55368"/>
            <a:ext cx="9488698" cy="1077218"/>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were the Number of Clusters &amp; Parameters Selected?</a:t>
            </a:r>
          </a:p>
        </p:txBody>
      </p:sp>
      <p:grpSp>
        <p:nvGrpSpPr>
          <p:cNvPr id="9" name="Group 8">
            <a:extLst>
              <a:ext uri="{FF2B5EF4-FFF2-40B4-BE49-F238E27FC236}">
                <a16:creationId xmlns:a16="http://schemas.microsoft.com/office/drawing/2014/main" id="{F80D650F-BA0E-73BD-B7CA-406CA3AA144E}"/>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674B823F-A3AC-CE40-3D2B-98F6A3253EAE}"/>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64448C0-6E1E-CF91-0FC9-832A394EC32A}"/>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80D2B714-9203-0DC0-1E9D-D007AE8A6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9F1FEB1E-3E37-3D3D-BFD6-7EEEBF624005}"/>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C2B94FA2-6189-2BBE-A6F1-1B188FAEA9CC}"/>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8" name="Picture 7">
            <a:extLst>
              <a:ext uri="{FF2B5EF4-FFF2-40B4-BE49-F238E27FC236}">
                <a16:creationId xmlns:a16="http://schemas.microsoft.com/office/drawing/2014/main" id="{C3EF3C71-9809-D805-27DD-0ECFA932EE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951" y="1506113"/>
            <a:ext cx="7806240" cy="4497826"/>
          </a:xfrm>
          <a:prstGeom prst="rect">
            <a:avLst/>
          </a:prstGeom>
        </p:spPr>
      </p:pic>
      <p:sp>
        <p:nvSpPr>
          <p:cNvPr id="15" name="Rounded Rectangle 14">
            <a:extLst>
              <a:ext uri="{FF2B5EF4-FFF2-40B4-BE49-F238E27FC236}">
                <a16:creationId xmlns:a16="http://schemas.microsoft.com/office/drawing/2014/main" id="{676B80C6-D1AA-D588-907D-1AFC0EC002C5}"/>
              </a:ext>
            </a:extLst>
          </p:cNvPr>
          <p:cNvSpPr/>
          <p:nvPr/>
        </p:nvSpPr>
        <p:spPr>
          <a:xfrm>
            <a:off x="8664667" y="1478851"/>
            <a:ext cx="2732382" cy="4497826"/>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120B3C9-6ECE-4ABB-C4A5-4FCBB2ECBA0E}"/>
              </a:ext>
            </a:extLst>
          </p:cNvPr>
          <p:cNvSpPr txBox="1"/>
          <p:nvPr/>
        </p:nvSpPr>
        <p:spPr>
          <a:xfrm>
            <a:off x="8767513" y="3815723"/>
            <a:ext cx="2629536" cy="2090553"/>
          </a:xfrm>
          <a:prstGeom prst="rect">
            <a:avLst/>
          </a:prstGeom>
          <a:noFill/>
        </p:spPr>
        <p:txBody>
          <a:bodyPr wrap="square" rtlCol="0">
            <a:spAutoFit/>
          </a:bodyPr>
          <a:lstStyle/>
          <a:p>
            <a:r>
              <a:rPr lang="en-GB" sz="1000" dirty="0">
                <a:solidFill>
                  <a:srgbClr val="003A65"/>
                </a:solidFill>
                <a:latin typeface="Derailed Medium" panose="020B0503030101060003" pitchFamily="34" charset="77"/>
              </a:rPr>
              <a:t>Evaluation of clustering performance across parameter combinations. (a) Elbow plots showing the within-cluster sum of squares (inertia) as a function of the number of clusters (K), used to identify an appropriate number of clusters. (b) Silhouette scores across parameter combinations and K, indicating cluster cohesion and separation. (c) Proportion of observations assigned to each cluster, illustrating differences in cluster composition across parameterisations.</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52EC24DD-0C1A-ACFF-ABED-BE0A99E4C6E9}"/>
                  </a:ext>
                </a:extLst>
              </p:cNvPr>
              <p:cNvGraphicFramePr>
                <a:graphicFrameLocks noGrp="1"/>
              </p:cNvGraphicFramePr>
              <p:nvPr/>
            </p:nvGraphicFramePr>
            <p:xfrm>
              <a:off x="8816232" y="1662661"/>
              <a:ext cx="2429252" cy="2092365"/>
            </p:xfrm>
            <a:graphic>
              <a:graphicData uri="http://schemas.openxmlformats.org/drawingml/2006/table">
                <a:tbl>
                  <a:tblPr firstRow="1" firstCol="1" bandRow="1">
                    <a:tableStyleId>{3B4B98B0-60AC-42C2-AFA5-B58CD77FA1E5}</a:tableStyleId>
                  </a:tblPr>
                  <a:tblGrid>
                    <a:gridCol w="1214626">
                      <a:extLst>
                        <a:ext uri="{9D8B030D-6E8A-4147-A177-3AD203B41FA5}">
                          <a16:colId xmlns:a16="http://schemas.microsoft.com/office/drawing/2014/main" val="306994547"/>
                        </a:ext>
                      </a:extLst>
                    </a:gridCol>
                    <a:gridCol w="1214626">
                      <a:extLst>
                        <a:ext uri="{9D8B030D-6E8A-4147-A177-3AD203B41FA5}">
                          <a16:colId xmlns:a16="http://schemas.microsoft.com/office/drawing/2014/main" val="651700108"/>
                        </a:ext>
                      </a:extLst>
                    </a:gridCol>
                  </a:tblGrid>
                  <a:tr h="220065">
                    <a:tc>
                      <a:txBody>
                        <a:bodyPr/>
                        <a:lstStyle/>
                        <a:p>
                          <a:pPr algn="ctr">
                            <a:lnSpc>
                              <a:spcPct val="150000"/>
                            </a:lnSpc>
                            <a:spcBef>
                              <a:spcPts val="600"/>
                            </a:spcBef>
                          </a:pPr>
                          <a:r>
                            <a:rPr lang="en-US" sz="1000">
                              <a:effectLst/>
                            </a:rPr>
                            <a:t>Parameter</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pPr>
                          <a:r>
                            <a:rPr lang="en-US" sz="1000">
                              <a:effectLst/>
                            </a:rPr>
                            <a:t>Meaning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322540"/>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𝑁</m:t>
                                    </m:r>
                                  </m:e>
                                  <m:sub>
                                    <m:r>
                                      <a:rPr lang="en-US" sz="1000">
                                        <a:effectLst/>
                                        <a:latin typeface="Cambria Math" panose="02040503050406030204" pitchFamily="18" charset="0"/>
                                      </a:rPr>
                                      <m:t>𝑡</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a:effectLst/>
                            </a:rPr>
                            <a:t>Total Drop Concentration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5343165"/>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𝑚</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Mean Volume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808293"/>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𝑐𝑣</m:t>
                                    </m:r>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Coefficient of Variation of Drop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6720813"/>
                      </a:ext>
                    </a:extLst>
                  </a:tr>
                  <a:tr h="188920">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𝛾</m:t>
                                </m:r>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a:effectLst/>
                            </a:rPr>
                            <a:t>Asymmetry (Skewness) of DSD</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6001046"/>
                      </a:ext>
                    </a:extLst>
                  </a:tr>
                  <a:tr h="205896">
                    <a:tc>
                      <a:txBody>
                        <a:bodyPr/>
                        <a:lstStyle/>
                        <a:p>
                          <a:pPr>
                            <a:lnSpc>
                              <a:spcPct val="115000"/>
                            </a:lnSpc>
                            <a:spcBef>
                              <a:spcPts val="600"/>
                            </a:spcBef>
                          </a:pPr>
                          <a14:m>
                            <m:oMathPara xmlns:m="http://schemas.openxmlformats.org/officeDocument/2006/math">
                              <m:oMathParaPr>
                                <m:jc m:val="centerGroup"/>
                              </m:oMathParaPr>
                              <m:oMath xmlns:m="http://schemas.openxmlformats.org/officeDocument/2006/math">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𝑓𝑟𝑎𝑐</m:t>
                                    </m:r>
                                  </m:e>
                                  <m:sub>
                                    <m:r>
                                      <a:rPr lang="en-US" sz="1000">
                                        <a:effectLst/>
                                        <a:latin typeface="Cambria Math" panose="02040503050406030204" pitchFamily="18" charset="0"/>
                                      </a:rPr>
                                      <m:t>𝐷</m:t>
                                    </m:r>
                                    <m:r>
                                      <a:rPr lang="en-US" sz="1000">
                                        <a:effectLst/>
                                        <a:latin typeface="Cambria Math" panose="02040503050406030204" pitchFamily="18" charset="0"/>
                                      </a:rPr>
                                      <m:t>&gt;</m:t>
                                    </m:r>
                                    <m:sSub>
                                      <m:sSubPr>
                                        <m:ctrlPr>
                                          <a:rPr lang="en-GB" sz="1000" i="1">
                                            <a:effectLst/>
                                            <a:latin typeface="Cambria Math" panose="02040503050406030204" pitchFamily="18" charset="0"/>
                                          </a:rPr>
                                        </m:ctrlPr>
                                      </m:sSubPr>
                                      <m:e>
                                        <m:r>
                                          <a:rPr lang="en-US" sz="1000">
                                            <a:effectLst/>
                                            <a:latin typeface="Cambria Math" panose="02040503050406030204" pitchFamily="18" charset="0"/>
                                          </a:rPr>
                                          <m:t>𝐷</m:t>
                                        </m:r>
                                      </m:e>
                                      <m:sub>
                                        <m:r>
                                          <a:rPr lang="en-US" sz="1000">
                                            <a:effectLst/>
                                            <a:latin typeface="Cambria Math" panose="02040503050406030204" pitchFamily="18" charset="0"/>
                                          </a:rPr>
                                          <m:t>𝑡</m:t>
                                        </m:r>
                                      </m:sub>
                                    </m:sSub>
                                  </m:sub>
                                </m:sSub>
                              </m:oMath>
                            </m:oMathPara>
                          </a14:m>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Bef>
                              <a:spcPts val="600"/>
                            </a:spcBef>
                          </a:pPr>
                          <a:r>
                            <a:rPr lang="en-US" sz="1000" dirty="0">
                              <a:effectLst/>
                            </a:rPr>
                            <a:t>Proportion of Drops Above a Threshold</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073912"/>
                      </a:ext>
                    </a:extLst>
                  </a:tr>
                </a:tbl>
              </a:graphicData>
            </a:graphic>
          </p:graphicFrame>
        </mc:Choice>
        <mc:Fallback xmlns="">
          <p:graphicFrame>
            <p:nvGraphicFramePr>
              <p:cNvPr id="17" name="Table 16">
                <a:extLst>
                  <a:ext uri="{FF2B5EF4-FFF2-40B4-BE49-F238E27FC236}">
                    <a16:creationId xmlns:a16="http://schemas.microsoft.com/office/drawing/2014/main" id="{93C6FE9A-5F4E-6C2B-0E9D-9F328BBA8BAB}"/>
                  </a:ext>
                </a:extLst>
              </p:cNvPr>
              <p:cNvGraphicFramePr>
                <a:graphicFrameLocks noGrp="1"/>
              </p:cNvGraphicFramePr>
              <p:nvPr>
                <p:extLst>
                  <p:ext uri="{D42A27DB-BD31-4B8C-83A1-F6EECF244321}">
                    <p14:modId xmlns:p14="http://schemas.microsoft.com/office/powerpoint/2010/main" val="4231755430"/>
                  </p:ext>
                </p:extLst>
              </p:nvPr>
            </p:nvGraphicFramePr>
            <p:xfrm>
              <a:off x="8816232" y="1662661"/>
              <a:ext cx="2429252" cy="2092365"/>
            </p:xfrm>
            <a:graphic>
              <a:graphicData uri="http://schemas.openxmlformats.org/drawingml/2006/table">
                <a:tbl>
                  <a:tblPr firstRow="1" firstCol="1" bandRow="1">
                    <a:tableStyleId>{3B4B98B0-60AC-42C2-AFA5-B58CD77FA1E5}</a:tableStyleId>
                  </a:tblPr>
                  <a:tblGrid>
                    <a:gridCol w="1214626">
                      <a:extLst>
                        <a:ext uri="{9D8B030D-6E8A-4147-A177-3AD203B41FA5}">
                          <a16:colId xmlns:a16="http://schemas.microsoft.com/office/drawing/2014/main" val="306994547"/>
                        </a:ext>
                      </a:extLst>
                    </a:gridCol>
                    <a:gridCol w="1214626">
                      <a:extLst>
                        <a:ext uri="{9D8B030D-6E8A-4147-A177-3AD203B41FA5}">
                          <a16:colId xmlns:a16="http://schemas.microsoft.com/office/drawing/2014/main" val="651700108"/>
                        </a:ext>
                      </a:extLst>
                    </a:gridCol>
                  </a:tblGrid>
                  <a:tr h="220065">
                    <a:tc>
                      <a:txBody>
                        <a:bodyPr/>
                        <a:lstStyle/>
                        <a:p>
                          <a:pPr algn="ctr">
                            <a:lnSpc>
                              <a:spcPct val="150000"/>
                            </a:lnSpc>
                            <a:spcBef>
                              <a:spcPts val="600"/>
                            </a:spcBef>
                          </a:pPr>
                          <a:r>
                            <a:rPr lang="en-US" sz="1000">
                              <a:effectLst/>
                            </a:rPr>
                            <a:t>Parameter</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600"/>
                            </a:spcBef>
                          </a:pPr>
                          <a:r>
                            <a:rPr lang="en-US" sz="1000">
                              <a:effectLst/>
                            </a:rPr>
                            <a:t>Meaning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322540"/>
                      </a:ext>
                    </a:extLst>
                  </a:tr>
                  <a:tr h="339408">
                    <a:tc>
                      <a:txBody>
                        <a:bodyPr/>
                        <a:lstStyle/>
                        <a:p>
                          <a:endParaRPr lang="en-US"/>
                        </a:p>
                      </a:txBody>
                      <a:tcPr marL="68580" marR="68580" marT="0" marB="0" anchor="ctr">
                        <a:blipFill>
                          <a:blip r:embed="rId9"/>
                          <a:stretch>
                            <a:fillRect t="-62963" r="-101042" b="-477778"/>
                          </a:stretch>
                        </a:blipFill>
                      </a:tcPr>
                    </a:tc>
                    <a:tc>
                      <a:txBody>
                        <a:bodyPr/>
                        <a:lstStyle/>
                        <a:p>
                          <a:pPr>
                            <a:lnSpc>
                              <a:spcPct val="115000"/>
                            </a:lnSpc>
                            <a:spcBef>
                              <a:spcPts val="600"/>
                            </a:spcBef>
                          </a:pPr>
                          <a:r>
                            <a:rPr lang="en-US" sz="1000">
                              <a:effectLst/>
                            </a:rPr>
                            <a:t>Total Drop Concentration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5343165"/>
                      </a:ext>
                    </a:extLst>
                  </a:tr>
                  <a:tr h="339408">
                    <a:tc>
                      <a:txBody>
                        <a:bodyPr/>
                        <a:lstStyle/>
                        <a:p>
                          <a:endParaRPr lang="en-US"/>
                        </a:p>
                      </a:txBody>
                      <a:tcPr marL="68580" marR="68580" marT="0" marB="0" anchor="ctr">
                        <a:blipFill>
                          <a:blip r:embed="rId9"/>
                          <a:stretch>
                            <a:fillRect t="-162963" r="-101042" b="-377778"/>
                          </a:stretch>
                        </a:blipFill>
                      </a:tcPr>
                    </a:tc>
                    <a:tc>
                      <a:txBody>
                        <a:bodyPr/>
                        <a:lstStyle/>
                        <a:p>
                          <a:pPr>
                            <a:lnSpc>
                              <a:spcPct val="115000"/>
                            </a:lnSpc>
                            <a:spcBef>
                              <a:spcPts val="600"/>
                            </a:spcBef>
                          </a:pPr>
                          <a:r>
                            <a:rPr lang="en-US" sz="1000" dirty="0">
                              <a:effectLst/>
                            </a:rPr>
                            <a:t>Mean Volume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808293"/>
                      </a:ext>
                    </a:extLst>
                  </a:tr>
                  <a:tr h="514668">
                    <a:tc>
                      <a:txBody>
                        <a:bodyPr/>
                        <a:lstStyle/>
                        <a:p>
                          <a:endParaRPr lang="en-US"/>
                        </a:p>
                      </a:txBody>
                      <a:tcPr marL="68580" marR="68580" marT="0" marB="0" anchor="ctr">
                        <a:blipFill>
                          <a:blip r:embed="rId9"/>
                          <a:stretch>
                            <a:fillRect t="-173171" r="-101042" b="-148780"/>
                          </a:stretch>
                        </a:blipFill>
                      </a:tcPr>
                    </a:tc>
                    <a:tc>
                      <a:txBody>
                        <a:bodyPr/>
                        <a:lstStyle/>
                        <a:p>
                          <a:pPr>
                            <a:lnSpc>
                              <a:spcPct val="115000"/>
                            </a:lnSpc>
                            <a:spcBef>
                              <a:spcPts val="600"/>
                            </a:spcBef>
                          </a:pPr>
                          <a:r>
                            <a:rPr lang="en-US" sz="1000" dirty="0">
                              <a:effectLst/>
                            </a:rPr>
                            <a:t>Coefficient of Variation of Drop Diameter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6720813"/>
                      </a:ext>
                    </a:extLst>
                  </a:tr>
                  <a:tr h="339408">
                    <a:tc>
                      <a:txBody>
                        <a:bodyPr/>
                        <a:lstStyle/>
                        <a:p>
                          <a:endParaRPr lang="en-US"/>
                        </a:p>
                      </a:txBody>
                      <a:tcPr marL="68580" marR="68580" marT="0" marB="0" anchor="ctr">
                        <a:blipFill>
                          <a:blip r:embed="rId9"/>
                          <a:stretch>
                            <a:fillRect t="-414815" r="-101042" b="-125926"/>
                          </a:stretch>
                        </a:blipFill>
                      </a:tcPr>
                    </a:tc>
                    <a:tc>
                      <a:txBody>
                        <a:bodyPr/>
                        <a:lstStyle/>
                        <a:p>
                          <a:pPr>
                            <a:lnSpc>
                              <a:spcPct val="115000"/>
                            </a:lnSpc>
                            <a:spcBef>
                              <a:spcPts val="600"/>
                            </a:spcBef>
                          </a:pPr>
                          <a:r>
                            <a:rPr lang="en-US" sz="1000">
                              <a:effectLst/>
                            </a:rPr>
                            <a:t>Asymmetry (Skewness) of DSD</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6001046"/>
                      </a:ext>
                    </a:extLst>
                  </a:tr>
                  <a:tr h="339408">
                    <a:tc>
                      <a:txBody>
                        <a:bodyPr/>
                        <a:lstStyle/>
                        <a:p>
                          <a:endParaRPr lang="en-US"/>
                        </a:p>
                      </a:txBody>
                      <a:tcPr marL="68580" marR="68580" marT="0" marB="0" anchor="ctr">
                        <a:blipFill>
                          <a:blip r:embed="rId9"/>
                          <a:stretch>
                            <a:fillRect t="-514815" r="-101042" b="-25926"/>
                          </a:stretch>
                        </a:blipFill>
                      </a:tcPr>
                    </a:tc>
                    <a:tc>
                      <a:txBody>
                        <a:bodyPr/>
                        <a:lstStyle/>
                        <a:p>
                          <a:pPr>
                            <a:lnSpc>
                              <a:spcPct val="115000"/>
                            </a:lnSpc>
                            <a:spcBef>
                              <a:spcPts val="600"/>
                            </a:spcBef>
                          </a:pPr>
                          <a:r>
                            <a:rPr lang="en-US" sz="1000" dirty="0">
                              <a:effectLst/>
                            </a:rPr>
                            <a:t>Proportion of Drops Above a Threshold</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073912"/>
                      </a:ext>
                    </a:extLst>
                  </a:tr>
                </a:tbl>
              </a:graphicData>
            </a:graphic>
          </p:graphicFrame>
        </mc:Fallback>
      </mc:AlternateContent>
    </p:spTree>
    <p:extLst>
      <p:ext uri="{BB962C8B-B14F-4D97-AF65-F5344CB8AC3E}">
        <p14:creationId xmlns:p14="http://schemas.microsoft.com/office/powerpoint/2010/main" val="36518918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233D09B5-D465-8AB8-468E-49B7181211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ED6814-95D1-C0B2-9AB9-7320DE884F15}"/>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4196E9F3-765A-2A3D-CADA-019CFD78206E}"/>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C03E69CF-A0D6-E374-BAEC-CBE7759C93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1B1AC254-75FF-CDE4-5CA7-4C8E1FC22952}"/>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5270EED3-817E-6A88-2C14-A52BE36723C0}"/>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7E1E4D45-427A-C537-FCAC-B182975F6088}"/>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42F38CE-9D26-D3FB-D024-8F9B85B31158}"/>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B15F43A2-A234-48C1-C200-19AB0942D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ADF43EC5-B9CE-C640-86B7-BC881390055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98EF136F-3328-4432-A830-CF3126383D6F}"/>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1DC3CC56-7634-997B-31BC-09BFFBF2B0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467"/>
          <a:stretch/>
        </p:blipFill>
        <p:spPr>
          <a:xfrm>
            <a:off x="1351651" y="1412142"/>
            <a:ext cx="7249010" cy="4895907"/>
          </a:xfrm>
          <a:prstGeom prst="rect">
            <a:avLst/>
          </a:prstGeom>
        </p:spPr>
      </p:pic>
      <p:sp>
        <p:nvSpPr>
          <p:cNvPr id="15" name="Rounded Rectangle 14">
            <a:extLst>
              <a:ext uri="{FF2B5EF4-FFF2-40B4-BE49-F238E27FC236}">
                <a16:creationId xmlns:a16="http://schemas.microsoft.com/office/drawing/2014/main" id="{5B613A15-A889-2687-8613-D35484BEC8C5}"/>
              </a:ext>
            </a:extLst>
          </p:cNvPr>
          <p:cNvSpPr/>
          <p:nvPr/>
        </p:nvSpPr>
        <p:spPr>
          <a:xfrm>
            <a:off x="8732693" y="1412142"/>
            <a:ext cx="2478646" cy="4895907"/>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AE1738D-CE4F-1C9F-0A72-4A482632010E}"/>
              </a:ext>
            </a:extLst>
          </p:cNvPr>
          <p:cNvSpPr txBox="1"/>
          <p:nvPr/>
        </p:nvSpPr>
        <p:spPr>
          <a:xfrm>
            <a:off x="9001332" y="1515240"/>
            <a:ext cx="1971468" cy="4801314"/>
          </a:xfrm>
          <a:prstGeom prst="rect">
            <a:avLst/>
          </a:prstGeom>
          <a:noFill/>
        </p:spPr>
        <p:txBody>
          <a:bodyPr wrap="square" rtlCol="0">
            <a:spAutoFit/>
          </a:bodyPr>
          <a:lstStyle/>
          <a:p>
            <a:r>
              <a:rPr lang="en-GB" dirty="0">
                <a:solidFill>
                  <a:srgbClr val="003A65"/>
                </a:solidFill>
                <a:latin typeface="Derailed Medium" panose="020B0503030101060003" pitchFamily="34" charset="77"/>
              </a:rPr>
              <a:t>Gantt chart showing disdrometer data availability across the </a:t>
            </a:r>
            <a:r>
              <a:rPr lang="en-GB" dirty="0" err="1">
                <a:solidFill>
                  <a:srgbClr val="003A65"/>
                </a:solidFill>
                <a:latin typeface="Derailed Medium" panose="020B0503030101060003" pitchFamily="34" charset="77"/>
              </a:rPr>
              <a:t>DiVeN</a:t>
            </a:r>
            <a:r>
              <a:rPr lang="en-GB" dirty="0">
                <a:solidFill>
                  <a:srgbClr val="003A65"/>
                </a:solidFill>
                <a:latin typeface="Derailed Medium" panose="020B0503030101060003" pitchFamily="34" charset="77"/>
              </a:rPr>
              <a:t> network over the study period. Periods excluded from analysis due to missing data, absence of detected rainfall, and potential snowfall risk are highlighted. </a:t>
            </a:r>
          </a:p>
        </p:txBody>
      </p:sp>
    </p:spTree>
    <p:extLst>
      <p:ext uri="{BB962C8B-B14F-4D97-AF65-F5344CB8AC3E}">
        <p14:creationId xmlns:p14="http://schemas.microsoft.com/office/powerpoint/2010/main" val="6556300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7AD584FC-F183-82B2-DC1F-F8B017B26A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7CFB7E-2DE8-8554-5835-E699C3DA15DF}"/>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83EC3D97-525F-A4A1-C92C-A437A8E0A7F0}"/>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92431910-2B61-85DF-E129-5E73417E40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19F82764-9BF4-75B4-50DD-FF599E60E086}"/>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48033536-EFC0-6847-9D4E-0A9DC55F98A6}"/>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ECF7D4BB-AE21-C84C-1261-34091BDD7D3C}"/>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4E14E3C-0CDB-A631-97B9-1330CFEF3276}"/>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541715D1-5F4A-B11D-8AF7-7924F85EE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80F5A5C5-784C-9554-824E-3A84AB34210C}"/>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1E0671A4-AD0A-2A49-261B-FD630056888A}"/>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7" name="Picture 6">
            <a:extLst>
              <a:ext uri="{FF2B5EF4-FFF2-40B4-BE49-F238E27FC236}">
                <a16:creationId xmlns:a16="http://schemas.microsoft.com/office/drawing/2014/main" id="{4B41EDAD-4E96-359B-AEF4-B68A9ACCF4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467"/>
          <a:stretch/>
        </p:blipFill>
        <p:spPr>
          <a:xfrm>
            <a:off x="1351651" y="1412142"/>
            <a:ext cx="7249010" cy="4895907"/>
          </a:xfrm>
          <a:prstGeom prst="rect">
            <a:avLst/>
          </a:prstGeom>
        </p:spPr>
      </p:pic>
      <p:sp>
        <p:nvSpPr>
          <p:cNvPr id="15" name="Rounded Rectangle 14">
            <a:extLst>
              <a:ext uri="{FF2B5EF4-FFF2-40B4-BE49-F238E27FC236}">
                <a16:creationId xmlns:a16="http://schemas.microsoft.com/office/drawing/2014/main" id="{3FA5BC8B-0E70-026F-2F5C-F4B82183DAAA}"/>
              </a:ext>
            </a:extLst>
          </p:cNvPr>
          <p:cNvSpPr/>
          <p:nvPr/>
        </p:nvSpPr>
        <p:spPr>
          <a:xfrm>
            <a:off x="8732693" y="1412142"/>
            <a:ext cx="2478646" cy="4895907"/>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F91AF5F-05D9-5AC5-A269-BF23AE39CA7C}"/>
              </a:ext>
            </a:extLst>
          </p:cNvPr>
          <p:cNvSpPr txBox="1"/>
          <p:nvPr/>
        </p:nvSpPr>
        <p:spPr>
          <a:xfrm>
            <a:off x="9001332" y="1515240"/>
            <a:ext cx="1971468" cy="4801314"/>
          </a:xfrm>
          <a:prstGeom prst="rect">
            <a:avLst/>
          </a:prstGeom>
          <a:noFill/>
        </p:spPr>
        <p:txBody>
          <a:bodyPr wrap="square" rtlCol="0">
            <a:spAutoFit/>
          </a:bodyPr>
          <a:lstStyle/>
          <a:p>
            <a:r>
              <a:rPr lang="en-GB" dirty="0">
                <a:solidFill>
                  <a:srgbClr val="003A65"/>
                </a:solidFill>
                <a:latin typeface="Derailed Medium" panose="020B0503030101060003" pitchFamily="34" charset="77"/>
              </a:rPr>
              <a:t>Gantt chart showing disdrometer data availability across the </a:t>
            </a:r>
            <a:r>
              <a:rPr lang="en-GB" dirty="0" err="1">
                <a:solidFill>
                  <a:srgbClr val="003A65"/>
                </a:solidFill>
                <a:latin typeface="Derailed Medium" panose="020B0503030101060003" pitchFamily="34" charset="77"/>
              </a:rPr>
              <a:t>DiVeN</a:t>
            </a:r>
            <a:r>
              <a:rPr lang="en-GB" dirty="0">
                <a:solidFill>
                  <a:srgbClr val="003A65"/>
                </a:solidFill>
                <a:latin typeface="Derailed Medium" panose="020B0503030101060003" pitchFamily="34" charset="77"/>
              </a:rPr>
              <a:t> network over the study period. Periods excluded from analysis due to missing data, absence of detected rainfall, and potential snowfall risk are highlighted. </a:t>
            </a:r>
          </a:p>
        </p:txBody>
      </p:sp>
    </p:spTree>
    <p:extLst>
      <p:ext uri="{BB962C8B-B14F-4D97-AF65-F5344CB8AC3E}">
        <p14:creationId xmlns:p14="http://schemas.microsoft.com/office/powerpoint/2010/main" val="12360178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13A78DC9-BC49-C040-260E-1FC1719605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AF507C-F8F9-B934-DCDA-5EE7E67367EB}"/>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E20D4A73-F66D-41AA-EF6A-E5B8D77EBCBC}"/>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9D8CD958-699A-99A1-95C5-2614EC6A92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BD73EAD0-60F1-6A93-6DA7-985936D6B248}"/>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13FC0CCA-3E09-5876-439D-0F262C2346B3}"/>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A49F14DB-2BB1-B7F5-CB48-C0075AD537AB}"/>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B23939B-62DD-2DE5-66EE-05F7C9FAA60A}"/>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3A40586D-C61C-4959-916C-665870D01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2E2AD65E-DDFC-3BE9-DBF2-966ECE5306D9}"/>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038DD71F-6FC8-4A8E-5A51-0415468C0024}"/>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8" name="Picture 7">
            <a:extLst>
              <a:ext uri="{FF2B5EF4-FFF2-40B4-BE49-F238E27FC236}">
                <a16:creationId xmlns:a16="http://schemas.microsoft.com/office/drawing/2014/main" id="{CB2DCF2B-BD30-3F3A-D720-412D23008C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15"/>
          <a:stretch/>
        </p:blipFill>
        <p:spPr>
          <a:xfrm>
            <a:off x="1351650" y="1500247"/>
            <a:ext cx="7209253" cy="4795520"/>
          </a:xfrm>
          <a:prstGeom prst="rect">
            <a:avLst/>
          </a:prstGeom>
        </p:spPr>
      </p:pic>
      <p:sp>
        <p:nvSpPr>
          <p:cNvPr id="15" name="Rounded Rectangle 14">
            <a:extLst>
              <a:ext uri="{FF2B5EF4-FFF2-40B4-BE49-F238E27FC236}">
                <a16:creationId xmlns:a16="http://schemas.microsoft.com/office/drawing/2014/main" id="{3B5C14E5-9918-EC99-988A-56CC62E45F3B}"/>
              </a:ext>
            </a:extLst>
          </p:cNvPr>
          <p:cNvSpPr/>
          <p:nvPr/>
        </p:nvSpPr>
        <p:spPr>
          <a:xfrm>
            <a:off x="8658931" y="1500247"/>
            <a:ext cx="2884743" cy="4807803"/>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1C64F33-2F75-4F73-3FAF-D8E9209D648C}"/>
              </a:ext>
            </a:extLst>
          </p:cNvPr>
          <p:cNvSpPr txBox="1"/>
          <p:nvPr/>
        </p:nvSpPr>
        <p:spPr>
          <a:xfrm>
            <a:off x="8689419" y="1749357"/>
            <a:ext cx="2884744" cy="4247317"/>
          </a:xfrm>
          <a:prstGeom prst="rect">
            <a:avLst/>
          </a:prstGeom>
          <a:noFill/>
        </p:spPr>
        <p:txBody>
          <a:bodyPr wrap="square" rtlCol="0">
            <a:spAutoFit/>
          </a:bodyPr>
          <a:lstStyle/>
          <a:p>
            <a:r>
              <a:rPr lang="en-GB" dirty="0">
                <a:solidFill>
                  <a:srgbClr val="003A65"/>
                </a:solidFill>
                <a:latin typeface="Derailed Medium" panose="020B0503030101060003" pitchFamily="34" charset="77"/>
              </a:rPr>
              <a:t>(a) Stacked bar chart illustrating the relative volume of data contributed by each site, where data volume represents periods within operational time during which rainfall was detected, rather than total instrument uptime. (b) Pie chart showing the percentage contribution and number of one-minute samples from each site.</a:t>
            </a:r>
          </a:p>
        </p:txBody>
      </p:sp>
    </p:spTree>
    <p:extLst>
      <p:ext uri="{BB962C8B-B14F-4D97-AF65-F5344CB8AC3E}">
        <p14:creationId xmlns:p14="http://schemas.microsoft.com/office/powerpoint/2010/main" val="22453924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a:extLst>
            <a:ext uri="{FF2B5EF4-FFF2-40B4-BE49-F238E27FC236}">
              <a16:creationId xmlns:a16="http://schemas.microsoft.com/office/drawing/2014/main" id="{BC524729-5340-5692-E3E9-E6BB1A8DA7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C519E9-BC93-EEC9-E125-B8A4FF022CF3}"/>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0" y="0"/>
            <a:ext cx="12191851" cy="6685258"/>
          </a:xfrm>
          <a:prstGeom prst="rect">
            <a:avLst/>
          </a:prstGeom>
        </p:spPr>
      </p:pic>
      <p:sp>
        <p:nvSpPr>
          <p:cNvPr id="3" name="Right Arrow 2">
            <a:hlinkClick r:id="rId3" action="ppaction://hlinksldjump"/>
            <a:extLst>
              <a:ext uri="{FF2B5EF4-FFF2-40B4-BE49-F238E27FC236}">
                <a16:creationId xmlns:a16="http://schemas.microsoft.com/office/drawing/2014/main" id="{D42C19BB-0A7E-F29D-BB65-7D4416CAEF2D}"/>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86131773-5EAE-626E-9F0F-F9FC31E8944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6963" y="0"/>
            <a:ext cx="914400" cy="914400"/>
          </a:xfrm>
          <a:prstGeom prst="rect">
            <a:avLst/>
          </a:prstGeom>
        </p:spPr>
      </p:pic>
      <p:sp>
        <p:nvSpPr>
          <p:cNvPr id="79" name="TextBox 78">
            <a:extLst>
              <a:ext uri="{FF2B5EF4-FFF2-40B4-BE49-F238E27FC236}">
                <a16:creationId xmlns:a16="http://schemas.microsoft.com/office/drawing/2014/main" id="{A052D8B8-7B32-FBA3-28F2-150A541A46DF}"/>
              </a:ext>
            </a:extLst>
          </p:cNvPr>
          <p:cNvSpPr txBox="1"/>
          <p:nvPr/>
        </p:nvSpPr>
        <p:spPr>
          <a:xfrm>
            <a:off x="1351651" y="172742"/>
            <a:ext cx="9488698"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How was the Data Cleaned?</a:t>
            </a:r>
          </a:p>
        </p:txBody>
      </p:sp>
      <p:grpSp>
        <p:nvGrpSpPr>
          <p:cNvPr id="9" name="Group 8">
            <a:extLst>
              <a:ext uri="{FF2B5EF4-FFF2-40B4-BE49-F238E27FC236}">
                <a16:creationId xmlns:a16="http://schemas.microsoft.com/office/drawing/2014/main" id="{E60ABA6F-0E96-C5C2-73CF-64F40A412C3A}"/>
              </a:ext>
            </a:extLst>
          </p:cNvPr>
          <p:cNvGrpSpPr/>
          <p:nvPr/>
        </p:nvGrpSpPr>
        <p:grpSpPr>
          <a:xfrm>
            <a:off x="90762" y="101777"/>
            <a:ext cx="1053071" cy="1284975"/>
            <a:chOff x="1522489" y="117105"/>
            <a:chExt cx="1053071" cy="1284975"/>
          </a:xfrm>
        </p:grpSpPr>
        <p:sp>
          <p:nvSpPr>
            <p:cNvPr id="10" name="Rounded Rectangle 9">
              <a:extLst>
                <a:ext uri="{FF2B5EF4-FFF2-40B4-BE49-F238E27FC236}">
                  <a16:creationId xmlns:a16="http://schemas.microsoft.com/office/drawing/2014/main" id="{BB833223-38DF-17B8-0640-8FD9A118DCA0}"/>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CA5EA48-8FC1-EFF6-58E4-582AF62A111D}"/>
                </a:ext>
              </a:extLst>
            </p:cNvPr>
            <p:cNvGrpSpPr/>
            <p:nvPr/>
          </p:nvGrpSpPr>
          <p:grpSpPr>
            <a:xfrm>
              <a:off x="1573437" y="160895"/>
              <a:ext cx="951174" cy="1197394"/>
              <a:chOff x="188650" y="82180"/>
              <a:chExt cx="951174" cy="1197394"/>
            </a:xfrm>
          </p:grpSpPr>
          <p:pic>
            <p:nvPicPr>
              <p:cNvPr id="12" name="Picture 11">
                <a:extLst>
                  <a:ext uri="{FF2B5EF4-FFF2-40B4-BE49-F238E27FC236}">
                    <a16:creationId xmlns:a16="http://schemas.microsoft.com/office/drawing/2014/main" id="{D11DC4B0-ADED-FD22-8AD2-DE528BF7F1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3" name="TextBox 12">
                <a:extLst>
                  <a:ext uri="{FF2B5EF4-FFF2-40B4-BE49-F238E27FC236}">
                    <a16:creationId xmlns:a16="http://schemas.microsoft.com/office/drawing/2014/main" id="{FD708C75-E100-6A05-BC93-FC882F754DE9}"/>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6" name="TextBox 5">
            <a:extLst>
              <a:ext uri="{FF2B5EF4-FFF2-40B4-BE49-F238E27FC236}">
                <a16:creationId xmlns:a16="http://schemas.microsoft.com/office/drawing/2014/main" id="{9A45441F-8FB1-B7A1-F1B3-2AAB6B71F469}"/>
              </a:ext>
            </a:extLst>
          </p:cNvPr>
          <p:cNvSpPr txBox="1"/>
          <p:nvPr/>
        </p:nvSpPr>
        <p:spPr>
          <a:xfrm>
            <a:off x="516000" y="6464933"/>
            <a:ext cx="11078969" cy="307777"/>
          </a:xfrm>
          <a:prstGeom prst="rect">
            <a:avLst/>
          </a:prstGeom>
          <a:noFill/>
        </p:spPr>
        <p:txBody>
          <a:bodyPr wrap="square" rtlCol="0">
            <a:spAutoFit/>
          </a:bodyPr>
          <a:lstStyle/>
          <a:p>
            <a:r>
              <a:rPr lang="en-GB" sz="1400" dirty="0">
                <a:solidFill>
                  <a:srgbClr val="29B7EA"/>
                </a:solidFill>
                <a:latin typeface="Derailed Light" panose="020B0403030101060003" pitchFamily="34" charset="77"/>
              </a:rPr>
              <a:t>Paper in Preparation: Enhancing British Rainfall Typologies Using Drop Size Distributions and Spatiotemporal Analysis </a:t>
            </a:r>
          </a:p>
        </p:txBody>
      </p:sp>
      <p:pic>
        <p:nvPicPr>
          <p:cNvPr id="8" name="Picture 7">
            <a:extLst>
              <a:ext uri="{FF2B5EF4-FFF2-40B4-BE49-F238E27FC236}">
                <a16:creationId xmlns:a16="http://schemas.microsoft.com/office/drawing/2014/main" id="{BBFF88B0-AAD4-3ED7-FA89-AF23B5294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15"/>
          <a:stretch/>
        </p:blipFill>
        <p:spPr>
          <a:xfrm>
            <a:off x="1351650" y="1500247"/>
            <a:ext cx="7209253" cy="4795520"/>
          </a:xfrm>
          <a:prstGeom prst="rect">
            <a:avLst/>
          </a:prstGeom>
        </p:spPr>
      </p:pic>
      <p:sp>
        <p:nvSpPr>
          <p:cNvPr id="15" name="Rounded Rectangle 14">
            <a:extLst>
              <a:ext uri="{FF2B5EF4-FFF2-40B4-BE49-F238E27FC236}">
                <a16:creationId xmlns:a16="http://schemas.microsoft.com/office/drawing/2014/main" id="{7F31CD64-416D-B4F2-7935-AD3CF0CDBA73}"/>
              </a:ext>
            </a:extLst>
          </p:cNvPr>
          <p:cNvSpPr/>
          <p:nvPr/>
        </p:nvSpPr>
        <p:spPr>
          <a:xfrm>
            <a:off x="8658931" y="1500247"/>
            <a:ext cx="2884743" cy="4807803"/>
          </a:xfrm>
          <a:prstGeom prst="roundRect">
            <a:avLst>
              <a:gd name="adj" fmla="val 101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DC3CDE4-7AC3-A6C9-0CAF-124B80AA4252}"/>
              </a:ext>
            </a:extLst>
          </p:cNvPr>
          <p:cNvSpPr txBox="1"/>
          <p:nvPr/>
        </p:nvSpPr>
        <p:spPr>
          <a:xfrm>
            <a:off x="8689419" y="1749357"/>
            <a:ext cx="2884744" cy="4247317"/>
          </a:xfrm>
          <a:prstGeom prst="rect">
            <a:avLst/>
          </a:prstGeom>
          <a:noFill/>
        </p:spPr>
        <p:txBody>
          <a:bodyPr wrap="square" rtlCol="0">
            <a:spAutoFit/>
          </a:bodyPr>
          <a:lstStyle/>
          <a:p>
            <a:r>
              <a:rPr lang="en-GB" dirty="0">
                <a:solidFill>
                  <a:srgbClr val="003A65"/>
                </a:solidFill>
                <a:latin typeface="Derailed Medium" panose="020B0503030101060003" pitchFamily="34" charset="77"/>
              </a:rPr>
              <a:t>(a) Stacked bar chart illustrating the relative volume of data contributed by each site, where data volume represents periods within operational time during which rainfall was detected, rather than total instrument uptime. (b) Pie chart showing the percentage contribution and number of one-minute samples from each site.</a:t>
            </a:r>
          </a:p>
        </p:txBody>
      </p:sp>
    </p:spTree>
    <p:extLst>
      <p:ext uri="{BB962C8B-B14F-4D97-AF65-F5344CB8AC3E}">
        <p14:creationId xmlns:p14="http://schemas.microsoft.com/office/powerpoint/2010/main" val="26958910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0BBC64-E8B9-AADE-4D07-24F0DB86D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0"/>
            <a:ext cx="12191851" cy="6858084"/>
          </a:xfrm>
          <a:prstGeom prst="rect">
            <a:avLst/>
          </a:prstGeom>
        </p:spPr>
      </p:pic>
      <p:sp>
        <p:nvSpPr>
          <p:cNvPr id="2" name="Right Arrow 1">
            <a:hlinkClick r:id="" action="ppaction://hlinkshowjump?jump=nextslide"/>
            <a:extLst>
              <a:ext uri="{FF2B5EF4-FFF2-40B4-BE49-F238E27FC236}">
                <a16:creationId xmlns:a16="http://schemas.microsoft.com/office/drawing/2014/main" id="{70AC9F29-EE8F-CD7F-FFF5-EFD5126E8AA2}"/>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Home">
            <a:hlinkClick r:id="rId3" action="ppaction://hlinksldjump"/>
            <a:extLst>
              <a:ext uri="{FF2B5EF4-FFF2-40B4-BE49-F238E27FC236}">
                <a16:creationId xmlns:a16="http://schemas.microsoft.com/office/drawing/2014/main" id="{51D57D3E-B5AB-9064-159C-3EB6DF65552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0"/>
            <a:ext cx="914400" cy="914400"/>
          </a:xfrm>
          <a:prstGeom prst="rect">
            <a:avLst/>
          </a:prstGeom>
        </p:spPr>
      </p:pic>
      <p:grpSp>
        <p:nvGrpSpPr>
          <p:cNvPr id="12" name="Group 11">
            <a:extLst>
              <a:ext uri="{FF2B5EF4-FFF2-40B4-BE49-F238E27FC236}">
                <a16:creationId xmlns:a16="http://schemas.microsoft.com/office/drawing/2014/main" id="{EC1E45AF-5458-216B-F6A3-2316AC46967A}"/>
              </a:ext>
            </a:extLst>
          </p:cNvPr>
          <p:cNvGrpSpPr/>
          <p:nvPr/>
        </p:nvGrpSpPr>
        <p:grpSpPr>
          <a:xfrm>
            <a:off x="90762" y="101777"/>
            <a:ext cx="1053071" cy="1284975"/>
            <a:chOff x="1522489" y="117105"/>
            <a:chExt cx="1053071" cy="1284975"/>
          </a:xfrm>
        </p:grpSpPr>
        <p:sp>
          <p:nvSpPr>
            <p:cNvPr id="13" name="Rounded Rectangle 12">
              <a:extLst>
                <a:ext uri="{FF2B5EF4-FFF2-40B4-BE49-F238E27FC236}">
                  <a16:creationId xmlns:a16="http://schemas.microsoft.com/office/drawing/2014/main" id="{0DB8C0F0-5786-977F-F18A-F4E8EF825319}"/>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6A4E9A23-79B0-576A-4A76-1DFF1197D623}"/>
                </a:ext>
              </a:extLst>
            </p:cNvPr>
            <p:cNvGrpSpPr/>
            <p:nvPr/>
          </p:nvGrpSpPr>
          <p:grpSpPr>
            <a:xfrm>
              <a:off x="1573437" y="160895"/>
              <a:ext cx="951174" cy="1197394"/>
              <a:chOff x="188650" y="82180"/>
              <a:chExt cx="951174" cy="1197394"/>
            </a:xfrm>
          </p:grpSpPr>
          <p:pic>
            <p:nvPicPr>
              <p:cNvPr id="15" name="Picture 14">
                <a:extLst>
                  <a:ext uri="{FF2B5EF4-FFF2-40B4-BE49-F238E27FC236}">
                    <a16:creationId xmlns:a16="http://schemas.microsoft.com/office/drawing/2014/main" id="{858858DD-098D-4938-8ED1-A708828F6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6" name="TextBox 15">
                <a:extLst>
                  <a:ext uri="{FF2B5EF4-FFF2-40B4-BE49-F238E27FC236}">
                    <a16:creationId xmlns:a16="http://schemas.microsoft.com/office/drawing/2014/main" id="{1DECB580-215D-0DCA-8C94-23E22B0972BB}"/>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pic>
        <p:nvPicPr>
          <p:cNvPr id="17" name="Picture 2">
            <a:extLst>
              <a:ext uri="{FF2B5EF4-FFF2-40B4-BE49-F238E27FC236}">
                <a16:creationId xmlns:a16="http://schemas.microsoft.com/office/drawing/2014/main" id="{6B34D862-6947-E430-7D1D-A5359351C1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3977" y="101777"/>
            <a:ext cx="914399" cy="1280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preview">
            <a:extLst>
              <a:ext uri="{FF2B5EF4-FFF2-40B4-BE49-F238E27FC236}">
                <a16:creationId xmlns:a16="http://schemas.microsoft.com/office/drawing/2014/main" id="{F2EB3CAC-417F-F6E9-3319-14FD586C15B2}"/>
              </a:ext>
            </a:extLst>
          </p:cNvPr>
          <p:cNvPicPr>
            <a:picLocks noChangeAspect="1"/>
          </p:cNvPicPr>
          <p:nvPr/>
        </p:nvPicPr>
        <p:blipFill>
          <a:blip r:embed="rId7"/>
          <a:stretch>
            <a:fillRect/>
          </a:stretch>
        </p:blipFill>
        <p:spPr>
          <a:xfrm>
            <a:off x="2258520" y="101777"/>
            <a:ext cx="961513" cy="1280039"/>
          </a:xfrm>
          <a:prstGeom prst="rect">
            <a:avLst/>
          </a:prstGeom>
        </p:spPr>
      </p:pic>
    </p:spTree>
    <p:extLst>
      <p:ext uri="{BB962C8B-B14F-4D97-AF65-F5344CB8AC3E}">
        <p14:creationId xmlns:p14="http://schemas.microsoft.com/office/powerpoint/2010/main" val="6565527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26C0B-8A93-56BE-B7C5-04109CE6C39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895E2FE-6E70-B54D-9FC4-2F506DC82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0"/>
            <a:ext cx="12191851" cy="6858084"/>
          </a:xfrm>
          <a:prstGeom prst="rect">
            <a:avLst/>
          </a:prstGeom>
        </p:spPr>
      </p:pic>
      <p:pic>
        <p:nvPicPr>
          <p:cNvPr id="5" name="Graphic 4" descr="Home">
            <a:hlinkClick r:id="rId3" action="ppaction://hlinksldjump"/>
            <a:extLst>
              <a:ext uri="{FF2B5EF4-FFF2-40B4-BE49-F238E27FC236}">
                <a16:creationId xmlns:a16="http://schemas.microsoft.com/office/drawing/2014/main" id="{7955C094-448C-327A-F3A2-D920B2BCF2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6963" y="247136"/>
            <a:ext cx="914400" cy="914400"/>
          </a:xfrm>
          <a:prstGeom prst="rect">
            <a:avLst/>
          </a:prstGeom>
        </p:spPr>
      </p:pic>
      <p:grpSp>
        <p:nvGrpSpPr>
          <p:cNvPr id="14" name="Group 13">
            <a:extLst>
              <a:ext uri="{FF2B5EF4-FFF2-40B4-BE49-F238E27FC236}">
                <a16:creationId xmlns:a16="http://schemas.microsoft.com/office/drawing/2014/main" id="{9DF1DDD2-A17D-C461-F217-A754F9614B86}"/>
              </a:ext>
            </a:extLst>
          </p:cNvPr>
          <p:cNvGrpSpPr/>
          <p:nvPr/>
        </p:nvGrpSpPr>
        <p:grpSpPr>
          <a:xfrm>
            <a:off x="0" y="0"/>
            <a:ext cx="1053071" cy="1284975"/>
            <a:chOff x="1522489" y="117105"/>
            <a:chExt cx="1053071" cy="1284975"/>
          </a:xfrm>
        </p:grpSpPr>
        <p:sp>
          <p:nvSpPr>
            <p:cNvPr id="15" name="Rounded Rectangle 14">
              <a:extLst>
                <a:ext uri="{FF2B5EF4-FFF2-40B4-BE49-F238E27FC236}">
                  <a16:creationId xmlns:a16="http://schemas.microsoft.com/office/drawing/2014/main" id="{52FD2322-F0A5-AF62-6D67-9EE0055A66FD}"/>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E5195010-B1A9-7D56-55E0-0921FA8E39B3}"/>
                </a:ext>
              </a:extLst>
            </p:cNvPr>
            <p:cNvGrpSpPr/>
            <p:nvPr/>
          </p:nvGrpSpPr>
          <p:grpSpPr>
            <a:xfrm>
              <a:off x="1573437" y="160895"/>
              <a:ext cx="951174" cy="1197394"/>
              <a:chOff x="188650" y="82180"/>
              <a:chExt cx="951174" cy="1197394"/>
            </a:xfrm>
          </p:grpSpPr>
          <p:pic>
            <p:nvPicPr>
              <p:cNvPr id="17" name="Picture 16">
                <a:extLst>
                  <a:ext uri="{FF2B5EF4-FFF2-40B4-BE49-F238E27FC236}">
                    <a16:creationId xmlns:a16="http://schemas.microsoft.com/office/drawing/2014/main" id="{29FDBABC-1DAC-BE85-EF34-4B649E256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18" name="TextBox 17">
                <a:extLst>
                  <a:ext uri="{FF2B5EF4-FFF2-40B4-BE49-F238E27FC236}">
                    <a16:creationId xmlns:a16="http://schemas.microsoft.com/office/drawing/2014/main" id="{DDBE3BE0-7F9F-E96F-4F07-532EEFCEE13D}"/>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Tree>
    <p:extLst>
      <p:ext uri="{BB962C8B-B14F-4D97-AF65-F5344CB8AC3E}">
        <p14:creationId xmlns:p14="http://schemas.microsoft.com/office/powerpoint/2010/main" val="29300953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A6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1E3293-FCAA-6971-1FEB-4D0517F6CF34}"/>
              </a:ext>
            </a:extLst>
          </p:cNvPr>
          <p:cNvPicPr>
            <a:picLocks noChangeAspect="1"/>
          </p:cNvPicPr>
          <p:nvPr/>
        </p:nvPicPr>
        <p:blipFill rotWithShape="1">
          <a:blip r:embed="rId2">
            <a:extLst>
              <a:ext uri="{28A0092B-C50C-407E-A947-70E740481C1C}">
                <a14:useLocalDpi xmlns:a14="http://schemas.microsoft.com/office/drawing/2010/main" val="0"/>
              </a:ext>
            </a:extLst>
          </a:blip>
          <a:srcRect t="2520"/>
          <a:stretch/>
        </p:blipFill>
        <p:spPr>
          <a:xfrm>
            <a:off x="149" y="0"/>
            <a:ext cx="12191851" cy="6685258"/>
          </a:xfrm>
          <a:prstGeom prst="rect">
            <a:avLst/>
          </a:prstGeom>
        </p:spPr>
      </p:pic>
      <p:sp>
        <p:nvSpPr>
          <p:cNvPr id="59" name="Rounded Rectangle 58">
            <a:extLst>
              <a:ext uri="{FF2B5EF4-FFF2-40B4-BE49-F238E27FC236}">
                <a16:creationId xmlns:a16="http://schemas.microsoft.com/office/drawing/2014/main" id="{9D78155D-65B1-692F-812A-CA5809BFB1BE}"/>
              </a:ext>
            </a:extLst>
          </p:cNvPr>
          <p:cNvSpPr/>
          <p:nvPr/>
        </p:nvSpPr>
        <p:spPr>
          <a:xfrm>
            <a:off x="10007982" y="247136"/>
            <a:ext cx="1796320" cy="22123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57">
            <a:extLst>
              <a:ext uri="{FF2B5EF4-FFF2-40B4-BE49-F238E27FC236}">
                <a16:creationId xmlns:a16="http://schemas.microsoft.com/office/drawing/2014/main" id="{DFD9ADBB-F40F-973C-89A3-03B80829DA32}"/>
              </a:ext>
            </a:extLst>
          </p:cNvPr>
          <p:cNvSpPr/>
          <p:nvPr/>
        </p:nvSpPr>
        <p:spPr>
          <a:xfrm>
            <a:off x="384369" y="255190"/>
            <a:ext cx="1796320" cy="22123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a:hlinkClick r:id="rId3" action="ppaction://hlinksldjump"/>
            <a:extLst>
              <a:ext uri="{FF2B5EF4-FFF2-40B4-BE49-F238E27FC236}">
                <a16:creationId xmlns:a16="http://schemas.microsoft.com/office/drawing/2014/main" id="{CE561684-EFBD-91A9-D5FB-A420EE3AA0F7}"/>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A8E561C-BA9A-C2F6-8636-2F170720A1AE}"/>
              </a:ext>
            </a:extLst>
          </p:cNvPr>
          <p:cNvSpPr txBox="1"/>
          <p:nvPr/>
        </p:nvSpPr>
        <p:spPr>
          <a:xfrm>
            <a:off x="606024" y="38668"/>
            <a:ext cx="10979952" cy="584775"/>
          </a:xfrm>
          <a:prstGeom prst="rect">
            <a:avLst/>
          </a:prstGeom>
          <a:noFill/>
        </p:spPr>
        <p:txBody>
          <a:bodyPr wrap="square" rtlCol="0">
            <a:spAutoFit/>
          </a:bodyPr>
          <a:lstStyle/>
          <a:p>
            <a:pPr algn="ctr"/>
            <a:r>
              <a:rPr lang="en-GB" sz="3200" b="1" dirty="0">
                <a:solidFill>
                  <a:schemeClr val="bg1"/>
                </a:solidFill>
                <a:latin typeface="Derailed" panose="020B0503030101060003" pitchFamily="34" charset="77"/>
              </a:rPr>
              <a:t>Home Menu</a:t>
            </a:r>
          </a:p>
        </p:txBody>
      </p:sp>
      <p:pic>
        <p:nvPicPr>
          <p:cNvPr id="9" name="Picture 8">
            <a:extLst>
              <a:ext uri="{FF2B5EF4-FFF2-40B4-BE49-F238E27FC236}">
                <a16:creationId xmlns:a16="http://schemas.microsoft.com/office/drawing/2014/main" id="{CC04FAE2-0B28-88BB-3C26-737CB47D8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616" y="1390757"/>
            <a:ext cx="3240000" cy="3735991"/>
          </a:xfrm>
          <a:prstGeom prst="rect">
            <a:avLst/>
          </a:prstGeom>
        </p:spPr>
      </p:pic>
      <p:sp>
        <p:nvSpPr>
          <p:cNvPr id="10" name="TextBox 9">
            <a:extLst>
              <a:ext uri="{FF2B5EF4-FFF2-40B4-BE49-F238E27FC236}">
                <a16:creationId xmlns:a16="http://schemas.microsoft.com/office/drawing/2014/main" id="{26B11CE6-1767-4456-A210-1CE791333B8B}"/>
              </a:ext>
            </a:extLst>
          </p:cNvPr>
          <p:cNvSpPr txBox="1"/>
          <p:nvPr/>
        </p:nvSpPr>
        <p:spPr>
          <a:xfrm>
            <a:off x="3092392" y="2148274"/>
            <a:ext cx="1874449" cy="830997"/>
          </a:xfrm>
          <a:prstGeom prst="rect">
            <a:avLst/>
          </a:prstGeom>
          <a:gradFill flip="none" rotWithShape="1">
            <a:gsLst>
              <a:gs pos="84000">
                <a:srgbClr val="DA1535"/>
              </a:gs>
              <a:gs pos="100000">
                <a:srgbClr val="DA1535">
                  <a:alpha val="0"/>
                </a:srgbClr>
              </a:gs>
              <a:gs pos="100000">
                <a:schemeClr val="accent1">
                  <a:lumMod val="45000"/>
                  <a:lumOff val="55000"/>
                </a:schemeClr>
              </a:gs>
              <a:gs pos="100000">
                <a:schemeClr val="accent1">
                  <a:lumMod val="30000"/>
                  <a:lumOff val="70000"/>
                </a:schemeClr>
              </a:gs>
            </a:gsLst>
            <a:path path="rect">
              <a:fillToRect l="50000" t="50000" r="50000" b="50000"/>
            </a:path>
            <a:tileRect/>
          </a:gradFill>
        </p:spPr>
        <p:txBody>
          <a:bodyPr wrap="square" rtlCol="0">
            <a:spAutoFit/>
          </a:bodyPr>
          <a:lstStyle/>
          <a:p>
            <a:pPr algn="ctr"/>
            <a:r>
              <a:rPr lang="en-GB" sz="2400" b="1" dirty="0">
                <a:solidFill>
                  <a:schemeClr val="bg1"/>
                </a:solidFill>
                <a:latin typeface="Derailed SemiBold" panose="020B0503030101060003" pitchFamily="34" charset="77"/>
              </a:rPr>
              <a:t>Research Motivations </a:t>
            </a:r>
          </a:p>
        </p:txBody>
      </p:sp>
      <p:pic>
        <p:nvPicPr>
          <p:cNvPr id="18" name="Picture 17">
            <a:extLst>
              <a:ext uri="{FF2B5EF4-FFF2-40B4-BE49-F238E27FC236}">
                <a16:creationId xmlns:a16="http://schemas.microsoft.com/office/drawing/2014/main" id="{593B84EC-6F3A-F949-FD51-671FB4F38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82" y="2998872"/>
            <a:ext cx="3240000" cy="3735991"/>
          </a:xfrm>
          <a:prstGeom prst="rect">
            <a:avLst/>
          </a:prstGeom>
        </p:spPr>
      </p:pic>
      <p:pic>
        <p:nvPicPr>
          <p:cNvPr id="20" name="Picture 19">
            <a:extLst>
              <a:ext uri="{FF2B5EF4-FFF2-40B4-BE49-F238E27FC236}">
                <a16:creationId xmlns:a16="http://schemas.microsoft.com/office/drawing/2014/main" id="{45CD3B0D-6654-2837-8CC1-983DDCA70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0284" y="1390757"/>
            <a:ext cx="3240000" cy="3735991"/>
          </a:xfrm>
          <a:prstGeom prst="rect">
            <a:avLst/>
          </a:prstGeom>
        </p:spPr>
      </p:pic>
      <p:pic>
        <p:nvPicPr>
          <p:cNvPr id="22" name="Picture 21">
            <a:extLst>
              <a:ext uri="{FF2B5EF4-FFF2-40B4-BE49-F238E27FC236}">
                <a16:creationId xmlns:a16="http://schemas.microsoft.com/office/drawing/2014/main" id="{EE84E46C-B23F-96C2-A0E8-CE7905B7F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868" y="2998872"/>
            <a:ext cx="3240000" cy="3735991"/>
          </a:xfrm>
          <a:prstGeom prst="rect">
            <a:avLst/>
          </a:prstGeom>
        </p:spPr>
      </p:pic>
      <p:pic>
        <p:nvPicPr>
          <p:cNvPr id="24" name="Picture 23">
            <a:extLst>
              <a:ext uri="{FF2B5EF4-FFF2-40B4-BE49-F238E27FC236}">
                <a16:creationId xmlns:a16="http://schemas.microsoft.com/office/drawing/2014/main" id="{5F8750BF-CAC6-0FF2-623B-A2731A4F2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5023" y="2998872"/>
            <a:ext cx="3240000" cy="3735991"/>
          </a:xfrm>
          <a:prstGeom prst="rect">
            <a:avLst/>
          </a:prstGeom>
        </p:spPr>
      </p:pic>
      <p:sp>
        <p:nvSpPr>
          <p:cNvPr id="11" name="TextBox 10">
            <a:extLst>
              <a:ext uri="{FF2B5EF4-FFF2-40B4-BE49-F238E27FC236}">
                <a16:creationId xmlns:a16="http://schemas.microsoft.com/office/drawing/2014/main" id="{95D082F0-7E07-39CE-680B-C750AA5774F8}"/>
              </a:ext>
            </a:extLst>
          </p:cNvPr>
          <p:cNvSpPr txBox="1"/>
          <p:nvPr/>
        </p:nvSpPr>
        <p:spPr>
          <a:xfrm>
            <a:off x="6926350" y="2201391"/>
            <a:ext cx="2156855" cy="830997"/>
          </a:xfrm>
          <a:prstGeom prst="rect">
            <a:avLst/>
          </a:prstGeom>
          <a:gradFill flip="none" rotWithShape="1">
            <a:gsLst>
              <a:gs pos="85000">
                <a:srgbClr val="FDC731"/>
              </a:gs>
              <a:gs pos="100000">
                <a:srgbClr val="DA1535">
                  <a:alpha val="0"/>
                </a:srgbClr>
              </a:gs>
              <a:gs pos="100000">
                <a:schemeClr val="accent1">
                  <a:lumMod val="45000"/>
                  <a:lumOff val="55000"/>
                </a:schemeClr>
              </a:gs>
              <a:gs pos="100000">
                <a:schemeClr val="accent1">
                  <a:lumMod val="30000"/>
                  <a:lumOff val="70000"/>
                </a:schemeClr>
              </a:gs>
            </a:gsLst>
            <a:path path="rect">
              <a:fillToRect l="50000" t="50000" r="50000" b="50000"/>
            </a:path>
            <a:tileRect/>
          </a:gradFill>
        </p:spPr>
        <p:txBody>
          <a:bodyPr wrap="square" rtlCol="0">
            <a:spAutoFit/>
          </a:bodyPr>
          <a:lstStyle/>
          <a:p>
            <a:pPr algn="ctr"/>
            <a:r>
              <a:rPr lang="en-GB" sz="2400" b="1" dirty="0">
                <a:solidFill>
                  <a:schemeClr val="bg1"/>
                </a:solidFill>
                <a:latin typeface="Derailed SemiBold" panose="020B0503030101060003" pitchFamily="34" charset="77"/>
              </a:rPr>
              <a:t>Disdrometer</a:t>
            </a:r>
          </a:p>
          <a:p>
            <a:pPr algn="ctr"/>
            <a:r>
              <a:rPr lang="en-GB" sz="2400" b="1" dirty="0">
                <a:solidFill>
                  <a:schemeClr val="bg1"/>
                </a:solidFill>
                <a:latin typeface="Derailed SemiBold" panose="020B0503030101060003" pitchFamily="34" charset="77"/>
              </a:rPr>
              <a:t>Data</a:t>
            </a:r>
          </a:p>
        </p:txBody>
      </p:sp>
      <p:sp>
        <p:nvSpPr>
          <p:cNvPr id="12" name="TextBox 11">
            <a:extLst>
              <a:ext uri="{FF2B5EF4-FFF2-40B4-BE49-F238E27FC236}">
                <a16:creationId xmlns:a16="http://schemas.microsoft.com/office/drawing/2014/main" id="{0D2A6652-AD47-05B5-0FC9-69505C276418}"/>
              </a:ext>
            </a:extLst>
          </p:cNvPr>
          <p:cNvSpPr txBox="1"/>
          <p:nvPr/>
        </p:nvSpPr>
        <p:spPr>
          <a:xfrm>
            <a:off x="907574" y="3756389"/>
            <a:ext cx="2273416" cy="830997"/>
          </a:xfrm>
          <a:prstGeom prst="rect">
            <a:avLst/>
          </a:prstGeom>
          <a:gradFill flip="none" rotWithShape="1">
            <a:gsLst>
              <a:gs pos="85000">
                <a:srgbClr val="18A39A"/>
              </a:gs>
              <a:gs pos="100000">
                <a:srgbClr val="DA1535">
                  <a:alpha val="0"/>
                </a:srgbClr>
              </a:gs>
              <a:gs pos="100000">
                <a:schemeClr val="accent1">
                  <a:lumMod val="45000"/>
                  <a:lumOff val="55000"/>
                </a:schemeClr>
              </a:gs>
              <a:gs pos="100000">
                <a:schemeClr val="accent1">
                  <a:lumMod val="30000"/>
                  <a:lumOff val="70000"/>
                </a:schemeClr>
              </a:gs>
            </a:gsLst>
            <a:path path="rect">
              <a:fillToRect l="50000" t="50000" r="50000" b="50000"/>
            </a:path>
            <a:tileRect/>
          </a:gradFill>
        </p:spPr>
        <p:txBody>
          <a:bodyPr wrap="square" rtlCol="0">
            <a:spAutoFit/>
          </a:bodyPr>
          <a:lstStyle/>
          <a:p>
            <a:pPr algn="ctr"/>
            <a:r>
              <a:rPr lang="en-GB" sz="2400" b="1" dirty="0">
                <a:solidFill>
                  <a:schemeClr val="bg1"/>
                </a:solidFill>
                <a:latin typeface="Derailed SemiBold" panose="020B0503030101060003" pitchFamily="34" charset="77"/>
              </a:rPr>
              <a:t>Rainfall</a:t>
            </a:r>
          </a:p>
          <a:p>
            <a:pPr algn="ctr"/>
            <a:r>
              <a:rPr lang="en-GB" sz="2400" b="1" dirty="0">
                <a:solidFill>
                  <a:schemeClr val="bg1"/>
                </a:solidFill>
                <a:latin typeface="Derailed SemiBold" panose="020B0503030101060003" pitchFamily="34" charset="77"/>
              </a:rPr>
              <a:t>Classifications</a:t>
            </a:r>
          </a:p>
        </p:txBody>
      </p:sp>
      <p:sp>
        <p:nvSpPr>
          <p:cNvPr id="13" name="TextBox 12">
            <a:extLst>
              <a:ext uri="{FF2B5EF4-FFF2-40B4-BE49-F238E27FC236}">
                <a16:creationId xmlns:a16="http://schemas.microsoft.com/office/drawing/2014/main" id="{BEBBC9F8-8BDC-9BCC-6E8C-4AE717E4559D}"/>
              </a:ext>
            </a:extLst>
          </p:cNvPr>
          <p:cNvSpPr txBox="1"/>
          <p:nvPr/>
        </p:nvSpPr>
        <p:spPr>
          <a:xfrm>
            <a:off x="5207084" y="3777847"/>
            <a:ext cx="1608744" cy="830997"/>
          </a:xfrm>
          <a:prstGeom prst="rect">
            <a:avLst/>
          </a:prstGeom>
          <a:gradFill flip="none" rotWithShape="1">
            <a:gsLst>
              <a:gs pos="85000">
                <a:srgbClr val="90D5F4"/>
              </a:gs>
              <a:gs pos="100000">
                <a:srgbClr val="DA1535">
                  <a:alpha val="0"/>
                </a:srgbClr>
              </a:gs>
              <a:gs pos="100000">
                <a:schemeClr val="accent1">
                  <a:lumMod val="45000"/>
                  <a:lumOff val="55000"/>
                </a:schemeClr>
              </a:gs>
              <a:gs pos="100000">
                <a:schemeClr val="accent1">
                  <a:lumMod val="30000"/>
                  <a:lumOff val="70000"/>
                </a:schemeClr>
              </a:gs>
            </a:gsLst>
            <a:path path="rect">
              <a:fillToRect l="50000" t="50000" r="50000" b="50000"/>
            </a:path>
            <a:tileRect/>
          </a:gradFill>
        </p:spPr>
        <p:txBody>
          <a:bodyPr wrap="square" rtlCol="0">
            <a:spAutoFit/>
          </a:bodyPr>
          <a:lstStyle/>
          <a:p>
            <a:pPr algn="ctr"/>
            <a:r>
              <a:rPr lang="en-GB" sz="2400" b="1" dirty="0">
                <a:solidFill>
                  <a:schemeClr val="bg1"/>
                </a:solidFill>
                <a:latin typeface="Derailed SemiBold" panose="020B0503030101060003" pitchFamily="34" charset="77"/>
              </a:rPr>
              <a:t>Rainfall</a:t>
            </a:r>
          </a:p>
          <a:p>
            <a:pPr algn="ctr"/>
            <a:r>
              <a:rPr lang="en-GB" sz="2400" b="1" dirty="0">
                <a:solidFill>
                  <a:schemeClr val="bg1"/>
                </a:solidFill>
                <a:latin typeface="Derailed SemiBold" panose="020B0503030101060003" pitchFamily="34" charset="77"/>
              </a:rPr>
              <a:t>Simulator</a:t>
            </a:r>
          </a:p>
        </p:txBody>
      </p:sp>
      <p:sp>
        <p:nvSpPr>
          <p:cNvPr id="14" name="TextBox 13">
            <a:extLst>
              <a:ext uri="{FF2B5EF4-FFF2-40B4-BE49-F238E27FC236}">
                <a16:creationId xmlns:a16="http://schemas.microsoft.com/office/drawing/2014/main" id="{0469719D-C415-463E-EE2C-8C4B04554429}"/>
              </a:ext>
            </a:extLst>
          </p:cNvPr>
          <p:cNvSpPr txBox="1"/>
          <p:nvPr/>
        </p:nvSpPr>
        <p:spPr>
          <a:xfrm>
            <a:off x="9047901" y="3771814"/>
            <a:ext cx="2073933" cy="830997"/>
          </a:xfrm>
          <a:prstGeom prst="rect">
            <a:avLst/>
          </a:prstGeom>
          <a:gradFill flip="none" rotWithShape="1">
            <a:gsLst>
              <a:gs pos="85000">
                <a:srgbClr val="0872BB"/>
              </a:gs>
              <a:gs pos="100000">
                <a:srgbClr val="DA1535">
                  <a:alpha val="0"/>
                </a:srgbClr>
              </a:gs>
              <a:gs pos="100000">
                <a:schemeClr val="accent1">
                  <a:lumMod val="45000"/>
                  <a:lumOff val="55000"/>
                </a:schemeClr>
              </a:gs>
              <a:gs pos="100000">
                <a:schemeClr val="accent1">
                  <a:lumMod val="30000"/>
                  <a:lumOff val="70000"/>
                </a:schemeClr>
              </a:gs>
            </a:gsLst>
            <a:path path="rect">
              <a:fillToRect l="50000" t="50000" r="50000" b="50000"/>
            </a:path>
            <a:tileRect/>
          </a:gradFill>
        </p:spPr>
        <p:txBody>
          <a:bodyPr wrap="square" rtlCol="0">
            <a:spAutoFit/>
          </a:bodyPr>
          <a:lstStyle/>
          <a:p>
            <a:pPr algn="ctr"/>
            <a:r>
              <a:rPr lang="en-GB" sz="2400" b="1" dirty="0">
                <a:solidFill>
                  <a:schemeClr val="bg1"/>
                </a:solidFill>
                <a:latin typeface="Derailed SemiBold" panose="020B0503030101060003" pitchFamily="34" charset="77"/>
              </a:rPr>
              <a:t>Presentation</a:t>
            </a:r>
          </a:p>
          <a:p>
            <a:pPr algn="ctr"/>
            <a:r>
              <a:rPr lang="en-GB" sz="2400" b="1" dirty="0">
                <a:solidFill>
                  <a:schemeClr val="bg1"/>
                </a:solidFill>
                <a:latin typeface="Derailed SemiBold" panose="020B0503030101060003" pitchFamily="34" charset="77"/>
              </a:rPr>
              <a:t>Slides</a:t>
            </a:r>
          </a:p>
        </p:txBody>
      </p:sp>
      <p:sp>
        <p:nvSpPr>
          <p:cNvPr id="16" name="Oval 15">
            <a:hlinkClick r:id="rId9" action="ppaction://hlinksldjump"/>
            <a:extLst>
              <a:ext uri="{FF2B5EF4-FFF2-40B4-BE49-F238E27FC236}">
                <a16:creationId xmlns:a16="http://schemas.microsoft.com/office/drawing/2014/main" id="{373D5200-BA3F-49C9-376C-19C37FEF04CF}"/>
              </a:ext>
            </a:extLst>
          </p:cNvPr>
          <p:cNvSpPr/>
          <p:nvPr/>
        </p:nvSpPr>
        <p:spPr>
          <a:xfrm>
            <a:off x="3806005" y="1711225"/>
            <a:ext cx="447223" cy="46139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Information">
            <a:hlinkClick r:id="rId9" action="ppaction://hlinksldjump"/>
            <a:extLst>
              <a:ext uri="{FF2B5EF4-FFF2-40B4-BE49-F238E27FC236}">
                <a16:creationId xmlns:a16="http://schemas.microsoft.com/office/drawing/2014/main" id="{64F5602B-6AC5-71CD-CCC2-27B00A7478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4745" y="1607051"/>
            <a:ext cx="669742" cy="669742"/>
          </a:xfrm>
          <a:prstGeom prst="rect">
            <a:avLst/>
          </a:prstGeom>
        </p:spPr>
      </p:pic>
      <p:sp>
        <p:nvSpPr>
          <p:cNvPr id="27" name="Oval 26">
            <a:hlinkClick r:id="rId11" action="ppaction://hlinksldjump"/>
            <a:extLst>
              <a:ext uri="{FF2B5EF4-FFF2-40B4-BE49-F238E27FC236}">
                <a16:creationId xmlns:a16="http://schemas.microsoft.com/office/drawing/2014/main" id="{50C7A431-7CD1-07D5-EB2A-B0744EAC1918}"/>
              </a:ext>
            </a:extLst>
          </p:cNvPr>
          <p:cNvSpPr/>
          <p:nvPr/>
        </p:nvSpPr>
        <p:spPr>
          <a:xfrm>
            <a:off x="7776673" y="1711225"/>
            <a:ext cx="447223" cy="46139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Information">
            <a:extLst>
              <a:ext uri="{FF2B5EF4-FFF2-40B4-BE49-F238E27FC236}">
                <a16:creationId xmlns:a16="http://schemas.microsoft.com/office/drawing/2014/main" id="{CC484BF0-840B-9779-19E1-29238317D4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65413" y="1607051"/>
            <a:ext cx="669742" cy="669742"/>
          </a:xfrm>
          <a:prstGeom prst="rect">
            <a:avLst/>
          </a:prstGeom>
        </p:spPr>
      </p:pic>
      <p:sp>
        <p:nvSpPr>
          <p:cNvPr id="30" name="Oval 29">
            <a:extLst>
              <a:ext uri="{FF2B5EF4-FFF2-40B4-BE49-F238E27FC236}">
                <a16:creationId xmlns:a16="http://schemas.microsoft.com/office/drawing/2014/main" id="{C45E05B8-BE94-F583-0DD2-3CABB1CAFAC8}"/>
              </a:ext>
            </a:extLst>
          </p:cNvPr>
          <p:cNvSpPr/>
          <p:nvPr/>
        </p:nvSpPr>
        <p:spPr>
          <a:xfrm>
            <a:off x="1820671" y="3313638"/>
            <a:ext cx="447223" cy="46139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Information">
            <a:hlinkClick r:id="rId12" action="ppaction://hlinksldjump"/>
            <a:extLst>
              <a:ext uri="{FF2B5EF4-FFF2-40B4-BE49-F238E27FC236}">
                <a16:creationId xmlns:a16="http://schemas.microsoft.com/office/drawing/2014/main" id="{EE23137E-EACA-247C-2823-D84B80727C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9411" y="3209464"/>
            <a:ext cx="669742" cy="669742"/>
          </a:xfrm>
          <a:prstGeom prst="rect">
            <a:avLst/>
          </a:prstGeom>
        </p:spPr>
      </p:pic>
      <p:sp>
        <p:nvSpPr>
          <p:cNvPr id="33" name="Oval 32">
            <a:extLst>
              <a:ext uri="{FF2B5EF4-FFF2-40B4-BE49-F238E27FC236}">
                <a16:creationId xmlns:a16="http://schemas.microsoft.com/office/drawing/2014/main" id="{0D3F2A70-FB0C-DC96-CCBE-222F5E44F68A}"/>
              </a:ext>
            </a:extLst>
          </p:cNvPr>
          <p:cNvSpPr/>
          <p:nvPr/>
        </p:nvSpPr>
        <p:spPr>
          <a:xfrm>
            <a:off x="5787845" y="3316453"/>
            <a:ext cx="447223" cy="46139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Information">
            <a:hlinkClick r:id="rId13" action="ppaction://hlinksldjump"/>
            <a:extLst>
              <a:ext uri="{FF2B5EF4-FFF2-40B4-BE49-F238E27FC236}">
                <a16:creationId xmlns:a16="http://schemas.microsoft.com/office/drawing/2014/main" id="{CA85CA45-7F42-8324-00A5-C8D327EFB1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76585" y="3212279"/>
            <a:ext cx="669742" cy="669742"/>
          </a:xfrm>
          <a:prstGeom prst="rect">
            <a:avLst/>
          </a:prstGeom>
        </p:spPr>
      </p:pic>
      <p:sp>
        <p:nvSpPr>
          <p:cNvPr id="36" name="Oval 35">
            <a:extLst>
              <a:ext uri="{FF2B5EF4-FFF2-40B4-BE49-F238E27FC236}">
                <a16:creationId xmlns:a16="http://schemas.microsoft.com/office/drawing/2014/main" id="{55559840-63B8-2AFF-351C-708C4169186D}"/>
              </a:ext>
            </a:extLst>
          </p:cNvPr>
          <p:cNvSpPr/>
          <p:nvPr/>
        </p:nvSpPr>
        <p:spPr>
          <a:xfrm>
            <a:off x="9861257" y="3316453"/>
            <a:ext cx="447223" cy="46139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Information">
            <a:hlinkClick r:id="rId14" action="ppaction://hlinksldjump"/>
            <a:extLst>
              <a:ext uri="{FF2B5EF4-FFF2-40B4-BE49-F238E27FC236}">
                <a16:creationId xmlns:a16="http://schemas.microsoft.com/office/drawing/2014/main" id="{47769F0E-C069-9FF8-1291-49C4FA321A6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49997" y="3212279"/>
            <a:ext cx="669742" cy="669742"/>
          </a:xfrm>
          <a:prstGeom prst="rect">
            <a:avLst/>
          </a:prstGeom>
        </p:spPr>
      </p:pic>
      <p:sp>
        <p:nvSpPr>
          <p:cNvPr id="38" name="TextBox 37">
            <a:extLst>
              <a:ext uri="{FF2B5EF4-FFF2-40B4-BE49-F238E27FC236}">
                <a16:creationId xmlns:a16="http://schemas.microsoft.com/office/drawing/2014/main" id="{3BCFC0DD-8C8E-1825-71EA-7659710C7FB6}"/>
              </a:ext>
            </a:extLst>
          </p:cNvPr>
          <p:cNvSpPr txBox="1"/>
          <p:nvPr/>
        </p:nvSpPr>
        <p:spPr>
          <a:xfrm>
            <a:off x="2641871" y="506253"/>
            <a:ext cx="6908257" cy="338554"/>
          </a:xfrm>
          <a:prstGeom prst="rect">
            <a:avLst/>
          </a:prstGeom>
          <a:noFill/>
        </p:spPr>
        <p:txBody>
          <a:bodyPr wrap="square" rtlCol="0">
            <a:spAutoFit/>
          </a:bodyPr>
          <a:lstStyle/>
          <a:p>
            <a:pPr algn="ctr"/>
            <a:r>
              <a:rPr lang="en-GB" sz="1600" b="1" dirty="0">
                <a:solidFill>
                  <a:srgbClr val="90D5F4"/>
                </a:solidFill>
                <a:latin typeface="Derailed SemiBold" panose="020B0503030101060003" pitchFamily="34" charset="77"/>
              </a:rPr>
              <a:t>Click on the links below for more information about any of the topics. </a:t>
            </a:r>
          </a:p>
        </p:txBody>
      </p:sp>
      <p:sp>
        <p:nvSpPr>
          <p:cNvPr id="39" name="TextBox 38">
            <a:extLst>
              <a:ext uri="{FF2B5EF4-FFF2-40B4-BE49-F238E27FC236}">
                <a16:creationId xmlns:a16="http://schemas.microsoft.com/office/drawing/2014/main" id="{9BE8036E-8E6B-6314-BDFB-881640EFBF08}"/>
              </a:ext>
            </a:extLst>
          </p:cNvPr>
          <p:cNvSpPr txBox="1"/>
          <p:nvPr/>
        </p:nvSpPr>
        <p:spPr>
          <a:xfrm>
            <a:off x="2662739" y="5436717"/>
            <a:ext cx="2130613" cy="338554"/>
          </a:xfrm>
          <a:prstGeom prst="rect">
            <a:avLst/>
          </a:prstGeom>
          <a:noFill/>
        </p:spPr>
        <p:txBody>
          <a:bodyPr wrap="square" rtlCol="0">
            <a:spAutoFit/>
          </a:bodyPr>
          <a:lstStyle/>
          <a:p>
            <a:pPr algn="ctr"/>
            <a:r>
              <a:rPr lang="en-GB" sz="1600" dirty="0">
                <a:solidFill>
                  <a:schemeClr val="bg1"/>
                </a:solidFill>
                <a:latin typeface="Derailed Medium" panose="020B0503030101060003" pitchFamily="34" charset="77"/>
              </a:rPr>
              <a:t>Navigation Buttons:</a:t>
            </a:r>
          </a:p>
        </p:txBody>
      </p:sp>
      <p:sp>
        <p:nvSpPr>
          <p:cNvPr id="40" name="TextBox 39">
            <a:extLst>
              <a:ext uri="{FF2B5EF4-FFF2-40B4-BE49-F238E27FC236}">
                <a16:creationId xmlns:a16="http://schemas.microsoft.com/office/drawing/2014/main" id="{7A41240C-99C7-F1CF-63A8-C4A576CBCBB5}"/>
              </a:ext>
            </a:extLst>
          </p:cNvPr>
          <p:cNvSpPr txBox="1"/>
          <p:nvPr/>
        </p:nvSpPr>
        <p:spPr>
          <a:xfrm>
            <a:off x="6274531" y="5436717"/>
            <a:ext cx="2773370" cy="338554"/>
          </a:xfrm>
          <a:prstGeom prst="rect">
            <a:avLst/>
          </a:prstGeom>
          <a:noFill/>
        </p:spPr>
        <p:txBody>
          <a:bodyPr wrap="square" rtlCol="0">
            <a:spAutoFit/>
          </a:bodyPr>
          <a:lstStyle/>
          <a:p>
            <a:pPr algn="ctr"/>
            <a:r>
              <a:rPr lang="en-GB" sz="1600" dirty="0">
                <a:solidFill>
                  <a:schemeClr val="bg1"/>
                </a:solidFill>
                <a:latin typeface="Derailed Medium" panose="020B0503030101060003" pitchFamily="34" charset="77"/>
              </a:rPr>
              <a:t>Information Buttons:</a:t>
            </a:r>
          </a:p>
        </p:txBody>
      </p:sp>
      <p:sp>
        <p:nvSpPr>
          <p:cNvPr id="46" name="Right Arrow 45">
            <a:extLst>
              <a:ext uri="{FF2B5EF4-FFF2-40B4-BE49-F238E27FC236}">
                <a16:creationId xmlns:a16="http://schemas.microsoft.com/office/drawing/2014/main" id="{F46EA8F2-14E6-734D-1ADC-7E521248456E}"/>
              </a:ext>
            </a:extLst>
          </p:cNvPr>
          <p:cNvSpPr/>
          <p:nvPr/>
        </p:nvSpPr>
        <p:spPr>
          <a:xfrm rot="10800000">
            <a:off x="2474308" y="5811932"/>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ight Arrow 46">
            <a:extLst>
              <a:ext uri="{FF2B5EF4-FFF2-40B4-BE49-F238E27FC236}">
                <a16:creationId xmlns:a16="http://schemas.microsoft.com/office/drawing/2014/main" id="{D7D23D88-686C-EE34-3988-F3E664FF82B1}"/>
              </a:ext>
            </a:extLst>
          </p:cNvPr>
          <p:cNvSpPr/>
          <p:nvPr/>
        </p:nvSpPr>
        <p:spPr>
          <a:xfrm>
            <a:off x="4344296" y="5811932"/>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Graphic 47" descr="Home">
            <a:extLst>
              <a:ext uri="{FF2B5EF4-FFF2-40B4-BE49-F238E27FC236}">
                <a16:creationId xmlns:a16="http://schemas.microsoft.com/office/drawing/2014/main" id="{224D0C2C-6EC0-0C35-8B75-7576E59145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69259" y="5669829"/>
            <a:ext cx="914400" cy="914400"/>
          </a:xfrm>
          <a:prstGeom prst="rect">
            <a:avLst/>
          </a:prstGeom>
        </p:spPr>
      </p:pic>
      <p:pic>
        <p:nvPicPr>
          <p:cNvPr id="49" name="Graphic 48" descr="Help">
            <a:extLst>
              <a:ext uri="{FF2B5EF4-FFF2-40B4-BE49-F238E27FC236}">
                <a16:creationId xmlns:a16="http://schemas.microsoft.com/office/drawing/2014/main" id="{E48FAB93-6682-447B-8EDF-144CE9EA6C1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80284" y="5780610"/>
            <a:ext cx="720000" cy="720000"/>
          </a:xfrm>
          <a:prstGeom prst="rect">
            <a:avLst/>
          </a:prstGeom>
        </p:spPr>
      </p:pic>
      <p:pic>
        <p:nvPicPr>
          <p:cNvPr id="50" name="Graphic 49" descr="Information">
            <a:extLst>
              <a:ext uri="{FF2B5EF4-FFF2-40B4-BE49-F238E27FC236}">
                <a16:creationId xmlns:a16="http://schemas.microsoft.com/office/drawing/2014/main" id="{B983062F-5369-18E5-C13E-63BC9F9C11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31332" y="5780610"/>
            <a:ext cx="720000" cy="720000"/>
          </a:xfrm>
          <a:prstGeom prst="rect">
            <a:avLst/>
          </a:prstGeom>
        </p:spPr>
      </p:pic>
      <p:pic>
        <p:nvPicPr>
          <p:cNvPr id="51" name="Graphic 50" descr="Zoom in">
            <a:extLst>
              <a:ext uri="{FF2B5EF4-FFF2-40B4-BE49-F238E27FC236}">
                <a16:creationId xmlns:a16="http://schemas.microsoft.com/office/drawing/2014/main" id="{FED9B8EB-8C1F-9F66-67F1-101059F145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61232" y="5780610"/>
            <a:ext cx="720000" cy="720000"/>
          </a:xfrm>
          <a:prstGeom prst="rect">
            <a:avLst/>
          </a:prstGeom>
        </p:spPr>
      </p:pic>
      <p:pic>
        <p:nvPicPr>
          <p:cNvPr id="54" name="Graphic 53" descr="Camera">
            <a:extLst>
              <a:ext uri="{FF2B5EF4-FFF2-40B4-BE49-F238E27FC236}">
                <a16:creationId xmlns:a16="http://schemas.microsoft.com/office/drawing/2014/main" id="{585DE96E-F8F9-5209-4E95-9CE4E47E6E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32028" y="5780610"/>
            <a:ext cx="720000" cy="720000"/>
          </a:xfrm>
          <a:prstGeom prst="rect">
            <a:avLst/>
          </a:prstGeom>
        </p:spPr>
      </p:pic>
      <p:pic>
        <p:nvPicPr>
          <p:cNvPr id="55" name="Picture 54">
            <a:extLst>
              <a:ext uri="{FF2B5EF4-FFF2-40B4-BE49-F238E27FC236}">
                <a16:creationId xmlns:a16="http://schemas.microsoft.com/office/drawing/2014/main" id="{105237B7-912F-8C37-4848-2E24BDBCEF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287" y="451892"/>
            <a:ext cx="1436951" cy="1436951"/>
          </a:xfrm>
          <a:prstGeom prst="rect">
            <a:avLst/>
          </a:prstGeom>
        </p:spPr>
      </p:pic>
      <p:sp>
        <p:nvSpPr>
          <p:cNvPr id="56" name="TextBox 55">
            <a:extLst>
              <a:ext uri="{FF2B5EF4-FFF2-40B4-BE49-F238E27FC236}">
                <a16:creationId xmlns:a16="http://schemas.microsoft.com/office/drawing/2014/main" id="{57A1B909-65D3-7D56-39D2-311E940BFFDF}"/>
              </a:ext>
            </a:extLst>
          </p:cNvPr>
          <p:cNvSpPr txBox="1"/>
          <p:nvPr/>
        </p:nvSpPr>
        <p:spPr>
          <a:xfrm>
            <a:off x="468142" y="1992809"/>
            <a:ext cx="1628775" cy="369332"/>
          </a:xfrm>
          <a:prstGeom prst="rect">
            <a:avLst/>
          </a:prstGeom>
          <a:solidFill>
            <a:schemeClr val="bg1"/>
          </a:solidFill>
        </p:spPr>
        <p:txBody>
          <a:bodyPr wrap="square" rtlCol="0">
            <a:spAutoFit/>
          </a:bodyPr>
          <a:lstStyle/>
          <a:p>
            <a:r>
              <a:rPr lang="en-GB" dirty="0">
                <a:solidFill>
                  <a:srgbClr val="29B7EA"/>
                </a:solidFill>
                <a:latin typeface="Derailed Medium" panose="020B0503030101060003" pitchFamily="34" charset="77"/>
              </a:rPr>
              <a:t>EGU26-7894</a:t>
            </a:r>
          </a:p>
        </p:txBody>
      </p:sp>
      <p:sp>
        <p:nvSpPr>
          <p:cNvPr id="57" name="TextBox 56">
            <a:extLst>
              <a:ext uri="{FF2B5EF4-FFF2-40B4-BE49-F238E27FC236}">
                <a16:creationId xmlns:a16="http://schemas.microsoft.com/office/drawing/2014/main" id="{D3591835-8A38-FC73-3293-15B758B2F158}"/>
              </a:ext>
            </a:extLst>
          </p:cNvPr>
          <p:cNvSpPr txBox="1"/>
          <p:nvPr/>
        </p:nvSpPr>
        <p:spPr>
          <a:xfrm>
            <a:off x="10084867" y="1987953"/>
            <a:ext cx="1628775" cy="369332"/>
          </a:xfrm>
          <a:prstGeom prst="rect">
            <a:avLst/>
          </a:prstGeom>
          <a:solidFill>
            <a:schemeClr val="bg1"/>
          </a:solidFill>
        </p:spPr>
        <p:txBody>
          <a:bodyPr wrap="square" rtlCol="0">
            <a:spAutoFit/>
          </a:bodyPr>
          <a:lstStyle/>
          <a:p>
            <a:r>
              <a:rPr lang="en-GB" dirty="0" err="1">
                <a:solidFill>
                  <a:srgbClr val="29B7EA"/>
                </a:solidFill>
                <a:latin typeface="Derailed Medium" panose="020B0503030101060003" pitchFamily="34" charset="77"/>
              </a:rPr>
              <a:t>Linkedin.com</a:t>
            </a:r>
            <a:endParaRPr lang="en-GB" dirty="0">
              <a:solidFill>
                <a:srgbClr val="29B7EA"/>
              </a:solidFill>
              <a:latin typeface="Derailed Medium" panose="020B0503030101060003" pitchFamily="34" charset="77"/>
            </a:endParaRPr>
          </a:p>
        </p:txBody>
      </p:sp>
      <p:pic>
        <p:nvPicPr>
          <p:cNvPr id="1026" name="Picture 2">
            <a:extLst>
              <a:ext uri="{FF2B5EF4-FFF2-40B4-BE49-F238E27FC236}">
                <a16:creationId xmlns:a16="http://schemas.microsoft.com/office/drawing/2014/main" id="{0ECCE443-F7DE-C784-814F-7F312F11107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78138" y="369618"/>
            <a:ext cx="1648632" cy="164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6375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EF51-7476-61F1-D026-D2F9CAAAA37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6ECDF2D-6B33-C440-E7D9-F897DD15D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 y="-1"/>
            <a:ext cx="12188709" cy="6856317"/>
          </a:xfrm>
          <a:prstGeom prst="rect">
            <a:avLst/>
          </a:prstGeom>
        </p:spPr>
      </p:pic>
      <p:grpSp>
        <p:nvGrpSpPr>
          <p:cNvPr id="27" name="Group 26">
            <a:extLst>
              <a:ext uri="{FF2B5EF4-FFF2-40B4-BE49-F238E27FC236}">
                <a16:creationId xmlns:a16="http://schemas.microsoft.com/office/drawing/2014/main" id="{56FFA077-4B35-E507-4142-1F3D24BA4442}"/>
              </a:ext>
            </a:extLst>
          </p:cNvPr>
          <p:cNvGrpSpPr/>
          <p:nvPr/>
        </p:nvGrpSpPr>
        <p:grpSpPr>
          <a:xfrm>
            <a:off x="90762" y="101777"/>
            <a:ext cx="1053071" cy="1284975"/>
            <a:chOff x="1522489" y="117105"/>
            <a:chExt cx="1053071" cy="1284975"/>
          </a:xfrm>
        </p:grpSpPr>
        <p:sp>
          <p:nvSpPr>
            <p:cNvPr id="28" name="Rounded Rectangle 27">
              <a:extLst>
                <a:ext uri="{FF2B5EF4-FFF2-40B4-BE49-F238E27FC236}">
                  <a16:creationId xmlns:a16="http://schemas.microsoft.com/office/drawing/2014/main" id="{B54ABD9A-0FD0-D5C1-CCD6-9683B8EAF78D}"/>
                </a:ext>
              </a:extLst>
            </p:cNvPr>
            <p:cNvSpPr/>
            <p:nvPr/>
          </p:nvSpPr>
          <p:spPr>
            <a:xfrm>
              <a:off x="1522489" y="117105"/>
              <a:ext cx="1053071" cy="1284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A155B73-98F7-5236-12DC-EA0C87A22E42}"/>
                </a:ext>
              </a:extLst>
            </p:cNvPr>
            <p:cNvGrpSpPr/>
            <p:nvPr/>
          </p:nvGrpSpPr>
          <p:grpSpPr>
            <a:xfrm>
              <a:off x="1573437" y="160895"/>
              <a:ext cx="951174" cy="1197394"/>
              <a:chOff x="188650" y="82180"/>
              <a:chExt cx="951174" cy="1197394"/>
            </a:xfrm>
          </p:grpSpPr>
          <p:pic>
            <p:nvPicPr>
              <p:cNvPr id="30" name="Picture 29">
                <a:extLst>
                  <a:ext uri="{FF2B5EF4-FFF2-40B4-BE49-F238E27FC236}">
                    <a16:creationId xmlns:a16="http://schemas.microsoft.com/office/drawing/2014/main" id="{F0A5BDA3-D0A4-56E3-1428-B1EA7B6BD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0" y="82180"/>
                <a:ext cx="951173" cy="951173"/>
              </a:xfrm>
              <a:prstGeom prst="rect">
                <a:avLst/>
              </a:prstGeom>
            </p:spPr>
          </p:pic>
          <p:sp>
            <p:nvSpPr>
              <p:cNvPr id="31" name="TextBox 30">
                <a:extLst>
                  <a:ext uri="{FF2B5EF4-FFF2-40B4-BE49-F238E27FC236}">
                    <a16:creationId xmlns:a16="http://schemas.microsoft.com/office/drawing/2014/main" id="{231E188F-EA7E-3390-91B7-9AC9AA1FFEE3}"/>
                  </a:ext>
                </a:extLst>
              </p:cNvPr>
              <p:cNvSpPr txBox="1"/>
              <p:nvPr/>
            </p:nvSpPr>
            <p:spPr>
              <a:xfrm>
                <a:off x="188651" y="1033353"/>
                <a:ext cx="951173" cy="246221"/>
              </a:xfrm>
              <a:prstGeom prst="rect">
                <a:avLst/>
              </a:prstGeom>
              <a:solidFill>
                <a:schemeClr val="bg1"/>
              </a:solidFill>
            </p:spPr>
            <p:txBody>
              <a:bodyPr wrap="square" rtlCol="0">
                <a:spAutoFit/>
              </a:bodyPr>
              <a:lstStyle/>
              <a:p>
                <a:r>
                  <a:rPr lang="en-GB" sz="1000" dirty="0">
                    <a:solidFill>
                      <a:srgbClr val="29B7EA"/>
                    </a:solidFill>
                    <a:latin typeface="Derailed Medium" panose="020B0503030101060003" pitchFamily="34" charset="77"/>
                  </a:rPr>
                  <a:t>EGU26-7894</a:t>
                </a:r>
              </a:p>
            </p:txBody>
          </p:sp>
        </p:grpSp>
      </p:grpSp>
      <p:sp>
        <p:nvSpPr>
          <p:cNvPr id="2" name="Right Arrow 1">
            <a:hlinkClick r:id="" action="ppaction://hlinkshowjump?jump=nextslide"/>
            <a:extLst>
              <a:ext uri="{FF2B5EF4-FFF2-40B4-BE49-F238E27FC236}">
                <a16:creationId xmlns:a16="http://schemas.microsoft.com/office/drawing/2014/main" id="{542403DD-6DCD-3EE8-FE24-963FDBA79BA8}"/>
              </a:ext>
            </a:extLst>
          </p:cNvPr>
          <p:cNvSpPr/>
          <p:nvPr/>
        </p:nvSpPr>
        <p:spPr>
          <a:xfrm>
            <a:off x="11397049"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a:hlinkClick r:id="" action="ppaction://hlinkshowjump?jump=previousslide"/>
            <a:extLst>
              <a:ext uri="{FF2B5EF4-FFF2-40B4-BE49-F238E27FC236}">
                <a16:creationId xmlns:a16="http://schemas.microsoft.com/office/drawing/2014/main" id="{DBB074D7-11F0-8B5B-88D8-14095031899A}"/>
              </a:ext>
            </a:extLst>
          </p:cNvPr>
          <p:cNvSpPr/>
          <p:nvPr/>
        </p:nvSpPr>
        <p:spPr>
          <a:xfrm rot="10800000">
            <a:off x="115330" y="5980670"/>
            <a:ext cx="634314" cy="630194"/>
          </a:xfrm>
          <a:prstGeom prst="rightArrow">
            <a:avLst/>
          </a:prstGeom>
          <a:solidFill>
            <a:srgbClr val="DA1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ome">
            <a:hlinkClick r:id="rId4" action="ppaction://hlinksldjump"/>
            <a:extLst>
              <a:ext uri="{FF2B5EF4-FFF2-40B4-BE49-F238E27FC236}">
                <a16:creationId xmlns:a16="http://schemas.microsoft.com/office/drawing/2014/main" id="{9C904851-B312-F8FA-478D-08B349C657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1" y="11151"/>
            <a:ext cx="914400" cy="914400"/>
          </a:xfrm>
          <a:prstGeom prst="rect">
            <a:avLst/>
          </a:prstGeom>
        </p:spPr>
      </p:pic>
    </p:spTree>
    <p:extLst>
      <p:ext uri="{BB962C8B-B14F-4D97-AF65-F5344CB8AC3E}">
        <p14:creationId xmlns:p14="http://schemas.microsoft.com/office/powerpoint/2010/main" val="25626873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NCL Logo Theme">
  <a:themeElements>
    <a:clrScheme name="NCL Brand Refresh 2023">
      <a:dk1>
        <a:srgbClr val="051435"/>
      </a:dk1>
      <a:lt1>
        <a:sysClr val="window" lastClr="FFFFFF"/>
      </a:lt1>
      <a:dk2>
        <a:srgbClr val="003A65"/>
      </a:dk2>
      <a:lt2>
        <a:srgbClr val="8ED8F8"/>
      </a:lt2>
      <a:accent1>
        <a:srgbClr val="0073BC"/>
      </a:accent1>
      <a:accent2>
        <a:srgbClr val="29B7EA"/>
      </a:accent2>
      <a:accent3>
        <a:srgbClr val="C60C30"/>
      </a:accent3>
      <a:accent4>
        <a:srgbClr val="00A39B"/>
      </a:accent4>
      <a:accent5>
        <a:srgbClr val="5B9BD5"/>
      </a:accent5>
      <a:accent6>
        <a:srgbClr val="FDC82F"/>
      </a:accent6>
      <a:hlink>
        <a:srgbClr val="0073BC"/>
      </a:hlink>
      <a:folHlink>
        <a:srgbClr val="0073BC"/>
      </a:folHlink>
    </a:clrScheme>
    <a:fontScheme name="Derailed">
      <a:majorFont>
        <a:latin typeface="Derailed Extra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lobal Logo Theme">
  <a:themeElements>
    <a:clrScheme name="NCL Brand Refresh 2023">
      <a:dk1>
        <a:srgbClr val="051435"/>
      </a:dk1>
      <a:lt1>
        <a:sysClr val="window" lastClr="FFFFFF"/>
      </a:lt1>
      <a:dk2>
        <a:srgbClr val="003A65"/>
      </a:dk2>
      <a:lt2>
        <a:srgbClr val="8ED8F8"/>
      </a:lt2>
      <a:accent1>
        <a:srgbClr val="0073BC"/>
      </a:accent1>
      <a:accent2>
        <a:srgbClr val="29B7EA"/>
      </a:accent2>
      <a:accent3>
        <a:srgbClr val="C60C30"/>
      </a:accent3>
      <a:accent4>
        <a:srgbClr val="00A39B"/>
      </a:accent4>
      <a:accent5>
        <a:srgbClr val="5B9BD5"/>
      </a:accent5>
      <a:accent6>
        <a:srgbClr val="FDC82F"/>
      </a:accent6>
      <a:hlink>
        <a:srgbClr val="0073BC"/>
      </a:hlink>
      <a:folHlink>
        <a:srgbClr val="0073BC"/>
      </a:folHlink>
    </a:clrScheme>
    <a:fontScheme name="Derailed">
      <a:majorFont>
        <a:latin typeface="Derailed Extra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BBA5D73-13F7-4307-AE92-2B0A026884AD}">
  <we:reference id="3e0fcce7-415c-4081-926c-b4e449c650e4" version="1.1.0.2" store="EXCatalog" storeType="EXCatalog"/>
  <we:alternateReferences>
    <we:reference id="WA200004709" version="1.1.0.2"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FBE93CD7DC4F4E95E12B8583950918" ma:contentTypeVersion="22" ma:contentTypeDescription="Create a new document." ma:contentTypeScope="" ma:versionID="59cebb7c4f83f681b3f280997f8b5d19">
  <xsd:schema xmlns:xsd="http://www.w3.org/2001/XMLSchema" xmlns:xs="http://www.w3.org/2001/XMLSchema" xmlns:p="http://schemas.microsoft.com/office/2006/metadata/properties" xmlns:ns1="http://schemas.microsoft.com/sharepoint/v3" xmlns:ns2="b839386e-b7d7-4cb6-bf9c-419cde42c50a" xmlns:ns3="2fe12d4f-1a47-4dc1-af84-0bcca2403c69" targetNamespace="http://schemas.microsoft.com/office/2006/metadata/properties" ma:root="true" ma:fieldsID="5dbb09cbb9227b297110a1759bc67969" ns1:_="" ns2:_="" ns3:_="">
    <xsd:import namespace="http://schemas.microsoft.com/sharepoint/v3"/>
    <xsd:import namespace="b839386e-b7d7-4cb6-bf9c-419cde42c50a"/>
    <xsd:import namespace="2fe12d4f-1a47-4dc1-af84-0bcca2403c69"/>
    <xsd:element name="properties">
      <xsd:complexType>
        <xsd:sequence>
          <xsd:element name="documentManagement">
            <xsd:complexType>
              <xsd:all>
                <xsd:element ref="ns1:PublishingStartDate" minOccurs="0"/>
                <xsd:element ref="ns1:PublishingExpirationDate" minOccurs="0"/>
                <xsd:element ref="ns2:PromotedContent"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39386e-b7d7-4cb6-bf9c-419cde42c50a" elementFormDefault="qualified">
    <xsd:import namespace="http://schemas.microsoft.com/office/2006/documentManagement/types"/>
    <xsd:import namespace="http://schemas.microsoft.com/office/infopath/2007/PartnerControls"/>
    <xsd:element name="PromotedContent" ma:index="10" nillable="true" ma:displayName="Promoted Content" ma:default="No" ma:format="Dropdown" ma:internalName="PromotedContent">
      <xsd:simpleType>
        <xsd:restriction base="dms:Choice">
          <xsd:enumeration value="No"/>
          <xsd:enumeration value="Yes"/>
        </xsd:restriction>
      </xsd:simpleType>
    </xsd:element>
    <xsd:element name="TaxCatchAll" ma:index="19" nillable="true" ma:displayName="Taxonomy Catch All Column" ma:hidden="true" ma:list="{bfd10aac-35f8-4c4a-9afa-c8b199466a05}" ma:internalName="TaxCatchAll" ma:showField="CatchAllData" ma:web="b839386e-b7d7-4cb6-bf9c-419cde42c50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e12d4f-1a47-4dc1-af84-0bcca2403c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7a97d3-a1e8-4e72-aadf-490c0711cbeb"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motedContent xmlns="b839386e-b7d7-4cb6-bf9c-419cde42c50a">No</PromotedContent>
    <lcf76f155ced4ddcb4097134ff3c332f xmlns="2fe12d4f-1a47-4dc1-af84-0bcca2403c69">
      <Terms xmlns="http://schemas.microsoft.com/office/infopath/2007/PartnerControls"/>
    </lcf76f155ced4ddcb4097134ff3c332f>
    <PublishingExpirationDate xmlns="http://schemas.microsoft.com/sharepoint/v3" xsi:nil="true"/>
    <PublishingStartDate xmlns="http://schemas.microsoft.com/sharepoint/v3" xsi:nil="true"/>
    <TaxCatchAll xmlns="b839386e-b7d7-4cb6-bf9c-419cde42c50a" xsi:nil="true"/>
  </documentManagement>
</p:properties>
</file>

<file path=customXml/itemProps1.xml><?xml version="1.0" encoding="utf-8"?>
<ds:datastoreItem xmlns:ds="http://schemas.openxmlformats.org/officeDocument/2006/customXml" ds:itemID="{A2641C4F-3CBE-4AF4-BF52-EECDD85AF760}">
  <ds:schemaRefs>
    <ds:schemaRef ds:uri="http://schemas.microsoft.com/sharepoint/v3/contenttype/forms"/>
  </ds:schemaRefs>
</ds:datastoreItem>
</file>

<file path=customXml/itemProps2.xml><?xml version="1.0" encoding="utf-8"?>
<ds:datastoreItem xmlns:ds="http://schemas.openxmlformats.org/officeDocument/2006/customXml" ds:itemID="{0E3F730F-B917-45E2-BE41-27FF33749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839386e-b7d7-4cb6-bf9c-419cde42c50a"/>
    <ds:schemaRef ds:uri="2fe12d4f-1a47-4dc1-af84-0bcca2403c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8FD35-DF2D-4D92-9148-0559B5F15577}">
  <ds:schemaRefs>
    <ds:schemaRef ds:uri="http://schemas.microsoft.com/office/2006/metadata/properties"/>
    <ds:schemaRef ds:uri="http://schemas.microsoft.com/office/infopath/2007/PartnerControls"/>
    <ds:schemaRef ds:uri="b839386e-b7d7-4cb6-bf9c-419cde42c50a"/>
    <ds:schemaRef ds:uri="2fe12d4f-1a47-4dc1-af84-0bcca2403c6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31615</TotalTime>
  <Words>4994</Words>
  <Application>Microsoft Macintosh PowerPoint</Application>
  <PresentationFormat>Widescreen</PresentationFormat>
  <Paragraphs>487</Paragraphs>
  <Slides>70</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70</vt:i4>
      </vt:variant>
    </vt:vector>
  </HeadingPairs>
  <TitlesOfParts>
    <vt:vector size="84" baseType="lpstr">
      <vt:lpstr>Derailed Medium</vt:lpstr>
      <vt:lpstr>Arial</vt:lpstr>
      <vt:lpstr>Derailed SemiBold</vt:lpstr>
      <vt:lpstr>Cambria Math</vt:lpstr>
      <vt:lpstr>Calibri</vt:lpstr>
      <vt:lpstr>Derailed</vt:lpstr>
      <vt:lpstr>Open Sans</vt:lpstr>
      <vt:lpstr>Times New Roman</vt:lpstr>
      <vt:lpstr>Derailed Light</vt:lpstr>
      <vt:lpstr>Calibri Light</vt:lpstr>
      <vt:lpstr>NCL Logo Theme</vt:lpstr>
      <vt:lpstr>Custom Design</vt:lpstr>
      <vt:lpstr>Global Logo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Yip</dc:creator>
  <cp:keywords>Template Version 1.6</cp:keywords>
  <cp:lastModifiedBy>Ruth Dunn (PGR)</cp:lastModifiedBy>
  <cp:revision>264</cp:revision>
  <dcterms:created xsi:type="dcterms:W3CDTF">2023-12-19T15:26:27Z</dcterms:created>
  <dcterms:modified xsi:type="dcterms:W3CDTF">2026-05-05T13:03:54Z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0x01010050FBE93CD7DC4F4E95E12B8583950918</vt:lpwstr>
  </property>
</Properties>
</file>